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83" r:id="rId2"/>
    <p:sldId id="447" r:id="rId3"/>
    <p:sldId id="299" r:id="rId4"/>
    <p:sldId id="449" r:id="rId5"/>
    <p:sldId id="446" r:id="rId6"/>
    <p:sldId id="298" r:id="rId7"/>
    <p:sldId id="450" r:id="rId8"/>
    <p:sldId id="451" r:id="rId9"/>
    <p:sldId id="457" r:id="rId10"/>
    <p:sldId id="452" r:id="rId11"/>
    <p:sldId id="455" r:id="rId12"/>
    <p:sldId id="454" r:id="rId13"/>
    <p:sldId id="456" r:id="rId14"/>
    <p:sldId id="440" r:id="rId15"/>
  </p:sldIdLst>
  <p:sldSz cx="12192000" cy="6858000"/>
  <p:notesSz cx="6858000" cy="9144000"/>
  <p:defaultTex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F7E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中度样式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17" autoAdjust="0"/>
    <p:restoredTop sz="96331" autoAdjust="0"/>
  </p:normalViewPr>
  <p:slideViewPr>
    <p:cSldViewPr snapToGrid="0">
      <p:cViewPr varScale="1">
        <p:scale>
          <a:sx n="109" d="100"/>
          <a:sy n="109" d="100"/>
        </p:scale>
        <p:origin x="810" y="10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91" d="100"/>
          <a:sy n="91" d="100"/>
        </p:scale>
        <p:origin x="3474"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FB8C61-64BA-4696-8D65-27ED9EAD7C86}" type="datetimeFigureOut">
              <a:rPr lang="en-US" smtClean="0"/>
              <a:t>4/24/2023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B0671B-B891-4885-A3DC-5BE961D19FF2}" type="slidenum">
              <a:rPr lang="en-US" smtClean="0"/>
              <a:t>‹#›</a:t>
            </a:fld>
            <a:endParaRPr lang="en-US"/>
          </a:p>
        </p:txBody>
      </p:sp>
    </p:spTree>
    <p:extLst>
      <p:ext uri="{BB962C8B-B14F-4D97-AF65-F5344CB8AC3E}">
        <p14:creationId xmlns:p14="http://schemas.microsoft.com/office/powerpoint/2010/main" val="20310985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welcome to a talk about KHAPE, an asymmetric PAKE protocol from key-hiding authenticated key exchange.  This is a joint work with Yanqi Gu and Hugo Krawczyk.</a:t>
            </a:r>
          </a:p>
          <a:p>
            <a:endParaRPr lang="en-US" dirty="0"/>
          </a:p>
        </p:txBody>
      </p:sp>
      <p:sp>
        <p:nvSpPr>
          <p:cNvPr id="4" name="Slide Number Placeholder 3"/>
          <p:cNvSpPr>
            <a:spLocks noGrp="1"/>
          </p:cNvSpPr>
          <p:nvPr>
            <p:ph type="sldNum" sz="quarter" idx="5"/>
          </p:nvPr>
        </p:nvSpPr>
        <p:spPr/>
        <p:txBody>
          <a:bodyPr/>
          <a:lstStyle/>
          <a:p>
            <a:fld id="{7AB0671B-B891-4885-A3DC-5BE961D19FF2}" type="slidenum">
              <a:rPr lang="en-US" smtClean="0"/>
              <a:t>1</a:t>
            </a:fld>
            <a:endParaRPr lang="en-US"/>
          </a:p>
        </p:txBody>
      </p:sp>
    </p:spTree>
    <p:extLst>
      <p:ext uri="{BB962C8B-B14F-4D97-AF65-F5344CB8AC3E}">
        <p14:creationId xmlns:p14="http://schemas.microsoft.com/office/powerpoint/2010/main" val="3329506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I'll start by recalling what PAKE is.  PAKE is a protocol where two parties contribute their passwords, and if their passwords are equal then they compute the same random session key, but otherwise the keys the two parties compute are independent.  This implies password authentication because if Charles enters a different password than Ada then he gets no information about Ada's key which she'll assume for secure communication.</a:t>
            </a:r>
          </a:p>
          <a:p>
            <a:endParaRPr lang="en-US" dirty="0"/>
          </a:p>
          <a:p>
            <a:r>
              <a:rPr lang="en-US" dirty="0"/>
              <a:t>What are the most efficient PAKE implementations?  Very briefly, assuming standard groups and the Random Oracle Model, the most efficient schemes use the password to in some way blind the messages of a Diffie-Hellman Key Exchange.  Several variants of this approach were proposed, starting from the Encrypted Key Exchange, EKE, of Bellovin and </a:t>
            </a:r>
            <a:r>
              <a:rPr lang="en-US" dirty="0" err="1"/>
              <a:t>Meritt</a:t>
            </a:r>
            <a:r>
              <a:rPr lang="en-US" dirty="0"/>
              <a:t>, and they can achieve very low overhead over the underlying *unauthenticated* Key Exchange.</a:t>
            </a:r>
          </a:p>
        </p:txBody>
      </p:sp>
      <p:sp>
        <p:nvSpPr>
          <p:cNvPr id="4" name="Slide Number Placeholder 3"/>
          <p:cNvSpPr>
            <a:spLocks noGrp="1"/>
          </p:cNvSpPr>
          <p:nvPr>
            <p:ph type="sldNum" sz="quarter" idx="5"/>
          </p:nvPr>
        </p:nvSpPr>
        <p:spPr/>
        <p:txBody>
          <a:bodyPr/>
          <a:lstStyle/>
          <a:p>
            <a:fld id="{678CB0D8-26F2-4F76-9B79-7C94A561058C}" type="slidenum">
              <a:rPr lang="en-US" smtClean="0"/>
              <a:t>10</a:t>
            </a:fld>
            <a:endParaRPr lang="en-US"/>
          </a:p>
        </p:txBody>
      </p:sp>
    </p:spTree>
    <p:extLst>
      <p:ext uri="{BB962C8B-B14F-4D97-AF65-F5344CB8AC3E}">
        <p14:creationId xmlns:p14="http://schemas.microsoft.com/office/powerpoint/2010/main" val="840612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I'll start by recalling what PAKE is.  PAKE is a protocol where two parties contribute their passwords, and if their passwords are equal then they compute the same random session key, but otherwise the keys the two parties compute are independent.  This implies password authentication because if Charles enters a different password than Ada then he gets no information about Ada's key which she'll assume for secure communication.</a:t>
            </a:r>
          </a:p>
          <a:p>
            <a:endParaRPr lang="en-US" dirty="0"/>
          </a:p>
          <a:p>
            <a:r>
              <a:rPr lang="en-US" dirty="0"/>
              <a:t>What are the most efficient PAKE implementations?  Very briefly, assuming standard groups and the Random Oracle Model, the most efficient schemes use the password to in some way blind the messages of a Diffie-Hellman Key Exchange.  Several variants of this approach were proposed, starting from the Encrypted Key Exchange, EKE, of Bellovin and </a:t>
            </a:r>
            <a:r>
              <a:rPr lang="en-US" dirty="0" err="1"/>
              <a:t>Meritt</a:t>
            </a:r>
            <a:r>
              <a:rPr lang="en-US" dirty="0"/>
              <a:t>, and they can achieve very low overhead over the underlying *unauthenticated* Key Exchange.</a:t>
            </a:r>
          </a:p>
        </p:txBody>
      </p:sp>
      <p:sp>
        <p:nvSpPr>
          <p:cNvPr id="4" name="Slide Number Placeholder 3"/>
          <p:cNvSpPr>
            <a:spLocks noGrp="1"/>
          </p:cNvSpPr>
          <p:nvPr>
            <p:ph type="sldNum" sz="quarter" idx="5"/>
          </p:nvPr>
        </p:nvSpPr>
        <p:spPr/>
        <p:txBody>
          <a:bodyPr/>
          <a:lstStyle/>
          <a:p>
            <a:fld id="{678CB0D8-26F2-4F76-9B79-7C94A561058C}" type="slidenum">
              <a:rPr lang="en-US" smtClean="0"/>
              <a:t>11</a:t>
            </a:fld>
            <a:endParaRPr lang="en-US"/>
          </a:p>
        </p:txBody>
      </p:sp>
    </p:spTree>
    <p:extLst>
      <p:ext uri="{BB962C8B-B14F-4D97-AF65-F5344CB8AC3E}">
        <p14:creationId xmlns:p14="http://schemas.microsoft.com/office/powerpoint/2010/main" val="6115751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I'll start by recalling what PAKE is.  PAKE is a protocol where two parties contribute their passwords, and if their passwords are equal then they compute the same random session key, but otherwise the keys the two parties compute are independent.  This implies password authentication because if Charles enters a different password than Ada then he gets no information about Ada's key which she'll assume for secure communication.</a:t>
            </a:r>
          </a:p>
          <a:p>
            <a:endParaRPr lang="en-US" dirty="0"/>
          </a:p>
          <a:p>
            <a:r>
              <a:rPr lang="en-US" dirty="0"/>
              <a:t>What are the most efficient PAKE implementations?  Very briefly, assuming standard groups and the Random Oracle Model, the most efficient schemes use the password to in some way blind the messages of a Diffie-Hellman Key Exchange.  Several variants of this approach were proposed, starting from the Encrypted Key Exchange, EKE, of Bellovin and </a:t>
            </a:r>
            <a:r>
              <a:rPr lang="en-US" dirty="0" err="1"/>
              <a:t>Meritt</a:t>
            </a:r>
            <a:r>
              <a:rPr lang="en-US" dirty="0"/>
              <a:t>, and they can achieve very low overhead over the underlying *unauthenticated* Key Exchange.</a:t>
            </a:r>
          </a:p>
        </p:txBody>
      </p:sp>
      <p:sp>
        <p:nvSpPr>
          <p:cNvPr id="4" name="Slide Number Placeholder 3"/>
          <p:cNvSpPr>
            <a:spLocks noGrp="1"/>
          </p:cNvSpPr>
          <p:nvPr>
            <p:ph type="sldNum" sz="quarter" idx="5"/>
          </p:nvPr>
        </p:nvSpPr>
        <p:spPr/>
        <p:txBody>
          <a:bodyPr/>
          <a:lstStyle/>
          <a:p>
            <a:fld id="{678CB0D8-26F2-4F76-9B79-7C94A561058C}" type="slidenum">
              <a:rPr lang="en-US" smtClean="0"/>
              <a:t>12</a:t>
            </a:fld>
            <a:endParaRPr lang="en-US"/>
          </a:p>
        </p:txBody>
      </p:sp>
    </p:spTree>
    <p:extLst>
      <p:ext uri="{BB962C8B-B14F-4D97-AF65-F5344CB8AC3E}">
        <p14:creationId xmlns:p14="http://schemas.microsoft.com/office/powerpoint/2010/main" val="157548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I'll start by recalling what PAKE is.  PAKE is a protocol where two parties contribute their passwords, and if their passwords are equal then they compute the same random session key, but otherwise the keys the two parties compute are independent.  This implies password authentication because if Charles enters a different password than Ada then he gets no information about Ada's key which she'll assume for secure communication.</a:t>
            </a:r>
          </a:p>
          <a:p>
            <a:endParaRPr lang="en-US" dirty="0"/>
          </a:p>
          <a:p>
            <a:r>
              <a:rPr lang="en-US" dirty="0"/>
              <a:t>What are the most efficient PAKE implementations?  Very briefly, assuming standard groups and the Random Oracle Model, the most efficient schemes use the password to in some way blind the messages of a Diffie-Hellman Key Exchange.  Several variants of this approach were proposed, starting from the Encrypted Key Exchange, EKE, of Bellovin and </a:t>
            </a:r>
            <a:r>
              <a:rPr lang="en-US" dirty="0" err="1"/>
              <a:t>Meritt</a:t>
            </a:r>
            <a:r>
              <a:rPr lang="en-US" dirty="0"/>
              <a:t>, and they can achieve very low overhead over the underlying *unauthenticated* Key Exchange.</a:t>
            </a:r>
          </a:p>
        </p:txBody>
      </p:sp>
      <p:sp>
        <p:nvSpPr>
          <p:cNvPr id="4" name="Slide Number Placeholder 3"/>
          <p:cNvSpPr>
            <a:spLocks noGrp="1"/>
          </p:cNvSpPr>
          <p:nvPr>
            <p:ph type="sldNum" sz="quarter" idx="5"/>
          </p:nvPr>
        </p:nvSpPr>
        <p:spPr/>
        <p:txBody>
          <a:bodyPr/>
          <a:lstStyle/>
          <a:p>
            <a:fld id="{678CB0D8-26F2-4F76-9B79-7C94A561058C}" type="slidenum">
              <a:rPr lang="en-US" smtClean="0"/>
              <a:t>13</a:t>
            </a:fld>
            <a:endParaRPr lang="en-US"/>
          </a:p>
        </p:txBody>
      </p:sp>
    </p:spTree>
    <p:extLst>
      <p:ext uri="{BB962C8B-B14F-4D97-AF65-F5344CB8AC3E}">
        <p14:creationId xmlns:p14="http://schemas.microsoft.com/office/powerpoint/2010/main" val="7772684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conclusions, we showed a new asymmetric PAKE protocol with optimal computational efficiency.  In the process we define universally composable key-hiding authenticated key agreement and show that several existing AKE protocols realize it.  Finally, this new </a:t>
            </a:r>
            <a:r>
              <a:rPr lang="en-US" dirty="0" err="1"/>
              <a:t>aPAKE</a:t>
            </a:r>
            <a:r>
              <a:rPr lang="en-US" dirty="0"/>
              <a:t> leads to an alternative </a:t>
            </a:r>
            <a:r>
              <a:rPr lang="en-US" dirty="0" err="1"/>
              <a:t>saPAKE</a:t>
            </a:r>
            <a:r>
              <a:rPr lang="en-US" dirty="0"/>
              <a:t> protocol, OPAQUE’, which has a graceful security degradation property from strong </a:t>
            </a:r>
            <a:r>
              <a:rPr lang="en-US" dirty="0" err="1"/>
              <a:t>aPAKE</a:t>
            </a:r>
            <a:r>
              <a:rPr lang="en-US" dirty="0"/>
              <a:t> to just </a:t>
            </a:r>
            <a:r>
              <a:rPr lang="en-US" dirty="0" err="1"/>
              <a:t>aPAKE</a:t>
            </a:r>
            <a:r>
              <a:rPr lang="en-US" dirty="0"/>
              <a:t> if OPRF key leaks.</a:t>
            </a:r>
          </a:p>
          <a:p>
            <a:endParaRPr lang="en-US" dirty="0"/>
          </a:p>
          <a:p>
            <a:r>
              <a:rPr lang="en-US" dirty="0"/>
              <a:t>One follow-up questions is whether the same could be achieved in 3 flows when the client initiates the protocol, and we have some results on this in preparation.  Other natural question is regards post-quantum PAKEs.  Since we use an ideal cipher, one can ask about ideal cipher for quantum attackers.  Also because lattice-based KEM keys and ciphertexts tend to be long, so improvements in ideal cipher on long data would be helpful.  For strong </a:t>
            </a:r>
            <a:r>
              <a:rPr lang="en-US" dirty="0" err="1"/>
              <a:t>aPAKEs</a:t>
            </a:r>
            <a:r>
              <a:rPr lang="en-US" dirty="0"/>
              <a:t> we would like to have efficient quantum-secure OPRF’s.  There is a result in this year’s PKC by Albrecht et al but it is much less efficient than lattice-based KEMs.</a:t>
            </a:r>
          </a:p>
        </p:txBody>
      </p:sp>
      <p:sp>
        <p:nvSpPr>
          <p:cNvPr id="4" name="Slide Number Placeholder 3"/>
          <p:cNvSpPr>
            <a:spLocks noGrp="1"/>
          </p:cNvSpPr>
          <p:nvPr>
            <p:ph type="sldNum" sz="quarter" idx="5"/>
          </p:nvPr>
        </p:nvSpPr>
        <p:spPr/>
        <p:txBody>
          <a:bodyPr/>
          <a:lstStyle/>
          <a:p>
            <a:fld id="{678CB0D8-26F2-4F76-9B79-7C94A561058C}" type="slidenum">
              <a:rPr lang="en-US" smtClean="0"/>
              <a:t>14</a:t>
            </a:fld>
            <a:endParaRPr lang="en-US"/>
          </a:p>
        </p:txBody>
      </p:sp>
    </p:spTree>
    <p:extLst>
      <p:ext uri="{BB962C8B-B14F-4D97-AF65-F5344CB8AC3E}">
        <p14:creationId xmlns:p14="http://schemas.microsoft.com/office/powerpoint/2010/main" val="1157462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I'll start by recalling what PAKE is.  PAKE is a protocol where two parties contribute their passwords, and if their passwords are equal then they compute the same random session key, but otherwise the keys the two parties compute are independent.  This implies password authentication because if Charles enters a different password than Ada then he gets no information about Ada's key which she'll assume for secure communication.</a:t>
            </a:r>
          </a:p>
          <a:p>
            <a:endParaRPr lang="en-US" dirty="0"/>
          </a:p>
          <a:p>
            <a:r>
              <a:rPr lang="en-US" dirty="0"/>
              <a:t>What are the most efficient PAKE implementations?  Very briefly, assuming standard groups and the Random Oracle Model, the most efficient schemes use the password to in some way blind the messages of a Diffie-Hellman Key Exchange.  Several variants of this approach were proposed, starting from the Encrypted Key Exchange, EKE, of Bellovin and </a:t>
            </a:r>
            <a:r>
              <a:rPr lang="en-US" dirty="0" err="1"/>
              <a:t>Meritt</a:t>
            </a:r>
            <a:r>
              <a:rPr lang="en-US" dirty="0"/>
              <a:t>, and they can achieve very low overhead over the underlying *unauthenticated* Key Exchange.</a:t>
            </a:r>
          </a:p>
        </p:txBody>
      </p:sp>
      <p:sp>
        <p:nvSpPr>
          <p:cNvPr id="4" name="Slide Number Placeholder 3"/>
          <p:cNvSpPr>
            <a:spLocks noGrp="1"/>
          </p:cNvSpPr>
          <p:nvPr>
            <p:ph type="sldNum" sz="quarter" idx="5"/>
          </p:nvPr>
        </p:nvSpPr>
        <p:spPr/>
        <p:txBody>
          <a:bodyPr/>
          <a:lstStyle/>
          <a:p>
            <a:fld id="{678CB0D8-26F2-4F76-9B79-7C94A561058C}" type="slidenum">
              <a:rPr lang="en-US" smtClean="0"/>
              <a:t>2</a:t>
            </a:fld>
            <a:endParaRPr lang="en-US"/>
          </a:p>
        </p:txBody>
      </p:sp>
    </p:spTree>
    <p:extLst>
      <p:ext uri="{BB962C8B-B14F-4D97-AF65-F5344CB8AC3E}">
        <p14:creationId xmlns:p14="http://schemas.microsoft.com/office/powerpoint/2010/main" val="3649529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I'll start by recalling what PAKE is.  PAKE is a protocol where two parties contribute their passwords, and if their passwords are equal then they compute the same random session key, but otherwise the keys the two parties compute are independent.  This implies password authentication because if Charles enters a different password than Ada then he gets no information about Ada's key which she'll assume for secure communication.</a:t>
            </a:r>
          </a:p>
          <a:p>
            <a:endParaRPr lang="en-US" dirty="0"/>
          </a:p>
          <a:p>
            <a:r>
              <a:rPr lang="en-US" dirty="0"/>
              <a:t>What are the most efficient PAKE implementations?  Very briefly, assuming standard groups and the Random Oracle Model, the most efficient schemes use the password to in some way blind the messages of a Diffie-Hellman Key Exchange.  Several variants of this approach were proposed, starting from the Encrypted Key Exchange, EKE, of Bellovin and </a:t>
            </a:r>
            <a:r>
              <a:rPr lang="en-US" dirty="0" err="1"/>
              <a:t>Meritt</a:t>
            </a:r>
            <a:r>
              <a:rPr lang="en-US" dirty="0"/>
              <a:t>, and they can achieve very low overhead over the underlying *unauthenticated* Key Exchange.</a:t>
            </a:r>
          </a:p>
        </p:txBody>
      </p:sp>
      <p:sp>
        <p:nvSpPr>
          <p:cNvPr id="4" name="Slide Number Placeholder 3"/>
          <p:cNvSpPr>
            <a:spLocks noGrp="1"/>
          </p:cNvSpPr>
          <p:nvPr>
            <p:ph type="sldNum" sz="quarter" idx="5"/>
          </p:nvPr>
        </p:nvSpPr>
        <p:spPr/>
        <p:txBody>
          <a:bodyPr/>
          <a:lstStyle/>
          <a:p>
            <a:fld id="{678CB0D8-26F2-4F76-9B79-7C94A561058C}" type="slidenum">
              <a:rPr lang="en-US" smtClean="0"/>
              <a:t>3</a:t>
            </a:fld>
            <a:endParaRPr lang="en-US"/>
          </a:p>
        </p:txBody>
      </p:sp>
    </p:spTree>
    <p:extLst>
      <p:ext uri="{BB962C8B-B14F-4D97-AF65-F5344CB8AC3E}">
        <p14:creationId xmlns:p14="http://schemas.microsoft.com/office/powerpoint/2010/main" val="14079050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I'll start by recalling what PAKE is.  PAKE is a protocol where two parties contribute their passwords, and if their passwords are equal then they compute the same random session key, but otherwise the keys the two parties compute are independent.  This implies password authentication because if Charles enters a different password than Ada then he gets no information about Ada's key which she'll assume for secure communication.</a:t>
            </a:r>
          </a:p>
          <a:p>
            <a:endParaRPr lang="en-US" dirty="0"/>
          </a:p>
          <a:p>
            <a:r>
              <a:rPr lang="en-US" dirty="0"/>
              <a:t>What are the most efficient PAKE implementations?  Very briefly, assuming standard groups and the Random Oracle Model, the most efficient schemes use the password to in some way blind the messages of a Diffie-Hellman Key Exchange.  Several variants of this approach were proposed, starting from the Encrypted Key Exchange, EKE, of Bellovin and </a:t>
            </a:r>
            <a:r>
              <a:rPr lang="en-US" dirty="0" err="1"/>
              <a:t>Meritt</a:t>
            </a:r>
            <a:r>
              <a:rPr lang="en-US" dirty="0"/>
              <a:t>, and they can achieve very low overhead over the underlying *unauthenticated* Key Exchange.</a:t>
            </a:r>
          </a:p>
        </p:txBody>
      </p:sp>
      <p:sp>
        <p:nvSpPr>
          <p:cNvPr id="4" name="Slide Number Placeholder 3"/>
          <p:cNvSpPr>
            <a:spLocks noGrp="1"/>
          </p:cNvSpPr>
          <p:nvPr>
            <p:ph type="sldNum" sz="quarter" idx="5"/>
          </p:nvPr>
        </p:nvSpPr>
        <p:spPr/>
        <p:txBody>
          <a:bodyPr/>
          <a:lstStyle/>
          <a:p>
            <a:fld id="{678CB0D8-26F2-4F76-9B79-7C94A561058C}" type="slidenum">
              <a:rPr lang="en-US" smtClean="0"/>
              <a:t>4</a:t>
            </a:fld>
            <a:endParaRPr lang="en-US"/>
          </a:p>
        </p:txBody>
      </p:sp>
    </p:spTree>
    <p:extLst>
      <p:ext uri="{BB962C8B-B14F-4D97-AF65-F5344CB8AC3E}">
        <p14:creationId xmlns:p14="http://schemas.microsoft.com/office/powerpoint/2010/main" val="38868104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I'll start by recalling what PAKE is.  PAKE is a protocol where two parties contribute their passwords, and if their passwords are equal then they compute the same random session key, but otherwise the keys the two parties compute are independent.  This implies password authentication because if Charles enters a different password than Ada then he gets no information about Ada's key which she'll assume for secure communication.</a:t>
            </a:r>
          </a:p>
          <a:p>
            <a:endParaRPr lang="en-US" dirty="0"/>
          </a:p>
          <a:p>
            <a:r>
              <a:rPr lang="en-US" dirty="0"/>
              <a:t>What are the most efficient PAKE implementations?  Very briefly, assuming standard groups and the Random Oracle Model, the most efficient schemes use the password to in some way blind the messages of a Diffie-Hellman Key Exchange.  Several variants of this approach were proposed, starting from the Encrypted Key Exchange, EKE, of Bellovin and </a:t>
            </a:r>
            <a:r>
              <a:rPr lang="en-US" dirty="0" err="1"/>
              <a:t>Meritt</a:t>
            </a:r>
            <a:r>
              <a:rPr lang="en-US" dirty="0"/>
              <a:t>, and they can achieve very low overhead over the underlying *unauthenticated* Key Exchange.</a:t>
            </a:r>
          </a:p>
        </p:txBody>
      </p:sp>
      <p:sp>
        <p:nvSpPr>
          <p:cNvPr id="4" name="Slide Number Placeholder 3"/>
          <p:cNvSpPr>
            <a:spLocks noGrp="1"/>
          </p:cNvSpPr>
          <p:nvPr>
            <p:ph type="sldNum" sz="quarter" idx="5"/>
          </p:nvPr>
        </p:nvSpPr>
        <p:spPr/>
        <p:txBody>
          <a:bodyPr/>
          <a:lstStyle/>
          <a:p>
            <a:fld id="{678CB0D8-26F2-4F76-9B79-7C94A561058C}" type="slidenum">
              <a:rPr lang="en-US" smtClean="0"/>
              <a:t>5</a:t>
            </a:fld>
            <a:endParaRPr lang="en-US"/>
          </a:p>
        </p:txBody>
      </p:sp>
    </p:spTree>
    <p:extLst>
      <p:ext uri="{BB962C8B-B14F-4D97-AF65-F5344CB8AC3E}">
        <p14:creationId xmlns:p14="http://schemas.microsoft.com/office/powerpoint/2010/main" val="26926650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I'll start by recalling what PAKE is.  PAKE is a protocol where two parties contribute their passwords, and if their passwords are equal then they compute the same random session key, but otherwise the keys the two parties compute are independent.  This implies password authentication because if Charles enters a different password than Ada then he gets no information about Ada's key which she'll assume for secure communication.</a:t>
            </a:r>
          </a:p>
          <a:p>
            <a:endParaRPr lang="en-US" dirty="0"/>
          </a:p>
          <a:p>
            <a:r>
              <a:rPr lang="en-US" dirty="0"/>
              <a:t>What are the most efficient PAKE implementations?  Very briefly, assuming standard groups and the Random Oracle Model, the most efficient schemes use the password to in some way blind the messages of a Diffie-Hellman Key Exchange.  Several variants of this approach were proposed, starting from the Encrypted Key Exchange, EKE, of Bellovin and </a:t>
            </a:r>
            <a:r>
              <a:rPr lang="en-US" dirty="0" err="1"/>
              <a:t>Meritt</a:t>
            </a:r>
            <a:r>
              <a:rPr lang="en-US" dirty="0"/>
              <a:t>, and they can achieve very low overhead over the underlying *unauthenticated* Key Exchange.</a:t>
            </a:r>
          </a:p>
        </p:txBody>
      </p:sp>
      <p:sp>
        <p:nvSpPr>
          <p:cNvPr id="4" name="Slide Number Placeholder 3"/>
          <p:cNvSpPr>
            <a:spLocks noGrp="1"/>
          </p:cNvSpPr>
          <p:nvPr>
            <p:ph type="sldNum" sz="quarter" idx="5"/>
          </p:nvPr>
        </p:nvSpPr>
        <p:spPr/>
        <p:txBody>
          <a:bodyPr/>
          <a:lstStyle/>
          <a:p>
            <a:fld id="{678CB0D8-26F2-4F76-9B79-7C94A561058C}" type="slidenum">
              <a:rPr lang="en-US" smtClean="0"/>
              <a:t>6</a:t>
            </a:fld>
            <a:endParaRPr lang="en-US"/>
          </a:p>
        </p:txBody>
      </p:sp>
    </p:spTree>
    <p:extLst>
      <p:ext uri="{BB962C8B-B14F-4D97-AF65-F5344CB8AC3E}">
        <p14:creationId xmlns:p14="http://schemas.microsoft.com/office/powerpoint/2010/main" val="2391651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I'll start by recalling what PAKE is.  PAKE is a protocol where two parties contribute their passwords, and if their passwords are equal then they compute the same random session key, but otherwise the keys the two parties compute are independent.  This implies password authentication because if Charles enters a different password than Ada then he gets no information about Ada's key which she'll assume for secure communication.</a:t>
            </a:r>
          </a:p>
          <a:p>
            <a:endParaRPr lang="en-US" dirty="0"/>
          </a:p>
          <a:p>
            <a:r>
              <a:rPr lang="en-US" dirty="0"/>
              <a:t>What are the most efficient PAKE implementations?  Very briefly, assuming standard groups and the Random Oracle Model, the most efficient schemes use the password to in some way blind the messages of a Diffie-Hellman Key Exchange.  Several variants of this approach were proposed, starting from the Encrypted Key Exchange, EKE, of Bellovin and </a:t>
            </a:r>
            <a:r>
              <a:rPr lang="en-US" dirty="0" err="1"/>
              <a:t>Meritt</a:t>
            </a:r>
            <a:r>
              <a:rPr lang="en-US" dirty="0"/>
              <a:t>, and they can achieve very low overhead over the underlying *unauthenticated* Key Exchange.</a:t>
            </a:r>
          </a:p>
        </p:txBody>
      </p:sp>
      <p:sp>
        <p:nvSpPr>
          <p:cNvPr id="4" name="Slide Number Placeholder 3"/>
          <p:cNvSpPr>
            <a:spLocks noGrp="1"/>
          </p:cNvSpPr>
          <p:nvPr>
            <p:ph type="sldNum" sz="quarter" idx="5"/>
          </p:nvPr>
        </p:nvSpPr>
        <p:spPr/>
        <p:txBody>
          <a:bodyPr/>
          <a:lstStyle/>
          <a:p>
            <a:fld id="{678CB0D8-26F2-4F76-9B79-7C94A561058C}" type="slidenum">
              <a:rPr lang="en-US" smtClean="0"/>
              <a:t>7</a:t>
            </a:fld>
            <a:endParaRPr lang="en-US"/>
          </a:p>
        </p:txBody>
      </p:sp>
    </p:spTree>
    <p:extLst>
      <p:ext uri="{BB962C8B-B14F-4D97-AF65-F5344CB8AC3E}">
        <p14:creationId xmlns:p14="http://schemas.microsoft.com/office/powerpoint/2010/main" val="42195206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I'll start by recalling what PAKE is.  PAKE is a protocol where two parties contribute their passwords, and if their passwords are equal then they compute the same random session key, but otherwise the keys the two parties compute are independent.  This implies password authentication because if Charles enters a different password than Ada then he gets no information about Ada's key which she'll assume for secure communication.</a:t>
            </a:r>
          </a:p>
          <a:p>
            <a:endParaRPr lang="en-US" dirty="0"/>
          </a:p>
          <a:p>
            <a:r>
              <a:rPr lang="en-US" dirty="0"/>
              <a:t>What are the most efficient PAKE implementations?  Very briefly, assuming standard groups and the Random Oracle Model, the most efficient schemes use the password to in some way blind the messages of a Diffie-Hellman Key Exchange.  Several variants of this approach were proposed, starting from the Encrypted Key Exchange, EKE, of Bellovin and </a:t>
            </a:r>
            <a:r>
              <a:rPr lang="en-US" dirty="0" err="1"/>
              <a:t>Meritt</a:t>
            </a:r>
            <a:r>
              <a:rPr lang="en-US" dirty="0"/>
              <a:t>, and they can achieve very low overhead over the underlying *unauthenticated* Key Exchange.</a:t>
            </a:r>
          </a:p>
        </p:txBody>
      </p:sp>
      <p:sp>
        <p:nvSpPr>
          <p:cNvPr id="4" name="Slide Number Placeholder 3"/>
          <p:cNvSpPr>
            <a:spLocks noGrp="1"/>
          </p:cNvSpPr>
          <p:nvPr>
            <p:ph type="sldNum" sz="quarter" idx="5"/>
          </p:nvPr>
        </p:nvSpPr>
        <p:spPr/>
        <p:txBody>
          <a:bodyPr/>
          <a:lstStyle/>
          <a:p>
            <a:fld id="{678CB0D8-26F2-4F76-9B79-7C94A561058C}" type="slidenum">
              <a:rPr lang="en-US" smtClean="0"/>
              <a:t>8</a:t>
            </a:fld>
            <a:endParaRPr lang="en-US"/>
          </a:p>
        </p:txBody>
      </p:sp>
    </p:spTree>
    <p:extLst>
      <p:ext uri="{BB962C8B-B14F-4D97-AF65-F5344CB8AC3E}">
        <p14:creationId xmlns:p14="http://schemas.microsoft.com/office/powerpoint/2010/main" val="3497004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I'll start by recalling what PAKE is.  PAKE is a protocol where two parties contribute their passwords, and if their passwords are equal then they compute the same random session key, but otherwise the keys the two parties compute are independent.  This implies password authentication because if Charles enters a different password than Ada then he gets no information about Ada's key which she'll assume for secure communication.</a:t>
            </a:r>
          </a:p>
          <a:p>
            <a:endParaRPr lang="en-US" dirty="0"/>
          </a:p>
          <a:p>
            <a:r>
              <a:rPr lang="en-US" dirty="0"/>
              <a:t>What are the most efficient PAKE implementations?  Very briefly, assuming standard groups and the Random Oracle Model, the most efficient schemes use the password to in some way blind the messages of a Diffie-Hellman Key Exchange.  Several variants of this approach were proposed, starting from the Encrypted Key Exchange, EKE, of Bellovin and </a:t>
            </a:r>
            <a:r>
              <a:rPr lang="en-US" dirty="0" err="1"/>
              <a:t>Meritt</a:t>
            </a:r>
            <a:r>
              <a:rPr lang="en-US" dirty="0"/>
              <a:t>, and they can achieve very low overhead over the underlying *unauthenticated* Key Exchange.</a:t>
            </a:r>
          </a:p>
        </p:txBody>
      </p:sp>
      <p:sp>
        <p:nvSpPr>
          <p:cNvPr id="4" name="Slide Number Placeholder 3"/>
          <p:cNvSpPr>
            <a:spLocks noGrp="1"/>
          </p:cNvSpPr>
          <p:nvPr>
            <p:ph type="sldNum" sz="quarter" idx="5"/>
          </p:nvPr>
        </p:nvSpPr>
        <p:spPr/>
        <p:txBody>
          <a:bodyPr/>
          <a:lstStyle/>
          <a:p>
            <a:fld id="{678CB0D8-26F2-4F76-9B79-7C94A561058C}" type="slidenum">
              <a:rPr lang="en-US" smtClean="0"/>
              <a:t>9</a:t>
            </a:fld>
            <a:endParaRPr lang="en-US"/>
          </a:p>
        </p:txBody>
      </p:sp>
    </p:spTree>
    <p:extLst>
      <p:ext uri="{BB962C8B-B14F-4D97-AF65-F5344CB8AC3E}">
        <p14:creationId xmlns:p14="http://schemas.microsoft.com/office/powerpoint/2010/main" val="10994080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lvl1pPr>
              <a:defRPr/>
            </a:lvl1pPr>
          </a:lstStyle>
          <a:p>
            <a:pPr>
              <a:defRPr/>
            </a:pPr>
            <a:fld id="{E6CAD79F-E557-42C6-8AB8-862A3DB34115}" type="datetime1">
              <a:rPr lang="zh-CN" altLang="en-US" smtClean="0"/>
              <a:t>2023/4/24</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C42C6659-BB12-45FC-8F01-2F03E74C0776}" type="slidenum">
              <a:rPr lang="zh-CN" altLang="en-US"/>
              <a:pPr>
                <a:defRPr/>
              </a:pPr>
              <a:t>‹#›</a:t>
            </a:fld>
            <a:endParaRPr lang="zh-CN" altLang="en-US"/>
          </a:p>
        </p:txBody>
      </p:sp>
    </p:spTree>
    <p:extLst>
      <p:ext uri="{BB962C8B-B14F-4D97-AF65-F5344CB8AC3E}">
        <p14:creationId xmlns:p14="http://schemas.microsoft.com/office/powerpoint/2010/main" val="27718820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fld id="{B16F4ABC-2D6B-44B6-BE96-A5BF19DC6C28}" type="datetime1">
              <a:rPr lang="zh-CN" altLang="en-US" smtClean="0"/>
              <a:t>2023/4/24</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CC9BC792-0E25-4213-929F-507225B92667}" type="slidenum">
              <a:rPr lang="zh-CN" altLang="en-US"/>
              <a:pPr>
                <a:defRPr/>
              </a:pPr>
              <a:t>‹#›</a:t>
            </a:fld>
            <a:endParaRPr lang="zh-CN" altLang="en-US"/>
          </a:p>
        </p:txBody>
      </p:sp>
    </p:spTree>
    <p:extLst>
      <p:ext uri="{BB962C8B-B14F-4D97-AF65-F5344CB8AC3E}">
        <p14:creationId xmlns:p14="http://schemas.microsoft.com/office/powerpoint/2010/main" val="3554674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704425D2-A4FB-45A3-A01E-BBB52DC1CAEF}" type="datetime1">
              <a:rPr lang="zh-CN" altLang="en-US" smtClean="0"/>
              <a:t>2023/4/24</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741D26D3-AA44-4398-8DA1-77865F353132}" type="slidenum">
              <a:rPr lang="zh-CN" altLang="en-US"/>
              <a:pPr>
                <a:defRPr/>
              </a:pPr>
              <a:t>‹#›</a:t>
            </a:fld>
            <a:endParaRPr lang="zh-CN" altLang="en-US"/>
          </a:p>
        </p:txBody>
      </p:sp>
    </p:spTree>
    <p:extLst>
      <p:ext uri="{BB962C8B-B14F-4D97-AF65-F5344CB8AC3E}">
        <p14:creationId xmlns:p14="http://schemas.microsoft.com/office/powerpoint/2010/main" val="31493291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C8890CCF-C07F-48C8-A16A-C077DF4BC7D7}" type="datetime1">
              <a:rPr lang="zh-CN" altLang="en-US" smtClean="0"/>
              <a:t>2023/4/24</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F1DF76A5-FE7E-4EA6-B948-67DE0B095F94}" type="slidenum">
              <a:rPr lang="zh-CN" altLang="en-US"/>
              <a:pPr>
                <a:defRPr/>
              </a:pPr>
              <a:t>‹#›</a:t>
            </a:fld>
            <a:endParaRPr lang="zh-CN" altLang="en-US"/>
          </a:p>
        </p:txBody>
      </p:sp>
    </p:spTree>
    <p:extLst>
      <p:ext uri="{BB962C8B-B14F-4D97-AF65-F5344CB8AC3E}">
        <p14:creationId xmlns:p14="http://schemas.microsoft.com/office/powerpoint/2010/main" val="61479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60EC1-CF3C-4AD9-97ED-AD8A7B05D3B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2EEAFA4-2F16-48D9-AC48-3B17124D9C46}"/>
              </a:ext>
            </a:extLst>
          </p:cNvPr>
          <p:cNvSpPr>
            <a:spLocks noGrp="1"/>
          </p:cNvSpPr>
          <p:nvPr>
            <p:ph type="dt" sz="half" idx="10"/>
          </p:nvPr>
        </p:nvSpPr>
        <p:spPr/>
        <p:txBody>
          <a:bodyPr/>
          <a:lstStyle/>
          <a:p>
            <a:pPr>
              <a:defRPr/>
            </a:pPr>
            <a:fld id="{2C9588E6-FBA3-4208-B53E-B466A35EB3E3}" type="datetime1">
              <a:rPr lang="zh-CN" altLang="en-US" smtClean="0"/>
              <a:t>2023/4/24</a:t>
            </a:fld>
            <a:endParaRPr lang="zh-CN" altLang="en-US"/>
          </a:p>
        </p:txBody>
      </p:sp>
      <p:sp>
        <p:nvSpPr>
          <p:cNvPr id="4" name="Footer Placeholder 3">
            <a:extLst>
              <a:ext uri="{FF2B5EF4-FFF2-40B4-BE49-F238E27FC236}">
                <a16:creationId xmlns:a16="http://schemas.microsoft.com/office/drawing/2014/main" id="{3BBB29D7-6583-4670-BBD3-8E44E83A634E}"/>
              </a:ext>
            </a:extLst>
          </p:cNvPr>
          <p:cNvSpPr>
            <a:spLocks noGrp="1"/>
          </p:cNvSpPr>
          <p:nvPr>
            <p:ph type="ftr" sz="quarter" idx="11"/>
          </p:nvPr>
        </p:nvSpPr>
        <p:spPr/>
        <p:txBody>
          <a:bodyPr/>
          <a:lstStyle/>
          <a:p>
            <a:pPr>
              <a:defRPr/>
            </a:pPr>
            <a:endParaRPr lang="zh-CN" altLang="en-US"/>
          </a:p>
        </p:txBody>
      </p:sp>
      <p:sp>
        <p:nvSpPr>
          <p:cNvPr id="5" name="Slide Number Placeholder 4">
            <a:extLst>
              <a:ext uri="{FF2B5EF4-FFF2-40B4-BE49-F238E27FC236}">
                <a16:creationId xmlns:a16="http://schemas.microsoft.com/office/drawing/2014/main" id="{B48C718C-B233-42CF-9D7B-59FABAF9B3D6}"/>
              </a:ext>
            </a:extLst>
          </p:cNvPr>
          <p:cNvSpPr>
            <a:spLocks noGrp="1"/>
          </p:cNvSpPr>
          <p:nvPr>
            <p:ph type="sldNum" sz="quarter" idx="12"/>
          </p:nvPr>
        </p:nvSpPr>
        <p:spPr/>
        <p:txBody>
          <a:bodyPr/>
          <a:lstStyle/>
          <a:p>
            <a:pPr>
              <a:defRPr/>
            </a:pPr>
            <a:fld id="{31EE26B5-87E1-4803-8565-0E916FE731E2}" type="slidenum">
              <a:rPr lang="zh-CN" altLang="en-US" smtClean="0"/>
              <a:pPr>
                <a:defRPr/>
              </a:pPr>
              <a:t>‹#›</a:t>
            </a:fld>
            <a:endParaRPr lang="zh-CN" altLang="en-US"/>
          </a:p>
        </p:txBody>
      </p:sp>
    </p:spTree>
    <p:extLst>
      <p:ext uri="{BB962C8B-B14F-4D97-AF65-F5344CB8AC3E}">
        <p14:creationId xmlns:p14="http://schemas.microsoft.com/office/powerpoint/2010/main" val="408557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7A8BC73A-B6DE-43DF-94AD-4CB1944FE643}" type="datetime1">
              <a:rPr lang="zh-CN" altLang="en-US" smtClean="0"/>
              <a:t>2023/4/24</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68010801-0F02-4A6B-A4E0-A6A05DF6C59F}" type="slidenum">
              <a:rPr lang="zh-CN" altLang="en-US"/>
              <a:pPr>
                <a:defRPr/>
              </a:pPr>
              <a:t>‹#›</a:t>
            </a:fld>
            <a:endParaRPr lang="zh-CN" altLang="en-US"/>
          </a:p>
        </p:txBody>
      </p:sp>
    </p:spTree>
    <p:extLst>
      <p:ext uri="{BB962C8B-B14F-4D97-AF65-F5344CB8AC3E}">
        <p14:creationId xmlns:p14="http://schemas.microsoft.com/office/powerpoint/2010/main" val="3346923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lvl1pPr>
              <a:defRPr/>
            </a:lvl1pPr>
          </a:lstStyle>
          <a:p>
            <a:pPr>
              <a:defRPr/>
            </a:pPr>
            <a:fld id="{C087EF75-38B1-4B0B-81D0-67F37496D9AB}" type="datetime1">
              <a:rPr lang="zh-CN" altLang="en-US" smtClean="0"/>
              <a:t>2023/4/24</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3B4CAC1E-2E1F-4341-868A-184ED7C9EC3D}" type="slidenum">
              <a:rPr lang="zh-CN" altLang="en-US"/>
              <a:pPr>
                <a:defRPr/>
              </a:pPr>
              <a:t>‹#›</a:t>
            </a:fld>
            <a:endParaRPr lang="zh-CN" altLang="en-US"/>
          </a:p>
        </p:txBody>
      </p:sp>
    </p:spTree>
    <p:extLst>
      <p:ext uri="{BB962C8B-B14F-4D97-AF65-F5344CB8AC3E}">
        <p14:creationId xmlns:p14="http://schemas.microsoft.com/office/powerpoint/2010/main" val="676709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p:cNvSpPr>
          <p:nvPr>
            <p:ph type="dt" sz="half" idx="10"/>
          </p:nvPr>
        </p:nvSpPr>
        <p:spPr/>
        <p:txBody>
          <a:bodyPr/>
          <a:lstStyle>
            <a:lvl1pPr>
              <a:defRPr/>
            </a:lvl1pPr>
          </a:lstStyle>
          <a:p>
            <a:pPr>
              <a:defRPr/>
            </a:pPr>
            <a:fld id="{2CC5C7FE-CFF2-4C4E-8186-71222785ED5A}" type="datetime1">
              <a:rPr lang="zh-CN" altLang="en-US" smtClean="0"/>
              <a:t>2023/4/24</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9C6E5237-8F95-4EFC-A33C-D516886462B9}" type="slidenum">
              <a:rPr lang="zh-CN" altLang="en-US"/>
              <a:pPr>
                <a:defRPr/>
              </a:pPr>
              <a:t>‹#›</a:t>
            </a:fld>
            <a:endParaRPr lang="zh-CN" altLang="en-US"/>
          </a:p>
        </p:txBody>
      </p:sp>
    </p:spTree>
    <p:extLst>
      <p:ext uri="{BB962C8B-B14F-4D97-AF65-F5344CB8AC3E}">
        <p14:creationId xmlns:p14="http://schemas.microsoft.com/office/powerpoint/2010/main" val="3266079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p:cNvSpPr>
          <p:nvPr>
            <p:ph type="dt" sz="half" idx="10"/>
          </p:nvPr>
        </p:nvSpPr>
        <p:spPr/>
        <p:txBody>
          <a:bodyPr/>
          <a:lstStyle>
            <a:lvl1pPr>
              <a:defRPr/>
            </a:lvl1pPr>
          </a:lstStyle>
          <a:p>
            <a:pPr>
              <a:defRPr/>
            </a:pPr>
            <a:fld id="{23B6AC95-3EA1-456F-A78C-04FFF6A57A5F}" type="datetime1">
              <a:rPr lang="zh-CN" altLang="en-US" smtClean="0"/>
              <a:t>2023/4/24</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33A91FDB-A4EA-47D6-BB4B-D80BEA7528FB}" type="slidenum">
              <a:rPr lang="zh-CN" altLang="en-US"/>
              <a:pPr>
                <a:defRPr/>
              </a:pPr>
              <a:t>‹#›</a:t>
            </a:fld>
            <a:endParaRPr lang="zh-CN" altLang="en-US"/>
          </a:p>
        </p:txBody>
      </p:sp>
    </p:spTree>
    <p:extLst>
      <p:ext uri="{BB962C8B-B14F-4D97-AF65-F5344CB8AC3E}">
        <p14:creationId xmlns:p14="http://schemas.microsoft.com/office/powerpoint/2010/main" val="4174124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p:cNvSpPr>
          <p:nvPr>
            <p:ph type="dt" sz="half" idx="10"/>
          </p:nvPr>
        </p:nvSpPr>
        <p:spPr/>
        <p:txBody>
          <a:bodyPr/>
          <a:lstStyle>
            <a:lvl1pPr>
              <a:defRPr/>
            </a:lvl1pPr>
          </a:lstStyle>
          <a:p>
            <a:pPr>
              <a:defRPr/>
            </a:pPr>
            <a:fld id="{5DB2E1E5-7AB4-4324-B5F2-C33EFD7435F3}" type="datetime1">
              <a:rPr lang="zh-CN" altLang="en-US" smtClean="0"/>
              <a:t>2023/4/24</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360E0C5A-2D48-4C9D-8918-FB58618268B9}" type="slidenum">
              <a:rPr lang="zh-CN" altLang="en-US"/>
              <a:pPr>
                <a:defRPr/>
              </a:pPr>
              <a:t>‹#›</a:t>
            </a:fld>
            <a:endParaRPr lang="zh-CN" altLang="en-US"/>
          </a:p>
        </p:txBody>
      </p:sp>
    </p:spTree>
    <p:extLst>
      <p:ext uri="{BB962C8B-B14F-4D97-AF65-F5344CB8AC3E}">
        <p14:creationId xmlns:p14="http://schemas.microsoft.com/office/powerpoint/2010/main" val="4037205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F0975A9A-A9BF-4042-BFE2-537C708C67C1}" type="datetime1">
              <a:rPr lang="zh-CN" altLang="en-US" smtClean="0"/>
              <a:t>2023/4/24</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774EBA29-EB09-4792-97E5-219C4BF78C20}" type="slidenum">
              <a:rPr lang="zh-CN" altLang="en-US"/>
              <a:pPr>
                <a:defRPr/>
              </a:pPr>
              <a:t>‹#›</a:t>
            </a:fld>
            <a:endParaRPr lang="zh-CN" altLang="en-US"/>
          </a:p>
        </p:txBody>
      </p:sp>
    </p:spTree>
    <p:extLst>
      <p:ext uri="{BB962C8B-B14F-4D97-AF65-F5344CB8AC3E}">
        <p14:creationId xmlns:p14="http://schemas.microsoft.com/office/powerpoint/2010/main" val="9595079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fld id="{07CE3861-46E7-4506-9981-96E4A3467816}" type="datetime1">
              <a:rPr lang="zh-CN" altLang="en-US" smtClean="0"/>
              <a:t>2023/4/24</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A5A2BFD6-679D-46B7-95EB-8C904234FCBC}" type="slidenum">
              <a:rPr lang="zh-CN" altLang="en-US"/>
              <a:pPr>
                <a:defRPr/>
              </a:pPr>
              <a:t>‹#›</a:t>
            </a:fld>
            <a:endParaRPr lang="zh-CN" altLang="en-US"/>
          </a:p>
        </p:txBody>
      </p:sp>
    </p:spTree>
    <p:extLst>
      <p:ext uri="{BB962C8B-B14F-4D97-AF65-F5344CB8AC3E}">
        <p14:creationId xmlns:p14="http://schemas.microsoft.com/office/powerpoint/2010/main" val="13118039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7" name="文本占位符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fld id="{24BF4C5E-F40D-406A-92C7-12E7779AC601}" type="datetime1">
              <a:rPr lang="zh-CN" altLang="en-US" smtClean="0"/>
              <a:t>2023/4/24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9348019" y="6351229"/>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ea typeface="+mn-ea"/>
              </a:defRPr>
            </a:lvl1pPr>
          </a:lstStyle>
          <a:p>
            <a:pPr>
              <a:defRPr/>
            </a:pPr>
            <a:fld id="{31EE26B5-87E1-4803-8565-0E916FE731E2}"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png"/><Relationship Id="rId3" Type="http://schemas.openxmlformats.org/officeDocument/2006/relationships/image" Target="../media/image38.png"/><Relationship Id="rId7" Type="http://schemas.openxmlformats.org/officeDocument/2006/relationships/image" Target="../media/image33.png"/><Relationship Id="rId12"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32.png"/><Relationship Id="rId11" Type="http://schemas.openxmlformats.org/officeDocument/2006/relationships/image" Target="../media/image28.png"/><Relationship Id="rId5" Type="http://schemas.openxmlformats.org/officeDocument/2006/relationships/image" Target="../media/image31.png"/><Relationship Id="rId4" Type="http://schemas.openxmlformats.org/officeDocument/2006/relationships/image" Target="../media/image30.png"/><Relationship Id="rId9" Type="http://schemas.openxmlformats.org/officeDocument/2006/relationships/image" Target="../media/image35.png"/><Relationship Id="rId14" Type="http://schemas.openxmlformats.org/officeDocument/2006/relationships/image" Target="../media/image320.png"/></Relationships>
</file>

<file path=ppt/slides/_rels/slide11.xml.rels><?xml version="1.0" encoding="UTF-8" standalone="yes"?>
<Relationships xmlns="http://schemas.openxmlformats.org/package/2006/relationships"><Relationship Id="rId8" Type="http://schemas.openxmlformats.org/officeDocument/2006/relationships/image" Target="../media/image45.png"/><Relationship Id="rId26" Type="http://schemas.openxmlformats.org/officeDocument/2006/relationships/image" Target="../media/image18.png"/><Relationship Id="rId3" Type="http://schemas.openxmlformats.org/officeDocument/2006/relationships/image" Target="../media/image40.png"/><Relationship Id="rId34" Type="http://schemas.openxmlformats.org/officeDocument/2006/relationships/image" Target="../media/image53.png"/><Relationship Id="rId7" Type="http://schemas.openxmlformats.org/officeDocument/2006/relationships/image" Target="../media/image44.png"/><Relationship Id="rId25" Type="http://schemas.openxmlformats.org/officeDocument/2006/relationships/image" Target="../media/image170.png"/><Relationship Id="rId33" Type="http://schemas.openxmlformats.org/officeDocument/2006/relationships/image" Target="../media/image52.png"/><Relationship Id="rId2" Type="http://schemas.openxmlformats.org/officeDocument/2006/relationships/notesSlide" Target="../notesSlides/notesSlide11.xml"/><Relationship Id="rId29" Type="http://schemas.openxmlformats.org/officeDocument/2006/relationships/image" Target="../media/image48.png"/><Relationship Id="rId1" Type="http://schemas.openxmlformats.org/officeDocument/2006/relationships/slideLayout" Target="../slideLayouts/slideLayout3.xml"/><Relationship Id="rId6" Type="http://schemas.openxmlformats.org/officeDocument/2006/relationships/image" Target="../media/image43.png"/><Relationship Id="rId32" Type="http://schemas.openxmlformats.org/officeDocument/2006/relationships/image" Target="../media/image51.png"/><Relationship Id="rId5" Type="http://schemas.openxmlformats.org/officeDocument/2006/relationships/image" Target="../media/image42.png"/><Relationship Id="rId28" Type="http://schemas.openxmlformats.org/officeDocument/2006/relationships/image" Target="../media/image47.png"/><Relationship Id="rId31" Type="http://schemas.openxmlformats.org/officeDocument/2006/relationships/image" Target="../media/image50.png"/><Relationship Id="rId4" Type="http://schemas.openxmlformats.org/officeDocument/2006/relationships/image" Target="../media/image41.png"/><Relationship Id="rId27" Type="http://schemas.openxmlformats.org/officeDocument/2006/relationships/image" Target="../media/image46.png"/><Relationship Id="rId30" Type="http://schemas.openxmlformats.org/officeDocument/2006/relationships/image" Target="../media/image49.png"/></Relationships>
</file>

<file path=ppt/slides/_rels/slide12.xml.rels><?xml version="1.0" encoding="UTF-8" standalone="yes"?>
<Relationships xmlns="http://schemas.openxmlformats.org/package/2006/relationships"><Relationship Id="rId8" Type="http://schemas.openxmlformats.org/officeDocument/2006/relationships/image" Target="../media/image45.png"/><Relationship Id="rId26" Type="http://schemas.openxmlformats.org/officeDocument/2006/relationships/image" Target="../media/image18.png"/><Relationship Id="rId34" Type="http://schemas.openxmlformats.org/officeDocument/2006/relationships/image" Target="../media/image60.png"/><Relationship Id="rId7" Type="http://schemas.openxmlformats.org/officeDocument/2006/relationships/image" Target="../media/image44.png"/><Relationship Id="rId25" Type="http://schemas.openxmlformats.org/officeDocument/2006/relationships/image" Target="../media/image170.png"/><Relationship Id="rId33" Type="http://schemas.openxmlformats.org/officeDocument/2006/relationships/image" Target="../media/image59.png"/><Relationship Id="rId2" Type="http://schemas.openxmlformats.org/officeDocument/2006/relationships/notesSlide" Target="../notesSlides/notesSlide12.xml"/><Relationship Id="rId29" Type="http://schemas.openxmlformats.org/officeDocument/2006/relationships/image" Target="../media/image55.png"/><Relationship Id="rId1" Type="http://schemas.openxmlformats.org/officeDocument/2006/relationships/slideLayout" Target="../slideLayouts/slideLayout3.xml"/><Relationship Id="rId6" Type="http://schemas.openxmlformats.org/officeDocument/2006/relationships/image" Target="../media/image43.png"/><Relationship Id="rId32" Type="http://schemas.openxmlformats.org/officeDocument/2006/relationships/image" Target="../media/image58.png"/><Relationship Id="rId5" Type="http://schemas.openxmlformats.org/officeDocument/2006/relationships/image" Target="../media/image42.png"/><Relationship Id="rId28" Type="http://schemas.openxmlformats.org/officeDocument/2006/relationships/image" Target="../media/image54.png"/><Relationship Id="rId36" Type="http://schemas.openxmlformats.org/officeDocument/2006/relationships/image" Target="../media/image41.png"/><Relationship Id="rId31" Type="http://schemas.openxmlformats.org/officeDocument/2006/relationships/image" Target="../media/image57.png"/><Relationship Id="rId27" Type="http://schemas.openxmlformats.org/officeDocument/2006/relationships/image" Target="../media/image46.png"/><Relationship Id="rId30" Type="http://schemas.openxmlformats.org/officeDocument/2006/relationships/image" Target="../media/image56.png"/><Relationship Id="rId35" Type="http://schemas.openxmlformats.org/officeDocument/2006/relationships/image" Target="../media/image40.png"/></Relationships>
</file>

<file path=ppt/slides/_rels/slide13.xml.rels><?xml version="1.0" encoding="UTF-8" standalone="yes"?>
<Relationships xmlns="http://schemas.openxmlformats.org/package/2006/relationships"><Relationship Id="rId8" Type="http://schemas.openxmlformats.org/officeDocument/2006/relationships/image" Target="../media/image66.png"/><Relationship Id="rId26" Type="http://schemas.openxmlformats.org/officeDocument/2006/relationships/image" Target="../media/image18.png"/><Relationship Id="rId3" Type="http://schemas.openxmlformats.org/officeDocument/2006/relationships/image" Target="../media/image61.png"/><Relationship Id="rId7" Type="http://schemas.openxmlformats.org/officeDocument/2006/relationships/image" Target="../media/image65.png"/><Relationship Id="rId25" Type="http://schemas.openxmlformats.org/officeDocument/2006/relationships/image" Target="../media/image170.png"/><Relationship Id="rId2" Type="http://schemas.openxmlformats.org/officeDocument/2006/relationships/notesSlide" Target="../notesSlides/notesSlide13.xml"/><Relationship Id="rId29" Type="http://schemas.openxmlformats.org/officeDocument/2006/relationships/image" Target="../media/image69.png"/><Relationship Id="rId1" Type="http://schemas.openxmlformats.org/officeDocument/2006/relationships/slideLayout" Target="../slideLayouts/slideLayout3.xml"/><Relationship Id="rId6" Type="http://schemas.openxmlformats.org/officeDocument/2006/relationships/image" Target="../media/image64.png"/><Relationship Id="rId5" Type="http://schemas.openxmlformats.org/officeDocument/2006/relationships/image" Target="../media/image63.png"/><Relationship Id="rId28" Type="http://schemas.openxmlformats.org/officeDocument/2006/relationships/image" Target="../media/image68.png"/><Relationship Id="rId31" Type="http://schemas.openxmlformats.org/officeDocument/2006/relationships/image" Target="../media/image71.png"/><Relationship Id="rId4" Type="http://schemas.openxmlformats.org/officeDocument/2006/relationships/image" Target="../media/image62.png"/><Relationship Id="rId27" Type="http://schemas.openxmlformats.org/officeDocument/2006/relationships/image" Target="../media/image67.png"/><Relationship Id="rId30" Type="http://schemas.openxmlformats.org/officeDocument/2006/relationships/image" Target="../media/image70.png"/></Relationships>
</file>

<file path=ppt/slides/_rels/slide1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8" Type="http://schemas.openxmlformats.org/officeDocument/2006/relationships/image" Target="../media/image9.png"/><Relationship Id="rId26" Type="http://schemas.openxmlformats.org/officeDocument/2006/relationships/image" Target="../media/image18.png"/><Relationship Id="rId3" Type="http://schemas.openxmlformats.org/officeDocument/2006/relationships/image" Target="../media/image2.png"/><Relationship Id="rId21" Type="http://schemas.openxmlformats.org/officeDocument/2006/relationships/image" Target="../media/image11.png"/><Relationship Id="rId7" Type="http://schemas.openxmlformats.org/officeDocument/2006/relationships/image" Target="../media/image3.png"/><Relationship Id="rId17" Type="http://schemas.openxmlformats.org/officeDocument/2006/relationships/image" Target="../media/image14.png"/><Relationship Id="rId25" Type="http://schemas.openxmlformats.org/officeDocument/2006/relationships/image" Target="../media/image15.png"/><Relationship Id="rId2" Type="http://schemas.openxmlformats.org/officeDocument/2006/relationships/notesSlide" Target="../notesSlides/notesSlide3.xml"/><Relationship Id="rId20"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image" Target="../media/image5.png"/><Relationship Id="rId11" Type="http://schemas.openxmlformats.org/officeDocument/2006/relationships/image" Target="../media/image7.png"/><Relationship Id="rId24" Type="http://schemas.openxmlformats.org/officeDocument/2006/relationships/image" Target="../media/image16.png"/><Relationship Id="rId5" Type="http://schemas.openxmlformats.org/officeDocument/2006/relationships/image" Target="../media/image4.png"/><Relationship Id="rId23" Type="http://schemas.openxmlformats.org/officeDocument/2006/relationships/image" Target="../media/image12.png"/><Relationship Id="rId10" Type="http://schemas.openxmlformats.org/officeDocument/2006/relationships/image" Target="../media/image6.png"/><Relationship Id="rId19" Type="http://schemas.openxmlformats.org/officeDocument/2006/relationships/image" Target="../media/image90.png"/><Relationship Id="rId9" Type="http://schemas.openxmlformats.org/officeDocument/2006/relationships/image" Target="../media/image8.png"/><Relationship Id="rId22" Type="http://schemas.openxmlformats.org/officeDocument/2006/relationships/image" Target="../media/image13.png"/></Relationships>
</file>

<file path=ppt/slides/_rels/slide4.xml.rels><?xml version="1.0" encoding="UTF-8" standalone="yes"?>
<Relationships xmlns="http://schemas.openxmlformats.org/package/2006/relationships"><Relationship Id="rId18" Type="http://schemas.openxmlformats.org/officeDocument/2006/relationships/image" Target="../media/image19.png"/><Relationship Id="rId3" Type="http://schemas.openxmlformats.org/officeDocument/2006/relationships/image" Target="../media/image17.png"/><Relationship Id="rId21" Type="http://schemas.openxmlformats.org/officeDocument/2006/relationships/image" Target="../media/image21.png"/><Relationship Id="rId7" Type="http://schemas.openxmlformats.org/officeDocument/2006/relationships/image" Target="../media/image7.png"/><Relationship Id="rId17" Type="http://schemas.openxmlformats.org/officeDocument/2006/relationships/image" Target="../media/image14.png"/><Relationship Id="rId2" Type="http://schemas.openxmlformats.org/officeDocument/2006/relationships/notesSlide" Target="../notesSlides/notesSlide4.xml"/><Relationship Id="rId20" Type="http://schemas.openxmlformats.org/officeDocument/2006/relationships/image" Target="../media/image20.png"/><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image" Target="../media/image160.png"/><Relationship Id="rId19" Type="http://schemas.openxmlformats.org/officeDocument/2006/relationships/image" Target="../media/image180.png"/><Relationship Id="rId4" Type="http://schemas.openxmlformats.org/officeDocument/2006/relationships/image" Target="../media/image150.pn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3.png"/><Relationship Id="rId7" Type="http://schemas.openxmlformats.org/officeDocument/2006/relationships/image" Target="../media/image260.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image" Target="../media/image29.png"/><Relationship Id="rId4" Type="http://schemas.openxmlformats.org/officeDocument/2006/relationships/image" Target="../media/image24.png"/><Relationship Id="rId9" Type="http://schemas.openxmlformats.org/officeDocument/2006/relationships/image" Target="../media/image28.png"/></Relationships>
</file>

<file path=ppt/slides/_rels/slide8.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320.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33.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s>
</file>

<file path=ppt/slides/_rels/slide9.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320.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33.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标题 1"/>
          <p:cNvSpPr>
            <a:spLocks noGrp="1"/>
          </p:cNvSpPr>
          <p:nvPr>
            <p:ph type="ctrTitle"/>
          </p:nvPr>
        </p:nvSpPr>
        <p:spPr>
          <a:xfrm>
            <a:off x="822004" y="341668"/>
            <a:ext cx="10547991" cy="2284717"/>
          </a:xfrm>
        </p:spPr>
        <p:txBody>
          <a:bodyPr/>
          <a:lstStyle/>
          <a:p>
            <a:pPr>
              <a:lnSpc>
                <a:spcPct val="100000"/>
              </a:lnSpc>
              <a:spcBef>
                <a:spcPts val="600"/>
              </a:spcBef>
            </a:pPr>
            <a:r>
              <a:rPr lang="en-US" sz="4400" b="0" i="0" u="none" strike="noStrike" baseline="0" dirty="0">
                <a:latin typeface="CMBX12"/>
              </a:rPr>
              <a:t>Randomized Half-Ideal Cipher on Groups </a:t>
            </a:r>
            <a:br>
              <a:rPr lang="en-US" sz="4400" b="0" i="0" u="none" strike="noStrike" baseline="0" dirty="0">
                <a:latin typeface="CMBX12"/>
              </a:rPr>
            </a:br>
            <a:r>
              <a:rPr lang="en-US" sz="4400" b="0" i="0" u="none" strike="noStrike" baseline="0" dirty="0">
                <a:latin typeface="CMBX12"/>
              </a:rPr>
              <a:t>with applications to UC (a)PAKE</a:t>
            </a:r>
            <a:endParaRPr lang="zh-CN" altLang="en-US" sz="11500" dirty="0">
              <a:latin typeface="Calibri" panose="020F0502020204030204" pitchFamily="34" charset="0"/>
              <a:cs typeface="Calibri" panose="020F0502020204030204" pitchFamily="34" charset="0"/>
            </a:endParaRPr>
          </a:p>
        </p:txBody>
      </p:sp>
      <p:sp>
        <p:nvSpPr>
          <p:cNvPr id="2051" name="副标题 2"/>
          <p:cNvSpPr>
            <a:spLocks noGrp="1"/>
          </p:cNvSpPr>
          <p:nvPr>
            <p:ph type="subTitle" idx="1"/>
          </p:nvPr>
        </p:nvSpPr>
        <p:spPr>
          <a:xfrm>
            <a:off x="1230923" y="4358215"/>
            <a:ext cx="9155723" cy="493987"/>
          </a:xfrm>
        </p:spPr>
        <p:txBody>
          <a:bodyPr/>
          <a:lstStyle/>
          <a:p>
            <a:pPr eaLnBrk="1" hangingPunct="1"/>
            <a:r>
              <a:rPr lang="en-US" altLang="zh-CN" dirty="0">
                <a:cs typeface="Calibri" panose="020F0502020204030204" pitchFamily="34" charset="0"/>
              </a:rPr>
              <a:t>Bruno Freitas Dos Santos	Yanqi Gu	</a:t>
            </a:r>
            <a:r>
              <a:rPr lang="en-US" altLang="zh-CN" u="sng" dirty="0">
                <a:cs typeface="Calibri" panose="020F0502020204030204" pitchFamily="34" charset="0"/>
              </a:rPr>
              <a:t>Stanislaw Jarecki</a:t>
            </a:r>
            <a:r>
              <a:rPr lang="en-US" altLang="zh-CN" dirty="0">
                <a:cs typeface="Calibri" panose="020F0502020204030204" pitchFamily="34" charset="0"/>
              </a:rPr>
              <a:t>			</a:t>
            </a:r>
          </a:p>
        </p:txBody>
      </p:sp>
      <p:pic>
        <p:nvPicPr>
          <p:cNvPr id="14" name="pasted-image.tiff">
            <a:extLst>
              <a:ext uri="{FF2B5EF4-FFF2-40B4-BE49-F238E27FC236}">
                <a16:creationId xmlns:a16="http://schemas.microsoft.com/office/drawing/2014/main" id="{F0712936-B476-484E-9D2B-263B228C4FB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76312" y="4972753"/>
            <a:ext cx="1256777" cy="125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15" name="副标题 2">
            <a:extLst>
              <a:ext uri="{FF2B5EF4-FFF2-40B4-BE49-F238E27FC236}">
                <a16:creationId xmlns:a16="http://schemas.microsoft.com/office/drawing/2014/main" id="{70027EAA-134C-42F1-8FD5-D2F4AD148992}"/>
              </a:ext>
            </a:extLst>
          </p:cNvPr>
          <p:cNvSpPr txBox="1">
            <a:spLocks/>
          </p:cNvSpPr>
          <p:nvPr/>
        </p:nvSpPr>
        <p:spPr bwMode="auto">
          <a:xfrm>
            <a:off x="4776381" y="3063200"/>
            <a:ext cx="2269187" cy="49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lnSpc>
                <a:spcPct val="90000"/>
              </a:lnSpc>
              <a:spcBef>
                <a:spcPts val="1000"/>
              </a:spcBef>
              <a:spcAft>
                <a:spcPct val="0"/>
              </a:spcAft>
              <a:buFont typeface="Arial" panose="020B0604020202020204" pitchFamily="34" charset="0"/>
              <a:buNone/>
              <a:defRPr sz="2400" kern="1200">
                <a:solidFill>
                  <a:schemeClr val="tx1"/>
                </a:solidFill>
                <a:latin typeface="+mn-lt"/>
                <a:ea typeface="+mn-ea"/>
                <a:cs typeface="+mn-cs"/>
              </a:defRPr>
            </a:lvl1pPr>
            <a:lvl2pPr marL="457200" indent="0" algn="ctr" rtl="0" eaLnBrk="0" fontAlgn="base" hangingPunct="0">
              <a:lnSpc>
                <a:spcPct val="90000"/>
              </a:lnSpc>
              <a:spcBef>
                <a:spcPts val="500"/>
              </a:spcBef>
              <a:spcAft>
                <a:spcPct val="0"/>
              </a:spcAft>
              <a:buFont typeface="Arial" panose="020B0604020202020204" pitchFamily="34" charset="0"/>
              <a:buNone/>
              <a:defRPr sz="2000" kern="1200">
                <a:solidFill>
                  <a:schemeClr val="tx1"/>
                </a:solidFill>
                <a:latin typeface="+mn-lt"/>
                <a:ea typeface="+mn-ea"/>
                <a:cs typeface="+mn-cs"/>
              </a:defRPr>
            </a:lvl2pPr>
            <a:lvl3pPr marL="914400" indent="0" algn="ctr" rtl="0" eaLnBrk="0" fontAlgn="base" hangingPunct="0">
              <a:lnSpc>
                <a:spcPct val="90000"/>
              </a:lnSpc>
              <a:spcBef>
                <a:spcPts val="500"/>
              </a:spcBef>
              <a:spcAft>
                <a:spcPct val="0"/>
              </a:spcAft>
              <a:buFont typeface="Arial" panose="020B0604020202020204" pitchFamily="34" charset="0"/>
              <a:buNone/>
              <a:defRPr sz="1800" kern="1200">
                <a:solidFill>
                  <a:schemeClr val="tx1"/>
                </a:solidFill>
                <a:latin typeface="+mn-lt"/>
                <a:ea typeface="+mn-ea"/>
                <a:cs typeface="+mn-cs"/>
              </a:defRPr>
            </a:lvl3pPr>
            <a:lvl4pPr marL="13716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4pPr>
            <a:lvl5pPr marL="18288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eaLnBrk="1" hangingPunct="1"/>
            <a:r>
              <a:rPr lang="en-US" altLang="zh-CN" i="1" dirty="0" err="1">
                <a:cs typeface="Calibri" panose="020F0502020204030204" pitchFamily="34" charset="0"/>
              </a:rPr>
              <a:t>Eurocrypt</a:t>
            </a:r>
            <a:r>
              <a:rPr lang="en-US" altLang="zh-CN" i="1" dirty="0">
                <a:cs typeface="Calibri" panose="020F0502020204030204" pitchFamily="34" charset="0"/>
              </a:rPr>
              <a:t> 2023</a:t>
            </a:r>
          </a:p>
        </p:txBody>
      </p:sp>
      <p:sp>
        <p:nvSpPr>
          <p:cNvPr id="2" name="Slide Number Placeholder 1">
            <a:extLst>
              <a:ext uri="{FF2B5EF4-FFF2-40B4-BE49-F238E27FC236}">
                <a16:creationId xmlns:a16="http://schemas.microsoft.com/office/drawing/2014/main" id="{5C03FD55-84B1-3345-BD17-2AD2106E5926}"/>
              </a:ext>
            </a:extLst>
          </p:cNvPr>
          <p:cNvSpPr>
            <a:spLocks noGrp="1"/>
          </p:cNvSpPr>
          <p:nvPr>
            <p:ph type="sldNum" sz="quarter" idx="12"/>
          </p:nvPr>
        </p:nvSpPr>
        <p:spPr/>
        <p:txBody>
          <a:bodyPr/>
          <a:lstStyle/>
          <a:p>
            <a:pPr>
              <a:defRPr/>
            </a:pPr>
            <a:fld id="{C42C6659-BB12-45FC-8F01-2F03E74C0776}" type="slidenum">
              <a:rPr lang="zh-CN" altLang="en-US" smtClean="0"/>
              <a:pPr>
                <a:defRPr/>
              </a:pPr>
              <a:t>1</a:t>
            </a:fld>
            <a:r>
              <a:rPr lang="en-US" altLang="zh-CN" dirty="0"/>
              <a:t>/18</a:t>
            </a:r>
            <a:endParaRPr lang="zh-CN"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21198D38-5968-B552-4007-E9A1D09B931F}"/>
              </a:ext>
            </a:extLst>
          </p:cNvPr>
          <p:cNvSpPr txBox="1">
            <a:spLocks/>
          </p:cNvSpPr>
          <p:nvPr/>
        </p:nvSpPr>
        <p:spPr bwMode="auto">
          <a:xfrm>
            <a:off x="861636" y="115376"/>
            <a:ext cx="11060723" cy="843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2500"/>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a:lstStyle>
          <a:p>
            <a:r>
              <a:rPr lang="en-US" dirty="0"/>
              <a:t>modified 2-Feistel (m2F) = “Half-Ideal” Cipher (HIC)</a:t>
            </a:r>
            <a:endParaRPr lang="en-US" sz="3600" dirty="0">
              <a:solidFill>
                <a:srgbClr val="FF0000"/>
              </a:solidFill>
            </a:endParaRPr>
          </a:p>
        </p:txBody>
      </p:sp>
      <mc:AlternateContent xmlns:mc="http://schemas.openxmlformats.org/markup-compatibility/2006" xmlns:a14="http://schemas.microsoft.com/office/drawing/2010/main">
        <mc:Choice Requires="a14">
          <p:sp>
            <p:nvSpPr>
              <p:cNvPr id="9" name="Title 1">
                <a:extLst>
                  <a:ext uri="{FF2B5EF4-FFF2-40B4-BE49-F238E27FC236}">
                    <a16:creationId xmlns:a16="http://schemas.microsoft.com/office/drawing/2014/main" id="{881E91F9-8EB7-3EEB-87E3-8C9DCEFC2027}"/>
                  </a:ext>
                </a:extLst>
              </p:cNvPr>
              <p:cNvSpPr txBox="1">
                <a:spLocks/>
              </p:cNvSpPr>
              <p:nvPr/>
            </p:nvSpPr>
            <p:spPr bwMode="auto">
              <a:xfrm>
                <a:off x="210731" y="4485870"/>
                <a:ext cx="11801414" cy="2239170"/>
              </a:xfrm>
              <a:prstGeom prst="rect">
                <a:avLst/>
              </a:prstGeom>
              <a:solidFill>
                <a:schemeClr val="bg1"/>
              </a:solidFill>
              <a:ln w="19050">
                <a:solidFill>
                  <a:schemeClr val="accent5"/>
                </a:solidFill>
                <a:miter lim="800000"/>
                <a:headEnd/>
                <a:tailEnd/>
              </a:ln>
            </p:spPr>
            <p:txBody>
              <a:bodyPr vert="horz" wrap="square" lIns="91440" tIns="137160" rIns="91440" bIns="45720" numCol="1" anchor="t" anchorCtr="0" compatLnSpc="1">
                <a:prstTxWarp prst="textNoShape">
                  <a:avLst/>
                </a:prstTxWarp>
                <a:no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a:lstStyle>
              <a:p>
                <a:pPr>
                  <a:spcBef>
                    <a:spcPts val="1200"/>
                  </a:spcBef>
                </a:pPr>
                <a:r>
                  <a:rPr lang="en-US" sz="2000" u="sng" dirty="0">
                    <a:latin typeface="+mn-lt"/>
                  </a:rPr>
                  <a:t>Note on </a:t>
                </a:r>
                <a:r>
                  <a:rPr lang="en-US" sz="2000" u="sng" dirty="0">
                    <a:solidFill>
                      <a:srgbClr val="0070C0"/>
                    </a:solidFill>
                    <a:latin typeface="+mn-lt"/>
                  </a:rPr>
                  <a:t>HIC</a:t>
                </a:r>
                <a:r>
                  <a:rPr lang="en-US" sz="2000" u="sng" dirty="0">
                    <a:latin typeface="+mn-lt"/>
                  </a:rPr>
                  <a:t> functionality in proceedings / eprint :</a:t>
                </a:r>
              </a:p>
              <a:p>
                <a:pPr marL="274320" indent="-342900">
                  <a:spcBef>
                    <a:spcPts val="1000"/>
                  </a:spcBef>
                  <a:buFont typeface="Arial" panose="020B0604020202020204" pitchFamily="34" charset="0"/>
                  <a:buChar char="•"/>
                </a:pPr>
                <a:r>
                  <a:rPr lang="en-US" sz="2000" dirty="0">
                    <a:latin typeface="+mn-lt"/>
                  </a:rPr>
                  <a:t>The above E and D interfaces are called “</a:t>
                </a:r>
                <a:r>
                  <a:rPr lang="en-US" sz="2000" dirty="0" err="1">
                    <a:latin typeface="+mn-lt"/>
                  </a:rPr>
                  <a:t>AdvEnc</a:t>
                </a:r>
                <a:r>
                  <a:rPr lang="en-US" sz="2000" dirty="0">
                    <a:latin typeface="+mn-lt"/>
                  </a:rPr>
                  <a:t>” and “</a:t>
                </a:r>
                <a:r>
                  <a:rPr lang="en-US" sz="2000" dirty="0" err="1">
                    <a:latin typeface="+mn-lt"/>
                  </a:rPr>
                  <a:t>AdvDec</a:t>
                </a:r>
                <a:r>
                  <a:rPr lang="en-US" sz="2000" dirty="0">
                    <a:latin typeface="+mn-lt"/>
                  </a:rPr>
                  <a:t>”, for “adversarial” interfaces</a:t>
                </a:r>
              </a:p>
              <a:p>
                <a:pPr marL="274320" indent="-342900">
                  <a:spcBef>
                    <a:spcPts val="1000"/>
                  </a:spcBef>
                  <a:buFont typeface="Arial" panose="020B0604020202020204" pitchFamily="34" charset="0"/>
                  <a:buChar char="•"/>
                </a:pPr>
                <a:r>
                  <a:rPr lang="en-US" sz="2000" dirty="0">
                    <a:latin typeface="+mn-lt"/>
                  </a:rPr>
                  <a:t>The functionality also has honest parties interfaces Enc and Dec which:</a:t>
                </a:r>
              </a:p>
              <a:p>
                <a:pPr marL="800100" lvl="1" indent="-342900">
                  <a:spcBef>
                    <a:spcPts val="0"/>
                  </a:spcBef>
                  <a:buFont typeface="Arial" panose="020B0604020202020204" pitchFamily="34" charset="0"/>
                  <a:buChar char="•"/>
                </a:pPr>
                <a:r>
                  <a:rPr lang="en-US" sz="2000" dirty="0">
                    <a:latin typeface="+mn-lt"/>
                  </a:rPr>
                  <a:t>do not expose randomness r to the environment</a:t>
                </a:r>
              </a:p>
              <a:p>
                <a:pPr marL="800100" lvl="1" indent="-342900">
                  <a:spcBef>
                    <a:spcPts val="0"/>
                  </a:spcBef>
                  <a:buFont typeface="Arial" panose="020B0604020202020204" pitchFamily="34" charset="0"/>
                  <a:buChar char="•"/>
                </a:pPr>
                <a:r>
                  <a:rPr lang="en-US" sz="2000" dirty="0">
                    <a:latin typeface="+mn-lt"/>
                  </a:rPr>
                  <a:t>on Enc interface honest party specifies only M, and functionality picks both (</a:t>
                </a:r>
                <a:r>
                  <a:rPr lang="en-US" sz="2000" dirty="0" err="1">
                    <a:latin typeface="+mn-lt"/>
                  </a:rPr>
                  <a:t>s,T</a:t>
                </a:r>
                <a:r>
                  <a:rPr lang="en-US" sz="2000" dirty="0">
                    <a:latin typeface="+mn-lt"/>
                  </a:rPr>
                  <a:t>) at $ (as in IC)</a:t>
                </a:r>
              </a:p>
              <a:p>
                <a:pPr marL="274320" indent="-342900">
                  <a:spcBef>
                    <a:spcPts val="1000"/>
                  </a:spcBef>
                  <a:buFont typeface="Arial" panose="020B0604020202020204" pitchFamily="34" charset="0"/>
                  <a:buChar char="•"/>
                </a:pPr>
                <a:r>
                  <a:rPr lang="en-US" sz="2000" dirty="0">
                    <a:latin typeface="+mn-lt"/>
                  </a:rPr>
                  <a:t>Enc/Dec are “almost” wrappers over </a:t>
                </a:r>
                <a:r>
                  <a:rPr lang="en-US" sz="2000" dirty="0" err="1">
                    <a:latin typeface="+mn-lt"/>
                  </a:rPr>
                  <a:t>AdvEnc</a:t>
                </a:r>
                <a:r>
                  <a:rPr lang="en-US" sz="2000" dirty="0">
                    <a:latin typeface="+mn-lt"/>
                  </a:rPr>
                  <a:t>/</a:t>
                </a:r>
                <a:r>
                  <a:rPr lang="en-US" sz="2000" dirty="0" err="1">
                    <a:latin typeface="+mn-lt"/>
                  </a:rPr>
                  <a:t>AdvDec</a:t>
                </a:r>
                <a:r>
                  <a:rPr lang="en-US" sz="2000" dirty="0">
                    <a:latin typeface="+mn-lt"/>
                  </a:rPr>
                  <a:t> interfaces [</a:t>
                </a:r>
                <a14:m>
                  <m:oMath xmlns:m="http://schemas.openxmlformats.org/officeDocument/2006/math">
                    <m:r>
                      <a:rPr lang="en-US" altLang="zh-CN" sz="2000" i="1" dirty="0">
                        <a:latin typeface="Cambria Math" panose="02040503050406030204" pitchFamily="18" charset="0"/>
                        <a:sym typeface="Symbol" panose="05050102010706020507" pitchFamily="18" charset="2"/>
                      </a:rPr>
                      <m:t>$</m:t>
                    </m:r>
                  </m:oMath>
                </a14:m>
                <a:r>
                  <a:rPr lang="en-US" sz="2000" dirty="0">
                    <a:latin typeface="+mn-lt"/>
                  </a:rPr>
                  <a:t> free (</a:t>
                </a:r>
                <a:r>
                  <a:rPr lang="en-US" sz="2000" dirty="0" err="1">
                    <a:latin typeface="+mn-lt"/>
                  </a:rPr>
                  <a:t>s,T</a:t>
                </a:r>
                <a:r>
                  <a:rPr lang="en-US" sz="2000" dirty="0">
                    <a:latin typeface="+mn-lt"/>
                  </a:rPr>
                  <a:t>)  </a:t>
                </a:r>
                <a:r>
                  <a:rPr lang="en-US" sz="2000" dirty="0">
                    <a:latin typeface="+mn-lt"/>
                    <a:sym typeface="Symbol" panose="05050102010706020507" pitchFamily="18" charset="2"/>
                  </a:rPr>
                  <a:t></a:t>
                </a:r>
                <a:r>
                  <a:rPr lang="en-US" sz="2000" dirty="0">
                    <a:latin typeface="+mn-lt"/>
                  </a:rPr>
                  <a:t>  </a:t>
                </a:r>
                <a14:m>
                  <m:oMath xmlns:m="http://schemas.openxmlformats.org/officeDocument/2006/math">
                    <m:r>
                      <a:rPr lang="en-US" altLang="zh-CN" sz="2000" i="1" dirty="0">
                        <a:latin typeface="Cambria Math" panose="02040503050406030204" pitchFamily="18" charset="0"/>
                        <a:sym typeface="Symbol" panose="05050102010706020507" pitchFamily="18" charset="2"/>
                      </a:rPr>
                      <m:t>$</m:t>
                    </m:r>
                  </m:oMath>
                </a14:m>
                <a:r>
                  <a:rPr lang="en-US" sz="2000" dirty="0">
                    <a:latin typeface="+mn-lt"/>
                  </a:rPr>
                  <a:t> free T followed by </a:t>
                </a:r>
                <a14:m>
                  <m:oMath xmlns:m="http://schemas.openxmlformats.org/officeDocument/2006/math">
                    <m:r>
                      <a:rPr lang="en-US" altLang="zh-CN" sz="2000" i="1" dirty="0">
                        <a:latin typeface="Cambria Math" panose="02040503050406030204" pitchFamily="18" charset="0"/>
                        <a:sym typeface="Symbol" panose="05050102010706020507" pitchFamily="18" charset="2"/>
                      </a:rPr>
                      <m:t>$</m:t>
                    </m:r>
                  </m:oMath>
                </a14:m>
                <a:r>
                  <a:rPr lang="en-US" sz="2000" dirty="0">
                    <a:latin typeface="+mn-lt"/>
                  </a:rPr>
                  <a:t> free s]</a:t>
                </a:r>
              </a:p>
            </p:txBody>
          </p:sp>
        </mc:Choice>
        <mc:Fallback xmlns="">
          <p:sp>
            <p:nvSpPr>
              <p:cNvPr id="9" name="Title 1">
                <a:extLst>
                  <a:ext uri="{FF2B5EF4-FFF2-40B4-BE49-F238E27FC236}">
                    <a16:creationId xmlns:a16="http://schemas.microsoft.com/office/drawing/2014/main" id="{881E91F9-8EB7-3EEB-87E3-8C9DCEFC2027}"/>
                  </a:ext>
                </a:extLst>
              </p:cNvPr>
              <p:cNvSpPr txBox="1">
                <a:spLocks noRot="1" noChangeAspect="1" noMove="1" noResize="1" noEditPoints="1" noAdjustHandles="1" noChangeArrowheads="1" noChangeShapeType="1" noTextEdit="1"/>
              </p:cNvSpPr>
              <p:nvPr/>
            </p:nvSpPr>
            <p:spPr bwMode="auto">
              <a:xfrm>
                <a:off x="210731" y="4485870"/>
                <a:ext cx="11801414" cy="2239170"/>
              </a:xfrm>
              <a:prstGeom prst="rect">
                <a:avLst/>
              </a:prstGeom>
              <a:blipFill>
                <a:blip r:embed="rId3"/>
                <a:stretch>
                  <a:fillRect l="-516" b="-3243"/>
                </a:stretch>
              </a:blipFill>
              <a:ln w="19050">
                <a:solidFill>
                  <a:schemeClr val="accent5"/>
                </a:solidFill>
                <a:miter lim="800000"/>
                <a:headEnd/>
                <a:tailEnd/>
              </a:ln>
            </p:spPr>
            <p:txBody>
              <a:bodyPr/>
              <a:lstStyle/>
              <a:p>
                <a:r>
                  <a:rPr lang="en-US">
                    <a:noFill/>
                  </a:rPr>
                  <a:t> </a:t>
                </a:r>
              </a:p>
            </p:txBody>
          </p:sp>
        </mc:Fallback>
      </mc:AlternateContent>
      <p:sp>
        <p:nvSpPr>
          <p:cNvPr id="12" name="Title 1">
            <a:extLst>
              <a:ext uri="{FF2B5EF4-FFF2-40B4-BE49-F238E27FC236}">
                <a16:creationId xmlns:a16="http://schemas.microsoft.com/office/drawing/2014/main" id="{C8A53586-4052-F151-1EDA-527254054164}"/>
              </a:ext>
            </a:extLst>
          </p:cNvPr>
          <p:cNvSpPr txBox="1">
            <a:spLocks/>
          </p:cNvSpPr>
          <p:nvPr/>
        </p:nvSpPr>
        <p:spPr bwMode="auto">
          <a:xfrm>
            <a:off x="8150312" y="1580069"/>
            <a:ext cx="392618" cy="461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a:lstStyle>
          <a:p>
            <a:r>
              <a:rPr lang="en-US" sz="2000" dirty="0">
                <a:latin typeface="+mn-lt"/>
              </a:rPr>
              <a:t>r</a:t>
            </a:r>
            <a:endParaRPr lang="en-US" sz="2000" u="sng" dirty="0">
              <a:solidFill>
                <a:srgbClr val="FF0000"/>
              </a:solidFill>
              <a:latin typeface="+mn-lt"/>
            </a:endParaRPr>
          </a:p>
        </p:txBody>
      </p:sp>
      <p:sp>
        <p:nvSpPr>
          <p:cNvPr id="13" name="Title 1">
            <a:extLst>
              <a:ext uri="{FF2B5EF4-FFF2-40B4-BE49-F238E27FC236}">
                <a16:creationId xmlns:a16="http://schemas.microsoft.com/office/drawing/2014/main" id="{E52AFB96-09F9-D9F6-C5EF-A8271D55C44D}"/>
              </a:ext>
            </a:extLst>
          </p:cNvPr>
          <p:cNvSpPr txBox="1">
            <a:spLocks/>
          </p:cNvSpPr>
          <p:nvPr/>
        </p:nvSpPr>
        <p:spPr bwMode="auto">
          <a:xfrm>
            <a:off x="11079915" y="1583302"/>
            <a:ext cx="392618" cy="461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a:lstStyle>
          <a:p>
            <a:r>
              <a:rPr lang="en-US" sz="2000" dirty="0">
                <a:latin typeface="+mn-lt"/>
              </a:rPr>
              <a:t>M</a:t>
            </a:r>
            <a:endParaRPr lang="en-US" sz="2000" u="sng" dirty="0">
              <a:solidFill>
                <a:srgbClr val="FF0000"/>
              </a:solidFill>
              <a:latin typeface="+mn-lt"/>
            </a:endParaRPr>
          </a:p>
        </p:txBody>
      </p:sp>
      <p:sp>
        <p:nvSpPr>
          <p:cNvPr id="17" name="Title 1">
            <a:extLst>
              <a:ext uri="{FF2B5EF4-FFF2-40B4-BE49-F238E27FC236}">
                <a16:creationId xmlns:a16="http://schemas.microsoft.com/office/drawing/2014/main" id="{EF2E04F6-3472-97BA-33DC-A34ACB3A26F1}"/>
              </a:ext>
            </a:extLst>
          </p:cNvPr>
          <p:cNvSpPr txBox="1">
            <a:spLocks/>
          </p:cNvSpPr>
          <p:nvPr/>
        </p:nvSpPr>
        <p:spPr bwMode="auto">
          <a:xfrm>
            <a:off x="8114592" y="3962675"/>
            <a:ext cx="392618" cy="461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a:lstStyle>
          <a:p>
            <a:r>
              <a:rPr lang="en-US" sz="2000" dirty="0">
                <a:latin typeface="+mn-lt"/>
              </a:rPr>
              <a:t>s</a:t>
            </a:r>
            <a:endParaRPr lang="en-US" sz="2000" u="sng" dirty="0">
              <a:solidFill>
                <a:srgbClr val="FF0000"/>
              </a:solidFill>
              <a:latin typeface="+mn-lt"/>
            </a:endParaRPr>
          </a:p>
        </p:txBody>
      </p:sp>
      <p:sp>
        <p:nvSpPr>
          <p:cNvPr id="21" name="Title 1">
            <a:extLst>
              <a:ext uri="{FF2B5EF4-FFF2-40B4-BE49-F238E27FC236}">
                <a16:creationId xmlns:a16="http://schemas.microsoft.com/office/drawing/2014/main" id="{B4417366-F201-4441-0B93-22C2E452ACB4}"/>
              </a:ext>
            </a:extLst>
          </p:cNvPr>
          <p:cNvSpPr txBox="1">
            <a:spLocks/>
          </p:cNvSpPr>
          <p:nvPr/>
        </p:nvSpPr>
        <p:spPr bwMode="auto">
          <a:xfrm>
            <a:off x="11176162" y="3925018"/>
            <a:ext cx="392618" cy="461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a:lstStyle>
          <a:p>
            <a:r>
              <a:rPr lang="en-US" sz="2000" dirty="0">
                <a:latin typeface="+mn-lt"/>
              </a:rPr>
              <a:t>T</a:t>
            </a:r>
            <a:endParaRPr lang="en-US" sz="2000" u="sng" dirty="0">
              <a:solidFill>
                <a:srgbClr val="FF0000"/>
              </a:solidFill>
              <a:latin typeface="+mn-lt"/>
            </a:endParaRPr>
          </a:p>
        </p:txBody>
      </p:sp>
      <p:cxnSp>
        <p:nvCxnSpPr>
          <p:cNvPr id="22" name="Straight Connector 21">
            <a:extLst>
              <a:ext uri="{FF2B5EF4-FFF2-40B4-BE49-F238E27FC236}">
                <a16:creationId xmlns:a16="http://schemas.microsoft.com/office/drawing/2014/main" id="{710D2A3B-166C-DE38-251A-E52708068D26}"/>
              </a:ext>
            </a:extLst>
          </p:cNvPr>
          <p:cNvCxnSpPr>
            <a:cxnSpLocks/>
          </p:cNvCxnSpPr>
          <p:nvPr/>
        </p:nvCxnSpPr>
        <p:spPr>
          <a:xfrm flipH="1">
            <a:off x="8249117" y="1875882"/>
            <a:ext cx="24767" cy="1357793"/>
          </a:xfrm>
          <a:prstGeom prst="line">
            <a:avLst/>
          </a:prstGeom>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3C845E16-8846-7CFC-7664-208B6D907369}"/>
              </a:ext>
            </a:extLst>
          </p:cNvPr>
          <p:cNvCxnSpPr>
            <a:cxnSpLocks/>
          </p:cNvCxnSpPr>
          <p:nvPr/>
        </p:nvCxnSpPr>
        <p:spPr>
          <a:xfrm>
            <a:off x="8291339" y="2473138"/>
            <a:ext cx="804710" cy="0"/>
          </a:xfrm>
          <a:prstGeom prst="line">
            <a:avLst/>
          </a:prstGeom>
        </p:spPr>
        <p:style>
          <a:lnRef idx="1">
            <a:schemeClr val="dk1"/>
          </a:lnRef>
          <a:fillRef idx="0">
            <a:schemeClr val="dk1"/>
          </a:fillRef>
          <a:effectRef idx="0">
            <a:schemeClr val="dk1"/>
          </a:effectRef>
          <a:fontRef idx="minor">
            <a:schemeClr val="tx1"/>
          </a:fontRef>
        </p:style>
      </p:cxnSp>
      <p:sp>
        <p:nvSpPr>
          <p:cNvPr id="24" name="Isosceles Triangle 23">
            <a:extLst>
              <a:ext uri="{FF2B5EF4-FFF2-40B4-BE49-F238E27FC236}">
                <a16:creationId xmlns:a16="http://schemas.microsoft.com/office/drawing/2014/main" id="{5D299AFE-74DB-5E11-D33F-676958D9D30F}"/>
              </a:ext>
            </a:extLst>
          </p:cNvPr>
          <p:cNvSpPr/>
          <p:nvPr/>
        </p:nvSpPr>
        <p:spPr>
          <a:xfrm rot="5400000">
            <a:off x="9319696" y="1855967"/>
            <a:ext cx="843473" cy="1266697"/>
          </a:xfrm>
          <a:prstGeom prst="triangle">
            <a:avLst>
              <a:gd name="adj" fmla="val 4482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itle 1">
            <a:extLst>
              <a:ext uri="{FF2B5EF4-FFF2-40B4-BE49-F238E27FC236}">
                <a16:creationId xmlns:a16="http://schemas.microsoft.com/office/drawing/2014/main" id="{262DD0BD-6C7E-350F-5D80-7086F6FB6B9A}"/>
              </a:ext>
            </a:extLst>
          </p:cNvPr>
          <p:cNvSpPr txBox="1">
            <a:spLocks/>
          </p:cNvSpPr>
          <p:nvPr/>
        </p:nvSpPr>
        <p:spPr bwMode="auto">
          <a:xfrm>
            <a:off x="9108085" y="2272516"/>
            <a:ext cx="1051826" cy="461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a:lstStyle>
          <a:p>
            <a:r>
              <a:rPr lang="en-US" sz="2000" dirty="0">
                <a:latin typeface="+mn-lt"/>
              </a:rPr>
              <a:t>H</a:t>
            </a:r>
            <a:r>
              <a:rPr lang="en-US" sz="2000" baseline="-25000" dirty="0">
                <a:latin typeface="+mn-lt"/>
              </a:rPr>
              <a:t> </a:t>
            </a:r>
            <a:r>
              <a:rPr lang="en-US" sz="2000" dirty="0">
                <a:latin typeface="+mn-lt"/>
              </a:rPr>
              <a:t>(pw,</a:t>
            </a:r>
            <a:r>
              <a:rPr lang="en-US" sz="2000" dirty="0">
                <a:latin typeface="+mn-lt"/>
                <a:sym typeface="Symbol" panose="05050102010706020507" pitchFamily="18" charset="2"/>
              </a:rPr>
              <a:t>)</a:t>
            </a:r>
            <a:endParaRPr lang="en-US" sz="2000" u="sng" dirty="0">
              <a:solidFill>
                <a:srgbClr val="FF0000"/>
              </a:solidFill>
              <a:latin typeface="+mn-lt"/>
            </a:endParaRPr>
          </a:p>
        </p:txBody>
      </p:sp>
      <p:cxnSp>
        <p:nvCxnSpPr>
          <p:cNvPr id="30" name="Straight Connector 29">
            <a:extLst>
              <a:ext uri="{FF2B5EF4-FFF2-40B4-BE49-F238E27FC236}">
                <a16:creationId xmlns:a16="http://schemas.microsoft.com/office/drawing/2014/main" id="{E2177D40-3EDC-FE27-F642-0EDD7467E656}"/>
              </a:ext>
            </a:extLst>
          </p:cNvPr>
          <p:cNvCxnSpPr>
            <a:cxnSpLocks/>
          </p:cNvCxnSpPr>
          <p:nvPr/>
        </p:nvCxnSpPr>
        <p:spPr>
          <a:xfrm>
            <a:off x="10374781" y="2455775"/>
            <a:ext cx="804710" cy="0"/>
          </a:xfrm>
          <a:prstGeom prst="line">
            <a:avLst/>
          </a:prstGeom>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02F185A4-060A-C4D6-9603-CE94205E38F1}"/>
              </a:ext>
            </a:extLst>
          </p:cNvPr>
          <p:cNvCxnSpPr>
            <a:cxnSpLocks/>
          </p:cNvCxnSpPr>
          <p:nvPr/>
        </p:nvCxnSpPr>
        <p:spPr>
          <a:xfrm>
            <a:off x="11325242" y="1855516"/>
            <a:ext cx="0" cy="476877"/>
          </a:xfrm>
          <a:prstGeom prst="line">
            <a:avLst/>
          </a:prstGeom>
        </p:spPr>
        <p:style>
          <a:lnRef idx="1">
            <a:schemeClr val="dk1"/>
          </a:lnRef>
          <a:fillRef idx="0">
            <a:schemeClr val="dk1"/>
          </a:fillRef>
          <a:effectRef idx="0">
            <a:schemeClr val="dk1"/>
          </a:effectRef>
          <a:fontRef idx="minor">
            <a:schemeClr val="tx1"/>
          </a:fontRef>
        </p:style>
      </p:cxnSp>
      <p:sp>
        <p:nvSpPr>
          <p:cNvPr id="32" name="Title 1">
            <a:extLst>
              <a:ext uri="{FF2B5EF4-FFF2-40B4-BE49-F238E27FC236}">
                <a16:creationId xmlns:a16="http://schemas.microsoft.com/office/drawing/2014/main" id="{BD1DD174-097C-EA9D-D935-5C44DC5EFF15}"/>
              </a:ext>
            </a:extLst>
          </p:cNvPr>
          <p:cNvSpPr txBox="1">
            <a:spLocks/>
          </p:cNvSpPr>
          <p:nvPr/>
        </p:nvSpPr>
        <p:spPr bwMode="auto">
          <a:xfrm>
            <a:off x="11191066" y="2002856"/>
            <a:ext cx="293042" cy="719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a:lstStyle>
          <a:p>
            <a:r>
              <a:rPr lang="en-US" sz="2000" dirty="0">
                <a:latin typeface="+mn-lt"/>
                <a:sym typeface="Symbol" panose="05050102010706020507" pitchFamily="18" charset="2"/>
              </a:rPr>
              <a:t></a:t>
            </a:r>
            <a:endParaRPr lang="en-US" sz="2000" u="sng" dirty="0">
              <a:solidFill>
                <a:srgbClr val="FF0000"/>
              </a:solidFill>
              <a:latin typeface="+mn-lt"/>
            </a:endParaRPr>
          </a:p>
        </p:txBody>
      </p:sp>
      <p:cxnSp>
        <p:nvCxnSpPr>
          <p:cNvPr id="33" name="Straight Connector 32">
            <a:extLst>
              <a:ext uri="{FF2B5EF4-FFF2-40B4-BE49-F238E27FC236}">
                <a16:creationId xmlns:a16="http://schemas.microsoft.com/office/drawing/2014/main" id="{F18987AB-D9DE-76EF-022A-5A4BC92DE2E0}"/>
              </a:ext>
            </a:extLst>
          </p:cNvPr>
          <p:cNvCxnSpPr>
            <a:cxnSpLocks/>
          </p:cNvCxnSpPr>
          <p:nvPr/>
        </p:nvCxnSpPr>
        <p:spPr>
          <a:xfrm>
            <a:off x="11337278" y="2615173"/>
            <a:ext cx="0" cy="1244805"/>
          </a:xfrm>
          <a:prstGeom prst="line">
            <a:avLst/>
          </a:prstGeom>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a16="http://schemas.microsoft.com/office/drawing/2014/main" id="{D7EDE573-3E4F-F198-55CE-781CC49F9837}"/>
              </a:ext>
            </a:extLst>
          </p:cNvPr>
          <p:cNvCxnSpPr>
            <a:cxnSpLocks/>
            <a:stCxn id="65" idx="3"/>
          </p:cNvCxnSpPr>
          <p:nvPr/>
        </p:nvCxnSpPr>
        <p:spPr>
          <a:xfrm flipV="1">
            <a:off x="8596999" y="3456684"/>
            <a:ext cx="342328" cy="4664"/>
          </a:xfrm>
          <a:prstGeom prst="line">
            <a:avLst/>
          </a:prstGeom>
        </p:spPr>
        <p:style>
          <a:lnRef idx="1">
            <a:schemeClr val="dk1"/>
          </a:lnRef>
          <a:fillRef idx="0">
            <a:schemeClr val="dk1"/>
          </a:fillRef>
          <a:effectRef idx="0">
            <a:schemeClr val="dk1"/>
          </a:effectRef>
          <a:fontRef idx="minor">
            <a:schemeClr val="tx1"/>
          </a:fontRef>
        </p:style>
      </p:cxnSp>
      <p:sp>
        <p:nvSpPr>
          <p:cNvPr id="35" name="Isosceles Triangle 34">
            <a:extLst>
              <a:ext uri="{FF2B5EF4-FFF2-40B4-BE49-F238E27FC236}">
                <a16:creationId xmlns:a16="http://schemas.microsoft.com/office/drawing/2014/main" id="{F6BEE1F0-4FF0-567B-A2AF-D86F79F2BD85}"/>
              </a:ext>
            </a:extLst>
          </p:cNvPr>
          <p:cNvSpPr/>
          <p:nvPr/>
        </p:nvSpPr>
        <p:spPr>
          <a:xfrm rot="16200000">
            <a:off x="9166375" y="2773772"/>
            <a:ext cx="843473" cy="1266697"/>
          </a:xfrm>
          <a:prstGeom prst="triangle">
            <a:avLst>
              <a:gd name="adj" fmla="val 4482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itle 1">
            <a:extLst>
              <a:ext uri="{FF2B5EF4-FFF2-40B4-BE49-F238E27FC236}">
                <a16:creationId xmlns:a16="http://schemas.microsoft.com/office/drawing/2014/main" id="{ABA1BB1B-33E0-5670-2E4A-EF0819C6BC2D}"/>
              </a:ext>
            </a:extLst>
          </p:cNvPr>
          <p:cNvSpPr txBox="1">
            <a:spLocks/>
          </p:cNvSpPr>
          <p:nvPr/>
        </p:nvSpPr>
        <p:spPr bwMode="auto">
          <a:xfrm>
            <a:off x="9225760" y="3246718"/>
            <a:ext cx="1051826" cy="461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a:lstStyle>
          <a:p>
            <a:r>
              <a:rPr lang="en-US" sz="2000" dirty="0">
                <a:latin typeface="+mn-lt"/>
              </a:rPr>
              <a:t>H’</a:t>
            </a:r>
            <a:r>
              <a:rPr lang="en-US" sz="2000" baseline="-25000" dirty="0">
                <a:latin typeface="+mn-lt"/>
              </a:rPr>
              <a:t> </a:t>
            </a:r>
            <a:r>
              <a:rPr lang="en-US" sz="2000" dirty="0">
                <a:latin typeface="+mn-lt"/>
              </a:rPr>
              <a:t>(pw,</a:t>
            </a:r>
            <a:r>
              <a:rPr lang="en-US" sz="2000" dirty="0">
                <a:latin typeface="+mn-lt"/>
                <a:sym typeface="Symbol" panose="05050102010706020507" pitchFamily="18" charset="2"/>
              </a:rPr>
              <a:t>)</a:t>
            </a:r>
            <a:endParaRPr lang="en-US" sz="2000" u="sng" dirty="0">
              <a:solidFill>
                <a:srgbClr val="FF0000"/>
              </a:solidFill>
              <a:latin typeface="+mn-lt"/>
            </a:endParaRPr>
          </a:p>
        </p:txBody>
      </p:sp>
      <p:cxnSp>
        <p:nvCxnSpPr>
          <p:cNvPr id="40" name="Straight Connector 39">
            <a:extLst>
              <a:ext uri="{FF2B5EF4-FFF2-40B4-BE49-F238E27FC236}">
                <a16:creationId xmlns:a16="http://schemas.microsoft.com/office/drawing/2014/main" id="{24D11FD4-1C77-2B97-E13C-88C7E464A056}"/>
              </a:ext>
            </a:extLst>
          </p:cNvPr>
          <p:cNvCxnSpPr>
            <a:cxnSpLocks/>
          </p:cNvCxnSpPr>
          <p:nvPr/>
        </p:nvCxnSpPr>
        <p:spPr>
          <a:xfrm>
            <a:off x="10255102" y="3429977"/>
            <a:ext cx="1071069" cy="0"/>
          </a:xfrm>
          <a:prstGeom prst="line">
            <a:avLst/>
          </a:prstGeom>
        </p:spPr>
        <p:style>
          <a:lnRef idx="1">
            <a:schemeClr val="dk1"/>
          </a:lnRef>
          <a:fillRef idx="0">
            <a:schemeClr val="dk1"/>
          </a:fillRef>
          <a:effectRef idx="0">
            <a:schemeClr val="dk1"/>
          </a:effectRef>
          <a:fontRef idx="minor">
            <a:schemeClr val="tx1"/>
          </a:fontRef>
        </p:style>
      </p:cxnSp>
      <p:sp>
        <p:nvSpPr>
          <p:cNvPr id="47" name="Title 1">
            <a:extLst>
              <a:ext uri="{FF2B5EF4-FFF2-40B4-BE49-F238E27FC236}">
                <a16:creationId xmlns:a16="http://schemas.microsoft.com/office/drawing/2014/main" id="{DFA0973F-7FD7-7DC5-B643-9FD12EA13FB9}"/>
              </a:ext>
            </a:extLst>
          </p:cNvPr>
          <p:cNvSpPr txBox="1">
            <a:spLocks/>
          </p:cNvSpPr>
          <p:nvPr/>
        </p:nvSpPr>
        <p:spPr bwMode="auto">
          <a:xfrm>
            <a:off x="8630641" y="1041541"/>
            <a:ext cx="2192463" cy="35608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a:lstStyle>
          <a:p>
            <a:pPr algn="ctr"/>
            <a:r>
              <a:rPr lang="en-US" sz="2000" dirty="0">
                <a:solidFill>
                  <a:srgbClr val="FF0000"/>
                </a:solidFill>
                <a:latin typeface="+mn-lt"/>
              </a:rPr>
              <a:t>modified 2-Feistel</a:t>
            </a:r>
            <a:endParaRPr lang="en-US" sz="2000" u="sng" dirty="0">
              <a:solidFill>
                <a:srgbClr val="FF0000"/>
              </a:solidFill>
              <a:latin typeface="+mn-lt"/>
            </a:endParaRPr>
          </a:p>
        </p:txBody>
      </p:sp>
      <p:sp>
        <p:nvSpPr>
          <p:cNvPr id="62" name="Title 1">
            <a:extLst>
              <a:ext uri="{FF2B5EF4-FFF2-40B4-BE49-F238E27FC236}">
                <a16:creationId xmlns:a16="http://schemas.microsoft.com/office/drawing/2014/main" id="{5011B0E5-887C-E02A-F5E6-BC124C121585}"/>
              </a:ext>
            </a:extLst>
          </p:cNvPr>
          <p:cNvSpPr txBox="1">
            <a:spLocks/>
          </p:cNvSpPr>
          <p:nvPr/>
        </p:nvSpPr>
        <p:spPr bwMode="auto">
          <a:xfrm>
            <a:off x="8029960" y="3286842"/>
            <a:ext cx="437940" cy="392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a:lstStyle>
          <a:p>
            <a:r>
              <a:rPr lang="en-US" sz="2000" dirty="0">
                <a:latin typeface="+mn-lt"/>
              </a:rPr>
              <a:t>IC</a:t>
            </a:r>
            <a:endParaRPr lang="en-US" sz="2000" u="sng" dirty="0">
              <a:solidFill>
                <a:srgbClr val="FF0000"/>
              </a:solidFill>
              <a:latin typeface="+mn-lt"/>
            </a:endParaRPr>
          </a:p>
        </p:txBody>
      </p:sp>
      <p:sp>
        <p:nvSpPr>
          <p:cNvPr id="63" name="Title 1">
            <a:extLst>
              <a:ext uri="{FF2B5EF4-FFF2-40B4-BE49-F238E27FC236}">
                <a16:creationId xmlns:a16="http://schemas.microsoft.com/office/drawing/2014/main" id="{25EFA068-0C54-A059-521D-CF84F11A62B5}"/>
              </a:ext>
            </a:extLst>
          </p:cNvPr>
          <p:cNvSpPr txBox="1">
            <a:spLocks/>
          </p:cNvSpPr>
          <p:nvPr/>
        </p:nvSpPr>
        <p:spPr bwMode="auto">
          <a:xfrm>
            <a:off x="8381962" y="3266571"/>
            <a:ext cx="275055" cy="392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a:lstStyle>
          <a:p>
            <a:r>
              <a:rPr lang="en-US" sz="2000" dirty="0">
                <a:latin typeface="+mn-lt"/>
              </a:rPr>
              <a:t>&lt;</a:t>
            </a:r>
            <a:endParaRPr lang="en-US" sz="2000" u="sng" dirty="0">
              <a:solidFill>
                <a:srgbClr val="FF0000"/>
              </a:solidFill>
              <a:latin typeface="+mn-lt"/>
            </a:endParaRPr>
          </a:p>
        </p:txBody>
      </p:sp>
      <p:sp>
        <p:nvSpPr>
          <p:cNvPr id="65" name="Rectangle 64">
            <a:extLst>
              <a:ext uri="{FF2B5EF4-FFF2-40B4-BE49-F238E27FC236}">
                <a16:creationId xmlns:a16="http://schemas.microsoft.com/office/drawing/2014/main" id="{5C7D02C1-049A-189B-FF7A-518B514786BD}"/>
              </a:ext>
            </a:extLst>
          </p:cNvPr>
          <p:cNvSpPr/>
          <p:nvPr/>
        </p:nvSpPr>
        <p:spPr>
          <a:xfrm>
            <a:off x="7901235" y="3271519"/>
            <a:ext cx="695764" cy="379657"/>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8" name="Straight Connector 67">
            <a:extLst>
              <a:ext uri="{FF2B5EF4-FFF2-40B4-BE49-F238E27FC236}">
                <a16:creationId xmlns:a16="http://schemas.microsoft.com/office/drawing/2014/main" id="{5C7FA4F8-A2D3-7D32-FFDB-72F8FFBD5C67}"/>
              </a:ext>
            </a:extLst>
          </p:cNvPr>
          <p:cNvCxnSpPr>
            <a:cxnSpLocks/>
          </p:cNvCxnSpPr>
          <p:nvPr/>
        </p:nvCxnSpPr>
        <p:spPr>
          <a:xfrm>
            <a:off x="8237237" y="3683134"/>
            <a:ext cx="0" cy="358285"/>
          </a:xfrm>
          <a:prstGeom prst="line">
            <a:avLst/>
          </a:prstGeom>
        </p:spPr>
        <p:style>
          <a:lnRef idx="1">
            <a:schemeClr val="dk1"/>
          </a:lnRef>
          <a:fillRef idx="0">
            <a:schemeClr val="dk1"/>
          </a:fillRef>
          <a:effectRef idx="0">
            <a:schemeClr val="dk1"/>
          </a:effectRef>
          <a:fontRef idx="minor">
            <a:schemeClr val="tx1"/>
          </a:fontRef>
        </p:style>
      </p:cxnSp>
      <p:sp>
        <p:nvSpPr>
          <p:cNvPr id="70" name="TextBox 69">
            <a:extLst>
              <a:ext uri="{FF2B5EF4-FFF2-40B4-BE49-F238E27FC236}">
                <a16:creationId xmlns:a16="http://schemas.microsoft.com/office/drawing/2014/main" id="{3B2AD30F-6F25-6965-3BB8-87EE8775089E}"/>
              </a:ext>
            </a:extLst>
          </p:cNvPr>
          <p:cNvSpPr txBox="1"/>
          <p:nvPr/>
        </p:nvSpPr>
        <p:spPr>
          <a:xfrm>
            <a:off x="8350336" y="1566983"/>
            <a:ext cx="1030900" cy="369332"/>
          </a:xfrm>
          <a:prstGeom prst="rect">
            <a:avLst/>
          </a:prstGeom>
          <a:noFill/>
        </p:spPr>
        <p:txBody>
          <a:bodyPr wrap="square">
            <a:spAutoFit/>
          </a:bodyPr>
          <a:lstStyle/>
          <a:p>
            <a:r>
              <a:rPr lang="en-US" sz="1800" dirty="0">
                <a:solidFill>
                  <a:prstClr val="black"/>
                </a:solidFill>
                <a:latin typeface="Calibri" panose="020F0502020204030204"/>
                <a:ea typeface="宋体" panose="02010600030101010101" pitchFamily="2" charset="-122"/>
                <a:cs typeface="+mn-cs"/>
                <a:sym typeface="Symbol" panose="05050102010706020507" pitchFamily="18" charset="2"/>
              </a:rPr>
              <a:t> {0,1}</a:t>
            </a:r>
            <a:r>
              <a:rPr lang="en-US" baseline="30000" dirty="0">
                <a:solidFill>
                  <a:prstClr val="black"/>
                </a:solidFill>
                <a:latin typeface="Calibri" panose="020F0502020204030204"/>
                <a:sym typeface="Symbol" panose="05050102010706020507" pitchFamily="18" charset="2"/>
              </a:rPr>
              <a:t>n</a:t>
            </a:r>
            <a:r>
              <a:rPr lang="en-US" sz="1800" baseline="30000" dirty="0">
                <a:solidFill>
                  <a:prstClr val="black"/>
                </a:solidFill>
                <a:latin typeface="Calibri" panose="020F0502020204030204"/>
                <a:ea typeface="宋体" panose="02010600030101010101" pitchFamily="2" charset="-122"/>
                <a:cs typeface="+mn-cs"/>
                <a:sym typeface="Symbol" panose="05050102010706020507" pitchFamily="18" charset="2"/>
              </a:rPr>
              <a:t> </a:t>
            </a:r>
            <a:endParaRPr lang="en-US" dirty="0"/>
          </a:p>
        </p:txBody>
      </p:sp>
      <p:sp>
        <p:nvSpPr>
          <p:cNvPr id="71" name="TextBox 70">
            <a:extLst>
              <a:ext uri="{FF2B5EF4-FFF2-40B4-BE49-F238E27FC236}">
                <a16:creationId xmlns:a16="http://schemas.microsoft.com/office/drawing/2014/main" id="{2C8B25FD-1C01-85CA-05EA-4E0BE3E9ABE5}"/>
              </a:ext>
            </a:extLst>
          </p:cNvPr>
          <p:cNvSpPr txBox="1"/>
          <p:nvPr/>
        </p:nvSpPr>
        <p:spPr>
          <a:xfrm>
            <a:off x="8346621" y="3959279"/>
            <a:ext cx="1030900" cy="369332"/>
          </a:xfrm>
          <a:prstGeom prst="rect">
            <a:avLst/>
          </a:prstGeom>
          <a:noFill/>
        </p:spPr>
        <p:txBody>
          <a:bodyPr wrap="square">
            <a:spAutoFit/>
          </a:bodyPr>
          <a:lstStyle/>
          <a:p>
            <a:r>
              <a:rPr lang="en-US" sz="1800" dirty="0">
                <a:solidFill>
                  <a:prstClr val="black"/>
                </a:solidFill>
                <a:latin typeface="Calibri" panose="020F0502020204030204"/>
                <a:ea typeface="宋体" panose="02010600030101010101" pitchFamily="2" charset="-122"/>
                <a:cs typeface="+mn-cs"/>
                <a:sym typeface="Symbol" panose="05050102010706020507" pitchFamily="18" charset="2"/>
              </a:rPr>
              <a:t> {0,1}</a:t>
            </a:r>
            <a:r>
              <a:rPr lang="en-US" sz="1800" baseline="30000" dirty="0">
                <a:solidFill>
                  <a:prstClr val="black"/>
                </a:solidFill>
                <a:latin typeface="Calibri" panose="020F0502020204030204"/>
                <a:ea typeface="宋体" panose="02010600030101010101" pitchFamily="2" charset="-122"/>
                <a:cs typeface="+mn-cs"/>
                <a:sym typeface="Symbol" panose="05050102010706020507" pitchFamily="18" charset="2"/>
              </a:rPr>
              <a:t>n </a:t>
            </a:r>
            <a:endParaRPr lang="en-US" dirty="0"/>
          </a:p>
        </p:txBody>
      </p:sp>
      <p:sp>
        <p:nvSpPr>
          <p:cNvPr id="72" name="TextBox 71">
            <a:extLst>
              <a:ext uri="{FF2B5EF4-FFF2-40B4-BE49-F238E27FC236}">
                <a16:creationId xmlns:a16="http://schemas.microsoft.com/office/drawing/2014/main" id="{8280B021-D2FA-7631-CD25-D44D096DDC94}"/>
              </a:ext>
            </a:extLst>
          </p:cNvPr>
          <p:cNvSpPr txBox="1"/>
          <p:nvPr/>
        </p:nvSpPr>
        <p:spPr>
          <a:xfrm>
            <a:off x="11372471" y="3903274"/>
            <a:ext cx="698906" cy="369332"/>
          </a:xfrm>
          <a:prstGeom prst="rect">
            <a:avLst/>
          </a:prstGeom>
          <a:noFill/>
        </p:spPr>
        <p:txBody>
          <a:bodyPr wrap="square">
            <a:spAutoFit/>
          </a:bodyPr>
          <a:lstStyle/>
          <a:p>
            <a:r>
              <a:rPr lang="en-US" sz="1800" dirty="0">
                <a:solidFill>
                  <a:prstClr val="black"/>
                </a:solidFill>
                <a:latin typeface="Calibri" panose="020F0502020204030204"/>
                <a:ea typeface="宋体" panose="02010600030101010101" pitchFamily="2" charset="-122"/>
                <a:cs typeface="+mn-cs"/>
                <a:sym typeface="Symbol" panose="05050102010706020507" pitchFamily="18" charset="2"/>
              </a:rPr>
              <a:t> </a:t>
            </a:r>
            <a:r>
              <a:rPr lang="en-US" sz="1800" dirty="0">
                <a:solidFill>
                  <a:prstClr val="black"/>
                </a:solidFill>
                <a:latin typeface="Calibri" panose="020F0502020204030204"/>
                <a:ea typeface="宋体" panose="02010600030101010101" pitchFamily="2" charset="-122"/>
                <a:sym typeface="Symbol" panose="05050102010706020507" pitchFamily="18" charset="2"/>
              </a:rPr>
              <a:t>g</a:t>
            </a:r>
            <a:endParaRPr lang="en-US" dirty="0"/>
          </a:p>
        </p:txBody>
      </p:sp>
      <p:sp>
        <p:nvSpPr>
          <p:cNvPr id="73" name="TextBox 72">
            <a:extLst>
              <a:ext uri="{FF2B5EF4-FFF2-40B4-BE49-F238E27FC236}">
                <a16:creationId xmlns:a16="http://schemas.microsoft.com/office/drawing/2014/main" id="{C6FC5754-E133-4CA0-087D-45422BDCCC18}"/>
              </a:ext>
            </a:extLst>
          </p:cNvPr>
          <p:cNvSpPr txBox="1"/>
          <p:nvPr/>
        </p:nvSpPr>
        <p:spPr>
          <a:xfrm>
            <a:off x="11393934" y="1539372"/>
            <a:ext cx="698906" cy="369332"/>
          </a:xfrm>
          <a:prstGeom prst="rect">
            <a:avLst/>
          </a:prstGeom>
          <a:noFill/>
        </p:spPr>
        <p:txBody>
          <a:bodyPr wrap="square">
            <a:spAutoFit/>
          </a:bodyPr>
          <a:lstStyle/>
          <a:p>
            <a:r>
              <a:rPr lang="en-US" sz="1800" dirty="0">
                <a:solidFill>
                  <a:prstClr val="black"/>
                </a:solidFill>
                <a:latin typeface="Calibri" panose="020F0502020204030204"/>
                <a:ea typeface="宋体" panose="02010600030101010101" pitchFamily="2" charset="-122"/>
                <a:cs typeface="+mn-cs"/>
                <a:sym typeface="Symbol" panose="05050102010706020507" pitchFamily="18" charset="2"/>
              </a:rPr>
              <a:t> </a:t>
            </a:r>
            <a:r>
              <a:rPr lang="en-US" sz="1800" dirty="0">
                <a:solidFill>
                  <a:prstClr val="black"/>
                </a:solidFill>
                <a:latin typeface="Calibri" panose="020F0502020204030204"/>
                <a:ea typeface="宋体" panose="02010600030101010101" pitchFamily="2" charset="-122"/>
                <a:sym typeface="Symbol" panose="05050102010706020507" pitchFamily="18" charset="2"/>
              </a:rPr>
              <a:t>g</a:t>
            </a:r>
            <a:endParaRPr lang="en-US" dirty="0"/>
          </a:p>
        </p:txBody>
      </p:sp>
      <p:sp>
        <p:nvSpPr>
          <p:cNvPr id="74" name="TextBox 73">
            <a:extLst>
              <a:ext uri="{FF2B5EF4-FFF2-40B4-BE49-F238E27FC236}">
                <a16:creationId xmlns:a16="http://schemas.microsoft.com/office/drawing/2014/main" id="{E2E1E812-4D91-AD2F-74B6-398D3167D3AF}"/>
              </a:ext>
            </a:extLst>
          </p:cNvPr>
          <p:cNvSpPr txBox="1"/>
          <p:nvPr/>
        </p:nvSpPr>
        <p:spPr>
          <a:xfrm>
            <a:off x="10494757" y="2064788"/>
            <a:ext cx="698906" cy="369332"/>
          </a:xfrm>
          <a:prstGeom prst="rect">
            <a:avLst/>
          </a:prstGeom>
          <a:noFill/>
        </p:spPr>
        <p:txBody>
          <a:bodyPr wrap="square">
            <a:spAutoFit/>
          </a:bodyPr>
          <a:lstStyle/>
          <a:p>
            <a:r>
              <a:rPr lang="en-US" sz="1800" dirty="0">
                <a:solidFill>
                  <a:prstClr val="black"/>
                </a:solidFill>
                <a:latin typeface="Calibri" panose="020F0502020204030204"/>
                <a:ea typeface="宋体" panose="02010600030101010101" pitchFamily="2" charset="-122"/>
                <a:cs typeface="+mn-cs"/>
                <a:sym typeface="Symbol" panose="05050102010706020507" pitchFamily="18" charset="2"/>
              </a:rPr>
              <a:t> </a:t>
            </a:r>
            <a:r>
              <a:rPr lang="en-US" sz="1800" dirty="0">
                <a:solidFill>
                  <a:prstClr val="black"/>
                </a:solidFill>
                <a:latin typeface="Calibri" panose="020F0502020204030204"/>
                <a:ea typeface="宋体" panose="02010600030101010101" pitchFamily="2" charset="-122"/>
                <a:sym typeface="Symbol" panose="05050102010706020507" pitchFamily="18" charset="2"/>
              </a:rPr>
              <a:t>g</a:t>
            </a:r>
            <a:endParaRPr lang="en-US" dirty="0"/>
          </a:p>
        </p:txBody>
      </p:sp>
      <p:cxnSp>
        <p:nvCxnSpPr>
          <p:cNvPr id="75" name="Straight Connector 74">
            <a:extLst>
              <a:ext uri="{FF2B5EF4-FFF2-40B4-BE49-F238E27FC236}">
                <a16:creationId xmlns:a16="http://schemas.microsoft.com/office/drawing/2014/main" id="{20090326-A9A4-682C-B37D-BE80AB0E0890}"/>
              </a:ext>
            </a:extLst>
          </p:cNvPr>
          <p:cNvCxnSpPr>
            <a:cxnSpLocks/>
          </p:cNvCxnSpPr>
          <p:nvPr/>
        </p:nvCxnSpPr>
        <p:spPr>
          <a:xfrm flipH="1">
            <a:off x="8249117" y="1875882"/>
            <a:ext cx="24767" cy="1357793"/>
          </a:xfrm>
          <a:prstGeom prst="line">
            <a:avLst/>
          </a:prstGeom>
        </p:spPr>
        <p:style>
          <a:lnRef idx="1">
            <a:schemeClr val="dk1"/>
          </a:lnRef>
          <a:fillRef idx="0">
            <a:schemeClr val="dk1"/>
          </a:fillRef>
          <a:effectRef idx="0">
            <a:schemeClr val="dk1"/>
          </a:effectRef>
          <a:fontRef idx="minor">
            <a:schemeClr val="tx1"/>
          </a:fontRef>
        </p:style>
      </p:cxnSp>
      <p:cxnSp>
        <p:nvCxnSpPr>
          <p:cNvPr id="76" name="Straight Connector 75">
            <a:extLst>
              <a:ext uri="{FF2B5EF4-FFF2-40B4-BE49-F238E27FC236}">
                <a16:creationId xmlns:a16="http://schemas.microsoft.com/office/drawing/2014/main" id="{391B5998-9733-7D60-FA25-81AA7C82C6B2}"/>
              </a:ext>
            </a:extLst>
          </p:cNvPr>
          <p:cNvCxnSpPr>
            <a:cxnSpLocks/>
          </p:cNvCxnSpPr>
          <p:nvPr/>
        </p:nvCxnSpPr>
        <p:spPr>
          <a:xfrm>
            <a:off x="8237237" y="3683134"/>
            <a:ext cx="0" cy="358285"/>
          </a:xfrm>
          <a:prstGeom prst="line">
            <a:avLst/>
          </a:prstGeom>
        </p:spPr>
        <p:style>
          <a:lnRef idx="1">
            <a:schemeClr val="dk1"/>
          </a:lnRef>
          <a:fillRef idx="0">
            <a:schemeClr val="dk1"/>
          </a:fillRef>
          <a:effectRef idx="0">
            <a:schemeClr val="dk1"/>
          </a:effectRef>
          <a:fontRef idx="minor">
            <a:schemeClr val="tx1"/>
          </a:fontRef>
        </p:style>
      </p:cxnSp>
      <p:sp>
        <p:nvSpPr>
          <p:cNvPr id="78" name="TextBox 77">
            <a:extLst>
              <a:ext uri="{FF2B5EF4-FFF2-40B4-BE49-F238E27FC236}">
                <a16:creationId xmlns:a16="http://schemas.microsoft.com/office/drawing/2014/main" id="{095EB935-C3CE-AF7D-B400-15502C6BA9C4}"/>
              </a:ext>
            </a:extLst>
          </p:cNvPr>
          <p:cNvSpPr txBox="1"/>
          <p:nvPr/>
        </p:nvSpPr>
        <p:spPr>
          <a:xfrm>
            <a:off x="5599338" y="1796047"/>
            <a:ext cx="1671595" cy="369332"/>
          </a:xfrm>
          <a:prstGeom prst="rect">
            <a:avLst/>
          </a:prstGeom>
          <a:noFill/>
        </p:spPr>
        <p:txBody>
          <a:bodyPr wrap="square">
            <a:spAutoFit/>
          </a:bodyPr>
          <a:lstStyle/>
          <a:p>
            <a:r>
              <a:rPr lang="en-US" dirty="0">
                <a:solidFill>
                  <a:srgbClr val="FF0000"/>
                </a:solidFill>
                <a:latin typeface="Calibri" panose="020F0502020204030204"/>
                <a:sym typeface="Symbol" panose="05050102010706020507" pitchFamily="18" charset="2"/>
              </a:rPr>
              <a:t>for s        </a:t>
            </a:r>
            <a:r>
              <a:rPr lang="en-US" sz="1800" dirty="0">
                <a:solidFill>
                  <a:srgbClr val="FF0000"/>
                </a:solidFill>
                <a:latin typeface="Calibri" panose="020F0502020204030204"/>
                <a:ea typeface="宋体" panose="02010600030101010101" pitchFamily="2" charset="-122"/>
                <a:sym typeface="Symbol" panose="05050102010706020507" pitchFamily="18" charset="2"/>
              </a:rPr>
              <a:t>{0,1}</a:t>
            </a:r>
            <a:r>
              <a:rPr lang="en-US" sz="1800" baseline="30000" dirty="0">
                <a:solidFill>
                  <a:srgbClr val="FF0000"/>
                </a:solidFill>
                <a:latin typeface="Calibri" panose="020F0502020204030204"/>
                <a:sym typeface="Symbol" panose="05050102010706020507" pitchFamily="18" charset="2"/>
              </a:rPr>
              <a:t>n</a:t>
            </a:r>
            <a:endParaRPr lang="en-US" dirty="0">
              <a:solidFill>
                <a:srgbClr val="FF0000"/>
              </a:solidFill>
            </a:endParaRPr>
          </a:p>
        </p:txBody>
      </p:sp>
      <p:grpSp>
        <p:nvGrpSpPr>
          <p:cNvPr id="79" name="Group 78">
            <a:extLst>
              <a:ext uri="{FF2B5EF4-FFF2-40B4-BE49-F238E27FC236}">
                <a16:creationId xmlns:a16="http://schemas.microsoft.com/office/drawing/2014/main" id="{0F809EE6-3048-6FC3-8B58-9F7AF7A54689}"/>
              </a:ext>
            </a:extLst>
          </p:cNvPr>
          <p:cNvGrpSpPr/>
          <p:nvPr/>
        </p:nvGrpSpPr>
        <p:grpSpPr>
          <a:xfrm>
            <a:off x="5986667" y="1665796"/>
            <a:ext cx="664858" cy="486167"/>
            <a:chOff x="5834554" y="1537501"/>
            <a:chExt cx="633841" cy="532399"/>
          </a:xfrm>
        </p:grpSpPr>
        <mc:AlternateContent xmlns:mc="http://schemas.openxmlformats.org/markup-compatibility/2006" xmlns:a14="http://schemas.microsoft.com/office/drawing/2010/main">
          <mc:Choice Requires="a14">
            <p:sp>
              <p:nvSpPr>
                <p:cNvPr id="105" name="TextBox 104">
                  <a:extLst>
                    <a:ext uri="{FF2B5EF4-FFF2-40B4-BE49-F238E27FC236}">
                      <a16:creationId xmlns:a16="http://schemas.microsoft.com/office/drawing/2014/main" id="{701618EC-1B89-5CEE-E44F-BD8DA91E724F}"/>
                    </a:ext>
                  </a:extLst>
                </p:cNvPr>
                <p:cNvSpPr txBox="1"/>
                <p:nvPr/>
              </p:nvSpPr>
              <p:spPr>
                <a:xfrm>
                  <a:off x="5834554" y="1537501"/>
                  <a:ext cx="633841" cy="40445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1800" i="1" dirty="0" smtClean="0">
                            <a:solidFill>
                              <a:srgbClr val="FF0000"/>
                            </a:solidFill>
                            <a:latin typeface="Cambria Math" panose="02040503050406030204" pitchFamily="18" charset="0"/>
                            <a:sym typeface="Symbol" panose="05050102010706020507" pitchFamily="18" charset="2"/>
                          </a:rPr>
                          <m:t>$</m:t>
                        </m:r>
                      </m:oMath>
                    </m:oMathPara>
                  </a14:m>
                  <a:endParaRPr lang="en-US" dirty="0">
                    <a:solidFill>
                      <a:srgbClr val="FF0000"/>
                    </a:solidFill>
                  </a:endParaRPr>
                </a:p>
              </p:txBody>
            </p:sp>
          </mc:Choice>
          <mc:Fallback xmlns="">
            <p:sp>
              <p:nvSpPr>
                <p:cNvPr id="6" name="TextBox 5">
                  <a:extLst>
                    <a:ext uri="{FF2B5EF4-FFF2-40B4-BE49-F238E27FC236}">
                      <a16:creationId xmlns:a16="http://schemas.microsoft.com/office/drawing/2014/main" id="{0734A3E2-6470-54D0-32E2-38368E75A83D}"/>
                    </a:ext>
                  </a:extLst>
                </p:cNvPr>
                <p:cNvSpPr txBox="1">
                  <a:spLocks noRot="1" noChangeAspect="1" noMove="1" noResize="1" noEditPoints="1" noAdjustHandles="1" noChangeArrowheads="1" noChangeShapeType="1" noTextEdit="1"/>
                </p:cNvSpPr>
                <p:nvPr/>
              </p:nvSpPr>
              <p:spPr>
                <a:xfrm>
                  <a:off x="5834554" y="1537501"/>
                  <a:ext cx="633841" cy="404454"/>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6" name="TextBox 105">
                  <a:extLst>
                    <a:ext uri="{FF2B5EF4-FFF2-40B4-BE49-F238E27FC236}">
                      <a16:creationId xmlns:a16="http://schemas.microsoft.com/office/drawing/2014/main" id="{35A1F18D-0DE0-58F0-22F0-3E3D3EC7A797}"/>
                    </a:ext>
                  </a:extLst>
                </p:cNvPr>
                <p:cNvSpPr txBox="1"/>
                <p:nvPr/>
              </p:nvSpPr>
              <p:spPr>
                <a:xfrm>
                  <a:off x="5945973" y="1665447"/>
                  <a:ext cx="300054" cy="40445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en-US" altLang="zh-CN" sz="1800" dirty="0" smtClean="0">
                            <a:solidFill>
                              <a:srgbClr val="FF0000"/>
                            </a:solidFill>
                            <a:sym typeface="Symbol" panose="05050102010706020507" pitchFamily="18" charset="2"/>
                          </a:rPr>
                          <m:t></m:t>
                        </m:r>
                      </m:oMath>
                    </m:oMathPara>
                  </a14:m>
                  <a:endParaRPr lang="en-US" dirty="0">
                    <a:solidFill>
                      <a:srgbClr val="FF0000"/>
                    </a:solidFill>
                  </a:endParaRPr>
                </a:p>
              </p:txBody>
            </p:sp>
          </mc:Choice>
          <mc:Fallback xmlns="">
            <p:sp>
              <p:nvSpPr>
                <p:cNvPr id="7" name="TextBox 6">
                  <a:extLst>
                    <a:ext uri="{FF2B5EF4-FFF2-40B4-BE49-F238E27FC236}">
                      <a16:creationId xmlns:a16="http://schemas.microsoft.com/office/drawing/2014/main" id="{597B98FB-F899-8971-82E8-215EFE912F14}"/>
                    </a:ext>
                  </a:extLst>
                </p:cNvPr>
                <p:cNvSpPr txBox="1">
                  <a:spLocks noRot="1" noChangeAspect="1" noMove="1" noResize="1" noEditPoints="1" noAdjustHandles="1" noChangeArrowheads="1" noChangeShapeType="1" noTextEdit="1"/>
                </p:cNvSpPr>
                <p:nvPr/>
              </p:nvSpPr>
              <p:spPr>
                <a:xfrm>
                  <a:off x="5945973" y="1665447"/>
                  <a:ext cx="300054" cy="404453"/>
                </a:xfrm>
                <a:prstGeom prst="rect">
                  <a:avLst/>
                </a:prstGeom>
                <a:blipFill>
                  <a:blip r:embed="rId5"/>
                  <a:stretch>
                    <a:fillRect r="-21569"/>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0" name="TextBox 79">
                <a:extLst>
                  <a:ext uri="{FF2B5EF4-FFF2-40B4-BE49-F238E27FC236}">
                    <a16:creationId xmlns:a16="http://schemas.microsoft.com/office/drawing/2014/main" id="{EDDE733A-5E55-6F71-27B9-650033EC1953}"/>
                  </a:ext>
                </a:extLst>
              </p:cNvPr>
              <p:cNvSpPr txBox="1"/>
              <p:nvPr/>
            </p:nvSpPr>
            <p:spPr>
              <a:xfrm>
                <a:off x="617843" y="1767514"/>
                <a:ext cx="2192583" cy="400110"/>
              </a:xfrm>
              <a:prstGeom prst="rect">
                <a:avLst/>
              </a:prstGeom>
              <a:noFill/>
            </p:spPr>
            <p:txBody>
              <a:bodyPr wrap="square">
                <a:spAutoFit/>
              </a:bodyPr>
              <a:lstStyle/>
              <a:p>
                <a14:m>
                  <m:oMath xmlns:m="http://schemas.openxmlformats.org/officeDocument/2006/math">
                    <m:r>
                      <a:rPr lang="en-US" sz="2000" b="0" i="1" dirty="0" smtClean="0">
                        <a:solidFill>
                          <a:schemeClr val="tx1"/>
                        </a:solidFill>
                        <a:latin typeface="Cambria Math" panose="02040503050406030204" pitchFamily="18" charset="0"/>
                      </a:rPr>
                      <m:t>𝑝𝑤</m:t>
                    </m:r>
                    <m:r>
                      <a:rPr lang="en-US" sz="2000" b="0" i="1" dirty="0" smtClean="0">
                        <a:solidFill>
                          <a:schemeClr val="tx1"/>
                        </a:solidFill>
                        <a:latin typeface="Cambria Math" panose="02040503050406030204" pitchFamily="18" charset="0"/>
                      </a:rPr>
                      <m:t> ,  </m:t>
                    </m:r>
                    <m:r>
                      <a:rPr lang="en-US" sz="2000" b="0" i="1" dirty="0" smtClean="0">
                        <a:solidFill>
                          <a:schemeClr val="tx1"/>
                        </a:solidFill>
                        <a:latin typeface="Cambria Math" panose="02040503050406030204" pitchFamily="18" charset="0"/>
                      </a:rPr>
                      <m:t>𝑚</m:t>
                    </m:r>
                    <m:r>
                      <a:rPr lang="en-US" sz="2000" b="0" i="1" dirty="0" smtClean="0">
                        <a:solidFill>
                          <a:schemeClr val="tx1"/>
                        </a:solidFill>
                        <a:latin typeface="Cambria Math" panose="02040503050406030204" pitchFamily="18" charset="0"/>
                      </a:rPr>
                      <m:t>=(</m:t>
                    </m:r>
                    <m:r>
                      <a:rPr lang="en-US" sz="2000" b="0" i="1" dirty="0" smtClean="0">
                        <a:solidFill>
                          <a:schemeClr val="tx1"/>
                        </a:solidFill>
                        <a:latin typeface="Cambria Math" panose="02040503050406030204" pitchFamily="18" charset="0"/>
                      </a:rPr>
                      <m:t>𝑟</m:t>
                    </m:r>
                    <m:r>
                      <a:rPr lang="en-US" sz="2000" b="0" i="1" dirty="0" smtClean="0">
                        <a:solidFill>
                          <a:schemeClr val="tx1"/>
                        </a:solidFill>
                        <a:latin typeface="Cambria Math" panose="02040503050406030204" pitchFamily="18" charset="0"/>
                      </a:rPr>
                      <m:t>,</m:t>
                    </m:r>
                    <m:r>
                      <a:rPr lang="en-US" sz="2000" b="0" i="1" dirty="0" smtClean="0">
                        <a:solidFill>
                          <a:schemeClr val="tx1"/>
                        </a:solidFill>
                        <a:latin typeface="Cambria Math" panose="02040503050406030204" pitchFamily="18" charset="0"/>
                      </a:rPr>
                      <m:t>𝑀</m:t>
                    </m:r>
                    <m:r>
                      <a:rPr lang="en-US" sz="2000" b="0" i="1" dirty="0" smtClean="0">
                        <a:solidFill>
                          <a:schemeClr val="tx1"/>
                        </a:solidFill>
                        <a:latin typeface="Cambria Math" panose="02040503050406030204" pitchFamily="18" charset="0"/>
                      </a:rPr>
                      <m:t>)</m:t>
                    </m:r>
                  </m:oMath>
                </a14:m>
                <a:r>
                  <a:rPr lang="en-US" sz="2000" dirty="0">
                    <a:solidFill>
                      <a:schemeClr val="tx1"/>
                    </a:solidFill>
                  </a:rPr>
                  <a:t> </a:t>
                </a:r>
              </a:p>
            </p:txBody>
          </p:sp>
        </mc:Choice>
        <mc:Fallback xmlns="">
          <p:sp>
            <p:nvSpPr>
              <p:cNvPr id="80" name="TextBox 79">
                <a:extLst>
                  <a:ext uri="{FF2B5EF4-FFF2-40B4-BE49-F238E27FC236}">
                    <a16:creationId xmlns:a16="http://schemas.microsoft.com/office/drawing/2014/main" id="{EDDE733A-5E55-6F71-27B9-650033EC1953}"/>
                  </a:ext>
                </a:extLst>
              </p:cNvPr>
              <p:cNvSpPr txBox="1">
                <a:spLocks noRot="1" noChangeAspect="1" noMove="1" noResize="1" noEditPoints="1" noAdjustHandles="1" noChangeArrowheads="1" noChangeShapeType="1" noTextEdit="1"/>
              </p:cNvSpPr>
              <p:nvPr/>
            </p:nvSpPr>
            <p:spPr>
              <a:xfrm>
                <a:off x="617843" y="1767514"/>
                <a:ext cx="2192583" cy="400110"/>
              </a:xfrm>
              <a:prstGeom prst="rect">
                <a:avLst/>
              </a:prstGeom>
              <a:blipFill>
                <a:blip r:embed="rId6"/>
                <a:stretch>
                  <a:fillRect b="-136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1" name="TextBox 80">
                <a:extLst>
                  <a:ext uri="{FF2B5EF4-FFF2-40B4-BE49-F238E27FC236}">
                    <a16:creationId xmlns:a16="http://schemas.microsoft.com/office/drawing/2014/main" id="{82A8E80B-1E4C-B8C1-938F-E2A9614340FD}"/>
                  </a:ext>
                </a:extLst>
              </p:cNvPr>
              <p:cNvSpPr txBox="1"/>
              <p:nvPr/>
            </p:nvSpPr>
            <p:spPr>
              <a:xfrm>
                <a:off x="4747874" y="2585275"/>
                <a:ext cx="1918750" cy="400110"/>
              </a:xfrm>
              <a:prstGeom prst="rect">
                <a:avLst/>
              </a:prstGeom>
              <a:noFill/>
            </p:spPr>
            <p:txBody>
              <a:bodyPr wrap="square">
                <a:spAutoFit/>
              </a:bodyPr>
              <a:lstStyle/>
              <a:p>
                <a14:m>
                  <m:oMath xmlns:m="http://schemas.openxmlformats.org/officeDocument/2006/math">
                    <m:r>
                      <a:rPr lang="en-US" sz="2000" b="0" i="1" dirty="0" smtClean="0">
                        <a:solidFill>
                          <a:schemeClr val="tx1"/>
                        </a:solidFill>
                        <a:latin typeface="Cambria Math" panose="02040503050406030204" pitchFamily="18" charset="0"/>
                      </a:rPr>
                      <m:t>𝑝𝑤</m:t>
                    </m:r>
                    <m:r>
                      <a:rPr lang="en-US" sz="2000" b="0" i="1" dirty="0" smtClean="0">
                        <a:solidFill>
                          <a:schemeClr val="tx1"/>
                        </a:solidFill>
                        <a:latin typeface="Cambria Math" panose="02040503050406030204" pitchFamily="18" charset="0"/>
                      </a:rPr>
                      <m:t> ,  </m:t>
                    </m:r>
                    <m:r>
                      <a:rPr lang="en-US" sz="2000" b="0" i="1" dirty="0" smtClean="0">
                        <a:solidFill>
                          <a:schemeClr val="tx1"/>
                        </a:solidFill>
                        <a:latin typeface="Cambria Math" panose="02040503050406030204" pitchFamily="18" charset="0"/>
                      </a:rPr>
                      <m:t>𝑐</m:t>
                    </m:r>
                    <m:r>
                      <a:rPr lang="en-US" sz="2000" b="0" i="1" dirty="0" smtClean="0">
                        <a:solidFill>
                          <a:schemeClr val="tx1"/>
                        </a:solidFill>
                        <a:latin typeface="Cambria Math" panose="02040503050406030204" pitchFamily="18" charset="0"/>
                      </a:rPr>
                      <m:t>=</m:t>
                    </m:r>
                    <m:d>
                      <m:dPr>
                        <m:ctrlPr>
                          <a:rPr lang="en-US" sz="2000" b="0" i="1" dirty="0" smtClean="0">
                            <a:solidFill>
                              <a:schemeClr val="tx1"/>
                            </a:solidFill>
                            <a:latin typeface="Cambria Math" panose="02040503050406030204" pitchFamily="18" charset="0"/>
                          </a:rPr>
                        </m:ctrlPr>
                      </m:dPr>
                      <m:e>
                        <m:r>
                          <a:rPr lang="en-US" sz="2000" b="0" i="1" dirty="0" smtClean="0">
                            <a:solidFill>
                              <a:schemeClr val="tx1"/>
                            </a:solidFill>
                            <a:latin typeface="Cambria Math" panose="02040503050406030204" pitchFamily="18" charset="0"/>
                          </a:rPr>
                          <m:t>𝑠</m:t>
                        </m:r>
                        <m:r>
                          <a:rPr lang="en-US" sz="2000" b="0" i="1" dirty="0" smtClean="0">
                            <a:solidFill>
                              <a:schemeClr val="tx1"/>
                            </a:solidFill>
                            <a:latin typeface="Cambria Math" panose="02040503050406030204" pitchFamily="18" charset="0"/>
                          </a:rPr>
                          <m:t>,</m:t>
                        </m:r>
                        <m:r>
                          <a:rPr lang="en-US" sz="2000" b="0" i="1" dirty="0" smtClean="0">
                            <a:solidFill>
                              <a:schemeClr val="tx1"/>
                            </a:solidFill>
                            <a:latin typeface="Cambria Math" panose="02040503050406030204" pitchFamily="18" charset="0"/>
                          </a:rPr>
                          <m:t>𝑇</m:t>
                        </m:r>
                      </m:e>
                    </m:d>
                  </m:oMath>
                </a14:m>
                <a:r>
                  <a:rPr lang="en-US" sz="2000" dirty="0">
                    <a:solidFill>
                      <a:schemeClr val="tx1"/>
                    </a:solidFill>
                  </a:rPr>
                  <a:t> </a:t>
                </a:r>
              </a:p>
            </p:txBody>
          </p:sp>
        </mc:Choice>
        <mc:Fallback xmlns="">
          <p:sp>
            <p:nvSpPr>
              <p:cNvPr id="81" name="TextBox 80">
                <a:extLst>
                  <a:ext uri="{FF2B5EF4-FFF2-40B4-BE49-F238E27FC236}">
                    <a16:creationId xmlns:a16="http://schemas.microsoft.com/office/drawing/2014/main" id="{82A8E80B-1E4C-B8C1-938F-E2A9614340FD}"/>
                  </a:ext>
                </a:extLst>
              </p:cNvPr>
              <p:cNvSpPr txBox="1">
                <a:spLocks noRot="1" noChangeAspect="1" noMove="1" noResize="1" noEditPoints="1" noAdjustHandles="1" noChangeArrowheads="1" noChangeShapeType="1" noTextEdit="1"/>
              </p:cNvSpPr>
              <p:nvPr/>
            </p:nvSpPr>
            <p:spPr>
              <a:xfrm>
                <a:off x="4747874" y="2585275"/>
                <a:ext cx="1918750" cy="400110"/>
              </a:xfrm>
              <a:prstGeom prst="rect">
                <a:avLst/>
              </a:prstGeom>
              <a:blipFill>
                <a:blip r:embed="rId7"/>
                <a:stretch>
                  <a:fillRect b="-7576"/>
                </a:stretch>
              </a:blipFill>
            </p:spPr>
            <p:txBody>
              <a:bodyPr/>
              <a:lstStyle/>
              <a:p>
                <a:r>
                  <a:rPr lang="en-US">
                    <a:noFill/>
                  </a:rPr>
                  <a:t> </a:t>
                </a:r>
              </a:p>
            </p:txBody>
          </p:sp>
        </mc:Fallback>
      </mc:AlternateContent>
      <p:sp>
        <p:nvSpPr>
          <p:cNvPr id="82" name="Rectangle 81">
            <a:extLst>
              <a:ext uri="{FF2B5EF4-FFF2-40B4-BE49-F238E27FC236}">
                <a16:creationId xmlns:a16="http://schemas.microsoft.com/office/drawing/2014/main" id="{4495F4A2-B8B1-3964-20BE-6514F317773E}"/>
              </a:ext>
            </a:extLst>
          </p:cNvPr>
          <p:cNvSpPr/>
          <p:nvPr/>
        </p:nvSpPr>
        <p:spPr>
          <a:xfrm>
            <a:off x="3305927" y="1824416"/>
            <a:ext cx="1047825" cy="129662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solidFill>
                  <a:srgbClr val="0070C0"/>
                </a:solidFill>
              </a:rPr>
              <a:t>HIC</a:t>
            </a:r>
            <a:r>
              <a:rPr lang="en-US" dirty="0"/>
              <a:t>.E</a:t>
            </a:r>
          </a:p>
          <a:p>
            <a:pPr algn="ctr"/>
            <a:endParaRPr lang="en-US" dirty="0"/>
          </a:p>
          <a:p>
            <a:pPr algn="ctr"/>
            <a:endParaRPr lang="en-US" dirty="0"/>
          </a:p>
          <a:p>
            <a:pPr algn="ctr"/>
            <a:r>
              <a:rPr lang="en-US" dirty="0">
                <a:solidFill>
                  <a:srgbClr val="0070C0"/>
                </a:solidFill>
              </a:rPr>
              <a:t>HIC</a:t>
            </a:r>
            <a:r>
              <a:rPr lang="en-US" dirty="0"/>
              <a:t>.D</a:t>
            </a:r>
            <a:endParaRPr lang="en-US" baseline="30000" dirty="0"/>
          </a:p>
        </p:txBody>
      </p:sp>
      <p:cxnSp>
        <p:nvCxnSpPr>
          <p:cNvPr id="83" name="Straight Arrow Connector 82">
            <a:extLst>
              <a:ext uri="{FF2B5EF4-FFF2-40B4-BE49-F238E27FC236}">
                <a16:creationId xmlns:a16="http://schemas.microsoft.com/office/drawing/2014/main" id="{642AAC34-52A1-1ED2-CF3B-1230EB03CEB0}"/>
              </a:ext>
            </a:extLst>
          </p:cNvPr>
          <p:cNvCxnSpPr>
            <a:cxnSpLocks/>
          </p:cNvCxnSpPr>
          <p:nvPr/>
        </p:nvCxnSpPr>
        <p:spPr>
          <a:xfrm>
            <a:off x="499896" y="2190281"/>
            <a:ext cx="2639717" cy="881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BA9FF531-92BB-999F-39CA-3A078429CEF7}"/>
              </a:ext>
            </a:extLst>
          </p:cNvPr>
          <p:cNvCxnSpPr>
            <a:cxnSpLocks/>
          </p:cNvCxnSpPr>
          <p:nvPr/>
        </p:nvCxnSpPr>
        <p:spPr>
          <a:xfrm flipV="1">
            <a:off x="437014" y="3003465"/>
            <a:ext cx="2692395" cy="3791"/>
          </a:xfrm>
          <a:prstGeom prst="straightConnector1">
            <a:avLst/>
          </a:prstGeom>
          <a:ln>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360EFB85-6030-A4C3-489D-F881962F4A29}"/>
              </a:ext>
            </a:extLst>
          </p:cNvPr>
          <p:cNvCxnSpPr>
            <a:cxnSpLocks/>
          </p:cNvCxnSpPr>
          <p:nvPr/>
        </p:nvCxnSpPr>
        <p:spPr>
          <a:xfrm>
            <a:off x="4487871" y="2204839"/>
            <a:ext cx="2587548" cy="570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6" name="TextBox 85">
                <a:extLst>
                  <a:ext uri="{FF2B5EF4-FFF2-40B4-BE49-F238E27FC236}">
                    <a16:creationId xmlns:a16="http://schemas.microsoft.com/office/drawing/2014/main" id="{4DFFB5EF-FB71-43C0-ABAB-B3367987BDC2}"/>
                  </a:ext>
                </a:extLst>
              </p:cNvPr>
              <p:cNvSpPr txBox="1"/>
              <p:nvPr/>
            </p:nvSpPr>
            <p:spPr>
              <a:xfrm>
                <a:off x="429139" y="2569912"/>
                <a:ext cx="1423170"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000" b="0" i="1" dirty="0" smtClean="0">
                          <a:solidFill>
                            <a:schemeClr val="tx1"/>
                          </a:solidFill>
                          <a:latin typeface="Cambria Math" panose="02040503050406030204" pitchFamily="18" charset="0"/>
                        </a:rPr>
                        <m:t>𝑚</m:t>
                      </m:r>
                      <m:r>
                        <a:rPr lang="en-US" sz="2000" b="0" i="1" dirty="0" smtClean="0">
                          <a:solidFill>
                            <a:schemeClr val="tx1"/>
                          </a:solidFill>
                          <a:latin typeface="Cambria Math" panose="02040503050406030204" pitchFamily="18" charset="0"/>
                        </a:rPr>
                        <m:t>=(</m:t>
                      </m:r>
                      <m:r>
                        <a:rPr lang="en-US" sz="2000" b="0" i="1" dirty="0" smtClean="0">
                          <a:solidFill>
                            <a:schemeClr val="tx1"/>
                          </a:solidFill>
                          <a:latin typeface="Cambria Math" panose="02040503050406030204" pitchFamily="18" charset="0"/>
                        </a:rPr>
                        <m:t>𝑟</m:t>
                      </m:r>
                      <m:r>
                        <a:rPr lang="en-US" sz="2000" b="0" i="1" dirty="0" smtClean="0">
                          <a:solidFill>
                            <a:schemeClr val="tx1"/>
                          </a:solidFill>
                          <a:latin typeface="Cambria Math" panose="02040503050406030204" pitchFamily="18" charset="0"/>
                        </a:rPr>
                        <m:t>,</m:t>
                      </m:r>
                      <m:r>
                        <a:rPr lang="en-US" sz="2000" b="0" i="1" dirty="0" smtClean="0">
                          <a:solidFill>
                            <a:schemeClr val="tx1"/>
                          </a:solidFill>
                          <a:latin typeface="Cambria Math" panose="02040503050406030204" pitchFamily="18" charset="0"/>
                        </a:rPr>
                        <m:t>𝑀</m:t>
                      </m:r>
                      <m:r>
                        <a:rPr lang="en-US" sz="2000" b="0" i="1" dirty="0" smtClean="0">
                          <a:solidFill>
                            <a:schemeClr val="tx1"/>
                          </a:solidFill>
                          <a:latin typeface="Cambria Math" panose="02040503050406030204" pitchFamily="18" charset="0"/>
                        </a:rPr>
                        <m:t>)</m:t>
                      </m:r>
                    </m:oMath>
                  </m:oMathPara>
                </a14:m>
                <a:endParaRPr lang="en-US" sz="2000" dirty="0">
                  <a:solidFill>
                    <a:schemeClr val="tx1"/>
                  </a:solidFill>
                </a:endParaRPr>
              </a:p>
            </p:txBody>
          </p:sp>
        </mc:Choice>
        <mc:Fallback xmlns="">
          <p:sp>
            <p:nvSpPr>
              <p:cNvPr id="86" name="TextBox 85">
                <a:extLst>
                  <a:ext uri="{FF2B5EF4-FFF2-40B4-BE49-F238E27FC236}">
                    <a16:creationId xmlns:a16="http://schemas.microsoft.com/office/drawing/2014/main" id="{4DFFB5EF-FB71-43C0-ABAB-B3367987BDC2}"/>
                  </a:ext>
                </a:extLst>
              </p:cNvPr>
              <p:cNvSpPr txBox="1">
                <a:spLocks noRot="1" noChangeAspect="1" noMove="1" noResize="1" noEditPoints="1" noAdjustHandles="1" noChangeArrowheads="1" noChangeShapeType="1" noTextEdit="1"/>
              </p:cNvSpPr>
              <p:nvPr/>
            </p:nvSpPr>
            <p:spPr>
              <a:xfrm>
                <a:off x="429139" y="2569912"/>
                <a:ext cx="1423170" cy="400110"/>
              </a:xfrm>
              <a:prstGeom prst="rect">
                <a:avLst/>
              </a:prstGeom>
              <a:blipFill>
                <a:blip r:embed="rId8"/>
                <a:stretch>
                  <a:fillRect r="-427" b="-153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8" name="TextBox 87">
                <a:extLst>
                  <a:ext uri="{FF2B5EF4-FFF2-40B4-BE49-F238E27FC236}">
                    <a16:creationId xmlns:a16="http://schemas.microsoft.com/office/drawing/2014/main" id="{2948605C-BCB7-1634-A7E7-9D0D32C36B1E}"/>
                  </a:ext>
                </a:extLst>
              </p:cNvPr>
              <p:cNvSpPr txBox="1"/>
              <p:nvPr/>
            </p:nvSpPr>
            <p:spPr>
              <a:xfrm>
                <a:off x="4499521" y="1789635"/>
                <a:ext cx="1165411"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800" b="0" i="1" dirty="0" smtClean="0">
                          <a:solidFill>
                            <a:schemeClr val="tx1"/>
                          </a:solidFill>
                          <a:latin typeface="Cambria Math" panose="02040503050406030204" pitchFamily="18" charset="0"/>
                        </a:rPr>
                        <m:t>𝑐</m:t>
                      </m:r>
                      <m:r>
                        <a:rPr lang="en-US" sz="1800" b="0" i="1" dirty="0" smtClean="0">
                          <a:solidFill>
                            <a:schemeClr val="tx1"/>
                          </a:solidFill>
                          <a:latin typeface="Cambria Math" panose="02040503050406030204" pitchFamily="18" charset="0"/>
                        </a:rPr>
                        <m:t>=</m:t>
                      </m:r>
                      <m:d>
                        <m:dPr>
                          <m:ctrlPr>
                            <a:rPr lang="en-US" sz="1800" b="0" i="1" dirty="0" smtClean="0">
                              <a:solidFill>
                                <a:schemeClr val="tx1"/>
                              </a:solidFill>
                              <a:latin typeface="Cambria Math" panose="02040503050406030204" pitchFamily="18" charset="0"/>
                            </a:rPr>
                          </m:ctrlPr>
                        </m:dPr>
                        <m:e>
                          <m:r>
                            <a:rPr lang="en-US" sz="1800" b="0" i="1" dirty="0" smtClean="0">
                              <a:solidFill>
                                <a:schemeClr val="tx1"/>
                              </a:solidFill>
                              <a:latin typeface="Cambria Math" panose="02040503050406030204" pitchFamily="18" charset="0"/>
                            </a:rPr>
                            <m:t>𝑠</m:t>
                          </m:r>
                          <m:r>
                            <a:rPr lang="en-US" sz="1800" b="0" i="1" dirty="0" smtClean="0">
                              <a:solidFill>
                                <a:schemeClr val="tx1"/>
                              </a:solidFill>
                              <a:latin typeface="Cambria Math" panose="02040503050406030204" pitchFamily="18" charset="0"/>
                            </a:rPr>
                            <m:t>,</m:t>
                          </m:r>
                          <m:r>
                            <a:rPr lang="en-US" sz="1800" b="0" i="1" dirty="0" smtClean="0">
                              <a:solidFill>
                                <a:schemeClr val="tx1"/>
                              </a:solidFill>
                              <a:latin typeface="Cambria Math" panose="02040503050406030204" pitchFamily="18" charset="0"/>
                            </a:rPr>
                            <m:t>𝑇</m:t>
                          </m:r>
                        </m:e>
                      </m:d>
                    </m:oMath>
                  </m:oMathPara>
                </a14:m>
                <a:endParaRPr lang="en-US" dirty="0"/>
              </a:p>
            </p:txBody>
          </p:sp>
        </mc:Choice>
        <mc:Fallback xmlns="">
          <p:sp>
            <p:nvSpPr>
              <p:cNvPr id="88" name="TextBox 87">
                <a:extLst>
                  <a:ext uri="{FF2B5EF4-FFF2-40B4-BE49-F238E27FC236}">
                    <a16:creationId xmlns:a16="http://schemas.microsoft.com/office/drawing/2014/main" id="{2948605C-BCB7-1634-A7E7-9D0D32C36B1E}"/>
                  </a:ext>
                </a:extLst>
              </p:cNvPr>
              <p:cNvSpPr txBox="1">
                <a:spLocks noRot="1" noChangeAspect="1" noMove="1" noResize="1" noEditPoints="1" noAdjustHandles="1" noChangeArrowheads="1" noChangeShapeType="1" noTextEdit="1"/>
              </p:cNvSpPr>
              <p:nvPr/>
            </p:nvSpPr>
            <p:spPr>
              <a:xfrm>
                <a:off x="4499521" y="1789635"/>
                <a:ext cx="1165411" cy="369332"/>
              </a:xfrm>
              <a:prstGeom prst="rect">
                <a:avLst/>
              </a:prstGeom>
              <a:blipFill>
                <a:blip r:embed="rId9"/>
                <a:stretch>
                  <a:fillRect/>
                </a:stretch>
              </a:blipFill>
            </p:spPr>
            <p:txBody>
              <a:bodyPr/>
              <a:lstStyle/>
              <a:p>
                <a:r>
                  <a:rPr lang="en-US">
                    <a:noFill/>
                  </a:rPr>
                  <a:t> </a:t>
                </a:r>
              </a:p>
            </p:txBody>
          </p:sp>
        </mc:Fallback>
      </mc:AlternateContent>
      <p:grpSp>
        <p:nvGrpSpPr>
          <p:cNvPr id="89" name="Group 88">
            <a:extLst>
              <a:ext uri="{FF2B5EF4-FFF2-40B4-BE49-F238E27FC236}">
                <a16:creationId xmlns:a16="http://schemas.microsoft.com/office/drawing/2014/main" id="{6A1E194E-FDFD-2D19-2E32-EE620972BACA}"/>
              </a:ext>
            </a:extLst>
          </p:cNvPr>
          <p:cNvGrpSpPr/>
          <p:nvPr/>
        </p:nvGrpSpPr>
        <p:grpSpPr>
          <a:xfrm>
            <a:off x="1648111" y="2472249"/>
            <a:ext cx="664858" cy="454096"/>
            <a:chOff x="5834554" y="1537501"/>
            <a:chExt cx="633841" cy="497278"/>
          </a:xfrm>
        </p:grpSpPr>
        <mc:AlternateContent xmlns:mc="http://schemas.openxmlformats.org/markup-compatibility/2006" xmlns:a14="http://schemas.microsoft.com/office/drawing/2010/main">
          <mc:Choice Requires="a14">
            <p:sp>
              <p:nvSpPr>
                <p:cNvPr id="103" name="TextBox 102">
                  <a:extLst>
                    <a:ext uri="{FF2B5EF4-FFF2-40B4-BE49-F238E27FC236}">
                      <a16:creationId xmlns:a16="http://schemas.microsoft.com/office/drawing/2014/main" id="{048F64A6-3B0E-C9E7-5938-7F06E273D5D1}"/>
                    </a:ext>
                  </a:extLst>
                </p:cNvPr>
                <p:cNvSpPr txBox="1"/>
                <p:nvPr/>
              </p:nvSpPr>
              <p:spPr>
                <a:xfrm>
                  <a:off x="5834554" y="1537501"/>
                  <a:ext cx="633841"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1800" i="1" dirty="0" smtClean="0">
                            <a:solidFill>
                              <a:schemeClr val="tx1"/>
                            </a:solidFill>
                            <a:latin typeface="Cambria Math" panose="02040503050406030204" pitchFamily="18" charset="0"/>
                            <a:sym typeface="Symbol" panose="05050102010706020507" pitchFamily="18" charset="2"/>
                          </a:rPr>
                          <m:t>$</m:t>
                        </m:r>
                      </m:oMath>
                    </m:oMathPara>
                  </a14:m>
                  <a:endParaRPr lang="en-US" dirty="0"/>
                </a:p>
              </p:txBody>
            </p:sp>
          </mc:Choice>
          <mc:Fallback xmlns="">
            <p:sp>
              <p:nvSpPr>
                <p:cNvPr id="94" name="TextBox 93">
                  <a:extLst>
                    <a:ext uri="{FF2B5EF4-FFF2-40B4-BE49-F238E27FC236}">
                      <a16:creationId xmlns:a16="http://schemas.microsoft.com/office/drawing/2014/main" id="{8A263189-694B-B2C2-418C-A5CE565FD42E}"/>
                    </a:ext>
                  </a:extLst>
                </p:cNvPr>
                <p:cNvSpPr txBox="1">
                  <a:spLocks noRot="1" noChangeAspect="1" noMove="1" noResize="1" noEditPoints="1" noAdjustHandles="1" noChangeArrowheads="1" noChangeShapeType="1" noTextEdit="1"/>
                </p:cNvSpPr>
                <p:nvPr/>
              </p:nvSpPr>
              <p:spPr>
                <a:xfrm>
                  <a:off x="5834554" y="1537501"/>
                  <a:ext cx="633841" cy="369332"/>
                </a:xfrm>
                <a:prstGeom prst="rect">
                  <a:avLst/>
                </a:prstGeom>
                <a:blipFill>
                  <a:blip r:embed="rId11"/>
                  <a:stretch>
                    <a:fillRect b="-90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4" name="TextBox 103">
                  <a:extLst>
                    <a:ext uri="{FF2B5EF4-FFF2-40B4-BE49-F238E27FC236}">
                      <a16:creationId xmlns:a16="http://schemas.microsoft.com/office/drawing/2014/main" id="{D561F535-ACCD-AADC-59DE-A3BC527FE47D}"/>
                    </a:ext>
                  </a:extLst>
                </p:cNvPr>
                <p:cNvSpPr txBox="1"/>
                <p:nvPr/>
              </p:nvSpPr>
              <p:spPr>
                <a:xfrm>
                  <a:off x="5945973" y="1665447"/>
                  <a:ext cx="300054"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en-US" altLang="zh-CN" sz="1800" dirty="0" smtClean="0">
                            <a:solidFill>
                              <a:schemeClr val="tx1"/>
                            </a:solidFill>
                            <a:sym typeface="Symbol" panose="05050102010706020507" pitchFamily="18" charset="2"/>
                          </a:rPr>
                          <m:t></m:t>
                        </m:r>
                      </m:oMath>
                    </m:oMathPara>
                  </a14:m>
                  <a:endParaRPr lang="en-US" dirty="0"/>
                </a:p>
              </p:txBody>
            </p:sp>
          </mc:Choice>
          <mc:Fallback xmlns="">
            <p:sp>
              <p:nvSpPr>
                <p:cNvPr id="95" name="TextBox 94">
                  <a:extLst>
                    <a:ext uri="{FF2B5EF4-FFF2-40B4-BE49-F238E27FC236}">
                      <a16:creationId xmlns:a16="http://schemas.microsoft.com/office/drawing/2014/main" id="{78A2AAE5-9BC0-8CE6-530E-E9F013C3297C}"/>
                    </a:ext>
                  </a:extLst>
                </p:cNvPr>
                <p:cNvSpPr txBox="1">
                  <a:spLocks noRot="1" noChangeAspect="1" noMove="1" noResize="1" noEditPoints="1" noAdjustHandles="1" noChangeArrowheads="1" noChangeShapeType="1" noTextEdit="1"/>
                </p:cNvSpPr>
                <p:nvPr/>
              </p:nvSpPr>
              <p:spPr>
                <a:xfrm>
                  <a:off x="5945973" y="1665447"/>
                  <a:ext cx="300054" cy="369332"/>
                </a:xfrm>
                <a:prstGeom prst="rect">
                  <a:avLst/>
                </a:prstGeom>
                <a:blipFill>
                  <a:blip r:embed="rId12"/>
                  <a:stretch>
                    <a:fillRect r="-21154"/>
                  </a:stretch>
                </a:blipFill>
              </p:spPr>
              <p:txBody>
                <a:bodyPr/>
                <a:lstStyle/>
                <a:p>
                  <a:r>
                    <a:rPr lang="en-US">
                      <a:noFill/>
                    </a:rPr>
                    <a:t> </a:t>
                  </a:r>
                </a:p>
              </p:txBody>
            </p:sp>
          </mc:Fallback>
        </mc:AlternateContent>
      </p:grpSp>
      <p:sp>
        <p:nvSpPr>
          <p:cNvPr id="90" name="TextBox 89">
            <a:extLst>
              <a:ext uri="{FF2B5EF4-FFF2-40B4-BE49-F238E27FC236}">
                <a16:creationId xmlns:a16="http://schemas.microsoft.com/office/drawing/2014/main" id="{EF49C0C4-E2A3-3DF8-F404-BA5177111FBC}"/>
              </a:ext>
            </a:extLst>
          </p:cNvPr>
          <p:cNvSpPr txBox="1"/>
          <p:nvPr/>
        </p:nvSpPr>
        <p:spPr>
          <a:xfrm>
            <a:off x="2128901" y="2585028"/>
            <a:ext cx="1192305" cy="369332"/>
          </a:xfrm>
          <a:prstGeom prst="rect">
            <a:avLst/>
          </a:prstGeom>
          <a:noFill/>
        </p:spPr>
        <p:txBody>
          <a:bodyPr wrap="square">
            <a:spAutoFit/>
          </a:bodyPr>
          <a:lstStyle/>
          <a:p>
            <a:r>
              <a:rPr lang="en-US" sz="1800" dirty="0">
                <a:solidFill>
                  <a:prstClr val="black"/>
                </a:solidFill>
                <a:latin typeface="Calibri" panose="020F0502020204030204"/>
                <a:ea typeface="宋体" panose="02010600030101010101" pitchFamily="2" charset="-122"/>
                <a:sym typeface="Symbol" panose="05050102010706020507" pitchFamily="18" charset="2"/>
              </a:rPr>
              <a:t>{0,1}</a:t>
            </a:r>
            <a:r>
              <a:rPr lang="en-US" sz="1800" baseline="30000" dirty="0">
                <a:solidFill>
                  <a:prstClr val="black"/>
                </a:solidFill>
                <a:latin typeface="Calibri" panose="020F0502020204030204"/>
                <a:sym typeface="Symbol" panose="05050102010706020507" pitchFamily="18" charset="2"/>
              </a:rPr>
              <a:t>n</a:t>
            </a:r>
            <a:r>
              <a:rPr lang="en-US" sz="1800" dirty="0">
                <a:latin typeface="+mn-lt"/>
              </a:rPr>
              <a:t> x </a:t>
            </a:r>
            <a:r>
              <a:rPr lang="en-US" sz="1800" dirty="0">
                <a:solidFill>
                  <a:prstClr val="black"/>
                </a:solidFill>
                <a:latin typeface="Calibri" panose="020F0502020204030204"/>
                <a:ea typeface="宋体" panose="02010600030101010101" pitchFamily="2" charset="-122"/>
                <a:sym typeface="Symbol" panose="05050102010706020507" pitchFamily="18" charset="2"/>
              </a:rPr>
              <a:t>g</a:t>
            </a:r>
            <a:endParaRPr lang="en-US" dirty="0"/>
          </a:p>
        </p:txBody>
      </p:sp>
      <mc:AlternateContent xmlns:mc="http://schemas.openxmlformats.org/markup-compatibility/2006" xmlns:a14="http://schemas.microsoft.com/office/drawing/2010/main">
        <mc:Choice Requires="a14">
          <p:sp>
            <p:nvSpPr>
              <p:cNvPr id="91" name="TextBox 90">
                <a:extLst>
                  <a:ext uri="{FF2B5EF4-FFF2-40B4-BE49-F238E27FC236}">
                    <a16:creationId xmlns:a16="http://schemas.microsoft.com/office/drawing/2014/main" id="{00ADB07D-28F5-84FA-2674-0CF9D202D30A}"/>
                  </a:ext>
                </a:extLst>
              </p:cNvPr>
              <p:cNvSpPr txBox="1"/>
              <p:nvPr/>
            </p:nvSpPr>
            <p:spPr>
              <a:xfrm>
                <a:off x="1853312" y="3276460"/>
                <a:ext cx="4576858" cy="707886"/>
              </a:xfrm>
              <a:prstGeom prst="rect">
                <a:avLst/>
              </a:prstGeom>
              <a:noFill/>
              <a:ln w="19050">
                <a:solidFill>
                  <a:schemeClr val="bg2">
                    <a:lumMod val="50000"/>
                  </a:schemeClr>
                </a:solidFill>
              </a:ln>
            </p:spPr>
            <p:txBody>
              <a:bodyPr wrap="square">
                <a:spAutoFit/>
              </a:bodyPr>
              <a:lstStyle/>
              <a:p>
                <a:r>
                  <a:rPr lang="en-US" sz="2000" dirty="0">
                    <a:solidFill>
                      <a:schemeClr val="tx1">
                        <a:lumMod val="50000"/>
                        <a:lumOff val="50000"/>
                      </a:schemeClr>
                    </a:solidFill>
                  </a:rPr>
                  <a:t>HIC keeps table of </a:t>
                </a:r>
                <a:r>
                  <a:rPr lang="en-US" sz="2000" b="0" dirty="0">
                    <a:solidFill>
                      <a:schemeClr val="tx1">
                        <a:lumMod val="50000"/>
                        <a:lumOff val="50000"/>
                      </a:schemeClr>
                    </a:solidFill>
                  </a:rPr>
                  <a:t>(</a:t>
                </a:r>
                <a:r>
                  <a:rPr lang="en-US" sz="2000" b="0" dirty="0" err="1">
                    <a:solidFill>
                      <a:schemeClr val="tx1">
                        <a:lumMod val="50000"/>
                        <a:lumOff val="50000"/>
                      </a:schemeClr>
                    </a:solidFill>
                  </a:rPr>
                  <a:t>m,</a:t>
                </a:r>
                <a:r>
                  <a:rPr lang="en-US" sz="2000" dirty="0" err="1">
                    <a:solidFill>
                      <a:schemeClr val="tx1">
                        <a:lumMod val="50000"/>
                        <a:lumOff val="50000"/>
                      </a:schemeClr>
                    </a:solidFill>
                  </a:rPr>
                  <a:t>c</a:t>
                </a:r>
                <a:r>
                  <a:rPr lang="en-US" sz="2000" b="0" dirty="0">
                    <a:solidFill>
                      <a:schemeClr val="tx1">
                        <a:lumMod val="50000"/>
                        <a:lumOff val="50000"/>
                      </a:schemeClr>
                    </a:solidFill>
                  </a:rPr>
                  <a:t>) pairs for each pw, </a:t>
                </a:r>
                <a14:m>
                  <m:oMath xmlns:m="http://schemas.openxmlformats.org/officeDocument/2006/math">
                    <m:r>
                      <a:rPr lang="en-US" altLang="zh-CN" sz="2000" i="1" dirty="0">
                        <a:solidFill>
                          <a:schemeClr val="tx1">
                            <a:lumMod val="50000"/>
                            <a:lumOff val="50000"/>
                          </a:schemeClr>
                        </a:solidFill>
                        <a:latin typeface="Cambria Math" panose="02040503050406030204" pitchFamily="18" charset="0"/>
                        <a:sym typeface="Symbol" panose="05050102010706020507" pitchFamily="18" charset="2"/>
                      </a:rPr>
                      <m:t>$</m:t>
                    </m:r>
                  </m:oMath>
                </a14:m>
                <a:r>
                  <a:rPr lang="en-US" sz="2000" b="0" dirty="0">
                    <a:solidFill>
                      <a:schemeClr val="tx1">
                        <a:lumMod val="50000"/>
                        <a:lumOff val="50000"/>
                      </a:schemeClr>
                    </a:solidFill>
                  </a:rPr>
                  <a:t> choice is up to table[pw] = permutation</a:t>
                </a:r>
                <a:endParaRPr lang="en-US" sz="2000" dirty="0">
                  <a:solidFill>
                    <a:schemeClr val="tx1">
                      <a:lumMod val="50000"/>
                      <a:lumOff val="50000"/>
                    </a:schemeClr>
                  </a:solidFill>
                </a:endParaRPr>
              </a:p>
            </p:txBody>
          </p:sp>
        </mc:Choice>
        <mc:Fallback xmlns="">
          <p:sp>
            <p:nvSpPr>
              <p:cNvPr id="91" name="TextBox 90">
                <a:extLst>
                  <a:ext uri="{FF2B5EF4-FFF2-40B4-BE49-F238E27FC236}">
                    <a16:creationId xmlns:a16="http://schemas.microsoft.com/office/drawing/2014/main" id="{00ADB07D-28F5-84FA-2674-0CF9D202D30A}"/>
                  </a:ext>
                </a:extLst>
              </p:cNvPr>
              <p:cNvSpPr txBox="1">
                <a:spLocks noRot="1" noChangeAspect="1" noMove="1" noResize="1" noEditPoints="1" noAdjustHandles="1" noChangeArrowheads="1" noChangeShapeType="1" noTextEdit="1"/>
              </p:cNvSpPr>
              <p:nvPr/>
            </p:nvSpPr>
            <p:spPr>
              <a:xfrm>
                <a:off x="1853312" y="3276460"/>
                <a:ext cx="4576858" cy="707886"/>
              </a:xfrm>
              <a:prstGeom prst="rect">
                <a:avLst/>
              </a:prstGeom>
              <a:blipFill>
                <a:blip r:embed="rId13"/>
                <a:stretch>
                  <a:fillRect l="-1194" t="-3333" r="-663" b="-11667"/>
                </a:stretch>
              </a:blipFill>
              <a:ln w="19050">
                <a:solidFill>
                  <a:schemeClr val="bg2">
                    <a:lumMod val="50000"/>
                  </a:schemeClr>
                </a:solidFill>
              </a:ln>
            </p:spPr>
            <p:txBody>
              <a:bodyPr/>
              <a:lstStyle/>
              <a:p>
                <a:r>
                  <a:rPr lang="en-US">
                    <a:noFill/>
                  </a:rPr>
                  <a:t> </a:t>
                </a:r>
              </a:p>
            </p:txBody>
          </p:sp>
        </mc:Fallback>
      </mc:AlternateContent>
      <p:grpSp>
        <p:nvGrpSpPr>
          <p:cNvPr id="97" name="Group 96">
            <a:extLst>
              <a:ext uri="{FF2B5EF4-FFF2-40B4-BE49-F238E27FC236}">
                <a16:creationId xmlns:a16="http://schemas.microsoft.com/office/drawing/2014/main" id="{D4EF680C-220A-7E9D-921D-4C22D9D26656}"/>
              </a:ext>
            </a:extLst>
          </p:cNvPr>
          <p:cNvGrpSpPr/>
          <p:nvPr/>
        </p:nvGrpSpPr>
        <p:grpSpPr>
          <a:xfrm>
            <a:off x="2499497" y="1774764"/>
            <a:ext cx="624115" cy="400110"/>
            <a:chOff x="2332445" y="2038524"/>
            <a:chExt cx="624115" cy="400110"/>
          </a:xfrm>
        </p:grpSpPr>
        <mc:AlternateContent xmlns:mc="http://schemas.openxmlformats.org/markup-compatibility/2006" xmlns:a14="http://schemas.microsoft.com/office/drawing/2010/main">
          <mc:Choice Requires="a14">
            <p:sp>
              <p:nvSpPr>
                <p:cNvPr id="101" name="TextBox 100">
                  <a:extLst>
                    <a:ext uri="{FF2B5EF4-FFF2-40B4-BE49-F238E27FC236}">
                      <a16:creationId xmlns:a16="http://schemas.microsoft.com/office/drawing/2014/main" id="{214EAA33-64CC-193B-EC1A-BB1E9C9A99CA}"/>
                    </a:ext>
                  </a:extLst>
                </p:cNvPr>
                <p:cNvSpPr txBox="1"/>
                <p:nvPr/>
              </p:nvSpPr>
              <p:spPr>
                <a:xfrm>
                  <a:off x="2332445" y="2038524"/>
                  <a:ext cx="624115" cy="400110"/>
                </a:xfrm>
                <a:prstGeom prst="rect">
                  <a:avLst/>
                </a:prstGeom>
                <a:noFill/>
              </p:spPr>
              <p:txBody>
                <a:bodyPr wrap="square">
                  <a:spAutoFit/>
                </a:bodyPr>
                <a:lstStyle/>
                <a:p>
                  <a:r>
                    <a:rPr lang="en-US" sz="2000" dirty="0">
                      <a:solidFill>
                        <a:srgbClr val="FF0000"/>
                      </a:solidFill>
                    </a:rPr>
                    <a:t>,  </a:t>
                  </a:r>
                  <a14:m>
                    <m:oMath xmlns:m="http://schemas.openxmlformats.org/officeDocument/2006/math">
                      <m:r>
                        <a:rPr lang="en-US" sz="2000" b="0" i="1" dirty="0" smtClean="0">
                          <a:solidFill>
                            <a:srgbClr val="FF0000"/>
                          </a:solidFill>
                          <a:latin typeface="Cambria Math" panose="02040503050406030204" pitchFamily="18" charset="0"/>
                        </a:rPr>
                        <m:t>𝑇</m:t>
                      </m:r>
                      <m:r>
                        <a:rPr lang="en-US" sz="2000" b="0" i="1" dirty="0" smtClean="0">
                          <a:solidFill>
                            <a:schemeClr val="tx1"/>
                          </a:solidFill>
                          <a:latin typeface="Cambria Math" panose="02040503050406030204" pitchFamily="18" charset="0"/>
                        </a:rPr>
                        <m:t> </m:t>
                      </m:r>
                    </m:oMath>
                  </a14:m>
                  <a:endParaRPr lang="en-US" sz="2000" dirty="0">
                    <a:solidFill>
                      <a:schemeClr val="tx1"/>
                    </a:solidFill>
                  </a:endParaRPr>
                </a:p>
              </p:txBody>
            </p:sp>
          </mc:Choice>
          <mc:Fallback xmlns="">
            <p:sp>
              <p:nvSpPr>
                <p:cNvPr id="100" name="TextBox 99">
                  <a:extLst>
                    <a:ext uri="{FF2B5EF4-FFF2-40B4-BE49-F238E27FC236}">
                      <a16:creationId xmlns:a16="http://schemas.microsoft.com/office/drawing/2014/main" id="{19999606-E4AB-55A7-5027-CFC5989CF590}"/>
                    </a:ext>
                  </a:extLst>
                </p:cNvPr>
                <p:cNvSpPr txBox="1">
                  <a:spLocks noRot="1" noChangeAspect="1" noMove="1" noResize="1" noEditPoints="1" noAdjustHandles="1" noChangeArrowheads="1" noChangeShapeType="1" noTextEdit="1"/>
                </p:cNvSpPr>
                <p:nvPr/>
              </p:nvSpPr>
              <p:spPr>
                <a:xfrm>
                  <a:off x="2332445" y="2038524"/>
                  <a:ext cx="624115" cy="400110"/>
                </a:xfrm>
                <a:prstGeom prst="rect">
                  <a:avLst/>
                </a:prstGeom>
                <a:blipFill>
                  <a:blip r:embed="rId14"/>
                  <a:stretch>
                    <a:fillRect l="-10784" t="-7576" b="-25758"/>
                  </a:stretch>
                </a:blipFill>
              </p:spPr>
              <p:txBody>
                <a:bodyPr/>
                <a:lstStyle/>
                <a:p>
                  <a:r>
                    <a:rPr lang="en-US">
                      <a:noFill/>
                    </a:rPr>
                    <a:t> </a:t>
                  </a:r>
                </a:p>
              </p:txBody>
            </p:sp>
          </mc:Fallback>
        </mc:AlternateContent>
        <p:sp>
          <p:nvSpPr>
            <p:cNvPr id="102" name="Rectangle 101">
              <a:extLst>
                <a:ext uri="{FF2B5EF4-FFF2-40B4-BE49-F238E27FC236}">
                  <a16:creationId xmlns:a16="http://schemas.microsoft.com/office/drawing/2014/main" id="{698F6187-8DEC-0B14-76B6-B5D04C43E403}"/>
                </a:ext>
              </a:extLst>
            </p:cNvPr>
            <p:cNvSpPr/>
            <p:nvPr/>
          </p:nvSpPr>
          <p:spPr>
            <a:xfrm>
              <a:off x="2515104" y="2038524"/>
              <a:ext cx="343140" cy="36641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grpSp>
      <p:cxnSp>
        <p:nvCxnSpPr>
          <p:cNvPr id="99" name="Straight Arrow Connector 98">
            <a:extLst>
              <a:ext uri="{FF2B5EF4-FFF2-40B4-BE49-F238E27FC236}">
                <a16:creationId xmlns:a16="http://schemas.microsoft.com/office/drawing/2014/main" id="{B52F55F6-CB5E-58F6-6061-24DCF98BBA4C}"/>
              </a:ext>
            </a:extLst>
          </p:cNvPr>
          <p:cNvCxnSpPr>
            <a:cxnSpLocks/>
          </p:cNvCxnSpPr>
          <p:nvPr/>
        </p:nvCxnSpPr>
        <p:spPr>
          <a:xfrm>
            <a:off x="4561459" y="2998755"/>
            <a:ext cx="2138469" cy="5709"/>
          </a:xfrm>
          <a:prstGeom prst="straightConnector1">
            <a:avLst/>
          </a:prstGeom>
          <a:ln>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07" name="Title 1">
            <a:extLst>
              <a:ext uri="{FF2B5EF4-FFF2-40B4-BE49-F238E27FC236}">
                <a16:creationId xmlns:a16="http://schemas.microsoft.com/office/drawing/2014/main" id="{BB6DA5E7-CE71-03E1-F862-023232699111}"/>
              </a:ext>
            </a:extLst>
          </p:cNvPr>
          <p:cNvSpPr txBox="1">
            <a:spLocks/>
          </p:cNvSpPr>
          <p:nvPr/>
        </p:nvSpPr>
        <p:spPr bwMode="auto">
          <a:xfrm>
            <a:off x="1449221" y="1058242"/>
            <a:ext cx="5046682" cy="35608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a:lstStyle>
          <a:p>
            <a:r>
              <a:rPr lang="en-US" sz="2000" dirty="0">
                <a:solidFill>
                  <a:srgbClr val="FF0000"/>
                </a:solidFill>
                <a:latin typeface="+mn-lt"/>
              </a:rPr>
              <a:t>Half-</a:t>
            </a:r>
            <a:r>
              <a:rPr lang="en-US" sz="2000" dirty="0">
                <a:latin typeface="+mn-lt"/>
              </a:rPr>
              <a:t>Ideal Cipher on D = </a:t>
            </a:r>
            <a:r>
              <a:rPr lang="en-US" sz="2000" dirty="0">
                <a:solidFill>
                  <a:prstClr val="black"/>
                </a:solidFill>
                <a:latin typeface="Calibri" panose="020F0502020204030204"/>
                <a:ea typeface="宋体" panose="02010600030101010101" pitchFamily="2" charset="-122"/>
                <a:sym typeface="Symbol" panose="05050102010706020507" pitchFamily="18" charset="2"/>
              </a:rPr>
              <a:t>{0,1}</a:t>
            </a:r>
            <a:r>
              <a:rPr lang="en-US" sz="2000" baseline="30000" dirty="0">
                <a:solidFill>
                  <a:prstClr val="black"/>
                </a:solidFill>
                <a:latin typeface="Calibri" panose="020F0502020204030204"/>
                <a:sym typeface="Symbol" panose="05050102010706020507" pitchFamily="18" charset="2"/>
              </a:rPr>
              <a:t>n</a:t>
            </a:r>
            <a:r>
              <a:rPr lang="en-US" sz="2000" dirty="0">
                <a:latin typeface="+mn-lt"/>
              </a:rPr>
              <a:t> x </a:t>
            </a:r>
            <a:r>
              <a:rPr lang="en-US" sz="2000" dirty="0">
                <a:solidFill>
                  <a:prstClr val="black"/>
                </a:solidFill>
                <a:latin typeface="Calibri" panose="020F0502020204030204"/>
                <a:ea typeface="宋体" panose="02010600030101010101" pitchFamily="2" charset="-122"/>
                <a:sym typeface="Symbol" panose="05050102010706020507" pitchFamily="18" charset="2"/>
              </a:rPr>
              <a:t>g </a:t>
            </a:r>
            <a:r>
              <a:rPr lang="en-US" sz="2000" dirty="0">
                <a:latin typeface="+mn-lt"/>
              </a:rPr>
              <a:t>: UC model</a:t>
            </a:r>
            <a:endParaRPr lang="en-US" sz="2000" u="sng" dirty="0">
              <a:solidFill>
                <a:srgbClr val="FF0000"/>
              </a:solidFill>
              <a:latin typeface="+mn-lt"/>
            </a:endParaRPr>
          </a:p>
        </p:txBody>
      </p:sp>
      <p:sp>
        <p:nvSpPr>
          <p:cNvPr id="109" name="TextBox 108">
            <a:extLst>
              <a:ext uri="{FF2B5EF4-FFF2-40B4-BE49-F238E27FC236}">
                <a16:creationId xmlns:a16="http://schemas.microsoft.com/office/drawing/2014/main" id="{FE9B554A-FE20-B4DD-E840-30207A69F1C1}"/>
              </a:ext>
            </a:extLst>
          </p:cNvPr>
          <p:cNvSpPr txBox="1"/>
          <p:nvPr/>
        </p:nvSpPr>
        <p:spPr>
          <a:xfrm>
            <a:off x="8556521" y="3479288"/>
            <a:ext cx="1030900" cy="369332"/>
          </a:xfrm>
          <a:prstGeom prst="rect">
            <a:avLst/>
          </a:prstGeom>
          <a:noFill/>
        </p:spPr>
        <p:txBody>
          <a:bodyPr wrap="square">
            <a:spAutoFit/>
          </a:bodyPr>
          <a:lstStyle/>
          <a:p>
            <a:r>
              <a:rPr lang="en-US" sz="1800" dirty="0">
                <a:solidFill>
                  <a:prstClr val="black"/>
                </a:solidFill>
                <a:latin typeface="Calibri" panose="020F0502020204030204"/>
                <a:ea typeface="宋体" panose="02010600030101010101" pitchFamily="2" charset="-122"/>
                <a:cs typeface="+mn-cs"/>
                <a:sym typeface="Symbol" panose="05050102010706020507" pitchFamily="18" charset="2"/>
              </a:rPr>
              <a:t>k{0,1}</a:t>
            </a:r>
            <a:r>
              <a:rPr lang="en-US" sz="1800" baseline="30000" dirty="0">
                <a:solidFill>
                  <a:prstClr val="black"/>
                </a:solidFill>
                <a:latin typeface="Calibri" panose="020F0502020204030204"/>
                <a:ea typeface="宋体" panose="02010600030101010101" pitchFamily="2" charset="-122"/>
                <a:cs typeface="+mn-cs"/>
                <a:sym typeface="Symbol" panose="05050102010706020507" pitchFamily="18" charset="2"/>
              </a:rPr>
              <a:t> </a:t>
            </a:r>
            <a:endParaRPr lang="en-US" dirty="0"/>
          </a:p>
        </p:txBody>
      </p:sp>
    </p:spTree>
    <p:extLst>
      <p:ext uri="{BB962C8B-B14F-4D97-AF65-F5344CB8AC3E}">
        <p14:creationId xmlns:p14="http://schemas.microsoft.com/office/powerpoint/2010/main" val="41225171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Rectangle 101">
            <a:extLst>
              <a:ext uri="{FF2B5EF4-FFF2-40B4-BE49-F238E27FC236}">
                <a16:creationId xmlns:a16="http://schemas.microsoft.com/office/drawing/2014/main" id="{7C829FA0-7941-484E-C584-0F1F7BF781F9}"/>
              </a:ext>
            </a:extLst>
          </p:cNvPr>
          <p:cNvSpPr/>
          <p:nvPr/>
        </p:nvSpPr>
        <p:spPr>
          <a:xfrm>
            <a:off x="6291915" y="1881931"/>
            <a:ext cx="5792163" cy="2403542"/>
          </a:xfrm>
          <a:prstGeom prst="rect">
            <a:avLst/>
          </a:prstGeom>
          <a:solidFill>
            <a:schemeClr val="accent4">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15471640-DB31-FE52-87F8-37E09364EAAB}"/>
              </a:ext>
            </a:extLst>
          </p:cNvPr>
          <p:cNvGrpSpPr/>
          <p:nvPr/>
        </p:nvGrpSpPr>
        <p:grpSpPr>
          <a:xfrm>
            <a:off x="154176" y="2639555"/>
            <a:ext cx="2295640" cy="423770"/>
            <a:chOff x="2688448" y="3476620"/>
            <a:chExt cx="3098283" cy="423770"/>
          </a:xfrm>
        </p:grpSpPr>
        <mc:AlternateContent xmlns:mc="http://schemas.openxmlformats.org/markup-compatibility/2006">
          <mc:Choice xmlns:a14="http://schemas.microsoft.com/office/drawing/2010/main" Requires="a14">
            <p:sp>
              <p:nvSpPr>
                <p:cNvPr id="41" name="TextBox 40">
                  <a:extLst>
                    <a:ext uri="{FF2B5EF4-FFF2-40B4-BE49-F238E27FC236}">
                      <a16:creationId xmlns:a16="http://schemas.microsoft.com/office/drawing/2014/main" id="{97D20DE9-4638-095D-87D0-28F035580D3F}"/>
                    </a:ext>
                  </a:extLst>
                </p:cNvPr>
                <p:cNvSpPr txBox="1"/>
                <p:nvPr/>
              </p:nvSpPr>
              <p:spPr>
                <a:xfrm>
                  <a:off x="2688448" y="3476620"/>
                  <a:ext cx="3098283" cy="42377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000" b="0" i="1" dirty="0" smtClean="0">
                                <a:solidFill>
                                  <a:schemeClr val="tx1"/>
                                </a:solidFill>
                                <a:latin typeface="Cambria Math" panose="02040503050406030204" pitchFamily="18" charset="0"/>
                              </a:rPr>
                            </m:ctrlPr>
                          </m:sSubPr>
                          <m:e>
                            <m:r>
                              <a:rPr lang="en-US" sz="2000" b="0" i="1" dirty="0" smtClean="0">
                                <a:solidFill>
                                  <a:schemeClr val="tx1"/>
                                </a:solidFill>
                                <a:latin typeface="Cambria Math" panose="02040503050406030204" pitchFamily="18" charset="0"/>
                              </a:rPr>
                              <m:t>𝐶</m:t>
                            </m:r>
                          </m:e>
                          <m:sub>
                            <m:r>
                              <a:rPr lang="en-US" sz="2000" b="0" i="1" dirty="0" smtClean="0">
                                <a:solidFill>
                                  <a:schemeClr val="tx1"/>
                                </a:solidFill>
                                <a:latin typeface="Cambria Math" panose="02040503050406030204" pitchFamily="18" charset="0"/>
                              </a:rPr>
                              <m:t>𝐴</m:t>
                            </m:r>
                          </m:sub>
                        </m:sSub>
                        <m:r>
                          <a:rPr lang="en-US" sz="2000" b="0" i="1" dirty="0" smtClean="0">
                            <a:solidFill>
                              <a:schemeClr val="tx1"/>
                            </a:solidFill>
                            <a:latin typeface="Cambria Math" panose="02040503050406030204" pitchFamily="18" charset="0"/>
                          </a:rPr>
                          <m:t>=</m:t>
                        </m:r>
                        <m:r>
                          <a:rPr lang="en-US" sz="2000" b="0" i="1" dirty="0" smtClean="0">
                            <a:solidFill>
                              <a:schemeClr val="tx1"/>
                            </a:solidFill>
                            <a:latin typeface="Cambria Math" panose="02040503050406030204" pitchFamily="18" charset="0"/>
                          </a:rPr>
                          <m:t>𝐻𝐼𝐶</m:t>
                        </m:r>
                        <m:r>
                          <a:rPr lang="en-US" sz="2000" b="0" i="1" dirty="0" smtClean="0">
                            <a:solidFill>
                              <a:schemeClr val="tx1"/>
                            </a:solidFill>
                            <a:latin typeface="Cambria Math" panose="02040503050406030204" pitchFamily="18" charset="0"/>
                          </a:rPr>
                          <m:t>.</m:t>
                        </m:r>
                        <m:sSub>
                          <m:sSubPr>
                            <m:ctrlPr>
                              <a:rPr lang="en-US" sz="2000" b="0" i="1" dirty="0" smtClean="0">
                                <a:solidFill>
                                  <a:schemeClr val="tx1"/>
                                </a:solidFill>
                                <a:latin typeface="Cambria Math" panose="02040503050406030204" pitchFamily="18" charset="0"/>
                              </a:rPr>
                            </m:ctrlPr>
                          </m:sSubPr>
                          <m:e>
                            <m:r>
                              <a:rPr lang="en-US" sz="2000" b="0" i="1" dirty="0" smtClean="0">
                                <a:solidFill>
                                  <a:schemeClr val="tx1"/>
                                </a:solidFill>
                                <a:latin typeface="Cambria Math" panose="02040503050406030204" pitchFamily="18" charset="0"/>
                              </a:rPr>
                              <m:t>𝐸</m:t>
                            </m:r>
                          </m:e>
                          <m:sub>
                            <m:r>
                              <a:rPr lang="en-US" sz="2000" b="0" i="1" dirty="0" smtClean="0">
                                <a:solidFill>
                                  <a:schemeClr val="tx1"/>
                                </a:solidFill>
                                <a:latin typeface="Cambria Math" panose="02040503050406030204" pitchFamily="18" charset="0"/>
                              </a:rPr>
                              <m:t>𝑝𝑤</m:t>
                            </m:r>
                          </m:sub>
                        </m:sSub>
                        <m:r>
                          <a:rPr lang="en-US" sz="2000" b="0" i="1" dirty="0" smtClean="0">
                            <a:solidFill>
                              <a:schemeClr val="tx1"/>
                            </a:solidFill>
                            <a:latin typeface="Cambria Math" panose="02040503050406030204" pitchFamily="18" charset="0"/>
                          </a:rPr>
                          <m:t>(</m:t>
                        </m:r>
                        <m:r>
                          <a:rPr lang="en-US" sz="2000" i="1" dirty="0" smtClean="0">
                            <a:solidFill>
                              <a:schemeClr val="accent5"/>
                            </a:solidFill>
                            <a:latin typeface="Cambria Math" panose="02040503050406030204" pitchFamily="18" charset="0"/>
                          </a:rPr>
                          <m:t>𝐴</m:t>
                        </m:r>
                        <m:r>
                          <a:rPr lang="en-US" sz="2000" b="0" i="1" dirty="0" smtClean="0">
                            <a:solidFill>
                              <a:schemeClr val="tx1"/>
                            </a:solidFill>
                            <a:latin typeface="Cambria Math" panose="02040503050406030204" pitchFamily="18" charset="0"/>
                          </a:rPr>
                          <m:t>)</m:t>
                        </m:r>
                      </m:oMath>
                    </m:oMathPara>
                  </a14:m>
                  <a:endParaRPr lang="en-US" sz="2000" dirty="0">
                    <a:solidFill>
                      <a:schemeClr val="tx1"/>
                    </a:solidFill>
                  </a:endParaRPr>
                </a:p>
              </p:txBody>
            </p:sp>
          </mc:Choice>
          <mc:Fallback>
            <p:sp>
              <p:nvSpPr>
                <p:cNvPr id="41" name="TextBox 40">
                  <a:extLst>
                    <a:ext uri="{FF2B5EF4-FFF2-40B4-BE49-F238E27FC236}">
                      <a16:creationId xmlns:a16="http://schemas.microsoft.com/office/drawing/2014/main" id="{97D20DE9-4638-095D-87D0-28F035580D3F}"/>
                    </a:ext>
                  </a:extLst>
                </p:cNvPr>
                <p:cNvSpPr txBox="1">
                  <a:spLocks noRot="1" noChangeAspect="1" noMove="1" noResize="1" noEditPoints="1" noAdjustHandles="1" noChangeArrowheads="1" noChangeShapeType="1" noTextEdit="1"/>
                </p:cNvSpPr>
                <p:nvPr/>
              </p:nvSpPr>
              <p:spPr>
                <a:xfrm>
                  <a:off x="2688448" y="3476620"/>
                  <a:ext cx="3098283" cy="423770"/>
                </a:xfrm>
                <a:prstGeom prst="rect">
                  <a:avLst/>
                </a:prstGeom>
                <a:blipFill>
                  <a:blip r:embed="rId3"/>
                  <a:stretch>
                    <a:fillRect b="-8571"/>
                  </a:stretch>
                </a:blipFill>
              </p:spPr>
              <p:txBody>
                <a:bodyPr/>
                <a:lstStyle/>
                <a:p>
                  <a:r>
                    <a:rPr lang="en-US">
                      <a:noFill/>
                    </a:rPr>
                    <a:t> </a:t>
                  </a:r>
                </a:p>
              </p:txBody>
            </p:sp>
          </mc:Fallback>
        </mc:AlternateContent>
        <p:cxnSp>
          <p:nvCxnSpPr>
            <p:cNvPr id="48" name="Straight Arrow Connector 47">
              <a:extLst>
                <a:ext uri="{FF2B5EF4-FFF2-40B4-BE49-F238E27FC236}">
                  <a16:creationId xmlns:a16="http://schemas.microsoft.com/office/drawing/2014/main" id="{5751839E-4934-B108-74E2-2044F96F981C}"/>
                </a:ext>
              </a:extLst>
            </p:cNvPr>
            <p:cNvCxnSpPr>
              <a:cxnSpLocks/>
            </p:cNvCxnSpPr>
            <p:nvPr/>
          </p:nvCxnSpPr>
          <p:spPr>
            <a:xfrm flipH="1">
              <a:off x="2966514" y="3900103"/>
              <a:ext cx="2544144" cy="0"/>
            </a:xfrm>
            <a:prstGeom prst="straightConnector1">
              <a:avLst/>
            </a:prstGeom>
            <a:ln w="38100">
              <a:solidFill>
                <a:schemeClr val="tx1"/>
              </a:solidFill>
              <a:headEnd type="triangle"/>
              <a:tailEnd type="none"/>
            </a:ln>
          </p:spPr>
          <p:style>
            <a:lnRef idx="3">
              <a:schemeClr val="dk1"/>
            </a:lnRef>
            <a:fillRef idx="0">
              <a:schemeClr val="dk1"/>
            </a:fillRef>
            <a:effectRef idx="2">
              <a:schemeClr val="dk1"/>
            </a:effectRef>
            <a:fontRef idx="minor">
              <a:schemeClr val="tx1"/>
            </a:fontRef>
          </p:style>
        </p:cxnSp>
      </p:grpSp>
      <p:grpSp>
        <p:nvGrpSpPr>
          <p:cNvPr id="8" name="Group 7">
            <a:extLst>
              <a:ext uri="{FF2B5EF4-FFF2-40B4-BE49-F238E27FC236}">
                <a16:creationId xmlns:a16="http://schemas.microsoft.com/office/drawing/2014/main" id="{C993F746-8415-6E11-8C14-638CBBFBFCEA}"/>
              </a:ext>
            </a:extLst>
          </p:cNvPr>
          <p:cNvGrpSpPr/>
          <p:nvPr/>
        </p:nvGrpSpPr>
        <p:grpSpPr>
          <a:xfrm>
            <a:off x="3111292" y="2646389"/>
            <a:ext cx="2342965" cy="456666"/>
            <a:chOff x="6364557" y="3525777"/>
            <a:chExt cx="3218780" cy="456666"/>
          </a:xfrm>
        </p:grpSpPr>
        <p:cxnSp>
          <p:nvCxnSpPr>
            <p:cNvPr id="40" name="Straight Arrow Connector 39">
              <a:extLst>
                <a:ext uri="{FF2B5EF4-FFF2-40B4-BE49-F238E27FC236}">
                  <a16:creationId xmlns:a16="http://schemas.microsoft.com/office/drawing/2014/main" id="{59B4CB57-ABBA-CC0C-9824-DC23F2835159}"/>
                </a:ext>
              </a:extLst>
            </p:cNvPr>
            <p:cNvCxnSpPr>
              <a:cxnSpLocks/>
            </p:cNvCxnSpPr>
            <p:nvPr/>
          </p:nvCxnSpPr>
          <p:spPr>
            <a:xfrm flipH="1">
              <a:off x="6569697" y="3982443"/>
              <a:ext cx="2815278" cy="0"/>
            </a:xfrm>
            <a:prstGeom prst="straightConnector1">
              <a:avLst/>
            </a:prstGeom>
            <a:ln w="38100">
              <a:solidFill>
                <a:schemeClr val="tx1"/>
              </a:solidFill>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mc:Choice xmlns:a14="http://schemas.microsoft.com/office/drawing/2010/main" Requires="a14">
            <p:sp>
              <p:nvSpPr>
                <p:cNvPr id="51" name="TextBox 50">
                  <a:extLst>
                    <a:ext uri="{FF2B5EF4-FFF2-40B4-BE49-F238E27FC236}">
                      <a16:creationId xmlns:a16="http://schemas.microsoft.com/office/drawing/2014/main" id="{CA8660EC-09CD-468D-9522-74763A5D7BEE}"/>
                    </a:ext>
                  </a:extLst>
                </p:cNvPr>
                <p:cNvSpPr txBox="1"/>
                <p:nvPr/>
              </p:nvSpPr>
              <p:spPr>
                <a:xfrm>
                  <a:off x="6364557" y="3525777"/>
                  <a:ext cx="3218780" cy="42377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000" b="0" i="1" dirty="0" smtClean="0">
                                <a:latin typeface="Cambria Math" panose="02040503050406030204" pitchFamily="18" charset="0"/>
                              </a:rPr>
                            </m:ctrlPr>
                          </m:sSubPr>
                          <m:e>
                            <m:r>
                              <a:rPr lang="en-US" sz="2000" b="0" i="1" dirty="0" smtClean="0">
                                <a:latin typeface="Cambria Math" panose="02040503050406030204" pitchFamily="18" charset="0"/>
                              </a:rPr>
                              <m:t>𝐶</m:t>
                            </m:r>
                          </m:e>
                          <m:sub>
                            <m:r>
                              <a:rPr lang="en-US" sz="2000" b="0" i="1" dirty="0" smtClean="0">
                                <a:latin typeface="Cambria Math" panose="02040503050406030204" pitchFamily="18" charset="0"/>
                              </a:rPr>
                              <m:t>𝐵</m:t>
                            </m:r>
                          </m:sub>
                        </m:sSub>
                        <m:r>
                          <a:rPr lang="en-US" sz="2000" b="0" i="1" dirty="0" smtClean="0">
                            <a:latin typeface="Cambria Math" panose="02040503050406030204" pitchFamily="18" charset="0"/>
                          </a:rPr>
                          <m:t>=</m:t>
                        </m:r>
                        <m:r>
                          <a:rPr lang="en-US" sz="2000" b="0" i="1" dirty="0" smtClean="0">
                            <a:latin typeface="Cambria Math" panose="02040503050406030204" pitchFamily="18" charset="0"/>
                          </a:rPr>
                          <m:t>𝐻𝐼𝐶</m:t>
                        </m:r>
                        <m:r>
                          <a:rPr lang="en-US" sz="2000" b="0" i="1" dirty="0" smtClean="0">
                            <a:latin typeface="Cambria Math" panose="02040503050406030204" pitchFamily="18" charset="0"/>
                          </a:rPr>
                          <m:t>.</m:t>
                        </m:r>
                        <m:sSub>
                          <m:sSubPr>
                            <m:ctrlPr>
                              <a:rPr lang="en-US" sz="2000" b="0" i="1" dirty="0" smtClean="0">
                                <a:latin typeface="Cambria Math" panose="02040503050406030204" pitchFamily="18" charset="0"/>
                              </a:rPr>
                            </m:ctrlPr>
                          </m:sSubPr>
                          <m:e>
                            <m:r>
                              <a:rPr lang="en-US" sz="2000" b="0" i="1" dirty="0" smtClean="0">
                                <a:latin typeface="Cambria Math" panose="02040503050406030204" pitchFamily="18" charset="0"/>
                              </a:rPr>
                              <m:t>𝐸</m:t>
                            </m:r>
                          </m:e>
                          <m:sub>
                            <m:r>
                              <a:rPr lang="en-US" sz="2000" b="0" i="1" dirty="0" smtClean="0">
                                <a:latin typeface="Cambria Math" panose="02040503050406030204" pitchFamily="18" charset="0"/>
                              </a:rPr>
                              <m:t>𝑝𝑤</m:t>
                            </m:r>
                          </m:sub>
                        </m:sSub>
                        <m:r>
                          <a:rPr lang="en-US" sz="2000" b="0" i="1" dirty="0" smtClean="0">
                            <a:latin typeface="Cambria Math" panose="02040503050406030204" pitchFamily="18" charset="0"/>
                          </a:rPr>
                          <m:t>(</m:t>
                        </m:r>
                        <m:r>
                          <a:rPr lang="en-US" sz="2000" b="0" i="1" dirty="0" smtClean="0">
                            <a:solidFill>
                              <a:srgbClr val="0070C0"/>
                            </a:solidFill>
                            <a:latin typeface="Cambria Math" panose="02040503050406030204" pitchFamily="18" charset="0"/>
                          </a:rPr>
                          <m:t>𝐵</m:t>
                        </m:r>
                        <m:r>
                          <a:rPr lang="en-US" sz="2000" b="0" i="1" dirty="0" smtClean="0">
                            <a:solidFill>
                              <a:schemeClr val="tx1"/>
                            </a:solidFill>
                            <a:latin typeface="Cambria Math" panose="02040503050406030204" pitchFamily="18" charset="0"/>
                          </a:rPr>
                          <m:t>)</m:t>
                        </m:r>
                      </m:oMath>
                    </m:oMathPara>
                  </a14:m>
                  <a:endParaRPr lang="en-US" sz="2000" dirty="0">
                    <a:solidFill>
                      <a:schemeClr val="tx1"/>
                    </a:solidFill>
                  </a:endParaRPr>
                </a:p>
              </p:txBody>
            </p:sp>
          </mc:Choice>
          <mc:Fallback>
            <p:sp>
              <p:nvSpPr>
                <p:cNvPr id="51" name="TextBox 50">
                  <a:extLst>
                    <a:ext uri="{FF2B5EF4-FFF2-40B4-BE49-F238E27FC236}">
                      <a16:creationId xmlns:a16="http://schemas.microsoft.com/office/drawing/2014/main" id="{CA8660EC-09CD-468D-9522-74763A5D7BEE}"/>
                    </a:ext>
                  </a:extLst>
                </p:cNvPr>
                <p:cNvSpPr txBox="1">
                  <a:spLocks noRot="1" noChangeAspect="1" noMove="1" noResize="1" noEditPoints="1" noAdjustHandles="1" noChangeArrowheads="1" noChangeShapeType="1" noTextEdit="1"/>
                </p:cNvSpPr>
                <p:nvPr/>
              </p:nvSpPr>
              <p:spPr>
                <a:xfrm>
                  <a:off x="6364557" y="3525777"/>
                  <a:ext cx="3218780" cy="423770"/>
                </a:xfrm>
                <a:prstGeom prst="rect">
                  <a:avLst/>
                </a:prstGeom>
                <a:blipFill>
                  <a:blip r:embed="rId4"/>
                  <a:stretch>
                    <a:fillRect b="-10000"/>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C6BE82E9-CE7A-BE9B-343B-780022A70AC6}"/>
                  </a:ext>
                </a:extLst>
              </p:cNvPr>
              <p:cNvSpPr txBox="1"/>
              <p:nvPr/>
            </p:nvSpPr>
            <p:spPr>
              <a:xfrm>
                <a:off x="190679" y="3157192"/>
                <a:ext cx="2166783" cy="42377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000" b="0" i="1" dirty="0" smtClean="0">
                          <a:solidFill>
                            <a:srgbClr val="0070C0"/>
                          </a:solidFill>
                          <a:latin typeface="Cambria Math" panose="02040503050406030204" pitchFamily="18" charset="0"/>
                        </a:rPr>
                        <m:t>𝐵</m:t>
                      </m:r>
                      <m:r>
                        <a:rPr lang="en-US" sz="2000" b="0" i="1" dirty="0" smtClean="0">
                          <a:latin typeface="Cambria Math" panose="02040503050406030204" pitchFamily="18" charset="0"/>
                        </a:rPr>
                        <m:t>=</m:t>
                      </m:r>
                      <m:r>
                        <a:rPr lang="en-US" sz="2000" b="0" i="1" dirty="0" smtClean="0">
                          <a:latin typeface="Cambria Math" panose="02040503050406030204" pitchFamily="18" charset="0"/>
                        </a:rPr>
                        <m:t>𝐻𝐼𝐶</m:t>
                      </m:r>
                      <m:r>
                        <a:rPr lang="en-US" sz="2000" b="0" i="1" dirty="0" smtClean="0">
                          <a:latin typeface="Cambria Math" panose="02040503050406030204" pitchFamily="18" charset="0"/>
                        </a:rPr>
                        <m:t>.</m:t>
                      </m:r>
                      <m:sSub>
                        <m:sSubPr>
                          <m:ctrlPr>
                            <a:rPr lang="en-US" sz="2000" b="0" i="1" dirty="0" smtClean="0">
                              <a:latin typeface="Cambria Math" panose="02040503050406030204" pitchFamily="18" charset="0"/>
                            </a:rPr>
                          </m:ctrlPr>
                        </m:sSubPr>
                        <m:e>
                          <m:r>
                            <a:rPr lang="en-US" sz="2000" b="0" i="1" dirty="0" smtClean="0">
                              <a:latin typeface="Cambria Math" panose="02040503050406030204" pitchFamily="18" charset="0"/>
                            </a:rPr>
                            <m:t>𝐷</m:t>
                          </m:r>
                        </m:e>
                        <m:sub>
                          <m:r>
                            <a:rPr lang="en-US" sz="2000" b="0" i="1" dirty="0" smtClean="0">
                              <a:latin typeface="Cambria Math" panose="02040503050406030204" pitchFamily="18" charset="0"/>
                            </a:rPr>
                            <m:t>𝑝𝑤</m:t>
                          </m:r>
                        </m:sub>
                      </m:sSub>
                      <m:r>
                        <a:rPr lang="en-US" sz="2000" b="0" i="1" dirty="0" smtClean="0">
                          <a:latin typeface="Cambria Math" panose="02040503050406030204" pitchFamily="18" charset="0"/>
                        </a:rPr>
                        <m:t>(</m:t>
                      </m:r>
                      <m:sSub>
                        <m:sSubPr>
                          <m:ctrlPr>
                            <a:rPr lang="en-US" sz="2000" b="0" i="1" dirty="0" smtClean="0">
                              <a:latin typeface="Cambria Math" panose="02040503050406030204" pitchFamily="18" charset="0"/>
                            </a:rPr>
                          </m:ctrlPr>
                        </m:sSubPr>
                        <m:e>
                          <m:r>
                            <a:rPr lang="en-US" sz="2000" b="0" i="1" dirty="0" smtClean="0">
                              <a:latin typeface="Cambria Math" panose="02040503050406030204" pitchFamily="18" charset="0"/>
                            </a:rPr>
                            <m:t>𝐶</m:t>
                          </m:r>
                        </m:e>
                        <m:sub>
                          <m:r>
                            <a:rPr lang="en-US" sz="2000" b="0" i="1" dirty="0" smtClean="0">
                              <a:latin typeface="Cambria Math" panose="02040503050406030204" pitchFamily="18" charset="0"/>
                            </a:rPr>
                            <m:t>𝐵</m:t>
                          </m:r>
                        </m:sub>
                      </m:sSub>
                      <m:r>
                        <a:rPr lang="en-US" sz="2000" b="0" i="1" dirty="0" smtClean="0">
                          <a:latin typeface="Cambria Math" panose="02040503050406030204" pitchFamily="18" charset="0"/>
                        </a:rPr>
                        <m:t>)</m:t>
                      </m:r>
                    </m:oMath>
                  </m:oMathPara>
                </a14:m>
                <a:endParaRPr lang="en-US" sz="2000" dirty="0"/>
              </a:p>
            </p:txBody>
          </p:sp>
        </mc:Choice>
        <mc:Fallback xmlns="">
          <p:sp>
            <p:nvSpPr>
              <p:cNvPr id="52" name="TextBox 51">
                <a:extLst>
                  <a:ext uri="{FF2B5EF4-FFF2-40B4-BE49-F238E27FC236}">
                    <a16:creationId xmlns:a16="http://schemas.microsoft.com/office/drawing/2014/main" id="{C6BE82E9-CE7A-BE9B-343B-780022A70AC6}"/>
                  </a:ext>
                </a:extLst>
              </p:cNvPr>
              <p:cNvSpPr txBox="1">
                <a:spLocks noRot="1" noChangeAspect="1" noMove="1" noResize="1" noEditPoints="1" noAdjustHandles="1" noChangeArrowheads="1" noChangeShapeType="1" noTextEdit="1"/>
              </p:cNvSpPr>
              <p:nvPr/>
            </p:nvSpPr>
            <p:spPr>
              <a:xfrm>
                <a:off x="190679" y="3157192"/>
                <a:ext cx="2166783" cy="423770"/>
              </a:xfrm>
              <a:prstGeom prst="rect">
                <a:avLst/>
              </a:prstGeom>
              <a:blipFill>
                <a:blip r:embed="rId5"/>
                <a:stretch>
                  <a:fillRect r="-1124" b="-101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F438CE0C-BFEC-DA0F-863D-A1530433379C}"/>
                  </a:ext>
                </a:extLst>
              </p:cNvPr>
              <p:cNvSpPr txBox="1"/>
              <p:nvPr/>
            </p:nvSpPr>
            <p:spPr>
              <a:xfrm>
                <a:off x="3239283" y="3171298"/>
                <a:ext cx="2263166" cy="42377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000" b="0" i="1" dirty="0" smtClean="0">
                          <a:solidFill>
                            <a:schemeClr val="accent5"/>
                          </a:solidFill>
                          <a:latin typeface="Cambria Math" panose="02040503050406030204" pitchFamily="18" charset="0"/>
                        </a:rPr>
                        <m:t>𝐴</m:t>
                      </m:r>
                      <m:r>
                        <a:rPr lang="en-US" sz="2000" b="0" i="1" dirty="0" smtClean="0">
                          <a:latin typeface="Cambria Math" panose="02040503050406030204" pitchFamily="18" charset="0"/>
                        </a:rPr>
                        <m:t>=</m:t>
                      </m:r>
                      <m:r>
                        <a:rPr lang="en-US" sz="2000" b="0" i="1" dirty="0" smtClean="0">
                          <a:latin typeface="Cambria Math" panose="02040503050406030204" pitchFamily="18" charset="0"/>
                        </a:rPr>
                        <m:t>𝐻𝐼𝐶</m:t>
                      </m:r>
                      <m:r>
                        <a:rPr lang="en-US" sz="2000" b="0" i="1" dirty="0" smtClean="0">
                          <a:latin typeface="Cambria Math" panose="02040503050406030204" pitchFamily="18" charset="0"/>
                        </a:rPr>
                        <m:t>.</m:t>
                      </m:r>
                      <m:sSub>
                        <m:sSubPr>
                          <m:ctrlPr>
                            <a:rPr lang="en-US" sz="2000" b="0" i="1" dirty="0" smtClean="0">
                              <a:latin typeface="Cambria Math" panose="02040503050406030204" pitchFamily="18" charset="0"/>
                            </a:rPr>
                          </m:ctrlPr>
                        </m:sSubPr>
                        <m:e>
                          <m:r>
                            <a:rPr lang="en-US" sz="2000" b="0" i="1" dirty="0" smtClean="0">
                              <a:latin typeface="Cambria Math" panose="02040503050406030204" pitchFamily="18" charset="0"/>
                            </a:rPr>
                            <m:t>𝐷</m:t>
                          </m:r>
                        </m:e>
                        <m:sub>
                          <m:r>
                            <a:rPr lang="en-US" sz="2000" b="0" i="1" dirty="0" smtClean="0">
                              <a:latin typeface="Cambria Math" panose="02040503050406030204" pitchFamily="18" charset="0"/>
                            </a:rPr>
                            <m:t>𝑝𝑤</m:t>
                          </m:r>
                        </m:sub>
                      </m:sSub>
                      <m:r>
                        <a:rPr lang="en-US" sz="2000" b="0" i="1" dirty="0" smtClean="0">
                          <a:latin typeface="Cambria Math" panose="02040503050406030204" pitchFamily="18" charset="0"/>
                        </a:rPr>
                        <m:t>(</m:t>
                      </m:r>
                      <m:sSub>
                        <m:sSubPr>
                          <m:ctrlPr>
                            <a:rPr lang="en-US" sz="2000" b="0" i="1" dirty="0" smtClean="0">
                              <a:latin typeface="Cambria Math" panose="02040503050406030204" pitchFamily="18" charset="0"/>
                            </a:rPr>
                          </m:ctrlPr>
                        </m:sSubPr>
                        <m:e>
                          <m:r>
                            <a:rPr lang="en-US" sz="2000" b="0" i="1" dirty="0" smtClean="0">
                              <a:latin typeface="Cambria Math" panose="02040503050406030204" pitchFamily="18" charset="0"/>
                            </a:rPr>
                            <m:t>𝐶</m:t>
                          </m:r>
                        </m:e>
                        <m:sub>
                          <m:r>
                            <a:rPr lang="en-US" sz="2000" b="0" i="1" dirty="0" smtClean="0">
                              <a:latin typeface="Cambria Math" panose="02040503050406030204" pitchFamily="18" charset="0"/>
                            </a:rPr>
                            <m:t>𝐴</m:t>
                          </m:r>
                        </m:sub>
                      </m:sSub>
                      <m:r>
                        <a:rPr lang="en-US" sz="2000" b="0" i="1" dirty="0" smtClean="0">
                          <a:latin typeface="Cambria Math" panose="02040503050406030204" pitchFamily="18" charset="0"/>
                        </a:rPr>
                        <m:t>)</m:t>
                      </m:r>
                    </m:oMath>
                  </m:oMathPara>
                </a14:m>
                <a:endParaRPr lang="en-US" sz="2000" dirty="0"/>
              </a:p>
            </p:txBody>
          </p:sp>
        </mc:Choice>
        <mc:Fallback xmlns="">
          <p:sp>
            <p:nvSpPr>
              <p:cNvPr id="64" name="TextBox 63">
                <a:extLst>
                  <a:ext uri="{FF2B5EF4-FFF2-40B4-BE49-F238E27FC236}">
                    <a16:creationId xmlns:a16="http://schemas.microsoft.com/office/drawing/2014/main" id="{F438CE0C-BFEC-DA0F-863D-A1530433379C}"/>
                  </a:ext>
                </a:extLst>
              </p:cNvPr>
              <p:cNvSpPr txBox="1">
                <a:spLocks noRot="1" noChangeAspect="1" noMove="1" noResize="1" noEditPoints="1" noAdjustHandles="1" noChangeArrowheads="1" noChangeShapeType="1" noTextEdit="1"/>
              </p:cNvSpPr>
              <p:nvPr/>
            </p:nvSpPr>
            <p:spPr>
              <a:xfrm>
                <a:off x="3239283" y="3171298"/>
                <a:ext cx="2263166" cy="423770"/>
              </a:xfrm>
              <a:prstGeom prst="rect">
                <a:avLst/>
              </a:prstGeom>
              <a:blipFill>
                <a:blip r:embed="rId6"/>
                <a:stretch>
                  <a:fillRect b="-10000"/>
                </a:stretch>
              </a:blipFill>
            </p:spPr>
            <p:txBody>
              <a:bodyPr/>
              <a:lstStyle/>
              <a:p>
                <a:r>
                  <a:rPr lang="en-US">
                    <a:noFill/>
                  </a:rPr>
                  <a:t> </a:t>
                </a:r>
              </a:p>
            </p:txBody>
          </p:sp>
        </mc:Fallback>
      </mc:AlternateContent>
      <p:sp>
        <p:nvSpPr>
          <p:cNvPr id="10" name="Title 1">
            <a:extLst>
              <a:ext uri="{FF2B5EF4-FFF2-40B4-BE49-F238E27FC236}">
                <a16:creationId xmlns:a16="http://schemas.microsoft.com/office/drawing/2014/main" id="{82F1D6F2-409C-09C8-D0D5-3A7327275D44}"/>
              </a:ext>
            </a:extLst>
          </p:cNvPr>
          <p:cNvSpPr txBox="1">
            <a:spLocks/>
          </p:cNvSpPr>
          <p:nvPr/>
        </p:nvSpPr>
        <p:spPr bwMode="auto">
          <a:xfrm>
            <a:off x="379637" y="115376"/>
            <a:ext cx="11543677" cy="843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2500"/>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a:lstStyle>
          <a:p>
            <a:r>
              <a:rPr lang="en-US" dirty="0"/>
              <a:t>Using Half-Ideal Cipher (1):  Encrypted Key Exchange</a:t>
            </a:r>
            <a:endParaRPr lang="en-US" sz="3600" dirty="0">
              <a:solidFill>
                <a:srgbClr val="FF0000"/>
              </a:solidFill>
            </a:endParaRP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B30E2660-F74E-4719-DEEC-ED92CEA608C6}"/>
                  </a:ext>
                </a:extLst>
              </p:cNvPr>
              <p:cNvSpPr txBox="1"/>
              <p:nvPr/>
            </p:nvSpPr>
            <p:spPr>
              <a:xfrm>
                <a:off x="1545969" y="3640790"/>
                <a:ext cx="2485606" cy="40600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000" b="0" i="1" dirty="0" smtClean="0">
                          <a:latin typeface="Cambria Math" panose="02040503050406030204" pitchFamily="18" charset="0"/>
                        </a:rPr>
                        <m:t>𝐾</m:t>
                      </m:r>
                      <m:r>
                        <a:rPr lang="en-US" sz="2000" i="1" dirty="0" smtClean="0">
                          <a:latin typeface="Cambria Math" panose="02040503050406030204" pitchFamily="18" charset="0"/>
                        </a:rPr>
                        <m:t>=</m:t>
                      </m:r>
                      <m:r>
                        <a:rPr lang="en-US" sz="2000" b="0" i="1" dirty="0" smtClean="0">
                          <a:solidFill>
                            <a:schemeClr val="accent5"/>
                          </a:solidFill>
                          <a:latin typeface="Cambria Math" panose="02040503050406030204" pitchFamily="18" charset="0"/>
                        </a:rPr>
                        <m:t>𝐾𝐸</m:t>
                      </m:r>
                      <m:r>
                        <a:rPr lang="en-US" sz="2000" b="0" i="1" dirty="0" smtClean="0">
                          <a:solidFill>
                            <a:schemeClr val="accent5"/>
                          </a:solidFill>
                          <a:latin typeface="Cambria Math" panose="02040503050406030204" pitchFamily="18" charset="0"/>
                        </a:rPr>
                        <m:t>.</m:t>
                      </m:r>
                      <m:r>
                        <a:rPr lang="en-US" sz="2000" b="0" i="1" dirty="0" smtClean="0">
                          <a:solidFill>
                            <a:schemeClr val="accent5"/>
                          </a:solidFill>
                          <a:latin typeface="Cambria Math" panose="02040503050406030204" pitchFamily="18" charset="0"/>
                        </a:rPr>
                        <m:t>𝑘</m:t>
                      </m:r>
                      <m:d>
                        <m:dPr>
                          <m:ctrlPr>
                            <a:rPr lang="en-US" sz="2000" b="0" i="1" dirty="0" smtClean="0">
                              <a:solidFill>
                                <a:schemeClr val="accent5"/>
                              </a:solidFill>
                              <a:latin typeface="Cambria Math" panose="02040503050406030204" pitchFamily="18" charset="0"/>
                            </a:rPr>
                          </m:ctrlPr>
                        </m:dPr>
                        <m:e>
                          <m:r>
                            <a:rPr lang="en-US" sz="2000" i="1" dirty="0">
                              <a:solidFill>
                                <a:schemeClr val="accent5"/>
                              </a:solidFill>
                              <a:latin typeface="Cambria Math" panose="02040503050406030204" pitchFamily="18" charset="0"/>
                            </a:rPr>
                            <m:t>𝐴</m:t>
                          </m:r>
                          <m:r>
                            <a:rPr lang="en-US" sz="2000" b="0" i="1" dirty="0" smtClean="0">
                              <a:solidFill>
                                <a:schemeClr val="accent5"/>
                              </a:solidFill>
                              <a:latin typeface="Cambria Math" panose="02040503050406030204" pitchFamily="18" charset="0"/>
                            </a:rPr>
                            <m:t>, </m:t>
                          </m:r>
                          <m:r>
                            <a:rPr lang="en-US" sz="2000" b="0" i="1" dirty="0" smtClean="0">
                              <a:solidFill>
                                <a:schemeClr val="accent5"/>
                              </a:solidFill>
                              <a:latin typeface="Cambria Math" panose="02040503050406030204" pitchFamily="18" charset="0"/>
                            </a:rPr>
                            <m:t>𝐵</m:t>
                          </m:r>
                        </m:e>
                      </m:d>
                    </m:oMath>
                  </m:oMathPara>
                </a14:m>
                <a:endParaRPr lang="en-US" sz="2000" dirty="0">
                  <a:solidFill>
                    <a:schemeClr val="accent5"/>
                  </a:solidFill>
                </a:endParaRPr>
              </a:p>
            </p:txBody>
          </p:sp>
        </mc:Choice>
        <mc:Fallback xmlns="">
          <p:sp>
            <p:nvSpPr>
              <p:cNvPr id="13" name="TextBox 12">
                <a:extLst>
                  <a:ext uri="{FF2B5EF4-FFF2-40B4-BE49-F238E27FC236}">
                    <a16:creationId xmlns:a16="http://schemas.microsoft.com/office/drawing/2014/main" id="{B30E2660-F74E-4719-DEEC-ED92CEA608C6}"/>
                  </a:ext>
                </a:extLst>
              </p:cNvPr>
              <p:cNvSpPr txBox="1">
                <a:spLocks noRot="1" noChangeAspect="1" noMove="1" noResize="1" noEditPoints="1" noAdjustHandles="1" noChangeArrowheads="1" noChangeShapeType="1" noTextEdit="1"/>
              </p:cNvSpPr>
              <p:nvPr/>
            </p:nvSpPr>
            <p:spPr>
              <a:xfrm>
                <a:off x="1545969" y="3640790"/>
                <a:ext cx="2485606" cy="406009"/>
              </a:xfrm>
              <a:prstGeom prst="rect">
                <a:avLst/>
              </a:prstGeom>
              <a:blipFill>
                <a:blip r:embed="rId7"/>
                <a:stretch>
                  <a:fillRect/>
                </a:stretch>
              </a:blipFill>
            </p:spPr>
            <p:txBody>
              <a:bodyPr/>
              <a:lstStyle/>
              <a:p>
                <a:r>
                  <a:rPr lang="en-US">
                    <a:noFill/>
                  </a:rPr>
                  <a:t> </a:t>
                </a:r>
              </a:p>
            </p:txBody>
          </p:sp>
        </mc:Fallback>
      </mc:AlternateContent>
      <p:sp>
        <p:nvSpPr>
          <p:cNvPr id="28" name="TextBox 27">
            <a:extLst>
              <a:ext uri="{FF2B5EF4-FFF2-40B4-BE49-F238E27FC236}">
                <a16:creationId xmlns:a16="http://schemas.microsoft.com/office/drawing/2014/main" id="{BCBB7A49-715F-34B8-EA0D-3A82D37D861B}"/>
              </a:ext>
            </a:extLst>
          </p:cNvPr>
          <p:cNvSpPr txBox="1"/>
          <p:nvPr/>
        </p:nvSpPr>
        <p:spPr>
          <a:xfrm>
            <a:off x="154176" y="1361140"/>
            <a:ext cx="3940110" cy="400110"/>
          </a:xfrm>
          <a:prstGeom prst="rect">
            <a:avLst/>
          </a:prstGeom>
          <a:noFill/>
        </p:spPr>
        <p:txBody>
          <a:bodyPr wrap="square">
            <a:spAutoFit/>
          </a:bodyPr>
          <a:lstStyle/>
          <a:p>
            <a:r>
              <a:rPr lang="en-US" sz="2000" dirty="0"/>
              <a:t>The EKE version in the proceedings:</a:t>
            </a:r>
          </a:p>
        </p:txBody>
      </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9689A029-ADD6-62D9-9351-1857DFAAFA15}"/>
                  </a:ext>
                </a:extLst>
              </p:cNvPr>
              <p:cNvSpPr txBox="1"/>
              <p:nvPr/>
            </p:nvSpPr>
            <p:spPr>
              <a:xfrm>
                <a:off x="258352" y="1887392"/>
                <a:ext cx="2166783" cy="70788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ctrlPr>
                            <a:rPr lang="en-US" sz="2000" b="0" i="1" dirty="0" smtClean="0">
                              <a:solidFill>
                                <a:schemeClr val="accent5"/>
                              </a:solidFill>
                              <a:latin typeface="Cambria Math" panose="02040503050406030204" pitchFamily="18" charset="0"/>
                            </a:rPr>
                          </m:ctrlPr>
                        </m:dPr>
                        <m:e>
                          <m:r>
                            <a:rPr lang="en-US" sz="2000" b="0" i="1" dirty="0" smtClean="0">
                              <a:solidFill>
                                <a:schemeClr val="accent5"/>
                              </a:solidFill>
                              <a:latin typeface="Cambria Math" panose="02040503050406030204" pitchFamily="18" charset="0"/>
                            </a:rPr>
                            <m:t>𝑎</m:t>
                          </m:r>
                          <m:r>
                            <a:rPr lang="en-US" sz="2000" b="0" i="1" dirty="0" smtClean="0">
                              <a:solidFill>
                                <a:schemeClr val="accent5"/>
                              </a:solidFill>
                              <a:latin typeface="Cambria Math" panose="02040503050406030204" pitchFamily="18" charset="0"/>
                            </a:rPr>
                            <m:t>,</m:t>
                          </m:r>
                          <m:r>
                            <a:rPr lang="en-US" sz="2000" b="0" i="1" dirty="0" smtClean="0">
                              <a:solidFill>
                                <a:schemeClr val="accent5"/>
                              </a:solidFill>
                              <a:latin typeface="Cambria Math" panose="02040503050406030204" pitchFamily="18" charset="0"/>
                            </a:rPr>
                            <m:t>𝐴</m:t>
                          </m:r>
                        </m:e>
                      </m:d>
                      <m:r>
                        <m:rPr>
                          <m:nor/>
                        </m:rPr>
                        <a:rPr lang="en-US" sz="2000" b="0" i="0" dirty="0" smtClean="0">
                          <a:solidFill>
                            <a:schemeClr val="accent5"/>
                          </a:solidFill>
                          <a:latin typeface="Cambria Math" panose="02040503050406030204" pitchFamily="18" charset="0"/>
                        </a:rPr>
                        <m:t>   </m:t>
                      </m:r>
                      <m:r>
                        <a:rPr lang="en-US" sz="2000" b="0" i="1" dirty="0" smtClean="0">
                          <a:solidFill>
                            <a:schemeClr val="accent5"/>
                          </a:solidFill>
                          <a:latin typeface="Cambria Math" panose="02040503050406030204" pitchFamily="18" charset="0"/>
                        </a:rPr>
                        <m:t>    </m:t>
                      </m:r>
                      <m:r>
                        <a:rPr lang="en-US" sz="2000" b="0" i="1" dirty="0" smtClean="0">
                          <a:solidFill>
                            <a:schemeClr val="accent5"/>
                          </a:solidFill>
                          <a:latin typeface="Cambria Math" panose="02040503050406030204" pitchFamily="18" charset="0"/>
                        </a:rPr>
                        <m:t>𝐾𝐸</m:t>
                      </m:r>
                      <m:r>
                        <a:rPr lang="en-US" sz="2000" b="0" i="1" dirty="0" smtClean="0">
                          <a:solidFill>
                            <a:schemeClr val="accent5"/>
                          </a:solidFill>
                          <a:latin typeface="Cambria Math" panose="02040503050406030204" pitchFamily="18" charset="0"/>
                        </a:rPr>
                        <m:t>.</m:t>
                      </m:r>
                      <m:r>
                        <a:rPr lang="en-US" sz="2000" b="0" i="1" dirty="0" smtClean="0">
                          <a:solidFill>
                            <a:schemeClr val="accent5"/>
                          </a:solidFill>
                          <a:latin typeface="Cambria Math" panose="02040503050406030204" pitchFamily="18" charset="0"/>
                        </a:rPr>
                        <m:t>𝑚𝑠𝑔</m:t>
                      </m:r>
                    </m:oMath>
                  </m:oMathPara>
                </a14:m>
                <a:endParaRPr lang="en-US" sz="2000" dirty="0">
                  <a:solidFill>
                    <a:schemeClr val="accent5"/>
                  </a:solidFill>
                </a:endParaRPr>
              </a:p>
              <a:p>
                <a:r>
                  <a:rPr lang="en-US" sz="2000" dirty="0"/>
                  <a:t> e.g. </a:t>
                </a:r>
                <a14:m>
                  <m:oMath xmlns:m="http://schemas.openxmlformats.org/officeDocument/2006/math">
                    <m:sSup>
                      <m:sSupPr>
                        <m:ctrlPr>
                          <a:rPr lang="en-US" sz="2000" i="1" dirty="0" smtClean="0">
                            <a:solidFill>
                              <a:schemeClr val="accent5"/>
                            </a:solidFill>
                            <a:latin typeface="Cambria Math" panose="02040503050406030204" pitchFamily="18" charset="0"/>
                          </a:rPr>
                        </m:ctrlPr>
                      </m:sSupPr>
                      <m:e>
                        <m:r>
                          <a:rPr lang="en-US" sz="2000" i="1" dirty="0">
                            <a:solidFill>
                              <a:schemeClr val="accent5"/>
                            </a:solidFill>
                            <a:latin typeface="Cambria Math" panose="02040503050406030204" pitchFamily="18" charset="0"/>
                          </a:rPr>
                          <m:t>𝐴</m:t>
                        </m:r>
                        <m:r>
                          <a:rPr lang="en-US" sz="2000" i="1" dirty="0">
                            <a:solidFill>
                              <a:schemeClr val="accent5"/>
                            </a:solidFill>
                            <a:latin typeface="Cambria Math" panose="02040503050406030204" pitchFamily="18" charset="0"/>
                          </a:rPr>
                          <m:t>=</m:t>
                        </m:r>
                        <m:r>
                          <a:rPr lang="en-US" sz="2000" i="1" dirty="0">
                            <a:solidFill>
                              <a:schemeClr val="accent5"/>
                            </a:solidFill>
                            <a:latin typeface="Cambria Math" panose="02040503050406030204" pitchFamily="18" charset="0"/>
                          </a:rPr>
                          <m:t>𝑔</m:t>
                        </m:r>
                      </m:e>
                      <m:sup>
                        <m:r>
                          <a:rPr lang="en-US" sz="2000" i="1" dirty="0">
                            <a:solidFill>
                              <a:schemeClr val="accent5"/>
                            </a:solidFill>
                            <a:latin typeface="Cambria Math" panose="02040503050406030204" pitchFamily="18" charset="0"/>
                          </a:rPr>
                          <m:t>𝑎</m:t>
                        </m:r>
                      </m:sup>
                    </m:sSup>
                  </m:oMath>
                </a14:m>
                <a:endParaRPr lang="en-US" sz="2000" dirty="0"/>
              </a:p>
            </p:txBody>
          </p:sp>
        </mc:Choice>
        <mc:Fallback xmlns="">
          <p:sp>
            <p:nvSpPr>
              <p:cNvPr id="29" name="TextBox 28">
                <a:extLst>
                  <a:ext uri="{FF2B5EF4-FFF2-40B4-BE49-F238E27FC236}">
                    <a16:creationId xmlns:a16="http://schemas.microsoft.com/office/drawing/2014/main" id="{9689A029-ADD6-62D9-9351-1857DFAAFA15}"/>
                  </a:ext>
                </a:extLst>
              </p:cNvPr>
              <p:cNvSpPr txBox="1">
                <a:spLocks noRot="1" noChangeAspect="1" noMove="1" noResize="1" noEditPoints="1" noAdjustHandles="1" noChangeArrowheads="1" noChangeShapeType="1" noTextEdit="1"/>
              </p:cNvSpPr>
              <p:nvPr/>
            </p:nvSpPr>
            <p:spPr>
              <a:xfrm>
                <a:off x="258352" y="1887392"/>
                <a:ext cx="2166783" cy="707886"/>
              </a:xfrm>
              <a:prstGeom prst="rect">
                <a:avLst/>
              </a:prstGeom>
              <a:blipFill>
                <a:blip r:embed="rId8"/>
                <a:stretch>
                  <a:fillRect l="-281" b="-14655"/>
                </a:stretch>
              </a:blipFill>
            </p:spPr>
            <p:txBody>
              <a:bodyPr/>
              <a:lstStyle/>
              <a:p>
                <a:r>
                  <a:rPr lang="en-US">
                    <a:noFill/>
                  </a:rPr>
                  <a:t> </a:t>
                </a:r>
              </a:p>
            </p:txBody>
          </p:sp>
        </mc:Fallback>
      </mc:AlternateContent>
      <p:grpSp>
        <p:nvGrpSpPr>
          <p:cNvPr id="31" name="Group 30">
            <a:extLst>
              <a:ext uri="{FF2B5EF4-FFF2-40B4-BE49-F238E27FC236}">
                <a16:creationId xmlns:a16="http://schemas.microsoft.com/office/drawing/2014/main" id="{7666CC1E-53D7-06E9-D3DB-5E296F3022AA}"/>
              </a:ext>
            </a:extLst>
          </p:cNvPr>
          <p:cNvGrpSpPr/>
          <p:nvPr/>
        </p:nvGrpSpPr>
        <p:grpSpPr>
          <a:xfrm>
            <a:off x="853403" y="1765095"/>
            <a:ext cx="664858" cy="454096"/>
            <a:chOff x="5834554" y="1537501"/>
            <a:chExt cx="633841" cy="497278"/>
          </a:xfrm>
        </p:grpSpPr>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1B7B8CBF-97C9-C2E0-96C8-683A9D5CE9F6}"/>
                    </a:ext>
                  </a:extLst>
                </p:cNvPr>
                <p:cNvSpPr txBox="1"/>
                <p:nvPr/>
              </p:nvSpPr>
              <p:spPr>
                <a:xfrm>
                  <a:off x="5834554" y="1537501"/>
                  <a:ext cx="633841"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1800" i="1" dirty="0" smtClean="0">
                            <a:solidFill>
                              <a:schemeClr val="tx1"/>
                            </a:solidFill>
                            <a:latin typeface="Cambria Math" panose="02040503050406030204" pitchFamily="18" charset="0"/>
                            <a:sym typeface="Symbol" panose="05050102010706020507" pitchFamily="18" charset="2"/>
                          </a:rPr>
                          <m:t>$</m:t>
                        </m:r>
                      </m:oMath>
                    </m:oMathPara>
                  </a14:m>
                  <a:endParaRPr lang="en-US" dirty="0"/>
                </a:p>
              </p:txBody>
            </p:sp>
          </mc:Choice>
          <mc:Fallback xmlns="">
            <p:sp>
              <p:nvSpPr>
                <p:cNvPr id="26" name="TextBox 25">
                  <a:extLst>
                    <a:ext uri="{FF2B5EF4-FFF2-40B4-BE49-F238E27FC236}">
                      <a16:creationId xmlns:a16="http://schemas.microsoft.com/office/drawing/2014/main" id="{CBA4880F-515F-ED76-6363-A33EA5C72248}"/>
                    </a:ext>
                  </a:extLst>
                </p:cNvPr>
                <p:cNvSpPr txBox="1">
                  <a:spLocks noRot="1" noChangeAspect="1" noMove="1" noResize="1" noEditPoints="1" noAdjustHandles="1" noChangeArrowheads="1" noChangeShapeType="1" noTextEdit="1"/>
                </p:cNvSpPr>
                <p:nvPr/>
              </p:nvSpPr>
              <p:spPr>
                <a:xfrm>
                  <a:off x="5834554" y="1537501"/>
                  <a:ext cx="633841" cy="369332"/>
                </a:xfrm>
                <a:prstGeom prst="rect">
                  <a:avLst/>
                </a:prstGeom>
                <a:blipFill>
                  <a:blip r:embed="rId25"/>
                  <a:stretch>
                    <a:fillRect b="-90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AF5F444C-37B9-36BC-0916-7C6F0ABCAA72}"/>
                    </a:ext>
                  </a:extLst>
                </p:cNvPr>
                <p:cNvSpPr txBox="1"/>
                <p:nvPr/>
              </p:nvSpPr>
              <p:spPr>
                <a:xfrm>
                  <a:off x="5945973" y="1665447"/>
                  <a:ext cx="300054"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en-US" altLang="zh-CN" sz="1800" dirty="0" smtClean="0">
                            <a:solidFill>
                              <a:schemeClr val="tx1"/>
                            </a:solidFill>
                            <a:sym typeface="Symbol" panose="05050102010706020507" pitchFamily="18" charset="2"/>
                          </a:rPr>
                          <m:t></m:t>
                        </m:r>
                      </m:oMath>
                    </m:oMathPara>
                  </a14:m>
                  <a:endParaRPr lang="en-US" dirty="0"/>
                </a:p>
              </p:txBody>
            </p:sp>
          </mc:Choice>
          <mc:Fallback xmlns="">
            <p:sp>
              <p:nvSpPr>
                <p:cNvPr id="27" name="TextBox 26">
                  <a:extLst>
                    <a:ext uri="{FF2B5EF4-FFF2-40B4-BE49-F238E27FC236}">
                      <a16:creationId xmlns:a16="http://schemas.microsoft.com/office/drawing/2014/main" id="{0F98266F-E624-2E22-301C-8AA2058A9CEE}"/>
                    </a:ext>
                  </a:extLst>
                </p:cNvPr>
                <p:cNvSpPr txBox="1">
                  <a:spLocks noRot="1" noChangeAspect="1" noMove="1" noResize="1" noEditPoints="1" noAdjustHandles="1" noChangeArrowheads="1" noChangeShapeType="1" noTextEdit="1"/>
                </p:cNvSpPr>
                <p:nvPr/>
              </p:nvSpPr>
              <p:spPr>
                <a:xfrm>
                  <a:off x="5945973" y="1665447"/>
                  <a:ext cx="300054" cy="369332"/>
                </a:xfrm>
                <a:prstGeom prst="rect">
                  <a:avLst/>
                </a:prstGeom>
                <a:blipFill>
                  <a:blip r:embed="rId26"/>
                  <a:stretch>
                    <a:fillRect r="-21154"/>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4B80F586-A86D-FF10-B203-5135D17E5489}"/>
                  </a:ext>
                </a:extLst>
              </p:cNvPr>
              <p:cNvSpPr txBox="1"/>
              <p:nvPr/>
            </p:nvSpPr>
            <p:spPr>
              <a:xfrm>
                <a:off x="3259103" y="1915211"/>
                <a:ext cx="2166783" cy="707886"/>
              </a:xfrm>
              <a:prstGeom prst="rect">
                <a:avLst/>
              </a:prstGeom>
              <a:noFill/>
            </p:spPr>
            <p:txBody>
              <a:bodyPr wrap="square">
                <a:spAutoFit/>
              </a:bodyPr>
              <a:lstStyle/>
              <a:p>
                <a:pPr algn="r"/>
                <a14:m>
                  <m:oMathPara xmlns:m="http://schemas.openxmlformats.org/officeDocument/2006/math">
                    <m:oMathParaPr>
                      <m:jc m:val="centerGroup"/>
                    </m:oMathParaPr>
                    <m:oMath xmlns:m="http://schemas.openxmlformats.org/officeDocument/2006/math">
                      <m:d>
                        <m:dPr>
                          <m:ctrlPr>
                            <a:rPr lang="en-US" sz="2000" b="0" i="1" dirty="0" smtClean="0">
                              <a:solidFill>
                                <a:srgbClr val="0070C0"/>
                              </a:solidFill>
                              <a:latin typeface="Cambria Math" panose="02040503050406030204" pitchFamily="18" charset="0"/>
                            </a:rPr>
                          </m:ctrlPr>
                        </m:dPr>
                        <m:e>
                          <m:r>
                            <a:rPr lang="en-US" sz="2000" b="0" i="1" dirty="0" smtClean="0">
                              <a:solidFill>
                                <a:srgbClr val="0070C0"/>
                              </a:solidFill>
                              <a:latin typeface="Cambria Math" panose="02040503050406030204" pitchFamily="18" charset="0"/>
                            </a:rPr>
                            <m:t>𝑏</m:t>
                          </m:r>
                          <m:r>
                            <a:rPr lang="en-US" sz="2000" b="0" i="1" dirty="0" smtClean="0">
                              <a:solidFill>
                                <a:srgbClr val="0070C0"/>
                              </a:solidFill>
                              <a:latin typeface="Cambria Math" panose="02040503050406030204" pitchFamily="18" charset="0"/>
                            </a:rPr>
                            <m:t>,</m:t>
                          </m:r>
                          <m:r>
                            <a:rPr lang="en-US" sz="2000" b="0" i="1" dirty="0" smtClean="0">
                              <a:solidFill>
                                <a:srgbClr val="0070C0"/>
                              </a:solidFill>
                              <a:latin typeface="Cambria Math" panose="02040503050406030204" pitchFamily="18" charset="0"/>
                            </a:rPr>
                            <m:t>𝐵</m:t>
                          </m:r>
                        </m:e>
                      </m:d>
                      <m:r>
                        <m:rPr>
                          <m:nor/>
                        </m:rPr>
                        <a:rPr lang="en-US" sz="2000" b="0" i="0" dirty="0" smtClean="0">
                          <a:solidFill>
                            <a:srgbClr val="0070C0"/>
                          </a:solidFill>
                          <a:latin typeface="Cambria Math" panose="02040503050406030204" pitchFamily="18" charset="0"/>
                        </a:rPr>
                        <m:t>   </m:t>
                      </m:r>
                      <m:r>
                        <a:rPr lang="en-US" sz="2000" b="0" i="1" dirty="0" smtClean="0">
                          <a:solidFill>
                            <a:srgbClr val="0070C0"/>
                          </a:solidFill>
                          <a:latin typeface="Cambria Math" panose="02040503050406030204" pitchFamily="18" charset="0"/>
                        </a:rPr>
                        <m:t>    </m:t>
                      </m:r>
                      <m:r>
                        <a:rPr lang="en-US" sz="2000" b="0" i="1" dirty="0" smtClean="0">
                          <a:solidFill>
                            <a:schemeClr val="accent5"/>
                          </a:solidFill>
                          <a:latin typeface="Cambria Math" panose="02040503050406030204" pitchFamily="18" charset="0"/>
                        </a:rPr>
                        <m:t>𝐾𝐸</m:t>
                      </m:r>
                      <m:r>
                        <a:rPr lang="en-US" sz="2000" b="0" i="1" dirty="0" smtClean="0">
                          <a:solidFill>
                            <a:schemeClr val="accent5"/>
                          </a:solidFill>
                          <a:latin typeface="Cambria Math" panose="02040503050406030204" pitchFamily="18" charset="0"/>
                        </a:rPr>
                        <m:t>.</m:t>
                      </m:r>
                      <m:r>
                        <a:rPr lang="en-US" sz="2000" b="0" i="1" dirty="0" smtClean="0">
                          <a:solidFill>
                            <a:schemeClr val="accent5"/>
                          </a:solidFill>
                          <a:latin typeface="Cambria Math" panose="02040503050406030204" pitchFamily="18" charset="0"/>
                        </a:rPr>
                        <m:t>𝑚𝑠𝑔</m:t>
                      </m:r>
                    </m:oMath>
                  </m:oMathPara>
                </a14:m>
                <a:endParaRPr lang="en-US" sz="2000" dirty="0"/>
              </a:p>
              <a:p>
                <a:pPr algn="r"/>
                <a:r>
                  <a:rPr lang="en-US" sz="2000" dirty="0"/>
                  <a:t> e.g.</a:t>
                </a:r>
                <a:r>
                  <a:rPr lang="en-US" sz="2000" dirty="0">
                    <a:solidFill>
                      <a:srgbClr val="0070C0"/>
                    </a:solidFill>
                  </a:rPr>
                  <a:t> </a:t>
                </a:r>
                <a14:m>
                  <m:oMath xmlns:m="http://schemas.openxmlformats.org/officeDocument/2006/math">
                    <m:sSup>
                      <m:sSupPr>
                        <m:ctrlPr>
                          <a:rPr lang="en-US" sz="2000" i="1" dirty="0">
                            <a:solidFill>
                              <a:srgbClr val="0070C0"/>
                            </a:solidFill>
                            <a:latin typeface="Cambria Math" panose="02040503050406030204" pitchFamily="18" charset="0"/>
                          </a:rPr>
                        </m:ctrlPr>
                      </m:sSupPr>
                      <m:e>
                        <m:r>
                          <a:rPr lang="en-US" sz="2000" b="0" i="1" dirty="0" smtClean="0">
                            <a:solidFill>
                              <a:srgbClr val="0070C0"/>
                            </a:solidFill>
                            <a:latin typeface="Cambria Math" panose="02040503050406030204" pitchFamily="18" charset="0"/>
                          </a:rPr>
                          <m:t>𝐵</m:t>
                        </m:r>
                        <m:r>
                          <a:rPr lang="en-US" sz="2000" i="1" dirty="0">
                            <a:solidFill>
                              <a:srgbClr val="0070C0"/>
                            </a:solidFill>
                            <a:latin typeface="Cambria Math" panose="02040503050406030204" pitchFamily="18" charset="0"/>
                          </a:rPr>
                          <m:t>=</m:t>
                        </m:r>
                        <m:r>
                          <a:rPr lang="en-US" sz="2000" i="1" dirty="0">
                            <a:solidFill>
                              <a:srgbClr val="0070C0"/>
                            </a:solidFill>
                            <a:latin typeface="Cambria Math" panose="02040503050406030204" pitchFamily="18" charset="0"/>
                          </a:rPr>
                          <m:t>𝑔</m:t>
                        </m:r>
                      </m:e>
                      <m:sup>
                        <m:r>
                          <a:rPr lang="en-US" sz="2000" b="0" i="1" dirty="0" smtClean="0">
                            <a:solidFill>
                              <a:srgbClr val="0070C0"/>
                            </a:solidFill>
                            <a:latin typeface="Cambria Math" panose="02040503050406030204" pitchFamily="18" charset="0"/>
                          </a:rPr>
                          <m:t>𝑏</m:t>
                        </m:r>
                      </m:sup>
                    </m:sSup>
                  </m:oMath>
                </a14:m>
                <a:endParaRPr lang="en-US" sz="2000" dirty="0"/>
              </a:p>
            </p:txBody>
          </p:sp>
        </mc:Choice>
        <mc:Fallback xmlns="">
          <p:sp>
            <p:nvSpPr>
              <p:cNvPr id="34" name="TextBox 33">
                <a:extLst>
                  <a:ext uri="{FF2B5EF4-FFF2-40B4-BE49-F238E27FC236}">
                    <a16:creationId xmlns:a16="http://schemas.microsoft.com/office/drawing/2014/main" id="{4B80F586-A86D-FF10-B203-5135D17E5489}"/>
                  </a:ext>
                </a:extLst>
              </p:cNvPr>
              <p:cNvSpPr txBox="1">
                <a:spLocks noRot="1" noChangeAspect="1" noMove="1" noResize="1" noEditPoints="1" noAdjustHandles="1" noChangeArrowheads="1" noChangeShapeType="1" noTextEdit="1"/>
              </p:cNvSpPr>
              <p:nvPr/>
            </p:nvSpPr>
            <p:spPr>
              <a:xfrm>
                <a:off x="3259103" y="1915211"/>
                <a:ext cx="2166783" cy="707886"/>
              </a:xfrm>
              <a:prstGeom prst="rect">
                <a:avLst/>
              </a:prstGeom>
              <a:blipFill>
                <a:blip r:embed="rId27"/>
                <a:stretch>
                  <a:fillRect b="-15517"/>
                </a:stretch>
              </a:blipFill>
            </p:spPr>
            <p:txBody>
              <a:bodyPr/>
              <a:lstStyle/>
              <a:p>
                <a:r>
                  <a:rPr lang="en-US">
                    <a:noFill/>
                  </a:rPr>
                  <a:t> </a:t>
                </a:r>
              </a:p>
            </p:txBody>
          </p:sp>
        </mc:Fallback>
      </mc:AlternateContent>
      <p:grpSp>
        <p:nvGrpSpPr>
          <p:cNvPr id="35" name="Group 34">
            <a:extLst>
              <a:ext uri="{FF2B5EF4-FFF2-40B4-BE49-F238E27FC236}">
                <a16:creationId xmlns:a16="http://schemas.microsoft.com/office/drawing/2014/main" id="{22334B54-6F04-AF0F-9CC4-EF5C58AE0693}"/>
              </a:ext>
            </a:extLst>
          </p:cNvPr>
          <p:cNvGrpSpPr/>
          <p:nvPr/>
        </p:nvGrpSpPr>
        <p:grpSpPr>
          <a:xfrm>
            <a:off x="3857241" y="1803079"/>
            <a:ext cx="664858" cy="454096"/>
            <a:chOff x="5834554" y="1537501"/>
            <a:chExt cx="633841" cy="497278"/>
          </a:xfrm>
        </p:grpSpPr>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D61AFC53-BEED-0930-B717-7D07224EBFB4}"/>
                    </a:ext>
                  </a:extLst>
                </p:cNvPr>
                <p:cNvSpPr txBox="1"/>
                <p:nvPr/>
              </p:nvSpPr>
              <p:spPr>
                <a:xfrm>
                  <a:off x="5834554" y="1537501"/>
                  <a:ext cx="633841"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1800" i="1" dirty="0" smtClean="0">
                            <a:solidFill>
                              <a:schemeClr val="tx1"/>
                            </a:solidFill>
                            <a:latin typeface="Cambria Math" panose="02040503050406030204" pitchFamily="18" charset="0"/>
                            <a:sym typeface="Symbol" panose="05050102010706020507" pitchFamily="18" charset="2"/>
                          </a:rPr>
                          <m:t>$</m:t>
                        </m:r>
                      </m:oMath>
                    </m:oMathPara>
                  </a14:m>
                  <a:endParaRPr lang="en-US" dirty="0"/>
                </a:p>
              </p:txBody>
            </p:sp>
          </mc:Choice>
          <mc:Fallback xmlns="">
            <p:sp>
              <p:nvSpPr>
                <p:cNvPr id="26" name="TextBox 25">
                  <a:extLst>
                    <a:ext uri="{FF2B5EF4-FFF2-40B4-BE49-F238E27FC236}">
                      <a16:creationId xmlns:a16="http://schemas.microsoft.com/office/drawing/2014/main" id="{CBA4880F-515F-ED76-6363-A33EA5C72248}"/>
                    </a:ext>
                  </a:extLst>
                </p:cNvPr>
                <p:cNvSpPr txBox="1">
                  <a:spLocks noRot="1" noChangeAspect="1" noMove="1" noResize="1" noEditPoints="1" noAdjustHandles="1" noChangeArrowheads="1" noChangeShapeType="1" noTextEdit="1"/>
                </p:cNvSpPr>
                <p:nvPr/>
              </p:nvSpPr>
              <p:spPr>
                <a:xfrm>
                  <a:off x="5834554" y="1537501"/>
                  <a:ext cx="633841" cy="369332"/>
                </a:xfrm>
                <a:prstGeom prst="rect">
                  <a:avLst/>
                </a:prstGeom>
                <a:blipFill>
                  <a:blip r:embed="rId25"/>
                  <a:stretch>
                    <a:fillRect b="-90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216928C8-EC35-C293-FE7F-35C5F9E9E751}"/>
                    </a:ext>
                  </a:extLst>
                </p:cNvPr>
                <p:cNvSpPr txBox="1"/>
                <p:nvPr/>
              </p:nvSpPr>
              <p:spPr>
                <a:xfrm>
                  <a:off x="5945973" y="1665447"/>
                  <a:ext cx="300054"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en-US" altLang="zh-CN" sz="1800" dirty="0" smtClean="0">
                            <a:solidFill>
                              <a:schemeClr val="tx1"/>
                            </a:solidFill>
                            <a:sym typeface="Symbol" panose="05050102010706020507" pitchFamily="18" charset="2"/>
                          </a:rPr>
                          <m:t></m:t>
                        </m:r>
                      </m:oMath>
                    </m:oMathPara>
                  </a14:m>
                  <a:endParaRPr lang="en-US" dirty="0"/>
                </a:p>
              </p:txBody>
            </p:sp>
          </mc:Choice>
          <mc:Fallback xmlns="">
            <p:sp>
              <p:nvSpPr>
                <p:cNvPr id="27" name="TextBox 26">
                  <a:extLst>
                    <a:ext uri="{FF2B5EF4-FFF2-40B4-BE49-F238E27FC236}">
                      <a16:creationId xmlns:a16="http://schemas.microsoft.com/office/drawing/2014/main" id="{0F98266F-E624-2E22-301C-8AA2058A9CEE}"/>
                    </a:ext>
                  </a:extLst>
                </p:cNvPr>
                <p:cNvSpPr txBox="1">
                  <a:spLocks noRot="1" noChangeAspect="1" noMove="1" noResize="1" noEditPoints="1" noAdjustHandles="1" noChangeArrowheads="1" noChangeShapeType="1" noTextEdit="1"/>
                </p:cNvSpPr>
                <p:nvPr/>
              </p:nvSpPr>
              <p:spPr>
                <a:xfrm>
                  <a:off x="5945973" y="1665447"/>
                  <a:ext cx="300054" cy="369332"/>
                </a:xfrm>
                <a:prstGeom prst="rect">
                  <a:avLst/>
                </a:prstGeom>
                <a:blipFill>
                  <a:blip r:embed="rId26"/>
                  <a:stretch>
                    <a:fillRect r="-21154"/>
                  </a:stretch>
                </a:blipFill>
              </p:spPr>
              <p:txBody>
                <a:bodyPr/>
                <a:lstStyle/>
                <a:p>
                  <a:r>
                    <a:rPr lang="en-US">
                      <a:noFill/>
                    </a:rPr>
                    <a:t> </a:t>
                  </a:r>
                </a:p>
              </p:txBody>
            </p:sp>
          </mc:Fallback>
        </mc:AlternateContent>
      </p:grpSp>
      <p:sp>
        <p:nvSpPr>
          <p:cNvPr id="39" name="TextBox 38">
            <a:extLst>
              <a:ext uri="{FF2B5EF4-FFF2-40B4-BE49-F238E27FC236}">
                <a16:creationId xmlns:a16="http://schemas.microsoft.com/office/drawing/2014/main" id="{11623C1D-D17E-8315-C7EA-EC4F5D43BAEF}"/>
              </a:ext>
            </a:extLst>
          </p:cNvPr>
          <p:cNvSpPr txBox="1"/>
          <p:nvPr/>
        </p:nvSpPr>
        <p:spPr>
          <a:xfrm>
            <a:off x="5908188" y="710415"/>
            <a:ext cx="6049107" cy="400110"/>
          </a:xfrm>
          <a:prstGeom prst="rect">
            <a:avLst/>
          </a:prstGeom>
          <a:noFill/>
        </p:spPr>
        <p:txBody>
          <a:bodyPr wrap="square">
            <a:spAutoFit/>
          </a:bodyPr>
          <a:lstStyle/>
          <a:p>
            <a:r>
              <a:rPr lang="en-US" sz="2000" dirty="0"/>
              <a:t>(the EKE version in the proceedings needs 2 fixes)</a:t>
            </a:r>
          </a:p>
        </p:txBody>
      </p:sp>
      <p:sp>
        <p:nvSpPr>
          <p:cNvPr id="43" name="TextBox 42">
            <a:extLst>
              <a:ext uri="{FF2B5EF4-FFF2-40B4-BE49-F238E27FC236}">
                <a16:creationId xmlns:a16="http://schemas.microsoft.com/office/drawing/2014/main" id="{39EA106C-AB90-19AD-DF0E-9DF720EFD013}"/>
              </a:ext>
            </a:extLst>
          </p:cNvPr>
          <p:cNvSpPr txBox="1"/>
          <p:nvPr/>
        </p:nvSpPr>
        <p:spPr>
          <a:xfrm>
            <a:off x="5990892" y="1131772"/>
            <a:ext cx="5318957" cy="584775"/>
          </a:xfrm>
          <a:prstGeom prst="rect">
            <a:avLst/>
          </a:prstGeom>
          <a:solidFill>
            <a:schemeClr val="bg1"/>
          </a:solidFill>
          <a:ln w="19050">
            <a:solidFill>
              <a:schemeClr val="tx1">
                <a:lumMod val="65000"/>
                <a:lumOff val="35000"/>
              </a:schemeClr>
            </a:solidFill>
          </a:ln>
        </p:spPr>
        <p:txBody>
          <a:bodyPr wrap="square">
            <a:spAutoFit/>
          </a:bodyPr>
          <a:lstStyle/>
          <a:p>
            <a:r>
              <a:rPr lang="en-US" altLang="zh-CN" sz="1600" dirty="0">
                <a:solidFill>
                  <a:schemeClr val="tx1">
                    <a:lumMod val="65000"/>
                    <a:lumOff val="35000"/>
                  </a:schemeClr>
                </a:solidFill>
                <a:latin typeface="+mn-lt"/>
              </a:rPr>
              <a:t>Simplified: omitted UC PAKE session identifiers “sid” and party identities “A”, “B”: must add to IC key or key derivation hash</a:t>
            </a:r>
          </a:p>
        </p:txBody>
      </p:sp>
      <p:grpSp>
        <p:nvGrpSpPr>
          <p:cNvPr id="71" name="Group 70">
            <a:extLst>
              <a:ext uri="{FF2B5EF4-FFF2-40B4-BE49-F238E27FC236}">
                <a16:creationId xmlns:a16="http://schemas.microsoft.com/office/drawing/2014/main" id="{9DE41910-BC00-C73F-527C-CB7705DD0A79}"/>
              </a:ext>
            </a:extLst>
          </p:cNvPr>
          <p:cNvGrpSpPr/>
          <p:nvPr/>
        </p:nvGrpSpPr>
        <p:grpSpPr>
          <a:xfrm>
            <a:off x="8995724" y="2708477"/>
            <a:ext cx="2927589" cy="429990"/>
            <a:chOff x="2815834" y="3476620"/>
            <a:chExt cx="3262771" cy="429990"/>
          </a:xfrm>
        </p:grpSpPr>
        <mc:AlternateContent xmlns:mc="http://schemas.openxmlformats.org/markup-compatibility/2006">
          <mc:Choice xmlns:a14="http://schemas.microsoft.com/office/drawing/2010/main" Requires="a14">
            <p:sp>
              <p:nvSpPr>
                <p:cNvPr id="72" name="TextBox 71">
                  <a:extLst>
                    <a:ext uri="{FF2B5EF4-FFF2-40B4-BE49-F238E27FC236}">
                      <a16:creationId xmlns:a16="http://schemas.microsoft.com/office/drawing/2014/main" id="{67F44204-1320-31A4-1D3D-4B621EEE0E47}"/>
                    </a:ext>
                  </a:extLst>
                </p:cNvPr>
                <p:cNvSpPr txBox="1"/>
                <p:nvPr/>
              </p:nvSpPr>
              <p:spPr>
                <a:xfrm>
                  <a:off x="2815834" y="3476620"/>
                  <a:ext cx="3262771" cy="42999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sz="2000" b="0" i="1" dirty="0" smtClean="0">
                                <a:solidFill>
                                  <a:schemeClr val="tx1"/>
                                </a:solidFill>
                                <a:latin typeface="Cambria Math" panose="02040503050406030204" pitchFamily="18" charset="0"/>
                              </a:rPr>
                            </m:ctrlPr>
                          </m:sSubSupPr>
                          <m:e>
                            <m:r>
                              <a:rPr lang="en-US" sz="2000" b="0" i="1" dirty="0" smtClean="0">
                                <a:solidFill>
                                  <a:schemeClr val="tx1"/>
                                </a:solidFill>
                                <a:latin typeface="Cambria Math" panose="02040503050406030204" pitchFamily="18" charset="0"/>
                              </a:rPr>
                              <m:t>𝐶</m:t>
                            </m:r>
                          </m:e>
                          <m:sub>
                            <m:r>
                              <a:rPr lang="en-US" sz="2000" b="0" i="1" dirty="0" smtClean="0">
                                <a:solidFill>
                                  <a:schemeClr val="tx1"/>
                                </a:solidFill>
                                <a:latin typeface="Cambria Math" panose="02040503050406030204" pitchFamily="18" charset="0"/>
                              </a:rPr>
                              <m:t>𝐴</m:t>
                            </m:r>
                          </m:sub>
                          <m:sup>
                            <m:r>
                              <a:rPr lang="en-US" sz="2000" b="0" i="1" dirty="0" smtClean="0">
                                <a:solidFill>
                                  <a:schemeClr val="tx1"/>
                                </a:solidFill>
                                <a:latin typeface="Cambria Math" panose="02040503050406030204" pitchFamily="18" charset="0"/>
                              </a:rPr>
                              <m:t>∗</m:t>
                            </m:r>
                          </m:sup>
                        </m:sSubSup>
                        <m:r>
                          <a:rPr lang="en-US" sz="2000" b="0" i="1" dirty="0" smtClean="0">
                            <a:solidFill>
                              <a:schemeClr val="tx1"/>
                            </a:solidFill>
                            <a:latin typeface="Cambria Math" panose="02040503050406030204" pitchFamily="18" charset="0"/>
                          </a:rPr>
                          <m:t>=</m:t>
                        </m:r>
                        <m:r>
                          <a:rPr lang="en-US" sz="2000" b="0" i="1" dirty="0" smtClean="0">
                            <a:solidFill>
                              <a:schemeClr val="tx1"/>
                            </a:solidFill>
                            <a:latin typeface="Cambria Math" panose="02040503050406030204" pitchFamily="18" charset="0"/>
                          </a:rPr>
                          <m:t>𝐻𝐼𝐶</m:t>
                        </m:r>
                        <m:r>
                          <a:rPr lang="en-US" sz="2000" b="0" i="1" dirty="0" smtClean="0">
                            <a:solidFill>
                              <a:schemeClr val="tx1"/>
                            </a:solidFill>
                            <a:latin typeface="Cambria Math" panose="02040503050406030204" pitchFamily="18" charset="0"/>
                          </a:rPr>
                          <m:t>.</m:t>
                        </m:r>
                        <m:sSub>
                          <m:sSubPr>
                            <m:ctrlPr>
                              <a:rPr lang="en-US" sz="2000" b="0" i="1" dirty="0" smtClean="0">
                                <a:solidFill>
                                  <a:schemeClr val="tx1"/>
                                </a:solidFill>
                                <a:latin typeface="Cambria Math" panose="02040503050406030204" pitchFamily="18" charset="0"/>
                              </a:rPr>
                            </m:ctrlPr>
                          </m:sSubPr>
                          <m:e>
                            <m:r>
                              <a:rPr lang="en-US" sz="2000" b="0" i="1" dirty="0" smtClean="0">
                                <a:solidFill>
                                  <a:schemeClr val="tx1"/>
                                </a:solidFill>
                                <a:latin typeface="Cambria Math" panose="02040503050406030204" pitchFamily="18" charset="0"/>
                              </a:rPr>
                              <m:t>𝐸</m:t>
                            </m:r>
                          </m:e>
                          <m:sub>
                            <m:r>
                              <a:rPr lang="en-US" sz="2000" b="0" i="1" dirty="0" smtClean="0">
                                <a:solidFill>
                                  <a:schemeClr val="tx1"/>
                                </a:solidFill>
                                <a:latin typeface="Cambria Math" panose="02040503050406030204" pitchFamily="18" charset="0"/>
                              </a:rPr>
                              <m:t>𝑝𝑤</m:t>
                            </m:r>
                          </m:sub>
                        </m:sSub>
                        <m:r>
                          <a:rPr lang="en-US" sz="2000" b="0" i="1" dirty="0" smtClean="0">
                            <a:solidFill>
                              <a:schemeClr val="tx1"/>
                            </a:solidFill>
                            <a:latin typeface="Cambria Math" panose="02040503050406030204" pitchFamily="18" charset="0"/>
                          </a:rPr>
                          <m:t>(</m:t>
                        </m:r>
                        <m:sSup>
                          <m:sSupPr>
                            <m:ctrlPr>
                              <a:rPr lang="en-US" sz="2000" i="1" dirty="0">
                                <a:solidFill>
                                  <a:schemeClr val="accent5"/>
                                </a:solidFill>
                                <a:latin typeface="Cambria Math" panose="02040503050406030204" pitchFamily="18" charset="0"/>
                              </a:rPr>
                            </m:ctrlPr>
                          </m:sSupPr>
                          <m:e>
                            <m:r>
                              <a:rPr lang="en-US" sz="2000" i="1" dirty="0">
                                <a:solidFill>
                                  <a:schemeClr val="accent5"/>
                                </a:solidFill>
                                <a:latin typeface="Cambria Math" panose="02040503050406030204" pitchFamily="18" charset="0"/>
                              </a:rPr>
                              <m:t>𝐴</m:t>
                            </m:r>
                          </m:e>
                          <m:sup>
                            <m:r>
                              <a:rPr lang="en-US" sz="2000" i="1" dirty="0">
                                <a:solidFill>
                                  <a:schemeClr val="accent5"/>
                                </a:solidFill>
                                <a:latin typeface="Cambria Math" panose="02040503050406030204" pitchFamily="18" charset="0"/>
                              </a:rPr>
                              <m:t>∗</m:t>
                            </m:r>
                          </m:sup>
                        </m:sSup>
                        <m:r>
                          <a:rPr lang="en-US" sz="2000" b="0" i="1" dirty="0" smtClean="0">
                            <a:solidFill>
                              <a:schemeClr val="accent5"/>
                            </a:solidFill>
                            <a:latin typeface="Cambria Math" panose="02040503050406030204" pitchFamily="18" charset="0"/>
                          </a:rPr>
                          <m:t>=</m:t>
                        </m:r>
                        <m:sSup>
                          <m:sSupPr>
                            <m:ctrlPr>
                              <a:rPr lang="en-US" sz="2000" b="0" i="1" dirty="0" smtClean="0">
                                <a:solidFill>
                                  <a:schemeClr val="accent5"/>
                                </a:solidFill>
                                <a:latin typeface="Cambria Math" panose="02040503050406030204" pitchFamily="18" charset="0"/>
                              </a:rPr>
                            </m:ctrlPr>
                          </m:sSupPr>
                          <m:e>
                            <m:r>
                              <a:rPr lang="en-US" sz="2000" b="0" i="1" dirty="0" smtClean="0">
                                <a:solidFill>
                                  <a:schemeClr val="accent5"/>
                                </a:solidFill>
                                <a:latin typeface="Cambria Math" panose="02040503050406030204" pitchFamily="18" charset="0"/>
                              </a:rPr>
                              <m:t>𝐴</m:t>
                            </m:r>
                          </m:e>
                          <m:sup>
                            <m:r>
                              <a:rPr lang="en-US" sz="2000" b="0" i="1" dirty="0" smtClean="0">
                                <a:solidFill>
                                  <a:schemeClr val="accent5"/>
                                </a:solidFill>
                                <a:latin typeface="Cambria Math" panose="02040503050406030204" pitchFamily="18" charset="0"/>
                              </a:rPr>
                              <m:t>2</m:t>
                            </m:r>
                          </m:sup>
                        </m:sSup>
                        <m:r>
                          <a:rPr lang="en-US" sz="2000" b="0" i="1" dirty="0" smtClean="0">
                            <a:solidFill>
                              <a:schemeClr val="tx1"/>
                            </a:solidFill>
                            <a:latin typeface="Cambria Math" panose="02040503050406030204" pitchFamily="18" charset="0"/>
                          </a:rPr>
                          <m:t>)</m:t>
                        </m:r>
                      </m:oMath>
                    </m:oMathPara>
                  </a14:m>
                  <a:endParaRPr lang="en-US" sz="2000" dirty="0">
                    <a:solidFill>
                      <a:schemeClr val="tx1"/>
                    </a:solidFill>
                  </a:endParaRPr>
                </a:p>
              </p:txBody>
            </p:sp>
          </mc:Choice>
          <mc:Fallback>
            <p:sp>
              <p:nvSpPr>
                <p:cNvPr id="72" name="TextBox 71">
                  <a:extLst>
                    <a:ext uri="{FF2B5EF4-FFF2-40B4-BE49-F238E27FC236}">
                      <a16:creationId xmlns:a16="http://schemas.microsoft.com/office/drawing/2014/main" id="{67F44204-1320-31A4-1D3D-4B621EEE0E47}"/>
                    </a:ext>
                  </a:extLst>
                </p:cNvPr>
                <p:cNvSpPr txBox="1">
                  <a:spLocks noRot="1" noChangeAspect="1" noMove="1" noResize="1" noEditPoints="1" noAdjustHandles="1" noChangeArrowheads="1" noChangeShapeType="1" noTextEdit="1"/>
                </p:cNvSpPr>
                <p:nvPr/>
              </p:nvSpPr>
              <p:spPr>
                <a:xfrm>
                  <a:off x="2815834" y="3476620"/>
                  <a:ext cx="3262771" cy="429990"/>
                </a:xfrm>
                <a:prstGeom prst="rect">
                  <a:avLst/>
                </a:prstGeom>
                <a:blipFill>
                  <a:blip r:embed="rId28"/>
                  <a:stretch>
                    <a:fillRect b="-9859"/>
                  </a:stretch>
                </a:blipFill>
              </p:spPr>
              <p:txBody>
                <a:bodyPr/>
                <a:lstStyle/>
                <a:p>
                  <a:r>
                    <a:rPr lang="en-US">
                      <a:noFill/>
                    </a:rPr>
                    <a:t> </a:t>
                  </a:r>
                </a:p>
              </p:txBody>
            </p:sp>
          </mc:Fallback>
        </mc:AlternateContent>
        <p:cxnSp>
          <p:nvCxnSpPr>
            <p:cNvPr id="73" name="Straight Arrow Connector 72">
              <a:extLst>
                <a:ext uri="{FF2B5EF4-FFF2-40B4-BE49-F238E27FC236}">
                  <a16:creationId xmlns:a16="http://schemas.microsoft.com/office/drawing/2014/main" id="{C7E33828-5480-E643-CB42-2310DE3B0677}"/>
                </a:ext>
              </a:extLst>
            </p:cNvPr>
            <p:cNvCxnSpPr>
              <a:cxnSpLocks/>
            </p:cNvCxnSpPr>
            <p:nvPr/>
          </p:nvCxnSpPr>
          <p:spPr>
            <a:xfrm flipH="1">
              <a:off x="2924577" y="3900103"/>
              <a:ext cx="2798558" cy="0"/>
            </a:xfrm>
            <a:prstGeom prst="straightConnector1">
              <a:avLst/>
            </a:prstGeom>
            <a:ln w="38100">
              <a:solidFill>
                <a:schemeClr val="tx1"/>
              </a:solidFill>
              <a:headEnd type="triangle"/>
              <a:tailEnd type="none"/>
            </a:ln>
          </p:spPr>
          <p:style>
            <a:lnRef idx="3">
              <a:schemeClr val="dk1"/>
            </a:lnRef>
            <a:fillRef idx="0">
              <a:schemeClr val="dk1"/>
            </a:fillRef>
            <a:effectRef idx="2">
              <a:schemeClr val="dk1"/>
            </a:effectRef>
            <a:fontRef idx="minor">
              <a:schemeClr val="tx1"/>
            </a:fontRef>
          </p:style>
        </p:cxnSp>
      </p:grpSp>
      <p:grpSp>
        <p:nvGrpSpPr>
          <p:cNvPr id="74" name="Group 73">
            <a:extLst>
              <a:ext uri="{FF2B5EF4-FFF2-40B4-BE49-F238E27FC236}">
                <a16:creationId xmlns:a16="http://schemas.microsoft.com/office/drawing/2014/main" id="{972160D7-1134-054C-BEB7-AAF035378063}"/>
              </a:ext>
            </a:extLst>
          </p:cNvPr>
          <p:cNvGrpSpPr/>
          <p:nvPr/>
        </p:nvGrpSpPr>
        <p:grpSpPr>
          <a:xfrm>
            <a:off x="8960625" y="2036331"/>
            <a:ext cx="2268250" cy="437008"/>
            <a:chOff x="6446759" y="3545435"/>
            <a:chExt cx="3218780" cy="437008"/>
          </a:xfrm>
        </p:grpSpPr>
        <p:cxnSp>
          <p:nvCxnSpPr>
            <p:cNvPr id="75" name="Straight Arrow Connector 74">
              <a:extLst>
                <a:ext uri="{FF2B5EF4-FFF2-40B4-BE49-F238E27FC236}">
                  <a16:creationId xmlns:a16="http://schemas.microsoft.com/office/drawing/2014/main" id="{1A56EADD-04EA-7D27-AD11-3CCAC6A10AC8}"/>
                </a:ext>
              </a:extLst>
            </p:cNvPr>
            <p:cNvCxnSpPr>
              <a:cxnSpLocks/>
            </p:cNvCxnSpPr>
            <p:nvPr/>
          </p:nvCxnSpPr>
          <p:spPr>
            <a:xfrm flipH="1">
              <a:off x="6569697" y="3982443"/>
              <a:ext cx="2815278" cy="0"/>
            </a:xfrm>
            <a:prstGeom prst="straightConnector1">
              <a:avLst/>
            </a:prstGeom>
            <a:ln w="38100">
              <a:solidFill>
                <a:schemeClr val="tx1"/>
              </a:solidFill>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mc:Choice xmlns:a14="http://schemas.microsoft.com/office/drawing/2010/main" Requires="a14">
            <p:sp>
              <p:nvSpPr>
                <p:cNvPr id="76" name="TextBox 75">
                  <a:extLst>
                    <a:ext uri="{FF2B5EF4-FFF2-40B4-BE49-F238E27FC236}">
                      <a16:creationId xmlns:a16="http://schemas.microsoft.com/office/drawing/2014/main" id="{D86BDF83-D5D4-B751-0C8C-21830FDCBB75}"/>
                    </a:ext>
                  </a:extLst>
                </p:cNvPr>
                <p:cNvSpPr txBox="1"/>
                <p:nvPr/>
              </p:nvSpPr>
              <p:spPr>
                <a:xfrm>
                  <a:off x="6446759" y="3545435"/>
                  <a:ext cx="3218780" cy="42377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000" b="0" i="1" dirty="0" smtClean="0">
                                <a:latin typeface="Cambria Math" panose="02040503050406030204" pitchFamily="18" charset="0"/>
                              </a:rPr>
                            </m:ctrlPr>
                          </m:sSubPr>
                          <m:e>
                            <m:r>
                              <a:rPr lang="en-US" sz="2000" b="0" i="1" dirty="0" smtClean="0">
                                <a:latin typeface="Cambria Math" panose="02040503050406030204" pitchFamily="18" charset="0"/>
                              </a:rPr>
                              <m:t>𝐶</m:t>
                            </m:r>
                          </m:e>
                          <m:sub>
                            <m:r>
                              <a:rPr lang="en-US" sz="2000" b="0" i="1" dirty="0" smtClean="0">
                                <a:latin typeface="Cambria Math" panose="02040503050406030204" pitchFamily="18" charset="0"/>
                              </a:rPr>
                              <m:t>𝐵</m:t>
                            </m:r>
                          </m:sub>
                        </m:sSub>
                        <m:r>
                          <a:rPr lang="en-US" sz="2000" b="0" i="1" dirty="0" smtClean="0">
                            <a:latin typeface="Cambria Math" panose="02040503050406030204" pitchFamily="18" charset="0"/>
                          </a:rPr>
                          <m:t>=</m:t>
                        </m:r>
                        <m:r>
                          <a:rPr lang="en-US" sz="2000" b="0" i="1" dirty="0" smtClean="0">
                            <a:latin typeface="Cambria Math" panose="02040503050406030204" pitchFamily="18" charset="0"/>
                          </a:rPr>
                          <m:t>𝐻𝐼𝐶</m:t>
                        </m:r>
                        <m:r>
                          <a:rPr lang="en-US" sz="2000" b="0" i="1" dirty="0" smtClean="0">
                            <a:latin typeface="Cambria Math" panose="02040503050406030204" pitchFamily="18" charset="0"/>
                          </a:rPr>
                          <m:t>.</m:t>
                        </m:r>
                        <m:sSub>
                          <m:sSubPr>
                            <m:ctrlPr>
                              <a:rPr lang="en-US" sz="2000" b="0" i="1" dirty="0" smtClean="0">
                                <a:latin typeface="Cambria Math" panose="02040503050406030204" pitchFamily="18" charset="0"/>
                              </a:rPr>
                            </m:ctrlPr>
                          </m:sSubPr>
                          <m:e>
                            <m:r>
                              <a:rPr lang="en-US" sz="2000" b="0" i="1" dirty="0" smtClean="0">
                                <a:latin typeface="Cambria Math" panose="02040503050406030204" pitchFamily="18" charset="0"/>
                              </a:rPr>
                              <m:t>𝐸</m:t>
                            </m:r>
                          </m:e>
                          <m:sub>
                            <m:r>
                              <a:rPr lang="en-US" sz="2000" b="0" i="1" dirty="0" smtClean="0">
                                <a:latin typeface="Cambria Math" panose="02040503050406030204" pitchFamily="18" charset="0"/>
                              </a:rPr>
                              <m:t>𝑝𝑤</m:t>
                            </m:r>
                          </m:sub>
                        </m:sSub>
                        <m:r>
                          <a:rPr lang="en-US" sz="2000" b="0" i="1" dirty="0" smtClean="0">
                            <a:latin typeface="Cambria Math" panose="02040503050406030204" pitchFamily="18" charset="0"/>
                          </a:rPr>
                          <m:t>(</m:t>
                        </m:r>
                        <m:r>
                          <a:rPr lang="en-US" sz="2000" b="0" i="1" dirty="0" smtClean="0">
                            <a:solidFill>
                              <a:srgbClr val="0070C0"/>
                            </a:solidFill>
                            <a:latin typeface="Cambria Math" panose="02040503050406030204" pitchFamily="18" charset="0"/>
                          </a:rPr>
                          <m:t>𝐵</m:t>
                        </m:r>
                        <m:r>
                          <a:rPr lang="en-US" sz="2000" b="0" i="1" dirty="0" smtClean="0">
                            <a:solidFill>
                              <a:schemeClr val="tx1"/>
                            </a:solidFill>
                            <a:latin typeface="Cambria Math" panose="02040503050406030204" pitchFamily="18" charset="0"/>
                          </a:rPr>
                          <m:t>)</m:t>
                        </m:r>
                      </m:oMath>
                    </m:oMathPara>
                  </a14:m>
                  <a:endParaRPr lang="en-US" sz="2000" dirty="0">
                    <a:solidFill>
                      <a:schemeClr val="tx1"/>
                    </a:solidFill>
                  </a:endParaRPr>
                </a:p>
              </p:txBody>
            </p:sp>
          </mc:Choice>
          <mc:Fallback>
            <p:sp>
              <p:nvSpPr>
                <p:cNvPr id="76" name="TextBox 75">
                  <a:extLst>
                    <a:ext uri="{FF2B5EF4-FFF2-40B4-BE49-F238E27FC236}">
                      <a16:creationId xmlns:a16="http://schemas.microsoft.com/office/drawing/2014/main" id="{D86BDF83-D5D4-B751-0C8C-21830FDCBB75}"/>
                    </a:ext>
                  </a:extLst>
                </p:cNvPr>
                <p:cNvSpPr txBox="1">
                  <a:spLocks noRot="1" noChangeAspect="1" noMove="1" noResize="1" noEditPoints="1" noAdjustHandles="1" noChangeArrowheads="1" noChangeShapeType="1" noTextEdit="1"/>
                </p:cNvSpPr>
                <p:nvPr/>
              </p:nvSpPr>
              <p:spPr>
                <a:xfrm>
                  <a:off x="6446759" y="3545435"/>
                  <a:ext cx="3218780" cy="423770"/>
                </a:xfrm>
                <a:prstGeom prst="rect">
                  <a:avLst/>
                </a:prstGeom>
                <a:blipFill>
                  <a:blip r:embed="rId29"/>
                  <a:stretch>
                    <a:fillRect b="-10000"/>
                  </a:stretch>
                </a:blipFill>
              </p:spPr>
              <p:txBody>
                <a:bodyPr/>
                <a:lstStyle/>
                <a:p>
                  <a:r>
                    <a:rPr lang="en-US">
                      <a:noFill/>
                    </a:rPr>
                    <a:t> </a:t>
                  </a:r>
                </a:p>
              </p:txBody>
            </p:sp>
          </mc:Fallback>
        </mc:AlternateContent>
      </p:grpSp>
      <p:grpSp>
        <p:nvGrpSpPr>
          <p:cNvPr id="77" name="Group 76">
            <a:extLst>
              <a:ext uri="{FF2B5EF4-FFF2-40B4-BE49-F238E27FC236}">
                <a16:creationId xmlns:a16="http://schemas.microsoft.com/office/drawing/2014/main" id="{23737BD0-76D3-ECE2-09D6-6D44E7CF802C}"/>
              </a:ext>
            </a:extLst>
          </p:cNvPr>
          <p:cNvGrpSpPr/>
          <p:nvPr/>
        </p:nvGrpSpPr>
        <p:grpSpPr>
          <a:xfrm>
            <a:off x="6513092" y="2603389"/>
            <a:ext cx="552176" cy="405624"/>
            <a:chOff x="7487820" y="3579589"/>
            <a:chExt cx="927336" cy="405624"/>
          </a:xfrm>
        </p:grpSpPr>
        <p:cxnSp>
          <p:nvCxnSpPr>
            <p:cNvPr id="78" name="Straight Arrow Connector 77">
              <a:extLst>
                <a:ext uri="{FF2B5EF4-FFF2-40B4-BE49-F238E27FC236}">
                  <a16:creationId xmlns:a16="http://schemas.microsoft.com/office/drawing/2014/main" id="{697C4C8B-C7DE-ACE5-32E9-F76ECAA39FF6}"/>
                </a:ext>
              </a:extLst>
            </p:cNvPr>
            <p:cNvCxnSpPr>
              <a:cxnSpLocks/>
            </p:cNvCxnSpPr>
            <p:nvPr/>
          </p:nvCxnSpPr>
          <p:spPr>
            <a:xfrm flipH="1">
              <a:off x="7487820" y="3982443"/>
              <a:ext cx="927336" cy="0"/>
            </a:xfrm>
            <a:prstGeom prst="straightConnector1">
              <a:avLst/>
            </a:prstGeom>
            <a:ln w="38100">
              <a:solidFill>
                <a:schemeClr val="tx1"/>
              </a:solidFill>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81" name="TextBox 80">
                  <a:extLst>
                    <a:ext uri="{FF2B5EF4-FFF2-40B4-BE49-F238E27FC236}">
                      <a16:creationId xmlns:a16="http://schemas.microsoft.com/office/drawing/2014/main" id="{2859994D-1F1B-71B8-639E-2EA68CE8EEEB}"/>
                    </a:ext>
                  </a:extLst>
                </p:cNvPr>
                <p:cNvSpPr txBox="1"/>
                <p:nvPr/>
              </p:nvSpPr>
              <p:spPr>
                <a:xfrm>
                  <a:off x="7491481" y="3579589"/>
                  <a:ext cx="835082" cy="40562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000" b="0" i="1" dirty="0" smtClean="0">
                                <a:latin typeface="Cambria Math" panose="02040503050406030204" pitchFamily="18" charset="0"/>
                              </a:rPr>
                            </m:ctrlPr>
                          </m:sSubPr>
                          <m:e>
                            <m:r>
                              <a:rPr lang="en-US" sz="2000" b="0" i="1" dirty="0" smtClean="0">
                                <a:latin typeface="Cambria Math" panose="02040503050406030204" pitchFamily="18" charset="0"/>
                              </a:rPr>
                              <m:t>𝐶</m:t>
                            </m:r>
                          </m:e>
                          <m:sub>
                            <m:r>
                              <a:rPr lang="en-US" sz="2000" b="0" i="1" dirty="0" smtClean="0">
                                <a:latin typeface="Cambria Math" panose="02040503050406030204" pitchFamily="18" charset="0"/>
                              </a:rPr>
                              <m:t>𝐵</m:t>
                            </m:r>
                          </m:sub>
                        </m:sSub>
                      </m:oMath>
                    </m:oMathPara>
                  </a14:m>
                  <a:endParaRPr lang="en-US" sz="2000" dirty="0">
                    <a:solidFill>
                      <a:schemeClr val="tx1"/>
                    </a:solidFill>
                  </a:endParaRPr>
                </a:p>
              </p:txBody>
            </p:sp>
          </mc:Choice>
          <mc:Fallback xmlns="">
            <p:sp>
              <p:nvSpPr>
                <p:cNvPr id="81" name="TextBox 80">
                  <a:extLst>
                    <a:ext uri="{FF2B5EF4-FFF2-40B4-BE49-F238E27FC236}">
                      <a16:creationId xmlns:a16="http://schemas.microsoft.com/office/drawing/2014/main" id="{2859994D-1F1B-71B8-639E-2EA68CE8EEEB}"/>
                    </a:ext>
                  </a:extLst>
                </p:cNvPr>
                <p:cNvSpPr txBox="1">
                  <a:spLocks noRot="1" noChangeAspect="1" noMove="1" noResize="1" noEditPoints="1" noAdjustHandles="1" noChangeArrowheads="1" noChangeShapeType="1" noTextEdit="1"/>
                </p:cNvSpPr>
                <p:nvPr/>
              </p:nvSpPr>
              <p:spPr>
                <a:xfrm>
                  <a:off x="7491481" y="3579589"/>
                  <a:ext cx="835082" cy="405624"/>
                </a:xfrm>
                <a:prstGeom prst="rect">
                  <a:avLst/>
                </a:prstGeom>
                <a:blipFill>
                  <a:blip r:embed="rId30"/>
                  <a:stretch>
                    <a:fillRect/>
                  </a:stretch>
                </a:blipFill>
              </p:spPr>
              <p:txBody>
                <a:bodyPr/>
                <a:lstStyle/>
                <a:p>
                  <a:r>
                    <a:rPr lang="en-US">
                      <a:noFill/>
                    </a:rPr>
                    <a:t> </a:t>
                  </a:r>
                </a:p>
              </p:txBody>
            </p:sp>
          </mc:Fallback>
        </mc:AlternateContent>
      </p:grpSp>
      <p:grpSp>
        <p:nvGrpSpPr>
          <p:cNvPr id="86" name="Group 85">
            <a:extLst>
              <a:ext uri="{FF2B5EF4-FFF2-40B4-BE49-F238E27FC236}">
                <a16:creationId xmlns:a16="http://schemas.microsoft.com/office/drawing/2014/main" id="{911D3634-9B87-D56F-7921-56F38D769BEB}"/>
              </a:ext>
            </a:extLst>
          </p:cNvPr>
          <p:cNvGrpSpPr/>
          <p:nvPr/>
        </p:nvGrpSpPr>
        <p:grpSpPr>
          <a:xfrm>
            <a:off x="6403480" y="3247256"/>
            <a:ext cx="2055218" cy="1015663"/>
            <a:chOff x="2688448" y="3476620"/>
            <a:chExt cx="3098283" cy="1015663"/>
          </a:xfrm>
        </p:grpSpPr>
        <mc:AlternateContent xmlns:mc="http://schemas.openxmlformats.org/markup-compatibility/2006" xmlns:a14="http://schemas.microsoft.com/office/drawing/2010/main">
          <mc:Choice Requires="a14">
            <p:sp>
              <p:nvSpPr>
                <p:cNvPr id="87" name="TextBox 86">
                  <a:extLst>
                    <a:ext uri="{FF2B5EF4-FFF2-40B4-BE49-F238E27FC236}">
                      <a16:creationId xmlns:a16="http://schemas.microsoft.com/office/drawing/2014/main" id="{C58D4895-CD6A-043C-1EE4-55C2D588762A}"/>
                    </a:ext>
                  </a:extLst>
                </p:cNvPr>
                <p:cNvSpPr txBox="1"/>
                <p:nvPr/>
              </p:nvSpPr>
              <p:spPr>
                <a:xfrm>
                  <a:off x="2688448" y="3476620"/>
                  <a:ext cx="3098283" cy="1015663"/>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sz="2000" b="0" i="1" dirty="0" smtClean="0">
                                <a:solidFill>
                                  <a:schemeClr val="tx1"/>
                                </a:solidFill>
                                <a:latin typeface="Cambria Math" panose="02040503050406030204" pitchFamily="18" charset="0"/>
                              </a:rPr>
                            </m:ctrlPr>
                          </m:sSubPr>
                          <m:e>
                            <m:r>
                              <a:rPr lang="en-US" sz="2000" b="0" i="1" dirty="0" smtClean="0">
                                <a:solidFill>
                                  <a:schemeClr val="tx1"/>
                                </a:solidFill>
                                <a:latin typeface="Cambria Math" panose="02040503050406030204" pitchFamily="18" charset="0"/>
                              </a:rPr>
                              <m:t>𝐾</m:t>
                            </m:r>
                          </m:e>
                          <m:sub>
                            <m:r>
                              <a:rPr lang="en-US" sz="2000" b="0" i="1" dirty="0" smtClean="0">
                                <a:solidFill>
                                  <a:schemeClr val="tx1"/>
                                </a:solidFill>
                                <a:latin typeface="Cambria Math" panose="02040503050406030204" pitchFamily="18" charset="0"/>
                              </a:rPr>
                              <m:t>𝐴</m:t>
                            </m:r>
                          </m:sub>
                        </m:sSub>
                        <m:r>
                          <a:rPr lang="en-US" sz="2000" b="0" i="1" dirty="0" smtClean="0">
                            <a:solidFill>
                              <a:schemeClr val="tx1"/>
                            </a:solidFill>
                            <a:latin typeface="Cambria Math" panose="02040503050406030204" pitchFamily="18" charset="0"/>
                          </a:rPr>
                          <m:t>=</m:t>
                        </m:r>
                        <m:r>
                          <a:rPr lang="en-US" sz="2000" b="0" i="1" dirty="0" smtClean="0">
                            <a:solidFill>
                              <a:schemeClr val="tx1"/>
                            </a:solidFill>
                            <a:latin typeface="Cambria Math" panose="02040503050406030204" pitchFamily="18" charset="0"/>
                          </a:rPr>
                          <m:t>𝐾𝐸</m:t>
                        </m:r>
                        <m:r>
                          <a:rPr lang="en-US" sz="2000" b="0" i="1" dirty="0" smtClean="0">
                            <a:solidFill>
                              <a:schemeClr val="tx1"/>
                            </a:solidFill>
                            <a:latin typeface="Cambria Math" panose="02040503050406030204" pitchFamily="18" charset="0"/>
                          </a:rPr>
                          <m:t>.</m:t>
                        </m:r>
                        <m:r>
                          <a:rPr lang="en-US" sz="2000" b="0" i="1" dirty="0" smtClean="0">
                            <a:solidFill>
                              <a:schemeClr val="tx1"/>
                            </a:solidFill>
                            <a:latin typeface="Cambria Math" panose="02040503050406030204" pitchFamily="18" charset="0"/>
                          </a:rPr>
                          <m:t>𝑘</m:t>
                        </m:r>
                        <m:d>
                          <m:dPr>
                            <m:ctrlPr>
                              <a:rPr lang="en-US" sz="2000" b="0" i="1" dirty="0" smtClean="0">
                                <a:solidFill>
                                  <a:schemeClr val="tx1"/>
                                </a:solidFill>
                                <a:latin typeface="Cambria Math" panose="02040503050406030204" pitchFamily="18" charset="0"/>
                              </a:rPr>
                            </m:ctrlPr>
                          </m:dPr>
                          <m:e>
                            <m:r>
                              <a:rPr lang="en-US" sz="2000" i="1" dirty="0" smtClean="0">
                                <a:solidFill>
                                  <a:schemeClr val="accent5"/>
                                </a:solidFill>
                                <a:latin typeface="Cambria Math" panose="02040503050406030204" pitchFamily="18" charset="0"/>
                              </a:rPr>
                              <m:t>𝐴</m:t>
                            </m:r>
                            <m:r>
                              <a:rPr lang="en-US" sz="2000" b="0" i="1" dirty="0" smtClean="0">
                                <a:solidFill>
                                  <a:schemeClr val="accent5"/>
                                </a:solidFill>
                                <a:latin typeface="Cambria Math" panose="02040503050406030204" pitchFamily="18" charset="0"/>
                              </a:rPr>
                              <m:t>,</m:t>
                            </m:r>
                            <m:r>
                              <a:rPr lang="en-US" sz="2000" b="0" i="1" dirty="0" smtClean="0">
                                <a:solidFill>
                                  <a:schemeClr val="accent5"/>
                                </a:solidFill>
                                <a:latin typeface="Cambria Math" panose="02040503050406030204" pitchFamily="18" charset="0"/>
                              </a:rPr>
                              <m:t>𝐵</m:t>
                            </m:r>
                          </m:e>
                        </m:d>
                      </m:oMath>
                    </m:oMathPara>
                  </a14:m>
                  <a:endParaRPr lang="en-US" sz="2000" dirty="0">
                    <a:solidFill>
                      <a:schemeClr val="tx1"/>
                    </a:solidFill>
                  </a:endParaRPr>
                </a:p>
                <a:p>
                  <a:r>
                    <a:rPr lang="en-US" sz="2000" dirty="0">
                      <a:solidFill>
                        <a:schemeClr val="tx1"/>
                      </a:solidFill>
                    </a:rPr>
                    <a:t> or </a:t>
                  </a:r>
                  <a14:m>
                    <m:oMath xmlns:m="http://schemas.openxmlformats.org/officeDocument/2006/math">
                      <m:r>
                        <a:rPr lang="en-US" altLang="zh-CN" sz="2000" i="1" dirty="0">
                          <a:latin typeface="Cambria Math" panose="02040503050406030204" pitchFamily="18" charset="0"/>
                          <a:sym typeface="Symbol" panose="05050102010706020507" pitchFamily="18" charset="2"/>
                        </a:rPr>
                        <m:t>$</m:t>
                      </m:r>
                    </m:oMath>
                  </a14:m>
                  <a:endParaRPr lang="en-US" sz="2000" dirty="0"/>
                </a:p>
                <a:p>
                  <a:r>
                    <a:rPr lang="en-US" sz="2000" dirty="0">
                      <a:solidFill>
                        <a:schemeClr val="tx1"/>
                      </a:solidFill>
                    </a:rPr>
                    <a:t> </a:t>
                  </a:r>
                </a:p>
              </p:txBody>
            </p:sp>
          </mc:Choice>
          <mc:Fallback xmlns="">
            <p:sp>
              <p:nvSpPr>
                <p:cNvPr id="87" name="TextBox 86">
                  <a:extLst>
                    <a:ext uri="{FF2B5EF4-FFF2-40B4-BE49-F238E27FC236}">
                      <a16:creationId xmlns:a16="http://schemas.microsoft.com/office/drawing/2014/main" id="{C58D4895-CD6A-043C-1EE4-55C2D588762A}"/>
                    </a:ext>
                  </a:extLst>
                </p:cNvPr>
                <p:cNvSpPr txBox="1">
                  <a:spLocks noRot="1" noChangeAspect="1" noMove="1" noResize="1" noEditPoints="1" noAdjustHandles="1" noChangeArrowheads="1" noChangeShapeType="1" noTextEdit="1"/>
                </p:cNvSpPr>
                <p:nvPr/>
              </p:nvSpPr>
              <p:spPr>
                <a:xfrm>
                  <a:off x="2688448" y="3476620"/>
                  <a:ext cx="3098283" cy="1015663"/>
                </a:xfrm>
                <a:prstGeom prst="rect">
                  <a:avLst/>
                </a:prstGeom>
                <a:blipFill>
                  <a:blip r:embed="rId31"/>
                  <a:stretch>
                    <a:fillRect l="-296"/>
                  </a:stretch>
                </a:blipFill>
              </p:spPr>
              <p:txBody>
                <a:bodyPr/>
                <a:lstStyle/>
                <a:p>
                  <a:r>
                    <a:rPr lang="en-US">
                      <a:noFill/>
                    </a:rPr>
                    <a:t> </a:t>
                  </a:r>
                </a:p>
              </p:txBody>
            </p:sp>
          </mc:Fallback>
        </mc:AlternateContent>
        <p:cxnSp>
          <p:nvCxnSpPr>
            <p:cNvPr id="88" name="Straight Arrow Connector 87">
              <a:extLst>
                <a:ext uri="{FF2B5EF4-FFF2-40B4-BE49-F238E27FC236}">
                  <a16:creationId xmlns:a16="http://schemas.microsoft.com/office/drawing/2014/main" id="{CF561F1D-A219-8B34-D891-62CDF3F27D7F}"/>
                </a:ext>
              </a:extLst>
            </p:cNvPr>
            <p:cNvCxnSpPr>
              <a:cxnSpLocks/>
            </p:cNvCxnSpPr>
            <p:nvPr/>
          </p:nvCxnSpPr>
          <p:spPr>
            <a:xfrm flipH="1">
              <a:off x="2768101" y="4278172"/>
              <a:ext cx="2804562" cy="0"/>
            </a:xfrm>
            <a:prstGeom prst="straightConnector1">
              <a:avLst/>
            </a:prstGeom>
            <a:ln w="38100">
              <a:solidFill>
                <a:schemeClr val="tx1"/>
              </a:solidFill>
              <a:headEnd type="triangle"/>
              <a:tailEnd type="none"/>
            </a:ln>
          </p:spPr>
          <p:style>
            <a:lnRef idx="3">
              <a:schemeClr val="dk1"/>
            </a:lnRef>
            <a:fillRef idx="0">
              <a:schemeClr val="dk1"/>
            </a:fillRef>
            <a:effectRef idx="2">
              <a:schemeClr val="dk1"/>
            </a:effectRef>
            <a:fontRef idx="minor">
              <a:schemeClr val="tx1"/>
            </a:fontRef>
          </p:style>
        </p:cxnSp>
      </p:grpSp>
      <p:grpSp>
        <p:nvGrpSpPr>
          <p:cNvPr id="89" name="Group 88">
            <a:extLst>
              <a:ext uri="{FF2B5EF4-FFF2-40B4-BE49-F238E27FC236}">
                <a16:creationId xmlns:a16="http://schemas.microsoft.com/office/drawing/2014/main" id="{7AEDD69A-4B84-1D6A-6C3F-A8625D73C9AC}"/>
              </a:ext>
            </a:extLst>
          </p:cNvPr>
          <p:cNvGrpSpPr/>
          <p:nvPr/>
        </p:nvGrpSpPr>
        <p:grpSpPr>
          <a:xfrm>
            <a:off x="8983465" y="3323616"/>
            <a:ext cx="3100613" cy="760872"/>
            <a:chOff x="2875841" y="3494204"/>
            <a:chExt cx="3887426" cy="760872"/>
          </a:xfrm>
        </p:grpSpPr>
        <mc:AlternateContent xmlns:mc="http://schemas.openxmlformats.org/markup-compatibility/2006" xmlns:a14="http://schemas.microsoft.com/office/drawing/2010/main">
          <mc:Choice Requires="a14">
            <p:sp>
              <p:nvSpPr>
                <p:cNvPr id="90" name="TextBox 89">
                  <a:extLst>
                    <a:ext uri="{FF2B5EF4-FFF2-40B4-BE49-F238E27FC236}">
                      <a16:creationId xmlns:a16="http://schemas.microsoft.com/office/drawing/2014/main" id="{E38408E1-79E9-0E6D-7AC0-1D84E2650E48}"/>
                    </a:ext>
                  </a:extLst>
                </p:cNvPr>
                <p:cNvSpPr txBox="1"/>
                <p:nvPr/>
              </p:nvSpPr>
              <p:spPr>
                <a:xfrm>
                  <a:off x="2875841" y="3494204"/>
                  <a:ext cx="3887426" cy="707886"/>
                </a:xfrm>
                <a:prstGeom prst="rect">
                  <a:avLst/>
                </a:prstGeom>
                <a:noFill/>
              </p:spPr>
              <p:txBody>
                <a:bodyPr wrap="square">
                  <a:spAutoFit/>
                </a:bodyPr>
                <a:lstStyle/>
                <a:p>
                  <a14:m>
                    <m:oMath xmlns:m="http://schemas.openxmlformats.org/officeDocument/2006/math">
                      <m:sSub>
                        <m:sSubPr>
                          <m:ctrlPr>
                            <a:rPr lang="en-US" sz="2000" b="0" i="1" dirty="0" smtClean="0">
                              <a:solidFill>
                                <a:schemeClr val="tx1"/>
                              </a:solidFill>
                              <a:latin typeface="Cambria Math" panose="02040503050406030204" pitchFamily="18" charset="0"/>
                            </a:rPr>
                          </m:ctrlPr>
                        </m:sSubPr>
                        <m:e>
                          <m:r>
                            <a:rPr lang="en-US" sz="2000" b="0" i="1" dirty="0" smtClean="0">
                              <a:solidFill>
                                <a:schemeClr val="tx1"/>
                              </a:solidFill>
                              <a:latin typeface="Cambria Math" panose="02040503050406030204" pitchFamily="18" charset="0"/>
                            </a:rPr>
                            <m:t>𝐾</m:t>
                          </m:r>
                        </m:e>
                        <m:sub>
                          <m:r>
                            <a:rPr lang="en-US" sz="2000" b="0" i="1" dirty="0" smtClean="0">
                              <a:solidFill>
                                <a:schemeClr val="tx1"/>
                              </a:solidFill>
                              <a:latin typeface="Cambria Math" panose="02040503050406030204" pitchFamily="18" charset="0"/>
                            </a:rPr>
                            <m:t>𝐵</m:t>
                          </m:r>
                        </m:sub>
                      </m:sSub>
                      <m:r>
                        <a:rPr lang="en-US" sz="2000" b="0" i="1" dirty="0" smtClean="0">
                          <a:solidFill>
                            <a:schemeClr val="tx1"/>
                          </a:solidFill>
                          <a:latin typeface="Cambria Math" panose="02040503050406030204" pitchFamily="18" charset="0"/>
                        </a:rPr>
                        <m:t>=</m:t>
                      </m:r>
                      <m:r>
                        <a:rPr lang="en-US" sz="2000" b="0" i="1" dirty="0" smtClean="0">
                          <a:solidFill>
                            <a:schemeClr val="tx1"/>
                          </a:solidFill>
                          <a:latin typeface="Cambria Math" panose="02040503050406030204" pitchFamily="18" charset="0"/>
                        </a:rPr>
                        <m:t>𝐾𝐸</m:t>
                      </m:r>
                      <m:r>
                        <a:rPr lang="en-US" sz="2000" b="0" i="1" dirty="0" smtClean="0">
                          <a:solidFill>
                            <a:schemeClr val="tx1"/>
                          </a:solidFill>
                          <a:latin typeface="Cambria Math" panose="02040503050406030204" pitchFamily="18" charset="0"/>
                        </a:rPr>
                        <m:t>.</m:t>
                      </m:r>
                      <m:r>
                        <a:rPr lang="en-US" sz="2000" b="0" i="1" dirty="0" smtClean="0">
                          <a:solidFill>
                            <a:schemeClr val="tx1"/>
                          </a:solidFill>
                          <a:latin typeface="Cambria Math" panose="02040503050406030204" pitchFamily="18" charset="0"/>
                        </a:rPr>
                        <m:t>𝑘</m:t>
                      </m:r>
                      <m:d>
                        <m:dPr>
                          <m:ctrlPr>
                            <a:rPr lang="en-US" sz="2000" b="0" i="1" dirty="0" smtClean="0">
                              <a:solidFill>
                                <a:schemeClr val="tx1"/>
                              </a:solidFill>
                              <a:latin typeface="Cambria Math" panose="02040503050406030204" pitchFamily="18" charset="0"/>
                            </a:rPr>
                          </m:ctrlPr>
                        </m:dPr>
                        <m:e>
                          <m:sSup>
                            <m:sSupPr>
                              <m:ctrlPr>
                                <a:rPr lang="en-US" sz="2000" b="0" i="1" dirty="0" smtClean="0">
                                  <a:solidFill>
                                    <a:schemeClr val="accent5"/>
                                  </a:solidFill>
                                  <a:latin typeface="Cambria Math" panose="02040503050406030204" pitchFamily="18" charset="0"/>
                                </a:rPr>
                              </m:ctrlPr>
                            </m:sSupPr>
                            <m:e>
                              <m:r>
                                <a:rPr lang="en-US" sz="2000" i="1" dirty="0" smtClean="0">
                                  <a:solidFill>
                                    <a:schemeClr val="accent5"/>
                                  </a:solidFill>
                                  <a:latin typeface="Cambria Math" panose="02040503050406030204" pitchFamily="18" charset="0"/>
                                </a:rPr>
                                <m:t>𝐴</m:t>
                              </m:r>
                            </m:e>
                            <m:sup>
                              <m:r>
                                <a:rPr lang="en-US" sz="2000" b="0" i="1" dirty="0" smtClean="0">
                                  <a:solidFill>
                                    <a:schemeClr val="accent5"/>
                                  </a:solidFill>
                                  <a:latin typeface="Cambria Math" panose="02040503050406030204" pitchFamily="18" charset="0"/>
                                </a:rPr>
                                <m:t>∗</m:t>
                              </m:r>
                            </m:sup>
                          </m:sSup>
                          <m:r>
                            <a:rPr lang="en-US" sz="2000" b="0" i="1" dirty="0" smtClean="0">
                              <a:solidFill>
                                <a:schemeClr val="accent5"/>
                              </a:solidFill>
                              <a:latin typeface="Cambria Math" panose="02040503050406030204" pitchFamily="18" charset="0"/>
                            </a:rPr>
                            <m:t>,</m:t>
                          </m:r>
                          <m:r>
                            <a:rPr lang="en-US" sz="2000" b="0" i="1" dirty="0" smtClean="0">
                              <a:solidFill>
                                <a:schemeClr val="accent5"/>
                              </a:solidFill>
                              <a:latin typeface="Cambria Math" panose="02040503050406030204" pitchFamily="18" charset="0"/>
                            </a:rPr>
                            <m:t>𝐵</m:t>
                          </m:r>
                        </m:e>
                      </m:d>
                      <m:r>
                        <a:rPr lang="en-US" sz="2000" b="0" i="1" dirty="0" smtClean="0">
                          <a:solidFill>
                            <a:schemeClr val="tx1"/>
                          </a:solidFill>
                          <a:latin typeface="Cambria Math" panose="02040503050406030204" pitchFamily="18" charset="0"/>
                        </a:rPr>
                        <m:t>=</m:t>
                      </m:r>
                      <m:sSup>
                        <m:sSupPr>
                          <m:ctrlPr>
                            <a:rPr lang="en-US" sz="2000" b="0" i="1" dirty="0" smtClean="0">
                              <a:solidFill>
                                <a:schemeClr val="tx1"/>
                              </a:solidFill>
                              <a:latin typeface="Cambria Math" panose="02040503050406030204" pitchFamily="18" charset="0"/>
                            </a:rPr>
                          </m:ctrlPr>
                        </m:sSupPr>
                        <m:e>
                          <m:d>
                            <m:dPr>
                              <m:ctrlPr>
                                <a:rPr lang="en-US" sz="2000" b="0" i="1" dirty="0" smtClean="0">
                                  <a:solidFill>
                                    <a:schemeClr val="tx1"/>
                                  </a:solidFill>
                                  <a:latin typeface="Cambria Math" panose="02040503050406030204" pitchFamily="18" charset="0"/>
                                </a:rPr>
                              </m:ctrlPr>
                            </m:dPr>
                            <m:e>
                              <m:sSub>
                                <m:sSubPr>
                                  <m:ctrlPr>
                                    <a:rPr lang="en-US" sz="2000" b="0" i="1" dirty="0" smtClean="0">
                                      <a:solidFill>
                                        <a:schemeClr val="tx1"/>
                                      </a:solidFill>
                                      <a:latin typeface="Cambria Math" panose="02040503050406030204" pitchFamily="18" charset="0"/>
                                    </a:rPr>
                                  </m:ctrlPr>
                                </m:sSubPr>
                                <m:e>
                                  <m:r>
                                    <a:rPr lang="en-US" sz="2000" b="0" i="1" dirty="0" smtClean="0">
                                      <a:solidFill>
                                        <a:schemeClr val="tx1"/>
                                      </a:solidFill>
                                      <a:latin typeface="Cambria Math" panose="02040503050406030204" pitchFamily="18" charset="0"/>
                                    </a:rPr>
                                    <m:t>𝐾</m:t>
                                  </m:r>
                                </m:e>
                                <m:sub>
                                  <m:r>
                                    <a:rPr lang="en-US" sz="2000" b="0" i="1" dirty="0" smtClean="0">
                                      <a:solidFill>
                                        <a:schemeClr val="tx1"/>
                                      </a:solidFill>
                                      <a:latin typeface="Cambria Math" panose="02040503050406030204" pitchFamily="18" charset="0"/>
                                    </a:rPr>
                                    <m:t>𝐴</m:t>
                                  </m:r>
                                </m:sub>
                              </m:sSub>
                            </m:e>
                          </m:d>
                        </m:e>
                        <m:sup>
                          <m:r>
                            <a:rPr lang="en-US" sz="2000" b="0" i="1" dirty="0" smtClean="0">
                              <a:solidFill>
                                <a:schemeClr val="tx1"/>
                              </a:solidFill>
                              <a:latin typeface="Cambria Math" panose="02040503050406030204" pitchFamily="18" charset="0"/>
                            </a:rPr>
                            <m:t>2</m:t>
                          </m:r>
                        </m:sup>
                      </m:sSup>
                    </m:oMath>
                  </a14:m>
                  <a:r>
                    <a:rPr lang="en-US" sz="2000" dirty="0">
                      <a:solidFill>
                        <a:schemeClr val="tx1"/>
                      </a:solidFill>
                    </a:rPr>
                    <a:t> [</a:t>
                  </a:r>
                  <a:r>
                    <a:rPr lang="en-US" sz="2000" dirty="0">
                      <a:solidFill>
                        <a:srgbClr val="FF0000"/>
                      </a:solidFill>
                    </a:rPr>
                    <a:t>if </a:t>
                  </a:r>
                  <a14:m>
                    <m:oMath xmlns:m="http://schemas.openxmlformats.org/officeDocument/2006/math">
                      <m:r>
                        <a:rPr lang="en-US" sz="2000" i="1" dirty="0">
                          <a:solidFill>
                            <a:srgbClr val="FF0000"/>
                          </a:solidFill>
                          <a:latin typeface="Cambria Math" panose="02040503050406030204" pitchFamily="18" charset="0"/>
                        </a:rPr>
                        <m:t>𝐾𝐸</m:t>
                      </m:r>
                      <m:r>
                        <a:rPr lang="en-US" sz="2000" i="1" dirty="0">
                          <a:solidFill>
                            <a:srgbClr val="FF0000"/>
                          </a:solidFill>
                          <a:latin typeface="Cambria Math" panose="02040503050406030204" pitchFamily="18" charset="0"/>
                        </a:rPr>
                        <m:t>.</m:t>
                      </m:r>
                      <m:r>
                        <a:rPr lang="en-US" sz="2000" i="1" dirty="0">
                          <a:solidFill>
                            <a:srgbClr val="FF0000"/>
                          </a:solidFill>
                          <a:latin typeface="Cambria Math" panose="02040503050406030204" pitchFamily="18" charset="0"/>
                        </a:rPr>
                        <m:t>𝑘</m:t>
                      </m:r>
                      <m:r>
                        <a:rPr lang="en-US" sz="2000" b="0" i="1" dirty="0" smtClean="0">
                          <a:solidFill>
                            <a:srgbClr val="FF0000"/>
                          </a:solidFill>
                          <a:latin typeface="Cambria Math" panose="02040503050406030204" pitchFamily="18" charset="0"/>
                        </a:rPr>
                        <m:t>=</m:t>
                      </m:r>
                      <m:r>
                        <a:rPr lang="en-US" sz="2000" b="0" i="1" dirty="0" smtClean="0">
                          <a:solidFill>
                            <a:srgbClr val="FF0000"/>
                          </a:solidFill>
                          <a:latin typeface="Cambria Math" panose="02040503050406030204" pitchFamily="18" charset="0"/>
                        </a:rPr>
                        <m:t>𝐷𝐻</m:t>
                      </m:r>
                    </m:oMath>
                  </a14:m>
                  <a:r>
                    <a:rPr lang="en-US" sz="2000" dirty="0">
                      <a:solidFill>
                        <a:schemeClr val="tx1"/>
                      </a:solidFill>
                    </a:rPr>
                    <a:t>]</a:t>
                  </a:r>
                </a:p>
              </p:txBody>
            </p:sp>
          </mc:Choice>
          <mc:Fallback xmlns="">
            <p:sp>
              <p:nvSpPr>
                <p:cNvPr id="90" name="TextBox 89">
                  <a:extLst>
                    <a:ext uri="{FF2B5EF4-FFF2-40B4-BE49-F238E27FC236}">
                      <a16:creationId xmlns:a16="http://schemas.microsoft.com/office/drawing/2014/main" id="{E38408E1-79E9-0E6D-7AC0-1D84E2650E48}"/>
                    </a:ext>
                  </a:extLst>
                </p:cNvPr>
                <p:cNvSpPr txBox="1">
                  <a:spLocks noRot="1" noChangeAspect="1" noMove="1" noResize="1" noEditPoints="1" noAdjustHandles="1" noChangeArrowheads="1" noChangeShapeType="1" noTextEdit="1"/>
                </p:cNvSpPr>
                <p:nvPr/>
              </p:nvSpPr>
              <p:spPr>
                <a:xfrm>
                  <a:off x="2875841" y="3494204"/>
                  <a:ext cx="3887426" cy="707886"/>
                </a:xfrm>
                <a:prstGeom prst="rect">
                  <a:avLst/>
                </a:prstGeom>
                <a:blipFill>
                  <a:blip r:embed="rId32"/>
                  <a:stretch>
                    <a:fillRect l="-2165" b="-14655"/>
                  </a:stretch>
                </a:blipFill>
              </p:spPr>
              <p:txBody>
                <a:bodyPr/>
                <a:lstStyle/>
                <a:p>
                  <a:r>
                    <a:rPr lang="en-US">
                      <a:noFill/>
                    </a:rPr>
                    <a:t> </a:t>
                  </a:r>
                </a:p>
              </p:txBody>
            </p:sp>
          </mc:Fallback>
        </mc:AlternateContent>
        <p:cxnSp>
          <p:nvCxnSpPr>
            <p:cNvPr id="91" name="Straight Arrow Connector 90">
              <a:extLst>
                <a:ext uri="{FF2B5EF4-FFF2-40B4-BE49-F238E27FC236}">
                  <a16:creationId xmlns:a16="http://schemas.microsoft.com/office/drawing/2014/main" id="{2055F793-B861-484B-568D-BBE8777C8ABE}"/>
                </a:ext>
              </a:extLst>
            </p:cNvPr>
            <p:cNvCxnSpPr>
              <a:cxnSpLocks/>
            </p:cNvCxnSpPr>
            <p:nvPr/>
          </p:nvCxnSpPr>
          <p:spPr>
            <a:xfrm flipH="1">
              <a:off x="2965518" y="4255076"/>
              <a:ext cx="2544143" cy="0"/>
            </a:xfrm>
            <a:prstGeom prst="straightConnector1">
              <a:avLst/>
            </a:prstGeom>
            <a:ln w="38100">
              <a:solidFill>
                <a:schemeClr val="tx1"/>
              </a:solidFill>
              <a:headEnd type="none"/>
              <a:tailEnd type="triangle"/>
            </a:ln>
          </p:spPr>
          <p:style>
            <a:lnRef idx="3">
              <a:schemeClr val="dk1"/>
            </a:lnRef>
            <a:fillRef idx="0">
              <a:schemeClr val="dk1"/>
            </a:fillRef>
            <a:effectRef idx="2">
              <a:schemeClr val="dk1"/>
            </a:effectRef>
            <a:fontRef idx="minor">
              <a:schemeClr val="tx1"/>
            </a:fontRef>
          </p:style>
        </p:cxnSp>
      </p:grpSp>
      <p:grpSp>
        <p:nvGrpSpPr>
          <p:cNvPr id="95" name="Group 94">
            <a:extLst>
              <a:ext uri="{FF2B5EF4-FFF2-40B4-BE49-F238E27FC236}">
                <a16:creationId xmlns:a16="http://schemas.microsoft.com/office/drawing/2014/main" id="{5546BF9B-A571-113C-63E0-9E2EF6005334}"/>
              </a:ext>
            </a:extLst>
          </p:cNvPr>
          <p:cNvGrpSpPr/>
          <p:nvPr/>
        </p:nvGrpSpPr>
        <p:grpSpPr>
          <a:xfrm>
            <a:off x="6140895" y="2000580"/>
            <a:ext cx="2317803" cy="432145"/>
            <a:chOff x="2615420" y="3467958"/>
            <a:chExt cx="3098283" cy="432145"/>
          </a:xfrm>
        </p:grpSpPr>
        <mc:AlternateContent xmlns:mc="http://schemas.openxmlformats.org/markup-compatibility/2006">
          <mc:Choice xmlns:a14="http://schemas.microsoft.com/office/drawing/2010/main" Requires="a14">
            <p:sp>
              <p:nvSpPr>
                <p:cNvPr id="96" name="TextBox 95">
                  <a:extLst>
                    <a:ext uri="{FF2B5EF4-FFF2-40B4-BE49-F238E27FC236}">
                      <a16:creationId xmlns:a16="http://schemas.microsoft.com/office/drawing/2014/main" id="{FF55317B-A5E9-331C-2F38-BE2C78220C57}"/>
                    </a:ext>
                  </a:extLst>
                </p:cNvPr>
                <p:cNvSpPr txBox="1"/>
                <p:nvPr/>
              </p:nvSpPr>
              <p:spPr>
                <a:xfrm>
                  <a:off x="2615420" y="3467958"/>
                  <a:ext cx="3098283" cy="42377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000" b="0" i="1" dirty="0" smtClean="0">
                                <a:solidFill>
                                  <a:schemeClr val="tx1"/>
                                </a:solidFill>
                                <a:latin typeface="Cambria Math" panose="02040503050406030204" pitchFamily="18" charset="0"/>
                              </a:rPr>
                            </m:ctrlPr>
                          </m:sSubPr>
                          <m:e>
                            <m:r>
                              <a:rPr lang="en-US" sz="2000" b="0" i="1" dirty="0" smtClean="0">
                                <a:solidFill>
                                  <a:schemeClr val="tx1"/>
                                </a:solidFill>
                                <a:latin typeface="Cambria Math" panose="02040503050406030204" pitchFamily="18" charset="0"/>
                              </a:rPr>
                              <m:t>𝐶</m:t>
                            </m:r>
                          </m:e>
                          <m:sub>
                            <m:r>
                              <a:rPr lang="en-US" sz="2000" b="0" i="1" dirty="0" smtClean="0">
                                <a:solidFill>
                                  <a:schemeClr val="tx1"/>
                                </a:solidFill>
                                <a:latin typeface="Cambria Math" panose="02040503050406030204" pitchFamily="18" charset="0"/>
                              </a:rPr>
                              <m:t>𝐴</m:t>
                            </m:r>
                          </m:sub>
                        </m:sSub>
                        <m:r>
                          <a:rPr lang="en-US" sz="2000" b="0" i="1" dirty="0" smtClean="0">
                            <a:solidFill>
                              <a:schemeClr val="tx1"/>
                            </a:solidFill>
                            <a:latin typeface="Cambria Math" panose="02040503050406030204" pitchFamily="18" charset="0"/>
                          </a:rPr>
                          <m:t>=</m:t>
                        </m:r>
                        <m:r>
                          <a:rPr lang="en-US" sz="2000" b="0" i="1" dirty="0" smtClean="0">
                            <a:solidFill>
                              <a:schemeClr val="tx1"/>
                            </a:solidFill>
                            <a:latin typeface="Cambria Math" panose="02040503050406030204" pitchFamily="18" charset="0"/>
                          </a:rPr>
                          <m:t>𝐻𝐼𝐶</m:t>
                        </m:r>
                        <m:r>
                          <a:rPr lang="en-US" sz="2000" b="0" i="1" dirty="0" smtClean="0">
                            <a:solidFill>
                              <a:schemeClr val="tx1"/>
                            </a:solidFill>
                            <a:latin typeface="Cambria Math" panose="02040503050406030204" pitchFamily="18" charset="0"/>
                          </a:rPr>
                          <m:t>.</m:t>
                        </m:r>
                        <m:sSub>
                          <m:sSubPr>
                            <m:ctrlPr>
                              <a:rPr lang="en-US" sz="2000" b="0" i="1" dirty="0" smtClean="0">
                                <a:solidFill>
                                  <a:schemeClr val="tx1"/>
                                </a:solidFill>
                                <a:latin typeface="Cambria Math" panose="02040503050406030204" pitchFamily="18" charset="0"/>
                              </a:rPr>
                            </m:ctrlPr>
                          </m:sSubPr>
                          <m:e>
                            <m:r>
                              <a:rPr lang="en-US" sz="2000" b="0" i="1" dirty="0" smtClean="0">
                                <a:solidFill>
                                  <a:schemeClr val="tx1"/>
                                </a:solidFill>
                                <a:latin typeface="Cambria Math" panose="02040503050406030204" pitchFamily="18" charset="0"/>
                              </a:rPr>
                              <m:t>𝐸</m:t>
                            </m:r>
                          </m:e>
                          <m:sub>
                            <m:r>
                              <a:rPr lang="en-US" sz="2000" b="0" i="1" dirty="0" smtClean="0">
                                <a:solidFill>
                                  <a:schemeClr val="tx1"/>
                                </a:solidFill>
                                <a:latin typeface="Cambria Math" panose="02040503050406030204" pitchFamily="18" charset="0"/>
                              </a:rPr>
                              <m:t>𝑝𝑤</m:t>
                            </m:r>
                          </m:sub>
                        </m:sSub>
                        <m:r>
                          <a:rPr lang="en-US" sz="2000" b="0" i="1" dirty="0" smtClean="0">
                            <a:solidFill>
                              <a:schemeClr val="tx1"/>
                            </a:solidFill>
                            <a:latin typeface="Cambria Math" panose="02040503050406030204" pitchFamily="18" charset="0"/>
                          </a:rPr>
                          <m:t>(</m:t>
                        </m:r>
                        <m:r>
                          <a:rPr lang="en-US" sz="2000" i="1" dirty="0" smtClean="0">
                            <a:solidFill>
                              <a:schemeClr val="accent5"/>
                            </a:solidFill>
                            <a:latin typeface="Cambria Math" panose="02040503050406030204" pitchFamily="18" charset="0"/>
                          </a:rPr>
                          <m:t>𝐴</m:t>
                        </m:r>
                        <m:r>
                          <a:rPr lang="en-US" sz="2000" b="0" i="1" dirty="0" smtClean="0">
                            <a:solidFill>
                              <a:schemeClr val="tx1"/>
                            </a:solidFill>
                            <a:latin typeface="Cambria Math" panose="02040503050406030204" pitchFamily="18" charset="0"/>
                          </a:rPr>
                          <m:t>)</m:t>
                        </m:r>
                      </m:oMath>
                    </m:oMathPara>
                  </a14:m>
                  <a:endParaRPr lang="en-US" sz="2000" dirty="0">
                    <a:solidFill>
                      <a:schemeClr val="tx1"/>
                    </a:solidFill>
                  </a:endParaRPr>
                </a:p>
              </p:txBody>
            </p:sp>
          </mc:Choice>
          <mc:Fallback>
            <p:sp>
              <p:nvSpPr>
                <p:cNvPr id="96" name="TextBox 95">
                  <a:extLst>
                    <a:ext uri="{FF2B5EF4-FFF2-40B4-BE49-F238E27FC236}">
                      <a16:creationId xmlns:a16="http://schemas.microsoft.com/office/drawing/2014/main" id="{FF55317B-A5E9-331C-2F38-BE2C78220C57}"/>
                    </a:ext>
                  </a:extLst>
                </p:cNvPr>
                <p:cNvSpPr txBox="1">
                  <a:spLocks noRot="1" noChangeAspect="1" noMove="1" noResize="1" noEditPoints="1" noAdjustHandles="1" noChangeArrowheads="1" noChangeShapeType="1" noTextEdit="1"/>
                </p:cNvSpPr>
                <p:nvPr/>
              </p:nvSpPr>
              <p:spPr>
                <a:xfrm>
                  <a:off x="2615420" y="3467958"/>
                  <a:ext cx="3098283" cy="423770"/>
                </a:xfrm>
                <a:prstGeom prst="rect">
                  <a:avLst/>
                </a:prstGeom>
                <a:blipFill>
                  <a:blip r:embed="rId33"/>
                  <a:stretch>
                    <a:fillRect b="-10000"/>
                  </a:stretch>
                </a:blipFill>
              </p:spPr>
              <p:txBody>
                <a:bodyPr/>
                <a:lstStyle/>
                <a:p>
                  <a:r>
                    <a:rPr lang="en-US">
                      <a:noFill/>
                    </a:rPr>
                    <a:t> </a:t>
                  </a:r>
                </a:p>
              </p:txBody>
            </p:sp>
          </mc:Fallback>
        </mc:AlternateContent>
        <p:cxnSp>
          <p:nvCxnSpPr>
            <p:cNvPr id="97" name="Straight Arrow Connector 96">
              <a:extLst>
                <a:ext uri="{FF2B5EF4-FFF2-40B4-BE49-F238E27FC236}">
                  <a16:creationId xmlns:a16="http://schemas.microsoft.com/office/drawing/2014/main" id="{E1BA0D6E-16C8-0CCE-75DC-67DAC9D35C2A}"/>
                </a:ext>
              </a:extLst>
            </p:cNvPr>
            <p:cNvCxnSpPr>
              <a:cxnSpLocks/>
            </p:cNvCxnSpPr>
            <p:nvPr/>
          </p:nvCxnSpPr>
          <p:spPr>
            <a:xfrm flipH="1">
              <a:off x="2966514" y="3900103"/>
              <a:ext cx="2544144" cy="0"/>
            </a:xfrm>
            <a:prstGeom prst="straightConnector1">
              <a:avLst/>
            </a:prstGeom>
            <a:ln w="38100">
              <a:solidFill>
                <a:schemeClr val="tx1"/>
              </a:solidFill>
              <a:headEnd type="triangle"/>
              <a:tailEnd type="none"/>
            </a:ln>
          </p:spPr>
          <p:style>
            <a:lnRef idx="3">
              <a:schemeClr val="dk1"/>
            </a:lnRef>
            <a:fillRef idx="0">
              <a:schemeClr val="dk1"/>
            </a:fillRef>
            <a:effectRef idx="2">
              <a:schemeClr val="dk1"/>
            </a:effectRef>
            <a:fontRef idx="minor">
              <a:schemeClr val="tx1"/>
            </a:fontRef>
          </p:style>
        </p:cxnSp>
      </p:grpSp>
      <p:sp>
        <p:nvSpPr>
          <p:cNvPr id="98" name="TextBox 97">
            <a:extLst>
              <a:ext uri="{FF2B5EF4-FFF2-40B4-BE49-F238E27FC236}">
                <a16:creationId xmlns:a16="http://schemas.microsoft.com/office/drawing/2014/main" id="{D11FBBCD-D11F-D4E5-D3C4-AEE61B06E2F8}"/>
              </a:ext>
            </a:extLst>
          </p:cNvPr>
          <p:cNvSpPr txBox="1"/>
          <p:nvPr/>
        </p:nvSpPr>
        <p:spPr>
          <a:xfrm>
            <a:off x="8390796" y="2293285"/>
            <a:ext cx="552177" cy="1785104"/>
          </a:xfrm>
          <a:prstGeom prst="rect">
            <a:avLst/>
          </a:prstGeom>
          <a:solidFill>
            <a:srgbClr val="FFC000"/>
          </a:solidFill>
          <a:ln>
            <a:solidFill>
              <a:srgbClr val="7030A0"/>
            </a:solidFill>
          </a:ln>
        </p:spPr>
        <p:txBody>
          <a:bodyPr wrap="square">
            <a:spAutoFit/>
          </a:bodyPr>
          <a:lstStyle/>
          <a:p>
            <a:endParaRPr lang="en-US" altLang="zh-CN" sz="1600" dirty="0">
              <a:latin typeface="+mn-lt"/>
            </a:endParaRPr>
          </a:p>
          <a:p>
            <a:endParaRPr lang="en-US" altLang="zh-CN" sz="1600" dirty="0">
              <a:latin typeface="+mn-lt"/>
            </a:endParaRPr>
          </a:p>
          <a:p>
            <a:endParaRPr lang="en-US" altLang="zh-CN" sz="1600" dirty="0">
              <a:latin typeface="+mn-lt"/>
            </a:endParaRPr>
          </a:p>
          <a:p>
            <a:r>
              <a:rPr lang="en-US" altLang="zh-CN" sz="1600" dirty="0">
                <a:latin typeface="+mn-lt"/>
              </a:rPr>
              <a:t>Adv</a:t>
            </a:r>
          </a:p>
          <a:p>
            <a:r>
              <a:rPr lang="en-US" altLang="zh-CN" sz="1400" dirty="0">
                <a:latin typeface="+mn-lt"/>
              </a:rPr>
              <a:t>(pw)</a:t>
            </a:r>
            <a:endParaRPr lang="en-US" altLang="zh-CN" sz="1600" dirty="0">
              <a:latin typeface="+mn-lt"/>
            </a:endParaRPr>
          </a:p>
          <a:p>
            <a:endParaRPr lang="en-US" altLang="zh-CN" sz="1600" dirty="0">
              <a:latin typeface="+mn-lt"/>
            </a:endParaRPr>
          </a:p>
          <a:p>
            <a:endParaRPr lang="en-US" altLang="zh-CN" sz="1600" dirty="0">
              <a:latin typeface="+mn-lt"/>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3C0D0293-7806-6036-8F77-6D75E7CA97D4}"/>
                  </a:ext>
                </a:extLst>
              </p:cNvPr>
              <p:cNvSpPr txBox="1"/>
              <p:nvPr/>
            </p:nvSpPr>
            <p:spPr>
              <a:xfrm>
                <a:off x="136592" y="4251051"/>
                <a:ext cx="11947486" cy="2477601"/>
              </a:xfrm>
              <a:prstGeom prst="rect">
                <a:avLst/>
              </a:prstGeom>
              <a:noFill/>
            </p:spPr>
            <p:txBody>
              <a:bodyPr wrap="square">
                <a:spAutoFit/>
              </a:bodyPr>
              <a:lstStyle/>
              <a:p>
                <a:r>
                  <a:rPr lang="en-US" sz="2000" dirty="0"/>
                  <a:t>Theorem: EKE + HIC = UC PAKE</a:t>
                </a:r>
              </a:p>
              <a:p>
                <a:pPr marL="800100" lvl="1" indent="-342900">
                  <a:buFont typeface="Arial" panose="020B0604020202020204" pitchFamily="34" charset="0"/>
                  <a:buChar char="•"/>
                </a:pPr>
                <a:r>
                  <a:rPr lang="en-US" sz="2000" dirty="0"/>
                  <a:t>In proceedings we claim KE needs only </a:t>
                </a:r>
                <a:r>
                  <a:rPr lang="en-US" sz="2000" u="sng" dirty="0"/>
                  <a:t>passive</a:t>
                </a:r>
                <a:r>
                  <a:rPr lang="en-US" sz="2000" dirty="0"/>
                  <a:t> security: </a:t>
                </a:r>
                <a:r>
                  <a:rPr lang="en-US" sz="2000" dirty="0">
                    <a:solidFill>
                      <a:srgbClr val="FF0000"/>
                    </a:solidFill>
                  </a:rPr>
                  <a:t>not true  </a:t>
                </a:r>
                <a:r>
                  <a:rPr lang="en-US" sz="2000" b="0" dirty="0"/>
                  <a:t>(credit to [BGHJ]!)</a:t>
                </a:r>
                <a:endParaRPr lang="en-US" sz="2000" dirty="0">
                  <a:solidFill>
                    <a:srgbClr val="FF0000"/>
                  </a:solidFill>
                </a:endParaRPr>
              </a:p>
              <a:p>
                <a:pPr marL="800100" lvl="1" indent="-342900">
                  <a:buFont typeface="Arial" panose="020B0604020202020204" pitchFamily="34" charset="0"/>
                  <a:buChar char="•"/>
                </a:pPr>
                <a:r>
                  <a:rPr lang="en-US" sz="2000" dirty="0"/>
                  <a:t>Fix: KE needs </a:t>
                </a:r>
                <a:r>
                  <a:rPr lang="en-US" sz="2000" u="sng" dirty="0"/>
                  <a:t>one-time active</a:t>
                </a:r>
                <a:r>
                  <a:rPr lang="en-US" sz="2000" dirty="0"/>
                  <a:t> security, i.e. each </a:t>
                </a:r>
                <a14:m>
                  <m:oMath xmlns:m="http://schemas.openxmlformats.org/officeDocument/2006/math">
                    <m:d>
                      <m:dPr>
                        <m:ctrlPr>
                          <a:rPr lang="en-US" sz="2000" b="0" i="1" dirty="0" smtClean="0">
                            <a:solidFill>
                              <a:srgbClr val="0070C0"/>
                            </a:solidFill>
                            <a:latin typeface="Cambria Math" panose="02040503050406030204" pitchFamily="18" charset="0"/>
                          </a:rPr>
                        </m:ctrlPr>
                      </m:dPr>
                      <m:e>
                        <m:r>
                          <a:rPr lang="en-US" sz="2000" b="0" i="1" dirty="0" smtClean="0">
                            <a:solidFill>
                              <a:srgbClr val="0070C0"/>
                            </a:solidFill>
                            <a:latin typeface="Cambria Math" panose="02040503050406030204" pitchFamily="18" charset="0"/>
                          </a:rPr>
                          <m:t>𝑥</m:t>
                        </m:r>
                        <m:r>
                          <a:rPr lang="en-US" sz="2000" b="0" i="1" dirty="0" smtClean="0">
                            <a:solidFill>
                              <a:srgbClr val="0070C0"/>
                            </a:solidFill>
                            <a:latin typeface="Cambria Math" panose="02040503050406030204" pitchFamily="18" charset="0"/>
                          </a:rPr>
                          <m:t>,</m:t>
                        </m:r>
                        <m:r>
                          <a:rPr lang="en-US" sz="2000" b="0" i="1" dirty="0" smtClean="0">
                            <a:solidFill>
                              <a:srgbClr val="0070C0"/>
                            </a:solidFill>
                            <a:latin typeface="Cambria Math" panose="02040503050406030204" pitchFamily="18" charset="0"/>
                          </a:rPr>
                          <m:t>𝑋</m:t>
                        </m:r>
                        <m:r>
                          <a:rPr lang="en-US" sz="2000" b="0" i="1" dirty="0" smtClean="0">
                            <a:solidFill>
                              <a:srgbClr val="0070C0"/>
                            </a:solidFill>
                            <a:latin typeface="Cambria Math" panose="02040503050406030204" pitchFamily="18" charset="0"/>
                          </a:rPr>
                          <m:t>=</m:t>
                        </m:r>
                        <m:sSup>
                          <m:sSupPr>
                            <m:ctrlPr>
                              <a:rPr lang="en-US" sz="2000" b="0" i="1" dirty="0" smtClean="0">
                                <a:solidFill>
                                  <a:srgbClr val="0070C0"/>
                                </a:solidFill>
                                <a:latin typeface="Cambria Math" panose="02040503050406030204" pitchFamily="18" charset="0"/>
                              </a:rPr>
                            </m:ctrlPr>
                          </m:sSupPr>
                          <m:e>
                            <m:r>
                              <a:rPr lang="en-US" sz="2000" b="0" i="1" dirty="0" smtClean="0">
                                <a:solidFill>
                                  <a:srgbClr val="0070C0"/>
                                </a:solidFill>
                                <a:latin typeface="Cambria Math" panose="02040503050406030204" pitchFamily="18" charset="0"/>
                              </a:rPr>
                              <m:t>𝑔</m:t>
                            </m:r>
                          </m:e>
                          <m:sup>
                            <m:r>
                              <a:rPr lang="en-US" sz="2000" b="0" i="1" dirty="0" smtClean="0">
                                <a:solidFill>
                                  <a:srgbClr val="0070C0"/>
                                </a:solidFill>
                                <a:latin typeface="Cambria Math" panose="02040503050406030204" pitchFamily="18" charset="0"/>
                              </a:rPr>
                              <m:t>𝑥</m:t>
                            </m:r>
                          </m:sup>
                        </m:sSup>
                      </m:e>
                    </m:d>
                  </m:oMath>
                </a14:m>
                <a:r>
                  <a:rPr lang="en-US" sz="2000" dirty="0"/>
                  <a:t> used once</a:t>
                </a:r>
              </a:p>
              <a:p>
                <a:pPr marL="342900" indent="-342900">
                  <a:spcBef>
                    <a:spcPts val="1200"/>
                  </a:spcBef>
                  <a:buFont typeface="Arial" panose="020B0604020202020204" pitchFamily="34" charset="0"/>
                  <a:buChar char="•"/>
                </a:pPr>
                <a:r>
                  <a:rPr lang="en-US" sz="2000" dirty="0"/>
                  <a:t>Why?  Assume Adv. knows pw, forwards </a:t>
                </a:r>
                <a14:m>
                  <m:oMath xmlns:m="http://schemas.openxmlformats.org/officeDocument/2006/math">
                    <m:sSub>
                      <m:sSubPr>
                        <m:ctrlPr>
                          <a:rPr lang="en-US" sz="2000" b="0" i="1" dirty="0" smtClean="0">
                            <a:solidFill>
                              <a:srgbClr val="0070C0"/>
                            </a:solidFill>
                            <a:latin typeface="Cambria Math" panose="02040503050406030204" pitchFamily="18" charset="0"/>
                          </a:rPr>
                        </m:ctrlPr>
                      </m:sSubPr>
                      <m:e>
                        <m:r>
                          <a:rPr lang="en-US" sz="2000" b="0" i="1" dirty="0" smtClean="0">
                            <a:solidFill>
                              <a:srgbClr val="0070C0"/>
                            </a:solidFill>
                            <a:latin typeface="Cambria Math" panose="02040503050406030204" pitchFamily="18" charset="0"/>
                          </a:rPr>
                          <m:t>𝐶</m:t>
                        </m:r>
                      </m:e>
                      <m:sub>
                        <m:r>
                          <a:rPr lang="en-US" sz="2000" i="1" dirty="0">
                            <a:solidFill>
                              <a:srgbClr val="0070C0"/>
                            </a:solidFill>
                            <a:latin typeface="Cambria Math" panose="02040503050406030204" pitchFamily="18" charset="0"/>
                          </a:rPr>
                          <m:t>𝐵</m:t>
                        </m:r>
                      </m:sub>
                    </m:sSub>
                    <m:r>
                      <a:rPr lang="en-US" sz="2000" i="1" dirty="0">
                        <a:solidFill>
                          <a:srgbClr val="0070C0"/>
                        </a:solidFill>
                        <a:latin typeface="Cambria Math" panose="02040503050406030204" pitchFamily="18" charset="0"/>
                      </a:rPr>
                      <m:t> </m:t>
                    </m:r>
                  </m:oMath>
                </a14:m>
                <a:r>
                  <a:rPr lang="en-US" sz="2000" dirty="0"/>
                  <a:t>to A (passive attack on A) and sends </a:t>
                </a:r>
                <a14:m>
                  <m:oMath xmlns:m="http://schemas.openxmlformats.org/officeDocument/2006/math">
                    <m:sSubSup>
                      <m:sSubSupPr>
                        <m:ctrlPr>
                          <a:rPr lang="en-US" sz="2000" b="0" i="1" dirty="0" smtClean="0">
                            <a:solidFill>
                              <a:srgbClr val="0070C0"/>
                            </a:solidFill>
                            <a:latin typeface="Cambria Math" panose="02040503050406030204" pitchFamily="18" charset="0"/>
                          </a:rPr>
                        </m:ctrlPr>
                      </m:sSubSupPr>
                      <m:e>
                        <m:r>
                          <a:rPr lang="en-US" sz="2000" b="0" i="1" dirty="0" smtClean="0">
                            <a:solidFill>
                              <a:srgbClr val="0070C0"/>
                            </a:solidFill>
                            <a:latin typeface="Cambria Math" panose="02040503050406030204" pitchFamily="18" charset="0"/>
                          </a:rPr>
                          <m:t>𝐶</m:t>
                        </m:r>
                      </m:e>
                      <m:sub>
                        <m:r>
                          <a:rPr lang="en-US" sz="2000" b="0" i="1" dirty="0" smtClean="0">
                            <a:solidFill>
                              <a:srgbClr val="0070C0"/>
                            </a:solidFill>
                            <a:latin typeface="Cambria Math" panose="02040503050406030204" pitchFamily="18" charset="0"/>
                          </a:rPr>
                          <m:t>𝐴</m:t>
                        </m:r>
                      </m:sub>
                      <m:sup>
                        <m:r>
                          <a:rPr lang="en-US" sz="2000" b="0" i="1" dirty="0" smtClean="0">
                            <a:solidFill>
                              <a:srgbClr val="0070C0"/>
                            </a:solidFill>
                            <a:latin typeface="Cambria Math" panose="02040503050406030204" pitchFamily="18" charset="0"/>
                          </a:rPr>
                          <m:t>∗</m:t>
                        </m:r>
                      </m:sup>
                    </m:sSubSup>
                    <m:r>
                      <a:rPr lang="en-US" sz="2000" b="0" i="1" dirty="0" smtClean="0">
                        <a:solidFill>
                          <a:srgbClr val="0070C0"/>
                        </a:solidFill>
                        <a:latin typeface="Cambria Math" panose="02040503050406030204" pitchFamily="18" charset="0"/>
                      </a:rPr>
                      <m:t> </m:t>
                    </m:r>
                  </m:oMath>
                </a14:m>
                <a:r>
                  <a:rPr lang="en-US" sz="2000" dirty="0"/>
                  <a:t>to B (active attack on B): Even if Adv. learns B’s outputs </a:t>
                </a:r>
                <a14:m>
                  <m:oMath xmlns:m="http://schemas.openxmlformats.org/officeDocument/2006/math">
                    <m:sSub>
                      <m:sSubPr>
                        <m:ctrlPr>
                          <a:rPr lang="en-US" sz="2000" b="0" i="1" dirty="0" smtClean="0">
                            <a:solidFill>
                              <a:schemeClr val="accent5"/>
                            </a:solidFill>
                            <a:latin typeface="Cambria Math" panose="02040503050406030204" pitchFamily="18" charset="0"/>
                          </a:rPr>
                        </m:ctrlPr>
                      </m:sSubPr>
                      <m:e>
                        <m:r>
                          <m:rPr>
                            <m:sty m:val="p"/>
                          </m:rPr>
                          <a:rPr lang="en-US" sz="2000" b="0" i="0" dirty="0" smtClean="0">
                            <a:solidFill>
                              <a:schemeClr val="accent5"/>
                            </a:solidFill>
                            <a:latin typeface="Cambria Math" panose="02040503050406030204" pitchFamily="18" charset="0"/>
                          </a:rPr>
                          <m:t>K</m:t>
                        </m:r>
                      </m:e>
                      <m:sub>
                        <m:r>
                          <a:rPr lang="en-US" sz="2000" b="0" i="1" dirty="0" smtClean="0">
                            <a:solidFill>
                              <a:schemeClr val="accent5"/>
                            </a:solidFill>
                            <a:latin typeface="Cambria Math" panose="02040503050406030204" pitchFamily="18" charset="0"/>
                          </a:rPr>
                          <m:t>𝐵</m:t>
                        </m:r>
                      </m:sub>
                    </m:sSub>
                    <m:r>
                      <a:rPr lang="en-US" sz="2000" b="0" i="0" dirty="0" smtClean="0">
                        <a:solidFill>
                          <a:schemeClr val="accent5"/>
                        </a:solidFill>
                        <a:latin typeface="Cambria Math" panose="02040503050406030204" pitchFamily="18" charset="0"/>
                      </a:rPr>
                      <m:t>=</m:t>
                    </m:r>
                    <m:r>
                      <a:rPr lang="en-US" sz="2000" b="0" i="1" dirty="0" smtClean="0">
                        <a:solidFill>
                          <a:schemeClr val="accent5"/>
                        </a:solidFill>
                        <a:latin typeface="Cambria Math" panose="02040503050406030204" pitchFamily="18" charset="0"/>
                      </a:rPr>
                      <m:t>𝐾𝐸</m:t>
                    </m:r>
                    <m:r>
                      <a:rPr lang="en-US" sz="2000" b="0" i="1" dirty="0" smtClean="0">
                        <a:solidFill>
                          <a:schemeClr val="accent5"/>
                        </a:solidFill>
                        <a:latin typeface="Cambria Math" panose="02040503050406030204" pitchFamily="18" charset="0"/>
                      </a:rPr>
                      <m:t>.</m:t>
                    </m:r>
                    <m:r>
                      <a:rPr lang="en-US" sz="2000" b="0" i="1" dirty="0" smtClean="0">
                        <a:solidFill>
                          <a:schemeClr val="accent5"/>
                        </a:solidFill>
                        <a:latin typeface="Cambria Math" panose="02040503050406030204" pitchFamily="18" charset="0"/>
                      </a:rPr>
                      <m:t>𝑘</m:t>
                    </m:r>
                    <m:d>
                      <m:dPr>
                        <m:ctrlPr>
                          <a:rPr lang="en-US" sz="2000" i="1" dirty="0">
                            <a:solidFill>
                              <a:schemeClr val="accent5"/>
                            </a:solidFill>
                            <a:latin typeface="Cambria Math" panose="02040503050406030204" pitchFamily="18" charset="0"/>
                          </a:rPr>
                        </m:ctrlPr>
                      </m:dPr>
                      <m:e>
                        <m:sSup>
                          <m:sSupPr>
                            <m:ctrlPr>
                              <a:rPr lang="en-US" sz="2000" b="0" i="1" dirty="0" smtClean="0">
                                <a:solidFill>
                                  <a:schemeClr val="accent5"/>
                                </a:solidFill>
                                <a:latin typeface="Cambria Math" panose="02040503050406030204" pitchFamily="18" charset="0"/>
                              </a:rPr>
                            </m:ctrlPr>
                          </m:sSupPr>
                          <m:e>
                            <m:r>
                              <a:rPr lang="en-US" sz="2000" i="1" dirty="0">
                                <a:solidFill>
                                  <a:schemeClr val="accent5"/>
                                </a:solidFill>
                                <a:latin typeface="Cambria Math" panose="02040503050406030204" pitchFamily="18" charset="0"/>
                              </a:rPr>
                              <m:t>𝐴</m:t>
                            </m:r>
                          </m:e>
                          <m:sup>
                            <m:r>
                              <a:rPr lang="en-US" sz="2000" b="0" i="1" dirty="0" smtClean="0">
                                <a:solidFill>
                                  <a:schemeClr val="accent5"/>
                                </a:solidFill>
                                <a:latin typeface="Cambria Math" panose="02040503050406030204" pitchFamily="18" charset="0"/>
                              </a:rPr>
                              <m:t>∗</m:t>
                            </m:r>
                          </m:sup>
                        </m:sSup>
                        <m:r>
                          <a:rPr lang="en-US" sz="2000" i="1" dirty="0">
                            <a:solidFill>
                              <a:schemeClr val="accent5"/>
                            </a:solidFill>
                            <a:latin typeface="Cambria Math" panose="02040503050406030204" pitchFamily="18" charset="0"/>
                          </a:rPr>
                          <m:t>, </m:t>
                        </m:r>
                        <m:r>
                          <a:rPr lang="en-US" sz="2000" i="1" dirty="0">
                            <a:solidFill>
                              <a:schemeClr val="accent5"/>
                            </a:solidFill>
                            <a:latin typeface="Cambria Math" panose="02040503050406030204" pitchFamily="18" charset="0"/>
                          </a:rPr>
                          <m:t>𝐵</m:t>
                        </m:r>
                      </m:e>
                    </m:d>
                  </m:oMath>
                </a14:m>
                <a:r>
                  <a:rPr lang="en-US" sz="2000" dirty="0"/>
                  <a:t> then A’s output </a:t>
                </a:r>
                <a14:m>
                  <m:oMath xmlns:m="http://schemas.openxmlformats.org/officeDocument/2006/math">
                    <m:sSub>
                      <m:sSubPr>
                        <m:ctrlPr>
                          <a:rPr lang="en-US" sz="2000" i="1" dirty="0">
                            <a:solidFill>
                              <a:schemeClr val="accent5"/>
                            </a:solidFill>
                            <a:latin typeface="Cambria Math" panose="02040503050406030204" pitchFamily="18" charset="0"/>
                          </a:rPr>
                        </m:ctrlPr>
                      </m:sSubPr>
                      <m:e>
                        <m:r>
                          <m:rPr>
                            <m:sty m:val="p"/>
                          </m:rPr>
                          <a:rPr lang="en-US" sz="2000" dirty="0">
                            <a:solidFill>
                              <a:schemeClr val="accent5"/>
                            </a:solidFill>
                            <a:latin typeface="Cambria Math" panose="02040503050406030204" pitchFamily="18" charset="0"/>
                          </a:rPr>
                          <m:t>K</m:t>
                        </m:r>
                      </m:e>
                      <m:sub>
                        <m:r>
                          <a:rPr lang="en-US" sz="2000" b="0" i="1" dirty="0" smtClean="0">
                            <a:solidFill>
                              <a:schemeClr val="accent5"/>
                            </a:solidFill>
                            <a:latin typeface="Cambria Math" panose="02040503050406030204" pitchFamily="18" charset="0"/>
                          </a:rPr>
                          <m:t>𝐴</m:t>
                        </m:r>
                      </m:sub>
                    </m:sSub>
                    <m:r>
                      <a:rPr lang="en-US" sz="2000" dirty="0">
                        <a:solidFill>
                          <a:schemeClr val="accent5"/>
                        </a:solidFill>
                        <a:latin typeface="Cambria Math" panose="02040503050406030204" pitchFamily="18" charset="0"/>
                      </a:rPr>
                      <m:t>=</m:t>
                    </m:r>
                    <m:r>
                      <a:rPr lang="en-US" sz="2000" b="0" i="1" dirty="0" smtClean="0">
                        <a:solidFill>
                          <a:schemeClr val="accent5"/>
                        </a:solidFill>
                        <a:latin typeface="Cambria Math" panose="02040503050406030204" pitchFamily="18" charset="0"/>
                      </a:rPr>
                      <m:t>𝐾𝐸</m:t>
                    </m:r>
                    <m:r>
                      <a:rPr lang="en-US" sz="2000" b="0" i="1" dirty="0" smtClean="0">
                        <a:solidFill>
                          <a:schemeClr val="accent5"/>
                        </a:solidFill>
                        <a:latin typeface="Cambria Math" panose="02040503050406030204" pitchFamily="18" charset="0"/>
                      </a:rPr>
                      <m:t>.</m:t>
                    </m:r>
                    <m:r>
                      <a:rPr lang="en-US" sz="2000" b="0" i="1" dirty="0" smtClean="0">
                        <a:solidFill>
                          <a:schemeClr val="accent5"/>
                        </a:solidFill>
                        <a:latin typeface="Cambria Math" panose="02040503050406030204" pitchFamily="18" charset="0"/>
                      </a:rPr>
                      <m:t>𝑘</m:t>
                    </m:r>
                    <m:d>
                      <m:dPr>
                        <m:ctrlPr>
                          <a:rPr lang="en-US" sz="2000" i="1" dirty="0">
                            <a:solidFill>
                              <a:schemeClr val="accent5"/>
                            </a:solidFill>
                            <a:latin typeface="Cambria Math" panose="02040503050406030204" pitchFamily="18" charset="0"/>
                          </a:rPr>
                        </m:ctrlPr>
                      </m:dPr>
                      <m:e>
                        <m:r>
                          <a:rPr lang="en-US" sz="2000" b="0" i="1" dirty="0" smtClean="0">
                            <a:solidFill>
                              <a:schemeClr val="accent5"/>
                            </a:solidFill>
                            <a:latin typeface="Cambria Math" panose="02040503050406030204" pitchFamily="18" charset="0"/>
                          </a:rPr>
                          <m:t>𝐴</m:t>
                        </m:r>
                        <m:r>
                          <a:rPr lang="en-US" sz="2000" i="1" dirty="0">
                            <a:solidFill>
                              <a:schemeClr val="accent5"/>
                            </a:solidFill>
                            <a:latin typeface="Cambria Math" panose="02040503050406030204" pitchFamily="18" charset="0"/>
                          </a:rPr>
                          <m:t>, </m:t>
                        </m:r>
                        <m:r>
                          <a:rPr lang="en-US" sz="2000" i="1" dirty="0">
                            <a:solidFill>
                              <a:schemeClr val="accent5"/>
                            </a:solidFill>
                            <a:latin typeface="Cambria Math" panose="02040503050406030204" pitchFamily="18" charset="0"/>
                          </a:rPr>
                          <m:t>𝐵</m:t>
                        </m:r>
                      </m:e>
                    </m:d>
                  </m:oMath>
                </a14:m>
                <a:r>
                  <a:rPr lang="en-US" sz="2000" dirty="0"/>
                  <a:t> should be secure…           … but </a:t>
                </a:r>
                <a14:m>
                  <m:oMath xmlns:m="http://schemas.openxmlformats.org/officeDocument/2006/math">
                    <m:sSub>
                      <m:sSubPr>
                        <m:ctrlPr>
                          <a:rPr lang="en-US" sz="2000" i="1" dirty="0" smtClean="0">
                            <a:solidFill>
                              <a:srgbClr val="FF0000"/>
                            </a:solidFill>
                            <a:latin typeface="Cambria Math" panose="02040503050406030204" pitchFamily="18" charset="0"/>
                          </a:rPr>
                        </m:ctrlPr>
                      </m:sSubPr>
                      <m:e>
                        <m:r>
                          <m:rPr>
                            <m:sty m:val="p"/>
                          </m:rPr>
                          <a:rPr lang="en-US" sz="2000" dirty="0">
                            <a:solidFill>
                              <a:srgbClr val="FF0000"/>
                            </a:solidFill>
                            <a:latin typeface="Cambria Math" panose="02040503050406030204" pitchFamily="18" charset="0"/>
                          </a:rPr>
                          <m:t>K</m:t>
                        </m:r>
                      </m:e>
                      <m:sub>
                        <m:r>
                          <a:rPr lang="en-US" sz="2000" i="1" dirty="0">
                            <a:solidFill>
                              <a:srgbClr val="FF0000"/>
                            </a:solidFill>
                            <a:latin typeface="Cambria Math" panose="02040503050406030204" pitchFamily="18" charset="0"/>
                          </a:rPr>
                          <m:t>𝐴</m:t>
                        </m:r>
                      </m:sub>
                    </m:sSub>
                  </m:oMath>
                </a14:m>
                <a:r>
                  <a:rPr lang="en-US" sz="2000" dirty="0">
                    <a:solidFill>
                      <a:srgbClr val="FF0000"/>
                    </a:solidFill>
                  </a:rPr>
                  <a:t> is not secure given </a:t>
                </a:r>
                <a14:m>
                  <m:oMath xmlns:m="http://schemas.openxmlformats.org/officeDocument/2006/math">
                    <m:sSub>
                      <m:sSubPr>
                        <m:ctrlPr>
                          <a:rPr lang="en-US" sz="2000" i="1" dirty="0">
                            <a:solidFill>
                              <a:srgbClr val="FF0000"/>
                            </a:solidFill>
                            <a:latin typeface="Cambria Math" panose="02040503050406030204" pitchFamily="18" charset="0"/>
                          </a:rPr>
                        </m:ctrlPr>
                      </m:sSubPr>
                      <m:e>
                        <m:r>
                          <m:rPr>
                            <m:sty m:val="p"/>
                          </m:rPr>
                          <a:rPr lang="en-US" sz="2000" dirty="0">
                            <a:solidFill>
                              <a:srgbClr val="FF0000"/>
                            </a:solidFill>
                            <a:latin typeface="Cambria Math" panose="02040503050406030204" pitchFamily="18" charset="0"/>
                          </a:rPr>
                          <m:t>K</m:t>
                        </m:r>
                      </m:e>
                      <m:sub>
                        <m:r>
                          <a:rPr lang="en-US" sz="2000" b="0" i="1" dirty="0" smtClean="0">
                            <a:solidFill>
                              <a:srgbClr val="FF0000"/>
                            </a:solidFill>
                            <a:latin typeface="Cambria Math" panose="02040503050406030204" pitchFamily="18" charset="0"/>
                          </a:rPr>
                          <m:t>𝐵</m:t>
                        </m:r>
                      </m:sub>
                    </m:sSub>
                    <m:r>
                      <a:rPr lang="en-US" sz="2000" i="1" dirty="0" smtClean="0">
                        <a:solidFill>
                          <a:srgbClr val="FF0000"/>
                        </a:solidFill>
                        <a:latin typeface="Cambria Math" panose="02040503050406030204" pitchFamily="18" charset="0"/>
                      </a:rPr>
                      <m:t> </m:t>
                    </m:r>
                  </m:oMath>
                </a14:m>
                <a:r>
                  <a:rPr lang="en-US" sz="2000" dirty="0">
                    <a:solidFill>
                      <a:srgbClr val="FF0000"/>
                    </a:solidFill>
                  </a:rPr>
                  <a:t>if </a:t>
                </a:r>
                <a14:m>
                  <m:oMath xmlns:m="http://schemas.openxmlformats.org/officeDocument/2006/math">
                    <m:r>
                      <a:rPr lang="en-US" sz="2000" i="1" dirty="0">
                        <a:solidFill>
                          <a:srgbClr val="FF0000"/>
                        </a:solidFill>
                        <a:latin typeface="Cambria Math" panose="02040503050406030204" pitchFamily="18" charset="0"/>
                      </a:rPr>
                      <m:t>𝐾𝐸</m:t>
                    </m:r>
                    <m:r>
                      <a:rPr lang="en-US" sz="2000" i="1" dirty="0" smtClean="0">
                        <a:solidFill>
                          <a:srgbClr val="FF0000"/>
                        </a:solidFill>
                        <a:latin typeface="Cambria Math" panose="02040503050406030204" pitchFamily="18" charset="0"/>
                      </a:rPr>
                      <m:t>.</m:t>
                    </m:r>
                    <m:r>
                      <a:rPr lang="en-US" sz="2000" i="1" dirty="0" smtClean="0">
                        <a:solidFill>
                          <a:srgbClr val="FF0000"/>
                        </a:solidFill>
                        <a:latin typeface="Cambria Math" panose="02040503050406030204" pitchFamily="18" charset="0"/>
                      </a:rPr>
                      <m:t>𝑘</m:t>
                    </m:r>
                    <m:r>
                      <a:rPr lang="en-US" sz="2000" b="0" i="1" dirty="0" smtClean="0">
                        <a:solidFill>
                          <a:srgbClr val="FF0000"/>
                        </a:solidFill>
                        <a:latin typeface="Cambria Math" panose="02040503050406030204" pitchFamily="18" charset="0"/>
                      </a:rPr>
                      <m:t>=</m:t>
                    </m:r>
                    <m:r>
                      <a:rPr lang="en-US" sz="2000" b="0" i="1" dirty="0" smtClean="0">
                        <a:solidFill>
                          <a:srgbClr val="FF0000"/>
                        </a:solidFill>
                        <a:latin typeface="Cambria Math" panose="02040503050406030204" pitchFamily="18" charset="0"/>
                      </a:rPr>
                      <m:t>𝐷𝐻</m:t>
                    </m:r>
                  </m:oMath>
                </a14:m>
                <a:r>
                  <a:rPr lang="en-US" sz="2000" dirty="0"/>
                  <a:t>:  if </a:t>
                </a:r>
                <a14:m>
                  <m:oMath xmlns:m="http://schemas.openxmlformats.org/officeDocument/2006/math">
                    <m:sSup>
                      <m:sSupPr>
                        <m:ctrlPr>
                          <a:rPr lang="en-US" sz="2000" i="1" dirty="0">
                            <a:solidFill>
                              <a:schemeClr val="accent5"/>
                            </a:solidFill>
                            <a:latin typeface="Cambria Math" panose="02040503050406030204" pitchFamily="18" charset="0"/>
                          </a:rPr>
                        </m:ctrlPr>
                      </m:sSupPr>
                      <m:e>
                        <m:r>
                          <a:rPr lang="en-US" sz="2000" i="1" dirty="0">
                            <a:solidFill>
                              <a:schemeClr val="accent5"/>
                            </a:solidFill>
                            <a:latin typeface="Cambria Math" panose="02040503050406030204" pitchFamily="18" charset="0"/>
                          </a:rPr>
                          <m:t>𝐴</m:t>
                        </m:r>
                      </m:e>
                      <m:sup>
                        <m:r>
                          <a:rPr lang="en-US" sz="2000" i="1" dirty="0">
                            <a:solidFill>
                              <a:schemeClr val="accent5"/>
                            </a:solidFill>
                            <a:latin typeface="Cambria Math" panose="02040503050406030204" pitchFamily="18" charset="0"/>
                          </a:rPr>
                          <m:t>∗</m:t>
                        </m:r>
                      </m:sup>
                    </m:sSup>
                    <m:r>
                      <a:rPr lang="en-US" sz="2000" b="0" i="1" dirty="0" smtClean="0">
                        <a:solidFill>
                          <a:schemeClr val="accent5"/>
                        </a:solidFill>
                        <a:latin typeface="Cambria Math" panose="02040503050406030204" pitchFamily="18" charset="0"/>
                      </a:rPr>
                      <m:t>=</m:t>
                    </m:r>
                    <m:sSup>
                      <m:sSupPr>
                        <m:ctrlPr>
                          <a:rPr lang="en-US" sz="2000" b="0" i="1" dirty="0" smtClean="0">
                            <a:solidFill>
                              <a:schemeClr val="accent5"/>
                            </a:solidFill>
                            <a:latin typeface="Cambria Math" panose="02040503050406030204" pitchFamily="18" charset="0"/>
                          </a:rPr>
                        </m:ctrlPr>
                      </m:sSupPr>
                      <m:e>
                        <m:r>
                          <a:rPr lang="en-US" sz="2000" b="0" i="1" dirty="0" smtClean="0">
                            <a:solidFill>
                              <a:schemeClr val="accent5"/>
                            </a:solidFill>
                            <a:latin typeface="Cambria Math" panose="02040503050406030204" pitchFamily="18" charset="0"/>
                          </a:rPr>
                          <m:t>𝐴</m:t>
                        </m:r>
                      </m:e>
                      <m:sup>
                        <m:r>
                          <a:rPr lang="en-US" sz="2000" b="0" i="1" dirty="0" smtClean="0">
                            <a:solidFill>
                              <a:schemeClr val="accent5"/>
                            </a:solidFill>
                            <a:latin typeface="Cambria Math" panose="02040503050406030204" pitchFamily="18" charset="0"/>
                          </a:rPr>
                          <m:t>2</m:t>
                        </m:r>
                      </m:sup>
                    </m:sSup>
                  </m:oMath>
                </a14:m>
                <a:r>
                  <a:rPr lang="en-US" sz="2000" dirty="0"/>
                  <a:t> then </a:t>
                </a:r>
                <a14:m>
                  <m:oMath xmlns:m="http://schemas.openxmlformats.org/officeDocument/2006/math">
                    <m:sSub>
                      <m:sSubPr>
                        <m:ctrlPr>
                          <a:rPr lang="en-US" sz="2000" b="0" i="1" dirty="0" smtClean="0">
                            <a:solidFill>
                              <a:schemeClr val="accent5"/>
                            </a:solidFill>
                            <a:latin typeface="Cambria Math" panose="02040503050406030204" pitchFamily="18" charset="0"/>
                          </a:rPr>
                        </m:ctrlPr>
                      </m:sSubPr>
                      <m:e>
                        <m:r>
                          <a:rPr lang="en-US" sz="2000" b="0" i="1" dirty="0" smtClean="0">
                            <a:solidFill>
                              <a:schemeClr val="accent5"/>
                            </a:solidFill>
                            <a:latin typeface="Cambria Math" panose="02040503050406030204" pitchFamily="18" charset="0"/>
                          </a:rPr>
                          <m:t>𝐾</m:t>
                        </m:r>
                      </m:e>
                      <m:sub>
                        <m:r>
                          <a:rPr lang="en-US" sz="2000" b="0" i="1" dirty="0" smtClean="0">
                            <a:solidFill>
                              <a:schemeClr val="accent5"/>
                            </a:solidFill>
                            <a:latin typeface="Cambria Math" panose="02040503050406030204" pitchFamily="18" charset="0"/>
                          </a:rPr>
                          <m:t>𝐵</m:t>
                        </m:r>
                      </m:sub>
                    </m:sSub>
                    <m:r>
                      <a:rPr lang="en-US" sz="2000" i="1" dirty="0">
                        <a:solidFill>
                          <a:schemeClr val="accent5"/>
                        </a:solidFill>
                        <a:latin typeface="Cambria Math" panose="02040503050406030204" pitchFamily="18" charset="0"/>
                      </a:rPr>
                      <m:t>=</m:t>
                    </m:r>
                    <m:sSup>
                      <m:sSupPr>
                        <m:ctrlPr>
                          <a:rPr lang="en-US" sz="2000" b="0" i="1" dirty="0" smtClean="0">
                            <a:solidFill>
                              <a:schemeClr val="accent5"/>
                            </a:solidFill>
                            <a:latin typeface="Cambria Math" panose="02040503050406030204" pitchFamily="18" charset="0"/>
                          </a:rPr>
                        </m:ctrlPr>
                      </m:sSupPr>
                      <m:e>
                        <m:d>
                          <m:dPr>
                            <m:ctrlPr>
                              <a:rPr lang="en-US" sz="2000" b="0" i="1" dirty="0" smtClean="0">
                                <a:solidFill>
                                  <a:schemeClr val="accent5"/>
                                </a:solidFill>
                                <a:latin typeface="Cambria Math" panose="02040503050406030204" pitchFamily="18" charset="0"/>
                              </a:rPr>
                            </m:ctrlPr>
                          </m:dPr>
                          <m:e>
                            <m:sSub>
                              <m:sSubPr>
                                <m:ctrlPr>
                                  <a:rPr lang="en-US" sz="2000" b="0" i="1" dirty="0" smtClean="0">
                                    <a:solidFill>
                                      <a:schemeClr val="accent5"/>
                                    </a:solidFill>
                                    <a:latin typeface="Cambria Math" panose="02040503050406030204" pitchFamily="18" charset="0"/>
                                  </a:rPr>
                                </m:ctrlPr>
                              </m:sSubPr>
                              <m:e>
                                <m:r>
                                  <a:rPr lang="en-US" sz="2000" b="0" i="1" dirty="0" smtClean="0">
                                    <a:solidFill>
                                      <a:schemeClr val="accent5"/>
                                    </a:solidFill>
                                    <a:latin typeface="Cambria Math" panose="02040503050406030204" pitchFamily="18" charset="0"/>
                                  </a:rPr>
                                  <m:t>𝐾</m:t>
                                </m:r>
                              </m:e>
                              <m:sub>
                                <m:r>
                                  <a:rPr lang="en-US" sz="2000" b="0" i="1" dirty="0" smtClean="0">
                                    <a:solidFill>
                                      <a:schemeClr val="accent5"/>
                                    </a:solidFill>
                                    <a:latin typeface="Cambria Math" panose="02040503050406030204" pitchFamily="18" charset="0"/>
                                  </a:rPr>
                                  <m:t>𝐴</m:t>
                                </m:r>
                              </m:sub>
                            </m:sSub>
                          </m:e>
                        </m:d>
                      </m:e>
                      <m:sup>
                        <m:r>
                          <a:rPr lang="en-US" sz="2000" b="0" i="1" dirty="0" smtClean="0">
                            <a:solidFill>
                              <a:schemeClr val="accent5"/>
                            </a:solidFill>
                            <a:latin typeface="Cambria Math" panose="02040503050406030204" pitchFamily="18" charset="0"/>
                          </a:rPr>
                          <m:t>2</m:t>
                        </m:r>
                      </m:sup>
                    </m:sSup>
                  </m:oMath>
                </a14:m>
                <a:endParaRPr lang="en-US" sz="2000" b="0" dirty="0">
                  <a:solidFill>
                    <a:schemeClr val="accent5"/>
                  </a:solidFill>
                </a:endParaRPr>
              </a:p>
              <a:p>
                <a:pPr marL="342900" indent="-342900">
                  <a:spcBef>
                    <a:spcPts val="600"/>
                  </a:spcBef>
                  <a:buFont typeface="Arial" panose="020B0604020202020204" pitchFamily="34" charset="0"/>
                  <a:buChar char="•"/>
                </a:pPr>
                <a:r>
                  <a:rPr lang="en-US" sz="2000" dirty="0"/>
                  <a:t>Fix: use KE with one-time active security, e.g. </a:t>
                </a:r>
                <a14:m>
                  <m:oMath xmlns:m="http://schemas.openxmlformats.org/officeDocument/2006/math">
                    <m:r>
                      <a:rPr lang="en-US" sz="2000" i="1" dirty="0">
                        <a:solidFill>
                          <a:schemeClr val="accent5"/>
                        </a:solidFill>
                        <a:latin typeface="Cambria Math" panose="02040503050406030204" pitchFamily="18" charset="0"/>
                      </a:rPr>
                      <m:t>𝐾𝐸</m:t>
                    </m:r>
                    <m:r>
                      <a:rPr lang="en-US" sz="2000" i="1" dirty="0" smtClean="0">
                        <a:solidFill>
                          <a:schemeClr val="accent5"/>
                        </a:solidFill>
                        <a:latin typeface="Cambria Math" panose="02040503050406030204" pitchFamily="18" charset="0"/>
                      </a:rPr>
                      <m:t>.</m:t>
                    </m:r>
                    <m:r>
                      <a:rPr lang="en-US" sz="2000" i="1" dirty="0" smtClean="0">
                        <a:solidFill>
                          <a:schemeClr val="accent5"/>
                        </a:solidFill>
                        <a:latin typeface="Cambria Math" panose="02040503050406030204" pitchFamily="18" charset="0"/>
                      </a:rPr>
                      <m:t>𝑘</m:t>
                    </m:r>
                    <m:r>
                      <a:rPr lang="en-US" sz="2000" b="0" i="1" dirty="0" smtClean="0">
                        <a:solidFill>
                          <a:schemeClr val="accent5"/>
                        </a:solidFill>
                        <a:latin typeface="Cambria Math" panose="02040503050406030204" pitchFamily="18" charset="0"/>
                      </a:rPr>
                      <m:t>=</m:t>
                    </m:r>
                    <m:r>
                      <a:rPr lang="en-US" sz="2000" b="0" i="1" dirty="0" smtClean="0">
                        <a:solidFill>
                          <a:schemeClr val="accent5"/>
                        </a:solidFill>
                        <a:latin typeface="Cambria Math" panose="02040503050406030204" pitchFamily="18" charset="0"/>
                      </a:rPr>
                      <m:t>h𝑎𝑠h𝑒𝑑𝐷𝐻</m:t>
                    </m:r>
                  </m:oMath>
                </a14:m>
                <a:r>
                  <a:rPr lang="en-US" sz="2000" dirty="0"/>
                  <a:t> (CDH + ROM)  (</a:t>
                </a:r>
                <a:r>
                  <a:rPr lang="en-US" sz="2000" dirty="0">
                    <a:sym typeface="Symbol" panose="05050102010706020507" pitchFamily="18" charset="2"/>
                  </a:rPr>
                  <a:t> </a:t>
                </a:r>
                <a:r>
                  <a:rPr lang="en-US" sz="2000" dirty="0"/>
                  <a:t>[BPR00] version of EKE) </a:t>
                </a:r>
                <a:endParaRPr lang="en-US" sz="2000" b="0" dirty="0"/>
              </a:p>
            </p:txBody>
          </p:sp>
        </mc:Choice>
        <mc:Fallback xmlns="">
          <p:sp>
            <p:nvSpPr>
              <p:cNvPr id="3" name="TextBox 2">
                <a:extLst>
                  <a:ext uri="{FF2B5EF4-FFF2-40B4-BE49-F238E27FC236}">
                    <a16:creationId xmlns:a16="http://schemas.microsoft.com/office/drawing/2014/main" id="{3C0D0293-7806-6036-8F77-6D75E7CA97D4}"/>
                  </a:ext>
                </a:extLst>
              </p:cNvPr>
              <p:cNvSpPr txBox="1">
                <a:spLocks noRot="1" noChangeAspect="1" noMove="1" noResize="1" noEditPoints="1" noAdjustHandles="1" noChangeArrowheads="1" noChangeShapeType="1" noTextEdit="1"/>
              </p:cNvSpPr>
              <p:nvPr/>
            </p:nvSpPr>
            <p:spPr>
              <a:xfrm>
                <a:off x="136592" y="4251051"/>
                <a:ext cx="11947486" cy="2477601"/>
              </a:xfrm>
              <a:prstGeom prst="rect">
                <a:avLst/>
              </a:prstGeom>
              <a:blipFill>
                <a:blip r:embed="rId34"/>
                <a:stretch>
                  <a:fillRect l="-510" t="-1229" b="-3440"/>
                </a:stretch>
              </a:blipFill>
            </p:spPr>
            <p:txBody>
              <a:bodyPr/>
              <a:lstStyle/>
              <a:p>
                <a:r>
                  <a:rPr lang="en-US">
                    <a:noFill/>
                  </a:rPr>
                  <a:t> </a:t>
                </a:r>
              </a:p>
            </p:txBody>
          </p:sp>
        </mc:Fallback>
      </mc:AlternateContent>
    </p:spTree>
    <p:extLst>
      <p:ext uri="{BB962C8B-B14F-4D97-AF65-F5344CB8AC3E}">
        <p14:creationId xmlns:p14="http://schemas.microsoft.com/office/powerpoint/2010/main" val="3958532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98" grpId="0" animBg="1"/>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7C6055E-7BCB-1CFD-856F-157C48E0FC40}"/>
              </a:ext>
            </a:extLst>
          </p:cNvPr>
          <p:cNvSpPr/>
          <p:nvPr/>
        </p:nvSpPr>
        <p:spPr>
          <a:xfrm>
            <a:off x="6217458" y="1847040"/>
            <a:ext cx="5705856" cy="2296296"/>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C6BE82E9-CE7A-BE9B-343B-780022A70AC6}"/>
                  </a:ext>
                </a:extLst>
              </p:cNvPr>
              <p:cNvSpPr txBox="1"/>
              <p:nvPr/>
            </p:nvSpPr>
            <p:spPr>
              <a:xfrm>
                <a:off x="190679" y="3157192"/>
                <a:ext cx="2166783" cy="42377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000" b="0" i="1" dirty="0" smtClean="0">
                          <a:solidFill>
                            <a:srgbClr val="0070C0"/>
                          </a:solidFill>
                          <a:latin typeface="Cambria Math" panose="02040503050406030204" pitchFamily="18" charset="0"/>
                        </a:rPr>
                        <m:t>𝐵</m:t>
                      </m:r>
                      <m:r>
                        <a:rPr lang="en-US" sz="2000" b="0" i="1" dirty="0" smtClean="0">
                          <a:latin typeface="Cambria Math" panose="02040503050406030204" pitchFamily="18" charset="0"/>
                        </a:rPr>
                        <m:t>=</m:t>
                      </m:r>
                      <m:r>
                        <a:rPr lang="en-US" sz="2000" b="0" i="1" dirty="0" smtClean="0">
                          <a:latin typeface="Cambria Math" panose="02040503050406030204" pitchFamily="18" charset="0"/>
                        </a:rPr>
                        <m:t>𝐻𝐼𝐶</m:t>
                      </m:r>
                      <m:r>
                        <a:rPr lang="en-US" sz="2000" b="0" i="1" dirty="0" smtClean="0">
                          <a:latin typeface="Cambria Math" panose="02040503050406030204" pitchFamily="18" charset="0"/>
                        </a:rPr>
                        <m:t>.</m:t>
                      </m:r>
                      <m:sSub>
                        <m:sSubPr>
                          <m:ctrlPr>
                            <a:rPr lang="en-US" sz="2000" b="0" i="1" dirty="0" smtClean="0">
                              <a:latin typeface="Cambria Math" panose="02040503050406030204" pitchFamily="18" charset="0"/>
                            </a:rPr>
                          </m:ctrlPr>
                        </m:sSubPr>
                        <m:e>
                          <m:r>
                            <a:rPr lang="en-US" sz="2000" b="0" i="1" dirty="0" smtClean="0">
                              <a:latin typeface="Cambria Math" panose="02040503050406030204" pitchFamily="18" charset="0"/>
                            </a:rPr>
                            <m:t>𝐷</m:t>
                          </m:r>
                        </m:e>
                        <m:sub>
                          <m:r>
                            <a:rPr lang="en-US" sz="2000" b="0" i="1" dirty="0" smtClean="0">
                              <a:latin typeface="Cambria Math" panose="02040503050406030204" pitchFamily="18" charset="0"/>
                            </a:rPr>
                            <m:t>𝑝𝑤</m:t>
                          </m:r>
                        </m:sub>
                      </m:sSub>
                      <m:r>
                        <a:rPr lang="en-US" sz="2000" b="0" i="1" dirty="0" smtClean="0">
                          <a:latin typeface="Cambria Math" panose="02040503050406030204" pitchFamily="18" charset="0"/>
                        </a:rPr>
                        <m:t>(</m:t>
                      </m:r>
                      <m:sSub>
                        <m:sSubPr>
                          <m:ctrlPr>
                            <a:rPr lang="en-US" sz="2000" b="0" i="1" dirty="0" smtClean="0">
                              <a:latin typeface="Cambria Math" panose="02040503050406030204" pitchFamily="18" charset="0"/>
                            </a:rPr>
                          </m:ctrlPr>
                        </m:sSubPr>
                        <m:e>
                          <m:r>
                            <a:rPr lang="en-US" sz="2000" b="0" i="1" dirty="0" smtClean="0">
                              <a:latin typeface="Cambria Math" panose="02040503050406030204" pitchFamily="18" charset="0"/>
                            </a:rPr>
                            <m:t>𝐶</m:t>
                          </m:r>
                        </m:e>
                        <m:sub>
                          <m:r>
                            <a:rPr lang="en-US" sz="2000" b="0" i="1" dirty="0" smtClean="0">
                              <a:latin typeface="Cambria Math" panose="02040503050406030204" pitchFamily="18" charset="0"/>
                            </a:rPr>
                            <m:t>𝐵</m:t>
                          </m:r>
                        </m:sub>
                      </m:sSub>
                      <m:r>
                        <a:rPr lang="en-US" sz="2000" b="0" i="1" dirty="0" smtClean="0">
                          <a:latin typeface="Cambria Math" panose="02040503050406030204" pitchFamily="18" charset="0"/>
                        </a:rPr>
                        <m:t>)</m:t>
                      </m:r>
                    </m:oMath>
                  </m:oMathPara>
                </a14:m>
                <a:endParaRPr lang="en-US" sz="2000" dirty="0"/>
              </a:p>
            </p:txBody>
          </p:sp>
        </mc:Choice>
        <mc:Fallback xmlns="">
          <p:sp>
            <p:nvSpPr>
              <p:cNvPr id="52" name="TextBox 51">
                <a:extLst>
                  <a:ext uri="{FF2B5EF4-FFF2-40B4-BE49-F238E27FC236}">
                    <a16:creationId xmlns:a16="http://schemas.microsoft.com/office/drawing/2014/main" id="{C6BE82E9-CE7A-BE9B-343B-780022A70AC6}"/>
                  </a:ext>
                </a:extLst>
              </p:cNvPr>
              <p:cNvSpPr txBox="1">
                <a:spLocks noRot="1" noChangeAspect="1" noMove="1" noResize="1" noEditPoints="1" noAdjustHandles="1" noChangeArrowheads="1" noChangeShapeType="1" noTextEdit="1"/>
              </p:cNvSpPr>
              <p:nvPr/>
            </p:nvSpPr>
            <p:spPr>
              <a:xfrm>
                <a:off x="190679" y="3157192"/>
                <a:ext cx="2166783" cy="423770"/>
              </a:xfrm>
              <a:prstGeom prst="rect">
                <a:avLst/>
              </a:prstGeom>
              <a:blipFill>
                <a:blip r:embed="rId5"/>
                <a:stretch>
                  <a:fillRect r="-1124" b="-101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F438CE0C-BFEC-DA0F-863D-A1530433379C}"/>
                  </a:ext>
                </a:extLst>
              </p:cNvPr>
              <p:cNvSpPr txBox="1"/>
              <p:nvPr/>
            </p:nvSpPr>
            <p:spPr>
              <a:xfrm>
                <a:off x="3239283" y="3171298"/>
                <a:ext cx="2263166" cy="42377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000" b="0" i="1" dirty="0" smtClean="0">
                          <a:solidFill>
                            <a:schemeClr val="accent5"/>
                          </a:solidFill>
                          <a:latin typeface="Cambria Math" panose="02040503050406030204" pitchFamily="18" charset="0"/>
                        </a:rPr>
                        <m:t>𝐴</m:t>
                      </m:r>
                      <m:r>
                        <a:rPr lang="en-US" sz="2000" b="0" i="1" dirty="0" smtClean="0">
                          <a:latin typeface="Cambria Math" panose="02040503050406030204" pitchFamily="18" charset="0"/>
                        </a:rPr>
                        <m:t>=</m:t>
                      </m:r>
                      <m:r>
                        <a:rPr lang="en-US" sz="2000" b="0" i="1" dirty="0" smtClean="0">
                          <a:latin typeface="Cambria Math" panose="02040503050406030204" pitchFamily="18" charset="0"/>
                        </a:rPr>
                        <m:t>𝐻𝐼𝐶</m:t>
                      </m:r>
                      <m:r>
                        <a:rPr lang="en-US" sz="2000" b="0" i="1" dirty="0" smtClean="0">
                          <a:latin typeface="Cambria Math" panose="02040503050406030204" pitchFamily="18" charset="0"/>
                        </a:rPr>
                        <m:t>.</m:t>
                      </m:r>
                      <m:sSub>
                        <m:sSubPr>
                          <m:ctrlPr>
                            <a:rPr lang="en-US" sz="2000" b="0" i="1" dirty="0" smtClean="0">
                              <a:latin typeface="Cambria Math" panose="02040503050406030204" pitchFamily="18" charset="0"/>
                            </a:rPr>
                          </m:ctrlPr>
                        </m:sSubPr>
                        <m:e>
                          <m:r>
                            <a:rPr lang="en-US" sz="2000" b="0" i="1" dirty="0" smtClean="0">
                              <a:latin typeface="Cambria Math" panose="02040503050406030204" pitchFamily="18" charset="0"/>
                            </a:rPr>
                            <m:t>𝐷</m:t>
                          </m:r>
                        </m:e>
                        <m:sub>
                          <m:r>
                            <a:rPr lang="en-US" sz="2000" b="0" i="1" dirty="0" smtClean="0">
                              <a:latin typeface="Cambria Math" panose="02040503050406030204" pitchFamily="18" charset="0"/>
                            </a:rPr>
                            <m:t>𝑝𝑤</m:t>
                          </m:r>
                        </m:sub>
                      </m:sSub>
                      <m:r>
                        <a:rPr lang="en-US" sz="2000" b="0" i="1" dirty="0" smtClean="0">
                          <a:latin typeface="Cambria Math" panose="02040503050406030204" pitchFamily="18" charset="0"/>
                        </a:rPr>
                        <m:t>(</m:t>
                      </m:r>
                      <m:sSub>
                        <m:sSubPr>
                          <m:ctrlPr>
                            <a:rPr lang="en-US" sz="2000" b="0" i="1" dirty="0" smtClean="0">
                              <a:latin typeface="Cambria Math" panose="02040503050406030204" pitchFamily="18" charset="0"/>
                            </a:rPr>
                          </m:ctrlPr>
                        </m:sSubPr>
                        <m:e>
                          <m:r>
                            <a:rPr lang="en-US" sz="2000" b="0" i="1" dirty="0" smtClean="0">
                              <a:latin typeface="Cambria Math" panose="02040503050406030204" pitchFamily="18" charset="0"/>
                            </a:rPr>
                            <m:t>𝐶</m:t>
                          </m:r>
                        </m:e>
                        <m:sub>
                          <m:r>
                            <a:rPr lang="en-US" sz="2000" b="0" i="1" dirty="0" smtClean="0">
                              <a:latin typeface="Cambria Math" panose="02040503050406030204" pitchFamily="18" charset="0"/>
                            </a:rPr>
                            <m:t>𝐴</m:t>
                          </m:r>
                        </m:sub>
                      </m:sSub>
                      <m:r>
                        <a:rPr lang="en-US" sz="2000" b="0" i="1" dirty="0" smtClean="0">
                          <a:latin typeface="Cambria Math" panose="02040503050406030204" pitchFamily="18" charset="0"/>
                        </a:rPr>
                        <m:t>)</m:t>
                      </m:r>
                    </m:oMath>
                  </m:oMathPara>
                </a14:m>
                <a:endParaRPr lang="en-US" sz="2000" dirty="0"/>
              </a:p>
            </p:txBody>
          </p:sp>
        </mc:Choice>
        <mc:Fallback xmlns="">
          <p:sp>
            <p:nvSpPr>
              <p:cNvPr id="64" name="TextBox 63">
                <a:extLst>
                  <a:ext uri="{FF2B5EF4-FFF2-40B4-BE49-F238E27FC236}">
                    <a16:creationId xmlns:a16="http://schemas.microsoft.com/office/drawing/2014/main" id="{F438CE0C-BFEC-DA0F-863D-A1530433379C}"/>
                  </a:ext>
                </a:extLst>
              </p:cNvPr>
              <p:cNvSpPr txBox="1">
                <a:spLocks noRot="1" noChangeAspect="1" noMove="1" noResize="1" noEditPoints="1" noAdjustHandles="1" noChangeArrowheads="1" noChangeShapeType="1" noTextEdit="1"/>
              </p:cNvSpPr>
              <p:nvPr/>
            </p:nvSpPr>
            <p:spPr>
              <a:xfrm>
                <a:off x="3239283" y="3171298"/>
                <a:ext cx="2263166" cy="423770"/>
              </a:xfrm>
              <a:prstGeom prst="rect">
                <a:avLst/>
              </a:prstGeom>
              <a:blipFill>
                <a:blip r:embed="rId6"/>
                <a:stretch>
                  <a:fillRect b="-10000"/>
                </a:stretch>
              </a:blipFill>
            </p:spPr>
            <p:txBody>
              <a:bodyPr/>
              <a:lstStyle/>
              <a:p>
                <a:r>
                  <a:rPr lang="en-US">
                    <a:noFill/>
                  </a:rPr>
                  <a:t> </a:t>
                </a:r>
              </a:p>
            </p:txBody>
          </p:sp>
        </mc:Fallback>
      </mc:AlternateContent>
      <p:sp>
        <p:nvSpPr>
          <p:cNvPr id="10" name="Title 1">
            <a:extLst>
              <a:ext uri="{FF2B5EF4-FFF2-40B4-BE49-F238E27FC236}">
                <a16:creationId xmlns:a16="http://schemas.microsoft.com/office/drawing/2014/main" id="{82F1D6F2-409C-09C8-D0D5-3A7327275D44}"/>
              </a:ext>
            </a:extLst>
          </p:cNvPr>
          <p:cNvSpPr txBox="1">
            <a:spLocks/>
          </p:cNvSpPr>
          <p:nvPr/>
        </p:nvSpPr>
        <p:spPr bwMode="auto">
          <a:xfrm>
            <a:off x="379637" y="115376"/>
            <a:ext cx="11543677" cy="843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2500"/>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a:lstStyle>
          <a:p>
            <a:r>
              <a:rPr lang="en-US" dirty="0"/>
              <a:t>Using Half-Ideal Cipher (1):  Encrypted Key Exchange</a:t>
            </a:r>
            <a:endParaRPr lang="en-US" sz="3600" dirty="0">
              <a:solidFill>
                <a:srgbClr val="FF0000"/>
              </a:solidFill>
            </a:endParaRP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B30E2660-F74E-4719-DEEC-ED92CEA608C6}"/>
                  </a:ext>
                </a:extLst>
              </p:cNvPr>
              <p:cNvSpPr txBox="1"/>
              <p:nvPr/>
            </p:nvSpPr>
            <p:spPr>
              <a:xfrm>
                <a:off x="1545969" y="3640790"/>
                <a:ext cx="2485606" cy="40600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000" b="0" i="1" dirty="0" smtClean="0">
                          <a:latin typeface="Cambria Math" panose="02040503050406030204" pitchFamily="18" charset="0"/>
                        </a:rPr>
                        <m:t>𝐾</m:t>
                      </m:r>
                      <m:r>
                        <a:rPr lang="en-US" sz="2000" i="1" dirty="0" smtClean="0">
                          <a:latin typeface="Cambria Math" panose="02040503050406030204" pitchFamily="18" charset="0"/>
                        </a:rPr>
                        <m:t>=</m:t>
                      </m:r>
                      <m:r>
                        <a:rPr lang="en-US" sz="2000" b="0" i="1" dirty="0" smtClean="0">
                          <a:solidFill>
                            <a:schemeClr val="accent5"/>
                          </a:solidFill>
                          <a:latin typeface="Cambria Math" panose="02040503050406030204" pitchFamily="18" charset="0"/>
                        </a:rPr>
                        <m:t>𝐾𝐸</m:t>
                      </m:r>
                      <m:r>
                        <a:rPr lang="en-US" sz="2000" b="0" i="1" dirty="0" smtClean="0">
                          <a:solidFill>
                            <a:schemeClr val="accent5"/>
                          </a:solidFill>
                          <a:latin typeface="Cambria Math" panose="02040503050406030204" pitchFamily="18" charset="0"/>
                        </a:rPr>
                        <m:t>.</m:t>
                      </m:r>
                      <m:r>
                        <a:rPr lang="en-US" sz="2000" b="0" i="1" dirty="0" smtClean="0">
                          <a:solidFill>
                            <a:schemeClr val="accent5"/>
                          </a:solidFill>
                          <a:latin typeface="Cambria Math" panose="02040503050406030204" pitchFamily="18" charset="0"/>
                        </a:rPr>
                        <m:t>𝑘</m:t>
                      </m:r>
                      <m:d>
                        <m:dPr>
                          <m:ctrlPr>
                            <a:rPr lang="en-US" sz="2000" b="0" i="1" dirty="0" smtClean="0">
                              <a:solidFill>
                                <a:schemeClr val="accent5"/>
                              </a:solidFill>
                              <a:latin typeface="Cambria Math" panose="02040503050406030204" pitchFamily="18" charset="0"/>
                            </a:rPr>
                          </m:ctrlPr>
                        </m:dPr>
                        <m:e>
                          <m:r>
                            <a:rPr lang="en-US" sz="2000" i="1" dirty="0">
                              <a:solidFill>
                                <a:schemeClr val="accent5"/>
                              </a:solidFill>
                              <a:latin typeface="Cambria Math" panose="02040503050406030204" pitchFamily="18" charset="0"/>
                            </a:rPr>
                            <m:t>𝐴</m:t>
                          </m:r>
                          <m:r>
                            <a:rPr lang="en-US" sz="2000" b="0" i="1" dirty="0" smtClean="0">
                              <a:solidFill>
                                <a:schemeClr val="accent5"/>
                              </a:solidFill>
                              <a:latin typeface="Cambria Math" panose="02040503050406030204" pitchFamily="18" charset="0"/>
                            </a:rPr>
                            <m:t>, </m:t>
                          </m:r>
                          <m:r>
                            <a:rPr lang="en-US" sz="2000" b="0" i="1" dirty="0" smtClean="0">
                              <a:solidFill>
                                <a:schemeClr val="accent5"/>
                              </a:solidFill>
                              <a:latin typeface="Cambria Math" panose="02040503050406030204" pitchFamily="18" charset="0"/>
                            </a:rPr>
                            <m:t>𝐵</m:t>
                          </m:r>
                        </m:e>
                      </m:d>
                    </m:oMath>
                  </m:oMathPara>
                </a14:m>
                <a:endParaRPr lang="en-US" sz="2000" dirty="0">
                  <a:solidFill>
                    <a:schemeClr val="accent5"/>
                  </a:solidFill>
                </a:endParaRPr>
              </a:p>
            </p:txBody>
          </p:sp>
        </mc:Choice>
        <mc:Fallback xmlns="">
          <p:sp>
            <p:nvSpPr>
              <p:cNvPr id="13" name="TextBox 12">
                <a:extLst>
                  <a:ext uri="{FF2B5EF4-FFF2-40B4-BE49-F238E27FC236}">
                    <a16:creationId xmlns:a16="http://schemas.microsoft.com/office/drawing/2014/main" id="{B30E2660-F74E-4719-DEEC-ED92CEA608C6}"/>
                  </a:ext>
                </a:extLst>
              </p:cNvPr>
              <p:cNvSpPr txBox="1">
                <a:spLocks noRot="1" noChangeAspect="1" noMove="1" noResize="1" noEditPoints="1" noAdjustHandles="1" noChangeArrowheads="1" noChangeShapeType="1" noTextEdit="1"/>
              </p:cNvSpPr>
              <p:nvPr/>
            </p:nvSpPr>
            <p:spPr>
              <a:xfrm>
                <a:off x="1545969" y="3640790"/>
                <a:ext cx="2485606" cy="406009"/>
              </a:xfrm>
              <a:prstGeom prst="rect">
                <a:avLst/>
              </a:prstGeom>
              <a:blipFill>
                <a:blip r:embed="rId7"/>
                <a:stretch>
                  <a:fillRect/>
                </a:stretch>
              </a:blipFill>
            </p:spPr>
            <p:txBody>
              <a:bodyPr/>
              <a:lstStyle/>
              <a:p>
                <a:r>
                  <a:rPr lang="en-US">
                    <a:noFill/>
                  </a:rPr>
                  <a:t> </a:t>
                </a:r>
              </a:p>
            </p:txBody>
          </p:sp>
        </mc:Fallback>
      </mc:AlternateContent>
      <p:sp>
        <p:nvSpPr>
          <p:cNvPr id="28" name="TextBox 27">
            <a:extLst>
              <a:ext uri="{FF2B5EF4-FFF2-40B4-BE49-F238E27FC236}">
                <a16:creationId xmlns:a16="http://schemas.microsoft.com/office/drawing/2014/main" id="{BCBB7A49-715F-34B8-EA0D-3A82D37D861B}"/>
              </a:ext>
            </a:extLst>
          </p:cNvPr>
          <p:cNvSpPr txBox="1"/>
          <p:nvPr/>
        </p:nvSpPr>
        <p:spPr>
          <a:xfrm>
            <a:off x="154176" y="1361140"/>
            <a:ext cx="3940110" cy="400110"/>
          </a:xfrm>
          <a:prstGeom prst="rect">
            <a:avLst/>
          </a:prstGeom>
          <a:noFill/>
        </p:spPr>
        <p:txBody>
          <a:bodyPr wrap="square">
            <a:spAutoFit/>
          </a:bodyPr>
          <a:lstStyle/>
          <a:p>
            <a:r>
              <a:rPr lang="en-US" sz="2000" dirty="0"/>
              <a:t>The EKE version in the proceedings:</a:t>
            </a:r>
          </a:p>
        </p:txBody>
      </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9689A029-ADD6-62D9-9351-1857DFAAFA15}"/>
                  </a:ext>
                </a:extLst>
              </p:cNvPr>
              <p:cNvSpPr txBox="1"/>
              <p:nvPr/>
            </p:nvSpPr>
            <p:spPr>
              <a:xfrm>
                <a:off x="258352" y="1887392"/>
                <a:ext cx="2166783" cy="70788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ctrlPr>
                            <a:rPr lang="en-US" sz="2000" b="0" i="1" dirty="0" smtClean="0">
                              <a:solidFill>
                                <a:schemeClr val="accent5"/>
                              </a:solidFill>
                              <a:latin typeface="Cambria Math" panose="02040503050406030204" pitchFamily="18" charset="0"/>
                            </a:rPr>
                          </m:ctrlPr>
                        </m:dPr>
                        <m:e>
                          <m:r>
                            <a:rPr lang="en-US" sz="2000" b="0" i="1" dirty="0" smtClean="0">
                              <a:solidFill>
                                <a:schemeClr val="accent5"/>
                              </a:solidFill>
                              <a:latin typeface="Cambria Math" panose="02040503050406030204" pitchFamily="18" charset="0"/>
                            </a:rPr>
                            <m:t>𝑎</m:t>
                          </m:r>
                          <m:r>
                            <a:rPr lang="en-US" sz="2000" b="0" i="1" dirty="0" smtClean="0">
                              <a:solidFill>
                                <a:schemeClr val="accent5"/>
                              </a:solidFill>
                              <a:latin typeface="Cambria Math" panose="02040503050406030204" pitchFamily="18" charset="0"/>
                            </a:rPr>
                            <m:t>,</m:t>
                          </m:r>
                          <m:r>
                            <a:rPr lang="en-US" sz="2000" b="0" i="1" dirty="0" smtClean="0">
                              <a:solidFill>
                                <a:schemeClr val="accent5"/>
                              </a:solidFill>
                              <a:latin typeface="Cambria Math" panose="02040503050406030204" pitchFamily="18" charset="0"/>
                            </a:rPr>
                            <m:t>𝐴</m:t>
                          </m:r>
                        </m:e>
                      </m:d>
                      <m:r>
                        <m:rPr>
                          <m:nor/>
                        </m:rPr>
                        <a:rPr lang="en-US" sz="2000" b="0" i="0" dirty="0" smtClean="0">
                          <a:solidFill>
                            <a:schemeClr val="accent5"/>
                          </a:solidFill>
                          <a:latin typeface="Cambria Math" panose="02040503050406030204" pitchFamily="18" charset="0"/>
                        </a:rPr>
                        <m:t>   </m:t>
                      </m:r>
                      <m:r>
                        <a:rPr lang="en-US" sz="2000" b="0" i="1" dirty="0" smtClean="0">
                          <a:solidFill>
                            <a:schemeClr val="accent5"/>
                          </a:solidFill>
                          <a:latin typeface="Cambria Math" panose="02040503050406030204" pitchFamily="18" charset="0"/>
                        </a:rPr>
                        <m:t>    </m:t>
                      </m:r>
                      <m:r>
                        <a:rPr lang="en-US" sz="2000" b="0" i="1" dirty="0" smtClean="0">
                          <a:solidFill>
                            <a:schemeClr val="accent5"/>
                          </a:solidFill>
                          <a:latin typeface="Cambria Math" panose="02040503050406030204" pitchFamily="18" charset="0"/>
                        </a:rPr>
                        <m:t>𝐾𝐸</m:t>
                      </m:r>
                      <m:r>
                        <a:rPr lang="en-US" sz="2000" b="0" i="1" dirty="0" smtClean="0">
                          <a:solidFill>
                            <a:schemeClr val="accent5"/>
                          </a:solidFill>
                          <a:latin typeface="Cambria Math" panose="02040503050406030204" pitchFamily="18" charset="0"/>
                        </a:rPr>
                        <m:t>.</m:t>
                      </m:r>
                      <m:r>
                        <a:rPr lang="en-US" sz="2000" b="0" i="1" dirty="0" smtClean="0">
                          <a:solidFill>
                            <a:schemeClr val="accent5"/>
                          </a:solidFill>
                          <a:latin typeface="Cambria Math" panose="02040503050406030204" pitchFamily="18" charset="0"/>
                        </a:rPr>
                        <m:t>𝑚𝑠𝑔</m:t>
                      </m:r>
                    </m:oMath>
                  </m:oMathPara>
                </a14:m>
                <a:endParaRPr lang="en-US" sz="2000" dirty="0">
                  <a:solidFill>
                    <a:schemeClr val="accent5"/>
                  </a:solidFill>
                </a:endParaRPr>
              </a:p>
              <a:p>
                <a:r>
                  <a:rPr lang="en-US" sz="2000" dirty="0"/>
                  <a:t> e.g. </a:t>
                </a:r>
                <a14:m>
                  <m:oMath xmlns:m="http://schemas.openxmlformats.org/officeDocument/2006/math">
                    <m:sSup>
                      <m:sSupPr>
                        <m:ctrlPr>
                          <a:rPr lang="en-US" sz="2000" i="1" dirty="0" smtClean="0">
                            <a:solidFill>
                              <a:schemeClr val="accent5"/>
                            </a:solidFill>
                            <a:latin typeface="Cambria Math" panose="02040503050406030204" pitchFamily="18" charset="0"/>
                          </a:rPr>
                        </m:ctrlPr>
                      </m:sSupPr>
                      <m:e>
                        <m:r>
                          <a:rPr lang="en-US" sz="2000" i="1" dirty="0">
                            <a:solidFill>
                              <a:schemeClr val="accent5"/>
                            </a:solidFill>
                            <a:latin typeface="Cambria Math" panose="02040503050406030204" pitchFamily="18" charset="0"/>
                          </a:rPr>
                          <m:t>𝐴</m:t>
                        </m:r>
                        <m:r>
                          <a:rPr lang="en-US" sz="2000" i="1" dirty="0">
                            <a:solidFill>
                              <a:schemeClr val="accent5"/>
                            </a:solidFill>
                            <a:latin typeface="Cambria Math" panose="02040503050406030204" pitchFamily="18" charset="0"/>
                          </a:rPr>
                          <m:t>=</m:t>
                        </m:r>
                        <m:r>
                          <a:rPr lang="en-US" sz="2000" i="1" dirty="0">
                            <a:solidFill>
                              <a:schemeClr val="accent5"/>
                            </a:solidFill>
                            <a:latin typeface="Cambria Math" panose="02040503050406030204" pitchFamily="18" charset="0"/>
                          </a:rPr>
                          <m:t>𝑔</m:t>
                        </m:r>
                      </m:e>
                      <m:sup>
                        <m:r>
                          <a:rPr lang="en-US" sz="2000" i="1" dirty="0">
                            <a:solidFill>
                              <a:schemeClr val="accent5"/>
                            </a:solidFill>
                            <a:latin typeface="Cambria Math" panose="02040503050406030204" pitchFamily="18" charset="0"/>
                          </a:rPr>
                          <m:t>𝑎</m:t>
                        </m:r>
                      </m:sup>
                    </m:sSup>
                  </m:oMath>
                </a14:m>
                <a:endParaRPr lang="en-US" sz="2000" dirty="0"/>
              </a:p>
            </p:txBody>
          </p:sp>
        </mc:Choice>
        <mc:Fallback xmlns="">
          <p:sp>
            <p:nvSpPr>
              <p:cNvPr id="29" name="TextBox 28">
                <a:extLst>
                  <a:ext uri="{FF2B5EF4-FFF2-40B4-BE49-F238E27FC236}">
                    <a16:creationId xmlns:a16="http://schemas.microsoft.com/office/drawing/2014/main" id="{9689A029-ADD6-62D9-9351-1857DFAAFA15}"/>
                  </a:ext>
                </a:extLst>
              </p:cNvPr>
              <p:cNvSpPr txBox="1">
                <a:spLocks noRot="1" noChangeAspect="1" noMove="1" noResize="1" noEditPoints="1" noAdjustHandles="1" noChangeArrowheads="1" noChangeShapeType="1" noTextEdit="1"/>
              </p:cNvSpPr>
              <p:nvPr/>
            </p:nvSpPr>
            <p:spPr>
              <a:xfrm>
                <a:off x="258352" y="1887392"/>
                <a:ext cx="2166783" cy="707886"/>
              </a:xfrm>
              <a:prstGeom prst="rect">
                <a:avLst/>
              </a:prstGeom>
              <a:blipFill>
                <a:blip r:embed="rId8"/>
                <a:stretch>
                  <a:fillRect l="-281" b="-14655"/>
                </a:stretch>
              </a:blipFill>
            </p:spPr>
            <p:txBody>
              <a:bodyPr/>
              <a:lstStyle/>
              <a:p>
                <a:r>
                  <a:rPr lang="en-US">
                    <a:noFill/>
                  </a:rPr>
                  <a:t> </a:t>
                </a:r>
              </a:p>
            </p:txBody>
          </p:sp>
        </mc:Fallback>
      </mc:AlternateContent>
      <p:grpSp>
        <p:nvGrpSpPr>
          <p:cNvPr id="31" name="Group 30">
            <a:extLst>
              <a:ext uri="{FF2B5EF4-FFF2-40B4-BE49-F238E27FC236}">
                <a16:creationId xmlns:a16="http://schemas.microsoft.com/office/drawing/2014/main" id="{7666CC1E-53D7-06E9-D3DB-5E296F3022AA}"/>
              </a:ext>
            </a:extLst>
          </p:cNvPr>
          <p:cNvGrpSpPr/>
          <p:nvPr/>
        </p:nvGrpSpPr>
        <p:grpSpPr>
          <a:xfrm>
            <a:off x="853403" y="1765095"/>
            <a:ext cx="664858" cy="454096"/>
            <a:chOff x="5834554" y="1537501"/>
            <a:chExt cx="633841" cy="497278"/>
          </a:xfrm>
        </p:grpSpPr>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1B7B8CBF-97C9-C2E0-96C8-683A9D5CE9F6}"/>
                    </a:ext>
                  </a:extLst>
                </p:cNvPr>
                <p:cNvSpPr txBox="1"/>
                <p:nvPr/>
              </p:nvSpPr>
              <p:spPr>
                <a:xfrm>
                  <a:off x="5834554" y="1537501"/>
                  <a:ext cx="633841"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1800" i="1" dirty="0" smtClean="0">
                            <a:solidFill>
                              <a:schemeClr val="tx1"/>
                            </a:solidFill>
                            <a:latin typeface="Cambria Math" panose="02040503050406030204" pitchFamily="18" charset="0"/>
                            <a:sym typeface="Symbol" panose="05050102010706020507" pitchFamily="18" charset="2"/>
                          </a:rPr>
                          <m:t>$</m:t>
                        </m:r>
                      </m:oMath>
                    </m:oMathPara>
                  </a14:m>
                  <a:endParaRPr lang="en-US" dirty="0"/>
                </a:p>
              </p:txBody>
            </p:sp>
          </mc:Choice>
          <mc:Fallback xmlns="">
            <p:sp>
              <p:nvSpPr>
                <p:cNvPr id="26" name="TextBox 25">
                  <a:extLst>
                    <a:ext uri="{FF2B5EF4-FFF2-40B4-BE49-F238E27FC236}">
                      <a16:creationId xmlns:a16="http://schemas.microsoft.com/office/drawing/2014/main" id="{CBA4880F-515F-ED76-6363-A33EA5C72248}"/>
                    </a:ext>
                  </a:extLst>
                </p:cNvPr>
                <p:cNvSpPr txBox="1">
                  <a:spLocks noRot="1" noChangeAspect="1" noMove="1" noResize="1" noEditPoints="1" noAdjustHandles="1" noChangeArrowheads="1" noChangeShapeType="1" noTextEdit="1"/>
                </p:cNvSpPr>
                <p:nvPr/>
              </p:nvSpPr>
              <p:spPr>
                <a:xfrm>
                  <a:off x="5834554" y="1537501"/>
                  <a:ext cx="633841" cy="369332"/>
                </a:xfrm>
                <a:prstGeom prst="rect">
                  <a:avLst/>
                </a:prstGeom>
                <a:blipFill>
                  <a:blip r:embed="rId25"/>
                  <a:stretch>
                    <a:fillRect b="-90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AF5F444C-37B9-36BC-0916-7C6F0ABCAA72}"/>
                    </a:ext>
                  </a:extLst>
                </p:cNvPr>
                <p:cNvSpPr txBox="1"/>
                <p:nvPr/>
              </p:nvSpPr>
              <p:spPr>
                <a:xfrm>
                  <a:off x="5945973" y="1665447"/>
                  <a:ext cx="300054"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en-US" altLang="zh-CN" sz="1800" dirty="0" smtClean="0">
                            <a:solidFill>
                              <a:schemeClr val="tx1"/>
                            </a:solidFill>
                            <a:sym typeface="Symbol" panose="05050102010706020507" pitchFamily="18" charset="2"/>
                          </a:rPr>
                          <m:t></m:t>
                        </m:r>
                      </m:oMath>
                    </m:oMathPara>
                  </a14:m>
                  <a:endParaRPr lang="en-US" dirty="0"/>
                </a:p>
              </p:txBody>
            </p:sp>
          </mc:Choice>
          <mc:Fallback xmlns="">
            <p:sp>
              <p:nvSpPr>
                <p:cNvPr id="27" name="TextBox 26">
                  <a:extLst>
                    <a:ext uri="{FF2B5EF4-FFF2-40B4-BE49-F238E27FC236}">
                      <a16:creationId xmlns:a16="http://schemas.microsoft.com/office/drawing/2014/main" id="{0F98266F-E624-2E22-301C-8AA2058A9CEE}"/>
                    </a:ext>
                  </a:extLst>
                </p:cNvPr>
                <p:cNvSpPr txBox="1">
                  <a:spLocks noRot="1" noChangeAspect="1" noMove="1" noResize="1" noEditPoints="1" noAdjustHandles="1" noChangeArrowheads="1" noChangeShapeType="1" noTextEdit="1"/>
                </p:cNvSpPr>
                <p:nvPr/>
              </p:nvSpPr>
              <p:spPr>
                <a:xfrm>
                  <a:off x="5945973" y="1665447"/>
                  <a:ext cx="300054" cy="369332"/>
                </a:xfrm>
                <a:prstGeom prst="rect">
                  <a:avLst/>
                </a:prstGeom>
                <a:blipFill>
                  <a:blip r:embed="rId26"/>
                  <a:stretch>
                    <a:fillRect r="-21154"/>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4B80F586-A86D-FF10-B203-5135D17E5489}"/>
                  </a:ext>
                </a:extLst>
              </p:cNvPr>
              <p:cNvSpPr txBox="1"/>
              <p:nvPr/>
            </p:nvSpPr>
            <p:spPr>
              <a:xfrm>
                <a:off x="3259103" y="1915211"/>
                <a:ext cx="2166783" cy="707886"/>
              </a:xfrm>
              <a:prstGeom prst="rect">
                <a:avLst/>
              </a:prstGeom>
              <a:noFill/>
            </p:spPr>
            <p:txBody>
              <a:bodyPr wrap="square">
                <a:spAutoFit/>
              </a:bodyPr>
              <a:lstStyle/>
              <a:p>
                <a:pPr algn="r"/>
                <a14:m>
                  <m:oMathPara xmlns:m="http://schemas.openxmlformats.org/officeDocument/2006/math">
                    <m:oMathParaPr>
                      <m:jc m:val="centerGroup"/>
                    </m:oMathParaPr>
                    <m:oMath xmlns:m="http://schemas.openxmlformats.org/officeDocument/2006/math">
                      <m:d>
                        <m:dPr>
                          <m:ctrlPr>
                            <a:rPr lang="en-US" sz="2000" b="0" i="1" dirty="0" smtClean="0">
                              <a:solidFill>
                                <a:srgbClr val="0070C0"/>
                              </a:solidFill>
                              <a:latin typeface="Cambria Math" panose="02040503050406030204" pitchFamily="18" charset="0"/>
                            </a:rPr>
                          </m:ctrlPr>
                        </m:dPr>
                        <m:e>
                          <m:r>
                            <a:rPr lang="en-US" sz="2000" b="0" i="1" dirty="0" smtClean="0">
                              <a:solidFill>
                                <a:srgbClr val="0070C0"/>
                              </a:solidFill>
                              <a:latin typeface="Cambria Math" panose="02040503050406030204" pitchFamily="18" charset="0"/>
                            </a:rPr>
                            <m:t>𝑏</m:t>
                          </m:r>
                          <m:r>
                            <a:rPr lang="en-US" sz="2000" b="0" i="1" dirty="0" smtClean="0">
                              <a:solidFill>
                                <a:srgbClr val="0070C0"/>
                              </a:solidFill>
                              <a:latin typeface="Cambria Math" panose="02040503050406030204" pitchFamily="18" charset="0"/>
                            </a:rPr>
                            <m:t>,</m:t>
                          </m:r>
                          <m:r>
                            <a:rPr lang="en-US" sz="2000" b="0" i="1" dirty="0" smtClean="0">
                              <a:solidFill>
                                <a:srgbClr val="0070C0"/>
                              </a:solidFill>
                              <a:latin typeface="Cambria Math" panose="02040503050406030204" pitchFamily="18" charset="0"/>
                            </a:rPr>
                            <m:t>𝐵</m:t>
                          </m:r>
                        </m:e>
                      </m:d>
                      <m:r>
                        <m:rPr>
                          <m:nor/>
                        </m:rPr>
                        <a:rPr lang="en-US" sz="2000" b="0" i="0" dirty="0" smtClean="0">
                          <a:solidFill>
                            <a:srgbClr val="0070C0"/>
                          </a:solidFill>
                          <a:latin typeface="Cambria Math" panose="02040503050406030204" pitchFamily="18" charset="0"/>
                        </a:rPr>
                        <m:t>   </m:t>
                      </m:r>
                      <m:r>
                        <a:rPr lang="en-US" sz="2000" b="0" i="1" dirty="0" smtClean="0">
                          <a:solidFill>
                            <a:srgbClr val="0070C0"/>
                          </a:solidFill>
                          <a:latin typeface="Cambria Math" panose="02040503050406030204" pitchFamily="18" charset="0"/>
                        </a:rPr>
                        <m:t>    </m:t>
                      </m:r>
                      <m:r>
                        <a:rPr lang="en-US" sz="2000" b="0" i="1" dirty="0" smtClean="0">
                          <a:solidFill>
                            <a:schemeClr val="accent5"/>
                          </a:solidFill>
                          <a:latin typeface="Cambria Math" panose="02040503050406030204" pitchFamily="18" charset="0"/>
                        </a:rPr>
                        <m:t>𝐾𝐸</m:t>
                      </m:r>
                      <m:r>
                        <a:rPr lang="en-US" sz="2000" b="0" i="1" dirty="0" smtClean="0">
                          <a:solidFill>
                            <a:schemeClr val="accent5"/>
                          </a:solidFill>
                          <a:latin typeface="Cambria Math" panose="02040503050406030204" pitchFamily="18" charset="0"/>
                        </a:rPr>
                        <m:t>.</m:t>
                      </m:r>
                      <m:r>
                        <a:rPr lang="en-US" sz="2000" b="0" i="1" dirty="0" smtClean="0">
                          <a:solidFill>
                            <a:schemeClr val="accent5"/>
                          </a:solidFill>
                          <a:latin typeface="Cambria Math" panose="02040503050406030204" pitchFamily="18" charset="0"/>
                        </a:rPr>
                        <m:t>𝑚𝑠𝑔</m:t>
                      </m:r>
                    </m:oMath>
                  </m:oMathPara>
                </a14:m>
                <a:endParaRPr lang="en-US" sz="2000" dirty="0"/>
              </a:p>
              <a:p>
                <a:pPr algn="r"/>
                <a:r>
                  <a:rPr lang="en-US" sz="2000" dirty="0"/>
                  <a:t> e.g.</a:t>
                </a:r>
                <a:r>
                  <a:rPr lang="en-US" sz="2000" dirty="0">
                    <a:solidFill>
                      <a:srgbClr val="0070C0"/>
                    </a:solidFill>
                  </a:rPr>
                  <a:t> </a:t>
                </a:r>
                <a14:m>
                  <m:oMath xmlns:m="http://schemas.openxmlformats.org/officeDocument/2006/math">
                    <m:sSup>
                      <m:sSupPr>
                        <m:ctrlPr>
                          <a:rPr lang="en-US" sz="2000" i="1" dirty="0">
                            <a:solidFill>
                              <a:srgbClr val="0070C0"/>
                            </a:solidFill>
                            <a:latin typeface="Cambria Math" panose="02040503050406030204" pitchFamily="18" charset="0"/>
                          </a:rPr>
                        </m:ctrlPr>
                      </m:sSupPr>
                      <m:e>
                        <m:r>
                          <a:rPr lang="en-US" sz="2000" b="0" i="1" dirty="0" smtClean="0">
                            <a:solidFill>
                              <a:srgbClr val="0070C0"/>
                            </a:solidFill>
                            <a:latin typeface="Cambria Math" panose="02040503050406030204" pitchFamily="18" charset="0"/>
                          </a:rPr>
                          <m:t>𝐵</m:t>
                        </m:r>
                        <m:r>
                          <a:rPr lang="en-US" sz="2000" i="1" dirty="0">
                            <a:solidFill>
                              <a:srgbClr val="0070C0"/>
                            </a:solidFill>
                            <a:latin typeface="Cambria Math" panose="02040503050406030204" pitchFamily="18" charset="0"/>
                          </a:rPr>
                          <m:t>=</m:t>
                        </m:r>
                        <m:r>
                          <a:rPr lang="en-US" sz="2000" i="1" dirty="0">
                            <a:solidFill>
                              <a:srgbClr val="0070C0"/>
                            </a:solidFill>
                            <a:latin typeface="Cambria Math" panose="02040503050406030204" pitchFamily="18" charset="0"/>
                          </a:rPr>
                          <m:t>𝑔</m:t>
                        </m:r>
                      </m:e>
                      <m:sup>
                        <m:r>
                          <a:rPr lang="en-US" sz="2000" b="0" i="1" dirty="0" smtClean="0">
                            <a:solidFill>
                              <a:srgbClr val="0070C0"/>
                            </a:solidFill>
                            <a:latin typeface="Cambria Math" panose="02040503050406030204" pitchFamily="18" charset="0"/>
                          </a:rPr>
                          <m:t>𝑏</m:t>
                        </m:r>
                      </m:sup>
                    </m:sSup>
                  </m:oMath>
                </a14:m>
                <a:endParaRPr lang="en-US" sz="2000" dirty="0"/>
              </a:p>
            </p:txBody>
          </p:sp>
        </mc:Choice>
        <mc:Fallback xmlns="">
          <p:sp>
            <p:nvSpPr>
              <p:cNvPr id="34" name="TextBox 33">
                <a:extLst>
                  <a:ext uri="{FF2B5EF4-FFF2-40B4-BE49-F238E27FC236}">
                    <a16:creationId xmlns:a16="http://schemas.microsoft.com/office/drawing/2014/main" id="{4B80F586-A86D-FF10-B203-5135D17E5489}"/>
                  </a:ext>
                </a:extLst>
              </p:cNvPr>
              <p:cNvSpPr txBox="1">
                <a:spLocks noRot="1" noChangeAspect="1" noMove="1" noResize="1" noEditPoints="1" noAdjustHandles="1" noChangeArrowheads="1" noChangeShapeType="1" noTextEdit="1"/>
              </p:cNvSpPr>
              <p:nvPr/>
            </p:nvSpPr>
            <p:spPr>
              <a:xfrm>
                <a:off x="3259103" y="1915211"/>
                <a:ext cx="2166783" cy="707886"/>
              </a:xfrm>
              <a:prstGeom prst="rect">
                <a:avLst/>
              </a:prstGeom>
              <a:blipFill>
                <a:blip r:embed="rId27"/>
                <a:stretch>
                  <a:fillRect b="-15517"/>
                </a:stretch>
              </a:blipFill>
            </p:spPr>
            <p:txBody>
              <a:bodyPr/>
              <a:lstStyle/>
              <a:p>
                <a:r>
                  <a:rPr lang="en-US">
                    <a:noFill/>
                  </a:rPr>
                  <a:t> </a:t>
                </a:r>
              </a:p>
            </p:txBody>
          </p:sp>
        </mc:Fallback>
      </mc:AlternateContent>
      <p:grpSp>
        <p:nvGrpSpPr>
          <p:cNvPr id="35" name="Group 34">
            <a:extLst>
              <a:ext uri="{FF2B5EF4-FFF2-40B4-BE49-F238E27FC236}">
                <a16:creationId xmlns:a16="http://schemas.microsoft.com/office/drawing/2014/main" id="{22334B54-6F04-AF0F-9CC4-EF5C58AE0693}"/>
              </a:ext>
            </a:extLst>
          </p:cNvPr>
          <p:cNvGrpSpPr/>
          <p:nvPr/>
        </p:nvGrpSpPr>
        <p:grpSpPr>
          <a:xfrm>
            <a:off x="3857241" y="1803079"/>
            <a:ext cx="664858" cy="454096"/>
            <a:chOff x="5834554" y="1537501"/>
            <a:chExt cx="633841" cy="497278"/>
          </a:xfrm>
        </p:grpSpPr>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D61AFC53-BEED-0930-B717-7D07224EBFB4}"/>
                    </a:ext>
                  </a:extLst>
                </p:cNvPr>
                <p:cNvSpPr txBox="1"/>
                <p:nvPr/>
              </p:nvSpPr>
              <p:spPr>
                <a:xfrm>
                  <a:off x="5834554" y="1537501"/>
                  <a:ext cx="633841"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1800" i="1" dirty="0" smtClean="0">
                            <a:solidFill>
                              <a:schemeClr val="tx1"/>
                            </a:solidFill>
                            <a:latin typeface="Cambria Math" panose="02040503050406030204" pitchFamily="18" charset="0"/>
                            <a:sym typeface="Symbol" panose="05050102010706020507" pitchFamily="18" charset="2"/>
                          </a:rPr>
                          <m:t>$</m:t>
                        </m:r>
                      </m:oMath>
                    </m:oMathPara>
                  </a14:m>
                  <a:endParaRPr lang="en-US" dirty="0"/>
                </a:p>
              </p:txBody>
            </p:sp>
          </mc:Choice>
          <mc:Fallback xmlns="">
            <p:sp>
              <p:nvSpPr>
                <p:cNvPr id="26" name="TextBox 25">
                  <a:extLst>
                    <a:ext uri="{FF2B5EF4-FFF2-40B4-BE49-F238E27FC236}">
                      <a16:creationId xmlns:a16="http://schemas.microsoft.com/office/drawing/2014/main" id="{CBA4880F-515F-ED76-6363-A33EA5C72248}"/>
                    </a:ext>
                  </a:extLst>
                </p:cNvPr>
                <p:cNvSpPr txBox="1">
                  <a:spLocks noRot="1" noChangeAspect="1" noMove="1" noResize="1" noEditPoints="1" noAdjustHandles="1" noChangeArrowheads="1" noChangeShapeType="1" noTextEdit="1"/>
                </p:cNvSpPr>
                <p:nvPr/>
              </p:nvSpPr>
              <p:spPr>
                <a:xfrm>
                  <a:off x="5834554" y="1537501"/>
                  <a:ext cx="633841" cy="369332"/>
                </a:xfrm>
                <a:prstGeom prst="rect">
                  <a:avLst/>
                </a:prstGeom>
                <a:blipFill>
                  <a:blip r:embed="rId25"/>
                  <a:stretch>
                    <a:fillRect b="-90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216928C8-EC35-C293-FE7F-35C5F9E9E751}"/>
                    </a:ext>
                  </a:extLst>
                </p:cNvPr>
                <p:cNvSpPr txBox="1"/>
                <p:nvPr/>
              </p:nvSpPr>
              <p:spPr>
                <a:xfrm>
                  <a:off x="5945973" y="1665447"/>
                  <a:ext cx="300054"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en-US" altLang="zh-CN" sz="1800" dirty="0" smtClean="0">
                            <a:solidFill>
                              <a:schemeClr val="tx1"/>
                            </a:solidFill>
                            <a:sym typeface="Symbol" panose="05050102010706020507" pitchFamily="18" charset="2"/>
                          </a:rPr>
                          <m:t></m:t>
                        </m:r>
                      </m:oMath>
                    </m:oMathPara>
                  </a14:m>
                  <a:endParaRPr lang="en-US" dirty="0"/>
                </a:p>
              </p:txBody>
            </p:sp>
          </mc:Choice>
          <mc:Fallback xmlns="">
            <p:sp>
              <p:nvSpPr>
                <p:cNvPr id="27" name="TextBox 26">
                  <a:extLst>
                    <a:ext uri="{FF2B5EF4-FFF2-40B4-BE49-F238E27FC236}">
                      <a16:creationId xmlns:a16="http://schemas.microsoft.com/office/drawing/2014/main" id="{0F98266F-E624-2E22-301C-8AA2058A9CEE}"/>
                    </a:ext>
                  </a:extLst>
                </p:cNvPr>
                <p:cNvSpPr txBox="1">
                  <a:spLocks noRot="1" noChangeAspect="1" noMove="1" noResize="1" noEditPoints="1" noAdjustHandles="1" noChangeArrowheads="1" noChangeShapeType="1" noTextEdit="1"/>
                </p:cNvSpPr>
                <p:nvPr/>
              </p:nvSpPr>
              <p:spPr>
                <a:xfrm>
                  <a:off x="5945973" y="1665447"/>
                  <a:ext cx="300054" cy="369332"/>
                </a:xfrm>
                <a:prstGeom prst="rect">
                  <a:avLst/>
                </a:prstGeom>
                <a:blipFill>
                  <a:blip r:embed="rId26"/>
                  <a:stretch>
                    <a:fillRect r="-21154"/>
                  </a:stretch>
                </a:blipFill>
              </p:spPr>
              <p:txBody>
                <a:bodyPr/>
                <a:lstStyle/>
                <a:p>
                  <a:r>
                    <a:rPr lang="en-US">
                      <a:noFill/>
                    </a:rPr>
                    <a:t> </a:t>
                  </a:r>
                </a:p>
              </p:txBody>
            </p:sp>
          </mc:Fallback>
        </mc:AlternateContent>
      </p:grpSp>
      <p:sp>
        <p:nvSpPr>
          <p:cNvPr id="39" name="TextBox 38">
            <a:extLst>
              <a:ext uri="{FF2B5EF4-FFF2-40B4-BE49-F238E27FC236}">
                <a16:creationId xmlns:a16="http://schemas.microsoft.com/office/drawing/2014/main" id="{11623C1D-D17E-8315-C7EA-EC4F5D43BAEF}"/>
              </a:ext>
            </a:extLst>
          </p:cNvPr>
          <p:cNvSpPr txBox="1"/>
          <p:nvPr/>
        </p:nvSpPr>
        <p:spPr>
          <a:xfrm>
            <a:off x="5908188" y="710415"/>
            <a:ext cx="6049107" cy="400110"/>
          </a:xfrm>
          <a:prstGeom prst="rect">
            <a:avLst/>
          </a:prstGeom>
          <a:noFill/>
        </p:spPr>
        <p:txBody>
          <a:bodyPr wrap="square">
            <a:spAutoFit/>
          </a:bodyPr>
          <a:lstStyle/>
          <a:p>
            <a:r>
              <a:rPr lang="en-US" sz="2000" dirty="0"/>
              <a:t>(the EKE version in the proceedings needs 2 fixes): fix #2</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3435CBCA-717C-A407-DBF4-AFDDF03814C6}"/>
                  </a:ext>
                </a:extLst>
              </p:cNvPr>
              <p:cNvSpPr txBox="1"/>
              <p:nvPr/>
            </p:nvSpPr>
            <p:spPr>
              <a:xfrm>
                <a:off x="136592" y="4251051"/>
                <a:ext cx="11702425" cy="2578206"/>
              </a:xfrm>
              <a:prstGeom prst="rect">
                <a:avLst/>
              </a:prstGeom>
              <a:noFill/>
            </p:spPr>
            <p:txBody>
              <a:bodyPr wrap="square">
                <a:spAutoFit/>
              </a:bodyPr>
              <a:lstStyle/>
              <a:p>
                <a:r>
                  <a:rPr lang="en-US" sz="2000" dirty="0"/>
                  <a:t>Theorem: EKE + HIC = UC PAKE</a:t>
                </a:r>
              </a:p>
              <a:p>
                <a:pPr marL="800100" lvl="1" indent="-342900">
                  <a:buFont typeface="Arial" panose="020B0604020202020204" pitchFamily="34" charset="0"/>
                  <a:buChar char="•"/>
                </a:pPr>
                <a:r>
                  <a:rPr lang="en-US" sz="2000" dirty="0"/>
                  <a:t>True if (E,D) = IC on </a:t>
                </a:r>
                <a:r>
                  <a:rPr lang="en-US" sz="2000" dirty="0">
                    <a:sym typeface="Symbol" panose="05050102010706020507" pitchFamily="18" charset="2"/>
                  </a:rPr>
                  <a:t>g</a:t>
                </a:r>
                <a:endParaRPr lang="en-US" sz="2000" dirty="0"/>
              </a:p>
              <a:p>
                <a:pPr marL="800100" lvl="1" indent="-342900">
                  <a:buFont typeface="Arial" panose="020B0604020202020204" pitchFamily="34" charset="0"/>
                  <a:buChar char="•"/>
                </a:pPr>
                <a:r>
                  <a:rPr lang="en-US" sz="2000" dirty="0"/>
                  <a:t>If (E,D) = (H)IC on </a:t>
                </a:r>
                <a:r>
                  <a:rPr lang="en-US" sz="2000" dirty="0">
                    <a:sym typeface="Symbol" panose="05050102010706020507" pitchFamily="18" charset="2"/>
                  </a:rPr>
                  <a:t>{0,1}</a:t>
                </a:r>
                <a:r>
                  <a:rPr lang="en-US" sz="2000" baseline="30000" dirty="0">
                    <a:sym typeface="Symbol" panose="05050102010706020507" pitchFamily="18" charset="2"/>
                  </a:rPr>
                  <a:t>n</a:t>
                </a:r>
                <a:r>
                  <a:rPr lang="en-US" sz="2000" dirty="0"/>
                  <a:t> x </a:t>
                </a:r>
                <a:r>
                  <a:rPr lang="en-US" sz="2000" dirty="0">
                    <a:sym typeface="Symbol" panose="05050102010706020507" pitchFamily="18" charset="2"/>
                  </a:rPr>
                  <a:t>g </a:t>
                </a:r>
                <a:r>
                  <a:rPr lang="en-US" sz="2000" dirty="0">
                    <a:solidFill>
                      <a:srgbClr val="FF0000"/>
                    </a:solidFill>
                  </a:rPr>
                  <a:t>there is a subtle bug</a:t>
                </a:r>
                <a:r>
                  <a:rPr lang="en-US" sz="2000" dirty="0"/>
                  <a:t>:</a:t>
                </a:r>
              </a:p>
              <a:p>
                <a:pPr marL="342900" indent="-342900">
                  <a:spcBef>
                    <a:spcPts val="1200"/>
                  </a:spcBef>
                  <a:buFont typeface="Arial" panose="020B0604020202020204" pitchFamily="34" charset="0"/>
                  <a:buChar char="•"/>
                </a:pPr>
                <a:r>
                  <a:rPr lang="en-US" sz="2000" dirty="0"/>
                  <a:t>Assume again Adv. knows pw, forwards </a:t>
                </a:r>
                <a14:m>
                  <m:oMath xmlns:m="http://schemas.openxmlformats.org/officeDocument/2006/math">
                    <m:sSub>
                      <m:sSubPr>
                        <m:ctrlPr>
                          <a:rPr lang="en-US" sz="2000" i="1" dirty="0">
                            <a:solidFill>
                              <a:srgbClr val="0070C0"/>
                            </a:solidFill>
                            <a:latin typeface="Cambria Math" panose="02040503050406030204" pitchFamily="18" charset="0"/>
                          </a:rPr>
                        </m:ctrlPr>
                      </m:sSubPr>
                      <m:e>
                        <m:r>
                          <a:rPr lang="en-US" sz="2000" i="1" dirty="0">
                            <a:solidFill>
                              <a:srgbClr val="0070C0"/>
                            </a:solidFill>
                            <a:latin typeface="Cambria Math" panose="02040503050406030204" pitchFamily="18" charset="0"/>
                          </a:rPr>
                          <m:t>𝐶</m:t>
                        </m:r>
                      </m:e>
                      <m:sub>
                        <m:r>
                          <a:rPr lang="en-US" sz="2000" i="1" dirty="0">
                            <a:solidFill>
                              <a:srgbClr val="0070C0"/>
                            </a:solidFill>
                            <a:latin typeface="Cambria Math" panose="02040503050406030204" pitchFamily="18" charset="0"/>
                          </a:rPr>
                          <m:t>𝐵</m:t>
                        </m:r>
                      </m:sub>
                    </m:sSub>
                  </m:oMath>
                </a14:m>
                <a:r>
                  <a:rPr lang="en-US" sz="2000" dirty="0"/>
                  <a:t> to A (passive attack on A) and sends </a:t>
                </a:r>
                <a14:m>
                  <m:oMath xmlns:m="http://schemas.openxmlformats.org/officeDocument/2006/math">
                    <m:sSubSup>
                      <m:sSubSupPr>
                        <m:ctrlPr>
                          <a:rPr lang="en-US" sz="2000" i="1" dirty="0">
                            <a:solidFill>
                              <a:srgbClr val="0070C0"/>
                            </a:solidFill>
                            <a:latin typeface="Cambria Math" panose="02040503050406030204" pitchFamily="18" charset="0"/>
                          </a:rPr>
                        </m:ctrlPr>
                      </m:sSubSupPr>
                      <m:e>
                        <m:r>
                          <a:rPr lang="en-US" sz="2000" i="1" dirty="0">
                            <a:solidFill>
                              <a:srgbClr val="0070C0"/>
                            </a:solidFill>
                            <a:latin typeface="Cambria Math" panose="02040503050406030204" pitchFamily="18" charset="0"/>
                          </a:rPr>
                          <m:t>𝐶</m:t>
                        </m:r>
                      </m:e>
                      <m:sub>
                        <m:r>
                          <a:rPr lang="en-US" sz="2000" i="1" dirty="0">
                            <a:solidFill>
                              <a:srgbClr val="0070C0"/>
                            </a:solidFill>
                            <a:latin typeface="Cambria Math" panose="02040503050406030204" pitchFamily="18" charset="0"/>
                          </a:rPr>
                          <m:t>𝐴</m:t>
                        </m:r>
                      </m:sub>
                      <m:sup>
                        <m:r>
                          <a:rPr lang="en-US" sz="2000" i="1" dirty="0">
                            <a:solidFill>
                              <a:srgbClr val="0070C0"/>
                            </a:solidFill>
                            <a:latin typeface="Cambria Math" panose="02040503050406030204" pitchFamily="18" charset="0"/>
                          </a:rPr>
                          <m:t>∗</m:t>
                        </m:r>
                      </m:sup>
                    </m:sSubSup>
                  </m:oMath>
                </a14:m>
                <a:r>
                  <a:rPr lang="en-US" sz="2000" dirty="0"/>
                  <a:t> to B (active attack on B) but now </a:t>
                </a:r>
                <a14:m>
                  <m:oMath xmlns:m="http://schemas.openxmlformats.org/officeDocument/2006/math">
                    <m:sSubSup>
                      <m:sSubSupPr>
                        <m:ctrlPr>
                          <a:rPr lang="en-US" sz="2000" i="1" dirty="0">
                            <a:solidFill>
                              <a:prstClr val="black"/>
                            </a:solidFill>
                            <a:latin typeface="Cambria Math" panose="02040503050406030204" pitchFamily="18" charset="0"/>
                          </a:rPr>
                        </m:ctrlPr>
                      </m:sSubSupPr>
                      <m:e>
                        <m:r>
                          <a:rPr lang="en-US" sz="2000" i="1" dirty="0">
                            <a:solidFill>
                              <a:prstClr val="black"/>
                            </a:solidFill>
                            <a:latin typeface="Cambria Math" panose="02040503050406030204" pitchFamily="18" charset="0"/>
                          </a:rPr>
                          <m:t>𝐶</m:t>
                        </m:r>
                      </m:e>
                      <m:sub>
                        <m:r>
                          <a:rPr lang="en-US" sz="2000" i="1" dirty="0">
                            <a:solidFill>
                              <a:prstClr val="black"/>
                            </a:solidFill>
                            <a:latin typeface="Cambria Math" panose="02040503050406030204" pitchFamily="18" charset="0"/>
                          </a:rPr>
                          <m:t>𝐴</m:t>
                        </m:r>
                      </m:sub>
                      <m:sup>
                        <m:r>
                          <a:rPr lang="en-US" sz="2000" i="1" dirty="0">
                            <a:solidFill>
                              <a:prstClr val="black"/>
                            </a:solidFill>
                            <a:latin typeface="Cambria Math" panose="02040503050406030204" pitchFamily="18" charset="0"/>
                          </a:rPr>
                          <m:t>∗</m:t>
                        </m:r>
                      </m:sup>
                    </m:sSubSup>
                    <m:r>
                      <a:rPr lang="en-US" sz="2000" i="1" dirty="0">
                        <a:solidFill>
                          <a:prstClr val="black"/>
                        </a:solidFill>
                        <a:latin typeface="Cambria Math" panose="02040503050406030204" pitchFamily="18" charset="0"/>
                      </a:rPr>
                      <m:t>=</m:t>
                    </m:r>
                    <m:r>
                      <a:rPr lang="en-US" sz="2000" i="1" dirty="0">
                        <a:solidFill>
                          <a:prstClr val="black"/>
                        </a:solidFill>
                        <a:latin typeface="Cambria Math" panose="02040503050406030204" pitchFamily="18" charset="0"/>
                      </a:rPr>
                      <m:t>𝐻𝐼𝐶</m:t>
                    </m:r>
                    <m:r>
                      <a:rPr lang="en-US" sz="2000" i="1" dirty="0">
                        <a:solidFill>
                          <a:prstClr val="black"/>
                        </a:solidFill>
                        <a:latin typeface="Cambria Math" panose="02040503050406030204" pitchFamily="18" charset="0"/>
                      </a:rPr>
                      <m:t>.</m:t>
                    </m:r>
                    <m:sSub>
                      <m:sSubPr>
                        <m:ctrlPr>
                          <a:rPr lang="en-US" sz="2000" i="1" dirty="0">
                            <a:solidFill>
                              <a:prstClr val="black"/>
                            </a:solidFill>
                            <a:latin typeface="Cambria Math" panose="02040503050406030204" pitchFamily="18" charset="0"/>
                          </a:rPr>
                        </m:ctrlPr>
                      </m:sSubPr>
                      <m:e>
                        <m:r>
                          <a:rPr lang="en-US" sz="2000" i="1" dirty="0">
                            <a:solidFill>
                              <a:prstClr val="black"/>
                            </a:solidFill>
                            <a:latin typeface="Cambria Math" panose="02040503050406030204" pitchFamily="18" charset="0"/>
                          </a:rPr>
                          <m:t>𝐸</m:t>
                        </m:r>
                      </m:e>
                      <m:sub>
                        <m:r>
                          <a:rPr lang="en-US" sz="2000" i="1" dirty="0">
                            <a:solidFill>
                              <a:prstClr val="black"/>
                            </a:solidFill>
                            <a:latin typeface="Cambria Math" panose="02040503050406030204" pitchFamily="18" charset="0"/>
                          </a:rPr>
                          <m:t>𝑝𝑤</m:t>
                        </m:r>
                      </m:sub>
                    </m:sSub>
                    <m:r>
                      <a:rPr lang="en-US" sz="2000" i="1" dirty="0">
                        <a:solidFill>
                          <a:prstClr val="black"/>
                        </a:solidFill>
                        <a:latin typeface="Cambria Math" panose="02040503050406030204" pitchFamily="18" charset="0"/>
                      </a:rPr>
                      <m:t>(</m:t>
                    </m:r>
                    <m:r>
                      <a:rPr lang="en-US" sz="2000" i="1" dirty="0">
                        <a:solidFill>
                          <a:srgbClr val="0070C0"/>
                        </a:solidFill>
                        <a:latin typeface="Cambria Math" panose="02040503050406030204" pitchFamily="18" charset="0"/>
                      </a:rPr>
                      <m:t>𝐴</m:t>
                    </m:r>
                    <m:r>
                      <a:rPr lang="en-US" sz="2000" i="1" dirty="0">
                        <a:solidFill>
                          <a:srgbClr val="0070C0"/>
                        </a:solidFill>
                        <a:latin typeface="Cambria Math" panose="02040503050406030204" pitchFamily="18" charset="0"/>
                      </a:rPr>
                      <m:t>;$)</m:t>
                    </m:r>
                  </m:oMath>
                </a14:m>
                <a:r>
                  <a:rPr lang="en-US" sz="2000" dirty="0">
                    <a:solidFill>
                      <a:prstClr val="black"/>
                    </a:solidFill>
                  </a:rPr>
                  <a:t>, i.e. </a:t>
                </a:r>
                <a14:m>
                  <m:oMath xmlns:m="http://schemas.openxmlformats.org/officeDocument/2006/math">
                    <m:sSubSup>
                      <m:sSubSupPr>
                        <m:ctrlPr>
                          <a:rPr lang="en-US" sz="2000" i="1" dirty="0">
                            <a:solidFill>
                              <a:prstClr val="black"/>
                            </a:solidFill>
                            <a:latin typeface="Cambria Math" panose="02040503050406030204" pitchFamily="18" charset="0"/>
                          </a:rPr>
                        </m:ctrlPr>
                      </m:sSubSupPr>
                      <m:e>
                        <m:r>
                          <a:rPr lang="en-US" sz="2000" i="1" dirty="0">
                            <a:solidFill>
                              <a:prstClr val="black"/>
                            </a:solidFill>
                            <a:latin typeface="Cambria Math" panose="02040503050406030204" pitchFamily="18" charset="0"/>
                          </a:rPr>
                          <m:t>𝐶</m:t>
                        </m:r>
                      </m:e>
                      <m:sub>
                        <m:r>
                          <a:rPr lang="en-US" sz="2000" i="1" dirty="0">
                            <a:solidFill>
                              <a:prstClr val="black"/>
                            </a:solidFill>
                            <a:latin typeface="Cambria Math" panose="02040503050406030204" pitchFamily="18" charset="0"/>
                          </a:rPr>
                          <m:t>𝐴</m:t>
                        </m:r>
                      </m:sub>
                      <m:sup>
                        <m:r>
                          <a:rPr lang="en-US" sz="2000" i="1" dirty="0">
                            <a:solidFill>
                              <a:prstClr val="black"/>
                            </a:solidFill>
                            <a:latin typeface="Cambria Math" panose="02040503050406030204" pitchFamily="18" charset="0"/>
                          </a:rPr>
                          <m:t>∗</m:t>
                        </m:r>
                      </m:sup>
                    </m:sSubSup>
                  </m:oMath>
                </a14:m>
                <a:r>
                  <a:rPr lang="en-US" sz="2000" dirty="0">
                    <a:solidFill>
                      <a:prstClr val="black"/>
                    </a:solidFill>
                  </a:rPr>
                  <a:t> is a fresh re-encryption of same DH contribution </a:t>
                </a:r>
                <a14:m>
                  <m:oMath xmlns:m="http://schemas.openxmlformats.org/officeDocument/2006/math">
                    <m:r>
                      <a:rPr lang="en-US" sz="2000" i="1" dirty="0">
                        <a:solidFill>
                          <a:schemeClr val="accent5"/>
                        </a:solidFill>
                        <a:latin typeface="Cambria Math" panose="02040503050406030204" pitchFamily="18" charset="0"/>
                      </a:rPr>
                      <m:t>𝐴</m:t>
                    </m:r>
                  </m:oMath>
                </a14:m>
                <a:r>
                  <a:rPr lang="en-US" sz="2000" dirty="0">
                    <a:solidFill>
                      <a:prstClr val="black"/>
                    </a:solidFill>
                  </a:rPr>
                  <a:t> which A sent in </a:t>
                </a:r>
                <a14:m>
                  <m:oMath xmlns:m="http://schemas.openxmlformats.org/officeDocument/2006/math">
                    <m:sSub>
                      <m:sSubPr>
                        <m:ctrlPr>
                          <a:rPr lang="en-US" sz="2000" b="0" i="1" dirty="0" smtClean="0">
                            <a:solidFill>
                              <a:prstClr val="black"/>
                            </a:solidFill>
                            <a:latin typeface="Cambria Math" panose="02040503050406030204" pitchFamily="18" charset="0"/>
                          </a:rPr>
                        </m:ctrlPr>
                      </m:sSubPr>
                      <m:e>
                        <m:r>
                          <a:rPr lang="en-US" sz="2000" b="0" i="1" dirty="0" smtClean="0">
                            <a:solidFill>
                              <a:prstClr val="black"/>
                            </a:solidFill>
                            <a:latin typeface="Cambria Math" panose="02040503050406030204" pitchFamily="18" charset="0"/>
                          </a:rPr>
                          <m:t>𝐶</m:t>
                        </m:r>
                      </m:e>
                      <m:sub>
                        <m:r>
                          <a:rPr lang="en-US" sz="2000" b="0" i="1" dirty="0" smtClean="0">
                            <a:solidFill>
                              <a:prstClr val="black"/>
                            </a:solidFill>
                            <a:latin typeface="Cambria Math" panose="02040503050406030204" pitchFamily="18" charset="0"/>
                          </a:rPr>
                          <m:t>𝐴</m:t>
                        </m:r>
                      </m:sub>
                    </m:sSub>
                  </m:oMath>
                </a14:m>
                <a:endParaRPr lang="en-US" sz="2000" dirty="0">
                  <a:solidFill>
                    <a:prstClr val="black"/>
                  </a:solidFill>
                </a:endParaRPr>
              </a:p>
              <a:p>
                <a:pPr marL="342900" indent="-342900">
                  <a:spcBef>
                    <a:spcPts val="600"/>
                  </a:spcBef>
                  <a:buFont typeface="Arial" panose="020B0604020202020204" pitchFamily="34" charset="0"/>
                  <a:buChar char="•"/>
                </a:pPr>
                <a:r>
                  <a:rPr lang="en-US" sz="2000" b="0" dirty="0"/>
                  <a:t>If </a:t>
                </a:r>
                <a14:m>
                  <m:oMath xmlns:m="http://schemas.openxmlformats.org/officeDocument/2006/math">
                    <m:r>
                      <a:rPr lang="en-US" sz="2000" b="0" i="1" dirty="0" smtClean="0">
                        <a:latin typeface="Cambria Math" panose="02040503050406030204" pitchFamily="18" charset="0"/>
                      </a:rPr>
                      <m:t>𝐾</m:t>
                    </m:r>
                    <m:r>
                      <a:rPr lang="en-US" sz="2000" i="1" dirty="0" smtClean="0">
                        <a:latin typeface="Cambria Math" panose="02040503050406030204" pitchFamily="18" charset="0"/>
                      </a:rPr>
                      <m:t>=</m:t>
                    </m:r>
                    <m:r>
                      <a:rPr lang="en-US" sz="2000" b="0" i="1" dirty="0" smtClean="0">
                        <a:solidFill>
                          <a:schemeClr val="accent5"/>
                        </a:solidFill>
                        <a:latin typeface="Cambria Math" panose="02040503050406030204" pitchFamily="18" charset="0"/>
                      </a:rPr>
                      <m:t>𝐾𝐸</m:t>
                    </m:r>
                    <m:r>
                      <a:rPr lang="en-US" sz="2000" b="0" i="1" dirty="0" smtClean="0">
                        <a:solidFill>
                          <a:schemeClr val="accent5"/>
                        </a:solidFill>
                        <a:latin typeface="Cambria Math" panose="02040503050406030204" pitchFamily="18" charset="0"/>
                      </a:rPr>
                      <m:t>.</m:t>
                    </m:r>
                    <m:r>
                      <a:rPr lang="en-US" sz="2000" b="0" i="1" dirty="0" smtClean="0">
                        <a:solidFill>
                          <a:schemeClr val="accent5"/>
                        </a:solidFill>
                        <a:latin typeface="Cambria Math" panose="02040503050406030204" pitchFamily="18" charset="0"/>
                      </a:rPr>
                      <m:t>𝑘</m:t>
                    </m:r>
                    <m:d>
                      <m:dPr>
                        <m:ctrlPr>
                          <a:rPr lang="en-US" sz="2000" b="0" i="1" dirty="0" smtClean="0">
                            <a:solidFill>
                              <a:schemeClr val="accent5"/>
                            </a:solidFill>
                            <a:latin typeface="Cambria Math" panose="02040503050406030204" pitchFamily="18" charset="0"/>
                          </a:rPr>
                        </m:ctrlPr>
                      </m:dPr>
                      <m:e>
                        <m:r>
                          <a:rPr lang="en-US" sz="2000" i="1" dirty="0">
                            <a:solidFill>
                              <a:schemeClr val="accent5"/>
                            </a:solidFill>
                            <a:latin typeface="Cambria Math" panose="02040503050406030204" pitchFamily="18" charset="0"/>
                          </a:rPr>
                          <m:t>𝐴</m:t>
                        </m:r>
                        <m:r>
                          <a:rPr lang="en-US" sz="2000" b="0" i="1" dirty="0" smtClean="0">
                            <a:solidFill>
                              <a:schemeClr val="accent5"/>
                            </a:solidFill>
                            <a:latin typeface="Cambria Math" panose="02040503050406030204" pitchFamily="18" charset="0"/>
                          </a:rPr>
                          <m:t>, </m:t>
                        </m:r>
                        <m:r>
                          <a:rPr lang="en-US" sz="2000" b="0" i="1" dirty="0" smtClean="0">
                            <a:solidFill>
                              <a:schemeClr val="accent5"/>
                            </a:solidFill>
                            <a:latin typeface="Cambria Math" panose="02040503050406030204" pitchFamily="18" charset="0"/>
                          </a:rPr>
                          <m:t>𝐵</m:t>
                        </m:r>
                      </m:e>
                    </m:d>
                  </m:oMath>
                </a14:m>
                <a:r>
                  <a:rPr lang="en-US" sz="2000" dirty="0"/>
                  <a:t> then </a:t>
                </a:r>
                <a14:m>
                  <m:oMath xmlns:m="http://schemas.openxmlformats.org/officeDocument/2006/math">
                    <m:sSub>
                      <m:sSubPr>
                        <m:ctrlPr>
                          <a:rPr lang="en-US" sz="2000" i="1" dirty="0">
                            <a:latin typeface="Cambria Math" panose="02040503050406030204" pitchFamily="18" charset="0"/>
                          </a:rPr>
                        </m:ctrlPr>
                      </m:sSubPr>
                      <m:e>
                        <m:r>
                          <a:rPr lang="en-US" sz="2000" i="1" dirty="0">
                            <a:latin typeface="Cambria Math" panose="02040503050406030204" pitchFamily="18" charset="0"/>
                          </a:rPr>
                          <m:t>𝐾</m:t>
                        </m:r>
                      </m:e>
                      <m:sub>
                        <m:r>
                          <a:rPr lang="en-US" sz="2000" i="1" dirty="0">
                            <a:latin typeface="Cambria Math" panose="02040503050406030204" pitchFamily="18" charset="0"/>
                          </a:rPr>
                          <m:t>𝐵</m:t>
                        </m:r>
                      </m:sub>
                    </m:sSub>
                    <m:r>
                      <a:rPr lang="en-US" sz="2000" i="1" dirty="0">
                        <a:latin typeface="Cambria Math" panose="02040503050406030204" pitchFamily="18" charset="0"/>
                      </a:rPr>
                      <m:t>=</m:t>
                    </m:r>
                    <m:sSub>
                      <m:sSubPr>
                        <m:ctrlPr>
                          <a:rPr lang="en-US" sz="2000" i="1" dirty="0">
                            <a:latin typeface="Cambria Math" panose="02040503050406030204" pitchFamily="18" charset="0"/>
                          </a:rPr>
                        </m:ctrlPr>
                      </m:sSubPr>
                      <m:e>
                        <m:r>
                          <a:rPr lang="en-US" sz="2000" i="1" dirty="0">
                            <a:latin typeface="Cambria Math" panose="02040503050406030204" pitchFamily="18" charset="0"/>
                          </a:rPr>
                          <m:t>𝐾</m:t>
                        </m:r>
                      </m:e>
                      <m:sub>
                        <m:r>
                          <a:rPr lang="en-US" sz="2000" i="1" dirty="0">
                            <a:latin typeface="Cambria Math" panose="02040503050406030204" pitchFamily="18" charset="0"/>
                          </a:rPr>
                          <m:t>𝐴</m:t>
                        </m:r>
                      </m:sub>
                    </m:sSub>
                  </m:oMath>
                </a14:m>
                <a:r>
                  <a:rPr lang="en-US" sz="2000" dirty="0"/>
                  <a:t> : “passive attack </a:t>
                </a:r>
                <a:r>
                  <a:rPr lang="en-US" sz="2000" i="1" dirty="0"/>
                  <a:t>conditioned</a:t>
                </a:r>
                <a:r>
                  <a:rPr lang="en-US" sz="2000" dirty="0"/>
                  <a:t> </a:t>
                </a:r>
                <a:r>
                  <a:rPr lang="en-US" sz="2000" i="1" dirty="0"/>
                  <a:t>on </a:t>
                </a:r>
                <a14:m>
                  <m:oMath xmlns:m="http://schemas.openxmlformats.org/officeDocument/2006/math">
                    <m:r>
                      <a:rPr lang="en-US" sz="2000" b="0" i="1" dirty="0" smtClean="0">
                        <a:latin typeface="Cambria Math" panose="02040503050406030204" pitchFamily="18" charset="0"/>
                      </a:rPr>
                      <m:t>𝑝</m:t>
                    </m:r>
                    <m:sSup>
                      <m:sSupPr>
                        <m:ctrlPr>
                          <a:rPr lang="en-US" sz="2000" b="0" i="1" dirty="0" smtClean="0">
                            <a:latin typeface="Cambria Math" panose="02040503050406030204" pitchFamily="18" charset="0"/>
                          </a:rPr>
                        </m:ctrlPr>
                      </m:sSupPr>
                      <m:e>
                        <m:r>
                          <a:rPr lang="en-US" sz="2000" b="0" i="1" dirty="0" smtClean="0">
                            <a:latin typeface="Cambria Math" panose="02040503050406030204" pitchFamily="18" charset="0"/>
                          </a:rPr>
                          <m:t>𝑤</m:t>
                        </m:r>
                      </m:e>
                      <m:sup>
                        <m:r>
                          <a:rPr lang="en-US" sz="2000" b="0" i="1" dirty="0" smtClean="0">
                            <a:latin typeface="Cambria Math" panose="02040503050406030204" pitchFamily="18" charset="0"/>
                          </a:rPr>
                          <m:t>∗</m:t>
                        </m:r>
                      </m:sup>
                    </m:sSup>
                    <m:r>
                      <a:rPr lang="en-US" sz="2000" i="1" dirty="0">
                        <a:latin typeface="Cambria Math" panose="02040503050406030204" pitchFamily="18" charset="0"/>
                      </a:rPr>
                      <m:t>=</m:t>
                    </m:r>
                    <m:r>
                      <a:rPr lang="en-US" sz="2000" b="0" i="1" dirty="0" smtClean="0">
                        <a:latin typeface="Cambria Math" panose="02040503050406030204" pitchFamily="18" charset="0"/>
                      </a:rPr>
                      <m:t>𝑝𝑤</m:t>
                    </m:r>
                  </m:oMath>
                </a14:m>
                <a:r>
                  <a:rPr lang="en-US" sz="2000" dirty="0"/>
                  <a:t>”:  </a:t>
                </a:r>
                <a:r>
                  <a:rPr lang="en-US" sz="2000" dirty="0">
                    <a:solidFill>
                      <a:srgbClr val="FF0000"/>
                    </a:solidFill>
                  </a:rPr>
                  <a:t>disallowed by UC PAKE rules</a:t>
                </a:r>
              </a:p>
              <a:p>
                <a:pPr marL="342900" indent="-342900">
                  <a:spcBef>
                    <a:spcPts val="600"/>
                  </a:spcBef>
                  <a:buFont typeface="Arial" panose="020B0604020202020204" pitchFamily="34" charset="0"/>
                  <a:buChar char="•"/>
                </a:pPr>
                <a:r>
                  <a:rPr lang="en-US" sz="2000" b="0" dirty="0"/>
                  <a:t>Fix</a:t>
                </a:r>
                <a:r>
                  <a:rPr lang="en-US" sz="2000" dirty="0"/>
                  <a:t>: make </a:t>
                </a:r>
                <a14:m>
                  <m:oMath xmlns:m="http://schemas.openxmlformats.org/officeDocument/2006/math">
                    <m:r>
                      <a:rPr lang="en-US" sz="2000" b="0" i="1" dirty="0" smtClean="0">
                        <a:latin typeface="Cambria Math" panose="02040503050406030204" pitchFamily="18" charset="0"/>
                      </a:rPr>
                      <m:t>𝐾</m:t>
                    </m:r>
                    <m:r>
                      <a:rPr lang="en-US" sz="2000" i="1" dirty="0" smtClean="0">
                        <a:latin typeface="Cambria Math" panose="02040503050406030204" pitchFamily="18" charset="0"/>
                      </a:rPr>
                      <m:t>=</m:t>
                    </m:r>
                    <m:r>
                      <a:rPr lang="en-US" sz="2000" b="0" i="1" dirty="0" smtClean="0">
                        <a:latin typeface="Cambria Math" panose="02040503050406030204" pitchFamily="18" charset="0"/>
                      </a:rPr>
                      <m:t>𝐻</m:t>
                    </m:r>
                    <m:r>
                      <a:rPr lang="en-US" sz="2000" b="0" i="1" dirty="0" smtClean="0">
                        <a:latin typeface="Cambria Math" panose="02040503050406030204" pitchFamily="18" charset="0"/>
                      </a:rPr>
                      <m:t>(</m:t>
                    </m:r>
                    <m:sSub>
                      <m:sSubPr>
                        <m:ctrlPr>
                          <a:rPr lang="en-US" sz="2000" b="0" i="1" dirty="0" smtClean="0">
                            <a:latin typeface="Cambria Math" panose="02040503050406030204" pitchFamily="18" charset="0"/>
                          </a:rPr>
                        </m:ctrlPr>
                      </m:sSubPr>
                      <m:e>
                        <m:r>
                          <a:rPr lang="en-US" sz="2000" b="0" i="1" dirty="0" smtClean="0">
                            <a:latin typeface="Cambria Math" panose="02040503050406030204" pitchFamily="18" charset="0"/>
                          </a:rPr>
                          <m:t>𝐶</m:t>
                        </m:r>
                      </m:e>
                      <m:sub>
                        <m:r>
                          <a:rPr lang="en-US" sz="2000" b="0" i="1" dirty="0" smtClean="0">
                            <a:latin typeface="Cambria Math" panose="02040503050406030204" pitchFamily="18" charset="0"/>
                          </a:rPr>
                          <m:t>𝐴</m:t>
                        </m:r>
                      </m:sub>
                    </m:sSub>
                    <m:r>
                      <a:rPr lang="en-US" sz="2000" b="0" i="1" dirty="0" smtClean="0">
                        <a:latin typeface="Cambria Math" panose="02040503050406030204" pitchFamily="18" charset="0"/>
                      </a:rPr>
                      <m:t>,</m:t>
                    </m:r>
                    <m:sSub>
                      <m:sSubPr>
                        <m:ctrlPr>
                          <a:rPr lang="en-US" sz="2000" b="0" i="1" dirty="0" smtClean="0">
                            <a:latin typeface="Cambria Math" panose="02040503050406030204" pitchFamily="18" charset="0"/>
                          </a:rPr>
                        </m:ctrlPr>
                      </m:sSubPr>
                      <m:e>
                        <m:r>
                          <a:rPr lang="en-US" sz="2000" b="0" i="1" dirty="0" smtClean="0">
                            <a:latin typeface="Cambria Math" panose="02040503050406030204" pitchFamily="18" charset="0"/>
                          </a:rPr>
                          <m:t>𝐶</m:t>
                        </m:r>
                      </m:e>
                      <m:sub>
                        <m:r>
                          <a:rPr lang="en-US" sz="2000" b="0" i="1" dirty="0" smtClean="0">
                            <a:latin typeface="Cambria Math" panose="02040503050406030204" pitchFamily="18" charset="0"/>
                          </a:rPr>
                          <m:t>𝐵</m:t>
                        </m:r>
                      </m:sub>
                    </m:sSub>
                    <m:r>
                      <a:rPr lang="en-US" sz="2000" b="0" i="1" dirty="0" smtClean="0">
                        <a:latin typeface="Cambria Math" panose="02040503050406030204" pitchFamily="18" charset="0"/>
                      </a:rPr>
                      <m:t>,</m:t>
                    </m:r>
                    <m:r>
                      <a:rPr lang="en-US" sz="2000" b="0" i="1" dirty="0" smtClean="0">
                        <a:solidFill>
                          <a:schemeClr val="accent5"/>
                        </a:solidFill>
                        <a:latin typeface="Cambria Math" panose="02040503050406030204" pitchFamily="18" charset="0"/>
                      </a:rPr>
                      <m:t>𝐾𝐸</m:t>
                    </m:r>
                    <m:r>
                      <a:rPr lang="en-US" sz="2000" b="0" i="1" dirty="0" smtClean="0">
                        <a:solidFill>
                          <a:schemeClr val="accent5"/>
                        </a:solidFill>
                        <a:latin typeface="Cambria Math" panose="02040503050406030204" pitchFamily="18" charset="0"/>
                      </a:rPr>
                      <m:t>.</m:t>
                    </m:r>
                    <m:r>
                      <a:rPr lang="en-US" sz="2000" b="0" i="1" dirty="0" smtClean="0">
                        <a:solidFill>
                          <a:schemeClr val="accent5"/>
                        </a:solidFill>
                        <a:latin typeface="Cambria Math" panose="02040503050406030204" pitchFamily="18" charset="0"/>
                      </a:rPr>
                      <m:t>𝑘</m:t>
                    </m:r>
                    <m:d>
                      <m:dPr>
                        <m:ctrlPr>
                          <a:rPr lang="en-US" sz="2000" b="0" i="1" dirty="0" smtClean="0">
                            <a:solidFill>
                              <a:schemeClr val="accent5"/>
                            </a:solidFill>
                            <a:latin typeface="Cambria Math" panose="02040503050406030204" pitchFamily="18" charset="0"/>
                          </a:rPr>
                        </m:ctrlPr>
                      </m:dPr>
                      <m:e>
                        <m:r>
                          <a:rPr lang="en-US" sz="2000" i="1" dirty="0">
                            <a:solidFill>
                              <a:schemeClr val="accent5"/>
                            </a:solidFill>
                            <a:latin typeface="Cambria Math" panose="02040503050406030204" pitchFamily="18" charset="0"/>
                          </a:rPr>
                          <m:t>𝐴</m:t>
                        </m:r>
                        <m:r>
                          <a:rPr lang="en-US" sz="2000" b="0" i="1" dirty="0" smtClean="0">
                            <a:solidFill>
                              <a:schemeClr val="accent5"/>
                            </a:solidFill>
                            <a:latin typeface="Cambria Math" panose="02040503050406030204" pitchFamily="18" charset="0"/>
                          </a:rPr>
                          <m:t>, </m:t>
                        </m:r>
                        <m:r>
                          <a:rPr lang="en-US" sz="2000" b="0" i="1" dirty="0" smtClean="0">
                            <a:solidFill>
                              <a:schemeClr val="accent5"/>
                            </a:solidFill>
                            <a:latin typeface="Cambria Math" panose="02040503050406030204" pitchFamily="18" charset="0"/>
                          </a:rPr>
                          <m:t>𝐵</m:t>
                        </m:r>
                      </m:e>
                    </m:d>
                  </m:oMath>
                </a14:m>
                <a:r>
                  <a:rPr lang="en-US" sz="2000" dirty="0">
                    <a:solidFill>
                      <a:schemeClr val="accent5"/>
                    </a:solidFill>
                  </a:rPr>
                  <a:t>) </a:t>
                </a:r>
                <a:r>
                  <a:rPr lang="en-US" sz="2000" dirty="0"/>
                  <a:t>for RO hash H, then </a:t>
                </a:r>
                <a14:m>
                  <m:oMath xmlns:m="http://schemas.openxmlformats.org/officeDocument/2006/math">
                    <m:sSub>
                      <m:sSubPr>
                        <m:ctrlPr>
                          <a:rPr lang="en-US" sz="2000" i="1" dirty="0">
                            <a:latin typeface="Cambria Math" panose="02040503050406030204" pitchFamily="18" charset="0"/>
                          </a:rPr>
                        </m:ctrlPr>
                      </m:sSubPr>
                      <m:e>
                        <m:r>
                          <a:rPr lang="en-US" sz="2000" i="1" dirty="0">
                            <a:latin typeface="Cambria Math" panose="02040503050406030204" pitchFamily="18" charset="0"/>
                          </a:rPr>
                          <m:t>𝐾</m:t>
                        </m:r>
                      </m:e>
                      <m:sub>
                        <m:r>
                          <a:rPr lang="en-US" sz="2000" i="1" dirty="0">
                            <a:latin typeface="Cambria Math" panose="02040503050406030204" pitchFamily="18" charset="0"/>
                          </a:rPr>
                          <m:t>𝐴</m:t>
                        </m:r>
                      </m:sub>
                    </m:sSub>
                  </m:oMath>
                </a14:m>
                <a:r>
                  <a:rPr lang="en-US" sz="2000" dirty="0"/>
                  <a:t> and </a:t>
                </a:r>
                <a14:m>
                  <m:oMath xmlns:m="http://schemas.openxmlformats.org/officeDocument/2006/math">
                    <m:sSub>
                      <m:sSubPr>
                        <m:ctrlPr>
                          <a:rPr lang="en-US" sz="2000" i="1" dirty="0">
                            <a:latin typeface="Cambria Math" panose="02040503050406030204" pitchFamily="18" charset="0"/>
                          </a:rPr>
                        </m:ctrlPr>
                      </m:sSubPr>
                      <m:e>
                        <m:r>
                          <a:rPr lang="en-US" sz="2000" i="1" dirty="0">
                            <a:latin typeface="Cambria Math" panose="02040503050406030204" pitchFamily="18" charset="0"/>
                          </a:rPr>
                          <m:t>𝐾</m:t>
                        </m:r>
                      </m:e>
                      <m:sub>
                        <m:r>
                          <a:rPr lang="en-US" sz="2000" i="1" dirty="0">
                            <a:latin typeface="Cambria Math" panose="02040503050406030204" pitchFamily="18" charset="0"/>
                          </a:rPr>
                          <m:t>𝐵</m:t>
                        </m:r>
                      </m:sub>
                    </m:sSub>
                  </m:oMath>
                </a14:m>
                <a:r>
                  <a:rPr lang="en-US" sz="2000" dirty="0">
                    <a:solidFill>
                      <a:schemeClr val="accent5"/>
                    </a:solidFill>
                  </a:rPr>
                  <a:t> </a:t>
                </a:r>
                <a:r>
                  <a:rPr lang="en-US" sz="2000" dirty="0"/>
                  <a:t>become independent random</a:t>
                </a:r>
              </a:p>
            </p:txBody>
          </p:sp>
        </mc:Choice>
        <mc:Fallback xmlns="">
          <p:sp>
            <p:nvSpPr>
              <p:cNvPr id="4" name="TextBox 3">
                <a:extLst>
                  <a:ext uri="{FF2B5EF4-FFF2-40B4-BE49-F238E27FC236}">
                    <a16:creationId xmlns:a16="http://schemas.microsoft.com/office/drawing/2014/main" id="{3435CBCA-717C-A407-DBF4-AFDDF03814C6}"/>
                  </a:ext>
                </a:extLst>
              </p:cNvPr>
              <p:cNvSpPr txBox="1">
                <a:spLocks noRot="1" noChangeAspect="1" noMove="1" noResize="1" noEditPoints="1" noAdjustHandles="1" noChangeArrowheads="1" noChangeShapeType="1" noTextEdit="1"/>
              </p:cNvSpPr>
              <p:nvPr/>
            </p:nvSpPr>
            <p:spPr>
              <a:xfrm>
                <a:off x="136592" y="4251051"/>
                <a:ext cx="11702425" cy="2578206"/>
              </a:xfrm>
              <a:prstGeom prst="rect">
                <a:avLst/>
              </a:prstGeom>
              <a:blipFill>
                <a:blip r:embed="rId28"/>
                <a:stretch>
                  <a:fillRect l="-521" t="-1182" r="-156" b="-3310"/>
                </a:stretch>
              </a:blipFill>
            </p:spPr>
            <p:txBody>
              <a:bodyPr/>
              <a:lstStyle/>
              <a:p>
                <a:r>
                  <a:rPr lang="en-US">
                    <a:noFill/>
                  </a:rPr>
                  <a:t> </a:t>
                </a:r>
              </a:p>
            </p:txBody>
          </p:sp>
        </mc:Fallback>
      </mc:AlternateContent>
      <p:grpSp>
        <p:nvGrpSpPr>
          <p:cNvPr id="14" name="Group 13">
            <a:extLst>
              <a:ext uri="{FF2B5EF4-FFF2-40B4-BE49-F238E27FC236}">
                <a16:creationId xmlns:a16="http://schemas.microsoft.com/office/drawing/2014/main" id="{0F5DD909-0280-B024-0BD1-6ABD2D4DEC8B}"/>
              </a:ext>
            </a:extLst>
          </p:cNvPr>
          <p:cNvGrpSpPr/>
          <p:nvPr/>
        </p:nvGrpSpPr>
        <p:grpSpPr>
          <a:xfrm>
            <a:off x="6199807" y="1939036"/>
            <a:ext cx="5639210" cy="2262339"/>
            <a:chOff x="6199807" y="2000580"/>
            <a:chExt cx="5639210" cy="2262339"/>
          </a:xfrm>
        </p:grpSpPr>
        <p:grpSp>
          <p:nvGrpSpPr>
            <p:cNvPr id="71" name="Group 70">
              <a:extLst>
                <a:ext uri="{FF2B5EF4-FFF2-40B4-BE49-F238E27FC236}">
                  <a16:creationId xmlns:a16="http://schemas.microsoft.com/office/drawing/2014/main" id="{9DE41910-BC00-C73F-527C-CB7705DD0A79}"/>
                </a:ext>
              </a:extLst>
            </p:cNvPr>
            <p:cNvGrpSpPr/>
            <p:nvPr/>
          </p:nvGrpSpPr>
          <p:grpSpPr>
            <a:xfrm>
              <a:off x="8802301" y="2708477"/>
              <a:ext cx="2781334" cy="423770"/>
              <a:chOff x="2600257" y="3476620"/>
              <a:chExt cx="3177409" cy="423770"/>
            </a:xfrm>
          </p:grpSpPr>
          <mc:AlternateContent xmlns:mc="http://schemas.openxmlformats.org/markup-compatibility/2006">
            <mc:Choice xmlns:a14="http://schemas.microsoft.com/office/drawing/2010/main" Requires="a14">
              <p:sp>
                <p:nvSpPr>
                  <p:cNvPr id="72" name="TextBox 71">
                    <a:extLst>
                      <a:ext uri="{FF2B5EF4-FFF2-40B4-BE49-F238E27FC236}">
                        <a16:creationId xmlns:a16="http://schemas.microsoft.com/office/drawing/2014/main" id="{67F44204-1320-31A4-1D3D-4B621EEE0E47}"/>
                      </a:ext>
                    </a:extLst>
                  </p:cNvPr>
                  <p:cNvSpPr txBox="1"/>
                  <p:nvPr/>
                </p:nvSpPr>
                <p:spPr>
                  <a:xfrm>
                    <a:off x="2600257" y="3476620"/>
                    <a:ext cx="3177409" cy="42377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sz="2000" b="0" i="1" dirty="0" smtClean="0">
                                  <a:solidFill>
                                    <a:schemeClr val="tx1"/>
                                  </a:solidFill>
                                  <a:latin typeface="Cambria Math" panose="02040503050406030204" pitchFamily="18" charset="0"/>
                                </a:rPr>
                              </m:ctrlPr>
                            </m:sSubSupPr>
                            <m:e>
                              <m:r>
                                <a:rPr lang="en-US" sz="2000" b="0" i="1" dirty="0" smtClean="0">
                                  <a:solidFill>
                                    <a:schemeClr val="tx1"/>
                                  </a:solidFill>
                                  <a:latin typeface="Cambria Math" panose="02040503050406030204" pitchFamily="18" charset="0"/>
                                </a:rPr>
                                <m:t>𝐶</m:t>
                              </m:r>
                            </m:e>
                            <m:sub>
                              <m:r>
                                <a:rPr lang="en-US" sz="2000" b="0" i="1" dirty="0" smtClean="0">
                                  <a:solidFill>
                                    <a:schemeClr val="tx1"/>
                                  </a:solidFill>
                                  <a:latin typeface="Cambria Math" panose="02040503050406030204" pitchFamily="18" charset="0"/>
                                </a:rPr>
                                <m:t>𝐴</m:t>
                              </m:r>
                            </m:sub>
                            <m:sup>
                              <m:r>
                                <a:rPr lang="en-US" sz="2000" b="0" i="1" dirty="0" smtClean="0">
                                  <a:solidFill>
                                    <a:schemeClr val="tx1"/>
                                  </a:solidFill>
                                  <a:latin typeface="Cambria Math" panose="02040503050406030204" pitchFamily="18" charset="0"/>
                                </a:rPr>
                                <m:t>∗</m:t>
                              </m:r>
                            </m:sup>
                          </m:sSubSup>
                          <m:r>
                            <a:rPr lang="en-US" sz="2000" b="0" i="1" dirty="0" smtClean="0">
                              <a:solidFill>
                                <a:schemeClr val="tx1"/>
                              </a:solidFill>
                              <a:latin typeface="Cambria Math" panose="02040503050406030204" pitchFamily="18" charset="0"/>
                            </a:rPr>
                            <m:t>=</m:t>
                          </m:r>
                          <m:r>
                            <a:rPr lang="en-US" sz="2000" b="0" i="1" dirty="0" smtClean="0">
                              <a:solidFill>
                                <a:schemeClr val="tx1"/>
                              </a:solidFill>
                              <a:latin typeface="Cambria Math" panose="02040503050406030204" pitchFamily="18" charset="0"/>
                            </a:rPr>
                            <m:t>𝐻𝐼𝐶</m:t>
                          </m:r>
                          <m:r>
                            <a:rPr lang="en-US" sz="2000" b="0" i="1" dirty="0" smtClean="0">
                              <a:solidFill>
                                <a:schemeClr val="tx1"/>
                              </a:solidFill>
                              <a:latin typeface="Cambria Math" panose="02040503050406030204" pitchFamily="18" charset="0"/>
                            </a:rPr>
                            <m:t>.</m:t>
                          </m:r>
                          <m:sSub>
                            <m:sSubPr>
                              <m:ctrlPr>
                                <a:rPr lang="en-US" sz="2000" b="0" i="1" dirty="0" smtClean="0">
                                  <a:solidFill>
                                    <a:schemeClr val="tx1"/>
                                  </a:solidFill>
                                  <a:latin typeface="Cambria Math" panose="02040503050406030204" pitchFamily="18" charset="0"/>
                                </a:rPr>
                              </m:ctrlPr>
                            </m:sSubPr>
                            <m:e>
                              <m:r>
                                <a:rPr lang="en-US" sz="2000" b="0" i="1" dirty="0" smtClean="0">
                                  <a:solidFill>
                                    <a:schemeClr val="tx1"/>
                                  </a:solidFill>
                                  <a:latin typeface="Cambria Math" panose="02040503050406030204" pitchFamily="18" charset="0"/>
                                </a:rPr>
                                <m:t>𝐸</m:t>
                              </m:r>
                            </m:e>
                            <m:sub>
                              <m:r>
                                <a:rPr lang="en-US" sz="2000" b="0" i="1" dirty="0" smtClean="0">
                                  <a:solidFill>
                                    <a:schemeClr val="tx1"/>
                                  </a:solidFill>
                                  <a:latin typeface="Cambria Math" panose="02040503050406030204" pitchFamily="18" charset="0"/>
                                </a:rPr>
                                <m:t>𝑝𝑤</m:t>
                              </m:r>
                            </m:sub>
                          </m:sSub>
                          <m:r>
                            <a:rPr lang="en-US" sz="2000" b="0" i="1" dirty="0" smtClean="0">
                              <a:solidFill>
                                <a:schemeClr val="tx1"/>
                              </a:solidFill>
                              <a:latin typeface="Cambria Math" panose="02040503050406030204" pitchFamily="18" charset="0"/>
                            </a:rPr>
                            <m:t>(</m:t>
                          </m:r>
                          <m:r>
                            <a:rPr lang="en-US" sz="2000" b="0" i="1" dirty="0" smtClean="0">
                              <a:solidFill>
                                <a:srgbClr val="0070C0"/>
                              </a:solidFill>
                              <a:latin typeface="Cambria Math" panose="02040503050406030204" pitchFamily="18" charset="0"/>
                            </a:rPr>
                            <m:t>𝐴</m:t>
                          </m:r>
                          <m:r>
                            <a:rPr lang="en-US" sz="2000" b="0" i="1" dirty="0" smtClean="0">
                              <a:solidFill>
                                <a:srgbClr val="0070C0"/>
                              </a:solidFill>
                              <a:latin typeface="Cambria Math" panose="02040503050406030204" pitchFamily="18" charset="0"/>
                            </a:rPr>
                            <m:t>;$)</m:t>
                          </m:r>
                        </m:oMath>
                      </m:oMathPara>
                    </a14:m>
                    <a:endParaRPr lang="en-US" sz="2000" dirty="0">
                      <a:solidFill>
                        <a:schemeClr val="tx1"/>
                      </a:solidFill>
                    </a:endParaRPr>
                  </a:p>
                </p:txBody>
              </p:sp>
            </mc:Choice>
            <mc:Fallback>
              <p:sp>
                <p:nvSpPr>
                  <p:cNvPr id="72" name="TextBox 71">
                    <a:extLst>
                      <a:ext uri="{FF2B5EF4-FFF2-40B4-BE49-F238E27FC236}">
                        <a16:creationId xmlns:a16="http://schemas.microsoft.com/office/drawing/2014/main" id="{67F44204-1320-31A4-1D3D-4B621EEE0E47}"/>
                      </a:ext>
                    </a:extLst>
                  </p:cNvPr>
                  <p:cNvSpPr txBox="1">
                    <a:spLocks noRot="1" noChangeAspect="1" noMove="1" noResize="1" noEditPoints="1" noAdjustHandles="1" noChangeArrowheads="1" noChangeShapeType="1" noTextEdit="1"/>
                  </p:cNvSpPr>
                  <p:nvPr/>
                </p:nvSpPr>
                <p:spPr>
                  <a:xfrm>
                    <a:off x="2600257" y="3476620"/>
                    <a:ext cx="3177409" cy="423770"/>
                  </a:xfrm>
                  <a:prstGeom prst="rect">
                    <a:avLst/>
                  </a:prstGeom>
                  <a:blipFill>
                    <a:blip r:embed="rId29"/>
                    <a:stretch>
                      <a:fillRect b="-10000"/>
                    </a:stretch>
                  </a:blipFill>
                </p:spPr>
                <p:txBody>
                  <a:bodyPr/>
                  <a:lstStyle/>
                  <a:p>
                    <a:r>
                      <a:rPr lang="en-US">
                        <a:noFill/>
                      </a:rPr>
                      <a:t> </a:t>
                    </a:r>
                  </a:p>
                </p:txBody>
              </p:sp>
            </mc:Fallback>
          </mc:AlternateContent>
          <p:cxnSp>
            <p:nvCxnSpPr>
              <p:cNvPr id="73" name="Straight Arrow Connector 72">
                <a:extLst>
                  <a:ext uri="{FF2B5EF4-FFF2-40B4-BE49-F238E27FC236}">
                    <a16:creationId xmlns:a16="http://schemas.microsoft.com/office/drawing/2014/main" id="{C7E33828-5480-E643-CB42-2310DE3B0677}"/>
                  </a:ext>
                </a:extLst>
              </p:cNvPr>
              <p:cNvCxnSpPr>
                <a:cxnSpLocks/>
              </p:cNvCxnSpPr>
              <p:nvPr/>
            </p:nvCxnSpPr>
            <p:spPr>
              <a:xfrm flipH="1">
                <a:off x="2924577" y="3900103"/>
                <a:ext cx="2496438" cy="0"/>
              </a:xfrm>
              <a:prstGeom prst="straightConnector1">
                <a:avLst/>
              </a:prstGeom>
              <a:ln w="38100">
                <a:solidFill>
                  <a:schemeClr val="tx1"/>
                </a:solidFill>
                <a:headEnd type="triangle"/>
                <a:tailEnd type="none"/>
              </a:ln>
            </p:spPr>
            <p:style>
              <a:lnRef idx="3">
                <a:schemeClr val="dk1"/>
              </a:lnRef>
              <a:fillRef idx="0">
                <a:schemeClr val="dk1"/>
              </a:fillRef>
              <a:effectRef idx="2">
                <a:schemeClr val="dk1"/>
              </a:effectRef>
              <a:fontRef idx="minor">
                <a:schemeClr val="tx1"/>
              </a:fontRef>
            </p:style>
          </p:cxnSp>
        </p:grpSp>
        <p:grpSp>
          <p:nvGrpSpPr>
            <p:cNvPr id="74" name="Group 73">
              <a:extLst>
                <a:ext uri="{FF2B5EF4-FFF2-40B4-BE49-F238E27FC236}">
                  <a16:creationId xmlns:a16="http://schemas.microsoft.com/office/drawing/2014/main" id="{972160D7-1134-054C-BEB7-AAF035378063}"/>
                </a:ext>
              </a:extLst>
            </p:cNvPr>
            <p:cNvGrpSpPr/>
            <p:nvPr/>
          </p:nvGrpSpPr>
          <p:grpSpPr>
            <a:xfrm>
              <a:off x="8960625" y="2036331"/>
              <a:ext cx="2268250" cy="437008"/>
              <a:chOff x="6446759" y="3545435"/>
              <a:chExt cx="3218780" cy="437008"/>
            </a:xfrm>
          </p:grpSpPr>
          <p:cxnSp>
            <p:nvCxnSpPr>
              <p:cNvPr id="75" name="Straight Arrow Connector 74">
                <a:extLst>
                  <a:ext uri="{FF2B5EF4-FFF2-40B4-BE49-F238E27FC236}">
                    <a16:creationId xmlns:a16="http://schemas.microsoft.com/office/drawing/2014/main" id="{1A56EADD-04EA-7D27-AD11-3CCAC6A10AC8}"/>
                  </a:ext>
                </a:extLst>
              </p:cNvPr>
              <p:cNvCxnSpPr>
                <a:cxnSpLocks/>
              </p:cNvCxnSpPr>
              <p:nvPr/>
            </p:nvCxnSpPr>
            <p:spPr>
              <a:xfrm flipH="1">
                <a:off x="6569697" y="3982443"/>
                <a:ext cx="2815278" cy="0"/>
              </a:xfrm>
              <a:prstGeom prst="straightConnector1">
                <a:avLst/>
              </a:prstGeom>
              <a:ln w="38100">
                <a:solidFill>
                  <a:schemeClr val="tx1"/>
                </a:solidFill>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mc:Choice xmlns:a14="http://schemas.microsoft.com/office/drawing/2010/main" Requires="a14">
              <p:sp>
                <p:nvSpPr>
                  <p:cNvPr id="76" name="TextBox 75">
                    <a:extLst>
                      <a:ext uri="{FF2B5EF4-FFF2-40B4-BE49-F238E27FC236}">
                        <a16:creationId xmlns:a16="http://schemas.microsoft.com/office/drawing/2014/main" id="{D86BDF83-D5D4-B751-0C8C-21830FDCBB75}"/>
                      </a:ext>
                    </a:extLst>
                  </p:cNvPr>
                  <p:cNvSpPr txBox="1"/>
                  <p:nvPr/>
                </p:nvSpPr>
                <p:spPr>
                  <a:xfrm>
                    <a:off x="6446759" y="3545435"/>
                    <a:ext cx="3218780" cy="42377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000" b="0" i="1" dirty="0" smtClean="0">
                                  <a:latin typeface="Cambria Math" panose="02040503050406030204" pitchFamily="18" charset="0"/>
                                </a:rPr>
                              </m:ctrlPr>
                            </m:sSubPr>
                            <m:e>
                              <m:r>
                                <a:rPr lang="en-US" sz="2000" b="0" i="1" dirty="0" smtClean="0">
                                  <a:latin typeface="Cambria Math" panose="02040503050406030204" pitchFamily="18" charset="0"/>
                                </a:rPr>
                                <m:t>𝐶</m:t>
                              </m:r>
                            </m:e>
                            <m:sub>
                              <m:r>
                                <a:rPr lang="en-US" sz="2000" b="0" i="1" dirty="0" smtClean="0">
                                  <a:latin typeface="Cambria Math" panose="02040503050406030204" pitchFamily="18" charset="0"/>
                                </a:rPr>
                                <m:t>𝐵</m:t>
                              </m:r>
                            </m:sub>
                          </m:sSub>
                          <m:r>
                            <a:rPr lang="en-US" sz="2000" b="0" i="1" dirty="0" smtClean="0">
                              <a:latin typeface="Cambria Math" panose="02040503050406030204" pitchFamily="18" charset="0"/>
                            </a:rPr>
                            <m:t>=</m:t>
                          </m:r>
                          <m:r>
                            <a:rPr lang="en-US" sz="2000" b="0" i="1" dirty="0" smtClean="0">
                              <a:latin typeface="Cambria Math" panose="02040503050406030204" pitchFamily="18" charset="0"/>
                            </a:rPr>
                            <m:t>𝐻𝐼𝐶</m:t>
                          </m:r>
                          <m:r>
                            <a:rPr lang="en-US" sz="2000" b="0" i="1" dirty="0" smtClean="0">
                              <a:latin typeface="Cambria Math" panose="02040503050406030204" pitchFamily="18" charset="0"/>
                            </a:rPr>
                            <m:t>.</m:t>
                          </m:r>
                          <m:sSub>
                            <m:sSubPr>
                              <m:ctrlPr>
                                <a:rPr lang="en-US" sz="2000" b="0" i="1" dirty="0" smtClean="0">
                                  <a:latin typeface="Cambria Math" panose="02040503050406030204" pitchFamily="18" charset="0"/>
                                </a:rPr>
                              </m:ctrlPr>
                            </m:sSubPr>
                            <m:e>
                              <m:r>
                                <a:rPr lang="en-US" sz="2000" b="0" i="1" dirty="0" smtClean="0">
                                  <a:latin typeface="Cambria Math" panose="02040503050406030204" pitchFamily="18" charset="0"/>
                                </a:rPr>
                                <m:t>𝐸</m:t>
                              </m:r>
                            </m:e>
                            <m:sub>
                              <m:r>
                                <a:rPr lang="en-US" sz="2000" b="0" i="1" dirty="0" smtClean="0">
                                  <a:latin typeface="Cambria Math" panose="02040503050406030204" pitchFamily="18" charset="0"/>
                                </a:rPr>
                                <m:t>𝑝𝑤</m:t>
                              </m:r>
                            </m:sub>
                          </m:sSub>
                          <m:r>
                            <a:rPr lang="en-US" sz="2000" b="0" i="1" dirty="0" smtClean="0">
                              <a:latin typeface="Cambria Math" panose="02040503050406030204" pitchFamily="18" charset="0"/>
                            </a:rPr>
                            <m:t>(</m:t>
                          </m:r>
                          <m:r>
                            <a:rPr lang="en-US" sz="2000" b="0" i="1" dirty="0" smtClean="0">
                              <a:solidFill>
                                <a:srgbClr val="0070C0"/>
                              </a:solidFill>
                              <a:latin typeface="Cambria Math" panose="02040503050406030204" pitchFamily="18" charset="0"/>
                            </a:rPr>
                            <m:t>𝐵</m:t>
                          </m:r>
                          <m:r>
                            <a:rPr lang="en-US" sz="2000" b="0" i="1" dirty="0" smtClean="0">
                              <a:solidFill>
                                <a:schemeClr val="tx1"/>
                              </a:solidFill>
                              <a:latin typeface="Cambria Math" panose="02040503050406030204" pitchFamily="18" charset="0"/>
                            </a:rPr>
                            <m:t>)</m:t>
                          </m:r>
                        </m:oMath>
                      </m:oMathPara>
                    </a14:m>
                    <a:endParaRPr lang="en-US" sz="2000" dirty="0">
                      <a:solidFill>
                        <a:schemeClr val="tx1"/>
                      </a:solidFill>
                    </a:endParaRPr>
                  </a:p>
                </p:txBody>
              </p:sp>
            </mc:Choice>
            <mc:Fallback>
              <p:sp>
                <p:nvSpPr>
                  <p:cNvPr id="76" name="TextBox 75">
                    <a:extLst>
                      <a:ext uri="{FF2B5EF4-FFF2-40B4-BE49-F238E27FC236}">
                        <a16:creationId xmlns:a16="http://schemas.microsoft.com/office/drawing/2014/main" id="{D86BDF83-D5D4-B751-0C8C-21830FDCBB75}"/>
                      </a:ext>
                    </a:extLst>
                  </p:cNvPr>
                  <p:cNvSpPr txBox="1">
                    <a:spLocks noRot="1" noChangeAspect="1" noMove="1" noResize="1" noEditPoints="1" noAdjustHandles="1" noChangeArrowheads="1" noChangeShapeType="1" noTextEdit="1"/>
                  </p:cNvSpPr>
                  <p:nvPr/>
                </p:nvSpPr>
                <p:spPr>
                  <a:xfrm>
                    <a:off x="6446759" y="3545435"/>
                    <a:ext cx="3218780" cy="423770"/>
                  </a:xfrm>
                  <a:prstGeom prst="rect">
                    <a:avLst/>
                  </a:prstGeom>
                  <a:blipFill>
                    <a:blip r:embed="rId30"/>
                    <a:stretch>
                      <a:fillRect b="-10145"/>
                    </a:stretch>
                  </a:blipFill>
                </p:spPr>
                <p:txBody>
                  <a:bodyPr/>
                  <a:lstStyle/>
                  <a:p>
                    <a:r>
                      <a:rPr lang="en-US">
                        <a:noFill/>
                      </a:rPr>
                      <a:t> </a:t>
                    </a:r>
                  </a:p>
                </p:txBody>
              </p:sp>
            </mc:Fallback>
          </mc:AlternateContent>
        </p:grpSp>
        <p:grpSp>
          <p:nvGrpSpPr>
            <p:cNvPr id="86" name="Group 85">
              <a:extLst>
                <a:ext uri="{FF2B5EF4-FFF2-40B4-BE49-F238E27FC236}">
                  <a16:creationId xmlns:a16="http://schemas.microsoft.com/office/drawing/2014/main" id="{911D3634-9B87-D56F-7921-56F38D769BEB}"/>
                </a:ext>
              </a:extLst>
            </p:cNvPr>
            <p:cNvGrpSpPr/>
            <p:nvPr/>
          </p:nvGrpSpPr>
          <p:grpSpPr>
            <a:xfrm>
              <a:off x="6403480" y="3247256"/>
              <a:ext cx="2055218" cy="1015663"/>
              <a:chOff x="2688448" y="3476620"/>
              <a:chExt cx="3098283" cy="1015663"/>
            </a:xfrm>
          </p:grpSpPr>
          <mc:AlternateContent xmlns:mc="http://schemas.openxmlformats.org/markup-compatibility/2006" xmlns:a14="http://schemas.microsoft.com/office/drawing/2010/main">
            <mc:Choice Requires="a14">
              <p:sp>
                <p:nvSpPr>
                  <p:cNvPr id="87" name="TextBox 86">
                    <a:extLst>
                      <a:ext uri="{FF2B5EF4-FFF2-40B4-BE49-F238E27FC236}">
                        <a16:creationId xmlns:a16="http://schemas.microsoft.com/office/drawing/2014/main" id="{C58D4895-CD6A-043C-1EE4-55C2D588762A}"/>
                      </a:ext>
                    </a:extLst>
                  </p:cNvPr>
                  <p:cNvSpPr txBox="1"/>
                  <p:nvPr/>
                </p:nvSpPr>
                <p:spPr>
                  <a:xfrm>
                    <a:off x="2688448" y="3476620"/>
                    <a:ext cx="3098283" cy="1015663"/>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sz="2000" b="0" i="1" dirty="0" smtClean="0">
                                  <a:solidFill>
                                    <a:schemeClr val="tx1"/>
                                  </a:solidFill>
                                  <a:latin typeface="Cambria Math" panose="02040503050406030204" pitchFamily="18" charset="0"/>
                                </a:rPr>
                              </m:ctrlPr>
                            </m:sSubPr>
                            <m:e>
                              <m:r>
                                <a:rPr lang="en-US" sz="2000" b="0" i="1" dirty="0" smtClean="0">
                                  <a:solidFill>
                                    <a:schemeClr val="tx1"/>
                                  </a:solidFill>
                                  <a:latin typeface="Cambria Math" panose="02040503050406030204" pitchFamily="18" charset="0"/>
                                </a:rPr>
                                <m:t>𝐾</m:t>
                              </m:r>
                            </m:e>
                            <m:sub>
                              <m:r>
                                <a:rPr lang="en-US" sz="2000" b="0" i="1" dirty="0" smtClean="0">
                                  <a:solidFill>
                                    <a:schemeClr val="tx1"/>
                                  </a:solidFill>
                                  <a:latin typeface="Cambria Math" panose="02040503050406030204" pitchFamily="18" charset="0"/>
                                </a:rPr>
                                <m:t>𝐴</m:t>
                              </m:r>
                            </m:sub>
                          </m:sSub>
                          <m:r>
                            <a:rPr lang="en-US" sz="2000" b="0" i="1" dirty="0" smtClean="0">
                              <a:solidFill>
                                <a:schemeClr val="tx1"/>
                              </a:solidFill>
                              <a:latin typeface="Cambria Math" panose="02040503050406030204" pitchFamily="18" charset="0"/>
                            </a:rPr>
                            <m:t>=</m:t>
                          </m:r>
                          <m:r>
                            <a:rPr lang="en-US" sz="2000" b="0" i="1" dirty="0" smtClean="0">
                              <a:solidFill>
                                <a:schemeClr val="tx1"/>
                              </a:solidFill>
                              <a:latin typeface="Cambria Math" panose="02040503050406030204" pitchFamily="18" charset="0"/>
                            </a:rPr>
                            <m:t>𝐾𝐸</m:t>
                          </m:r>
                          <m:r>
                            <a:rPr lang="en-US" sz="2000" b="0" i="1" dirty="0" smtClean="0">
                              <a:solidFill>
                                <a:schemeClr val="tx1"/>
                              </a:solidFill>
                              <a:latin typeface="Cambria Math" panose="02040503050406030204" pitchFamily="18" charset="0"/>
                            </a:rPr>
                            <m:t>.</m:t>
                          </m:r>
                          <m:r>
                            <a:rPr lang="en-US" sz="2000" b="0" i="1" dirty="0" smtClean="0">
                              <a:solidFill>
                                <a:schemeClr val="tx1"/>
                              </a:solidFill>
                              <a:latin typeface="Cambria Math" panose="02040503050406030204" pitchFamily="18" charset="0"/>
                            </a:rPr>
                            <m:t>𝑘</m:t>
                          </m:r>
                          <m:d>
                            <m:dPr>
                              <m:ctrlPr>
                                <a:rPr lang="en-US" sz="2000" b="0" i="1" dirty="0" smtClean="0">
                                  <a:solidFill>
                                    <a:schemeClr val="tx1"/>
                                  </a:solidFill>
                                  <a:latin typeface="Cambria Math" panose="02040503050406030204" pitchFamily="18" charset="0"/>
                                </a:rPr>
                              </m:ctrlPr>
                            </m:dPr>
                            <m:e>
                              <m:r>
                                <a:rPr lang="en-US" sz="2000" i="1" dirty="0" smtClean="0">
                                  <a:solidFill>
                                    <a:schemeClr val="accent5"/>
                                  </a:solidFill>
                                  <a:latin typeface="Cambria Math" panose="02040503050406030204" pitchFamily="18" charset="0"/>
                                </a:rPr>
                                <m:t>𝐴</m:t>
                              </m:r>
                              <m:r>
                                <a:rPr lang="en-US" sz="2000" b="0" i="1" dirty="0" smtClean="0">
                                  <a:solidFill>
                                    <a:schemeClr val="accent5"/>
                                  </a:solidFill>
                                  <a:latin typeface="Cambria Math" panose="02040503050406030204" pitchFamily="18" charset="0"/>
                                </a:rPr>
                                <m:t>,</m:t>
                              </m:r>
                              <m:r>
                                <a:rPr lang="en-US" sz="2000" b="0" i="1" dirty="0" smtClean="0">
                                  <a:solidFill>
                                    <a:schemeClr val="accent5"/>
                                  </a:solidFill>
                                  <a:latin typeface="Cambria Math" panose="02040503050406030204" pitchFamily="18" charset="0"/>
                                </a:rPr>
                                <m:t>𝐵</m:t>
                              </m:r>
                            </m:e>
                          </m:d>
                        </m:oMath>
                      </m:oMathPara>
                    </a14:m>
                    <a:endParaRPr lang="en-US" sz="2000" dirty="0">
                      <a:solidFill>
                        <a:schemeClr val="tx1"/>
                      </a:solidFill>
                    </a:endParaRPr>
                  </a:p>
                  <a:p>
                    <a:r>
                      <a:rPr lang="en-US" sz="2000" dirty="0">
                        <a:solidFill>
                          <a:schemeClr val="tx1"/>
                        </a:solidFill>
                      </a:rPr>
                      <a:t> or </a:t>
                    </a:r>
                    <a14:m>
                      <m:oMath xmlns:m="http://schemas.openxmlformats.org/officeDocument/2006/math">
                        <m:r>
                          <a:rPr lang="en-US" altLang="zh-CN" sz="2000" i="1" dirty="0">
                            <a:latin typeface="Cambria Math" panose="02040503050406030204" pitchFamily="18" charset="0"/>
                            <a:sym typeface="Symbol" panose="05050102010706020507" pitchFamily="18" charset="2"/>
                          </a:rPr>
                          <m:t>$</m:t>
                        </m:r>
                      </m:oMath>
                    </a14:m>
                    <a:endParaRPr lang="en-US" sz="2000" dirty="0"/>
                  </a:p>
                  <a:p>
                    <a:r>
                      <a:rPr lang="en-US" sz="2000" dirty="0">
                        <a:solidFill>
                          <a:schemeClr val="tx1"/>
                        </a:solidFill>
                      </a:rPr>
                      <a:t> </a:t>
                    </a:r>
                  </a:p>
                </p:txBody>
              </p:sp>
            </mc:Choice>
            <mc:Fallback xmlns="">
              <p:sp>
                <p:nvSpPr>
                  <p:cNvPr id="87" name="TextBox 86">
                    <a:extLst>
                      <a:ext uri="{FF2B5EF4-FFF2-40B4-BE49-F238E27FC236}">
                        <a16:creationId xmlns:a16="http://schemas.microsoft.com/office/drawing/2014/main" id="{C58D4895-CD6A-043C-1EE4-55C2D588762A}"/>
                      </a:ext>
                    </a:extLst>
                  </p:cNvPr>
                  <p:cNvSpPr txBox="1">
                    <a:spLocks noRot="1" noChangeAspect="1" noMove="1" noResize="1" noEditPoints="1" noAdjustHandles="1" noChangeArrowheads="1" noChangeShapeType="1" noTextEdit="1"/>
                  </p:cNvSpPr>
                  <p:nvPr/>
                </p:nvSpPr>
                <p:spPr>
                  <a:xfrm>
                    <a:off x="2688448" y="3476620"/>
                    <a:ext cx="3098283" cy="1015663"/>
                  </a:xfrm>
                  <a:prstGeom prst="rect">
                    <a:avLst/>
                  </a:prstGeom>
                  <a:blipFill>
                    <a:blip r:embed="rId31"/>
                    <a:stretch>
                      <a:fillRect l="-296"/>
                    </a:stretch>
                  </a:blipFill>
                </p:spPr>
                <p:txBody>
                  <a:bodyPr/>
                  <a:lstStyle/>
                  <a:p>
                    <a:r>
                      <a:rPr lang="en-US">
                        <a:noFill/>
                      </a:rPr>
                      <a:t> </a:t>
                    </a:r>
                  </a:p>
                </p:txBody>
              </p:sp>
            </mc:Fallback>
          </mc:AlternateContent>
          <p:cxnSp>
            <p:nvCxnSpPr>
              <p:cNvPr id="88" name="Straight Arrow Connector 87">
                <a:extLst>
                  <a:ext uri="{FF2B5EF4-FFF2-40B4-BE49-F238E27FC236}">
                    <a16:creationId xmlns:a16="http://schemas.microsoft.com/office/drawing/2014/main" id="{CF561F1D-A219-8B34-D891-62CDF3F27D7F}"/>
                  </a:ext>
                </a:extLst>
              </p:cNvPr>
              <p:cNvCxnSpPr>
                <a:cxnSpLocks/>
              </p:cNvCxnSpPr>
              <p:nvPr/>
            </p:nvCxnSpPr>
            <p:spPr>
              <a:xfrm flipH="1">
                <a:off x="2908835" y="4190252"/>
                <a:ext cx="2549601" cy="0"/>
              </a:xfrm>
              <a:prstGeom prst="straightConnector1">
                <a:avLst/>
              </a:prstGeom>
              <a:ln w="38100">
                <a:solidFill>
                  <a:schemeClr val="tx1"/>
                </a:solidFill>
                <a:headEnd type="triangle"/>
                <a:tailEnd type="none"/>
              </a:ln>
            </p:spPr>
            <p:style>
              <a:lnRef idx="3">
                <a:schemeClr val="dk1"/>
              </a:lnRef>
              <a:fillRef idx="0">
                <a:schemeClr val="dk1"/>
              </a:fillRef>
              <a:effectRef idx="2">
                <a:schemeClr val="dk1"/>
              </a:effectRef>
              <a:fontRef idx="minor">
                <a:schemeClr val="tx1"/>
              </a:fontRef>
            </p:style>
          </p:cxnSp>
        </p:grpSp>
        <p:grpSp>
          <p:nvGrpSpPr>
            <p:cNvPr id="89" name="Group 88">
              <a:extLst>
                <a:ext uri="{FF2B5EF4-FFF2-40B4-BE49-F238E27FC236}">
                  <a16:creationId xmlns:a16="http://schemas.microsoft.com/office/drawing/2014/main" id="{7AEDD69A-4B84-1D6A-6C3F-A8625D73C9AC}"/>
                </a:ext>
              </a:extLst>
            </p:cNvPr>
            <p:cNvGrpSpPr/>
            <p:nvPr/>
          </p:nvGrpSpPr>
          <p:grpSpPr>
            <a:xfrm>
              <a:off x="8942971" y="3310770"/>
              <a:ext cx="2896046" cy="458753"/>
              <a:chOff x="2825074" y="3481358"/>
              <a:chExt cx="3630949" cy="458753"/>
            </a:xfrm>
          </p:grpSpPr>
          <mc:AlternateContent xmlns:mc="http://schemas.openxmlformats.org/markup-compatibility/2006" xmlns:a14="http://schemas.microsoft.com/office/drawing/2010/main">
            <mc:Choice Requires="a14">
              <p:sp>
                <p:nvSpPr>
                  <p:cNvPr id="90" name="TextBox 89">
                    <a:extLst>
                      <a:ext uri="{FF2B5EF4-FFF2-40B4-BE49-F238E27FC236}">
                        <a16:creationId xmlns:a16="http://schemas.microsoft.com/office/drawing/2014/main" id="{E38408E1-79E9-0E6D-7AC0-1D84E2650E48}"/>
                      </a:ext>
                    </a:extLst>
                  </p:cNvPr>
                  <p:cNvSpPr txBox="1"/>
                  <p:nvPr/>
                </p:nvSpPr>
                <p:spPr>
                  <a:xfrm>
                    <a:off x="2825074" y="3481358"/>
                    <a:ext cx="3630949"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000" b="0" i="1" dirty="0" smtClean="0">
                                  <a:solidFill>
                                    <a:schemeClr val="tx1"/>
                                  </a:solidFill>
                                  <a:latin typeface="Cambria Math" panose="02040503050406030204" pitchFamily="18" charset="0"/>
                                </a:rPr>
                              </m:ctrlPr>
                            </m:sSubPr>
                            <m:e>
                              <m:r>
                                <a:rPr lang="en-US" sz="2000" b="0" i="1" dirty="0" smtClean="0">
                                  <a:solidFill>
                                    <a:schemeClr val="tx1"/>
                                  </a:solidFill>
                                  <a:latin typeface="Cambria Math" panose="02040503050406030204" pitchFamily="18" charset="0"/>
                                </a:rPr>
                                <m:t>𝐾</m:t>
                              </m:r>
                            </m:e>
                            <m:sub>
                              <m:r>
                                <a:rPr lang="en-US" sz="2000" b="0" i="1" dirty="0" smtClean="0">
                                  <a:solidFill>
                                    <a:schemeClr val="tx1"/>
                                  </a:solidFill>
                                  <a:latin typeface="Cambria Math" panose="02040503050406030204" pitchFamily="18" charset="0"/>
                                </a:rPr>
                                <m:t>𝐵</m:t>
                              </m:r>
                            </m:sub>
                          </m:sSub>
                          <m:r>
                            <a:rPr lang="en-US" sz="2000" b="0" i="1" dirty="0" smtClean="0">
                              <a:solidFill>
                                <a:schemeClr val="tx1"/>
                              </a:solidFill>
                              <a:latin typeface="Cambria Math" panose="02040503050406030204" pitchFamily="18" charset="0"/>
                            </a:rPr>
                            <m:t>=</m:t>
                          </m:r>
                          <m:r>
                            <a:rPr lang="en-US" sz="2000" b="0" i="1" dirty="0" smtClean="0">
                              <a:solidFill>
                                <a:schemeClr val="tx1"/>
                              </a:solidFill>
                              <a:latin typeface="Cambria Math" panose="02040503050406030204" pitchFamily="18" charset="0"/>
                            </a:rPr>
                            <m:t>𝐾𝐸</m:t>
                          </m:r>
                          <m:r>
                            <a:rPr lang="en-US" sz="2000" b="0" i="1" dirty="0" smtClean="0">
                              <a:solidFill>
                                <a:schemeClr val="tx1"/>
                              </a:solidFill>
                              <a:latin typeface="Cambria Math" panose="02040503050406030204" pitchFamily="18" charset="0"/>
                            </a:rPr>
                            <m:t>.</m:t>
                          </m:r>
                          <m:r>
                            <a:rPr lang="en-US" sz="2000" b="0" i="1" dirty="0" smtClean="0">
                              <a:solidFill>
                                <a:schemeClr val="tx1"/>
                              </a:solidFill>
                              <a:latin typeface="Cambria Math" panose="02040503050406030204" pitchFamily="18" charset="0"/>
                            </a:rPr>
                            <m:t>𝑘</m:t>
                          </m:r>
                          <m:d>
                            <m:dPr>
                              <m:ctrlPr>
                                <a:rPr lang="en-US" sz="2000" b="0" i="1" dirty="0" smtClean="0">
                                  <a:solidFill>
                                    <a:schemeClr val="tx1"/>
                                  </a:solidFill>
                                  <a:latin typeface="Cambria Math" panose="02040503050406030204" pitchFamily="18" charset="0"/>
                                </a:rPr>
                              </m:ctrlPr>
                            </m:dPr>
                            <m:e>
                              <m:r>
                                <a:rPr lang="en-US" sz="2000" b="0" i="1" dirty="0" smtClean="0">
                                  <a:solidFill>
                                    <a:schemeClr val="accent5"/>
                                  </a:solidFill>
                                  <a:latin typeface="Cambria Math" panose="02040503050406030204" pitchFamily="18" charset="0"/>
                                </a:rPr>
                                <m:t>𝐴</m:t>
                              </m:r>
                              <m:r>
                                <a:rPr lang="en-US" sz="2000" b="0" i="1" dirty="0" smtClean="0">
                                  <a:solidFill>
                                    <a:schemeClr val="accent5"/>
                                  </a:solidFill>
                                  <a:latin typeface="Cambria Math" panose="02040503050406030204" pitchFamily="18" charset="0"/>
                                </a:rPr>
                                <m:t>,</m:t>
                              </m:r>
                              <m:r>
                                <a:rPr lang="en-US" sz="2000" b="0" i="1" dirty="0" smtClean="0">
                                  <a:solidFill>
                                    <a:schemeClr val="accent5"/>
                                  </a:solidFill>
                                  <a:latin typeface="Cambria Math" panose="02040503050406030204" pitchFamily="18" charset="0"/>
                                </a:rPr>
                                <m:t>𝐵</m:t>
                              </m:r>
                            </m:e>
                          </m:d>
                          <m:r>
                            <a:rPr lang="en-US" sz="2000" b="0" i="1" dirty="0" smtClean="0">
                              <a:solidFill>
                                <a:schemeClr val="tx1"/>
                              </a:solidFill>
                              <a:latin typeface="Cambria Math" panose="02040503050406030204" pitchFamily="18" charset="0"/>
                            </a:rPr>
                            <m:t>=</m:t>
                          </m:r>
                          <m:sSub>
                            <m:sSubPr>
                              <m:ctrlPr>
                                <a:rPr lang="en-US" sz="2000" b="0" i="1" dirty="0" smtClean="0">
                                  <a:solidFill>
                                    <a:schemeClr val="tx1"/>
                                  </a:solidFill>
                                  <a:latin typeface="Cambria Math" panose="02040503050406030204" pitchFamily="18" charset="0"/>
                                </a:rPr>
                              </m:ctrlPr>
                            </m:sSubPr>
                            <m:e>
                              <m:r>
                                <a:rPr lang="en-US" sz="2000" b="0" i="1" dirty="0" smtClean="0">
                                  <a:solidFill>
                                    <a:schemeClr val="tx1"/>
                                  </a:solidFill>
                                  <a:latin typeface="Cambria Math" panose="02040503050406030204" pitchFamily="18" charset="0"/>
                                </a:rPr>
                                <m:t>𝐾</m:t>
                              </m:r>
                            </m:e>
                            <m:sub>
                              <m:r>
                                <a:rPr lang="en-US" sz="2000" b="0" i="1" dirty="0" smtClean="0">
                                  <a:solidFill>
                                    <a:schemeClr val="tx1"/>
                                  </a:solidFill>
                                  <a:latin typeface="Cambria Math" panose="02040503050406030204" pitchFamily="18" charset="0"/>
                                </a:rPr>
                                <m:t>𝐴</m:t>
                              </m:r>
                            </m:sub>
                          </m:sSub>
                        </m:oMath>
                      </m:oMathPara>
                    </a14:m>
                    <a:endParaRPr lang="en-US" sz="2000" dirty="0">
                      <a:solidFill>
                        <a:schemeClr val="tx1"/>
                      </a:solidFill>
                    </a:endParaRPr>
                  </a:p>
                </p:txBody>
              </p:sp>
            </mc:Choice>
            <mc:Fallback xmlns="">
              <p:sp>
                <p:nvSpPr>
                  <p:cNvPr id="90" name="TextBox 89">
                    <a:extLst>
                      <a:ext uri="{FF2B5EF4-FFF2-40B4-BE49-F238E27FC236}">
                        <a16:creationId xmlns:a16="http://schemas.microsoft.com/office/drawing/2014/main" id="{E38408E1-79E9-0E6D-7AC0-1D84E2650E48}"/>
                      </a:ext>
                    </a:extLst>
                  </p:cNvPr>
                  <p:cNvSpPr txBox="1">
                    <a:spLocks noRot="1" noChangeAspect="1" noMove="1" noResize="1" noEditPoints="1" noAdjustHandles="1" noChangeArrowheads="1" noChangeShapeType="1" noTextEdit="1"/>
                  </p:cNvSpPr>
                  <p:nvPr/>
                </p:nvSpPr>
                <p:spPr>
                  <a:xfrm>
                    <a:off x="2825074" y="3481358"/>
                    <a:ext cx="3630949" cy="400110"/>
                  </a:xfrm>
                  <a:prstGeom prst="rect">
                    <a:avLst/>
                  </a:prstGeom>
                  <a:blipFill>
                    <a:blip r:embed="rId32"/>
                    <a:stretch>
                      <a:fillRect/>
                    </a:stretch>
                  </a:blipFill>
                </p:spPr>
                <p:txBody>
                  <a:bodyPr/>
                  <a:lstStyle/>
                  <a:p>
                    <a:r>
                      <a:rPr lang="en-US">
                        <a:noFill/>
                      </a:rPr>
                      <a:t> </a:t>
                    </a:r>
                  </a:p>
                </p:txBody>
              </p:sp>
            </mc:Fallback>
          </mc:AlternateContent>
          <p:cxnSp>
            <p:nvCxnSpPr>
              <p:cNvPr id="91" name="Straight Arrow Connector 90">
                <a:extLst>
                  <a:ext uri="{FF2B5EF4-FFF2-40B4-BE49-F238E27FC236}">
                    <a16:creationId xmlns:a16="http://schemas.microsoft.com/office/drawing/2014/main" id="{2055F793-B861-484B-568D-BBE8777C8ABE}"/>
                  </a:ext>
                </a:extLst>
              </p:cNvPr>
              <p:cNvCxnSpPr>
                <a:cxnSpLocks/>
              </p:cNvCxnSpPr>
              <p:nvPr/>
            </p:nvCxnSpPr>
            <p:spPr>
              <a:xfrm flipH="1">
                <a:off x="2972431" y="3940111"/>
                <a:ext cx="3078414" cy="0"/>
              </a:xfrm>
              <a:prstGeom prst="straightConnector1">
                <a:avLst/>
              </a:prstGeom>
              <a:ln w="38100">
                <a:solidFill>
                  <a:schemeClr val="tx1"/>
                </a:solidFill>
                <a:headEnd type="none"/>
                <a:tailEnd type="triangle"/>
              </a:ln>
            </p:spPr>
            <p:style>
              <a:lnRef idx="3">
                <a:schemeClr val="dk1"/>
              </a:lnRef>
              <a:fillRef idx="0">
                <a:schemeClr val="dk1"/>
              </a:fillRef>
              <a:effectRef idx="2">
                <a:schemeClr val="dk1"/>
              </a:effectRef>
              <a:fontRef idx="minor">
                <a:schemeClr val="tx1"/>
              </a:fontRef>
            </p:style>
          </p:cxnSp>
        </p:grpSp>
        <p:grpSp>
          <p:nvGrpSpPr>
            <p:cNvPr id="95" name="Group 94">
              <a:extLst>
                <a:ext uri="{FF2B5EF4-FFF2-40B4-BE49-F238E27FC236}">
                  <a16:creationId xmlns:a16="http://schemas.microsoft.com/office/drawing/2014/main" id="{5546BF9B-A571-113C-63E0-9E2EF6005334}"/>
                </a:ext>
              </a:extLst>
            </p:cNvPr>
            <p:cNvGrpSpPr/>
            <p:nvPr/>
          </p:nvGrpSpPr>
          <p:grpSpPr>
            <a:xfrm>
              <a:off x="6199807" y="2000580"/>
              <a:ext cx="2258892" cy="432145"/>
              <a:chOff x="2483715" y="3467958"/>
              <a:chExt cx="3229990" cy="432145"/>
            </a:xfrm>
          </p:grpSpPr>
          <mc:AlternateContent xmlns:mc="http://schemas.openxmlformats.org/markup-compatibility/2006">
            <mc:Choice xmlns:a14="http://schemas.microsoft.com/office/drawing/2010/main" Requires="a14">
              <p:sp>
                <p:nvSpPr>
                  <p:cNvPr id="96" name="TextBox 95">
                    <a:extLst>
                      <a:ext uri="{FF2B5EF4-FFF2-40B4-BE49-F238E27FC236}">
                        <a16:creationId xmlns:a16="http://schemas.microsoft.com/office/drawing/2014/main" id="{FF55317B-A5E9-331C-2F38-BE2C78220C57}"/>
                      </a:ext>
                    </a:extLst>
                  </p:cNvPr>
                  <p:cNvSpPr txBox="1"/>
                  <p:nvPr/>
                </p:nvSpPr>
                <p:spPr>
                  <a:xfrm>
                    <a:off x="2483715" y="3467958"/>
                    <a:ext cx="3229990" cy="42377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000" b="0" i="1" dirty="0" smtClean="0">
                                  <a:solidFill>
                                    <a:schemeClr val="tx1"/>
                                  </a:solidFill>
                                  <a:latin typeface="Cambria Math" panose="02040503050406030204" pitchFamily="18" charset="0"/>
                                </a:rPr>
                              </m:ctrlPr>
                            </m:sSubPr>
                            <m:e>
                              <m:r>
                                <a:rPr lang="en-US" sz="2000" b="0" i="1" dirty="0" smtClean="0">
                                  <a:solidFill>
                                    <a:schemeClr val="tx1"/>
                                  </a:solidFill>
                                  <a:latin typeface="Cambria Math" panose="02040503050406030204" pitchFamily="18" charset="0"/>
                                </a:rPr>
                                <m:t>𝐶</m:t>
                              </m:r>
                            </m:e>
                            <m:sub>
                              <m:r>
                                <a:rPr lang="en-US" sz="2000" b="0" i="1" dirty="0" smtClean="0">
                                  <a:solidFill>
                                    <a:schemeClr val="tx1"/>
                                  </a:solidFill>
                                  <a:latin typeface="Cambria Math" panose="02040503050406030204" pitchFamily="18" charset="0"/>
                                </a:rPr>
                                <m:t>𝐴</m:t>
                              </m:r>
                            </m:sub>
                          </m:sSub>
                          <m:r>
                            <a:rPr lang="en-US" sz="2000" b="0" i="1" dirty="0" smtClean="0">
                              <a:solidFill>
                                <a:schemeClr val="tx1"/>
                              </a:solidFill>
                              <a:latin typeface="Cambria Math" panose="02040503050406030204" pitchFamily="18" charset="0"/>
                            </a:rPr>
                            <m:t>=</m:t>
                          </m:r>
                          <m:r>
                            <a:rPr lang="en-US" sz="2000" b="0" i="1" dirty="0" smtClean="0">
                              <a:solidFill>
                                <a:schemeClr val="tx1"/>
                              </a:solidFill>
                              <a:latin typeface="Cambria Math" panose="02040503050406030204" pitchFamily="18" charset="0"/>
                            </a:rPr>
                            <m:t>𝐻𝐼𝐶</m:t>
                          </m:r>
                          <m:r>
                            <a:rPr lang="en-US" sz="2000" b="0" i="1" dirty="0" smtClean="0">
                              <a:solidFill>
                                <a:schemeClr val="tx1"/>
                              </a:solidFill>
                              <a:latin typeface="Cambria Math" panose="02040503050406030204" pitchFamily="18" charset="0"/>
                            </a:rPr>
                            <m:t>.</m:t>
                          </m:r>
                          <m:sSub>
                            <m:sSubPr>
                              <m:ctrlPr>
                                <a:rPr lang="en-US" sz="2000" b="0" i="1" dirty="0" smtClean="0">
                                  <a:solidFill>
                                    <a:schemeClr val="tx1"/>
                                  </a:solidFill>
                                  <a:latin typeface="Cambria Math" panose="02040503050406030204" pitchFamily="18" charset="0"/>
                                </a:rPr>
                              </m:ctrlPr>
                            </m:sSubPr>
                            <m:e>
                              <m:r>
                                <a:rPr lang="en-US" sz="2000" b="0" i="1" dirty="0" smtClean="0">
                                  <a:solidFill>
                                    <a:schemeClr val="tx1"/>
                                  </a:solidFill>
                                  <a:latin typeface="Cambria Math" panose="02040503050406030204" pitchFamily="18" charset="0"/>
                                </a:rPr>
                                <m:t>𝐸</m:t>
                              </m:r>
                            </m:e>
                            <m:sub>
                              <m:r>
                                <a:rPr lang="en-US" sz="2000" b="0" i="1" dirty="0" smtClean="0">
                                  <a:solidFill>
                                    <a:schemeClr val="tx1"/>
                                  </a:solidFill>
                                  <a:latin typeface="Cambria Math" panose="02040503050406030204" pitchFamily="18" charset="0"/>
                                </a:rPr>
                                <m:t>𝑝𝑤</m:t>
                              </m:r>
                            </m:sub>
                          </m:sSub>
                          <m:r>
                            <a:rPr lang="en-US" sz="2000" b="0" i="1" dirty="0" smtClean="0">
                              <a:solidFill>
                                <a:schemeClr val="tx1"/>
                              </a:solidFill>
                              <a:latin typeface="Cambria Math" panose="02040503050406030204" pitchFamily="18" charset="0"/>
                            </a:rPr>
                            <m:t>(</m:t>
                          </m:r>
                          <m:r>
                            <a:rPr lang="en-US" sz="2000" i="1" dirty="0" smtClean="0">
                              <a:solidFill>
                                <a:schemeClr val="accent5"/>
                              </a:solidFill>
                              <a:latin typeface="Cambria Math" panose="02040503050406030204" pitchFamily="18" charset="0"/>
                            </a:rPr>
                            <m:t>𝐴</m:t>
                          </m:r>
                          <m:r>
                            <a:rPr lang="en-US" sz="2000" b="0" i="1" dirty="0" smtClean="0">
                              <a:solidFill>
                                <a:schemeClr val="tx1"/>
                              </a:solidFill>
                              <a:latin typeface="Cambria Math" panose="02040503050406030204" pitchFamily="18" charset="0"/>
                            </a:rPr>
                            <m:t>)</m:t>
                          </m:r>
                        </m:oMath>
                      </m:oMathPara>
                    </a14:m>
                    <a:endParaRPr lang="en-US" sz="2000" dirty="0">
                      <a:solidFill>
                        <a:schemeClr val="tx1"/>
                      </a:solidFill>
                    </a:endParaRPr>
                  </a:p>
                </p:txBody>
              </p:sp>
            </mc:Choice>
            <mc:Fallback>
              <p:sp>
                <p:nvSpPr>
                  <p:cNvPr id="96" name="TextBox 95">
                    <a:extLst>
                      <a:ext uri="{FF2B5EF4-FFF2-40B4-BE49-F238E27FC236}">
                        <a16:creationId xmlns:a16="http://schemas.microsoft.com/office/drawing/2014/main" id="{FF55317B-A5E9-331C-2F38-BE2C78220C57}"/>
                      </a:ext>
                    </a:extLst>
                  </p:cNvPr>
                  <p:cNvSpPr txBox="1">
                    <a:spLocks noRot="1" noChangeAspect="1" noMove="1" noResize="1" noEditPoints="1" noAdjustHandles="1" noChangeArrowheads="1" noChangeShapeType="1" noTextEdit="1"/>
                  </p:cNvSpPr>
                  <p:nvPr/>
                </p:nvSpPr>
                <p:spPr>
                  <a:xfrm>
                    <a:off x="2483715" y="3467958"/>
                    <a:ext cx="3229990" cy="423770"/>
                  </a:xfrm>
                  <a:prstGeom prst="rect">
                    <a:avLst/>
                  </a:prstGeom>
                  <a:blipFill>
                    <a:blip r:embed="rId33"/>
                    <a:stretch>
                      <a:fillRect b="-10000"/>
                    </a:stretch>
                  </a:blipFill>
                </p:spPr>
                <p:txBody>
                  <a:bodyPr/>
                  <a:lstStyle/>
                  <a:p>
                    <a:r>
                      <a:rPr lang="en-US">
                        <a:noFill/>
                      </a:rPr>
                      <a:t> </a:t>
                    </a:r>
                  </a:p>
                </p:txBody>
              </p:sp>
            </mc:Fallback>
          </mc:AlternateContent>
          <p:cxnSp>
            <p:nvCxnSpPr>
              <p:cNvPr id="97" name="Straight Arrow Connector 96">
                <a:extLst>
                  <a:ext uri="{FF2B5EF4-FFF2-40B4-BE49-F238E27FC236}">
                    <a16:creationId xmlns:a16="http://schemas.microsoft.com/office/drawing/2014/main" id="{E1BA0D6E-16C8-0CCE-75DC-67DAC9D35C2A}"/>
                  </a:ext>
                </a:extLst>
              </p:cNvPr>
              <p:cNvCxnSpPr>
                <a:cxnSpLocks/>
              </p:cNvCxnSpPr>
              <p:nvPr/>
            </p:nvCxnSpPr>
            <p:spPr>
              <a:xfrm flipH="1">
                <a:off x="2966514" y="3900103"/>
                <a:ext cx="2544144" cy="0"/>
              </a:xfrm>
              <a:prstGeom prst="straightConnector1">
                <a:avLst/>
              </a:prstGeom>
              <a:ln w="38100">
                <a:solidFill>
                  <a:schemeClr val="tx1"/>
                </a:solidFill>
                <a:headEnd type="triangle"/>
                <a:tailEnd type="none"/>
              </a:ln>
            </p:spPr>
            <p:style>
              <a:lnRef idx="3">
                <a:schemeClr val="dk1"/>
              </a:lnRef>
              <a:fillRef idx="0">
                <a:schemeClr val="dk1"/>
              </a:fillRef>
              <a:effectRef idx="2">
                <a:schemeClr val="dk1"/>
              </a:effectRef>
              <a:fontRef idx="minor">
                <a:schemeClr val="tx1"/>
              </a:fontRef>
            </p:style>
          </p:cxnSp>
        </p:grpSp>
        <p:sp>
          <p:nvSpPr>
            <p:cNvPr id="98" name="TextBox 97">
              <a:extLst>
                <a:ext uri="{FF2B5EF4-FFF2-40B4-BE49-F238E27FC236}">
                  <a16:creationId xmlns:a16="http://schemas.microsoft.com/office/drawing/2014/main" id="{D11FBBCD-D11F-D4E5-D3C4-AEE61B06E2F8}"/>
                </a:ext>
              </a:extLst>
            </p:cNvPr>
            <p:cNvSpPr txBox="1"/>
            <p:nvPr/>
          </p:nvSpPr>
          <p:spPr>
            <a:xfrm>
              <a:off x="8390796" y="2293285"/>
              <a:ext cx="552177" cy="1785104"/>
            </a:xfrm>
            <a:prstGeom prst="rect">
              <a:avLst/>
            </a:prstGeom>
            <a:solidFill>
              <a:srgbClr val="FFC000"/>
            </a:solidFill>
            <a:ln>
              <a:solidFill>
                <a:srgbClr val="7030A0"/>
              </a:solidFill>
            </a:ln>
          </p:spPr>
          <p:txBody>
            <a:bodyPr wrap="square">
              <a:spAutoFit/>
            </a:bodyPr>
            <a:lstStyle/>
            <a:p>
              <a:endParaRPr lang="en-US" altLang="zh-CN" sz="1600" dirty="0">
                <a:latin typeface="+mn-lt"/>
              </a:endParaRPr>
            </a:p>
            <a:p>
              <a:endParaRPr lang="en-US" altLang="zh-CN" sz="1600" dirty="0">
                <a:latin typeface="+mn-lt"/>
              </a:endParaRPr>
            </a:p>
            <a:p>
              <a:endParaRPr lang="en-US" altLang="zh-CN" sz="1600" dirty="0">
                <a:latin typeface="+mn-lt"/>
              </a:endParaRPr>
            </a:p>
            <a:p>
              <a:r>
                <a:rPr lang="en-US" altLang="zh-CN" sz="1600" dirty="0">
                  <a:latin typeface="+mn-lt"/>
                </a:rPr>
                <a:t>Adv</a:t>
              </a:r>
            </a:p>
            <a:p>
              <a:r>
                <a:rPr lang="en-US" altLang="zh-CN" sz="1400" dirty="0">
                  <a:latin typeface="+mn-lt"/>
                </a:rPr>
                <a:t>(pw)</a:t>
              </a:r>
              <a:endParaRPr lang="en-US" altLang="zh-CN" sz="1600" dirty="0">
                <a:latin typeface="+mn-lt"/>
              </a:endParaRPr>
            </a:p>
            <a:p>
              <a:endParaRPr lang="en-US" altLang="zh-CN" sz="1600" dirty="0">
                <a:latin typeface="+mn-lt"/>
              </a:endParaRPr>
            </a:p>
            <a:p>
              <a:endParaRPr lang="en-US" altLang="zh-CN" sz="1600" dirty="0">
                <a:latin typeface="+mn-lt"/>
              </a:endParaRPr>
            </a:p>
          </p:txBody>
        </p:sp>
        <p:grpSp>
          <p:nvGrpSpPr>
            <p:cNvPr id="5" name="Group 4">
              <a:extLst>
                <a:ext uri="{FF2B5EF4-FFF2-40B4-BE49-F238E27FC236}">
                  <a16:creationId xmlns:a16="http://schemas.microsoft.com/office/drawing/2014/main" id="{1F0C40E2-BCCD-976C-8C3D-0CF327B7C45F}"/>
                </a:ext>
              </a:extLst>
            </p:cNvPr>
            <p:cNvGrpSpPr/>
            <p:nvPr/>
          </p:nvGrpSpPr>
          <p:grpSpPr>
            <a:xfrm>
              <a:off x="6513092" y="2603389"/>
              <a:ext cx="552176" cy="405624"/>
              <a:chOff x="7487820" y="3579589"/>
              <a:chExt cx="927336" cy="405624"/>
            </a:xfrm>
          </p:grpSpPr>
          <p:cxnSp>
            <p:nvCxnSpPr>
              <p:cNvPr id="6" name="Straight Arrow Connector 5">
                <a:extLst>
                  <a:ext uri="{FF2B5EF4-FFF2-40B4-BE49-F238E27FC236}">
                    <a16:creationId xmlns:a16="http://schemas.microsoft.com/office/drawing/2014/main" id="{40854F27-3422-6B4D-EF24-A02D159A4DD1}"/>
                  </a:ext>
                </a:extLst>
              </p:cNvPr>
              <p:cNvCxnSpPr>
                <a:cxnSpLocks/>
              </p:cNvCxnSpPr>
              <p:nvPr/>
            </p:nvCxnSpPr>
            <p:spPr>
              <a:xfrm flipH="1">
                <a:off x="7487820" y="3982443"/>
                <a:ext cx="927336" cy="0"/>
              </a:xfrm>
              <a:prstGeom prst="straightConnector1">
                <a:avLst/>
              </a:prstGeom>
              <a:ln w="38100">
                <a:solidFill>
                  <a:schemeClr val="tx1"/>
                </a:solidFill>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97692230-11E9-CDDC-7F16-2EE00D9913AF}"/>
                      </a:ext>
                    </a:extLst>
                  </p:cNvPr>
                  <p:cNvSpPr txBox="1"/>
                  <p:nvPr/>
                </p:nvSpPr>
                <p:spPr>
                  <a:xfrm>
                    <a:off x="7491481" y="3579589"/>
                    <a:ext cx="835082" cy="40562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000" b="0" i="1" dirty="0" smtClean="0">
                                  <a:latin typeface="Cambria Math" panose="02040503050406030204" pitchFamily="18" charset="0"/>
                                </a:rPr>
                              </m:ctrlPr>
                            </m:sSubPr>
                            <m:e>
                              <m:r>
                                <a:rPr lang="en-US" sz="2000" b="0" i="1" dirty="0" smtClean="0">
                                  <a:latin typeface="Cambria Math" panose="02040503050406030204" pitchFamily="18" charset="0"/>
                                </a:rPr>
                                <m:t>𝐶</m:t>
                              </m:r>
                            </m:e>
                            <m:sub>
                              <m:r>
                                <a:rPr lang="en-US" sz="2000" b="0" i="1" dirty="0" smtClean="0">
                                  <a:latin typeface="Cambria Math" panose="02040503050406030204" pitchFamily="18" charset="0"/>
                                </a:rPr>
                                <m:t>𝐵</m:t>
                              </m:r>
                            </m:sub>
                          </m:sSub>
                        </m:oMath>
                      </m:oMathPara>
                    </a14:m>
                    <a:endParaRPr lang="en-US" sz="2000" dirty="0">
                      <a:solidFill>
                        <a:schemeClr val="tx1"/>
                      </a:solidFill>
                    </a:endParaRPr>
                  </a:p>
                </p:txBody>
              </p:sp>
            </mc:Choice>
            <mc:Fallback xmlns="">
              <p:sp>
                <p:nvSpPr>
                  <p:cNvPr id="9" name="TextBox 8">
                    <a:extLst>
                      <a:ext uri="{FF2B5EF4-FFF2-40B4-BE49-F238E27FC236}">
                        <a16:creationId xmlns:a16="http://schemas.microsoft.com/office/drawing/2014/main" id="{97692230-11E9-CDDC-7F16-2EE00D9913AF}"/>
                      </a:ext>
                    </a:extLst>
                  </p:cNvPr>
                  <p:cNvSpPr txBox="1">
                    <a:spLocks noRot="1" noChangeAspect="1" noMove="1" noResize="1" noEditPoints="1" noAdjustHandles="1" noChangeArrowheads="1" noChangeShapeType="1" noTextEdit="1"/>
                  </p:cNvSpPr>
                  <p:nvPr/>
                </p:nvSpPr>
                <p:spPr>
                  <a:xfrm>
                    <a:off x="7491481" y="3579589"/>
                    <a:ext cx="835082" cy="405624"/>
                  </a:xfrm>
                  <a:prstGeom prst="rect">
                    <a:avLst/>
                  </a:prstGeom>
                  <a:blipFill>
                    <a:blip r:embed="rId34"/>
                    <a:stretch>
                      <a:fillRect/>
                    </a:stretch>
                  </a:blipFill>
                </p:spPr>
                <p:txBody>
                  <a:bodyPr/>
                  <a:lstStyle/>
                  <a:p>
                    <a:r>
                      <a:rPr lang="en-US">
                        <a:noFill/>
                      </a:rPr>
                      <a:t> </a:t>
                    </a:r>
                  </a:p>
                </p:txBody>
              </p:sp>
            </mc:Fallback>
          </mc:AlternateContent>
        </p:grpSp>
      </p:grpSp>
      <p:sp>
        <p:nvSpPr>
          <p:cNvPr id="11" name="TextBox 10">
            <a:extLst>
              <a:ext uri="{FF2B5EF4-FFF2-40B4-BE49-F238E27FC236}">
                <a16:creationId xmlns:a16="http://schemas.microsoft.com/office/drawing/2014/main" id="{7A9272FD-F765-C4C8-1060-957D2B9BDE6B}"/>
              </a:ext>
            </a:extLst>
          </p:cNvPr>
          <p:cNvSpPr txBox="1"/>
          <p:nvPr/>
        </p:nvSpPr>
        <p:spPr>
          <a:xfrm>
            <a:off x="6403480" y="4255738"/>
            <a:ext cx="5519834" cy="1015663"/>
          </a:xfrm>
          <a:prstGeom prst="rect">
            <a:avLst/>
          </a:prstGeom>
          <a:solidFill>
            <a:schemeClr val="accent4">
              <a:lumMod val="40000"/>
              <a:lumOff val="60000"/>
            </a:schemeClr>
          </a:solidFill>
          <a:ln w="19050">
            <a:solidFill>
              <a:schemeClr val="tx1">
                <a:lumMod val="65000"/>
                <a:lumOff val="35000"/>
              </a:schemeClr>
            </a:solidFill>
          </a:ln>
        </p:spPr>
        <p:txBody>
          <a:bodyPr wrap="square">
            <a:spAutoFit/>
          </a:bodyPr>
          <a:lstStyle/>
          <a:p>
            <a:r>
              <a:rPr lang="en-US" altLang="zh-CN" sz="2000" dirty="0">
                <a:latin typeface="+mn-lt"/>
              </a:rPr>
              <a:t>Lesson to learn:  </a:t>
            </a:r>
          </a:p>
          <a:p>
            <a:r>
              <a:rPr lang="en-US" altLang="zh-CN" sz="2000" dirty="0">
                <a:latin typeface="+mn-lt"/>
              </a:rPr>
              <a:t>(H)IC on </a:t>
            </a:r>
            <a:r>
              <a:rPr lang="en-US" sz="2000" dirty="0">
                <a:latin typeface="+mn-lt"/>
                <a:ea typeface="宋体" panose="02010600030101010101" pitchFamily="2" charset="-122"/>
                <a:sym typeface="Symbol" panose="05050102010706020507" pitchFamily="18" charset="2"/>
              </a:rPr>
              <a:t>{0,1}</a:t>
            </a:r>
            <a:r>
              <a:rPr lang="en-US" sz="2000" baseline="30000" dirty="0">
                <a:latin typeface="+mn-lt"/>
                <a:sym typeface="Symbol" panose="05050102010706020507" pitchFamily="18" charset="2"/>
              </a:rPr>
              <a:t>n</a:t>
            </a:r>
            <a:r>
              <a:rPr lang="en-US" sz="2000" dirty="0">
                <a:latin typeface="+mn-lt"/>
              </a:rPr>
              <a:t> x </a:t>
            </a:r>
            <a:r>
              <a:rPr lang="en-US" sz="2000" dirty="0">
                <a:latin typeface="+mn-lt"/>
                <a:ea typeface="宋体" panose="02010600030101010101" pitchFamily="2" charset="-122"/>
                <a:sym typeface="Symbol" panose="05050102010706020507" pitchFamily="18" charset="2"/>
              </a:rPr>
              <a:t>g differs </a:t>
            </a:r>
            <a:r>
              <a:rPr lang="en-US" altLang="zh-CN" sz="2000" dirty="0">
                <a:latin typeface="+mn-lt"/>
              </a:rPr>
              <a:t>from IC on </a:t>
            </a:r>
            <a:r>
              <a:rPr lang="en-US" sz="2000" dirty="0">
                <a:latin typeface="+mn-lt"/>
                <a:ea typeface="宋体" panose="02010600030101010101" pitchFamily="2" charset="-122"/>
                <a:sym typeface="Symbol" panose="05050102010706020507" pitchFamily="18" charset="2"/>
              </a:rPr>
              <a:t>g:  For fixed key, new ciphertext does not imply new plaintext!</a:t>
            </a:r>
            <a:endParaRPr lang="en-US" altLang="zh-CN" sz="2000" dirty="0">
              <a:latin typeface="+mn-lt"/>
            </a:endParaRPr>
          </a:p>
        </p:txBody>
      </p:sp>
      <p:sp>
        <p:nvSpPr>
          <p:cNvPr id="12" name="TextBox 11">
            <a:extLst>
              <a:ext uri="{FF2B5EF4-FFF2-40B4-BE49-F238E27FC236}">
                <a16:creationId xmlns:a16="http://schemas.microsoft.com/office/drawing/2014/main" id="{97C42EB9-AE12-2CD0-B737-17DBBFBBFB08}"/>
              </a:ext>
            </a:extLst>
          </p:cNvPr>
          <p:cNvSpPr txBox="1"/>
          <p:nvPr/>
        </p:nvSpPr>
        <p:spPr>
          <a:xfrm>
            <a:off x="5990892" y="1131772"/>
            <a:ext cx="5318957" cy="584775"/>
          </a:xfrm>
          <a:prstGeom prst="rect">
            <a:avLst/>
          </a:prstGeom>
          <a:solidFill>
            <a:schemeClr val="bg1"/>
          </a:solidFill>
          <a:ln w="19050">
            <a:solidFill>
              <a:schemeClr val="tx1">
                <a:lumMod val="65000"/>
                <a:lumOff val="35000"/>
              </a:schemeClr>
            </a:solidFill>
          </a:ln>
        </p:spPr>
        <p:txBody>
          <a:bodyPr wrap="square">
            <a:spAutoFit/>
          </a:bodyPr>
          <a:lstStyle/>
          <a:p>
            <a:r>
              <a:rPr lang="en-US" altLang="zh-CN" sz="1600" dirty="0">
                <a:solidFill>
                  <a:schemeClr val="tx1">
                    <a:lumMod val="65000"/>
                    <a:lumOff val="35000"/>
                  </a:schemeClr>
                </a:solidFill>
                <a:latin typeface="+mn-lt"/>
              </a:rPr>
              <a:t>Simplified: omitted UC PAKE session identifiers “sid” and party identities “A”, “B”: must add to IC key or key derivation hash</a:t>
            </a:r>
          </a:p>
        </p:txBody>
      </p:sp>
      <p:grpSp>
        <p:nvGrpSpPr>
          <p:cNvPr id="2" name="Group 1">
            <a:extLst>
              <a:ext uri="{FF2B5EF4-FFF2-40B4-BE49-F238E27FC236}">
                <a16:creationId xmlns:a16="http://schemas.microsoft.com/office/drawing/2014/main" id="{FB483BC9-B2C0-E864-2600-13BE3092DCAC}"/>
              </a:ext>
            </a:extLst>
          </p:cNvPr>
          <p:cNvGrpSpPr/>
          <p:nvPr/>
        </p:nvGrpSpPr>
        <p:grpSpPr>
          <a:xfrm>
            <a:off x="154176" y="2639555"/>
            <a:ext cx="2295640" cy="423770"/>
            <a:chOff x="2688448" y="3476620"/>
            <a:chExt cx="3098283" cy="423770"/>
          </a:xfrm>
        </p:grpSpPr>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F5BE757E-EA9A-1428-BFC1-FAE7938028E6}"/>
                    </a:ext>
                  </a:extLst>
                </p:cNvPr>
                <p:cNvSpPr txBox="1"/>
                <p:nvPr/>
              </p:nvSpPr>
              <p:spPr>
                <a:xfrm>
                  <a:off x="2688448" y="3476620"/>
                  <a:ext cx="3098283" cy="42377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000" b="0" i="1" dirty="0" smtClean="0">
                                <a:solidFill>
                                  <a:schemeClr val="tx1"/>
                                </a:solidFill>
                                <a:latin typeface="Cambria Math" panose="02040503050406030204" pitchFamily="18" charset="0"/>
                              </a:rPr>
                            </m:ctrlPr>
                          </m:sSubPr>
                          <m:e>
                            <m:r>
                              <a:rPr lang="en-US" sz="2000" b="0" i="1" dirty="0" smtClean="0">
                                <a:solidFill>
                                  <a:schemeClr val="tx1"/>
                                </a:solidFill>
                                <a:latin typeface="Cambria Math" panose="02040503050406030204" pitchFamily="18" charset="0"/>
                              </a:rPr>
                              <m:t>𝐶</m:t>
                            </m:r>
                          </m:e>
                          <m:sub>
                            <m:r>
                              <a:rPr lang="en-US" sz="2000" b="0" i="1" dirty="0" smtClean="0">
                                <a:solidFill>
                                  <a:schemeClr val="tx1"/>
                                </a:solidFill>
                                <a:latin typeface="Cambria Math" panose="02040503050406030204" pitchFamily="18" charset="0"/>
                              </a:rPr>
                              <m:t>𝐴</m:t>
                            </m:r>
                          </m:sub>
                        </m:sSub>
                        <m:r>
                          <a:rPr lang="en-US" sz="2000" b="0" i="1" dirty="0" smtClean="0">
                            <a:solidFill>
                              <a:schemeClr val="tx1"/>
                            </a:solidFill>
                            <a:latin typeface="Cambria Math" panose="02040503050406030204" pitchFamily="18" charset="0"/>
                          </a:rPr>
                          <m:t>=</m:t>
                        </m:r>
                        <m:r>
                          <a:rPr lang="en-US" sz="2000" b="0" i="1" dirty="0" smtClean="0">
                            <a:solidFill>
                              <a:schemeClr val="tx1"/>
                            </a:solidFill>
                            <a:latin typeface="Cambria Math" panose="02040503050406030204" pitchFamily="18" charset="0"/>
                          </a:rPr>
                          <m:t>𝐻𝐼𝐶</m:t>
                        </m:r>
                        <m:r>
                          <a:rPr lang="en-US" sz="2000" b="0" i="1" dirty="0" smtClean="0">
                            <a:solidFill>
                              <a:schemeClr val="tx1"/>
                            </a:solidFill>
                            <a:latin typeface="Cambria Math" panose="02040503050406030204" pitchFamily="18" charset="0"/>
                          </a:rPr>
                          <m:t>.</m:t>
                        </m:r>
                        <m:sSub>
                          <m:sSubPr>
                            <m:ctrlPr>
                              <a:rPr lang="en-US" sz="2000" b="0" i="1" dirty="0" smtClean="0">
                                <a:solidFill>
                                  <a:schemeClr val="tx1"/>
                                </a:solidFill>
                                <a:latin typeface="Cambria Math" panose="02040503050406030204" pitchFamily="18" charset="0"/>
                              </a:rPr>
                            </m:ctrlPr>
                          </m:sSubPr>
                          <m:e>
                            <m:r>
                              <a:rPr lang="en-US" sz="2000" b="0" i="1" dirty="0" smtClean="0">
                                <a:solidFill>
                                  <a:schemeClr val="tx1"/>
                                </a:solidFill>
                                <a:latin typeface="Cambria Math" panose="02040503050406030204" pitchFamily="18" charset="0"/>
                              </a:rPr>
                              <m:t>𝐸</m:t>
                            </m:r>
                          </m:e>
                          <m:sub>
                            <m:r>
                              <a:rPr lang="en-US" sz="2000" b="0" i="1" dirty="0" smtClean="0">
                                <a:solidFill>
                                  <a:schemeClr val="tx1"/>
                                </a:solidFill>
                                <a:latin typeface="Cambria Math" panose="02040503050406030204" pitchFamily="18" charset="0"/>
                              </a:rPr>
                              <m:t>𝑝𝑤</m:t>
                            </m:r>
                          </m:sub>
                        </m:sSub>
                        <m:r>
                          <a:rPr lang="en-US" sz="2000" b="0" i="1" dirty="0" smtClean="0">
                            <a:solidFill>
                              <a:schemeClr val="tx1"/>
                            </a:solidFill>
                            <a:latin typeface="Cambria Math" panose="02040503050406030204" pitchFamily="18" charset="0"/>
                          </a:rPr>
                          <m:t>(</m:t>
                        </m:r>
                        <m:r>
                          <a:rPr lang="en-US" sz="2000" i="1" dirty="0" smtClean="0">
                            <a:solidFill>
                              <a:schemeClr val="accent5"/>
                            </a:solidFill>
                            <a:latin typeface="Cambria Math" panose="02040503050406030204" pitchFamily="18" charset="0"/>
                          </a:rPr>
                          <m:t>𝐴</m:t>
                        </m:r>
                        <m:r>
                          <a:rPr lang="en-US" sz="2000" b="0" i="1" dirty="0" smtClean="0">
                            <a:solidFill>
                              <a:schemeClr val="tx1"/>
                            </a:solidFill>
                            <a:latin typeface="Cambria Math" panose="02040503050406030204" pitchFamily="18" charset="0"/>
                          </a:rPr>
                          <m:t>)</m:t>
                        </m:r>
                      </m:oMath>
                    </m:oMathPara>
                  </a14:m>
                  <a:endParaRPr lang="en-US" sz="2000" dirty="0">
                    <a:solidFill>
                      <a:schemeClr val="tx1"/>
                    </a:solidFill>
                  </a:endParaRPr>
                </a:p>
              </p:txBody>
            </p:sp>
          </mc:Choice>
          <mc:Fallback>
            <p:sp>
              <p:nvSpPr>
                <p:cNvPr id="3" name="TextBox 2">
                  <a:extLst>
                    <a:ext uri="{FF2B5EF4-FFF2-40B4-BE49-F238E27FC236}">
                      <a16:creationId xmlns:a16="http://schemas.microsoft.com/office/drawing/2014/main" id="{F5BE757E-EA9A-1428-BFC1-FAE7938028E6}"/>
                    </a:ext>
                  </a:extLst>
                </p:cNvPr>
                <p:cNvSpPr txBox="1">
                  <a:spLocks noRot="1" noChangeAspect="1" noMove="1" noResize="1" noEditPoints="1" noAdjustHandles="1" noChangeArrowheads="1" noChangeShapeType="1" noTextEdit="1"/>
                </p:cNvSpPr>
                <p:nvPr/>
              </p:nvSpPr>
              <p:spPr>
                <a:xfrm>
                  <a:off x="2688448" y="3476620"/>
                  <a:ext cx="3098283" cy="423770"/>
                </a:xfrm>
                <a:prstGeom prst="rect">
                  <a:avLst/>
                </a:prstGeom>
                <a:blipFill>
                  <a:blip r:embed="rId35"/>
                  <a:stretch>
                    <a:fillRect b="-8571"/>
                  </a:stretch>
                </a:blipFill>
              </p:spPr>
              <p:txBody>
                <a:bodyPr/>
                <a:lstStyle/>
                <a:p>
                  <a:r>
                    <a:rPr lang="en-US">
                      <a:noFill/>
                    </a:rPr>
                    <a:t> </a:t>
                  </a:r>
                </a:p>
              </p:txBody>
            </p:sp>
          </mc:Fallback>
        </mc:AlternateContent>
        <p:cxnSp>
          <p:nvCxnSpPr>
            <p:cNvPr id="16" name="Straight Arrow Connector 15">
              <a:extLst>
                <a:ext uri="{FF2B5EF4-FFF2-40B4-BE49-F238E27FC236}">
                  <a16:creationId xmlns:a16="http://schemas.microsoft.com/office/drawing/2014/main" id="{E128B563-9F48-1814-6009-8D86FB783377}"/>
                </a:ext>
              </a:extLst>
            </p:cNvPr>
            <p:cNvCxnSpPr>
              <a:cxnSpLocks/>
            </p:cNvCxnSpPr>
            <p:nvPr/>
          </p:nvCxnSpPr>
          <p:spPr>
            <a:xfrm flipH="1">
              <a:off x="2966514" y="3900103"/>
              <a:ext cx="2544144" cy="0"/>
            </a:xfrm>
            <a:prstGeom prst="straightConnector1">
              <a:avLst/>
            </a:prstGeom>
            <a:ln w="38100">
              <a:solidFill>
                <a:schemeClr val="tx1"/>
              </a:solidFill>
              <a:headEnd type="triangle"/>
              <a:tailEnd type="none"/>
            </a:ln>
          </p:spPr>
          <p:style>
            <a:lnRef idx="3">
              <a:schemeClr val="dk1"/>
            </a:lnRef>
            <a:fillRef idx="0">
              <a:schemeClr val="dk1"/>
            </a:fillRef>
            <a:effectRef idx="2">
              <a:schemeClr val="dk1"/>
            </a:effectRef>
            <a:fontRef idx="minor">
              <a:schemeClr val="tx1"/>
            </a:fontRef>
          </p:style>
        </p:cxnSp>
      </p:grpSp>
      <p:grpSp>
        <p:nvGrpSpPr>
          <p:cNvPr id="17" name="Group 16">
            <a:extLst>
              <a:ext uri="{FF2B5EF4-FFF2-40B4-BE49-F238E27FC236}">
                <a16:creationId xmlns:a16="http://schemas.microsoft.com/office/drawing/2014/main" id="{CE071CFA-0E0A-13ED-D182-F308B0436C08}"/>
              </a:ext>
            </a:extLst>
          </p:cNvPr>
          <p:cNvGrpSpPr/>
          <p:nvPr/>
        </p:nvGrpSpPr>
        <p:grpSpPr>
          <a:xfrm>
            <a:off x="3111292" y="2646389"/>
            <a:ext cx="2342965" cy="456666"/>
            <a:chOff x="6364557" y="3525777"/>
            <a:chExt cx="3218780" cy="456666"/>
          </a:xfrm>
        </p:grpSpPr>
        <p:cxnSp>
          <p:nvCxnSpPr>
            <p:cNvPr id="18" name="Straight Arrow Connector 17">
              <a:extLst>
                <a:ext uri="{FF2B5EF4-FFF2-40B4-BE49-F238E27FC236}">
                  <a16:creationId xmlns:a16="http://schemas.microsoft.com/office/drawing/2014/main" id="{2FE81D34-656E-5AEC-EC69-C348F6E74837}"/>
                </a:ext>
              </a:extLst>
            </p:cNvPr>
            <p:cNvCxnSpPr>
              <a:cxnSpLocks/>
            </p:cNvCxnSpPr>
            <p:nvPr/>
          </p:nvCxnSpPr>
          <p:spPr>
            <a:xfrm flipH="1">
              <a:off x="6569697" y="3982443"/>
              <a:ext cx="2815278" cy="0"/>
            </a:xfrm>
            <a:prstGeom prst="straightConnector1">
              <a:avLst/>
            </a:prstGeom>
            <a:ln w="38100">
              <a:solidFill>
                <a:schemeClr val="tx1"/>
              </a:solidFill>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mc:Choice xmlns:a14="http://schemas.microsoft.com/office/drawing/2010/main" Requires="a14">
            <p:sp>
              <p:nvSpPr>
                <p:cNvPr id="19" name="TextBox 18">
                  <a:extLst>
                    <a:ext uri="{FF2B5EF4-FFF2-40B4-BE49-F238E27FC236}">
                      <a16:creationId xmlns:a16="http://schemas.microsoft.com/office/drawing/2014/main" id="{AAA97655-4AB6-7A47-E3B0-17241146E650}"/>
                    </a:ext>
                  </a:extLst>
                </p:cNvPr>
                <p:cNvSpPr txBox="1"/>
                <p:nvPr/>
              </p:nvSpPr>
              <p:spPr>
                <a:xfrm>
                  <a:off x="6364557" y="3525777"/>
                  <a:ext cx="3218780" cy="42377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000" b="0" i="1" dirty="0" smtClean="0">
                                <a:latin typeface="Cambria Math" panose="02040503050406030204" pitchFamily="18" charset="0"/>
                              </a:rPr>
                            </m:ctrlPr>
                          </m:sSubPr>
                          <m:e>
                            <m:r>
                              <a:rPr lang="en-US" sz="2000" b="0" i="1" dirty="0" smtClean="0">
                                <a:latin typeface="Cambria Math" panose="02040503050406030204" pitchFamily="18" charset="0"/>
                              </a:rPr>
                              <m:t>𝐶</m:t>
                            </m:r>
                          </m:e>
                          <m:sub>
                            <m:r>
                              <a:rPr lang="en-US" sz="2000" b="0" i="1" dirty="0" smtClean="0">
                                <a:latin typeface="Cambria Math" panose="02040503050406030204" pitchFamily="18" charset="0"/>
                              </a:rPr>
                              <m:t>𝐵</m:t>
                            </m:r>
                          </m:sub>
                        </m:sSub>
                        <m:r>
                          <a:rPr lang="en-US" sz="2000" b="0" i="1" dirty="0" smtClean="0">
                            <a:latin typeface="Cambria Math" panose="02040503050406030204" pitchFamily="18" charset="0"/>
                          </a:rPr>
                          <m:t>=</m:t>
                        </m:r>
                        <m:r>
                          <a:rPr lang="en-US" sz="2000" b="0" i="1" dirty="0" smtClean="0">
                            <a:latin typeface="Cambria Math" panose="02040503050406030204" pitchFamily="18" charset="0"/>
                          </a:rPr>
                          <m:t>𝐻𝐼𝐶</m:t>
                        </m:r>
                        <m:r>
                          <a:rPr lang="en-US" sz="2000" b="0" i="1" dirty="0" smtClean="0">
                            <a:latin typeface="Cambria Math" panose="02040503050406030204" pitchFamily="18" charset="0"/>
                          </a:rPr>
                          <m:t>.</m:t>
                        </m:r>
                        <m:sSub>
                          <m:sSubPr>
                            <m:ctrlPr>
                              <a:rPr lang="en-US" sz="2000" b="0" i="1" dirty="0" smtClean="0">
                                <a:latin typeface="Cambria Math" panose="02040503050406030204" pitchFamily="18" charset="0"/>
                              </a:rPr>
                            </m:ctrlPr>
                          </m:sSubPr>
                          <m:e>
                            <m:r>
                              <a:rPr lang="en-US" sz="2000" b="0" i="1" dirty="0" smtClean="0">
                                <a:latin typeface="Cambria Math" panose="02040503050406030204" pitchFamily="18" charset="0"/>
                              </a:rPr>
                              <m:t>𝐸</m:t>
                            </m:r>
                          </m:e>
                          <m:sub>
                            <m:r>
                              <a:rPr lang="en-US" sz="2000" b="0" i="1" dirty="0" smtClean="0">
                                <a:latin typeface="Cambria Math" panose="02040503050406030204" pitchFamily="18" charset="0"/>
                              </a:rPr>
                              <m:t>𝑝𝑤</m:t>
                            </m:r>
                          </m:sub>
                        </m:sSub>
                        <m:r>
                          <a:rPr lang="en-US" sz="2000" b="0" i="1" dirty="0" smtClean="0">
                            <a:latin typeface="Cambria Math" panose="02040503050406030204" pitchFamily="18" charset="0"/>
                          </a:rPr>
                          <m:t>(</m:t>
                        </m:r>
                        <m:r>
                          <a:rPr lang="en-US" sz="2000" b="0" i="1" dirty="0" smtClean="0">
                            <a:solidFill>
                              <a:srgbClr val="0070C0"/>
                            </a:solidFill>
                            <a:latin typeface="Cambria Math" panose="02040503050406030204" pitchFamily="18" charset="0"/>
                          </a:rPr>
                          <m:t>𝐵</m:t>
                        </m:r>
                        <m:r>
                          <a:rPr lang="en-US" sz="2000" b="0" i="1" dirty="0" smtClean="0">
                            <a:solidFill>
                              <a:schemeClr val="tx1"/>
                            </a:solidFill>
                            <a:latin typeface="Cambria Math" panose="02040503050406030204" pitchFamily="18" charset="0"/>
                          </a:rPr>
                          <m:t>)</m:t>
                        </m:r>
                      </m:oMath>
                    </m:oMathPara>
                  </a14:m>
                  <a:endParaRPr lang="en-US" sz="2000" dirty="0">
                    <a:solidFill>
                      <a:schemeClr val="tx1"/>
                    </a:solidFill>
                  </a:endParaRPr>
                </a:p>
              </p:txBody>
            </p:sp>
          </mc:Choice>
          <mc:Fallback>
            <p:sp>
              <p:nvSpPr>
                <p:cNvPr id="19" name="TextBox 18">
                  <a:extLst>
                    <a:ext uri="{FF2B5EF4-FFF2-40B4-BE49-F238E27FC236}">
                      <a16:creationId xmlns:a16="http://schemas.microsoft.com/office/drawing/2014/main" id="{AAA97655-4AB6-7A47-E3B0-17241146E650}"/>
                    </a:ext>
                  </a:extLst>
                </p:cNvPr>
                <p:cNvSpPr txBox="1">
                  <a:spLocks noRot="1" noChangeAspect="1" noMove="1" noResize="1" noEditPoints="1" noAdjustHandles="1" noChangeArrowheads="1" noChangeShapeType="1" noTextEdit="1"/>
                </p:cNvSpPr>
                <p:nvPr/>
              </p:nvSpPr>
              <p:spPr>
                <a:xfrm>
                  <a:off x="6364557" y="3525777"/>
                  <a:ext cx="3218780" cy="423770"/>
                </a:xfrm>
                <a:prstGeom prst="rect">
                  <a:avLst/>
                </a:prstGeom>
                <a:blipFill>
                  <a:blip r:embed="rId36"/>
                  <a:stretch>
                    <a:fillRect b="-10000"/>
                  </a:stretch>
                </a:blipFill>
              </p:spPr>
              <p:txBody>
                <a:bodyPr/>
                <a:lstStyle/>
                <a:p>
                  <a:r>
                    <a:rPr lang="en-US">
                      <a:noFill/>
                    </a:rPr>
                    <a:t> </a:t>
                  </a:r>
                </a:p>
              </p:txBody>
            </p:sp>
          </mc:Fallback>
        </mc:AlternateContent>
      </p:grpSp>
    </p:spTree>
    <p:extLst>
      <p:ext uri="{BB962C8B-B14F-4D97-AF65-F5344CB8AC3E}">
        <p14:creationId xmlns:p14="http://schemas.microsoft.com/office/powerpoint/2010/main" val="1053694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 grpId="0" uiExpand="1" build="p"/>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15471640-DB31-FE52-87F8-37E09364EAAB}"/>
              </a:ext>
            </a:extLst>
          </p:cNvPr>
          <p:cNvGrpSpPr/>
          <p:nvPr/>
        </p:nvGrpSpPr>
        <p:grpSpPr>
          <a:xfrm>
            <a:off x="1476550" y="2307543"/>
            <a:ext cx="2261338" cy="423770"/>
            <a:chOff x="2553245" y="3476620"/>
            <a:chExt cx="3233487" cy="423770"/>
          </a:xfrm>
        </p:grpSpPr>
        <mc:AlternateContent xmlns:mc="http://schemas.openxmlformats.org/markup-compatibility/2006">
          <mc:Choice xmlns:a14="http://schemas.microsoft.com/office/drawing/2010/main" Requires="a14">
            <p:sp>
              <p:nvSpPr>
                <p:cNvPr id="41" name="TextBox 40">
                  <a:extLst>
                    <a:ext uri="{FF2B5EF4-FFF2-40B4-BE49-F238E27FC236}">
                      <a16:creationId xmlns:a16="http://schemas.microsoft.com/office/drawing/2014/main" id="{97D20DE9-4638-095D-87D0-28F035580D3F}"/>
                    </a:ext>
                  </a:extLst>
                </p:cNvPr>
                <p:cNvSpPr txBox="1"/>
                <p:nvPr/>
              </p:nvSpPr>
              <p:spPr>
                <a:xfrm>
                  <a:off x="2553245" y="3476620"/>
                  <a:ext cx="3233487" cy="42377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000" b="0" i="1" dirty="0" smtClean="0">
                                <a:solidFill>
                                  <a:schemeClr val="tx1"/>
                                </a:solidFill>
                                <a:latin typeface="Cambria Math" panose="02040503050406030204" pitchFamily="18" charset="0"/>
                              </a:rPr>
                            </m:ctrlPr>
                          </m:sSubPr>
                          <m:e>
                            <m:r>
                              <a:rPr lang="en-US" sz="2000" b="0" i="1" dirty="0" smtClean="0">
                                <a:solidFill>
                                  <a:schemeClr val="tx1"/>
                                </a:solidFill>
                                <a:latin typeface="Cambria Math" panose="02040503050406030204" pitchFamily="18" charset="0"/>
                              </a:rPr>
                              <m:t>𝐶</m:t>
                            </m:r>
                          </m:e>
                          <m:sub>
                            <m:r>
                              <a:rPr lang="en-US" sz="2000" b="0" i="1" dirty="0" smtClean="0">
                                <a:solidFill>
                                  <a:schemeClr val="tx1"/>
                                </a:solidFill>
                                <a:latin typeface="Cambria Math" panose="02040503050406030204" pitchFamily="18" charset="0"/>
                              </a:rPr>
                              <m:t>𝑋</m:t>
                            </m:r>
                          </m:sub>
                        </m:sSub>
                        <m:r>
                          <a:rPr lang="en-US" sz="2000" b="0" i="1" dirty="0" smtClean="0">
                            <a:solidFill>
                              <a:schemeClr val="tx1"/>
                            </a:solidFill>
                            <a:latin typeface="Cambria Math" panose="02040503050406030204" pitchFamily="18" charset="0"/>
                          </a:rPr>
                          <m:t>=</m:t>
                        </m:r>
                        <m:r>
                          <a:rPr lang="en-US" sz="2000" b="0" i="1" dirty="0" smtClean="0">
                            <a:solidFill>
                              <a:schemeClr val="tx1"/>
                            </a:solidFill>
                            <a:latin typeface="Cambria Math" panose="02040503050406030204" pitchFamily="18" charset="0"/>
                          </a:rPr>
                          <m:t>𝐻𝐼𝐶</m:t>
                        </m:r>
                        <m:r>
                          <a:rPr lang="en-US" sz="2000" b="0" i="1" dirty="0" smtClean="0">
                            <a:solidFill>
                              <a:schemeClr val="tx1"/>
                            </a:solidFill>
                            <a:latin typeface="Cambria Math" panose="02040503050406030204" pitchFamily="18" charset="0"/>
                          </a:rPr>
                          <m:t>.</m:t>
                        </m:r>
                        <m:sSub>
                          <m:sSubPr>
                            <m:ctrlPr>
                              <a:rPr lang="en-US" sz="2000" b="0" i="1" dirty="0" smtClean="0">
                                <a:solidFill>
                                  <a:schemeClr val="tx1"/>
                                </a:solidFill>
                                <a:latin typeface="Cambria Math" panose="02040503050406030204" pitchFamily="18" charset="0"/>
                              </a:rPr>
                            </m:ctrlPr>
                          </m:sSubPr>
                          <m:e>
                            <m:r>
                              <a:rPr lang="en-US" sz="2000" b="0" i="1" dirty="0" smtClean="0">
                                <a:solidFill>
                                  <a:schemeClr val="tx1"/>
                                </a:solidFill>
                                <a:latin typeface="Cambria Math" panose="02040503050406030204" pitchFamily="18" charset="0"/>
                              </a:rPr>
                              <m:t>𝐸</m:t>
                            </m:r>
                          </m:e>
                          <m:sub>
                            <m:r>
                              <a:rPr lang="en-US" sz="2000" b="0" i="1" dirty="0" smtClean="0">
                                <a:solidFill>
                                  <a:schemeClr val="tx1"/>
                                </a:solidFill>
                                <a:latin typeface="Cambria Math" panose="02040503050406030204" pitchFamily="18" charset="0"/>
                              </a:rPr>
                              <m:t>𝑝𝑤</m:t>
                            </m:r>
                          </m:sub>
                        </m:sSub>
                        <m:r>
                          <a:rPr lang="en-US" sz="2000" b="0" i="1" dirty="0" smtClean="0">
                            <a:solidFill>
                              <a:schemeClr val="tx1"/>
                            </a:solidFill>
                            <a:latin typeface="Cambria Math" panose="02040503050406030204" pitchFamily="18" charset="0"/>
                          </a:rPr>
                          <m:t>(</m:t>
                        </m:r>
                        <m:r>
                          <a:rPr lang="en-US" sz="2000" b="0" i="1" dirty="0" smtClean="0">
                            <a:solidFill>
                              <a:schemeClr val="accent5"/>
                            </a:solidFill>
                            <a:latin typeface="Cambria Math" panose="02040503050406030204" pitchFamily="18" charset="0"/>
                          </a:rPr>
                          <m:t>𝑋</m:t>
                        </m:r>
                        <m:r>
                          <a:rPr lang="en-US" sz="2000" b="0" i="1" dirty="0" smtClean="0">
                            <a:solidFill>
                              <a:schemeClr val="tx1"/>
                            </a:solidFill>
                            <a:latin typeface="Cambria Math" panose="02040503050406030204" pitchFamily="18" charset="0"/>
                          </a:rPr>
                          <m:t>)</m:t>
                        </m:r>
                      </m:oMath>
                    </m:oMathPara>
                  </a14:m>
                  <a:endParaRPr lang="en-US" sz="2000" dirty="0">
                    <a:solidFill>
                      <a:schemeClr val="tx1"/>
                    </a:solidFill>
                  </a:endParaRPr>
                </a:p>
              </p:txBody>
            </p:sp>
          </mc:Choice>
          <mc:Fallback>
            <p:sp>
              <p:nvSpPr>
                <p:cNvPr id="41" name="TextBox 40">
                  <a:extLst>
                    <a:ext uri="{FF2B5EF4-FFF2-40B4-BE49-F238E27FC236}">
                      <a16:creationId xmlns:a16="http://schemas.microsoft.com/office/drawing/2014/main" id="{97D20DE9-4638-095D-87D0-28F035580D3F}"/>
                    </a:ext>
                  </a:extLst>
                </p:cNvPr>
                <p:cNvSpPr txBox="1">
                  <a:spLocks noRot="1" noChangeAspect="1" noMove="1" noResize="1" noEditPoints="1" noAdjustHandles="1" noChangeArrowheads="1" noChangeShapeType="1" noTextEdit="1"/>
                </p:cNvSpPr>
                <p:nvPr/>
              </p:nvSpPr>
              <p:spPr>
                <a:xfrm>
                  <a:off x="2553245" y="3476620"/>
                  <a:ext cx="3233487" cy="423770"/>
                </a:xfrm>
                <a:prstGeom prst="rect">
                  <a:avLst/>
                </a:prstGeom>
                <a:blipFill>
                  <a:blip r:embed="rId3"/>
                  <a:stretch>
                    <a:fillRect b="-10145"/>
                  </a:stretch>
                </a:blipFill>
              </p:spPr>
              <p:txBody>
                <a:bodyPr/>
                <a:lstStyle/>
                <a:p>
                  <a:r>
                    <a:rPr lang="en-US">
                      <a:noFill/>
                    </a:rPr>
                    <a:t> </a:t>
                  </a:r>
                </a:p>
              </p:txBody>
            </p:sp>
          </mc:Fallback>
        </mc:AlternateContent>
        <p:cxnSp>
          <p:nvCxnSpPr>
            <p:cNvPr id="48" name="Straight Arrow Connector 47">
              <a:extLst>
                <a:ext uri="{FF2B5EF4-FFF2-40B4-BE49-F238E27FC236}">
                  <a16:creationId xmlns:a16="http://schemas.microsoft.com/office/drawing/2014/main" id="{5751839E-4934-B108-74E2-2044F96F981C}"/>
                </a:ext>
              </a:extLst>
            </p:cNvPr>
            <p:cNvCxnSpPr>
              <a:cxnSpLocks/>
            </p:cNvCxnSpPr>
            <p:nvPr/>
          </p:nvCxnSpPr>
          <p:spPr>
            <a:xfrm flipH="1">
              <a:off x="2839307" y="3900103"/>
              <a:ext cx="2798559" cy="0"/>
            </a:xfrm>
            <a:prstGeom prst="straightConnector1">
              <a:avLst/>
            </a:prstGeom>
            <a:ln w="38100">
              <a:solidFill>
                <a:schemeClr val="tx1"/>
              </a:solidFill>
              <a:headEnd type="triangle"/>
              <a:tailEnd type="none"/>
            </a:ln>
          </p:spPr>
          <p:style>
            <a:lnRef idx="3">
              <a:schemeClr val="dk1"/>
            </a:lnRef>
            <a:fillRef idx="0">
              <a:schemeClr val="dk1"/>
            </a:fillRef>
            <a:effectRef idx="2">
              <a:schemeClr val="dk1"/>
            </a:effectRef>
            <a:fontRef idx="minor">
              <a:schemeClr val="tx1"/>
            </a:fontRef>
          </p:style>
        </p:cxnSp>
      </p:grpSp>
      <p:grpSp>
        <p:nvGrpSpPr>
          <p:cNvPr id="8" name="Group 7">
            <a:extLst>
              <a:ext uri="{FF2B5EF4-FFF2-40B4-BE49-F238E27FC236}">
                <a16:creationId xmlns:a16="http://schemas.microsoft.com/office/drawing/2014/main" id="{C993F746-8415-6E11-8C14-638CBBFBFCEA}"/>
              </a:ext>
            </a:extLst>
          </p:cNvPr>
          <p:cNvGrpSpPr/>
          <p:nvPr/>
        </p:nvGrpSpPr>
        <p:grpSpPr>
          <a:xfrm>
            <a:off x="1476549" y="3623266"/>
            <a:ext cx="2166783" cy="400110"/>
            <a:chOff x="6364557" y="3587321"/>
            <a:chExt cx="3218780" cy="400110"/>
          </a:xfrm>
        </p:grpSpPr>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CA8660EC-09CD-468D-9522-74763A5D7BEE}"/>
                    </a:ext>
                  </a:extLst>
                </p:cNvPr>
                <p:cNvSpPr txBox="1"/>
                <p:nvPr/>
              </p:nvSpPr>
              <p:spPr>
                <a:xfrm>
                  <a:off x="6364557" y="3587321"/>
                  <a:ext cx="3218780"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rPr>
                          <m:t>(</m:t>
                        </m:r>
                        <m:r>
                          <a:rPr lang="en-US" sz="2000" i="1" dirty="0" smtClean="0">
                            <a:solidFill>
                              <a:srgbClr val="0070C0"/>
                            </a:solidFill>
                            <a:latin typeface="Cambria Math" panose="02040503050406030204" pitchFamily="18" charset="0"/>
                          </a:rPr>
                          <m:t>𝑒</m:t>
                        </m:r>
                        <m:r>
                          <a:rPr lang="en-US" sz="2000" i="1" dirty="0" smtClean="0">
                            <a:latin typeface="Cambria Math" panose="02040503050406030204" pitchFamily="18" charset="0"/>
                          </a:rPr>
                          <m:t>, </m:t>
                        </m:r>
                        <m:r>
                          <a:rPr lang="en-US" sz="2000" i="1" dirty="0" smtClean="0">
                            <a:latin typeface="Cambria Math" panose="02040503050406030204" pitchFamily="18" charset="0"/>
                            <a:sym typeface="Symbol" panose="05050102010706020507" pitchFamily="18" charset="2"/>
                          </a:rPr>
                          <m:t></m:t>
                        </m:r>
                        <m:r>
                          <a:rPr lang="en-US" sz="2000" b="0" i="1" dirty="0" smtClean="0">
                            <a:latin typeface="Cambria Math" panose="02040503050406030204" pitchFamily="18" charset="0"/>
                            <a:sym typeface="Symbol" panose="05050102010706020507" pitchFamily="18" charset="2"/>
                          </a:rPr>
                          <m:t>)</m:t>
                        </m:r>
                      </m:oMath>
                    </m:oMathPara>
                  </a14:m>
                  <a:endParaRPr lang="en-US" sz="2000" dirty="0">
                    <a:solidFill>
                      <a:schemeClr val="tx1"/>
                    </a:solidFill>
                  </a:endParaRPr>
                </a:p>
              </p:txBody>
            </p:sp>
          </mc:Choice>
          <mc:Fallback xmlns="">
            <p:sp>
              <p:nvSpPr>
                <p:cNvPr id="51" name="TextBox 50">
                  <a:extLst>
                    <a:ext uri="{FF2B5EF4-FFF2-40B4-BE49-F238E27FC236}">
                      <a16:creationId xmlns:a16="http://schemas.microsoft.com/office/drawing/2014/main" id="{CA8660EC-09CD-468D-9522-74763A5D7BEE}"/>
                    </a:ext>
                  </a:extLst>
                </p:cNvPr>
                <p:cNvSpPr txBox="1">
                  <a:spLocks noRot="1" noChangeAspect="1" noMove="1" noResize="1" noEditPoints="1" noAdjustHandles="1" noChangeArrowheads="1" noChangeShapeType="1" noTextEdit="1"/>
                </p:cNvSpPr>
                <p:nvPr/>
              </p:nvSpPr>
              <p:spPr>
                <a:xfrm>
                  <a:off x="6364557" y="3587321"/>
                  <a:ext cx="3218780" cy="400110"/>
                </a:xfrm>
                <a:prstGeom prst="rect">
                  <a:avLst/>
                </a:prstGeom>
                <a:blipFill>
                  <a:blip r:embed="rId4"/>
                  <a:stretch>
                    <a:fillRect b="-15152"/>
                  </a:stretch>
                </a:blipFill>
              </p:spPr>
              <p:txBody>
                <a:bodyPr/>
                <a:lstStyle/>
                <a:p>
                  <a:r>
                    <a:rPr lang="en-US">
                      <a:noFill/>
                    </a:rPr>
                    <a:t> </a:t>
                  </a:r>
                </a:p>
              </p:txBody>
            </p:sp>
          </mc:Fallback>
        </mc:AlternateContent>
        <p:cxnSp>
          <p:nvCxnSpPr>
            <p:cNvPr id="40" name="Straight Arrow Connector 39">
              <a:extLst>
                <a:ext uri="{FF2B5EF4-FFF2-40B4-BE49-F238E27FC236}">
                  <a16:creationId xmlns:a16="http://schemas.microsoft.com/office/drawing/2014/main" id="{59B4CB57-ABBA-CC0C-9824-DC23F2835159}"/>
                </a:ext>
              </a:extLst>
            </p:cNvPr>
            <p:cNvCxnSpPr>
              <a:cxnSpLocks/>
            </p:cNvCxnSpPr>
            <p:nvPr/>
          </p:nvCxnSpPr>
          <p:spPr>
            <a:xfrm flipH="1">
              <a:off x="6800938" y="3982443"/>
              <a:ext cx="2326676" cy="0"/>
            </a:xfrm>
            <a:prstGeom prst="straightConnector1">
              <a:avLst/>
            </a:prstGeom>
            <a:ln w="38100">
              <a:solidFill>
                <a:schemeClr val="tx1"/>
              </a:solidFill>
              <a:tailEnd type="triangle"/>
            </a:ln>
          </p:spPr>
          <p:style>
            <a:lnRef idx="3">
              <a:schemeClr val="dk1"/>
            </a:lnRef>
            <a:fillRef idx="0">
              <a:schemeClr val="dk1"/>
            </a:fillRef>
            <a:effectRef idx="2">
              <a:schemeClr val="dk1"/>
            </a:effectRef>
            <a:fontRef idx="minor">
              <a:schemeClr val="tx1"/>
            </a:fontRef>
          </p:style>
        </p:cxnSp>
      </p:grp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C6BE82E9-CE7A-BE9B-343B-780022A70AC6}"/>
                  </a:ext>
                </a:extLst>
              </p:cNvPr>
              <p:cNvSpPr txBox="1"/>
              <p:nvPr/>
            </p:nvSpPr>
            <p:spPr>
              <a:xfrm>
                <a:off x="3459248" y="2791660"/>
                <a:ext cx="2166783" cy="42377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000" b="0" i="1" dirty="0" smtClean="0">
                          <a:solidFill>
                            <a:srgbClr val="0070C0"/>
                          </a:solidFill>
                          <a:latin typeface="Cambria Math" panose="02040503050406030204" pitchFamily="18" charset="0"/>
                        </a:rPr>
                        <m:t>𝑋</m:t>
                      </m:r>
                      <m:r>
                        <a:rPr lang="en-US" sz="2000" b="0" i="1" dirty="0" smtClean="0">
                          <a:latin typeface="Cambria Math" panose="02040503050406030204" pitchFamily="18" charset="0"/>
                        </a:rPr>
                        <m:t>=</m:t>
                      </m:r>
                      <m:r>
                        <a:rPr lang="en-US" sz="2000" b="0" i="1" dirty="0" smtClean="0">
                          <a:latin typeface="Cambria Math" panose="02040503050406030204" pitchFamily="18" charset="0"/>
                        </a:rPr>
                        <m:t>𝐻𝐼𝐶</m:t>
                      </m:r>
                      <m:r>
                        <a:rPr lang="en-US" sz="2000" b="0" i="1" dirty="0" smtClean="0">
                          <a:latin typeface="Cambria Math" panose="02040503050406030204" pitchFamily="18" charset="0"/>
                        </a:rPr>
                        <m:t>.</m:t>
                      </m:r>
                      <m:sSub>
                        <m:sSubPr>
                          <m:ctrlPr>
                            <a:rPr lang="en-US" sz="2000" b="0" i="1" dirty="0" smtClean="0">
                              <a:latin typeface="Cambria Math" panose="02040503050406030204" pitchFamily="18" charset="0"/>
                            </a:rPr>
                          </m:ctrlPr>
                        </m:sSubPr>
                        <m:e>
                          <m:r>
                            <a:rPr lang="en-US" sz="2000" b="0" i="1" dirty="0" smtClean="0">
                              <a:latin typeface="Cambria Math" panose="02040503050406030204" pitchFamily="18" charset="0"/>
                            </a:rPr>
                            <m:t>𝐷</m:t>
                          </m:r>
                        </m:e>
                        <m:sub>
                          <m:r>
                            <a:rPr lang="en-US" sz="2000" b="0" i="1" dirty="0" smtClean="0">
                              <a:latin typeface="Cambria Math" panose="02040503050406030204" pitchFamily="18" charset="0"/>
                            </a:rPr>
                            <m:t>𝑝𝑤</m:t>
                          </m:r>
                        </m:sub>
                      </m:sSub>
                      <m:r>
                        <a:rPr lang="en-US" sz="2000" b="0" i="1" dirty="0" smtClean="0">
                          <a:latin typeface="Cambria Math" panose="02040503050406030204" pitchFamily="18" charset="0"/>
                        </a:rPr>
                        <m:t>(</m:t>
                      </m:r>
                      <m:sSub>
                        <m:sSubPr>
                          <m:ctrlPr>
                            <a:rPr lang="en-US" sz="2000" b="0" i="1" dirty="0" smtClean="0">
                              <a:latin typeface="Cambria Math" panose="02040503050406030204" pitchFamily="18" charset="0"/>
                            </a:rPr>
                          </m:ctrlPr>
                        </m:sSubPr>
                        <m:e>
                          <m:r>
                            <a:rPr lang="en-US" sz="2000" b="0" i="1" dirty="0" smtClean="0">
                              <a:latin typeface="Cambria Math" panose="02040503050406030204" pitchFamily="18" charset="0"/>
                            </a:rPr>
                            <m:t>𝐶</m:t>
                          </m:r>
                        </m:e>
                        <m:sub>
                          <m:r>
                            <a:rPr lang="en-US" sz="2000" b="0" i="1" dirty="0" smtClean="0">
                              <a:latin typeface="Cambria Math" panose="02040503050406030204" pitchFamily="18" charset="0"/>
                            </a:rPr>
                            <m:t>𝑋</m:t>
                          </m:r>
                        </m:sub>
                      </m:sSub>
                      <m:r>
                        <a:rPr lang="en-US" sz="2000" b="0" i="1" dirty="0" smtClean="0">
                          <a:latin typeface="Cambria Math" panose="02040503050406030204" pitchFamily="18" charset="0"/>
                        </a:rPr>
                        <m:t>)</m:t>
                      </m:r>
                    </m:oMath>
                  </m:oMathPara>
                </a14:m>
                <a:endParaRPr lang="en-US" sz="2000" dirty="0"/>
              </a:p>
            </p:txBody>
          </p:sp>
        </mc:Choice>
        <mc:Fallback xmlns="">
          <p:sp>
            <p:nvSpPr>
              <p:cNvPr id="52" name="TextBox 51">
                <a:extLst>
                  <a:ext uri="{FF2B5EF4-FFF2-40B4-BE49-F238E27FC236}">
                    <a16:creationId xmlns:a16="http://schemas.microsoft.com/office/drawing/2014/main" id="{C6BE82E9-CE7A-BE9B-343B-780022A70AC6}"/>
                  </a:ext>
                </a:extLst>
              </p:cNvPr>
              <p:cNvSpPr txBox="1">
                <a:spLocks noRot="1" noChangeAspect="1" noMove="1" noResize="1" noEditPoints="1" noAdjustHandles="1" noChangeArrowheads="1" noChangeShapeType="1" noTextEdit="1"/>
              </p:cNvSpPr>
              <p:nvPr/>
            </p:nvSpPr>
            <p:spPr>
              <a:xfrm>
                <a:off x="3459248" y="2791660"/>
                <a:ext cx="2166783" cy="423770"/>
              </a:xfrm>
              <a:prstGeom prst="rect">
                <a:avLst/>
              </a:prstGeom>
              <a:blipFill>
                <a:blip r:embed="rId5"/>
                <a:stretch>
                  <a:fillRect r="-1124" b="-101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F438CE0C-BFEC-DA0F-863D-A1530433379C}"/>
                  </a:ext>
                </a:extLst>
              </p:cNvPr>
              <p:cNvSpPr txBox="1"/>
              <p:nvPr/>
            </p:nvSpPr>
            <p:spPr>
              <a:xfrm>
                <a:off x="3450456" y="3907144"/>
                <a:ext cx="2255676" cy="400110"/>
              </a:xfrm>
              <a:prstGeom prst="rect">
                <a:avLst/>
              </a:prstGeom>
              <a:noFill/>
            </p:spPr>
            <p:txBody>
              <a:bodyPr wrap="square">
                <a:spAutoFit/>
              </a:bodyPr>
              <a:lstStyle/>
              <a:p>
                <a:r>
                  <a:rPr lang="en-US" sz="2000" dirty="0"/>
                  <a:t>output </a:t>
                </a:r>
                <a14:m>
                  <m:oMath xmlns:m="http://schemas.openxmlformats.org/officeDocument/2006/math">
                    <m:sSup>
                      <m:sSupPr>
                        <m:ctrlPr>
                          <a:rPr lang="en-US" sz="2000" b="0" i="1" dirty="0" smtClean="0">
                            <a:solidFill>
                              <a:schemeClr val="tx1"/>
                            </a:solidFill>
                            <a:latin typeface="Cambria Math" panose="02040503050406030204" pitchFamily="18" charset="0"/>
                          </a:rPr>
                        </m:ctrlPr>
                      </m:sSupPr>
                      <m:e>
                        <m:r>
                          <a:rPr lang="en-US" sz="2000" b="0" i="1" dirty="0" smtClean="0">
                            <a:solidFill>
                              <a:schemeClr val="tx1"/>
                            </a:solidFill>
                            <a:latin typeface="Cambria Math" panose="02040503050406030204" pitchFamily="18" charset="0"/>
                          </a:rPr>
                          <m:t>𝐾</m:t>
                        </m:r>
                      </m:e>
                      <m:sup>
                        <m:r>
                          <a:rPr lang="en-US" sz="2000" b="0" i="1" dirty="0" smtClean="0">
                            <a:solidFill>
                              <a:schemeClr val="tx1"/>
                            </a:solidFill>
                            <a:latin typeface="Cambria Math" panose="02040503050406030204" pitchFamily="18" charset="0"/>
                          </a:rPr>
                          <m:t>′</m:t>
                        </m:r>
                      </m:sup>
                    </m:sSup>
                    <m:r>
                      <a:rPr lang="en-US" sz="2000" b="0" i="1" dirty="0" smtClean="0">
                        <a:solidFill>
                          <a:schemeClr val="tx1"/>
                        </a:solidFill>
                        <a:latin typeface="Cambria Math" panose="02040503050406030204" pitchFamily="18" charset="0"/>
                      </a:rPr>
                      <m:t>=</m:t>
                    </m:r>
                    <m:r>
                      <a:rPr lang="en-US" sz="2000" b="0" i="1" dirty="0" smtClean="0">
                        <a:solidFill>
                          <a:schemeClr val="tx1"/>
                        </a:solidFill>
                        <a:latin typeface="Cambria Math" panose="02040503050406030204" pitchFamily="18" charset="0"/>
                      </a:rPr>
                      <m:t>𝐻</m:t>
                    </m:r>
                    <m:r>
                      <a:rPr lang="en-US" sz="2000" b="0" i="1" dirty="0" smtClean="0">
                        <a:solidFill>
                          <a:schemeClr val="tx1"/>
                        </a:solidFill>
                        <a:latin typeface="Cambria Math" panose="02040503050406030204" pitchFamily="18" charset="0"/>
                      </a:rPr>
                      <m:t>(</m:t>
                    </m:r>
                    <m:r>
                      <a:rPr lang="en-US" sz="2000" b="0" i="1" dirty="0" smtClean="0">
                        <a:solidFill>
                          <a:schemeClr val="tx1"/>
                        </a:solidFill>
                        <a:latin typeface="Cambria Math" panose="02040503050406030204" pitchFamily="18" charset="0"/>
                      </a:rPr>
                      <m:t>𝐾</m:t>
                    </m:r>
                    <m:r>
                      <a:rPr lang="en-US" sz="2000" b="0" i="1" dirty="0" smtClean="0">
                        <a:solidFill>
                          <a:schemeClr val="tx1"/>
                        </a:solidFill>
                        <a:latin typeface="Cambria Math" panose="02040503050406030204" pitchFamily="18" charset="0"/>
                      </a:rPr>
                      <m:t>)</m:t>
                    </m:r>
                  </m:oMath>
                </a14:m>
                <a:endParaRPr lang="en-US" sz="2000" dirty="0"/>
              </a:p>
            </p:txBody>
          </p:sp>
        </mc:Choice>
        <mc:Fallback xmlns="">
          <p:sp>
            <p:nvSpPr>
              <p:cNvPr id="64" name="TextBox 63">
                <a:extLst>
                  <a:ext uri="{FF2B5EF4-FFF2-40B4-BE49-F238E27FC236}">
                    <a16:creationId xmlns:a16="http://schemas.microsoft.com/office/drawing/2014/main" id="{F438CE0C-BFEC-DA0F-863D-A1530433379C}"/>
                  </a:ext>
                </a:extLst>
              </p:cNvPr>
              <p:cNvSpPr txBox="1">
                <a:spLocks noRot="1" noChangeAspect="1" noMove="1" noResize="1" noEditPoints="1" noAdjustHandles="1" noChangeArrowheads="1" noChangeShapeType="1" noTextEdit="1"/>
              </p:cNvSpPr>
              <p:nvPr/>
            </p:nvSpPr>
            <p:spPr>
              <a:xfrm>
                <a:off x="3450456" y="3907144"/>
                <a:ext cx="2255676" cy="400110"/>
              </a:xfrm>
              <a:prstGeom prst="rect">
                <a:avLst/>
              </a:prstGeom>
              <a:blipFill>
                <a:blip r:embed="rId6"/>
                <a:stretch>
                  <a:fillRect l="-2703" t="-9091" b="-25758"/>
                </a:stretch>
              </a:blipFill>
            </p:spPr>
            <p:txBody>
              <a:bodyPr/>
              <a:lstStyle/>
              <a:p>
                <a:r>
                  <a:rPr lang="en-US">
                    <a:noFill/>
                  </a:rPr>
                  <a:t> </a:t>
                </a:r>
              </a:p>
            </p:txBody>
          </p:sp>
        </mc:Fallback>
      </mc:AlternateContent>
      <p:sp>
        <p:nvSpPr>
          <p:cNvPr id="10" name="Title 1">
            <a:extLst>
              <a:ext uri="{FF2B5EF4-FFF2-40B4-BE49-F238E27FC236}">
                <a16:creationId xmlns:a16="http://schemas.microsoft.com/office/drawing/2014/main" id="{82F1D6F2-409C-09C8-D0D5-3A7327275D44}"/>
              </a:ext>
            </a:extLst>
          </p:cNvPr>
          <p:cNvSpPr txBox="1">
            <a:spLocks/>
          </p:cNvSpPr>
          <p:nvPr/>
        </p:nvSpPr>
        <p:spPr bwMode="auto">
          <a:xfrm>
            <a:off x="379637" y="115376"/>
            <a:ext cx="11543677" cy="843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2500"/>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a:lstStyle>
          <a:p>
            <a:r>
              <a:rPr lang="en-US" dirty="0"/>
              <a:t>Using Half-Ideal Cipher (2):  EKE + anonymous KEM</a:t>
            </a:r>
            <a:endParaRPr lang="en-US" sz="3600" dirty="0">
              <a:solidFill>
                <a:srgbClr val="FF0000"/>
              </a:solidFill>
            </a:endParaRP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B30E2660-F74E-4719-DEEC-ED92CEA608C6}"/>
                  </a:ext>
                </a:extLst>
              </p:cNvPr>
              <p:cNvSpPr txBox="1"/>
              <p:nvPr/>
            </p:nvSpPr>
            <p:spPr>
              <a:xfrm>
                <a:off x="328301" y="4085787"/>
                <a:ext cx="2485606" cy="400110"/>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en-US" sz="2000" b="0" i="1" dirty="0" smtClean="0">
                          <a:solidFill>
                            <a:srgbClr val="0070C0"/>
                          </a:solidFill>
                          <a:latin typeface="Cambria Math" panose="02040503050406030204" pitchFamily="18" charset="0"/>
                        </a:rPr>
                        <m:t>𝐾</m:t>
                      </m:r>
                      <m:r>
                        <a:rPr lang="en-US" sz="2000" i="1" dirty="0" smtClean="0">
                          <a:solidFill>
                            <a:srgbClr val="0070C0"/>
                          </a:solidFill>
                          <a:latin typeface="Cambria Math" panose="02040503050406030204" pitchFamily="18" charset="0"/>
                        </a:rPr>
                        <m:t>=</m:t>
                      </m:r>
                      <m:r>
                        <a:rPr lang="en-US" sz="2000" b="0" i="1" dirty="0" smtClean="0">
                          <a:solidFill>
                            <a:schemeClr val="accent5"/>
                          </a:solidFill>
                          <a:latin typeface="Cambria Math" panose="02040503050406030204" pitchFamily="18" charset="0"/>
                        </a:rPr>
                        <m:t>𝐾𝐸𝑀</m:t>
                      </m:r>
                      <m:r>
                        <a:rPr lang="en-US" sz="2000" b="0" i="1" dirty="0" smtClean="0">
                          <a:solidFill>
                            <a:schemeClr val="accent5"/>
                          </a:solidFill>
                          <a:latin typeface="Cambria Math" panose="02040503050406030204" pitchFamily="18" charset="0"/>
                        </a:rPr>
                        <m:t>.</m:t>
                      </m:r>
                      <m:r>
                        <m:rPr>
                          <m:sty m:val="p"/>
                        </m:rPr>
                        <a:rPr lang="en-US" sz="2000" b="0" i="0" dirty="0" smtClean="0">
                          <a:solidFill>
                            <a:schemeClr val="accent5"/>
                          </a:solidFill>
                          <a:latin typeface="Cambria Math" panose="02040503050406030204" pitchFamily="18" charset="0"/>
                        </a:rPr>
                        <m:t>dec</m:t>
                      </m:r>
                      <m:d>
                        <m:dPr>
                          <m:ctrlPr>
                            <a:rPr lang="en-US" sz="2000" b="0" i="1" dirty="0" smtClean="0">
                              <a:solidFill>
                                <a:schemeClr val="accent5"/>
                              </a:solidFill>
                              <a:latin typeface="Cambria Math" panose="02040503050406030204" pitchFamily="18" charset="0"/>
                            </a:rPr>
                          </m:ctrlPr>
                        </m:dPr>
                        <m:e>
                          <m:r>
                            <a:rPr lang="en-US" sz="2000" b="0" i="1" dirty="0" smtClean="0">
                              <a:solidFill>
                                <a:schemeClr val="accent5"/>
                              </a:solidFill>
                              <a:latin typeface="Cambria Math" panose="02040503050406030204" pitchFamily="18" charset="0"/>
                            </a:rPr>
                            <m:t>𝑥</m:t>
                          </m:r>
                          <m:r>
                            <a:rPr lang="en-US" sz="2000" b="0" i="1" dirty="0" smtClean="0">
                              <a:solidFill>
                                <a:schemeClr val="accent5"/>
                              </a:solidFill>
                              <a:latin typeface="Cambria Math" panose="02040503050406030204" pitchFamily="18" charset="0"/>
                            </a:rPr>
                            <m:t>, </m:t>
                          </m:r>
                          <m:r>
                            <a:rPr lang="en-US" sz="2000" b="0" i="1" dirty="0" smtClean="0">
                              <a:solidFill>
                                <a:schemeClr val="accent5"/>
                              </a:solidFill>
                              <a:latin typeface="Cambria Math" panose="02040503050406030204" pitchFamily="18" charset="0"/>
                            </a:rPr>
                            <m:t>𝑒</m:t>
                          </m:r>
                        </m:e>
                      </m:d>
                    </m:oMath>
                  </m:oMathPara>
                </a14:m>
                <a:endParaRPr lang="en-US" sz="2000" dirty="0">
                  <a:solidFill>
                    <a:schemeClr val="accent5"/>
                  </a:solidFill>
                </a:endParaRPr>
              </a:p>
            </p:txBody>
          </p:sp>
        </mc:Choice>
        <mc:Fallback xmlns="">
          <p:sp>
            <p:nvSpPr>
              <p:cNvPr id="13" name="TextBox 12">
                <a:extLst>
                  <a:ext uri="{FF2B5EF4-FFF2-40B4-BE49-F238E27FC236}">
                    <a16:creationId xmlns:a16="http://schemas.microsoft.com/office/drawing/2014/main" id="{B30E2660-F74E-4719-DEEC-ED92CEA608C6}"/>
                  </a:ext>
                </a:extLst>
              </p:cNvPr>
              <p:cNvSpPr txBox="1">
                <a:spLocks noRot="1" noChangeAspect="1" noMove="1" noResize="1" noEditPoints="1" noAdjustHandles="1" noChangeArrowheads="1" noChangeShapeType="1" noTextEdit="1"/>
              </p:cNvSpPr>
              <p:nvPr/>
            </p:nvSpPr>
            <p:spPr>
              <a:xfrm>
                <a:off x="328301" y="4085787"/>
                <a:ext cx="2485606" cy="40011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9689A029-ADD6-62D9-9351-1857DFAAFA15}"/>
                  </a:ext>
                </a:extLst>
              </p:cNvPr>
              <p:cNvSpPr txBox="1"/>
              <p:nvPr/>
            </p:nvSpPr>
            <p:spPr>
              <a:xfrm>
                <a:off x="258352" y="1887392"/>
                <a:ext cx="2166783"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ctrlPr>
                            <a:rPr lang="en-US" sz="2000" b="0" i="1" dirty="0" smtClean="0">
                              <a:solidFill>
                                <a:schemeClr val="accent5"/>
                              </a:solidFill>
                              <a:latin typeface="Cambria Math" panose="02040503050406030204" pitchFamily="18" charset="0"/>
                            </a:rPr>
                          </m:ctrlPr>
                        </m:dPr>
                        <m:e>
                          <m:r>
                            <a:rPr lang="en-US" sz="2000" b="0" i="1" dirty="0" smtClean="0">
                              <a:solidFill>
                                <a:schemeClr val="accent5"/>
                              </a:solidFill>
                              <a:latin typeface="Cambria Math" panose="02040503050406030204" pitchFamily="18" charset="0"/>
                            </a:rPr>
                            <m:t>𝑥</m:t>
                          </m:r>
                          <m:r>
                            <a:rPr lang="en-US" sz="2000" b="0" i="1" dirty="0" smtClean="0">
                              <a:solidFill>
                                <a:schemeClr val="accent5"/>
                              </a:solidFill>
                              <a:latin typeface="Cambria Math" panose="02040503050406030204" pitchFamily="18" charset="0"/>
                            </a:rPr>
                            <m:t>,</m:t>
                          </m:r>
                          <m:r>
                            <a:rPr lang="en-US" sz="2000" b="0" i="1" dirty="0" smtClean="0">
                              <a:solidFill>
                                <a:schemeClr val="accent5"/>
                              </a:solidFill>
                              <a:latin typeface="Cambria Math" panose="02040503050406030204" pitchFamily="18" charset="0"/>
                            </a:rPr>
                            <m:t>𝑋</m:t>
                          </m:r>
                        </m:e>
                      </m:d>
                      <m:r>
                        <m:rPr>
                          <m:nor/>
                        </m:rPr>
                        <a:rPr lang="en-US" sz="2000" b="0" i="0" dirty="0" smtClean="0">
                          <a:solidFill>
                            <a:schemeClr val="accent5"/>
                          </a:solidFill>
                          <a:latin typeface="Cambria Math" panose="02040503050406030204" pitchFamily="18" charset="0"/>
                        </a:rPr>
                        <m:t>   </m:t>
                      </m:r>
                      <m:r>
                        <a:rPr lang="en-US" sz="2000" b="0" i="1" dirty="0" smtClean="0">
                          <a:solidFill>
                            <a:schemeClr val="accent5"/>
                          </a:solidFill>
                          <a:latin typeface="Cambria Math" panose="02040503050406030204" pitchFamily="18" charset="0"/>
                        </a:rPr>
                        <m:t>    </m:t>
                      </m:r>
                      <m:r>
                        <a:rPr lang="en-US" sz="2000" b="0" i="1" dirty="0" smtClean="0">
                          <a:solidFill>
                            <a:schemeClr val="accent5"/>
                          </a:solidFill>
                          <a:latin typeface="Cambria Math" panose="02040503050406030204" pitchFamily="18" charset="0"/>
                        </a:rPr>
                        <m:t>𝐾𝐸𝑀</m:t>
                      </m:r>
                      <m:r>
                        <a:rPr lang="en-US" sz="2000" b="0" i="1" dirty="0" smtClean="0">
                          <a:solidFill>
                            <a:schemeClr val="accent5"/>
                          </a:solidFill>
                          <a:latin typeface="Cambria Math" panose="02040503050406030204" pitchFamily="18" charset="0"/>
                        </a:rPr>
                        <m:t>.</m:t>
                      </m:r>
                      <m:r>
                        <a:rPr lang="en-US" sz="2000" b="0" i="1" dirty="0" smtClean="0">
                          <a:solidFill>
                            <a:schemeClr val="accent5"/>
                          </a:solidFill>
                          <a:latin typeface="Cambria Math" panose="02040503050406030204" pitchFamily="18" charset="0"/>
                        </a:rPr>
                        <m:t>𝑝𝑘</m:t>
                      </m:r>
                    </m:oMath>
                  </m:oMathPara>
                </a14:m>
                <a:endParaRPr lang="en-US" sz="2000" dirty="0"/>
              </a:p>
            </p:txBody>
          </p:sp>
        </mc:Choice>
        <mc:Fallback xmlns="">
          <p:sp>
            <p:nvSpPr>
              <p:cNvPr id="29" name="TextBox 28">
                <a:extLst>
                  <a:ext uri="{FF2B5EF4-FFF2-40B4-BE49-F238E27FC236}">
                    <a16:creationId xmlns:a16="http://schemas.microsoft.com/office/drawing/2014/main" id="{9689A029-ADD6-62D9-9351-1857DFAAFA15}"/>
                  </a:ext>
                </a:extLst>
              </p:cNvPr>
              <p:cNvSpPr txBox="1">
                <a:spLocks noRot="1" noChangeAspect="1" noMove="1" noResize="1" noEditPoints="1" noAdjustHandles="1" noChangeArrowheads="1" noChangeShapeType="1" noTextEdit="1"/>
              </p:cNvSpPr>
              <p:nvPr/>
            </p:nvSpPr>
            <p:spPr>
              <a:xfrm>
                <a:off x="258352" y="1887392"/>
                <a:ext cx="2166783" cy="400110"/>
              </a:xfrm>
              <a:prstGeom prst="rect">
                <a:avLst/>
              </a:prstGeom>
              <a:blipFill>
                <a:blip r:embed="rId8"/>
                <a:stretch>
                  <a:fillRect b="-15385"/>
                </a:stretch>
              </a:blipFill>
            </p:spPr>
            <p:txBody>
              <a:bodyPr/>
              <a:lstStyle/>
              <a:p>
                <a:r>
                  <a:rPr lang="en-US">
                    <a:noFill/>
                  </a:rPr>
                  <a:t> </a:t>
                </a:r>
              </a:p>
            </p:txBody>
          </p:sp>
        </mc:Fallback>
      </mc:AlternateContent>
      <p:grpSp>
        <p:nvGrpSpPr>
          <p:cNvPr id="31" name="Group 30">
            <a:extLst>
              <a:ext uri="{FF2B5EF4-FFF2-40B4-BE49-F238E27FC236}">
                <a16:creationId xmlns:a16="http://schemas.microsoft.com/office/drawing/2014/main" id="{7666CC1E-53D7-06E9-D3DB-5E296F3022AA}"/>
              </a:ext>
            </a:extLst>
          </p:cNvPr>
          <p:cNvGrpSpPr/>
          <p:nvPr/>
        </p:nvGrpSpPr>
        <p:grpSpPr>
          <a:xfrm>
            <a:off x="853403" y="1765095"/>
            <a:ext cx="664858" cy="454096"/>
            <a:chOff x="5834554" y="1537501"/>
            <a:chExt cx="633841" cy="497278"/>
          </a:xfrm>
        </p:grpSpPr>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1B7B8CBF-97C9-C2E0-96C8-683A9D5CE9F6}"/>
                    </a:ext>
                  </a:extLst>
                </p:cNvPr>
                <p:cNvSpPr txBox="1"/>
                <p:nvPr/>
              </p:nvSpPr>
              <p:spPr>
                <a:xfrm>
                  <a:off x="5834554" y="1537501"/>
                  <a:ext cx="633841"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1800" i="1" dirty="0" smtClean="0">
                            <a:solidFill>
                              <a:schemeClr val="tx1"/>
                            </a:solidFill>
                            <a:latin typeface="Cambria Math" panose="02040503050406030204" pitchFamily="18" charset="0"/>
                            <a:sym typeface="Symbol" panose="05050102010706020507" pitchFamily="18" charset="2"/>
                          </a:rPr>
                          <m:t>$</m:t>
                        </m:r>
                      </m:oMath>
                    </m:oMathPara>
                  </a14:m>
                  <a:endParaRPr lang="en-US" dirty="0"/>
                </a:p>
              </p:txBody>
            </p:sp>
          </mc:Choice>
          <mc:Fallback xmlns="">
            <p:sp>
              <p:nvSpPr>
                <p:cNvPr id="26" name="TextBox 25">
                  <a:extLst>
                    <a:ext uri="{FF2B5EF4-FFF2-40B4-BE49-F238E27FC236}">
                      <a16:creationId xmlns:a16="http://schemas.microsoft.com/office/drawing/2014/main" id="{CBA4880F-515F-ED76-6363-A33EA5C72248}"/>
                    </a:ext>
                  </a:extLst>
                </p:cNvPr>
                <p:cNvSpPr txBox="1">
                  <a:spLocks noRot="1" noChangeAspect="1" noMove="1" noResize="1" noEditPoints="1" noAdjustHandles="1" noChangeArrowheads="1" noChangeShapeType="1" noTextEdit="1"/>
                </p:cNvSpPr>
                <p:nvPr/>
              </p:nvSpPr>
              <p:spPr>
                <a:xfrm>
                  <a:off x="5834554" y="1537501"/>
                  <a:ext cx="633841" cy="369332"/>
                </a:xfrm>
                <a:prstGeom prst="rect">
                  <a:avLst/>
                </a:prstGeom>
                <a:blipFill>
                  <a:blip r:embed="rId25"/>
                  <a:stretch>
                    <a:fillRect b="-90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AF5F444C-37B9-36BC-0916-7C6F0ABCAA72}"/>
                    </a:ext>
                  </a:extLst>
                </p:cNvPr>
                <p:cNvSpPr txBox="1"/>
                <p:nvPr/>
              </p:nvSpPr>
              <p:spPr>
                <a:xfrm>
                  <a:off x="5945973" y="1665447"/>
                  <a:ext cx="300054"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en-US" altLang="zh-CN" sz="1800" dirty="0" smtClean="0">
                            <a:solidFill>
                              <a:schemeClr val="tx1"/>
                            </a:solidFill>
                            <a:sym typeface="Symbol" panose="05050102010706020507" pitchFamily="18" charset="2"/>
                          </a:rPr>
                          <m:t></m:t>
                        </m:r>
                      </m:oMath>
                    </m:oMathPara>
                  </a14:m>
                  <a:endParaRPr lang="en-US" dirty="0"/>
                </a:p>
              </p:txBody>
            </p:sp>
          </mc:Choice>
          <mc:Fallback xmlns="">
            <p:sp>
              <p:nvSpPr>
                <p:cNvPr id="27" name="TextBox 26">
                  <a:extLst>
                    <a:ext uri="{FF2B5EF4-FFF2-40B4-BE49-F238E27FC236}">
                      <a16:creationId xmlns:a16="http://schemas.microsoft.com/office/drawing/2014/main" id="{0F98266F-E624-2E22-301C-8AA2058A9CEE}"/>
                    </a:ext>
                  </a:extLst>
                </p:cNvPr>
                <p:cNvSpPr txBox="1">
                  <a:spLocks noRot="1" noChangeAspect="1" noMove="1" noResize="1" noEditPoints="1" noAdjustHandles="1" noChangeArrowheads="1" noChangeShapeType="1" noTextEdit="1"/>
                </p:cNvSpPr>
                <p:nvPr/>
              </p:nvSpPr>
              <p:spPr>
                <a:xfrm>
                  <a:off x="5945973" y="1665447"/>
                  <a:ext cx="300054" cy="369332"/>
                </a:xfrm>
                <a:prstGeom prst="rect">
                  <a:avLst/>
                </a:prstGeom>
                <a:blipFill>
                  <a:blip r:embed="rId26"/>
                  <a:stretch>
                    <a:fillRect r="-21154"/>
                  </a:stretch>
                </a:blipFill>
              </p:spPr>
              <p:txBody>
                <a:bodyPr/>
                <a:lstStyle/>
                <a:p>
                  <a:r>
                    <a:rPr lang="en-US">
                      <a:noFill/>
                    </a:rPr>
                    <a:t> </a:t>
                  </a:r>
                </a:p>
              </p:txBody>
            </p:sp>
          </mc:Fallback>
        </mc:AlternateContent>
      </p:grpSp>
      <p:grpSp>
        <p:nvGrpSpPr>
          <p:cNvPr id="2" name="Group 1">
            <a:extLst>
              <a:ext uri="{FF2B5EF4-FFF2-40B4-BE49-F238E27FC236}">
                <a16:creationId xmlns:a16="http://schemas.microsoft.com/office/drawing/2014/main" id="{6A241C58-5C13-F7B2-9447-9FBC0DED81B5}"/>
              </a:ext>
            </a:extLst>
          </p:cNvPr>
          <p:cNvGrpSpPr/>
          <p:nvPr/>
        </p:nvGrpSpPr>
        <p:grpSpPr>
          <a:xfrm>
            <a:off x="3358749" y="3064356"/>
            <a:ext cx="2737251" cy="512242"/>
            <a:chOff x="3259103" y="1803079"/>
            <a:chExt cx="2737251" cy="512242"/>
          </a:xfrm>
        </p:grpSpPr>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4B80F586-A86D-FF10-B203-5135D17E5489}"/>
                    </a:ext>
                  </a:extLst>
                </p:cNvPr>
                <p:cNvSpPr txBox="1"/>
                <p:nvPr/>
              </p:nvSpPr>
              <p:spPr>
                <a:xfrm>
                  <a:off x="3259103" y="1915211"/>
                  <a:ext cx="2737251" cy="400110"/>
                </a:xfrm>
                <a:prstGeom prst="rect">
                  <a:avLst/>
                </a:prstGeom>
                <a:noFill/>
              </p:spPr>
              <p:txBody>
                <a:bodyPr wrap="square">
                  <a:spAutoFit/>
                </a:bodyPr>
                <a:lstStyle/>
                <a:p>
                  <a:pPr algn="r"/>
                  <a14:m>
                    <m:oMathPara xmlns:m="http://schemas.openxmlformats.org/officeDocument/2006/math">
                      <m:oMathParaPr>
                        <m:jc m:val="centerGroup"/>
                      </m:oMathParaPr>
                      <m:oMath xmlns:m="http://schemas.openxmlformats.org/officeDocument/2006/math">
                        <m:d>
                          <m:dPr>
                            <m:ctrlPr>
                              <a:rPr lang="en-US" sz="2000" b="0" i="1" dirty="0" smtClean="0">
                                <a:solidFill>
                                  <a:srgbClr val="0070C0"/>
                                </a:solidFill>
                                <a:latin typeface="Cambria Math" panose="02040503050406030204" pitchFamily="18" charset="0"/>
                              </a:rPr>
                            </m:ctrlPr>
                          </m:dPr>
                          <m:e>
                            <m:r>
                              <a:rPr lang="en-US" sz="2000" b="0" i="1" dirty="0" smtClean="0">
                                <a:solidFill>
                                  <a:srgbClr val="0070C0"/>
                                </a:solidFill>
                                <a:latin typeface="Cambria Math" panose="02040503050406030204" pitchFamily="18" charset="0"/>
                              </a:rPr>
                              <m:t>𝑒</m:t>
                            </m:r>
                            <m:r>
                              <a:rPr lang="en-US" sz="2000" b="0" i="1" dirty="0" smtClean="0">
                                <a:solidFill>
                                  <a:srgbClr val="0070C0"/>
                                </a:solidFill>
                                <a:latin typeface="Cambria Math" panose="02040503050406030204" pitchFamily="18" charset="0"/>
                              </a:rPr>
                              <m:t>,</m:t>
                            </m:r>
                            <m:r>
                              <a:rPr lang="en-US" sz="2000" b="0" i="1" dirty="0" smtClean="0">
                                <a:solidFill>
                                  <a:srgbClr val="0070C0"/>
                                </a:solidFill>
                                <a:latin typeface="Cambria Math" panose="02040503050406030204" pitchFamily="18" charset="0"/>
                              </a:rPr>
                              <m:t>𝐾</m:t>
                            </m:r>
                          </m:e>
                        </m:d>
                        <m:r>
                          <a:rPr lang="en-US" sz="2000" b="0" i="1" dirty="0" smtClean="0">
                            <a:solidFill>
                              <a:srgbClr val="0070C0"/>
                            </a:solidFill>
                            <a:latin typeface="Cambria Math" panose="02040503050406030204" pitchFamily="18" charset="0"/>
                          </a:rPr>
                          <m:t> </m:t>
                        </m:r>
                        <m:r>
                          <m:rPr>
                            <m:nor/>
                          </m:rPr>
                          <a:rPr lang="en-US" sz="2000" b="0" i="0" dirty="0" smtClean="0">
                            <a:solidFill>
                              <a:srgbClr val="0070C0"/>
                            </a:solidFill>
                            <a:latin typeface="Cambria Math" panose="02040503050406030204" pitchFamily="18" charset="0"/>
                          </a:rPr>
                          <m:t>   </m:t>
                        </m:r>
                        <m:r>
                          <a:rPr lang="en-US" sz="2000" b="0" i="1" dirty="0" smtClean="0">
                            <a:solidFill>
                              <a:srgbClr val="0070C0"/>
                            </a:solidFill>
                            <a:latin typeface="Cambria Math" panose="02040503050406030204" pitchFamily="18" charset="0"/>
                          </a:rPr>
                          <m:t>   </m:t>
                        </m:r>
                        <m:r>
                          <a:rPr lang="en-US" sz="2000" b="0" i="1" dirty="0" smtClean="0">
                            <a:solidFill>
                              <a:schemeClr val="accent5"/>
                            </a:solidFill>
                            <a:latin typeface="Cambria Math" panose="02040503050406030204" pitchFamily="18" charset="0"/>
                          </a:rPr>
                          <m:t>𝐾𝐸𝑀</m:t>
                        </m:r>
                        <m:r>
                          <a:rPr lang="en-US" sz="2000" b="0" i="1" dirty="0" smtClean="0">
                            <a:solidFill>
                              <a:schemeClr val="accent5"/>
                            </a:solidFill>
                            <a:latin typeface="Cambria Math" panose="02040503050406030204" pitchFamily="18" charset="0"/>
                          </a:rPr>
                          <m:t>.</m:t>
                        </m:r>
                        <m:r>
                          <a:rPr lang="en-US" sz="2000" b="0" i="1" dirty="0" smtClean="0">
                            <a:solidFill>
                              <a:schemeClr val="accent5"/>
                            </a:solidFill>
                            <a:latin typeface="Cambria Math" panose="02040503050406030204" pitchFamily="18" charset="0"/>
                          </a:rPr>
                          <m:t>𝑒𝑛𝑐</m:t>
                        </m:r>
                        <m:r>
                          <a:rPr lang="en-US" sz="2000" b="0" i="1" dirty="0" smtClean="0">
                            <a:solidFill>
                              <a:schemeClr val="accent5"/>
                            </a:solidFill>
                            <a:latin typeface="Cambria Math" panose="02040503050406030204" pitchFamily="18" charset="0"/>
                          </a:rPr>
                          <m:t>(</m:t>
                        </m:r>
                        <m:r>
                          <a:rPr lang="en-US" sz="2000" b="0" i="1" dirty="0" smtClean="0">
                            <a:solidFill>
                              <a:schemeClr val="accent5"/>
                            </a:solidFill>
                            <a:latin typeface="Cambria Math" panose="02040503050406030204" pitchFamily="18" charset="0"/>
                          </a:rPr>
                          <m:t>𝑋</m:t>
                        </m:r>
                        <m:r>
                          <a:rPr lang="en-US" sz="2000" b="0" i="1" dirty="0" smtClean="0">
                            <a:solidFill>
                              <a:schemeClr val="accent5"/>
                            </a:solidFill>
                            <a:latin typeface="Cambria Math" panose="02040503050406030204" pitchFamily="18" charset="0"/>
                          </a:rPr>
                          <m:t>)</m:t>
                        </m:r>
                      </m:oMath>
                    </m:oMathPara>
                  </a14:m>
                  <a:endParaRPr lang="en-US" sz="2000" dirty="0"/>
                </a:p>
              </p:txBody>
            </p:sp>
          </mc:Choice>
          <mc:Fallback xmlns="">
            <p:sp>
              <p:nvSpPr>
                <p:cNvPr id="34" name="TextBox 33">
                  <a:extLst>
                    <a:ext uri="{FF2B5EF4-FFF2-40B4-BE49-F238E27FC236}">
                      <a16:creationId xmlns:a16="http://schemas.microsoft.com/office/drawing/2014/main" id="{4B80F586-A86D-FF10-B203-5135D17E5489}"/>
                    </a:ext>
                  </a:extLst>
                </p:cNvPr>
                <p:cNvSpPr txBox="1">
                  <a:spLocks noRot="1" noChangeAspect="1" noMove="1" noResize="1" noEditPoints="1" noAdjustHandles="1" noChangeArrowheads="1" noChangeShapeType="1" noTextEdit="1"/>
                </p:cNvSpPr>
                <p:nvPr/>
              </p:nvSpPr>
              <p:spPr>
                <a:xfrm>
                  <a:off x="3259103" y="1915211"/>
                  <a:ext cx="2737251" cy="400110"/>
                </a:xfrm>
                <a:prstGeom prst="rect">
                  <a:avLst/>
                </a:prstGeom>
                <a:blipFill>
                  <a:blip r:embed="rId27"/>
                  <a:stretch>
                    <a:fillRect b="-15152"/>
                  </a:stretch>
                </a:blipFill>
              </p:spPr>
              <p:txBody>
                <a:bodyPr/>
                <a:lstStyle/>
                <a:p>
                  <a:r>
                    <a:rPr lang="en-US">
                      <a:noFill/>
                    </a:rPr>
                    <a:t> </a:t>
                  </a:r>
                </a:p>
              </p:txBody>
            </p:sp>
          </mc:Fallback>
        </mc:AlternateContent>
        <p:grpSp>
          <p:nvGrpSpPr>
            <p:cNvPr id="35" name="Group 34">
              <a:extLst>
                <a:ext uri="{FF2B5EF4-FFF2-40B4-BE49-F238E27FC236}">
                  <a16:creationId xmlns:a16="http://schemas.microsoft.com/office/drawing/2014/main" id="{22334B54-6F04-AF0F-9CC4-EF5C58AE0693}"/>
                </a:ext>
              </a:extLst>
            </p:cNvPr>
            <p:cNvGrpSpPr/>
            <p:nvPr/>
          </p:nvGrpSpPr>
          <p:grpSpPr>
            <a:xfrm>
              <a:off x="3883617" y="1803079"/>
              <a:ext cx="664858" cy="454096"/>
              <a:chOff x="5834554" y="1537501"/>
              <a:chExt cx="633841" cy="497278"/>
            </a:xfrm>
          </p:grpSpPr>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D61AFC53-BEED-0930-B717-7D07224EBFB4}"/>
                      </a:ext>
                    </a:extLst>
                  </p:cNvPr>
                  <p:cNvSpPr txBox="1"/>
                  <p:nvPr/>
                </p:nvSpPr>
                <p:spPr>
                  <a:xfrm>
                    <a:off x="5834554" y="1537501"/>
                    <a:ext cx="633841"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1800" i="1" dirty="0" smtClean="0">
                              <a:solidFill>
                                <a:schemeClr val="tx1"/>
                              </a:solidFill>
                              <a:latin typeface="Cambria Math" panose="02040503050406030204" pitchFamily="18" charset="0"/>
                              <a:sym typeface="Symbol" panose="05050102010706020507" pitchFamily="18" charset="2"/>
                            </a:rPr>
                            <m:t>$</m:t>
                          </m:r>
                        </m:oMath>
                      </m:oMathPara>
                    </a14:m>
                    <a:endParaRPr lang="en-US" dirty="0"/>
                  </a:p>
                </p:txBody>
              </p:sp>
            </mc:Choice>
            <mc:Fallback xmlns="">
              <p:sp>
                <p:nvSpPr>
                  <p:cNvPr id="26" name="TextBox 25">
                    <a:extLst>
                      <a:ext uri="{FF2B5EF4-FFF2-40B4-BE49-F238E27FC236}">
                        <a16:creationId xmlns:a16="http://schemas.microsoft.com/office/drawing/2014/main" id="{CBA4880F-515F-ED76-6363-A33EA5C72248}"/>
                      </a:ext>
                    </a:extLst>
                  </p:cNvPr>
                  <p:cNvSpPr txBox="1">
                    <a:spLocks noRot="1" noChangeAspect="1" noMove="1" noResize="1" noEditPoints="1" noAdjustHandles="1" noChangeArrowheads="1" noChangeShapeType="1" noTextEdit="1"/>
                  </p:cNvSpPr>
                  <p:nvPr/>
                </p:nvSpPr>
                <p:spPr>
                  <a:xfrm>
                    <a:off x="5834554" y="1537501"/>
                    <a:ext cx="633841" cy="369332"/>
                  </a:xfrm>
                  <a:prstGeom prst="rect">
                    <a:avLst/>
                  </a:prstGeom>
                  <a:blipFill>
                    <a:blip r:embed="rId25"/>
                    <a:stretch>
                      <a:fillRect b="-90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216928C8-EC35-C293-FE7F-35C5F9E9E751}"/>
                      </a:ext>
                    </a:extLst>
                  </p:cNvPr>
                  <p:cNvSpPr txBox="1"/>
                  <p:nvPr/>
                </p:nvSpPr>
                <p:spPr>
                  <a:xfrm>
                    <a:off x="5945973" y="1665447"/>
                    <a:ext cx="300054"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en-US" altLang="zh-CN" sz="1800" dirty="0" smtClean="0">
                              <a:solidFill>
                                <a:schemeClr val="tx1"/>
                              </a:solidFill>
                              <a:sym typeface="Symbol" panose="05050102010706020507" pitchFamily="18" charset="2"/>
                            </a:rPr>
                            <m:t></m:t>
                          </m:r>
                        </m:oMath>
                      </m:oMathPara>
                    </a14:m>
                    <a:endParaRPr lang="en-US" dirty="0"/>
                  </a:p>
                </p:txBody>
              </p:sp>
            </mc:Choice>
            <mc:Fallback xmlns="">
              <p:sp>
                <p:nvSpPr>
                  <p:cNvPr id="27" name="TextBox 26">
                    <a:extLst>
                      <a:ext uri="{FF2B5EF4-FFF2-40B4-BE49-F238E27FC236}">
                        <a16:creationId xmlns:a16="http://schemas.microsoft.com/office/drawing/2014/main" id="{0F98266F-E624-2E22-301C-8AA2058A9CEE}"/>
                      </a:ext>
                    </a:extLst>
                  </p:cNvPr>
                  <p:cNvSpPr txBox="1">
                    <a:spLocks noRot="1" noChangeAspect="1" noMove="1" noResize="1" noEditPoints="1" noAdjustHandles="1" noChangeArrowheads="1" noChangeShapeType="1" noTextEdit="1"/>
                  </p:cNvSpPr>
                  <p:nvPr/>
                </p:nvSpPr>
                <p:spPr>
                  <a:xfrm>
                    <a:off x="5945973" y="1665447"/>
                    <a:ext cx="300054" cy="369332"/>
                  </a:xfrm>
                  <a:prstGeom prst="rect">
                    <a:avLst/>
                  </a:prstGeom>
                  <a:blipFill>
                    <a:blip r:embed="rId26"/>
                    <a:stretch>
                      <a:fillRect r="-21154"/>
                    </a:stretch>
                  </a:blipFill>
                </p:spPr>
                <p:txBody>
                  <a:bodyPr/>
                  <a:lstStyle/>
                  <a:p>
                    <a:r>
                      <a:rPr lang="en-US">
                        <a:noFill/>
                      </a:rPr>
                      <a:t> </a:t>
                    </a:r>
                  </a:p>
                </p:txBody>
              </p:sp>
            </mc:Fallback>
          </mc:AlternateContent>
        </p:grpSp>
      </p:grpSp>
      <p:sp>
        <p:nvSpPr>
          <p:cNvPr id="39" name="TextBox 38">
            <a:extLst>
              <a:ext uri="{FF2B5EF4-FFF2-40B4-BE49-F238E27FC236}">
                <a16:creationId xmlns:a16="http://schemas.microsoft.com/office/drawing/2014/main" id="{11623C1D-D17E-8315-C7EA-EC4F5D43BAEF}"/>
              </a:ext>
            </a:extLst>
          </p:cNvPr>
          <p:cNvSpPr txBox="1"/>
          <p:nvPr/>
        </p:nvSpPr>
        <p:spPr>
          <a:xfrm>
            <a:off x="5908188" y="710415"/>
            <a:ext cx="6049107" cy="400110"/>
          </a:xfrm>
          <a:prstGeom prst="rect">
            <a:avLst/>
          </a:prstGeom>
          <a:noFill/>
        </p:spPr>
        <p:txBody>
          <a:bodyPr wrap="square">
            <a:spAutoFit/>
          </a:bodyPr>
          <a:lstStyle/>
          <a:p>
            <a:r>
              <a:rPr lang="en-US" sz="2000" dirty="0"/>
              <a:t>(EKE-KEM in the proceedings needs same fix)</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DAD1D7B4-6095-7955-68FE-9832A28284DA}"/>
                  </a:ext>
                </a:extLst>
              </p:cNvPr>
              <p:cNvSpPr txBox="1"/>
              <p:nvPr/>
            </p:nvSpPr>
            <p:spPr>
              <a:xfrm>
                <a:off x="346896" y="4450184"/>
                <a:ext cx="3793778" cy="707886"/>
              </a:xfrm>
              <a:prstGeom prst="rect">
                <a:avLst/>
              </a:prstGeom>
              <a:noFill/>
            </p:spPr>
            <p:txBody>
              <a:bodyPr wrap="square">
                <a:spAutoFit/>
              </a:bodyPr>
              <a:lstStyle/>
              <a:p>
                <a:r>
                  <a:rPr lang="en-US" sz="2000" b="0" dirty="0"/>
                  <a:t>output </a:t>
                </a:r>
                <a14:m>
                  <m:oMath xmlns:m="http://schemas.openxmlformats.org/officeDocument/2006/math">
                    <m:sSup>
                      <m:sSupPr>
                        <m:ctrlPr>
                          <a:rPr lang="en-US" sz="2000" b="0" i="1" dirty="0" smtClean="0">
                            <a:latin typeface="Cambria Math" panose="02040503050406030204" pitchFamily="18" charset="0"/>
                          </a:rPr>
                        </m:ctrlPr>
                      </m:sSupPr>
                      <m:e>
                        <m:r>
                          <a:rPr lang="en-US" sz="2000" b="0" i="1" dirty="0" smtClean="0">
                            <a:latin typeface="Cambria Math" panose="02040503050406030204" pitchFamily="18" charset="0"/>
                          </a:rPr>
                          <m:t>𝐾</m:t>
                        </m:r>
                      </m:e>
                      <m:sup>
                        <m:r>
                          <a:rPr lang="en-US" sz="2000" b="0" i="1" dirty="0" smtClean="0">
                            <a:latin typeface="Cambria Math" panose="02040503050406030204" pitchFamily="18" charset="0"/>
                          </a:rPr>
                          <m:t>′</m:t>
                        </m:r>
                      </m:sup>
                    </m:sSup>
                    <m:r>
                      <a:rPr lang="en-US" sz="2000" i="1" dirty="0" smtClean="0">
                        <a:latin typeface="Cambria Math" panose="02040503050406030204" pitchFamily="18" charset="0"/>
                      </a:rPr>
                      <m:t>=</m:t>
                    </m:r>
                    <m:r>
                      <a:rPr lang="en-US" sz="2000" b="0" i="1" dirty="0" smtClean="0">
                        <a:latin typeface="Cambria Math" panose="02040503050406030204" pitchFamily="18" charset="0"/>
                      </a:rPr>
                      <m:t>𝐻</m:t>
                    </m:r>
                    <m:d>
                      <m:dPr>
                        <m:ctrlPr>
                          <a:rPr lang="en-US" sz="2000" b="0" i="1" dirty="0" smtClean="0">
                            <a:latin typeface="Cambria Math" panose="02040503050406030204" pitchFamily="18" charset="0"/>
                          </a:rPr>
                        </m:ctrlPr>
                      </m:dPr>
                      <m:e>
                        <m:r>
                          <a:rPr lang="en-US" sz="2000" b="0" i="1" dirty="0" smtClean="0">
                            <a:latin typeface="Cambria Math" panose="02040503050406030204" pitchFamily="18" charset="0"/>
                          </a:rPr>
                          <m:t>𝐾</m:t>
                        </m:r>
                      </m:e>
                    </m:d>
                  </m:oMath>
                </a14:m>
                <a:r>
                  <a:rPr lang="en-US" sz="2000" dirty="0">
                    <a:solidFill>
                      <a:schemeClr val="accent5"/>
                    </a:solidFill>
                  </a:rPr>
                  <a:t> </a:t>
                </a:r>
                <a:r>
                  <a:rPr lang="en-US" sz="2000" dirty="0" err="1"/>
                  <a:t>if</a:t>
                </a:r>
                <a:r>
                  <a:rPr lang="en-US" sz="2000" dirty="0"/>
                  <a:t> </a:t>
                </a:r>
                <a14:m>
                  <m:oMath xmlns:m="http://schemas.openxmlformats.org/officeDocument/2006/math">
                    <m:r>
                      <a:rPr lang="en-US" sz="2000" i="1" dirty="0">
                        <a:latin typeface="Cambria Math" panose="02040503050406030204" pitchFamily="18" charset="0"/>
                        <a:sym typeface="Symbol" panose="05050102010706020507" pitchFamily="18" charset="2"/>
                      </a:rPr>
                      <m:t>=</m:t>
                    </m:r>
                    <m:r>
                      <a:rPr lang="en-US" sz="2000" i="1" dirty="0">
                        <a:latin typeface="Cambria Math" panose="02040503050406030204" pitchFamily="18" charset="0"/>
                        <a:sym typeface="Symbol" panose="05050102010706020507" pitchFamily="18" charset="2"/>
                      </a:rPr>
                      <m:t>𝐻</m:t>
                    </m:r>
                    <m:d>
                      <m:dPr>
                        <m:ctrlPr>
                          <a:rPr lang="en-US" sz="2000" i="1" dirty="0">
                            <a:latin typeface="Cambria Math" panose="02040503050406030204" pitchFamily="18" charset="0"/>
                          </a:rPr>
                        </m:ctrlPr>
                      </m:dPr>
                      <m:e>
                        <m:r>
                          <a:rPr lang="en-US" sz="2000" i="1" dirty="0">
                            <a:latin typeface="Cambria Math" panose="02040503050406030204" pitchFamily="18" charset="0"/>
                          </a:rPr>
                          <m:t>𝐾</m:t>
                        </m:r>
                        <m:r>
                          <a:rPr lang="en-US" sz="2000" i="1" dirty="0">
                            <a:latin typeface="Cambria Math" panose="02040503050406030204" pitchFamily="18" charset="0"/>
                          </a:rPr>
                          <m:t>,</m:t>
                        </m:r>
                        <m:r>
                          <a:rPr lang="en-US" sz="2000" i="1" dirty="0">
                            <a:latin typeface="Cambria Math" panose="02040503050406030204" pitchFamily="18" charset="0"/>
                          </a:rPr>
                          <m:t>𝑋</m:t>
                        </m:r>
                      </m:e>
                    </m:d>
                  </m:oMath>
                </a14:m>
                <a:endParaRPr lang="en-US" sz="2000" dirty="0"/>
              </a:p>
              <a:p>
                <a:r>
                  <a:rPr lang="en-US" sz="2000" dirty="0"/>
                  <a:t>(else output </a:t>
                </a:r>
                <a14:m>
                  <m:oMath xmlns:m="http://schemas.openxmlformats.org/officeDocument/2006/math">
                    <m:sSup>
                      <m:sSupPr>
                        <m:ctrlPr>
                          <a:rPr lang="en-US" altLang="zh-CN" sz="2000" b="0" i="1" dirty="0" smtClean="0">
                            <a:solidFill>
                              <a:schemeClr val="tx1"/>
                            </a:solidFill>
                            <a:latin typeface="Cambria Math" panose="02040503050406030204" pitchFamily="18" charset="0"/>
                            <a:sym typeface="Symbol" panose="05050102010706020507" pitchFamily="18" charset="2"/>
                          </a:rPr>
                        </m:ctrlPr>
                      </m:sSupPr>
                      <m:e>
                        <m:r>
                          <m:rPr>
                            <m:sty m:val="p"/>
                          </m:rPr>
                          <a:rPr lang="en-US" altLang="zh-CN" sz="2000" b="0" i="0" dirty="0" smtClean="0">
                            <a:solidFill>
                              <a:schemeClr val="tx1"/>
                            </a:solidFill>
                            <a:latin typeface="Cambria Math" panose="02040503050406030204" pitchFamily="18" charset="0"/>
                            <a:sym typeface="Symbol" panose="05050102010706020507" pitchFamily="18" charset="2"/>
                          </a:rPr>
                          <m:t>K</m:t>
                        </m:r>
                      </m:e>
                      <m:sup>
                        <m:r>
                          <a:rPr lang="en-US" altLang="zh-CN" sz="2000" b="0" i="0" dirty="0" smtClean="0">
                            <a:solidFill>
                              <a:schemeClr val="tx1"/>
                            </a:solidFill>
                            <a:latin typeface="Cambria Math" panose="02040503050406030204" pitchFamily="18" charset="0"/>
                            <a:sym typeface="Symbol" panose="05050102010706020507" pitchFamily="18" charset="2"/>
                          </a:rPr>
                          <m:t>′ </m:t>
                        </m:r>
                      </m:sup>
                    </m:sSup>
                    <m:r>
                      <a:rPr lang="en-US" altLang="zh-CN" sz="2000" b="0" i="1" dirty="0" smtClean="0">
                        <a:solidFill>
                          <a:schemeClr val="tx1"/>
                        </a:solidFill>
                        <a:latin typeface="Cambria Math" panose="02040503050406030204" pitchFamily="18" charset="0"/>
                        <a:sym typeface="Symbol" panose="05050102010706020507" pitchFamily="18" charset="2"/>
                      </a:rPr>
                      <m:t> </m:t>
                    </m:r>
                    <m:r>
                      <a:rPr lang="en-US" altLang="zh-CN" sz="2000" i="1" dirty="0" smtClean="0">
                        <a:solidFill>
                          <a:schemeClr val="tx1"/>
                        </a:solidFill>
                        <a:latin typeface="Cambria Math" panose="02040503050406030204" pitchFamily="18" charset="0"/>
                        <a:sym typeface="Symbol" panose="05050102010706020507" pitchFamily="18" charset="2"/>
                      </a:rPr>
                      <m:t>$</m:t>
                    </m:r>
                  </m:oMath>
                </a14:m>
                <a:r>
                  <a:rPr lang="en-US" sz="2000" dirty="0"/>
                  <a:t>)</a:t>
                </a:r>
              </a:p>
            </p:txBody>
          </p:sp>
        </mc:Choice>
        <mc:Fallback xmlns="">
          <p:sp>
            <p:nvSpPr>
              <p:cNvPr id="12" name="TextBox 11">
                <a:extLst>
                  <a:ext uri="{FF2B5EF4-FFF2-40B4-BE49-F238E27FC236}">
                    <a16:creationId xmlns:a16="http://schemas.microsoft.com/office/drawing/2014/main" id="{DAD1D7B4-6095-7955-68FE-9832A28284DA}"/>
                  </a:ext>
                </a:extLst>
              </p:cNvPr>
              <p:cNvSpPr txBox="1">
                <a:spLocks noRot="1" noChangeAspect="1" noMove="1" noResize="1" noEditPoints="1" noAdjustHandles="1" noChangeArrowheads="1" noChangeShapeType="1" noTextEdit="1"/>
              </p:cNvSpPr>
              <p:nvPr/>
            </p:nvSpPr>
            <p:spPr>
              <a:xfrm>
                <a:off x="346896" y="4450184"/>
                <a:ext cx="3793778" cy="707886"/>
              </a:xfrm>
              <a:prstGeom prst="rect">
                <a:avLst/>
              </a:prstGeom>
              <a:blipFill>
                <a:blip r:embed="rId28"/>
                <a:stretch>
                  <a:fillRect l="-1768" t="-4310" b="-146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B116A5EC-3AF9-1256-6B27-52972B60A211}"/>
                  </a:ext>
                </a:extLst>
              </p:cNvPr>
              <p:cNvSpPr txBox="1"/>
              <p:nvPr/>
            </p:nvSpPr>
            <p:spPr>
              <a:xfrm>
                <a:off x="3102186" y="3557013"/>
                <a:ext cx="2146579"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sym typeface="Symbol" panose="05050102010706020507" pitchFamily="18" charset="2"/>
                        </a:rPr>
                        <m:t></m:t>
                      </m:r>
                      <m:r>
                        <a:rPr lang="en-US" sz="2000" b="0" i="1" dirty="0" smtClean="0">
                          <a:latin typeface="Cambria Math" panose="02040503050406030204" pitchFamily="18" charset="0"/>
                          <a:sym typeface="Symbol" panose="05050102010706020507" pitchFamily="18" charset="2"/>
                        </a:rPr>
                        <m:t>=</m:t>
                      </m:r>
                      <m:r>
                        <a:rPr lang="en-US" sz="2000" b="0" i="1" dirty="0" smtClean="0">
                          <a:latin typeface="Cambria Math" panose="02040503050406030204" pitchFamily="18" charset="0"/>
                          <a:sym typeface="Symbol" panose="05050102010706020507" pitchFamily="18" charset="2"/>
                        </a:rPr>
                        <m:t>𝐻</m:t>
                      </m:r>
                      <m:d>
                        <m:dPr>
                          <m:ctrlPr>
                            <a:rPr lang="en-US" sz="2000" b="0" i="1" dirty="0" smtClean="0">
                              <a:latin typeface="Cambria Math" panose="02040503050406030204" pitchFamily="18" charset="0"/>
                            </a:rPr>
                          </m:ctrlPr>
                        </m:dPr>
                        <m:e>
                          <m:r>
                            <a:rPr lang="en-US" sz="2000" b="0" i="1" dirty="0" smtClean="0">
                              <a:latin typeface="Cambria Math" panose="02040503050406030204" pitchFamily="18" charset="0"/>
                            </a:rPr>
                            <m:t>𝐾</m:t>
                          </m:r>
                          <m:r>
                            <a:rPr lang="en-US" sz="2000" b="0" i="1" dirty="0" smtClean="0">
                              <a:latin typeface="Cambria Math" panose="02040503050406030204" pitchFamily="18" charset="0"/>
                            </a:rPr>
                            <m:t>,</m:t>
                          </m:r>
                          <m:r>
                            <a:rPr lang="en-US" sz="2000" b="0" i="1" dirty="0" smtClean="0">
                              <a:latin typeface="Cambria Math" panose="02040503050406030204" pitchFamily="18" charset="0"/>
                            </a:rPr>
                            <m:t>𝑋</m:t>
                          </m:r>
                        </m:e>
                      </m:d>
                    </m:oMath>
                  </m:oMathPara>
                </a14:m>
                <a:endParaRPr lang="en-US" sz="2000" dirty="0"/>
              </a:p>
            </p:txBody>
          </p:sp>
        </mc:Choice>
        <mc:Fallback xmlns="">
          <p:sp>
            <p:nvSpPr>
              <p:cNvPr id="15" name="TextBox 14">
                <a:extLst>
                  <a:ext uri="{FF2B5EF4-FFF2-40B4-BE49-F238E27FC236}">
                    <a16:creationId xmlns:a16="http://schemas.microsoft.com/office/drawing/2014/main" id="{B116A5EC-3AF9-1256-6B27-52972B60A211}"/>
                  </a:ext>
                </a:extLst>
              </p:cNvPr>
              <p:cNvSpPr txBox="1">
                <a:spLocks noRot="1" noChangeAspect="1" noMove="1" noResize="1" noEditPoints="1" noAdjustHandles="1" noChangeArrowheads="1" noChangeShapeType="1" noTextEdit="1"/>
              </p:cNvSpPr>
              <p:nvPr/>
            </p:nvSpPr>
            <p:spPr>
              <a:xfrm>
                <a:off x="3102186" y="3557013"/>
                <a:ext cx="2146579" cy="400110"/>
              </a:xfrm>
              <a:prstGeom prst="rect">
                <a:avLst/>
              </a:prstGeom>
              <a:blipFill>
                <a:blip r:embed="rId2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5A1F650D-2FB6-148B-B93C-87F671997A55}"/>
                  </a:ext>
                </a:extLst>
              </p:cNvPr>
              <p:cNvSpPr txBox="1"/>
              <p:nvPr/>
            </p:nvSpPr>
            <p:spPr>
              <a:xfrm>
                <a:off x="6620015" y="2921168"/>
                <a:ext cx="5303299" cy="1015663"/>
              </a:xfrm>
              <a:prstGeom prst="rect">
                <a:avLst/>
              </a:prstGeom>
              <a:noFill/>
              <a:ln w="19050">
                <a:solidFill>
                  <a:schemeClr val="tx1"/>
                </a:solidFill>
              </a:ln>
            </p:spPr>
            <p:txBody>
              <a:bodyPr wrap="square">
                <a:spAutoFit/>
              </a:bodyPr>
              <a:lstStyle/>
              <a:p>
                <a:r>
                  <a:rPr lang="en-US" altLang="zh-CN" sz="2000" dirty="0">
                    <a:latin typeface="+mn-lt"/>
                  </a:rPr>
                  <a:t>Same error: If </a:t>
                </a:r>
                <a14:m>
                  <m:oMath xmlns:m="http://schemas.openxmlformats.org/officeDocument/2006/math">
                    <m:sSubSup>
                      <m:sSubSupPr>
                        <m:ctrlPr>
                          <a:rPr lang="en-US" sz="2000" b="0" i="1" dirty="0" smtClean="0">
                            <a:solidFill>
                              <a:schemeClr val="tx1"/>
                            </a:solidFill>
                            <a:latin typeface="Cambria Math" panose="02040503050406030204" pitchFamily="18" charset="0"/>
                          </a:rPr>
                        </m:ctrlPr>
                      </m:sSubSupPr>
                      <m:e>
                        <m:r>
                          <a:rPr lang="en-US" sz="2000" b="0" i="1" dirty="0" smtClean="0">
                            <a:solidFill>
                              <a:schemeClr val="tx1"/>
                            </a:solidFill>
                            <a:latin typeface="Cambria Math" panose="02040503050406030204" pitchFamily="18" charset="0"/>
                          </a:rPr>
                          <m:t>𝐶</m:t>
                        </m:r>
                      </m:e>
                      <m:sub>
                        <m:r>
                          <a:rPr lang="en-US" sz="2000" b="0" i="1" dirty="0" smtClean="0">
                            <a:solidFill>
                              <a:schemeClr val="tx1"/>
                            </a:solidFill>
                            <a:latin typeface="Cambria Math" panose="02040503050406030204" pitchFamily="18" charset="0"/>
                          </a:rPr>
                          <m:t>𝑋</m:t>
                        </m:r>
                      </m:sub>
                      <m:sup>
                        <m:r>
                          <a:rPr lang="en-US" sz="2000" b="0" i="1" dirty="0" smtClean="0">
                            <a:solidFill>
                              <a:schemeClr val="tx1"/>
                            </a:solidFill>
                            <a:latin typeface="Cambria Math" panose="02040503050406030204" pitchFamily="18" charset="0"/>
                          </a:rPr>
                          <m:t>∗</m:t>
                        </m:r>
                      </m:sup>
                    </m:sSubSup>
                  </m:oMath>
                </a14:m>
                <a:r>
                  <a:rPr lang="en-US" altLang="zh-CN" sz="2000" dirty="0">
                    <a:latin typeface="+mn-lt"/>
                  </a:rPr>
                  <a:t> re-encrypts same </a:t>
                </a:r>
                <a14:m>
                  <m:oMath xmlns:m="http://schemas.openxmlformats.org/officeDocument/2006/math">
                    <m:r>
                      <a:rPr lang="en-US" sz="2000" b="0" i="1" dirty="0" smtClean="0">
                        <a:latin typeface="Cambria Math" panose="02040503050406030204" pitchFamily="18" charset="0"/>
                      </a:rPr>
                      <m:t>𝑋</m:t>
                    </m:r>
                  </m:oMath>
                </a14:m>
                <a:r>
                  <a:rPr lang="en-US" altLang="zh-CN" sz="2000" dirty="0">
                    <a:latin typeface="+mn-lt"/>
                  </a:rPr>
                  <a:t> in</a:t>
                </a:r>
                <a:r>
                  <a:rPr lang="en-US" sz="2000" dirty="0"/>
                  <a:t> </a:t>
                </a:r>
                <a14:m>
                  <m:oMath xmlns:m="http://schemas.openxmlformats.org/officeDocument/2006/math">
                    <m:sSub>
                      <m:sSubPr>
                        <m:ctrlPr>
                          <a:rPr lang="en-US" sz="2000" i="1" dirty="0">
                            <a:latin typeface="Cambria Math" panose="02040503050406030204" pitchFamily="18" charset="0"/>
                          </a:rPr>
                        </m:ctrlPr>
                      </m:sSubPr>
                      <m:e>
                        <m:r>
                          <a:rPr lang="en-US" sz="2000" i="1" dirty="0">
                            <a:latin typeface="Cambria Math" panose="02040503050406030204" pitchFamily="18" charset="0"/>
                          </a:rPr>
                          <m:t>𝐶</m:t>
                        </m:r>
                      </m:e>
                      <m:sub>
                        <m:r>
                          <a:rPr lang="en-US" sz="2000" i="1" dirty="0">
                            <a:latin typeface="Cambria Math" panose="02040503050406030204" pitchFamily="18" charset="0"/>
                          </a:rPr>
                          <m:t>𝑋</m:t>
                        </m:r>
                      </m:sub>
                    </m:sSub>
                  </m:oMath>
                </a14:m>
                <a:r>
                  <a:rPr lang="en-US" altLang="zh-CN" sz="2000" dirty="0">
                    <a:latin typeface="+mn-lt"/>
                  </a:rPr>
                  <a:t> then “passive conditional on </a:t>
                </a:r>
                <a14:m>
                  <m:oMath xmlns:m="http://schemas.openxmlformats.org/officeDocument/2006/math">
                    <m:r>
                      <a:rPr lang="en-US" sz="2000" i="1" dirty="0">
                        <a:latin typeface="Cambria Math" panose="02040503050406030204" pitchFamily="18" charset="0"/>
                      </a:rPr>
                      <m:t>𝑝</m:t>
                    </m:r>
                    <m:sSup>
                      <m:sSupPr>
                        <m:ctrlPr>
                          <a:rPr lang="en-US" sz="2000" i="1" dirty="0">
                            <a:latin typeface="Cambria Math" panose="02040503050406030204" pitchFamily="18" charset="0"/>
                          </a:rPr>
                        </m:ctrlPr>
                      </m:sSupPr>
                      <m:e>
                        <m:r>
                          <a:rPr lang="en-US" sz="2000" i="1" dirty="0">
                            <a:latin typeface="Cambria Math" panose="02040503050406030204" pitchFamily="18" charset="0"/>
                          </a:rPr>
                          <m:t>𝑤</m:t>
                        </m:r>
                      </m:e>
                      <m:sup>
                        <m:r>
                          <a:rPr lang="en-US" sz="2000" i="1" dirty="0">
                            <a:latin typeface="Cambria Math" panose="02040503050406030204" pitchFamily="18" charset="0"/>
                          </a:rPr>
                          <m:t>∗</m:t>
                        </m:r>
                      </m:sup>
                    </m:sSup>
                    <m:r>
                      <a:rPr lang="en-US" sz="2000" i="1" dirty="0">
                        <a:latin typeface="Cambria Math" panose="02040503050406030204" pitchFamily="18" charset="0"/>
                      </a:rPr>
                      <m:t>=</m:t>
                    </m:r>
                    <m:r>
                      <a:rPr lang="en-US" sz="2000" i="1" dirty="0">
                        <a:latin typeface="Cambria Math" panose="02040503050406030204" pitchFamily="18" charset="0"/>
                      </a:rPr>
                      <m:t>𝑝𝑤</m:t>
                    </m:r>
                  </m:oMath>
                </a14:m>
                <a:r>
                  <a:rPr lang="en-US" altLang="zh-CN" sz="2000" dirty="0">
                    <a:latin typeface="+mn-lt"/>
                  </a:rPr>
                  <a:t>” attack…</a:t>
                </a:r>
              </a:p>
              <a:p>
                <a:r>
                  <a:rPr lang="en-US" altLang="zh-CN" sz="2000" dirty="0">
                    <a:solidFill>
                      <a:srgbClr val="0070C0"/>
                    </a:solidFill>
                    <a:latin typeface="+mn-lt"/>
                  </a:rPr>
                  <a:t>Fix: add </a:t>
                </a:r>
                <a14:m>
                  <m:oMath xmlns:m="http://schemas.openxmlformats.org/officeDocument/2006/math">
                    <m:sSub>
                      <m:sSubPr>
                        <m:ctrlPr>
                          <a:rPr lang="en-US" sz="2000" i="1" dirty="0" smtClean="0">
                            <a:solidFill>
                              <a:srgbClr val="0070C0"/>
                            </a:solidFill>
                            <a:latin typeface="Cambria Math" panose="02040503050406030204" pitchFamily="18" charset="0"/>
                          </a:rPr>
                        </m:ctrlPr>
                      </m:sSubPr>
                      <m:e>
                        <m:r>
                          <a:rPr lang="en-US" sz="2000" i="1" dirty="0">
                            <a:solidFill>
                              <a:srgbClr val="0070C0"/>
                            </a:solidFill>
                            <a:latin typeface="Cambria Math" panose="02040503050406030204" pitchFamily="18" charset="0"/>
                          </a:rPr>
                          <m:t>𝐶</m:t>
                        </m:r>
                      </m:e>
                      <m:sub>
                        <m:r>
                          <a:rPr lang="en-US" sz="2000" i="1" dirty="0">
                            <a:solidFill>
                              <a:srgbClr val="0070C0"/>
                            </a:solidFill>
                            <a:latin typeface="Cambria Math" panose="02040503050406030204" pitchFamily="18" charset="0"/>
                          </a:rPr>
                          <m:t>𝑋</m:t>
                        </m:r>
                      </m:sub>
                    </m:sSub>
                  </m:oMath>
                </a14:m>
                <a:r>
                  <a:rPr lang="en-US" altLang="zh-CN" sz="2000" dirty="0">
                    <a:solidFill>
                      <a:srgbClr val="0070C0"/>
                    </a:solidFill>
                    <a:latin typeface="+mn-lt"/>
                  </a:rPr>
                  <a:t> to key confirmation / derivation hash</a:t>
                </a:r>
              </a:p>
            </p:txBody>
          </p:sp>
        </mc:Choice>
        <mc:Fallback xmlns="">
          <p:sp>
            <p:nvSpPr>
              <p:cNvPr id="16" name="TextBox 15">
                <a:extLst>
                  <a:ext uri="{FF2B5EF4-FFF2-40B4-BE49-F238E27FC236}">
                    <a16:creationId xmlns:a16="http://schemas.microsoft.com/office/drawing/2014/main" id="{5A1F650D-2FB6-148B-B93C-87F671997A55}"/>
                  </a:ext>
                </a:extLst>
              </p:cNvPr>
              <p:cNvSpPr txBox="1">
                <a:spLocks noRot="1" noChangeAspect="1" noMove="1" noResize="1" noEditPoints="1" noAdjustHandles="1" noChangeArrowheads="1" noChangeShapeType="1" noTextEdit="1"/>
              </p:cNvSpPr>
              <p:nvPr/>
            </p:nvSpPr>
            <p:spPr>
              <a:xfrm>
                <a:off x="6620015" y="2921168"/>
                <a:ext cx="5303299" cy="1015663"/>
              </a:xfrm>
              <a:prstGeom prst="rect">
                <a:avLst/>
              </a:prstGeom>
              <a:blipFill>
                <a:blip r:embed="rId30"/>
                <a:stretch>
                  <a:fillRect l="-1145" t="-2353" b="-8235"/>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267D57EE-7746-4692-CEE1-00E33832583A}"/>
                  </a:ext>
                </a:extLst>
              </p:cNvPr>
              <p:cNvSpPr txBox="1"/>
              <p:nvPr/>
            </p:nvSpPr>
            <p:spPr>
              <a:xfrm>
                <a:off x="300262" y="5433848"/>
                <a:ext cx="9951569" cy="1323439"/>
              </a:xfrm>
              <a:prstGeom prst="rect">
                <a:avLst/>
              </a:prstGeom>
              <a:noFill/>
            </p:spPr>
            <p:txBody>
              <a:bodyPr wrap="square">
                <a:spAutoFit/>
              </a:bodyPr>
              <a:lstStyle/>
              <a:p>
                <a:pPr algn="l"/>
                <a:r>
                  <a:rPr lang="en-US" sz="2000" dirty="0"/>
                  <a:t>Recent work on </a:t>
                </a:r>
                <a:r>
                  <a:rPr lang="en-US" sz="2000" dirty="0">
                    <a:latin typeface="+mn-lt"/>
                  </a:rPr>
                  <a:t>eprint:  “</a:t>
                </a:r>
                <a:r>
                  <a:rPr lang="en-US" sz="2000" b="0" i="1" u="none" strike="noStrike" baseline="0" dirty="0" err="1">
                    <a:latin typeface="+mn-lt"/>
                  </a:rPr>
                  <a:t>GeT</a:t>
                </a:r>
                <a:r>
                  <a:rPr lang="en-US" sz="2000" b="0" i="1" u="none" strike="noStrike" baseline="0" dirty="0">
                    <a:latin typeface="+mn-lt"/>
                  </a:rPr>
                  <a:t> a CAKE: Generic Transformations from KEM to PAKE”</a:t>
                </a:r>
                <a:r>
                  <a:rPr lang="en-US" sz="2000" b="0" i="0" u="none" strike="noStrike" baseline="0" dirty="0">
                    <a:latin typeface="+mn-lt"/>
                  </a:rPr>
                  <a:t> </a:t>
                </a:r>
                <a:r>
                  <a:rPr lang="en-US" sz="2000" dirty="0">
                    <a:latin typeface="+mn-lt"/>
                  </a:rPr>
                  <a:t>[BCPRR23]</a:t>
                </a:r>
              </a:p>
              <a:p>
                <a:pPr marL="342900" indent="-342900" algn="l">
                  <a:buFont typeface="Arial" panose="020B0604020202020204" pitchFamily="34" charset="0"/>
                  <a:buChar char="•"/>
                </a:pPr>
                <a:r>
                  <a:rPr lang="en-US" sz="2000" dirty="0"/>
                  <a:t>Almost identical compiler from anonymous KEM to PAKE, assuming IC encryption</a:t>
                </a:r>
              </a:p>
              <a:p>
                <a:pPr marL="342900" indent="-342900" algn="l">
                  <a:buFont typeface="Arial" panose="020B0604020202020204" pitchFamily="34" charset="0"/>
                  <a:buChar char="•"/>
                </a:pPr>
                <a:r>
                  <a:rPr lang="en-US" sz="2000" dirty="0"/>
                  <a:t>Includes ciphertext </a:t>
                </a:r>
                <a14:m>
                  <m:oMath xmlns:m="http://schemas.openxmlformats.org/officeDocument/2006/math">
                    <m:sSub>
                      <m:sSubPr>
                        <m:ctrlPr>
                          <a:rPr lang="en-US" sz="2000" i="1" dirty="0" smtClean="0">
                            <a:latin typeface="Cambria Math" panose="02040503050406030204" pitchFamily="18" charset="0"/>
                          </a:rPr>
                        </m:ctrlPr>
                      </m:sSubPr>
                      <m:e>
                        <m:r>
                          <a:rPr lang="en-US" sz="2000" i="1" dirty="0">
                            <a:latin typeface="Cambria Math" panose="02040503050406030204" pitchFamily="18" charset="0"/>
                          </a:rPr>
                          <m:t>𝐶</m:t>
                        </m:r>
                      </m:e>
                      <m:sub>
                        <m:r>
                          <a:rPr lang="en-US" sz="2000" i="1" dirty="0">
                            <a:latin typeface="Cambria Math" panose="02040503050406030204" pitchFamily="18" charset="0"/>
                          </a:rPr>
                          <m:t>𝑋</m:t>
                        </m:r>
                      </m:sub>
                    </m:sSub>
                  </m:oMath>
                </a14:m>
                <a:r>
                  <a:rPr lang="en-US" altLang="zh-CN" sz="2000" dirty="0">
                    <a:latin typeface="+mn-lt"/>
                  </a:rPr>
                  <a:t> in key confirmation/derivation hashes</a:t>
                </a:r>
              </a:p>
              <a:p>
                <a:pPr marL="342900" indent="-342900" algn="l">
                  <a:buFont typeface="Arial" panose="020B0604020202020204" pitchFamily="34" charset="0"/>
                  <a:buChar char="•"/>
                </a:pPr>
                <a:r>
                  <a:rPr lang="en-US" sz="2000" dirty="0">
                    <a:latin typeface="+mn-lt"/>
                  </a:rPr>
                  <a:t>But also includes password pw:  Is it necessary?</a:t>
                </a:r>
                <a:endParaRPr lang="en-US" sz="2000" dirty="0"/>
              </a:p>
            </p:txBody>
          </p:sp>
        </mc:Choice>
        <mc:Fallback xmlns="">
          <p:sp>
            <p:nvSpPr>
              <p:cNvPr id="18" name="TextBox 17">
                <a:extLst>
                  <a:ext uri="{FF2B5EF4-FFF2-40B4-BE49-F238E27FC236}">
                    <a16:creationId xmlns:a16="http://schemas.microsoft.com/office/drawing/2014/main" id="{267D57EE-7746-4692-CEE1-00E33832583A}"/>
                  </a:ext>
                </a:extLst>
              </p:cNvPr>
              <p:cNvSpPr txBox="1">
                <a:spLocks noRot="1" noChangeAspect="1" noMove="1" noResize="1" noEditPoints="1" noAdjustHandles="1" noChangeArrowheads="1" noChangeShapeType="1" noTextEdit="1"/>
              </p:cNvSpPr>
              <p:nvPr/>
            </p:nvSpPr>
            <p:spPr>
              <a:xfrm>
                <a:off x="300262" y="5433848"/>
                <a:ext cx="9951569" cy="1323439"/>
              </a:xfrm>
              <a:prstGeom prst="rect">
                <a:avLst/>
              </a:prstGeom>
              <a:blipFill>
                <a:blip r:embed="rId31"/>
                <a:stretch>
                  <a:fillRect l="-612" t="-2304" b="-7373"/>
                </a:stretch>
              </a:blipFill>
            </p:spPr>
            <p:txBody>
              <a:bodyPr/>
              <a:lstStyle/>
              <a:p>
                <a:r>
                  <a:rPr lang="en-US">
                    <a:noFill/>
                  </a:rPr>
                  <a:t> </a:t>
                </a:r>
              </a:p>
            </p:txBody>
          </p:sp>
        </mc:Fallback>
      </mc:AlternateContent>
      <p:sp>
        <p:nvSpPr>
          <p:cNvPr id="19" name="TextBox 18">
            <a:extLst>
              <a:ext uri="{FF2B5EF4-FFF2-40B4-BE49-F238E27FC236}">
                <a16:creationId xmlns:a16="http://schemas.microsoft.com/office/drawing/2014/main" id="{B544D76B-6D08-C3E5-F244-817E6A9C20F9}"/>
              </a:ext>
            </a:extLst>
          </p:cNvPr>
          <p:cNvSpPr txBox="1"/>
          <p:nvPr/>
        </p:nvSpPr>
        <p:spPr>
          <a:xfrm>
            <a:off x="5990892" y="1131772"/>
            <a:ext cx="5318957" cy="584775"/>
          </a:xfrm>
          <a:prstGeom prst="rect">
            <a:avLst/>
          </a:prstGeom>
          <a:solidFill>
            <a:schemeClr val="bg1"/>
          </a:solidFill>
          <a:ln w="19050">
            <a:solidFill>
              <a:schemeClr val="tx1">
                <a:lumMod val="65000"/>
                <a:lumOff val="35000"/>
              </a:schemeClr>
            </a:solidFill>
          </a:ln>
        </p:spPr>
        <p:txBody>
          <a:bodyPr wrap="square">
            <a:spAutoFit/>
          </a:bodyPr>
          <a:lstStyle/>
          <a:p>
            <a:r>
              <a:rPr lang="en-US" altLang="zh-CN" sz="1600" dirty="0">
                <a:solidFill>
                  <a:schemeClr val="tx1">
                    <a:lumMod val="65000"/>
                    <a:lumOff val="35000"/>
                  </a:schemeClr>
                </a:solidFill>
                <a:latin typeface="+mn-lt"/>
              </a:rPr>
              <a:t>Simplified: omitted UC PAKE session identifiers “sid” and party identities “A”, “B”: must add to IC key or key derivation hash</a:t>
            </a:r>
          </a:p>
        </p:txBody>
      </p:sp>
    </p:spTree>
    <p:extLst>
      <p:ext uri="{BB962C8B-B14F-4D97-AF65-F5344CB8AC3E}">
        <p14:creationId xmlns:p14="http://schemas.microsoft.com/office/powerpoint/2010/main" val="12237193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98764564-95C9-4248-B965-7BCD68EEBEBF}"/>
              </a:ext>
            </a:extLst>
          </p:cNvPr>
          <p:cNvSpPr txBox="1">
            <a:spLocks/>
          </p:cNvSpPr>
          <p:nvPr/>
        </p:nvSpPr>
        <p:spPr bwMode="auto">
          <a:xfrm>
            <a:off x="329939" y="36437"/>
            <a:ext cx="11481848" cy="956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a:lstStyle>
          <a:p>
            <a:r>
              <a:rPr lang="en-US" sz="4000" dirty="0"/>
              <a:t>Conclusions &amp; some follow-up questions</a:t>
            </a:r>
            <a:endParaRPr lang="en-US" sz="3200" dirty="0"/>
          </a:p>
        </p:txBody>
      </p:sp>
      <mc:AlternateContent xmlns:mc="http://schemas.openxmlformats.org/markup-compatibility/2006" xmlns:a14="http://schemas.microsoft.com/office/drawing/2010/main">
        <mc:Choice Requires="a14">
          <p:sp>
            <p:nvSpPr>
              <p:cNvPr id="84" name="TextBox 83">
                <a:extLst>
                  <a:ext uri="{FF2B5EF4-FFF2-40B4-BE49-F238E27FC236}">
                    <a16:creationId xmlns:a16="http://schemas.microsoft.com/office/drawing/2014/main" id="{745BD3DB-A9A4-45FF-8BB8-3EBB1B42BDA4}"/>
                  </a:ext>
                </a:extLst>
              </p:cNvPr>
              <p:cNvSpPr txBox="1"/>
              <p:nvPr/>
            </p:nvSpPr>
            <p:spPr>
              <a:xfrm>
                <a:off x="1013192" y="1040954"/>
                <a:ext cx="9942023" cy="5459956"/>
              </a:xfrm>
              <a:prstGeom prst="rect">
                <a:avLst/>
              </a:prstGeom>
              <a:noFill/>
              <a:ln w="19050">
                <a:noFill/>
              </a:ln>
            </p:spPr>
            <p:txBody>
              <a:bodyPr wrap="square" tIns="27432" bIns="0" rtlCol="0">
                <a:spAutoFit/>
              </a:bodyPr>
              <a:lstStyle/>
              <a:p>
                <a:pPr>
                  <a:spcBef>
                    <a:spcPts val="600"/>
                  </a:spcBef>
                </a:pPr>
                <a:r>
                  <a:rPr lang="en-US" sz="2400" dirty="0">
                    <a:sym typeface="Symbol" panose="05050102010706020507" pitchFamily="18" charset="2"/>
                  </a:rPr>
                  <a:t>Conclusions:</a:t>
                </a:r>
              </a:p>
              <a:p>
                <a:pPr marL="285750" indent="-285750">
                  <a:spcBef>
                    <a:spcPts val="600"/>
                  </a:spcBef>
                  <a:buFont typeface="Arial" panose="020B0604020202020204" pitchFamily="34" charset="0"/>
                  <a:buChar char="•"/>
                </a:pPr>
                <a:r>
                  <a:rPr lang="en-US" sz="2400" dirty="0">
                    <a:sym typeface="Symbol" panose="05050102010706020507" pitchFamily="18" charset="2"/>
                  </a:rPr>
                  <a:t>Introduced </a:t>
                </a:r>
                <a:r>
                  <a:rPr lang="en-US" sz="2400" i="1" dirty="0">
                    <a:sym typeface="Symbol" panose="05050102010706020507" pitchFamily="18" charset="2"/>
                  </a:rPr>
                  <a:t>Half-Ideal Cipher </a:t>
                </a:r>
                <a:r>
                  <a:rPr lang="en-US" sz="2400" dirty="0">
                    <a:sym typeface="Symbol" panose="05050102010706020507" pitchFamily="18" charset="2"/>
                  </a:rPr>
                  <a:t>:  Relaxation of Ideal Cipher</a:t>
                </a:r>
              </a:p>
              <a:p>
                <a:pPr marL="742950" lvl="1" indent="-285750">
                  <a:spcBef>
                    <a:spcPts val="600"/>
                  </a:spcBef>
                  <a:buFont typeface="Arial" panose="020B0604020202020204" pitchFamily="34" charset="0"/>
                  <a:buChar char="•"/>
                </a:pPr>
                <a:r>
                  <a:rPr lang="en-US" sz="2400" dirty="0">
                    <a:sym typeface="Symbol" panose="05050102010706020507" pitchFamily="18" charset="2"/>
                  </a:rPr>
                  <a:t>Good enough for EKE-like PAKE / aPAKE protocols</a:t>
                </a:r>
              </a:p>
              <a:p>
                <a:pPr marL="742950" lvl="1" indent="-285750">
                  <a:spcBef>
                    <a:spcPts val="600"/>
                  </a:spcBef>
                  <a:buFont typeface="Arial" panose="020B0604020202020204" pitchFamily="34" charset="0"/>
                  <a:buChar char="•"/>
                </a:pPr>
                <a:r>
                  <a:rPr lang="en-US" sz="2400" dirty="0">
                    <a:sym typeface="Symbol" panose="05050102010706020507" pitchFamily="18" charset="2"/>
                  </a:rPr>
                  <a:t>Easy to construct for group domains (given RO hash onto the domain)</a:t>
                </a:r>
              </a:p>
              <a:p>
                <a:pPr marL="742950" lvl="1" indent="-285750">
                  <a:spcBef>
                    <a:spcPts val="600"/>
                  </a:spcBef>
                  <a:buFont typeface="Arial" panose="020B0604020202020204" pitchFamily="34" charset="0"/>
                  <a:buChar char="•"/>
                </a:pPr>
                <a:r>
                  <a:rPr lang="en-US" sz="2400" dirty="0">
                    <a:sym typeface="Symbol" panose="05050102010706020507" pitchFamily="18" charset="2"/>
                  </a:rPr>
                  <a:t>Works for bitstrings too  IC domain extender  LWE-based PAKE</a:t>
                </a:r>
              </a:p>
              <a:p>
                <a:pPr>
                  <a:spcBef>
                    <a:spcPts val="2400"/>
                  </a:spcBef>
                </a:pPr>
                <a:r>
                  <a:rPr lang="en-US" sz="2400" dirty="0">
                    <a:sym typeface="Symbol" panose="05050102010706020507" pitchFamily="18" charset="2"/>
                  </a:rPr>
                  <a:t>Some Questions:</a:t>
                </a:r>
              </a:p>
              <a:p>
                <a:pPr marL="285750" indent="-285750">
                  <a:spcBef>
                    <a:spcPts val="600"/>
                  </a:spcBef>
                  <a:buFont typeface="Arial" panose="020B0604020202020204" pitchFamily="34" charset="0"/>
                  <a:buChar char="•"/>
                </a:pPr>
                <a:r>
                  <a:rPr lang="en-US" sz="2400" dirty="0">
                    <a:sym typeface="Symbol" panose="05050102010706020507" pitchFamily="18" charset="2"/>
                  </a:rPr>
                  <a:t>The m2F circuit needs an Ideal Cipher on bitstrings of length n = 2 x </a:t>
                </a:r>
                <a:r>
                  <a:rPr lang="en-US" sz="2400" dirty="0" err="1">
                    <a:sym typeface="Symbol" panose="05050102010706020507" pitchFamily="18" charset="2"/>
                  </a:rPr>
                  <a:t>sec.par</a:t>
                </a:r>
                <a:r>
                  <a:rPr lang="en-US" sz="2400" dirty="0">
                    <a:sym typeface="Symbol" panose="05050102010706020507" pitchFamily="18" charset="2"/>
                  </a:rPr>
                  <a:t>.</a:t>
                </a:r>
              </a:p>
              <a:p>
                <a:pPr marL="742950" lvl="1" indent="-285750">
                  <a:spcBef>
                    <a:spcPts val="600"/>
                  </a:spcBef>
                  <a:buFont typeface="Arial" panose="020B0604020202020204" pitchFamily="34" charset="0"/>
                  <a:buChar char="•"/>
                </a:pPr>
                <a:r>
                  <a:rPr lang="en-US" sz="2400" dirty="0">
                    <a:sym typeface="Symbol" panose="05050102010706020507" pitchFamily="18" charset="2"/>
                  </a:rPr>
                  <a:t>Can IC on 256 bits be constructed from e.g. AES-128?</a:t>
                </a:r>
              </a:p>
              <a:p>
                <a:pPr marL="742950" lvl="1" indent="-285750">
                  <a:spcBef>
                    <a:spcPts val="600"/>
                  </a:spcBef>
                  <a:buFont typeface="Arial" panose="020B0604020202020204" pitchFamily="34" charset="0"/>
                  <a:buChar char="•"/>
                </a:pPr>
                <a:r>
                  <a:rPr lang="en-US" sz="2400" dirty="0">
                    <a:sym typeface="Symbol" panose="05050102010706020507" pitchFamily="18" charset="2"/>
                  </a:rPr>
                  <a:t>IC extenders [CDMS10,GL15] seem to have </a:t>
                </a:r>
                <a14:m>
                  <m:oMath xmlns:m="http://schemas.openxmlformats.org/officeDocument/2006/math">
                    <m:sSup>
                      <m:sSupPr>
                        <m:ctrlPr>
                          <a:rPr lang="en-US" sz="2400" b="0" i="1" dirty="0" smtClean="0">
                            <a:solidFill>
                              <a:schemeClr val="accent5"/>
                            </a:solidFill>
                            <a:latin typeface="Cambria Math" panose="02040503050406030204" pitchFamily="18" charset="0"/>
                          </a:rPr>
                        </m:ctrlPr>
                      </m:sSupPr>
                      <m:e>
                        <m:r>
                          <a:rPr lang="en-US" sz="2400" b="0" i="1" dirty="0" smtClean="0">
                            <a:solidFill>
                              <a:schemeClr val="accent5"/>
                            </a:solidFill>
                            <a:latin typeface="Cambria Math" panose="02040503050406030204" pitchFamily="18" charset="0"/>
                          </a:rPr>
                          <m:t>𝑞</m:t>
                        </m:r>
                      </m:e>
                      <m:sup>
                        <m:r>
                          <a:rPr lang="en-US" sz="2400" b="0" i="1" dirty="0" smtClean="0">
                            <a:solidFill>
                              <a:schemeClr val="accent5"/>
                            </a:solidFill>
                            <a:latin typeface="Cambria Math" panose="02040503050406030204" pitchFamily="18" charset="0"/>
                          </a:rPr>
                          <m:t>2</m:t>
                        </m:r>
                      </m:sup>
                    </m:sSup>
                    <m:r>
                      <a:rPr lang="en-US" sz="2400" b="0" i="1" dirty="0" smtClean="0">
                        <a:solidFill>
                          <a:schemeClr val="accent5"/>
                        </a:solidFill>
                        <a:latin typeface="Cambria Math" panose="02040503050406030204" pitchFamily="18" charset="0"/>
                      </a:rPr>
                      <m:t>/</m:t>
                    </m:r>
                    <m:sSup>
                      <m:sSupPr>
                        <m:ctrlPr>
                          <a:rPr lang="en-US" sz="2400" b="0" i="1" dirty="0" smtClean="0">
                            <a:solidFill>
                              <a:schemeClr val="accent5"/>
                            </a:solidFill>
                            <a:latin typeface="Cambria Math" panose="02040503050406030204" pitchFamily="18" charset="0"/>
                          </a:rPr>
                        </m:ctrlPr>
                      </m:sSupPr>
                      <m:e>
                        <m:r>
                          <a:rPr lang="en-US" sz="2400" b="0" i="1" dirty="0" smtClean="0">
                            <a:solidFill>
                              <a:schemeClr val="accent5"/>
                            </a:solidFill>
                            <a:latin typeface="Cambria Math" panose="02040503050406030204" pitchFamily="18" charset="0"/>
                          </a:rPr>
                          <m:t>2</m:t>
                        </m:r>
                      </m:e>
                      <m:sup>
                        <m:r>
                          <a:rPr lang="en-US" sz="2400" b="0" i="1" dirty="0" smtClean="0">
                            <a:solidFill>
                              <a:schemeClr val="accent5"/>
                            </a:solidFill>
                            <a:latin typeface="Cambria Math" panose="02040503050406030204" pitchFamily="18" charset="0"/>
                          </a:rPr>
                          <m:t>𝑛</m:t>
                        </m:r>
                      </m:sup>
                    </m:sSup>
                  </m:oMath>
                </a14:m>
                <a:r>
                  <a:rPr lang="en-US" sz="2400" dirty="0">
                    <a:sym typeface="Symbol" panose="05050102010706020507" pitchFamily="18" charset="2"/>
                  </a:rPr>
                  <a:t> security loss, so can they start from an Ideal Cipher on blocks of length n=128? </a:t>
                </a:r>
              </a:p>
              <a:p>
                <a:pPr marL="285750" indent="-285750">
                  <a:spcBef>
                    <a:spcPts val="600"/>
                  </a:spcBef>
                  <a:buFont typeface="Arial" panose="020B0604020202020204" pitchFamily="34" charset="0"/>
                  <a:buChar char="•"/>
                </a:pPr>
                <a:r>
                  <a:rPr lang="en-US" sz="2400" dirty="0">
                    <a:sym typeface="Symbol" panose="05050102010706020507" pitchFamily="18" charset="2"/>
                  </a:rPr>
                  <a:t>Is EKE (and other PAKE/aPAKE applications) secure for Enc = 2Feistel?</a:t>
                </a:r>
              </a:p>
              <a:p>
                <a:pPr marL="285750" indent="-285750">
                  <a:spcBef>
                    <a:spcPts val="600"/>
                  </a:spcBef>
                  <a:buFont typeface="Arial" panose="020B0604020202020204" pitchFamily="34" charset="0"/>
                  <a:buChar char="•"/>
                </a:pPr>
                <a:r>
                  <a:rPr lang="en-US" sz="2400" dirty="0">
                    <a:sym typeface="Symbol" panose="05050102010706020507" pitchFamily="18" charset="2"/>
                  </a:rPr>
                  <a:t>Post-Quantum security of KEMPAKE </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sym typeface="Symbol" panose="05050102010706020507" pitchFamily="18" charset="2"/>
                  </a:rPr>
                  <a:t>compiler with Enc=m2F or Enc=2F?</a:t>
                </a:r>
                <a:endParaRPr lang="en-US" sz="2000" dirty="0">
                  <a:sym typeface="Symbol" panose="05050102010706020507" pitchFamily="18" charset="2"/>
                </a:endParaRPr>
              </a:p>
            </p:txBody>
          </p:sp>
        </mc:Choice>
        <mc:Fallback xmlns="">
          <p:sp>
            <p:nvSpPr>
              <p:cNvPr id="84" name="TextBox 83">
                <a:extLst>
                  <a:ext uri="{FF2B5EF4-FFF2-40B4-BE49-F238E27FC236}">
                    <a16:creationId xmlns:a16="http://schemas.microsoft.com/office/drawing/2014/main" id="{745BD3DB-A9A4-45FF-8BB8-3EBB1B42BDA4}"/>
                  </a:ext>
                </a:extLst>
              </p:cNvPr>
              <p:cNvSpPr txBox="1">
                <a:spLocks noRot="1" noChangeAspect="1" noMove="1" noResize="1" noEditPoints="1" noAdjustHandles="1" noChangeArrowheads="1" noChangeShapeType="1" noTextEdit="1"/>
              </p:cNvSpPr>
              <p:nvPr/>
            </p:nvSpPr>
            <p:spPr>
              <a:xfrm>
                <a:off x="1013192" y="1040954"/>
                <a:ext cx="9942023" cy="5459956"/>
              </a:xfrm>
              <a:prstGeom prst="rect">
                <a:avLst/>
              </a:prstGeom>
              <a:blipFill>
                <a:blip r:embed="rId3"/>
                <a:stretch>
                  <a:fillRect l="-920" t="-1229" b="-2570"/>
                </a:stretch>
              </a:blipFill>
              <a:ln w="19050">
                <a:noFill/>
              </a:ln>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8B0289B4-9CFC-185C-1F89-8530BBB96F48}"/>
              </a:ext>
            </a:extLst>
          </p:cNvPr>
          <p:cNvSpPr>
            <a:spLocks noGrp="1"/>
          </p:cNvSpPr>
          <p:nvPr>
            <p:ph type="sldNum" sz="quarter" idx="12"/>
          </p:nvPr>
        </p:nvSpPr>
        <p:spPr/>
        <p:txBody>
          <a:bodyPr/>
          <a:lstStyle/>
          <a:p>
            <a:pPr>
              <a:defRPr/>
            </a:pPr>
            <a:fld id="{68010801-0F02-4A6B-A4E0-A6A05DF6C59F}" type="slidenum">
              <a:rPr lang="zh-CN" altLang="en-US" smtClean="0"/>
              <a:pPr>
                <a:defRPr/>
              </a:pPr>
              <a:t>14</a:t>
            </a:fld>
            <a:r>
              <a:rPr lang="en-US" altLang="zh-CN" dirty="0"/>
              <a:t>/18</a:t>
            </a:r>
            <a:endParaRPr lang="zh-CN" altLang="en-US" dirty="0"/>
          </a:p>
        </p:txBody>
      </p:sp>
    </p:spTree>
    <p:extLst>
      <p:ext uri="{BB962C8B-B14F-4D97-AF65-F5344CB8AC3E}">
        <p14:creationId xmlns:p14="http://schemas.microsoft.com/office/powerpoint/2010/main" val="6821561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1">
            <a:extLst>
              <a:ext uri="{FF2B5EF4-FFF2-40B4-BE49-F238E27FC236}">
                <a16:creationId xmlns:a16="http://schemas.microsoft.com/office/drawing/2014/main" id="{F36DE411-8C2C-4523-8300-2D6B232DDC58}"/>
              </a:ext>
            </a:extLst>
          </p:cNvPr>
          <p:cNvSpPr txBox="1">
            <a:spLocks/>
          </p:cNvSpPr>
          <p:nvPr/>
        </p:nvSpPr>
        <p:spPr bwMode="auto">
          <a:xfrm>
            <a:off x="190029" y="115376"/>
            <a:ext cx="11733285" cy="843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a:lstStyle>
          <a:p>
            <a:r>
              <a:rPr lang="en-US" sz="3200" dirty="0"/>
              <a:t>This paper: “Half Ideal” Cipher for group domains (includes bitstrings!)</a:t>
            </a:r>
            <a:endParaRPr lang="en-US" sz="2400" dirty="0">
              <a:solidFill>
                <a:srgbClr val="FF0000"/>
              </a:solidFill>
            </a:endParaRPr>
          </a:p>
        </p:txBody>
      </p:sp>
      <p:sp>
        <p:nvSpPr>
          <p:cNvPr id="37" name="Title 1">
            <a:extLst>
              <a:ext uri="{FF2B5EF4-FFF2-40B4-BE49-F238E27FC236}">
                <a16:creationId xmlns:a16="http://schemas.microsoft.com/office/drawing/2014/main" id="{5DC807E8-207E-9218-FBBF-98F8A0D40400}"/>
              </a:ext>
            </a:extLst>
          </p:cNvPr>
          <p:cNvSpPr txBox="1">
            <a:spLocks/>
          </p:cNvSpPr>
          <p:nvPr/>
        </p:nvSpPr>
        <p:spPr bwMode="auto">
          <a:xfrm>
            <a:off x="628649" y="958850"/>
            <a:ext cx="11087101" cy="3762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a:lstStyle>
          <a:p>
            <a:pPr marL="514350" indent="-514350">
              <a:buFont typeface="+mj-lt"/>
              <a:buAutoNum type="romanUcPeriod"/>
            </a:pPr>
            <a:r>
              <a:rPr lang="en-US" sz="2000" dirty="0">
                <a:latin typeface="+mn-lt"/>
              </a:rPr>
              <a:t>“Half Ideal” Cipher (</a:t>
            </a:r>
            <a:r>
              <a:rPr lang="en-US" sz="2000" dirty="0">
                <a:solidFill>
                  <a:srgbClr val="0070C0"/>
                </a:solidFill>
                <a:latin typeface="+mn-lt"/>
              </a:rPr>
              <a:t>HIC</a:t>
            </a:r>
            <a:r>
              <a:rPr lang="en-US" sz="2000" dirty="0">
                <a:latin typeface="+mn-lt"/>
              </a:rPr>
              <a:t>) is a weakening of an Ideal Cipher (IC):</a:t>
            </a:r>
          </a:p>
          <a:p>
            <a:pPr marL="914400" lvl="1" indent="-457200">
              <a:spcBef>
                <a:spcPts val="1200"/>
              </a:spcBef>
              <a:buFont typeface="+mj-lt"/>
              <a:buAutoNum type="arabicPeriod"/>
            </a:pPr>
            <a:r>
              <a:rPr lang="en-US" sz="2000" dirty="0">
                <a:latin typeface="+mn-lt"/>
              </a:rPr>
              <a:t>when honest party encrypts, it needs to pad message with m = O(</a:t>
            </a:r>
            <a:r>
              <a:rPr lang="en-US" sz="2000" dirty="0" err="1">
                <a:latin typeface="+mn-lt"/>
              </a:rPr>
              <a:t>sec.par</a:t>
            </a:r>
            <a:r>
              <a:rPr lang="en-US" sz="2000" dirty="0">
                <a:latin typeface="+mn-lt"/>
              </a:rPr>
              <a:t>.) random bits</a:t>
            </a:r>
          </a:p>
          <a:p>
            <a:pPr marL="914400" lvl="1" indent="-457200">
              <a:buFont typeface="+mj-lt"/>
              <a:buAutoNum type="arabicPeriod"/>
            </a:pPr>
            <a:r>
              <a:rPr lang="en-US" sz="2000" dirty="0">
                <a:latin typeface="+mn-lt"/>
              </a:rPr>
              <a:t>when adversary encrypts, </a:t>
            </a:r>
            <a:r>
              <a:rPr lang="en-US" sz="2000" dirty="0">
                <a:solidFill>
                  <a:srgbClr val="FF0000"/>
                </a:solidFill>
                <a:latin typeface="+mn-lt"/>
              </a:rPr>
              <a:t>only m bits of the ciphertext are random</a:t>
            </a:r>
          </a:p>
          <a:p>
            <a:endParaRPr lang="en-US" sz="2000" dirty="0">
              <a:solidFill>
                <a:prstClr val="black"/>
              </a:solidFill>
              <a:latin typeface="Calibri" panose="020F0502020204030204"/>
              <a:ea typeface="宋体" panose="02010600030101010101" pitchFamily="2" charset="-122"/>
              <a:cs typeface="+mn-cs"/>
            </a:endParaRPr>
          </a:p>
          <a:p>
            <a:pPr marL="514350" indent="-514350">
              <a:buFont typeface="+mj-lt"/>
              <a:buAutoNum type="romanUcPeriod" startAt="2"/>
            </a:pPr>
            <a:r>
              <a:rPr lang="en-US" sz="2000" dirty="0">
                <a:solidFill>
                  <a:prstClr val="black"/>
                </a:solidFill>
                <a:latin typeface="Calibri" panose="020F0502020204030204"/>
                <a:ea typeface="宋体" panose="02010600030101010101" pitchFamily="2" charset="-122"/>
                <a:cs typeface="+mn-cs"/>
              </a:rPr>
              <a:t>HIC can replace IC in many protocols (all protocols below use </a:t>
            </a:r>
            <a:r>
              <a:rPr lang="en-US" sz="2000" dirty="0">
                <a:solidFill>
                  <a:srgbClr val="0070C0"/>
                </a:solidFill>
                <a:latin typeface="Calibri" panose="020F0502020204030204"/>
                <a:ea typeface="宋体" panose="02010600030101010101" pitchFamily="2" charset="-122"/>
                <a:cs typeface="+mn-cs"/>
              </a:rPr>
              <a:t>HIC</a:t>
            </a:r>
            <a:r>
              <a:rPr lang="en-US" sz="2000" dirty="0">
                <a:solidFill>
                  <a:prstClr val="black"/>
                </a:solidFill>
                <a:latin typeface="Calibri" panose="020F0502020204030204"/>
                <a:ea typeface="宋体" panose="02010600030101010101" pitchFamily="2" charset="-122"/>
                <a:cs typeface="+mn-cs"/>
              </a:rPr>
              <a:t> for password encryption):</a:t>
            </a:r>
          </a:p>
          <a:p>
            <a:pPr marL="914400" lvl="1" indent="-457200">
              <a:spcBef>
                <a:spcPts val="1200"/>
              </a:spcBef>
              <a:buFont typeface="+mj-lt"/>
              <a:buAutoNum type="arabicPeriod"/>
            </a:pPr>
            <a:r>
              <a:rPr lang="en-US" sz="2000" dirty="0">
                <a:latin typeface="+mn-lt"/>
              </a:rPr>
              <a:t>EKE + NIKE		= UC PAKE</a:t>
            </a:r>
            <a:endParaRPr lang="en-US" sz="2000" dirty="0">
              <a:solidFill>
                <a:srgbClr val="0070C0"/>
              </a:solidFill>
              <a:latin typeface="+mn-lt"/>
            </a:endParaRPr>
          </a:p>
          <a:p>
            <a:pPr marL="914400" lvl="1" indent="-457200">
              <a:buFont typeface="+mj-lt"/>
              <a:buAutoNum type="arabicPeriod"/>
            </a:pPr>
            <a:r>
              <a:rPr lang="en-US" sz="2000" dirty="0">
                <a:latin typeface="+mn-lt"/>
              </a:rPr>
              <a:t>EKE + anonymous KEM 	= UC PAKE</a:t>
            </a:r>
            <a:endParaRPr lang="en-US" sz="2000" dirty="0">
              <a:solidFill>
                <a:srgbClr val="0070C0"/>
              </a:solidFill>
              <a:latin typeface="+mn-lt"/>
            </a:endParaRPr>
          </a:p>
          <a:p>
            <a:pPr marL="914400" lvl="1" indent="-457200">
              <a:buFont typeface="+mj-lt"/>
              <a:buAutoNum type="arabicPeriod"/>
            </a:pPr>
            <a:r>
              <a:rPr lang="en-US" sz="2000" i="1" dirty="0">
                <a:latin typeface="+mn-lt"/>
              </a:rPr>
              <a:t>KHAPE</a:t>
            </a:r>
            <a:r>
              <a:rPr lang="en-US" sz="2000" dirty="0">
                <a:latin typeface="+mn-lt"/>
              </a:rPr>
              <a:t> [GJK’21] 		= UC aPAKE (asymmetric PAKE)</a:t>
            </a:r>
            <a:endParaRPr lang="en-US" sz="2000" dirty="0">
              <a:solidFill>
                <a:srgbClr val="0070C0"/>
              </a:solidFill>
              <a:latin typeface="+mn-lt"/>
            </a:endParaRPr>
          </a:p>
          <a:p>
            <a:pPr lvl="2"/>
            <a:r>
              <a:rPr lang="en-US" sz="2000" dirty="0">
                <a:solidFill>
                  <a:schemeClr val="bg1">
                    <a:lumMod val="50000"/>
                  </a:schemeClr>
                </a:solidFill>
                <a:latin typeface="+mn-lt"/>
              </a:rPr>
              <a:t>(same should hold for </a:t>
            </a:r>
            <a:r>
              <a:rPr lang="en-US" sz="2000" i="1" dirty="0">
                <a:solidFill>
                  <a:schemeClr val="bg1">
                    <a:lumMod val="50000"/>
                  </a:schemeClr>
                </a:solidFill>
                <a:latin typeface="+mn-lt"/>
              </a:rPr>
              <a:t>OKAPE</a:t>
            </a:r>
            <a:r>
              <a:rPr lang="en-US" sz="2000" dirty="0">
                <a:solidFill>
                  <a:schemeClr val="bg1">
                    <a:lumMod val="50000"/>
                  </a:schemeClr>
                </a:solidFill>
                <a:latin typeface="+mn-lt"/>
              </a:rPr>
              <a:t> [FGJK’22])</a:t>
            </a:r>
            <a:endParaRPr lang="en-US" sz="2000" dirty="0">
              <a:solidFill>
                <a:schemeClr val="bg1">
                  <a:lumMod val="50000"/>
                </a:schemeClr>
              </a:solidFill>
              <a:latin typeface="Calibri" panose="020F0502020204030204"/>
              <a:ea typeface="宋体" panose="02010600030101010101" pitchFamily="2" charset="-122"/>
              <a:cs typeface="+mn-cs"/>
            </a:endParaRPr>
          </a:p>
          <a:p>
            <a:endParaRPr lang="en-US" sz="2000" dirty="0">
              <a:latin typeface="+mn-lt"/>
            </a:endParaRPr>
          </a:p>
          <a:p>
            <a:pPr marL="514350" indent="-514350">
              <a:buFont typeface="+mj-lt"/>
              <a:buAutoNum type="romanUcPeriod" startAt="3"/>
            </a:pPr>
            <a:r>
              <a:rPr lang="en-US" sz="2000" dirty="0">
                <a:latin typeface="+mn-lt"/>
              </a:rPr>
              <a:t>We realize </a:t>
            </a:r>
            <a:r>
              <a:rPr lang="en-US" sz="2000" dirty="0">
                <a:solidFill>
                  <a:srgbClr val="0070C0"/>
                </a:solidFill>
                <a:latin typeface="+mn-lt"/>
              </a:rPr>
              <a:t>HIC</a:t>
            </a:r>
            <a:r>
              <a:rPr lang="en-US" sz="2000" dirty="0">
                <a:latin typeface="+mn-lt"/>
              </a:rPr>
              <a:t> for group domain G if there exists RO hash onto G</a:t>
            </a:r>
          </a:p>
          <a:p>
            <a:pPr lvl="1">
              <a:spcBef>
                <a:spcPts val="600"/>
              </a:spcBef>
            </a:pPr>
            <a:r>
              <a:rPr lang="en-US" sz="2000" dirty="0">
                <a:latin typeface="+mn-lt"/>
              </a:rPr>
              <a:t> (encryption/decryption cost  </a:t>
            </a:r>
            <a:r>
              <a:rPr lang="en-US" sz="2000" dirty="0">
                <a:latin typeface="+mn-lt"/>
                <a:sym typeface="Symbol" panose="05050102010706020507" pitchFamily="18" charset="2"/>
              </a:rPr>
              <a:t>  one RO hash onto G)</a:t>
            </a:r>
            <a:endParaRPr lang="en-US" sz="2000" dirty="0">
              <a:latin typeface="+mn-lt"/>
            </a:endParaRPr>
          </a:p>
        </p:txBody>
      </p:sp>
      <p:sp>
        <p:nvSpPr>
          <p:cNvPr id="3" name="Title 1">
            <a:extLst>
              <a:ext uri="{FF2B5EF4-FFF2-40B4-BE49-F238E27FC236}">
                <a16:creationId xmlns:a16="http://schemas.microsoft.com/office/drawing/2014/main" id="{F0A8830C-22C9-714D-C78E-3A6E32039DA4}"/>
              </a:ext>
            </a:extLst>
          </p:cNvPr>
          <p:cNvSpPr txBox="1">
            <a:spLocks/>
          </p:cNvSpPr>
          <p:nvPr/>
        </p:nvSpPr>
        <p:spPr bwMode="auto">
          <a:xfrm>
            <a:off x="2593732" y="5018853"/>
            <a:ext cx="6365016" cy="1645714"/>
          </a:xfrm>
          <a:prstGeom prst="rect">
            <a:avLst/>
          </a:prstGeom>
          <a:noFill/>
          <a:ln w="19050">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a:lstStyle>
          <a:p>
            <a:r>
              <a:rPr lang="en-US" sz="2000" dirty="0">
                <a:latin typeface="+mn-lt"/>
              </a:rPr>
              <a:t>Talk Outline:</a:t>
            </a:r>
          </a:p>
          <a:p>
            <a:pPr marL="457200" indent="-457200">
              <a:spcBef>
                <a:spcPts val="600"/>
              </a:spcBef>
              <a:buAutoNum type="arabicPeriod"/>
            </a:pPr>
            <a:r>
              <a:rPr lang="en-US" sz="2000" dirty="0">
                <a:latin typeface="+mn-lt"/>
              </a:rPr>
              <a:t>why Ideal Cipher on groups is useful for (a)PAKE’s</a:t>
            </a:r>
          </a:p>
          <a:p>
            <a:pPr marL="457200" indent="-457200">
              <a:buAutoNum type="arabicPeriod"/>
            </a:pPr>
            <a:r>
              <a:rPr lang="en-US" sz="2000" dirty="0">
                <a:latin typeface="+mn-lt"/>
              </a:rPr>
              <a:t>previous implementations of IC on groups</a:t>
            </a:r>
          </a:p>
          <a:p>
            <a:pPr marL="457200" indent="-457200">
              <a:buAutoNum type="arabicPeriod"/>
            </a:pPr>
            <a:r>
              <a:rPr lang="en-US" sz="2000" dirty="0">
                <a:latin typeface="+mn-lt"/>
              </a:rPr>
              <a:t>our </a:t>
            </a:r>
            <a:r>
              <a:rPr lang="en-US" sz="2000" dirty="0">
                <a:solidFill>
                  <a:srgbClr val="0070C0"/>
                </a:solidFill>
                <a:latin typeface="+mn-lt"/>
              </a:rPr>
              <a:t>HIC</a:t>
            </a:r>
            <a:r>
              <a:rPr lang="en-US" sz="2000" dirty="0">
                <a:latin typeface="+mn-lt"/>
              </a:rPr>
              <a:t> construction and the </a:t>
            </a:r>
            <a:r>
              <a:rPr lang="en-US" sz="2000" dirty="0">
                <a:solidFill>
                  <a:srgbClr val="0070C0"/>
                </a:solidFill>
                <a:latin typeface="Calibri" panose="020F0502020204030204"/>
                <a:ea typeface="宋体" panose="02010600030101010101" pitchFamily="2" charset="-122"/>
                <a:cs typeface="+mn-cs"/>
              </a:rPr>
              <a:t>HIC</a:t>
            </a:r>
            <a:r>
              <a:rPr lang="en-US" sz="2000" dirty="0">
                <a:solidFill>
                  <a:prstClr val="black"/>
                </a:solidFill>
                <a:latin typeface="Calibri" panose="020F0502020204030204"/>
                <a:ea typeface="宋体" panose="02010600030101010101" pitchFamily="2" charset="-122"/>
                <a:cs typeface="+mn-cs"/>
              </a:rPr>
              <a:t> </a:t>
            </a:r>
            <a:r>
              <a:rPr lang="en-US" sz="2000" dirty="0">
                <a:latin typeface="+mn-lt"/>
              </a:rPr>
              <a:t>model</a:t>
            </a:r>
          </a:p>
          <a:p>
            <a:pPr marL="457200" indent="-457200">
              <a:buAutoNum type="arabicPeriod"/>
            </a:pPr>
            <a:r>
              <a:rPr lang="en-US" sz="2000" dirty="0">
                <a:latin typeface="+mn-lt"/>
              </a:rPr>
              <a:t>why </a:t>
            </a:r>
            <a:r>
              <a:rPr lang="en-US" sz="2000" dirty="0">
                <a:solidFill>
                  <a:srgbClr val="0070C0"/>
                </a:solidFill>
                <a:latin typeface="+mn-lt"/>
              </a:rPr>
              <a:t>HIC</a:t>
            </a:r>
            <a:r>
              <a:rPr lang="en-US" sz="2000" dirty="0">
                <a:latin typeface="+mn-lt"/>
              </a:rPr>
              <a:t> suffices as IC replacement in applications</a:t>
            </a:r>
          </a:p>
        </p:txBody>
      </p:sp>
    </p:spTree>
    <p:extLst>
      <p:ext uri="{BB962C8B-B14F-4D97-AF65-F5344CB8AC3E}">
        <p14:creationId xmlns:p14="http://schemas.microsoft.com/office/powerpoint/2010/main" val="324002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1">
            <a:extLst>
              <a:ext uri="{FF2B5EF4-FFF2-40B4-BE49-F238E27FC236}">
                <a16:creationId xmlns:a16="http://schemas.microsoft.com/office/drawing/2014/main" id="{5DC807E8-207E-9218-FBBF-98F8A0D40400}"/>
              </a:ext>
            </a:extLst>
          </p:cNvPr>
          <p:cNvSpPr txBox="1">
            <a:spLocks/>
          </p:cNvSpPr>
          <p:nvPr/>
        </p:nvSpPr>
        <p:spPr bwMode="auto">
          <a:xfrm>
            <a:off x="417992" y="966247"/>
            <a:ext cx="8830351" cy="1010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a:lstStyle>
          <a:p>
            <a:r>
              <a:rPr lang="en-US" sz="2000" i="1" dirty="0">
                <a:latin typeface="+mn-lt"/>
              </a:rPr>
              <a:t>EKE</a:t>
            </a:r>
            <a:r>
              <a:rPr lang="en-US" sz="2000" dirty="0">
                <a:latin typeface="+mn-lt"/>
              </a:rPr>
              <a:t> [BM92]:   Key Exchange (KE)  </a:t>
            </a:r>
            <a:r>
              <a:rPr lang="en-US" sz="2000" dirty="0">
                <a:latin typeface="+mn-lt"/>
                <a:sym typeface="Symbol" panose="05050102010706020507" pitchFamily="18" charset="2"/>
              </a:rPr>
              <a:t>  </a:t>
            </a:r>
            <a:r>
              <a:rPr lang="en-US" sz="2000" dirty="0">
                <a:latin typeface="+mn-lt"/>
              </a:rPr>
              <a:t>Password-Authenticated Key Exchange (PAKE)</a:t>
            </a:r>
            <a:endParaRPr lang="en-US" sz="2100" dirty="0">
              <a:latin typeface="+mn-lt"/>
            </a:endParaRPr>
          </a:p>
          <a:p>
            <a:pPr>
              <a:lnSpc>
                <a:spcPct val="150000"/>
              </a:lnSpc>
            </a:pPr>
            <a:r>
              <a:rPr lang="en-US" sz="2100" dirty="0">
                <a:latin typeface="+mn-lt"/>
              </a:rPr>
              <a:t>Idea:  use passwords to encrypt KE messages       (Example:  </a:t>
            </a:r>
            <a:r>
              <a:rPr lang="en-US" sz="2100" dirty="0">
                <a:solidFill>
                  <a:srgbClr val="0070C0"/>
                </a:solidFill>
                <a:latin typeface="+mn-lt"/>
              </a:rPr>
              <a:t>KE = Diffie-Hellman KE</a:t>
            </a:r>
            <a:r>
              <a:rPr lang="en-US" sz="2100" dirty="0">
                <a:latin typeface="+mn-lt"/>
              </a:rPr>
              <a:t>)</a:t>
            </a:r>
            <a:endParaRPr lang="en-US" sz="2100" dirty="0">
              <a:solidFill>
                <a:srgbClr val="0070C0"/>
              </a:solidFill>
              <a:latin typeface="+mn-lt"/>
            </a:endParaRPr>
          </a:p>
        </p:txBody>
      </p:sp>
      <p:grpSp>
        <p:nvGrpSpPr>
          <p:cNvPr id="7" name="Group 6">
            <a:extLst>
              <a:ext uri="{FF2B5EF4-FFF2-40B4-BE49-F238E27FC236}">
                <a16:creationId xmlns:a16="http://schemas.microsoft.com/office/drawing/2014/main" id="{15471640-DB31-FE52-87F8-37E09364EAAB}"/>
              </a:ext>
            </a:extLst>
          </p:cNvPr>
          <p:cNvGrpSpPr/>
          <p:nvPr/>
        </p:nvGrpSpPr>
        <p:grpSpPr>
          <a:xfrm>
            <a:off x="2688448" y="2637633"/>
            <a:ext cx="3098283" cy="423483"/>
            <a:chOff x="2688448" y="3476620"/>
            <a:chExt cx="3098283" cy="423483"/>
          </a:xfrm>
        </p:grpSpPr>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97D20DE9-4638-095D-87D0-28F035580D3F}"/>
                    </a:ext>
                  </a:extLst>
                </p:cNvPr>
                <p:cNvSpPr txBox="1"/>
                <p:nvPr/>
              </p:nvSpPr>
              <p:spPr>
                <a:xfrm>
                  <a:off x="2688448" y="3476620"/>
                  <a:ext cx="3098283"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000" b="0" i="1" dirty="0" smtClean="0">
                                <a:solidFill>
                                  <a:schemeClr val="tx1"/>
                                </a:solidFill>
                                <a:latin typeface="Cambria Math" panose="02040503050406030204" pitchFamily="18" charset="0"/>
                              </a:rPr>
                            </m:ctrlPr>
                          </m:sSubPr>
                          <m:e>
                            <m:r>
                              <a:rPr lang="en-US" sz="2000" b="0" i="1" dirty="0" smtClean="0">
                                <a:solidFill>
                                  <a:schemeClr val="tx1"/>
                                </a:solidFill>
                                <a:latin typeface="Cambria Math" panose="02040503050406030204" pitchFamily="18" charset="0"/>
                              </a:rPr>
                              <m:t>𝐶</m:t>
                            </m:r>
                          </m:e>
                          <m:sub>
                            <m:r>
                              <a:rPr lang="en-US" sz="2000" b="0" i="1" dirty="0" smtClean="0">
                                <a:solidFill>
                                  <a:schemeClr val="tx1"/>
                                </a:solidFill>
                                <a:latin typeface="Cambria Math" panose="02040503050406030204" pitchFamily="18" charset="0"/>
                              </a:rPr>
                              <m:t>𝐴</m:t>
                            </m:r>
                          </m:sub>
                        </m:sSub>
                        <m:r>
                          <a:rPr lang="en-US" sz="2000" b="0" i="1" dirty="0" smtClean="0">
                            <a:solidFill>
                              <a:schemeClr val="tx1"/>
                            </a:solidFill>
                            <a:latin typeface="Cambria Math" panose="02040503050406030204" pitchFamily="18" charset="0"/>
                          </a:rPr>
                          <m:t>=</m:t>
                        </m:r>
                        <m:r>
                          <a:rPr lang="en-US" sz="2000" b="0" i="1" dirty="0" smtClean="0">
                            <a:solidFill>
                              <a:srgbClr val="FF0000"/>
                            </a:solidFill>
                            <a:latin typeface="Cambria Math" panose="02040503050406030204" pitchFamily="18" charset="0"/>
                          </a:rPr>
                          <m:t>𝐼𝐶</m:t>
                        </m:r>
                        <m:r>
                          <a:rPr lang="en-US" sz="2000" b="0" i="1" dirty="0" smtClean="0">
                            <a:solidFill>
                              <a:srgbClr val="FF0000"/>
                            </a:solidFill>
                            <a:latin typeface="Cambria Math" panose="02040503050406030204" pitchFamily="18" charset="0"/>
                          </a:rPr>
                          <m:t>.</m:t>
                        </m:r>
                        <m:r>
                          <a:rPr lang="en-US" sz="2000" b="0" i="1" dirty="0" smtClean="0">
                            <a:solidFill>
                              <a:srgbClr val="FF0000"/>
                            </a:solidFill>
                            <a:latin typeface="Cambria Math" panose="02040503050406030204" pitchFamily="18" charset="0"/>
                          </a:rPr>
                          <m:t>𝐸</m:t>
                        </m:r>
                        <m:r>
                          <a:rPr lang="en-US" sz="2000" b="0" i="1" dirty="0" smtClean="0">
                            <a:solidFill>
                              <a:schemeClr val="tx1"/>
                            </a:solidFill>
                            <a:latin typeface="Cambria Math" panose="02040503050406030204" pitchFamily="18" charset="0"/>
                          </a:rPr>
                          <m:t>(</m:t>
                        </m:r>
                        <m:r>
                          <a:rPr lang="en-US" sz="2000" b="0" i="1" dirty="0" smtClean="0">
                            <a:solidFill>
                              <a:schemeClr val="tx1"/>
                            </a:solidFill>
                            <a:latin typeface="Cambria Math" panose="02040503050406030204" pitchFamily="18" charset="0"/>
                          </a:rPr>
                          <m:t>𝑝𝑤</m:t>
                        </m:r>
                        <m:r>
                          <a:rPr lang="en-US" sz="2000" b="0" i="1" dirty="0" smtClean="0">
                            <a:solidFill>
                              <a:schemeClr val="tx1"/>
                            </a:solidFill>
                            <a:latin typeface="Cambria Math" panose="02040503050406030204" pitchFamily="18" charset="0"/>
                          </a:rPr>
                          <m:t>, </m:t>
                        </m:r>
                        <m:sSup>
                          <m:sSupPr>
                            <m:ctrlPr>
                              <a:rPr lang="en-US" sz="2000" i="1" dirty="0" smtClean="0">
                                <a:solidFill>
                                  <a:schemeClr val="accent5"/>
                                </a:solidFill>
                                <a:latin typeface="Cambria Math" panose="02040503050406030204" pitchFamily="18" charset="0"/>
                              </a:rPr>
                            </m:ctrlPr>
                          </m:sSupPr>
                          <m:e>
                            <m:r>
                              <a:rPr lang="en-US" sz="2000" b="0" i="1" dirty="0" smtClean="0">
                                <a:solidFill>
                                  <a:schemeClr val="accent5"/>
                                </a:solidFill>
                                <a:latin typeface="Cambria Math" panose="02040503050406030204" pitchFamily="18" charset="0"/>
                              </a:rPr>
                              <m:t>𝐴</m:t>
                            </m:r>
                            <m:r>
                              <a:rPr lang="en-US" sz="2000" b="0" i="1" dirty="0" smtClean="0">
                                <a:solidFill>
                                  <a:schemeClr val="accent5"/>
                                </a:solidFill>
                                <a:latin typeface="Cambria Math" panose="02040503050406030204" pitchFamily="18" charset="0"/>
                              </a:rPr>
                              <m:t>=</m:t>
                            </m:r>
                            <m:r>
                              <a:rPr lang="en-US" sz="2000" i="1" dirty="0">
                                <a:solidFill>
                                  <a:schemeClr val="accent5"/>
                                </a:solidFill>
                                <a:latin typeface="Cambria Math" panose="02040503050406030204" pitchFamily="18" charset="0"/>
                              </a:rPr>
                              <m:t>𝑔</m:t>
                            </m:r>
                          </m:e>
                          <m:sup>
                            <m:r>
                              <a:rPr lang="en-US" sz="2000" b="0" i="1" dirty="0" smtClean="0">
                                <a:solidFill>
                                  <a:schemeClr val="accent5"/>
                                </a:solidFill>
                                <a:latin typeface="Cambria Math" panose="02040503050406030204" pitchFamily="18" charset="0"/>
                              </a:rPr>
                              <m:t>𝑎</m:t>
                            </m:r>
                          </m:sup>
                        </m:sSup>
                        <m:r>
                          <a:rPr lang="en-US" sz="2000" b="0" i="1" dirty="0" smtClean="0">
                            <a:solidFill>
                              <a:schemeClr val="tx1"/>
                            </a:solidFill>
                            <a:latin typeface="Cambria Math" panose="02040503050406030204" pitchFamily="18" charset="0"/>
                          </a:rPr>
                          <m:t>)</m:t>
                        </m:r>
                      </m:oMath>
                    </m:oMathPara>
                  </a14:m>
                  <a:endParaRPr lang="en-US" sz="2000" dirty="0">
                    <a:solidFill>
                      <a:schemeClr val="tx1"/>
                    </a:solidFill>
                  </a:endParaRPr>
                </a:p>
              </p:txBody>
            </p:sp>
          </mc:Choice>
          <mc:Fallback xmlns="">
            <p:sp>
              <p:nvSpPr>
                <p:cNvPr id="41" name="TextBox 40">
                  <a:extLst>
                    <a:ext uri="{FF2B5EF4-FFF2-40B4-BE49-F238E27FC236}">
                      <a16:creationId xmlns:a16="http://schemas.microsoft.com/office/drawing/2014/main" id="{97D20DE9-4638-095D-87D0-28F035580D3F}"/>
                    </a:ext>
                  </a:extLst>
                </p:cNvPr>
                <p:cNvSpPr txBox="1">
                  <a:spLocks noRot="1" noChangeAspect="1" noMove="1" noResize="1" noEditPoints="1" noAdjustHandles="1" noChangeArrowheads="1" noChangeShapeType="1" noTextEdit="1"/>
                </p:cNvSpPr>
                <p:nvPr/>
              </p:nvSpPr>
              <p:spPr>
                <a:xfrm>
                  <a:off x="2688448" y="3476620"/>
                  <a:ext cx="3098283" cy="400110"/>
                </a:xfrm>
                <a:prstGeom prst="rect">
                  <a:avLst/>
                </a:prstGeom>
                <a:blipFill>
                  <a:blip r:embed="rId3"/>
                  <a:stretch>
                    <a:fillRect b="-15385"/>
                  </a:stretch>
                </a:blipFill>
              </p:spPr>
              <p:txBody>
                <a:bodyPr/>
                <a:lstStyle/>
                <a:p>
                  <a:r>
                    <a:rPr lang="en-US">
                      <a:noFill/>
                    </a:rPr>
                    <a:t> </a:t>
                  </a:r>
                </a:p>
              </p:txBody>
            </p:sp>
          </mc:Fallback>
        </mc:AlternateContent>
        <p:cxnSp>
          <p:nvCxnSpPr>
            <p:cNvPr id="48" name="Straight Arrow Connector 47">
              <a:extLst>
                <a:ext uri="{FF2B5EF4-FFF2-40B4-BE49-F238E27FC236}">
                  <a16:creationId xmlns:a16="http://schemas.microsoft.com/office/drawing/2014/main" id="{5751839E-4934-B108-74E2-2044F96F981C}"/>
                </a:ext>
              </a:extLst>
            </p:cNvPr>
            <p:cNvCxnSpPr>
              <a:cxnSpLocks/>
            </p:cNvCxnSpPr>
            <p:nvPr/>
          </p:nvCxnSpPr>
          <p:spPr>
            <a:xfrm flipH="1">
              <a:off x="2848098" y="3900103"/>
              <a:ext cx="2798558" cy="0"/>
            </a:xfrm>
            <a:prstGeom prst="straightConnector1">
              <a:avLst/>
            </a:prstGeom>
            <a:ln w="38100">
              <a:solidFill>
                <a:schemeClr val="tx1"/>
              </a:solidFill>
              <a:headEnd type="triangle"/>
              <a:tailEnd type="none"/>
            </a:ln>
          </p:spPr>
          <p:style>
            <a:lnRef idx="3">
              <a:schemeClr val="dk1"/>
            </a:lnRef>
            <a:fillRef idx="0">
              <a:schemeClr val="dk1"/>
            </a:fillRef>
            <a:effectRef idx="2">
              <a:schemeClr val="dk1"/>
            </a:effectRef>
            <a:fontRef idx="minor">
              <a:schemeClr val="tx1"/>
            </a:fontRef>
          </p:style>
        </p:cxnSp>
      </p:grpSp>
      <p:grpSp>
        <p:nvGrpSpPr>
          <p:cNvPr id="8" name="Group 7">
            <a:extLst>
              <a:ext uri="{FF2B5EF4-FFF2-40B4-BE49-F238E27FC236}">
                <a16:creationId xmlns:a16="http://schemas.microsoft.com/office/drawing/2014/main" id="{C993F746-8415-6E11-8C14-638CBBFBFCEA}"/>
              </a:ext>
            </a:extLst>
          </p:cNvPr>
          <p:cNvGrpSpPr/>
          <p:nvPr/>
        </p:nvGrpSpPr>
        <p:grpSpPr>
          <a:xfrm>
            <a:off x="6833371" y="2621245"/>
            <a:ext cx="3218780" cy="456854"/>
            <a:chOff x="6429862" y="3525777"/>
            <a:chExt cx="3218780" cy="456854"/>
          </a:xfrm>
        </p:grpSpPr>
        <p:cxnSp>
          <p:nvCxnSpPr>
            <p:cNvPr id="40" name="Straight Arrow Connector 39">
              <a:extLst>
                <a:ext uri="{FF2B5EF4-FFF2-40B4-BE49-F238E27FC236}">
                  <a16:creationId xmlns:a16="http://schemas.microsoft.com/office/drawing/2014/main" id="{59B4CB57-ABBA-CC0C-9824-DC23F2835159}"/>
                </a:ext>
              </a:extLst>
            </p:cNvPr>
            <p:cNvCxnSpPr>
              <a:cxnSpLocks/>
            </p:cNvCxnSpPr>
            <p:nvPr/>
          </p:nvCxnSpPr>
          <p:spPr>
            <a:xfrm flipH="1" flipV="1">
              <a:off x="6546791" y="3969848"/>
              <a:ext cx="2964854" cy="12783"/>
            </a:xfrm>
            <a:prstGeom prst="straightConnector1">
              <a:avLst/>
            </a:prstGeom>
            <a:ln w="38100">
              <a:solidFill>
                <a:schemeClr val="tx1"/>
              </a:solidFill>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CA8660EC-09CD-468D-9522-74763A5D7BEE}"/>
                    </a:ext>
                  </a:extLst>
                </p:cNvPr>
                <p:cNvSpPr txBox="1"/>
                <p:nvPr/>
              </p:nvSpPr>
              <p:spPr>
                <a:xfrm>
                  <a:off x="6429862" y="3525777"/>
                  <a:ext cx="3218780" cy="40562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000" b="0" i="1" dirty="0" smtClean="0">
                                <a:latin typeface="Cambria Math" panose="02040503050406030204" pitchFamily="18" charset="0"/>
                              </a:rPr>
                            </m:ctrlPr>
                          </m:sSubPr>
                          <m:e>
                            <m:r>
                              <a:rPr lang="en-US" sz="2000" b="0" i="1" dirty="0" smtClean="0">
                                <a:latin typeface="Cambria Math" panose="02040503050406030204" pitchFamily="18" charset="0"/>
                              </a:rPr>
                              <m:t>𝐶</m:t>
                            </m:r>
                          </m:e>
                          <m:sub>
                            <m:r>
                              <a:rPr lang="en-US" sz="2000" b="0" i="1" dirty="0" smtClean="0">
                                <a:latin typeface="Cambria Math" panose="02040503050406030204" pitchFamily="18" charset="0"/>
                              </a:rPr>
                              <m:t>𝐵</m:t>
                            </m:r>
                          </m:sub>
                        </m:sSub>
                        <m:r>
                          <a:rPr lang="en-US" sz="2000" b="0" i="1" dirty="0" smtClean="0">
                            <a:latin typeface="Cambria Math" panose="02040503050406030204" pitchFamily="18" charset="0"/>
                          </a:rPr>
                          <m:t>=</m:t>
                        </m:r>
                        <m:r>
                          <a:rPr lang="en-US" sz="2000" i="1" dirty="0" smtClean="0">
                            <a:solidFill>
                              <a:srgbClr val="FF0000"/>
                            </a:solidFill>
                            <a:latin typeface="Cambria Math" panose="02040503050406030204" pitchFamily="18" charset="0"/>
                          </a:rPr>
                          <m:t>𝐼𝐶</m:t>
                        </m:r>
                        <m:r>
                          <a:rPr lang="en-US" sz="2000" i="1" dirty="0" smtClean="0">
                            <a:solidFill>
                              <a:srgbClr val="FF0000"/>
                            </a:solidFill>
                            <a:latin typeface="Cambria Math" panose="02040503050406030204" pitchFamily="18" charset="0"/>
                          </a:rPr>
                          <m:t>. </m:t>
                        </m:r>
                        <m:r>
                          <a:rPr lang="en-US" sz="2000" b="0" i="1" dirty="0" smtClean="0">
                            <a:solidFill>
                              <a:srgbClr val="FF0000"/>
                            </a:solidFill>
                            <a:latin typeface="Cambria Math" panose="02040503050406030204" pitchFamily="18" charset="0"/>
                          </a:rPr>
                          <m:t>𝐸</m:t>
                        </m:r>
                        <m:r>
                          <a:rPr lang="en-US" sz="2000" b="0" i="1" dirty="0" smtClean="0">
                            <a:latin typeface="Cambria Math" panose="02040503050406030204" pitchFamily="18" charset="0"/>
                          </a:rPr>
                          <m:t>(</m:t>
                        </m:r>
                        <m:r>
                          <a:rPr lang="en-US" sz="2000" b="0" i="1" dirty="0" smtClean="0">
                            <a:latin typeface="Cambria Math" panose="02040503050406030204" pitchFamily="18" charset="0"/>
                          </a:rPr>
                          <m:t>𝑝</m:t>
                        </m:r>
                        <m:sSup>
                          <m:sSupPr>
                            <m:ctrlPr>
                              <a:rPr lang="en-US" sz="2000" b="0" i="1" dirty="0" smtClean="0">
                                <a:latin typeface="Cambria Math" panose="02040503050406030204" pitchFamily="18" charset="0"/>
                              </a:rPr>
                            </m:ctrlPr>
                          </m:sSupPr>
                          <m:e>
                            <m:r>
                              <a:rPr lang="en-US" sz="2000" b="0" i="1" dirty="0" smtClean="0">
                                <a:latin typeface="Cambria Math" panose="02040503050406030204" pitchFamily="18" charset="0"/>
                              </a:rPr>
                              <m:t>𝑤</m:t>
                            </m:r>
                          </m:e>
                          <m:sup>
                            <m:r>
                              <a:rPr lang="en-US" sz="2000" b="0" i="1" dirty="0" smtClean="0">
                                <a:latin typeface="Cambria Math" panose="02040503050406030204" pitchFamily="18" charset="0"/>
                              </a:rPr>
                              <m:t>′</m:t>
                            </m:r>
                          </m:sup>
                        </m:sSup>
                        <m:r>
                          <a:rPr lang="en-US" sz="2000" b="0" i="1" dirty="0" smtClean="0">
                            <a:latin typeface="Cambria Math" panose="02040503050406030204" pitchFamily="18" charset="0"/>
                          </a:rPr>
                          <m:t>,</m:t>
                        </m:r>
                        <m:r>
                          <a:rPr lang="en-US" sz="2000" b="0" i="1" dirty="0" smtClean="0">
                            <a:solidFill>
                              <a:srgbClr val="0070C0"/>
                            </a:solidFill>
                            <a:latin typeface="Cambria Math" panose="02040503050406030204" pitchFamily="18" charset="0"/>
                          </a:rPr>
                          <m:t>𝐵</m:t>
                        </m:r>
                        <m:r>
                          <a:rPr lang="en-US" sz="2000" i="1" dirty="0" smtClean="0">
                            <a:solidFill>
                              <a:srgbClr val="0070C0"/>
                            </a:solidFill>
                            <a:latin typeface="Cambria Math" panose="02040503050406030204" pitchFamily="18" charset="0"/>
                          </a:rPr>
                          <m:t>=</m:t>
                        </m:r>
                        <m:sSup>
                          <m:sSupPr>
                            <m:ctrlPr>
                              <a:rPr lang="en-US" sz="2000" i="1" dirty="0">
                                <a:solidFill>
                                  <a:srgbClr val="0070C0"/>
                                </a:solidFill>
                                <a:latin typeface="Cambria Math" panose="02040503050406030204" pitchFamily="18" charset="0"/>
                              </a:rPr>
                            </m:ctrlPr>
                          </m:sSupPr>
                          <m:e>
                            <m:r>
                              <a:rPr lang="en-US" sz="2000" i="1" dirty="0">
                                <a:solidFill>
                                  <a:srgbClr val="0070C0"/>
                                </a:solidFill>
                                <a:latin typeface="Cambria Math" panose="02040503050406030204" pitchFamily="18" charset="0"/>
                              </a:rPr>
                              <m:t>𝑔</m:t>
                            </m:r>
                          </m:e>
                          <m:sup>
                            <m:r>
                              <a:rPr lang="en-US" sz="2000" b="0" i="1" dirty="0" smtClean="0">
                                <a:solidFill>
                                  <a:srgbClr val="0070C0"/>
                                </a:solidFill>
                                <a:latin typeface="Cambria Math" panose="02040503050406030204" pitchFamily="18" charset="0"/>
                              </a:rPr>
                              <m:t>𝑏</m:t>
                            </m:r>
                          </m:sup>
                        </m:sSup>
                        <m:r>
                          <a:rPr lang="en-US" sz="2000" b="0" i="1" dirty="0" smtClean="0">
                            <a:solidFill>
                              <a:schemeClr val="tx1"/>
                            </a:solidFill>
                            <a:latin typeface="Cambria Math" panose="02040503050406030204" pitchFamily="18" charset="0"/>
                          </a:rPr>
                          <m:t>)</m:t>
                        </m:r>
                      </m:oMath>
                    </m:oMathPara>
                  </a14:m>
                  <a:endParaRPr lang="en-US" sz="2000" dirty="0">
                    <a:solidFill>
                      <a:schemeClr val="tx1"/>
                    </a:solidFill>
                  </a:endParaRPr>
                </a:p>
              </p:txBody>
            </p:sp>
          </mc:Choice>
          <mc:Fallback xmlns="">
            <p:sp>
              <p:nvSpPr>
                <p:cNvPr id="51" name="TextBox 50">
                  <a:extLst>
                    <a:ext uri="{FF2B5EF4-FFF2-40B4-BE49-F238E27FC236}">
                      <a16:creationId xmlns:a16="http://schemas.microsoft.com/office/drawing/2014/main" id="{CA8660EC-09CD-468D-9522-74763A5D7BEE}"/>
                    </a:ext>
                  </a:extLst>
                </p:cNvPr>
                <p:cNvSpPr txBox="1">
                  <a:spLocks noRot="1" noChangeAspect="1" noMove="1" noResize="1" noEditPoints="1" noAdjustHandles="1" noChangeArrowheads="1" noChangeShapeType="1" noTextEdit="1"/>
                </p:cNvSpPr>
                <p:nvPr/>
              </p:nvSpPr>
              <p:spPr>
                <a:xfrm>
                  <a:off x="6429862" y="3525777"/>
                  <a:ext cx="3218780" cy="405624"/>
                </a:xfrm>
                <a:prstGeom prst="rect">
                  <a:avLst/>
                </a:prstGeom>
                <a:blipFill>
                  <a:blip r:embed="rId5"/>
                  <a:stretch>
                    <a:fillRect b="-13433"/>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C6BE82E9-CE7A-BE9B-343B-780022A70AC6}"/>
                  </a:ext>
                </a:extLst>
              </p:cNvPr>
              <p:cNvSpPr txBox="1"/>
              <p:nvPr/>
            </p:nvSpPr>
            <p:spPr>
              <a:xfrm>
                <a:off x="2742830" y="3201492"/>
                <a:ext cx="2537449"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000" b="0" i="1" dirty="0" smtClean="0">
                          <a:solidFill>
                            <a:srgbClr val="0070C0"/>
                          </a:solidFill>
                          <a:latin typeface="Cambria Math" panose="02040503050406030204" pitchFamily="18" charset="0"/>
                        </a:rPr>
                        <m:t>𝐵</m:t>
                      </m:r>
                      <m:r>
                        <a:rPr lang="en-US" sz="2000" b="0" i="1" dirty="0" smtClean="0">
                          <a:latin typeface="Cambria Math" panose="02040503050406030204" pitchFamily="18" charset="0"/>
                        </a:rPr>
                        <m:t>=</m:t>
                      </m:r>
                      <m:r>
                        <a:rPr lang="en-US" sz="2000" b="0" i="1" dirty="0" smtClean="0">
                          <a:solidFill>
                            <a:srgbClr val="FF0000"/>
                          </a:solidFill>
                          <a:latin typeface="Cambria Math" panose="02040503050406030204" pitchFamily="18" charset="0"/>
                        </a:rPr>
                        <m:t>𝐼𝐶</m:t>
                      </m:r>
                      <m:r>
                        <a:rPr lang="en-US" sz="2000" b="0" i="1" dirty="0" smtClean="0">
                          <a:solidFill>
                            <a:srgbClr val="FF0000"/>
                          </a:solidFill>
                          <a:latin typeface="Cambria Math" panose="02040503050406030204" pitchFamily="18" charset="0"/>
                        </a:rPr>
                        <m:t>.</m:t>
                      </m:r>
                      <m:r>
                        <a:rPr lang="en-US" sz="2000" b="0" i="1" dirty="0" smtClean="0">
                          <a:solidFill>
                            <a:srgbClr val="FF0000"/>
                          </a:solidFill>
                          <a:latin typeface="Cambria Math" panose="02040503050406030204" pitchFamily="18" charset="0"/>
                        </a:rPr>
                        <m:t>𝐷</m:t>
                      </m:r>
                      <m:r>
                        <a:rPr lang="en-US" sz="2000" b="0" i="1" dirty="0" smtClean="0">
                          <a:latin typeface="Cambria Math" panose="02040503050406030204" pitchFamily="18" charset="0"/>
                        </a:rPr>
                        <m:t>(</m:t>
                      </m:r>
                      <m:r>
                        <a:rPr lang="en-US" sz="2000" b="0" i="1" dirty="0" smtClean="0">
                          <a:latin typeface="Cambria Math" panose="02040503050406030204" pitchFamily="18" charset="0"/>
                        </a:rPr>
                        <m:t>𝑝𝑤</m:t>
                      </m:r>
                      <m:r>
                        <a:rPr lang="en-US" sz="2000" b="0" i="1" dirty="0" smtClean="0">
                          <a:latin typeface="Cambria Math" panose="02040503050406030204" pitchFamily="18" charset="0"/>
                        </a:rPr>
                        <m:t>,</m:t>
                      </m:r>
                      <m:sSub>
                        <m:sSubPr>
                          <m:ctrlPr>
                            <a:rPr lang="en-US" sz="2000" b="0" i="1" dirty="0" smtClean="0">
                              <a:latin typeface="Cambria Math" panose="02040503050406030204" pitchFamily="18" charset="0"/>
                            </a:rPr>
                          </m:ctrlPr>
                        </m:sSubPr>
                        <m:e>
                          <m:r>
                            <a:rPr lang="en-US" sz="2000" b="0" i="1" dirty="0" smtClean="0">
                              <a:latin typeface="Cambria Math" panose="02040503050406030204" pitchFamily="18" charset="0"/>
                            </a:rPr>
                            <m:t>𝐶</m:t>
                          </m:r>
                        </m:e>
                        <m:sub>
                          <m:r>
                            <a:rPr lang="en-US" sz="2000" b="0" i="1" dirty="0" smtClean="0">
                              <a:latin typeface="Cambria Math" panose="02040503050406030204" pitchFamily="18" charset="0"/>
                            </a:rPr>
                            <m:t>𝐵</m:t>
                          </m:r>
                        </m:sub>
                      </m:sSub>
                      <m:r>
                        <a:rPr lang="en-US" sz="2000" b="0" i="1" dirty="0" smtClean="0">
                          <a:latin typeface="Cambria Math" panose="02040503050406030204" pitchFamily="18" charset="0"/>
                        </a:rPr>
                        <m:t>)</m:t>
                      </m:r>
                    </m:oMath>
                  </m:oMathPara>
                </a14:m>
                <a:endParaRPr lang="en-US" sz="2000" dirty="0"/>
              </a:p>
            </p:txBody>
          </p:sp>
        </mc:Choice>
        <mc:Fallback xmlns="">
          <p:sp>
            <p:nvSpPr>
              <p:cNvPr id="52" name="TextBox 51">
                <a:extLst>
                  <a:ext uri="{FF2B5EF4-FFF2-40B4-BE49-F238E27FC236}">
                    <a16:creationId xmlns:a16="http://schemas.microsoft.com/office/drawing/2014/main" id="{C6BE82E9-CE7A-BE9B-343B-780022A70AC6}"/>
                  </a:ext>
                </a:extLst>
              </p:cNvPr>
              <p:cNvSpPr txBox="1">
                <a:spLocks noRot="1" noChangeAspect="1" noMove="1" noResize="1" noEditPoints="1" noAdjustHandles="1" noChangeArrowheads="1" noChangeShapeType="1" noTextEdit="1"/>
              </p:cNvSpPr>
              <p:nvPr/>
            </p:nvSpPr>
            <p:spPr>
              <a:xfrm>
                <a:off x="2742830" y="3201492"/>
                <a:ext cx="2537449" cy="400110"/>
              </a:xfrm>
              <a:prstGeom prst="rect">
                <a:avLst/>
              </a:prstGeom>
              <a:blipFill>
                <a:blip r:embed="rId6"/>
                <a:stretch>
                  <a:fillRect b="-15152"/>
                </a:stretch>
              </a:blipFill>
            </p:spPr>
            <p:txBody>
              <a:bodyPr/>
              <a:lstStyle/>
              <a:p>
                <a:r>
                  <a:rPr lang="en-US">
                    <a:noFill/>
                  </a:rPr>
                  <a:t> </a:t>
                </a:r>
              </a:p>
            </p:txBody>
          </p:sp>
        </mc:Fallback>
      </mc:AlternateContent>
      <p:grpSp>
        <p:nvGrpSpPr>
          <p:cNvPr id="58" name="Group 57">
            <a:extLst>
              <a:ext uri="{FF2B5EF4-FFF2-40B4-BE49-F238E27FC236}">
                <a16:creationId xmlns:a16="http://schemas.microsoft.com/office/drawing/2014/main" id="{BDF8BD40-68A7-A4C4-F2BA-6BC17926CE27}"/>
              </a:ext>
            </a:extLst>
          </p:cNvPr>
          <p:cNvGrpSpPr/>
          <p:nvPr/>
        </p:nvGrpSpPr>
        <p:grpSpPr>
          <a:xfrm>
            <a:off x="9402806" y="2329380"/>
            <a:ext cx="2136248" cy="1816835"/>
            <a:chOff x="9224942" y="2706465"/>
            <a:chExt cx="2474043" cy="2474043"/>
          </a:xfrm>
        </p:grpSpPr>
        <p:pic>
          <p:nvPicPr>
            <p:cNvPr id="59" name="Picture 58">
              <a:extLst>
                <a:ext uri="{FF2B5EF4-FFF2-40B4-BE49-F238E27FC236}">
                  <a16:creationId xmlns:a16="http://schemas.microsoft.com/office/drawing/2014/main" id="{7EB5CE17-3746-E383-8374-0B690E06F76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24942" y="2706465"/>
              <a:ext cx="2474043" cy="2474043"/>
            </a:xfrm>
            <a:prstGeom prst="rect">
              <a:avLst/>
            </a:prstGeom>
          </p:spPr>
        </p:pic>
        <p:sp>
          <p:nvSpPr>
            <p:cNvPr id="60" name="Rectangle 59">
              <a:extLst>
                <a:ext uri="{FF2B5EF4-FFF2-40B4-BE49-F238E27FC236}">
                  <a16:creationId xmlns:a16="http://schemas.microsoft.com/office/drawing/2014/main" id="{873904D4-48CF-9467-B08D-10C6E87A8B79}"/>
                </a:ext>
              </a:extLst>
            </p:cNvPr>
            <p:cNvSpPr/>
            <p:nvPr/>
          </p:nvSpPr>
          <p:spPr>
            <a:xfrm>
              <a:off x="9674999" y="4760286"/>
              <a:ext cx="1668796" cy="312393"/>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Bob</a:t>
              </a:r>
            </a:p>
          </p:txBody>
        </p:sp>
      </p:grpSp>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id="{D830451A-C13B-AE41-A4C8-A20290CEAF96}"/>
                  </a:ext>
                </a:extLst>
              </p:cNvPr>
              <p:cNvSpPr txBox="1"/>
              <p:nvPr/>
            </p:nvSpPr>
            <p:spPr>
              <a:xfrm>
                <a:off x="10748921" y="2189903"/>
                <a:ext cx="966878"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000" b="0" i="1" dirty="0" smtClean="0">
                          <a:latin typeface="Cambria Math" panose="02040503050406030204" pitchFamily="18" charset="0"/>
                        </a:rPr>
                        <m:t>𝑝𝑤</m:t>
                      </m:r>
                      <m:r>
                        <a:rPr lang="en-US" sz="2000" b="0" i="1" dirty="0" smtClean="0">
                          <a:latin typeface="Cambria Math" panose="02040503050406030204" pitchFamily="18" charset="0"/>
                        </a:rPr>
                        <m:t>′</m:t>
                      </m:r>
                    </m:oMath>
                  </m:oMathPara>
                </a14:m>
                <a:endParaRPr lang="en-US" sz="2000" dirty="0"/>
              </a:p>
            </p:txBody>
          </p:sp>
        </mc:Choice>
        <mc:Fallback xmlns="">
          <p:sp>
            <p:nvSpPr>
              <p:cNvPr id="62" name="TextBox 61">
                <a:extLst>
                  <a:ext uri="{FF2B5EF4-FFF2-40B4-BE49-F238E27FC236}">
                    <a16:creationId xmlns:a16="http://schemas.microsoft.com/office/drawing/2014/main" id="{D830451A-C13B-AE41-A4C8-A20290CEAF96}"/>
                  </a:ext>
                </a:extLst>
              </p:cNvPr>
              <p:cNvSpPr txBox="1">
                <a:spLocks noRot="1" noChangeAspect="1" noMove="1" noResize="1" noEditPoints="1" noAdjustHandles="1" noChangeArrowheads="1" noChangeShapeType="1" noTextEdit="1"/>
              </p:cNvSpPr>
              <p:nvPr/>
            </p:nvSpPr>
            <p:spPr>
              <a:xfrm>
                <a:off x="10748921" y="2189903"/>
                <a:ext cx="966878" cy="400110"/>
              </a:xfrm>
              <a:prstGeom prst="rect">
                <a:avLst/>
              </a:prstGeom>
              <a:blipFill>
                <a:blip r:embed="rId9"/>
                <a:stretch>
                  <a:fillRect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F438CE0C-BFEC-DA0F-863D-A1530433379C}"/>
                  </a:ext>
                </a:extLst>
              </p:cNvPr>
              <p:cNvSpPr txBox="1"/>
              <p:nvPr/>
            </p:nvSpPr>
            <p:spPr>
              <a:xfrm>
                <a:off x="6921150" y="3196950"/>
                <a:ext cx="2537449"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000" b="0" i="1" dirty="0" smtClean="0">
                          <a:solidFill>
                            <a:schemeClr val="accent5"/>
                          </a:solidFill>
                          <a:latin typeface="Cambria Math" panose="02040503050406030204" pitchFamily="18" charset="0"/>
                        </a:rPr>
                        <m:t>𝐴</m:t>
                      </m:r>
                      <m:r>
                        <a:rPr lang="en-US" sz="2000" b="0" i="1" dirty="0" smtClean="0">
                          <a:latin typeface="Cambria Math" panose="02040503050406030204" pitchFamily="18" charset="0"/>
                        </a:rPr>
                        <m:t>=</m:t>
                      </m:r>
                      <m:r>
                        <a:rPr lang="en-US" sz="2000" b="0" i="1" dirty="0" smtClean="0">
                          <a:solidFill>
                            <a:srgbClr val="FF0000"/>
                          </a:solidFill>
                          <a:latin typeface="Cambria Math" panose="02040503050406030204" pitchFamily="18" charset="0"/>
                        </a:rPr>
                        <m:t>𝐼𝐶</m:t>
                      </m:r>
                      <m:r>
                        <a:rPr lang="en-US" sz="2000" b="0" i="1" dirty="0" smtClean="0">
                          <a:solidFill>
                            <a:srgbClr val="FF0000"/>
                          </a:solidFill>
                          <a:latin typeface="Cambria Math" panose="02040503050406030204" pitchFamily="18" charset="0"/>
                        </a:rPr>
                        <m:t>.</m:t>
                      </m:r>
                      <m:r>
                        <a:rPr lang="en-US" sz="2000" b="0" i="1" dirty="0" smtClean="0">
                          <a:solidFill>
                            <a:srgbClr val="FF0000"/>
                          </a:solidFill>
                          <a:latin typeface="Cambria Math" panose="02040503050406030204" pitchFamily="18" charset="0"/>
                        </a:rPr>
                        <m:t>𝐷</m:t>
                      </m:r>
                      <m:r>
                        <a:rPr lang="en-US" sz="2000" b="0" i="1" dirty="0" smtClean="0">
                          <a:latin typeface="Cambria Math" panose="02040503050406030204" pitchFamily="18" charset="0"/>
                        </a:rPr>
                        <m:t>(</m:t>
                      </m:r>
                      <m:r>
                        <a:rPr lang="en-US" sz="2000" b="0" i="1" dirty="0" smtClean="0">
                          <a:latin typeface="Cambria Math" panose="02040503050406030204" pitchFamily="18" charset="0"/>
                        </a:rPr>
                        <m:t>𝑝𝑤</m:t>
                      </m:r>
                      <m:r>
                        <a:rPr lang="en-US" sz="2000" b="0" i="1" dirty="0" smtClean="0">
                          <a:latin typeface="Cambria Math" panose="02040503050406030204" pitchFamily="18" charset="0"/>
                        </a:rPr>
                        <m:t>′,</m:t>
                      </m:r>
                      <m:sSub>
                        <m:sSubPr>
                          <m:ctrlPr>
                            <a:rPr lang="en-US" sz="2000" b="0" i="1" dirty="0" smtClean="0">
                              <a:latin typeface="Cambria Math" panose="02040503050406030204" pitchFamily="18" charset="0"/>
                            </a:rPr>
                          </m:ctrlPr>
                        </m:sSubPr>
                        <m:e>
                          <m:r>
                            <a:rPr lang="en-US" sz="2000" b="0" i="1" dirty="0" smtClean="0">
                              <a:latin typeface="Cambria Math" panose="02040503050406030204" pitchFamily="18" charset="0"/>
                            </a:rPr>
                            <m:t>𝐶</m:t>
                          </m:r>
                        </m:e>
                        <m:sub>
                          <m:r>
                            <a:rPr lang="en-US" sz="2000" b="0" i="1" dirty="0" smtClean="0">
                              <a:latin typeface="Cambria Math" panose="02040503050406030204" pitchFamily="18" charset="0"/>
                            </a:rPr>
                            <m:t>𝐴</m:t>
                          </m:r>
                        </m:sub>
                      </m:sSub>
                      <m:r>
                        <a:rPr lang="en-US" sz="2000" b="0" i="1" dirty="0" smtClean="0">
                          <a:latin typeface="Cambria Math" panose="02040503050406030204" pitchFamily="18" charset="0"/>
                        </a:rPr>
                        <m:t>)</m:t>
                      </m:r>
                    </m:oMath>
                  </m:oMathPara>
                </a14:m>
                <a:endParaRPr lang="en-US" sz="2000" dirty="0"/>
              </a:p>
            </p:txBody>
          </p:sp>
        </mc:Choice>
        <mc:Fallback xmlns="">
          <p:sp>
            <p:nvSpPr>
              <p:cNvPr id="64" name="TextBox 63">
                <a:extLst>
                  <a:ext uri="{FF2B5EF4-FFF2-40B4-BE49-F238E27FC236}">
                    <a16:creationId xmlns:a16="http://schemas.microsoft.com/office/drawing/2014/main" id="{F438CE0C-BFEC-DA0F-863D-A1530433379C}"/>
                  </a:ext>
                </a:extLst>
              </p:cNvPr>
              <p:cNvSpPr txBox="1">
                <a:spLocks noRot="1" noChangeAspect="1" noMove="1" noResize="1" noEditPoints="1" noAdjustHandles="1" noChangeArrowheads="1" noChangeShapeType="1" noTextEdit="1"/>
              </p:cNvSpPr>
              <p:nvPr/>
            </p:nvSpPr>
            <p:spPr>
              <a:xfrm>
                <a:off x="6921150" y="3196950"/>
                <a:ext cx="2537449" cy="400110"/>
              </a:xfrm>
              <a:prstGeom prst="rect">
                <a:avLst/>
              </a:prstGeom>
              <a:blipFill>
                <a:blip r:embed="rId10"/>
                <a:stretch>
                  <a:fillRect b="-16667"/>
                </a:stretch>
              </a:blipFill>
            </p:spPr>
            <p:txBody>
              <a:bodyPr/>
              <a:lstStyle/>
              <a:p>
                <a:r>
                  <a:rPr lang="en-US">
                    <a:noFill/>
                  </a:rPr>
                  <a:t> </a:t>
                </a:r>
              </a:p>
            </p:txBody>
          </p:sp>
        </mc:Fallback>
      </mc:AlternateContent>
      <p:sp>
        <p:nvSpPr>
          <p:cNvPr id="79" name="TextBox 78">
            <a:extLst>
              <a:ext uri="{FF2B5EF4-FFF2-40B4-BE49-F238E27FC236}">
                <a16:creationId xmlns:a16="http://schemas.microsoft.com/office/drawing/2014/main" id="{CC7B30DC-9FA3-9EBD-4C07-2B188152E732}"/>
              </a:ext>
            </a:extLst>
          </p:cNvPr>
          <p:cNvSpPr txBox="1"/>
          <p:nvPr/>
        </p:nvSpPr>
        <p:spPr>
          <a:xfrm>
            <a:off x="288558" y="6368658"/>
            <a:ext cx="4576858" cy="400110"/>
          </a:xfrm>
          <a:prstGeom prst="rect">
            <a:avLst/>
          </a:prstGeom>
          <a:noFill/>
        </p:spPr>
        <p:txBody>
          <a:bodyPr wrap="square">
            <a:spAutoFit/>
          </a:bodyPr>
          <a:lstStyle/>
          <a:p>
            <a:r>
              <a:rPr lang="en-US" sz="2000" dirty="0">
                <a:solidFill>
                  <a:schemeClr val="tx1">
                    <a:lumMod val="50000"/>
                    <a:lumOff val="50000"/>
                  </a:schemeClr>
                </a:solidFill>
              </a:rPr>
              <a:t>[IC keeps table of </a:t>
            </a:r>
            <a:r>
              <a:rPr lang="en-US" sz="2000" b="0" dirty="0">
                <a:solidFill>
                  <a:schemeClr val="tx1">
                    <a:lumMod val="50000"/>
                    <a:lumOff val="50000"/>
                  </a:schemeClr>
                </a:solidFill>
              </a:rPr>
              <a:t>(M,C) pairs for each pw]</a:t>
            </a:r>
            <a:endParaRPr lang="en-US" sz="2000" dirty="0">
              <a:solidFill>
                <a:schemeClr val="tx1">
                  <a:lumMod val="50000"/>
                  <a:lumOff val="50000"/>
                </a:schemeClr>
              </a:solidFill>
            </a:endParaRPr>
          </a:p>
        </p:txBody>
      </p:sp>
      <p:sp>
        <p:nvSpPr>
          <p:cNvPr id="80" name="TextBox 79">
            <a:extLst>
              <a:ext uri="{FF2B5EF4-FFF2-40B4-BE49-F238E27FC236}">
                <a16:creationId xmlns:a16="http://schemas.microsoft.com/office/drawing/2014/main" id="{FCC167EA-31CA-F114-892E-DA9461811B87}"/>
              </a:ext>
            </a:extLst>
          </p:cNvPr>
          <p:cNvSpPr txBox="1"/>
          <p:nvPr/>
        </p:nvSpPr>
        <p:spPr>
          <a:xfrm>
            <a:off x="4615500" y="5049012"/>
            <a:ext cx="7348471" cy="707886"/>
          </a:xfrm>
          <a:prstGeom prst="rect">
            <a:avLst/>
          </a:prstGeom>
          <a:noFill/>
        </p:spPr>
        <p:txBody>
          <a:bodyPr wrap="square">
            <a:spAutoFit/>
          </a:bodyPr>
          <a:lstStyle/>
          <a:p>
            <a:pPr marL="285750" indent="-285750">
              <a:buFont typeface="Symbol" panose="05050102010706020507" pitchFamily="18" charset="2"/>
              <a:buChar char="Þ"/>
            </a:pPr>
            <a:r>
              <a:rPr lang="en-US" altLang="zh-CN" sz="2000" dirty="0">
                <a:latin typeface="+mn-lt"/>
                <a:sym typeface="Symbol" panose="05050102010706020507" pitchFamily="18" charset="2"/>
              </a:rPr>
              <a:t>  </a:t>
            </a:r>
            <a:r>
              <a:rPr lang="en-US" altLang="zh-CN" sz="2000" dirty="0">
                <a:solidFill>
                  <a:srgbClr val="FF0000"/>
                </a:solidFill>
                <a:latin typeface="+mn-lt"/>
                <a:sym typeface="Symbol" panose="05050102010706020507" pitchFamily="18" charset="2"/>
              </a:rPr>
              <a:t>collision-resilience</a:t>
            </a:r>
            <a:r>
              <a:rPr lang="en-US" altLang="zh-CN" sz="2000" dirty="0">
                <a:latin typeface="+mn-lt"/>
                <a:sym typeface="Symbol" panose="05050102010706020507" pitchFamily="18" charset="2"/>
              </a:rPr>
              <a:t>    each C commits to </a:t>
            </a:r>
            <a:r>
              <a:rPr lang="en-US" altLang="zh-CN" sz="2000" i="1" dirty="0">
                <a:latin typeface="+mn-lt"/>
                <a:sym typeface="Symbol" panose="05050102010706020507" pitchFamily="18" charset="2"/>
              </a:rPr>
              <a:t>one </a:t>
            </a:r>
            <a:r>
              <a:rPr lang="en-US" altLang="zh-CN" sz="2000" dirty="0">
                <a:latin typeface="+mn-lt"/>
                <a:sym typeface="Symbol" panose="05050102010706020507" pitchFamily="18" charset="2"/>
              </a:rPr>
              <a:t>pw (with straight-line extraction) s.t. C is computed in forward direction on pw</a:t>
            </a:r>
            <a:endParaRPr lang="en-US" sz="2000" dirty="0"/>
          </a:p>
        </p:txBody>
      </p:sp>
      <p:sp>
        <p:nvSpPr>
          <p:cNvPr id="82" name="TextBox 81">
            <a:extLst>
              <a:ext uri="{FF2B5EF4-FFF2-40B4-BE49-F238E27FC236}">
                <a16:creationId xmlns:a16="http://schemas.microsoft.com/office/drawing/2014/main" id="{8899F6E8-AE2A-6105-365A-475B6E8BC048}"/>
              </a:ext>
            </a:extLst>
          </p:cNvPr>
          <p:cNvSpPr txBox="1"/>
          <p:nvPr/>
        </p:nvSpPr>
        <p:spPr>
          <a:xfrm>
            <a:off x="4589120" y="5904730"/>
            <a:ext cx="7511678" cy="400110"/>
          </a:xfrm>
          <a:prstGeom prst="rect">
            <a:avLst/>
          </a:prstGeom>
          <a:noFill/>
        </p:spPr>
        <p:txBody>
          <a:bodyPr wrap="square">
            <a:spAutoFit/>
          </a:bodyPr>
          <a:lstStyle/>
          <a:p>
            <a:pPr marL="285750" indent="-285750">
              <a:buFont typeface="Symbol" panose="05050102010706020507" pitchFamily="18" charset="2"/>
              <a:buChar char="Þ"/>
            </a:pPr>
            <a:r>
              <a:rPr lang="en-US" altLang="zh-CN" sz="2000" dirty="0">
                <a:latin typeface="+mn-lt"/>
                <a:sym typeface="Symbol" panose="05050102010706020507" pitchFamily="18" charset="2"/>
              </a:rPr>
              <a:t>  reduction can </a:t>
            </a:r>
            <a:r>
              <a:rPr lang="en-US" altLang="zh-CN" sz="2000" dirty="0">
                <a:solidFill>
                  <a:srgbClr val="FF0000"/>
                </a:solidFill>
                <a:latin typeface="+mn-lt"/>
                <a:sym typeface="Symbol" panose="05050102010706020507" pitchFamily="18" charset="2"/>
              </a:rPr>
              <a:t>embed KE challenge in any ciphertext decryption</a:t>
            </a:r>
          </a:p>
        </p:txBody>
      </p:sp>
      <p:sp>
        <p:nvSpPr>
          <p:cNvPr id="83" name="TextBox 82">
            <a:extLst>
              <a:ext uri="{FF2B5EF4-FFF2-40B4-BE49-F238E27FC236}">
                <a16:creationId xmlns:a16="http://schemas.microsoft.com/office/drawing/2014/main" id="{65276D2B-DFF8-F559-A9F4-F26542D2721F}"/>
              </a:ext>
            </a:extLst>
          </p:cNvPr>
          <p:cNvSpPr txBox="1"/>
          <p:nvPr/>
        </p:nvSpPr>
        <p:spPr>
          <a:xfrm>
            <a:off x="5164479" y="6384051"/>
            <a:ext cx="6936319" cy="396744"/>
          </a:xfrm>
          <a:prstGeom prst="rect">
            <a:avLst/>
          </a:prstGeom>
          <a:solidFill>
            <a:schemeClr val="accent4">
              <a:lumMod val="20000"/>
              <a:lumOff val="80000"/>
            </a:schemeClr>
          </a:solidFill>
          <a:ln>
            <a:solidFill>
              <a:srgbClr val="7030A0"/>
            </a:solidFill>
          </a:ln>
        </p:spPr>
        <p:txBody>
          <a:bodyPr wrap="square">
            <a:spAutoFit/>
          </a:bodyPr>
          <a:lstStyle/>
          <a:p>
            <a:r>
              <a:rPr lang="en-US" altLang="zh-CN" sz="2000" dirty="0">
                <a:latin typeface="+mn-lt"/>
              </a:rPr>
              <a:t>domain of DH-KE is a group  </a:t>
            </a:r>
            <a:r>
              <a:rPr lang="en-US" altLang="zh-CN" sz="2000" dirty="0">
                <a:latin typeface="+mn-lt"/>
                <a:sym typeface="Symbol" panose="05050102010706020507" pitchFamily="18" charset="2"/>
              </a:rPr>
              <a:t>  need an Ideal Cipher on a group!</a:t>
            </a:r>
            <a:endParaRPr lang="en-US" altLang="zh-CN" sz="2000" dirty="0">
              <a:latin typeface="+mn-lt"/>
            </a:endParaRPr>
          </a:p>
        </p:txBody>
      </p:sp>
      <p:grpSp>
        <p:nvGrpSpPr>
          <p:cNvPr id="2" name="Group 1">
            <a:extLst>
              <a:ext uri="{FF2B5EF4-FFF2-40B4-BE49-F238E27FC236}">
                <a16:creationId xmlns:a16="http://schemas.microsoft.com/office/drawing/2014/main" id="{CC937CA4-C751-EB6D-52AD-C2F00363858A}"/>
              </a:ext>
            </a:extLst>
          </p:cNvPr>
          <p:cNvGrpSpPr/>
          <p:nvPr/>
        </p:nvGrpSpPr>
        <p:grpSpPr>
          <a:xfrm>
            <a:off x="590409" y="2329380"/>
            <a:ext cx="1805322" cy="1745373"/>
            <a:chOff x="156595" y="2724355"/>
            <a:chExt cx="2298321" cy="2298321"/>
          </a:xfrm>
        </p:grpSpPr>
        <p:pic>
          <p:nvPicPr>
            <p:cNvPr id="3" name="Picture 2">
              <a:extLst>
                <a:ext uri="{FF2B5EF4-FFF2-40B4-BE49-F238E27FC236}">
                  <a16:creationId xmlns:a16="http://schemas.microsoft.com/office/drawing/2014/main" id="{4DF4C9C6-DFAB-797A-DE83-EF7BD505FAB6}"/>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56595" y="2724355"/>
              <a:ext cx="2298321" cy="2298321"/>
            </a:xfrm>
            <a:prstGeom prst="rect">
              <a:avLst/>
            </a:prstGeom>
          </p:spPr>
        </p:pic>
        <p:sp>
          <p:nvSpPr>
            <p:cNvPr id="4" name="Rectangle 3">
              <a:extLst>
                <a:ext uri="{FF2B5EF4-FFF2-40B4-BE49-F238E27FC236}">
                  <a16:creationId xmlns:a16="http://schemas.microsoft.com/office/drawing/2014/main" id="{A31F7F75-54E8-B648-7050-0D9861389607}"/>
                </a:ext>
              </a:extLst>
            </p:cNvPr>
            <p:cNvSpPr/>
            <p:nvPr/>
          </p:nvSpPr>
          <p:spPr>
            <a:xfrm>
              <a:off x="780263" y="4656008"/>
              <a:ext cx="1300512" cy="312393"/>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Alice</a:t>
              </a:r>
            </a:p>
          </p:txBody>
        </p:sp>
      </p:gr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AD3D4FEA-13DE-CCBB-6C28-778016B5F5A1}"/>
                  </a:ext>
                </a:extLst>
              </p:cNvPr>
              <p:cNvSpPr txBox="1"/>
              <p:nvPr/>
            </p:nvSpPr>
            <p:spPr>
              <a:xfrm>
                <a:off x="1566505" y="2189903"/>
                <a:ext cx="966878"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000" b="0" i="1" dirty="0" smtClean="0">
                          <a:latin typeface="Cambria Math" panose="02040503050406030204" pitchFamily="18" charset="0"/>
                        </a:rPr>
                        <m:t>𝑝𝑤</m:t>
                      </m:r>
                    </m:oMath>
                  </m:oMathPara>
                </a14:m>
                <a:endParaRPr lang="en-US" sz="2000" dirty="0"/>
              </a:p>
            </p:txBody>
          </p:sp>
        </mc:Choice>
        <mc:Fallback xmlns="">
          <p:sp>
            <p:nvSpPr>
              <p:cNvPr id="5" name="TextBox 4">
                <a:extLst>
                  <a:ext uri="{FF2B5EF4-FFF2-40B4-BE49-F238E27FC236}">
                    <a16:creationId xmlns:a16="http://schemas.microsoft.com/office/drawing/2014/main" id="{AD3D4FEA-13DE-CCBB-6C28-778016B5F5A1}"/>
                  </a:ext>
                </a:extLst>
              </p:cNvPr>
              <p:cNvSpPr txBox="1">
                <a:spLocks noRot="1" noChangeAspect="1" noMove="1" noResize="1" noEditPoints="1" noAdjustHandles="1" noChangeArrowheads="1" noChangeShapeType="1" noTextEdit="1"/>
              </p:cNvSpPr>
              <p:nvPr/>
            </p:nvSpPr>
            <p:spPr>
              <a:xfrm>
                <a:off x="1566505" y="2189903"/>
                <a:ext cx="966878" cy="400110"/>
              </a:xfrm>
              <a:prstGeom prst="rect">
                <a:avLst/>
              </a:prstGeom>
              <a:blipFill>
                <a:blip r:embed="rId17"/>
                <a:stretch>
                  <a:fillRect b="-7576"/>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4DDB5885-7FF9-5D85-2C58-CD243A23E008}"/>
              </a:ext>
            </a:extLst>
          </p:cNvPr>
          <p:cNvSpPr txBox="1"/>
          <p:nvPr/>
        </p:nvSpPr>
        <p:spPr>
          <a:xfrm>
            <a:off x="8941771" y="730483"/>
            <a:ext cx="3218780" cy="369332"/>
          </a:xfrm>
          <a:prstGeom prst="rect">
            <a:avLst/>
          </a:prstGeom>
          <a:noFill/>
        </p:spPr>
        <p:txBody>
          <a:bodyPr wrap="square">
            <a:spAutoFit/>
          </a:bodyPr>
          <a:lstStyle/>
          <a:p>
            <a:r>
              <a:rPr lang="en-US" altLang="zh-CN" sz="1800" dirty="0"/>
              <a:t>[BM92,BPR00,BMP00,…,MRR20</a:t>
            </a:r>
            <a:r>
              <a:rPr lang="en-US" altLang="zh-CN" sz="1800" dirty="0">
                <a:solidFill>
                  <a:prstClr val="black"/>
                </a:solidFill>
              </a:rPr>
              <a:t>]</a:t>
            </a:r>
            <a:endParaRPr lang="en-US" dirty="0"/>
          </a:p>
        </p:txBody>
      </p:sp>
      <p:sp>
        <p:nvSpPr>
          <p:cNvPr id="10" name="Title 1">
            <a:extLst>
              <a:ext uri="{FF2B5EF4-FFF2-40B4-BE49-F238E27FC236}">
                <a16:creationId xmlns:a16="http://schemas.microsoft.com/office/drawing/2014/main" id="{82F1D6F2-409C-09C8-D0D5-3A7327275D44}"/>
              </a:ext>
            </a:extLst>
          </p:cNvPr>
          <p:cNvSpPr txBox="1">
            <a:spLocks/>
          </p:cNvSpPr>
          <p:nvPr/>
        </p:nvSpPr>
        <p:spPr bwMode="auto">
          <a:xfrm>
            <a:off x="379637" y="115376"/>
            <a:ext cx="11543677" cy="843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85000" lnSpcReduction="10000"/>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a:lstStyle>
          <a:p>
            <a:r>
              <a:rPr lang="en-US" dirty="0"/>
              <a:t>Use of Ideal Cipher for groups (1):  Encrypted Key Exchange</a:t>
            </a:r>
            <a:endParaRPr lang="en-US" sz="3600" dirty="0">
              <a:solidFill>
                <a:srgbClr val="FF0000"/>
              </a:solidFill>
            </a:endParaRPr>
          </a:p>
        </p:txBody>
      </p:sp>
      <p:sp>
        <p:nvSpPr>
          <p:cNvPr id="11" name="TextBox 10">
            <a:extLst>
              <a:ext uri="{FF2B5EF4-FFF2-40B4-BE49-F238E27FC236}">
                <a16:creationId xmlns:a16="http://schemas.microsoft.com/office/drawing/2014/main" id="{10DC4B94-13F9-B66B-A857-37C228DB39BC}"/>
              </a:ext>
            </a:extLst>
          </p:cNvPr>
          <p:cNvSpPr txBox="1"/>
          <p:nvPr/>
        </p:nvSpPr>
        <p:spPr>
          <a:xfrm>
            <a:off x="9279010" y="4322538"/>
            <a:ext cx="2684961" cy="584775"/>
          </a:xfrm>
          <a:prstGeom prst="rect">
            <a:avLst/>
          </a:prstGeom>
          <a:solidFill>
            <a:schemeClr val="accent4">
              <a:lumMod val="20000"/>
              <a:lumOff val="80000"/>
            </a:schemeClr>
          </a:solidFill>
          <a:ln>
            <a:solidFill>
              <a:srgbClr val="7030A0"/>
            </a:solidFill>
          </a:ln>
        </p:spPr>
        <p:txBody>
          <a:bodyPr wrap="square">
            <a:spAutoFit/>
          </a:bodyPr>
          <a:lstStyle/>
          <a:p>
            <a:r>
              <a:rPr lang="en-US" altLang="zh-CN" sz="1600" dirty="0">
                <a:latin typeface="+mn-lt"/>
              </a:rPr>
              <a:t>Simplified: [BPR00] key derivation includes other info</a:t>
            </a:r>
          </a:p>
        </p:txBody>
      </p:sp>
      <p:sp>
        <p:nvSpPr>
          <p:cNvPr id="12" name="TextBox 11">
            <a:extLst>
              <a:ext uri="{FF2B5EF4-FFF2-40B4-BE49-F238E27FC236}">
                <a16:creationId xmlns:a16="http://schemas.microsoft.com/office/drawing/2014/main" id="{02D8AC13-311E-6BE8-D98D-B790878472F1}"/>
              </a:ext>
            </a:extLst>
          </p:cNvPr>
          <p:cNvSpPr txBox="1"/>
          <p:nvPr/>
        </p:nvSpPr>
        <p:spPr>
          <a:xfrm>
            <a:off x="1412048" y="4357763"/>
            <a:ext cx="7712955" cy="400110"/>
          </a:xfrm>
          <a:prstGeom prst="rect">
            <a:avLst/>
          </a:prstGeom>
          <a:noFill/>
        </p:spPr>
        <p:txBody>
          <a:bodyPr wrap="square">
            <a:spAutoFit/>
          </a:bodyPr>
          <a:lstStyle/>
          <a:p>
            <a:r>
              <a:rPr lang="en-US" altLang="zh-CN" sz="2000" dirty="0">
                <a:latin typeface="+mn-lt"/>
              </a:rPr>
              <a:t>[BPR00]:  </a:t>
            </a:r>
            <a:r>
              <a:rPr lang="en-US" altLang="zh-CN" sz="2000" i="1" dirty="0">
                <a:latin typeface="+mn-lt"/>
              </a:rPr>
              <a:t>DH-KE</a:t>
            </a:r>
            <a:r>
              <a:rPr lang="en-US" altLang="zh-CN" sz="2000" dirty="0">
                <a:latin typeface="+mn-lt"/>
              </a:rPr>
              <a:t> + </a:t>
            </a:r>
            <a:r>
              <a:rPr lang="en-US" altLang="zh-CN" sz="2000" i="1" dirty="0">
                <a:latin typeface="+mn-lt"/>
              </a:rPr>
              <a:t>EKE</a:t>
            </a:r>
            <a:r>
              <a:rPr lang="en-US" altLang="zh-CN" sz="2000" dirty="0">
                <a:latin typeface="+mn-lt"/>
              </a:rPr>
              <a:t> = PAKE if encryption = Ideal Cipher on group </a:t>
            </a:r>
            <a:r>
              <a:rPr lang="en-US" altLang="zh-CN" sz="2000" dirty="0">
                <a:latin typeface="+mn-lt"/>
                <a:sym typeface="Symbol" panose="05050102010706020507" pitchFamily="18" charset="2"/>
              </a:rPr>
              <a:t>g</a:t>
            </a:r>
            <a:endParaRPr lang="en-US" altLang="zh-CN" sz="2000" dirty="0">
              <a:latin typeface="+mn-lt"/>
            </a:endParaRP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B30E2660-F74E-4719-DEEC-ED92CEA608C6}"/>
                  </a:ext>
                </a:extLst>
              </p:cNvPr>
              <p:cNvSpPr txBox="1"/>
              <p:nvPr/>
            </p:nvSpPr>
            <p:spPr>
              <a:xfrm>
                <a:off x="3678959" y="3800735"/>
                <a:ext cx="5129393" cy="406009"/>
              </a:xfrm>
              <a:prstGeom prst="rect">
                <a:avLst/>
              </a:prstGeom>
              <a:noFill/>
            </p:spPr>
            <p:txBody>
              <a:bodyPr wrap="square">
                <a:spAutoFit/>
              </a:bodyPr>
              <a:lstStyle/>
              <a:p>
                <a:r>
                  <a:rPr lang="en-US" sz="2000" dirty="0"/>
                  <a:t>Hashed-DH:   </a:t>
                </a:r>
                <a14:m>
                  <m:oMath xmlns:m="http://schemas.openxmlformats.org/officeDocument/2006/math">
                    <m:r>
                      <m:rPr>
                        <m:sty m:val="p"/>
                      </m:rPr>
                      <a:rPr lang="en-US" sz="2000" b="0" i="0" dirty="0" smtClean="0">
                        <a:latin typeface="Cambria Math" panose="02040503050406030204" pitchFamily="18" charset="0"/>
                      </a:rPr>
                      <m:t>K</m:t>
                    </m:r>
                    <m:r>
                      <a:rPr lang="en-US" sz="2000" i="1" dirty="0" smtClean="0">
                        <a:latin typeface="Cambria Math" panose="02040503050406030204" pitchFamily="18" charset="0"/>
                      </a:rPr>
                      <m:t>=</m:t>
                    </m:r>
                    <m:r>
                      <m:rPr>
                        <m:sty m:val="p"/>
                      </m:rPr>
                      <a:rPr lang="en-US" sz="2000" dirty="0">
                        <a:latin typeface="Cambria Math" panose="02040503050406030204" pitchFamily="18" charset="0"/>
                      </a:rPr>
                      <m:t>H</m:t>
                    </m:r>
                    <m:d>
                      <m:dPr>
                        <m:begChr m:val="["/>
                        <m:endChr m:val="]"/>
                        <m:ctrlPr>
                          <a:rPr lang="en-US" sz="2000" i="1" dirty="0">
                            <a:latin typeface="Cambria Math" panose="02040503050406030204" pitchFamily="18" charset="0"/>
                          </a:rPr>
                        </m:ctrlPr>
                      </m:dPr>
                      <m:e>
                        <m:r>
                          <a:rPr lang="en-US" sz="2000" b="0" i="1" dirty="0" smtClean="0">
                            <a:latin typeface="Cambria Math" panose="02040503050406030204" pitchFamily="18" charset="0"/>
                          </a:rPr>
                          <m:t> </m:t>
                        </m:r>
                        <m:r>
                          <m:rPr>
                            <m:sty m:val="p"/>
                          </m:rPr>
                          <a:rPr lang="en-US" sz="2000" dirty="0">
                            <a:latin typeface="Cambria Math" panose="02040503050406030204" pitchFamily="18" charset="0"/>
                          </a:rPr>
                          <m:t>DH</m:t>
                        </m:r>
                        <m:d>
                          <m:dPr>
                            <m:ctrlPr>
                              <a:rPr lang="en-US" sz="2000" i="1" dirty="0">
                                <a:latin typeface="Cambria Math" panose="02040503050406030204" pitchFamily="18" charset="0"/>
                              </a:rPr>
                            </m:ctrlPr>
                          </m:dPr>
                          <m:e>
                            <m:r>
                              <a:rPr lang="en-US" sz="2000" b="0" i="1" dirty="0" smtClean="0">
                                <a:solidFill>
                                  <a:schemeClr val="accent5"/>
                                </a:solidFill>
                                <a:latin typeface="Cambria Math" panose="02040503050406030204" pitchFamily="18" charset="0"/>
                              </a:rPr>
                              <m:t>𝐴</m:t>
                            </m:r>
                            <m:r>
                              <a:rPr lang="en-US" sz="2000" i="1" dirty="0">
                                <a:solidFill>
                                  <a:schemeClr val="accent5"/>
                                </a:solidFill>
                                <a:latin typeface="Cambria Math" panose="02040503050406030204" pitchFamily="18" charset="0"/>
                              </a:rPr>
                              <m:t>,</m:t>
                            </m:r>
                            <m:r>
                              <a:rPr lang="en-US" sz="2000" b="0" i="1" dirty="0" smtClean="0">
                                <a:solidFill>
                                  <a:srgbClr val="0070C0"/>
                                </a:solidFill>
                                <a:latin typeface="Cambria Math" panose="02040503050406030204" pitchFamily="18" charset="0"/>
                              </a:rPr>
                              <m:t>𝐵</m:t>
                            </m:r>
                          </m:e>
                        </m:d>
                        <m:r>
                          <a:rPr lang="en-US" sz="2000" b="0" i="0" dirty="0" smtClean="0">
                            <a:solidFill>
                              <a:srgbClr val="0070C0"/>
                            </a:solidFill>
                            <a:latin typeface="Cambria Math" panose="02040503050406030204" pitchFamily="18" charset="0"/>
                          </a:rPr>
                          <m:t> </m:t>
                        </m:r>
                      </m:e>
                    </m:d>
                    <m:r>
                      <a:rPr lang="en-US" sz="2000" b="0" i="1" dirty="0" smtClean="0">
                        <a:latin typeface="Cambria Math" panose="02040503050406030204" pitchFamily="18" charset="0"/>
                      </a:rPr>
                      <m:t>=</m:t>
                    </m:r>
                    <m:r>
                      <m:rPr>
                        <m:sty m:val="p"/>
                      </m:rPr>
                      <a:rPr lang="en-US" sz="2000" b="0" i="0" dirty="0" smtClean="0">
                        <a:latin typeface="Cambria Math" panose="02040503050406030204" pitchFamily="18" charset="0"/>
                      </a:rPr>
                      <m:t>H</m:t>
                    </m:r>
                    <m:r>
                      <a:rPr lang="en-US" sz="2000" b="0" i="1" dirty="0" smtClean="0">
                        <a:latin typeface="Cambria Math" panose="02040503050406030204" pitchFamily="18" charset="0"/>
                      </a:rPr>
                      <m:t>[ </m:t>
                    </m:r>
                    <m:sSup>
                      <m:sSupPr>
                        <m:ctrlPr>
                          <a:rPr lang="en-US" sz="2000" b="0" i="1" dirty="0" smtClean="0">
                            <a:latin typeface="Cambria Math" panose="02040503050406030204" pitchFamily="18" charset="0"/>
                          </a:rPr>
                        </m:ctrlPr>
                      </m:sSupPr>
                      <m:e>
                        <m:r>
                          <a:rPr lang="en-US" sz="2000" b="0" i="1" dirty="0" smtClean="0">
                            <a:latin typeface="Cambria Math" panose="02040503050406030204" pitchFamily="18" charset="0"/>
                          </a:rPr>
                          <m:t>𝑔</m:t>
                        </m:r>
                      </m:e>
                      <m:sup>
                        <m:r>
                          <a:rPr lang="en-US" sz="2000" b="0" i="1" dirty="0" smtClean="0">
                            <a:solidFill>
                              <a:schemeClr val="accent5"/>
                            </a:solidFill>
                            <a:latin typeface="Cambria Math" panose="02040503050406030204" pitchFamily="18" charset="0"/>
                          </a:rPr>
                          <m:t>𝑎</m:t>
                        </m:r>
                        <m:r>
                          <a:rPr lang="en-US" sz="2000" b="0" i="1" dirty="0" smtClean="0">
                            <a:latin typeface="Cambria Math" panose="02040503050406030204" pitchFamily="18" charset="0"/>
                            <a:ea typeface="Cambria Math" panose="02040503050406030204" pitchFamily="18" charset="0"/>
                          </a:rPr>
                          <m:t>∙</m:t>
                        </m:r>
                        <m:r>
                          <a:rPr lang="en-US" sz="2000" b="0" i="1" dirty="0" smtClean="0">
                            <a:solidFill>
                              <a:srgbClr val="0070C0"/>
                            </a:solidFill>
                            <a:latin typeface="Cambria Math" panose="02040503050406030204" pitchFamily="18" charset="0"/>
                          </a:rPr>
                          <m:t>𝑏</m:t>
                        </m:r>
                      </m:sup>
                    </m:sSup>
                    <m:r>
                      <a:rPr lang="en-US" sz="2000" b="0" i="1" dirty="0" smtClean="0">
                        <a:latin typeface="Cambria Math" panose="02040503050406030204" pitchFamily="18" charset="0"/>
                      </a:rPr>
                      <m:t> ]</m:t>
                    </m:r>
                  </m:oMath>
                </a14:m>
                <a:endParaRPr lang="en-US" sz="2000" dirty="0"/>
              </a:p>
            </p:txBody>
          </p:sp>
        </mc:Choice>
        <mc:Fallback xmlns="">
          <p:sp>
            <p:nvSpPr>
              <p:cNvPr id="13" name="TextBox 12">
                <a:extLst>
                  <a:ext uri="{FF2B5EF4-FFF2-40B4-BE49-F238E27FC236}">
                    <a16:creationId xmlns:a16="http://schemas.microsoft.com/office/drawing/2014/main" id="{B30E2660-F74E-4719-DEEC-ED92CEA608C6}"/>
                  </a:ext>
                </a:extLst>
              </p:cNvPr>
              <p:cNvSpPr txBox="1">
                <a:spLocks noRot="1" noChangeAspect="1" noMove="1" noResize="1" noEditPoints="1" noAdjustHandles="1" noChangeArrowheads="1" noChangeShapeType="1" noTextEdit="1"/>
              </p:cNvSpPr>
              <p:nvPr/>
            </p:nvSpPr>
            <p:spPr>
              <a:xfrm>
                <a:off x="3678959" y="3800735"/>
                <a:ext cx="5129393" cy="406009"/>
              </a:xfrm>
              <a:prstGeom prst="rect">
                <a:avLst/>
              </a:prstGeom>
              <a:blipFill>
                <a:blip r:embed="rId18"/>
                <a:stretch>
                  <a:fillRect l="-1308" t="-5970" b="-253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8CC622D4-9AFD-FB96-AE5C-4B66C3C50034}"/>
                  </a:ext>
                </a:extLst>
              </p:cNvPr>
              <p:cNvSpPr txBox="1"/>
              <p:nvPr/>
            </p:nvSpPr>
            <p:spPr>
              <a:xfrm>
                <a:off x="3000955" y="5791720"/>
                <a:ext cx="1108647"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000" b="0" i="1" dirty="0" smtClean="0">
                          <a:solidFill>
                            <a:schemeClr val="tx1"/>
                          </a:solidFill>
                          <a:latin typeface="Cambria Math" panose="02040503050406030204" pitchFamily="18" charset="0"/>
                        </a:rPr>
                        <m:t>𝑝𝑤</m:t>
                      </m:r>
                      <m:r>
                        <a:rPr lang="en-US" sz="2000" b="0" i="1" dirty="0" smtClean="0">
                          <a:solidFill>
                            <a:schemeClr val="tx1"/>
                          </a:solidFill>
                          <a:latin typeface="Cambria Math" panose="02040503050406030204" pitchFamily="18" charset="0"/>
                        </a:rPr>
                        <m:t>,</m:t>
                      </m:r>
                      <m:r>
                        <a:rPr lang="en-US" sz="2000" b="0" i="1" dirty="0" smtClean="0">
                          <a:solidFill>
                            <a:schemeClr val="tx1"/>
                          </a:solidFill>
                          <a:latin typeface="Cambria Math" panose="02040503050406030204" pitchFamily="18" charset="0"/>
                        </a:rPr>
                        <m:t>𝐶</m:t>
                      </m:r>
                    </m:oMath>
                  </m:oMathPara>
                </a14:m>
                <a:endParaRPr lang="en-US" sz="2000" dirty="0">
                  <a:solidFill>
                    <a:schemeClr val="tx1"/>
                  </a:solidFill>
                </a:endParaRPr>
              </a:p>
            </p:txBody>
          </p:sp>
        </mc:Choice>
        <mc:Fallback xmlns="">
          <p:sp>
            <p:nvSpPr>
              <p:cNvPr id="9" name="TextBox 8">
                <a:extLst>
                  <a:ext uri="{FF2B5EF4-FFF2-40B4-BE49-F238E27FC236}">
                    <a16:creationId xmlns:a16="http://schemas.microsoft.com/office/drawing/2014/main" id="{8CC622D4-9AFD-FB96-AE5C-4B66C3C50034}"/>
                  </a:ext>
                </a:extLst>
              </p:cNvPr>
              <p:cNvSpPr txBox="1">
                <a:spLocks noRot="1" noChangeAspect="1" noMove="1" noResize="1" noEditPoints="1" noAdjustHandles="1" noChangeArrowheads="1" noChangeShapeType="1" noTextEdit="1"/>
              </p:cNvSpPr>
              <p:nvPr/>
            </p:nvSpPr>
            <p:spPr>
              <a:xfrm>
                <a:off x="3000955" y="5791720"/>
                <a:ext cx="1108647" cy="400110"/>
              </a:xfrm>
              <a:prstGeom prst="rect">
                <a:avLst/>
              </a:prstGeom>
              <a:blipFill>
                <a:blip r:embed="rId19"/>
                <a:stretch>
                  <a:fillRect b="-7576"/>
                </a:stretch>
              </a:blipFill>
            </p:spPr>
            <p:txBody>
              <a:bodyPr/>
              <a:lstStyle/>
              <a:p>
                <a:r>
                  <a:rPr lang="en-US">
                    <a:noFill/>
                  </a:rPr>
                  <a:t> </a:t>
                </a:r>
              </a:p>
            </p:txBody>
          </p:sp>
        </mc:Fallback>
      </mc:AlternateContent>
      <p:sp>
        <p:nvSpPr>
          <p:cNvPr id="14" name="Rectangle 13">
            <a:extLst>
              <a:ext uri="{FF2B5EF4-FFF2-40B4-BE49-F238E27FC236}">
                <a16:creationId xmlns:a16="http://schemas.microsoft.com/office/drawing/2014/main" id="{F4B540D4-49CE-9F29-F487-A30EDB244FBD}"/>
              </a:ext>
            </a:extLst>
          </p:cNvPr>
          <p:cNvSpPr/>
          <p:nvPr/>
        </p:nvSpPr>
        <p:spPr>
          <a:xfrm>
            <a:off x="1691562" y="5063643"/>
            <a:ext cx="1097012" cy="129662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IC.E</a:t>
            </a:r>
          </a:p>
          <a:p>
            <a:pPr algn="ctr"/>
            <a:endParaRPr lang="en-US" dirty="0"/>
          </a:p>
          <a:p>
            <a:pPr algn="ctr"/>
            <a:endParaRPr lang="en-US" dirty="0"/>
          </a:p>
          <a:p>
            <a:pPr algn="ctr"/>
            <a:r>
              <a:rPr lang="en-US" dirty="0"/>
              <a:t>IC.D</a:t>
            </a:r>
            <a:endParaRPr lang="en-US" baseline="30000" dirty="0"/>
          </a:p>
        </p:txBody>
      </p:sp>
      <p:cxnSp>
        <p:nvCxnSpPr>
          <p:cNvPr id="15" name="Straight Arrow Connector 14">
            <a:extLst>
              <a:ext uri="{FF2B5EF4-FFF2-40B4-BE49-F238E27FC236}">
                <a16:creationId xmlns:a16="http://schemas.microsoft.com/office/drawing/2014/main" id="{A6B789BF-1CB1-DC59-01A6-4C3C8C1BD0D2}"/>
              </a:ext>
            </a:extLst>
          </p:cNvPr>
          <p:cNvCxnSpPr>
            <a:cxnSpLocks/>
          </p:cNvCxnSpPr>
          <p:nvPr/>
        </p:nvCxnSpPr>
        <p:spPr>
          <a:xfrm flipV="1">
            <a:off x="449615" y="5320449"/>
            <a:ext cx="1141838" cy="379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AB3630D0-307D-605B-25ED-FD017ABC0944}"/>
                  </a:ext>
                </a:extLst>
              </p:cNvPr>
              <p:cNvSpPr txBox="1"/>
              <p:nvPr/>
            </p:nvSpPr>
            <p:spPr>
              <a:xfrm>
                <a:off x="449615" y="4960592"/>
                <a:ext cx="1108647"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000" b="0" i="1" dirty="0" smtClean="0">
                          <a:solidFill>
                            <a:schemeClr val="tx1"/>
                          </a:solidFill>
                          <a:latin typeface="Cambria Math" panose="02040503050406030204" pitchFamily="18" charset="0"/>
                        </a:rPr>
                        <m:t>𝑝𝑤</m:t>
                      </m:r>
                      <m:r>
                        <a:rPr lang="en-US" sz="2000" b="0" i="1" dirty="0" smtClean="0">
                          <a:solidFill>
                            <a:schemeClr val="tx1"/>
                          </a:solidFill>
                          <a:latin typeface="Cambria Math" panose="02040503050406030204" pitchFamily="18" charset="0"/>
                        </a:rPr>
                        <m:t>,</m:t>
                      </m:r>
                      <m:r>
                        <a:rPr lang="en-US" sz="2000" b="0" i="1" dirty="0" smtClean="0">
                          <a:solidFill>
                            <a:schemeClr val="tx1"/>
                          </a:solidFill>
                          <a:latin typeface="Cambria Math" panose="02040503050406030204" pitchFamily="18" charset="0"/>
                        </a:rPr>
                        <m:t>𝑀</m:t>
                      </m:r>
                    </m:oMath>
                  </m:oMathPara>
                </a14:m>
                <a:endParaRPr lang="en-US" sz="2000" dirty="0">
                  <a:solidFill>
                    <a:schemeClr val="tx1"/>
                  </a:solidFill>
                </a:endParaRPr>
              </a:p>
            </p:txBody>
          </p:sp>
        </mc:Choice>
        <mc:Fallback xmlns="">
          <p:sp>
            <p:nvSpPr>
              <p:cNvPr id="16" name="TextBox 15">
                <a:extLst>
                  <a:ext uri="{FF2B5EF4-FFF2-40B4-BE49-F238E27FC236}">
                    <a16:creationId xmlns:a16="http://schemas.microsoft.com/office/drawing/2014/main" id="{AB3630D0-307D-605B-25ED-FD017ABC0944}"/>
                  </a:ext>
                </a:extLst>
              </p:cNvPr>
              <p:cNvSpPr txBox="1">
                <a:spLocks noRot="1" noChangeAspect="1" noMove="1" noResize="1" noEditPoints="1" noAdjustHandles="1" noChangeArrowheads="1" noChangeShapeType="1" noTextEdit="1"/>
              </p:cNvSpPr>
              <p:nvPr/>
            </p:nvSpPr>
            <p:spPr>
              <a:xfrm>
                <a:off x="449615" y="4960592"/>
                <a:ext cx="1108647" cy="400110"/>
              </a:xfrm>
              <a:prstGeom prst="rect">
                <a:avLst/>
              </a:prstGeom>
              <a:blipFill>
                <a:blip r:embed="rId20"/>
                <a:stretch>
                  <a:fillRect b="-76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05CE3E8A-F498-2627-C9FE-1292182F47AE}"/>
                  </a:ext>
                </a:extLst>
              </p:cNvPr>
              <p:cNvSpPr txBox="1"/>
              <p:nvPr/>
            </p:nvSpPr>
            <p:spPr>
              <a:xfrm>
                <a:off x="3184999" y="4922234"/>
                <a:ext cx="1097011" cy="400110"/>
              </a:xfrm>
              <a:prstGeom prst="rect">
                <a:avLst/>
              </a:prstGeom>
              <a:noFill/>
            </p:spPr>
            <p:txBody>
              <a:bodyPr wrap="square">
                <a:spAutoFit/>
              </a:bodyPr>
              <a:lstStyle/>
              <a:p>
                <a14:m>
                  <m:oMath xmlns:m="http://schemas.openxmlformats.org/officeDocument/2006/math">
                    <m:r>
                      <a:rPr lang="en-US" sz="2000" b="0" i="1" dirty="0" smtClean="0">
                        <a:solidFill>
                          <a:schemeClr val="tx1"/>
                        </a:solidFill>
                        <a:latin typeface="Cambria Math" panose="02040503050406030204" pitchFamily="18" charset="0"/>
                      </a:rPr>
                      <m:t>𝐶</m:t>
                    </m:r>
                    <m:r>
                      <m:rPr>
                        <m:nor/>
                      </m:rPr>
                      <a:rPr lang="en-US" sz="2000" b="0" i="0" dirty="0" smtClean="0">
                        <a:solidFill>
                          <a:schemeClr val="tx1"/>
                        </a:solidFill>
                        <a:latin typeface="Cambria Math" panose="02040503050406030204" pitchFamily="18" charset="0"/>
                      </a:rPr>
                      <m:t>     </m:t>
                    </m:r>
                  </m:oMath>
                </a14:m>
                <a:r>
                  <a:rPr lang="en-US" altLang="zh-CN" sz="2000" dirty="0">
                    <a:sym typeface="Symbol" panose="05050102010706020507" pitchFamily="18" charset="2"/>
                  </a:rPr>
                  <a:t>  g</a:t>
                </a:r>
                <a:endParaRPr lang="en-US" sz="2000" dirty="0">
                  <a:solidFill>
                    <a:schemeClr val="tx1"/>
                  </a:solidFill>
                </a:endParaRPr>
              </a:p>
            </p:txBody>
          </p:sp>
        </mc:Choice>
        <mc:Fallback xmlns="">
          <p:sp>
            <p:nvSpPr>
              <p:cNvPr id="17" name="TextBox 16">
                <a:extLst>
                  <a:ext uri="{FF2B5EF4-FFF2-40B4-BE49-F238E27FC236}">
                    <a16:creationId xmlns:a16="http://schemas.microsoft.com/office/drawing/2014/main" id="{05CE3E8A-F498-2627-C9FE-1292182F47AE}"/>
                  </a:ext>
                </a:extLst>
              </p:cNvPr>
              <p:cNvSpPr txBox="1">
                <a:spLocks noRot="1" noChangeAspect="1" noMove="1" noResize="1" noEditPoints="1" noAdjustHandles="1" noChangeArrowheads="1" noChangeShapeType="1" noTextEdit="1"/>
              </p:cNvSpPr>
              <p:nvPr/>
            </p:nvSpPr>
            <p:spPr>
              <a:xfrm>
                <a:off x="3184999" y="4922234"/>
                <a:ext cx="1097011" cy="400110"/>
              </a:xfrm>
              <a:prstGeom prst="rect">
                <a:avLst/>
              </a:prstGeom>
              <a:blipFill>
                <a:blip r:embed="rId21"/>
                <a:stretch>
                  <a:fillRect t="-10606" b="-25758"/>
                </a:stretch>
              </a:blipFill>
            </p:spPr>
            <p:txBody>
              <a:bodyPr/>
              <a:lstStyle/>
              <a:p>
                <a:r>
                  <a:rPr lang="en-US">
                    <a:noFill/>
                  </a:rPr>
                  <a:t> </a:t>
                </a:r>
              </a:p>
            </p:txBody>
          </p:sp>
        </mc:Fallback>
      </mc:AlternateContent>
      <p:cxnSp>
        <p:nvCxnSpPr>
          <p:cNvPr id="18" name="Straight Arrow Connector 17">
            <a:extLst>
              <a:ext uri="{FF2B5EF4-FFF2-40B4-BE49-F238E27FC236}">
                <a16:creationId xmlns:a16="http://schemas.microsoft.com/office/drawing/2014/main" id="{932EA097-1255-93D9-3EB4-DC04D6F07DC3}"/>
              </a:ext>
            </a:extLst>
          </p:cNvPr>
          <p:cNvCxnSpPr>
            <a:cxnSpLocks/>
          </p:cNvCxnSpPr>
          <p:nvPr/>
        </p:nvCxnSpPr>
        <p:spPr>
          <a:xfrm flipV="1">
            <a:off x="451183" y="6151577"/>
            <a:ext cx="1141838" cy="3791"/>
          </a:xfrm>
          <a:prstGeom prst="straightConnector1">
            <a:avLst/>
          </a:prstGeom>
          <a:ln>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2EAF8A4B-F97A-65BB-BA37-E6A2FE903F28}"/>
                  </a:ext>
                </a:extLst>
              </p:cNvPr>
              <p:cNvSpPr txBox="1"/>
              <p:nvPr/>
            </p:nvSpPr>
            <p:spPr>
              <a:xfrm>
                <a:off x="519797" y="5742649"/>
                <a:ext cx="1108646" cy="400110"/>
              </a:xfrm>
              <a:prstGeom prst="rect">
                <a:avLst/>
              </a:prstGeom>
              <a:noFill/>
            </p:spPr>
            <p:txBody>
              <a:bodyPr wrap="square">
                <a:spAutoFit/>
              </a:bodyPr>
              <a:lstStyle/>
              <a:p>
                <a14:m>
                  <m:oMath xmlns:m="http://schemas.openxmlformats.org/officeDocument/2006/math">
                    <m:r>
                      <a:rPr lang="en-US" sz="2000" b="0" i="1" dirty="0" smtClean="0">
                        <a:solidFill>
                          <a:schemeClr val="tx1"/>
                        </a:solidFill>
                        <a:latin typeface="Cambria Math" panose="02040503050406030204" pitchFamily="18" charset="0"/>
                      </a:rPr>
                      <m:t>𝑀</m:t>
                    </m:r>
                    <m:r>
                      <m:rPr>
                        <m:nor/>
                      </m:rPr>
                      <a:rPr lang="en-US" sz="2000" b="0" i="0" dirty="0" smtClean="0">
                        <a:solidFill>
                          <a:schemeClr val="tx1"/>
                        </a:solidFill>
                        <a:latin typeface="Cambria Math" panose="02040503050406030204" pitchFamily="18" charset="0"/>
                      </a:rPr>
                      <m:t> </m:t>
                    </m:r>
                  </m:oMath>
                </a14:m>
                <a:r>
                  <a:rPr lang="en-US" altLang="zh-CN" sz="2000" dirty="0">
                    <a:sym typeface="Symbol" panose="05050102010706020507" pitchFamily="18" charset="2"/>
                  </a:rPr>
                  <a:t>      g</a:t>
                </a:r>
                <a:endParaRPr lang="en-US" sz="2000" dirty="0">
                  <a:solidFill>
                    <a:schemeClr val="tx1"/>
                  </a:solidFill>
                </a:endParaRPr>
              </a:p>
            </p:txBody>
          </p:sp>
        </mc:Choice>
        <mc:Fallback xmlns="">
          <p:sp>
            <p:nvSpPr>
              <p:cNvPr id="19" name="TextBox 18">
                <a:extLst>
                  <a:ext uri="{FF2B5EF4-FFF2-40B4-BE49-F238E27FC236}">
                    <a16:creationId xmlns:a16="http://schemas.microsoft.com/office/drawing/2014/main" id="{2EAF8A4B-F97A-65BB-BA37-E6A2FE903F28}"/>
                  </a:ext>
                </a:extLst>
              </p:cNvPr>
              <p:cNvSpPr txBox="1">
                <a:spLocks noRot="1" noChangeAspect="1" noMove="1" noResize="1" noEditPoints="1" noAdjustHandles="1" noChangeArrowheads="1" noChangeShapeType="1" noTextEdit="1"/>
              </p:cNvSpPr>
              <p:nvPr/>
            </p:nvSpPr>
            <p:spPr>
              <a:xfrm>
                <a:off x="519797" y="5742649"/>
                <a:ext cx="1108646" cy="400110"/>
              </a:xfrm>
              <a:prstGeom prst="rect">
                <a:avLst/>
              </a:prstGeom>
              <a:blipFill>
                <a:blip r:embed="rId22"/>
                <a:stretch>
                  <a:fillRect t="-10606" r="-5495" b="-25758"/>
                </a:stretch>
              </a:blipFill>
            </p:spPr>
            <p:txBody>
              <a:bodyPr/>
              <a:lstStyle/>
              <a:p>
                <a:r>
                  <a:rPr lang="en-US">
                    <a:noFill/>
                  </a:rPr>
                  <a:t> </a:t>
                </a:r>
              </a:p>
            </p:txBody>
          </p:sp>
        </mc:Fallback>
      </mc:AlternateContent>
      <p:cxnSp>
        <p:nvCxnSpPr>
          <p:cNvPr id="20" name="Straight Arrow Connector 19">
            <a:extLst>
              <a:ext uri="{FF2B5EF4-FFF2-40B4-BE49-F238E27FC236}">
                <a16:creationId xmlns:a16="http://schemas.microsoft.com/office/drawing/2014/main" id="{F42E0939-6978-34C5-B5F9-562A0208D2DB}"/>
              </a:ext>
            </a:extLst>
          </p:cNvPr>
          <p:cNvCxnSpPr>
            <a:cxnSpLocks/>
          </p:cNvCxnSpPr>
          <p:nvPr/>
        </p:nvCxnSpPr>
        <p:spPr>
          <a:xfrm>
            <a:off x="2884420" y="5312514"/>
            <a:ext cx="1606664" cy="570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863B0D94-2100-FA60-1D30-AF1CEE136DD4}"/>
              </a:ext>
            </a:extLst>
          </p:cNvPr>
          <p:cNvCxnSpPr>
            <a:cxnSpLocks/>
          </p:cNvCxnSpPr>
          <p:nvPr/>
        </p:nvCxnSpPr>
        <p:spPr>
          <a:xfrm>
            <a:off x="2848098" y="6142759"/>
            <a:ext cx="1606664" cy="5709"/>
          </a:xfrm>
          <a:prstGeom prst="straightConnector1">
            <a:avLst/>
          </a:prstGeom>
          <a:ln>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D4A24048-737C-B143-B045-FF92E627F3CE}"/>
              </a:ext>
            </a:extLst>
          </p:cNvPr>
          <p:cNvGrpSpPr/>
          <p:nvPr/>
        </p:nvGrpSpPr>
        <p:grpSpPr>
          <a:xfrm>
            <a:off x="705689" y="5644321"/>
            <a:ext cx="664858" cy="454096"/>
            <a:chOff x="5851318" y="1537501"/>
            <a:chExt cx="633841" cy="497278"/>
          </a:xfrm>
        </p:grpSpPr>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238213B0-E2F3-AC0D-30B6-95FCBA60CF87}"/>
                    </a:ext>
                  </a:extLst>
                </p:cNvPr>
                <p:cNvSpPr txBox="1"/>
                <p:nvPr/>
              </p:nvSpPr>
              <p:spPr>
                <a:xfrm>
                  <a:off x="5851318" y="1537501"/>
                  <a:ext cx="633841"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1800" i="1" dirty="0" smtClean="0">
                            <a:solidFill>
                              <a:schemeClr val="tx1"/>
                            </a:solidFill>
                            <a:latin typeface="Cambria Math" panose="02040503050406030204" pitchFamily="18" charset="0"/>
                            <a:sym typeface="Symbol" panose="05050102010706020507" pitchFamily="18" charset="2"/>
                          </a:rPr>
                          <m:t>$</m:t>
                        </m:r>
                      </m:oMath>
                    </m:oMathPara>
                  </a14:m>
                  <a:endParaRPr lang="en-US" dirty="0"/>
                </a:p>
              </p:txBody>
            </p:sp>
          </mc:Choice>
          <mc:Fallback xmlns="">
            <p:sp>
              <p:nvSpPr>
                <p:cNvPr id="23" name="TextBox 22">
                  <a:extLst>
                    <a:ext uri="{FF2B5EF4-FFF2-40B4-BE49-F238E27FC236}">
                      <a16:creationId xmlns:a16="http://schemas.microsoft.com/office/drawing/2014/main" id="{238213B0-E2F3-AC0D-30B6-95FCBA60CF87}"/>
                    </a:ext>
                  </a:extLst>
                </p:cNvPr>
                <p:cNvSpPr txBox="1">
                  <a:spLocks noRot="1" noChangeAspect="1" noMove="1" noResize="1" noEditPoints="1" noAdjustHandles="1" noChangeArrowheads="1" noChangeShapeType="1" noTextEdit="1"/>
                </p:cNvSpPr>
                <p:nvPr/>
              </p:nvSpPr>
              <p:spPr>
                <a:xfrm>
                  <a:off x="5851318" y="1537501"/>
                  <a:ext cx="633841" cy="369332"/>
                </a:xfrm>
                <a:prstGeom prst="rect">
                  <a:avLst/>
                </a:prstGeom>
                <a:blipFill>
                  <a:blip r:embed="rId23"/>
                  <a:stretch>
                    <a:fillRect b="-90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414D0380-B9A2-D428-DE52-18F48563F342}"/>
                    </a:ext>
                  </a:extLst>
                </p:cNvPr>
                <p:cNvSpPr txBox="1"/>
                <p:nvPr/>
              </p:nvSpPr>
              <p:spPr>
                <a:xfrm>
                  <a:off x="5945973" y="1665447"/>
                  <a:ext cx="300054"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en-US" altLang="zh-CN" sz="1800" dirty="0" smtClean="0">
                            <a:solidFill>
                              <a:schemeClr val="tx1"/>
                            </a:solidFill>
                            <a:sym typeface="Symbol" panose="05050102010706020507" pitchFamily="18" charset="2"/>
                          </a:rPr>
                          <m:t></m:t>
                        </m:r>
                      </m:oMath>
                    </m:oMathPara>
                  </a14:m>
                  <a:endParaRPr lang="en-US" dirty="0"/>
                </a:p>
              </p:txBody>
            </p:sp>
          </mc:Choice>
          <mc:Fallback xmlns="">
            <p:sp>
              <p:nvSpPr>
                <p:cNvPr id="24" name="TextBox 23">
                  <a:extLst>
                    <a:ext uri="{FF2B5EF4-FFF2-40B4-BE49-F238E27FC236}">
                      <a16:creationId xmlns:a16="http://schemas.microsoft.com/office/drawing/2014/main" id="{414D0380-B9A2-D428-DE52-18F48563F342}"/>
                    </a:ext>
                  </a:extLst>
                </p:cNvPr>
                <p:cNvSpPr txBox="1">
                  <a:spLocks noRot="1" noChangeAspect="1" noMove="1" noResize="1" noEditPoints="1" noAdjustHandles="1" noChangeArrowheads="1" noChangeShapeType="1" noTextEdit="1"/>
                </p:cNvSpPr>
                <p:nvPr/>
              </p:nvSpPr>
              <p:spPr>
                <a:xfrm>
                  <a:off x="5945973" y="1665447"/>
                  <a:ext cx="300054" cy="369332"/>
                </a:xfrm>
                <a:prstGeom prst="rect">
                  <a:avLst/>
                </a:prstGeom>
                <a:blipFill>
                  <a:blip r:embed="rId24"/>
                  <a:stretch>
                    <a:fillRect r="-21154"/>
                  </a:stretch>
                </a:blipFill>
              </p:spPr>
              <p:txBody>
                <a:bodyPr/>
                <a:lstStyle/>
                <a:p>
                  <a:r>
                    <a:rPr lang="en-US">
                      <a:noFill/>
                    </a:rPr>
                    <a:t> </a:t>
                  </a:r>
                </a:p>
              </p:txBody>
            </p:sp>
          </mc:Fallback>
        </mc:AlternateContent>
      </p:grpSp>
      <p:grpSp>
        <p:nvGrpSpPr>
          <p:cNvPr id="25" name="Group 24">
            <a:extLst>
              <a:ext uri="{FF2B5EF4-FFF2-40B4-BE49-F238E27FC236}">
                <a16:creationId xmlns:a16="http://schemas.microsoft.com/office/drawing/2014/main" id="{7E08946A-0C72-54E6-571F-ECE76C345C41}"/>
              </a:ext>
            </a:extLst>
          </p:cNvPr>
          <p:cNvGrpSpPr/>
          <p:nvPr/>
        </p:nvGrpSpPr>
        <p:grpSpPr>
          <a:xfrm>
            <a:off x="3318482" y="4825011"/>
            <a:ext cx="664858" cy="454096"/>
            <a:chOff x="5859700" y="1537501"/>
            <a:chExt cx="633841" cy="497278"/>
          </a:xfrm>
        </p:grpSpPr>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CBA4880F-515F-ED76-6363-A33EA5C72248}"/>
                    </a:ext>
                  </a:extLst>
                </p:cNvPr>
                <p:cNvSpPr txBox="1"/>
                <p:nvPr/>
              </p:nvSpPr>
              <p:spPr>
                <a:xfrm>
                  <a:off x="5859700" y="1537501"/>
                  <a:ext cx="633841"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1800" i="1" dirty="0" smtClean="0">
                            <a:solidFill>
                              <a:schemeClr val="tx1"/>
                            </a:solidFill>
                            <a:latin typeface="Cambria Math" panose="02040503050406030204" pitchFamily="18" charset="0"/>
                            <a:sym typeface="Symbol" panose="05050102010706020507" pitchFamily="18" charset="2"/>
                          </a:rPr>
                          <m:t>$</m:t>
                        </m:r>
                      </m:oMath>
                    </m:oMathPara>
                  </a14:m>
                  <a:endParaRPr lang="en-US" dirty="0"/>
                </a:p>
              </p:txBody>
            </p:sp>
          </mc:Choice>
          <mc:Fallback xmlns="">
            <p:sp>
              <p:nvSpPr>
                <p:cNvPr id="26" name="TextBox 25">
                  <a:extLst>
                    <a:ext uri="{FF2B5EF4-FFF2-40B4-BE49-F238E27FC236}">
                      <a16:creationId xmlns:a16="http://schemas.microsoft.com/office/drawing/2014/main" id="{CBA4880F-515F-ED76-6363-A33EA5C72248}"/>
                    </a:ext>
                  </a:extLst>
                </p:cNvPr>
                <p:cNvSpPr txBox="1">
                  <a:spLocks noRot="1" noChangeAspect="1" noMove="1" noResize="1" noEditPoints="1" noAdjustHandles="1" noChangeArrowheads="1" noChangeShapeType="1" noTextEdit="1"/>
                </p:cNvSpPr>
                <p:nvPr/>
              </p:nvSpPr>
              <p:spPr>
                <a:xfrm>
                  <a:off x="5859700" y="1537501"/>
                  <a:ext cx="633841" cy="369332"/>
                </a:xfrm>
                <a:prstGeom prst="rect">
                  <a:avLst/>
                </a:prstGeom>
                <a:blipFill>
                  <a:blip r:embed="rId25"/>
                  <a:stretch>
                    <a:fillRect b="-90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0F98266F-E624-2E22-301C-8AA2058A9CEE}"/>
                    </a:ext>
                  </a:extLst>
                </p:cNvPr>
                <p:cNvSpPr txBox="1"/>
                <p:nvPr/>
              </p:nvSpPr>
              <p:spPr>
                <a:xfrm>
                  <a:off x="5945973" y="1665447"/>
                  <a:ext cx="300054"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en-US" altLang="zh-CN" sz="1800" dirty="0" smtClean="0">
                            <a:solidFill>
                              <a:schemeClr val="tx1"/>
                            </a:solidFill>
                            <a:sym typeface="Symbol" panose="05050102010706020507" pitchFamily="18" charset="2"/>
                          </a:rPr>
                          <m:t></m:t>
                        </m:r>
                      </m:oMath>
                    </m:oMathPara>
                  </a14:m>
                  <a:endParaRPr lang="en-US" dirty="0"/>
                </a:p>
              </p:txBody>
            </p:sp>
          </mc:Choice>
          <mc:Fallback xmlns="">
            <p:sp>
              <p:nvSpPr>
                <p:cNvPr id="27" name="TextBox 26">
                  <a:extLst>
                    <a:ext uri="{FF2B5EF4-FFF2-40B4-BE49-F238E27FC236}">
                      <a16:creationId xmlns:a16="http://schemas.microsoft.com/office/drawing/2014/main" id="{0F98266F-E624-2E22-301C-8AA2058A9CEE}"/>
                    </a:ext>
                  </a:extLst>
                </p:cNvPr>
                <p:cNvSpPr txBox="1">
                  <a:spLocks noRot="1" noChangeAspect="1" noMove="1" noResize="1" noEditPoints="1" noAdjustHandles="1" noChangeArrowheads="1" noChangeShapeType="1" noTextEdit="1"/>
                </p:cNvSpPr>
                <p:nvPr/>
              </p:nvSpPr>
              <p:spPr>
                <a:xfrm>
                  <a:off x="5945973" y="1665447"/>
                  <a:ext cx="300054" cy="369332"/>
                </a:xfrm>
                <a:prstGeom prst="rect">
                  <a:avLst/>
                </a:prstGeom>
                <a:blipFill>
                  <a:blip r:embed="rId26"/>
                  <a:stretch>
                    <a:fillRect r="-21154"/>
                  </a:stretch>
                </a:blipFill>
              </p:spPr>
              <p:txBody>
                <a:bodyPr/>
                <a:lstStyle/>
                <a:p>
                  <a:r>
                    <a:rPr lang="en-US">
                      <a:noFill/>
                    </a:rPr>
                    <a:t> </a:t>
                  </a:r>
                </a:p>
              </p:txBody>
            </p:sp>
          </mc:Fallback>
        </mc:AlternateContent>
      </p:grpSp>
    </p:spTree>
    <p:extLst>
      <p:ext uri="{BB962C8B-B14F-4D97-AF65-F5344CB8AC3E}">
        <p14:creationId xmlns:p14="http://schemas.microsoft.com/office/powerpoint/2010/main" val="1809099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2" grpId="0"/>
      <p:bldP spid="83" grpId="0" animBg="1"/>
      <p:bldP spid="9" grpId="0"/>
      <p:bldP spid="14" grpId="0" animBg="1"/>
      <p:bldP spid="16" grpId="0"/>
      <p:bldP spid="17" grpId="0"/>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1C515EA4-D509-7E8E-497B-A1C4B1B38540}"/>
              </a:ext>
            </a:extLst>
          </p:cNvPr>
          <p:cNvSpPr txBox="1"/>
          <p:nvPr/>
        </p:nvSpPr>
        <p:spPr>
          <a:xfrm>
            <a:off x="6871821" y="715837"/>
            <a:ext cx="5267427" cy="369332"/>
          </a:xfrm>
          <a:prstGeom prst="rect">
            <a:avLst/>
          </a:prstGeom>
          <a:noFill/>
        </p:spPr>
        <p:txBody>
          <a:bodyPr wrap="square">
            <a:spAutoFit/>
          </a:bodyPr>
          <a:lstStyle/>
          <a:p>
            <a:pPr algn="r"/>
            <a:r>
              <a:rPr lang="en-US" altLang="zh-CN" sz="1800" dirty="0"/>
              <a:t>[</a:t>
            </a:r>
            <a:r>
              <a:rPr lang="en-US" altLang="zh-CN" dirty="0"/>
              <a:t>Jablon</a:t>
            </a:r>
            <a:r>
              <a:rPr lang="en-US" altLang="zh-CN" sz="1800" dirty="0"/>
              <a:t>97,…,GMR06,…,BP13,…,Shoup20,GJK21</a:t>
            </a:r>
            <a:r>
              <a:rPr lang="en-US" altLang="zh-CN" dirty="0"/>
              <a:t>,...</a:t>
            </a:r>
            <a:r>
              <a:rPr lang="en-US" altLang="zh-CN" sz="1800" dirty="0">
                <a:solidFill>
                  <a:prstClr val="black"/>
                </a:solidFill>
              </a:rPr>
              <a:t>]</a:t>
            </a:r>
            <a:endParaRPr lang="en-US" dirty="0"/>
          </a:p>
        </p:txBody>
      </p:sp>
      <p:grpSp>
        <p:nvGrpSpPr>
          <p:cNvPr id="7" name="Group 6">
            <a:extLst>
              <a:ext uri="{FF2B5EF4-FFF2-40B4-BE49-F238E27FC236}">
                <a16:creationId xmlns:a16="http://schemas.microsoft.com/office/drawing/2014/main" id="{15471640-DB31-FE52-87F8-37E09364EAAB}"/>
              </a:ext>
            </a:extLst>
          </p:cNvPr>
          <p:cNvGrpSpPr/>
          <p:nvPr/>
        </p:nvGrpSpPr>
        <p:grpSpPr>
          <a:xfrm>
            <a:off x="2800017" y="3139107"/>
            <a:ext cx="3591423" cy="423483"/>
            <a:chOff x="2848098" y="3476620"/>
            <a:chExt cx="3146622" cy="423483"/>
          </a:xfrm>
        </p:grpSpPr>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97D20DE9-4638-095D-87D0-28F035580D3F}"/>
                    </a:ext>
                  </a:extLst>
                </p:cNvPr>
                <p:cNvSpPr txBox="1"/>
                <p:nvPr/>
              </p:nvSpPr>
              <p:spPr>
                <a:xfrm>
                  <a:off x="2896437" y="3476620"/>
                  <a:ext cx="3098283" cy="400110"/>
                </a:xfrm>
                <a:prstGeom prst="rect">
                  <a:avLst/>
                </a:prstGeom>
                <a:noFill/>
              </p:spPr>
              <p:txBody>
                <a:bodyPr wrap="square">
                  <a:spAutoFit/>
                </a:bodyPr>
                <a:lstStyle/>
                <a:p>
                  <a14:m>
                    <m:oMath xmlns:m="http://schemas.openxmlformats.org/officeDocument/2006/math">
                      <m:sSup>
                        <m:sSupPr>
                          <m:ctrlPr>
                            <a:rPr lang="en-US" sz="2000" i="1" dirty="0" smtClean="0">
                              <a:solidFill>
                                <a:schemeClr val="accent5"/>
                              </a:solidFill>
                              <a:latin typeface="Cambria Math" panose="02040503050406030204" pitchFamily="18" charset="0"/>
                            </a:rPr>
                          </m:ctrlPr>
                        </m:sSupPr>
                        <m:e>
                          <m:r>
                            <a:rPr lang="en-US" sz="2000" b="0" i="1" dirty="0" smtClean="0">
                              <a:solidFill>
                                <a:schemeClr val="accent5"/>
                              </a:solidFill>
                              <a:latin typeface="Cambria Math" panose="02040503050406030204" pitchFamily="18" charset="0"/>
                            </a:rPr>
                            <m:t>𝐴</m:t>
                          </m:r>
                          <m:r>
                            <a:rPr lang="en-US" sz="2000" b="0" i="1" dirty="0" smtClean="0">
                              <a:solidFill>
                                <a:schemeClr val="accent5"/>
                              </a:solidFill>
                              <a:latin typeface="Cambria Math" panose="02040503050406030204" pitchFamily="18" charset="0"/>
                            </a:rPr>
                            <m:t>=</m:t>
                          </m:r>
                          <m:r>
                            <a:rPr lang="en-US" sz="2000" i="1" dirty="0">
                              <a:solidFill>
                                <a:schemeClr val="accent5"/>
                              </a:solidFill>
                              <a:latin typeface="Cambria Math" panose="02040503050406030204" pitchFamily="18" charset="0"/>
                            </a:rPr>
                            <m:t>𝑔</m:t>
                          </m:r>
                        </m:e>
                        <m:sup>
                          <m:r>
                            <a:rPr lang="en-US" sz="2000" b="0" i="1" dirty="0" smtClean="0">
                              <a:solidFill>
                                <a:schemeClr val="accent5"/>
                              </a:solidFill>
                              <a:latin typeface="Cambria Math" panose="02040503050406030204" pitchFamily="18" charset="0"/>
                            </a:rPr>
                            <m:t>𝑎</m:t>
                          </m:r>
                        </m:sup>
                      </m:sSup>
                    </m:oMath>
                  </a14:m>
                  <a:r>
                    <a:rPr lang="en-US" sz="2000" dirty="0">
                      <a:solidFill>
                        <a:schemeClr val="accent5"/>
                      </a:solidFill>
                    </a:rPr>
                    <a:t> </a:t>
                  </a:r>
                  <a:r>
                    <a:rPr lang="en-US" sz="2000" dirty="0">
                      <a:solidFill>
                        <a:schemeClr val="tx1"/>
                      </a:solidFill>
                    </a:rPr>
                    <a:t>, </a:t>
                  </a:r>
                  <a:r>
                    <a:rPr lang="en-US" sz="2000" dirty="0" err="1">
                      <a:solidFill>
                        <a:schemeClr val="tx1"/>
                      </a:solidFill>
                    </a:rPr>
                    <a:t>keyconf</a:t>
                  </a:r>
                  <a:r>
                    <a:rPr lang="en-US" sz="2000" dirty="0">
                      <a:solidFill>
                        <a:schemeClr val="tx1"/>
                      </a:solidFill>
                    </a:rPr>
                    <a:t> =</a:t>
                  </a:r>
                  <a:r>
                    <a:rPr lang="en-US" altLang="zh-CN" sz="2000" dirty="0">
                      <a:ea typeface="Cambria Math" panose="02040503050406030204" pitchFamily="18" charset="0"/>
                      <a:cs typeface="Calibri Light" panose="020F0302020204030204" pitchFamily="34" charset="0"/>
                    </a:rPr>
                    <a:t> </a:t>
                  </a:r>
                  <a14:m>
                    <m:oMath xmlns:m="http://schemas.openxmlformats.org/officeDocument/2006/math">
                      <m:sSub>
                        <m:sSubPr>
                          <m:ctrlPr>
                            <a:rPr lang="en-US" altLang="zh-CN" sz="2000" i="1">
                              <a:latin typeface="Cambria Math" panose="02040503050406030204" pitchFamily="18" charset="0"/>
                              <a:ea typeface="Cambria Math" panose="02040503050406030204" pitchFamily="18" charset="0"/>
                              <a:cs typeface="Calibri Light" panose="020F0302020204030204" pitchFamily="34" charset="0"/>
                            </a:rPr>
                          </m:ctrlPr>
                        </m:sSubPr>
                        <m:e>
                          <m:r>
                            <a:rPr lang="en-US" altLang="zh-CN" sz="2000" i="1">
                              <a:latin typeface="Cambria Math" panose="02040503050406030204" pitchFamily="18" charset="0"/>
                              <a:ea typeface="Cambria Math" panose="02040503050406030204" pitchFamily="18" charset="0"/>
                              <a:cs typeface="Calibri Light" panose="020F0302020204030204" pitchFamily="34" charset="0"/>
                            </a:rPr>
                            <m:t>𝑃𝑅𝐹</m:t>
                          </m:r>
                        </m:e>
                        <m:sub>
                          <m:r>
                            <a:rPr lang="en-US" altLang="zh-CN" sz="2000" b="0" i="1" smtClean="0">
                              <a:latin typeface="Cambria Math" panose="02040503050406030204" pitchFamily="18" charset="0"/>
                              <a:ea typeface="Cambria Math" panose="02040503050406030204" pitchFamily="18" charset="0"/>
                              <a:cs typeface="Calibri Light" panose="020F0302020204030204" pitchFamily="34" charset="0"/>
                            </a:rPr>
                            <m:t>𝐾</m:t>
                          </m:r>
                        </m:sub>
                      </m:sSub>
                      <m:r>
                        <a:rPr lang="en-US" altLang="zh-CN" sz="2000" i="1">
                          <a:latin typeface="Cambria Math" panose="02040503050406030204" pitchFamily="18" charset="0"/>
                          <a:cs typeface="Calibri Light" panose="020F0302020204030204" pitchFamily="34" charset="0"/>
                        </a:rPr>
                        <m:t>(1)</m:t>
                      </m:r>
                    </m:oMath>
                  </a14:m>
                  <a:endParaRPr lang="en-US" sz="2000" dirty="0">
                    <a:solidFill>
                      <a:schemeClr val="tx1"/>
                    </a:solidFill>
                  </a:endParaRPr>
                </a:p>
              </p:txBody>
            </p:sp>
          </mc:Choice>
          <mc:Fallback xmlns="">
            <p:sp>
              <p:nvSpPr>
                <p:cNvPr id="41" name="TextBox 40">
                  <a:extLst>
                    <a:ext uri="{FF2B5EF4-FFF2-40B4-BE49-F238E27FC236}">
                      <a16:creationId xmlns:a16="http://schemas.microsoft.com/office/drawing/2014/main" id="{97D20DE9-4638-095D-87D0-28F035580D3F}"/>
                    </a:ext>
                  </a:extLst>
                </p:cNvPr>
                <p:cNvSpPr txBox="1">
                  <a:spLocks noRot="1" noChangeAspect="1" noMove="1" noResize="1" noEditPoints="1" noAdjustHandles="1" noChangeArrowheads="1" noChangeShapeType="1" noTextEdit="1"/>
                </p:cNvSpPr>
                <p:nvPr/>
              </p:nvSpPr>
              <p:spPr>
                <a:xfrm>
                  <a:off x="2896437" y="3476620"/>
                  <a:ext cx="3098283" cy="400110"/>
                </a:xfrm>
                <a:prstGeom prst="rect">
                  <a:avLst/>
                </a:prstGeom>
                <a:blipFill>
                  <a:blip r:embed="rId3"/>
                  <a:stretch>
                    <a:fillRect t="-9091" b="-25758"/>
                  </a:stretch>
                </a:blipFill>
              </p:spPr>
              <p:txBody>
                <a:bodyPr/>
                <a:lstStyle/>
                <a:p>
                  <a:r>
                    <a:rPr lang="en-US">
                      <a:noFill/>
                    </a:rPr>
                    <a:t> </a:t>
                  </a:r>
                </a:p>
              </p:txBody>
            </p:sp>
          </mc:Fallback>
        </mc:AlternateContent>
        <p:cxnSp>
          <p:nvCxnSpPr>
            <p:cNvPr id="48" name="Straight Arrow Connector 47">
              <a:extLst>
                <a:ext uri="{FF2B5EF4-FFF2-40B4-BE49-F238E27FC236}">
                  <a16:creationId xmlns:a16="http://schemas.microsoft.com/office/drawing/2014/main" id="{5751839E-4934-B108-74E2-2044F96F981C}"/>
                </a:ext>
              </a:extLst>
            </p:cNvPr>
            <p:cNvCxnSpPr>
              <a:cxnSpLocks/>
            </p:cNvCxnSpPr>
            <p:nvPr/>
          </p:nvCxnSpPr>
          <p:spPr>
            <a:xfrm flipH="1">
              <a:off x="2848098" y="3900103"/>
              <a:ext cx="2798558" cy="0"/>
            </a:xfrm>
            <a:prstGeom prst="straightConnector1">
              <a:avLst/>
            </a:prstGeom>
            <a:ln w="38100">
              <a:solidFill>
                <a:schemeClr val="tx1"/>
              </a:solidFill>
              <a:headEnd type="triangle"/>
              <a:tailEnd type="none"/>
            </a:ln>
          </p:spPr>
          <p:style>
            <a:lnRef idx="3">
              <a:schemeClr val="dk1"/>
            </a:lnRef>
            <a:fillRef idx="0">
              <a:schemeClr val="dk1"/>
            </a:fillRef>
            <a:effectRef idx="2">
              <a:schemeClr val="dk1"/>
            </a:effectRef>
            <a:fontRef idx="minor">
              <a:schemeClr val="tx1"/>
            </a:fontRef>
          </p:style>
        </p:cxnSp>
      </p:grpSp>
      <p:grpSp>
        <p:nvGrpSpPr>
          <p:cNvPr id="8" name="Group 7">
            <a:extLst>
              <a:ext uri="{FF2B5EF4-FFF2-40B4-BE49-F238E27FC236}">
                <a16:creationId xmlns:a16="http://schemas.microsoft.com/office/drawing/2014/main" id="{C993F746-8415-6E11-8C14-638CBBFBFCEA}"/>
              </a:ext>
            </a:extLst>
          </p:cNvPr>
          <p:cNvGrpSpPr/>
          <p:nvPr/>
        </p:nvGrpSpPr>
        <p:grpSpPr>
          <a:xfrm>
            <a:off x="6833371" y="2621245"/>
            <a:ext cx="3218780" cy="456854"/>
            <a:chOff x="6429862" y="3525777"/>
            <a:chExt cx="3218780" cy="456854"/>
          </a:xfrm>
        </p:grpSpPr>
        <p:cxnSp>
          <p:nvCxnSpPr>
            <p:cNvPr id="40" name="Straight Arrow Connector 39">
              <a:extLst>
                <a:ext uri="{FF2B5EF4-FFF2-40B4-BE49-F238E27FC236}">
                  <a16:creationId xmlns:a16="http://schemas.microsoft.com/office/drawing/2014/main" id="{59B4CB57-ABBA-CC0C-9824-DC23F2835159}"/>
                </a:ext>
              </a:extLst>
            </p:cNvPr>
            <p:cNvCxnSpPr>
              <a:cxnSpLocks/>
            </p:cNvCxnSpPr>
            <p:nvPr/>
          </p:nvCxnSpPr>
          <p:spPr>
            <a:xfrm flipH="1" flipV="1">
              <a:off x="6546791" y="3969848"/>
              <a:ext cx="2964854" cy="12783"/>
            </a:xfrm>
            <a:prstGeom prst="straightConnector1">
              <a:avLst/>
            </a:prstGeom>
            <a:ln w="38100">
              <a:solidFill>
                <a:schemeClr val="tx1"/>
              </a:solidFill>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CA8660EC-09CD-468D-9522-74763A5D7BEE}"/>
                    </a:ext>
                  </a:extLst>
                </p:cNvPr>
                <p:cNvSpPr txBox="1"/>
                <p:nvPr/>
              </p:nvSpPr>
              <p:spPr>
                <a:xfrm>
                  <a:off x="6429862" y="3525777"/>
                  <a:ext cx="3218780" cy="40562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000" b="0" i="1" dirty="0" smtClean="0">
                                <a:latin typeface="Cambria Math" panose="02040503050406030204" pitchFamily="18" charset="0"/>
                              </a:rPr>
                            </m:ctrlPr>
                          </m:sSubPr>
                          <m:e>
                            <m:r>
                              <a:rPr lang="en-US" sz="2000" b="0" i="1" dirty="0" smtClean="0">
                                <a:latin typeface="Cambria Math" panose="02040503050406030204" pitchFamily="18" charset="0"/>
                              </a:rPr>
                              <m:t>𝐶</m:t>
                            </m:r>
                          </m:e>
                          <m:sub>
                            <m:r>
                              <a:rPr lang="en-US" sz="2000" b="0" i="1" dirty="0" smtClean="0">
                                <a:latin typeface="Cambria Math" panose="02040503050406030204" pitchFamily="18" charset="0"/>
                              </a:rPr>
                              <m:t>𝐵</m:t>
                            </m:r>
                          </m:sub>
                        </m:sSub>
                        <m:r>
                          <a:rPr lang="en-US" sz="2000" b="0" i="1" dirty="0" smtClean="0">
                            <a:latin typeface="Cambria Math" panose="02040503050406030204" pitchFamily="18" charset="0"/>
                          </a:rPr>
                          <m:t>=</m:t>
                        </m:r>
                        <m:r>
                          <a:rPr lang="en-US" sz="2000" i="1" dirty="0" smtClean="0">
                            <a:solidFill>
                              <a:srgbClr val="FF0000"/>
                            </a:solidFill>
                            <a:latin typeface="Cambria Math" panose="02040503050406030204" pitchFamily="18" charset="0"/>
                          </a:rPr>
                          <m:t>𝐼𝐶</m:t>
                        </m:r>
                        <m:r>
                          <a:rPr lang="en-US" sz="2000" i="1" dirty="0" smtClean="0">
                            <a:solidFill>
                              <a:srgbClr val="FF0000"/>
                            </a:solidFill>
                            <a:latin typeface="Cambria Math" panose="02040503050406030204" pitchFamily="18" charset="0"/>
                          </a:rPr>
                          <m:t>. </m:t>
                        </m:r>
                        <m:r>
                          <a:rPr lang="en-US" sz="2000" b="0" i="1" dirty="0" smtClean="0">
                            <a:solidFill>
                              <a:srgbClr val="FF0000"/>
                            </a:solidFill>
                            <a:latin typeface="Cambria Math" panose="02040503050406030204" pitchFamily="18" charset="0"/>
                          </a:rPr>
                          <m:t>𝐸</m:t>
                        </m:r>
                        <m:r>
                          <a:rPr lang="en-US" sz="2000" b="0" i="1" dirty="0" smtClean="0">
                            <a:latin typeface="Cambria Math" panose="02040503050406030204" pitchFamily="18" charset="0"/>
                          </a:rPr>
                          <m:t>(</m:t>
                        </m:r>
                        <m:r>
                          <a:rPr lang="en-US" sz="2000" b="0" i="1" dirty="0" smtClean="0">
                            <a:latin typeface="Cambria Math" panose="02040503050406030204" pitchFamily="18" charset="0"/>
                          </a:rPr>
                          <m:t>h𝑝𝑤</m:t>
                        </m:r>
                        <m:r>
                          <a:rPr lang="en-US" sz="2000" b="0" i="1" dirty="0" smtClean="0">
                            <a:latin typeface="Cambria Math" panose="02040503050406030204" pitchFamily="18" charset="0"/>
                          </a:rPr>
                          <m:t>,</m:t>
                        </m:r>
                        <m:r>
                          <a:rPr lang="en-US" sz="2000" b="0" i="1" dirty="0" smtClean="0">
                            <a:solidFill>
                              <a:srgbClr val="0070C0"/>
                            </a:solidFill>
                            <a:latin typeface="Cambria Math" panose="02040503050406030204" pitchFamily="18" charset="0"/>
                          </a:rPr>
                          <m:t>𝐵</m:t>
                        </m:r>
                        <m:r>
                          <a:rPr lang="en-US" sz="2000" i="1" dirty="0" smtClean="0">
                            <a:solidFill>
                              <a:srgbClr val="0070C0"/>
                            </a:solidFill>
                            <a:latin typeface="Cambria Math" panose="02040503050406030204" pitchFamily="18" charset="0"/>
                          </a:rPr>
                          <m:t>=</m:t>
                        </m:r>
                        <m:sSup>
                          <m:sSupPr>
                            <m:ctrlPr>
                              <a:rPr lang="en-US" sz="2000" i="1" dirty="0">
                                <a:solidFill>
                                  <a:srgbClr val="0070C0"/>
                                </a:solidFill>
                                <a:latin typeface="Cambria Math" panose="02040503050406030204" pitchFamily="18" charset="0"/>
                              </a:rPr>
                            </m:ctrlPr>
                          </m:sSupPr>
                          <m:e>
                            <m:r>
                              <a:rPr lang="en-US" sz="2000" i="1" dirty="0">
                                <a:solidFill>
                                  <a:srgbClr val="0070C0"/>
                                </a:solidFill>
                                <a:latin typeface="Cambria Math" panose="02040503050406030204" pitchFamily="18" charset="0"/>
                              </a:rPr>
                              <m:t>𝑔</m:t>
                            </m:r>
                          </m:e>
                          <m:sup>
                            <m:r>
                              <a:rPr lang="en-US" sz="2000" b="0" i="1" dirty="0" smtClean="0">
                                <a:solidFill>
                                  <a:srgbClr val="0070C0"/>
                                </a:solidFill>
                                <a:latin typeface="Cambria Math" panose="02040503050406030204" pitchFamily="18" charset="0"/>
                              </a:rPr>
                              <m:t>𝑏</m:t>
                            </m:r>
                          </m:sup>
                        </m:sSup>
                        <m:r>
                          <a:rPr lang="en-US" sz="2000" b="0" i="1" dirty="0" smtClean="0">
                            <a:solidFill>
                              <a:schemeClr val="tx1"/>
                            </a:solidFill>
                            <a:latin typeface="Cambria Math" panose="02040503050406030204" pitchFamily="18" charset="0"/>
                          </a:rPr>
                          <m:t>)</m:t>
                        </m:r>
                      </m:oMath>
                    </m:oMathPara>
                  </a14:m>
                  <a:endParaRPr lang="en-US" sz="2000" dirty="0">
                    <a:solidFill>
                      <a:schemeClr val="tx1"/>
                    </a:solidFill>
                  </a:endParaRPr>
                </a:p>
              </p:txBody>
            </p:sp>
          </mc:Choice>
          <mc:Fallback xmlns="">
            <p:sp>
              <p:nvSpPr>
                <p:cNvPr id="51" name="TextBox 50">
                  <a:extLst>
                    <a:ext uri="{FF2B5EF4-FFF2-40B4-BE49-F238E27FC236}">
                      <a16:creationId xmlns:a16="http://schemas.microsoft.com/office/drawing/2014/main" id="{CA8660EC-09CD-468D-9522-74763A5D7BEE}"/>
                    </a:ext>
                  </a:extLst>
                </p:cNvPr>
                <p:cNvSpPr txBox="1">
                  <a:spLocks noRot="1" noChangeAspect="1" noMove="1" noResize="1" noEditPoints="1" noAdjustHandles="1" noChangeArrowheads="1" noChangeShapeType="1" noTextEdit="1"/>
                </p:cNvSpPr>
                <p:nvPr/>
              </p:nvSpPr>
              <p:spPr>
                <a:xfrm>
                  <a:off x="6429862" y="3525777"/>
                  <a:ext cx="3218780" cy="405624"/>
                </a:xfrm>
                <a:prstGeom prst="rect">
                  <a:avLst/>
                </a:prstGeom>
                <a:blipFill>
                  <a:blip r:embed="rId4"/>
                  <a:stretch>
                    <a:fillRect b="-13433"/>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C6BE82E9-CE7A-BE9B-343B-780022A70AC6}"/>
                  </a:ext>
                </a:extLst>
              </p:cNvPr>
              <p:cNvSpPr txBox="1"/>
              <p:nvPr/>
            </p:nvSpPr>
            <p:spPr>
              <a:xfrm>
                <a:off x="2733815" y="2696869"/>
                <a:ext cx="2537449"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000" b="0" i="1" dirty="0" smtClean="0">
                          <a:solidFill>
                            <a:srgbClr val="0070C0"/>
                          </a:solidFill>
                          <a:latin typeface="Cambria Math" panose="02040503050406030204" pitchFamily="18" charset="0"/>
                        </a:rPr>
                        <m:t>𝐵</m:t>
                      </m:r>
                      <m:r>
                        <a:rPr lang="en-US" sz="2000" b="0" i="1" dirty="0" smtClean="0">
                          <a:latin typeface="Cambria Math" panose="02040503050406030204" pitchFamily="18" charset="0"/>
                        </a:rPr>
                        <m:t>=</m:t>
                      </m:r>
                      <m:r>
                        <a:rPr lang="en-US" sz="2000" b="0" i="1" dirty="0" smtClean="0">
                          <a:solidFill>
                            <a:srgbClr val="FF0000"/>
                          </a:solidFill>
                          <a:latin typeface="Cambria Math" panose="02040503050406030204" pitchFamily="18" charset="0"/>
                        </a:rPr>
                        <m:t>𝐼𝐶</m:t>
                      </m:r>
                      <m:r>
                        <a:rPr lang="en-US" sz="2000" b="0" i="1" dirty="0" smtClean="0">
                          <a:solidFill>
                            <a:srgbClr val="FF0000"/>
                          </a:solidFill>
                          <a:latin typeface="Cambria Math" panose="02040503050406030204" pitchFamily="18" charset="0"/>
                        </a:rPr>
                        <m:t>.</m:t>
                      </m:r>
                      <m:r>
                        <a:rPr lang="en-US" sz="2000" b="0" i="1" dirty="0" smtClean="0">
                          <a:solidFill>
                            <a:srgbClr val="FF0000"/>
                          </a:solidFill>
                          <a:latin typeface="Cambria Math" panose="02040503050406030204" pitchFamily="18" charset="0"/>
                        </a:rPr>
                        <m:t>𝐷</m:t>
                      </m:r>
                      <m:r>
                        <a:rPr lang="en-US" sz="2000" b="0" i="1" dirty="0" smtClean="0">
                          <a:latin typeface="Cambria Math" panose="02040503050406030204" pitchFamily="18" charset="0"/>
                        </a:rPr>
                        <m:t>(</m:t>
                      </m:r>
                      <m:r>
                        <a:rPr lang="en-US" sz="2000" b="0" i="1" dirty="0" smtClean="0">
                          <a:latin typeface="Cambria Math" panose="02040503050406030204" pitchFamily="18" charset="0"/>
                        </a:rPr>
                        <m:t>h𝑝𝑤</m:t>
                      </m:r>
                      <m:r>
                        <a:rPr lang="en-US" sz="2000" b="0" i="1" dirty="0" smtClean="0">
                          <a:latin typeface="Cambria Math" panose="02040503050406030204" pitchFamily="18" charset="0"/>
                        </a:rPr>
                        <m:t>,</m:t>
                      </m:r>
                      <m:sSub>
                        <m:sSubPr>
                          <m:ctrlPr>
                            <a:rPr lang="en-US" sz="2000" b="0" i="1" dirty="0" smtClean="0">
                              <a:latin typeface="Cambria Math" panose="02040503050406030204" pitchFamily="18" charset="0"/>
                            </a:rPr>
                          </m:ctrlPr>
                        </m:sSubPr>
                        <m:e>
                          <m:r>
                            <a:rPr lang="en-US" sz="2000" b="0" i="1" dirty="0" smtClean="0">
                              <a:latin typeface="Cambria Math" panose="02040503050406030204" pitchFamily="18" charset="0"/>
                            </a:rPr>
                            <m:t>𝐶</m:t>
                          </m:r>
                        </m:e>
                        <m:sub>
                          <m:r>
                            <a:rPr lang="en-US" sz="2000" b="0" i="1" dirty="0" smtClean="0">
                              <a:latin typeface="Cambria Math" panose="02040503050406030204" pitchFamily="18" charset="0"/>
                            </a:rPr>
                            <m:t>𝐵</m:t>
                          </m:r>
                        </m:sub>
                      </m:sSub>
                      <m:r>
                        <a:rPr lang="en-US" sz="2000" b="0" i="1" dirty="0" smtClean="0">
                          <a:latin typeface="Cambria Math" panose="02040503050406030204" pitchFamily="18" charset="0"/>
                        </a:rPr>
                        <m:t>)</m:t>
                      </m:r>
                    </m:oMath>
                  </m:oMathPara>
                </a14:m>
                <a:endParaRPr lang="en-US" sz="2000" dirty="0"/>
              </a:p>
            </p:txBody>
          </p:sp>
        </mc:Choice>
        <mc:Fallback xmlns="">
          <p:sp>
            <p:nvSpPr>
              <p:cNvPr id="52" name="TextBox 51">
                <a:extLst>
                  <a:ext uri="{FF2B5EF4-FFF2-40B4-BE49-F238E27FC236}">
                    <a16:creationId xmlns:a16="http://schemas.microsoft.com/office/drawing/2014/main" id="{C6BE82E9-CE7A-BE9B-343B-780022A70AC6}"/>
                  </a:ext>
                </a:extLst>
              </p:cNvPr>
              <p:cNvSpPr txBox="1">
                <a:spLocks noRot="1" noChangeAspect="1" noMove="1" noResize="1" noEditPoints="1" noAdjustHandles="1" noChangeArrowheads="1" noChangeShapeType="1" noTextEdit="1"/>
              </p:cNvSpPr>
              <p:nvPr/>
            </p:nvSpPr>
            <p:spPr>
              <a:xfrm>
                <a:off x="2733815" y="2696869"/>
                <a:ext cx="2537449" cy="400110"/>
              </a:xfrm>
              <a:prstGeom prst="rect">
                <a:avLst/>
              </a:prstGeom>
              <a:blipFill>
                <a:blip r:embed="rId5"/>
                <a:stretch>
                  <a:fillRect b="-15152"/>
                </a:stretch>
              </a:blipFill>
            </p:spPr>
            <p:txBody>
              <a:bodyPr/>
              <a:lstStyle/>
              <a:p>
                <a:r>
                  <a:rPr lang="en-US">
                    <a:noFill/>
                  </a:rPr>
                  <a:t> </a:t>
                </a:r>
              </a:p>
            </p:txBody>
          </p:sp>
        </mc:Fallback>
      </mc:AlternateContent>
      <p:grpSp>
        <p:nvGrpSpPr>
          <p:cNvPr id="58" name="Group 57">
            <a:extLst>
              <a:ext uri="{FF2B5EF4-FFF2-40B4-BE49-F238E27FC236}">
                <a16:creationId xmlns:a16="http://schemas.microsoft.com/office/drawing/2014/main" id="{BDF8BD40-68A7-A4C4-F2BA-6BC17926CE27}"/>
              </a:ext>
            </a:extLst>
          </p:cNvPr>
          <p:cNvGrpSpPr/>
          <p:nvPr/>
        </p:nvGrpSpPr>
        <p:grpSpPr>
          <a:xfrm>
            <a:off x="9402806" y="2329380"/>
            <a:ext cx="2136248" cy="1816835"/>
            <a:chOff x="9224942" y="2706465"/>
            <a:chExt cx="2474043" cy="2474043"/>
          </a:xfrm>
        </p:grpSpPr>
        <p:pic>
          <p:nvPicPr>
            <p:cNvPr id="59" name="Picture 58">
              <a:extLst>
                <a:ext uri="{FF2B5EF4-FFF2-40B4-BE49-F238E27FC236}">
                  <a16:creationId xmlns:a16="http://schemas.microsoft.com/office/drawing/2014/main" id="{7EB5CE17-3746-E383-8374-0B690E06F76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24942" y="2706465"/>
              <a:ext cx="2474043" cy="2474043"/>
            </a:xfrm>
            <a:prstGeom prst="rect">
              <a:avLst/>
            </a:prstGeom>
          </p:spPr>
        </p:pic>
        <p:sp>
          <p:nvSpPr>
            <p:cNvPr id="60" name="Rectangle 59">
              <a:extLst>
                <a:ext uri="{FF2B5EF4-FFF2-40B4-BE49-F238E27FC236}">
                  <a16:creationId xmlns:a16="http://schemas.microsoft.com/office/drawing/2014/main" id="{873904D4-48CF-9467-B08D-10C6E87A8B79}"/>
                </a:ext>
              </a:extLst>
            </p:cNvPr>
            <p:cNvSpPr/>
            <p:nvPr/>
          </p:nvSpPr>
          <p:spPr>
            <a:xfrm>
              <a:off x="9674999" y="4760286"/>
              <a:ext cx="1668796" cy="312393"/>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Bob</a:t>
              </a:r>
            </a:p>
          </p:txBody>
        </p:sp>
      </p:grpSp>
      <p:grpSp>
        <p:nvGrpSpPr>
          <p:cNvPr id="2" name="Group 1">
            <a:extLst>
              <a:ext uri="{FF2B5EF4-FFF2-40B4-BE49-F238E27FC236}">
                <a16:creationId xmlns:a16="http://schemas.microsoft.com/office/drawing/2014/main" id="{CC937CA4-C751-EB6D-52AD-C2F00363858A}"/>
              </a:ext>
            </a:extLst>
          </p:cNvPr>
          <p:cNvGrpSpPr/>
          <p:nvPr/>
        </p:nvGrpSpPr>
        <p:grpSpPr>
          <a:xfrm>
            <a:off x="590409" y="2329380"/>
            <a:ext cx="1805322" cy="1745373"/>
            <a:chOff x="156595" y="2724355"/>
            <a:chExt cx="2298321" cy="2298321"/>
          </a:xfrm>
        </p:grpSpPr>
        <p:pic>
          <p:nvPicPr>
            <p:cNvPr id="3" name="Picture 2">
              <a:extLst>
                <a:ext uri="{FF2B5EF4-FFF2-40B4-BE49-F238E27FC236}">
                  <a16:creationId xmlns:a16="http://schemas.microsoft.com/office/drawing/2014/main" id="{4DF4C9C6-DFAB-797A-DE83-EF7BD505FAB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6595" y="2724355"/>
              <a:ext cx="2298321" cy="2298321"/>
            </a:xfrm>
            <a:prstGeom prst="rect">
              <a:avLst/>
            </a:prstGeom>
          </p:spPr>
        </p:pic>
        <p:sp>
          <p:nvSpPr>
            <p:cNvPr id="4" name="Rectangle 3">
              <a:extLst>
                <a:ext uri="{FF2B5EF4-FFF2-40B4-BE49-F238E27FC236}">
                  <a16:creationId xmlns:a16="http://schemas.microsoft.com/office/drawing/2014/main" id="{A31F7F75-54E8-B648-7050-0D9861389607}"/>
                </a:ext>
              </a:extLst>
            </p:cNvPr>
            <p:cNvSpPr/>
            <p:nvPr/>
          </p:nvSpPr>
          <p:spPr>
            <a:xfrm>
              <a:off x="780263" y="4656008"/>
              <a:ext cx="1300512" cy="312393"/>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Alice</a:t>
              </a:r>
            </a:p>
          </p:txBody>
        </p:sp>
      </p:gr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AD3D4FEA-13DE-CCBB-6C28-778016B5F5A1}"/>
                  </a:ext>
                </a:extLst>
              </p:cNvPr>
              <p:cNvSpPr txBox="1"/>
              <p:nvPr/>
            </p:nvSpPr>
            <p:spPr>
              <a:xfrm>
                <a:off x="1566505" y="2189903"/>
                <a:ext cx="966878"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000" b="0" i="1" dirty="0" smtClean="0">
                          <a:latin typeface="Cambria Math" panose="02040503050406030204" pitchFamily="18" charset="0"/>
                        </a:rPr>
                        <m:t>𝑝𝑤</m:t>
                      </m:r>
                    </m:oMath>
                  </m:oMathPara>
                </a14:m>
                <a:endParaRPr lang="en-US" sz="2000" dirty="0"/>
              </a:p>
            </p:txBody>
          </p:sp>
        </mc:Choice>
        <mc:Fallback xmlns="">
          <p:sp>
            <p:nvSpPr>
              <p:cNvPr id="5" name="TextBox 4">
                <a:extLst>
                  <a:ext uri="{FF2B5EF4-FFF2-40B4-BE49-F238E27FC236}">
                    <a16:creationId xmlns:a16="http://schemas.microsoft.com/office/drawing/2014/main" id="{AD3D4FEA-13DE-CCBB-6C28-778016B5F5A1}"/>
                  </a:ext>
                </a:extLst>
              </p:cNvPr>
              <p:cNvSpPr txBox="1">
                <a:spLocks noRot="1" noChangeAspect="1" noMove="1" noResize="1" noEditPoints="1" noAdjustHandles="1" noChangeArrowheads="1" noChangeShapeType="1" noTextEdit="1"/>
              </p:cNvSpPr>
              <p:nvPr/>
            </p:nvSpPr>
            <p:spPr>
              <a:xfrm>
                <a:off x="1566505" y="2189903"/>
                <a:ext cx="966878" cy="400110"/>
              </a:xfrm>
              <a:prstGeom prst="rect">
                <a:avLst/>
              </a:prstGeom>
              <a:blipFill>
                <a:blip r:embed="rId17"/>
                <a:stretch>
                  <a:fillRect b="-7576"/>
                </a:stretch>
              </a:blipFill>
            </p:spPr>
            <p:txBody>
              <a:bodyPr/>
              <a:lstStyle/>
              <a:p>
                <a:r>
                  <a:rPr lang="en-US">
                    <a:noFill/>
                  </a:rPr>
                  <a:t> </a:t>
                </a:r>
              </a:p>
            </p:txBody>
          </p:sp>
        </mc:Fallback>
      </mc:AlternateContent>
      <p:sp>
        <p:nvSpPr>
          <p:cNvPr id="10" name="Title 1">
            <a:extLst>
              <a:ext uri="{FF2B5EF4-FFF2-40B4-BE49-F238E27FC236}">
                <a16:creationId xmlns:a16="http://schemas.microsoft.com/office/drawing/2014/main" id="{82F1D6F2-409C-09C8-D0D5-3A7327275D44}"/>
              </a:ext>
            </a:extLst>
          </p:cNvPr>
          <p:cNvSpPr txBox="1">
            <a:spLocks/>
          </p:cNvSpPr>
          <p:nvPr/>
        </p:nvSpPr>
        <p:spPr bwMode="auto">
          <a:xfrm>
            <a:off x="379637" y="115376"/>
            <a:ext cx="11543677" cy="843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85000" lnSpcReduction="10000"/>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a:lstStyle>
          <a:p>
            <a:r>
              <a:rPr lang="en-US" dirty="0"/>
              <a:t>Use of Ideal Cipher for groups (2): “</a:t>
            </a:r>
            <a:r>
              <a:rPr lang="en-US" i="1" dirty="0"/>
              <a:t>OKAPE”</a:t>
            </a:r>
            <a:r>
              <a:rPr lang="en-US" dirty="0"/>
              <a:t> </a:t>
            </a:r>
            <a:r>
              <a:rPr lang="en-US" u="sng" dirty="0"/>
              <a:t>aPAKE</a:t>
            </a:r>
            <a:r>
              <a:rPr lang="en-US" dirty="0"/>
              <a:t> [FGJK22]</a:t>
            </a:r>
            <a:endParaRPr lang="en-US" sz="3600" dirty="0">
              <a:solidFill>
                <a:srgbClr val="FF0000"/>
              </a:solidFill>
            </a:endParaRPr>
          </a:p>
        </p:txBody>
      </p:sp>
      <p:sp>
        <p:nvSpPr>
          <p:cNvPr id="14" name="Title 1">
            <a:extLst>
              <a:ext uri="{FF2B5EF4-FFF2-40B4-BE49-F238E27FC236}">
                <a16:creationId xmlns:a16="http://schemas.microsoft.com/office/drawing/2014/main" id="{7BA8B799-1E3C-15D0-88E2-0B955EE75CEF}"/>
              </a:ext>
            </a:extLst>
          </p:cNvPr>
          <p:cNvSpPr txBox="1">
            <a:spLocks/>
          </p:cNvSpPr>
          <p:nvPr/>
        </p:nvSpPr>
        <p:spPr bwMode="auto">
          <a:xfrm>
            <a:off x="379637" y="904102"/>
            <a:ext cx="11336162" cy="51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a:lstStyle>
          <a:p>
            <a:pPr>
              <a:lnSpc>
                <a:spcPct val="150000"/>
              </a:lnSpc>
            </a:pPr>
            <a:r>
              <a:rPr lang="en-US" sz="2100" i="1" dirty="0">
                <a:latin typeface="+mn-lt"/>
              </a:rPr>
              <a:t>OKAPE</a:t>
            </a:r>
            <a:r>
              <a:rPr lang="en-US" sz="2100" dirty="0">
                <a:latin typeface="+mn-lt"/>
              </a:rPr>
              <a:t> [FGJK22] (like </a:t>
            </a:r>
            <a:r>
              <a:rPr lang="en-US" sz="2100" i="1" dirty="0">
                <a:latin typeface="+mn-lt"/>
              </a:rPr>
              <a:t>KHAPE</a:t>
            </a:r>
            <a:r>
              <a:rPr lang="en-US" sz="2100" dirty="0">
                <a:latin typeface="+mn-lt"/>
              </a:rPr>
              <a:t> [GJK21]):  password-encrypt public keys in AKE  </a:t>
            </a:r>
            <a:r>
              <a:rPr lang="en-US" sz="2100" dirty="0">
                <a:latin typeface="+mn-lt"/>
                <a:sym typeface="Symbol" panose="05050102010706020507" pitchFamily="18" charset="2"/>
              </a:rPr>
              <a:t>  </a:t>
            </a:r>
            <a:r>
              <a:rPr lang="en-US" sz="2100" dirty="0">
                <a:solidFill>
                  <a:srgbClr val="0070C0"/>
                </a:solidFill>
                <a:latin typeface="+mn-lt"/>
                <a:sym typeface="Symbol" panose="05050102010706020507" pitchFamily="18" charset="2"/>
              </a:rPr>
              <a:t>asymmetric PAKE (aPAKE)</a:t>
            </a:r>
            <a:endParaRPr lang="en-US" sz="2100" dirty="0">
              <a:solidFill>
                <a:srgbClr val="0070C0"/>
              </a:solidFill>
              <a:latin typeface="+mn-lt"/>
            </a:endParaRPr>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C6B734A2-75C3-A444-2351-8116EF79BAA9}"/>
                  </a:ext>
                </a:extLst>
              </p:cNvPr>
              <p:cNvSpPr txBox="1"/>
              <p:nvPr/>
            </p:nvSpPr>
            <p:spPr>
              <a:xfrm>
                <a:off x="2863299" y="1929270"/>
                <a:ext cx="1895324" cy="400110"/>
              </a:xfrm>
              <a:prstGeom prst="rect">
                <a:avLst/>
              </a:prstGeom>
              <a:noFill/>
            </p:spPr>
            <p:txBody>
              <a:bodyPr wrap="square">
                <a:spAutoFit/>
              </a:bodyPr>
              <a:lstStyle/>
              <a:p>
                <a14:m>
                  <m:oMath xmlns:m="http://schemas.openxmlformats.org/officeDocument/2006/math">
                    <m:r>
                      <a:rPr lang="en-US" sz="2000" b="0" i="1" dirty="0" smtClean="0">
                        <a:solidFill>
                          <a:schemeClr val="accent5"/>
                        </a:solidFill>
                        <a:latin typeface="Cambria Math" panose="02040503050406030204" pitchFamily="18" charset="0"/>
                      </a:rPr>
                      <m:t>𝑎</m:t>
                    </m:r>
                    <m:r>
                      <a:rPr lang="en-US" sz="2000" b="0" i="1" dirty="0" smtClean="0">
                        <a:solidFill>
                          <a:schemeClr val="accent5"/>
                        </a:solidFill>
                        <a:latin typeface="Cambria Math" panose="02040503050406030204" pitchFamily="18" charset="0"/>
                      </a:rPr>
                      <m:t>′←</m:t>
                    </m:r>
                  </m:oMath>
                </a14:m>
                <a:r>
                  <a:rPr lang="en-US" sz="2000" dirty="0">
                    <a:solidFill>
                      <a:schemeClr val="tx1"/>
                    </a:solidFill>
                  </a:rPr>
                  <a:t> </a:t>
                </a:r>
                <a:r>
                  <a:rPr lang="en-US" sz="2000" dirty="0"/>
                  <a:t> </a:t>
                </a:r>
                <a14:m>
                  <m:oMath xmlns:m="http://schemas.openxmlformats.org/officeDocument/2006/math">
                    <m:r>
                      <a:rPr lang="en-US" sz="2000" i="1" dirty="0">
                        <a:latin typeface="Cambria Math" panose="02040503050406030204" pitchFamily="18" charset="0"/>
                        <a:ea typeface="Cambria Math" panose="02040503050406030204" pitchFamily="18" charset="0"/>
                      </a:rPr>
                      <m:t>𝐻</m:t>
                    </m:r>
                    <m:r>
                      <a:rPr lang="en-US" sz="2000" b="0" i="1" dirty="0" smtClean="0">
                        <a:latin typeface="Cambria Math" panose="02040503050406030204" pitchFamily="18" charset="0"/>
                        <a:ea typeface="Cambria Math" panose="02040503050406030204" pitchFamily="18" charset="0"/>
                      </a:rPr>
                      <m:t>′</m:t>
                    </m:r>
                    <m:d>
                      <m:dPr>
                        <m:ctrlPr>
                          <a:rPr lang="en-US" sz="2000" i="1" dirty="0">
                            <a:latin typeface="Cambria Math" panose="02040503050406030204" pitchFamily="18" charset="0"/>
                            <a:ea typeface="Cambria Math" panose="02040503050406030204" pitchFamily="18" charset="0"/>
                          </a:rPr>
                        </m:ctrlPr>
                      </m:dPr>
                      <m:e>
                        <m:r>
                          <a:rPr lang="en-US" sz="2000" i="1" dirty="0">
                            <a:latin typeface="Cambria Math" panose="02040503050406030204" pitchFamily="18" charset="0"/>
                            <a:ea typeface="Cambria Math" panose="02040503050406030204" pitchFamily="18" charset="0"/>
                          </a:rPr>
                          <m:t>𝑝𝑤</m:t>
                        </m:r>
                      </m:e>
                    </m:d>
                  </m:oMath>
                </a14:m>
                <a:endParaRPr lang="en-US" sz="2000" dirty="0"/>
              </a:p>
            </p:txBody>
          </p:sp>
        </mc:Choice>
        <mc:Fallback xmlns="">
          <p:sp>
            <p:nvSpPr>
              <p:cNvPr id="15" name="TextBox 14">
                <a:extLst>
                  <a:ext uri="{FF2B5EF4-FFF2-40B4-BE49-F238E27FC236}">
                    <a16:creationId xmlns:a16="http://schemas.microsoft.com/office/drawing/2014/main" id="{C6B734A2-75C3-A444-2351-8116EF79BAA9}"/>
                  </a:ext>
                </a:extLst>
              </p:cNvPr>
              <p:cNvSpPr txBox="1">
                <a:spLocks noRot="1" noChangeAspect="1" noMove="1" noResize="1" noEditPoints="1" noAdjustHandles="1" noChangeArrowheads="1" noChangeShapeType="1" noTextEdit="1"/>
              </p:cNvSpPr>
              <p:nvPr/>
            </p:nvSpPr>
            <p:spPr>
              <a:xfrm>
                <a:off x="2863299" y="1929270"/>
                <a:ext cx="1895324" cy="400110"/>
              </a:xfrm>
              <a:prstGeom prst="rect">
                <a:avLst/>
              </a:prstGeom>
              <a:blipFill>
                <a:blip r:embed="rId18"/>
                <a:stretch>
                  <a:fillRect l="-643" b="-75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3B727385-C4F3-204A-FBA4-24DBCD9FE7A1}"/>
                  </a:ext>
                </a:extLst>
              </p:cNvPr>
              <p:cNvSpPr txBox="1"/>
              <p:nvPr/>
            </p:nvSpPr>
            <p:spPr>
              <a:xfrm>
                <a:off x="2733815" y="1591487"/>
                <a:ext cx="2171708" cy="400110"/>
              </a:xfrm>
              <a:prstGeom prst="rect">
                <a:avLst/>
              </a:prstGeom>
              <a:noFill/>
            </p:spPr>
            <p:txBody>
              <a:bodyPr wrap="square">
                <a:spAutoFit/>
              </a:bodyPr>
              <a:lstStyle/>
              <a:p>
                <a14:m>
                  <m:oMath xmlns:m="http://schemas.openxmlformats.org/officeDocument/2006/math">
                    <m:r>
                      <a:rPr lang="en-US" sz="2000" b="0" i="1" dirty="0" smtClean="0">
                        <a:latin typeface="Cambria Math" panose="02040503050406030204" pitchFamily="18" charset="0"/>
                      </a:rPr>
                      <m:t>h𝑝𝑤</m:t>
                    </m:r>
                    <m:r>
                      <a:rPr lang="en-US" sz="2000" i="1" dirty="0">
                        <a:latin typeface="Cambria Math" panose="02040503050406030204" pitchFamily="18" charset="0"/>
                        <a:ea typeface="Cambria Math" panose="02040503050406030204" pitchFamily="18" charset="0"/>
                      </a:rPr>
                      <m:t>←</m:t>
                    </m:r>
                  </m:oMath>
                </a14:m>
                <a:r>
                  <a:rPr lang="en-US" sz="2000" dirty="0"/>
                  <a:t> </a:t>
                </a:r>
                <a14:m>
                  <m:oMath xmlns:m="http://schemas.openxmlformats.org/officeDocument/2006/math">
                    <m:r>
                      <a:rPr lang="en-US" sz="2000" i="1" dirty="0">
                        <a:latin typeface="Cambria Math" panose="02040503050406030204" pitchFamily="18" charset="0"/>
                        <a:ea typeface="Cambria Math" panose="02040503050406030204" pitchFamily="18" charset="0"/>
                      </a:rPr>
                      <m:t>𝐻</m:t>
                    </m:r>
                    <m:d>
                      <m:dPr>
                        <m:ctrlPr>
                          <a:rPr lang="en-US" sz="2000" i="1" dirty="0">
                            <a:latin typeface="Cambria Math" panose="02040503050406030204" pitchFamily="18" charset="0"/>
                            <a:ea typeface="Cambria Math" panose="02040503050406030204" pitchFamily="18" charset="0"/>
                          </a:rPr>
                        </m:ctrlPr>
                      </m:dPr>
                      <m:e>
                        <m:r>
                          <a:rPr lang="en-US" sz="2000" i="1" dirty="0">
                            <a:latin typeface="Cambria Math" panose="02040503050406030204" pitchFamily="18" charset="0"/>
                            <a:ea typeface="Cambria Math" panose="02040503050406030204" pitchFamily="18" charset="0"/>
                          </a:rPr>
                          <m:t>𝑝𝑤</m:t>
                        </m:r>
                      </m:e>
                    </m:d>
                  </m:oMath>
                </a14:m>
                <a:endParaRPr lang="en-US" sz="2000" dirty="0"/>
              </a:p>
            </p:txBody>
          </p:sp>
        </mc:Choice>
        <mc:Fallback xmlns="">
          <p:sp>
            <p:nvSpPr>
              <p:cNvPr id="16" name="TextBox 15">
                <a:extLst>
                  <a:ext uri="{FF2B5EF4-FFF2-40B4-BE49-F238E27FC236}">
                    <a16:creationId xmlns:a16="http://schemas.microsoft.com/office/drawing/2014/main" id="{3B727385-C4F3-204A-FBA4-24DBCD9FE7A1}"/>
                  </a:ext>
                </a:extLst>
              </p:cNvPr>
              <p:cNvSpPr txBox="1">
                <a:spLocks noRot="1" noChangeAspect="1" noMove="1" noResize="1" noEditPoints="1" noAdjustHandles="1" noChangeArrowheads="1" noChangeShapeType="1" noTextEdit="1"/>
              </p:cNvSpPr>
              <p:nvPr/>
            </p:nvSpPr>
            <p:spPr>
              <a:xfrm>
                <a:off x="2733815" y="1591487"/>
                <a:ext cx="2171708" cy="400110"/>
              </a:xfrm>
              <a:prstGeom prst="rect">
                <a:avLst/>
              </a:prstGeom>
              <a:blipFill>
                <a:blip r:embed="rId19"/>
                <a:stretch>
                  <a:fillRect l="-1120" b="-136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3B70CE70-33EF-7FBE-AE64-9C9B23915E48}"/>
                  </a:ext>
                </a:extLst>
              </p:cNvPr>
              <p:cNvSpPr txBox="1"/>
              <p:nvPr/>
            </p:nvSpPr>
            <p:spPr>
              <a:xfrm>
                <a:off x="9154490" y="1591487"/>
                <a:ext cx="2884737" cy="707886"/>
              </a:xfrm>
              <a:prstGeom prst="rect">
                <a:avLst/>
              </a:prstGeom>
              <a:noFill/>
            </p:spPr>
            <p:txBody>
              <a:bodyPr wrap="square">
                <a:spAutoFit/>
              </a:bodyPr>
              <a:lstStyle/>
              <a:p>
                <a:r>
                  <a:rPr lang="en-US" sz="2000" dirty="0"/>
                  <a:t>Server’s password file: </a:t>
                </a:r>
                <a14:m>
                  <m:oMath xmlns:m="http://schemas.openxmlformats.org/officeDocument/2006/math">
                    <m:r>
                      <a:rPr lang="en-US" sz="2000" b="0" i="0" dirty="0" smtClean="0">
                        <a:latin typeface="Cambria Math" panose="02040503050406030204" pitchFamily="18" charset="0"/>
                      </a:rPr>
                      <m:t>(</m:t>
                    </m:r>
                    <m:r>
                      <a:rPr lang="en-US" sz="2000" b="0" i="1" dirty="0" smtClean="0">
                        <a:latin typeface="Cambria Math" panose="02040503050406030204" pitchFamily="18" charset="0"/>
                      </a:rPr>
                      <m:t>h𝑝𝑤</m:t>
                    </m:r>
                    <m:r>
                      <a:rPr lang="en-US" sz="2000" b="0" i="1" dirty="0" smtClean="0">
                        <a:latin typeface="Cambria Math" panose="02040503050406030204" pitchFamily="18" charset="0"/>
                      </a:rPr>
                      <m:t>,</m:t>
                    </m:r>
                    <m:r>
                      <a:rPr lang="en-US" sz="2000" b="0" i="1" dirty="0" smtClean="0">
                        <a:solidFill>
                          <a:schemeClr val="accent5"/>
                        </a:solidFill>
                        <a:latin typeface="Cambria Math" panose="02040503050406030204" pitchFamily="18" charset="0"/>
                      </a:rPr>
                      <m:t>𝐴</m:t>
                    </m:r>
                    <m:r>
                      <a:rPr lang="en-US" sz="2000" b="0" i="1" dirty="0" smtClean="0">
                        <a:solidFill>
                          <a:schemeClr val="accent5"/>
                        </a:solidFill>
                        <a:latin typeface="Cambria Math" panose="02040503050406030204" pitchFamily="18" charset="0"/>
                      </a:rPr>
                      <m:t>′) </m:t>
                    </m:r>
                  </m:oMath>
                </a14:m>
                <a:r>
                  <a:rPr lang="en-US" sz="2000" dirty="0"/>
                  <a:t>= </a:t>
                </a:r>
                <a14:m>
                  <m:oMath xmlns:m="http://schemas.openxmlformats.org/officeDocument/2006/math">
                    <m:r>
                      <a:rPr lang="en-US" sz="2000" b="0" i="0" dirty="0" smtClean="0">
                        <a:latin typeface="Cambria Math" panose="02040503050406030204" pitchFamily="18" charset="0"/>
                        <a:ea typeface="Cambria Math" panose="02040503050406030204" pitchFamily="18" charset="0"/>
                      </a:rPr>
                      <m:t>(</m:t>
                    </m:r>
                    <m:r>
                      <a:rPr lang="en-US" sz="2000" i="1" dirty="0">
                        <a:latin typeface="Cambria Math" panose="02040503050406030204" pitchFamily="18" charset="0"/>
                        <a:ea typeface="Cambria Math" panose="02040503050406030204" pitchFamily="18" charset="0"/>
                      </a:rPr>
                      <m:t>𝐻</m:t>
                    </m:r>
                    <m:d>
                      <m:dPr>
                        <m:ctrlPr>
                          <a:rPr lang="en-US" sz="2000" i="1" dirty="0">
                            <a:latin typeface="Cambria Math" panose="02040503050406030204" pitchFamily="18" charset="0"/>
                            <a:ea typeface="Cambria Math" panose="02040503050406030204" pitchFamily="18" charset="0"/>
                          </a:rPr>
                        </m:ctrlPr>
                      </m:dPr>
                      <m:e>
                        <m:r>
                          <a:rPr lang="en-US" sz="2000" i="1" dirty="0">
                            <a:latin typeface="Cambria Math" panose="02040503050406030204" pitchFamily="18" charset="0"/>
                            <a:ea typeface="Cambria Math" panose="02040503050406030204" pitchFamily="18" charset="0"/>
                          </a:rPr>
                          <m:t>𝑝𝑤</m:t>
                        </m:r>
                      </m:e>
                    </m:d>
                  </m:oMath>
                </a14:m>
                <a:r>
                  <a:rPr lang="en-US" sz="2000" dirty="0"/>
                  <a:t>,</a:t>
                </a:r>
                <a:r>
                  <a:rPr lang="en-US" sz="1050" dirty="0"/>
                  <a:t> </a:t>
                </a:r>
                <a14:m>
                  <m:oMath xmlns:m="http://schemas.openxmlformats.org/officeDocument/2006/math">
                    <m:sSup>
                      <m:sSupPr>
                        <m:ctrlPr>
                          <a:rPr lang="en-US" sz="2000" i="1" dirty="0" smtClean="0">
                            <a:solidFill>
                              <a:schemeClr val="accent5"/>
                            </a:solidFill>
                            <a:latin typeface="Cambria Math" panose="02040503050406030204" pitchFamily="18" charset="0"/>
                          </a:rPr>
                        </m:ctrlPr>
                      </m:sSupPr>
                      <m:e>
                        <m:r>
                          <a:rPr lang="en-US" sz="2000" i="1" dirty="0">
                            <a:solidFill>
                              <a:schemeClr val="accent5"/>
                            </a:solidFill>
                            <a:latin typeface="Cambria Math" panose="02040503050406030204" pitchFamily="18" charset="0"/>
                          </a:rPr>
                          <m:t>𝑔</m:t>
                        </m:r>
                      </m:e>
                      <m:sup>
                        <m:r>
                          <a:rPr lang="en-US" sz="2000" b="0" i="1" dirty="0" smtClean="0">
                            <a:solidFill>
                              <a:schemeClr val="accent5"/>
                            </a:solidFill>
                            <a:latin typeface="Cambria Math" panose="02040503050406030204" pitchFamily="18" charset="0"/>
                          </a:rPr>
                          <m:t>𝑎</m:t>
                        </m:r>
                        <m:r>
                          <a:rPr lang="en-US" sz="2000" b="0" i="1" dirty="0" smtClean="0">
                            <a:solidFill>
                              <a:schemeClr val="accent5"/>
                            </a:solidFill>
                            <a:latin typeface="Cambria Math" panose="02040503050406030204" pitchFamily="18" charset="0"/>
                          </a:rPr>
                          <m:t>′</m:t>
                        </m:r>
                      </m:sup>
                    </m:sSup>
                    <m:r>
                      <a:rPr lang="en-US" sz="2000" b="0" i="1" dirty="0" smtClean="0">
                        <a:latin typeface="Cambria Math" panose="02040503050406030204" pitchFamily="18" charset="0"/>
                      </a:rPr>
                      <m:t>)</m:t>
                    </m:r>
                  </m:oMath>
                </a14:m>
                <a:endParaRPr lang="en-US" sz="2000" dirty="0"/>
              </a:p>
            </p:txBody>
          </p:sp>
        </mc:Choice>
        <mc:Fallback xmlns="">
          <p:sp>
            <p:nvSpPr>
              <p:cNvPr id="17" name="TextBox 16">
                <a:extLst>
                  <a:ext uri="{FF2B5EF4-FFF2-40B4-BE49-F238E27FC236}">
                    <a16:creationId xmlns:a16="http://schemas.microsoft.com/office/drawing/2014/main" id="{3B70CE70-33EF-7FBE-AE64-9C9B23915E48}"/>
                  </a:ext>
                </a:extLst>
              </p:cNvPr>
              <p:cNvSpPr txBox="1">
                <a:spLocks noRot="1" noChangeAspect="1" noMove="1" noResize="1" noEditPoints="1" noAdjustHandles="1" noChangeArrowheads="1" noChangeShapeType="1" noTextEdit="1"/>
              </p:cNvSpPr>
              <p:nvPr/>
            </p:nvSpPr>
            <p:spPr>
              <a:xfrm>
                <a:off x="9154490" y="1591487"/>
                <a:ext cx="2884737" cy="707886"/>
              </a:xfrm>
              <a:prstGeom prst="rect">
                <a:avLst/>
              </a:prstGeom>
              <a:blipFill>
                <a:blip r:embed="rId20"/>
                <a:stretch>
                  <a:fillRect l="-2326" t="-4310" b="-146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FE058E67-4F62-32FF-9E93-6DE63D0C4F5F}"/>
                  </a:ext>
                </a:extLst>
              </p:cNvPr>
              <p:cNvSpPr txBox="1"/>
              <p:nvPr/>
            </p:nvSpPr>
            <p:spPr>
              <a:xfrm>
                <a:off x="2733814" y="3813763"/>
                <a:ext cx="6750905" cy="406009"/>
              </a:xfrm>
              <a:prstGeom prst="rect">
                <a:avLst/>
              </a:prstGeom>
              <a:noFill/>
            </p:spPr>
            <p:txBody>
              <a:bodyPr wrap="square">
                <a:spAutoFit/>
              </a:bodyPr>
              <a:lstStyle/>
              <a:p>
                <a:r>
                  <a:rPr lang="en-US" sz="2000" dirty="0"/>
                  <a:t>“half-3DH” :   </a:t>
                </a:r>
                <a14:m>
                  <m:oMath xmlns:m="http://schemas.openxmlformats.org/officeDocument/2006/math">
                    <m:r>
                      <m:rPr>
                        <m:sty m:val="p"/>
                      </m:rPr>
                      <a:rPr lang="en-US" sz="2000" b="0" i="0" dirty="0" smtClean="0">
                        <a:latin typeface="Cambria Math" panose="02040503050406030204" pitchFamily="18" charset="0"/>
                      </a:rPr>
                      <m:t>K</m:t>
                    </m:r>
                    <m:r>
                      <a:rPr lang="en-US" sz="2000" i="1" dirty="0" smtClean="0">
                        <a:latin typeface="Cambria Math" panose="02040503050406030204" pitchFamily="18" charset="0"/>
                      </a:rPr>
                      <m:t>=</m:t>
                    </m:r>
                    <m:r>
                      <m:rPr>
                        <m:sty m:val="p"/>
                      </m:rPr>
                      <a:rPr lang="en-US" sz="2000" dirty="0">
                        <a:latin typeface="Cambria Math" panose="02040503050406030204" pitchFamily="18" charset="0"/>
                      </a:rPr>
                      <m:t>H</m:t>
                    </m:r>
                    <m:d>
                      <m:dPr>
                        <m:begChr m:val="["/>
                        <m:endChr m:val="]"/>
                        <m:ctrlPr>
                          <a:rPr lang="en-US" sz="2000" i="1" dirty="0">
                            <a:latin typeface="Cambria Math" panose="02040503050406030204" pitchFamily="18" charset="0"/>
                          </a:rPr>
                        </m:ctrlPr>
                      </m:dPr>
                      <m:e>
                        <m:r>
                          <a:rPr lang="en-US" sz="2000" b="0" i="1" dirty="0" smtClean="0">
                            <a:latin typeface="Cambria Math" panose="02040503050406030204" pitchFamily="18" charset="0"/>
                          </a:rPr>
                          <m:t> </m:t>
                        </m:r>
                        <m:r>
                          <m:rPr>
                            <m:sty m:val="p"/>
                          </m:rPr>
                          <a:rPr lang="en-US" sz="2000" dirty="0">
                            <a:latin typeface="Cambria Math" panose="02040503050406030204" pitchFamily="18" charset="0"/>
                          </a:rPr>
                          <m:t>DH</m:t>
                        </m:r>
                        <m:d>
                          <m:dPr>
                            <m:ctrlPr>
                              <a:rPr lang="en-US" sz="2000" i="1" dirty="0">
                                <a:latin typeface="Cambria Math" panose="02040503050406030204" pitchFamily="18" charset="0"/>
                              </a:rPr>
                            </m:ctrlPr>
                          </m:dPr>
                          <m:e>
                            <m:r>
                              <a:rPr lang="en-US" sz="2000" b="0" i="1" dirty="0" smtClean="0">
                                <a:solidFill>
                                  <a:schemeClr val="accent5"/>
                                </a:solidFill>
                                <a:latin typeface="Cambria Math" panose="02040503050406030204" pitchFamily="18" charset="0"/>
                              </a:rPr>
                              <m:t>𝐴</m:t>
                            </m:r>
                            <m:r>
                              <a:rPr lang="en-US" sz="2000" i="1" dirty="0">
                                <a:solidFill>
                                  <a:schemeClr val="tx1"/>
                                </a:solidFill>
                                <a:latin typeface="Cambria Math" panose="02040503050406030204" pitchFamily="18" charset="0"/>
                              </a:rPr>
                              <m:t>,</m:t>
                            </m:r>
                            <m:r>
                              <a:rPr lang="en-US" sz="2000" b="0" i="1" dirty="0" smtClean="0">
                                <a:solidFill>
                                  <a:srgbClr val="0070C0"/>
                                </a:solidFill>
                                <a:latin typeface="Cambria Math" panose="02040503050406030204" pitchFamily="18" charset="0"/>
                              </a:rPr>
                              <m:t>𝐵</m:t>
                            </m:r>
                          </m:e>
                        </m:d>
                        <m:r>
                          <a:rPr lang="en-US" sz="2000" b="0" i="0" dirty="0" smtClean="0">
                            <a:solidFill>
                              <a:srgbClr val="0070C0"/>
                            </a:solidFill>
                            <a:latin typeface="Cambria Math" panose="02040503050406030204" pitchFamily="18" charset="0"/>
                          </a:rPr>
                          <m:t> , </m:t>
                        </m:r>
                        <m:r>
                          <m:rPr>
                            <m:sty m:val="p"/>
                          </m:rPr>
                          <a:rPr lang="en-US" sz="2000" dirty="0">
                            <a:latin typeface="Cambria Math" panose="02040503050406030204" pitchFamily="18" charset="0"/>
                          </a:rPr>
                          <m:t>DH</m:t>
                        </m:r>
                        <m:d>
                          <m:dPr>
                            <m:ctrlPr>
                              <a:rPr lang="en-US" sz="2000" i="1" dirty="0">
                                <a:latin typeface="Cambria Math" panose="02040503050406030204" pitchFamily="18" charset="0"/>
                              </a:rPr>
                            </m:ctrlPr>
                          </m:dPr>
                          <m:e>
                            <m:r>
                              <a:rPr lang="en-US" sz="2000" b="0" i="1" dirty="0" smtClean="0">
                                <a:solidFill>
                                  <a:schemeClr val="accent5"/>
                                </a:solidFill>
                                <a:latin typeface="Cambria Math" panose="02040503050406030204" pitchFamily="18" charset="0"/>
                              </a:rPr>
                              <m:t>𝐴</m:t>
                            </m:r>
                            <m:r>
                              <a:rPr lang="en-US" sz="2000" b="0" i="1" dirty="0" smtClean="0">
                                <a:solidFill>
                                  <a:schemeClr val="accent5"/>
                                </a:solidFill>
                                <a:latin typeface="Cambria Math" panose="02040503050406030204" pitchFamily="18" charset="0"/>
                              </a:rPr>
                              <m:t>′,</m:t>
                            </m:r>
                            <m:r>
                              <a:rPr lang="en-US" sz="2000" i="1" dirty="0" smtClean="0">
                                <a:solidFill>
                                  <a:srgbClr val="0070C0"/>
                                </a:solidFill>
                                <a:latin typeface="Cambria Math" panose="02040503050406030204" pitchFamily="18" charset="0"/>
                              </a:rPr>
                              <m:t>𝐵</m:t>
                            </m:r>
                          </m:e>
                        </m:d>
                      </m:e>
                    </m:d>
                    <m:r>
                      <a:rPr lang="en-US" sz="2000" b="0" i="1" dirty="0" smtClean="0">
                        <a:latin typeface="Cambria Math" panose="02040503050406030204" pitchFamily="18" charset="0"/>
                      </a:rPr>
                      <m:t>=</m:t>
                    </m:r>
                    <m:r>
                      <m:rPr>
                        <m:sty m:val="p"/>
                      </m:rPr>
                      <a:rPr lang="en-US" sz="2000" b="0" i="0" dirty="0" smtClean="0">
                        <a:latin typeface="Cambria Math" panose="02040503050406030204" pitchFamily="18" charset="0"/>
                      </a:rPr>
                      <m:t>H</m:t>
                    </m:r>
                    <m:r>
                      <a:rPr lang="en-US" sz="2000" b="0" i="1" dirty="0" smtClean="0">
                        <a:latin typeface="Cambria Math" panose="02040503050406030204" pitchFamily="18" charset="0"/>
                      </a:rPr>
                      <m:t>[ </m:t>
                    </m:r>
                    <m:sSup>
                      <m:sSupPr>
                        <m:ctrlPr>
                          <a:rPr lang="en-US" sz="2000" b="0" i="1" dirty="0" smtClean="0">
                            <a:latin typeface="Cambria Math" panose="02040503050406030204" pitchFamily="18" charset="0"/>
                          </a:rPr>
                        </m:ctrlPr>
                      </m:sSupPr>
                      <m:e>
                        <m:r>
                          <a:rPr lang="en-US" sz="2000" b="0" i="1" dirty="0" smtClean="0">
                            <a:latin typeface="Cambria Math" panose="02040503050406030204" pitchFamily="18" charset="0"/>
                          </a:rPr>
                          <m:t>𝑔</m:t>
                        </m:r>
                      </m:e>
                      <m:sup>
                        <m:r>
                          <a:rPr lang="en-US" sz="2000" b="0" i="1" dirty="0" smtClean="0">
                            <a:solidFill>
                              <a:schemeClr val="accent5"/>
                            </a:solidFill>
                            <a:latin typeface="Cambria Math" panose="02040503050406030204" pitchFamily="18" charset="0"/>
                          </a:rPr>
                          <m:t>𝑎</m:t>
                        </m:r>
                        <m:r>
                          <a:rPr lang="en-US" sz="2000" b="0" i="1" dirty="0" smtClean="0">
                            <a:latin typeface="Cambria Math" panose="02040503050406030204" pitchFamily="18" charset="0"/>
                            <a:ea typeface="Cambria Math" panose="02040503050406030204" pitchFamily="18" charset="0"/>
                          </a:rPr>
                          <m:t>∙</m:t>
                        </m:r>
                        <m:r>
                          <a:rPr lang="en-US" sz="2000" b="0" i="1" dirty="0" smtClean="0">
                            <a:solidFill>
                              <a:srgbClr val="0070C0"/>
                            </a:solidFill>
                            <a:latin typeface="Cambria Math" panose="02040503050406030204" pitchFamily="18" charset="0"/>
                          </a:rPr>
                          <m:t>𝑏</m:t>
                        </m:r>
                      </m:sup>
                    </m:sSup>
                    <m:r>
                      <a:rPr lang="en-US" sz="2000" b="0" i="1" dirty="0" smtClean="0">
                        <a:latin typeface="Cambria Math" panose="02040503050406030204" pitchFamily="18" charset="0"/>
                      </a:rPr>
                      <m:t> ,  </m:t>
                    </m:r>
                    <m:sSup>
                      <m:sSupPr>
                        <m:ctrlPr>
                          <a:rPr lang="en-US" sz="2000" i="1" dirty="0">
                            <a:latin typeface="Cambria Math" panose="02040503050406030204" pitchFamily="18" charset="0"/>
                          </a:rPr>
                        </m:ctrlPr>
                      </m:sSupPr>
                      <m:e>
                        <m:r>
                          <a:rPr lang="en-US" sz="2000" i="1" dirty="0">
                            <a:latin typeface="Cambria Math" panose="02040503050406030204" pitchFamily="18" charset="0"/>
                          </a:rPr>
                          <m:t>𝑔</m:t>
                        </m:r>
                      </m:e>
                      <m:sup>
                        <m:r>
                          <a:rPr lang="en-US" sz="2000" b="0" i="1" dirty="0" smtClean="0">
                            <a:solidFill>
                              <a:schemeClr val="accent5"/>
                            </a:solidFill>
                            <a:latin typeface="Cambria Math" panose="02040503050406030204" pitchFamily="18" charset="0"/>
                          </a:rPr>
                          <m:t>𝑎</m:t>
                        </m:r>
                        <m:r>
                          <a:rPr lang="en-US" sz="2000" b="0" i="1" dirty="0" smtClean="0">
                            <a:solidFill>
                              <a:schemeClr val="accent5"/>
                            </a:solidFill>
                            <a:latin typeface="Cambria Math" panose="02040503050406030204" pitchFamily="18" charset="0"/>
                          </a:rPr>
                          <m:t>′∙</m:t>
                        </m:r>
                        <m:r>
                          <a:rPr lang="en-US" sz="2000" i="1" dirty="0" smtClean="0">
                            <a:solidFill>
                              <a:srgbClr val="0070C0"/>
                            </a:solidFill>
                            <a:latin typeface="Cambria Math" panose="02040503050406030204" pitchFamily="18" charset="0"/>
                          </a:rPr>
                          <m:t>𝑏</m:t>
                        </m:r>
                      </m:sup>
                    </m:sSup>
                    <m:r>
                      <a:rPr lang="en-US" sz="2000" b="0" i="1" dirty="0" smtClean="0">
                        <a:latin typeface="Cambria Math" panose="02040503050406030204" pitchFamily="18" charset="0"/>
                      </a:rPr>
                      <m:t>]</m:t>
                    </m:r>
                  </m:oMath>
                </a14:m>
                <a:endParaRPr lang="en-US" sz="2000" dirty="0"/>
              </a:p>
            </p:txBody>
          </p:sp>
        </mc:Choice>
        <mc:Fallback xmlns="">
          <p:sp>
            <p:nvSpPr>
              <p:cNvPr id="23" name="TextBox 22">
                <a:extLst>
                  <a:ext uri="{FF2B5EF4-FFF2-40B4-BE49-F238E27FC236}">
                    <a16:creationId xmlns:a16="http://schemas.microsoft.com/office/drawing/2014/main" id="{FE058E67-4F62-32FF-9E93-6DE63D0C4F5F}"/>
                  </a:ext>
                </a:extLst>
              </p:cNvPr>
              <p:cNvSpPr txBox="1">
                <a:spLocks noRot="1" noChangeAspect="1" noMove="1" noResize="1" noEditPoints="1" noAdjustHandles="1" noChangeArrowheads="1" noChangeShapeType="1" noTextEdit="1"/>
              </p:cNvSpPr>
              <p:nvPr/>
            </p:nvSpPr>
            <p:spPr>
              <a:xfrm>
                <a:off x="2733814" y="3813763"/>
                <a:ext cx="6750905" cy="406009"/>
              </a:xfrm>
              <a:prstGeom prst="rect">
                <a:avLst/>
              </a:prstGeom>
              <a:blipFill>
                <a:blip r:embed="rId21"/>
                <a:stretch>
                  <a:fillRect l="-903" t="-7576" b="-27273"/>
                </a:stretch>
              </a:blipFill>
            </p:spPr>
            <p:txBody>
              <a:bodyPr/>
              <a:lstStyle/>
              <a:p>
                <a:r>
                  <a:rPr lang="en-US">
                    <a:noFill/>
                  </a:rPr>
                  <a:t> </a:t>
                </a:r>
              </a:p>
            </p:txBody>
          </p:sp>
        </mc:Fallback>
      </mc:AlternateContent>
      <p:sp>
        <p:nvSpPr>
          <p:cNvPr id="24" name="TextBox 23">
            <a:extLst>
              <a:ext uri="{FF2B5EF4-FFF2-40B4-BE49-F238E27FC236}">
                <a16:creationId xmlns:a16="http://schemas.microsoft.com/office/drawing/2014/main" id="{3E5A0A27-42D2-8CBA-C215-BF59A48C49E9}"/>
              </a:ext>
            </a:extLst>
          </p:cNvPr>
          <p:cNvSpPr txBox="1"/>
          <p:nvPr/>
        </p:nvSpPr>
        <p:spPr>
          <a:xfrm>
            <a:off x="1412048" y="4357763"/>
            <a:ext cx="7712955" cy="400110"/>
          </a:xfrm>
          <a:prstGeom prst="rect">
            <a:avLst/>
          </a:prstGeom>
          <a:noFill/>
        </p:spPr>
        <p:txBody>
          <a:bodyPr wrap="square">
            <a:spAutoFit/>
          </a:bodyPr>
          <a:lstStyle/>
          <a:p>
            <a:r>
              <a:rPr lang="en-US" altLang="zh-CN" sz="2000" dirty="0">
                <a:latin typeface="+mn-lt"/>
              </a:rPr>
              <a:t>[FGJK22]:  </a:t>
            </a:r>
            <a:r>
              <a:rPr lang="en-US" altLang="zh-CN" sz="2000" i="1" dirty="0">
                <a:latin typeface="+mn-lt"/>
              </a:rPr>
              <a:t>OKAPE</a:t>
            </a:r>
            <a:r>
              <a:rPr lang="en-US" altLang="zh-CN" sz="2000" dirty="0">
                <a:latin typeface="+mn-lt"/>
              </a:rPr>
              <a:t> = UC aPAKE if encryption = Ideal Cipher on group </a:t>
            </a:r>
            <a:r>
              <a:rPr lang="en-US" altLang="zh-CN" sz="2000" dirty="0">
                <a:latin typeface="+mn-lt"/>
                <a:sym typeface="Symbol" panose="05050102010706020507" pitchFamily="18" charset="2"/>
              </a:rPr>
              <a:t>g</a:t>
            </a:r>
            <a:endParaRPr lang="en-US" altLang="zh-CN" sz="2000" dirty="0">
              <a:latin typeface="+mn-lt"/>
            </a:endParaRPr>
          </a:p>
        </p:txBody>
      </p:sp>
    </p:spTree>
    <p:extLst>
      <p:ext uri="{BB962C8B-B14F-4D97-AF65-F5344CB8AC3E}">
        <p14:creationId xmlns:p14="http://schemas.microsoft.com/office/powerpoint/2010/main" val="3883440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1">
            <a:extLst>
              <a:ext uri="{FF2B5EF4-FFF2-40B4-BE49-F238E27FC236}">
                <a16:creationId xmlns:a16="http://schemas.microsoft.com/office/drawing/2014/main" id="{F36DE411-8C2C-4523-8300-2D6B232DDC58}"/>
              </a:ext>
            </a:extLst>
          </p:cNvPr>
          <p:cNvSpPr txBox="1">
            <a:spLocks/>
          </p:cNvSpPr>
          <p:nvPr/>
        </p:nvSpPr>
        <p:spPr bwMode="auto">
          <a:xfrm>
            <a:off x="190029" y="115376"/>
            <a:ext cx="11733285" cy="843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a:lstStyle>
          <a:p>
            <a:r>
              <a:rPr lang="en-US" dirty="0"/>
              <a:t>How to implement Ideal Cipher for groups?</a:t>
            </a:r>
            <a:endParaRPr lang="en-US" sz="3600" dirty="0">
              <a:solidFill>
                <a:srgbClr val="FF0000"/>
              </a:solidFill>
            </a:endParaRPr>
          </a:p>
        </p:txBody>
      </p:sp>
      <mc:AlternateContent xmlns:mc="http://schemas.openxmlformats.org/markup-compatibility/2006" xmlns:a14="http://schemas.microsoft.com/office/drawing/2010/main">
        <mc:Choice Requires="a14">
          <p:sp>
            <p:nvSpPr>
              <p:cNvPr id="37" name="Title 1">
                <a:extLst>
                  <a:ext uri="{FF2B5EF4-FFF2-40B4-BE49-F238E27FC236}">
                    <a16:creationId xmlns:a16="http://schemas.microsoft.com/office/drawing/2014/main" id="{5DC807E8-207E-9218-FBBF-98F8A0D40400}"/>
                  </a:ext>
                </a:extLst>
              </p:cNvPr>
              <p:cNvSpPr txBox="1">
                <a:spLocks/>
              </p:cNvSpPr>
              <p:nvPr/>
            </p:nvSpPr>
            <p:spPr bwMode="auto">
              <a:xfrm>
                <a:off x="210811" y="1018572"/>
                <a:ext cx="11830489" cy="47821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a:lstStyle>
              <a:p>
                <a:pPr marL="457200" indent="-457200">
                  <a:buFont typeface="+mj-lt"/>
                  <a:buAutoNum type="arabicPeriod"/>
                </a:pPr>
                <a:r>
                  <a:rPr lang="en-US" sz="2000" dirty="0">
                    <a:latin typeface="+mn-lt"/>
                  </a:rPr>
                  <a:t>Standard cipher fails:  If E = block cipher on n-bit strings s.t. </a:t>
                </a:r>
                <a:r>
                  <a:rPr lang="en-US" sz="2000" dirty="0">
                    <a:solidFill>
                      <a:prstClr val="black"/>
                    </a:solidFill>
                    <a:latin typeface="Calibri" panose="020F0502020204030204"/>
                    <a:ea typeface="宋体" panose="02010600030101010101" pitchFamily="2" charset="-122"/>
                    <a:sym typeface="Symbol" panose="05050102010706020507" pitchFamily="18" charset="2"/>
                  </a:rPr>
                  <a:t>g  {0,1}</a:t>
                </a:r>
                <a:r>
                  <a:rPr lang="en-US" sz="2000" baseline="30000" dirty="0">
                    <a:solidFill>
                      <a:prstClr val="black"/>
                    </a:solidFill>
                    <a:latin typeface="Calibri" panose="020F0502020204030204"/>
                    <a:ea typeface="宋体" panose="02010600030101010101" pitchFamily="2" charset="-122"/>
                    <a:sym typeface="Symbol" panose="05050102010706020507" pitchFamily="18" charset="2"/>
                  </a:rPr>
                  <a:t>n </a:t>
                </a:r>
                <a:r>
                  <a:rPr lang="en-US" sz="2000" dirty="0">
                    <a:latin typeface="+mn-lt"/>
                  </a:rPr>
                  <a:t> and </a:t>
                </a:r>
                <a14:m>
                  <m:oMath xmlns:m="http://schemas.openxmlformats.org/officeDocument/2006/math">
                    <m:r>
                      <a:rPr lang="en-US" sz="2000" b="0" i="1" dirty="0" smtClean="0">
                        <a:latin typeface="Cambria Math" panose="02040503050406030204" pitchFamily="18" charset="0"/>
                      </a:rPr>
                      <m:t>𝐶</m:t>
                    </m:r>
                    <m:r>
                      <a:rPr lang="en-US" sz="2000" b="0" i="0" dirty="0" smtClean="0">
                        <a:latin typeface="Cambria Math" panose="02040503050406030204" pitchFamily="18" charset="0"/>
                      </a:rPr>
                      <m:t>=</m:t>
                    </m:r>
                    <m:r>
                      <m:rPr>
                        <m:sty m:val="p"/>
                      </m:rPr>
                      <a:rPr lang="en-US" sz="2000" b="0" i="0" dirty="0" smtClean="0">
                        <a:latin typeface="Cambria Math" panose="02040503050406030204" pitchFamily="18" charset="0"/>
                      </a:rPr>
                      <m:t>E</m:t>
                    </m:r>
                    <m:d>
                      <m:dPr>
                        <m:ctrlPr>
                          <a:rPr lang="en-US" sz="2000" b="0" i="1" dirty="0">
                            <a:latin typeface="Cambria Math" panose="02040503050406030204" pitchFamily="18" charset="0"/>
                          </a:rPr>
                        </m:ctrlPr>
                      </m:dPr>
                      <m:e>
                        <m:r>
                          <a:rPr lang="en-US" sz="2000" i="1" dirty="0">
                            <a:latin typeface="Cambria Math" panose="02040503050406030204" pitchFamily="18" charset="0"/>
                          </a:rPr>
                          <m:t>𝑝𝑤</m:t>
                        </m:r>
                        <m:r>
                          <a:rPr lang="en-US" sz="2000" i="1" dirty="0">
                            <a:latin typeface="Cambria Math" panose="02040503050406030204" pitchFamily="18" charset="0"/>
                          </a:rPr>
                          <m:t>, </m:t>
                        </m:r>
                        <m:sSup>
                          <m:sSupPr>
                            <m:ctrlPr>
                              <a:rPr lang="en-US" sz="2000" i="1" dirty="0">
                                <a:solidFill>
                                  <a:srgbClr val="0070C0"/>
                                </a:solidFill>
                                <a:latin typeface="Cambria Math" panose="02040503050406030204" pitchFamily="18" charset="0"/>
                              </a:rPr>
                            </m:ctrlPr>
                          </m:sSupPr>
                          <m:e>
                            <m:r>
                              <a:rPr lang="en-US" sz="2000" i="1" dirty="0">
                                <a:solidFill>
                                  <a:srgbClr val="0070C0"/>
                                </a:solidFill>
                                <a:latin typeface="Cambria Math" panose="02040503050406030204" pitchFamily="18" charset="0"/>
                              </a:rPr>
                              <m:t>𝑔</m:t>
                            </m:r>
                          </m:e>
                          <m:sup>
                            <m:r>
                              <a:rPr lang="en-US" sz="2000" b="0" i="1" dirty="0" smtClean="0">
                                <a:solidFill>
                                  <a:srgbClr val="0070C0"/>
                                </a:solidFill>
                                <a:latin typeface="Cambria Math" panose="02040503050406030204" pitchFamily="18" charset="0"/>
                              </a:rPr>
                              <m:t>𝑎</m:t>
                            </m:r>
                          </m:sup>
                        </m:sSup>
                      </m:e>
                    </m:d>
                    <m:r>
                      <a:rPr lang="en-US" sz="2000" b="0" i="0" dirty="0" smtClean="0">
                        <a:latin typeface="Cambria Math" panose="02040503050406030204" pitchFamily="18" charset="0"/>
                      </a:rPr>
                      <m:t>.</m:t>
                    </m:r>
                  </m:oMath>
                </a14:m>
                <a:r>
                  <a:rPr lang="en-US" sz="2000" dirty="0">
                    <a:latin typeface="+mn-lt"/>
                  </a:rPr>
                  <a:t>	</a:t>
                </a:r>
              </a:p>
              <a:p>
                <a:pPr lvl="1">
                  <a:spcBef>
                    <a:spcPts val="600"/>
                  </a:spcBef>
                </a:pPr>
                <a:r>
                  <a:rPr lang="en-US" sz="2000" u="sng" dirty="0">
                    <a:latin typeface="+mn-lt"/>
                  </a:rPr>
                  <a:t>Problem: </a:t>
                </a:r>
                <a:r>
                  <a:rPr lang="en-US" sz="2000" i="1" u="sng" dirty="0">
                    <a:latin typeface="+mn-lt"/>
                  </a:rPr>
                  <a:t>offline attack</a:t>
                </a:r>
                <a:r>
                  <a:rPr lang="en-US" sz="2000" i="1" dirty="0">
                    <a:latin typeface="+mn-lt"/>
                  </a:rPr>
                  <a:t> </a:t>
                </a:r>
                <a:r>
                  <a:rPr lang="en-US" sz="2000" dirty="0">
                    <a:latin typeface="+mn-lt"/>
                  </a:rPr>
                  <a:t>can eliminate </a:t>
                </a:r>
                <a14:m>
                  <m:oMath xmlns:m="http://schemas.openxmlformats.org/officeDocument/2006/math">
                    <m:r>
                      <a:rPr lang="en-US" sz="2000" i="1" dirty="0">
                        <a:latin typeface="Cambria Math" panose="02040503050406030204" pitchFamily="18" charset="0"/>
                      </a:rPr>
                      <m:t>𝑝</m:t>
                    </m:r>
                    <m:sSup>
                      <m:sSupPr>
                        <m:ctrlPr>
                          <a:rPr lang="en-US" sz="2000" i="1" dirty="0">
                            <a:latin typeface="Cambria Math" panose="02040503050406030204" pitchFamily="18" charset="0"/>
                          </a:rPr>
                        </m:ctrlPr>
                      </m:sSupPr>
                      <m:e>
                        <m:r>
                          <a:rPr lang="en-US" sz="2000" i="1" dirty="0">
                            <a:latin typeface="Cambria Math" panose="02040503050406030204" pitchFamily="18" charset="0"/>
                          </a:rPr>
                          <m:t>𝑤</m:t>
                        </m:r>
                      </m:e>
                      <m:sup>
                        <m:r>
                          <a:rPr lang="en-US" sz="2000" i="1" dirty="0">
                            <a:latin typeface="Cambria Math" panose="02040503050406030204" pitchFamily="18" charset="0"/>
                          </a:rPr>
                          <m:t>∗</m:t>
                        </m:r>
                      </m:sup>
                    </m:sSup>
                    <m:r>
                      <a:rPr lang="en-US" sz="2000" i="1" dirty="0">
                        <a:latin typeface="Cambria Math" panose="02040503050406030204" pitchFamily="18" charset="0"/>
                      </a:rPr>
                      <m:t> </m:t>
                    </m:r>
                  </m:oMath>
                </a14:m>
                <a:r>
                  <a:rPr lang="en-US" sz="2000" dirty="0">
                    <a:latin typeface="+mn-lt"/>
                  </a:rPr>
                  <a:t>if </a:t>
                </a:r>
                <a14:m>
                  <m:oMath xmlns:m="http://schemas.openxmlformats.org/officeDocument/2006/math">
                    <m:sSup>
                      <m:sSupPr>
                        <m:ctrlPr>
                          <a:rPr lang="en-US" sz="2000" b="0" i="1" dirty="0" smtClean="0">
                            <a:latin typeface="Cambria Math" panose="02040503050406030204" pitchFamily="18" charset="0"/>
                          </a:rPr>
                        </m:ctrlPr>
                      </m:sSupPr>
                      <m:e>
                        <m:r>
                          <m:rPr>
                            <m:sty m:val="p"/>
                          </m:rPr>
                          <a:rPr lang="en-US" sz="2000" b="0" i="0" dirty="0" smtClean="0">
                            <a:latin typeface="Cambria Math" panose="02040503050406030204" pitchFamily="18" charset="0"/>
                          </a:rPr>
                          <m:t>M</m:t>
                        </m:r>
                      </m:e>
                      <m:sup>
                        <m:r>
                          <a:rPr lang="en-US" sz="2000" b="0" i="0" dirty="0" smtClean="0">
                            <a:latin typeface="Cambria Math" panose="02040503050406030204" pitchFamily="18" charset="0"/>
                          </a:rPr>
                          <m:t>∗</m:t>
                        </m:r>
                      </m:sup>
                    </m:sSup>
                    <m:r>
                      <a:rPr lang="en-US" sz="2000" b="0" i="0" dirty="0" smtClean="0">
                        <a:latin typeface="Cambria Math" panose="02040503050406030204" pitchFamily="18" charset="0"/>
                      </a:rPr>
                      <m:t>=</m:t>
                    </m:r>
                    <m:r>
                      <m:rPr>
                        <m:sty m:val="p"/>
                      </m:rPr>
                      <a:rPr lang="en-US" sz="2000" b="0" i="0" dirty="0" smtClean="0">
                        <a:latin typeface="Cambria Math" panose="02040503050406030204" pitchFamily="18" charset="0"/>
                      </a:rPr>
                      <m:t>D</m:t>
                    </m:r>
                    <m:r>
                      <a:rPr lang="en-US" sz="2000" i="1" dirty="0">
                        <a:latin typeface="Cambria Math" panose="02040503050406030204" pitchFamily="18" charset="0"/>
                      </a:rPr>
                      <m:t>(</m:t>
                    </m:r>
                    <m:r>
                      <a:rPr lang="en-US" sz="2000" i="1" dirty="0">
                        <a:latin typeface="Cambria Math" panose="02040503050406030204" pitchFamily="18" charset="0"/>
                      </a:rPr>
                      <m:t>𝑝</m:t>
                    </m:r>
                    <m:sSup>
                      <m:sSupPr>
                        <m:ctrlPr>
                          <a:rPr lang="en-US" sz="2000" b="0" i="1" dirty="0" smtClean="0">
                            <a:latin typeface="Cambria Math" panose="02040503050406030204" pitchFamily="18" charset="0"/>
                          </a:rPr>
                        </m:ctrlPr>
                      </m:sSupPr>
                      <m:e>
                        <m:r>
                          <a:rPr lang="en-US" sz="2000" i="1" dirty="0">
                            <a:latin typeface="Cambria Math" panose="02040503050406030204" pitchFamily="18" charset="0"/>
                          </a:rPr>
                          <m:t>𝑤</m:t>
                        </m:r>
                      </m:e>
                      <m:sup>
                        <m:r>
                          <a:rPr lang="en-US" sz="2000" b="0" i="1" dirty="0" smtClean="0">
                            <a:latin typeface="Cambria Math" panose="02040503050406030204" pitchFamily="18" charset="0"/>
                          </a:rPr>
                          <m:t>∗</m:t>
                        </m:r>
                      </m:sup>
                    </m:sSup>
                    <m:r>
                      <a:rPr lang="en-US" sz="2000" i="1" dirty="0">
                        <a:latin typeface="Cambria Math" panose="02040503050406030204" pitchFamily="18" charset="0"/>
                      </a:rPr>
                      <m:t>, </m:t>
                    </m:r>
                    <m:r>
                      <a:rPr lang="en-US" sz="2000" b="0" i="1" dirty="0" smtClean="0">
                        <a:solidFill>
                          <a:schemeClr val="tx1"/>
                        </a:solidFill>
                        <a:latin typeface="Cambria Math" panose="02040503050406030204" pitchFamily="18" charset="0"/>
                      </a:rPr>
                      <m:t>𝐶</m:t>
                    </m:r>
                    <m:r>
                      <a:rPr lang="en-US" sz="2000" i="1" dirty="0">
                        <a:latin typeface="Cambria Math" panose="02040503050406030204" pitchFamily="18" charset="0"/>
                      </a:rPr>
                      <m:t>)</m:t>
                    </m:r>
                  </m:oMath>
                </a14:m>
                <a:r>
                  <a:rPr lang="en-US" sz="2000" dirty="0">
                    <a:solidFill>
                      <a:prstClr val="black"/>
                    </a:solidFill>
                    <a:latin typeface="Calibri" panose="020F0502020204030204"/>
                    <a:ea typeface="宋体" panose="02010600030101010101" pitchFamily="2" charset="-122"/>
                    <a:cs typeface="+mn-cs"/>
                  </a:rPr>
                  <a:t> does not encode an element of group </a:t>
                </a:r>
                <a:r>
                  <a:rPr lang="en-US" sz="2000" dirty="0">
                    <a:solidFill>
                      <a:prstClr val="black"/>
                    </a:solidFill>
                    <a:latin typeface="Calibri" panose="020F0502020204030204"/>
                    <a:ea typeface="宋体" panose="02010600030101010101" pitchFamily="2" charset="-122"/>
                    <a:cs typeface="+mn-cs"/>
                    <a:sym typeface="Symbol" panose="05050102010706020507" pitchFamily="18" charset="2"/>
                  </a:rPr>
                  <a:t>g</a:t>
                </a:r>
                <a:endParaRPr lang="en-US" sz="2000" baseline="30000" dirty="0">
                  <a:solidFill>
                    <a:prstClr val="black"/>
                  </a:solidFill>
                  <a:latin typeface="Calibri" panose="020F0502020204030204"/>
                  <a:ea typeface="宋体" panose="02010600030101010101" pitchFamily="2" charset="-122"/>
                  <a:cs typeface="+mn-cs"/>
                </a:endParaRPr>
              </a:p>
              <a:p>
                <a:pPr marL="457200" indent="-457200">
                  <a:buFont typeface="+mj-lt"/>
                  <a:buAutoNum type="arabicPeriod"/>
                </a:pPr>
                <a:endParaRPr lang="en-US" sz="2000" dirty="0">
                  <a:solidFill>
                    <a:prstClr val="black"/>
                  </a:solidFill>
                  <a:latin typeface="Calibri" panose="020F0502020204030204"/>
                  <a:ea typeface="宋体" panose="02010600030101010101" pitchFamily="2" charset="-122"/>
                  <a:cs typeface="+mn-cs"/>
                </a:endParaRPr>
              </a:p>
              <a:p>
                <a:pPr marL="457200" indent="-457200">
                  <a:buFont typeface="+mj-lt"/>
                  <a:buAutoNum type="arabicPeriod"/>
                </a:pPr>
                <a:r>
                  <a:rPr lang="en-US" sz="2000" dirty="0">
                    <a:solidFill>
                      <a:prstClr val="black"/>
                    </a:solidFill>
                    <a:latin typeface="Calibri" panose="020F0502020204030204"/>
                    <a:ea typeface="宋体" panose="02010600030101010101" pitchFamily="2" charset="-122"/>
                    <a:cs typeface="+mn-cs"/>
                  </a:rPr>
                  <a:t>Black-Rogaway [BR02]:  If c =|</a:t>
                </a:r>
                <a:r>
                  <a:rPr lang="en-US" sz="2000" dirty="0">
                    <a:solidFill>
                      <a:prstClr val="black"/>
                    </a:solidFill>
                    <a:latin typeface="Calibri" panose="020F0502020204030204"/>
                    <a:ea typeface="宋体" panose="02010600030101010101" pitchFamily="2" charset="-122"/>
                    <a:sym typeface="Symbol" panose="05050102010706020507" pitchFamily="18" charset="2"/>
                  </a:rPr>
                  <a:t>g</a:t>
                </a:r>
                <a:r>
                  <a:rPr lang="en-US" sz="2000" dirty="0">
                    <a:solidFill>
                      <a:prstClr val="black"/>
                    </a:solidFill>
                    <a:latin typeface="Calibri" panose="020F0502020204030204"/>
                    <a:ea typeface="宋体" panose="02010600030101010101" pitchFamily="2" charset="-122"/>
                    <a:cs typeface="+mn-cs"/>
                  </a:rPr>
                  <a:t>|/2</a:t>
                </a:r>
                <a:r>
                  <a:rPr lang="en-US" sz="2000" baseline="30000" dirty="0">
                    <a:solidFill>
                      <a:prstClr val="black"/>
                    </a:solidFill>
                    <a:latin typeface="Calibri" panose="020F0502020204030204"/>
                    <a:ea typeface="宋体" panose="02010600030101010101" pitchFamily="2" charset="-122"/>
                    <a:sym typeface="Symbol" panose="05050102010706020507" pitchFamily="18" charset="2"/>
                  </a:rPr>
                  <a:t>n  </a:t>
                </a:r>
                <a:r>
                  <a:rPr lang="en-US" sz="2000" dirty="0">
                    <a:solidFill>
                      <a:prstClr val="black"/>
                    </a:solidFill>
                    <a:latin typeface="Calibri" panose="020F0502020204030204"/>
                    <a:ea typeface="宋体" panose="02010600030101010101" pitchFamily="2" charset="-122"/>
                    <a:cs typeface="+mn-cs"/>
                  </a:rPr>
                  <a:t>is not too small then use E(pw,</a:t>
                </a:r>
                <a:r>
                  <a:rPr lang="en-US" sz="2000" dirty="0">
                    <a:solidFill>
                      <a:prstClr val="black"/>
                    </a:solidFill>
                    <a:latin typeface="Calibri" panose="020F0502020204030204"/>
                    <a:ea typeface="宋体" panose="02010600030101010101" pitchFamily="2" charset="-122"/>
                    <a:cs typeface="+mn-cs"/>
                    <a:sym typeface="Symbol" panose="05050102010706020507" pitchFamily="18" charset="2"/>
                  </a:rPr>
                  <a:t></a:t>
                </a:r>
                <a:r>
                  <a:rPr lang="en-US" sz="2000" dirty="0">
                    <a:solidFill>
                      <a:prstClr val="black"/>
                    </a:solidFill>
                    <a:latin typeface="Calibri" panose="020F0502020204030204"/>
                    <a:ea typeface="宋体" panose="02010600030101010101" pitchFamily="2" charset="-122"/>
                    <a:cs typeface="+mn-cs"/>
                  </a:rPr>
                  <a:t>) in a loop starting from </a:t>
                </a:r>
                <a14:m>
                  <m:oMath xmlns:m="http://schemas.openxmlformats.org/officeDocument/2006/math">
                    <m:sSub>
                      <m:sSubPr>
                        <m:ctrlPr>
                          <a:rPr lang="en-US" sz="2000" b="0" i="1" dirty="0" smtClean="0">
                            <a:solidFill>
                              <a:srgbClr val="0070C0"/>
                            </a:solidFill>
                            <a:latin typeface="Cambria Math" panose="02040503050406030204" pitchFamily="18" charset="0"/>
                          </a:rPr>
                        </m:ctrlPr>
                      </m:sSubPr>
                      <m:e>
                        <m:r>
                          <m:rPr>
                            <m:sty m:val="p"/>
                          </m:rPr>
                          <a:rPr lang="en-US" sz="2000" b="0" i="0" dirty="0" smtClean="0">
                            <a:solidFill>
                              <a:srgbClr val="0070C0"/>
                            </a:solidFill>
                            <a:latin typeface="Cambria Math" panose="02040503050406030204" pitchFamily="18" charset="0"/>
                          </a:rPr>
                          <m:t>s</m:t>
                        </m:r>
                      </m:e>
                      <m:sub>
                        <m:r>
                          <a:rPr lang="en-US" sz="2000" b="0" i="0" dirty="0" smtClean="0">
                            <a:solidFill>
                              <a:srgbClr val="0070C0"/>
                            </a:solidFill>
                            <a:latin typeface="Cambria Math" panose="02040503050406030204" pitchFamily="18" charset="0"/>
                          </a:rPr>
                          <m:t>0</m:t>
                        </m:r>
                      </m:sub>
                    </m:sSub>
                    <m:r>
                      <a:rPr lang="en-US" sz="2000" b="0" i="0" dirty="0" smtClean="0">
                        <a:solidFill>
                          <a:srgbClr val="0070C0"/>
                        </a:solidFill>
                        <a:latin typeface="Cambria Math" panose="02040503050406030204" pitchFamily="18" charset="0"/>
                      </a:rPr>
                      <m:t>=</m:t>
                    </m:r>
                    <m:sSup>
                      <m:sSupPr>
                        <m:ctrlPr>
                          <a:rPr lang="en-US" sz="2000" i="1" dirty="0">
                            <a:solidFill>
                              <a:srgbClr val="0070C0"/>
                            </a:solidFill>
                            <a:latin typeface="Cambria Math" panose="02040503050406030204" pitchFamily="18" charset="0"/>
                          </a:rPr>
                        </m:ctrlPr>
                      </m:sSupPr>
                      <m:e>
                        <m:r>
                          <a:rPr lang="en-US" sz="2000" i="1" dirty="0">
                            <a:solidFill>
                              <a:srgbClr val="0070C0"/>
                            </a:solidFill>
                            <a:latin typeface="Cambria Math" panose="02040503050406030204" pitchFamily="18" charset="0"/>
                          </a:rPr>
                          <m:t>𝑔</m:t>
                        </m:r>
                      </m:e>
                      <m:sup>
                        <m:r>
                          <a:rPr lang="en-US" sz="2000" i="1" dirty="0">
                            <a:solidFill>
                              <a:srgbClr val="0070C0"/>
                            </a:solidFill>
                            <a:latin typeface="Cambria Math" panose="02040503050406030204" pitchFamily="18" charset="0"/>
                          </a:rPr>
                          <m:t>𝑎</m:t>
                        </m:r>
                      </m:sup>
                    </m:sSup>
                  </m:oMath>
                </a14:m>
                <a:r>
                  <a:rPr lang="en-US" sz="2000" dirty="0">
                    <a:solidFill>
                      <a:prstClr val="black"/>
                    </a:solidFill>
                    <a:latin typeface="Calibri" panose="020F0502020204030204"/>
                    <a:ea typeface="宋体" panose="02010600030101010101" pitchFamily="2" charset="-122"/>
                    <a:cs typeface="+mn-cs"/>
                  </a:rPr>
                  <a:t>, setting </a:t>
                </a:r>
                <a14:m>
                  <m:oMath xmlns:m="http://schemas.openxmlformats.org/officeDocument/2006/math">
                    <m:sSub>
                      <m:sSubPr>
                        <m:ctrlPr>
                          <a:rPr lang="en-US" sz="2000" i="1" dirty="0">
                            <a:solidFill>
                              <a:srgbClr val="0070C0"/>
                            </a:solidFill>
                            <a:latin typeface="Cambria Math" panose="02040503050406030204" pitchFamily="18" charset="0"/>
                          </a:rPr>
                        </m:ctrlPr>
                      </m:sSubPr>
                      <m:e>
                        <m:r>
                          <m:rPr>
                            <m:sty m:val="p"/>
                          </m:rPr>
                          <a:rPr lang="en-US" sz="2000" dirty="0">
                            <a:solidFill>
                              <a:srgbClr val="0070C0"/>
                            </a:solidFill>
                            <a:latin typeface="Cambria Math" panose="02040503050406030204" pitchFamily="18" charset="0"/>
                          </a:rPr>
                          <m:t>s</m:t>
                        </m:r>
                      </m:e>
                      <m:sub>
                        <m:r>
                          <m:rPr>
                            <m:sty m:val="p"/>
                          </m:rPr>
                          <a:rPr lang="en-US" sz="2000" b="0" i="0" dirty="0" smtClean="0">
                            <a:solidFill>
                              <a:srgbClr val="0070C0"/>
                            </a:solidFill>
                            <a:latin typeface="Cambria Math" panose="02040503050406030204" pitchFamily="18" charset="0"/>
                          </a:rPr>
                          <m:t>i</m:t>
                        </m:r>
                      </m:sub>
                    </m:sSub>
                    <m:r>
                      <a:rPr lang="en-US" sz="2000" b="0" i="1" dirty="0" smtClean="0">
                        <a:solidFill>
                          <a:srgbClr val="0070C0"/>
                        </a:solidFill>
                        <a:latin typeface="Cambria Math" panose="02040503050406030204" pitchFamily="18" charset="0"/>
                      </a:rPr>
                      <m:t>=</m:t>
                    </m:r>
                    <m:r>
                      <a:rPr lang="en-US" sz="2000" i="1" dirty="0">
                        <a:solidFill>
                          <a:srgbClr val="0070C0"/>
                        </a:solidFill>
                        <a:latin typeface="Cambria Math" panose="02040503050406030204" pitchFamily="18" charset="0"/>
                      </a:rPr>
                      <m:t>𝐸</m:t>
                    </m:r>
                    <m:d>
                      <m:dPr>
                        <m:ctrlPr>
                          <a:rPr lang="en-US" sz="2000" i="1" dirty="0">
                            <a:solidFill>
                              <a:srgbClr val="0070C0"/>
                            </a:solidFill>
                            <a:latin typeface="Cambria Math" panose="02040503050406030204" pitchFamily="18" charset="0"/>
                          </a:rPr>
                        </m:ctrlPr>
                      </m:dPr>
                      <m:e>
                        <m:r>
                          <a:rPr lang="en-US" sz="2000" i="1" dirty="0">
                            <a:solidFill>
                              <a:srgbClr val="0070C0"/>
                            </a:solidFill>
                            <a:latin typeface="Cambria Math" panose="02040503050406030204" pitchFamily="18" charset="0"/>
                          </a:rPr>
                          <m:t>𝑝𝑤</m:t>
                        </m:r>
                        <m:r>
                          <a:rPr lang="en-US" sz="2000" i="1" dirty="0">
                            <a:solidFill>
                              <a:srgbClr val="0070C0"/>
                            </a:solidFill>
                            <a:latin typeface="Cambria Math" panose="02040503050406030204" pitchFamily="18" charset="0"/>
                          </a:rPr>
                          <m:t>,</m:t>
                        </m:r>
                        <m:sSub>
                          <m:sSubPr>
                            <m:ctrlPr>
                              <a:rPr lang="en-US" sz="2000" i="1" dirty="0">
                                <a:solidFill>
                                  <a:srgbClr val="0070C0"/>
                                </a:solidFill>
                                <a:latin typeface="Cambria Math" panose="02040503050406030204" pitchFamily="18" charset="0"/>
                              </a:rPr>
                            </m:ctrlPr>
                          </m:sSubPr>
                          <m:e>
                            <m:r>
                              <a:rPr lang="en-US" sz="2000" i="1" dirty="0">
                                <a:solidFill>
                                  <a:srgbClr val="0070C0"/>
                                </a:solidFill>
                                <a:latin typeface="Cambria Math" panose="02040503050406030204" pitchFamily="18" charset="0"/>
                              </a:rPr>
                              <m:t>𝑠</m:t>
                            </m:r>
                          </m:e>
                          <m:sub>
                            <m:r>
                              <a:rPr lang="en-US" sz="2000" i="1" dirty="0">
                                <a:solidFill>
                                  <a:srgbClr val="0070C0"/>
                                </a:solidFill>
                                <a:latin typeface="Cambria Math" panose="02040503050406030204" pitchFamily="18" charset="0"/>
                              </a:rPr>
                              <m:t>𝑖</m:t>
                            </m:r>
                            <m:r>
                              <a:rPr lang="en-US" sz="2000" i="1" dirty="0">
                                <a:solidFill>
                                  <a:srgbClr val="0070C0"/>
                                </a:solidFill>
                                <a:latin typeface="Cambria Math" panose="02040503050406030204" pitchFamily="18" charset="0"/>
                              </a:rPr>
                              <m:t>−1</m:t>
                            </m:r>
                          </m:sub>
                        </m:sSub>
                      </m:e>
                    </m:d>
                  </m:oMath>
                </a14:m>
                <a:r>
                  <a:rPr lang="en-US" sz="2000" dirty="0">
                    <a:solidFill>
                      <a:prstClr val="black"/>
                    </a:solidFill>
                    <a:latin typeface="Calibri" panose="020F0502020204030204"/>
                    <a:ea typeface="宋体" panose="02010600030101010101" pitchFamily="2" charset="-122"/>
                    <a:cs typeface="+mn-cs"/>
                  </a:rPr>
                  <a:t>, until you find </a:t>
                </a:r>
                <a14:m>
                  <m:oMath xmlns:m="http://schemas.openxmlformats.org/officeDocument/2006/math">
                    <m:sSub>
                      <m:sSubPr>
                        <m:ctrlPr>
                          <a:rPr lang="en-US" sz="2000" i="1" dirty="0">
                            <a:solidFill>
                              <a:srgbClr val="0070C0"/>
                            </a:solidFill>
                            <a:latin typeface="Cambria Math" panose="02040503050406030204" pitchFamily="18" charset="0"/>
                          </a:rPr>
                        </m:ctrlPr>
                      </m:sSubPr>
                      <m:e>
                        <m:r>
                          <m:rPr>
                            <m:sty m:val="p"/>
                          </m:rPr>
                          <a:rPr lang="en-US" sz="2000" dirty="0">
                            <a:solidFill>
                              <a:srgbClr val="0070C0"/>
                            </a:solidFill>
                            <a:latin typeface="Cambria Math" panose="02040503050406030204" pitchFamily="18" charset="0"/>
                          </a:rPr>
                          <m:t>s</m:t>
                        </m:r>
                      </m:e>
                      <m:sub>
                        <m:r>
                          <m:rPr>
                            <m:sty m:val="p"/>
                          </m:rPr>
                          <a:rPr lang="en-US" sz="2000" dirty="0">
                            <a:solidFill>
                              <a:srgbClr val="0070C0"/>
                            </a:solidFill>
                            <a:latin typeface="Cambria Math" panose="02040503050406030204" pitchFamily="18" charset="0"/>
                          </a:rPr>
                          <m:t>i</m:t>
                        </m:r>
                      </m:sub>
                    </m:sSub>
                  </m:oMath>
                </a14:m>
                <a:r>
                  <a:rPr lang="en-US" sz="2000" dirty="0">
                    <a:solidFill>
                      <a:prstClr val="black"/>
                    </a:solidFill>
                    <a:latin typeface="Calibri" panose="020F0502020204030204"/>
                    <a:ea typeface="宋体" panose="02010600030101010101" pitchFamily="2" charset="-122"/>
                  </a:rPr>
                  <a:t> which is an element in </a:t>
                </a:r>
                <a:r>
                  <a:rPr lang="en-US" sz="2000" dirty="0">
                    <a:solidFill>
                      <a:prstClr val="black"/>
                    </a:solidFill>
                    <a:latin typeface="Calibri" panose="020F0502020204030204"/>
                    <a:ea typeface="宋体" panose="02010600030101010101" pitchFamily="2" charset="-122"/>
                    <a:sym typeface="Symbol" panose="05050102010706020507" pitchFamily="18" charset="2"/>
                  </a:rPr>
                  <a:t>g</a:t>
                </a:r>
                <a:r>
                  <a:rPr lang="en-US" sz="2000" dirty="0">
                    <a:solidFill>
                      <a:prstClr val="black"/>
                    </a:solidFill>
                    <a:latin typeface="Calibri" panose="020F0502020204030204"/>
                    <a:ea typeface="宋体" panose="02010600030101010101" pitchFamily="2" charset="-122"/>
                  </a:rPr>
                  <a:t>.   Expected time = 1/c.  </a:t>
                </a:r>
              </a:p>
              <a:p>
                <a:pPr lvl="1">
                  <a:spcBef>
                    <a:spcPts val="600"/>
                  </a:spcBef>
                </a:pPr>
                <a:r>
                  <a:rPr lang="en-US" sz="2000" u="sng" dirty="0">
                    <a:solidFill>
                      <a:prstClr val="black"/>
                    </a:solidFill>
                    <a:latin typeface="Calibri" panose="020F0502020204030204"/>
                    <a:ea typeface="宋体" panose="02010600030101010101" pitchFamily="2" charset="-122"/>
                  </a:rPr>
                  <a:t>Problem: </a:t>
                </a:r>
                <a:r>
                  <a:rPr lang="en-US" sz="2000" i="1" u="sng" dirty="0">
                    <a:solidFill>
                      <a:prstClr val="black"/>
                    </a:solidFill>
                    <a:latin typeface="Calibri" panose="020F0502020204030204"/>
                    <a:ea typeface="宋体" panose="02010600030101010101" pitchFamily="2" charset="-122"/>
                  </a:rPr>
                  <a:t>timing information</a:t>
                </a:r>
                <a:r>
                  <a:rPr lang="en-US" sz="2000" i="1" dirty="0">
                    <a:solidFill>
                      <a:prstClr val="black"/>
                    </a:solidFill>
                    <a:latin typeface="Calibri" panose="020F0502020204030204"/>
                    <a:ea typeface="宋体" panose="02010600030101010101" pitchFamily="2" charset="-122"/>
                  </a:rPr>
                  <a:t> </a:t>
                </a:r>
                <a:r>
                  <a:rPr lang="en-US" sz="2000" dirty="0">
                    <a:solidFill>
                      <a:prstClr val="black"/>
                    </a:solidFill>
                    <a:latin typeface="Calibri" panose="020F0502020204030204"/>
                    <a:ea typeface="宋体" panose="02010600030101010101" pitchFamily="2" charset="-122"/>
                  </a:rPr>
                  <a:t>reveals information on pw!</a:t>
                </a:r>
                <a:endParaRPr lang="en-US" sz="2000" dirty="0">
                  <a:solidFill>
                    <a:prstClr val="black"/>
                  </a:solidFill>
                  <a:latin typeface="Calibri" panose="020F0502020204030204"/>
                  <a:ea typeface="宋体" panose="02010600030101010101" pitchFamily="2" charset="-122"/>
                  <a:cs typeface="+mn-cs"/>
                </a:endParaRPr>
              </a:p>
              <a:p>
                <a:pPr marL="457200" indent="-457200">
                  <a:buFont typeface="+mj-lt"/>
                  <a:buAutoNum type="arabicPeriod"/>
                </a:pPr>
                <a:endParaRPr lang="en-US" sz="2000" dirty="0">
                  <a:latin typeface="+mn-lt"/>
                </a:endParaRPr>
              </a:p>
              <a:p>
                <a:pPr marL="457200" indent="-457200">
                  <a:buFont typeface="+mj-lt"/>
                  <a:buAutoNum type="arabicPeriod"/>
                </a:pPr>
                <a:r>
                  <a:rPr lang="en-US" sz="2000" dirty="0">
                    <a:latin typeface="+mn-lt"/>
                  </a:rPr>
                  <a:t>Use (randomized) </a:t>
                </a:r>
                <a:r>
                  <a:rPr lang="en-US" sz="2000" u="sng" dirty="0">
                    <a:latin typeface="+mn-lt"/>
                  </a:rPr>
                  <a:t>quasi-bijective invertible</a:t>
                </a:r>
                <a:r>
                  <a:rPr lang="en-US" sz="2000" dirty="0">
                    <a:latin typeface="+mn-lt"/>
                  </a:rPr>
                  <a:t> encoding of group elements as bitstrings, e.g. Elligator2 [BHKL13] or Elligator</a:t>
                </a:r>
                <a:r>
                  <a:rPr lang="en-US" sz="2000" baseline="30000" dirty="0">
                    <a:latin typeface="+mn-lt"/>
                  </a:rPr>
                  <a:t>2</a:t>
                </a:r>
                <a:r>
                  <a:rPr lang="en-US" sz="2000" dirty="0">
                    <a:latin typeface="+mn-lt"/>
                  </a:rPr>
                  <a:t> [Tib14]), then IC-encrypt the bitstring encoding.</a:t>
                </a:r>
              </a:p>
              <a:p>
                <a:pPr lvl="1">
                  <a:spcBef>
                    <a:spcPts val="600"/>
                  </a:spcBef>
                </a:pPr>
                <a:r>
                  <a:rPr lang="en-US" sz="2000" u="sng" dirty="0">
                    <a:latin typeface="+mn-lt"/>
                  </a:rPr>
                  <a:t>Problems: </a:t>
                </a:r>
                <a:r>
                  <a:rPr lang="en-US" sz="2000" i="1" u="sng" dirty="0">
                    <a:latin typeface="+mn-lt"/>
                  </a:rPr>
                  <a:t>curve-specific, not on full domain</a:t>
                </a:r>
                <a:r>
                  <a:rPr lang="en-US" sz="2000" dirty="0">
                    <a:latin typeface="+mn-lt"/>
                  </a:rPr>
                  <a:t> (Elligator2), </a:t>
                </a:r>
                <a:r>
                  <a:rPr lang="en-US" sz="2000" i="1" u="sng" dirty="0">
                    <a:latin typeface="+mn-lt"/>
                  </a:rPr>
                  <a:t>expanding, non-constant-time</a:t>
                </a:r>
                <a:r>
                  <a:rPr lang="en-US" sz="2000" i="1" dirty="0">
                    <a:latin typeface="+mn-lt"/>
                  </a:rPr>
                  <a:t> </a:t>
                </a:r>
                <a:r>
                  <a:rPr lang="en-US" sz="2000" dirty="0">
                    <a:latin typeface="+mn-lt"/>
                  </a:rPr>
                  <a:t>(Elligator</a:t>
                </a:r>
                <a:r>
                  <a:rPr lang="en-US" sz="2000" baseline="30000" dirty="0">
                    <a:latin typeface="+mn-lt"/>
                  </a:rPr>
                  <a:t>2</a:t>
                </a:r>
                <a:r>
                  <a:rPr lang="en-US" sz="2000" dirty="0">
                    <a:latin typeface="+mn-lt"/>
                  </a:rPr>
                  <a:t>)</a:t>
                </a:r>
              </a:p>
              <a:p>
                <a:pPr marL="457200" indent="-457200">
                  <a:buFont typeface="+mj-lt"/>
                  <a:buAutoNum type="arabicPeriod"/>
                </a:pPr>
                <a:endParaRPr lang="en-US" sz="2000" dirty="0">
                  <a:latin typeface="+mn-lt"/>
                </a:endParaRPr>
              </a:p>
              <a:p>
                <a:pPr marL="457200" indent="-457200">
                  <a:buFont typeface="+mj-lt"/>
                  <a:buAutoNum type="arabicPeriod"/>
                </a:pPr>
                <a:r>
                  <a:rPr lang="en-US" sz="2000" dirty="0">
                    <a:latin typeface="+mn-lt"/>
                  </a:rPr>
                  <a:t>Feistel with one wire = </a:t>
                </a:r>
                <a:r>
                  <a:rPr lang="en-US" sz="2000" dirty="0">
                    <a:solidFill>
                      <a:prstClr val="black"/>
                    </a:solidFill>
                    <a:latin typeface="Calibri" panose="020F0502020204030204"/>
                    <a:ea typeface="宋体" panose="02010600030101010101" pitchFamily="2" charset="-122"/>
                    <a:sym typeface="Symbol" panose="05050102010706020507" pitchFamily="18" charset="2"/>
                  </a:rPr>
                  <a:t>g</a:t>
                </a:r>
                <a:r>
                  <a:rPr lang="en-US" sz="2000" dirty="0">
                    <a:latin typeface="+mn-lt"/>
                  </a:rPr>
                  <a:t> (xor replaced by group operation) gives </a:t>
                </a:r>
                <a:r>
                  <a:rPr lang="en-US" sz="2000" i="1" dirty="0">
                    <a:solidFill>
                      <a:srgbClr val="0070C0"/>
                    </a:solidFill>
                    <a:latin typeface="+mn-lt"/>
                  </a:rPr>
                  <a:t>IC</a:t>
                </a:r>
                <a:r>
                  <a:rPr lang="en-US" sz="2000" i="1" dirty="0">
                    <a:latin typeface="+mn-lt"/>
                  </a:rPr>
                  <a:t> </a:t>
                </a:r>
                <a:r>
                  <a:rPr lang="en-US" sz="2000" dirty="0">
                    <a:latin typeface="+mn-lt"/>
                  </a:rPr>
                  <a:t>on extended group </a:t>
                </a:r>
                <a:r>
                  <a:rPr lang="en-US" sz="2000" dirty="0">
                    <a:solidFill>
                      <a:prstClr val="black"/>
                    </a:solidFill>
                    <a:latin typeface="Calibri" panose="020F0502020204030204"/>
                    <a:ea typeface="宋体" panose="02010600030101010101" pitchFamily="2" charset="-122"/>
                    <a:sym typeface="Symbol" panose="05050102010706020507" pitchFamily="18" charset="2"/>
                  </a:rPr>
                  <a:t>{0,1}</a:t>
                </a:r>
                <a:r>
                  <a:rPr lang="en-US" sz="2000" baseline="30000" dirty="0">
                    <a:solidFill>
                      <a:prstClr val="black"/>
                    </a:solidFill>
                    <a:latin typeface="Calibri" panose="020F0502020204030204"/>
                    <a:ea typeface="宋体" panose="02010600030101010101" pitchFamily="2" charset="-122"/>
                    <a:sym typeface="Symbol" panose="05050102010706020507" pitchFamily="18" charset="2"/>
                  </a:rPr>
                  <a:t>n</a:t>
                </a:r>
                <a:r>
                  <a:rPr lang="en-US" sz="2000" dirty="0">
                    <a:latin typeface="+mn-lt"/>
                  </a:rPr>
                  <a:t> x </a:t>
                </a:r>
                <a:r>
                  <a:rPr lang="en-US" sz="2000" dirty="0">
                    <a:solidFill>
                      <a:prstClr val="black"/>
                    </a:solidFill>
                    <a:latin typeface="Calibri" panose="020F0502020204030204"/>
                    <a:ea typeface="宋体" panose="02010600030101010101" pitchFamily="2" charset="-122"/>
                    <a:sym typeface="Symbol" panose="05050102010706020507" pitchFamily="18" charset="2"/>
                  </a:rPr>
                  <a:t>g</a:t>
                </a:r>
                <a:endParaRPr lang="en-US" sz="2000" dirty="0">
                  <a:latin typeface="+mn-lt"/>
                </a:endParaRPr>
              </a:p>
              <a:p>
                <a:pPr lvl="1">
                  <a:spcBef>
                    <a:spcPts val="600"/>
                  </a:spcBef>
                </a:pPr>
                <a:r>
                  <a:rPr lang="en-US" sz="2000" u="sng" dirty="0">
                    <a:latin typeface="+mn-lt"/>
                  </a:rPr>
                  <a:t>Problem: cost</a:t>
                </a:r>
                <a:r>
                  <a:rPr lang="en-US" sz="2000" dirty="0">
                    <a:latin typeface="+mn-lt"/>
                  </a:rPr>
                  <a:t> (needs 8 rounds of Feistel [DP07,CPS08,HKT11,DKT16,DS16]  </a:t>
                </a:r>
                <a:r>
                  <a:rPr lang="en-US" altLang="zh-CN" sz="2000" dirty="0">
                    <a:sym typeface="Symbol" panose="05050102010706020507" pitchFamily="18" charset="2"/>
                  </a:rPr>
                  <a:t>  </a:t>
                </a:r>
                <a:r>
                  <a:rPr lang="en-US" sz="2000" u="sng" dirty="0">
                    <a:solidFill>
                      <a:prstClr val="black"/>
                    </a:solidFill>
                    <a:latin typeface="Calibri" panose="020F0502020204030204"/>
                  </a:rPr>
                  <a:t>4 hash-onto-curve ops</a:t>
                </a:r>
                <a:r>
                  <a:rPr lang="en-US" sz="2000" dirty="0">
                    <a:solidFill>
                      <a:prstClr val="black"/>
                    </a:solidFill>
                    <a:latin typeface="Calibri" panose="020F0502020204030204"/>
                  </a:rPr>
                  <a:t>)</a:t>
                </a:r>
              </a:p>
              <a:p>
                <a:pPr lvl="1"/>
                <a:endParaRPr lang="en-US" sz="2000" dirty="0">
                  <a:latin typeface="+mn-lt"/>
                </a:endParaRPr>
              </a:p>
              <a:p>
                <a:pPr marL="457200" indent="-457200">
                  <a:buFont typeface="+mj-lt"/>
                  <a:buAutoNum type="arabicPeriod"/>
                </a:pPr>
                <a:r>
                  <a:rPr lang="en-US" sz="2000" dirty="0">
                    <a:latin typeface="+mn-lt"/>
                  </a:rPr>
                  <a:t>McQuoid, Rosulek, Roy [MRR20]:  2-round Feistel (</a:t>
                </a:r>
                <a:r>
                  <a:rPr lang="en-US" altLang="zh-CN" sz="2000" dirty="0">
                    <a:sym typeface="Symbol" panose="05050102010706020507" pitchFamily="18" charset="2"/>
                  </a:rPr>
                  <a:t> </a:t>
                </a:r>
                <a:r>
                  <a:rPr lang="en-US" sz="2000" dirty="0">
                    <a:latin typeface="+mn-lt"/>
                  </a:rPr>
                  <a:t>1 hash-on-curve) has </a:t>
                </a:r>
                <a:r>
                  <a:rPr lang="en-US" sz="2000" i="1" dirty="0">
                    <a:solidFill>
                      <a:srgbClr val="0070C0"/>
                    </a:solidFill>
                    <a:latin typeface="+mn-lt"/>
                  </a:rPr>
                  <a:t>sufficient key-committing / randomizing properties (“POPF: Programmable Once Public Function”) for EKE security</a:t>
                </a:r>
                <a:endParaRPr lang="en-US" sz="2000" dirty="0">
                  <a:latin typeface="+mn-lt"/>
                </a:endParaRPr>
              </a:p>
              <a:p>
                <a:pPr lvl="1">
                  <a:spcBef>
                    <a:spcPts val="600"/>
                  </a:spcBef>
                </a:pPr>
                <a:r>
                  <a:rPr lang="en-US" sz="2000" u="sng" dirty="0">
                    <a:latin typeface="+mn-lt"/>
                  </a:rPr>
                  <a:t>Problems: game-based properties, hard to use</a:t>
                </a:r>
                <a:r>
                  <a:rPr lang="en-US" sz="2000" dirty="0">
                    <a:latin typeface="+mn-lt"/>
                  </a:rPr>
                  <a:t>, do not capture </a:t>
                </a:r>
                <a:r>
                  <a:rPr lang="en-US" sz="2000" i="1" u="sng" dirty="0">
                    <a:latin typeface="+mn-lt"/>
                  </a:rPr>
                  <a:t>non-malleability</a:t>
                </a:r>
                <a:r>
                  <a:rPr lang="en-US" sz="2000" dirty="0">
                    <a:latin typeface="+mn-lt"/>
                  </a:rPr>
                  <a:t> (2F has malleable features)</a:t>
                </a:r>
              </a:p>
            </p:txBody>
          </p:sp>
        </mc:Choice>
        <mc:Fallback xmlns="">
          <p:sp>
            <p:nvSpPr>
              <p:cNvPr id="37" name="Title 1">
                <a:extLst>
                  <a:ext uri="{FF2B5EF4-FFF2-40B4-BE49-F238E27FC236}">
                    <a16:creationId xmlns:a16="http://schemas.microsoft.com/office/drawing/2014/main" id="{5DC807E8-207E-9218-FBBF-98F8A0D40400}"/>
                  </a:ext>
                </a:extLst>
              </p:cNvPr>
              <p:cNvSpPr txBox="1">
                <a:spLocks noRot="1" noChangeAspect="1" noMove="1" noResize="1" noEditPoints="1" noAdjustHandles="1" noChangeArrowheads="1" noChangeShapeType="1" noTextEdit="1"/>
              </p:cNvSpPr>
              <p:nvPr/>
            </p:nvSpPr>
            <p:spPr bwMode="auto">
              <a:xfrm>
                <a:off x="210811" y="1018572"/>
                <a:ext cx="11830489" cy="4782196"/>
              </a:xfrm>
              <a:prstGeom prst="rect">
                <a:avLst/>
              </a:prstGeom>
              <a:blipFill>
                <a:blip r:embed="rId3"/>
                <a:stretch>
                  <a:fillRect l="-567" t="-1529" r="-979" b="-968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2" name="Rectangle 1">
            <a:extLst>
              <a:ext uri="{FF2B5EF4-FFF2-40B4-BE49-F238E27FC236}">
                <a16:creationId xmlns:a16="http://schemas.microsoft.com/office/drawing/2014/main" id="{4DB51DE0-9778-05B3-CF25-AECA4E53F617}"/>
              </a:ext>
            </a:extLst>
          </p:cNvPr>
          <p:cNvSpPr/>
          <p:nvPr/>
        </p:nvSpPr>
        <p:spPr>
          <a:xfrm>
            <a:off x="229358" y="5030276"/>
            <a:ext cx="11693956" cy="1124339"/>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3" name="Title 1">
            <a:extLst>
              <a:ext uri="{FF2B5EF4-FFF2-40B4-BE49-F238E27FC236}">
                <a16:creationId xmlns:a16="http://schemas.microsoft.com/office/drawing/2014/main" id="{A117A81E-61B1-32F6-7BD8-E4C0B1532194}"/>
              </a:ext>
            </a:extLst>
          </p:cNvPr>
          <p:cNvSpPr txBox="1">
            <a:spLocks/>
          </p:cNvSpPr>
          <p:nvPr/>
        </p:nvSpPr>
        <p:spPr bwMode="auto">
          <a:xfrm>
            <a:off x="396351" y="6321669"/>
            <a:ext cx="11459407" cy="420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a:lstStyle>
          <a:p>
            <a:r>
              <a:rPr lang="en-US" sz="2000" dirty="0">
                <a:solidFill>
                  <a:srgbClr val="FF0000"/>
                </a:solidFill>
                <a:latin typeface="+mn-lt"/>
              </a:rPr>
              <a:t>Our observation</a:t>
            </a:r>
            <a:r>
              <a:rPr lang="en-US" sz="2000" dirty="0">
                <a:latin typeface="+mn-lt"/>
              </a:rPr>
              <a:t>:  </a:t>
            </a:r>
            <a:r>
              <a:rPr lang="en-US" sz="2000" dirty="0">
                <a:solidFill>
                  <a:srgbClr val="0070C0"/>
                </a:solidFill>
                <a:latin typeface="+mn-lt"/>
              </a:rPr>
              <a:t>2-Feistel</a:t>
            </a:r>
            <a:r>
              <a:rPr lang="en-US" sz="2000" dirty="0">
                <a:latin typeface="+mn-lt"/>
              </a:rPr>
              <a:t> + small modification = </a:t>
            </a:r>
            <a:r>
              <a:rPr lang="en-US" sz="2000" dirty="0">
                <a:solidFill>
                  <a:srgbClr val="FF0000"/>
                </a:solidFill>
                <a:latin typeface="+mn-lt"/>
              </a:rPr>
              <a:t>(UC) “</a:t>
            </a:r>
            <a:r>
              <a:rPr lang="en-US" sz="2000" u="sng" dirty="0">
                <a:solidFill>
                  <a:srgbClr val="FF0000"/>
                </a:solidFill>
                <a:latin typeface="+mn-lt"/>
              </a:rPr>
              <a:t>Half-Ideal” Cipher (HIC)</a:t>
            </a:r>
            <a:r>
              <a:rPr lang="en-US" sz="2000" dirty="0">
                <a:latin typeface="+mn-lt"/>
              </a:rPr>
              <a:t>, easier (and safer) to use…</a:t>
            </a:r>
            <a:endParaRPr lang="en-US" sz="2000" dirty="0">
              <a:solidFill>
                <a:srgbClr val="FF0000"/>
              </a:solidFill>
              <a:latin typeface="+mn-lt"/>
            </a:endParaRPr>
          </a:p>
        </p:txBody>
      </p:sp>
    </p:spTree>
    <p:extLst>
      <p:ext uri="{BB962C8B-B14F-4D97-AF65-F5344CB8AC3E}">
        <p14:creationId xmlns:p14="http://schemas.microsoft.com/office/powerpoint/2010/main" val="1215002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1">
            <a:extLst>
              <a:ext uri="{FF2B5EF4-FFF2-40B4-BE49-F238E27FC236}">
                <a16:creationId xmlns:a16="http://schemas.microsoft.com/office/drawing/2014/main" id="{F36DE411-8C2C-4523-8300-2D6B232DDC58}"/>
              </a:ext>
            </a:extLst>
          </p:cNvPr>
          <p:cNvSpPr txBox="1">
            <a:spLocks/>
          </p:cNvSpPr>
          <p:nvPr/>
        </p:nvSpPr>
        <p:spPr bwMode="auto">
          <a:xfrm>
            <a:off x="861636" y="115376"/>
            <a:ext cx="11060723" cy="843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2500"/>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a:lstStyle>
          <a:p>
            <a:r>
              <a:rPr lang="en-US" dirty="0"/>
              <a:t>modified 2-Feistel (m2F) = “Half-Ideal” Cipher (HIC)</a:t>
            </a:r>
            <a:endParaRPr lang="en-US" sz="3600" dirty="0">
              <a:solidFill>
                <a:srgbClr val="FF0000"/>
              </a:solidFill>
            </a:endParaRPr>
          </a:p>
        </p:txBody>
      </p:sp>
      <p:sp>
        <p:nvSpPr>
          <p:cNvPr id="6" name="Title 1">
            <a:extLst>
              <a:ext uri="{FF2B5EF4-FFF2-40B4-BE49-F238E27FC236}">
                <a16:creationId xmlns:a16="http://schemas.microsoft.com/office/drawing/2014/main" id="{936C4A42-E587-BEBB-2131-F2A2939BD471}"/>
              </a:ext>
            </a:extLst>
          </p:cNvPr>
          <p:cNvSpPr txBox="1">
            <a:spLocks/>
          </p:cNvSpPr>
          <p:nvPr/>
        </p:nvSpPr>
        <p:spPr bwMode="auto">
          <a:xfrm>
            <a:off x="796975" y="1599969"/>
            <a:ext cx="392618" cy="461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a:lstStyle>
          <a:p>
            <a:r>
              <a:rPr lang="en-US" sz="2000" dirty="0">
                <a:latin typeface="+mn-lt"/>
              </a:rPr>
              <a:t>r</a:t>
            </a:r>
            <a:endParaRPr lang="en-US" sz="2000" u="sng" dirty="0">
              <a:solidFill>
                <a:srgbClr val="FF0000"/>
              </a:solidFill>
              <a:latin typeface="+mn-lt"/>
            </a:endParaRPr>
          </a:p>
        </p:txBody>
      </p:sp>
      <p:sp>
        <p:nvSpPr>
          <p:cNvPr id="7" name="Title 1">
            <a:extLst>
              <a:ext uri="{FF2B5EF4-FFF2-40B4-BE49-F238E27FC236}">
                <a16:creationId xmlns:a16="http://schemas.microsoft.com/office/drawing/2014/main" id="{25DF4CF7-58FB-7313-0C69-5A2C68A3AF10}"/>
              </a:ext>
            </a:extLst>
          </p:cNvPr>
          <p:cNvSpPr txBox="1">
            <a:spLocks/>
          </p:cNvSpPr>
          <p:nvPr/>
        </p:nvSpPr>
        <p:spPr bwMode="auto">
          <a:xfrm>
            <a:off x="3726578" y="1611994"/>
            <a:ext cx="392618" cy="461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a:lstStyle>
          <a:p>
            <a:r>
              <a:rPr lang="en-US" sz="2000" dirty="0">
                <a:latin typeface="+mn-lt"/>
              </a:rPr>
              <a:t>M</a:t>
            </a:r>
            <a:endParaRPr lang="en-US" sz="2000" u="sng" dirty="0">
              <a:solidFill>
                <a:srgbClr val="FF0000"/>
              </a:solidFill>
              <a:latin typeface="+mn-lt"/>
            </a:endParaRPr>
          </a:p>
        </p:txBody>
      </p:sp>
      <p:sp>
        <p:nvSpPr>
          <p:cNvPr id="8" name="Title 1">
            <a:extLst>
              <a:ext uri="{FF2B5EF4-FFF2-40B4-BE49-F238E27FC236}">
                <a16:creationId xmlns:a16="http://schemas.microsoft.com/office/drawing/2014/main" id="{48415400-CDE9-0FC0-9EDB-F0B6D89E8626}"/>
              </a:ext>
            </a:extLst>
          </p:cNvPr>
          <p:cNvSpPr txBox="1">
            <a:spLocks/>
          </p:cNvSpPr>
          <p:nvPr/>
        </p:nvSpPr>
        <p:spPr bwMode="auto">
          <a:xfrm>
            <a:off x="787631" y="4061705"/>
            <a:ext cx="392618" cy="461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a:lstStyle>
          <a:p>
            <a:r>
              <a:rPr lang="en-US" sz="2000" dirty="0">
                <a:latin typeface="+mn-lt"/>
              </a:rPr>
              <a:t>s</a:t>
            </a:r>
            <a:endParaRPr lang="en-US" sz="2000" u="sng" dirty="0">
              <a:solidFill>
                <a:srgbClr val="FF0000"/>
              </a:solidFill>
              <a:latin typeface="+mn-lt"/>
            </a:endParaRPr>
          </a:p>
        </p:txBody>
      </p:sp>
      <p:sp>
        <p:nvSpPr>
          <p:cNvPr id="9" name="Title 1">
            <a:extLst>
              <a:ext uri="{FF2B5EF4-FFF2-40B4-BE49-F238E27FC236}">
                <a16:creationId xmlns:a16="http://schemas.microsoft.com/office/drawing/2014/main" id="{A49EABF0-F178-2758-B39D-11B42571B316}"/>
              </a:ext>
            </a:extLst>
          </p:cNvPr>
          <p:cNvSpPr txBox="1">
            <a:spLocks/>
          </p:cNvSpPr>
          <p:nvPr/>
        </p:nvSpPr>
        <p:spPr bwMode="auto">
          <a:xfrm>
            <a:off x="3849201" y="4012473"/>
            <a:ext cx="392618" cy="461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a:lstStyle>
          <a:p>
            <a:r>
              <a:rPr lang="en-US" sz="2000" dirty="0">
                <a:latin typeface="+mn-lt"/>
              </a:rPr>
              <a:t>T</a:t>
            </a:r>
            <a:endParaRPr lang="en-US" sz="2000" u="sng" dirty="0">
              <a:solidFill>
                <a:srgbClr val="FF0000"/>
              </a:solidFill>
              <a:latin typeface="+mn-lt"/>
            </a:endParaRPr>
          </a:p>
        </p:txBody>
      </p:sp>
      <p:cxnSp>
        <p:nvCxnSpPr>
          <p:cNvPr id="4" name="Straight Connector 3">
            <a:extLst>
              <a:ext uri="{FF2B5EF4-FFF2-40B4-BE49-F238E27FC236}">
                <a16:creationId xmlns:a16="http://schemas.microsoft.com/office/drawing/2014/main" id="{8179EA5E-3E65-6996-D876-81DA27609C3C}"/>
              </a:ext>
            </a:extLst>
          </p:cNvPr>
          <p:cNvCxnSpPr>
            <a:cxnSpLocks/>
          </p:cNvCxnSpPr>
          <p:nvPr/>
        </p:nvCxnSpPr>
        <p:spPr>
          <a:xfrm>
            <a:off x="920547" y="1956105"/>
            <a:ext cx="0" cy="1481341"/>
          </a:xfrm>
          <a:prstGeom prst="line">
            <a:avLst/>
          </a:prstGeom>
        </p:spPr>
        <p:style>
          <a:lnRef idx="1">
            <a:schemeClr val="dk1"/>
          </a:lnRef>
          <a:fillRef idx="0">
            <a:schemeClr val="dk1"/>
          </a:fillRef>
          <a:effectRef idx="0">
            <a:schemeClr val="dk1"/>
          </a:effectRef>
          <a:fontRef idx="minor">
            <a:schemeClr val="tx1"/>
          </a:fontRef>
        </p:style>
      </p:cxnSp>
      <p:sp>
        <p:nvSpPr>
          <p:cNvPr id="13" name="Title 1">
            <a:extLst>
              <a:ext uri="{FF2B5EF4-FFF2-40B4-BE49-F238E27FC236}">
                <a16:creationId xmlns:a16="http://schemas.microsoft.com/office/drawing/2014/main" id="{FD883D4E-300F-DFA9-5831-054B846F8107}"/>
              </a:ext>
            </a:extLst>
          </p:cNvPr>
          <p:cNvSpPr txBox="1">
            <a:spLocks/>
          </p:cNvSpPr>
          <p:nvPr/>
        </p:nvSpPr>
        <p:spPr bwMode="auto">
          <a:xfrm>
            <a:off x="741693" y="3413706"/>
            <a:ext cx="392618" cy="461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a:lstStyle>
          <a:p>
            <a:r>
              <a:rPr lang="en-US" sz="2000" dirty="0">
                <a:latin typeface="+mn-lt"/>
                <a:sym typeface="Symbol" panose="05050102010706020507" pitchFamily="18" charset="2"/>
              </a:rPr>
              <a:t></a:t>
            </a:r>
            <a:endParaRPr lang="en-US" sz="2000" u="sng" dirty="0">
              <a:solidFill>
                <a:srgbClr val="FF0000"/>
              </a:solidFill>
              <a:latin typeface="+mn-lt"/>
            </a:endParaRPr>
          </a:p>
        </p:txBody>
      </p:sp>
      <p:cxnSp>
        <p:nvCxnSpPr>
          <p:cNvPr id="14" name="Straight Connector 13">
            <a:extLst>
              <a:ext uri="{FF2B5EF4-FFF2-40B4-BE49-F238E27FC236}">
                <a16:creationId xmlns:a16="http://schemas.microsoft.com/office/drawing/2014/main" id="{97B2D0C8-1901-1698-D597-624774E15DA0}"/>
              </a:ext>
            </a:extLst>
          </p:cNvPr>
          <p:cNvCxnSpPr>
            <a:cxnSpLocks/>
          </p:cNvCxnSpPr>
          <p:nvPr/>
        </p:nvCxnSpPr>
        <p:spPr>
          <a:xfrm>
            <a:off x="925966" y="3694495"/>
            <a:ext cx="0" cy="476877"/>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DE6D2511-F0A5-1A55-DC46-2E3B8534CBD4}"/>
              </a:ext>
            </a:extLst>
          </p:cNvPr>
          <p:cNvCxnSpPr>
            <a:cxnSpLocks/>
          </p:cNvCxnSpPr>
          <p:nvPr/>
        </p:nvCxnSpPr>
        <p:spPr>
          <a:xfrm>
            <a:off x="938002" y="2607336"/>
            <a:ext cx="804710" cy="0"/>
          </a:xfrm>
          <a:prstGeom prst="line">
            <a:avLst/>
          </a:prstGeom>
        </p:spPr>
        <p:style>
          <a:lnRef idx="1">
            <a:schemeClr val="dk1"/>
          </a:lnRef>
          <a:fillRef idx="0">
            <a:schemeClr val="dk1"/>
          </a:fillRef>
          <a:effectRef idx="0">
            <a:schemeClr val="dk1"/>
          </a:effectRef>
          <a:fontRef idx="minor">
            <a:schemeClr val="tx1"/>
          </a:fontRef>
        </p:style>
      </p:cxnSp>
      <p:sp>
        <p:nvSpPr>
          <p:cNvPr id="12" name="Isosceles Triangle 11">
            <a:extLst>
              <a:ext uri="{FF2B5EF4-FFF2-40B4-BE49-F238E27FC236}">
                <a16:creationId xmlns:a16="http://schemas.microsoft.com/office/drawing/2014/main" id="{9320F417-1E9B-C47D-ABC3-88A2ADF4F96A}"/>
              </a:ext>
            </a:extLst>
          </p:cNvPr>
          <p:cNvSpPr/>
          <p:nvPr/>
        </p:nvSpPr>
        <p:spPr>
          <a:xfrm rot="5400000">
            <a:off x="1966359" y="1990165"/>
            <a:ext cx="843473" cy="1266697"/>
          </a:xfrm>
          <a:prstGeom prst="triangle">
            <a:avLst>
              <a:gd name="adj" fmla="val 4482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3483BF6A-9E9A-68A6-4497-7B0CE9803838}"/>
              </a:ext>
            </a:extLst>
          </p:cNvPr>
          <p:cNvSpPr txBox="1">
            <a:spLocks/>
          </p:cNvSpPr>
          <p:nvPr/>
        </p:nvSpPr>
        <p:spPr bwMode="auto">
          <a:xfrm>
            <a:off x="1754748" y="2406714"/>
            <a:ext cx="1051826" cy="461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a:lstStyle>
          <a:p>
            <a:r>
              <a:rPr lang="en-US" sz="2000" dirty="0">
                <a:latin typeface="+mn-lt"/>
              </a:rPr>
              <a:t>H</a:t>
            </a:r>
            <a:r>
              <a:rPr lang="en-US" sz="2000" baseline="-25000" dirty="0">
                <a:latin typeface="+mn-lt"/>
              </a:rPr>
              <a:t> </a:t>
            </a:r>
            <a:r>
              <a:rPr lang="en-US" sz="2000" dirty="0">
                <a:latin typeface="+mn-lt"/>
              </a:rPr>
              <a:t>(pw,</a:t>
            </a:r>
            <a:r>
              <a:rPr lang="en-US" sz="2000" dirty="0">
                <a:latin typeface="+mn-lt"/>
                <a:sym typeface="Symbol" panose="05050102010706020507" pitchFamily="18" charset="2"/>
              </a:rPr>
              <a:t>)</a:t>
            </a:r>
            <a:endParaRPr lang="en-US" sz="2000" u="sng" dirty="0">
              <a:solidFill>
                <a:srgbClr val="FF0000"/>
              </a:solidFill>
              <a:latin typeface="+mn-lt"/>
            </a:endParaRPr>
          </a:p>
        </p:txBody>
      </p:sp>
      <p:cxnSp>
        <p:nvCxnSpPr>
          <p:cNvPr id="20" name="Straight Connector 19">
            <a:extLst>
              <a:ext uri="{FF2B5EF4-FFF2-40B4-BE49-F238E27FC236}">
                <a16:creationId xmlns:a16="http://schemas.microsoft.com/office/drawing/2014/main" id="{F5ACF839-7A92-7ECE-DF80-6F14870B60A8}"/>
              </a:ext>
            </a:extLst>
          </p:cNvPr>
          <p:cNvCxnSpPr>
            <a:cxnSpLocks/>
          </p:cNvCxnSpPr>
          <p:nvPr/>
        </p:nvCxnSpPr>
        <p:spPr>
          <a:xfrm>
            <a:off x="3034944" y="2588998"/>
            <a:ext cx="804710" cy="0"/>
          </a:xfrm>
          <a:prstGeom prst="line">
            <a:avLst/>
          </a:prstGeom>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58CAB654-D2BD-365C-D411-0CC9F5947047}"/>
              </a:ext>
            </a:extLst>
          </p:cNvPr>
          <p:cNvCxnSpPr>
            <a:cxnSpLocks/>
          </p:cNvCxnSpPr>
          <p:nvPr/>
        </p:nvCxnSpPr>
        <p:spPr>
          <a:xfrm>
            <a:off x="3971905" y="1939494"/>
            <a:ext cx="0" cy="524565"/>
          </a:xfrm>
          <a:prstGeom prst="line">
            <a:avLst/>
          </a:prstGeom>
        </p:spPr>
        <p:style>
          <a:lnRef idx="1">
            <a:schemeClr val="dk1"/>
          </a:lnRef>
          <a:fillRef idx="0">
            <a:schemeClr val="dk1"/>
          </a:fillRef>
          <a:effectRef idx="0">
            <a:schemeClr val="dk1"/>
          </a:effectRef>
          <a:fontRef idx="minor">
            <a:schemeClr val="tx1"/>
          </a:fontRef>
        </p:style>
      </p:cxnSp>
      <p:sp>
        <p:nvSpPr>
          <p:cNvPr id="22" name="Title 1">
            <a:extLst>
              <a:ext uri="{FF2B5EF4-FFF2-40B4-BE49-F238E27FC236}">
                <a16:creationId xmlns:a16="http://schemas.microsoft.com/office/drawing/2014/main" id="{3884E152-BE05-C447-82F0-633383786867}"/>
              </a:ext>
            </a:extLst>
          </p:cNvPr>
          <p:cNvSpPr txBox="1">
            <a:spLocks/>
          </p:cNvSpPr>
          <p:nvPr/>
        </p:nvSpPr>
        <p:spPr bwMode="auto">
          <a:xfrm>
            <a:off x="3837729" y="2137054"/>
            <a:ext cx="293042" cy="719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a:lstStyle>
          <a:p>
            <a:r>
              <a:rPr lang="en-US" sz="2000" dirty="0">
                <a:latin typeface="+mn-lt"/>
                <a:sym typeface="Symbol" panose="05050102010706020507" pitchFamily="18" charset="2"/>
              </a:rPr>
              <a:t></a:t>
            </a:r>
            <a:endParaRPr lang="en-US" sz="2000" u="sng" dirty="0">
              <a:solidFill>
                <a:srgbClr val="FF0000"/>
              </a:solidFill>
              <a:latin typeface="+mn-lt"/>
            </a:endParaRPr>
          </a:p>
        </p:txBody>
      </p:sp>
      <p:sp>
        <p:nvSpPr>
          <p:cNvPr id="23" name="Title 1">
            <a:extLst>
              <a:ext uri="{FF2B5EF4-FFF2-40B4-BE49-F238E27FC236}">
                <a16:creationId xmlns:a16="http://schemas.microsoft.com/office/drawing/2014/main" id="{B12E0E7B-1791-52E8-A78D-D4C18870AD1A}"/>
              </a:ext>
            </a:extLst>
          </p:cNvPr>
          <p:cNvSpPr txBox="1">
            <a:spLocks/>
          </p:cNvSpPr>
          <p:nvPr/>
        </p:nvSpPr>
        <p:spPr bwMode="auto">
          <a:xfrm>
            <a:off x="4923611" y="1292090"/>
            <a:ext cx="2685991" cy="80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a:lstStyle>
          <a:p>
            <a:r>
              <a:rPr lang="en-US" sz="2000" dirty="0">
                <a:latin typeface="+mn-lt"/>
                <a:sym typeface="Symbol" panose="05050102010706020507" pitchFamily="18" charset="2"/>
              </a:rPr>
              <a:t> :  group </a:t>
            </a:r>
            <a:r>
              <a:rPr lang="en-US" sz="2000" dirty="0">
                <a:solidFill>
                  <a:prstClr val="black"/>
                </a:solidFill>
                <a:latin typeface="Calibri" panose="020F0502020204030204"/>
                <a:ea typeface="宋体" panose="02010600030101010101" pitchFamily="2" charset="-122"/>
                <a:sym typeface="Symbol" panose="05050102010706020507" pitchFamily="18" charset="2"/>
              </a:rPr>
              <a:t>g</a:t>
            </a:r>
            <a:r>
              <a:rPr lang="en-US" sz="2000" dirty="0">
                <a:latin typeface="+mn-lt"/>
                <a:sym typeface="Symbol" panose="05050102010706020507" pitchFamily="18" charset="2"/>
              </a:rPr>
              <a:t> operation</a:t>
            </a:r>
          </a:p>
          <a:p>
            <a:endParaRPr lang="en-US" sz="1000" dirty="0">
              <a:latin typeface="+mn-lt"/>
              <a:sym typeface="Symbol" panose="05050102010706020507" pitchFamily="18" charset="2"/>
            </a:endParaRPr>
          </a:p>
          <a:p>
            <a:r>
              <a:rPr lang="en-US" sz="2000" dirty="0">
                <a:latin typeface="+mn-lt"/>
              </a:rPr>
              <a:t>H</a:t>
            </a:r>
            <a:r>
              <a:rPr lang="en-US" sz="2000" baseline="-25000" dirty="0">
                <a:latin typeface="+mn-lt"/>
              </a:rPr>
              <a:t>  </a:t>
            </a:r>
            <a:r>
              <a:rPr lang="en-US" sz="2000" dirty="0">
                <a:latin typeface="+mn-lt"/>
                <a:sym typeface="Symbol" panose="05050102010706020507" pitchFamily="18" charset="2"/>
              </a:rPr>
              <a:t>:  hash onto group </a:t>
            </a:r>
            <a:r>
              <a:rPr lang="en-US" sz="2000" dirty="0">
                <a:solidFill>
                  <a:prstClr val="black"/>
                </a:solidFill>
                <a:latin typeface="Calibri" panose="020F0502020204030204"/>
                <a:ea typeface="宋体" panose="02010600030101010101" pitchFamily="2" charset="-122"/>
                <a:sym typeface="Symbol" panose="05050102010706020507" pitchFamily="18" charset="2"/>
              </a:rPr>
              <a:t>g </a:t>
            </a:r>
            <a:endParaRPr lang="en-US" sz="2000" u="sng" dirty="0">
              <a:solidFill>
                <a:srgbClr val="FF0000"/>
              </a:solidFill>
              <a:latin typeface="+mn-lt"/>
            </a:endParaRPr>
          </a:p>
        </p:txBody>
      </p:sp>
      <p:cxnSp>
        <p:nvCxnSpPr>
          <p:cNvPr id="24" name="Straight Connector 23">
            <a:extLst>
              <a:ext uri="{FF2B5EF4-FFF2-40B4-BE49-F238E27FC236}">
                <a16:creationId xmlns:a16="http://schemas.microsoft.com/office/drawing/2014/main" id="{5C93B13A-5A65-B024-9DF1-A2F20C368ED5}"/>
              </a:ext>
            </a:extLst>
          </p:cNvPr>
          <p:cNvCxnSpPr>
            <a:cxnSpLocks/>
          </p:cNvCxnSpPr>
          <p:nvPr/>
        </p:nvCxnSpPr>
        <p:spPr>
          <a:xfrm>
            <a:off x="3983941" y="2695923"/>
            <a:ext cx="0" cy="1369285"/>
          </a:xfrm>
          <a:prstGeom prst="line">
            <a:avLst/>
          </a:prstGeom>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B26E5229-C72D-CE95-14E5-9EADB92FADE4}"/>
              </a:ext>
            </a:extLst>
          </p:cNvPr>
          <p:cNvCxnSpPr>
            <a:cxnSpLocks/>
          </p:cNvCxnSpPr>
          <p:nvPr/>
        </p:nvCxnSpPr>
        <p:spPr>
          <a:xfrm>
            <a:off x="1087011" y="3564175"/>
            <a:ext cx="514415" cy="0"/>
          </a:xfrm>
          <a:prstGeom prst="line">
            <a:avLst/>
          </a:prstGeom>
        </p:spPr>
        <p:style>
          <a:lnRef idx="1">
            <a:schemeClr val="dk1"/>
          </a:lnRef>
          <a:fillRef idx="0">
            <a:schemeClr val="dk1"/>
          </a:fillRef>
          <a:effectRef idx="0">
            <a:schemeClr val="dk1"/>
          </a:effectRef>
          <a:fontRef idx="minor">
            <a:schemeClr val="tx1"/>
          </a:fontRef>
        </p:style>
      </p:cxnSp>
      <p:sp>
        <p:nvSpPr>
          <p:cNvPr id="31" name="Isosceles Triangle 30">
            <a:extLst>
              <a:ext uri="{FF2B5EF4-FFF2-40B4-BE49-F238E27FC236}">
                <a16:creationId xmlns:a16="http://schemas.microsoft.com/office/drawing/2014/main" id="{C3EFC3B7-9883-FDCC-736A-5A4817537D77}"/>
              </a:ext>
            </a:extLst>
          </p:cNvPr>
          <p:cNvSpPr/>
          <p:nvPr/>
        </p:nvSpPr>
        <p:spPr>
          <a:xfrm rot="16200000">
            <a:off x="1846089" y="2885936"/>
            <a:ext cx="843473" cy="1266697"/>
          </a:xfrm>
          <a:prstGeom prst="triangle">
            <a:avLst>
              <a:gd name="adj" fmla="val 4482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itle 1">
            <a:extLst>
              <a:ext uri="{FF2B5EF4-FFF2-40B4-BE49-F238E27FC236}">
                <a16:creationId xmlns:a16="http://schemas.microsoft.com/office/drawing/2014/main" id="{8589C952-A002-C71D-EAFB-E962DDF189A7}"/>
              </a:ext>
            </a:extLst>
          </p:cNvPr>
          <p:cNvSpPr txBox="1">
            <a:spLocks/>
          </p:cNvSpPr>
          <p:nvPr/>
        </p:nvSpPr>
        <p:spPr bwMode="auto">
          <a:xfrm>
            <a:off x="1872423" y="3380916"/>
            <a:ext cx="1051826" cy="461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a:lstStyle>
          <a:p>
            <a:r>
              <a:rPr lang="en-US" sz="2000" dirty="0">
                <a:latin typeface="+mn-lt"/>
              </a:rPr>
              <a:t>H’</a:t>
            </a:r>
            <a:r>
              <a:rPr lang="en-US" sz="2000" baseline="-25000" dirty="0">
                <a:latin typeface="+mn-lt"/>
              </a:rPr>
              <a:t> </a:t>
            </a:r>
            <a:r>
              <a:rPr lang="en-US" sz="2000" dirty="0">
                <a:latin typeface="+mn-lt"/>
              </a:rPr>
              <a:t>(pw,</a:t>
            </a:r>
            <a:r>
              <a:rPr lang="en-US" sz="2000" dirty="0">
                <a:latin typeface="+mn-lt"/>
                <a:sym typeface="Symbol" panose="05050102010706020507" pitchFamily="18" charset="2"/>
              </a:rPr>
              <a:t>)</a:t>
            </a:r>
            <a:endParaRPr lang="en-US" sz="2000" u="sng" dirty="0">
              <a:solidFill>
                <a:srgbClr val="FF0000"/>
              </a:solidFill>
              <a:latin typeface="+mn-lt"/>
            </a:endParaRPr>
          </a:p>
        </p:txBody>
      </p:sp>
      <p:cxnSp>
        <p:nvCxnSpPr>
          <p:cNvPr id="34" name="Straight Connector 33">
            <a:extLst>
              <a:ext uri="{FF2B5EF4-FFF2-40B4-BE49-F238E27FC236}">
                <a16:creationId xmlns:a16="http://schemas.microsoft.com/office/drawing/2014/main" id="{9D1DC9BD-616F-FC03-D5D7-56CFD3DDC9E5}"/>
              </a:ext>
            </a:extLst>
          </p:cNvPr>
          <p:cNvCxnSpPr>
            <a:cxnSpLocks/>
          </p:cNvCxnSpPr>
          <p:nvPr/>
        </p:nvCxnSpPr>
        <p:spPr>
          <a:xfrm>
            <a:off x="2901765" y="3564175"/>
            <a:ext cx="1071069" cy="0"/>
          </a:xfrm>
          <a:prstGeom prst="line">
            <a:avLst/>
          </a:prstGeom>
        </p:spPr>
        <p:style>
          <a:lnRef idx="1">
            <a:schemeClr val="dk1"/>
          </a:lnRef>
          <a:fillRef idx="0">
            <a:schemeClr val="dk1"/>
          </a:fillRef>
          <a:effectRef idx="0">
            <a:schemeClr val="dk1"/>
          </a:effectRef>
          <a:fontRef idx="minor">
            <a:schemeClr val="tx1"/>
          </a:fontRef>
        </p:style>
      </p:cxnSp>
      <p:sp>
        <p:nvSpPr>
          <p:cNvPr id="35" name="Title 1">
            <a:extLst>
              <a:ext uri="{FF2B5EF4-FFF2-40B4-BE49-F238E27FC236}">
                <a16:creationId xmlns:a16="http://schemas.microsoft.com/office/drawing/2014/main" id="{5A4132A9-D4C5-C656-6AE8-C74CAFCFE867}"/>
              </a:ext>
            </a:extLst>
          </p:cNvPr>
          <p:cNvSpPr txBox="1">
            <a:spLocks/>
          </p:cNvSpPr>
          <p:nvPr/>
        </p:nvSpPr>
        <p:spPr bwMode="auto">
          <a:xfrm>
            <a:off x="4638633" y="2329018"/>
            <a:ext cx="3064565" cy="1685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a:lstStyle>
          <a:p>
            <a:pPr algn="ctr"/>
            <a:r>
              <a:rPr lang="en-US" sz="2000" dirty="0">
                <a:latin typeface="+mn-lt"/>
              </a:rPr>
              <a:t>Cipher on </a:t>
            </a:r>
            <a:r>
              <a:rPr lang="en-US" sz="2000" i="1" dirty="0">
                <a:latin typeface="+mn-lt"/>
              </a:rPr>
              <a:t>extended </a:t>
            </a:r>
            <a:r>
              <a:rPr lang="en-US" sz="2000" dirty="0">
                <a:latin typeface="+mn-lt"/>
              </a:rPr>
              <a:t>domain D  =  </a:t>
            </a:r>
            <a:r>
              <a:rPr lang="en-US" sz="2000" dirty="0">
                <a:solidFill>
                  <a:prstClr val="black"/>
                </a:solidFill>
                <a:latin typeface="Calibri" panose="020F0502020204030204"/>
                <a:ea typeface="宋体" panose="02010600030101010101" pitchFamily="2" charset="-122"/>
                <a:cs typeface="+mn-cs"/>
                <a:sym typeface="Symbol" panose="05050102010706020507" pitchFamily="18" charset="2"/>
              </a:rPr>
              <a:t>{0,1}</a:t>
            </a:r>
            <a:r>
              <a:rPr lang="en-US" sz="2000" baseline="30000" dirty="0">
                <a:solidFill>
                  <a:prstClr val="black"/>
                </a:solidFill>
                <a:latin typeface="Calibri" panose="020F0502020204030204"/>
                <a:ea typeface="宋体" panose="02010600030101010101" pitchFamily="2" charset="-122"/>
                <a:cs typeface="+mn-cs"/>
                <a:sym typeface="Symbol" panose="05050102010706020507" pitchFamily="18" charset="2"/>
              </a:rPr>
              <a:t>n  </a:t>
            </a:r>
            <a:r>
              <a:rPr lang="en-US" sz="2000" dirty="0">
                <a:latin typeface="+mn-lt"/>
              </a:rPr>
              <a:t>x </a:t>
            </a:r>
            <a:r>
              <a:rPr lang="en-US" sz="2000" dirty="0">
                <a:solidFill>
                  <a:prstClr val="black"/>
                </a:solidFill>
                <a:latin typeface="Calibri" panose="020F0502020204030204"/>
                <a:ea typeface="宋体" panose="02010600030101010101" pitchFamily="2" charset="-122"/>
                <a:sym typeface="Symbol" panose="05050102010706020507" pitchFamily="18" charset="2"/>
              </a:rPr>
              <a:t>g </a:t>
            </a:r>
            <a:endParaRPr lang="en-US" sz="2000" dirty="0">
              <a:latin typeface="+mn-lt"/>
            </a:endParaRPr>
          </a:p>
          <a:p>
            <a:endParaRPr lang="en-US" sz="2000" dirty="0">
              <a:latin typeface="+mn-lt"/>
            </a:endParaRPr>
          </a:p>
          <a:p>
            <a:pPr algn="ctr"/>
            <a:r>
              <a:rPr lang="en-US" sz="2000" dirty="0">
                <a:latin typeface="+mn-lt"/>
              </a:rPr>
              <a:t>plaintext  = (</a:t>
            </a:r>
            <a:r>
              <a:rPr lang="en-US" sz="2000" dirty="0" err="1">
                <a:latin typeface="+mn-lt"/>
              </a:rPr>
              <a:t>r,M</a:t>
            </a:r>
            <a:r>
              <a:rPr lang="en-US" sz="2000" dirty="0">
                <a:latin typeface="+mn-lt"/>
              </a:rPr>
              <a:t>)</a:t>
            </a:r>
          </a:p>
          <a:p>
            <a:pPr algn="ctr"/>
            <a:r>
              <a:rPr lang="en-US" sz="2000" dirty="0">
                <a:latin typeface="+mn-lt"/>
              </a:rPr>
              <a:t> ciphertext = (</a:t>
            </a:r>
            <a:r>
              <a:rPr lang="en-US" sz="2000" dirty="0" err="1">
                <a:latin typeface="+mn-lt"/>
              </a:rPr>
              <a:t>s,T</a:t>
            </a:r>
            <a:r>
              <a:rPr lang="en-US" sz="2000" dirty="0">
                <a:latin typeface="+mn-lt"/>
              </a:rPr>
              <a:t>)</a:t>
            </a:r>
            <a:endParaRPr lang="en-US" sz="2000" u="sng" dirty="0">
              <a:solidFill>
                <a:srgbClr val="FF0000"/>
              </a:solidFill>
              <a:latin typeface="+mn-lt"/>
            </a:endParaRPr>
          </a:p>
        </p:txBody>
      </p:sp>
      <p:sp>
        <p:nvSpPr>
          <p:cNvPr id="40" name="Title 1">
            <a:extLst>
              <a:ext uri="{FF2B5EF4-FFF2-40B4-BE49-F238E27FC236}">
                <a16:creationId xmlns:a16="http://schemas.microsoft.com/office/drawing/2014/main" id="{A97A7B5A-F21F-277F-82BA-3E1C5EF94C77}"/>
              </a:ext>
            </a:extLst>
          </p:cNvPr>
          <p:cNvSpPr txBox="1">
            <a:spLocks/>
          </p:cNvSpPr>
          <p:nvPr/>
        </p:nvSpPr>
        <p:spPr bwMode="auto">
          <a:xfrm>
            <a:off x="1340603" y="1043315"/>
            <a:ext cx="2389019" cy="35608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a:lstStyle>
          <a:p>
            <a:r>
              <a:rPr lang="en-US" sz="2000" dirty="0">
                <a:latin typeface="+mn-lt"/>
              </a:rPr>
              <a:t>2-Feistel on group </a:t>
            </a:r>
            <a:r>
              <a:rPr lang="en-US" sz="2000" dirty="0">
                <a:solidFill>
                  <a:prstClr val="black"/>
                </a:solidFill>
                <a:latin typeface="Calibri" panose="020F0502020204030204"/>
                <a:ea typeface="宋体" panose="02010600030101010101" pitchFamily="2" charset="-122"/>
                <a:sym typeface="Symbol" panose="05050102010706020507" pitchFamily="18" charset="2"/>
              </a:rPr>
              <a:t>g</a:t>
            </a:r>
            <a:endParaRPr lang="en-US" sz="2000" u="sng" dirty="0">
              <a:solidFill>
                <a:srgbClr val="FF0000"/>
              </a:solidFill>
              <a:latin typeface="+mn-lt"/>
            </a:endParaRPr>
          </a:p>
        </p:txBody>
      </p:sp>
      <p:sp>
        <p:nvSpPr>
          <p:cNvPr id="41" name="Title 1">
            <a:extLst>
              <a:ext uri="{FF2B5EF4-FFF2-40B4-BE49-F238E27FC236}">
                <a16:creationId xmlns:a16="http://schemas.microsoft.com/office/drawing/2014/main" id="{EC28E2A1-99BC-9D6F-8E8D-AF6F8025D402}"/>
              </a:ext>
            </a:extLst>
          </p:cNvPr>
          <p:cNvSpPr txBox="1">
            <a:spLocks/>
          </p:cNvSpPr>
          <p:nvPr/>
        </p:nvSpPr>
        <p:spPr bwMode="auto">
          <a:xfrm>
            <a:off x="8150312" y="1580069"/>
            <a:ext cx="392618" cy="461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a:lstStyle>
          <a:p>
            <a:r>
              <a:rPr lang="en-US" sz="2000" dirty="0">
                <a:latin typeface="+mn-lt"/>
              </a:rPr>
              <a:t>r</a:t>
            </a:r>
            <a:endParaRPr lang="en-US" sz="2000" u="sng" dirty="0">
              <a:solidFill>
                <a:srgbClr val="FF0000"/>
              </a:solidFill>
              <a:latin typeface="+mn-lt"/>
            </a:endParaRPr>
          </a:p>
        </p:txBody>
      </p:sp>
      <p:sp>
        <p:nvSpPr>
          <p:cNvPr id="42" name="Title 1">
            <a:extLst>
              <a:ext uri="{FF2B5EF4-FFF2-40B4-BE49-F238E27FC236}">
                <a16:creationId xmlns:a16="http://schemas.microsoft.com/office/drawing/2014/main" id="{25AC3183-6DA3-14EE-3751-23804554108D}"/>
              </a:ext>
            </a:extLst>
          </p:cNvPr>
          <p:cNvSpPr txBox="1">
            <a:spLocks/>
          </p:cNvSpPr>
          <p:nvPr/>
        </p:nvSpPr>
        <p:spPr bwMode="auto">
          <a:xfrm>
            <a:off x="11079915" y="1583302"/>
            <a:ext cx="392618" cy="461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a:lstStyle>
          <a:p>
            <a:r>
              <a:rPr lang="en-US" sz="2000" dirty="0">
                <a:latin typeface="+mn-lt"/>
              </a:rPr>
              <a:t>M</a:t>
            </a:r>
            <a:endParaRPr lang="en-US" sz="2000" u="sng" dirty="0">
              <a:solidFill>
                <a:srgbClr val="FF0000"/>
              </a:solidFill>
              <a:latin typeface="+mn-lt"/>
            </a:endParaRPr>
          </a:p>
        </p:txBody>
      </p:sp>
      <p:sp>
        <p:nvSpPr>
          <p:cNvPr id="44" name="Title 1">
            <a:extLst>
              <a:ext uri="{FF2B5EF4-FFF2-40B4-BE49-F238E27FC236}">
                <a16:creationId xmlns:a16="http://schemas.microsoft.com/office/drawing/2014/main" id="{C8B32745-40B8-7EEC-ECB7-FD6D62EB2E61}"/>
              </a:ext>
            </a:extLst>
          </p:cNvPr>
          <p:cNvSpPr txBox="1">
            <a:spLocks/>
          </p:cNvSpPr>
          <p:nvPr/>
        </p:nvSpPr>
        <p:spPr bwMode="auto">
          <a:xfrm>
            <a:off x="8114592" y="3962675"/>
            <a:ext cx="392618" cy="461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a:lstStyle>
          <a:p>
            <a:r>
              <a:rPr lang="en-US" sz="2000" dirty="0">
                <a:latin typeface="+mn-lt"/>
              </a:rPr>
              <a:t>s</a:t>
            </a:r>
            <a:endParaRPr lang="en-US" sz="2000" u="sng" dirty="0">
              <a:solidFill>
                <a:srgbClr val="FF0000"/>
              </a:solidFill>
              <a:latin typeface="+mn-lt"/>
            </a:endParaRPr>
          </a:p>
        </p:txBody>
      </p:sp>
      <p:sp>
        <p:nvSpPr>
          <p:cNvPr id="45" name="Title 1">
            <a:extLst>
              <a:ext uri="{FF2B5EF4-FFF2-40B4-BE49-F238E27FC236}">
                <a16:creationId xmlns:a16="http://schemas.microsoft.com/office/drawing/2014/main" id="{45E10F0A-B65C-D2D4-4813-D82941645998}"/>
              </a:ext>
            </a:extLst>
          </p:cNvPr>
          <p:cNvSpPr txBox="1">
            <a:spLocks/>
          </p:cNvSpPr>
          <p:nvPr/>
        </p:nvSpPr>
        <p:spPr bwMode="auto">
          <a:xfrm>
            <a:off x="11176162" y="3925018"/>
            <a:ext cx="392618" cy="461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a:lstStyle>
          <a:p>
            <a:r>
              <a:rPr lang="en-US" sz="2000" dirty="0">
                <a:latin typeface="+mn-lt"/>
              </a:rPr>
              <a:t>T</a:t>
            </a:r>
            <a:endParaRPr lang="en-US" sz="2000" u="sng" dirty="0">
              <a:solidFill>
                <a:srgbClr val="FF0000"/>
              </a:solidFill>
              <a:latin typeface="+mn-lt"/>
            </a:endParaRPr>
          </a:p>
        </p:txBody>
      </p:sp>
      <p:cxnSp>
        <p:nvCxnSpPr>
          <p:cNvPr id="46" name="Straight Connector 45">
            <a:extLst>
              <a:ext uri="{FF2B5EF4-FFF2-40B4-BE49-F238E27FC236}">
                <a16:creationId xmlns:a16="http://schemas.microsoft.com/office/drawing/2014/main" id="{D9F1B833-FBF5-D91A-FF83-FB3002963996}"/>
              </a:ext>
            </a:extLst>
          </p:cNvPr>
          <p:cNvCxnSpPr>
            <a:cxnSpLocks/>
          </p:cNvCxnSpPr>
          <p:nvPr/>
        </p:nvCxnSpPr>
        <p:spPr>
          <a:xfrm flipH="1">
            <a:off x="8249117" y="1875882"/>
            <a:ext cx="24767" cy="1357793"/>
          </a:xfrm>
          <a:prstGeom prst="line">
            <a:avLst/>
          </a:prstGeom>
        </p:spPr>
        <p:style>
          <a:lnRef idx="1">
            <a:schemeClr val="dk1"/>
          </a:lnRef>
          <a:fillRef idx="0">
            <a:schemeClr val="dk1"/>
          </a:fillRef>
          <a:effectRef idx="0">
            <a:schemeClr val="dk1"/>
          </a:effectRef>
          <a:fontRef idx="minor">
            <a:schemeClr val="tx1"/>
          </a:fontRef>
        </p:style>
      </p:cxnSp>
      <p:cxnSp>
        <p:nvCxnSpPr>
          <p:cNvPr id="49" name="Straight Connector 48">
            <a:extLst>
              <a:ext uri="{FF2B5EF4-FFF2-40B4-BE49-F238E27FC236}">
                <a16:creationId xmlns:a16="http://schemas.microsoft.com/office/drawing/2014/main" id="{B18E1C74-81EA-9B22-6A85-C196031FD8C5}"/>
              </a:ext>
            </a:extLst>
          </p:cNvPr>
          <p:cNvCxnSpPr>
            <a:cxnSpLocks/>
          </p:cNvCxnSpPr>
          <p:nvPr/>
        </p:nvCxnSpPr>
        <p:spPr>
          <a:xfrm>
            <a:off x="8291339" y="2473138"/>
            <a:ext cx="804710" cy="0"/>
          </a:xfrm>
          <a:prstGeom prst="line">
            <a:avLst/>
          </a:prstGeom>
        </p:spPr>
        <p:style>
          <a:lnRef idx="1">
            <a:schemeClr val="dk1"/>
          </a:lnRef>
          <a:fillRef idx="0">
            <a:schemeClr val="dk1"/>
          </a:fillRef>
          <a:effectRef idx="0">
            <a:schemeClr val="dk1"/>
          </a:effectRef>
          <a:fontRef idx="minor">
            <a:schemeClr val="tx1"/>
          </a:fontRef>
        </p:style>
      </p:cxnSp>
      <p:sp>
        <p:nvSpPr>
          <p:cNvPr id="50" name="Isosceles Triangle 49">
            <a:extLst>
              <a:ext uri="{FF2B5EF4-FFF2-40B4-BE49-F238E27FC236}">
                <a16:creationId xmlns:a16="http://schemas.microsoft.com/office/drawing/2014/main" id="{A2F4E587-8F33-CFF4-A0E6-ECDA90F9A4A8}"/>
              </a:ext>
            </a:extLst>
          </p:cNvPr>
          <p:cNvSpPr/>
          <p:nvPr/>
        </p:nvSpPr>
        <p:spPr>
          <a:xfrm rot="5400000">
            <a:off x="9319696" y="1855967"/>
            <a:ext cx="843473" cy="1266697"/>
          </a:xfrm>
          <a:prstGeom prst="triangle">
            <a:avLst>
              <a:gd name="adj" fmla="val 4482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itle 1">
            <a:extLst>
              <a:ext uri="{FF2B5EF4-FFF2-40B4-BE49-F238E27FC236}">
                <a16:creationId xmlns:a16="http://schemas.microsoft.com/office/drawing/2014/main" id="{CD9593C2-6694-F5A1-1033-E5392475361C}"/>
              </a:ext>
            </a:extLst>
          </p:cNvPr>
          <p:cNvSpPr txBox="1">
            <a:spLocks/>
          </p:cNvSpPr>
          <p:nvPr/>
        </p:nvSpPr>
        <p:spPr bwMode="auto">
          <a:xfrm>
            <a:off x="9108085" y="2272516"/>
            <a:ext cx="1051826" cy="461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a:lstStyle>
          <a:p>
            <a:r>
              <a:rPr lang="en-US" sz="2000" dirty="0">
                <a:latin typeface="+mn-lt"/>
              </a:rPr>
              <a:t>H</a:t>
            </a:r>
            <a:r>
              <a:rPr lang="en-US" sz="2000" baseline="-25000" dirty="0">
                <a:latin typeface="+mn-lt"/>
              </a:rPr>
              <a:t> </a:t>
            </a:r>
            <a:r>
              <a:rPr lang="en-US" sz="2000" dirty="0">
                <a:latin typeface="+mn-lt"/>
              </a:rPr>
              <a:t>(pw,</a:t>
            </a:r>
            <a:r>
              <a:rPr lang="en-US" sz="2000" dirty="0">
                <a:latin typeface="+mn-lt"/>
                <a:sym typeface="Symbol" panose="05050102010706020507" pitchFamily="18" charset="2"/>
              </a:rPr>
              <a:t>)</a:t>
            </a:r>
            <a:endParaRPr lang="en-US" sz="2000" u="sng" dirty="0">
              <a:solidFill>
                <a:srgbClr val="FF0000"/>
              </a:solidFill>
              <a:latin typeface="+mn-lt"/>
            </a:endParaRPr>
          </a:p>
        </p:txBody>
      </p:sp>
      <p:cxnSp>
        <p:nvCxnSpPr>
          <p:cNvPr id="52" name="Straight Connector 51">
            <a:extLst>
              <a:ext uri="{FF2B5EF4-FFF2-40B4-BE49-F238E27FC236}">
                <a16:creationId xmlns:a16="http://schemas.microsoft.com/office/drawing/2014/main" id="{DDBDCC0A-4F08-B19E-FD3D-B8AF1DA11C65}"/>
              </a:ext>
            </a:extLst>
          </p:cNvPr>
          <p:cNvCxnSpPr>
            <a:cxnSpLocks/>
          </p:cNvCxnSpPr>
          <p:nvPr/>
        </p:nvCxnSpPr>
        <p:spPr>
          <a:xfrm>
            <a:off x="10374781" y="2455775"/>
            <a:ext cx="804710" cy="0"/>
          </a:xfrm>
          <a:prstGeom prst="line">
            <a:avLst/>
          </a:prstGeom>
        </p:spPr>
        <p:style>
          <a:lnRef idx="1">
            <a:schemeClr val="dk1"/>
          </a:lnRef>
          <a:fillRef idx="0">
            <a:schemeClr val="dk1"/>
          </a:fillRef>
          <a:effectRef idx="0">
            <a:schemeClr val="dk1"/>
          </a:effectRef>
          <a:fontRef idx="minor">
            <a:schemeClr val="tx1"/>
          </a:fontRef>
        </p:style>
      </p:cxnSp>
      <p:cxnSp>
        <p:nvCxnSpPr>
          <p:cNvPr id="53" name="Straight Connector 52">
            <a:extLst>
              <a:ext uri="{FF2B5EF4-FFF2-40B4-BE49-F238E27FC236}">
                <a16:creationId xmlns:a16="http://schemas.microsoft.com/office/drawing/2014/main" id="{A62BB7C4-44AF-C058-8765-4444414BF3A0}"/>
              </a:ext>
            </a:extLst>
          </p:cNvPr>
          <p:cNvCxnSpPr>
            <a:cxnSpLocks/>
          </p:cNvCxnSpPr>
          <p:nvPr/>
        </p:nvCxnSpPr>
        <p:spPr>
          <a:xfrm>
            <a:off x="11325242" y="1855516"/>
            <a:ext cx="0" cy="476877"/>
          </a:xfrm>
          <a:prstGeom prst="line">
            <a:avLst/>
          </a:prstGeom>
        </p:spPr>
        <p:style>
          <a:lnRef idx="1">
            <a:schemeClr val="dk1"/>
          </a:lnRef>
          <a:fillRef idx="0">
            <a:schemeClr val="dk1"/>
          </a:fillRef>
          <a:effectRef idx="0">
            <a:schemeClr val="dk1"/>
          </a:effectRef>
          <a:fontRef idx="minor">
            <a:schemeClr val="tx1"/>
          </a:fontRef>
        </p:style>
      </p:cxnSp>
      <p:sp>
        <p:nvSpPr>
          <p:cNvPr id="54" name="Title 1">
            <a:extLst>
              <a:ext uri="{FF2B5EF4-FFF2-40B4-BE49-F238E27FC236}">
                <a16:creationId xmlns:a16="http://schemas.microsoft.com/office/drawing/2014/main" id="{9A86D3FA-D27D-52A2-52B7-9BA30529FFB4}"/>
              </a:ext>
            </a:extLst>
          </p:cNvPr>
          <p:cNvSpPr txBox="1">
            <a:spLocks/>
          </p:cNvSpPr>
          <p:nvPr/>
        </p:nvSpPr>
        <p:spPr bwMode="auto">
          <a:xfrm>
            <a:off x="11191066" y="2002856"/>
            <a:ext cx="293042" cy="719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a:lstStyle>
          <a:p>
            <a:r>
              <a:rPr lang="en-US" sz="2000" dirty="0">
                <a:latin typeface="+mn-lt"/>
                <a:sym typeface="Symbol" panose="05050102010706020507" pitchFamily="18" charset="2"/>
              </a:rPr>
              <a:t></a:t>
            </a:r>
            <a:endParaRPr lang="en-US" sz="2000" u="sng" dirty="0">
              <a:solidFill>
                <a:srgbClr val="FF0000"/>
              </a:solidFill>
              <a:latin typeface="+mn-lt"/>
            </a:endParaRPr>
          </a:p>
        </p:txBody>
      </p:sp>
      <p:cxnSp>
        <p:nvCxnSpPr>
          <p:cNvPr id="55" name="Straight Connector 54">
            <a:extLst>
              <a:ext uri="{FF2B5EF4-FFF2-40B4-BE49-F238E27FC236}">
                <a16:creationId xmlns:a16="http://schemas.microsoft.com/office/drawing/2014/main" id="{EE209FE7-65EB-6506-E498-47ADFAEA79CF}"/>
              </a:ext>
            </a:extLst>
          </p:cNvPr>
          <p:cNvCxnSpPr>
            <a:cxnSpLocks/>
          </p:cNvCxnSpPr>
          <p:nvPr/>
        </p:nvCxnSpPr>
        <p:spPr>
          <a:xfrm>
            <a:off x="11337278" y="2615173"/>
            <a:ext cx="0" cy="1244805"/>
          </a:xfrm>
          <a:prstGeom prst="line">
            <a:avLst/>
          </a:prstGeom>
        </p:spPr>
        <p:style>
          <a:lnRef idx="1">
            <a:schemeClr val="dk1"/>
          </a:lnRef>
          <a:fillRef idx="0">
            <a:schemeClr val="dk1"/>
          </a:fillRef>
          <a:effectRef idx="0">
            <a:schemeClr val="dk1"/>
          </a:effectRef>
          <a:fontRef idx="minor">
            <a:schemeClr val="tx1"/>
          </a:fontRef>
        </p:style>
      </p:cxnSp>
      <p:cxnSp>
        <p:nvCxnSpPr>
          <p:cNvPr id="56" name="Straight Connector 55">
            <a:extLst>
              <a:ext uri="{FF2B5EF4-FFF2-40B4-BE49-F238E27FC236}">
                <a16:creationId xmlns:a16="http://schemas.microsoft.com/office/drawing/2014/main" id="{B35ECB8B-7A58-929C-1246-C2845E6F5F47}"/>
              </a:ext>
            </a:extLst>
          </p:cNvPr>
          <p:cNvCxnSpPr>
            <a:cxnSpLocks/>
            <a:stCxn id="67" idx="3"/>
          </p:cNvCxnSpPr>
          <p:nvPr/>
        </p:nvCxnSpPr>
        <p:spPr>
          <a:xfrm flipV="1">
            <a:off x="8596999" y="3456684"/>
            <a:ext cx="342328" cy="4664"/>
          </a:xfrm>
          <a:prstGeom prst="line">
            <a:avLst/>
          </a:prstGeom>
        </p:spPr>
        <p:style>
          <a:lnRef idx="1">
            <a:schemeClr val="dk1"/>
          </a:lnRef>
          <a:fillRef idx="0">
            <a:schemeClr val="dk1"/>
          </a:fillRef>
          <a:effectRef idx="0">
            <a:schemeClr val="dk1"/>
          </a:effectRef>
          <a:fontRef idx="minor">
            <a:schemeClr val="tx1"/>
          </a:fontRef>
        </p:style>
      </p:cxnSp>
      <p:sp>
        <p:nvSpPr>
          <p:cNvPr id="57" name="Isosceles Triangle 56">
            <a:extLst>
              <a:ext uri="{FF2B5EF4-FFF2-40B4-BE49-F238E27FC236}">
                <a16:creationId xmlns:a16="http://schemas.microsoft.com/office/drawing/2014/main" id="{F46A0BDD-D3CC-FB28-9A24-180B84A0D9A0}"/>
              </a:ext>
            </a:extLst>
          </p:cNvPr>
          <p:cNvSpPr/>
          <p:nvPr/>
        </p:nvSpPr>
        <p:spPr>
          <a:xfrm rot="16200000">
            <a:off x="9166375" y="2773772"/>
            <a:ext cx="843473" cy="1266697"/>
          </a:xfrm>
          <a:prstGeom prst="triangle">
            <a:avLst>
              <a:gd name="adj" fmla="val 4482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itle 1">
            <a:extLst>
              <a:ext uri="{FF2B5EF4-FFF2-40B4-BE49-F238E27FC236}">
                <a16:creationId xmlns:a16="http://schemas.microsoft.com/office/drawing/2014/main" id="{CEEA3B1B-A26E-FDE9-4CEA-229E18FDBCEE}"/>
              </a:ext>
            </a:extLst>
          </p:cNvPr>
          <p:cNvSpPr txBox="1">
            <a:spLocks/>
          </p:cNvSpPr>
          <p:nvPr/>
        </p:nvSpPr>
        <p:spPr bwMode="auto">
          <a:xfrm>
            <a:off x="9225760" y="3246718"/>
            <a:ext cx="1051826" cy="461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a:lstStyle>
          <a:p>
            <a:r>
              <a:rPr lang="en-US" sz="2000" dirty="0">
                <a:latin typeface="+mn-lt"/>
              </a:rPr>
              <a:t>H’</a:t>
            </a:r>
            <a:r>
              <a:rPr lang="en-US" sz="2000" baseline="-25000" dirty="0">
                <a:latin typeface="+mn-lt"/>
              </a:rPr>
              <a:t> </a:t>
            </a:r>
            <a:r>
              <a:rPr lang="en-US" sz="2000" dirty="0">
                <a:latin typeface="+mn-lt"/>
              </a:rPr>
              <a:t>(pw,</a:t>
            </a:r>
            <a:r>
              <a:rPr lang="en-US" sz="2000" dirty="0">
                <a:latin typeface="+mn-lt"/>
                <a:sym typeface="Symbol" panose="05050102010706020507" pitchFamily="18" charset="2"/>
              </a:rPr>
              <a:t>)</a:t>
            </a:r>
            <a:endParaRPr lang="en-US" sz="2000" u="sng" dirty="0">
              <a:solidFill>
                <a:srgbClr val="FF0000"/>
              </a:solidFill>
              <a:latin typeface="+mn-lt"/>
            </a:endParaRPr>
          </a:p>
        </p:txBody>
      </p:sp>
      <p:cxnSp>
        <p:nvCxnSpPr>
          <p:cNvPr id="59" name="Straight Connector 58">
            <a:extLst>
              <a:ext uri="{FF2B5EF4-FFF2-40B4-BE49-F238E27FC236}">
                <a16:creationId xmlns:a16="http://schemas.microsoft.com/office/drawing/2014/main" id="{805FB31B-C562-16E1-72D0-DF7DCD4108CF}"/>
              </a:ext>
            </a:extLst>
          </p:cNvPr>
          <p:cNvCxnSpPr>
            <a:cxnSpLocks/>
          </p:cNvCxnSpPr>
          <p:nvPr/>
        </p:nvCxnSpPr>
        <p:spPr>
          <a:xfrm>
            <a:off x="10255102" y="3429977"/>
            <a:ext cx="1071069" cy="0"/>
          </a:xfrm>
          <a:prstGeom prst="line">
            <a:avLst/>
          </a:prstGeom>
        </p:spPr>
        <p:style>
          <a:lnRef idx="1">
            <a:schemeClr val="dk1"/>
          </a:lnRef>
          <a:fillRef idx="0">
            <a:schemeClr val="dk1"/>
          </a:fillRef>
          <a:effectRef idx="0">
            <a:schemeClr val="dk1"/>
          </a:effectRef>
          <a:fontRef idx="minor">
            <a:schemeClr val="tx1"/>
          </a:fontRef>
        </p:style>
      </p:cxnSp>
      <p:sp>
        <p:nvSpPr>
          <p:cNvPr id="60" name="Title 1">
            <a:extLst>
              <a:ext uri="{FF2B5EF4-FFF2-40B4-BE49-F238E27FC236}">
                <a16:creationId xmlns:a16="http://schemas.microsoft.com/office/drawing/2014/main" id="{CB450230-D3FE-7847-E232-E3394498F206}"/>
              </a:ext>
            </a:extLst>
          </p:cNvPr>
          <p:cNvSpPr txBox="1">
            <a:spLocks/>
          </p:cNvSpPr>
          <p:nvPr/>
        </p:nvSpPr>
        <p:spPr bwMode="auto">
          <a:xfrm>
            <a:off x="8630641" y="1041541"/>
            <a:ext cx="2192463" cy="35608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a:lstStyle>
          <a:p>
            <a:pPr algn="ctr"/>
            <a:r>
              <a:rPr lang="en-US" sz="2000" dirty="0">
                <a:solidFill>
                  <a:srgbClr val="FF0000"/>
                </a:solidFill>
                <a:latin typeface="+mn-lt"/>
              </a:rPr>
              <a:t>modified 2-Feistel</a:t>
            </a:r>
            <a:endParaRPr lang="en-US" sz="2000" u="sng" dirty="0">
              <a:solidFill>
                <a:srgbClr val="FF0000"/>
              </a:solidFill>
              <a:latin typeface="+mn-lt"/>
            </a:endParaRPr>
          </a:p>
        </p:txBody>
      </p:sp>
      <p:sp>
        <p:nvSpPr>
          <p:cNvPr id="64" name="Title 1">
            <a:extLst>
              <a:ext uri="{FF2B5EF4-FFF2-40B4-BE49-F238E27FC236}">
                <a16:creationId xmlns:a16="http://schemas.microsoft.com/office/drawing/2014/main" id="{D056FD3C-3296-6A12-EB54-031DBD1A45EF}"/>
              </a:ext>
            </a:extLst>
          </p:cNvPr>
          <p:cNvSpPr txBox="1">
            <a:spLocks/>
          </p:cNvSpPr>
          <p:nvPr/>
        </p:nvSpPr>
        <p:spPr bwMode="auto">
          <a:xfrm>
            <a:off x="8029960" y="3286842"/>
            <a:ext cx="437940" cy="392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a:lstStyle>
          <a:p>
            <a:r>
              <a:rPr lang="en-US" sz="2000" dirty="0">
                <a:latin typeface="+mn-lt"/>
              </a:rPr>
              <a:t>IC</a:t>
            </a:r>
            <a:endParaRPr lang="en-US" sz="2000" u="sng" dirty="0">
              <a:solidFill>
                <a:srgbClr val="FF0000"/>
              </a:solidFill>
              <a:latin typeface="+mn-lt"/>
            </a:endParaRPr>
          </a:p>
        </p:txBody>
      </p:sp>
      <p:sp>
        <p:nvSpPr>
          <p:cNvPr id="66" name="Title 1">
            <a:extLst>
              <a:ext uri="{FF2B5EF4-FFF2-40B4-BE49-F238E27FC236}">
                <a16:creationId xmlns:a16="http://schemas.microsoft.com/office/drawing/2014/main" id="{15F5A87D-AAD0-326A-B7CA-B2588D4D003F}"/>
              </a:ext>
            </a:extLst>
          </p:cNvPr>
          <p:cNvSpPr txBox="1">
            <a:spLocks/>
          </p:cNvSpPr>
          <p:nvPr/>
        </p:nvSpPr>
        <p:spPr bwMode="auto">
          <a:xfrm>
            <a:off x="8381962" y="3266571"/>
            <a:ext cx="275055" cy="392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a:lstStyle>
          <a:p>
            <a:r>
              <a:rPr lang="en-US" sz="2000" dirty="0">
                <a:latin typeface="+mn-lt"/>
              </a:rPr>
              <a:t>&lt;</a:t>
            </a:r>
            <a:endParaRPr lang="en-US" sz="2000" u="sng" dirty="0">
              <a:solidFill>
                <a:srgbClr val="FF0000"/>
              </a:solidFill>
              <a:latin typeface="+mn-lt"/>
            </a:endParaRPr>
          </a:p>
        </p:txBody>
      </p:sp>
      <p:sp>
        <p:nvSpPr>
          <p:cNvPr id="67" name="Rectangle 66">
            <a:extLst>
              <a:ext uri="{FF2B5EF4-FFF2-40B4-BE49-F238E27FC236}">
                <a16:creationId xmlns:a16="http://schemas.microsoft.com/office/drawing/2014/main" id="{168DD117-A4E4-AE40-AF1E-4FA9539FB746}"/>
              </a:ext>
            </a:extLst>
          </p:cNvPr>
          <p:cNvSpPr/>
          <p:nvPr/>
        </p:nvSpPr>
        <p:spPr>
          <a:xfrm>
            <a:off x="7901235" y="3271519"/>
            <a:ext cx="695764" cy="379657"/>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itle 1">
            <a:extLst>
              <a:ext uri="{FF2B5EF4-FFF2-40B4-BE49-F238E27FC236}">
                <a16:creationId xmlns:a16="http://schemas.microsoft.com/office/drawing/2014/main" id="{82D0EB9E-EED7-4A9E-45C5-AF1FACDB18FA}"/>
              </a:ext>
            </a:extLst>
          </p:cNvPr>
          <p:cNvSpPr txBox="1">
            <a:spLocks/>
          </p:cNvSpPr>
          <p:nvPr/>
        </p:nvSpPr>
        <p:spPr bwMode="auto">
          <a:xfrm>
            <a:off x="105511" y="4419427"/>
            <a:ext cx="11987329" cy="236715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a:lstStyle>
          <a:p>
            <a:pPr lvl="0">
              <a:lnSpc>
                <a:spcPct val="150000"/>
              </a:lnSpc>
            </a:pPr>
            <a:r>
              <a:rPr lang="en-US" sz="2000" u="sng" dirty="0">
                <a:latin typeface="+mn-lt"/>
              </a:rPr>
              <a:t>Claim</a:t>
            </a:r>
            <a:r>
              <a:rPr lang="en-US" sz="2000" dirty="0">
                <a:latin typeface="+mn-lt"/>
              </a:rPr>
              <a:t>:  </a:t>
            </a:r>
            <a:r>
              <a:rPr lang="en-US" sz="2000" i="1" dirty="0">
                <a:latin typeface="+mn-lt"/>
              </a:rPr>
              <a:t>m2F</a:t>
            </a:r>
            <a:r>
              <a:rPr lang="en-US" sz="2000" dirty="0">
                <a:latin typeface="+mn-lt"/>
              </a:rPr>
              <a:t> compiles (1) </a:t>
            </a:r>
            <a:r>
              <a:rPr lang="en-US" sz="2000" dirty="0">
                <a:solidFill>
                  <a:prstClr val="black"/>
                </a:solidFill>
                <a:latin typeface="Calibri" panose="020F0502020204030204"/>
                <a:ea typeface="宋体" panose="02010600030101010101" pitchFamily="2" charset="-122"/>
                <a:cs typeface="+mn-cs"/>
              </a:rPr>
              <a:t>RO hash H onto G and (2) IC on </a:t>
            </a:r>
            <a:r>
              <a:rPr lang="en-US" sz="2000" dirty="0">
                <a:solidFill>
                  <a:prstClr val="black"/>
                </a:solidFill>
                <a:latin typeface="Calibri" panose="020F0502020204030204"/>
                <a:ea typeface="宋体" panose="02010600030101010101" pitchFamily="2" charset="-122"/>
                <a:cs typeface="+mn-cs"/>
                <a:sym typeface="Symbol" panose="05050102010706020507" pitchFamily="18" charset="2"/>
              </a:rPr>
              <a:t>{0,1}</a:t>
            </a:r>
            <a:r>
              <a:rPr lang="en-US" sz="2000" baseline="30000" dirty="0">
                <a:solidFill>
                  <a:prstClr val="black"/>
                </a:solidFill>
                <a:latin typeface="Calibri" panose="020F0502020204030204"/>
                <a:ea typeface="宋体" panose="02010600030101010101" pitchFamily="2" charset="-122"/>
                <a:cs typeface="+mn-cs"/>
                <a:sym typeface="Symbol" panose="05050102010706020507" pitchFamily="18" charset="2"/>
              </a:rPr>
              <a:t>n</a:t>
            </a:r>
            <a:r>
              <a:rPr lang="en-US" sz="2000" dirty="0">
                <a:latin typeface="+mn-lt"/>
              </a:rPr>
              <a:t> into </a:t>
            </a:r>
            <a:r>
              <a:rPr lang="en-US" sz="2000" i="1" dirty="0">
                <a:solidFill>
                  <a:srgbClr val="0070C0"/>
                </a:solidFill>
                <a:latin typeface="+mn-lt"/>
              </a:rPr>
              <a:t>UC “Half-Ideal” Cipher (HIC) </a:t>
            </a:r>
            <a:r>
              <a:rPr lang="en-US" sz="2000" dirty="0">
                <a:latin typeface="+mn-lt"/>
              </a:rPr>
              <a:t>on </a:t>
            </a:r>
            <a:r>
              <a:rPr lang="en-US" sz="2000" dirty="0">
                <a:solidFill>
                  <a:prstClr val="black"/>
                </a:solidFill>
                <a:latin typeface="Calibri" panose="020F0502020204030204"/>
                <a:ea typeface="宋体" panose="02010600030101010101" pitchFamily="2" charset="-122"/>
                <a:cs typeface="+mn-cs"/>
                <a:sym typeface="Symbol" panose="05050102010706020507" pitchFamily="18" charset="2"/>
              </a:rPr>
              <a:t>{0,1}</a:t>
            </a:r>
            <a:r>
              <a:rPr lang="en-US" sz="2000" baseline="30000" dirty="0">
                <a:solidFill>
                  <a:prstClr val="black"/>
                </a:solidFill>
                <a:latin typeface="Calibri" panose="020F0502020204030204"/>
                <a:ea typeface="宋体" panose="02010600030101010101" pitchFamily="2" charset="-122"/>
                <a:cs typeface="+mn-cs"/>
                <a:sym typeface="Symbol" panose="05050102010706020507" pitchFamily="18" charset="2"/>
              </a:rPr>
              <a:t>n  </a:t>
            </a:r>
            <a:r>
              <a:rPr lang="en-US" sz="2000" dirty="0">
                <a:latin typeface="+mn-lt"/>
              </a:rPr>
              <a:t>x G</a:t>
            </a:r>
          </a:p>
          <a:p>
            <a:pPr marL="342900" lvl="0" indent="-342900">
              <a:lnSpc>
                <a:spcPct val="150000"/>
              </a:lnSpc>
              <a:buFont typeface="Arial" panose="020B0604020202020204" pitchFamily="34" charset="0"/>
              <a:buChar char="•"/>
            </a:pPr>
            <a:r>
              <a:rPr lang="en-US" sz="2000" dirty="0">
                <a:latin typeface="+mn-lt"/>
              </a:rPr>
              <a:t>same efficiency and generality as 2-Feistel: just one hash onto </a:t>
            </a:r>
            <a:r>
              <a:rPr lang="en-US" sz="2000" dirty="0">
                <a:solidFill>
                  <a:prstClr val="black"/>
                </a:solidFill>
                <a:latin typeface="Calibri" panose="020F0502020204030204"/>
                <a:ea typeface="宋体" panose="02010600030101010101" pitchFamily="2" charset="-122"/>
                <a:sym typeface="Symbol" panose="05050102010706020507" pitchFamily="18" charset="2"/>
              </a:rPr>
              <a:t>g, works whenever  RO hash onto g</a:t>
            </a:r>
            <a:endParaRPr lang="en-US" sz="2000" dirty="0">
              <a:latin typeface="+mn-lt"/>
            </a:endParaRPr>
          </a:p>
          <a:p>
            <a:pPr marL="342900" lvl="0" indent="-342900">
              <a:lnSpc>
                <a:spcPct val="150000"/>
              </a:lnSpc>
              <a:buFont typeface="Arial" panose="020B0604020202020204" pitchFamily="34" charset="0"/>
              <a:buChar char="•"/>
            </a:pPr>
            <a:r>
              <a:rPr lang="en-US" sz="2000" dirty="0">
                <a:solidFill>
                  <a:prstClr val="black"/>
                </a:solidFill>
                <a:latin typeface="Calibri" panose="020F0502020204030204"/>
                <a:ea typeface="宋体" panose="02010600030101010101" pitchFamily="2" charset="-122"/>
                <a:cs typeface="+mn-cs"/>
              </a:rPr>
              <a:t>HIC </a:t>
            </a:r>
            <a:r>
              <a:rPr lang="en-US" sz="2000" dirty="0">
                <a:solidFill>
                  <a:prstClr val="black"/>
                </a:solidFill>
                <a:latin typeface="Calibri" panose="020F0502020204030204"/>
                <a:ea typeface="宋体" panose="02010600030101010101" pitchFamily="2" charset="-122"/>
                <a:cs typeface="+mn-cs"/>
                <a:sym typeface="Symbol" panose="05050102010706020507" pitchFamily="18" charset="2"/>
              </a:rPr>
              <a:t> </a:t>
            </a:r>
            <a:r>
              <a:rPr lang="en-US" sz="2000" dirty="0">
                <a:solidFill>
                  <a:prstClr val="black"/>
                </a:solidFill>
                <a:latin typeface="Calibri" panose="020F0502020204030204"/>
                <a:ea typeface="宋体" panose="02010600030101010101" pitchFamily="2" charset="-122"/>
                <a:cs typeface="+mn-cs"/>
              </a:rPr>
              <a:t>IC: </a:t>
            </a:r>
            <a:r>
              <a:rPr lang="en-US" sz="2000" dirty="0">
                <a:solidFill>
                  <a:srgbClr val="0070C0"/>
                </a:solidFill>
                <a:latin typeface="Calibri" panose="020F0502020204030204"/>
                <a:ea typeface="宋体" panose="02010600030101010101" pitchFamily="2" charset="-122"/>
                <a:cs typeface="+mn-cs"/>
              </a:rPr>
              <a:t>collision-resilient</a:t>
            </a:r>
            <a:r>
              <a:rPr lang="en-US" sz="2000" dirty="0">
                <a:solidFill>
                  <a:prstClr val="black"/>
                </a:solidFill>
                <a:latin typeface="Calibri" panose="020F0502020204030204"/>
                <a:ea typeface="宋体" panose="02010600030101010101" pitchFamily="2" charset="-122"/>
                <a:cs typeface="+mn-cs"/>
              </a:rPr>
              <a:t>, </a:t>
            </a:r>
            <a:r>
              <a:rPr lang="en-US" sz="2000" dirty="0">
                <a:solidFill>
                  <a:srgbClr val="0070C0"/>
                </a:solidFill>
                <a:latin typeface="Calibri" panose="020F0502020204030204"/>
                <a:ea typeface="宋体" panose="02010600030101010101" pitchFamily="2" charset="-122"/>
                <a:cs typeface="+mn-cs"/>
              </a:rPr>
              <a:t>non-malleable</a:t>
            </a:r>
            <a:r>
              <a:rPr lang="en-US" sz="2000" dirty="0">
                <a:solidFill>
                  <a:prstClr val="black"/>
                </a:solidFill>
                <a:latin typeface="Calibri" panose="020F0502020204030204"/>
                <a:ea typeface="宋体" panose="02010600030101010101" pitchFamily="2" charset="-122"/>
                <a:cs typeface="+mn-cs"/>
              </a:rPr>
              <a:t>, </a:t>
            </a:r>
            <a:r>
              <a:rPr lang="en-US" sz="2000" dirty="0">
                <a:solidFill>
                  <a:srgbClr val="0070C0"/>
                </a:solidFill>
                <a:latin typeface="Calibri" panose="020F0502020204030204"/>
                <a:ea typeface="宋体" panose="02010600030101010101" pitchFamily="2" charset="-122"/>
                <a:cs typeface="+mn-cs"/>
              </a:rPr>
              <a:t>(straight-line) ciphertext-to-(</a:t>
            </a:r>
            <a:r>
              <a:rPr lang="en-US" sz="2000" dirty="0" err="1">
                <a:solidFill>
                  <a:srgbClr val="0070C0"/>
                </a:solidFill>
                <a:latin typeface="Calibri" panose="020F0502020204030204"/>
                <a:ea typeface="宋体" panose="02010600030101010101" pitchFamily="2" charset="-122"/>
                <a:cs typeface="+mn-cs"/>
              </a:rPr>
              <a:t>pw,plaintext</a:t>
            </a:r>
            <a:r>
              <a:rPr lang="en-US" sz="2000" dirty="0">
                <a:solidFill>
                  <a:srgbClr val="0070C0"/>
                </a:solidFill>
                <a:latin typeface="Calibri" panose="020F0502020204030204"/>
                <a:ea typeface="宋体" panose="02010600030101010101" pitchFamily="2" charset="-122"/>
                <a:cs typeface="+mn-cs"/>
              </a:rPr>
              <a:t>) extraction </a:t>
            </a:r>
            <a:r>
              <a:rPr lang="en-US" sz="2000" dirty="0">
                <a:solidFill>
                  <a:prstClr val="black"/>
                </a:solidFill>
                <a:latin typeface="Calibri" panose="020F0502020204030204"/>
                <a:ea typeface="宋体" panose="02010600030101010101" pitchFamily="2" charset="-122"/>
                <a:sym typeface="Symbol" panose="05050102010706020507" pitchFamily="18" charset="2"/>
              </a:rPr>
              <a:t>from IC.E calls</a:t>
            </a:r>
            <a:r>
              <a:rPr lang="en-US" sz="2000" dirty="0">
                <a:solidFill>
                  <a:srgbClr val="0070C0"/>
                </a:solidFill>
                <a:latin typeface="Calibri" panose="020F0502020204030204"/>
                <a:ea typeface="宋体" panose="02010600030101010101" pitchFamily="2" charset="-122"/>
                <a:cs typeface="+mn-cs"/>
              </a:rPr>
              <a:t>,</a:t>
            </a:r>
          </a:p>
          <a:p>
            <a:pPr lvl="0">
              <a:lnSpc>
                <a:spcPct val="100000"/>
              </a:lnSpc>
            </a:pPr>
            <a:r>
              <a:rPr lang="en-US" sz="2000" dirty="0">
                <a:solidFill>
                  <a:srgbClr val="0070C0"/>
                </a:solidFill>
                <a:latin typeface="Calibri" panose="020F0502020204030204"/>
                <a:ea typeface="宋体" panose="02010600030101010101" pitchFamily="2" charset="-122"/>
                <a:cs typeface="+mn-cs"/>
              </a:rPr>
              <a:t>	      reductions can (straight-line) embed $ plaintexts in decryptions</a:t>
            </a:r>
            <a:r>
              <a:rPr lang="en-US" sz="2000" dirty="0">
                <a:solidFill>
                  <a:prstClr val="black"/>
                </a:solidFill>
                <a:latin typeface="Calibri" panose="020F0502020204030204"/>
                <a:ea typeface="宋体" panose="02010600030101010101" pitchFamily="2" charset="-122"/>
                <a:sym typeface="Symbol" panose="05050102010706020507" pitchFamily="18" charset="2"/>
              </a:rPr>
              <a:t> on IC.D calls</a:t>
            </a:r>
            <a:endParaRPr lang="en-US" sz="2000" dirty="0">
              <a:solidFill>
                <a:srgbClr val="0070C0"/>
              </a:solidFill>
              <a:latin typeface="Calibri" panose="020F0502020204030204"/>
              <a:ea typeface="宋体" panose="02010600030101010101" pitchFamily="2" charset="-122"/>
              <a:cs typeface="+mn-cs"/>
            </a:endParaRPr>
          </a:p>
          <a:p>
            <a:pPr marL="342900" lvl="0" indent="-342900">
              <a:lnSpc>
                <a:spcPct val="150000"/>
              </a:lnSpc>
              <a:buFont typeface="Arial" panose="020B0604020202020204" pitchFamily="34" charset="0"/>
              <a:buChar char="•"/>
            </a:pPr>
            <a:r>
              <a:rPr lang="en-US" sz="2000" dirty="0">
                <a:solidFill>
                  <a:srgbClr val="0070C0"/>
                </a:solidFill>
                <a:latin typeface="Calibri" panose="020F0502020204030204"/>
                <a:ea typeface="宋体" panose="02010600030101010101" pitchFamily="2" charset="-122"/>
                <a:cs typeface="+mn-cs"/>
                <a:sym typeface="Symbol" panose="05050102010706020507" pitchFamily="18" charset="2"/>
              </a:rPr>
              <a:t>why </a:t>
            </a:r>
            <a:r>
              <a:rPr lang="en-US" sz="2000" i="1" dirty="0">
                <a:solidFill>
                  <a:srgbClr val="0070C0"/>
                </a:solidFill>
                <a:latin typeface="Calibri" panose="020F0502020204030204"/>
                <a:ea typeface="宋体" panose="02010600030101010101" pitchFamily="2" charset="-122"/>
                <a:cs typeface="+mn-cs"/>
                <a:sym typeface="Symbol" panose="05050102010706020507" pitchFamily="18" charset="2"/>
              </a:rPr>
              <a:t>Half</a:t>
            </a:r>
            <a:r>
              <a:rPr lang="en-US" sz="2000" dirty="0">
                <a:solidFill>
                  <a:srgbClr val="0070C0"/>
                </a:solidFill>
                <a:latin typeface="Calibri" panose="020F0502020204030204"/>
                <a:ea typeface="宋体" panose="02010600030101010101" pitchFamily="2" charset="-122"/>
                <a:cs typeface="+mn-cs"/>
                <a:sym typeface="Symbol" panose="05050102010706020507" pitchFamily="18" charset="2"/>
              </a:rPr>
              <a:t>-Ideal Cipher? </a:t>
            </a:r>
            <a:r>
              <a:rPr lang="en-US" sz="2000" dirty="0">
                <a:solidFill>
                  <a:prstClr val="black"/>
                </a:solidFill>
                <a:latin typeface="Calibri" panose="020F0502020204030204"/>
                <a:ea typeface="宋体" panose="02010600030101010101" pitchFamily="2" charset="-122"/>
                <a:cs typeface="+mn-cs"/>
                <a:sym typeface="Symbol" panose="05050102010706020507" pitchFamily="18" charset="2"/>
              </a:rPr>
              <a:t>on (H)IC.E calls </a:t>
            </a:r>
            <a:r>
              <a:rPr lang="en-US" sz="2000" dirty="0">
                <a:solidFill>
                  <a:srgbClr val="FF0000"/>
                </a:solidFill>
                <a:latin typeface="Calibri" panose="020F0502020204030204"/>
                <a:ea typeface="宋体" panose="02010600030101010101" pitchFamily="2" charset="-122"/>
                <a:cs typeface="+mn-cs"/>
                <a:sym typeface="Symbol" panose="05050102010706020507" pitchFamily="18" charset="2"/>
              </a:rPr>
              <a:t>s-part</a:t>
            </a:r>
            <a:r>
              <a:rPr lang="en-US" sz="2000" dirty="0">
                <a:solidFill>
                  <a:prstClr val="black"/>
                </a:solidFill>
                <a:latin typeface="Calibri" panose="020F0502020204030204"/>
                <a:ea typeface="宋体" panose="02010600030101010101" pitchFamily="2" charset="-122"/>
                <a:cs typeface="+mn-cs"/>
                <a:sym typeface="Symbol" panose="05050102010706020507" pitchFamily="18" charset="2"/>
              </a:rPr>
              <a:t> of ciphertext is </a:t>
            </a:r>
            <a:r>
              <a:rPr lang="en-US" sz="2000" dirty="0">
                <a:solidFill>
                  <a:srgbClr val="FF0000"/>
                </a:solidFill>
                <a:latin typeface="Calibri" panose="020F0502020204030204"/>
                <a:ea typeface="宋体" panose="02010600030101010101" pitchFamily="2" charset="-122"/>
                <a:cs typeface="+mn-cs"/>
                <a:sym typeface="Symbol" panose="05050102010706020507" pitchFamily="18" charset="2"/>
              </a:rPr>
              <a:t>random</a:t>
            </a:r>
            <a:r>
              <a:rPr lang="en-US" sz="2000" dirty="0">
                <a:solidFill>
                  <a:prstClr val="black"/>
                </a:solidFill>
                <a:latin typeface="Calibri" panose="020F0502020204030204"/>
                <a:ea typeface="宋体" panose="02010600030101010101" pitchFamily="2" charset="-122"/>
                <a:cs typeface="+mn-cs"/>
                <a:sym typeface="Symbol" panose="05050102010706020507" pitchFamily="18" charset="2"/>
              </a:rPr>
              <a:t> but </a:t>
            </a:r>
            <a:r>
              <a:rPr lang="en-US" sz="2000" dirty="0">
                <a:solidFill>
                  <a:srgbClr val="FF0000"/>
                </a:solidFill>
                <a:latin typeface="Calibri" panose="020F0502020204030204"/>
                <a:ea typeface="宋体" panose="02010600030101010101" pitchFamily="2" charset="-122"/>
                <a:cs typeface="+mn-cs"/>
                <a:sym typeface="Symbol" panose="05050102010706020507" pitchFamily="18" charset="2"/>
              </a:rPr>
              <a:t>T-part </a:t>
            </a:r>
            <a:r>
              <a:rPr lang="en-US" sz="2000" dirty="0">
                <a:solidFill>
                  <a:prstClr val="black"/>
                </a:solidFill>
                <a:latin typeface="Calibri" panose="020F0502020204030204"/>
                <a:ea typeface="宋体" panose="02010600030101010101" pitchFamily="2" charset="-122"/>
                <a:cs typeface="+mn-cs"/>
                <a:sym typeface="Symbol" panose="05050102010706020507" pitchFamily="18" charset="2"/>
              </a:rPr>
              <a:t>can be </a:t>
            </a:r>
            <a:r>
              <a:rPr lang="en-US" sz="2000" dirty="0">
                <a:solidFill>
                  <a:srgbClr val="FF0000"/>
                </a:solidFill>
                <a:latin typeface="Calibri" panose="020F0502020204030204"/>
                <a:ea typeface="宋体" panose="02010600030101010101" pitchFamily="2" charset="-122"/>
                <a:cs typeface="+mn-cs"/>
                <a:sym typeface="Symbol" panose="05050102010706020507" pitchFamily="18" charset="2"/>
              </a:rPr>
              <a:t>arbitrarily chosen</a:t>
            </a:r>
            <a:endParaRPr lang="en-US" sz="2000" dirty="0">
              <a:solidFill>
                <a:srgbClr val="FF0000"/>
              </a:solidFill>
              <a:latin typeface="Calibri" panose="020F0502020204030204"/>
              <a:ea typeface="宋体" panose="02010600030101010101" pitchFamily="2" charset="-122"/>
              <a:sym typeface="Symbol" panose="05050102010706020507" pitchFamily="18" charset="2"/>
            </a:endParaRPr>
          </a:p>
        </p:txBody>
      </p:sp>
      <p:cxnSp>
        <p:nvCxnSpPr>
          <p:cNvPr id="5" name="Straight Connector 4">
            <a:extLst>
              <a:ext uri="{FF2B5EF4-FFF2-40B4-BE49-F238E27FC236}">
                <a16:creationId xmlns:a16="http://schemas.microsoft.com/office/drawing/2014/main" id="{DB0FA9A2-DD1F-B5D2-377A-AC668564E057}"/>
              </a:ext>
            </a:extLst>
          </p:cNvPr>
          <p:cNvCxnSpPr>
            <a:cxnSpLocks/>
          </p:cNvCxnSpPr>
          <p:nvPr/>
        </p:nvCxnSpPr>
        <p:spPr>
          <a:xfrm>
            <a:off x="8237237" y="3683134"/>
            <a:ext cx="0" cy="358285"/>
          </a:xfrm>
          <a:prstGeom prst="line">
            <a:avLst/>
          </a:prstGeom>
        </p:spPr>
        <p:style>
          <a:lnRef idx="1">
            <a:schemeClr val="dk1"/>
          </a:lnRef>
          <a:fillRef idx="0">
            <a:schemeClr val="dk1"/>
          </a:fillRef>
          <a:effectRef idx="0">
            <a:schemeClr val="dk1"/>
          </a:effectRef>
          <a:fontRef idx="minor">
            <a:schemeClr val="tx1"/>
          </a:fontRef>
        </p:style>
      </p:cxnSp>
      <p:sp>
        <p:nvSpPr>
          <p:cNvPr id="3" name="TextBox 2">
            <a:extLst>
              <a:ext uri="{FF2B5EF4-FFF2-40B4-BE49-F238E27FC236}">
                <a16:creationId xmlns:a16="http://schemas.microsoft.com/office/drawing/2014/main" id="{6E1D077A-32E6-B9CF-37EE-99A4C8754297}"/>
              </a:ext>
            </a:extLst>
          </p:cNvPr>
          <p:cNvSpPr txBox="1"/>
          <p:nvPr/>
        </p:nvSpPr>
        <p:spPr>
          <a:xfrm>
            <a:off x="975700" y="1581552"/>
            <a:ext cx="1030900" cy="369332"/>
          </a:xfrm>
          <a:prstGeom prst="rect">
            <a:avLst/>
          </a:prstGeom>
          <a:noFill/>
        </p:spPr>
        <p:txBody>
          <a:bodyPr wrap="square">
            <a:spAutoFit/>
          </a:bodyPr>
          <a:lstStyle/>
          <a:p>
            <a:r>
              <a:rPr lang="en-US" sz="1800" dirty="0">
                <a:solidFill>
                  <a:prstClr val="black"/>
                </a:solidFill>
                <a:latin typeface="Calibri" panose="020F0502020204030204"/>
                <a:ea typeface="宋体" panose="02010600030101010101" pitchFamily="2" charset="-122"/>
                <a:cs typeface="+mn-cs"/>
                <a:sym typeface="Symbol" panose="05050102010706020507" pitchFamily="18" charset="2"/>
              </a:rPr>
              <a:t> {0,1}</a:t>
            </a:r>
            <a:r>
              <a:rPr lang="en-US" baseline="30000" dirty="0">
                <a:solidFill>
                  <a:prstClr val="black"/>
                </a:solidFill>
                <a:latin typeface="Calibri" panose="020F0502020204030204"/>
                <a:sym typeface="Symbol" panose="05050102010706020507" pitchFamily="18" charset="2"/>
              </a:rPr>
              <a:t>n</a:t>
            </a:r>
            <a:r>
              <a:rPr lang="en-US" sz="1800" baseline="30000" dirty="0">
                <a:solidFill>
                  <a:prstClr val="black"/>
                </a:solidFill>
                <a:latin typeface="Calibri" panose="020F0502020204030204"/>
                <a:ea typeface="宋体" panose="02010600030101010101" pitchFamily="2" charset="-122"/>
                <a:cs typeface="+mn-cs"/>
                <a:sym typeface="Symbol" panose="05050102010706020507" pitchFamily="18" charset="2"/>
              </a:rPr>
              <a:t> </a:t>
            </a:r>
            <a:endParaRPr lang="en-US" dirty="0"/>
          </a:p>
        </p:txBody>
      </p:sp>
      <p:sp>
        <p:nvSpPr>
          <p:cNvPr id="10" name="TextBox 9">
            <a:extLst>
              <a:ext uri="{FF2B5EF4-FFF2-40B4-BE49-F238E27FC236}">
                <a16:creationId xmlns:a16="http://schemas.microsoft.com/office/drawing/2014/main" id="{EF1BCE91-A6A2-0C2E-C9EE-C3D015AAEDF6}"/>
              </a:ext>
            </a:extLst>
          </p:cNvPr>
          <p:cNvSpPr txBox="1"/>
          <p:nvPr/>
        </p:nvSpPr>
        <p:spPr>
          <a:xfrm>
            <a:off x="976375" y="4052913"/>
            <a:ext cx="1030900" cy="369332"/>
          </a:xfrm>
          <a:prstGeom prst="rect">
            <a:avLst/>
          </a:prstGeom>
          <a:noFill/>
        </p:spPr>
        <p:txBody>
          <a:bodyPr wrap="square">
            <a:spAutoFit/>
          </a:bodyPr>
          <a:lstStyle/>
          <a:p>
            <a:r>
              <a:rPr lang="en-US" sz="1800" dirty="0">
                <a:solidFill>
                  <a:prstClr val="black"/>
                </a:solidFill>
                <a:latin typeface="Calibri" panose="020F0502020204030204"/>
                <a:ea typeface="宋体" panose="02010600030101010101" pitchFamily="2" charset="-122"/>
                <a:cs typeface="+mn-cs"/>
                <a:sym typeface="Symbol" panose="05050102010706020507" pitchFamily="18" charset="2"/>
              </a:rPr>
              <a:t> {0,1}</a:t>
            </a:r>
            <a:r>
              <a:rPr lang="en-US" sz="1800" baseline="30000" dirty="0">
                <a:solidFill>
                  <a:prstClr val="black"/>
                </a:solidFill>
                <a:latin typeface="Calibri" panose="020F0502020204030204"/>
                <a:ea typeface="宋体" panose="02010600030101010101" pitchFamily="2" charset="-122"/>
                <a:cs typeface="+mn-cs"/>
                <a:sym typeface="Symbol" panose="05050102010706020507" pitchFamily="18" charset="2"/>
              </a:rPr>
              <a:t>n </a:t>
            </a:r>
            <a:endParaRPr lang="en-US" dirty="0"/>
          </a:p>
        </p:txBody>
      </p:sp>
      <p:sp>
        <p:nvSpPr>
          <p:cNvPr id="11" name="TextBox 10">
            <a:extLst>
              <a:ext uri="{FF2B5EF4-FFF2-40B4-BE49-F238E27FC236}">
                <a16:creationId xmlns:a16="http://schemas.microsoft.com/office/drawing/2014/main" id="{EAB20247-2361-9065-B4CE-E3EF2068F29F}"/>
              </a:ext>
            </a:extLst>
          </p:cNvPr>
          <p:cNvSpPr txBox="1"/>
          <p:nvPr/>
        </p:nvSpPr>
        <p:spPr>
          <a:xfrm>
            <a:off x="8350336" y="1566983"/>
            <a:ext cx="1030900" cy="369332"/>
          </a:xfrm>
          <a:prstGeom prst="rect">
            <a:avLst/>
          </a:prstGeom>
          <a:noFill/>
        </p:spPr>
        <p:txBody>
          <a:bodyPr wrap="square">
            <a:spAutoFit/>
          </a:bodyPr>
          <a:lstStyle/>
          <a:p>
            <a:r>
              <a:rPr lang="en-US" sz="1800" dirty="0">
                <a:solidFill>
                  <a:prstClr val="black"/>
                </a:solidFill>
                <a:latin typeface="Calibri" panose="020F0502020204030204"/>
                <a:ea typeface="宋体" panose="02010600030101010101" pitchFamily="2" charset="-122"/>
                <a:cs typeface="+mn-cs"/>
                <a:sym typeface="Symbol" panose="05050102010706020507" pitchFamily="18" charset="2"/>
              </a:rPr>
              <a:t> {0,1}</a:t>
            </a:r>
            <a:r>
              <a:rPr lang="en-US" baseline="30000" dirty="0">
                <a:solidFill>
                  <a:prstClr val="black"/>
                </a:solidFill>
                <a:latin typeface="Calibri" panose="020F0502020204030204"/>
                <a:sym typeface="Symbol" panose="05050102010706020507" pitchFamily="18" charset="2"/>
              </a:rPr>
              <a:t>n</a:t>
            </a:r>
            <a:r>
              <a:rPr lang="en-US" sz="1800" baseline="30000" dirty="0">
                <a:solidFill>
                  <a:prstClr val="black"/>
                </a:solidFill>
                <a:latin typeface="Calibri" panose="020F0502020204030204"/>
                <a:ea typeface="宋体" panose="02010600030101010101" pitchFamily="2" charset="-122"/>
                <a:cs typeface="+mn-cs"/>
                <a:sym typeface="Symbol" panose="05050102010706020507" pitchFamily="18" charset="2"/>
              </a:rPr>
              <a:t> </a:t>
            </a:r>
            <a:endParaRPr lang="en-US" dirty="0"/>
          </a:p>
        </p:txBody>
      </p:sp>
      <p:sp>
        <p:nvSpPr>
          <p:cNvPr id="15" name="TextBox 14">
            <a:extLst>
              <a:ext uri="{FF2B5EF4-FFF2-40B4-BE49-F238E27FC236}">
                <a16:creationId xmlns:a16="http://schemas.microsoft.com/office/drawing/2014/main" id="{DF59A053-03BF-E27C-35F1-934C5ABE50D1}"/>
              </a:ext>
            </a:extLst>
          </p:cNvPr>
          <p:cNvSpPr txBox="1"/>
          <p:nvPr/>
        </p:nvSpPr>
        <p:spPr>
          <a:xfrm>
            <a:off x="8346621" y="3959279"/>
            <a:ext cx="1030900" cy="369332"/>
          </a:xfrm>
          <a:prstGeom prst="rect">
            <a:avLst/>
          </a:prstGeom>
          <a:noFill/>
        </p:spPr>
        <p:txBody>
          <a:bodyPr wrap="square">
            <a:spAutoFit/>
          </a:bodyPr>
          <a:lstStyle/>
          <a:p>
            <a:r>
              <a:rPr lang="en-US" sz="1800" dirty="0">
                <a:solidFill>
                  <a:prstClr val="black"/>
                </a:solidFill>
                <a:latin typeface="Calibri" panose="020F0502020204030204"/>
                <a:ea typeface="宋体" panose="02010600030101010101" pitchFamily="2" charset="-122"/>
                <a:cs typeface="+mn-cs"/>
                <a:sym typeface="Symbol" panose="05050102010706020507" pitchFamily="18" charset="2"/>
              </a:rPr>
              <a:t> {0,1}</a:t>
            </a:r>
            <a:r>
              <a:rPr lang="en-US" sz="1800" baseline="30000" dirty="0">
                <a:solidFill>
                  <a:prstClr val="black"/>
                </a:solidFill>
                <a:latin typeface="Calibri" panose="020F0502020204030204"/>
                <a:ea typeface="宋体" panose="02010600030101010101" pitchFamily="2" charset="-122"/>
                <a:cs typeface="+mn-cs"/>
                <a:sym typeface="Symbol" panose="05050102010706020507" pitchFamily="18" charset="2"/>
              </a:rPr>
              <a:t>n </a:t>
            </a:r>
            <a:endParaRPr lang="en-US" dirty="0"/>
          </a:p>
        </p:txBody>
      </p:sp>
      <p:sp>
        <p:nvSpPr>
          <p:cNvPr id="17" name="TextBox 16">
            <a:extLst>
              <a:ext uri="{FF2B5EF4-FFF2-40B4-BE49-F238E27FC236}">
                <a16:creationId xmlns:a16="http://schemas.microsoft.com/office/drawing/2014/main" id="{B8AE2340-4F25-C302-E10F-34CE6350AD69}"/>
              </a:ext>
            </a:extLst>
          </p:cNvPr>
          <p:cNvSpPr txBox="1"/>
          <p:nvPr/>
        </p:nvSpPr>
        <p:spPr>
          <a:xfrm>
            <a:off x="4019435" y="1581552"/>
            <a:ext cx="698906" cy="369332"/>
          </a:xfrm>
          <a:prstGeom prst="rect">
            <a:avLst/>
          </a:prstGeom>
          <a:noFill/>
        </p:spPr>
        <p:txBody>
          <a:bodyPr wrap="square">
            <a:spAutoFit/>
          </a:bodyPr>
          <a:lstStyle/>
          <a:p>
            <a:r>
              <a:rPr lang="en-US" sz="1800" dirty="0">
                <a:solidFill>
                  <a:prstClr val="black"/>
                </a:solidFill>
                <a:latin typeface="Calibri" panose="020F0502020204030204"/>
                <a:ea typeface="宋体" panose="02010600030101010101" pitchFamily="2" charset="-122"/>
                <a:cs typeface="+mn-cs"/>
                <a:sym typeface="Symbol" panose="05050102010706020507" pitchFamily="18" charset="2"/>
              </a:rPr>
              <a:t> </a:t>
            </a:r>
            <a:r>
              <a:rPr lang="en-US" sz="1800" dirty="0">
                <a:solidFill>
                  <a:prstClr val="black"/>
                </a:solidFill>
                <a:latin typeface="Calibri" panose="020F0502020204030204"/>
                <a:ea typeface="宋体" panose="02010600030101010101" pitchFamily="2" charset="-122"/>
                <a:sym typeface="Symbol" panose="05050102010706020507" pitchFamily="18" charset="2"/>
              </a:rPr>
              <a:t>g</a:t>
            </a:r>
            <a:endParaRPr lang="en-US" dirty="0"/>
          </a:p>
        </p:txBody>
      </p:sp>
      <p:sp>
        <p:nvSpPr>
          <p:cNvPr id="18" name="TextBox 17">
            <a:extLst>
              <a:ext uri="{FF2B5EF4-FFF2-40B4-BE49-F238E27FC236}">
                <a16:creationId xmlns:a16="http://schemas.microsoft.com/office/drawing/2014/main" id="{E3073ACA-7C5E-F397-57A6-8693D2F444E5}"/>
              </a:ext>
            </a:extLst>
          </p:cNvPr>
          <p:cNvSpPr txBox="1"/>
          <p:nvPr/>
        </p:nvSpPr>
        <p:spPr>
          <a:xfrm>
            <a:off x="4053050" y="3979935"/>
            <a:ext cx="698906" cy="369332"/>
          </a:xfrm>
          <a:prstGeom prst="rect">
            <a:avLst/>
          </a:prstGeom>
          <a:noFill/>
        </p:spPr>
        <p:txBody>
          <a:bodyPr wrap="square">
            <a:spAutoFit/>
          </a:bodyPr>
          <a:lstStyle/>
          <a:p>
            <a:r>
              <a:rPr lang="en-US" sz="1800" dirty="0">
                <a:solidFill>
                  <a:prstClr val="black"/>
                </a:solidFill>
                <a:latin typeface="Calibri" panose="020F0502020204030204"/>
                <a:ea typeface="宋体" panose="02010600030101010101" pitchFamily="2" charset="-122"/>
                <a:cs typeface="+mn-cs"/>
                <a:sym typeface="Symbol" panose="05050102010706020507" pitchFamily="18" charset="2"/>
              </a:rPr>
              <a:t> </a:t>
            </a:r>
            <a:r>
              <a:rPr lang="en-US" sz="1800" dirty="0">
                <a:solidFill>
                  <a:prstClr val="black"/>
                </a:solidFill>
                <a:latin typeface="Calibri" panose="020F0502020204030204"/>
                <a:ea typeface="宋体" panose="02010600030101010101" pitchFamily="2" charset="-122"/>
                <a:sym typeface="Symbol" panose="05050102010706020507" pitchFamily="18" charset="2"/>
              </a:rPr>
              <a:t>g</a:t>
            </a:r>
            <a:endParaRPr lang="en-US" dirty="0"/>
          </a:p>
        </p:txBody>
      </p:sp>
      <p:sp>
        <p:nvSpPr>
          <p:cNvPr id="25" name="TextBox 24">
            <a:extLst>
              <a:ext uri="{FF2B5EF4-FFF2-40B4-BE49-F238E27FC236}">
                <a16:creationId xmlns:a16="http://schemas.microsoft.com/office/drawing/2014/main" id="{4889A045-E344-4F35-4AB9-E4B0CFCCEE69}"/>
              </a:ext>
            </a:extLst>
          </p:cNvPr>
          <p:cNvSpPr txBox="1"/>
          <p:nvPr/>
        </p:nvSpPr>
        <p:spPr>
          <a:xfrm>
            <a:off x="11372471" y="3903274"/>
            <a:ext cx="698906" cy="369332"/>
          </a:xfrm>
          <a:prstGeom prst="rect">
            <a:avLst/>
          </a:prstGeom>
          <a:noFill/>
        </p:spPr>
        <p:txBody>
          <a:bodyPr wrap="square">
            <a:spAutoFit/>
          </a:bodyPr>
          <a:lstStyle/>
          <a:p>
            <a:r>
              <a:rPr lang="en-US" sz="1800" dirty="0">
                <a:solidFill>
                  <a:prstClr val="black"/>
                </a:solidFill>
                <a:latin typeface="Calibri" panose="020F0502020204030204"/>
                <a:ea typeface="宋体" panose="02010600030101010101" pitchFamily="2" charset="-122"/>
                <a:cs typeface="+mn-cs"/>
                <a:sym typeface="Symbol" panose="05050102010706020507" pitchFamily="18" charset="2"/>
              </a:rPr>
              <a:t> </a:t>
            </a:r>
            <a:r>
              <a:rPr lang="en-US" sz="1800" dirty="0">
                <a:solidFill>
                  <a:prstClr val="black"/>
                </a:solidFill>
                <a:latin typeface="Calibri" panose="020F0502020204030204"/>
                <a:ea typeface="宋体" panose="02010600030101010101" pitchFamily="2" charset="-122"/>
                <a:sym typeface="Symbol" panose="05050102010706020507" pitchFamily="18" charset="2"/>
              </a:rPr>
              <a:t>g</a:t>
            </a:r>
            <a:endParaRPr lang="en-US" dirty="0"/>
          </a:p>
        </p:txBody>
      </p:sp>
      <p:sp>
        <p:nvSpPr>
          <p:cNvPr id="26" name="TextBox 25">
            <a:extLst>
              <a:ext uri="{FF2B5EF4-FFF2-40B4-BE49-F238E27FC236}">
                <a16:creationId xmlns:a16="http://schemas.microsoft.com/office/drawing/2014/main" id="{43137603-796B-8614-D142-3DD00590A13E}"/>
              </a:ext>
            </a:extLst>
          </p:cNvPr>
          <p:cNvSpPr txBox="1"/>
          <p:nvPr/>
        </p:nvSpPr>
        <p:spPr>
          <a:xfrm>
            <a:off x="11393934" y="1539372"/>
            <a:ext cx="698906" cy="369332"/>
          </a:xfrm>
          <a:prstGeom prst="rect">
            <a:avLst/>
          </a:prstGeom>
          <a:noFill/>
        </p:spPr>
        <p:txBody>
          <a:bodyPr wrap="square">
            <a:spAutoFit/>
          </a:bodyPr>
          <a:lstStyle/>
          <a:p>
            <a:r>
              <a:rPr lang="en-US" sz="1800" dirty="0">
                <a:solidFill>
                  <a:prstClr val="black"/>
                </a:solidFill>
                <a:latin typeface="Calibri" panose="020F0502020204030204"/>
                <a:ea typeface="宋体" panose="02010600030101010101" pitchFamily="2" charset="-122"/>
                <a:cs typeface="+mn-cs"/>
                <a:sym typeface="Symbol" panose="05050102010706020507" pitchFamily="18" charset="2"/>
              </a:rPr>
              <a:t> </a:t>
            </a:r>
            <a:r>
              <a:rPr lang="en-US" sz="1800" dirty="0">
                <a:solidFill>
                  <a:prstClr val="black"/>
                </a:solidFill>
                <a:latin typeface="Calibri" panose="020F0502020204030204"/>
                <a:ea typeface="宋体" panose="02010600030101010101" pitchFamily="2" charset="-122"/>
                <a:sym typeface="Symbol" panose="05050102010706020507" pitchFamily="18" charset="2"/>
              </a:rPr>
              <a:t>g</a:t>
            </a:r>
            <a:endParaRPr lang="en-US" dirty="0"/>
          </a:p>
        </p:txBody>
      </p:sp>
      <p:sp>
        <p:nvSpPr>
          <p:cNvPr id="27" name="TextBox 26">
            <a:extLst>
              <a:ext uri="{FF2B5EF4-FFF2-40B4-BE49-F238E27FC236}">
                <a16:creationId xmlns:a16="http://schemas.microsoft.com/office/drawing/2014/main" id="{C5D8D61E-E9B7-34B7-E65D-626C79D1B834}"/>
              </a:ext>
            </a:extLst>
          </p:cNvPr>
          <p:cNvSpPr txBox="1"/>
          <p:nvPr/>
        </p:nvSpPr>
        <p:spPr>
          <a:xfrm>
            <a:off x="3092261" y="2201776"/>
            <a:ext cx="698906" cy="369332"/>
          </a:xfrm>
          <a:prstGeom prst="rect">
            <a:avLst/>
          </a:prstGeom>
          <a:noFill/>
        </p:spPr>
        <p:txBody>
          <a:bodyPr wrap="square">
            <a:spAutoFit/>
          </a:bodyPr>
          <a:lstStyle/>
          <a:p>
            <a:r>
              <a:rPr lang="en-US" sz="1800" dirty="0">
                <a:solidFill>
                  <a:prstClr val="black"/>
                </a:solidFill>
                <a:latin typeface="Calibri" panose="020F0502020204030204"/>
                <a:ea typeface="宋体" panose="02010600030101010101" pitchFamily="2" charset="-122"/>
                <a:cs typeface="+mn-cs"/>
                <a:sym typeface="Symbol" panose="05050102010706020507" pitchFamily="18" charset="2"/>
              </a:rPr>
              <a:t> </a:t>
            </a:r>
            <a:r>
              <a:rPr lang="en-US" sz="1800" dirty="0">
                <a:solidFill>
                  <a:prstClr val="black"/>
                </a:solidFill>
                <a:latin typeface="Calibri" panose="020F0502020204030204"/>
                <a:ea typeface="宋体" panose="02010600030101010101" pitchFamily="2" charset="-122"/>
                <a:sym typeface="Symbol" panose="05050102010706020507" pitchFamily="18" charset="2"/>
              </a:rPr>
              <a:t>g</a:t>
            </a:r>
            <a:endParaRPr lang="en-US" dirty="0"/>
          </a:p>
        </p:txBody>
      </p:sp>
      <p:sp>
        <p:nvSpPr>
          <p:cNvPr id="28" name="TextBox 27">
            <a:extLst>
              <a:ext uri="{FF2B5EF4-FFF2-40B4-BE49-F238E27FC236}">
                <a16:creationId xmlns:a16="http://schemas.microsoft.com/office/drawing/2014/main" id="{9FBF0830-ADD6-01D5-2D65-2EFAE1B9C18C}"/>
              </a:ext>
            </a:extLst>
          </p:cNvPr>
          <p:cNvSpPr txBox="1"/>
          <p:nvPr/>
        </p:nvSpPr>
        <p:spPr>
          <a:xfrm>
            <a:off x="10494757" y="2064788"/>
            <a:ext cx="698906" cy="369332"/>
          </a:xfrm>
          <a:prstGeom prst="rect">
            <a:avLst/>
          </a:prstGeom>
          <a:noFill/>
        </p:spPr>
        <p:txBody>
          <a:bodyPr wrap="square">
            <a:spAutoFit/>
          </a:bodyPr>
          <a:lstStyle/>
          <a:p>
            <a:r>
              <a:rPr lang="en-US" sz="1800" dirty="0">
                <a:solidFill>
                  <a:prstClr val="black"/>
                </a:solidFill>
                <a:latin typeface="Calibri" panose="020F0502020204030204"/>
                <a:ea typeface="宋体" panose="02010600030101010101" pitchFamily="2" charset="-122"/>
                <a:cs typeface="+mn-cs"/>
                <a:sym typeface="Symbol" panose="05050102010706020507" pitchFamily="18" charset="2"/>
              </a:rPr>
              <a:t> </a:t>
            </a:r>
            <a:r>
              <a:rPr lang="en-US" sz="1800" dirty="0">
                <a:solidFill>
                  <a:prstClr val="black"/>
                </a:solidFill>
                <a:latin typeface="Calibri" panose="020F0502020204030204"/>
                <a:ea typeface="宋体" panose="02010600030101010101" pitchFamily="2" charset="-122"/>
                <a:sym typeface="Symbol" panose="05050102010706020507" pitchFamily="18" charset="2"/>
              </a:rPr>
              <a:t>g</a:t>
            </a:r>
            <a:endParaRPr lang="en-US" dirty="0"/>
          </a:p>
        </p:txBody>
      </p:sp>
    </p:spTree>
    <p:extLst>
      <p:ext uri="{BB962C8B-B14F-4D97-AF65-F5344CB8AC3E}">
        <p14:creationId xmlns:p14="http://schemas.microsoft.com/office/powerpoint/2010/main" val="2659795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0">
                                            <p:txEl>
                                              <p:pRg st="0" end="0"/>
                                            </p:txEl>
                                          </p:spTgt>
                                        </p:tgtEl>
                                        <p:attrNameLst>
                                          <p:attrName>style.visibility</p:attrName>
                                        </p:attrNameLst>
                                      </p:cBhvr>
                                      <p:to>
                                        <p:strVal val="visible"/>
                                      </p:to>
                                    </p:set>
                                    <p:animEffect transition="in" filter="fade">
                                      <p:cBhvr>
                                        <p:cTn id="7" dur="500"/>
                                        <p:tgtEl>
                                          <p:spTgt spid="7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0">
                                            <p:txEl>
                                              <p:pRg st="1" end="1"/>
                                            </p:txEl>
                                          </p:spTgt>
                                        </p:tgtEl>
                                        <p:attrNameLst>
                                          <p:attrName>style.visibility</p:attrName>
                                        </p:attrNameLst>
                                      </p:cBhvr>
                                      <p:to>
                                        <p:strVal val="visible"/>
                                      </p:to>
                                    </p:set>
                                    <p:animEffect transition="in" filter="fade">
                                      <p:cBhvr>
                                        <p:cTn id="10" dur="500"/>
                                        <p:tgtEl>
                                          <p:spTgt spid="70">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0">
                                            <p:txEl>
                                              <p:pRg st="2" end="2"/>
                                            </p:txEl>
                                          </p:spTgt>
                                        </p:tgtEl>
                                        <p:attrNameLst>
                                          <p:attrName>style.visibility</p:attrName>
                                        </p:attrNameLst>
                                      </p:cBhvr>
                                      <p:to>
                                        <p:strVal val="visible"/>
                                      </p:to>
                                    </p:set>
                                    <p:animEffect transition="in" filter="fade">
                                      <p:cBhvr>
                                        <p:cTn id="15" dur="500"/>
                                        <p:tgtEl>
                                          <p:spTgt spid="70">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70">
                                            <p:txEl>
                                              <p:pRg st="3" end="3"/>
                                            </p:txEl>
                                          </p:spTgt>
                                        </p:tgtEl>
                                        <p:attrNameLst>
                                          <p:attrName>style.visibility</p:attrName>
                                        </p:attrNameLst>
                                      </p:cBhvr>
                                      <p:to>
                                        <p:strVal val="visible"/>
                                      </p:to>
                                    </p:set>
                                    <p:animEffect transition="in" filter="fade">
                                      <p:cBhvr>
                                        <p:cTn id="18" dur="500"/>
                                        <p:tgtEl>
                                          <p:spTgt spid="70">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0">
                                            <p:txEl>
                                              <p:pRg st="4" end="4"/>
                                            </p:txEl>
                                          </p:spTgt>
                                        </p:tgtEl>
                                        <p:attrNameLst>
                                          <p:attrName>style.visibility</p:attrName>
                                        </p:attrNameLst>
                                      </p:cBhvr>
                                      <p:to>
                                        <p:strVal val="visible"/>
                                      </p:to>
                                    </p:set>
                                    <p:animEffect transition="in" filter="fade">
                                      <p:cBhvr>
                                        <p:cTn id="23" dur="500"/>
                                        <p:tgtEl>
                                          <p:spTgt spid="70">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0" nodeType="clickEffect">
                                  <p:stCondLst>
                                    <p:cond delay="0"/>
                                  </p:stCondLst>
                                  <p:childTnLst>
                                    <p:animEffect transition="out" filter="fade">
                                      <p:cBhvr>
                                        <p:cTn id="27" dur="500"/>
                                        <p:tgtEl>
                                          <p:spTgt spid="6"/>
                                        </p:tgtEl>
                                      </p:cBhvr>
                                    </p:animEffect>
                                    <p:set>
                                      <p:cBhvr>
                                        <p:cTn id="28" dur="1" fill="hold">
                                          <p:stCondLst>
                                            <p:cond delay="499"/>
                                          </p:stCondLst>
                                        </p:cTn>
                                        <p:tgtEl>
                                          <p:spTgt spid="6"/>
                                        </p:tgtEl>
                                        <p:attrNameLst>
                                          <p:attrName>style.visibility</p:attrName>
                                        </p:attrNameLst>
                                      </p:cBhvr>
                                      <p:to>
                                        <p:strVal val="hidden"/>
                                      </p:to>
                                    </p:set>
                                  </p:childTnLst>
                                </p:cTn>
                              </p:par>
                              <p:par>
                                <p:cTn id="29" presetID="10" presetClass="exit" presetSubtype="0" fill="hold" grpId="0" nodeType="withEffect">
                                  <p:stCondLst>
                                    <p:cond delay="0"/>
                                  </p:stCondLst>
                                  <p:childTnLst>
                                    <p:animEffect transition="out" filter="fade">
                                      <p:cBhvr>
                                        <p:cTn id="30" dur="500"/>
                                        <p:tgtEl>
                                          <p:spTgt spid="7"/>
                                        </p:tgtEl>
                                      </p:cBhvr>
                                    </p:animEffect>
                                    <p:set>
                                      <p:cBhvr>
                                        <p:cTn id="31" dur="1" fill="hold">
                                          <p:stCondLst>
                                            <p:cond delay="499"/>
                                          </p:stCondLst>
                                        </p:cTn>
                                        <p:tgtEl>
                                          <p:spTgt spid="7"/>
                                        </p:tgtEl>
                                        <p:attrNameLst>
                                          <p:attrName>style.visibility</p:attrName>
                                        </p:attrNameLst>
                                      </p:cBhvr>
                                      <p:to>
                                        <p:strVal val="hidden"/>
                                      </p:to>
                                    </p:set>
                                  </p:childTnLst>
                                </p:cTn>
                              </p:par>
                              <p:par>
                                <p:cTn id="32" presetID="10" presetClass="exit" presetSubtype="0" fill="hold" grpId="0" nodeType="withEffect">
                                  <p:stCondLst>
                                    <p:cond delay="0"/>
                                  </p:stCondLst>
                                  <p:childTnLst>
                                    <p:animEffect transition="out" filter="fade">
                                      <p:cBhvr>
                                        <p:cTn id="33" dur="500"/>
                                        <p:tgtEl>
                                          <p:spTgt spid="8"/>
                                        </p:tgtEl>
                                      </p:cBhvr>
                                    </p:animEffect>
                                    <p:set>
                                      <p:cBhvr>
                                        <p:cTn id="34" dur="1" fill="hold">
                                          <p:stCondLst>
                                            <p:cond delay="499"/>
                                          </p:stCondLst>
                                        </p:cTn>
                                        <p:tgtEl>
                                          <p:spTgt spid="8"/>
                                        </p:tgtEl>
                                        <p:attrNameLst>
                                          <p:attrName>style.visibility</p:attrName>
                                        </p:attrNameLst>
                                      </p:cBhvr>
                                      <p:to>
                                        <p:strVal val="hidden"/>
                                      </p:to>
                                    </p:set>
                                  </p:childTnLst>
                                </p:cTn>
                              </p:par>
                              <p:par>
                                <p:cTn id="35" presetID="10" presetClass="exit" presetSubtype="0" fill="hold" grpId="0" nodeType="withEffect">
                                  <p:stCondLst>
                                    <p:cond delay="0"/>
                                  </p:stCondLst>
                                  <p:childTnLst>
                                    <p:animEffect transition="out" filter="fade">
                                      <p:cBhvr>
                                        <p:cTn id="36" dur="500"/>
                                        <p:tgtEl>
                                          <p:spTgt spid="9"/>
                                        </p:tgtEl>
                                      </p:cBhvr>
                                    </p:animEffect>
                                    <p:set>
                                      <p:cBhvr>
                                        <p:cTn id="37" dur="1" fill="hold">
                                          <p:stCondLst>
                                            <p:cond delay="499"/>
                                          </p:stCondLst>
                                        </p:cTn>
                                        <p:tgtEl>
                                          <p:spTgt spid="9"/>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500"/>
                                        <p:tgtEl>
                                          <p:spTgt spid="4"/>
                                        </p:tgtEl>
                                      </p:cBhvr>
                                    </p:animEffect>
                                    <p:set>
                                      <p:cBhvr>
                                        <p:cTn id="40" dur="1" fill="hold">
                                          <p:stCondLst>
                                            <p:cond delay="499"/>
                                          </p:stCondLst>
                                        </p:cTn>
                                        <p:tgtEl>
                                          <p:spTgt spid="4"/>
                                        </p:tgtEl>
                                        <p:attrNameLst>
                                          <p:attrName>style.visibility</p:attrName>
                                        </p:attrNameLst>
                                      </p:cBhvr>
                                      <p:to>
                                        <p:strVal val="hidden"/>
                                      </p:to>
                                    </p:set>
                                  </p:childTnLst>
                                </p:cTn>
                              </p:par>
                              <p:par>
                                <p:cTn id="41" presetID="10" presetClass="exit" presetSubtype="0" fill="hold" grpId="0" nodeType="withEffect">
                                  <p:stCondLst>
                                    <p:cond delay="0"/>
                                  </p:stCondLst>
                                  <p:childTnLst>
                                    <p:animEffect transition="out" filter="fade">
                                      <p:cBhvr>
                                        <p:cTn id="42" dur="500"/>
                                        <p:tgtEl>
                                          <p:spTgt spid="13"/>
                                        </p:tgtEl>
                                      </p:cBhvr>
                                    </p:animEffect>
                                    <p:set>
                                      <p:cBhvr>
                                        <p:cTn id="43" dur="1" fill="hold">
                                          <p:stCondLst>
                                            <p:cond delay="499"/>
                                          </p:stCondLst>
                                        </p:cTn>
                                        <p:tgtEl>
                                          <p:spTgt spid="13"/>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14"/>
                                        </p:tgtEl>
                                      </p:cBhvr>
                                    </p:animEffect>
                                    <p:set>
                                      <p:cBhvr>
                                        <p:cTn id="46" dur="1" fill="hold">
                                          <p:stCondLst>
                                            <p:cond delay="499"/>
                                          </p:stCondLst>
                                        </p:cTn>
                                        <p:tgtEl>
                                          <p:spTgt spid="14"/>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16"/>
                                        </p:tgtEl>
                                      </p:cBhvr>
                                    </p:animEffect>
                                    <p:set>
                                      <p:cBhvr>
                                        <p:cTn id="49" dur="1" fill="hold">
                                          <p:stCondLst>
                                            <p:cond delay="499"/>
                                          </p:stCondLst>
                                        </p:cTn>
                                        <p:tgtEl>
                                          <p:spTgt spid="16"/>
                                        </p:tgtEl>
                                        <p:attrNameLst>
                                          <p:attrName>style.visibility</p:attrName>
                                        </p:attrNameLst>
                                      </p:cBhvr>
                                      <p:to>
                                        <p:strVal val="hidden"/>
                                      </p:to>
                                    </p:set>
                                  </p:childTnLst>
                                </p:cTn>
                              </p:par>
                              <p:par>
                                <p:cTn id="50" presetID="10" presetClass="exit" presetSubtype="0" fill="hold" grpId="0" nodeType="withEffect">
                                  <p:stCondLst>
                                    <p:cond delay="0"/>
                                  </p:stCondLst>
                                  <p:childTnLst>
                                    <p:animEffect transition="out" filter="fade">
                                      <p:cBhvr>
                                        <p:cTn id="51" dur="500"/>
                                        <p:tgtEl>
                                          <p:spTgt spid="12"/>
                                        </p:tgtEl>
                                      </p:cBhvr>
                                    </p:animEffect>
                                    <p:set>
                                      <p:cBhvr>
                                        <p:cTn id="52" dur="1" fill="hold">
                                          <p:stCondLst>
                                            <p:cond delay="499"/>
                                          </p:stCondLst>
                                        </p:cTn>
                                        <p:tgtEl>
                                          <p:spTgt spid="12"/>
                                        </p:tgtEl>
                                        <p:attrNameLst>
                                          <p:attrName>style.visibility</p:attrName>
                                        </p:attrNameLst>
                                      </p:cBhvr>
                                      <p:to>
                                        <p:strVal val="hidden"/>
                                      </p:to>
                                    </p:set>
                                  </p:childTnLst>
                                </p:cTn>
                              </p:par>
                              <p:par>
                                <p:cTn id="53" presetID="10" presetClass="exit" presetSubtype="0" fill="hold" grpId="0" nodeType="withEffect">
                                  <p:stCondLst>
                                    <p:cond delay="0"/>
                                  </p:stCondLst>
                                  <p:childTnLst>
                                    <p:animEffect transition="out" filter="fade">
                                      <p:cBhvr>
                                        <p:cTn id="54" dur="500"/>
                                        <p:tgtEl>
                                          <p:spTgt spid="19"/>
                                        </p:tgtEl>
                                      </p:cBhvr>
                                    </p:animEffect>
                                    <p:set>
                                      <p:cBhvr>
                                        <p:cTn id="55" dur="1" fill="hold">
                                          <p:stCondLst>
                                            <p:cond delay="499"/>
                                          </p:stCondLst>
                                        </p:cTn>
                                        <p:tgtEl>
                                          <p:spTgt spid="19"/>
                                        </p:tgtEl>
                                        <p:attrNameLst>
                                          <p:attrName>style.visibility</p:attrName>
                                        </p:attrNameLst>
                                      </p:cBhvr>
                                      <p:to>
                                        <p:strVal val="hidden"/>
                                      </p:to>
                                    </p:set>
                                  </p:childTnLst>
                                </p:cTn>
                              </p:par>
                              <p:par>
                                <p:cTn id="56" presetID="10" presetClass="exit" presetSubtype="0" fill="hold" nodeType="withEffect">
                                  <p:stCondLst>
                                    <p:cond delay="0"/>
                                  </p:stCondLst>
                                  <p:childTnLst>
                                    <p:animEffect transition="out" filter="fade">
                                      <p:cBhvr>
                                        <p:cTn id="57" dur="500"/>
                                        <p:tgtEl>
                                          <p:spTgt spid="20"/>
                                        </p:tgtEl>
                                      </p:cBhvr>
                                    </p:animEffect>
                                    <p:set>
                                      <p:cBhvr>
                                        <p:cTn id="58" dur="1" fill="hold">
                                          <p:stCondLst>
                                            <p:cond delay="499"/>
                                          </p:stCondLst>
                                        </p:cTn>
                                        <p:tgtEl>
                                          <p:spTgt spid="20"/>
                                        </p:tgtEl>
                                        <p:attrNameLst>
                                          <p:attrName>style.visibility</p:attrName>
                                        </p:attrNameLst>
                                      </p:cBhvr>
                                      <p:to>
                                        <p:strVal val="hidden"/>
                                      </p:to>
                                    </p:set>
                                  </p:childTnLst>
                                </p:cTn>
                              </p:par>
                              <p:par>
                                <p:cTn id="59" presetID="10" presetClass="exit" presetSubtype="0" fill="hold" nodeType="withEffect">
                                  <p:stCondLst>
                                    <p:cond delay="0"/>
                                  </p:stCondLst>
                                  <p:childTnLst>
                                    <p:animEffect transition="out" filter="fade">
                                      <p:cBhvr>
                                        <p:cTn id="60" dur="500"/>
                                        <p:tgtEl>
                                          <p:spTgt spid="21"/>
                                        </p:tgtEl>
                                      </p:cBhvr>
                                    </p:animEffect>
                                    <p:set>
                                      <p:cBhvr>
                                        <p:cTn id="61" dur="1" fill="hold">
                                          <p:stCondLst>
                                            <p:cond delay="499"/>
                                          </p:stCondLst>
                                        </p:cTn>
                                        <p:tgtEl>
                                          <p:spTgt spid="21"/>
                                        </p:tgtEl>
                                        <p:attrNameLst>
                                          <p:attrName>style.visibility</p:attrName>
                                        </p:attrNameLst>
                                      </p:cBhvr>
                                      <p:to>
                                        <p:strVal val="hidden"/>
                                      </p:to>
                                    </p:set>
                                  </p:childTnLst>
                                </p:cTn>
                              </p:par>
                              <p:par>
                                <p:cTn id="62" presetID="10" presetClass="exit" presetSubtype="0" fill="hold" grpId="0" nodeType="withEffect">
                                  <p:stCondLst>
                                    <p:cond delay="0"/>
                                  </p:stCondLst>
                                  <p:childTnLst>
                                    <p:animEffect transition="out" filter="fade">
                                      <p:cBhvr>
                                        <p:cTn id="63" dur="500"/>
                                        <p:tgtEl>
                                          <p:spTgt spid="22"/>
                                        </p:tgtEl>
                                      </p:cBhvr>
                                    </p:animEffect>
                                    <p:set>
                                      <p:cBhvr>
                                        <p:cTn id="64" dur="1" fill="hold">
                                          <p:stCondLst>
                                            <p:cond delay="499"/>
                                          </p:stCondLst>
                                        </p:cTn>
                                        <p:tgtEl>
                                          <p:spTgt spid="22"/>
                                        </p:tgtEl>
                                        <p:attrNameLst>
                                          <p:attrName>style.visibility</p:attrName>
                                        </p:attrNameLst>
                                      </p:cBhvr>
                                      <p:to>
                                        <p:strVal val="hidden"/>
                                      </p:to>
                                    </p:set>
                                  </p:childTnLst>
                                </p:cTn>
                              </p:par>
                              <p:par>
                                <p:cTn id="65" presetID="10" presetClass="exit" presetSubtype="0" fill="hold" grpId="0" nodeType="withEffect">
                                  <p:stCondLst>
                                    <p:cond delay="0"/>
                                  </p:stCondLst>
                                  <p:childTnLst>
                                    <p:animEffect transition="out" filter="fade">
                                      <p:cBhvr>
                                        <p:cTn id="66" dur="500"/>
                                        <p:tgtEl>
                                          <p:spTgt spid="23"/>
                                        </p:tgtEl>
                                      </p:cBhvr>
                                    </p:animEffect>
                                    <p:set>
                                      <p:cBhvr>
                                        <p:cTn id="67" dur="1" fill="hold">
                                          <p:stCondLst>
                                            <p:cond delay="499"/>
                                          </p:stCondLst>
                                        </p:cTn>
                                        <p:tgtEl>
                                          <p:spTgt spid="23"/>
                                        </p:tgtEl>
                                        <p:attrNameLst>
                                          <p:attrName>style.visibility</p:attrName>
                                        </p:attrNameLst>
                                      </p:cBhvr>
                                      <p:to>
                                        <p:strVal val="hidden"/>
                                      </p:to>
                                    </p:set>
                                  </p:childTnLst>
                                </p:cTn>
                              </p:par>
                              <p:par>
                                <p:cTn id="68" presetID="10" presetClass="exit" presetSubtype="0" fill="hold" nodeType="withEffect">
                                  <p:stCondLst>
                                    <p:cond delay="0"/>
                                  </p:stCondLst>
                                  <p:childTnLst>
                                    <p:animEffect transition="out" filter="fade">
                                      <p:cBhvr>
                                        <p:cTn id="69" dur="500"/>
                                        <p:tgtEl>
                                          <p:spTgt spid="24"/>
                                        </p:tgtEl>
                                      </p:cBhvr>
                                    </p:animEffect>
                                    <p:set>
                                      <p:cBhvr>
                                        <p:cTn id="70" dur="1" fill="hold">
                                          <p:stCondLst>
                                            <p:cond delay="499"/>
                                          </p:stCondLst>
                                        </p:cTn>
                                        <p:tgtEl>
                                          <p:spTgt spid="24"/>
                                        </p:tgtEl>
                                        <p:attrNameLst>
                                          <p:attrName>style.visibility</p:attrName>
                                        </p:attrNameLst>
                                      </p:cBhvr>
                                      <p:to>
                                        <p:strVal val="hidden"/>
                                      </p:to>
                                    </p:set>
                                  </p:childTnLst>
                                </p:cTn>
                              </p:par>
                              <p:par>
                                <p:cTn id="71" presetID="10" presetClass="exit" presetSubtype="0" fill="hold" nodeType="withEffect">
                                  <p:stCondLst>
                                    <p:cond delay="0"/>
                                  </p:stCondLst>
                                  <p:childTnLst>
                                    <p:animEffect transition="out" filter="fade">
                                      <p:cBhvr>
                                        <p:cTn id="72" dur="500"/>
                                        <p:tgtEl>
                                          <p:spTgt spid="30"/>
                                        </p:tgtEl>
                                      </p:cBhvr>
                                    </p:animEffect>
                                    <p:set>
                                      <p:cBhvr>
                                        <p:cTn id="73" dur="1" fill="hold">
                                          <p:stCondLst>
                                            <p:cond delay="499"/>
                                          </p:stCondLst>
                                        </p:cTn>
                                        <p:tgtEl>
                                          <p:spTgt spid="30"/>
                                        </p:tgtEl>
                                        <p:attrNameLst>
                                          <p:attrName>style.visibility</p:attrName>
                                        </p:attrNameLst>
                                      </p:cBhvr>
                                      <p:to>
                                        <p:strVal val="hidden"/>
                                      </p:to>
                                    </p:set>
                                  </p:childTnLst>
                                </p:cTn>
                              </p:par>
                              <p:par>
                                <p:cTn id="74" presetID="10" presetClass="exit" presetSubtype="0" fill="hold" grpId="0" nodeType="withEffect">
                                  <p:stCondLst>
                                    <p:cond delay="0"/>
                                  </p:stCondLst>
                                  <p:childTnLst>
                                    <p:animEffect transition="out" filter="fade">
                                      <p:cBhvr>
                                        <p:cTn id="75" dur="500"/>
                                        <p:tgtEl>
                                          <p:spTgt spid="31"/>
                                        </p:tgtEl>
                                      </p:cBhvr>
                                    </p:animEffect>
                                    <p:set>
                                      <p:cBhvr>
                                        <p:cTn id="76" dur="1" fill="hold">
                                          <p:stCondLst>
                                            <p:cond delay="499"/>
                                          </p:stCondLst>
                                        </p:cTn>
                                        <p:tgtEl>
                                          <p:spTgt spid="31"/>
                                        </p:tgtEl>
                                        <p:attrNameLst>
                                          <p:attrName>style.visibility</p:attrName>
                                        </p:attrNameLst>
                                      </p:cBhvr>
                                      <p:to>
                                        <p:strVal val="hidden"/>
                                      </p:to>
                                    </p:set>
                                  </p:childTnLst>
                                </p:cTn>
                              </p:par>
                              <p:par>
                                <p:cTn id="77" presetID="10" presetClass="exit" presetSubtype="0" fill="hold" grpId="0" nodeType="withEffect">
                                  <p:stCondLst>
                                    <p:cond delay="0"/>
                                  </p:stCondLst>
                                  <p:childTnLst>
                                    <p:animEffect transition="out" filter="fade">
                                      <p:cBhvr>
                                        <p:cTn id="78" dur="500"/>
                                        <p:tgtEl>
                                          <p:spTgt spid="32"/>
                                        </p:tgtEl>
                                      </p:cBhvr>
                                    </p:animEffect>
                                    <p:set>
                                      <p:cBhvr>
                                        <p:cTn id="79" dur="1" fill="hold">
                                          <p:stCondLst>
                                            <p:cond delay="499"/>
                                          </p:stCondLst>
                                        </p:cTn>
                                        <p:tgtEl>
                                          <p:spTgt spid="32"/>
                                        </p:tgtEl>
                                        <p:attrNameLst>
                                          <p:attrName>style.visibility</p:attrName>
                                        </p:attrNameLst>
                                      </p:cBhvr>
                                      <p:to>
                                        <p:strVal val="hidden"/>
                                      </p:to>
                                    </p:set>
                                  </p:childTnLst>
                                </p:cTn>
                              </p:par>
                              <p:par>
                                <p:cTn id="80" presetID="10" presetClass="exit" presetSubtype="0" fill="hold" nodeType="withEffect">
                                  <p:stCondLst>
                                    <p:cond delay="0"/>
                                  </p:stCondLst>
                                  <p:childTnLst>
                                    <p:animEffect transition="out" filter="fade">
                                      <p:cBhvr>
                                        <p:cTn id="81" dur="500"/>
                                        <p:tgtEl>
                                          <p:spTgt spid="34"/>
                                        </p:tgtEl>
                                      </p:cBhvr>
                                    </p:animEffect>
                                    <p:set>
                                      <p:cBhvr>
                                        <p:cTn id="82" dur="1" fill="hold">
                                          <p:stCondLst>
                                            <p:cond delay="499"/>
                                          </p:stCondLst>
                                        </p:cTn>
                                        <p:tgtEl>
                                          <p:spTgt spid="34"/>
                                        </p:tgtEl>
                                        <p:attrNameLst>
                                          <p:attrName>style.visibility</p:attrName>
                                        </p:attrNameLst>
                                      </p:cBhvr>
                                      <p:to>
                                        <p:strVal val="hidden"/>
                                      </p:to>
                                    </p:set>
                                  </p:childTnLst>
                                </p:cTn>
                              </p:par>
                              <p:par>
                                <p:cTn id="83" presetID="10" presetClass="exit" presetSubtype="0" fill="hold" grpId="0" nodeType="withEffect">
                                  <p:stCondLst>
                                    <p:cond delay="0"/>
                                  </p:stCondLst>
                                  <p:childTnLst>
                                    <p:animEffect transition="out" filter="fade">
                                      <p:cBhvr>
                                        <p:cTn id="84" dur="500"/>
                                        <p:tgtEl>
                                          <p:spTgt spid="35"/>
                                        </p:tgtEl>
                                      </p:cBhvr>
                                    </p:animEffect>
                                    <p:set>
                                      <p:cBhvr>
                                        <p:cTn id="85" dur="1" fill="hold">
                                          <p:stCondLst>
                                            <p:cond delay="499"/>
                                          </p:stCondLst>
                                        </p:cTn>
                                        <p:tgtEl>
                                          <p:spTgt spid="35"/>
                                        </p:tgtEl>
                                        <p:attrNameLst>
                                          <p:attrName>style.visibility</p:attrName>
                                        </p:attrNameLst>
                                      </p:cBhvr>
                                      <p:to>
                                        <p:strVal val="hidden"/>
                                      </p:to>
                                    </p:set>
                                  </p:childTnLst>
                                </p:cTn>
                              </p:par>
                              <p:par>
                                <p:cTn id="86" presetID="10" presetClass="exit" presetSubtype="0" fill="hold" grpId="0" nodeType="withEffect">
                                  <p:stCondLst>
                                    <p:cond delay="0"/>
                                  </p:stCondLst>
                                  <p:childTnLst>
                                    <p:animEffect transition="out" filter="fade">
                                      <p:cBhvr>
                                        <p:cTn id="87" dur="500"/>
                                        <p:tgtEl>
                                          <p:spTgt spid="40"/>
                                        </p:tgtEl>
                                      </p:cBhvr>
                                    </p:animEffect>
                                    <p:set>
                                      <p:cBhvr>
                                        <p:cTn id="88" dur="1" fill="hold">
                                          <p:stCondLst>
                                            <p:cond delay="499"/>
                                          </p:stCondLst>
                                        </p:cTn>
                                        <p:tgtEl>
                                          <p:spTgt spid="40"/>
                                        </p:tgtEl>
                                        <p:attrNameLst>
                                          <p:attrName>style.visibility</p:attrName>
                                        </p:attrNameLst>
                                      </p:cBhvr>
                                      <p:to>
                                        <p:strVal val="hidden"/>
                                      </p:to>
                                    </p:set>
                                  </p:childTnLst>
                                </p:cTn>
                              </p:par>
                              <p:par>
                                <p:cTn id="89" presetID="10" presetClass="exit" presetSubtype="0" fill="hold" grpId="0" nodeType="withEffect">
                                  <p:stCondLst>
                                    <p:cond delay="0"/>
                                  </p:stCondLst>
                                  <p:childTnLst>
                                    <p:animEffect transition="out" filter="fade">
                                      <p:cBhvr>
                                        <p:cTn id="90" dur="500"/>
                                        <p:tgtEl>
                                          <p:spTgt spid="3"/>
                                        </p:tgtEl>
                                      </p:cBhvr>
                                    </p:animEffect>
                                    <p:set>
                                      <p:cBhvr>
                                        <p:cTn id="91" dur="1" fill="hold">
                                          <p:stCondLst>
                                            <p:cond delay="499"/>
                                          </p:stCondLst>
                                        </p:cTn>
                                        <p:tgtEl>
                                          <p:spTgt spid="3"/>
                                        </p:tgtEl>
                                        <p:attrNameLst>
                                          <p:attrName>style.visibility</p:attrName>
                                        </p:attrNameLst>
                                      </p:cBhvr>
                                      <p:to>
                                        <p:strVal val="hidden"/>
                                      </p:to>
                                    </p:set>
                                  </p:childTnLst>
                                </p:cTn>
                              </p:par>
                              <p:par>
                                <p:cTn id="92" presetID="10" presetClass="exit" presetSubtype="0" fill="hold" grpId="0" nodeType="withEffect">
                                  <p:stCondLst>
                                    <p:cond delay="0"/>
                                  </p:stCondLst>
                                  <p:childTnLst>
                                    <p:animEffect transition="out" filter="fade">
                                      <p:cBhvr>
                                        <p:cTn id="93" dur="500"/>
                                        <p:tgtEl>
                                          <p:spTgt spid="10"/>
                                        </p:tgtEl>
                                      </p:cBhvr>
                                    </p:animEffect>
                                    <p:set>
                                      <p:cBhvr>
                                        <p:cTn id="94" dur="1" fill="hold">
                                          <p:stCondLst>
                                            <p:cond delay="499"/>
                                          </p:stCondLst>
                                        </p:cTn>
                                        <p:tgtEl>
                                          <p:spTgt spid="10"/>
                                        </p:tgtEl>
                                        <p:attrNameLst>
                                          <p:attrName>style.visibility</p:attrName>
                                        </p:attrNameLst>
                                      </p:cBhvr>
                                      <p:to>
                                        <p:strVal val="hidden"/>
                                      </p:to>
                                    </p:set>
                                  </p:childTnLst>
                                </p:cTn>
                              </p:par>
                              <p:par>
                                <p:cTn id="95" presetID="10" presetClass="exit" presetSubtype="0" fill="hold" grpId="0" nodeType="withEffect">
                                  <p:stCondLst>
                                    <p:cond delay="0"/>
                                  </p:stCondLst>
                                  <p:childTnLst>
                                    <p:animEffect transition="out" filter="fade">
                                      <p:cBhvr>
                                        <p:cTn id="96" dur="500"/>
                                        <p:tgtEl>
                                          <p:spTgt spid="17"/>
                                        </p:tgtEl>
                                      </p:cBhvr>
                                    </p:animEffect>
                                    <p:set>
                                      <p:cBhvr>
                                        <p:cTn id="97" dur="1" fill="hold">
                                          <p:stCondLst>
                                            <p:cond delay="499"/>
                                          </p:stCondLst>
                                        </p:cTn>
                                        <p:tgtEl>
                                          <p:spTgt spid="17"/>
                                        </p:tgtEl>
                                        <p:attrNameLst>
                                          <p:attrName>style.visibility</p:attrName>
                                        </p:attrNameLst>
                                      </p:cBhvr>
                                      <p:to>
                                        <p:strVal val="hidden"/>
                                      </p:to>
                                    </p:set>
                                  </p:childTnLst>
                                </p:cTn>
                              </p:par>
                              <p:par>
                                <p:cTn id="98" presetID="10" presetClass="exit" presetSubtype="0" fill="hold" grpId="0" nodeType="withEffect">
                                  <p:stCondLst>
                                    <p:cond delay="0"/>
                                  </p:stCondLst>
                                  <p:childTnLst>
                                    <p:animEffect transition="out" filter="fade">
                                      <p:cBhvr>
                                        <p:cTn id="99" dur="500"/>
                                        <p:tgtEl>
                                          <p:spTgt spid="18"/>
                                        </p:tgtEl>
                                      </p:cBhvr>
                                    </p:animEffect>
                                    <p:set>
                                      <p:cBhvr>
                                        <p:cTn id="100" dur="1" fill="hold">
                                          <p:stCondLst>
                                            <p:cond delay="499"/>
                                          </p:stCondLst>
                                        </p:cTn>
                                        <p:tgtEl>
                                          <p:spTgt spid="18"/>
                                        </p:tgtEl>
                                        <p:attrNameLst>
                                          <p:attrName>style.visibility</p:attrName>
                                        </p:attrNameLst>
                                      </p:cBhvr>
                                      <p:to>
                                        <p:strVal val="hidden"/>
                                      </p:to>
                                    </p:set>
                                  </p:childTnLst>
                                </p:cTn>
                              </p:par>
                              <p:par>
                                <p:cTn id="101" presetID="10" presetClass="exit" presetSubtype="0" fill="hold" grpId="0" nodeType="withEffect">
                                  <p:stCondLst>
                                    <p:cond delay="0"/>
                                  </p:stCondLst>
                                  <p:childTnLst>
                                    <p:animEffect transition="out" filter="fade">
                                      <p:cBhvr>
                                        <p:cTn id="102" dur="500"/>
                                        <p:tgtEl>
                                          <p:spTgt spid="27"/>
                                        </p:tgtEl>
                                      </p:cBhvr>
                                    </p:animEffect>
                                    <p:set>
                                      <p:cBhvr>
                                        <p:cTn id="103" dur="1" fill="hold">
                                          <p:stCondLst>
                                            <p:cond delay="499"/>
                                          </p:stCondLst>
                                        </p:cTn>
                                        <p:tgtEl>
                                          <p:spTgt spid="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3" grpId="0"/>
      <p:bldP spid="12" grpId="0" animBg="1"/>
      <p:bldP spid="19" grpId="0"/>
      <p:bldP spid="22" grpId="0"/>
      <p:bldP spid="23" grpId="0"/>
      <p:bldP spid="31" grpId="0" animBg="1"/>
      <p:bldP spid="32" grpId="0"/>
      <p:bldP spid="35" grpId="0"/>
      <p:bldP spid="40" grpId="0" animBg="1"/>
      <p:bldP spid="3" grpId="0"/>
      <p:bldP spid="10" grpId="0"/>
      <p:bldP spid="17" grpId="0"/>
      <p:bldP spid="18" grpId="0"/>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6D115EFF-3143-682F-EB52-56BAC80311B3}"/>
                  </a:ext>
                </a:extLst>
              </p:cNvPr>
              <p:cNvSpPr txBox="1"/>
              <p:nvPr/>
            </p:nvSpPr>
            <p:spPr>
              <a:xfrm>
                <a:off x="617847" y="1767507"/>
                <a:ext cx="2192583" cy="400110"/>
              </a:xfrm>
              <a:prstGeom prst="rect">
                <a:avLst/>
              </a:prstGeom>
              <a:noFill/>
            </p:spPr>
            <p:txBody>
              <a:bodyPr wrap="square">
                <a:spAutoFit/>
              </a:bodyPr>
              <a:lstStyle/>
              <a:p>
                <a14:m>
                  <m:oMath xmlns:m="http://schemas.openxmlformats.org/officeDocument/2006/math">
                    <m:r>
                      <a:rPr lang="en-US" sz="2000" b="0" i="1" dirty="0" smtClean="0">
                        <a:solidFill>
                          <a:schemeClr val="tx1"/>
                        </a:solidFill>
                        <a:latin typeface="Cambria Math" panose="02040503050406030204" pitchFamily="18" charset="0"/>
                      </a:rPr>
                      <m:t>𝑝𝑤</m:t>
                    </m:r>
                    <m:r>
                      <a:rPr lang="en-US" sz="2000" b="0" i="1" dirty="0" smtClean="0">
                        <a:solidFill>
                          <a:schemeClr val="tx1"/>
                        </a:solidFill>
                        <a:latin typeface="Cambria Math" panose="02040503050406030204" pitchFamily="18" charset="0"/>
                      </a:rPr>
                      <m:t> ,  </m:t>
                    </m:r>
                    <m:r>
                      <a:rPr lang="en-US" sz="2000" b="0" i="1" dirty="0" smtClean="0">
                        <a:solidFill>
                          <a:schemeClr val="tx1"/>
                        </a:solidFill>
                        <a:latin typeface="Cambria Math" panose="02040503050406030204" pitchFamily="18" charset="0"/>
                      </a:rPr>
                      <m:t>𝑚</m:t>
                    </m:r>
                    <m:r>
                      <a:rPr lang="en-US" sz="2000" b="0" i="1" dirty="0" smtClean="0">
                        <a:solidFill>
                          <a:schemeClr val="tx1"/>
                        </a:solidFill>
                        <a:latin typeface="Cambria Math" panose="02040503050406030204" pitchFamily="18" charset="0"/>
                      </a:rPr>
                      <m:t>=(</m:t>
                    </m:r>
                    <m:r>
                      <a:rPr lang="en-US" sz="2000" b="0" i="1" dirty="0" smtClean="0">
                        <a:solidFill>
                          <a:schemeClr val="tx1"/>
                        </a:solidFill>
                        <a:latin typeface="Cambria Math" panose="02040503050406030204" pitchFamily="18" charset="0"/>
                      </a:rPr>
                      <m:t>𝑟</m:t>
                    </m:r>
                    <m:r>
                      <a:rPr lang="en-US" sz="2000" b="0" i="1" dirty="0" smtClean="0">
                        <a:solidFill>
                          <a:schemeClr val="tx1"/>
                        </a:solidFill>
                        <a:latin typeface="Cambria Math" panose="02040503050406030204" pitchFamily="18" charset="0"/>
                      </a:rPr>
                      <m:t>,</m:t>
                    </m:r>
                    <m:r>
                      <a:rPr lang="en-US" sz="2000" b="0" i="1" dirty="0" smtClean="0">
                        <a:solidFill>
                          <a:schemeClr val="tx1"/>
                        </a:solidFill>
                        <a:latin typeface="Cambria Math" panose="02040503050406030204" pitchFamily="18" charset="0"/>
                      </a:rPr>
                      <m:t>𝑀</m:t>
                    </m:r>
                    <m:r>
                      <a:rPr lang="en-US" sz="2000" b="0" i="1" dirty="0" smtClean="0">
                        <a:solidFill>
                          <a:schemeClr val="tx1"/>
                        </a:solidFill>
                        <a:latin typeface="Cambria Math" panose="02040503050406030204" pitchFamily="18" charset="0"/>
                      </a:rPr>
                      <m:t>)</m:t>
                    </m:r>
                  </m:oMath>
                </a14:m>
                <a:r>
                  <a:rPr lang="en-US" sz="2000" dirty="0">
                    <a:solidFill>
                      <a:schemeClr val="tx1"/>
                    </a:solidFill>
                  </a:rPr>
                  <a:t> </a:t>
                </a:r>
              </a:p>
            </p:txBody>
          </p:sp>
        </mc:Choice>
        <mc:Fallback xmlns="">
          <p:sp>
            <p:nvSpPr>
              <p:cNvPr id="38" name="TextBox 37">
                <a:extLst>
                  <a:ext uri="{FF2B5EF4-FFF2-40B4-BE49-F238E27FC236}">
                    <a16:creationId xmlns:a16="http://schemas.microsoft.com/office/drawing/2014/main" id="{6D115EFF-3143-682F-EB52-56BAC80311B3}"/>
                  </a:ext>
                </a:extLst>
              </p:cNvPr>
              <p:cNvSpPr txBox="1">
                <a:spLocks noRot="1" noChangeAspect="1" noMove="1" noResize="1" noEditPoints="1" noAdjustHandles="1" noChangeArrowheads="1" noChangeShapeType="1" noTextEdit="1"/>
              </p:cNvSpPr>
              <p:nvPr/>
            </p:nvSpPr>
            <p:spPr>
              <a:xfrm>
                <a:off x="617847" y="1767507"/>
                <a:ext cx="2192583" cy="400110"/>
              </a:xfrm>
              <a:prstGeom prst="rect">
                <a:avLst/>
              </a:prstGeom>
              <a:blipFill>
                <a:blip r:embed="rId3"/>
                <a:stretch>
                  <a:fillRect b="-13636"/>
                </a:stretch>
              </a:blipFill>
            </p:spPr>
            <p:txBody>
              <a:bodyPr/>
              <a:lstStyle/>
              <a:p>
                <a:r>
                  <a:rPr lang="en-US">
                    <a:noFill/>
                  </a:rPr>
                  <a:t> </a:t>
                </a:r>
              </a:p>
            </p:txBody>
          </p:sp>
        </mc:Fallback>
      </mc:AlternateContent>
      <p:sp>
        <p:nvSpPr>
          <p:cNvPr id="41" name="Title 1">
            <a:extLst>
              <a:ext uri="{FF2B5EF4-FFF2-40B4-BE49-F238E27FC236}">
                <a16:creationId xmlns:a16="http://schemas.microsoft.com/office/drawing/2014/main" id="{EC28E2A1-99BC-9D6F-8E8D-AF6F8025D402}"/>
              </a:ext>
            </a:extLst>
          </p:cNvPr>
          <p:cNvSpPr txBox="1">
            <a:spLocks/>
          </p:cNvSpPr>
          <p:nvPr/>
        </p:nvSpPr>
        <p:spPr bwMode="auto">
          <a:xfrm>
            <a:off x="8150312" y="1580069"/>
            <a:ext cx="392618" cy="461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a:lstStyle>
          <a:p>
            <a:r>
              <a:rPr lang="en-US" sz="2000" dirty="0">
                <a:latin typeface="+mn-lt"/>
              </a:rPr>
              <a:t>r</a:t>
            </a:r>
            <a:endParaRPr lang="en-US" sz="2000" u="sng" dirty="0">
              <a:solidFill>
                <a:srgbClr val="FF0000"/>
              </a:solidFill>
              <a:latin typeface="+mn-lt"/>
            </a:endParaRPr>
          </a:p>
        </p:txBody>
      </p:sp>
      <p:sp>
        <p:nvSpPr>
          <p:cNvPr id="42" name="Title 1">
            <a:extLst>
              <a:ext uri="{FF2B5EF4-FFF2-40B4-BE49-F238E27FC236}">
                <a16:creationId xmlns:a16="http://schemas.microsoft.com/office/drawing/2014/main" id="{25AC3183-6DA3-14EE-3751-23804554108D}"/>
              </a:ext>
            </a:extLst>
          </p:cNvPr>
          <p:cNvSpPr txBox="1">
            <a:spLocks/>
          </p:cNvSpPr>
          <p:nvPr/>
        </p:nvSpPr>
        <p:spPr bwMode="auto">
          <a:xfrm>
            <a:off x="11079915" y="1583302"/>
            <a:ext cx="392618" cy="461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a:lstStyle>
          <a:p>
            <a:r>
              <a:rPr lang="en-US" sz="2000" dirty="0">
                <a:latin typeface="+mn-lt"/>
              </a:rPr>
              <a:t>M</a:t>
            </a:r>
            <a:endParaRPr lang="en-US" sz="2000" u="sng" dirty="0">
              <a:solidFill>
                <a:srgbClr val="FF0000"/>
              </a:solidFill>
              <a:latin typeface="+mn-lt"/>
            </a:endParaRPr>
          </a:p>
        </p:txBody>
      </p:sp>
      <p:sp>
        <p:nvSpPr>
          <p:cNvPr id="44" name="Title 1">
            <a:extLst>
              <a:ext uri="{FF2B5EF4-FFF2-40B4-BE49-F238E27FC236}">
                <a16:creationId xmlns:a16="http://schemas.microsoft.com/office/drawing/2014/main" id="{C8B32745-40B8-7EEC-ECB7-FD6D62EB2E61}"/>
              </a:ext>
            </a:extLst>
          </p:cNvPr>
          <p:cNvSpPr txBox="1">
            <a:spLocks/>
          </p:cNvSpPr>
          <p:nvPr/>
        </p:nvSpPr>
        <p:spPr bwMode="auto">
          <a:xfrm>
            <a:off x="8114592" y="3962675"/>
            <a:ext cx="392618" cy="461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a:lstStyle>
          <a:p>
            <a:r>
              <a:rPr lang="en-US" sz="2000" dirty="0">
                <a:latin typeface="+mn-lt"/>
              </a:rPr>
              <a:t>s</a:t>
            </a:r>
            <a:endParaRPr lang="en-US" sz="2000" u="sng" dirty="0">
              <a:solidFill>
                <a:srgbClr val="FF0000"/>
              </a:solidFill>
              <a:latin typeface="+mn-lt"/>
            </a:endParaRPr>
          </a:p>
        </p:txBody>
      </p:sp>
      <p:sp>
        <p:nvSpPr>
          <p:cNvPr id="45" name="Title 1">
            <a:extLst>
              <a:ext uri="{FF2B5EF4-FFF2-40B4-BE49-F238E27FC236}">
                <a16:creationId xmlns:a16="http://schemas.microsoft.com/office/drawing/2014/main" id="{45E10F0A-B65C-D2D4-4813-D82941645998}"/>
              </a:ext>
            </a:extLst>
          </p:cNvPr>
          <p:cNvSpPr txBox="1">
            <a:spLocks/>
          </p:cNvSpPr>
          <p:nvPr/>
        </p:nvSpPr>
        <p:spPr bwMode="auto">
          <a:xfrm>
            <a:off x="11176162" y="3925018"/>
            <a:ext cx="392618" cy="461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a:lstStyle>
          <a:p>
            <a:r>
              <a:rPr lang="en-US" sz="2000" dirty="0">
                <a:latin typeface="+mn-lt"/>
              </a:rPr>
              <a:t>T</a:t>
            </a:r>
            <a:endParaRPr lang="en-US" sz="2000" u="sng" dirty="0">
              <a:solidFill>
                <a:srgbClr val="FF0000"/>
              </a:solidFill>
              <a:latin typeface="+mn-lt"/>
            </a:endParaRPr>
          </a:p>
        </p:txBody>
      </p:sp>
      <p:cxnSp>
        <p:nvCxnSpPr>
          <p:cNvPr id="46" name="Straight Connector 45">
            <a:extLst>
              <a:ext uri="{FF2B5EF4-FFF2-40B4-BE49-F238E27FC236}">
                <a16:creationId xmlns:a16="http://schemas.microsoft.com/office/drawing/2014/main" id="{D9F1B833-FBF5-D91A-FF83-FB3002963996}"/>
              </a:ext>
            </a:extLst>
          </p:cNvPr>
          <p:cNvCxnSpPr>
            <a:cxnSpLocks/>
          </p:cNvCxnSpPr>
          <p:nvPr/>
        </p:nvCxnSpPr>
        <p:spPr>
          <a:xfrm flipH="1">
            <a:off x="8249117" y="1875882"/>
            <a:ext cx="24767" cy="1357793"/>
          </a:xfrm>
          <a:prstGeom prst="line">
            <a:avLst/>
          </a:prstGeom>
        </p:spPr>
        <p:style>
          <a:lnRef idx="1">
            <a:schemeClr val="dk1"/>
          </a:lnRef>
          <a:fillRef idx="0">
            <a:schemeClr val="dk1"/>
          </a:fillRef>
          <a:effectRef idx="0">
            <a:schemeClr val="dk1"/>
          </a:effectRef>
          <a:fontRef idx="minor">
            <a:schemeClr val="tx1"/>
          </a:fontRef>
        </p:style>
      </p:cxnSp>
      <p:cxnSp>
        <p:nvCxnSpPr>
          <p:cNvPr id="49" name="Straight Connector 48">
            <a:extLst>
              <a:ext uri="{FF2B5EF4-FFF2-40B4-BE49-F238E27FC236}">
                <a16:creationId xmlns:a16="http://schemas.microsoft.com/office/drawing/2014/main" id="{B18E1C74-81EA-9B22-6A85-C196031FD8C5}"/>
              </a:ext>
            </a:extLst>
          </p:cNvPr>
          <p:cNvCxnSpPr>
            <a:cxnSpLocks/>
          </p:cNvCxnSpPr>
          <p:nvPr/>
        </p:nvCxnSpPr>
        <p:spPr>
          <a:xfrm>
            <a:off x="8291339" y="2473138"/>
            <a:ext cx="804710" cy="0"/>
          </a:xfrm>
          <a:prstGeom prst="line">
            <a:avLst/>
          </a:prstGeom>
        </p:spPr>
        <p:style>
          <a:lnRef idx="1">
            <a:schemeClr val="dk1"/>
          </a:lnRef>
          <a:fillRef idx="0">
            <a:schemeClr val="dk1"/>
          </a:fillRef>
          <a:effectRef idx="0">
            <a:schemeClr val="dk1"/>
          </a:effectRef>
          <a:fontRef idx="minor">
            <a:schemeClr val="tx1"/>
          </a:fontRef>
        </p:style>
      </p:cxnSp>
      <p:sp>
        <p:nvSpPr>
          <p:cNvPr id="50" name="Isosceles Triangle 49">
            <a:extLst>
              <a:ext uri="{FF2B5EF4-FFF2-40B4-BE49-F238E27FC236}">
                <a16:creationId xmlns:a16="http://schemas.microsoft.com/office/drawing/2014/main" id="{A2F4E587-8F33-CFF4-A0E6-ECDA90F9A4A8}"/>
              </a:ext>
            </a:extLst>
          </p:cNvPr>
          <p:cNvSpPr/>
          <p:nvPr/>
        </p:nvSpPr>
        <p:spPr>
          <a:xfrm rot="5400000">
            <a:off x="9319696" y="1855967"/>
            <a:ext cx="843473" cy="1266697"/>
          </a:xfrm>
          <a:prstGeom prst="triangle">
            <a:avLst>
              <a:gd name="adj" fmla="val 4482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itle 1">
            <a:extLst>
              <a:ext uri="{FF2B5EF4-FFF2-40B4-BE49-F238E27FC236}">
                <a16:creationId xmlns:a16="http://schemas.microsoft.com/office/drawing/2014/main" id="{CD9593C2-6694-F5A1-1033-E5392475361C}"/>
              </a:ext>
            </a:extLst>
          </p:cNvPr>
          <p:cNvSpPr txBox="1">
            <a:spLocks/>
          </p:cNvSpPr>
          <p:nvPr/>
        </p:nvSpPr>
        <p:spPr bwMode="auto">
          <a:xfrm>
            <a:off x="9108085" y="2272516"/>
            <a:ext cx="1051826" cy="461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a:lstStyle>
          <a:p>
            <a:r>
              <a:rPr lang="en-US" sz="2000" dirty="0">
                <a:latin typeface="+mn-lt"/>
              </a:rPr>
              <a:t>H</a:t>
            </a:r>
            <a:r>
              <a:rPr lang="en-US" sz="2000" baseline="-25000" dirty="0">
                <a:latin typeface="+mn-lt"/>
              </a:rPr>
              <a:t> </a:t>
            </a:r>
            <a:r>
              <a:rPr lang="en-US" sz="2000" dirty="0">
                <a:latin typeface="+mn-lt"/>
              </a:rPr>
              <a:t>(pw,</a:t>
            </a:r>
            <a:r>
              <a:rPr lang="en-US" sz="2000" dirty="0">
                <a:latin typeface="+mn-lt"/>
                <a:sym typeface="Symbol" panose="05050102010706020507" pitchFamily="18" charset="2"/>
              </a:rPr>
              <a:t>)</a:t>
            </a:r>
            <a:endParaRPr lang="en-US" sz="2000" u="sng" dirty="0">
              <a:solidFill>
                <a:srgbClr val="FF0000"/>
              </a:solidFill>
              <a:latin typeface="+mn-lt"/>
            </a:endParaRPr>
          </a:p>
        </p:txBody>
      </p:sp>
      <p:cxnSp>
        <p:nvCxnSpPr>
          <p:cNvPr id="52" name="Straight Connector 51">
            <a:extLst>
              <a:ext uri="{FF2B5EF4-FFF2-40B4-BE49-F238E27FC236}">
                <a16:creationId xmlns:a16="http://schemas.microsoft.com/office/drawing/2014/main" id="{DDBDCC0A-4F08-B19E-FD3D-B8AF1DA11C65}"/>
              </a:ext>
            </a:extLst>
          </p:cNvPr>
          <p:cNvCxnSpPr>
            <a:cxnSpLocks/>
          </p:cNvCxnSpPr>
          <p:nvPr/>
        </p:nvCxnSpPr>
        <p:spPr>
          <a:xfrm>
            <a:off x="10374781" y="2455775"/>
            <a:ext cx="804710" cy="0"/>
          </a:xfrm>
          <a:prstGeom prst="line">
            <a:avLst/>
          </a:prstGeom>
        </p:spPr>
        <p:style>
          <a:lnRef idx="1">
            <a:schemeClr val="dk1"/>
          </a:lnRef>
          <a:fillRef idx="0">
            <a:schemeClr val="dk1"/>
          </a:fillRef>
          <a:effectRef idx="0">
            <a:schemeClr val="dk1"/>
          </a:effectRef>
          <a:fontRef idx="minor">
            <a:schemeClr val="tx1"/>
          </a:fontRef>
        </p:style>
      </p:cxnSp>
      <p:cxnSp>
        <p:nvCxnSpPr>
          <p:cNvPr id="53" name="Straight Connector 52">
            <a:extLst>
              <a:ext uri="{FF2B5EF4-FFF2-40B4-BE49-F238E27FC236}">
                <a16:creationId xmlns:a16="http://schemas.microsoft.com/office/drawing/2014/main" id="{A62BB7C4-44AF-C058-8765-4444414BF3A0}"/>
              </a:ext>
            </a:extLst>
          </p:cNvPr>
          <p:cNvCxnSpPr>
            <a:cxnSpLocks/>
          </p:cNvCxnSpPr>
          <p:nvPr/>
        </p:nvCxnSpPr>
        <p:spPr>
          <a:xfrm>
            <a:off x="11325242" y="1855516"/>
            <a:ext cx="0" cy="476877"/>
          </a:xfrm>
          <a:prstGeom prst="line">
            <a:avLst/>
          </a:prstGeom>
        </p:spPr>
        <p:style>
          <a:lnRef idx="1">
            <a:schemeClr val="dk1"/>
          </a:lnRef>
          <a:fillRef idx="0">
            <a:schemeClr val="dk1"/>
          </a:fillRef>
          <a:effectRef idx="0">
            <a:schemeClr val="dk1"/>
          </a:effectRef>
          <a:fontRef idx="minor">
            <a:schemeClr val="tx1"/>
          </a:fontRef>
        </p:style>
      </p:cxnSp>
      <p:sp>
        <p:nvSpPr>
          <p:cNvPr id="54" name="Title 1">
            <a:extLst>
              <a:ext uri="{FF2B5EF4-FFF2-40B4-BE49-F238E27FC236}">
                <a16:creationId xmlns:a16="http://schemas.microsoft.com/office/drawing/2014/main" id="{9A86D3FA-D27D-52A2-52B7-9BA30529FFB4}"/>
              </a:ext>
            </a:extLst>
          </p:cNvPr>
          <p:cNvSpPr txBox="1">
            <a:spLocks/>
          </p:cNvSpPr>
          <p:nvPr/>
        </p:nvSpPr>
        <p:spPr bwMode="auto">
          <a:xfrm>
            <a:off x="11191066" y="2002856"/>
            <a:ext cx="293042" cy="719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a:lstStyle>
          <a:p>
            <a:r>
              <a:rPr lang="en-US" sz="2000" dirty="0">
                <a:latin typeface="+mn-lt"/>
                <a:sym typeface="Symbol" panose="05050102010706020507" pitchFamily="18" charset="2"/>
              </a:rPr>
              <a:t></a:t>
            </a:r>
            <a:endParaRPr lang="en-US" sz="2000" u="sng" dirty="0">
              <a:solidFill>
                <a:srgbClr val="FF0000"/>
              </a:solidFill>
              <a:latin typeface="+mn-lt"/>
            </a:endParaRPr>
          </a:p>
        </p:txBody>
      </p:sp>
      <p:cxnSp>
        <p:nvCxnSpPr>
          <p:cNvPr id="55" name="Straight Connector 54">
            <a:extLst>
              <a:ext uri="{FF2B5EF4-FFF2-40B4-BE49-F238E27FC236}">
                <a16:creationId xmlns:a16="http://schemas.microsoft.com/office/drawing/2014/main" id="{EE209FE7-65EB-6506-E498-47ADFAEA79CF}"/>
              </a:ext>
            </a:extLst>
          </p:cNvPr>
          <p:cNvCxnSpPr>
            <a:cxnSpLocks/>
          </p:cNvCxnSpPr>
          <p:nvPr/>
        </p:nvCxnSpPr>
        <p:spPr>
          <a:xfrm>
            <a:off x="11337278" y="2615173"/>
            <a:ext cx="0" cy="1244805"/>
          </a:xfrm>
          <a:prstGeom prst="line">
            <a:avLst/>
          </a:prstGeom>
        </p:spPr>
        <p:style>
          <a:lnRef idx="1">
            <a:schemeClr val="dk1"/>
          </a:lnRef>
          <a:fillRef idx="0">
            <a:schemeClr val="dk1"/>
          </a:fillRef>
          <a:effectRef idx="0">
            <a:schemeClr val="dk1"/>
          </a:effectRef>
          <a:fontRef idx="minor">
            <a:schemeClr val="tx1"/>
          </a:fontRef>
        </p:style>
      </p:cxnSp>
      <p:cxnSp>
        <p:nvCxnSpPr>
          <p:cNvPr id="56" name="Straight Connector 55">
            <a:extLst>
              <a:ext uri="{FF2B5EF4-FFF2-40B4-BE49-F238E27FC236}">
                <a16:creationId xmlns:a16="http://schemas.microsoft.com/office/drawing/2014/main" id="{B35ECB8B-7A58-929C-1246-C2845E6F5F47}"/>
              </a:ext>
            </a:extLst>
          </p:cNvPr>
          <p:cNvCxnSpPr>
            <a:cxnSpLocks/>
            <a:stCxn id="67" idx="3"/>
          </p:cNvCxnSpPr>
          <p:nvPr/>
        </p:nvCxnSpPr>
        <p:spPr>
          <a:xfrm flipV="1">
            <a:off x="8596999" y="3456684"/>
            <a:ext cx="342328" cy="4664"/>
          </a:xfrm>
          <a:prstGeom prst="line">
            <a:avLst/>
          </a:prstGeom>
        </p:spPr>
        <p:style>
          <a:lnRef idx="1">
            <a:schemeClr val="dk1"/>
          </a:lnRef>
          <a:fillRef idx="0">
            <a:schemeClr val="dk1"/>
          </a:fillRef>
          <a:effectRef idx="0">
            <a:schemeClr val="dk1"/>
          </a:effectRef>
          <a:fontRef idx="minor">
            <a:schemeClr val="tx1"/>
          </a:fontRef>
        </p:style>
      </p:cxnSp>
      <p:sp>
        <p:nvSpPr>
          <p:cNvPr id="57" name="Isosceles Triangle 56">
            <a:extLst>
              <a:ext uri="{FF2B5EF4-FFF2-40B4-BE49-F238E27FC236}">
                <a16:creationId xmlns:a16="http://schemas.microsoft.com/office/drawing/2014/main" id="{F46A0BDD-D3CC-FB28-9A24-180B84A0D9A0}"/>
              </a:ext>
            </a:extLst>
          </p:cNvPr>
          <p:cNvSpPr/>
          <p:nvPr/>
        </p:nvSpPr>
        <p:spPr>
          <a:xfrm rot="16200000">
            <a:off x="9166375" y="2773772"/>
            <a:ext cx="843473" cy="1266697"/>
          </a:xfrm>
          <a:prstGeom prst="triangle">
            <a:avLst>
              <a:gd name="adj" fmla="val 4482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itle 1">
            <a:extLst>
              <a:ext uri="{FF2B5EF4-FFF2-40B4-BE49-F238E27FC236}">
                <a16:creationId xmlns:a16="http://schemas.microsoft.com/office/drawing/2014/main" id="{CEEA3B1B-A26E-FDE9-4CEA-229E18FDBCEE}"/>
              </a:ext>
            </a:extLst>
          </p:cNvPr>
          <p:cNvSpPr txBox="1">
            <a:spLocks/>
          </p:cNvSpPr>
          <p:nvPr/>
        </p:nvSpPr>
        <p:spPr bwMode="auto">
          <a:xfrm>
            <a:off x="9225760" y="3246718"/>
            <a:ext cx="1051826" cy="461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a:lstStyle>
          <a:p>
            <a:r>
              <a:rPr lang="en-US" sz="2000" dirty="0">
                <a:latin typeface="+mn-lt"/>
              </a:rPr>
              <a:t>H’</a:t>
            </a:r>
            <a:r>
              <a:rPr lang="en-US" sz="2000" baseline="-25000" dirty="0">
                <a:latin typeface="+mn-lt"/>
              </a:rPr>
              <a:t> </a:t>
            </a:r>
            <a:r>
              <a:rPr lang="en-US" sz="2000" dirty="0">
                <a:latin typeface="+mn-lt"/>
              </a:rPr>
              <a:t>(pw,</a:t>
            </a:r>
            <a:r>
              <a:rPr lang="en-US" sz="2000" dirty="0">
                <a:latin typeface="+mn-lt"/>
                <a:sym typeface="Symbol" panose="05050102010706020507" pitchFamily="18" charset="2"/>
              </a:rPr>
              <a:t>)</a:t>
            </a:r>
            <a:endParaRPr lang="en-US" sz="2000" u="sng" dirty="0">
              <a:solidFill>
                <a:srgbClr val="FF0000"/>
              </a:solidFill>
              <a:latin typeface="+mn-lt"/>
            </a:endParaRPr>
          </a:p>
        </p:txBody>
      </p:sp>
      <p:cxnSp>
        <p:nvCxnSpPr>
          <p:cNvPr id="59" name="Straight Connector 58">
            <a:extLst>
              <a:ext uri="{FF2B5EF4-FFF2-40B4-BE49-F238E27FC236}">
                <a16:creationId xmlns:a16="http://schemas.microsoft.com/office/drawing/2014/main" id="{805FB31B-C562-16E1-72D0-DF7DCD4108CF}"/>
              </a:ext>
            </a:extLst>
          </p:cNvPr>
          <p:cNvCxnSpPr>
            <a:cxnSpLocks/>
          </p:cNvCxnSpPr>
          <p:nvPr/>
        </p:nvCxnSpPr>
        <p:spPr>
          <a:xfrm>
            <a:off x="10255102" y="3429977"/>
            <a:ext cx="1071069" cy="0"/>
          </a:xfrm>
          <a:prstGeom prst="line">
            <a:avLst/>
          </a:prstGeom>
        </p:spPr>
        <p:style>
          <a:lnRef idx="1">
            <a:schemeClr val="dk1"/>
          </a:lnRef>
          <a:fillRef idx="0">
            <a:schemeClr val="dk1"/>
          </a:fillRef>
          <a:effectRef idx="0">
            <a:schemeClr val="dk1"/>
          </a:effectRef>
          <a:fontRef idx="minor">
            <a:schemeClr val="tx1"/>
          </a:fontRef>
        </p:style>
      </p:cxnSp>
      <p:sp>
        <p:nvSpPr>
          <p:cNvPr id="60" name="Title 1">
            <a:extLst>
              <a:ext uri="{FF2B5EF4-FFF2-40B4-BE49-F238E27FC236}">
                <a16:creationId xmlns:a16="http://schemas.microsoft.com/office/drawing/2014/main" id="{CB450230-D3FE-7847-E232-E3394498F206}"/>
              </a:ext>
            </a:extLst>
          </p:cNvPr>
          <p:cNvSpPr txBox="1">
            <a:spLocks/>
          </p:cNvSpPr>
          <p:nvPr/>
        </p:nvSpPr>
        <p:spPr bwMode="auto">
          <a:xfrm>
            <a:off x="8630641" y="1041541"/>
            <a:ext cx="2192463" cy="35608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a:lstStyle>
          <a:p>
            <a:pPr algn="ctr"/>
            <a:r>
              <a:rPr lang="en-US" sz="2000" dirty="0">
                <a:solidFill>
                  <a:srgbClr val="FF0000"/>
                </a:solidFill>
                <a:latin typeface="+mn-lt"/>
              </a:rPr>
              <a:t>modified 2-Feistel</a:t>
            </a:r>
            <a:endParaRPr lang="en-US" sz="2000" u="sng" dirty="0">
              <a:solidFill>
                <a:srgbClr val="FF0000"/>
              </a:solidFill>
              <a:latin typeface="+mn-lt"/>
            </a:endParaRPr>
          </a:p>
        </p:txBody>
      </p:sp>
      <p:sp>
        <p:nvSpPr>
          <p:cNvPr id="64" name="Title 1">
            <a:extLst>
              <a:ext uri="{FF2B5EF4-FFF2-40B4-BE49-F238E27FC236}">
                <a16:creationId xmlns:a16="http://schemas.microsoft.com/office/drawing/2014/main" id="{D056FD3C-3296-6A12-EB54-031DBD1A45EF}"/>
              </a:ext>
            </a:extLst>
          </p:cNvPr>
          <p:cNvSpPr txBox="1">
            <a:spLocks/>
          </p:cNvSpPr>
          <p:nvPr/>
        </p:nvSpPr>
        <p:spPr bwMode="auto">
          <a:xfrm>
            <a:off x="8029960" y="3286842"/>
            <a:ext cx="437940" cy="392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a:lstStyle>
          <a:p>
            <a:r>
              <a:rPr lang="en-US" sz="2000" dirty="0">
                <a:latin typeface="+mn-lt"/>
              </a:rPr>
              <a:t>IC</a:t>
            </a:r>
            <a:endParaRPr lang="en-US" sz="2000" u="sng" dirty="0">
              <a:solidFill>
                <a:srgbClr val="FF0000"/>
              </a:solidFill>
              <a:latin typeface="+mn-lt"/>
            </a:endParaRPr>
          </a:p>
        </p:txBody>
      </p:sp>
      <p:sp>
        <p:nvSpPr>
          <p:cNvPr id="66" name="Title 1">
            <a:extLst>
              <a:ext uri="{FF2B5EF4-FFF2-40B4-BE49-F238E27FC236}">
                <a16:creationId xmlns:a16="http://schemas.microsoft.com/office/drawing/2014/main" id="{15F5A87D-AAD0-326A-B7CA-B2588D4D003F}"/>
              </a:ext>
            </a:extLst>
          </p:cNvPr>
          <p:cNvSpPr txBox="1">
            <a:spLocks/>
          </p:cNvSpPr>
          <p:nvPr/>
        </p:nvSpPr>
        <p:spPr bwMode="auto">
          <a:xfrm>
            <a:off x="8381962" y="3266571"/>
            <a:ext cx="275055" cy="392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a:lstStyle>
          <a:p>
            <a:r>
              <a:rPr lang="en-US" sz="2000" dirty="0">
                <a:latin typeface="+mn-lt"/>
              </a:rPr>
              <a:t>&lt;</a:t>
            </a:r>
            <a:endParaRPr lang="en-US" sz="2000" u="sng" dirty="0">
              <a:solidFill>
                <a:srgbClr val="FF0000"/>
              </a:solidFill>
              <a:latin typeface="+mn-lt"/>
            </a:endParaRPr>
          </a:p>
        </p:txBody>
      </p:sp>
      <p:sp>
        <p:nvSpPr>
          <p:cNvPr id="67" name="Rectangle 66">
            <a:extLst>
              <a:ext uri="{FF2B5EF4-FFF2-40B4-BE49-F238E27FC236}">
                <a16:creationId xmlns:a16="http://schemas.microsoft.com/office/drawing/2014/main" id="{168DD117-A4E4-AE40-AF1E-4FA9539FB746}"/>
              </a:ext>
            </a:extLst>
          </p:cNvPr>
          <p:cNvSpPr/>
          <p:nvPr/>
        </p:nvSpPr>
        <p:spPr>
          <a:xfrm>
            <a:off x="7901235" y="3271519"/>
            <a:ext cx="695764" cy="379657"/>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DB0FA9A2-DD1F-B5D2-377A-AC668564E057}"/>
              </a:ext>
            </a:extLst>
          </p:cNvPr>
          <p:cNvCxnSpPr>
            <a:cxnSpLocks/>
          </p:cNvCxnSpPr>
          <p:nvPr/>
        </p:nvCxnSpPr>
        <p:spPr>
          <a:xfrm>
            <a:off x="8237237" y="3683134"/>
            <a:ext cx="0" cy="358285"/>
          </a:xfrm>
          <a:prstGeom prst="line">
            <a:avLst/>
          </a:prstGeom>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EAB20247-2361-9065-B4CE-E3EF2068F29F}"/>
              </a:ext>
            </a:extLst>
          </p:cNvPr>
          <p:cNvSpPr txBox="1"/>
          <p:nvPr/>
        </p:nvSpPr>
        <p:spPr>
          <a:xfrm>
            <a:off x="8350336" y="1566983"/>
            <a:ext cx="1030900" cy="369332"/>
          </a:xfrm>
          <a:prstGeom prst="rect">
            <a:avLst/>
          </a:prstGeom>
          <a:noFill/>
        </p:spPr>
        <p:txBody>
          <a:bodyPr wrap="square">
            <a:spAutoFit/>
          </a:bodyPr>
          <a:lstStyle/>
          <a:p>
            <a:r>
              <a:rPr lang="en-US" sz="1800" dirty="0">
                <a:solidFill>
                  <a:prstClr val="black"/>
                </a:solidFill>
                <a:latin typeface="Calibri" panose="020F0502020204030204"/>
                <a:ea typeface="宋体" panose="02010600030101010101" pitchFamily="2" charset="-122"/>
                <a:cs typeface="+mn-cs"/>
                <a:sym typeface="Symbol" panose="05050102010706020507" pitchFamily="18" charset="2"/>
              </a:rPr>
              <a:t> {0,1}</a:t>
            </a:r>
            <a:r>
              <a:rPr lang="en-US" baseline="30000" dirty="0">
                <a:solidFill>
                  <a:prstClr val="black"/>
                </a:solidFill>
                <a:latin typeface="Calibri" panose="020F0502020204030204"/>
                <a:sym typeface="Symbol" panose="05050102010706020507" pitchFamily="18" charset="2"/>
              </a:rPr>
              <a:t>n</a:t>
            </a:r>
            <a:r>
              <a:rPr lang="en-US" sz="1800" baseline="30000" dirty="0">
                <a:solidFill>
                  <a:prstClr val="black"/>
                </a:solidFill>
                <a:latin typeface="Calibri" panose="020F0502020204030204"/>
                <a:ea typeface="宋体" panose="02010600030101010101" pitchFamily="2" charset="-122"/>
                <a:cs typeface="+mn-cs"/>
                <a:sym typeface="Symbol" panose="05050102010706020507" pitchFamily="18" charset="2"/>
              </a:rPr>
              <a:t> </a:t>
            </a:r>
            <a:endParaRPr lang="en-US" dirty="0"/>
          </a:p>
        </p:txBody>
      </p:sp>
      <p:sp>
        <p:nvSpPr>
          <p:cNvPr id="15" name="TextBox 14">
            <a:extLst>
              <a:ext uri="{FF2B5EF4-FFF2-40B4-BE49-F238E27FC236}">
                <a16:creationId xmlns:a16="http://schemas.microsoft.com/office/drawing/2014/main" id="{DF59A053-03BF-E27C-35F1-934C5ABE50D1}"/>
              </a:ext>
            </a:extLst>
          </p:cNvPr>
          <p:cNvSpPr txBox="1"/>
          <p:nvPr/>
        </p:nvSpPr>
        <p:spPr>
          <a:xfrm>
            <a:off x="8346621" y="3959279"/>
            <a:ext cx="1030900" cy="369332"/>
          </a:xfrm>
          <a:prstGeom prst="rect">
            <a:avLst/>
          </a:prstGeom>
          <a:noFill/>
        </p:spPr>
        <p:txBody>
          <a:bodyPr wrap="square">
            <a:spAutoFit/>
          </a:bodyPr>
          <a:lstStyle/>
          <a:p>
            <a:r>
              <a:rPr lang="en-US" sz="1800" dirty="0">
                <a:solidFill>
                  <a:prstClr val="black"/>
                </a:solidFill>
                <a:latin typeface="Calibri" panose="020F0502020204030204"/>
                <a:ea typeface="宋体" panose="02010600030101010101" pitchFamily="2" charset="-122"/>
                <a:cs typeface="+mn-cs"/>
                <a:sym typeface="Symbol" panose="05050102010706020507" pitchFamily="18" charset="2"/>
              </a:rPr>
              <a:t> {0,1}</a:t>
            </a:r>
            <a:r>
              <a:rPr lang="en-US" sz="1800" baseline="30000" dirty="0">
                <a:solidFill>
                  <a:prstClr val="black"/>
                </a:solidFill>
                <a:latin typeface="Calibri" panose="020F0502020204030204"/>
                <a:ea typeface="宋体" panose="02010600030101010101" pitchFamily="2" charset="-122"/>
                <a:cs typeface="+mn-cs"/>
                <a:sym typeface="Symbol" panose="05050102010706020507" pitchFamily="18" charset="2"/>
              </a:rPr>
              <a:t>n </a:t>
            </a:r>
            <a:endParaRPr lang="en-US" dirty="0"/>
          </a:p>
        </p:txBody>
      </p:sp>
      <p:sp>
        <p:nvSpPr>
          <p:cNvPr id="25" name="TextBox 24">
            <a:extLst>
              <a:ext uri="{FF2B5EF4-FFF2-40B4-BE49-F238E27FC236}">
                <a16:creationId xmlns:a16="http://schemas.microsoft.com/office/drawing/2014/main" id="{4889A045-E344-4F35-4AB9-E4B0CFCCEE69}"/>
              </a:ext>
            </a:extLst>
          </p:cNvPr>
          <p:cNvSpPr txBox="1"/>
          <p:nvPr/>
        </p:nvSpPr>
        <p:spPr>
          <a:xfrm>
            <a:off x="11372471" y="3903274"/>
            <a:ext cx="698906" cy="369332"/>
          </a:xfrm>
          <a:prstGeom prst="rect">
            <a:avLst/>
          </a:prstGeom>
          <a:noFill/>
        </p:spPr>
        <p:txBody>
          <a:bodyPr wrap="square">
            <a:spAutoFit/>
          </a:bodyPr>
          <a:lstStyle/>
          <a:p>
            <a:r>
              <a:rPr lang="en-US" sz="1800" dirty="0">
                <a:solidFill>
                  <a:prstClr val="black"/>
                </a:solidFill>
                <a:latin typeface="Calibri" panose="020F0502020204030204"/>
                <a:ea typeface="宋体" panose="02010600030101010101" pitchFamily="2" charset="-122"/>
                <a:cs typeface="+mn-cs"/>
                <a:sym typeface="Symbol" panose="05050102010706020507" pitchFamily="18" charset="2"/>
              </a:rPr>
              <a:t> </a:t>
            </a:r>
            <a:r>
              <a:rPr lang="en-US" sz="1800" dirty="0">
                <a:solidFill>
                  <a:prstClr val="black"/>
                </a:solidFill>
                <a:latin typeface="Calibri" panose="020F0502020204030204"/>
                <a:ea typeface="宋体" panose="02010600030101010101" pitchFamily="2" charset="-122"/>
                <a:sym typeface="Symbol" panose="05050102010706020507" pitchFamily="18" charset="2"/>
              </a:rPr>
              <a:t>g</a:t>
            </a:r>
            <a:endParaRPr lang="en-US" dirty="0"/>
          </a:p>
        </p:txBody>
      </p:sp>
      <p:sp>
        <p:nvSpPr>
          <p:cNvPr id="26" name="TextBox 25">
            <a:extLst>
              <a:ext uri="{FF2B5EF4-FFF2-40B4-BE49-F238E27FC236}">
                <a16:creationId xmlns:a16="http://schemas.microsoft.com/office/drawing/2014/main" id="{43137603-796B-8614-D142-3DD00590A13E}"/>
              </a:ext>
            </a:extLst>
          </p:cNvPr>
          <p:cNvSpPr txBox="1"/>
          <p:nvPr/>
        </p:nvSpPr>
        <p:spPr>
          <a:xfrm>
            <a:off x="11393934" y="1539372"/>
            <a:ext cx="698906" cy="369332"/>
          </a:xfrm>
          <a:prstGeom prst="rect">
            <a:avLst/>
          </a:prstGeom>
          <a:noFill/>
        </p:spPr>
        <p:txBody>
          <a:bodyPr wrap="square">
            <a:spAutoFit/>
          </a:bodyPr>
          <a:lstStyle/>
          <a:p>
            <a:r>
              <a:rPr lang="en-US" sz="1800" dirty="0">
                <a:solidFill>
                  <a:prstClr val="black"/>
                </a:solidFill>
                <a:latin typeface="Calibri" panose="020F0502020204030204"/>
                <a:ea typeface="宋体" panose="02010600030101010101" pitchFamily="2" charset="-122"/>
                <a:cs typeface="+mn-cs"/>
                <a:sym typeface="Symbol" panose="05050102010706020507" pitchFamily="18" charset="2"/>
              </a:rPr>
              <a:t> </a:t>
            </a:r>
            <a:r>
              <a:rPr lang="en-US" sz="1800" dirty="0">
                <a:solidFill>
                  <a:prstClr val="black"/>
                </a:solidFill>
                <a:latin typeface="Calibri" panose="020F0502020204030204"/>
                <a:ea typeface="宋体" panose="02010600030101010101" pitchFamily="2" charset="-122"/>
                <a:sym typeface="Symbol" panose="05050102010706020507" pitchFamily="18" charset="2"/>
              </a:rPr>
              <a:t>g</a:t>
            </a:r>
            <a:endParaRPr lang="en-US" dirty="0"/>
          </a:p>
        </p:txBody>
      </p:sp>
      <p:sp>
        <p:nvSpPr>
          <p:cNvPr id="28" name="TextBox 27">
            <a:extLst>
              <a:ext uri="{FF2B5EF4-FFF2-40B4-BE49-F238E27FC236}">
                <a16:creationId xmlns:a16="http://schemas.microsoft.com/office/drawing/2014/main" id="{9FBF0830-ADD6-01D5-2D65-2EFAE1B9C18C}"/>
              </a:ext>
            </a:extLst>
          </p:cNvPr>
          <p:cNvSpPr txBox="1"/>
          <p:nvPr/>
        </p:nvSpPr>
        <p:spPr>
          <a:xfrm>
            <a:off x="10494757" y="2064788"/>
            <a:ext cx="698906" cy="369332"/>
          </a:xfrm>
          <a:prstGeom prst="rect">
            <a:avLst/>
          </a:prstGeom>
          <a:noFill/>
        </p:spPr>
        <p:txBody>
          <a:bodyPr wrap="square">
            <a:spAutoFit/>
          </a:bodyPr>
          <a:lstStyle/>
          <a:p>
            <a:r>
              <a:rPr lang="en-US" sz="1800" dirty="0">
                <a:solidFill>
                  <a:prstClr val="black"/>
                </a:solidFill>
                <a:latin typeface="Calibri" panose="020F0502020204030204"/>
                <a:ea typeface="宋体" panose="02010600030101010101" pitchFamily="2" charset="-122"/>
                <a:cs typeface="+mn-cs"/>
                <a:sym typeface="Symbol" panose="05050102010706020507" pitchFamily="18" charset="2"/>
              </a:rPr>
              <a:t> </a:t>
            </a:r>
            <a:r>
              <a:rPr lang="en-US" sz="1800" dirty="0">
                <a:solidFill>
                  <a:prstClr val="black"/>
                </a:solidFill>
                <a:latin typeface="Calibri" panose="020F0502020204030204"/>
                <a:ea typeface="宋体" panose="02010600030101010101" pitchFamily="2" charset="-122"/>
                <a:sym typeface="Symbol" panose="05050102010706020507" pitchFamily="18" charset="2"/>
              </a:rPr>
              <a:t>g</a:t>
            </a:r>
            <a:endParaRPr lang="en-US" dirty="0"/>
          </a:p>
        </p:txBody>
      </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C62E8E78-CA17-C1FB-2CD7-751BC3989D22}"/>
                  </a:ext>
                </a:extLst>
              </p:cNvPr>
              <p:cNvSpPr txBox="1"/>
              <p:nvPr/>
            </p:nvSpPr>
            <p:spPr>
              <a:xfrm>
                <a:off x="4747878" y="2585268"/>
                <a:ext cx="1918750" cy="400110"/>
              </a:xfrm>
              <a:prstGeom prst="rect">
                <a:avLst/>
              </a:prstGeom>
              <a:noFill/>
            </p:spPr>
            <p:txBody>
              <a:bodyPr wrap="square">
                <a:spAutoFit/>
              </a:bodyPr>
              <a:lstStyle/>
              <a:p>
                <a14:m>
                  <m:oMath xmlns:m="http://schemas.openxmlformats.org/officeDocument/2006/math">
                    <m:r>
                      <a:rPr lang="en-US" sz="2000" b="0" i="1" dirty="0" smtClean="0">
                        <a:solidFill>
                          <a:schemeClr val="tx1"/>
                        </a:solidFill>
                        <a:latin typeface="Cambria Math" panose="02040503050406030204" pitchFamily="18" charset="0"/>
                      </a:rPr>
                      <m:t>𝑝𝑤</m:t>
                    </m:r>
                    <m:r>
                      <a:rPr lang="en-US" sz="2000" b="0" i="1" dirty="0" smtClean="0">
                        <a:solidFill>
                          <a:schemeClr val="tx1"/>
                        </a:solidFill>
                        <a:latin typeface="Cambria Math" panose="02040503050406030204" pitchFamily="18" charset="0"/>
                      </a:rPr>
                      <m:t> ,  </m:t>
                    </m:r>
                    <m:r>
                      <a:rPr lang="en-US" sz="2000" b="0" i="1" dirty="0" smtClean="0">
                        <a:solidFill>
                          <a:schemeClr val="tx1"/>
                        </a:solidFill>
                        <a:latin typeface="Cambria Math" panose="02040503050406030204" pitchFamily="18" charset="0"/>
                      </a:rPr>
                      <m:t>𝑐</m:t>
                    </m:r>
                    <m:r>
                      <a:rPr lang="en-US" sz="2000" b="0" i="1" dirty="0" smtClean="0">
                        <a:solidFill>
                          <a:schemeClr val="tx1"/>
                        </a:solidFill>
                        <a:latin typeface="Cambria Math" panose="02040503050406030204" pitchFamily="18" charset="0"/>
                      </a:rPr>
                      <m:t>=</m:t>
                    </m:r>
                    <m:d>
                      <m:dPr>
                        <m:ctrlPr>
                          <a:rPr lang="en-US" sz="2000" b="0" i="1" dirty="0" smtClean="0">
                            <a:solidFill>
                              <a:schemeClr val="tx1"/>
                            </a:solidFill>
                            <a:latin typeface="Cambria Math" panose="02040503050406030204" pitchFamily="18" charset="0"/>
                          </a:rPr>
                        </m:ctrlPr>
                      </m:dPr>
                      <m:e>
                        <m:r>
                          <a:rPr lang="en-US" sz="2000" b="0" i="1" dirty="0" smtClean="0">
                            <a:solidFill>
                              <a:schemeClr val="tx1"/>
                            </a:solidFill>
                            <a:latin typeface="Cambria Math" panose="02040503050406030204" pitchFamily="18" charset="0"/>
                          </a:rPr>
                          <m:t>𝑠</m:t>
                        </m:r>
                        <m:r>
                          <a:rPr lang="en-US" sz="2000" b="0" i="1" dirty="0" smtClean="0">
                            <a:solidFill>
                              <a:schemeClr val="tx1"/>
                            </a:solidFill>
                            <a:latin typeface="Cambria Math" panose="02040503050406030204" pitchFamily="18" charset="0"/>
                          </a:rPr>
                          <m:t>,</m:t>
                        </m:r>
                        <m:r>
                          <a:rPr lang="en-US" sz="2000" b="0" i="1" dirty="0" smtClean="0">
                            <a:solidFill>
                              <a:schemeClr val="tx1"/>
                            </a:solidFill>
                            <a:latin typeface="Cambria Math" panose="02040503050406030204" pitchFamily="18" charset="0"/>
                          </a:rPr>
                          <m:t>𝑇</m:t>
                        </m:r>
                      </m:e>
                    </m:d>
                  </m:oMath>
                </a14:m>
                <a:r>
                  <a:rPr lang="en-US" sz="2000" dirty="0">
                    <a:solidFill>
                      <a:schemeClr val="tx1"/>
                    </a:solidFill>
                  </a:rPr>
                  <a:t> </a:t>
                </a:r>
              </a:p>
            </p:txBody>
          </p:sp>
        </mc:Choice>
        <mc:Fallback xmlns="">
          <p:sp>
            <p:nvSpPr>
              <p:cNvPr id="29" name="TextBox 28">
                <a:extLst>
                  <a:ext uri="{FF2B5EF4-FFF2-40B4-BE49-F238E27FC236}">
                    <a16:creationId xmlns:a16="http://schemas.microsoft.com/office/drawing/2014/main" id="{C62E8E78-CA17-C1FB-2CD7-751BC3989D22}"/>
                  </a:ext>
                </a:extLst>
              </p:cNvPr>
              <p:cNvSpPr txBox="1">
                <a:spLocks noRot="1" noChangeAspect="1" noMove="1" noResize="1" noEditPoints="1" noAdjustHandles="1" noChangeArrowheads="1" noChangeShapeType="1" noTextEdit="1"/>
              </p:cNvSpPr>
              <p:nvPr/>
            </p:nvSpPr>
            <p:spPr>
              <a:xfrm>
                <a:off x="4747878" y="2585268"/>
                <a:ext cx="1918750" cy="400110"/>
              </a:xfrm>
              <a:prstGeom prst="rect">
                <a:avLst/>
              </a:prstGeom>
              <a:blipFill>
                <a:blip r:embed="rId4"/>
                <a:stretch>
                  <a:fillRect b="-7576"/>
                </a:stretch>
              </a:blipFill>
            </p:spPr>
            <p:txBody>
              <a:bodyPr/>
              <a:lstStyle/>
              <a:p>
                <a:r>
                  <a:rPr lang="en-US">
                    <a:noFill/>
                  </a:rPr>
                  <a:t> </a:t>
                </a:r>
              </a:p>
            </p:txBody>
          </p:sp>
        </mc:Fallback>
      </mc:AlternateContent>
      <p:sp>
        <p:nvSpPr>
          <p:cNvPr id="36" name="Rectangle 35">
            <a:extLst>
              <a:ext uri="{FF2B5EF4-FFF2-40B4-BE49-F238E27FC236}">
                <a16:creationId xmlns:a16="http://schemas.microsoft.com/office/drawing/2014/main" id="{891A676D-E286-ACD2-D1A0-BE9A60ED5532}"/>
              </a:ext>
            </a:extLst>
          </p:cNvPr>
          <p:cNvSpPr/>
          <p:nvPr/>
        </p:nvSpPr>
        <p:spPr>
          <a:xfrm>
            <a:off x="3305931" y="1824409"/>
            <a:ext cx="1047825" cy="129662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solidFill>
                  <a:schemeClr val="accent2">
                    <a:lumMod val="60000"/>
                    <a:lumOff val="40000"/>
                  </a:schemeClr>
                </a:solidFill>
              </a:rPr>
              <a:t>H</a:t>
            </a:r>
            <a:r>
              <a:rPr lang="en-US" dirty="0">
                <a:solidFill>
                  <a:srgbClr val="0070C0"/>
                </a:solidFill>
              </a:rPr>
              <a:t>IC</a:t>
            </a:r>
            <a:r>
              <a:rPr lang="en-US" dirty="0"/>
              <a:t>.E</a:t>
            </a:r>
          </a:p>
          <a:p>
            <a:pPr algn="ctr"/>
            <a:endParaRPr lang="en-US" dirty="0"/>
          </a:p>
          <a:p>
            <a:pPr algn="ctr"/>
            <a:endParaRPr lang="en-US" dirty="0"/>
          </a:p>
          <a:p>
            <a:pPr algn="ctr"/>
            <a:r>
              <a:rPr lang="en-US" dirty="0">
                <a:solidFill>
                  <a:schemeClr val="accent2">
                    <a:lumMod val="60000"/>
                    <a:lumOff val="40000"/>
                  </a:schemeClr>
                </a:solidFill>
              </a:rPr>
              <a:t>H</a:t>
            </a:r>
            <a:r>
              <a:rPr lang="en-US" dirty="0">
                <a:solidFill>
                  <a:srgbClr val="0070C0"/>
                </a:solidFill>
              </a:rPr>
              <a:t>IC</a:t>
            </a:r>
            <a:r>
              <a:rPr lang="en-US" dirty="0"/>
              <a:t>.D</a:t>
            </a:r>
            <a:endParaRPr lang="en-US" baseline="30000" dirty="0"/>
          </a:p>
        </p:txBody>
      </p:sp>
      <p:cxnSp>
        <p:nvCxnSpPr>
          <p:cNvPr id="37" name="Straight Arrow Connector 36">
            <a:extLst>
              <a:ext uri="{FF2B5EF4-FFF2-40B4-BE49-F238E27FC236}">
                <a16:creationId xmlns:a16="http://schemas.microsoft.com/office/drawing/2014/main" id="{74004CAA-8AF4-083D-F114-91BD7166F43F}"/>
              </a:ext>
            </a:extLst>
          </p:cNvPr>
          <p:cNvCxnSpPr>
            <a:cxnSpLocks/>
          </p:cNvCxnSpPr>
          <p:nvPr/>
        </p:nvCxnSpPr>
        <p:spPr>
          <a:xfrm>
            <a:off x="499900" y="2190274"/>
            <a:ext cx="2639717" cy="881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579FF7C9-2CCE-A35E-384A-80DF8908BD17}"/>
              </a:ext>
            </a:extLst>
          </p:cNvPr>
          <p:cNvCxnSpPr>
            <a:cxnSpLocks/>
          </p:cNvCxnSpPr>
          <p:nvPr/>
        </p:nvCxnSpPr>
        <p:spPr>
          <a:xfrm flipV="1">
            <a:off x="437018" y="3003458"/>
            <a:ext cx="2692395" cy="3791"/>
          </a:xfrm>
          <a:prstGeom prst="straightConnector1">
            <a:avLst/>
          </a:prstGeom>
          <a:ln>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E4F2FC79-D161-229D-7CDD-56F5B313BD3B}"/>
              </a:ext>
            </a:extLst>
          </p:cNvPr>
          <p:cNvCxnSpPr>
            <a:cxnSpLocks/>
          </p:cNvCxnSpPr>
          <p:nvPr/>
        </p:nvCxnSpPr>
        <p:spPr>
          <a:xfrm>
            <a:off x="4487875" y="2204832"/>
            <a:ext cx="2587548" cy="570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8F114F82-F5AD-15BA-94C9-0F7251628180}"/>
              </a:ext>
            </a:extLst>
          </p:cNvPr>
          <p:cNvCxnSpPr>
            <a:cxnSpLocks/>
          </p:cNvCxnSpPr>
          <p:nvPr/>
        </p:nvCxnSpPr>
        <p:spPr>
          <a:xfrm>
            <a:off x="4561463" y="2998748"/>
            <a:ext cx="2138469" cy="5709"/>
          </a:xfrm>
          <a:prstGeom prst="straightConnector1">
            <a:avLst/>
          </a:prstGeom>
          <a:ln>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62" name="Title 1">
            <a:extLst>
              <a:ext uri="{FF2B5EF4-FFF2-40B4-BE49-F238E27FC236}">
                <a16:creationId xmlns:a16="http://schemas.microsoft.com/office/drawing/2014/main" id="{DF33524F-79CE-E846-CEC1-BE46E851F6DC}"/>
              </a:ext>
            </a:extLst>
          </p:cNvPr>
          <p:cNvSpPr txBox="1">
            <a:spLocks/>
          </p:cNvSpPr>
          <p:nvPr/>
        </p:nvSpPr>
        <p:spPr bwMode="auto">
          <a:xfrm>
            <a:off x="1447341" y="1059132"/>
            <a:ext cx="5057354" cy="35608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a:lstStyle>
          <a:p>
            <a:r>
              <a:rPr lang="en-US" sz="2000" dirty="0">
                <a:solidFill>
                  <a:schemeClr val="bg1"/>
                </a:solidFill>
                <a:latin typeface="+mn-lt"/>
              </a:rPr>
              <a:t>Half-</a:t>
            </a:r>
            <a:r>
              <a:rPr lang="en-US" sz="2000" dirty="0">
                <a:latin typeface="+mn-lt"/>
              </a:rPr>
              <a:t>Ideal Cipher on D = </a:t>
            </a:r>
            <a:r>
              <a:rPr lang="en-US" sz="2000" dirty="0">
                <a:solidFill>
                  <a:prstClr val="black"/>
                </a:solidFill>
                <a:latin typeface="Calibri" panose="020F0502020204030204"/>
                <a:ea typeface="宋体" panose="02010600030101010101" pitchFamily="2" charset="-122"/>
                <a:sym typeface="Symbol" panose="05050102010706020507" pitchFamily="18" charset="2"/>
              </a:rPr>
              <a:t>{0,1}</a:t>
            </a:r>
            <a:r>
              <a:rPr lang="en-US" sz="2000" baseline="30000" dirty="0">
                <a:solidFill>
                  <a:prstClr val="black"/>
                </a:solidFill>
                <a:latin typeface="Calibri" panose="020F0502020204030204"/>
                <a:sym typeface="Symbol" panose="05050102010706020507" pitchFamily="18" charset="2"/>
              </a:rPr>
              <a:t>n</a:t>
            </a:r>
            <a:r>
              <a:rPr lang="en-US" sz="2000" dirty="0">
                <a:latin typeface="+mn-lt"/>
              </a:rPr>
              <a:t> x </a:t>
            </a:r>
            <a:r>
              <a:rPr lang="en-US" sz="2000" dirty="0">
                <a:solidFill>
                  <a:prstClr val="black"/>
                </a:solidFill>
                <a:latin typeface="Calibri" panose="020F0502020204030204"/>
                <a:ea typeface="宋体" panose="02010600030101010101" pitchFamily="2" charset="-122"/>
                <a:sym typeface="Symbol" panose="05050102010706020507" pitchFamily="18" charset="2"/>
              </a:rPr>
              <a:t>g </a:t>
            </a:r>
            <a:r>
              <a:rPr lang="en-US" sz="2000" dirty="0">
                <a:latin typeface="+mn-lt"/>
              </a:rPr>
              <a:t>: UC model</a:t>
            </a:r>
            <a:endParaRPr lang="en-US" sz="2000" u="sng" dirty="0">
              <a:solidFill>
                <a:srgbClr val="FF0000"/>
              </a:solidFill>
              <a:latin typeface="+mn-lt"/>
            </a:endParaRPr>
          </a:p>
        </p:txBody>
      </p:sp>
      <mc:AlternateContent xmlns:mc="http://schemas.openxmlformats.org/markup-compatibility/2006" xmlns:a14="http://schemas.microsoft.com/office/drawing/2010/main">
        <mc:Choice Requires="a14">
          <p:sp>
            <p:nvSpPr>
              <p:cNvPr id="69" name="TextBox 68">
                <a:extLst>
                  <a:ext uri="{FF2B5EF4-FFF2-40B4-BE49-F238E27FC236}">
                    <a16:creationId xmlns:a16="http://schemas.microsoft.com/office/drawing/2014/main" id="{6C9AD9CB-92E6-B710-9D93-4E6E84BD860F}"/>
                  </a:ext>
                </a:extLst>
              </p:cNvPr>
              <p:cNvSpPr txBox="1"/>
              <p:nvPr/>
            </p:nvSpPr>
            <p:spPr>
              <a:xfrm>
                <a:off x="429143" y="2569905"/>
                <a:ext cx="1423170"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000" b="0" i="1" dirty="0" smtClean="0">
                          <a:solidFill>
                            <a:schemeClr val="tx1"/>
                          </a:solidFill>
                          <a:latin typeface="Cambria Math" panose="02040503050406030204" pitchFamily="18" charset="0"/>
                        </a:rPr>
                        <m:t>𝑚</m:t>
                      </m:r>
                      <m:r>
                        <a:rPr lang="en-US" sz="2000" b="0" i="1" dirty="0" smtClean="0">
                          <a:solidFill>
                            <a:schemeClr val="tx1"/>
                          </a:solidFill>
                          <a:latin typeface="Cambria Math" panose="02040503050406030204" pitchFamily="18" charset="0"/>
                        </a:rPr>
                        <m:t>=(</m:t>
                      </m:r>
                      <m:r>
                        <a:rPr lang="en-US" sz="2000" b="0" i="1" dirty="0" smtClean="0">
                          <a:solidFill>
                            <a:schemeClr val="tx1"/>
                          </a:solidFill>
                          <a:latin typeface="Cambria Math" panose="02040503050406030204" pitchFamily="18" charset="0"/>
                        </a:rPr>
                        <m:t>𝑟</m:t>
                      </m:r>
                      <m:r>
                        <a:rPr lang="en-US" sz="2000" b="0" i="1" dirty="0" smtClean="0">
                          <a:solidFill>
                            <a:schemeClr val="tx1"/>
                          </a:solidFill>
                          <a:latin typeface="Cambria Math" panose="02040503050406030204" pitchFamily="18" charset="0"/>
                        </a:rPr>
                        <m:t>,</m:t>
                      </m:r>
                      <m:r>
                        <a:rPr lang="en-US" sz="2000" b="0" i="1" dirty="0" smtClean="0">
                          <a:solidFill>
                            <a:schemeClr val="tx1"/>
                          </a:solidFill>
                          <a:latin typeface="Cambria Math" panose="02040503050406030204" pitchFamily="18" charset="0"/>
                        </a:rPr>
                        <m:t>𝑀</m:t>
                      </m:r>
                      <m:r>
                        <a:rPr lang="en-US" sz="2000" b="0" i="1" dirty="0" smtClean="0">
                          <a:solidFill>
                            <a:schemeClr val="tx1"/>
                          </a:solidFill>
                          <a:latin typeface="Cambria Math" panose="02040503050406030204" pitchFamily="18" charset="0"/>
                        </a:rPr>
                        <m:t>)</m:t>
                      </m:r>
                    </m:oMath>
                  </m:oMathPara>
                </a14:m>
                <a:endParaRPr lang="en-US" sz="2000" dirty="0">
                  <a:solidFill>
                    <a:schemeClr val="tx1"/>
                  </a:solidFill>
                </a:endParaRPr>
              </a:p>
            </p:txBody>
          </p:sp>
        </mc:Choice>
        <mc:Fallback xmlns="">
          <p:sp>
            <p:nvSpPr>
              <p:cNvPr id="69" name="TextBox 68">
                <a:extLst>
                  <a:ext uri="{FF2B5EF4-FFF2-40B4-BE49-F238E27FC236}">
                    <a16:creationId xmlns:a16="http://schemas.microsoft.com/office/drawing/2014/main" id="{6C9AD9CB-92E6-B710-9D93-4E6E84BD860F}"/>
                  </a:ext>
                </a:extLst>
              </p:cNvPr>
              <p:cNvSpPr txBox="1">
                <a:spLocks noRot="1" noChangeAspect="1" noMove="1" noResize="1" noEditPoints="1" noAdjustHandles="1" noChangeArrowheads="1" noChangeShapeType="1" noTextEdit="1"/>
              </p:cNvSpPr>
              <p:nvPr/>
            </p:nvSpPr>
            <p:spPr>
              <a:xfrm>
                <a:off x="429143" y="2569905"/>
                <a:ext cx="1423170" cy="400110"/>
              </a:xfrm>
              <a:prstGeom prst="rect">
                <a:avLst/>
              </a:prstGeom>
              <a:blipFill>
                <a:blip r:embed="rId5"/>
                <a:stretch>
                  <a:fillRect r="-427" b="-153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7" name="TextBox 86">
                <a:extLst>
                  <a:ext uri="{FF2B5EF4-FFF2-40B4-BE49-F238E27FC236}">
                    <a16:creationId xmlns:a16="http://schemas.microsoft.com/office/drawing/2014/main" id="{3B584510-33A8-1E9E-36C8-D1DE89265C61}"/>
                  </a:ext>
                </a:extLst>
              </p:cNvPr>
              <p:cNvSpPr txBox="1"/>
              <p:nvPr/>
            </p:nvSpPr>
            <p:spPr>
              <a:xfrm>
                <a:off x="4499525" y="1789628"/>
                <a:ext cx="1165411"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800" b="0" i="1" dirty="0" smtClean="0">
                          <a:solidFill>
                            <a:schemeClr val="tx1"/>
                          </a:solidFill>
                          <a:latin typeface="Cambria Math" panose="02040503050406030204" pitchFamily="18" charset="0"/>
                        </a:rPr>
                        <m:t>𝑐</m:t>
                      </m:r>
                      <m:r>
                        <a:rPr lang="en-US" sz="1800" b="0" i="1" dirty="0" smtClean="0">
                          <a:solidFill>
                            <a:schemeClr val="tx1"/>
                          </a:solidFill>
                          <a:latin typeface="Cambria Math" panose="02040503050406030204" pitchFamily="18" charset="0"/>
                        </a:rPr>
                        <m:t>=</m:t>
                      </m:r>
                      <m:d>
                        <m:dPr>
                          <m:ctrlPr>
                            <a:rPr lang="en-US" sz="1800" b="0" i="1" dirty="0" smtClean="0">
                              <a:solidFill>
                                <a:schemeClr val="tx1"/>
                              </a:solidFill>
                              <a:latin typeface="Cambria Math" panose="02040503050406030204" pitchFamily="18" charset="0"/>
                            </a:rPr>
                          </m:ctrlPr>
                        </m:dPr>
                        <m:e>
                          <m:r>
                            <a:rPr lang="en-US" sz="1800" b="0" i="1" dirty="0" smtClean="0">
                              <a:solidFill>
                                <a:schemeClr val="tx1"/>
                              </a:solidFill>
                              <a:latin typeface="Cambria Math" panose="02040503050406030204" pitchFamily="18" charset="0"/>
                            </a:rPr>
                            <m:t>𝑠</m:t>
                          </m:r>
                          <m:r>
                            <a:rPr lang="en-US" sz="1800" b="0" i="1" dirty="0" smtClean="0">
                              <a:solidFill>
                                <a:schemeClr val="tx1"/>
                              </a:solidFill>
                              <a:latin typeface="Cambria Math" panose="02040503050406030204" pitchFamily="18" charset="0"/>
                            </a:rPr>
                            <m:t>,</m:t>
                          </m:r>
                          <m:r>
                            <a:rPr lang="en-US" sz="1800" b="0" i="1" dirty="0" smtClean="0">
                              <a:solidFill>
                                <a:schemeClr val="tx1"/>
                              </a:solidFill>
                              <a:latin typeface="Cambria Math" panose="02040503050406030204" pitchFamily="18" charset="0"/>
                            </a:rPr>
                            <m:t>𝑇</m:t>
                          </m:r>
                        </m:e>
                      </m:d>
                    </m:oMath>
                  </m:oMathPara>
                </a14:m>
                <a:endParaRPr lang="en-US" dirty="0"/>
              </a:p>
            </p:txBody>
          </p:sp>
        </mc:Choice>
        <mc:Fallback xmlns="">
          <p:sp>
            <p:nvSpPr>
              <p:cNvPr id="87" name="TextBox 86">
                <a:extLst>
                  <a:ext uri="{FF2B5EF4-FFF2-40B4-BE49-F238E27FC236}">
                    <a16:creationId xmlns:a16="http://schemas.microsoft.com/office/drawing/2014/main" id="{3B584510-33A8-1E9E-36C8-D1DE89265C61}"/>
                  </a:ext>
                </a:extLst>
              </p:cNvPr>
              <p:cNvSpPr txBox="1">
                <a:spLocks noRot="1" noChangeAspect="1" noMove="1" noResize="1" noEditPoints="1" noAdjustHandles="1" noChangeArrowheads="1" noChangeShapeType="1" noTextEdit="1"/>
              </p:cNvSpPr>
              <p:nvPr/>
            </p:nvSpPr>
            <p:spPr>
              <a:xfrm>
                <a:off x="4499525" y="1789628"/>
                <a:ext cx="1165411" cy="369332"/>
              </a:xfrm>
              <a:prstGeom prst="rect">
                <a:avLst/>
              </a:prstGeom>
              <a:blipFill>
                <a:blip r:embed="rId6"/>
                <a:stretch>
                  <a:fillRect/>
                </a:stretch>
              </a:blipFill>
            </p:spPr>
            <p:txBody>
              <a:bodyPr/>
              <a:lstStyle/>
              <a:p>
                <a:r>
                  <a:rPr lang="en-US">
                    <a:noFill/>
                  </a:rPr>
                  <a:t> </a:t>
                </a:r>
              </a:p>
            </p:txBody>
          </p:sp>
        </mc:Fallback>
      </mc:AlternateContent>
      <p:grpSp>
        <p:nvGrpSpPr>
          <p:cNvPr id="88" name="Group 87">
            <a:extLst>
              <a:ext uri="{FF2B5EF4-FFF2-40B4-BE49-F238E27FC236}">
                <a16:creationId xmlns:a16="http://schemas.microsoft.com/office/drawing/2014/main" id="{2B1486ED-3C32-49FA-2C7E-EDB511A1CA1B}"/>
              </a:ext>
            </a:extLst>
          </p:cNvPr>
          <p:cNvGrpSpPr/>
          <p:nvPr/>
        </p:nvGrpSpPr>
        <p:grpSpPr>
          <a:xfrm>
            <a:off x="5458463" y="1682003"/>
            <a:ext cx="664858" cy="454096"/>
            <a:chOff x="5834554" y="1537501"/>
            <a:chExt cx="633841" cy="497278"/>
          </a:xfrm>
        </p:grpSpPr>
        <mc:AlternateContent xmlns:mc="http://schemas.openxmlformats.org/markup-compatibility/2006" xmlns:a14="http://schemas.microsoft.com/office/drawing/2010/main">
          <mc:Choice Requires="a14">
            <p:sp>
              <p:nvSpPr>
                <p:cNvPr id="89" name="TextBox 88">
                  <a:extLst>
                    <a:ext uri="{FF2B5EF4-FFF2-40B4-BE49-F238E27FC236}">
                      <a16:creationId xmlns:a16="http://schemas.microsoft.com/office/drawing/2014/main" id="{8A1D2B4C-4B85-C200-5793-DB48E7F299DD}"/>
                    </a:ext>
                  </a:extLst>
                </p:cNvPr>
                <p:cNvSpPr txBox="1"/>
                <p:nvPr/>
              </p:nvSpPr>
              <p:spPr>
                <a:xfrm>
                  <a:off x="5834554" y="1537501"/>
                  <a:ext cx="633841"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1800" i="1" dirty="0" smtClean="0">
                            <a:solidFill>
                              <a:schemeClr val="tx1"/>
                            </a:solidFill>
                            <a:latin typeface="Cambria Math" panose="02040503050406030204" pitchFamily="18" charset="0"/>
                            <a:sym typeface="Symbol" panose="05050102010706020507" pitchFamily="18" charset="2"/>
                          </a:rPr>
                          <m:t>$</m:t>
                        </m:r>
                      </m:oMath>
                    </m:oMathPara>
                  </a14:m>
                  <a:endParaRPr lang="en-US" dirty="0"/>
                </a:p>
              </p:txBody>
            </p:sp>
          </mc:Choice>
          <mc:Fallback xmlns="">
            <p:sp>
              <p:nvSpPr>
                <p:cNvPr id="89" name="TextBox 88">
                  <a:extLst>
                    <a:ext uri="{FF2B5EF4-FFF2-40B4-BE49-F238E27FC236}">
                      <a16:creationId xmlns:a16="http://schemas.microsoft.com/office/drawing/2014/main" id="{8A1D2B4C-4B85-C200-5793-DB48E7F299DD}"/>
                    </a:ext>
                  </a:extLst>
                </p:cNvPr>
                <p:cNvSpPr txBox="1">
                  <a:spLocks noRot="1" noChangeAspect="1" noMove="1" noResize="1" noEditPoints="1" noAdjustHandles="1" noChangeArrowheads="1" noChangeShapeType="1" noTextEdit="1"/>
                </p:cNvSpPr>
                <p:nvPr/>
              </p:nvSpPr>
              <p:spPr>
                <a:xfrm>
                  <a:off x="5834554" y="1537501"/>
                  <a:ext cx="633841" cy="369332"/>
                </a:xfrm>
                <a:prstGeom prst="rect">
                  <a:avLst/>
                </a:prstGeom>
                <a:blipFill>
                  <a:blip r:embed="rId7"/>
                  <a:stretch>
                    <a:fillRect b="-89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0" name="TextBox 89">
                  <a:extLst>
                    <a:ext uri="{FF2B5EF4-FFF2-40B4-BE49-F238E27FC236}">
                      <a16:creationId xmlns:a16="http://schemas.microsoft.com/office/drawing/2014/main" id="{9CAE9BEB-37CC-0B86-9381-E1B68DBB9B51}"/>
                    </a:ext>
                  </a:extLst>
                </p:cNvPr>
                <p:cNvSpPr txBox="1"/>
                <p:nvPr/>
              </p:nvSpPr>
              <p:spPr>
                <a:xfrm>
                  <a:off x="5945973" y="1665447"/>
                  <a:ext cx="300054"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en-US" altLang="zh-CN" sz="1800" dirty="0" smtClean="0">
                            <a:solidFill>
                              <a:schemeClr val="tx1"/>
                            </a:solidFill>
                            <a:sym typeface="Symbol" panose="05050102010706020507" pitchFamily="18" charset="2"/>
                          </a:rPr>
                          <m:t></m:t>
                        </m:r>
                      </m:oMath>
                    </m:oMathPara>
                  </a14:m>
                  <a:endParaRPr lang="en-US" dirty="0"/>
                </a:p>
              </p:txBody>
            </p:sp>
          </mc:Choice>
          <mc:Fallback xmlns="">
            <p:sp>
              <p:nvSpPr>
                <p:cNvPr id="90" name="TextBox 89">
                  <a:extLst>
                    <a:ext uri="{FF2B5EF4-FFF2-40B4-BE49-F238E27FC236}">
                      <a16:creationId xmlns:a16="http://schemas.microsoft.com/office/drawing/2014/main" id="{9CAE9BEB-37CC-0B86-9381-E1B68DBB9B51}"/>
                    </a:ext>
                  </a:extLst>
                </p:cNvPr>
                <p:cNvSpPr txBox="1">
                  <a:spLocks noRot="1" noChangeAspect="1" noMove="1" noResize="1" noEditPoints="1" noAdjustHandles="1" noChangeArrowheads="1" noChangeShapeType="1" noTextEdit="1"/>
                </p:cNvSpPr>
                <p:nvPr/>
              </p:nvSpPr>
              <p:spPr>
                <a:xfrm>
                  <a:off x="5945973" y="1665447"/>
                  <a:ext cx="300054" cy="369332"/>
                </a:xfrm>
                <a:prstGeom prst="rect">
                  <a:avLst/>
                </a:prstGeom>
                <a:blipFill>
                  <a:blip r:embed="rId8"/>
                  <a:stretch>
                    <a:fillRect r="-21154"/>
                  </a:stretch>
                </a:blipFill>
              </p:spPr>
              <p:txBody>
                <a:bodyPr/>
                <a:lstStyle/>
                <a:p>
                  <a:r>
                    <a:rPr lang="en-US">
                      <a:noFill/>
                    </a:rPr>
                    <a:t> </a:t>
                  </a:r>
                </a:p>
              </p:txBody>
            </p:sp>
          </mc:Fallback>
        </mc:AlternateContent>
      </p:grpSp>
      <p:sp>
        <p:nvSpPr>
          <p:cNvPr id="92" name="TextBox 91">
            <a:extLst>
              <a:ext uri="{FF2B5EF4-FFF2-40B4-BE49-F238E27FC236}">
                <a16:creationId xmlns:a16="http://schemas.microsoft.com/office/drawing/2014/main" id="{58852A6C-403D-8895-246F-9232CCFB5DF3}"/>
              </a:ext>
            </a:extLst>
          </p:cNvPr>
          <p:cNvSpPr txBox="1"/>
          <p:nvPr/>
        </p:nvSpPr>
        <p:spPr>
          <a:xfrm>
            <a:off x="5947327" y="1796313"/>
            <a:ext cx="1192305" cy="369332"/>
          </a:xfrm>
          <a:prstGeom prst="rect">
            <a:avLst/>
          </a:prstGeom>
          <a:noFill/>
        </p:spPr>
        <p:txBody>
          <a:bodyPr wrap="square">
            <a:spAutoFit/>
          </a:bodyPr>
          <a:lstStyle/>
          <a:p>
            <a:r>
              <a:rPr lang="en-US" sz="1800" dirty="0">
                <a:solidFill>
                  <a:prstClr val="black"/>
                </a:solidFill>
                <a:latin typeface="Calibri" panose="020F0502020204030204"/>
                <a:ea typeface="宋体" panose="02010600030101010101" pitchFamily="2" charset="-122"/>
                <a:sym typeface="Symbol" panose="05050102010706020507" pitchFamily="18" charset="2"/>
              </a:rPr>
              <a:t>{0,1}</a:t>
            </a:r>
            <a:r>
              <a:rPr lang="en-US" sz="1800" baseline="30000" dirty="0">
                <a:solidFill>
                  <a:prstClr val="black"/>
                </a:solidFill>
                <a:latin typeface="Calibri" panose="020F0502020204030204"/>
                <a:sym typeface="Symbol" panose="05050102010706020507" pitchFamily="18" charset="2"/>
              </a:rPr>
              <a:t>n</a:t>
            </a:r>
            <a:r>
              <a:rPr lang="en-US" sz="1800" dirty="0">
                <a:latin typeface="+mn-lt"/>
              </a:rPr>
              <a:t> x </a:t>
            </a:r>
            <a:r>
              <a:rPr lang="en-US" sz="1800" dirty="0">
                <a:solidFill>
                  <a:prstClr val="black"/>
                </a:solidFill>
                <a:latin typeface="Calibri" panose="020F0502020204030204"/>
                <a:ea typeface="宋体" panose="02010600030101010101" pitchFamily="2" charset="-122"/>
                <a:sym typeface="Symbol" panose="05050102010706020507" pitchFamily="18" charset="2"/>
              </a:rPr>
              <a:t>g</a:t>
            </a:r>
            <a:endParaRPr lang="en-US" dirty="0"/>
          </a:p>
        </p:txBody>
      </p:sp>
      <p:grpSp>
        <p:nvGrpSpPr>
          <p:cNvPr id="93" name="Group 92">
            <a:extLst>
              <a:ext uri="{FF2B5EF4-FFF2-40B4-BE49-F238E27FC236}">
                <a16:creationId xmlns:a16="http://schemas.microsoft.com/office/drawing/2014/main" id="{94B95458-0875-8DEE-C4CA-9F46742D1E88}"/>
              </a:ext>
            </a:extLst>
          </p:cNvPr>
          <p:cNvGrpSpPr/>
          <p:nvPr/>
        </p:nvGrpSpPr>
        <p:grpSpPr>
          <a:xfrm>
            <a:off x="1648115" y="2472242"/>
            <a:ext cx="664858" cy="454096"/>
            <a:chOff x="5834554" y="1537501"/>
            <a:chExt cx="633841" cy="497278"/>
          </a:xfrm>
        </p:grpSpPr>
        <mc:AlternateContent xmlns:mc="http://schemas.openxmlformats.org/markup-compatibility/2006" xmlns:a14="http://schemas.microsoft.com/office/drawing/2010/main">
          <mc:Choice Requires="a14">
            <p:sp>
              <p:nvSpPr>
                <p:cNvPr id="94" name="TextBox 93">
                  <a:extLst>
                    <a:ext uri="{FF2B5EF4-FFF2-40B4-BE49-F238E27FC236}">
                      <a16:creationId xmlns:a16="http://schemas.microsoft.com/office/drawing/2014/main" id="{8A263189-694B-B2C2-418C-A5CE565FD42E}"/>
                    </a:ext>
                  </a:extLst>
                </p:cNvPr>
                <p:cNvSpPr txBox="1"/>
                <p:nvPr/>
              </p:nvSpPr>
              <p:spPr>
                <a:xfrm>
                  <a:off x="5834554" y="1537501"/>
                  <a:ext cx="633841"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1800" i="1" dirty="0" smtClean="0">
                            <a:solidFill>
                              <a:schemeClr val="tx1"/>
                            </a:solidFill>
                            <a:latin typeface="Cambria Math" panose="02040503050406030204" pitchFamily="18" charset="0"/>
                            <a:sym typeface="Symbol" panose="05050102010706020507" pitchFamily="18" charset="2"/>
                          </a:rPr>
                          <m:t>$</m:t>
                        </m:r>
                      </m:oMath>
                    </m:oMathPara>
                  </a14:m>
                  <a:endParaRPr lang="en-US" dirty="0"/>
                </a:p>
              </p:txBody>
            </p:sp>
          </mc:Choice>
          <mc:Fallback xmlns="">
            <p:sp>
              <p:nvSpPr>
                <p:cNvPr id="94" name="TextBox 93">
                  <a:extLst>
                    <a:ext uri="{FF2B5EF4-FFF2-40B4-BE49-F238E27FC236}">
                      <a16:creationId xmlns:a16="http://schemas.microsoft.com/office/drawing/2014/main" id="{8A263189-694B-B2C2-418C-A5CE565FD42E}"/>
                    </a:ext>
                  </a:extLst>
                </p:cNvPr>
                <p:cNvSpPr txBox="1">
                  <a:spLocks noRot="1" noChangeAspect="1" noMove="1" noResize="1" noEditPoints="1" noAdjustHandles="1" noChangeArrowheads="1" noChangeShapeType="1" noTextEdit="1"/>
                </p:cNvSpPr>
                <p:nvPr/>
              </p:nvSpPr>
              <p:spPr>
                <a:xfrm>
                  <a:off x="5834554" y="1537501"/>
                  <a:ext cx="633841" cy="369332"/>
                </a:xfrm>
                <a:prstGeom prst="rect">
                  <a:avLst/>
                </a:prstGeom>
                <a:blipFill>
                  <a:blip r:embed="rId9"/>
                  <a:stretch>
                    <a:fillRect b="-90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5" name="TextBox 94">
                  <a:extLst>
                    <a:ext uri="{FF2B5EF4-FFF2-40B4-BE49-F238E27FC236}">
                      <a16:creationId xmlns:a16="http://schemas.microsoft.com/office/drawing/2014/main" id="{78A2AAE5-9BC0-8CE6-530E-E9F013C3297C}"/>
                    </a:ext>
                  </a:extLst>
                </p:cNvPr>
                <p:cNvSpPr txBox="1"/>
                <p:nvPr/>
              </p:nvSpPr>
              <p:spPr>
                <a:xfrm>
                  <a:off x="5945973" y="1665447"/>
                  <a:ext cx="300054"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en-US" altLang="zh-CN" sz="1800" dirty="0" smtClean="0">
                            <a:solidFill>
                              <a:schemeClr val="tx1"/>
                            </a:solidFill>
                            <a:sym typeface="Symbol" panose="05050102010706020507" pitchFamily="18" charset="2"/>
                          </a:rPr>
                          <m:t></m:t>
                        </m:r>
                      </m:oMath>
                    </m:oMathPara>
                  </a14:m>
                  <a:endParaRPr lang="en-US" dirty="0"/>
                </a:p>
              </p:txBody>
            </p:sp>
          </mc:Choice>
          <mc:Fallback xmlns="">
            <p:sp>
              <p:nvSpPr>
                <p:cNvPr id="95" name="TextBox 94">
                  <a:extLst>
                    <a:ext uri="{FF2B5EF4-FFF2-40B4-BE49-F238E27FC236}">
                      <a16:creationId xmlns:a16="http://schemas.microsoft.com/office/drawing/2014/main" id="{78A2AAE5-9BC0-8CE6-530E-E9F013C3297C}"/>
                    </a:ext>
                  </a:extLst>
                </p:cNvPr>
                <p:cNvSpPr txBox="1">
                  <a:spLocks noRot="1" noChangeAspect="1" noMove="1" noResize="1" noEditPoints="1" noAdjustHandles="1" noChangeArrowheads="1" noChangeShapeType="1" noTextEdit="1"/>
                </p:cNvSpPr>
                <p:nvPr/>
              </p:nvSpPr>
              <p:spPr>
                <a:xfrm>
                  <a:off x="5945973" y="1665447"/>
                  <a:ext cx="300054" cy="369332"/>
                </a:xfrm>
                <a:prstGeom prst="rect">
                  <a:avLst/>
                </a:prstGeom>
                <a:blipFill>
                  <a:blip r:embed="rId10"/>
                  <a:stretch>
                    <a:fillRect r="-21154"/>
                  </a:stretch>
                </a:blipFill>
              </p:spPr>
              <p:txBody>
                <a:bodyPr/>
                <a:lstStyle/>
                <a:p>
                  <a:r>
                    <a:rPr lang="en-US">
                      <a:noFill/>
                    </a:rPr>
                    <a:t> </a:t>
                  </a:r>
                </a:p>
              </p:txBody>
            </p:sp>
          </mc:Fallback>
        </mc:AlternateContent>
      </p:grpSp>
      <p:sp>
        <p:nvSpPr>
          <p:cNvPr id="96" name="TextBox 95">
            <a:extLst>
              <a:ext uri="{FF2B5EF4-FFF2-40B4-BE49-F238E27FC236}">
                <a16:creationId xmlns:a16="http://schemas.microsoft.com/office/drawing/2014/main" id="{38B7832E-4E34-7357-7A34-91B2DAE9F370}"/>
              </a:ext>
            </a:extLst>
          </p:cNvPr>
          <p:cNvSpPr txBox="1"/>
          <p:nvPr/>
        </p:nvSpPr>
        <p:spPr>
          <a:xfrm>
            <a:off x="2128905" y="2585021"/>
            <a:ext cx="1192305" cy="369332"/>
          </a:xfrm>
          <a:prstGeom prst="rect">
            <a:avLst/>
          </a:prstGeom>
          <a:noFill/>
        </p:spPr>
        <p:txBody>
          <a:bodyPr wrap="square">
            <a:spAutoFit/>
          </a:bodyPr>
          <a:lstStyle/>
          <a:p>
            <a:r>
              <a:rPr lang="en-US" sz="1800" dirty="0">
                <a:solidFill>
                  <a:prstClr val="black"/>
                </a:solidFill>
                <a:latin typeface="Calibri" panose="020F0502020204030204"/>
                <a:ea typeface="宋体" panose="02010600030101010101" pitchFamily="2" charset="-122"/>
                <a:sym typeface="Symbol" panose="05050102010706020507" pitchFamily="18" charset="2"/>
              </a:rPr>
              <a:t>{0,1}</a:t>
            </a:r>
            <a:r>
              <a:rPr lang="en-US" sz="1800" baseline="30000" dirty="0">
                <a:solidFill>
                  <a:prstClr val="black"/>
                </a:solidFill>
                <a:latin typeface="Calibri" panose="020F0502020204030204"/>
                <a:sym typeface="Symbol" panose="05050102010706020507" pitchFamily="18" charset="2"/>
              </a:rPr>
              <a:t>n</a:t>
            </a:r>
            <a:r>
              <a:rPr lang="en-US" sz="1800" dirty="0">
                <a:latin typeface="+mn-lt"/>
              </a:rPr>
              <a:t> x </a:t>
            </a:r>
            <a:r>
              <a:rPr lang="en-US" sz="1800" dirty="0">
                <a:solidFill>
                  <a:prstClr val="black"/>
                </a:solidFill>
                <a:latin typeface="Calibri" panose="020F0502020204030204"/>
                <a:ea typeface="宋体" panose="02010600030101010101" pitchFamily="2" charset="-122"/>
                <a:sym typeface="Symbol" panose="05050102010706020507" pitchFamily="18" charset="2"/>
              </a:rPr>
              <a:t>g</a:t>
            </a:r>
            <a:endParaRPr lang="en-US" dirty="0"/>
          </a:p>
        </p:txBody>
      </p:sp>
      <p:sp>
        <p:nvSpPr>
          <p:cNvPr id="98" name="TextBox 97">
            <a:extLst>
              <a:ext uri="{FF2B5EF4-FFF2-40B4-BE49-F238E27FC236}">
                <a16:creationId xmlns:a16="http://schemas.microsoft.com/office/drawing/2014/main" id="{F9B0F714-031D-0ADA-3076-E53D1D2585CC}"/>
              </a:ext>
            </a:extLst>
          </p:cNvPr>
          <p:cNvSpPr txBox="1"/>
          <p:nvPr/>
        </p:nvSpPr>
        <p:spPr>
          <a:xfrm>
            <a:off x="311609" y="1054110"/>
            <a:ext cx="785155" cy="338554"/>
          </a:xfrm>
          <a:prstGeom prst="rect">
            <a:avLst/>
          </a:prstGeom>
          <a:solidFill>
            <a:schemeClr val="accent4">
              <a:lumMod val="20000"/>
              <a:lumOff val="80000"/>
            </a:schemeClr>
          </a:solidFill>
          <a:ln>
            <a:solidFill>
              <a:srgbClr val="7030A0"/>
            </a:solidFill>
          </a:ln>
        </p:spPr>
        <p:txBody>
          <a:bodyPr wrap="square">
            <a:spAutoFit/>
          </a:bodyPr>
          <a:lstStyle/>
          <a:p>
            <a:r>
              <a:rPr lang="en-US" altLang="zh-CN" sz="1600" dirty="0">
                <a:latin typeface="+mn-lt"/>
              </a:rPr>
              <a:t>Recall:</a:t>
            </a:r>
          </a:p>
        </p:txBody>
      </p:sp>
      <p:sp>
        <p:nvSpPr>
          <p:cNvPr id="101" name="TextBox 100">
            <a:extLst>
              <a:ext uri="{FF2B5EF4-FFF2-40B4-BE49-F238E27FC236}">
                <a16:creationId xmlns:a16="http://schemas.microsoft.com/office/drawing/2014/main" id="{F2A0DD46-BAF1-38A0-84E8-D77773106F59}"/>
              </a:ext>
            </a:extLst>
          </p:cNvPr>
          <p:cNvSpPr txBox="1"/>
          <p:nvPr/>
        </p:nvSpPr>
        <p:spPr>
          <a:xfrm>
            <a:off x="1853316" y="3276453"/>
            <a:ext cx="4576858" cy="707886"/>
          </a:xfrm>
          <a:prstGeom prst="rect">
            <a:avLst/>
          </a:prstGeom>
          <a:noFill/>
          <a:ln w="19050">
            <a:solidFill>
              <a:schemeClr val="bg2">
                <a:lumMod val="50000"/>
              </a:schemeClr>
            </a:solidFill>
          </a:ln>
        </p:spPr>
        <p:txBody>
          <a:bodyPr wrap="square">
            <a:spAutoFit/>
          </a:bodyPr>
          <a:lstStyle/>
          <a:p>
            <a:r>
              <a:rPr lang="en-US" sz="2000" dirty="0">
                <a:solidFill>
                  <a:schemeClr val="bg1"/>
                </a:solidFill>
              </a:rPr>
              <a:t>H</a:t>
            </a:r>
            <a:r>
              <a:rPr lang="en-US" sz="2000" dirty="0">
                <a:solidFill>
                  <a:schemeClr val="tx1">
                    <a:lumMod val="50000"/>
                    <a:lumOff val="50000"/>
                  </a:schemeClr>
                </a:solidFill>
              </a:rPr>
              <a:t>IC keeps table of </a:t>
            </a:r>
            <a:r>
              <a:rPr lang="en-US" sz="2000" b="0" dirty="0">
                <a:solidFill>
                  <a:schemeClr val="tx1">
                    <a:lumMod val="50000"/>
                    <a:lumOff val="50000"/>
                  </a:schemeClr>
                </a:solidFill>
              </a:rPr>
              <a:t>(</a:t>
            </a:r>
            <a:r>
              <a:rPr lang="en-US" sz="2000" b="0" dirty="0" err="1">
                <a:solidFill>
                  <a:schemeClr val="tx1">
                    <a:lumMod val="50000"/>
                    <a:lumOff val="50000"/>
                  </a:schemeClr>
                </a:solidFill>
              </a:rPr>
              <a:t>m,</a:t>
            </a:r>
            <a:r>
              <a:rPr lang="en-US" sz="2000" dirty="0" err="1">
                <a:solidFill>
                  <a:schemeClr val="tx1">
                    <a:lumMod val="50000"/>
                    <a:lumOff val="50000"/>
                  </a:schemeClr>
                </a:solidFill>
              </a:rPr>
              <a:t>c</a:t>
            </a:r>
            <a:r>
              <a:rPr lang="en-US" sz="2000" b="0" dirty="0">
                <a:solidFill>
                  <a:schemeClr val="tx1">
                    <a:lumMod val="50000"/>
                    <a:lumOff val="50000"/>
                  </a:schemeClr>
                </a:solidFill>
              </a:rPr>
              <a:t>) pairs for each pw, $ choice is up to table[pw] = permutation</a:t>
            </a:r>
            <a:endParaRPr lang="en-US" sz="2000" dirty="0">
              <a:solidFill>
                <a:schemeClr val="tx1">
                  <a:lumMod val="50000"/>
                  <a:lumOff val="50000"/>
                </a:schemeClr>
              </a:solidFill>
            </a:endParaRPr>
          </a:p>
        </p:txBody>
      </p:sp>
      <p:sp>
        <p:nvSpPr>
          <p:cNvPr id="2" name="Title 1">
            <a:extLst>
              <a:ext uri="{FF2B5EF4-FFF2-40B4-BE49-F238E27FC236}">
                <a16:creationId xmlns:a16="http://schemas.microsoft.com/office/drawing/2014/main" id="{4F4E3EB1-6D38-77AD-C3D1-5EDCADFF6420}"/>
              </a:ext>
            </a:extLst>
          </p:cNvPr>
          <p:cNvSpPr txBox="1">
            <a:spLocks/>
          </p:cNvSpPr>
          <p:nvPr/>
        </p:nvSpPr>
        <p:spPr bwMode="auto">
          <a:xfrm>
            <a:off x="861636" y="115376"/>
            <a:ext cx="11060723" cy="843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2500"/>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a:lstStyle>
          <a:p>
            <a:r>
              <a:rPr lang="en-US" dirty="0"/>
              <a:t>modified 2-Feistel (m2F) = “Half-Ideal” Cipher (HIC)</a:t>
            </a:r>
            <a:endParaRPr lang="en-US" sz="3600" dirty="0">
              <a:solidFill>
                <a:srgbClr val="FF0000"/>
              </a:solidFill>
            </a:endParaRPr>
          </a:p>
        </p:txBody>
      </p:sp>
      <p:sp>
        <p:nvSpPr>
          <p:cNvPr id="4" name="Title 1">
            <a:extLst>
              <a:ext uri="{FF2B5EF4-FFF2-40B4-BE49-F238E27FC236}">
                <a16:creationId xmlns:a16="http://schemas.microsoft.com/office/drawing/2014/main" id="{C19C1562-8C61-5DC3-2BA8-72B07567DCC5}"/>
              </a:ext>
            </a:extLst>
          </p:cNvPr>
          <p:cNvSpPr txBox="1">
            <a:spLocks/>
          </p:cNvSpPr>
          <p:nvPr/>
        </p:nvSpPr>
        <p:spPr bwMode="auto">
          <a:xfrm>
            <a:off x="105511" y="4419427"/>
            <a:ext cx="11987329" cy="236715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a:lstStyle>
          <a:p>
            <a:pPr lvl="0">
              <a:lnSpc>
                <a:spcPct val="150000"/>
              </a:lnSpc>
            </a:pPr>
            <a:r>
              <a:rPr lang="en-US" sz="2000" u="sng" dirty="0">
                <a:latin typeface="+mn-lt"/>
              </a:rPr>
              <a:t>Claim</a:t>
            </a:r>
            <a:r>
              <a:rPr lang="en-US" sz="2000" dirty="0">
                <a:latin typeface="+mn-lt"/>
              </a:rPr>
              <a:t>:  </a:t>
            </a:r>
            <a:r>
              <a:rPr lang="en-US" sz="2000" i="1" dirty="0">
                <a:latin typeface="+mn-lt"/>
              </a:rPr>
              <a:t>m2F</a:t>
            </a:r>
            <a:r>
              <a:rPr lang="en-US" sz="2000" dirty="0">
                <a:latin typeface="+mn-lt"/>
              </a:rPr>
              <a:t> compiles (1) </a:t>
            </a:r>
            <a:r>
              <a:rPr lang="en-US" sz="2000" dirty="0">
                <a:solidFill>
                  <a:prstClr val="black"/>
                </a:solidFill>
                <a:latin typeface="Calibri" panose="020F0502020204030204"/>
                <a:ea typeface="宋体" panose="02010600030101010101" pitchFamily="2" charset="-122"/>
                <a:cs typeface="+mn-cs"/>
              </a:rPr>
              <a:t>RO hash H onto G and (2) IC on </a:t>
            </a:r>
            <a:r>
              <a:rPr lang="en-US" sz="2000" dirty="0">
                <a:solidFill>
                  <a:prstClr val="black"/>
                </a:solidFill>
                <a:latin typeface="Calibri" panose="020F0502020204030204"/>
                <a:ea typeface="宋体" panose="02010600030101010101" pitchFamily="2" charset="-122"/>
                <a:cs typeface="+mn-cs"/>
                <a:sym typeface="Symbol" panose="05050102010706020507" pitchFamily="18" charset="2"/>
              </a:rPr>
              <a:t>{0,1}</a:t>
            </a:r>
            <a:r>
              <a:rPr lang="en-US" sz="2000" baseline="30000" dirty="0">
                <a:solidFill>
                  <a:prstClr val="black"/>
                </a:solidFill>
                <a:latin typeface="Calibri" panose="020F0502020204030204"/>
                <a:ea typeface="宋体" panose="02010600030101010101" pitchFamily="2" charset="-122"/>
                <a:cs typeface="+mn-cs"/>
                <a:sym typeface="Symbol" panose="05050102010706020507" pitchFamily="18" charset="2"/>
              </a:rPr>
              <a:t>n</a:t>
            </a:r>
            <a:r>
              <a:rPr lang="en-US" sz="2000" dirty="0">
                <a:latin typeface="+mn-lt"/>
              </a:rPr>
              <a:t> into </a:t>
            </a:r>
            <a:r>
              <a:rPr lang="en-US" sz="2000" i="1" dirty="0">
                <a:solidFill>
                  <a:srgbClr val="0070C0"/>
                </a:solidFill>
                <a:latin typeface="+mn-lt"/>
              </a:rPr>
              <a:t>UC “Half-Ideal” Cipher (HIC) </a:t>
            </a:r>
            <a:r>
              <a:rPr lang="en-US" sz="2000" dirty="0">
                <a:latin typeface="+mn-lt"/>
              </a:rPr>
              <a:t>on </a:t>
            </a:r>
            <a:r>
              <a:rPr lang="en-US" sz="2000" dirty="0">
                <a:solidFill>
                  <a:prstClr val="black"/>
                </a:solidFill>
                <a:latin typeface="Calibri" panose="020F0502020204030204"/>
                <a:ea typeface="宋体" panose="02010600030101010101" pitchFamily="2" charset="-122"/>
                <a:cs typeface="+mn-cs"/>
                <a:sym typeface="Symbol" panose="05050102010706020507" pitchFamily="18" charset="2"/>
              </a:rPr>
              <a:t>{0,1}</a:t>
            </a:r>
            <a:r>
              <a:rPr lang="en-US" sz="2000" baseline="30000" dirty="0">
                <a:solidFill>
                  <a:prstClr val="black"/>
                </a:solidFill>
                <a:latin typeface="Calibri" panose="020F0502020204030204"/>
                <a:ea typeface="宋体" panose="02010600030101010101" pitchFamily="2" charset="-122"/>
                <a:cs typeface="+mn-cs"/>
                <a:sym typeface="Symbol" panose="05050102010706020507" pitchFamily="18" charset="2"/>
              </a:rPr>
              <a:t>n  </a:t>
            </a:r>
            <a:r>
              <a:rPr lang="en-US" sz="2000" dirty="0">
                <a:latin typeface="+mn-lt"/>
              </a:rPr>
              <a:t>x G</a:t>
            </a:r>
          </a:p>
          <a:p>
            <a:pPr marL="342900" lvl="0" indent="-342900">
              <a:lnSpc>
                <a:spcPct val="150000"/>
              </a:lnSpc>
              <a:buFont typeface="Arial" panose="020B0604020202020204" pitchFamily="34" charset="0"/>
              <a:buChar char="•"/>
            </a:pPr>
            <a:r>
              <a:rPr lang="en-US" sz="2000" dirty="0">
                <a:latin typeface="+mn-lt"/>
              </a:rPr>
              <a:t>same efficiency and generality as 2-Feistel: just one hash onto </a:t>
            </a:r>
            <a:r>
              <a:rPr lang="en-US" sz="2000" dirty="0">
                <a:solidFill>
                  <a:prstClr val="black"/>
                </a:solidFill>
                <a:latin typeface="Calibri" panose="020F0502020204030204"/>
                <a:ea typeface="宋体" panose="02010600030101010101" pitchFamily="2" charset="-122"/>
                <a:sym typeface="Symbol" panose="05050102010706020507" pitchFamily="18" charset="2"/>
              </a:rPr>
              <a:t>g, works whenever  RO hash onto g</a:t>
            </a:r>
            <a:endParaRPr lang="en-US" sz="2000" dirty="0">
              <a:latin typeface="+mn-lt"/>
            </a:endParaRPr>
          </a:p>
          <a:p>
            <a:pPr marL="342900" lvl="0" indent="-342900">
              <a:lnSpc>
                <a:spcPct val="150000"/>
              </a:lnSpc>
              <a:buFont typeface="Arial" panose="020B0604020202020204" pitchFamily="34" charset="0"/>
              <a:buChar char="•"/>
            </a:pPr>
            <a:r>
              <a:rPr lang="en-US" sz="2000" dirty="0">
                <a:solidFill>
                  <a:prstClr val="black"/>
                </a:solidFill>
                <a:latin typeface="Calibri" panose="020F0502020204030204"/>
                <a:ea typeface="宋体" panose="02010600030101010101" pitchFamily="2" charset="-122"/>
                <a:cs typeface="+mn-cs"/>
              </a:rPr>
              <a:t>HIC </a:t>
            </a:r>
            <a:r>
              <a:rPr lang="en-US" sz="2000" dirty="0">
                <a:solidFill>
                  <a:prstClr val="black"/>
                </a:solidFill>
                <a:latin typeface="Calibri" panose="020F0502020204030204"/>
                <a:ea typeface="宋体" panose="02010600030101010101" pitchFamily="2" charset="-122"/>
                <a:cs typeface="+mn-cs"/>
                <a:sym typeface="Symbol" panose="05050102010706020507" pitchFamily="18" charset="2"/>
              </a:rPr>
              <a:t> </a:t>
            </a:r>
            <a:r>
              <a:rPr lang="en-US" sz="2000" dirty="0">
                <a:solidFill>
                  <a:prstClr val="black"/>
                </a:solidFill>
                <a:latin typeface="Calibri" panose="020F0502020204030204"/>
                <a:ea typeface="宋体" panose="02010600030101010101" pitchFamily="2" charset="-122"/>
                <a:cs typeface="+mn-cs"/>
              </a:rPr>
              <a:t>IC: </a:t>
            </a:r>
            <a:r>
              <a:rPr lang="en-US" sz="2000" dirty="0">
                <a:solidFill>
                  <a:srgbClr val="0070C0"/>
                </a:solidFill>
                <a:latin typeface="Calibri" panose="020F0502020204030204"/>
                <a:ea typeface="宋体" panose="02010600030101010101" pitchFamily="2" charset="-122"/>
                <a:cs typeface="+mn-cs"/>
              </a:rPr>
              <a:t>collision-resilient</a:t>
            </a:r>
            <a:r>
              <a:rPr lang="en-US" sz="2000" dirty="0">
                <a:solidFill>
                  <a:prstClr val="black"/>
                </a:solidFill>
                <a:latin typeface="Calibri" panose="020F0502020204030204"/>
                <a:ea typeface="宋体" panose="02010600030101010101" pitchFamily="2" charset="-122"/>
                <a:cs typeface="+mn-cs"/>
              </a:rPr>
              <a:t>, </a:t>
            </a:r>
            <a:r>
              <a:rPr lang="en-US" sz="2000" dirty="0">
                <a:solidFill>
                  <a:srgbClr val="0070C0"/>
                </a:solidFill>
                <a:latin typeface="Calibri" panose="020F0502020204030204"/>
                <a:ea typeface="宋体" panose="02010600030101010101" pitchFamily="2" charset="-122"/>
                <a:cs typeface="+mn-cs"/>
              </a:rPr>
              <a:t>non-malleable</a:t>
            </a:r>
            <a:r>
              <a:rPr lang="en-US" sz="2000" dirty="0">
                <a:solidFill>
                  <a:prstClr val="black"/>
                </a:solidFill>
                <a:latin typeface="Calibri" panose="020F0502020204030204"/>
                <a:ea typeface="宋体" panose="02010600030101010101" pitchFamily="2" charset="-122"/>
                <a:cs typeface="+mn-cs"/>
              </a:rPr>
              <a:t>, </a:t>
            </a:r>
            <a:r>
              <a:rPr lang="en-US" sz="2000" dirty="0">
                <a:solidFill>
                  <a:srgbClr val="0070C0"/>
                </a:solidFill>
                <a:latin typeface="Calibri" panose="020F0502020204030204"/>
                <a:ea typeface="宋体" panose="02010600030101010101" pitchFamily="2" charset="-122"/>
                <a:cs typeface="+mn-cs"/>
              </a:rPr>
              <a:t>(straight-line) ciphertext-to-(</a:t>
            </a:r>
            <a:r>
              <a:rPr lang="en-US" sz="2000" dirty="0" err="1">
                <a:solidFill>
                  <a:srgbClr val="0070C0"/>
                </a:solidFill>
                <a:latin typeface="Calibri" panose="020F0502020204030204"/>
                <a:ea typeface="宋体" panose="02010600030101010101" pitchFamily="2" charset="-122"/>
                <a:cs typeface="+mn-cs"/>
              </a:rPr>
              <a:t>pw,plaintext</a:t>
            </a:r>
            <a:r>
              <a:rPr lang="en-US" sz="2000" dirty="0">
                <a:solidFill>
                  <a:srgbClr val="0070C0"/>
                </a:solidFill>
                <a:latin typeface="Calibri" panose="020F0502020204030204"/>
                <a:ea typeface="宋体" panose="02010600030101010101" pitchFamily="2" charset="-122"/>
                <a:cs typeface="+mn-cs"/>
              </a:rPr>
              <a:t>) extraction </a:t>
            </a:r>
            <a:r>
              <a:rPr lang="en-US" sz="2000" dirty="0">
                <a:solidFill>
                  <a:prstClr val="black"/>
                </a:solidFill>
                <a:latin typeface="Calibri" panose="020F0502020204030204"/>
                <a:ea typeface="宋体" panose="02010600030101010101" pitchFamily="2" charset="-122"/>
                <a:sym typeface="Symbol" panose="05050102010706020507" pitchFamily="18" charset="2"/>
              </a:rPr>
              <a:t>from IC.E calls</a:t>
            </a:r>
            <a:r>
              <a:rPr lang="en-US" sz="2000" dirty="0">
                <a:solidFill>
                  <a:srgbClr val="0070C0"/>
                </a:solidFill>
                <a:latin typeface="Calibri" panose="020F0502020204030204"/>
                <a:ea typeface="宋体" panose="02010600030101010101" pitchFamily="2" charset="-122"/>
                <a:cs typeface="+mn-cs"/>
              </a:rPr>
              <a:t>,</a:t>
            </a:r>
          </a:p>
          <a:p>
            <a:pPr lvl="0">
              <a:lnSpc>
                <a:spcPct val="100000"/>
              </a:lnSpc>
            </a:pPr>
            <a:r>
              <a:rPr lang="en-US" sz="2000" dirty="0">
                <a:solidFill>
                  <a:srgbClr val="0070C0"/>
                </a:solidFill>
                <a:latin typeface="Calibri" panose="020F0502020204030204"/>
                <a:ea typeface="宋体" panose="02010600030101010101" pitchFamily="2" charset="-122"/>
                <a:cs typeface="+mn-cs"/>
              </a:rPr>
              <a:t>	      reductions can (straight-line) embed $ plaintexts in decryptions</a:t>
            </a:r>
            <a:r>
              <a:rPr lang="en-US" sz="2000" dirty="0">
                <a:solidFill>
                  <a:prstClr val="black"/>
                </a:solidFill>
                <a:latin typeface="Calibri" panose="020F0502020204030204"/>
                <a:ea typeface="宋体" panose="02010600030101010101" pitchFamily="2" charset="-122"/>
                <a:sym typeface="Symbol" panose="05050102010706020507" pitchFamily="18" charset="2"/>
              </a:rPr>
              <a:t> on IC.D calls</a:t>
            </a:r>
            <a:endParaRPr lang="en-US" sz="2000" dirty="0">
              <a:solidFill>
                <a:srgbClr val="0070C0"/>
              </a:solidFill>
              <a:latin typeface="Calibri" panose="020F0502020204030204"/>
              <a:ea typeface="宋体" panose="02010600030101010101" pitchFamily="2" charset="-122"/>
              <a:cs typeface="+mn-cs"/>
            </a:endParaRPr>
          </a:p>
          <a:p>
            <a:pPr marL="342900" lvl="0" indent="-342900">
              <a:lnSpc>
                <a:spcPct val="150000"/>
              </a:lnSpc>
              <a:buFont typeface="Arial" panose="020B0604020202020204" pitchFamily="34" charset="0"/>
              <a:buChar char="•"/>
            </a:pPr>
            <a:r>
              <a:rPr lang="en-US" sz="2000" dirty="0">
                <a:solidFill>
                  <a:srgbClr val="0070C0"/>
                </a:solidFill>
                <a:latin typeface="Calibri" panose="020F0502020204030204"/>
                <a:ea typeface="宋体" panose="02010600030101010101" pitchFamily="2" charset="-122"/>
                <a:cs typeface="+mn-cs"/>
                <a:sym typeface="Symbol" panose="05050102010706020507" pitchFamily="18" charset="2"/>
              </a:rPr>
              <a:t>why </a:t>
            </a:r>
            <a:r>
              <a:rPr lang="en-US" sz="2000" i="1" dirty="0">
                <a:solidFill>
                  <a:srgbClr val="0070C0"/>
                </a:solidFill>
                <a:latin typeface="Calibri" panose="020F0502020204030204"/>
                <a:ea typeface="宋体" panose="02010600030101010101" pitchFamily="2" charset="-122"/>
                <a:cs typeface="+mn-cs"/>
                <a:sym typeface="Symbol" panose="05050102010706020507" pitchFamily="18" charset="2"/>
              </a:rPr>
              <a:t>Half</a:t>
            </a:r>
            <a:r>
              <a:rPr lang="en-US" sz="2000" dirty="0">
                <a:solidFill>
                  <a:srgbClr val="0070C0"/>
                </a:solidFill>
                <a:latin typeface="Calibri" panose="020F0502020204030204"/>
                <a:ea typeface="宋体" panose="02010600030101010101" pitchFamily="2" charset="-122"/>
                <a:cs typeface="+mn-cs"/>
                <a:sym typeface="Symbol" panose="05050102010706020507" pitchFamily="18" charset="2"/>
              </a:rPr>
              <a:t>-Ideal Cipher? </a:t>
            </a:r>
            <a:r>
              <a:rPr lang="en-US" sz="2000" dirty="0">
                <a:solidFill>
                  <a:prstClr val="black"/>
                </a:solidFill>
                <a:latin typeface="Calibri" panose="020F0502020204030204"/>
                <a:ea typeface="宋体" panose="02010600030101010101" pitchFamily="2" charset="-122"/>
                <a:cs typeface="+mn-cs"/>
                <a:sym typeface="Symbol" panose="05050102010706020507" pitchFamily="18" charset="2"/>
              </a:rPr>
              <a:t>on (H)IC.E calls </a:t>
            </a:r>
            <a:r>
              <a:rPr lang="en-US" sz="2000" dirty="0">
                <a:solidFill>
                  <a:srgbClr val="FF0000"/>
                </a:solidFill>
                <a:latin typeface="Calibri" panose="020F0502020204030204"/>
                <a:ea typeface="宋体" panose="02010600030101010101" pitchFamily="2" charset="-122"/>
                <a:cs typeface="+mn-cs"/>
                <a:sym typeface="Symbol" panose="05050102010706020507" pitchFamily="18" charset="2"/>
              </a:rPr>
              <a:t>s-part</a:t>
            </a:r>
            <a:r>
              <a:rPr lang="en-US" sz="2000" dirty="0">
                <a:solidFill>
                  <a:prstClr val="black"/>
                </a:solidFill>
                <a:latin typeface="Calibri" panose="020F0502020204030204"/>
                <a:ea typeface="宋体" panose="02010600030101010101" pitchFamily="2" charset="-122"/>
                <a:cs typeface="+mn-cs"/>
                <a:sym typeface="Symbol" panose="05050102010706020507" pitchFamily="18" charset="2"/>
              </a:rPr>
              <a:t> of ciphertext is </a:t>
            </a:r>
            <a:r>
              <a:rPr lang="en-US" sz="2000" dirty="0">
                <a:solidFill>
                  <a:srgbClr val="FF0000"/>
                </a:solidFill>
                <a:latin typeface="Calibri" panose="020F0502020204030204"/>
                <a:ea typeface="宋体" panose="02010600030101010101" pitchFamily="2" charset="-122"/>
                <a:cs typeface="+mn-cs"/>
                <a:sym typeface="Symbol" panose="05050102010706020507" pitchFamily="18" charset="2"/>
              </a:rPr>
              <a:t>random</a:t>
            </a:r>
            <a:r>
              <a:rPr lang="en-US" sz="2000" dirty="0">
                <a:solidFill>
                  <a:prstClr val="black"/>
                </a:solidFill>
                <a:latin typeface="Calibri" panose="020F0502020204030204"/>
                <a:ea typeface="宋体" panose="02010600030101010101" pitchFamily="2" charset="-122"/>
                <a:cs typeface="+mn-cs"/>
                <a:sym typeface="Symbol" panose="05050102010706020507" pitchFamily="18" charset="2"/>
              </a:rPr>
              <a:t> but </a:t>
            </a:r>
            <a:r>
              <a:rPr lang="en-US" sz="2000" dirty="0">
                <a:solidFill>
                  <a:srgbClr val="FF0000"/>
                </a:solidFill>
                <a:latin typeface="Calibri" panose="020F0502020204030204"/>
                <a:ea typeface="宋体" panose="02010600030101010101" pitchFamily="2" charset="-122"/>
                <a:cs typeface="+mn-cs"/>
                <a:sym typeface="Symbol" panose="05050102010706020507" pitchFamily="18" charset="2"/>
              </a:rPr>
              <a:t>T-part </a:t>
            </a:r>
            <a:r>
              <a:rPr lang="en-US" sz="2000" dirty="0">
                <a:solidFill>
                  <a:prstClr val="black"/>
                </a:solidFill>
                <a:latin typeface="Calibri" panose="020F0502020204030204"/>
                <a:ea typeface="宋体" panose="02010600030101010101" pitchFamily="2" charset="-122"/>
                <a:cs typeface="+mn-cs"/>
                <a:sym typeface="Symbol" panose="05050102010706020507" pitchFamily="18" charset="2"/>
              </a:rPr>
              <a:t>can be </a:t>
            </a:r>
            <a:r>
              <a:rPr lang="en-US" sz="2000" dirty="0">
                <a:solidFill>
                  <a:srgbClr val="FF0000"/>
                </a:solidFill>
                <a:latin typeface="Calibri" panose="020F0502020204030204"/>
                <a:ea typeface="宋体" panose="02010600030101010101" pitchFamily="2" charset="-122"/>
                <a:cs typeface="+mn-cs"/>
                <a:sym typeface="Symbol" panose="05050102010706020507" pitchFamily="18" charset="2"/>
              </a:rPr>
              <a:t>arbitrarily chosen</a:t>
            </a:r>
            <a:endParaRPr lang="en-US" sz="2000" dirty="0">
              <a:solidFill>
                <a:srgbClr val="FF0000"/>
              </a:solidFill>
              <a:latin typeface="Calibri" panose="020F0502020204030204"/>
              <a:ea typeface="宋体" panose="02010600030101010101" pitchFamily="2" charset="-122"/>
              <a:sym typeface="Symbol" panose="05050102010706020507" pitchFamily="18" charset="2"/>
            </a:endParaRPr>
          </a:p>
        </p:txBody>
      </p:sp>
    </p:spTree>
    <p:extLst>
      <p:ext uri="{BB962C8B-B14F-4D97-AF65-F5344CB8AC3E}">
        <p14:creationId xmlns:p14="http://schemas.microsoft.com/office/powerpoint/2010/main" val="23310416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21198D38-5968-B552-4007-E9A1D09B931F}"/>
              </a:ext>
            </a:extLst>
          </p:cNvPr>
          <p:cNvSpPr txBox="1">
            <a:spLocks/>
          </p:cNvSpPr>
          <p:nvPr/>
        </p:nvSpPr>
        <p:spPr bwMode="auto">
          <a:xfrm>
            <a:off x="861636" y="115376"/>
            <a:ext cx="11060723" cy="843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2500"/>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a:lstStyle>
          <a:p>
            <a:r>
              <a:rPr lang="en-US" dirty="0"/>
              <a:t>modified 2-Feistel (m2F) = “Half-Ideal” Cipher (HIC)</a:t>
            </a:r>
            <a:endParaRPr lang="en-US" sz="3600" dirty="0">
              <a:solidFill>
                <a:srgbClr val="FF0000"/>
              </a:solidFill>
            </a:endParaRPr>
          </a:p>
        </p:txBody>
      </p:sp>
      <p:sp>
        <p:nvSpPr>
          <p:cNvPr id="22" name="Title 1">
            <a:extLst>
              <a:ext uri="{FF2B5EF4-FFF2-40B4-BE49-F238E27FC236}">
                <a16:creationId xmlns:a16="http://schemas.microsoft.com/office/drawing/2014/main" id="{21F246D1-6207-4EA5-9789-63525C7E84E4}"/>
              </a:ext>
            </a:extLst>
          </p:cNvPr>
          <p:cNvSpPr txBox="1">
            <a:spLocks/>
          </p:cNvSpPr>
          <p:nvPr/>
        </p:nvSpPr>
        <p:spPr bwMode="auto">
          <a:xfrm>
            <a:off x="8150312" y="1580069"/>
            <a:ext cx="392618" cy="461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a:lstStyle>
          <a:p>
            <a:r>
              <a:rPr lang="en-US" sz="2000" dirty="0">
                <a:latin typeface="+mn-lt"/>
              </a:rPr>
              <a:t>r</a:t>
            </a:r>
            <a:endParaRPr lang="en-US" sz="2000" u="sng" dirty="0">
              <a:solidFill>
                <a:srgbClr val="FF0000"/>
              </a:solidFill>
              <a:latin typeface="+mn-lt"/>
            </a:endParaRPr>
          </a:p>
        </p:txBody>
      </p:sp>
      <p:sp>
        <p:nvSpPr>
          <p:cNvPr id="23" name="Title 1">
            <a:extLst>
              <a:ext uri="{FF2B5EF4-FFF2-40B4-BE49-F238E27FC236}">
                <a16:creationId xmlns:a16="http://schemas.microsoft.com/office/drawing/2014/main" id="{1E21E931-ACDC-F3A8-A3CB-CD64084CD1DF}"/>
              </a:ext>
            </a:extLst>
          </p:cNvPr>
          <p:cNvSpPr txBox="1">
            <a:spLocks/>
          </p:cNvSpPr>
          <p:nvPr/>
        </p:nvSpPr>
        <p:spPr bwMode="auto">
          <a:xfrm>
            <a:off x="11079915" y="1583302"/>
            <a:ext cx="392618" cy="461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a:lstStyle>
          <a:p>
            <a:r>
              <a:rPr lang="en-US" sz="2000" dirty="0">
                <a:latin typeface="+mn-lt"/>
              </a:rPr>
              <a:t>M</a:t>
            </a:r>
            <a:endParaRPr lang="en-US" sz="2000" u="sng" dirty="0">
              <a:solidFill>
                <a:srgbClr val="FF0000"/>
              </a:solidFill>
              <a:latin typeface="+mn-lt"/>
            </a:endParaRPr>
          </a:p>
        </p:txBody>
      </p:sp>
      <p:sp>
        <p:nvSpPr>
          <p:cNvPr id="24" name="Title 1">
            <a:extLst>
              <a:ext uri="{FF2B5EF4-FFF2-40B4-BE49-F238E27FC236}">
                <a16:creationId xmlns:a16="http://schemas.microsoft.com/office/drawing/2014/main" id="{D2F20EAB-D716-E14F-B140-413D6E3347FB}"/>
              </a:ext>
            </a:extLst>
          </p:cNvPr>
          <p:cNvSpPr txBox="1">
            <a:spLocks/>
          </p:cNvSpPr>
          <p:nvPr/>
        </p:nvSpPr>
        <p:spPr bwMode="auto">
          <a:xfrm>
            <a:off x="8114592" y="3962675"/>
            <a:ext cx="392618" cy="461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a:lstStyle>
          <a:p>
            <a:r>
              <a:rPr lang="en-US" sz="2000" dirty="0">
                <a:latin typeface="+mn-lt"/>
              </a:rPr>
              <a:t>s</a:t>
            </a:r>
            <a:endParaRPr lang="en-US" sz="2000" u="sng" dirty="0">
              <a:solidFill>
                <a:srgbClr val="FF0000"/>
              </a:solidFill>
              <a:latin typeface="+mn-lt"/>
            </a:endParaRPr>
          </a:p>
        </p:txBody>
      </p:sp>
      <p:sp>
        <p:nvSpPr>
          <p:cNvPr id="27" name="Title 1">
            <a:extLst>
              <a:ext uri="{FF2B5EF4-FFF2-40B4-BE49-F238E27FC236}">
                <a16:creationId xmlns:a16="http://schemas.microsoft.com/office/drawing/2014/main" id="{E069472B-2A4F-02F9-7383-22F446412BF9}"/>
              </a:ext>
            </a:extLst>
          </p:cNvPr>
          <p:cNvSpPr txBox="1">
            <a:spLocks/>
          </p:cNvSpPr>
          <p:nvPr/>
        </p:nvSpPr>
        <p:spPr bwMode="auto">
          <a:xfrm>
            <a:off x="11176162" y="3925018"/>
            <a:ext cx="392618" cy="461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a:lstStyle>
          <a:p>
            <a:r>
              <a:rPr lang="en-US" sz="2000" dirty="0">
                <a:latin typeface="+mn-lt"/>
              </a:rPr>
              <a:t>T</a:t>
            </a:r>
            <a:endParaRPr lang="en-US" sz="2000" u="sng" dirty="0">
              <a:solidFill>
                <a:srgbClr val="FF0000"/>
              </a:solidFill>
              <a:latin typeface="+mn-lt"/>
            </a:endParaRPr>
          </a:p>
        </p:txBody>
      </p:sp>
      <p:cxnSp>
        <p:nvCxnSpPr>
          <p:cNvPr id="30" name="Straight Connector 29">
            <a:extLst>
              <a:ext uri="{FF2B5EF4-FFF2-40B4-BE49-F238E27FC236}">
                <a16:creationId xmlns:a16="http://schemas.microsoft.com/office/drawing/2014/main" id="{C1985BE1-6024-B1DD-8F5D-B08D7B77CC6A}"/>
              </a:ext>
            </a:extLst>
          </p:cNvPr>
          <p:cNvCxnSpPr>
            <a:cxnSpLocks/>
          </p:cNvCxnSpPr>
          <p:nvPr/>
        </p:nvCxnSpPr>
        <p:spPr>
          <a:xfrm flipH="1">
            <a:off x="8249117" y="1875882"/>
            <a:ext cx="24767" cy="1357793"/>
          </a:xfrm>
          <a:prstGeom prst="line">
            <a:avLst/>
          </a:prstGeom>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37833962-0F0F-6EA8-E436-DBA70EE813BE}"/>
              </a:ext>
            </a:extLst>
          </p:cNvPr>
          <p:cNvCxnSpPr>
            <a:cxnSpLocks/>
          </p:cNvCxnSpPr>
          <p:nvPr/>
        </p:nvCxnSpPr>
        <p:spPr>
          <a:xfrm>
            <a:off x="8291339" y="2473138"/>
            <a:ext cx="804710" cy="0"/>
          </a:xfrm>
          <a:prstGeom prst="line">
            <a:avLst/>
          </a:prstGeom>
        </p:spPr>
        <p:style>
          <a:lnRef idx="1">
            <a:schemeClr val="dk1"/>
          </a:lnRef>
          <a:fillRef idx="0">
            <a:schemeClr val="dk1"/>
          </a:fillRef>
          <a:effectRef idx="0">
            <a:schemeClr val="dk1"/>
          </a:effectRef>
          <a:fontRef idx="minor">
            <a:schemeClr val="tx1"/>
          </a:fontRef>
        </p:style>
      </p:cxnSp>
      <p:sp>
        <p:nvSpPr>
          <p:cNvPr id="32" name="Isosceles Triangle 31">
            <a:extLst>
              <a:ext uri="{FF2B5EF4-FFF2-40B4-BE49-F238E27FC236}">
                <a16:creationId xmlns:a16="http://schemas.microsoft.com/office/drawing/2014/main" id="{0D76AF50-DE57-3DD3-558D-4A7EFF959BEE}"/>
              </a:ext>
            </a:extLst>
          </p:cNvPr>
          <p:cNvSpPr/>
          <p:nvPr/>
        </p:nvSpPr>
        <p:spPr>
          <a:xfrm rot="5400000">
            <a:off x="9319696" y="1855967"/>
            <a:ext cx="843473" cy="1266697"/>
          </a:xfrm>
          <a:prstGeom prst="triangle">
            <a:avLst>
              <a:gd name="adj" fmla="val 4482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itle 1">
            <a:extLst>
              <a:ext uri="{FF2B5EF4-FFF2-40B4-BE49-F238E27FC236}">
                <a16:creationId xmlns:a16="http://schemas.microsoft.com/office/drawing/2014/main" id="{3267DD5B-06D4-F2B1-24FE-0BF8EC91E10D}"/>
              </a:ext>
            </a:extLst>
          </p:cNvPr>
          <p:cNvSpPr txBox="1">
            <a:spLocks/>
          </p:cNvSpPr>
          <p:nvPr/>
        </p:nvSpPr>
        <p:spPr bwMode="auto">
          <a:xfrm>
            <a:off x="9108085" y="2272516"/>
            <a:ext cx="1051826" cy="461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a:lstStyle>
          <a:p>
            <a:r>
              <a:rPr lang="en-US" sz="2000" dirty="0">
                <a:latin typeface="+mn-lt"/>
              </a:rPr>
              <a:t>H</a:t>
            </a:r>
            <a:r>
              <a:rPr lang="en-US" sz="2000" baseline="-25000" dirty="0">
                <a:latin typeface="+mn-lt"/>
              </a:rPr>
              <a:t> </a:t>
            </a:r>
            <a:r>
              <a:rPr lang="en-US" sz="2000" dirty="0">
                <a:latin typeface="+mn-lt"/>
              </a:rPr>
              <a:t>(pw,</a:t>
            </a:r>
            <a:r>
              <a:rPr lang="en-US" sz="2000" dirty="0">
                <a:latin typeface="+mn-lt"/>
                <a:sym typeface="Symbol" panose="05050102010706020507" pitchFamily="18" charset="2"/>
              </a:rPr>
              <a:t>)</a:t>
            </a:r>
            <a:endParaRPr lang="en-US" sz="2000" u="sng" dirty="0">
              <a:solidFill>
                <a:srgbClr val="FF0000"/>
              </a:solidFill>
              <a:latin typeface="+mn-lt"/>
            </a:endParaRPr>
          </a:p>
        </p:txBody>
      </p:sp>
      <p:cxnSp>
        <p:nvCxnSpPr>
          <p:cNvPr id="35" name="Straight Connector 34">
            <a:extLst>
              <a:ext uri="{FF2B5EF4-FFF2-40B4-BE49-F238E27FC236}">
                <a16:creationId xmlns:a16="http://schemas.microsoft.com/office/drawing/2014/main" id="{B220B5A5-ABE4-95C8-26DC-DD1836801C64}"/>
              </a:ext>
            </a:extLst>
          </p:cNvPr>
          <p:cNvCxnSpPr>
            <a:cxnSpLocks/>
          </p:cNvCxnSpPr>
          <p:nvPr/>
        </p:nvCxnSpPr>
        <p:spPr>
          <a:xfrm>
            <a:off x="10374781" y="2455775"/>
            <a:ext cx="804710" cy="0"/>
          </a:xfrm>
          <a:prstGeom prst="line">
            <a:avLst/>
          </a:prstGeom>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id="{7BC11A0B-F6A9-CD0F-5CBF-3F3BE6B577B1}"/>
              </a:ext>
            </a:extLst>
          </p:cNvPr>
          <p:cNvCxnSpPr>
            <a:cxnSpLocks/>
          </p:cNvCxnSpPr>
          <p:nvPr/>
        </p:nvCxnSpPr>
        <p:spPr>
          <a:xfrm>
            <a:off x="11325242" y="1855516"/>
            <a:ext cx="0" cy="476877"/>
          </a:xfrm>
          <a:prstGeom prst="line">
            <a:avLst/>
          </a:prstGeom>
        </p:spPr>
        <p:style>
          <a:lnRef idx="1">
            <a:schemeClr val="dk1"/>
          </a:lnRef>
          <a:fillRef idx="0">
            <a:schemeClr val="dk1"/>
          </a:fillRef>
          <a:effectRef idx="0">
            <a:schemeClr val="dk1"/>
          </a:effectRef>
          <a:fontRef idx="minor">
            <a:schemeClr val="tx1"/>
          </a:fontRef>
        </p:style>
      </p:cxnSp>
      <p:sp>
        <p:nvSpPr>
          <p:cNvPr id="40" name="Title 1">
            <a:extLst>
              <a:ext uri="{FF2B5EF4-FFF2-40B4-BE49-F238E27FC236}">
                <a16:creationId xmlns:a16="http://schemas.microsoft.com/office/drawing/2014/main" id="{1287141D-627F-8434-8C05-81A906E93018}"/>
              </a:ext>
            </a:extLst>
          </p:cNvPr>
          <p:cNvSpPr txBox="1">
            <a:spLocks/>
          </p:cNvSpPr>
          <p:nvPr/>
        </p:nvSpPr>
        <p:spPr bwMode="auto">
          <a:xfrm>
            <a:off x="11191066" y="2002856"/>
            <a:ext cx="293042" cy="719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a:lstStyle>
          <a:p>
            <a:r>
              <a:rPr lang="en-US" sz="2000" dirty="0">
                <a:latin typeface="+mn-lt"/>
                <a:sym typeface="Symbol" panose="05050102010706020507" pitchFamily="18" charset="2"/>
              </a:rPr>
              <a:t></a:t>
            </a:r>
            <a:endParaRPr lang="en-US" sz="2000" u="sng" dirty="0">
              <a:solidFill>
                <a:srgbClr val="FF0000"/>
              </a:solidFill>
              <a:latin typeface="+mn-lt"/>
            </a:endParaRPr>
          </a:p>
        </p:txBody>
      </p:sp>
      <p:cxnSp>
        <p:nvCxnSpPr>
          <p:cNvPr id="47" name="Straight Connector 46">
            <a:extLst>
              <a:ext uri="{FF2B5EF4-FFF2-40B4-BE49-F238E27FC236}">
                <a16:creationId xmlns:a16="http://schemas.microsoft.com/office/drawing/2014/main" id="{63B6F7E1-1B74-8647-2271-F69F9C086C43}"/>
              </a:ext>
            </a:extLst>
          </p:cNvPr>
          <p:cNvCxnSpPr>
            <a:cxnSpLocks/>
          </p:cNvCxnSpPr>
          <p:nvPr/>
        </p:nvCxnSpPr>
        <p:spPr>
          <a:xfrm>
            <a:off x="11337278" y="2615173"/>
            <a:ext cx="0" cy="1244805"/>
          </a:xfrm>
          <a:prstGeom prst="line">
            <a:avLst/>
          </a:prstGeom>
        </p:spPr>
        <p:style>
          <a:lnRef idx="1">
            <a:schemeClr val="dk1"/>
          </a:lnRef>
          <a:fillRef idx="0">
            <a:schemeClr val="dk1"/>
          </a:fillRef>
          <a:effectRef idx="0">
            <a:schemeClr val="dk1"/>
          </a:effectRef>
          <a:fontRef idx="minor">
            <a:schemeClr val="tx1"/>
          </a:fontRef>
        </p:style>
      </p:cxnSp>
      <p:cxnSp>
        <p:nvCxnSpPr>
          <p:cNvPr id="63" name="Straight Connector 62">
            <a:extLst>
              <a:ext uri="{FF2B5EF4-FFF2-40B4-BE49-F238E27FC236}">
                <a16:creationId xmlns:a16="http://schemas.microsoft.com/office/drawing/2014/main" id="{6166CD51-E9B4-FF60-5034-4D2E55DB4ACF}"/>
              </a:ext>
            </a:extLst>
          </p:cNvPr>
          <p:cNvCxnSpPr>
            <a:cxnSpLocks/>
            <a:stCxn id="75" idx="3"/>
          </p:cNvCxnSpPr>
          <p:nvPr/>
        </p:nvCxnSpPr>
        <p:spPr>
          <a:xfrm flipV="1">
            <a:off x="8596999" y="3456684"/>
            <a:ext cx="342328" cy="4664"/>
          </a:xfrm>
          <a:prstGeom prst="line">
            <a:avLst/>
          </a:prstGeom>
        </p:spPr>
        <p:style>
          <a:lnRef idx="1">
            <a:schemeClr val="dk1"/>
          </a:lnRef>
          <a:fillRef idx="0">
            <a:schemeClr val="dk1"/>
          </a:fillRef>
          <a:effectRef idx="0">
            <a:schemeClr val="dk1"/>
          </a:effectRef>
          <a:fontRef idx="minor">
            <a:schemeClr val="tx1"/>
          </a:fontRef>
        </p:style>
      </p:cxnSp>
      <p:sp>
        <p:nvSpPr>
          <p:cNvPr id="65" name="Isosceles Triangle 64">
            <a:extLst>
              <a:ext uri="{FF2B5EF4-FFF2-40B4-BE49-F238E27FC236}">
                <a16:creationId xmlns:a16="http://schemas.microsoft.com/office/drawing/2014/main" id="{6CE34A4D-77A3-8FB5-8385-BE2C011E224F}"/>
              </a:ext>
            </a:extLst>
          </p:cNvPr>
          <p:cNvSpPr/>
          <p:nvPr/>
        </p:nvSpPr>
        <p:spPr>
          <a:xfrm rot="16200000">
            <a:off x="9166375" y="2773772"/>
            <a:ext cx="843473" cy="1266697"/>
          </a:xfrm>
          <a:prstGeom prst="triangle">
            <a:avLst>
              <a:gd name="adj" fmla="val 4482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itle 1">
            <a:extLst>
              <a:ext uri="{FF2B5EF4-FFF2-40B4-BE49-F238E27FC236}">
                <a16:creationId xmlns:a16="http://schemas.microsoft.com/office/drawing/2014/main" id="{A01E8160-2BD2-69D0-6BA2-AFE735F19C0F}"/>
              </a:ext>
            </a:extLst>
          </p:cNvPr>
          <p:cNvSpPr txBox="1">
            <a:spLocks/>
          </p:cNvSpPr>
          <p:nvPr/>
        </p:nvSpPr>
        <p:spPr bwMode="auto">
          <a:xfrm>
            <a:off x="9225760" y="3246718"/>
            <a:ext cx="1051826" cy="461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a:lstStyle>
          <a:p>
            <a:r>
              <a:rPr lang="en-US" sz="2000" dirty="0">
                <a:latin typeface="+mn-lt"/>
              </a:rPr>
              <a:t>H’</a:t>
            </a:r>
            <a:r>
              <a:rPr lang="en-US" sz="2000" baseline="-25000" dirty="0">
                <a:latin typeface="+mn-lt"/>
              </a:rPr>
              <a:t> </a:t>
            </a:r>
            <a:r>
              <a:rPr lang="en-US" sz="2000" dirty="0">
                <a:latin typeface="+mn-lt"/>
              </a:rPr>
              <a:t>(pw,</a:t>
            </a:r>
            <a:r>
              <a:rPr lang="en-US" sz="2000" dirty="0">
                <a:latin typeface="+mn-lt"/>
                <a:sym typeface="Symbol" panose="05050102010706020507" pitchFamily="18" charset="2"/>
              </a:rPr>
              <a:t>)</a:t>
            </a:r>
            <a:endParaRPr lang="en-US" sz="2000" u="sng" dirty="0">
              <a:solidFill>
                <a:srgbClr val="FF0000"/>
              </a:solidFill>
              <a:latin typeface="+mn-lt"/>
            </a:endParaRPr>
          </a:p>
        </p:txBody>
      </p:sp>
      <p:cxnSp>
        <p:nvCxnSpPr>
          <p:cNvPr id="71" name="Straight Connector 70">
            <a:extLst>
              <a:ext uri="{FF2B5EF4-FFF2-40B4-BE49-F238E27FC236}">
                <a16:creationId xmlns:a16="http://schemas.microsoft.com/office/drawing/2014/main" id="{B870F856-4637-1373-0C2A-97FD9F794905}"/>
              </a:ext>
            </a:extLst>
          </p:cNvPr>
          <p:cNvCxnSpPr>
            <a:cxnSpLocks/>
          </p:cNvCxnSpPr>
          <p:nvPr/>
        </p:nvCxnSpPr>
        <p:spPr>
          <a:xfrm>
            <a:off x="10255102" y="3429977"/>
            <a:ext cx="1071069" cy="0"/>
          </a:xfrm>
          <a:prstGeom prst="line">
            <a:avLst/>
          </a:prstGeom>
        </p:spPr>
        <p:style>
          <a:lnRef idx="1">
            <a:schemeClr val="dk1"/>
          </a:lnRef>
          <a:fillRef idx="0">
            <a:schemeClr val="dk1"/>
          </a:fillRef>
          <a:effectRef idx="0">
            <a:schemeClr val="dk1"/>
          </a:effectRef>
          <a:fontRef idx="minor">
            <a:schemeClr val="tx1"/>
          </a:fontRef>
        </p:style>
      </p:cxnSp>
      <p:sp>
        <p:nvSpPr>
          <p:cNvPr id="72" name="Title 1">
            <a:extLst>
              <a:ext uri="{FF2B5EF4-FFF2-40B4-BE49-F238E27FC236}">
                <a16:creationId xmlns:a16="http://schemas.microsoft.com/office/drawing/2014/main" id="{3F24FD94-C3B8-CDF1-5AB6-C6946AC31F01}"/>
              </a:ext>
            </a:extLst>
          </p:cNvPr>
          <p:cNvSpPr txBox="1">
            <a:spLocks/>
          </p:cNvSpPr>
          <p:nvPr/>
        </p:nvSpPr>
        <p:spPr bwMode="auto">
          <a:xfrm>
            <a:off x="8630641" y="1041541"/>
            <a:ext cx="2192463" cy="35608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a:lstStyle>
          <a:p>
            <a:pPr algn="ctr"/>
            <a:r>
              <a:rPr lang="en-US" sz="2000" dirty="0">
                <a:solidFill>
                  <a:srgbClr val="FF0000"/>
                </a:solidFill>
                <a:latin typeface="+mn-lt"/>
              </a:rPr>
              <a:t>modified 2-Feistel</a:t>
            </a:r>
            <a:endParaRPr lang="en-US" sz="2000" u="sng" dirty="0">
              <a:solidFill>
                <a:srgbClr val="FF0000"/>
              </a:solidFill>
              <a:latin typeface="+mn-lt"/>
            </a:endParaRPr>
          </a:p>
        </p:txBody>
      </p:sp>
      <p:sp>
        <p:nvSpPr>
          <p:cNvPr id="73" name="Title 1">
            <a:extLst>
              <a:ext uri="{FF2B5EF4-FFF2-40B4-BE49-F238E27FC236}">
                <a16:creationId xmlns:a16="http://schemas.microsoft.com/office/drawing/2014/main" id="{9B6BD6F1-7407-2ED8-3337-7AB0AF536213}"/>
              </a:ext>
            </a:extLst>
          </p:cNvPr>
          <p:cNvSpPr txBox="1">
            <a:spLocks/>
          </p:cNvSpPr>
          <p:nvPr/>
        </p:nvSpPr>
        <p:spPr bwMode="auto">
          <a:xfrm>
            <a:off x="8029960" y="3286842"/>
            <a:ext cx="437940" cy="392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a:lstStyle>
          <a:p>
            <a:r>
              <a:rPr lang="en-US" sz="2000" dirty="0">
                <a:latin typeface="+mn-lt"/>
              </a:rPr>
              <a:t>IC</a:t>
            </a:r>
            <a:endParaRPr lang="en-US" sz="2000" u="sng" dirty="0">
              <a:solidFill>
                <a:srgbClr val="FF0000"/>
              </a:solidFill>
              <a:latin typeface="+mn-lt"/>
            </a:endParaRPr>
          </a:p>
        </p:txBody>
      </p:sp>
      <p:sp>
        <p:nvSpPr>
          <p:cNvPr id="74" name="Title 1">
            <a:extLst>
              <a:ext uri="{FF2B5EF4-FFF2-40B4-BE49-F238E27FC236}">
                <a16:creationId xmlns:a16="http://schemas.microsoft.com/office/drawing/2014/main" id="{7A5E774E-21C1-5B61-55B8-D9B4EF7B7F9C}"/>
              </a:ext>
            </a:extLst>
          </p:cNvPr>
          <p:cNvSpPr txBox="1">
            <a:spLocks/>
          </p:cNvSpPr>
          <p:nvPr/>
        </p:nvSpPr>
        <p:spPr bwMode="auto">
          <a:xfrm>
            <a:off x="8381962" y="3266571"/>
            <a:ext cx="275055" cy="392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a:lstStyle>
          <a:p>
            <a:r>
              <a:rPr lang="en-US" sz="2000" dirty="0">
                <a:latin typeface="+mn-lt"/>
              </a:rPr>
              <a:t>&lt;</a:t>
            </a:r>
            <a:endParaRPr lang="en-US" sz="2000" u="sng" dirty="0">
              <a:solidFill>
                <a:srgbClr val="FF0000"/>
              </a:solidFill>
              <a:latin typeface="+mn-lt"/>
            </a:endParaRPr>
          </a:p>
        </p:txBody>
      </p:sp>
      <p:sp>
        <p:nvSpPr>
          <p:cNvPr id="75" name="Rectangle 74">
            <a:extLst>
              <a:ext uri="{FF2B5EF4-FFF2-40B4-BE49-F238E27FC236}">
                <a16:creationId xmlns:a16="http://schemas.microsoft.com/office/drawing/2014/main" id="{7E68F902-A76A-DC15-5F5E-D9E82F2193AF}"/>
              </a:ext>
            </a:extLst>
          </p:cNvPr>
          <p:cNvSpPr/>
          <p:nvPr/>
        </p:nvSpPr>
        <p:spPr>
          <a:xfrm>
            <a:off x="7901235" y="3271519"/>
            <a:ext cx="695764" cy="379657"/>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 name="Straight Connector 75">
            <a:extLst>
              <a:ext uri="{FF2B5EF4-FFF2-40B4-BE49-F238E27FC236}">
                <a16:creationId xmlns:a16="http://schemas.microsoft.com/office/drawing/2014/main" id="{B6E31F4D-E5E1-EF6D-8370-39665FDF6295}"/>
              </a:ext>
            </a:extLst>
          </p:cNvPr>
          <p:cNvCxnSpPr>
            <a:cxnSpLocks/>
          </p:cNvCxnSpPr>
          <p:nvPr/>
        </p:nvCxnSpPr>
        <p:spPr>
          <a:xfrm>
            <a:off x="8237237" y="3683134"/>
            <a:ext cx="0" cy="358285"/>
          </a:xfrm>
          <a:prstGeom prst="line">
            <a:avLst/>
          </a:prstGeom>
        </p:spPr>
        <p:style>
          <a:lnRef idx="1">
            <a:schemeClr val="dk1"/>
          </a:lnRef>
          <a:fillRef idx="0">
            <a:schemeClr val="dk1"/>
          </a:fillRef>
          <a:effectRef idx="0">
            <a:schemeClr val="dk1"/>
          </a:effectRef>
          <a:fontRef idx="minor">
            <a:schemeClr val="tx1"/>
          </a:fontRef>
        </p:style>
      </p:cxnSp>
      <p:sp>
        <p:nvSpPr>
          <p:cNvPr id="77" name="TextBox 76">
            <a:extLst>
              <a:ext uri="{FF2B5EF4-FFF2-40B4-BE49-F238E27FC236}">
                <a16:creationId xmlns:a16="http://schemas.microsoft.com/office/drawing/2014/main" id="{99595544-E9B3-A9C3-8B42-6106815C7177}"/>
              </a:ext>
            </a:extLst>
          </p:cNvPr>
          <p:cNvSpPr txBox="1"/>
          <p:nvPr/>
        </p:nvSpPr>
        <p:spPr>
          <a:xfrm>
            <a:off x="8350336" y="1566983"/>
            <a:ext cx="1030900" cy="369332"/>
          </a:xfrm>
          <a:prstGeom prst="rect">
            <a:avLst/>
          </a:prstGeom>
          <a:noFill/>
        </p:spPr>
        <p:txBody>
          <a:bodyPr wrap="square">
            <a:spAutoFit/>
          </a:bodyPr>
          <a:lstStyle/>
          <a:p>
            <a:r>
              <a:rPr lang="en-US" sz="1800" dirty="0">
                <a:solidFill>
                  <a:prstClr val="black"/>
                </a:solidFill>
                <a:latin typeface="Calibri" panose="020F0502020204030204"/>
                <a:ea typeface="宋体" panose="02010600030101010101" pitchFamily="2" charset="-122"/>
                <a:cs typeface="+mn-cs"/>
                <a:sym typeface="Symbol" panose="05050102010706020507" pitchFamily="18" charset="2"/>
              </a:rPr>
              <a:t> {0,1}</a:t>
            </a:r>
            <a:r>
              <a:rPr lang="en-US" baseline="30000" dirty="0">
                <a:solidFill>
                  <a:prstClr val="black"/>
                </a:solidFill>
                <a:latin typeface="Calibri" panose="020F0502020204030204"/>
                <a:sym typeface="Symbol" panose="05050102010706020507" pitchFamily="18" charset="2"/>
              </a:rPr>
              <a:t>n</a:t>
            </a:r>
            <a:r>
              <a:rPr lang="en-US" sz="1800" baseline="30000" dirty="0">
                <a:solidFill>
                  <a:prstClr val="black"/>
                </a:solidFill>
                <a:latin typeface="Calibri" panose="020F0502020204030204"/>
                <a:ea typeface="宋体" panose="02010600030101010101" pitchFamily="2" charset="-122"/>
                <a:cs typeface="+mn-cs"/>
                <a:sym typeface="Symbol" panose="05050102010706020507" pitchFamily="18" charset="2"/>
              </a:rPr>
              <a:t> </a:t>
            </a:r>
            <a:endParaRPr lang="en-US" dirty="0"/>
          </a:p>
        </p:txBody>
      </p:sp>
      <p:sp>
        <p:nvSpPr>
          <p:cNvPr id="78" name="TextBox 77">
            <a:extLst>
              <a:ext uri="{FF2B5EF4-FFF2-40B4-BE49-F238E27FC236}">
                <a16:creationId xmlns:a16="http://schemas.microsoft.com/office/drawing/2014/main" id="{A430DC43-F313-41EE-D91B-9548E4F23972}"/>
              </a:ext>
            </a:extLst>
          </p:cNvPr>
          <p:cNvSpPr txBox="1"/>
          <p:nvPr/>
        </p:nvSpPr>
        <p:spPr>
          <a:xfrm>
            <a:off x="8346621" y="3959279"/>
            <a:ext cx="1030900" cy="369332"/>
          </a:xfrm>
          <a:prstGeom prst="rect">
            <a:avLst/>
          </a:prstGeom>
          <a:noFill/>
        </p:spPr>
        <p:txBody>
          <a:bodyPr wrap="square">
            <a:spAutoFit/>
          </a:bodyPr>
          <a:lstStyle/>
          <a:p>
            <a:r>
              <a:rPr lang="en-US" sz="1800" dirty="0">
                <a:solidFill>
                  <a:prstClr val="black"/>
                </a:solidFill>
                <a:latin typeface="Calibri" panose="020F0502020204030204"/>
                <a:ea typeface="宋体" panose="02010600030101010101" pitchFamily="2" charset="-122"/>
                <a:cs typeface="+mn-cs"/>
                <a:sym typeface="Symbol" panose="05050102010706020507" pitchFamily="18" charset="2"/>
              </a:rPr>
              <a:t> {0,1}</a:t>
            </a:r>
            <a:r>
              <a:rPr lang="en-US" sz="1800" baseline="30000" dirty="0">
                <a:solidFill>
                  <a:prstClr val="black"/>
                </a:solidFill>
                <a:latin typeface="Calibri" panose="020F0502020204030204"/>
                <a:ea typeface="宋体" panose="02010600030101010101" pitchFamily="2" charset="-122"/>
                <a:cs typeface="+mn-cs"/>
                <a:sym typeface="Symbol" panose="05050102010706020507" pitchFamily="18" charset="2"/>
              </a:rPr>
              <a:t>n </a:t>
            </a:r>
            <a:endParaRPr lang="en-US" dirty="0"/>
          </a:p>
        </p:txBody>
      </p:sp>
      <p:sp>
        <p:nvSpPr>
          <p:cNvPr id="79" name="TextBox 78">
            <a:extLst>
              <a:ext uri="{FF2B5EF4-FFF2-40B4-BE49-F238E27FC236}">
                <a16:creationId xmlns:a16="http://schemas.microsoft.com/office/drawing/2014/main" id="{D3C99687-F02B-9969-E46D-F1333CC001F9}"/>
              </a:ext>
            </a:extLst>
          </p:cNvPr>
          <p:cNvSpPr txBox="1"/>
          <p:nvPr/>
        </p:nvSpPr>
        <p:spPr>
          <a:xfrm>
            <a:off x="11372471" y="3903274"/>
            <a:ext cx="698906" cy="369332"/>
          </a:xfrm>
          <a:prstGeom prst="rect">
            <a:avLst/>
          </a:prstGeom>
          <a:noFill/>
        </p:spPr>
        <p:txBody>
          <a:bodyPr wrap="square">
            <a:spAutoFit/>
          </a:bodyPr>
          <a:lstStyle/>
          <a:p>
            <a:r>
              <a:rPr lang="en-US" sz="1800" dirty="0">
                <a:solidFill>
                  <a:prstClr val="black"/>
                </a:solidFill>
                <a:latin typeface="Calibri" panose="020F0502020204030204"/>
                <a:ea typeface="宋体" panose="02010600030101010101" pitchFamily="2" charset="-122"/>
                <a:cs typeface="+mn-cs"/>
                <a:sym typeface="Symbol" panose="05050102010706020507" pitchFamily="18" charset="2"/>
              </a:rPr>
              <a:t> </a:t>
            </a:r>
            <a:r>
              <a:rPr lang="en-US" sz="1800" dirty="0">
                <a:solidFill>
                  <a:prstClr val="black"/>
                </a:solidFill>
                <a:latin typeface="Calibri" panose="020F0502020204030204"/>
                <a:ea typeface="宋体" panose="02010600030101010101" pitchFamily="2" charset="-122"/>
                <a:sym typeface="Symbol" panose="05050102010706020507" pitchFamily="18" charset="2"/>
              </a:rPr>
              <a:t>g</a:t>
            </a:r>
            <a:endParaRPr lang="en-US" dirty="0"/>
          </a:p>
        </p:txBody>
      </p:sp>
      <p:sp>
        <p:nvSpPr>
          <p:cNvPr id="80" name="TextBox 79">
            <a:extLst>
              <a:ext uri="{FF2B5EF4-FFF2-40B4-BE49-F238E27FC236}">
                <a16:creationId xmlns:a16="http://schemas.microsoft.com/office/drawing/2014/main" id="{47BADEB1-A183-412C-22E9-6FB7E76815A9}"/>
              </a:ext>
            </a:extLst>
          </p:cNvPr>
          <p:cNvSpPr txBox="1"/>
          <p:nvPr/>
        </p:nvSpPr>
        <p:spPr>
          <a:xfrm>
            <a:off x="11393934" y="1539372"/>
            <a:ext cx="698906" cy="369332"/>
          </a:xfrm>
          <a:prstGeom prst="rect">
            <a:avLst/>
          </a:prstGeom>
          <a:noFill/>
        </p:spPr>
        <p:txBody>
          <a:bodyPr wrap="square">
            <a:spAutoFit/>
          </a:bodyPr>
          <a:lstStyle/>
          <a:p>
            <a:r>
              <a:rPr lang="en-US" sz="1800" dirty="0">
                <a:solidFill>
                  <a:prstClr val="black"/>
                </a:solidFill>
                <a:latin typeface="Calibri" panose="020F0502020204030204"/>
                <a:ea typeface="宋体" panose="02010600030101010101" pitchFamily="2" charset="-122"/>
                <a:cs typeface="+mn-cs"/>
                <a:sym typeface="Symbol" panose="05050102010706020507" pitchFamily="18" charset="2"/>
              </a:rPr>
              <a:t> </a:t>
            </a:r>
            <a:r>
              <a:rPr lang="en-US" sz="1800" dirty="0">
                <a:solidFill>
                  <a:prstClr val="black"/>
                </a:solidFill>
                <a:latin typeface="Calibri" panose="020F0502020204030204"/>
                <a:ea typeface="宋体" panose="02010600030101010101" pitchFamily="2" charset="-122"/>
                <a:sym typeface="Symbol" panose="05050102010706020507" pitchFamily="18" charset="2"/>
              </a:rPr>
              <a:t>g</a:t>
            </a:r>
            <a:endParaRPr lang="en-US" dirty="0"/>
          </a:p>
        </p:txBody>
      </p:sp>
      <p:sp>
        <p:nvSpPr>
          <p:cNvPr id="81" name="TextBox 80">
            <a:extLst>
              <a:ext uri="{FF2B5EF4-FFF2-40B4-BE49-F238E27FC236}">
                <a16:creationId xmlns:a16="http://schemas.microsoft.com/office/drawing/2014/main" id="{FB6BFE0A-A335-EB79-90E6-85667D7B5862}"/>
              </a:ext>
            </a:extLst>
          </p:cNvPr>
          <p:cNvSpPr txBox="1"/>
          <p:nvPr/>
        </p:nvSpPr>
        <p:spPr>
          <a:xfrm>
            <a:off x="10494757" y="2064788"/>
            <a:ext cx="698906" cy="369332"/>
          </a:xfrm>
          <a:prstGeom prst="rect">
            <a:avLst/>
          </a:prstGeom>
          <a:noFill/>
        </p:spPr>
        <p:txBody>
          <a:bodyPr wrap="square">
            <a:spAutoFit/>
          </a:bodyPr>
          <a:lstStyle/>
          <a:p>
            <a:r>
              <a:rPr lang="en-US" sz="1800" dirty="0">
                <a:solidFill>
                  <a:prstClr val="black"/>
                </a:solidFill>
                <a:latin typeface="Calibri" panose="020F0502020204030204"/>
                <a:ea typeface="宋体" panose="02010600030101010101" pitchFamily="2" charset="-122"/>
                <a:cs typeface="+mn-cs"/>
                <a:sym typeface="Symbol" panose="05050102010706020507" pitchFamily="18" charset="2"/>
              </a:rPr>
              <a:t> </a:t>
            </a:r>
            <a:r>
              <a:rPr lang="en-US" sz="1800" dirty="0">
                <a:solidFill>
                  <a:prstClr val="black"/>
                </a:solidFill>
                <a:latin typeface="Calibri" panose="020F0502020204030204"/>
                <a:ea typeface="宋体" panose="02010600030101010101" pitchFamily="2" charset="-122"/>
                <a:sym typeface="Symbol" panose="05050102010706020507" pitchFamily="18" charset="2"/>
              </a:rPr>
              <a:t>g</a:t>
            </a:r>
            <a:endParaRPr lang="en-US" dirty="0"/>
          </a:p>
        </p:txBody>
      </p:sp>
      <p:sp>
        <p:nvSpPr>
          <p:cNvPr id="84" name="TextBox 83">
            <a:extLst>
              <a:ext uri="{FF2B5EF4-FFF2-40B4-BE49-F238E27FC236}">
                <a16:creationId xmlns:a16="http://schemas.microsoft.com/office/drawing/2014/main" id="{DE109BAE-DC13-1A5A-CF3F-AED3C630066D}"/>
              </a:ext>
            </a:extLst>
          </p:cNvPr>
          <p:cNvSpPr txBox="1"/>
          <p:nvPr/>
        </p:nvSpPr>
        <p:spPr>
          <a:xfrm>
            <a:off x="5599338" y="1796047"/>
            <a:ext cx="1671595" cy="369332"/>
          </a:xfrm>
          <a:prstGeom prst="rect">
            <a:avLst/>
          </a:prstGeom>
          <a:noFill/>
        </p:spPr>
        <p:txBody>
          <a:bodyPr wrap="square">
            <a:spAutoFit/>
          </a:bodyPr>
          <a:lstStyle/>
          <a:p>
            <a:r>
              <a:rPr lang="en-US" dirty="0">
                <a:solidFill>
                  <a:srgbClr val="FF0000"/>
                </a:solidFill>
                <a:latin typeface="Calibri" panose="020F0502020204030204"/>
                <a:sym typeface="Symbol" panose="05050102010706020507" pitchFamily="18" charset="2"/>
              </a:rPr>
              <a:t>for s        </a:t>
            </a:r>
            <a:r>
              <a:rPr lang="en-US" sz="1800" dirty="0">
                <a:solidFill>
                  <a:srgbClr val="FF0000"/>
                </a:solidFill>
                <a:latin typeface="Calibri" panose="020F0502020204030204"/>
                <a:ea typeface="宋体" panose="02010600030101010101" pitchFamily="2" charset="-122"/>
                <a:sym typeface="Symbol" panose="05050102010706020507" pitchFamily="18" charset="2"/>
              </a:rPr>
              <a:t>{0,1}</a:t>
            </a:r>
            <a:r>
              <a:rPr lang="en-US" sz="1800" baseline="30000" dirty="0">
                <a:solidFill>
                  <a:srgbClr val="FF0000"/>
                </a:solidFill>
                <a:latin typeface="Calibri" panose="020F0502020204030204"/>
                <a:sym typeface="Symbol" panose="05050102010706020507" pitchFamily="18" charset="2"/>
              </a:rPr>
              <a:t>n</a:t>
            </a:r>
            <a:endParaRPr lang="en-US" dirty="0">
              <a:solidFill>
                <a:srgbClr val="FF0000"/>
              </a:solidFill>
            </a:endParaRPr>
          </a:p>
        </p:txBody>
      </p:sp>
      <p:grpSp>
        <p:nvGrpSpPr>
          <p:cNvPr id="85" name="Group 84">
            <a:extLst>
              <a:ext uri="{FF2B5EF4-FFF2-40B4-BE49-F238E27FC236}">
                <a16:creationId xmlns:a16="http://schemas.microsoft.com/office/drawing/2014/main" id="{631A58F8-62C7-DA65-52AB-3082393D91CF}"/>
              </a:ext>
            </a:extLst>
          </p:cNvPr>
          <p:cNvGrpSpPr/>
          <p:nvPr/>
        </p:nvGrpSpPr>
        <p:grpSpPr>
          <a:xfrm>
            <a:off x="5986667" y="1665796"/>
            <a:ext cx="664858" cy="486167"/>
            <a:chOff x="5834554" y="1537501"/>
            <a:chExt cx="633841" cy="532399"/>
          </a:xfrm>
        </p:grpSpPr>
        <mc:AlternateContent xmlns:mc="http://schemas.openxmlformats.org/markup-compatibility/2006" xmlns:a14="http://schemas.microsoft.com/office/drawing/2010/main">
          <mc:Choice Requires="a14">
            <p:sp>
              <p:nvSpPr>
                <p:cNvPr id="111" name="TextBox 110">
                  <a:extLst>
                    <a:ext uri="{FF2B5EF4-FFF2-40B4-BE49-F238E27FC236}">
                      <a16:creationId xmlns:a16="http://schemas.microsoft.com/office/drawing/2014/main" id="{B9D570FD-F814-EFC1-2717-E24B377C0F68}"/>
                    </a:ext>
                  </a:extLst>
                </p:cNvPr>
                <p:cNvSpPr txBox="1"/>
                <p:nvPr/>
              </p:nvSpPr>
              <p:spPr>
                <a:xfrm>
                  <a:off x="5834554" y="1537501"/>
                  <a:ext cx="633841" cy="40445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1800" i="1" dirty="0" smtClean="0">
                            <a:solidFill>
                              <a:srgbClr val="FF0000"/>
                            </a:solidFill>
                            <a:latin typeface="Cambria Math" panose="02040503050406030204" pitchFamily="18" charset="0"/>
                            <a:sym typeface="Symbol" panose="05050102010706020507" pitchFamily="18" charset="2"/>
                          </a:rPr>
                          <m:t>$</m:t>
                        </m:r>
                      </m:oMath>
                    </m:oMathPara>
                  </a14:m>
                  <a:endParaRPr lang="en-US" dirty="0">
                    <a:solidFill>
                      <a:srgbClr val="FF0000"/>
                    </a:solidFill>
                  </a:endParaRPr>
                </a:p>
              </p:txBody>
            </p:sp>
          </mc:Choice>
          <mc:Fallback xmlns="">
            <p:sp>
              <p:nvSpPr>
                <p:cNvPr id="6" name="TextBox 5">
                  <a:extLst>
                    <a:ext uri="{FF2B5EF4-FFF2-40B4-BE49-F238E27FC236}">
                      <a16:creationId xmlns:a16="http://schemas.microsoft.com/office/drawing/2014/main" id="{0734A3E2-6470-54D0-32E2-38368E75A83D}"/>
                    </a:ext>
                  </a:extLst>
                </p:cNvPr>
                <p:cNvSpPr txBox="1">
                  <a:spLocks noRot="1" noChangeAspect="1" noMove="1" noResize="1" noEditPoints="1" noAdjustHandles="1" noChangeArrowheads="1" noChangeShapeType="1" noTextEdit="1"/>
                </p:cNvSpPr>
                <p:nvPr/>
              </p:nvSpPr>
              <p:spPr>
                <a:xfrm>
                  <a:off x="5834554" y="1537501"/>
                  <a:ext cx="633841" cy="404454"/>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2" name="TextBox 111">
                  <a:extLst>
                    <a:ext uri="{FF2B5EF4-FFF2-40B4-BE49-F238E27FC236}">
                      <a16:creationId xmlns:a16="http://schemas.microsoft.com/office/drawing/2014/main" id="{511D479C-CE7A-487D-9EFE-56BF995ED383}"/>
                    </a:ext>
                  </a:extLst>
                </p:cNvPr>
                <p:cNvSpPr txBox="1"/>
                <p:nvPr/>
              </p:nvSpPr>
              <p:spPr>
                <a:xfrm>
                  <a:off x="5945973" y="1665447"/>
                  <a:ext cx="300054" cy="40445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en-US" altLang="zh-CN" sz="1800" dirty="0" smtClean="0">
                            <a:solidFill>
                              <a:srgbClr val="FF0000"/>
                            </a:solidFill>
                            <a:sym typeface="Symbol" panose="05050102010706020507" pitchFamily="18" charset="2"/>
                          </a:rPr>
                          <m:t></m:t>
                        </m:r>
                      </m:oMath>
                    </m:oMathPara>
                  </a14:m>
                  <a:endParaRPr lang="en-US" dirty="0">
                    <a:solidFill>
                      <a:srgbClr val="FF0000"/>
                    </a:solidFill>
                  </a:endParaRPr>
                </a:p>
              </p:txBody>
            </p:sp>
          </mc:Choice>
          <mc:Fallback xmlns="">
            <p:sp>
              <p:nvSpPr>
                <p:cNvPr id="7" name="TextBox 6">
                  <a:extLst>
                    <a:ext uri="{FF2B5EF4-FFF2-40B4-BE49-F238E27FC236}">
                      <a16:creationId xmlns:a16="http://schemas.microsoft.com/office/drawing/2014/main" id="{597B98FB-F899-8971-82E8-215EFE912F14}"/>
                    </a:ext>
                  </a:extLst>
                </p:cNvPr>
                <p:cNvSpPr txBox="1">
                  <a:spLocks noRot="1" noChangeAspect="1" noMove="1" noResize="1" noEditPoints="1" noAdjustHandles="1" noChangeArrowheads="1" noChangeShapeType="1" noTextEdit="1"/>
                </p:cNvSpPr>
                <p:nvPr/>
              </p:nvSpPr>
              <p:spPr>
                <a:xfrm>
                  <a:off x="5945973" y="1665447"/>
                  <a:ext cx="300054" cy="404453"/>
                </a:xfrm>
                <a:prstGeom prst="rect">
                  <a:avLst/>
                </a:prstGeom>
                <a:blipFill>
                  <a:blip r:embed="rId4"/>
                  <a:stretch>
                    <a:fillRect r="-21569"/>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6" name="TextBox 85">
                <a:extLst>
                  <a:ext uri="{FF2B5EF4-FFF2-40B4-BE49-F238E27FC236}">
                    <a16:creationId xmlns:a16="http://schemas.microsoft.com/office/drawing/2014/main" id="{DFA2315A-E697-9C85-2038-F8D3ED8D894B}"/>
                  </a:ext>
                </a:extLst>
              </p:cNvPr>
              <p:cNvSpPr txBox="1"/>
              <p:nvPr/>
            </p:nvSpPr>
            <p:spPr>
              <a:xfrm>
                <a:off x="617843" y="1767514"/>
                <a:ext cx="2192583" cy="400110"/>
              </a:xfrm>
              <a:prstGeom prst="rect">
                <a:avLst/>
              </a:prstGeom>
              <a:noFill/>
            </p:spPr>
            <p:txBody>
              <a:bodyPr wrap="square">
                <a:spAutoFit/>
              </a:bodyPr>
              <a:lstStyle/>
              <a:p>
                <a14:m>
                  <m:oMath xmlns:m="http://schemas.openxmlformats.org/officeDocument/2006/math">
                    <m:r>
                      <a:rPr lang="en-US" sz="2000" b="0" i="1" dirty="0" smtClean="0">
                        <a:solidFill>
                          <a:schemeClr val="tx1"/>
                        </a:solidFill>
                        <a:latin typeface="Cambria Math" panose="02040503050406030204" pitchFamily="18" charset="0"/>
                      </a:rPr>
                      <m:t>𝑝𝑤</m:t>
                    </m:r>
                    <m:r>
                      <a:rPr lang="en-US" sz="2000" b="0" i="1" dirty="0" smtClean="0">
                        <a:solidFill>
                          <a:schemeClr val="tx1"/>
                        </a:solidFill>
                        <a:latin typeface="Cambria Math" panose="02040503050406030204" pitchFamily="18" charset="0"/>
                      </a:rPr>
                      <m:t> ,  </m:t>
                    </m:r>
                    <m:r>
                      <a:rPr lang="en-US" sz="2000" b="0" i="1" dirty="0" smtClean="0">
                        <a:solidFill>
                          <a:schemeClr val="tx1"/>
                        </a:solidFill>
                        <a:latin typeface="Cambria Math" panose="02040503050406030204" pitchFamily="18" charset="0"/>
                      </a:rPr>
                      <m:t>𝑚</m:t>
                    </m:r>
                    <m:r>
                      <a:rPr lang="en-US" sz="2000" b="0" i="1" dirty="0" smtClean="0">
                        <a:solidFill>
                          <a:schemeClr val="tx1"/>
                        </a:solidFill>
                        <a:latin typeface="Cambria Math" panose="02040503050406030204" pitchFamily="18" charset="0"/>
                      </a:rPr>
                      <m:t>=(</m:t>
                    </m:r>
                    <m:r>
                      <a:rPr lang="en-US" sz="2000" b="0" i="1" dirty="0" smtClean="0">
                        <a:solidFill>
                          <a:schemeClr val="tx1"/>
                        </a:solidFill>
                        <a:latin typeface="Cambria Math" panose="02040503050406030204" pitchFamily="18" charset="0"/>
                      </a:rPr>
                      <m:t>𝑟</m:t>
                    </m:r>
                    <m:r>
                      <a:rPr lang="en-US" sz="2000" b="0" i="1" dirty="0" smtClean="0">
                        <a:solidFill>
                          <a:schemeClr val="tx1"/>
                        </a:solidFill>
                        <a:latin typeface="Cambria Math" panose="02040503050406030204" pitchFamily="18" charset="0"/>
                      </a:rPr>
                      <m:t>,</m:t>
                    </m:r>
                    <m:r>
                      <a:rPr lang="en-US" sz="2000" b="0" i="1" dirty="0" smtClean="0">
                        <a:solidFill>
                          <a:schemeClr val="tx1"/>
                        </a:solidFill>
                        <a:latin typeface="Cambria Math" panose="02040503050406030204" pitchFamily="18" charset="0"/>
                      </a:rPr>
                      <m:t>𝑀</m:t>
                    </m:r>
                    <m:r>
                      <a:rPr lang="en-US" sz="2000" b="0" i="1" dirty="0" smtClean="0">
                        <a:solidFill>
                          <a:schemeClr val="tx1"/>
                        </a:solidFill>
                        <a:latin typeface="Cambria Math" panose="02040503050406030204" pitchFamily="18" charset="0"/>
                      </a:rPr>
                      <m:t>)</m:t>
                    </m:r>
                  </m:oMath>
                </a14:m>
                <a:r>
                  <a:rPr lang="en-US" sz="2000" dirty="0">
                    <a:solidFill>
                      <a:schemeClr val="tx1"/>
                    </a:solidFill>
                  </a:rPr>
                  <a:t> </a:t>
                </a:r>
              </a:p>
            </p:txBody>
          </p:sp>
        </mc:Choice>
        <mc:Fallback xmlns="">
          <p:sp>
            <p:nvSpPr>
              <p:cNvPr id="86" name="TextBox 85">
                <a:extLst>
                  <a:ext uri="{FF2B5EF4-FFF2-40B4-BE49-F238E27FC236}">
                    <a16:creationId xmlns:a16="http://schemas.microsoft.com/office/drawing/2014/main" id="{DFA2315A-E697-9C85-2038-F8D3ED8D894B}"/>
                  </a:ext>
                </a:extLst>
              </p:cNvPr>
              <p:cNvSpPr txBox="1">
                <a:spLocks noRot="1" noChangeAspect="1" noMove="1" noResize="1" noEditPoints="1" noAdjustHandles="1" noChangeArrowheads="1" noChangeShapeType="1" noTextEdit="1"/>
              </p:cNvSpPr>
              <p:nvPr/>
            </p:nvSpPr>
            <p:spPr>
              <a:xfrm>
                <a:off x="617843" y="1767514"/>
                <a:ext cx="2192583" cy="400110"/>
              </a:xfrm>
              <a:prstGeom prst="rect">
                <a:avLst/>
              </a:prstGeom>
              <a:blipFill>
                <a:blip r:embed="rId5"/>
                <a:stretch>
                  <a:fillRect b="-136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8" name="TextBox 87">
                <a:extLst>
                  <a:ext uri="{FF2B5EF4-FFF2-40B4-BE49-F238E27FC236}">
                    <a16:creationId xmlns:a16="http://schemas.microsoft.com/office/drawing/2014/main" id="{1630A201-464B-1483-7387-734DDC1AFFEF}"/>
                  </a:ext>
                </a:extLst>
              </p:cNvPr>
              <p:cNvSpPr txBox="1"/>
              <p:nvPr/>
            </p:nvSpPr>
            <p:spPr>
              <a:xfrm>
                <a:off x="4747874" y="2585275"/>
                <a:ext cx="1918750" cy="400110"/>
              </a:xfrm>
              <a:prstGeom prst="rect">
                <a:avLst/>
              </a:prstGeom>
              <a:noFill/>
            </p:spPr>
            <p:txBody>
              <a:bodyPr wrap="square">
                <a:spAutoFit/>
              </a:bodyPr>
              <a:lstStyle/>
              <a:p>
                <a14:m>
                  <m:oMath xmlns:m="http://schemas.openxmlformats.org/officeDocument/2006/math">
                    <m:r>
                      <a:rPr lang="en-US" sz="2000" b="0" i="1" dirty="0" smtClean="0">
                        <a:solidFill>
                          <a:schemeClr val="tx1"/>
                        </a:solidFill>
                        <a:latin typeface="Cambria Math" panose="02040503050406030204" pitchFamily="18" charset="0"/>
                      </a:rPr>
                      <m:t>𝑝𝑤</m:t>
                    </m:r>
                    <m:r>
                      <a:rPr lang="en-US" sz="2000" b="0" i="1" dirty="0" smtClean="0">
                        <a:solidFill>
                          <a:schemeClr val="tx1"/>
                        </a:solidFill>
                        <a:latin typeface="Cambria Math" panose="02040503050406030204" pitchFamily="18" charset="0"/>
                      </a:rPr>
                      <m:t> ,  </m:t>
                    </m:r>
                    <m:r>
                      <a:rPr lang="en-US" sz="2000" b="0" i="1" dirty="0" smtClean="0">
                        <a:solidFill>
                          <a:schemeClr val="tx1"/>
                        </a:solidFill>
                        <a:latin typeface="Cambria Math" panose="02040503050406030204" pitchFamily="18" charset="0"/>
                      </a:rPr>
                      <m:t>𝑐</m:t>
                    </m:r>
                    <m:r>
                      <a:rPr lang="en-US" sz="2000" b="0" i="1" dirty="0" smtClean="0">
                        <a:solidFill>
                          <a:schemeClr val="tx1"/>
                        </a:solidFill>
                        <a:latin typeface="Cambria Math" panose="02040503050406030204" pitchFamily="18" charset="0"/>
                      </a:rPr>
                      <m:t>=</m:t>
                    </m:r>
                    <m:d>
                      <m:dPr>
                        <m:ctrlPr>
                          <a:rPr lang="en-US" sz="2000" b="0" i="1" dirty="0" smtClean="0">
                            <a:solidFill>
                              <a:schemeClr val="tx1"/>
                            </a:solidFill>
                            <a:latin typeface="Cambria Math" panose="02040503050406030204" pitchFamily="18" charset="0"/>
                          </a:rPr>
                        </m:ctrlPr>
                      </m:dPr>
                      <m:e>
                        <m:r>
                          <a:rPr lang="en-US" sz="2000" b="0" i="1" dirty="0" smtClean="0">
                            <a:solidFill>
                              <a:schemeClr val="tx1"/>
                            </a:solidFill>
                            <a:latin typeface="Cambria Math" panose="02040503050406030204" pitchFamily="18" charset="0"/>
                          </a:rPr>
                          <m:t>𝑠</m:t>
                        </m:r>
                        <m:r>
                          <a:rPr lang="en-US" sz="2000" b="0" i="1" dirty="0" smtClean="0">
                            <a:solidFill>
                              <a:schemeClr val="tx1"/>
                            </a:solidFill>
                            <a:latin typeface="Cambria Math" panose="02040503050406030204" pitchFamily="18" charset="0"/>
                          </a:rPr>
                          <m:t>,</m:t>
                        </m:r>
                        <m:r>
                          <a:rPr lang="en-US" sz="2000" b="0" i="1" dirty="0" smtClean="0">
                            <a:solidFill>
                              <a:schemeClr val="tx1"/>
                            </a:solidFill>
                            <a:latin typeface="Cambria Math" panose="02040503050406030204" pitchFamily="18" charset="0"/>
                          </a:rPr>
                          <m:t>𝑇</m:t>
                        </m:r>
                      </m:e>
                    </m:d>
                  </m:oMath>
                </a14:m>
                <a:r>
                  <a:rPr lang="en-US" sz="2000" dirty="0">
                    <a:solidFill>
                      <a:schemeClr val="tx1"/>
                    </a:solidFill>
                  </a:rPr>
                  <a:t> </a:t>
                </a:r>
              </a:p>
            </p:txBody>
          </p:sp>
        </mc:Choice>
        <mc:Fallback xmlns="">
          <p:sp>
            <p:nvSpPr>
              <p:cNvPr id="88" name="TextBox 87">
                <a:extLst>
                  <a:ext uri="{FF2B5EF4-FFF2-40B4-BE49-F238E27FC236}">
                    <a16:creationId xmlns:a16="http://schemas.microsoft.com/office/drawing/2014/main" id="{1630A201-464B-1483-7387-734DDC1AFFEF}"/>
                  </a:ext>
                </a:extLst>
              </p:cNvPr>
              <p:cNvSpPr txBox="1">
                <a:spLocks noRot="1" noChangeAspect="1" noMove="1" noResize="1" noEditPoints="1" noAdjustHandles="1" noChangeArrowheads="1" noChangeShapeType="1" noTextEdit="1"/>
              </p:cNvSpPr>
              <p:nvPr/>
            </p:nvSpPr>
            <p:spPr>
              <a:xfrm>
                <a:off x="4747874" y="2585275"/>
                <a:ext cx="1918750" cy="400110"/>
              </a:xfrm>
              <a:prstGeom prst="rect">
                <a:avLst/>
              </a:prstGeom>
              <a:blipFill>
                <a:blip r:embed="rId6"/>
                <a:stretch>
                  <a:fillRect b="-7576"/>
                </a:stretch>
              </a:blipFill>
            </p:spPr>
            <p:txBody>
              <a:bodyPr/>
              <a:lstStyle/>
              <a:p>
                <a:r>
                  <a:rPr lang="en-US">
                    <a:noFill/>
                  </a:rPr>
                  <a:t> </a:t>
                </a:r>
              </a:p>
            </p:txBody>
          </p:sp>
        </mc:Fallback>
      </mc:AlternateContent>
      <p:cxnSp>
        <p:nvCxnSpPr>
          <p:cNvPr id="90" name="Straight Arrow Connector 89">
            <a:extLst>
              <a:ext uri="{FF2B5EF4-FFF2-40B4-BE49-F238E27FC236}">
                <a16:creationId xmlns:a16="http://schemas.microsoft.com/office/drawing/2014/main" id="{C5F1CF5D-B16E-4444-D106-3DF351A02696}"/>
              </a:ext>
            </a:extLst>
          </p:cNvPr>
          <p:cNvCxnSpPr>
            <a:cxnSpLocks/>
          </p:cNvCxnSpPr>
          <p:nvPr/>
        </p:nvCxnSpPr>
        <p:spPr>
          <a:xfrm>
            <a:off x="499896" y="2190281"/>
            <a:ext cx="2639717" cy="881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a:extLst>
              <a:ext uri="{FF2B5EF4-FFF2-40B4-BE49-F238E27FC236}">
                <a16:creationId xmlns:a16="http://schemas.microsoft.com/office/drawing/2014/main" id="{B582D564-ABC9-F304-F4C6-A5B6EE38729C}"/>
              </a:ext>
            </a:extLst>
          </p:cNvPr>
          <p:cNvCxnSpPr>
            <a:cxnSpLocks/>
          </p:cNvCxnSpPr>
          <p:nvPr/>
        </p:nvCxnSpPr>
        <p:spPr>
          <a:xfrm flipV="1">
            <a:off x="437014" y="3003465"/>
            <a:ext cx="2692395" cy="3791"/>
          </a:xfrm>
          <a:prstGeom prst="straightConnector1">
            <a:avLst/>
          </a:prstGeom>
          <a:ln>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97" name="Straight Arrow Connector 96">
            <a:extLst>
              <a:ext uri="{FF2B5EF4-FFF2-40B4-BE49-F238E27FC236}">
                <a16:creationId xmlns:a16="http://schemas.microsoft.com/office/drawing/2014/main" id="{A8334B8E-52A9-B522-D6A9-61FC9FCD15B7}"/>
              </a:ext>
            </a:extLst>
          </p:cNvPr>
          <p:cNvCxnSpPr>
            <a:cxnSpLocks/>
          </p:cNvCxnSpPr>
          <p:nvPr/>
        </p:nvCxnSpPr>
        <p:spPr>
          <a:xfrm>
            <a:off x="4487871" y="2204839"/>
            <a:ext cx="2587548" cy="570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8" name="TextBox 97">
                <a:extLst>
                  <a:ext uri="{FF2B5EF4-FFF2-40B4-BE49-F238E27FC236}">
                    <a16:creationId xmlns:a16="http://schemas.microsoft.com/office/drawing/2014/main" id="{A018CF30-0994-2012-5761-07F34FD8618E}"/>
                  </a:ext>
                </a:extLst>
              </p:cNvPr>
              <p:cNvSpPr txBox="1"/>
              <p:nvPr/>
            </p:nvSpPr>
            <p:spPr>
              <a:xfrm>
                <a:off x="429139" y="2569912"/>
                <a:ext cx="1423170"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000" b="0" i="1" dirty="0" smtClean="0">
                          <a:solidFill>
                            <a:schemeClr val="tx1"/>
                          </a:solidFill>
                          <a:latin typeface="Cambria Math" panose="02040503050406030204" pitchFamily="18" charset="0"/>
                        </a:rPr>
                        <m:t>𝑚</m:t>
                      </m:r>
                      <m:r>
                        <a:rPr lang="en-US" sz="2000" b="0" i="1" dirty="0" smtClean="0">
                          <a:solidFill>
                            <a:schemeClr val="tx1"/>
                          </a:solidFill>
                          <a:latin typeface="Cambria Math" panose="02040503050406030204" pitchFamily="18" charset="0"/>
                        </a:rPr>
                        <m:t>=(</m:t>
                      </m:r>
                      <m:r>
                        <a:rPr lang="en-US" sz="2000" b="0" i="1" dirty="0" smtClean="0">
                          <a:solidFill>
                            <a:schemeClr val="tx1"/>
                          </a:solidFill>
                          <a:latin typeface="Cambria Math" panose="02040503050406030204" pitchFamily="18" charset="0"/>
                        </a:rPr>
                        <m:t>𝑟</m:t>
                      </m:r>
                      <m:r>
                        <a:rPr lang="en-US" sz="2000" b="0" i="1" dirty="0" smtClean="0">
                          <a:solidFill>
                            <a:schemeClr val="tx1"/>
                          </a:solidFill>
                          <a:latin typeface="Cambria Math" panose="02040503050406030204" pitchFamily="18" charset="0"/>
                        </a:rPr>
                        <m:t>,</m:t>
                      </m:r>
                      <m:r>
                        <a:rPr lang="en-US" sz="2000" b="0" i="1" dirty="0" smtClean="0">
                          <a:solidFill>
                            <a:schemeClr val="tx1"/>
                          </a:solidFill>
                          <a:latin typeface="Cambria Math" panose="02040503050406030204" pitchFamily="18" charset="0"/>
                        </a:rPr>
                        <m:t>𝑀</m:t>
                      </m:r>
                      <m:r>
                        <a:rPr lang="en-US" sz="2000" b="0" i="1" dirty="0" smtClean="0">
                          <a:solidFill>
                            <a:schemeClr val="tx1"/>
                          </a:solidFill>
                          <a:latin typeface="Cambria Math" panose="02040503050406030204" pitchFamily="18" charset="0"/>
                        </a:rPr>
                        <m:t>)</m:t>
                      </m:r>
                    </m:oMath>
                  </m:oMathPara>
                </a14:m>
                <a:endParaRPr lang="en-US" sz="2000" dirty="0">
                  <a:solidFill>
                    <a:schemeClr val="tx1"/>
                  </a:solidFill>
                </a:endParaRPr>
              </a:p>
            </p:txBody>
          </p:sp>
        </mc:Choice>
        <mc:Fallback xmlns="">
          <p:sp>
            <p:nvSpPr>
              <p:cNvPr id="98" name="TextBox 97">
                <a:extLst>
                  <a:ext uri="{FF2B5EF4-FFF2-40B4-BE49-F238E27FC236}">
                    <a16:creationId xmlns:a16="http://schemas.microsoft.com/office/drawing/2014/main" id="{A018CF30-0994-2012-5761-07F34FD8618E}"/>
                  </a:ext>
                </a:extLst>
              </p:cNvPr>
              <p:cNvSpPr txBox="1">
                <a:spLocks noRot="1" noChangeAspect="1" noMove="1" noResize="1" noEditPoints="1" noAdjustHandles="1" noChangeArrowheads="1" noChangeShapeType="1" noTextEdit="1"/>
              </p:cNvSpPr>
              <p:nvPr/>
            </p:nvSpPr>
            <p:spPr>
              <a:xfrm>
                <a:off x="429139" y="2569912"/>
                <a:ext cx="1423170" cy="400110"/>
              </a:xfrm>
              <a:prstGeom prst="rect">
                <a:avLst/>
              </a:prstGeom>
              <a:blipFill>
                <a:blip r:embed="rId7"/>
                <a:stretch>
                  <a:fillRect r="-427" b="-153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9" name="TextBox 98">
                <a:extLst>
                  <a:ext uri="{FF2B5EF4-FFF2-40B4-BE49-F238E27FC236}">
                    <a16:creationId xmlns:a16="http://schemas.microsoft.com/office/drawing/2014/main" id="{1F32393A-F3CC-CB93-849B-AA31E8942C5B}"/>
                  </a:ext>
                </a:extLst>
              </p:cNvPr>
              <p:cNvSpPr txBox="1"/>
              <p:nvPr/>
            </p:nvSpPr>
            <p:spPr>
              <a:xfrm>
                <a:off x="4499521" y="1789635"/>
                <a:ext cx="1165411"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800" b="0" i="1" dirty="0" smtClean="0">
                          <a:solidFill>
                            <a:schemeClr val="tx1"/>
                          </a:solidFill>
                          <a:latin typeface="Cambria Math" panose="02040503050406030204" pitchFamily="18" charset="0"/>
                        </a:rPr>
                        <m:t>𝑐</m:t>
                      </m:r>
                      <m:r>
                        <a:rPr lang="en-US" sz="1800" b="0" i="1" dirty="0" smtClean="0">
                          <a:solidFill>
                            <a:schemeClr val="tx1"/>
                          </a:solidFill>
                          <a:latin typeface="Cambria Math" panose="02040503050406030204" pitchFamily="18" charset="0"/>
                        </a:rPr>
                        <m:t>=</m:t>
                      </m:r>
                      <m:d>
                        <m:dPr>
                          <m:ctrlPr>
                            <a:rPr lang="en-US" sz="1800" b="0" i="1" dirty="0" smtClean="0">
                              <a:solidFill>
                                <a:schemeClr val="tx1"/>
                              </a:solidFill>
                              <a:latin typeface="Cambria Math" panose="02040503050406030204" pitchFamily="18" charset="0"/>
                            </a:rPr>
                          </m:ctrlPr>
                        </m:dPr>
                        <m:e>
                          <m:r>
                            <a:rPr lang="en-US" sz="1800" b="0" i="1" dirty="0" smtClean="0">
                              <a:solidFill>
                                <a:schemeClr val="tx1"/>
                              </a:solidFill>
                              <a:latin typeface="Cambria Math" panose="02040503050406030204" pitchFamily="18" charset="0"/>
                            </a:rPr>
                            <m:t>𝑠</m:t>
                          </m:r>
                          <m:r>
                            <a:rPr lang="en-US" sz="1800" b="0" i="1" dirty="0" smtClean="0">
                              <a:solidFill>
                                <a:schemeClr val="tx1"/>
                              </a:solidFill>
                              <a:latin typeface="Cambria Math" panose="02040503050406030204" pitchFamily="18" charset="0"/>
                            </a:rPr>
                            <m:t>,</m:t>
                          </m:r>
                          <m:r>
                            <a:rPr lang="en-US" sz="1800" b="0" i="1" dirty="0" smtClean="0">
                              <a:solidFill>
                                <a:schemeClr val="tx1"/>
                              </a:solidFill>
                              <a:latin typeface="Cambria Math" panose="02040503050406030204" pitchFamily="18" charset="0"/>
                            </a:rPr>
                            <m:t>𝑇</m:t>
                          </m:r>
                        </m:e>
                      </m:d>
                    </m:oMath>
                  </m:oMathPara>
                </a14:m>
                <a:endParaRPr lang="en-US" dirty="0"/>
              </a:p>
            </p:txBody>
          </p:sp>
        </mc:Choice>
        <mc:Fallback xmlns="">
          <p:sp>
            <p:nvSpPr>
              <p:cNvPr id="99" name="TextBox 98">
                <a:extLst>
                  <a:ext uri="{FF2B5EF4-FFF2-40B4-BE49-F238E27FC236}">
                    <a16:creationId xmlns:a16="http://schemas.microsoft.com/office/drawing/2014/main" id="{1F32393A-F3CC-CB93-849B-AA31E8942C5B}"/>
                  </a:ext>
                </a:extLst>
              </p:cNvPr>
              <p:cNvSpPr txBox="1">
                <a:spLocks noRot="1" noChangeAspect="1" noMove="1" noResize="1" noEditPoints="1" noAdjustHandles="1" noChangeArrowheads="1" noChangeShapeType="1" noTextEdit="1"/>
              </p:cNvSpPr>
              <p:nvPr/>
            </p:nvSpPr>
            <p:spPr>
              <a:xfrm>
                <a:off x="4499521" y="1789635"/>
                <a:ext cx="1165411" cy="369332"/>
              </a:xfrm>
              <a:prstGeom prst="rect">
                <a:avLst/>
              </a:prstGeom>
              <a:blipFill>
                <a:blip r:embed="rId8"/>
                <a:stretch>
                  <a:fillRect/>
                </a:stretch>
              </a:blipFill>
            </p:spPr>
            <p:txBody>
              <a:bodyPr/>
              <a:lstStyle/>
              <a:p>
                <a:r>
                  <a:rPr lang="en-US">
                    <a:noFill/>
                  </a:rPr>
                  <a:t> </a:t>
                </a:r>
              </a:p>
            </p:txBody>
          </p:sp>
        </mc:Fallback>
      </mc:AlternateContent>
      <p:grpSp>
        <p:nvGrpSpPr>
          <p:cNvPr id="101" name="Group 100">
            <a:extLst>
              <a:ext uri="{FF2B5EF4-FFF2-40B4-BE49-F238E27FC236}">
                <a16:creationId xmlns:a16="http://schemas.microsoft.com/office/drawing/2014/main" id="{A666F033-8ECF-F520-403F-5225524E22BC}"/>
              </a:ext>
            </a:extLst>
          </p:cNvPr>
          <p:cNvGrpSpPr/>
          <p:nvPr/>
        </p:nvGrpSpPr>
        <p:grpSpPr>
          <a:xfrm>
            <a:off x="1648111" y="2472248"/>
            <a:ext cx="664858" cy="486167"/>
            <a:chOff x="5834554" y="1537501"/>
            <a:chExt cx="633841" cy="532399"/>
          </a:xfrm>
        </p:grpSpPr>
        <mc:AlternateContent xmlns:mc="http://schemas.openxmlformats.org/markup-compatibility/2006" xmlns:a14="http://schemas.microsoft.com/office/drawing/2010/main">
          <mc:Choice Requires="a14">
            <p:sp>
              <p:nvSpPr>
                <p:cNvPr id="109" name="TextBox 108">
                  <a:extLst>
                    <a:ext uri="{FF2B5EF4-FFF2-40B4-BE49-F238E27FC236}">
                      <a16:creationId xmlns:a16="http://schemas.microsoft.com/office/drawing/2014/main" id="{FD389287-C01C-8EFB-633F-B9DEA46A09CB}"/>
                    </a:ext>
                  </a:extLst>
                </p:cNvPr>
                <p:cNvSpPr txBox="1"/>
                <p:nvPr/>
              </p:nvSpPr>
              <p:spPr>
                <a:xfrm>
                  <a:off x="5834554" y="1537501"/>
                  <a:ext cx="633841" cy="40445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1800" i="1" dirty="0" smtClean="0">
                            <a:solidFill>
                              <a:schemeClr val="tx1"/>
                            </a:solidFill>
                            <a:latin typeface="Cambria Math" panose="02040503050406030204" pitchFamily="18" charset="0"/>
                            <a:sym typeface="Symbol" panose="05050102010706020507" pitchFamily="18" charset="2"/>
                          </a:rPr>
                          <m:t>$</m:t>
                        </m:r>
                      </m:oMath>
                    </m:oMathPara>
                  </a14:m>
                  <a:endParaRPr lang="en-US" dirty="0"/>
                </a:p>
              </p:txBody>
            </p:sp>
          </mc:Choice>
          <mc:Fallback xmlns="">
            <p:sp>
              <p:nvSpPr>
                <p:cNvPr id="109" name="TextBox 108">
                  <a:extLst>
                    <a:ext uri="{FF2B5EF4-FFF2-40B4-BE49-F238E27FC236}">
                      <a16:creationId xmlns:a16="http://schemas.microsoft.com/office/drawing/2014/main" id="{FD389287-C01C-8EFB-633F-B9DEA46A09CB}"/>
                    </a:ext>
                  </a:extLst>
                </p:cNvPr>
                <p:cNvSpPr txBox="1">
                  <a:spLocks noRot="1" noChangeAspect="1" noMove="1" noResize="1" noEditPoints="1" noAdjustHandles="1" noChangeArrowheads="1" noChangeShapeType="1" noTextEdit="1"/>
                </p:cNvSpPr>
                <p:nvPr/>
              </p:nvSpPr>
              <p:spPr>
                <a:xfrm>
                  <a:off x="5834554" y="1537501"/>
                  <a:ext cx="633841" cy="404453"/>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0" name="TextBox 109">
                  <a:extLst>
                    <a:ext uri="{FF2B5EF4-FFF2-40B4-BE49-F238E27FC236}">
                      <a16:creationId xmlns:a16="http://schemas.microsoft.com/office/drawing/2014/main" id="{AA7DEF87-BC34-7F1C-F4F1-AC0F90A67110}"/>
                    </a:ext>
                  </a:extLst>
                </p:cNvPr>
                <p:cNvSpPr txBox="1"/>
                <p:nvPr/>
              </p:nvSpPr>
              <p:spPr>
                <a:xfrm>
                  <a:off x="5945973" y="1665447"/>
                  <a:ext cx="300054" cy="40445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en-US" altLang="zh-CN" sz="1800" dirty="0" smtClean="0">
                            <a:solidFill>
                              <a:schemeClr val="tx1"/>
                            </a:solidFill>
                            <a:sym typeface="Symbol" panose="05050102010706020507" pitchFamily="18" charset="2"/>
                          </a:rPr>
                          <m:t></m:t>
                        </m:r>
                      </m:oMath>
                    </m:oMathPara>
                  </a14:m>
                  <a:endParaRPr lang="en-US" dirty="0"/>
                </a:p>
              </p:txBody>
            </p:sp>
          </mc:Choice>
          <mc:Fallback xmlns="">
            <p:sp>
              <p:nvSpPr>
                <p:cNvPr id="110" name="TextBox 109">
                  <a:extLst>
                    <a:ext uri="{FF2B5EF4-FFF2-40B4-BE49-F238E27FC236}">
                      <a16:creationId xmlns:a16="http://schemas.microsoft.com/office/drawing/2014/main" id="{AA7DEF87-BC34-7F1C-F4F1-AC0F90A67110}"/>
                    </a:ext>
                  </a:extLst>
                </p:cNvPr>
                <p:cNvSpPr txBox="1">
                  <a:spLocks noRot="1" noChangeAspect="1" noMove="1" noResize="1" noEditPoints="1" noAdjustHandles="1" noChangeArrowheads="1" noChangeShapeType="1" noTextEdit="1"/>
                </p:cNvSpPr>
                <p:nvPr/>
              </p:nvSpPr>
              <p:spPr>
                <a:xfrm>
                  <a:off x="5945973" y="1665447"/>
                  <a:ext cx="300054" cy="404453"/>
                </a:xfrm>
                <a:prstGeom prst="rect">
                  <a:avLst/>
                </a:prstGeom>
                <a:blipFill>
                  <a:blip r:embed="rId10"/>
                  <a:stretch>
                    <a:fillRect r="-21569"/>
                  </a:stretch>
                </a:blipFill>
              </p:spPr>
              <p:txBody>
                <a:bodyPr/>
                <a:lstStyle/>
                <a:p>
                  <a:r>
                    <a:rPr lang="en-US">
                      <a:noFill/>
                    </a:rPr>
                    <a:t> </a:t>
                  </a:r>
                </a:p>
              </p:txBody>
            </p:sp>
          </mc:Fallback>
        </mc:AlternateContent>
      </p:grpSp>
      <p:sp>
        <p:nvSpPr>
          <p:cNvPr id="102" name="TextBox 101">
            <a:extLst>
              <a:ext uri="{FF2B5EF4-FFF2-40B4-BE49-F238E27FC236}">
                <a16:creationId xmlns:a16="http://schemas.microsoft.com/office/drawing/2014/main" id="{49DD76E9-49C6-DF9C-4908-B0A103E57628}"/>
              </a:ext>
            </a:extLst>
          </p:cNvPr>
          <p:cNvSpPr txBox="1"/>
          <p:nvPr/>
        </p:nvSpPr>
        <p:spPr>
          <a:xfrm>
            <a:off x="2128901" y="2585028"/>
            <a:ext cx="1192305" cy="369332"/>
          </a:xfrm>
          <a:prstGeom prst="rect">
            <a:avLst/>
          </a:prstGeom>
          <a:noFill/>
        </p:spPr>
        <p:txBody>
          <a:bodyPr wrap="square">
            <a:spAutoFit/>
          </a:bodyPr>
          <a:lstStyle/>
          <a:p>
            <a:r>
              <a:rPr lang="en-US" sz="1800" dirty="0">
                <a:solidFill>
                  <a:prstClr val="black"/>
                </a:solidFill>
                <a:latin typeface="Calibri" panose="020F0502020204030204"/>
                <a:ea typeface="宋体" panose="02010600030101010101" pitchFamily="2" charset="-122"/>
                <a:sym typeface="Symbol" panose="05050102010706020507" pitchFamily="18" charset="2"/>
              </a:rPr>
              <a:t>{0,1}</a:t>
            </a:r>
            <a:r>
              <a:rPr lang="en-US" sz="1800" baseline="30000" dirty="0">
                <a:solidFill>
                  <a:prstClr val="black"/>
                </a:solidFill>
                <a:latin typeface="Calibri" panose="020F0502020204030204"/>
                <a:sym typeface="Symbol" panose="05050102010706020507" pitchFamily="18" charset="2"/>
              </a:rPr>
              <a:t>n</a:t>
            </a:r>
            <a:r>
              <a:rPr lang="en-US" sz="1800" dirty="0">
                <a:latin typeface="+mn-lt"/>
              </a:rPr>
              <a:t> x </a:t>
            </a:r>
            <a:r>
              <a:rPr lang="en-US" sz="1800" dirty="0">
                <a:solidFill>
                  <a:prstClr val="black"/>
                </a:solidFill>
                <a:latin typeface="Calibri" panose="020F0502020204030204"/>
                <a:ea typeface="宋体" panose="02010600030101010101" pitchFamily="2" charset="-122"/>
                <a:sym typeface="Symbol" panose="05050102010706020507" pitchFamily="18" charset="2"/>
              </a:rPr>
              <a:t>g</a:t>
            </a:r>
            <a:endParaRPr lang="en-US" dirty="0"/>
          </a:p>
        </p:txBody>
      </p:sp>
      <p:sp>
        <p:nvSpPr>
          <p:cNvPr id="103" name="TextBox 102">
            <a:extLst>
              <a:ext uri="{FF2B5EF4-FFF2-40B4-BE49-F238E27FC236}">
                <a16:creationId xmlns:a16="http://schemas.microsoft.com/office/drawing/2014/main" id="{60828C77-9CA5-EAE2-C42A-27B1FCAA2642}"/>
              </a:ext>
            </a:extLst>
          </p:cNvPr>
          <p:cNvSpPr txBox="1"/>
          <p:nvPr/>
        </p:nvSpPr>
        <p:spPr>
          <a:xfrm>
            <a:off x="1853312" y="3276460"/>
            <a:ext cx="4576858" cy="707886"/>
          </a:xfrm>
          <a:prstGeom prst="rect">
            <a:avLst/>
          </a:prstGeom>
          <a:noFill/>
          <a:ln w="19050">
            <a:solidFill>
              <a:schemeClr val="bg2">
                <a:lumMod val="50000"/>
              </a:schemeClr>
            </a:solidFill>
          </a:ln>
        </p:spPr>
        <p:txBody>
          <a:bodyPr wrap="square">
            <a:spAutoFit/>
          </a:bodyPr>
          <a:lstStyle/>
          <a:p>
            <a:r>
              <a:rPr lang="en-US" sz="2000" dirty="0">
                <a:solidFill>
                  <a:schemeClr val="tx1">
                    <a:lumMod val="50000"/>
                    <a:lumOff val="50000"/>
                  </a:schemeClr>
                </a:solidFill>
              </a:rPr>
              <a:t>HIC keeps table of </a:t>
            </a:r>
            <a:r>
              <a:rPr lang="en-US" sz="2000" b="0" dirty="0">
                <a:solidFill>
                  <a:schemeClr val="tx1">
                    <a:lumMod val="50000"/>
                    <a:lumOff val="50000"/>
                  </a:schemeClr>
                </a:solidFill>
              </a:rPr>
              <a:t>(</a:t>
            </a:r>
            <a:r>
              <a:rPr lang="en-US" sz="2000" b="0" dirty="0" err="1">
                <a:solidFill>
                  <a:schemeClr val="tx1">
                    <a:lumMod val="50000"/>
                    <a:lumOff val="50000"/>
                  </a:schemeClr>
                </a:solidFill>
              </a:rPr>
              <a:t>m,</a:t>
            </a:r>
            <a:r>
              <a:rPr lang="en-US" sz="2000" dirty="0" err="1">
                <a:solidFill>
                  <a:schemeClr val="tx1">
                    <a:lumMod val="50000"/>
                    <a:lumOff val="50000"/>
                  </a:schemeClr>
                </a:solidFill>
              </a:rPr>
              <a:t>c</a:t>
            </a:r>
            <a:r>
              <a:rPr lang="en-US" sz="2000" b="0" dirty="0">
                <a:solidFill>
                  <a:schemeClr val="tx1">
                    <a:lumMod val="50000"/>
                    <a:lumOff val="50000"/>
                  </a:schemeClr>
                </a:solidFill>
              </a:rPr>
              <a:t>) pairs for each pw, $ choice is up to table[pw] = permutation</a:t>
            </a:r>
            <a:endParaRPr lang="en-US" sz="2000" dirty="0">
              <a:solidFill>
                <a:schemeClr val="tx1">
                  <a:lumMod val="50000"/>
                  <a:lumOff val="50000"/>
                </a:schemeClr>
              </a:solidFill>
            </a:endParaRPr>
          </a:p>
        </p:txBody>
      </p:sp>
      <p:grpSp>
        <p:nvGrpSpPr>
          <p:cNvPr id="104" name="Group 103">
            <a:extLst>
              <a:ext uri="{FF2B5EF4-FFF2-40B4-BE49-F238E27FC236}">
                <a16:creationId xmlns:a16="http://schemas.microsoft.com/office/drawing/2014/main" id="{951DEF6A-0BD6-992C-A453-6EF9B236CF84}"/>
              </a:ext>
            </a:extLst>
          </p:cNvPr>
          <p:cNvGrpSpPr/>
          <p:nvPr/>
        </p:nvGrpSpPr>
        <p:grpSpPr>
          <a:xfrm>
            <a:off x="2499497" y="1774764"/>
            <a:ext cx="624115" cy="400110"/>
            <a:chOff x="2332445" y="2038524"/>
            <a:chExt cx="624115" cy="400110"/>
          </a:xfrm>
        </p:grpSpPr>
        <mc:AlternateContent xmlns:mc="http://schemas.openxmlformats.org/markup-compatibility/2006" xmlns:a14="http://schemas.microsoft.com/office/drawing/2010/main">
          <mc:Choice Requires="a14">
            <p:sp>
              <p:nvSpPr>
                <p:cNvPr id="107" name="TextBox 106">
                  <a:extLst>
                    <a:ext uri="{FF2B5EF4-FFF2-40B4-BE49-F238E27FC236}">
                      <a16:creationId xmlns:a16="http://schemas.microsoft.com/office/drawing/2014/main" id="{BB5473E0-82FF-1252-4644-808360D11A94}"/>
                    </a:ext>
                  </a:extLst>
                </p:cNvPr>
                <p:cNvSpPr txBox="1"/>
                <p:nvPr/>
              </p:nvSpPr>
              <p:spPr>
                <a:xfrm>
                  <a:off x="2332445" y="2038524"/>
                  <a:ext cx="624115" cy="400110"/>
                </a:xfrm>
                <a:prstGeom prst="rect">
                  <a:avLst/>
                </a:prstGeom>
                <a:noFill/>
              </p:spPr>
              <p:txBody>
                <a:bodyPr wrap="square">
                  <a:spAutoFit/>
                </a:bodyPr>
                <a:lstStyle/>
                <a:p>
                  <a:r>
                    <a:rPr lang="en-US" sz="2000" dirty="0">
                      <a:solidFill>
                        <a:srgbClr val="FF0000"/>
                      </a:solidFill>
                    </a:rPr>
                    <a:t>,  </a:t>
                  </a:r>
                  <a14:m>
                    <m:oMath xmlns:m="http://schemas.openxmlformats.org/officeDocument/2006/math">
                      <m:r>
                        <a:rPr lang="en-US" sz="2000" b="0" i="1" dirty="0" smtClean="0">
                          <a:solidFill>
                            <a:srgbClr val="FF0000"/>
                          </a:solidFill>
                          <a:latin typeface="Cambria Math" panose="02040503050406030204" pitchFamily="18" charset="0"/>
                        </a:rPr>
                        <m:t>𝑇</m:t>
                      </m:r>
                      <m:r>
                        <a:rPr lang="en-US" sz="2000" b="0" i="1" dirty="0" smtClean="0">
                          <a:solidFill>
                            <a:schemeClr val="tx1"/>
                          </a:solidFill>
                          <a:latin typeface="Cambria Math" panose="02040503050406030204" pitchFamily="18" charset="0"/>
                        </a:rPr>
                        <m:t> </m:t>
                      </m:r>
                    </m:oMath>
                  </a14:m>
                  <a:endParaRPr lang="en-US" sz="2000" dirty="0">
                    <a:solidFill>
                      <a:schemeClr val="tx1"/>
                    </a:solidFill>
                  </a:endParaRPr>
                </a:p>
              </p:txBody>
            </p:sp>
          </mc:Choice>
          <mc:Fallback xmlns="">
            <p:sp>
              <p:nvSpPr>
                <p:cNvPr id="100" name="TextBox 99">
                  <a:extLst>
                    <a:ext uri="{FF2B5EF4-FFF2-40B4-BE49-F238E27FC236}">
                      <a16:creationId xmlns:a16="http://schemas.microsoft.com/office/drawing/2014/main" id="{19999606-E4AB-55A7-5027-CFC5989CF590}"/>
                    </a:ext>
                  </a:extLst>
                </p:cNvPr>
                <p:cNvSpPr txBox="1">
                  <a:spLocks noRot="1" noChangeAspect="1" noMove="1" noResize="1" noEditPoints="1" noAdjustHandles="1" noChangeArrowheads="1" noChangeShapeType="1" noTextEdit="1"/>
                </p:cNvSpPr>
                <p:nvPr/>
              </p:nvSpPr>
              <p:spPr>
                <a:xfrm>
                  <a:off x="2332445" y="2038524"/>
                  <a:ext cx="624115" cy="400110"/>
                </a:xfrm>
                <a:prstGeom prst="rect">
                  <a:avLst/>
                </a:prstGeom>
                <a:blipFill>
                  <a:blip r:embed="rId13"/>
                  <a:stretch>
                    <a:fillRect l="-10784" t="-7576" b="-25758"/>
                  </a:stretch>
                </a:blipFill>
              </p:spPr>
              <p:txBody>
                <a:bodyPr/>
                <a:lstStyle/>
                <a:p>
                  <a:r>
                    <a:rPr lang="en-US">
                      <a:noFill/>
                    </a:rPr>
                    <a:t> </a:t>
                  </a:r>
                </a:p>
              </p:txBody>
            </p:sp>
          </mc:Fallback>
        </mc:AlternateContent>
        <p:sp>
          <p:nvSpPr>
            <p:cNvPr id="108" name="Rectangle 107">
              <a:extLst>
                <a:ext uri="{FF2B5EF4-FFF2-40B4-BE49-F238E27FC236}">
                  <a16:creationId xmlns:a16="http://schemas.microsoft.com/office/drawing/2014/main" id="{7571C2FA-CBA3-B841-A9F4-3D95074EA49F}"/>
                </a:ext>
              </a:extLst>
            </p:cNvPr>
            <p:cNvSpPr/>
            <p:nvPr/>
          </p:nvSpPr>
          <p:spPr>
            <a:xfrm>
              <a:off x="2515104" y="2038524"/>
              <a:ext cx="343140" cy="36641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noFill/>
              </a:endParaRPr>
            </a:p>
          </p:txBody>
        </p:sp>
      </p:grpSp>
      <p:cxnSp>
        <p:nvCxnSpPr>
          <p:cNvPr id="106" name="Straight Arrow Connector 105">
            <a:extLst>
              <a:ext uri="{FF2B5EF4-FFF2-40B4-BE49-F238E27FC236}">
                <a16:creationId xmlns:a16="http://schemas.microsoft.com/office/drawing/2014/main" id="{53F13946-5863-C5E0-6E4A-30771084F74C}"/>
              </a:ext>
            </a:extLst>
          </p:cNvPr>
          <p:cNvCxnSpPr>
            <a:cxnSpLocks/>
          </p:cNvCxnSpPr>
          <p:nvPr/>
        </p:nvCxnSpPr>
        <p:spPr>
          <a:xfrm>
            <a:off x="4561459" y="2998755"/>
            <a:ext cx="2138469" cy="5709"/>
          </a:xfrm>
          <a:prstGeom prst="straightConnector1">
            <a:avLst/>
          </a:prstGeom>
          <a:ln>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13" name="Title 1">
            <a:extLst>
              <a:ext uri="{FF2B5EF4-FFF2-40B4-BE49-F238E27FC236}">
                <a16:creationId xmlns:a16="http://schemas.microsoft.com/office/drawing/2014/main" id="{8680039C-427E-69EA-9087-6BC795AF20C9}"/>
              </a:ext>
            </a:extLst>
          </p:cNvPr>
          <p:cNvSpPr txBox="1">
            <a:spLocks/>
          </p:cNvSpPr>
          <p:nvPr/>
        </p:nvSpPr>
        <p:spPr bwMode="auto">
          <a:xfrm>
            <a:off x="1449221" y="1058242"/>
            <a:ext cx="5046682" cy="35608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a:lstStyle>
          <a:p>
            <a:r>
              <a:rPr lang="en-US" sz="2000" dirty="0">
                <a:solidFill>
                  <a:srgbClr val="FF0000"/>
                </a:solidFill>
                <a:latin typeface="+mn-lt"/>
              </a:rPr>
              <a:t>Half-</a:t>
            </a:r>
            <a:r>
              <a:rPr lang="en-US" sz="2000" dirty="0">
                <a:latin typeface="+mn-lt"/>
              </a:rPr>
              <a:t>Ideal Cipher on D = </a:t>
            </a:r>
            <a:r>
              <a:rPr lang="en-US" sz="2000" dirty="0">
                <a:solidFill>
                  <a:prstClr val="black"/>
                </a:solidFill>
                <a:latin typeface="Calibri" panose="020F0502020204030204"/>
                <a:ea typeface="宋体" panose="02010600030101010101" pitchFamily="2" charset="-122"/>
                <a:sym typeface="Symbol" panose="05050102010706020507" pitchFamily="18" charset="2"/>
              </a:rPr>
              <a:t>{0,1}</a:t>
            </a:r>
            <a:r>
              <a:rPr lang="en-US" sz="2000" baseline="30000" dirty="0">
                <a:solidFill>
                  <a:prstClr val="black"/>
                </a:solidFill>
                <a:latin typeface="Calibri" panose="020F0502020204030204"/>
                <a:sym typeface="Symbol" panose="05050102010706020507" pitchFamily="18" charset="2"/>
              </a:rPr>
              <a:t>n</a:t>
            </a:r>
            <a:r>
              <a:rPr lang="en-US" sz="2000" dirty="0">
                <a:latin typeface="+mn-lt"/>
              </a:rPr>
              <a:t> x </a:t>
            </a:r>
            <a:r>
              <a:rPr lang="en-US" sz="2000" dirty="0">
                <a:solidFill>
                  <a:prstClr val="black"/>
                </a:solidFill>
                <a:latin typeface="Calibri" panose="020F0502020204030204"/>
                <a:ea typeface="宋体" panose="02010600030101010101" pitchFamily="2" charset="-122"/>
                <a:sym typeface="Symbol" panose="05050102010706020507" pitchFamily="18" charset="2"/>
              </a:rPr>
              <a:t>g </a:t>
            </a:r>
            <a:r>
              <a:rPr lang="en-US" sz="2000" dirty="0">
                <a:latin typeface="+mn-lt"/>
              </a:rPr>
              <a:t>: UC model</a:t>
            </a:r>
            <a:endParaRPr lang="en-US" sz="2000" u="sng" dirty="0">
              <a:solidFill>
                <a:srgbClr val="FF0000"/>
              </a:solidFill>
              <a:latin typeface="+mn-lt"/>
            </a:endParaRPr>
          </a:p>
        </p:txBody>
      </p:sp>
      <p:sp>
        <p:nvSpPr>
          <p:cNvPr id="114" name="Rectangle 113">
            <a:extLst>
              <a:ext uri="{FF2B5EF4-FFF2-40B4-BE49-F238E27FC236}">
                <a16:creationId xmlns:a16="http://schemas.microsoft.com/office/drawing/2014/main" id="{053CBBC9-AD28-FA2C-C178-CAC7192F6A65}"/>
              </a:ext>
            </a:extLst>
          </p:cNvPr>
          <p:cNvSpPr/>
          <p:nvPr/>
        </p:nvSpPr>
        <p:spPr>
          <a:xfrm>
            <a:off x="3305927" y="1824416"/>
            <a:ext cx="1047825" cy="129662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solidFill>
                  <a:srgbClr val="0070C0"/>
                </a:solidFill>
              </a:rPr>
              <a:t>HIC</a:t>
            </a:r>
            <a:r>
              <a:rPr lang="en-US" dirty="0"/>
              <a:t>.E</a:t>
            </a:r>
          </a:p>
          <a:p>
            <a:pPr algn="ctr"/>
            <a:endParaRPr lang="en-US" dirty="0"/>
          </a:p>
          <a:p>
            <a:pPr algn="ctr"/>
            <a:endParaRPr lang="en-US" dirty="0"/>
          </a:p>
          <a:p>
            <a:pPr algn="ctr"/>
            <a:r>
              <a:rPr lang="en-US" dirty="0">
                <a:solidFill>
                  <a:srgbClr val="0070C0"/>
                </a:solidFill>
              </a:rPr>
              <a:t>HIC</a:t>
            </a:r>
            <a:r>
              <a:rPr lang="en-US" dirty="0"/>
              <a:t>.D</a:t>
            </a:r>
            <a:endParaRPr lang="en-US" baseline="30000" dirty="0"/>
          </a:p>
        </p:txBody>
      </p:sp>
      <p:sp>
        <p:nvSpPr>
          <p:cNvPr id="117" name="Title 1">
            <a:extLst>
              <a:ext uri="{FF2B5EF4-FFF2-40B4-BE49-F238E27FC236}">
                <a16:creationId xmlns:a16="http://schemas.microsoft.com/office/drawing/2014/main" id="{A8DB9C2A-E219-72D0-450B-0249BE7A9A80}"/>
              </a:ext>
            </a:extLst>
          </p:cNvPr>
          <p:cNvSpPr txBox="1">
            <a:spLocks/>
          </p:cNvSpPr>
          <p:nvPr/>
        </p:nvSpPr>
        <p:spPr bwMode="auto">
          <a:xfrm>
            <a:off x="105511" y="4419427"/>
            <a:ext cx="11987329" cy="236715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a:lstStyle>
          <a:p>
            <a:pPr lvl="0">
              <a:lnSpc>
                <a:spcPct val="150000"/>
              </a:lnSpc>
            </a:pPr>
            <a:r>
              <a:rPr lang="en-US" sz="2000" u="sng" dirty="0">
                <a:latin typeface="+mn-lt"/>
              </a:rPr>
              <a:t>Claim</a:t>
            </a:r>
            <a:r>
              <a:rPr lang="en-US" sz="2000" dirty="0">
                <a:latin typeface="+mn-lt"/>
              </a:rPr>
              <a:t>:  </a:t>
            </a:r>
            <a:r>
              <a:rPr lang="en-US" sz="2000" i="1" dirty="0">
                <a:latin typeface="+mn-lt"/>
              </a:rPr>
              <a:t>m2F</a:t>
            </a:r>
            <a:r>
              <a:rPr lang="en-US" sz="2000" dirty="0">
                <a:latin typeface="+mn-lt"/>
              </a:rPr>
              <a:t> compiles (1) </a:t>
            </a:r>
            <a:r>
              <a:rPr lang="en-US" sz="2000" dirty="0">
                <a:solidFill>
                  <a:prstClr val="black"/>
                </a:solidFill>
                <a:latin typeface="Calibri" panose="020F0502020204030204"/>
                <a:ea typeface="宋体" panose="02010600030101010101" pitchFamily="2" charset="-122"/>
                <a:cs typeface="+mn-cs"/>
              </a:rPr>
              <a:t>RO hash H onto G and (2) IC on </a:t>
            </a:r>
            <a:r>
              <a:rPr lang="en-US" sz="2000" dirty="0">
                <a:solidFill>
                  <a:prstClr val="black"/>
                </a:solidFill>
                <a:latin typeface="Calibri" panose="020F0502020204030204"/>
                <a:ea typeface="宋体" panose="02010600030101010101" pitchFamily="2" charset="-122"/>
                <a:cs typeface="+mn-cs"/>
                <a:sym typeface="Symbol" panose="05050102010706020507" pitchFamily="18" charset="2"/>
              </a:rPr>
              <a:t>{0,1}</a:t>
            </a:r>
            <a:r>
              <a:rPr lang="en-US" sz="2000" baseline="30000" dirty="0">
                <a:solidFill>
                  <a:prstClr val="black"/>
                </a:solidFill>
                <a:latin typeface="Calibri" panose="020F0502020204030204"/>
                <a:ea typeface="宋体" panose="02010600030101010101" pitchFamily="2" charset="-122"/>
                <a:cs typeface="+mn-cs"/>
                <a:sym typeface="Symbol" panose="05050102010706020507" pitchFamily="18" charset="2"/>
              </a:rPr>
              <a:t>n</a:t>
            </a:r>
            <a:r>
              <a:rPr lang="en-US" sz="2000" dirty="0">
                <a:latin typeface="+mn-lt"/>
              </a:rPr>
              <a:t> into </a:t>
            </a:r>
            <a:r>
              <a:rPr lang="en-US" sz="2000" i="1" dirty="0">
                <a:solidFill>
                  <a:srgbClr val="0070C0"/>
                </a:solidFill>
                <a:latin typeface="+mn-lt"/>
              </a:rPr>
              <a:t>UC “Half-Ideal” Cipher (HIC) </a:t>
            </a:r>
            <a:r>
              <a:rPr lang="en-US" sz="2000" dirty="0">
                <a:latin typeface="+mn-lt"/>
              </a:rPr>
              <a:t>on </a:t>
            </a:r>
            <a:r>
              <a:rPr lang="en-US" sz="2000" dirty="0">
                <a:solidFill>
                  <a:prstClr val="black"/>
                </a:solidFill>
                <a:latin typeface="Calibri" panose="020F0502020204030204"/>
                <a:ea typeface="宋体" panose="02010600030101010101" pitchFamily="2" charset="-122"/>
                <a:cs typeface="+mn-cs"/>
                <a:sym typeface="Symbol" panose="05050102010706020507" pitchFamily="18" charset="2"/>
              </a:rPr>
              <a:t>{0,1}</a:t>
            </a:r>
            <a:r>
              <a:rPr lang="en-US" sz="2000" baseline="30000" dirty="0">
                <a:solidFill>
                  <a:prstClr val="black"/>
                </a:solidFill>
                <a:latin typeface="Calibri" panose="020F0502020204030204"/>
                <a:ea typeface="宋体" panose="02010600030101010101" pitchFamily="2" charset="-122"/>
                <a:cs typeface="+mn-cs"/>
                <a:sym typeface="Symbol" panose="05050102010706020507" pitchFamily="18" charset="2"/>
              </a:rPr>
              <a:t>n  </a:t>
            </a:r>
            <a:r>
              <a:rPr lang="en-US" sz="2000" dirty="0">
                <a:latin typeface="+mn-lt"/>
              </a:rPr>
              <a:t>x G</a:t>
            </a:r>
          </a:p>
          <a:p>
            <a:pPr marL="342900" lvl="0" indent="-342900">
              <a:lnSpc>
                <a:spcPct val="150000"/>
              </a:lnSpc>
              <a:buFont typeface="Arial" panose="020B0604020202020204" pitchFamily="34" charset="0"/>
              <a:buChar char="•"/>
            </a:pPr>
            <a:r>
              <a:rPr lang="en-US" sz="2000" dirty="0">
                <a:latin typeface="+mn-lt"/>
              </a:rPr>
              <a:t>same efficiency and generality as 2-Feistel: just one hash onto </a:t>
            </a:r>
            <a:r>
              <a:rPr lang="en-US" sz="2000" dirty="0">
                <a:solidFill>
                  <a:prstClr val="black"/>
                </a:solidFill>
                <a:latin typeface="Calibri" panose="020F0502020204030204"/>
                <a:ea typeface="宋体" panose="02010600030101010101" pitchFamily="2" charset="-122"/>
                <a:sym typeface="Symbol" panose="05050102010706020507" pitchFamily="18" charset="2"/>
              </a:rPr>
              <a:t>g, works whenever  RO hash onto g</a:t>
            </a:r>
            <a:endParaRPr lang="en-US" sz="2000" dirty="0">
              <a:latin typeface="+mn-lt"/>
            </a:endParaRPr>
          </a:p>
          <a:p>
            <a:pPr marL="342900" lvl="0" indent="-342900">
              <a:lnSpc>
                <a:spcPct val="150000"/>
              </a:lnSpc>
              <a:buFont typeface="Arial" panose="020B0604020202020204" pitchFamily="34" charset="0"/>
              <a:buChar char="•"/>
            </a:pPr>
            <a:r>
              <a:rPr lang="en-US" sz="2000" dirty="0">
                <a:solidFill>
                  <a:prstClr val="black"/>
                </a:solidFill>
                <a:latin typeface="Calibri" panose="020F0502020204030204"/>
                <a:ea typeface="宋体" panose="02010600030101010101" pitchFamily="2" charset="-122"/>
                <a:cs typeface="+mn-cs"/>
              </a:rPr>
              <a:t>HIC </a:t>
            </a:r>
            <a:r>
              <a:rPr lang="en-US" sz="2000" dirty="0">
                <a:solidFill>
                  <a:prstClr val="black"/>
                </a:solidFill>
                <a:latin typeface="Calibri" panose="020F0502020204030204"/>
                <a:ea typeface="宋体" panose="02010600030101010101" pitchFamily="2" charset="-122"/>
                <a:cs typeface="+mn-cs"/>
                <a:sym typeface="Symbol" panose="05050102010706020507" pitchFamily="18" charset="2"/>
              </a:rPr>
              <a:t> </a:t>
            </a:r>
            <a:r>
              <a:rPr lang="en-US" sz="2000" dirty="0">
                <a:solidFill>
                  <a:prstClr val="black"/>
                </a:solidFill>
                <a:latin typeface="Calibri" panose="020F0502020204030204"/>
                <a:ea typeface="宋体" panose="02010600030101010101" pitchFamily="2" charset="-122"/>
                <a:cs typeface="+mn-cs"/>
              </a:rPr>
              <a:t>IC: </a:t>
            </a:r>
            <a:r>
              <a:rPr lang="en-US" sz="2000" dirty="0">
                <a:solidFill>
                  <a:srgbClr val="0070C0"/>
                </a:solidFill>
                <a:latin typeface="Calibri" panose="020F0502020204030204"/>
                <a:ea typeface="宋体" panose="02010600030101010101" pitchFamily="2" charset="-122"/>
                <a:cs typeface="+mn-cs"/>
              </a:rPr>
              <a:t>collision-resilient</a:t>
            </a:r>
            <a:r>
              <a:rPr lang="en-US" sz="2000" dirty="0">
                <a:solidFill>
                  <a:prstClr val="black"/>
                </a:solidFill>
                <a:latin typeface="Calibri" panose="020F0502020204030204"/>
                <a:ea typeface="宋体" panose="02010600030101010101" pitchFamily="2" charset="-122"/>
                <a:cs typeface="+mn-cs"/>
              </a:rPr>
              <a:t>, </a:t>
            </a:r>
            <a:r>
              <a:rPr lang="en-US" sz="2000" dirty="0">
                <a:solidFill>
                  <a:srgbClr val="0070C0"/>
                </a:solidFill>
                <a:latin typeface="Calibri" panose="020F0502020204030204"/>
                <a:ea typeface="宋体" panose="02010600030101010101" pitchFamily="2" charset="-122"/>
                <a:cs typeface="+mn-cs"/>
              </a:rPr>
              <a:t>non-malleable</a:t>
            </a:r>
            <a:r>
              <a:rPr lang="en-US" sz="2000" dirty="0">
                <a:solidFill>
                  <a:prstClr val="black"/>
                </a:solidFill>
                <a:latin typeface="Calibri" panose="020F0502020204030204"/>
                <a:ea typeface="宋体" panose="02010600030101010101" pitchFamily="2" charset="-122"/>
                <a:cs typeface="+mn-cs"/>
              </a:rPr>
              <a:t>, </a:t>
            </a:r>
            <a:r>
              <a:rPr lang="en-US" sz="2000" dirty="0">
                <a:solidFill>
                  <a:srgbClr val="0070C0"/>
                </a:solidFill>
                <a:latin typeface="Calibri" panose="020F0502020204030204"/>
                <a:ea typeface="宋体" panose="02010600030101010101" pitchFamily="2" charset="-122"/>
                <a:cs typeface="+mn-cs"/>
              </a:rPr>
              <a:t>(straight-line) ciphertext-to-(</a:t>
            </a:r>
            <a:r>
              <a:rPr lang="en-US" sz="2000" dirty="0" err="1">
                <a:solidFill>
                  <a:srgbClr val="0070C0"/>
                </a:solidFill>
                <a:latin typeface="Calibri" panose="020F0502020204030204"/>
                <a:ea typeface="宋体" panose="02010600030101010101" pitchFamily="2" charset="-122"/>
                <a:cs typeface="+mn-cs"/>
              </a:rPr>
              <a:t>pw,plaintext</a:t>
            </a:r>
            <a:r>
              <a:rPr lang="en-US" sz="2000" dirty="0">
                <a:solidFill>
                  <a:srgbClr val="0070C0"/>
                </a:solidFill>
                <a:latin typeface="Calibri" panose="020F0502020204030204"/>
                <a:ea typeface="宋体" panose="02010600030101010101" pitchFamily="2" charset="-122"/>
                <a:cs typeface="+mn-cs"/>
              </a:rPr>
              <a:t>) extraction </a:t>
            </a:r>
            <a:r>
              <a:rPr lang="en-US" sz="2000" dirty="0">
                <a:solidFill>
                  <a:prstClr val="black"/>
                </a:solidFill>
                <a:latin typeface="Calibri" panose="020F0502020204030204"/>
                <a:ea typeface="宋体" panose="02010600030101010101" pitchFamily="2" charset="-122"/>
                <a:sym typeface="Symbol" panose="05050102010706020507" pitchFamily="18" charset="2"/>
              </a:rPr>
              <a:t>from IC.E calls</a:t>
            </a:r>
            <a:r>
              <a:rPr lang="en-US" sz="2000" dirty="0">
                <a:solidFill>
                  <a:srgbClr val="0070C0"/>
                </a:solidFill>
                <a:latin typeface="Calibri" panose="020F0502020204030204"/>
                <a:ea typeface="宋体" panose="02010600030101010101" pitchFamily="2" charset="-122"/>
                <a:cs typeface="+mn-cs"/>
              </a:rPr>
              <a:t>,</a:t>
            </a:r>
          </a:p>
          <a:p>
            <a:pPr lvl="0">
              <a:lnSpc>
                <a:spcPct val="100000"/>
              </a:lnSpc>
            </a:pPr>
            <a:r>
              <a:rPr lang="en-US" sz="2000" dirty="0">
                <a:solidFill>
                  <a:srgbClr val="0070C0"/>
                </a:solidFill>
                <a:latin typeface="Calibri" panose="020F0502020204030204"/>
                <a:ea typeface="宋体" panose="02010600030101010101" pitchFamily="2" charset="-122"/>
                <a:cs typeface="+mn-cs"/>
              </a:rPr>
              <a:t>	      reductions can (straight-line) embed $ plaintexts in decryptions</a:t>
            </a:r>
            <a:r>
              <a:rPr lang="en-US" sz="2000" dirty="0">
                <a:solidFill>
                  <a:prstClr val="black"/>
                </a:solidFill>
                <a:latin typeface="Calibri" panose="020F0502020204030204"/>
                <a:ea typeface="宋体" panose="02010600030101010101" pitchFamily="2" charset="-122"/>
                <a:sym typeface="Symbol" panose="05050102010706020507" pitchFamily="18" charset="2"/>
              </a:rPr>
              <a:t> on IC.D calls</a:t>
            </a:r>
            <a:endParaRPr lang="en-US" sz="2000" dirty="0">
              <a:solidFill>
                <a:srgbClr val="0070C0"/>
              </a:solidFill>
              <a:latin typeface="Calibri" panose="020F0502020204030204"/>
              <a:ea typeface="宋体" panose="02010600030101010101" pitchFamily="2" charset="-122"/>
              <a:cs typeface="+mn-cs"/>
            </a:endParaRPr>
          </a:p>
          <a:p>
            <a:pPr marL="342900" lvl="0" indent="-342900">
              <a:lnSpc>
                <a:spcPct val="150000"/>
              </a:lnSpc>
              <a:buFont typeface="Arial" panose="020B0604020202020204" pitchFamily="34" charset="0"/>
              <a:buChar char="•"/>
            </a:pPr>
            <a:r>
              <a:rPr lang="en-US" sz="2000" dirty="0">
                <a:solidFill>
                  <a:srgbClr val="0070C0"/>
                </a:solidFill>
                <a:latin typeface="Calibri" panose="020F0502020204030204"/>
                <a:ea typeface="宋体" panose="02010600030101010101" pitchFamily="2" charset="-122"/>
                <a:cs typeface="+mn-cs"/>
                <a:sym typeface="Symbol" panose="05050102010706020507" pitchFamily="18" charset="2"/>
              </a:rPr>
              <a:t>why </a:t>
            </a:r>
            <a:r>
              <a:rPr lang="en-US" sz="2000" i="1" dirty="0">
                <a:solidFill>
                  <a:srgbClr val="0070C0"/>
                </a:solidFill>
                <a:latin typeface="Calibri" panose="020F0502020204030204"/>
                <a:ea typeface="宋体" panose="02010600030101010101" pitchFamily="2" charset="-122"/>
                <a:cs typeface="+mn-cs"/>
                <a:sym typeface="Symbol" panose="05050102010706020507" pitchFamily="18" charset="2"/>
              </a:rPr>
              <a:t>Half</a:t>
            </a:r>
            <a:r>
              <a:rPr lang="en-US" sz="2000" dirty="0">
                <a:solidFill>
                  <a:srgbClr val="0070C0"/>
                </a:solidFill>
                <a:latin typeface="Calibri" panose="020F0502020204030204"/>
                <a:ea typeface="宋体" panose="02010600030101010101" pitchFamily="2" charset="-122"/>
                <a:cs typeface="+mn-cs"/>
                <a:sym typeface="Symbol" panose="05050102010706020507" pitchFamily="18" charset="2"/>
              </a:rPr>
              <a:t>-Ideal Cipher? </a:t>
            </a:r>
            <a:r>
              <a:rPr lang="en-US" sz="2000" dirty="0">
                <a:solidFill>
                  <a:prstClr val="black"/>
                </a:solidFill>
                <a:latin typeface="Calibri" panose="020F0502020204030204"/>
                <a:ea typeface="宋体" panose="02010600030101010101" pitchFamily="2" charset="-122"/>
                <a:cs typeface="+mn-cs"/>
                <a:sym typeface="Symbol" panose="05050102010706020507" pitchFamily="18" charset="2"/>
              </a:rPr>
              <a:t>on (H)IC.E calls </a:t>
            </a:r>
            <a:r>
              <a:rPr lang="en-US" sz="2000" dirty="0">
                <a:solidFill>
                  <a:srgbClr val="FF0000"/>
                </a:solidFill>
                <a:latin typeface="Calibri" panose="020F0502020204030204"/>
                <a:ea typeface="宋体" panose="02010600030101010101" pitchFamily="2" charset="-122"/>
                <a:cs typeface="+mn-cs"/>
                <a:sym typeface="Symbol" panose="05050102010706020507" pitchFamily="18" charset="2"/>
              </a:rPr>
              <a:t>s-part</a:t>
            </a:r>
            <a:r>
              <a:rPr lang="en-US" sz="2000" dirty="0">
                <a:solidFill>
                  <a:prstClr val="black"/>
                </a:solidFill>
                <a:latin typeface="Calibri" panose="020F0502020204030204"/>
                <a:ea typeface="宋体" panose="02010600030101010101" pitchFamily="2" charset="-122"/>
                <a:cs typeface="+mn-cs"/>
                <a:sym typeface="Symbol" panose="05050102010706020507" pitchFamily="18" charset="2"/>
              </a:rPr>
              <a:t> of ciphertext is </a:t>
            </a:r>
            <a:r>
              <a:rPr lang="en-US" sz="2000" dirty="0">
                <a:solidFill>
                  <a:srgbClr val="FF0000"/>
                </a:solidFill>
                <a:latin typeface="Calibri" panose="020F0502020204030204"/>
                <a:ea typeface="宋体" panose="02010600030101010101" pitchFamily="2" charset="-122"/>
                <a:cs typeface="+mn-cs"/>
                <a:sym typeface="Symbol" panose="05050102010706020507" pitchFamily="18" charset="2"/>
              </a:rPr>
              <a:t>random</a:t>
            </a:r>
            <a:r>
              <a:rPr lang="en-US" sz="2000" dirty="0">
                <a:solidFill>
                  <a:prstClr val="black"/>
                </a:solidFill>
                <a:latin typeface="Calibri" panose="020F0502020204030204"/>
                <a:ea typeface="宋体" panose="02010600030101010101" pitchFamily="2" charset="-122"/>
                <a:cs typeface="+mn-cs"/>
                <a:sym typeface="Symbol" panose="05050102010706020507" pitchFamily="18" charset="2"/>
              </a:rPr>
              <a:t> but </a:t>
            </a:r>
            <a:r>
              <a:rPr lang="en-US" sz="2000" dirty="0">
                <a:solidFill>
                  <a:srgbClr val="FF0000"/>
                </a:solidFill>
                <a:latin typeface="Calibri" panose="020F0502020204030204"/>
                <a:ea typeface="宋体" panose="02010600030101010101" pitchFamily="2" charset="-122"/>
                <a:cs typeface="+mn-cs"/>
                <a:sym typeface="Symbol" panose="05050102010706020507" pitchFamily="18" charset="2"/>
              </a:rPr>
              <a:t>T-part </a:t>
            </a:r>
            <a:r>
              <a:rPr lang="en-US" sz="2000" dirty="0">
                <a:solidFill>
                  <a:prstClr val="black"/>
                </a:solidFill>
                <a:latin typeface="Calibri" panose="020F0502020204030204"/>
                <a:ea typeface="宋体" panose="02010600030101010101" pitchFamily="2" charset="-122"/>
                <a:cs typeface="+mn-cs"/>
                <a:sym typeface="Symbol" panose="05050102010706020507" pitchFamily="18" charset="2"/>
              </a:rPr>
              <a:t>can be </a:t>
            </a:r>
            <a:r>
              <a:rPr lang="en-US" sz="2000" dirty="0">
                <a:solidFill>
                  <a:srgbClr val="FF0000"/>
                </a:solidFill>
                <a:latin typeface="Calibri" panose="020F0502020204030204"/>
                <a:ea typeface="宋体" panose="02010600030101010101" pitchFamily="2" charset="-122"/>
                <a:cs typeface="+mn-cs"/>
                <a:sym typeface="Symbol" panose="05050102010706020507" pitchFamily="18" charset="2"/>
              </a:rPr>
              <a:t>arbitrarily chosen</a:t>
            </a:r>
            <a:endParaRPr lang="en-US" sz="2000" dirty="0">
              <a:solidFill>
                <a:srgbClr val="FF0000"/>
              </a:solidFill>
              <a:latin typeface="Calibri" panose="020F0502020204030204"/>
              <a:ea typeface="宋体" panose="02010600030101010101" pitchFamily="2" charset="-122"/>
              <a:sym typeface="Symbol" panose="05050102010706020507" pitchFamily="18" charset="2"/>
            </a:endParaRPr>
          </a:p>
        </p:txBody>
      </p:sp>
    </p:spTree>
    <p:extLst>
      <p:ext uri="{BB962C8B-B14F-4D97-AF65-F5344CB8AC3E}">
        <p14:creationId xmlns:p14="http://schemas.microsoft.com/office/powerpoint/2010/main" val="35722230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21198D38-5968-B552-4007-E9A1D09B931F}"/>
              </a:ext>
            </a:extLst>
          </p:cNvPr>
          <p:cNvSpPr txBox="1">
            <a:spLocks/>
          </p:cNvSpPr>
          <p:nvPr/>
        </p:nvSpPr>
        <p:spPr bwMode="auto">
          <a:xfrm>
            <a:off x="861636" y="115376"/>
            <a:ext cx="11060723" cy="843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2500"/>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a:lstStyle>
          <a:p>
            <a:r>
              <a:rPr lang="en-US" dirty="0"/>
              <a:t>modified 2-Feistel (m2F) = “Half-Ideal” Cipher (HIC)</a:t>
            </a:r>
            <a:endParaRPr lang="en-US" sz="3600" dirty="0">
              <a:solidFill>
                <a:srgbClr val="FF0000"/>
              </a:solidFill>
            </a:endParaRPr>
          </a:p>
        </p:txBody>
      </p:sp>
      <p:sp>
        <p:nvSpPr>
          <p:cNvPr id="22" name="Title 1">
            <a:extLst>
              <a:ext uri="{FF2B5EF4-FFF2-40B4-BE49-F238E27FC236}">
                <a16:creationId xmlns:a16="http://schemas.microsoft.com/office/drawing/2014/main" id="{21F246D1-6207-4EA5-9789-63525C7E84E4}"/>
              </a:ext>
            </a:extLst>
          </p:cNvPr>
          <p:cNvSpPr txBox="1">
            <a:spLocks/>
          </p:cNvSpPr>
          <p:nvPr/>
        </p:nvSpPr>
        <p:spPr bwMode="auto">
          <a:xfrm>
            <a:off x="8150312" y="1580069"/>
            <a:ext cx="392618" cy="461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a:lstStyle>
          <a:p>
            <a:r>
              <a:rPr lang="en-US" sz="2000" dirty="0">
                <a:latin typeface="+mn-lt"/>
              </a:rPr>
              <a:t>r</a:t>
            </a:r>
            <a:endParaRPr lang="en-US" sz="2000" u="sng" dirty="0">
              <a:solidFill>
                <a:srgbClr val="FF0000"/>
              </a:solidFill>
              <a:latin typeface="+mn-lt"/>
            </a:endParaRPr>
          </a:p>
        </p:txBody>
      </p:sp>
      <p:sp>
        <p:nvSpPr>
          <p:cNvPr id="23" name="Title 1">
            <a:extLst>
              <a:ext uri="{FF2B5EF4-FFF2-40B4-BE49-F238E27FC236}">
                <a16:creationId xmlns:a16="http://schemas.microsoft.com/office/drawing/2014/main" id="{1E21E931-ACDC-F3A8-A3CB-CD64084CD1DF}"/>
              </a:ext>
            </a:extLst>
          </p:cNvPr>
          <p:cNvSpPr txBox="1">
            <a:spLocks/>
          </p:cNvSpPr>
          <p:nvPr/>
        </p:nvSpPr>
        <p:spPr bwMode="auto">
          <a:xfrm>
            <a:off x="11079915" y="1583302"/>
            <a:ext cx="392618" cy="461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a:lstStyle>
          <a:p>
            <a:r>
              <a:rPr lang="en-US" sz="2000" dirty="0">
                <a:latin typeface="+mn-lt"/>
              </a:rPr>
              <a:t>M</a:t>
            </a:r>
            <a:endParaRPr lang="en-US" sz="2000" u="sng" dirty="0">
              <a:solidFill>
                <a:srgbClr val="FF0000"/>
              </a:solidFill>
              <a:latin typeface="+mn-lt"/>
            </a:endParaRPr>
          </a:p>
        </p:txBody>
      </p:sp>
      <p:sp>
        <p:nvSpPr>
          <p:cNvPr id="24" name="Title 1">
            <a:extLst>
              <a:ext uri="{FF2B5EF4-FFF2-40B4-BE49-F238E27FC236}">
                <a16:creationId xmlns:a16="http://schemas.microsoft.com/office/drawing/2014/main" id="{D2F20EAB-D716-E14F-B140-413D6E3347FB}"/>
              </a:ext>
            </a:extLst>
          </p:cNvPr>
          <p:cNvSpPr txBox="1">
            <a:spLocks/>
          </p:cNvSpPr>
          <p:nvPr/>
        </p:nvSpPr>
        <p:spPr bwMode="auto">
          <a:xfrm>
            <a:off x="8114592" y="3962675"/>
            <a:ext cx="392618" cy="461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a:lstStyle>
          <a:p>
            <a:r>
              <a:rPr lang="en-US" sz="2000" dirty="0">
                <a:latin typeface="+mn-lt"/>
              </a:rPr>
              <a:t>s</a:t>
            </a:r>
            <a:endParaRPr lang="en-US" sz="2000" u="sng" dirty="0">
              <a:solidFill>
                <a:srgbClr val="FF0000"/>
              </a:solidFill>
              <a:latin typeface="+mn-lt"/>
            </a:endParaRPr>
          </a:p>
        </p:txBody>
      </p:sp>
      <p:sp>
        <p:nvSpPr>
          <p:cNvPr id="27" name="Title 1">
            <a:extLst>
              <a:ext uri="{FF2B5EF4-FFF2-40B4-BE49-F238E27FC236}">
                <a16:creationId xmlns:a16="http://schemas.microsoft.com/office/drawing/2014/main" id="{E069472B-2A4F-02F9-7383-22F446412BF9}"/>
              </a:ext>
            </a:extLst>
          </p:cNvPr>
          <p:cNvSpPr txBox="1">
            <a:spLocks/>
          </p:cNvSpPr>
          <p:nvPr/>
        </p:nvSpPr>
        <p:spPr bwMode="auto">
          <a:xfrm>
            <a:off x="11176162" y="3925018"/>
            <a:ext cx="392618" cy="461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a:lstStyle>
          <a:p>
            <a:r>
              <a:rPr lang="en-US" sz="2000" dirty="0">
                <a:latin typeface="+mn-lt"/>
              </a:rPr>
              <a:t>T</a:t>
            </a:r>
            <a:endParaRPr lang="en-US" sz="2000" u="sng" dirty="0">
              <a:solidFill>
                <a:srgbClr val="FF0000"/>
              </a:solidFill>
              <a:latin typeface="+mn-lt"/>
            </a:endParaRPr>
          </a:p>
        </p:txBody>
      </p:sp>
      <p:cxnSp>
        <p:nvCxnSpPr>
          <p:cNvPr id="30" name="Straight Connector 29">
            <a:extLst>
              <a:ext uri="{FF2B5EF4-FFF2-40B4-BE49-F238E27FC236}">
                <a16:creationId xmlns:a16="http://schemas.microsoft.com/office/drawing/2014/main" id="{C1985BE1-6024-B1DD-8F5D-B08D7B77CC6A}"/>
              </a:ext>
            </a:extLst>
          </p:cNvPr>
          <p:cNvCxnSpPr>
            <a:cxnSpLocks/>
          </p:cNvCxnSpPr>
          <p:nvPr/>
        </p:nvCxnSpPr>
        <p:spPr>
          <a:xfrm flipH="1">
            <a:off x="8249117" y="1875882"/>
            <a:ext cx="24767" cy="1357793"/>
          </a:xfrm>
          <a:prstGeom prst="line">
            <a:avLst/>
          </a:prstGeom>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37833962-0F0F-6EA8-E436-DBA70EE813BE}"/>
              </a:ext>
            </a:extLst>
          </p:cNvPr>
          <p:cNvCxnSpPr>
            <a:cxnSpLocks/>
          </p:cNvCxnSpPr>
          <p:nvPr/>
        </p:nvCxnSpPr>
        <p:spPr>
          <a:xfrm>
            <a:off x="8291339" y="2473138"/>
            <a:ext cx="804710" cy="0"/>
          </a:xfrm>
          <a:prstGeom prst="line">
            <a:avLst/>
          </a:prstGeom>
        </p:spPr>
        <p:style>
          <a:lnRef idx="1">
            <a:schemeClr val="dk1"/>
          </a:lnRef>
          <a:fillRef idx="0">
            <a:schemeClr val="dk1"/>
          </a:fillRef>
          <a:effectRef idx="0">
            <a:schemeClr val="dk1"/>
          </a:effectRef>
          <a:fontRef idx="minor">
            <a:schemeClr val="tx1"/>
          </a:fontRef>
        </p:style>
      </p:cxnSp>
      <p:sp>
        <p:nvSpPr>
          <p:cNvPr id="32" name="Isosceles Triangle 31">
            <a:extLst>
              <a:ext uri="{FF2B5EF4-FFF2-40B4-BE49-F238E27FC236}">
                <a16:creationId xmlns:a16="http://schemas.microsoft.com/office/drawing/2014/main" id="{0D76AF50-DE57-3DD3-558D-4A7EFF959BEE}"/>
              </a:ext>
            </a:extLst>
          </p:cNvPr>
          <p:cNvSpPr/>
          <p:nvPr/>
        </p:nvSpPr>
        <p:spPr>
          <a:xfrm rot="5400000">
            <a:off x="9319696" y="1855967"/>
            <a:ext cx="843473" cy="1266697"/>
          </a:xfrm>
          <a:prstGeom prst="triangle">
            <a:avLst>
              <a:gd name="adj" fmla="val 4482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itle 1">
            <a:extLst>
              <a:ext uri="{FF2B5EF4-FFF2-40B4-BE49-F238E27FC236}">
                <a16:creationId xmlns:a16="http://schemas.microsoft.com/office/drawing/2014/main" id="{3267DD5B-06D4-F2B1-24FE-0BF8EC91E10D}"/>
              </a:ext>
            </a:extLst>
          </p:cNvPr>
          <p:cNvSpPr txBox="1">
            <a:spLocks/>
          </p:cNvSpPr>
          <p:nvPr/>
        </p:nvSpPr>
        <p:spPr bwMode="auto">
          <a:xfrm>
            <a:off x="9108085" y="2272516"/>
            <a:ext cx="1051826" cy="461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a:lstStyle>
          <a:p>
            <a:r>
              <a:rPr lang="en-US" sz="2000" dirty="0">
                <a:latin typeface="+mn-lt"/>
              </a:rPr>
              <a:t>H</a:t>
            </a:r>
            <a:r>
              <a:rPr lang="en-US" sz="2000" baseline="-25000" dirty="0">
                <a:latin typeface="+mn-lt"/>
              </a:rPr>
              <a:t> </a:t>
            </a:r>
            <a:r>
              <a:rPr lang="en-US" sz="2000" dirty="0">
                <a:latin typeface="+mn-lt"/>
              </a:rPr>
              <a:t>(pw,</a:t>
            </a:r>
            <a:r>
              <a:rPr lang="en-US" sz="2000" dirty="0">
                <a:latin typeface="+mn-lt"/>
                <a:sym typeface="Symbol" panose="05050102010706020507" pitchFamily="18" charset="2"/>
              </a:rPr>
              <a:t>)</a:t>
            </a:r>
            <a:endParaRPr lang="en-US" sz="2000" u="sng" dirty="0">
              <a:solidFill>
                <a:srgbClr val="FF0000"/>
              </a:solidFill>
              <a:latin typeface="+mn-lt"/>
            </a:endParaRPr>
          </a:p>
        </p:txBody>
      </p:sp>
      <p:cxnSp>
        <p:nvCxnSpPr>
          <p:cNvPr id="35" name="Straight Connector 34">
            <a:extLst>
              <a:ext uri="{FF2B5EF4-FFF2-40B4-BE49-F238E27FC236}">
                <a16:creationId xmlns:a16="http://schemas.microsoft.com/office/drawing/2014/main" id="{B220B5A5-ABE4-95C8-26DC-DD1836801C64}"/>
              </a:ext>
            </a:extLst>
          </p:cNvPr>
          <p:cNvCxnSpPr>
            <a:cxnSpLocks/>
          </p:cNvCxnSpPr>
          <p:nvPr/>
        </p:nvCxnSpPr>
        <p:spPr>
          <a:xfrm>
            <a:off x="10374781" y="2455775"/>
            <a:ext cx="804710" cy="0"/>
          </a:xfrm>
          <a:prstGeom prst="line">
            <a:avLst/>
          </a:prstGeom>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id="{7BC11A0B-F6A9-CD0F-5CBF-3F3BE6B577B1}"/>
              </a:ext>
            </a:extLst>
          </p:cNvPr>
          <p:cNvCxnSpPr>
            <a:cxnSpLocks/>
          </p:cNvCxnSpPr>
          <p:nvPr/>
        </p:nvCxnSpPr>
        <p:spPr>
          <a:xfrm>
            <a:off x="11325242" y="1855516"/>
            <a:ext cx="0" cy="476877"/>
          </a:xfrm>
          <a:prstGeom prst="line">
            <a:avLst/>
          </a:prstGeom>
        </p:spPr>
        <p:style>
          <a:lnRef idx="1">
            <a:schemeClr val="dk1"/>
          </a:lnRef>
          <a:fillRef idx="0">
            <a:schemeClr val="dk1"/>
          </a:fillRef>
          <a:effectRef idx="0">
            <a:schemeClr val="dk1"/>
          </a:effectRef>
          <a:fontRef idx="minor">
            <a:schemeClr val="tx1"/>
          </a:fontRef>
        </p:style>
      </p:cxnSp>
      <p:sp>
        <p:nvSpPr>
          <p:cNvPr id="40" name="Title 1">
            <a:extLst>
              <a:ext uri="{FF2B5EF4-FFF2-40B4-BE49-F238E27FC236}">
                <a16:creationId xmlns:a16="http://schemas.microsoft.com/office/drawing/2014/main" id="{1287141D-627F-8434-8C05-81A906E93018}"/>
              </a:ext>
            </a:extLst>
          </p:cNvPr>
          <p:cNvSpPr txBox="1">
            <a:spLocks/>
          </p:cNvSpPr>
          <p:nvPr/>
        </p:nvSpPr>
        <p:spPr bwMode="auto">
          <a:xfrm>
            <a:off x="11191066" y="2002856"/>
            <a:ext cx="293042" cy="719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a:lstStyle>
          <a:p>
            <a:r>
              <a:rPr lang="en-US" sz="2000" dirty="0">
                <a:latin typeface="+mn-lt"/>
                <a:sym typeface="Symbol" panose="05050102010706020507" pitchFamily="18" charset="2"/>
              </a:rPr>
              <a:t></a:t>
            </a:r>
            <a:endParaRPr lang="en-US" sz="2000" u="sng" dirty="0">
              <a:solidFill>
                <a:srgbClr val="FF0000"/>
              </a:solidFill>
              <a:latin typeface="+mn-lt"/>
            </a:endParaRPr>
          </a:p>
        </p:txBody>
      </p:sp>
      <p:cxnSp>
        <p:nvCxnSpPr>
          <p:cNvPr id="47" name="Straight Connector 46">
            <a:extLst>
              <a:ext uri="{FF2B5EF4-FFF2-40B4-BE49-F238E27FC236}">
                <a16:creationId xmlns:a16="http://schemas.microsoft.com/office/drawing/2014/main" id="{63B6F7E1-1B74-8647-2271-F69F9C086C43}"/>
              </a:ext>
            </a:extLst>
          </p:cNvPr>
          <p:cNvCxnSpPr>
            <a:cxnSpLocks/>
          </p:cNvCxnSpPr>
          <p:nvPr/>
        </p:nvCxnSpPr>
        <p:spPr>
          <a:xfrm>
            <a:off x="11337278" y="2615173"/>
            <a:ext cx="0" cy="1244805"/>
          </a:xfrm>
          <a:prstGeom prst="line">
            <a:avLst/>
          </a:prstGeom>
        </p:spPr>
        <p:style>
          <a:lnRef idx="1">
            <a:schemeClr val="dk1"/>
          </a:lnRef>
          <a:fillRef idx="0">
            <a:schemeClr val="dk1"/>
          </a:fillRef>
          <a:effectRef idx="0">
            <a:schemeClr val="dk1"/>
          </a:effectRef>
          <a:fontRef idx="minor">
            <a:schemeClr val="tx1"/>
          </a:fontRef>
        </p:style>
      </p:cxnSp>
      <p:cxnSp>
        <p:nvCxnSpPr>
          <p:cNvPr id="63" name="Straight Connector 62">
            <a:extLst>
              <a:ext uri="{FF2B5EF4-FFF2-40B4-BE49-F238E27FC236}">
                <a16:creationId xmlns:a16="http://schemas.microsoft.com/office/drawing/2014/main" id="{6166CD51-E9B4-FF60-5034-4D2E55DB4ACF}"/>
              </a:ext>
            </a:extLst>
          </p:cNvPr>
          <p:cNvCxnSpPr>
            <a:cxnSpLocks/>
            <a:stCxn id="75" idx="3"/>
          </p:cNvCxnSpPr>
          <p:nvPr/>
        </p:nvCxnSpPr>
        <p:spPr>
          <a:xfrm flipV="1">
            <a:off x="8596999" y="3456684"/>
            <a:ext cx="342328" cy="4664"/>
          </a:xfrm>
          <a:prstGeom prst="line">
            <a:avLst/>
          </a:prstGeom>
        </p:spPr>
        <p:style>
          <a:lnRef idx="1">
            <a:schemeClr val="dk1"/>
          </a:lnRef>
          <a:fillRef idx="0">
            <a:schemeClr val="dk1"/>
          </a:fillRef>
          <a:effectRef idx="0">
            <a:schemeClr val="dk1"/>
          </a:effectRef>
          <a:fontRef idx="minor">
            <a:schemeClr val="tx1"/>
          </a:fontRef>
        </p:style>
      </p:cxnSp>
      <p:sp>
        <p:nvSpPr>
          <p:cNvPr id="65" name="Isosceles Triangle 64">
            <a:extLst>
              <a:ext uri="{FF2B5EF4-FFF2-40B4-BE49-F238E27FC236}">
                <a16:creationId xmlns:a16="http://schemas.microsoft.com/office/drawing/2014/main" id="{6CE34A4D-77A3-8FB5-8385-BE2C011E224F}"/>
              </a:ext>
            </a:extLst>
          </p:cNvPr>
          <p:cNvSpPr/>
          <p:nvPr/>
        </p:nvSpPr>
        <p:spPr>
          <a:xfrm rot="16200000">
            <a:off x="9166375" y="2773772"/>
            <a:ext cx="843473" cy="1266697"/>
          </a:xfrm>
          <a:prstGeom prst="triangle">
            <a:avLst>
              <a:gd name="adj" fmla="val 4482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itle 1">
            <a:extLst>
              <a:ext uri="{FF2B5EF4-FFF2-40B4-BE49-F238E27FC236}">
                <a16:creationId xmlns:a16="http://schemas.microsoft.com/office/drawing/2014/main" id="{A01E8160-2BD2-69D0-6BA2-AFE735F19C0F}"/>
              </a:ext>
            </a:extLst>
          </p:cNvPr>
          <p:cNvSpPr txBox="1">
            <a:spLocks/>
          </p:cNvSpPr>
          <p:nvPr/>
        </p:nvSpPr>
        <p:spPr bwMode="auto">
          <a:xfrm>
            <a:off x="9225760" y="3246718"/>
            <a:ext cx="1051826" cy="461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a:lstStyle>
          <a:p>
            <a:r>
              <a:rPr lang="en-US" sz="2000" dirty="0">
                <a:latin typeface="+mn-lt"/>
              </a:rPr>
              <a:t>H’</a:t>
            </a:r>
            <a:r>
              <a:rPr lang="en-US" sz="2000" baseline="-25000" dirty="0">
                <a:latin typeface="+mn-lt"/>
              </a:rPr>
              <a:t> </a:t>
            </a:r>
            <a:r>
              <a:rPr lang="en-US" sz="2000" dirty="0">
                <a:latin typeface="+mn-lt"/>
              </a:rPr>
              <a:t>(pw,</a:t>
            </a:r>
            <a:r>
              <a:rPr lang="en-US" sz="2000" dirty="0">
                <a:latin typeface="+mn-lt"/>
                <a:sym typeface="Symbol" panose="05050102010706020507" pitchFamily="18" charset="2"/>
              </a:rPr>
              <a:t>)</a:t>
            </a:r>
            <a:endParaRPr lang="en-US" sz="2000" u="sng" dirty="0">
              <a:solidFill>
                <a:srgbClr val="FF0000"/>
              </a:solidFill>
              <a:latin typeface="+mn-lt"/>
            </a:endParaRPr>
          </a:p>
        </p:txBody>
      </p:sp>
      <p:cxnSp>
        <p:nvCxnSpPr>
          <p:cNvPr id="71" name="Straight Connector 70">
            <a:extLst>
              <a:ext uri="{FF2B5EF4-FFF2-40B4-BE49-F238E27FC236}">
                <a16:creationId xmlns:a16="http://schemas.microsoft.com/office/drawing/2014/main" id="{B870F856-4637-1373-0C2A-97FD9F794905}"/>
              </a:ext>
            </a:extLst>
          </p:cNvPr>
          <p:cNvCxnSpPr>
            <a:cxnSpLocks/>
          </p:cNvCxnSpPr>
          <p:nvPr/>
        </p:nvCxnSpPr>
        <p:spPr>
          <a:xfrm>
            <a:off x="10255102" y="3429977"/>
            <a:ext cx="1071069" cy="0"/>
          </a:xfrm>
          <a:prstGeom prst="line">
            <a:avLst/>
          </a:prstGeom>
        </p:spPr>
        <p:style>
          <a:lnRef idx="1">
            <a:schemeClr val="dk1"/>
          </a:lnRef>
          <a:fillRef idx="0">
            <a:schemeClr val="dk1"/>
          </a:fillRef>
          <a:effectRef idx="0">
            <a:schemeClr val="dk1"/>
          </a:effectRef>
          <a:fontRef idx="minor">
            <a:schemeClr val="tx1"/>
          </a:fontRef>
        </p:style>
      </p:cxnSp>
      <p:sp>
        <p:nvSpPr>
          <p:cNvPr id="72" name="Title 1">
            <a:extLst>
              <a:ext uri="{FF2B5EF4-FFF2-40B4-BE49-F238E27FC236}">
                <a16:creationId xmlns:a16="http://schemas.microsoft.com/office/drawing/2014/main" id="{3F24FD94-C3B8-CDF1-5AB6-C6946AC31F01}"/>
              </a:ext>
            </a:extLst>
          </p:cNvPr>
          <p:cNvSpPr txBox="1">
            <a:spLocks/>
          </p:cNvSpPr>
          <p:nvPr/>
        </p:nvSpPr>
        <p:spPr bwMode="auto">
          <a:xfrm>
            <a:off x="8630641" y="1041541"/>
            <a:ext cx="2192463" cy="35608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a:lstStyle>
          <a:p>
            <a:pPr algn="ctr"/>
            <a:r>
              <a:rPr lang="en-US" sz="2000" dirty="0">
                <a:solidFill>
                  <a:srgbClr val="FF0000"/>
                </a:solidFill>
                <a:latin typeface="+mn-lt"/>
              </a:rPr>
              <a:t>modified 2-Feistel</a:t>
            </a:r>
            <a:endParaRPr lang="en-US" sz="2000" u="sng" dirty="0">
              <a:solidFill>
                <a:srgbClr val="FF0000"/>
              </a:solidFill>
              <a:latin typeface="+mn-lt"/>
            </a:endParaRPr>
          </a:p>
        </p:txBody>
      </p:sp>
      <p:sp>
        <p:nvSpPr>
          <p:cNvPr id="73" name="Title 1">
            <a:extLst>
              <a:ext uri="{FF2B5EF4-FFF2-40B4-BE49-F238E27FC236}">
                <a16:creationId xmlns:a16="http://schemas.microsoft.com/office/drawing/2014/main" id="{9B6BD6F1-7407-2ED8-3337-7AB0AF536213}"/>
              </a:ext>
            </a:extLst>
          </p:cNvPr>
          <p:cNvSpPr txBox="1">
            <a:spLocks/>
          </p:cNvSpPr>
          <p:nvPr/>
        </p:nvSpPr>
        <p:spPr bwMode="auto">
          <a:xfrm>
            <a:off x="8029960" y="3286842"/>
            <a:ext cx="437940" cy="392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a:lstStyle>
          <a:p>
            <a:r>
              <a:rPr lang="en-US" sz="2000" dirty="0">
                <a:latin typeface="+mn-lt"/>
              </a:rPr>
              <a:t>IC</a:t>
            </a:r>
            <a:endParaRPr lang="en-US" sz="2000" u="sng" dirty="0">
              <a:solidFill>
                <a:srgbClr val="FF0000"/>
              </a:solidFill>
              <a:latin typeface="+mn-lt"/>
            </a:endParaRPr>
          </a:p>
        </p:txBody>
      </p:sp>
      <p:sp>
        <p:nvSpPr>
          <p:cNvPr id="74" name="Title 1">
            <a:extLst>
              <a:ext uri="{FF2B5EF4-FFF2-40B4-BE49-F238E27FC236}">
                <a16:creationId xmlns:a16="http://schemas.microsoft.com/office/drawing/2014/main" id="{7A5E774E-21C1-5B61-55B8-D9B4EF7B7F9C}"/>
              </a:ext>
            </a:extLst>
          </p:cNvPr>
          <p:cNvSpPr txBox="1">
            <a:spLocks/>
          </p:cNvSpPr>
          <p:nvPr/>
        </p:nvSpPr>
        <p:spPr bwMode="auto">
          <a:xfrm>
            <a:off x="8381962" y="3266571"/>
            <a:ext cx="275055" cy="392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a:lstStyle>
          <a:p>
            <a:r>
              <a:rPr lang="en-US" sz="2000" dirty="0">
                <a:latin typeface="+mn-lt"/>
              </a:rPr>
              <a:t>&lt;</a:t>
            </a:r>
            <a:endParaRPr lang="en-US" sz="2000" u="sng" dirty="0">
              <a:solidFill>
                <a:srgbClr val="FF0000"/>
              </a:solidFill>
              <a:latin typeface="+mn-lt"/>
            </a:endParaRPr>
          </a:p>
        </p:txBody>
      </p:sp>
      <p:sp>
        <p:nvSpPr>
          <p:cNvPr id="75" name="Rectangle 74">
            <a:extLst>
              <a:ext uri="{FF2B5EF4-FFF2-40B4-BE49-F238E27FC236}">
                <a16:creationId xmlns:a16="http://schemas.microsoft.com/office/drawing/2014/main" id="{7E68F902-A76A-DC15-5F5E-D9E82F2193AF}"/>
              </a:ext>
            </a:extLst>
          </p:cNvPr>
          <p:cNvSpPr/>
          <p:nvPr/>
        </p:nvSpPr>
        <p:spPr>
          <a:xfrm>
            <a:off x="7901235" y="3271519"/>
            <a:ext cx="695764" cy="379657"/>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 name="Straight Connector 75">
            <a:extLst>
              <a:ext uri="{FF2B5EF4-FFF2-40B4-BE49-F238E27FC236}">
                <a16:creationId xmlns:a16="http://schemas.microsoft.com/office/drawing/2014/main" id="{B6E31F4D-E5E1-EF6D-8370-39665FDF6295}"/>
              </a:ext>
            </a:extLst>
          </p:cNvPr>
          <p:cNvCxnSpPr>
            <a:cxnSpLocks/>
          </p:cNvCxnSpPr>
          <p:nvPr/>
        </p:nvCxnSpPr>
        <p:spPr>
          <a:xfrm>
            <a:off x="8237237" y="3683134"/>
            <a:ext cx="0" cy="358285"/>
          </a:xfrm>
          <a:prstGeom prst="line">
            <a:avLst/>
          </a:prstGeom>
        </p:spPr>
        <p:style>
          <a:lnRef idx="1">
            <a:schemeClr val="dk1"/>
          </a:lnRef>
          <a:fillRef idx="0">
            <a:schemeClr val="dk1"/>
          </a:fillRef>
          <a:effectRef idx="0">
            <a:schemeClr val="dk1"/>
          </a:effectRef>
          <a:fontRef idx="minor">
            <a:schemeClr val="tx1"/>
          </a:fontRef>
        </p:style>
      </p:cxnSp>
      <p:sp>
        <p:nvSpPr>
          <p:cNvPr id="77" name="TextBox 76">
            <a:extLst>
              <a:ext uri="{FF2B5EF4-FFF2-40B4-BE49-F238E27FC236}">
                <a16:creationId xmlns:a16="http://schemas.microsoft.com/office/drawing/2014/main" id="{99595544-E9B3-A9C3-8B42-6106815C7177}"/>
              </a:ext>
            </a:extLst>
          </p:cNvPr>
          <p:cNvSpPr txBox="1"/>
          <p:nvPr/>
        </p:nvSpPr>
        <p:spPr>
          <a:xfrm>
            <a:off x="8350336" y="1566983"/>
            <a:ext cx="1030900" cy="369332"/>
          </a:xfrm>
          <a:prstGeom prst="rect">
            <a:avLst/>
          </a:prstGeom>
          <a:noFill/>
        </p:spPr>
        <p:txBody>
          <a:bodyPr wrap="square">
            <a:spAutoFit/>
          </a:bodyPr>
          <a:lstStyle/>
          <a:p>
            <a:r>
              <a:rPr lang="en-US" sz="1800" dirty="0">
                <a:solidFill>
                  <a:prstClr val="black"/>
                </a:solidFill>
                <a:latin typeface="Calibri" panose="020F0502020204030204"/>
                <a:ea typeface="宋体" panose="02010600030101010101" pitchFamily="2" charset="-122"/>
                <a:cs typeface="+mn-cs"/>
                <a:sym typeface="Symbol" panose="05050102010706020507" pitchFamily="18" charset="2"/>
              </a:rPr>
              <a:t> {0,1}</a:t>
            </a:r>
            <a:r>
              <a:rPr lang="en-US" baseline="30000" dirty="0">
                <a:solidFill>
                  <a:prstClr val="black"/>
                </a:solidFill>
                <a:latin typeface="Calibri" panose="020F0502020204030204"/>
                <a:sym typeface="Symbol" panose="05050102010706020507" pitchFamily="18" charset="2"/>
              </a:rPr>
              <a:t>n</a:t>
            </a:r>
            <a:r>
              <a:rPr lang="en-US" sz="1800" baseline="30000" dirty="0">
                <a:solidFill>
                  <a:prstClr val="black"/>
                </a:solidFill>
                <a:latin typeface="Calibri" panose="020F0502020204030204"/>
                <a:ea typeface="宋体" panose="02010600030101010101" pitchFamily="2" charset="-122"/>
                <a:cs typeface="+mn-cs"/>
                <a:sym typeface="Symbol" panose="05050102010706020507" pitchFamily="18" charset="2"/>
              </a:rPr>
              <a:t> </a:t>
            </a:r>
            <a:endParaRPr lang="en-US" dirty="0"/>
          </a:p>
        </p:txBody>
      </p:sp>
      <p:sp>
        <p:nvSpPr>
          <p:cNvPr id="78" name="TextBox 77">
            <a:extLst>
              <a:ext uri="{FF2B5EF4-FFF2-40B4-BE49-F238E27FC236}">
                <a16:creationId xmlns:a16="http://schemas.microsoft.com/office/drawing/2014/main" id="{A430DC43-F313-41EE-D91B-9548E4F23972}"/>
              </a:ext>
            </a:extLst>
          </p:cNvPr>
          <p:cNvSpPr txBox="1"/>
          <p:nvPr/>
        </p:nvSpPr>
        <p:spPr>
          <a:xfrm>
            <a:off x="8346621" y="3959279"/>
            <a:ext cx="1030900" cy="369332"/>
          </a:xfrm>
          <a:prstGeom prst="rect">
            <a:avLst/>
          </a:prstGeom>
          <a:noFill/>
        </p:spPr>
        <p:txBody>
          <a:bodyPr wrap="square">
            <a:spAutoFit/>
          </a:bodyPr>
          <a:lstStyle/>
          <a:p>
            <a:r>
              <a:rPr lang="en-US" sz="1800" dirty="0">
                <a:solidFill>
                  <a:prstClr val="black"/>
                </a:solidFill>
                <a:latin typeface="Calibri" panose="020F0502020204030204"/>
                <a:ea typeface="宋体" panose="02010600030101010101" pitchFamily="2" charset="-122"/>
                <a:cs typeface="+mn-cs"/>
                <a:sym typeface="Symbol" panose="05050102010706020507" pitchFamily="18" charset="2"/>
              </a:rPr>
              <a:t> {0,1}</a:t>
            </a:r>
            <a:r>
              <a:rPr lang="en-US" sz="1800" baseline="30000" dirty="0">
                <a:solidFill>
                  <a:prstClr val="black"/>
                </a:solidFill>
                <a:latin typeface="Calibri" panose="020F0502020204030204"/>
                <a:ea typeface="宋体" panose="02010600030101010101" pitchFamily="2" charset="-122"/>
                <a:cs typeface="+mn-cs"/>
                <a:sym typeface="Symbol" panose="05050102010706020507" pitchFamily="18" charset="2"/>
              </a:rPr>
              <a:t>n </a:t>
            </a:r>
            <a:endParaRPr lang="en-US" dirty="0"/>
          </a:p>
        </p:txBody>
      </p:sp>
      <p:sp>
        <p:nvSpPr>
          <p:cNvPr id="79" name="TextBox 78">
            <a:extLst>
              <a:ext uri="{FF2B5EF4-FFF2-40B4-BE49-F238E27FC236}">
                <a16:creationId xmlns:a16="http://schemas.microsoft.com/office/drawing/2014/main" id="{D3C99687-F02B-9969-E46D-F1333CC001F9}"/>
              </a:ext>
            </a:extLst>
          </p:cNvPr>
          <p:cNvSpPr txBox="1"/>
          <p:nvPr/>
        </p:nvSpPr>
        <p:spPr>
          <a:xfrm>
            <a:off x="11372471" y="3903274"/>
            <a:ext cx="698906" cy="369332"/>
          </a:xfrm>
          <a:prstGeom prst="rect">
            <a:avLst/>
          </a:prstGeom>
          <a:noFill/>
        </p:spPr>
        <p:txBody>
          <a:bodyPr wrap="square">
            <a:spAutoFit/>
          </a:bodyPr>
          <a:lstStyle/>
          <a:p>
            <a:r>
              <a:rPr lang="en-US" sz="1800" dirty="0">
                <a:solidFill>
                  <a:prstClr val="black"/>
                </a:solidFill>
                <a:latin typeface="Calibri" panose="020F0502020204030204"/>
                <a:ea typeface="宋体" panose="02010600030101010101" pitchFamily="2" charset="-122"/>
                <a:cs typeface="+mn-cs"/>
                <a:sym typeface="Symbol" panose="05050102010706020507" pitchFamily="18" charset="2"/>
              </a:rPr>
              <a:t> </a:t>
            </a:r>
            <a:r>
              <a:rPr lang="en-US" sz="1800" dirty="0">
                <a:solidFill>
                  <a:prstClr val="black"/>
                </a:solidFill>
                <a:latin typeface="Calibri" panose="020F0502020204030204"/>
                <a:ea typeface="宋体" panose="02010600030101010101" pitchFamily="2" charset="-122"/>
                <a:sym typeface="Symbol" panose="05050102010706020507" pitchFamily="18" charset="2"/>
              </a:rPr>
              <a:t>g</a:t>
            </a:r>
            <a:endParaRPr lang="en-US" dirty="0"/>
          </a:p>
        </p:txBody>
      </p:sp>
      <p:sp>
        <p:nvSpPr>
          <p:cNvPr id="80" name="TextBox 79">
            <a:extLst>
              <a:ext uri="{FF2B5EF4-FFF2-40B4-BE49-F238E27FC236}">
                <a16:creationId xmlns:a16="http://schemas.microsoft.com/office/drawing/2014/main" id="{47BADEB1-A183-412C-22E9-6FB7E76815A9}"/>
              </a:ext>
            </a:extLst>
          </p:cNvPr>
          <p:cNvSpPr txBox="1"/>
          <p:nvPr/>
        </p:nvSpPr>
        <p:spPr>
          <a:xfrm>
            <a:off x="11393934" y="1539372"/>
            <a:ext cx="698906" cy="369332"/>
          </a:xfrm>
          <a:prstGeom prst="rect">
            <a:avLst/>
          </a:prstGeom>
          <a:noFill/>
        </p:spPr>
        <p:txBody>
          <a:bodyPr wrap="square">
            <a:spAutoFit/>
          </a:bodyPr>
          <a:lstStyle/>
          <a:p>
            <a:r>
              <a:rPr lang="en-US" sz="1800" dirty="0">
                <a:solidFill>
                  <a:prstClr val="black"/>
                </a:solidFill>
                <a:latin typeface="Calibri" panose="020F0502020204030204"/>
                <a:ea typeface="宋体" panose="02010600030101010101" pitchFamily="2" charset="-122"/>
                <a:cs typeface="+mn-cs"/>
                <a:sym typeface="Symbol" panose="05050102010706020507" pitchFamily="18" charset="2"/>
              </a:rPr>
              <a:t> </a:t>
            </a:r>
            <a:r>
              <a:rPr lang="en-US" sz="1800" dirty="0">
                <a:solidFill>
                  <a:prstClr val="black"/>
                </a:solidFill>
                <a:latin typeface="Calibri" panose="020F0502020204030204"/>
                <a:ea typeface="宋体" panose="02010600030101010101" pitchFamily="2" charset="-122"/>
                <a:sym typeface="Symbol" panose="05050102010706020507" pitchFamily="18" charset="2"/>
              </a:rPr>
              <a:t>g</a:t>
            </a:r>
            <a:endParaRPr lang="en-US" dirty="0"/>
          </a:p>
        </p:txBody>
      </p:sp>
      <p:sp>
        <p:nvSpPr>
          <p:cNvPr id="81" name="TextBox 80">
            <a:extLst>
              <a:ext uri="{FF2B5EF4-FFF2-40B4-BE49-F238E27FC236}">
                <a16:creationId xmlns:a16="http://schemas.microsoft.com/office/drawing/2014/main" id="{FB6BFE0A-A335-EB79-90E6-85667D7B5862}"/>
              </a:ext>
            </a:extLst>
          </p:cNvPr>
          <p:cNvSpPr txBox="1"/>
          <p:nvPr/>
        </p:nvSpPr>
        <p:spPr>
          <a:xfrm>
            <a:off x="10494757" y="2064788"/>
            <a:ext cx="698906" cy="369332"/>
          </a:xfrm>
          <a:prstGeom prst="rect">
            <a:avLst/>
          </a:prstGeom>
          <a:noFill/>
        </p:spPr>
        <p:txBody>
          <a:bodyPr wrap="square">
            <a:spAutoFit/>
          </a:bodyPr>
          <a:lstStyle/>
          <a:p>
            <a:r>
              <a:rPr lang="en-US" sz="1800" dirty="0">
                <a:solidFill>
                  <a:prstClr val="black"/>
                </a:solidFill>
                <a:latin typeface="Calibri" panose="020F0502020204030204"/>
                <a:ea typeface="宋体" panose="02010600030101010101" pitchFamily="2" charset="-122"/>
                <a:cs typeface="+mn-cs"/>
                <a:sym typeface="Symbol" panose="05050102010706020507" pitchFamily="18" charset="2"/>
              </a:rPr>
              <a:t> </a:t>
            </a:r>
            <a:r>
              <a:rPr lang="en-US" sz="1800" dirty="0">
                <a:solidFill>
                  <a:prstClr val="black"/>
                </a:solidFill>
                <a:latin typeface="Calibri" panose="020F0502020204030204"/>
                <a:ea typeface="宋体" panose="02010600030101010101" pitchFamily="2" charset="-122"/>
                <a:sym typeface="Symbol" panose="05050102010706020507" pitchFamily="18" charset="2"/>
              </a:rPr>
              <a:t>g</a:t>
            </a:r>
            <a:endParaRPr lang="en-US" dirty="0"/>
          </a:p>
        </p:txBody>
      </p:sp>
      <p:sp>
        <p:nvSpPr>
          <p:cNvPr id="84" name="TextBox 83">
            <a:extLst>
              <a:ext uri="{FF2B5EF4-FFF2-40B4-BE49-F238E27FC236}">
                <a16:creationId xmlns:a16="http://schemas.microsoft.com/office/drawing/2014/main" id="{DE109BAE-DC13-1A5A-CF3F-AED3C630066D}"/>
              </a:ext>
            </a:extLst>
          </p:cNvPr>
          <p:cNvSpPr txBox="1"/>
          <p:nvPr/>
        </p:nvSpPr>
        <p:spPr>
          <a:xfrm>
            <a:off x="5599338" y="1796047"/>
            <a:ext cx="1671595" cy="369332"/>
          </a:xfrm>
          <a:prstGeom prst="rect">
            <a:avLst/>
          </a:prstGeom>
          <a:noFill/>
        </p:spPr>
        <p:txBody>
          <a:bodyPr wrap="square">
            <a:spAutoFit/>
          </a:bodyPr>
          <a:lstStyle/>
          <a:p>
            <a:r>
              <a:rPr lang="en-US" dirty="0">
                <a:solidFill>
                  <a:srgbClr val="FF0000"/>
                </a:solidFill>
                <a:latin typeface="Calibri" panose="020F0502020204030204"/>
                <a:sym typeface="Symbol" panose="05050102010706020507" pitchFamily="18" charset="2"/>
              </a:rPr>
              <a:t>for s        </a:t>
            </a:r>
            <a:r>
              <a:rPr lang="en-US" sz="1800" dirty="0">
                <a:solidFill>
                  <a:srgbClr val="FF0000"/>
                </a:solidFill>
                <a:latin typeface="Calibri" panose="020F0502020204030204"/>
                <a:ea typeface="宋体" panose="02010600030101010101" pitchFamily="2" charset="-122"/>
                <a:sym typeface="Symbol" panose="05050102010706020507" pitchFamily="18" charset="2"/>
              </a:rPr>
              <a:t>{0,1}</a:t>
            </a:r>
            <a:r>
              <a:rPr lang="en-US" sz="1800" baseline="30000" dirty="0">
                <a:solidFill>
                  <a:srgbClr val="FF0000"/>
                </a:solidFill>
                <a:latin typeface="Calibri" panose="020F0502020204030204"/>
                <a:sym typeface="Symbol" panose="05050102010706020507" pitchFamily="18" charset="2"/>
              </a:rPr>
              <a:t>n</a:t>
            </a:r>
            <a:endParaRPr lang="en-US" dirty="0">
              <a:solidFill>
                <a:srgbClr val="FF0000"/>
              </a:solidFill>
            </a:endParaRPr>
          </a:p>
        </p:txBody>
      </p:sp>
      <p:grpSp>
        <p:nvGrpSpPr>
          <p:cNvPr id="85" name="Group 84">
            <a:extLst>
              <a:ext uri="{FF2B5EF4-FFF2-40B4-BE49-F238E27FC236}">
                <a16:creationId xmlns:a16="http://schemas.microsoft.com/office/drawing/2014/main" id="{631A58F8-62C7-DA65-52AB-3082393D91CF}"/>
              </a:ext>
            </a:extLst>
          </p:cNvPr>
          <p:cNvGrpSpPr/>
          <p:nvPr/>
        </p:nvGrpSpPr>
        <p:grpSpPr>
          <a:xfrm>
            <a:off x="5986667" y="1665796"/>
            <a:ext cx="664858" cy="486167"/>
            <a:chOff x="5834554" y="1537501"/>
            <a:chExt cx="633841" cy="532399"/>
          </a:xfrm>
        </p:grpSpPr>
        <mc:AlternateContent xmlns:mc="http://schemas.openxmlformats.org/markup-compatibility/2006" xmlns:a14="http://schemas.microsoft.com/office/drawing/2010/main">
          <mc:Choice Requires="a14">
            <p:sp>
              <p:nvSpPr>
                <p:cNvPr id="111" name="TextBox 110">
                  <a:extLst>
                    <a:ext uri="{FF2B5EF4-FFF2-40B4-BE49-F238E27FC236}">
                      <a16:creationId xmlns:a16="http://schemas.microsoft.com/office/drawing/2014/main" id="{B9D570FD-F814-EFC1-2717-E24B377C0F68}"/>
                    </a:ext>
                  </a:extLst>
                </p:cNvPr>
                <p:cNvSpPr txBox="1"/>
                <p:nvPr/>
              </p:nvSpPr>
              <p:spPr>
                <a:xfrm>
                  <a:off x="5834554" y="1537501"/>
                  <a:ext cx="633841" cy="40445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1800" i="1" dirty="0" smtClean="0">
                            <a:solidFill>
                              <a:srgbClr val="FF0000"/>
                            </a:solidFill>
                            <a:latin typeface="Cambria Math" panose="02040503050406030204" pitchFamily="18" charset="0"/>
                            <a:sym typeface="Symbol" panose="05050102010706020507" pitchFamily="18" charset="2"/>
                          </a:rPr>
                          <m:t>$</m:t>
                        </m:r>
                      </m:oMath>
                    </m:oMathPara>
                  </a14:m>
                  <a:endParaRPr lang="en-US" dirty="0">
                    <a:solidFill>
                      <a:srgbClr val="FF0000"/>
                    </a:solidFill>
                  </a:endParaRPr>
                </a:p>
              </p:txBody>
            </p:sp>
          </mc:Choice>
          <mc:Fallback xmlns="">
            <p:sp>
              <p:nvSpPr>
                <p:cNvPr id="6" name="TextBox 5">
                  <a:extLst>
                    <a:ext uri="{FF2B5EF4-FFF2-40B4-BE49-F238E27FC236}">
                      <a16:creationId xmlns:a16="http://schemas.microsoft.com/office/drawing/2014/main" id="{0734A3E2-6470-54D0-32E2-38368E75A83D}"/>
                    </a:ext>
                  </a:extLst>
                </p:cNvPr>
                <p:cNvSpPr txBox="1">
                  <a:spLocks noRot="1" noChangeAspect="1" noMove="1" noResize="1" noEditPoints="1" noAdjustHandles="1" noChangeArrowheads="1" noChangeShapeType="1" noTextEdit="1"/>
                </p:cNvSpPr>
                <p:nvPr/>
              </p:nvSpPr>
              <p:spPr>
                <a:xfrm>
                  <a:off x="5834554" y="1537501"/>
                  <a:ext cx="633841" cy="404454"/>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2" name="TextBox 111">
                  <a:extLst>
                    <a:ext uri="{FF2B5EF4-FFF2-40B4-BE49-F238E27FC236}">
                      <a16:creationId xmlns:a16="http://schemas.microsoft.com/office/drawing/2014/main" id="{511D479C-CE7A-487D-9EFE-56BF995ED383}"/>
                    </a:ext>
                  </a:extLst>
                </p:cNvPr>
                <p:cNvSpPr txBox="1"/>
                <p:nvPr/>
              </p:nvSpPr>
              <p:spPr>
                <a:xfrm>
                  <a:off x="5945973" y="1665447"/>
                  <a:ext cx="300054" cy="40445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en-US" altLang="zh-CN" sz="1800" dirty="0" smtClean="0">
                            <a:solidFill>
                              <a:srgbClr val="FF0000"/>
                            </a:solidFill>
                            <a:sym typeface="Symbol" panose="05050102010706020507" pitchFamily="18" charset="2"/>
                          </a:rPr>
                          <m:t></m:t>
                        </m:r>
                      </m:oMath>
                    </m:oMathPara>
                  </a14:m>
                  <a:endParaRPr lang="en-US" dirty="0">
                    <a:solidFill>
                      <a:srgbClr val="FF0000"/>
                    </a:solidFill>
                  </a:endParaRPr>
                </a:p>
              </p:txBody>
            </p:sp>
          </mc:Choice>
          <mc:Fallback xmlns="">
            <p:sp>
              <p:nvSpPr>
                <p:cNvPr id="7" name="TextBox 6">
                  <a:extLst>
                    <a:ext uri="{FF2B5EF4-FFF2-40B4-BE49-F238E27FC236}">
                      <a16:creationId xmlns:a16="http://schemas.microsoft.com/office/drawing/2014/main" id="{597B98FB-F899-8971-82E8-215EFE912F14}"/>
                    </a:ext>
                  </a:extLst>
                </p:cNvPr>
                <p:cNvSpPr txBox="1">
                  <a:spLocks noRot="1" noChangeAspect="1" noMove="1" noResize="1" noEditPoints="1" noAdjustHandles="1" noChangeArrowheads="1" noChangeShapeType="1" noTextEdit="1"/>
                </p:cNvSpPr>
                <p:nvPr/>
              </p:nvSpPr>
              <p:spPr>
                <a:xfrm>
                  <a:off x="5945973" y="1665447"/>
                  <a:ext cx="300054" cy="404453"/>
                </a:xfrm>
                <a:prstGeom prst="rect">
                  <a:avLst/>
                </a:prstGeom>
                <a:blipFill>
                  <a:blip r:embed="rId4"/>
                  <a:stretch>
                    <a:fillRect r="-21569"/>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6" name="TextBox 85">
                <a:extLst>
                  <a:ext uri="{FF2B5EF4-FFF2-40B4-BE49-F238E27FC236}">
                    <a16:creationId xmlns:a16="http://schemas.microsoft.com/office/drawing/2014/main" id="{DFA2315A-E697-9C85-2038-F8D3ED8D894B}"/>
                  </a:ext>
                </a:extLst>
              </p:cNvPr>
              <p:cNvSpPr txBox="1"/>
              <p:nvPr/>
            </p:nvSpPr>
            <p:spPr>
              <a:xfrm>
                <a:off x="617843" y="1767514"/>
                <a:ext cx="2192583" cy="400110"/>
              </a:xfrm>
              <a:prstGeom prst="rect">
                <a:avLst/>
              </a:prstGeom>
              <a:noFill/>
            </p:spPr>
            <p:txBody>
              <a:bodyPr wrap="square">
                <a:spAutoFit/>
              </a:bodyPr>
              <a:lstStyle/>
              <a:p>
                <a14:m>
                  <m:oMath xmlns:m="http://schemas.openxmlformats.org/officeDocument/2006/math">
                    <m:r>
                      <a:rPr lang="en-US" sz="2000" b="0" i="1" dirty="0" smtClean="0">
                        <a:solidFill>
                          <a:schemeClr val="tx1"/>
                        </a:solidFill>
                        <a:latin typeface="Cambria Math" panose="02040503050406030204" pitchFamily="18" charset="0"/>
                      </a:rPr>
                      <m:t>𝑝𝑤</m:t>
                    </m:r>
                    <m:r>
                      <a:rPr lang="en-US" sz="2000" b="0" i="1" dirty="0" smtClean="0">
                        <a:solidFill>
                          <a:schemeClr val="tx1"/>
                        </a:solidFill>
                        <a:latin typeface="Cambria Math" panose="02040503050406030204" pitchFamily="18" charset="0"/>
                      </a:rPr>
                      <m:t> ,  </m:t>
                    </m:r>
                    <m:r>
                      <a:rPr lang="en-US" sz="2000" b="0" i="1" dirty="0" smtClean="0">
                        <a:solidFill>
                          <a:schemeClr val="tx1"/>
                        </a:solidFill>
                        <a:latin typeface="Cambria Math" panose="02040503050406030204" pitchFamily="18" charset="0"/>
                      </a:rPr>
                      <m:t>𝑚</m:t>
                    </m:r>
                    <m:r>
                      <a:rPr lang="en-US" sz="2000" b="0" i="1" dirty="0" smtClean="0">
                        <a:solidFill>
                          <a:schemeClr val="tx1"/>
                        </a:solidFill>
                        <a:latin typeface="Cambria Math" panose="02040503050406030204" pitchFamily="18" charset="0"/>
                      </a:rPr>
                      <m:t>=(</m:t>
                    </m:r>
                    <m:r>
                      <a:rPr lang="en-US" sz="2000" b="0" i="1" dirty="0" smtClean="0">
                        <a:solidFill>
                          <a:schemeClr val="tx1"/>
                        </a:solidFill>
                        <a:latin typeface="Cambria Math" panose="02040503050406030204" pitchFamily="18" charset="0"/>
                      </a:rPr>
                      <m:t>𝑟</m:t>
                    </m:r>
                    <m:r>
                      <a:rPr lang="en-US" sz="2000" b="0" i="1" dirty="0" smtClean="0">
                        <a:solidFill>
                          <a:schemeClr val="tx1"/>
                        </a:solidFill>
                        <a:latin typeface="Cambria Math" panose="02040503050406030204" pitchFamily="18" charset="0"/>
                      </a:rPr>
                      <m:t>,</m:t>
                    </m:r>
                    <m:r>
                      <a:rPr lang="en-US" sz="2000" b="0" i="1" dirty="0" smtClean="0">
                        <a:solidFill>
                          <a:schemeClr val="tx1"/>
                        </a:solidFill>
                        <a:latin typeface="Cambria Math" panose="02040503050406030204" pitchFamily="18" charset="0"/>
                      </a:rPr>
                      <m:t>𝑀</m:t>
                    </m:r>
                    <m:r>
                      <a:rPr lang="en-US" sz="2000" b="0" i="1" dirty="0" smtClean="0">
                        <a:solidFill>
                          <a:schemeClr val="tx1"/>
                        </a:solidFill>
                        <a:latin typeface="Cambria Math" panose="02040503050406030204" pitchFamily="18" charset="0"/>
                      </a:rPr>
                      <m:t>)</m:t>
                    </m:r>
                  </m:oMath>
                </a14:m>
                <a:r>
                  <a:rPr lang="en-US" sz="2000" dirty="0">
                    <a:solidFill>
                      <a:schemeClr val="tx1"/>
                    </a:solidFill>
                  </a:rPr>
                  <a:t> </a:t>
                </a:r>
              </a:p>
            </p:txBody>
          </p:sp>
        </mc:Choice>
        <mc:Fallback xmlns="">
          <p:sp>
            <p:nvSpPr>
              <p:cNvPr id="86" name="TextBox 85">
                <a:extLst>
                  <a:ext uri="{FF2B5EF4-FFF2-40B4-BE49-F238E27FC236}">
                    <a16:creationId xmlns:a16="http://schemas.microsoft.com/office/drawing/2014/main" id="{DFA2315A-E697-9C85-2038-F8D3ED8D894B}"/>
                  </a:ext>
                </a:extLst>
              </p:cNvPr>
              <p:cNvSpPr txBox="1">
                <a:spLocks noRot="1" noChangeAspect="1" noMove="1" noResize="1" noEditPoints="1" noAdjustHandles="1" noChangeArrowheads="1" noChangeShapeType="1" noTextEdit="1"/>
              </p:cNvSpPr>
              <p:nvPr/>
            </p:nvSpPr>
            <p:spPr>
              <a:xfrm>
                <a:off x="617843" y="1767514"/>
                <a:ext cx="2192583" cy="400110"/>
              </a:xfrm>
              <a:prstGeom prst="rect">
                <a:avLst/>
              </a:prstGeom>
              <a:blipFill>
                <a:blip r:embed="rId5"/>
                <a:stretch>
                  <a:fillRect b="-136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8" name="TextBox 87">
                <a:extLst>
                  <a:ext uri="{FF2B5EF4-FFF2-40B4-BE49-F238E27FC236}">
                    <a16:creationId xmlns:a16="http://schemas.microsoft.com/office/drawing/2014/main" id="{1630A201-464B-1483-7387-734DDC1AFFEF}"/>
                  </a:ext>
                </a:extLst>
              </p:cNvPr>
              <p:cNvSpPr txBox="1"/>
              <p:nvPr/>
            </p:nvSpPr>
            <p:spPr>
              <a:xfrm>
                <a:off x="4747874" y="2585275"/>
                <a:ext cx="1918750" cy="400110"/>
              </a:xfrm>
              <a:prstGeom prst="rect">
                <a:avLst/>
              </a:prstGeom>
              <a:noFill/>
            </p:spPr>
            <p:txBody>
              <a:bodyPr wrap="square">
                <a:spAutoFit/>
              </a:bodyPr>
              <a:lstStyle/>
              <a:p>
                <a14:m>
                  <m:oMath xmlns:m="http://schemas.openxmlformats.org/officeDocument/2006/math">
                    <m:r>
                      <a:rPr lang="en-US" sz="2000" b="0" i="1" dirty="0" smtClean="0">
                        <a:solidFill>
                          <a:schemeClr val="tx1"/>
                        </a:solidFill>
                        <a:latin typeface="Cambria Math" panose="02040503050406030204" pitchFamily="18" charset="0"/>
                      </a:rPr>
                      <m:t>𝑝𝑤</m:t>
                    </m:r>
                    <m:r>
                      <a:rPr lang="en-US" sz="2000" b="0" i="1" dirty="0" smtClean="0">
                        <a:solidFill>
                          <a:schemeClr val="tx1"/>
                        </a:solidFill>
                        <a:latin typeface="Cambria Math" panose="02040503050406030204" pitchFamily="18" charset="0"/>
                      </a:rPr>
                      <m:t> ,  </m:t>
                    </m:r>
                    <m:r>
                      <a:rPr lang="en-US" sz="2000" b="0" i="1" dirty="0" smtClean="0">
                        <a:solidFill>
                          <a:schemeClr val="tx1"/>
                        </a:solidFill>
                        <a:latin typeface="Cambria Math" panose="02040503050406030204" pitchFamily="18" charset="0"/>
                      </a:rPr>
                      <m:t>𝑐</m:t>
                    </m:r>
                    <m:r>
                      <a:rPr lang="en-US" sz="2000" b="0" i="1" dirty="0" smtClean="0">
                        <a:solidFill>
                          <a:schemeClr val="tx1"/>
                        </a:solidFill>
                        <a:latin typeface="Cambria Math" panose="02040503050406030204" pitchFamily="18" charset="0"/>
                      </a:rPr>
                      <m:t>=</m:t>
                    </m:r>
                    <m:d>
                      <m:dPr>
                        <m:ctrlPr>
                          <a:rPr lang="en-US" sz="2000" b="0" i="1" dirty="0" smtClean="0">
                            <a:solidFill>
                              <a:schemeClr val="tx1"/>
                            </a:solidFill>
                            <a:latin typeface="Cambria Math" panose="02040503050406030204" pitchFamily="18" charset="0"/>
                          </a:rPr>
                        </m:ctrlPr>
                      </m:dPr>
                      <m:e>
                        <m:r>
                          <a:rPr lang="en-US" sz="2000" b="0" i="1" dirty="0" smtClean="0">
                            <a:solidFill>
                              <a:schemeClr val="tx1"/>
                            </a:solidFill>
                            <a:latin typeface="Cambria Math" panose="02040503050406030204" pitchFamily="18" charset="0"/>
                          </a:rPr>
                          <m:t>𝑠</m:t>
                        </m:r>
                        <m:r>
                          <a:rPr lang="en-US" sz="2000" b="0" i="1" dirty="0" smtClean="0">
                            <a:solidFill>
                              <a:schemeClr val="tx1"/>
                            </a:solidFill>
                            <a:latin typeface="Cambria Math" panose="02040503050406030204" pitchFamily="18" charset="0"/>
                          </a:rPr>
                          <m:t>,</m:t>
                        </m:r>
                        <m:r>
                          <a:rPr lang="en-US" sz="2000" b="0" i="1" dirty="0" smtClean="0">
                            <a:solidFill>
                              <a:schemeClr val="tx1"/>
                            </a:solidFill>
                            <a:latin typeface="Cambria Math" panose="02040503050406030204" pitchFamily="18" charset="0"/>
                          </a:rPr>
                          <m:t>𝑇</m:t>
                        </m:r>
                      </m:e>
                    </m:d>
                  </m:oMath>
                </a14:m>
                <a:r>
                  <a:rPr lang="en-US" sz="2000" dirty="0">
                    <a:solidFill>
                      <a:schemeClr val="tx1"/>
                    </a:solidFill>
                  </a:rPr>
                  <a:t> </a:t>
                </a:r>
              </a:p>
            </p:txBody>
          </p:sp>
        </mc:Choice>
        <mc:Fallback xmlns="">
          <p:sp>
            <p:nvSpPr>
              <p:cNvPr id="88" name="TextBox 87">
                <a:extLst>
                  <a:ext uri="{FF2B5EF4-FFF2-40B4-BE49-F238E27FC236}">
                    <a16:creationId xmlns:a16="http://schemas.microsoft.com/office/drawing/2014/main" id="{1630A201-464B-1483-7387-734DDC1AFFEF}"/>
                  </a:ext>
                </a:extLst>
              </p:cNvPr>
              <p:cNvSpPr txBox="1">
                <a:spLocks noRot="1" noChangeAspect="1" noMove="1" noResize="1" noEditPoints="1" noAdjustHandles="1" noChangeArrowheads="1" noChangeShapeType="1" noTextEdit="1"/>
              </p:cNvSpPr>
              <p:nvPr/>
            </p:nvSpPr>
            <p:spPr>
              <a:xfrm>
                <a:off x="4747874" y="2585275"/>
                <a:ext cx="1918750" cy="400110"/>
              </a:xfrm>
              <a:prstGeom prst="rect">
                <a:avLst/>
              </a:prstGeom>
              <a:blipFill>
                <a:blip r:embed="rId6"/>
                <a:stretch>
                  <a:fillRect b="-7576"/>
                </a:stretch>
              </a:blipFill>
            </p:spPr>
            <p:txBody>
              <a:bodyPr/>
              <a:lstStyle/>
              <a:p>
                <a:r>
                  <a:rPr lang="en-US">
                    <a:noFill/>
                  </a:rPr>
                  <a:t> </a:t>
                </a:r>
              </a:p>
            </p:txBody>
          </p:sp>
        </mc:Fallback>
      </mc:AlternateContent>
      <p:cxnSp>
        <p:nvCxnSpPr>
          <p:cNvPr id="90" name="Straight Arrow Connector 89">
            <a:extLst>
              <a:ext uri="{FF2B5EF4-FFF2-40B4-BE49-F238E27FC236}">
                <a16:creationId xmlns:a16="http://schemas.microsoft.com/office/drawing/2014/main" id="{C5F1CF5D-B16E-4444-D106-3DF351A02696}"/>
              </a:ext>
            </a:extLst>
          </p:cNvPr>
          <p:cNvCxnSpPr>
            <a:cxnSpLocks/>
          </p:cNvCxnSpPr>
          <p:nvPr/>
        </p:nvCxnSpPr>
        <p:spPr>
          <a:xfrm>
            <a:off x="499896" y="2190281"/>
            <a:ext cx="2639717" cy="881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a:extLst>
              <a:ext uri="{FF2B5EF4-FFF2-40B4-BE49-F238E27FC236}">
                <a16:creationId xmlns:a16="http://schemas.microsoft.com/office/drawing/2014/main" id="{B582D564-ABC9-F304-F4C6-A5B6EE38729C}"/>
              </a:ext>
            </a:extLst>
          </p:cNvPr>
          <p:cNvCxnSpPr>
            <a:cxnSpLocks/>
          </p:cNvCxnSpPr>
          <p:nvPr/>
        </p:nvCxnSpPr>
        <p:spPr>
          <a:xfrm flipV="1">
            <a:off x="437014" y="3003465"/>
            <a:ext cx="2692395" cy="3791"/>
          </a:xfrm>
          <a:prstGeom prst="straightConnector1">
            <a:avLst/>
          </a:prstGeom>
          <a:ln>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97" name="Straight Arrow Connector 96">
            <a:extLst>
              <a:ext uri="{FF2B5EF4-FFF2-40B4-BE49-F238E27FC236}">
                <a16:creationId xmlns:a16="http://schemas.microsoft.com/office/drawing/2014/main" id="{A8334B8E-52A9-B522-D6A9-61FC9FCD15B7}"/>
              </a:ext>
            </a:extLst>
          </p:cNvPr>
          <p:cNvCxnSpPr>
            <a:cxnSpLocks/>
          </p:cNvCxnSpPr>
          <p:nvPr/>
        </p:nvCxnSpPr>
        <p:spPr>
          <a:xfrm>
            <a:off x="4487871" y="2204839"/>
            <a:ext cx="2587548" cy="570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8" name="TextBox 97">
                <a:extLst>
                  <a:ext uri="{FF2B5EF4-FFF2-40B4-BE49-F238E27FC236}">
                    <a16:creationId xmlns:a16="http://schemas.microsoft.com/office/drawing/2014/main" id="{A018CF30-0994-2012-5761-07F34FD8618E}"/>
                  </a:ext>
                </a:extLst>
              </p:cNvPr>
              <p:cNvSpPr txBox="1"/>
              <p:nvPr/>
            </p:nvSpPr>
            <p:spPr>
              <a:xfrm>
                <a:off x="429139" y="2569912"/>
                <a:ext cx="1423170"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000" b="0" i="1" dirty="0" smtClean="0">
                          <a:solidFill>
                            <a:schemeClr val="tx1"/>
                          </a:solidFill>
                          <a:latin typeface="Cambria Math" panose="02040503050406030204" pitchFamily="18" charset="0"/>
                        </a:rPr>
                        <m:t>𝑚</m:t>
                      </m:r>
                      <m:r>
                        <a:rPr lang="en-US" sz="2000" b="0" i="1" dirty="0" smtClean="0">
                          <a:solidFill>
                            <a:schemeClr val="tx1"/>
                          </a:solidFill>
                          <a:latin typeface="Cambria Math" panose="02040503050406030204" pitchFamily="18" charset="0"/>
                        </a:rPr>
                        <m:t>=(</m:t>
                      </m:r>
                      <m:r>
                        <a:rPr lang="en-US" sz="2000" b="0" i="1" dirty="0" smtClean="0">
                          <a:solidFill>
                            <a:schemeClr val="tx1"/>
                          </a:solidFill>
                          <a:latin typeface="Cambria Math" panose="02040503050406030204" pitchFamily="18" charset="0"/>
                        </a:rPr>
                        <m:t>𝑟</m:t>
                      </m:r>
                      <m:r>
                        <a:rPr lang="en-US" sz="2000" b="0" i="1" dirty="0" smtClean="0">
                          <a:solidFill>
                            <a:schemeClr val="tx1"/>
                          </a:solidFill>
                          <a:latin typeface="Cambria Math" panose="02040503050406030204" pitchFamily="18" charset="0"/>
                        </a:rPr>
                        <m:t>,</m:t>
                      </m:r>
                      <m:r>
                        <a:rPr lang="en-US" sz="2000" b="0" i="1" dirty="0" smtClean="0">
                          <a:solidFill>
                            <a:schemeClr val="tx1"/>
                          </a:solidFill>
                          <a:latin typeface="Cambria Math" panose="02040503050406030204" pitchFamily="18" charset="0"/>
                        </a:rPr>
                        <m:t>𝑀</m:t>
                      </m:r>
                      <m:r>
                        <a:rPr lang="en-US" sz="2000" b="0" i="1" dirty="0" smtClean="0">
                          <a:solidFill>
                            <a:schemeClr val="tx1"/>
                          </a:solidFill>
                          <a:latin typeface="Cambria Math" panose="02040503050406030204" pitchFamily="18" charset="0"/>
                        </a:rPr>
                        <m:t>)</m:t>
                      </m:r>
                    </m:oMath>
                  </m:oMathPara>
                </a14:m>
                <a:endParaRPr lang="en-US" sz="2000" dirty="0">
                  <a:solidFill>
                    <a:schemeClr val="tx1"/>
                  </a:solidFill>
                </a:endParaRPr>
              </a:p>
            </p:txBody>
          </p:sp>
        </mc:Choice>
        <mc:Fallback xmlns="">
          <p:sp>
            <p:nvSpPr>
              <p:cNvPr id="98" name="TextBox 97">
                <a:extLst>
                  <a:ext uri="{FF2B5EF4-FFF2-40B4-BE49-F238E27FC236}">
                    <a16:creationId xmlns:a16="http://schemas.microsoft.com/office/drawing/2014/main" id="{A018CF30-0994-2012-5761-07F34FD8618E}"/>
                  </a:ext>
                </a:extLst>
              </p:cNvPr>
              <p:cNvSpPr txBox="1">
                <a:spLocks noRot="1" noChangeAspect="1" noMove="1" noResize="1" noEditPoints="1" noAdjustHandles="1" noChangeArrowheads="1" noChangeShapeType="1" noTextEdit="1"/>
              </p:cNvSpPr>
              <p:nvPr/>
            </p:nvSpPr>
            <p:spPr>
              <a:xfrm>
                <a:off x="429139" y="2569912"/>
                <a:ext cx="1423170" cy="400110"/>
              </a:xfrm>
              <a:prstGeom prst="rect">
                <a:avLst/>
              </a:prstGeom>
              <a:blipFill>
                <a:blip r:embed="rId7"/>
                <a:stretch>
                  <a:fillRect r="-427" b="-153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9" name="TextBox 98">
                <a:extLst>
                  <a:ext uri="{FF2B5EF4-FFF2-40B4-BE49-F238E27FC236}">
                    <a16:creationId xmlns:a16="http://schemas.microsoft.com/office/drawing/2014/main" id="{1F32393A-F3CC-CB93-849B-AA31E8942C5B}"/>
                  </a:ext>
                </a:extLst>
              </p:cNvPr>
              <p:cNvSpPr txBox="1"/>
              <p:nvPr/>
            </p:nvSpPr>
            <p:spPr>
              <a:xfrm>
                <a:off x="4499521" y="1789635"/>
                <a:ext cx="1165411"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800" b="0" i="1" dirty="0" smtClean="0">
                          <a:solidFill>
                            <a:schemeClr val="tx1"/>
                          </a:solidFill>
                          <a:latin typeface="Cambria Math" panose="02040503050406030204" pitchFamily="18" charset="0"/>
                        </a:rPr>
                        <m:t>𝑐</m:t>
                      </m:r>
                      <m:r>
                        <a:rPr lang="en-US" sz="1800" b="0" i="1" dirty="0" smtClean="0">
                          <a:solidFill>
                            <a:schemeClr val="tx1"/>
                          </a:solidFill>
                          <a:latin typeface="Cambria Math" panose="02040503050406030204" pitchFamily="18" charset="0"/>
                        </a:rPr>
                        <m:t>=</m:t>
                      </m:r>
                      <m:d>
                        <m:dPr>
                          <m:ctrlPr>
                            <a:rPr lang="en-US" sz="1800" b="0" i="1" dirty="0" smtClean="0">
                              <a:solidFill>
                                <a:schemeClr val="tx1"/>
                              </a:solidFill>
                              <a:latin typeface="Cambria Math" panose="02040503050406030204" pitchFamily="18" charset="0"/>
                            </a:rPr>
                          </m:ctrlPr>
                        </m:dPr>
                        <m:e>
                          <m:r>
                            <a:rPr lang="en-US" sz="1800" b="0" i="1" dirty="0" smtClean="0">
                              <a:solidFill>
                                <a:schemeClr val="tx1"/>
                              </a:solidFill>
                              <a:latin typeface="Cambria Math" panose="02040503050406030204" pitchFamily="18" charset="0"/>
                            </a:rPr>
                            <m:t>𝑠</m:t>
                          </m:r>
                          <m:r>
                            <a:rPr lang="en-US" sz="1800" b="0" i="1" dirty="0" smtClean="0">
                              <a:solidFill>
                                <a:schemeClr val="tx1"/>
                              </a:solidFill>
                              <a:latin typeface="Cambria Math" panose="02040503050406030204" pitchFamily="18" charset="0"/>
                            </a:rPr>
                            <m:t>,</m:t>
                          </m:r>
                          <m:r>
                            <a:rPr lang="en-US" sz="1800" b="0" i="1" dirty="0" smtClean="0">
                              <a:solidFill>
                                <a:schemeClr val="tx1"/>
                              </a:solidFill>
                              <a:latin typeface="Cambria Math" panose="02040503050406030204" pitchFamily="18" charset="0"/>
                            </a:rPr>
                            <m:t>𝑇</m:t>
                          </m:r>
                        </m:e>
                      </m:d>
                    </m:oMath>
                  </m:oMathPara>
                </a14:m>
                <a:endParaRPr lang="en-US" dirty="0"/>
              </a:p>
            </p:txBody>
          </p:sp>
        </mc:Choice>
        <mc:Fallback xmlns="">
          <p:sp>
            <p:nvSpPr>
              <p:cNvPr id="99" name="TextBox 98">
                <a:extLst>
                  <a:ext uri="{FF2B5EF4-FFF2-40B4-BE49-F238E27FC236}">
                    <a16:creationId xmlns:a16="http://schemas.microsoft.com/office/drawing/2014/main" id="{1F32393A-F3CC-CB93-849B-AA31E8942C5B}"/>
                  </a:ext>
                </a:extLst>
              </p:cNvPr>
              <p:cNvSpPr txBox="1">
                <a:spLocks noRot="1" noChangeAspect="1" noMove="1" noResize="1" noEditPoints="1" noAdjustHandles="1" noChangeArrowheads="1" noChangeShapeType="1" noTextEdit="1"/>
              </p:cNvSpPr>
              <p:nvPr/>
            </p:nvSpPr>
            <p:spPr>
              <a:xfrm>
                <a:off x="4499521" y="1789635"/>
                <a:ext cx="1165411" cy="369332"/>
              </a:xfrm>
              <a:prstGeom prst="rect">
                <a:avLst/>
              </a:prstGeom>
              <a:blipFill>
                <a:blip r:embed="rId8"/>
                <a:stretch>
                  <a:fillRect/>
                </a:stretch>
              </a:blipFill>
            </p:spPr>
            <p:txBody>
              <a:bodyPr/>
              <a:lstStyle/>
              <a:p>
                <a:r>
                  <a:rPr lang="en-US">
                    <a:noFill/>
                  </a:rPr>
                  <a:t> </a:t>
                </a:r>
              </a:p>
            </p:txBody>
          </p:sp>
        </mc:Fallback>
      </mc:AlternateContent>
      <p:grpSp>
        <p:nvGrpSpPr>
          <p:cNvPr id="101" name="Group 100">
            <a:extLst>
              <a:ext uri="{FF2B5EF4-FFF2-40B4-BE49-F238E27FC236}">
                <a16:creationId xmlns:a16="http://schemas.microsoft.com/office/drawing/2014/main" id="{A666F033-8ECF-F520-403F-5225524E22BC}"/>
              </a:ext>
            </a:extLst>
          </p:cNvPr>
          <p:cNvGrpSpPr/>
          <p:nvPr/>
        </p:nvGrpSpPr>
        <p:grpSpPr>
          <a:xfrm>
            <a:off x="1648111" y="2472248"/>
            <a:ext cx="664858" cy="486167"/>
            <a:chOff x="5834554" y="1537501"/>
            <a:chExt cx="633841" cy="532399"/>
          </a:xfrm>
        </p:grpSpPr>
        <mc:AlternateContent xmlns:mc="http://schemas.openxmlformats.org/markup-compatibility/2006" xmlns:a14="http://schemas.microsoft.com/office/drawing/2010/main">
          <mc:Choice Requires="a14">
            <p:sp>
              <p:nvSpPr>
                <p:cNvPr id="109" name="TextBox 108">
                  <a:extLst>
                    <a:ext uri="{FF2B5EF4-FFF2-40B4-BE49-F238E27FC236}">
                      <a16:creationId xmlns:a16="http://schemas.microsoft.com/office/drawing/2014/main" id="{FD389287-C01C-8EFB-633F-B9DEA46A09CB}"/>
                    </a:ext>
                  </a:extLst>
                </p:cNvPr>
                <p:cNvSpPr txBox="1"/>
                <p:nvPr/>
              </p:nvSpPr>
              <p:spPr>
                <a:xfrm>
                  <a:off x="5834554" y="1537501"/>
                  <a:ext cx="633841" cy="40445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1800" i="1" dirty="0" smtClean="0">
                            <a:solidFill>
                              <a:schemeClr val="tx1"/>
                            </a:solidFill>
                            <a:latin typeface="Cambria Math" panose="02040503050406030204" pitchFamily="18" charset="0"/>
                            <a:sym typeface="Symbol" panose="05050102010706020507" pitchFamily="18" charset="2"/>
                          </a:rPr>
                          <m:t>$</m:t>
                        </m:r>
                      </m:oMath>
                    </m:oMathPara>
                  </a14:m>
                  <a:endParaRPr lang="en-US" dirty="0"/>
                </a:p>
              </p:txBody>
            </p:sp>
          </mc:Choice>
          <mc:Fallback xmlns="">
            <p:sp>
              <p:nvSpPr>
                <p:cNvPr id="109" name="TextBox 108">
                  <a:extLst>
                    <a:ext uri="{FF2B5EF4-FFF2-40B4-BE49-F238E27FC236}">
                      <a16:creationId xmlns:a16="http://schemas.microsoft.com/office/drawing/2014/main" id="{FD389287-C01C-8EFB-633F-B9DEA46A09CB}"/>
                    </a:ext>
                  </a:extLst>
                </p:cNvPr>
                <p:cNvSpPr txBox="1">
                  <a:spLocks noRot="1" noChangeAspect="1" noMove="1" noResize="1" noEditPoints="1" noAdjustHandles="1" noChangeArrowheads="1" noChangeShapeType="1" noTextEdit="1"/>
                </p:cNvSpPr>
                <p:nvPr/>
              </p:nvSpPr>
              <p:spPr>
                <a:xfrm>
                  <a:off x="5834554" y="1537501"/>
                  <a:ext cx="633841" cy="404453"/>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0" name="TextBox 109">
                  <a:extLst>
                    <a:ext uri="{FF2B5EF4-FFF2-40B4-BE49-F238E27FC236}">
                      <a16:creationId xmlns:a16="http://schemas.microsoft.com/office/drawing/2014/main" id="{AA7DEF87-BC34-7F1C-F4F1-AC0F90A67110}"/>
                    </a:ext>
                  </a:extLst>
                </p:cNvPr>
                <p:cNvSpPr txBox="1"/>
                <p:nvPr/>
              </p:nvSpPr>
              <p:spPr>
                <a:xfrm>
                  <a:off x="5945973" y="1665447"/>
                  <a:ext cx="300054" cy="40445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en-US" altLang="zh-CN" sz="1800" dirty="0" smtClean="0">
                            <a:solidFill>
                              <a:schemeClr val="tx1"/>
                            </a:solidFill>
                            <a:sym typeface="Symbol" panose="05050102010706020507" pitchFamily="18" charset="2"/>
                          </a:rPr>
                          <m:t></m:t>
                        </m:r>
                      </m:oMath>
                    </m:oMathPara>
                  </a14:m>
                  <a:endParaRPr lang="en-US" dirty="0"/>
                </a:p>
              </p:txBody>
            </p:sp>
          </mc:Choice>
          <mc:Fallback xmlns="">
            <p:sp>
              <p:nvSpPr>
                <p:cNvPr id="110" name="TextBox 109">
                  <a:extLst>
                    <a:ext uri="{FF2B5EF4-FFF2-40B4-BE49-F238E27FC236}">
                      <a16:creationId xmlns:a16="http://schemas.microsoft.com/office/drawing/2014/main" id="{AA7DEF87-BC34-7F1C-F4F1-AC0F90A67110}"/>
                    </a:ext>
                  </a:extLst>
                </p:cNvPr>
                <p:cNvSpPr txBox="1">
                  <a:spLocks noRot="1" noChangeAspect="1" noMove="1" noResize="1" noEditPoints="1" noAdjustHandles="1" noChangeArrowheads="1" noChangeShapeType="1" noTextEdit="1"/>
                </p:cNvSpPr>
                <p:nvPr/>
              </p:nvSpPr>
              <p:spPr>
                <a:xfrm>
                  <a:off x="5945973" y="1665447"/>
                  <a:ext cx="300054" cy="404453"/>
                </a:xfrm>
                <a:prstGeom prst="rect">
                  <a:avLst/>
                </a:prstGeom>
                <a:blipFill>
                  <a:blip r:embed="rId10"/>
                  <a:stretch>
                    <a:fillRect r="-21569"/>
                  </a:stretch>
                </a:blipFill>
              </p:spPr>
              <p:txBody>
                <a:bodyPr/>
                <a:lstStyle/>
                <a:p>
                  <a:r>
                    <a:rPr lang="en-US">
                      <a:noFill/>
                    </a:rPr>
                    <a:t> </a:t>
                  </a:r>
                </a:p>
              </p:txBody>
            </p:sp>
          </mc:Fallback>
        </mc:AlternateContent>
      </p:grpSp>
      <p:sp>
        <p:nvSpPr>
          <p:cNvPr id="102" name="TextBox 101">
            <a:extLst>
              <a:ext uri="{FF2B5EF4-FFF2-40B4-BE49-F238E27FC236}">
                <a16:creationId xmlns:a16="http://schemas.microsoft.com/office/drawing/2014/main" id="{49DD76E9-49C6-DF9C-4908-B0A103E57628}"/>
              </a:ext>
            </a:extLst>
          </p:cNvPr>
          <p:cNvSpPr txBox="1"/>
          <p:nvPr/>
        </p:nvSpPr>
        <p:spPr>
          <a:xfrm>
            <a:off x="2128901" y="2585028"/>
            <a:ext cx="1192305" cy="369332"/>
          </a:xfrm>
          <a:prstGeom prst="rect">
            <a:avLst/>
          </a:prstGeom>
          <a:noFill/>
        </p:spPr>
        <p:txBody>
          <a:bodyPr wrap="square">
            <a:spAutoFit/>
          </a:bodyPr>
          <a:lstStyle/>
          <a:p>
            <a:r>
              <a:rPr lang="en-US" sz="1800" dirty="0">
                <a:solidFill>
                  <a:prstClr val="black"/>
                </a:solidFill>
                <a:latin typeface="Calibri" panose="020F0502020204030204"/>
                <a:ea typeface="宋体" panose="02010600030101010101" pitchFamily="2" charset="-122"/>
                <a:sym typeface="Symbol" panose="05050102010706020507" pitchFamily="18" charset="2"/>
              </a:rPr>
              <a:t>{0,1}</a:t>
            </a:r>
            <a:r>
              <a:rPr lang="en-US" sz="1800" baseline="30000" dirty="0">
                <a:solidFill>
                  <a:prstClr val="black"/>
                </a:solidFill>
                <a:latin typeface="Calibri" panose="020F0502020204030204"/>
                <a:sym typeface="Symbol" panose="05050102010706020507" pitchFamily="18" charset="2"/>
              </a:rPr>
              <a:t>n</a:t>
            </a:r>
            <a:r>
              <a:rPr lang="en-US" sz="1800" dirty="0">
                <a:latin typeface="+mn-lt"/>
              </a:rPr>
              <a:t> x </a:t>
            </a:r>
            <a:r>
              <a:rPr lang="en-US" sz="1800" dirty="0">
                <a:solidFill>
                  <a:prstClr val="black"/>
                </a:solidFill>
                <a:latin typeface="Calibri" panose="020F0502020204030204"/>
                <a:ea typeface="宋体" panose="02010600030101010101" pitchFamily="2" charset="-122"/>
                <a:sym typeface="Symbol" panose="05050102010706020507" pitchFamily="18" charset="2"/>
              </a:rPr>
              <a:t>g</a:t>
            </a:r>
            <a:endParaRPr lang="en-US" dirty="0"/>
          </a:p>
        </p:txBody>
      </p:sp>
      <p:sp>
        <p:nvSpPr>
          <p:cNvPr id="103" name="TextBox 102">
            <a:extLst>
              <a:ext uri="{FF2B5EF4-FFF2-40B4-BE49-F238E27FC236}">
                <a16:creationId xmlns:a16="http://schemas.microsoft.com/office/drawing/2014/main" id="{60828C77-9CA5-EAE2-C42A-27B1FCAA2642}"/>
              </a:ext>
            </a:extLst>
          </p:cNvPr>
          <p:cNvSpPr txBox="1"/>
          <p:nvPr/>
        </p:nvSpPr>
        <p:spPr>
          <a:xfrm>
            <a:off x="1853312" y="3276460"/>
            <a:ext cx="4576858" cy="707886"/>
          </a:xfrm>
          <a:prstGeom prst="rect">
            <a:avLst/>
          </a:prstGeom>
          <a:noFill/>
          <a:ln w="19050">
            <a:solidFill>
              <a:schemeClr val="bg2">
                <a:lumMod val="50000"/>
              </a:schemeClr>
            </a:solidFill>
          </a:ln>
        </p:spPr>
        <p:txBody>
          <a:bodyPr wrap="square">
            <a:spAutoFit/>
          </a:bodyPr>
          <a:lstStyle/>
          <a:p>
            <a:r>
              <a:rPr lang="en-US" sz="2000" dirty="0">
                <a:solidFill>
                  <a:schemeClr val="tx1">
                    <a:lumMod val="50000"/>
                    <a:lumOff val="50000"/>
                  </a:schemeClr>
                </a:solidFill>
              </a:rPr>
              <a:t>HIC keeps table of </a:t>
            </a:r>
            <a:r>
              <a:rPr lang="en-US" sz="2000" b="0" dirty="0">
                <a:solidFill>
                  <a:schemeClr val="tx1">
                    <a:lumMod val="50000"/>
                    <a:lumOff val="50000"/>
                  </a:schemeClr>
                </a:solidFill>
              </a:rPr>
              <a:t>(</a:t>
            </a:r>
            <a:r>
              <a:rPr lang="en-US" sz="2000" b="0" dirty="0" err="1">
                <a:solidFill>
                  <a:schemeClr val="tx1">
                    <a:lumMod val="50000"/>
                    <a:lumOff val="50000"/>
                  </a:schemeClr>
                </a:solidFill>
              </a:rPr>
              <a:t>m,</a:t>
            </a:r>
            <a:r>
              <a:rPr lang="en-US" sz="2000" dirty="0" err="1">
                <a:solidFill>
                  <a:schemeClr val="tx1">
                    <a:lumMod val="50000"/>
                    <a:lumOff val="50000"/>
                  </a:schemeClr>
                </a:solidFill>
              </a:rPr>
              <a:t>c</a:t>
            </a:r>
            <a:r>
              <a:rPr lang="en-US" sz="2000" b="0" dirty="0">
                <a:solidFill>
                  <a:schemeClr val="tx1">
                    <a:lumMod val="50000"/>
                    <a:lumOff val="50000"/>
                  </a:schemeClr>
                </a:solidFill>
              </a:rPr>
              <a:t>) pairs for each pw, $ choice is up to table[pw] = permutation</a:t>
            </a:r>
            <a:endParaRPr lang="en-US" sz="2000" dirty="0">
              <a:solidFill>
                <a:schemeClr val="tx1">
                  <a:lumMod val="50000"/>
                  <a:lumOff val="50000"/>
                </a:schemeClr>
              </a:solidFill>
            </a:endParaRPr>
          </a:p>
        </p:txBody>
      </p:sp>
      <p:grpSp>
        <p:nvGrpSpPr>
          <p:cNvPr id="104" name="Group 103">
            <a:extLst>
              <a:ext uri="{FF2B5EF4-FFF2-40B4-BE49-F238E27FC236}">
                <a16:creationId xmlns:a16="http://schemas.microsoft.com/office/drawing/2014/main" id="{951DEF6A-0BD6-992C-A453-6EF9B236CF84}"/>
              </a:ext>
            </a:extLst>
          </p:cNvPr>
          <p:cNvGrpSpPr/>
          <p:nvPr/>
        </p:nvGrpSpPr>
        <p:grpSpPr>
          <a:xfrm>
            <a:off x="2499497" y="1774764"/>
            <a:ext cx="624115" cy="400110"/>
            <a:chOff x="2332445" y="2038524"/>
            <a:chExt cx="624115" cy="400110"/>
          </a:xfrm>
        </p:grpSpPr>
        <mc:AlternateContent xmlns:mc="http://schemas.openxmlformats.org/markup-compatibility/2006" xmlns:a14="http://schemas.microsoft.com/office/drawing/2010/main">
          <mc:Choice Requires="a14">
            <p:sp>
              <p:nvSpPr>
                <p:cNvPr id="107" name="TextBox 106">
                  <a:extLst>
                    <a:ext uri="{FF2B5EF4-FFF2-40B4-BE49-F238E27FC236}">
                      <a16:creationId xmlns:a16="http://schemas.microsoft.com/office/drawing/2014/main" id="{BB5473E0-82FF-1252-4644-808360D11A94}"/>
                    </a:ext>
                  </a:extLst>
                </p:cNvPr>
                <p:cNvSpPr txBox="1"/>
                <p:nvPr/>
              </p:nvSpPr>
              <p:spPr>
                <a:xfrm>
                  <a:off x="2332445" y="2038524"/>
                  <a:ext cx="624115" cy="400110"/>
                </a:xfrm>
                <a:prstGeom prst="rect">
                  <a:avLst/>
                </a:prstGeom>
                <a:noFill/>
              </p:spPr>
              <p:txBody>
                <a:bodyPr wrap="square">
                  <a:spAutoFit/>
                </a:bodyPr>
                <a:lstStyle/>
                <a:p>
                  <a:r>
                    <a:rPr lang="en-US" sz="2000" dirty="0">
                      <a:solidFill>
                        <a:srgbClr val="FF0000"/>
                      </a:solidFill>
                    </a:rPr>
                    <a:t>,  </a:t>
                  </a:r>
                  <a14:m>
                    <m:oMath xmlns:m="http://schemas.openxmlformats.org/officeDocument/2006/math">
                      <m:r>
                        <a:rPr lang="en-US" sz="2000" b="0" i="1" dirty="0" smtClean="0">
                          <a:solidFill>
                            <a:srgbClr val="FF0000"/>
                          </a:solidFill>
                          <a:latin typeface="Cambria Math" panose="02040503050406030204" pitchFamily="18" charset="0"/>
                        </a:rPr>
                        <m:t>𝑇</m:t>
                      </m:r>
                      <m:r>
                        <a:rPr lang="en-US" sz="2000" b="0" i="1" dirty="0" smtClean="0">
                          <a:solidFill>
                            <a:schemeClr val="tx1"/>
                          </a:solidFill>
                          <a:latin typeface="Cambria Math" panose="02040503050406030204" pitchFamily="18" charset="0"/>
                        </a:rPr>
                        <m:t> </m:t>
                      </m:r>
                    </m:oMath>
                  </a14:m>
                  <a:endParaRPr lang="en-US" sz="2000" dirty="0">
                    <a:solidFill>
                      <a:schemeClr val="tx1"/>
                    </a:solidFill>
                  </a:endParaRPr>
                </a:p>
              </p:txBody>
            </p:sp>
          </mc:Choice>
          <mc:Fallback xmlns="">
            <p:sp>
              <p:nvSpPr>
                <p:cNvPr id="100" name="TextBox 99">
                  <a:extLst>
                    <a:ext uri="{FF2B5EF4-FFF2-40B4-BE49-F238E27FC236}">
                      <a16:creationId xmlns:a16="http://schemas.microsoft.com/office/drawing/2014/main" id="{19999606-E4AB-55A7-5027-CFC5989CF590}"/>
                    </a:ext>
                  </a:extLst>
                </p:cNvPr>
                <p:cNvSpPr txBox="1">
                  <a:spLocks noRot="1" noChangeAspect="1" noMove="1" noResize="1" noEditPoints="1" noAdjustHandles="1" noChangeArrowheads="1" noChangeShapeType="1" noTextEdit="1"/>
                </p:cNvSpPr>
                <p:nvPr/>
              </p:nvSpPr>
              <p:spPr>
                <a:xfrm>
                  <a:off x="2332445" y="2038524"/>
                  <a:ext cx="624115" cy="400110"/>
                </a:xfrm>
                <a:prstGeom prst="rect">
                  <a:avLst/>
                </a:prstGeom>
                <a:blipFill>
                  <a:blip r:embed="rId13"/>
                  <a:stretch>
                    <a:fillRect l="-10784" t="-7576" b="-25758"/>
                  </a:stretch>
                </a:blipFill>
              </p:spPr>
              <p:txBody>
                <a:bodyPr/>
                <a:lstStyle/>
                <a:p>
                  <a:r>
                    <a:rPr lang="en-US">
                      <a:noFill/>
                    </a:rPr>
                    <a:t> </a:t>
                  </a:r>
                </a:p>
              </p:txBody>
            </p:sp>
          </mc:Fallback>
        </mc:AlternateContent>
        <p:sp>
          <p:nvSpPr>
            <p:cNvPr id="108" name="Rectangle 107">
              <a:extLst>
                <a:ext uri="{FF2B5EF4-FFF2-40B4-BE49-F238E27FC236}">
                  <a16:creationId xmlns:a16="http://schemas.microsoft.com/office/drawing/2014/main" id="{7571C2FA-CBA3-B841-A9F4-3D95074EA49F}"/>
                </a:ext>
              </a:extLst>
            </p:cNvPr>
            <p:cNvSpPr/>
            <p:nvPr/>
          </p:nvSpPr>
          <p:spPr>
            <a:xfrm>
              <a:off x="2515104" y="2038524"/>
              <a:ext cx="343140" cy="36641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noFill/>
              </a:endParaRPr>
            </a:p>
          </p:txBody>
        </p:sp>
      </p:grpSp>
      <p:cxnSp>
        <p:nvCxnSpPr>
          <p:cNvPr id="106" name="Straight Arrow Connector 105">
            <a:extLst>
              <a:ext uri="{FF2B5EF4-FFF2-40B4-BE49-F238E27FC236}">
                <a16:creationId xmlns:a16="http://schemas.microsoft.com/office/drawing/2014/main" id="{53F13946-5863-C5E0-6E4A-30771084F74C}"/>
              </a:ext>
            </a:extLst>
          </p:cNvPr>
          <p:cNvCxnSpPr>
            <a:cxnSpLocks/>
          </p:cNvCxnSpPr>
          <p:nvPr/>
        </p:nvCxnSpPr>
        <p:spPr>
          <a:xfrm>
            <a:off x="4561459" y="2998755"/>
            <a:ext cx="2138469" cy="5709"/>
          </a:xfrm>
          <a:prstGeom prst="straightConnector1">
            <a:avLst/>
          </a:prstGeom>
          <a:ln>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13" name="Title 1">
            <a:extLst>
              <a:ext uri="{FF2B5EF4-FFF2-40B4-BE49-F238E27FC236}">
                <a16:creationId xmlns:a16="http://schemas.microsoft.com/office/drawing/2014/main" id="{8680039C-427E-69EA-9087-6BC795AF20C9}"/>
              </a:ext>
            </a:extLst>
          </p:cNvPr>
          <p:cNvSpPr txBox="1">
            <a:spLocks/>
          </p:cNvSpPr>
          <p:nvPr/>
        </p:nvSpPr>
        <p:spPr bwMode="auto">
          <a:xfrm>
            <a:off x="1449221" y="1058242"/>
            <a:ext cx="5046682" cy="35608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a:lstStyle>
          <a:p>
            <a:r>
              <a:rPr lang="en-US" sz="2000" dirty="0">
                <a:solidFill>
                  <a:srgbClr val="FF0000"/>
                </a:solidFill>
                <a:latin typeface="+mn-lt"/>
              </a:rPr>
              <a:t>Half-</a:t>
            </a:r>
            <a:r>
              <a:rPr lang="en-US" sz="2000" dirty="0">
                <a:latin typeface="+mn-lt"/>
              </a:rPr>
              <a:t>Ideal Cipher on D = </a:t>
            </a:r>
            <a:r>
              <a:rPr lang="en-US" sz="2000" dirty="0">
                <a:solidFill>
                  <a:prstClr val="black"/>
                </a:solidFill>
                <a:latin typeface="Calibri" panose="020F0502020204030204"/>
                <a:ea typeface="宋体" panose="02010600030101010101" pitchFamily="2" charset="-122"/>
                <a:sym typeface="Symbol" panose="05050102010706020507" pitchFamily="18" charset="2"/>
              </a:rPr>
              <a:t>{0,1}</a:t>
            </a:r>
            <a:r>
              <a:rPr lang="en-US" sz="2000" baseline="30000" dirty="0">
                <a:solidFill>
                  <a:prstClr val="black"/>
                </a:solidFill>
                <a:latin typeface="Calibri" panose="020F0502020204030204"/>
                <a:sym typeface="Symbol" panose="05050102010706020507" pitchFamily="18" charset="2"/>
              </a:rPr>
              <a:t>n</a:t>
            </a:r>
            <a:r>
              <a:rPr lang="en-US" sz="2000" dirty="0">
                <a:latin typeface="+mn-lt"/>
              </a:rPr>
              <a:t> x </a:t>
            </a:r>
            <a:r>
              <a:rPr lang="en-US" sz="2000" dirty="0">
                <a:solidFill>
                  <a:prstClr val="black"/>
                </a:solidFill>
                <a:latin typeface="Calibri" panose="020F0502020204030204"/>
                <a:ea typeface="宋体" panose="02010600030101010101" pitchFamily="2" charset="-122"/>
                <a:sym typeface="Symbol" panose="05050102010706020507" pitchFamily="18" charset="2"/>
              </a:rPr>
              <a:t>g </a:t>
            </a:r>
            <a:r>
              <a:rPr lang="en-US" sz="2000" dirty="0">
                <a:latin typeface="+mn-lt"/>
              </a:rPr>
              <a:t>: UC model</a:t>
            </a:r>
            <a:endParaRPr lang="en-US" sz="2000" u="sng" dirty="0">
              <a:solidFill>
                <a:srgbClr val="FF0000"/>
              </a:solidFill>
              <a:latin typeface="+mn-lt"/>
            </a:endParaRPr>
          </a:p>
        </p:txBody>
      </p:sp>
      <p:sp>
        <p:nvSpPr>
          <p:cNvPr id="114" name="Rectangle 113">
            <a:extLst>
              <a:ext uri="{FF2B5EF4-FFF2-40B4-BE49-F238E27FC236}">
                <a16:creationId xmlns:a16="http://schemas.microsoft.com/office/drawing/2014/main" id="{053CBBC9-AD28-FA2C-C178-CAC7192F6A65}"/>
              </a:ext>
            </a:extLst>
          </p:cNvPr>
          <p:cNvSpPr/>
          <p:nvPr/>
        </p:nvSpPr>
        <p:spPr>
          <a:xfrm>
            <a:off x="3305927" y="1824416"/>
            <a:ext cx="1047825" cy="129662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solidFill>
                  <a:srgbClr val="0070C0"/>
                </a:solidFill>
              </a:rPr>
              <a:t>HIC</a:t>
            </a:r>
            <a:r>
              <a:rPr lang="en-US" dirty="0"/>
              <a:t>.E</a:t>
            </a:r>
          </a:p>
          <a:p>
            <a:pPr algn="ctr"/>
            <a:endParaRPr lang="en-US" dirty="0"/>
          </a:p>
          <a:p>
            <a:pPr algn="ctr"/>
            <a:endParaRPr lang="en-US" dirty="0"/>
          </a:p>
          <a:p>
            <a:pPr algn="ctr"/>
            <a:r>
              <a:rPr lang="en-US" dirty="0">
                <a:solidFill>
                  <a:srgbClr val="0070C0"/>
                </a:solidFill>
              </a:rPr>
              <a:t>HIC</a:t>
            </a:r>
            <a:r>
              <a:rPr lang="en-US" dirty="0"/>
              <a:t>.D</a:t>
            </a:r>
            <a:endParaRPr lang="en-US" baseline="30000" dirty="0"/>
          </a:p>
        </p:txBody>
      </p:sp>
      <p:sp>
        <p:nvSpPr>
          <p:cNvPr id="116" name="Title 1">
            <a:extLst>
              <a:ext uri="{FF2B5EF4-FFF2-40B4-BE49-F238E27FC236}">
                <a16:creationId xmlns:a16="http://schemas.microsoft.com/office/drawing/2014/main" id="{0F970D0E-AC96-7CAA-F7E5-D519A80AE526}"/>
              </a:ext>
            </a:extLst>
          </p:cNvPr>
          <p:cNvSpPr txBox="1">
            <a:spLocks/>
          </p:cNvSpPr>
          <p:nvPr/>
        </p:nvSpPr>
        <p:spPr bwMode="auto">
          <a:xfrm>
            <a:off x="211320" y="4488050"/>
            <a:ext cx="11801414" cy="2102879"/>
          </a:xfrm>
          <a:prstGeom prst="rect">
            <a:avLst/>
          </a:prstGeom>
          <a:solidFill>
            <a:schemeClr val="bg1"/>
          </a:solidFill>
          <a:ln w="19050">
            <a:solidFill>
              <a:schemeClr val="accent5"/>
            </a:solidFill>
            <a:miter lim="800000"/>
            <a:headEnd/>
            <a:tailEnd/>
          </a:ln>
        </p:spPr>
        <p:txBody>
          <a:bodyPr vert="horz" wrap="square" lIns="91440" tIns="137160" rIns="91440" bIns="45720" numCol="1" anchor="t" anchorCtr="0" compatLnSpc="1">
            <a:prstTxWarp prst="textNoShape">
              <a:avLst/>
            </a:prstTxWarp>
            <a:no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a:lstStyle>
          <a:p>
            <a:pPr>
              <a:spcBef>
                <a:spcPts val="1200"/>
              </a:spcBef>
            </a:pPr>
            <a:r>
              <a:rPr lang="en-US" sz="2000" dirty="0">
                <a:latin typeface="+mn-lt"/>
              </a:rPr>
              <a:t>m2F realizes UC </a:t>
            </a:r>
            <a:r>
              <a:rPr lang="en-US" sz="2000" dirty="0">
                <a:solidFill>
                  <a:prstClr val="black"/>
                </a:solidFill>
                <a:latin typeface="Calibri" panose="020F0502020204030204"/>
                <a:ea typeface="宋体" panose="02010600030101010101" pitchFamily="2" charset="-122"/>
              </a:rPr>
              <a:t>HIC   </a:t>
            </a:r>
            <a:r>
              <a:rPr lang="en-US" sz="2000" dirty="0">
                <a:solidFill>
                  <a:prstClr val="black"/>
                </a:solidFill>
                <a:latin typeface="Calibri" panose="020F0502020204030204"/>
                <a:ea typeface="宋体" panose="02010600030101010101" pitchFamily="2" charset="-122"/>
                <a:sym typeface="Symbol" panose="05050102010706020507" pitchFamily="18" charset="2"/>
              </a:rPr>
              <a:t></a:t>
            </a:r>
            <a:r>
              <a:rPr lang="en-US" sz="2000" dirty="0">
                <a:latin typeface="+mn-lt"/>
              </a:rPr>
              <a:t>   m2F is indifferentiable from HIC:</a:t>
            </a:r>
          </a:p>
          <a:p>
            <a:pPr marL="342900" indent="-342900">
              <a:spcBef>
                <a:spcPts val="1200"/>
              </a:spcBef>
              <a:buFont typeface="Arial" panose="020B0604020202020204" pitchFamily="34" charset="0"/>
              <a:buChar char="•"/>
            </a:pPr>
            <a:r>
              <a:rPr lang="en-US" sz="2000" dirty="0">
                <a:latin typeface="+mn-lt"/>
              </a:rPr>
              <a:t>simulator SIM monitors H,H’,IC queries, answers H,H’ at random except:</a:t>
            </a:r>
          </a:p>
          <a:p>
            <a:pPr marL="342900" indent="-342900">
              <a:spcBef>
                <a:spcPts val="600"/>
              </a:spcBef>
              <a:buFont typeface="Arial" panose="020B0604020202020204" pitchFamily="34" charset="0"/>
              <a:buChar char="•"/>
            </a:pPr>
            <a:r>
              <a:rPr lang="en-US" sz="2000" dirty="0">
                <a:latin typeface="+mn-lt"/>
              </a:rPr>
              <a:t>IC.E(</a:t>
            </a:r>
            <a:r>
              <a:rPr lang="en-US" sz="2000" dirty="0" err="1">
                <a:latin typeface="+mn-lt"/>
              </a:rPr>
              <a:t>k,r</a:t>
            </a:r>
            <a:r>
              <a:rPr lang="en-US" sz="2000" dirty="0">
                <a:latin typeface="+mn-lt"/>
              </a:rPr>
              <a:t>) query:  SIM finds (</a:t>
            </a:r>
            <a:r>
              <a:rPr lang="en-US" sz="2000" dirty="0" err="1">
                <a:latin typeface="+mn-lt"/>
              </a:rPr>
              <a:t>pw,T</a:t>
            </a:r>
            <a:r>
              <a:rPr lang="en-US" sz="2000" dirty="0">
                <a:latin typeface="+mn-lt"/>
              </a:rPr>
              <a:t>) s.t. k=H’(</a:t>
            </a:r>
            <a:r>
              <a:rPr lang="en-US" sz="2000" dirty="0" err="1">
                <a:latin typeface="+mn-lt"/>
              </a:rPr>
              <a:t>pw,T</a:t>
            </a:r>
            <a:r>
              <a:rPr lang="en-US" sz="2000" dirty="0">
                <a:latin typeface="+mn-lt"/>
              </a:rPr>
              <a:t>), sets IC.E(</a:t>
            </a:r>
            <a:r>
              <a:rPr lang="en-US" sz="2000" dirty="0" err="1">
                <a:latin typeface="+mn-lt"/>
              </a:rPr>
              <a:t>k,r</a:t>
            </a:r>
            <a:r>
              <a:rPr lang="en-US" sz="2000" dirty="0">
                <a:latin typeface="+mn-lt"/>
              </a:rPr>
              <a:t>):=s for s=</a:t>
            </a:r>
            <a:r>
              <a:rPr lang="en-US" sz="2000" dirty="0">
                <a:solidFill>
                  <a:srgbClr val="0070C0"/>
                </a:solidFill>
                <a:latin typeface="+mn-lt"/>
              </a:rPr>
              <a:t>HIC</a:t>
            </a:r>
            <a:r>
              <a:rPr lang="en-US" sz="2000" dirty="0">
                <a:latin typeface="+mn-lt"/>
              </a:rPr>
              <a:t>.E(pw,(</a:t>
            </a:r>
            <a:r>
              <a:rPr lang="en-US" sz="2000" dirty="0" err="1">
                <a:latin typeface="+mn-lt"/>
              </a:rPr>
              <a:t>r,M</a:t>
            </a:r>
            <a:r>
              <a:rPr lang="en-US" sz="2000" dirty="0">
                <a:latin typeface="+mn-lt"/>
              </a:rPr>
              <a:t>)) where M=T/H(</a:t>
            </a:r>
            <a:r>
              <a:rPr lang="en-US" sz="2000" dirty="0" err="1">
                <a:latin typeface="+mn-lt"/>
              </a:rPr>
              <a:t>pw,r</a:t>
            </a:r>
            <a:r>
              <a:rPr lang="en-US" sz="2000" dirty="0">
                <a:latin typeface="+mn-lt"/>
              </a:rPr>
              <a:t>)</a:t>
            </a:r>
          </a:p>
          <a:p>
            <a:pPr marL="342900" lvl="0" indent="-342900">
              <a:lnSpc>
                <a:spcPct val="100000"/>
              </a:lnSpc>
              <a:spcBef>
                <a:spcPts val="600"/>
              </a:spcBef>
              <a:buFont typeface="Arial" panose="020B0604020202020204" pitchFamily="34" charset="0"/>
              <a:buChar char="•"/>
            </a:pPr>
            <a:r>
              <a:rPr lang="en-US" sz="2000" dirty="0">
                <a:latin typeface="+mn-lt"/>
              </a:rPr>
              <a:t>IC.D(</a:t>
            </a:r>
            <a:r>
              <a:rPr lang="en-US" sz="2000" dirty="0" err="1">
                <a:latin typeface="+mn-lt"/>
              </a:rPr>
              <a:t>k,s</a:t>
            </a:r>
            <a:r>
              <a:rPr lang="en-US" sz="2000" dirty="0">
                <a:latin typeface="+mn-lt"/>
              </a:rPr>
              <a:t>) query: SIM finds (</a:t>
            </a:r>
            <a:r>
              <a:rPr lang="en-US" sz="2000" dirty="0" err="1">
                <a:latin typeface="+mn-lt"/>
              </a:rPr>
              <a:t>pw,T</a:t>
            </a:r>
            <a:r>
              <a:rPr lang="en-US" sz="2000" dirty="0">
                <a:latin typeface="+mn-lt"/>
              </a:rPr>
              <a:t>) s.t. k=H’(</a:t>
            </a:r>
            <a:r>
              <a:rPr lang="en-US" sz="2000" dirty="0" err="1">
                <a:latin typeface="+mn-lt"/>
              </a:rPr>
              <a:t>pw,T</a:t>
            </a:r>
            <a:r>
              <a:rPr lang="en-US" sz="2000" dirty="0">
                <a:latin typeface="+mn-lt"/>
              </a:rPr>
              <a:t>), sets IC.D(</a:t>
            </a:r>
            <a:r>
              <a:rPr lang="en-US" sz="2000" dirty="0" err="1">
                <a:latin typeface="+mn-lt"/>
              </a:rPr>
              <a:t>k,s</a:t>
            </a:r>
            <a:r>
              <a:rPr lang="en-US" sz="2000" dirty="0">
                <a:latin typeface="+mn-lt"/>
              </a:rPr>
              <a:t>):=r and H(</a:t>
            </a:r>
            <a:r>
              <a:rPr lang="en-US" sz="2000" dirty="0" err="1">
                <a:latin typeface="+mn-lt"/>
              </a:rPr>
              <a:t>pw,s</a:t>
            </a:r>
            <a:r>
              <a:rPr lang="en-US" sz="2000" dirty="0">
                <a:latin typeface="+mn-lt"/>
              </a:rPr>
              <a:t>):=M for (</a:t>
            </a:r>
            <a:r>
              <a:rPr lang="en-US" sz="2000" dirty="0" err="1">
                <a:latin typeface="+mn-lt"/>
              </a:rPr>
              <a:t>r,M</a:t>
            </a:r>
            <a:r>
              <a:rPr lang="en-US" sz="2000" dirty="0">
                <a:latin typeface="+mn-lt"/>
              </a:rPr>
              <a:t>)=</a:t>
            </a:r>
            <a:r>
              <a:rPr lang="en-US" sz="2000" dirty="0">
                <a:solidFill>
                  <a:srgbClr val="0070C0"/>
                </a:solidFill>
                <a:latin typeface="Calibri" panose="020F0502020204030204"/>
                <a:ea typeface="宋体" panose="02010600030101010101" pitchFamily="2" charset="-122"/>
                <a:cs typeface="+mn-cs"/>
              </a:rPr>
              <a:t>HIC</a:t>
            </a:r>
            <a:r>
              <a:rPr lang="en-US" sz="2000" dirty="0">
                <a:solidFill>
                  <a:prstClr val="black"/>
                </a:solidFill>
                <a:latin typeface="Calibri" panose="020F0502020204030204"/>
                <a:ea typeface="宋体" panose="02010600030101010101" pitchFamily="2" charset="-122"/>
                <a:cs typeface="+mn-cs"/>
              </a:rPr>
              <a:t>.D(pw,(</a:t>
            </a:r>
            <a:r>
              <a:rPr lang="en-US" sz="2000" dirty="0" err="1">
                <a:solidFill>
                  <a:prstClr val="black"/>
                </a:solidFill>
                <a:latin typeface="Calibri" panose="020F0502020204030204"/>
                <a:ea typeface="宋体" panose="02010600030101010101" pitchFamily="2" charset="-122"/>
                <a:cs typeface="+mn-cs"/>
              </a:rPr>
              <a:t>s,T</a:t>
            </a:r>
            <a:r>
              <a:rPr lang="en-US" sz="2000" dirty="0">
                <a:solidFill>
                  <a:prstClr val="black"/>
                </a:solidFill>
                <a:latin typeface="Calibri" panose="020F0502020204030204"/>
                <a:ea typeface="宋体" panose="02010600030101010101" pitchFamily="2" charset="-122"/>
                <a:cs typeface="+mn-cs"/>
              </a:rPr>
              <a:t>))</a:t>
            </a:r>
          </a:p>
          <a:p>
            <a:pPr lvl="0">
              <a:lnSpc>
                <a:spcPct val="150000"/>
              </a:lnSpc>
              <a:spcBef>
                <a:spcPts val="600"/>
              </a:spcBef>
            </a:pPr>
            <a:r>
              <a:rPr lang="en-US" sz="2000" dirty="0">
                <a:solidFill>
                  <a:prstClr val="black"/>
                </a:solidFill>
                <a:latin typeface="Calibri" panose="020F0502020204030204"/>
                <a:ea typeface="宋体" panose="02010600030101010101" pitchFamily="2" charset="-122"/>
                <a:cs typeface="+mn-cs"/>
              </a:rPr>
              <a:t>Simulation faulty if there are collisions in H’ outputs “k” or IC.D outputs “r” are not new: </a:t>
            </a:r>
            <a:r>
              <a:rPr lang="en-US" sz="2000" dirty="0">
                <a:solidFill>
                  <a:srgbClr val="FF0000"/>
                </a:solidFill>
                <a:latin typeface="Calibri" panose="020F0502020204030204"/>
                <a:ea typeface="宋体" panose="02010600030101010101" pitchFamily="2" charset="-122"/>
                <a:cs typeface="+mn-cs"/>
              </a:rPr>
              <a:t>need </a:t>
            </a:r>
            <a:r>
              <a:rPr lang="en-US" sz="2000" dirty="0">
                <a:solidFill>
                  <a:srgbClr val="FF0000"/>
                </a:solidFill>
                <a:latin typeface="Calibri" panose="020F0502020204030204"/>
                <a:ea typeface="宋体" panose="02010600030101010101" pitchFamily="2" charset="-122"/>
                <a:cs typeface="+mn-cs"/>
                <a:sym typeface="Symbol" panose="05050102010706020507" pitchFamily="18" charset="2"/>
              </a:rPr>
              <a:t> = n = 2 x </a:t>
            </a:r>
            <a:r>
              <a:rPr lang="en-US" sz="2000" dirty="0" err="1">
                <a:solidFill>
                  <a:srgbClr val="FF0000"/>
                </a:solidFill>
                <a:latin typeface="Calibri" panose="020F0502020204030204"/>
                <a:ea typeface="宋体" panose="02010600030101010101" pitchFamily="2" charset="-122"/>
                <a:cs typeface="+mn-cs"/>
                <a:sym typeface="Symbol" panose="05050102010706020507" pitchFamily="18" charset="2"/>
              </a:rPr>
              <a:t>sec.par</a:t>
            </a:r>
            <a:r>
              <a:rPr lang="en-US" sz="2000" dirty="0">
                <a:solidFill>
                  <a:srgbClr val="FF0000"/>
                </a:solidFill>
                <a:latin typeface="Calibri" panose="020F0502020204030204"/>
                <a:ea typeface="宋体" panose="02010600030101010101" pitchFamily="2" charset="-122"/>
                <a:cs typeface="+mn-cs"/>
                <a:sym typeface="Symbol" panose="05050102010706020507" pitchFamily="18" charset="2"/>
              </a:rPr>
              <a:t>.</a:t>
            </a:r>
            <a:endParaRPr lang="en-US" sz="2000" dirty="0">
              <a:solidFill>
                <a:srgbClr val="FF0000"/>
              </a:solidFill>
              <a:latin typeface="Calibri" panose="020F0502020204030204"/>
              <a:ea typeface="宋体" panose="02010600030101010101" pitchFamily="2" charset="-122"/>
              <a:cs typeface="+mn-cs"/>
            </a:endParaRPr>
          </a:p>
        </p:txBody>
      </p:sp>
      <p:sp>
        <p:nvSpPr>
          <p:cNvPr id="2" name="TextBox 1">
            <a:extLst>
              <a:ext uri="{FF2B5EF4-FFF2-40B4-BE49-F238E27FC236}">
                <a16:creationId xmlns:a16="http://schemas.microsoft.com/office/drawing/2014/main" id="{FCC6DAE2-058F-48F0-2022-FDDA75A7CF62}"/>
              </a:ext>
            </a:extLst>
          </p:cNvPr>
          <p:cNvSpPr txBox="1"/>
          <p:nvPr/>
        </p:nvSpPr>
        <p:spPr>
          <a:xfrm>
            <a:off x="8556521" y="3479288"/>
            <a:ext cx="1030900" cy="369332"/>
          </a:xfrm>
          <a:prstGeom prst="rect">
            <a:avLst/>
          </a:prstGeom>
          <a:noFill/>
        </p:spPr>
        <p:txBody>
          <a:bodyPr wrap="square">
            <a:spAutoFit/>
          </a:bodyPr>
          <a:lstStyle/>
          <a:p>
            <a:r>
              <a:rPr lang="en-US" sz="1800" dirty="0">
                <a:solidFill>
                  <a:prstClr val="black"/>
                </a:solidFill>
                <a:latin typeface="Calibri" panose="020F0502020204030204"/>
                <a:ea typeface="宋体" panose="02010600030101010101" pitchFamily="2" charset="-122"/>
                <a:cs typeface="+mn-cs"/>
                <a:sym typeface="Symbol" panose="05050102010706020507" pitchFamily="18" charset="2"/>
              </a:rPr>
              <a:t>k{0,1}</a:t>
            </a:r>
            <a:r>
              <a:rPr lang="en-US" sz="1800" baseline="30000" dirty="0">
                <a:solidFill>
                  <a:prstClr val="black"/>
                </a:solidFill>
                <a:latin typeface="Calibri" panose="020F0502020204030204"/>
                <a:ea typeface="宋体" panose="02010600030101010101" pitchFamily="2" charset="-122"/>
                <a:cs typeface="+mn-cs"/>
                <a:sym typeface="Symbol" panose="05050102010706020507" pitchFamily="18" charset="2"/>
              </a:rPr>
              <a:t> </a:t>
            </a:r>
            <a:endParaRPr lang="en-US" dirty="0"/>
          </a:p>
        </p:txBody>
      </p:sp>
    </p:spTree>
    <p:extLst>
      <p:ext uri="{BB962C8B-B14F-4D97-AF65-F5344CB8AC3E}">
        <p14:creationId xmlns:p14="http://schemas.microsoft.com/office/powerpoint/2010/main" val="1192172444"/>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37961</TotalTime>
  <Words>5401</Words>
  <Application>Microsoft Office PowerPoint</Application>
  <PresentationFormat>Widescreen</PresentationFormat>
  <Paragraphs>443</Paragraphs>
  <Slides>14</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Calibri Light</vt:lpstr>
      <vt:lpstr>Cambria Math</vt:lpstr>
      <vt:lpstr>CMBX12</vt:lpstr>
      <vt:lpstr>Symbol</vt:lpstr>
      <vt:lpstr>Office 主题</vt:lpstr>
      <vt:lpstr>Randomized Half-Ideal Cipher on Groups  with applications to UC (a)PAKE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OPAQUE: A Strong Asymmetric PAKE Protocol Secure Against Pre-Computation Attacks</dc:title>
  <dc:creator>xjy</dc:creator>
  <cp:lastModifiedBy>Stanislaw</cp:lastModifiedBy>
  <cp:revision>181</cp:revision>
  <dcterms:created xsi:type="dcterms:W3CDTF">2018-04-19T03:51:36Z</dcterms:created>
  <dcterms:modified xsi:type="dcterms:W3CDTF">2023-04-24T10:43:32Z</dcterms:modified>
</cp:coreProperties>
</file>