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839" r:id="rId1"/>
    <p:sldMasterId id="2147483851" r:id="rId2"/>
  </p:sldMasterIdLst>
  <p:notesMasterIdLst>
    <p:notesMasterId r:id="rId41"/>
  </p:notesMasterIdLst>
  <p:handoutMasterIdLst>
    <p:handoutMasterId r:id="rId42"/>
  </p:handoutMasterIdLst>
  <p:sldIdLst>
    <p:sldId id="1690" r:id="rId3"/>
    <p:sldId id="1738" r:id="rId4"/>
    <p:sldId id="1739" r:id="rId5"/>
    <p:sldId id="1741" r:id="rId6"/>
    <p:sldId id="1742" r:id="rId7"/>
    <p:sldId id="1743" r:id="rId8"/>
    <p:sldId id="1744" r:id="rId9"/>
    <p:sldId id="1745" r:id="rId10"/>
    <p:sldId id="1746" r:id="rId11"/>
    <p:sldId id="1777" r:id="rId12"/>
    <p:sldId id="1747" r:id="rId13"/>
    <p:sldId id="1790" r:id="rId14"/>
    <p:sldId id="1793" r:id="rId15"/>
    <p:sldId id="1794" r:id="rId16"/>
    <p:sldId id="1748" r:id="rId17"/>
    <p:sldId id="1795" r:id="rId18"/>
    <p:sldId id="1796" r:id="rId19"/>
    <p:sldId id="1749" r:id="rId20"/>
    <p:sldId id="1750" r:id="rId21"/>
    <p:sldId id="1753" r:id="rId22"/>
    <p:sldId id="1791" r:id="rId23"/>
    <p:sldId id="1754" r:id="rId24"/>
    <p:sldId id="1755" r:id="rId25"/>
    <p:sldId id="1752" r:id="rId26"/>
    <p:sldId id="1779" r:id="rId27"/>
    <p:sldId id="1757" r:id="rId28"/>
    <p:sldId id="1758" r:id="rId29"/>
    <p:sldId id="1788" r:id="rId30"/>
    <p:sldId id="1789" r:id="rId31"/>
    <p:sldId id="1778" r:id="rId32"/>
    <p:sldId id="1760" r:id="rId33"/>
    <p:sldId id="1761" r:id="rId34"/>
    <p:sldId id="1783" r:id="rId35"/>
    <p:sldId id="1784" r:id="rId36"/>
    <p:sldId id="1787" r:id="rId37"/>
    <p:sldId id="1770" r:id="rId38"/>
    <p:sldId id="1771" r:id="rId39"/>
    <p:sldId id="1772" r:id="rId40"/>
  </p:sldIdLst>
  <p:sldSz cx="12192000" cy="6858000"/>
  <p:notesSz cx="6858000" cy="9144000"/>
  <p:embeddedFontLst>
    <p:embeddedFont>
      <p:font typeface="Calibri" panose="020F0502020204030204" pitchFamily="34" charset="0"/>
      <p:regular r:id="rId43"/>
      <p:bold r:id="rId44"/>
      <p:italic r:id="rId45"/>
      <p:boldItalic r:id="rId46"/>
    </p:embeddedFont>
    <p:embeddedFont>
      <p:font typeface="Calibri Light" panose="020F0302020204030204" pitchFamily="34" charset="0"/>
      <p:regular r:id="rId47"/>
      <p:italic r:id="rId48"/>
    </p:embeddedFont>
    <p:embeddedFont>
      <p:font typeface="Cambria Math" panose="02040503050406030204" pitchFamily="18" charset="0"/>
      <p:regular r:id="rId49"/>
    </p:embeddedFont>
    <p:embeddedFont>
      <p:font typeface="Candara" panose="020E0502030303020204" pitchFamily="34" charset="0"/>
      <p:regular r:id="rId50"/>
      <p:bold r:id="rId51"/>
      <p:italic r:id="rId52"/>
      <p:boldItalic r:id="rId5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26F1"/>
    <a:srgbClr val="0432FF"/>
    <a:srgbClr val="9133EE"/>
    <a:srgbClr val="3B2413"/>
    <a:srgbClr val="4169E1"/>
    <a:srgbClr val="F5B183"/>
    <a:srgbClr val="DAE3F3"/>
    <a:srgbClr val="262626"/>
    <a:srgbClr val="FFC8CA"/>
    <a:srgbClr val="BCFF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40" autoAdjust="0"/>
    <p:restoredTop sz="73348" autoAdjust="0"/>
  </p:normalViewPr>
  <p:slideViewPr>
    <p:cSldViewPr>
      <p:cViewPr varScale="1">
        <p:scale>
          <a:sx n="70" d="100"/>
          <a:sy n="70" d="100"/>
        </p:scale>
        <p:origin x="1696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handoutMaster" Target="handoutMasters/handoutMaster1.xml"/><Relationship Id="rId47" Type="http://schemas.openxmlformats.org/officeDocument/2006/relationships/font" Target="fonts/font5.fntdata"/><Relationship Id="rId50" Type="http://schemas.openxmlformats.org/officeDocument/2006/relationships/font" Target="fonts/font8.fntdata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font" Target="fonts/font3.fntdata"/><Relationship Id="rId53" Type="http://schemas.openxmlformats.org/officeDocument/2006/relationships/font" Target="fonts/font11.fntdata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font" Target="fonts/font9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4.fntdata"/><Relationship Id="rId20" Type="http://schemas.openxmlformats.org/officeDocument/2006/relationships/slide" Target="slides/slide18.xml"/><Relationship Id="rId41" Type="http://schemas.openxmlformats.org/officeDocument/2006/relationships/notesMaster" Target="notesMasters/notesMaster1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7.fntdata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font" Target="fonts/font2.fntdata"/><Relationship Id="rId52" Type="http://schemas.openxmlformats.org/officeDocument/2006/relationships/font" Target="fonts/font10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C07D6-46B3-4DD2-ACBF-CB3FB2438EEA}" type="datetimeFigureOut">
              <a:rPr lang="en-US" smtClean="0"/>
              <a:pPr/>
              <a:t>4/23/2023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404481-59B6-4DDE-AA34-384744033C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2857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752728-8949-4FB0-A2CF-22B26A2BEF3E}" type="datetimeFigureOut">
              <a:rPr lang="en-US" smtClean="0"/>
              <a:pPr/>
              <a:t>4/23/2023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9E2FF9-4A46-4110-9BD0-ECD7A5C229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654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7D0AB2-6E98-493F-BA49-16FE67CDE06E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Hello everyone, today I'm presenting our paper, New ways to garble arithmetic circuits. </a:t>
            </a:r>
          </a:p>
          <a:p>
            <a:r>
              <a:rPr lang="en-US" dirty="0"/>
              <a:t> I'm Hanjun, and It's a joint work with Marshall, my advisor Rachel, and </a:t>
            </a:r>
            <a:r>
              <a:rPr lang="en-US" dirty="0" err="1"/>
              <a:t>Tianren</a:t>
            </a:r>
            <a:r>
              <a:rPr lang="en-US" dirty="0"/>
              <a:t>.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008837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Our second result is a garbling scheme for Z-p computation, for any modulus p. </a:t>
            </a:r>
          </a:p>
          <a:p>
            <a:r>
              <a:rPr lang="en-US" dirty="0"/>
              <a:t>Under DCR, it has rate O k-DCR, when ell is large.</a:t>
            </a:r>
          </a:p>
          <a:p>
            <a:r>
              <a:rPr lang="en-US" dirty="0"/>
              <a:t>Under LWE, it has rate tilde-O of k-LWE, which is again the LWE dimension. </a:t>
            </a:r>
          </a:p>
          <a:p>
            <a:r>
              <a:rPr lang="en-US" dirty="0"/>
              <a:t>      </a:t>
            </a:r>
          </a:p>
          <a:p>
            <a:r>
              <a:rPr lang="en-US" dirty="0"/>
              <a:t>Our result is the first garbling scheme for Z-p making only black-box use of the ring operations.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E2FF9-4A46-4110-9BD0-ECD7A5C229E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8557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Finally, our third result is a scheme for circuits with both arithmetic gates, and general Boolean computation gates, plus bit-decomposition gates that connects them. </a:t>
            </a:r>
          </a:p>
          <a:p>
            <a:endParaRPr lang="en-US" dirty="0"/>
          </a:p>
          <a:p>
            <a:r>
              <a:rPr lang="en-US" dirty="0"/>
              <a:t>We can garble the arithmetic gates, and general Boolean gates, with the same rate as in Theorem 1 and in Yao. </a:t>
            </a:r>
          </a:p>
          <a:p>
            <a:endParaRPr lang="en-US" dirty="0"/>
          </a:p>
          <a:p>
            <a:r>
              <a:rPr lang="en-US" dirty="0"/>
              <a:t>The most expensive gate is bit decomposition, which has rate as shown.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E2FF9-4A46-4110-9BD0-ECD7A5C229E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2939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I'll briefly compare the concrete efficiency for our constant-rate scheme using </a:t>
            </a:r>
            <a:r>
              <a:rPr lang="en-US" dirty="0" err="1"/>
              <a:t>Paillier</a:t>
            </a:r>
            <a:r>
              <a:rPr lang="en-US" dirty="0"/>
              <a:t>. </a:t>
            </a:r>
          </a:p>
          <a:p>
            <a:r>
              <a:rPr lang="en-US" dirty="0"/>
              <a:t>      </a:t>
            </a:r>
          </a:p>
          <a:p>
            <a:r>
              <a:rPr lang="en-US" dirty="0"/>
              <a:t>We compare with the baseline solution using the state-of-art Boolean scheme from RR21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E2FF9-4A46-4110-9BD0-ECD7A5C229E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9011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..and the scheme of BMR16, which at a high level, computes multiplication over large integers using Chinese Remainder Theorem, by equivalently computing multiplication modulo small primes p-1 to p-k. They are they garbled individually.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E2FF9-4A46-4110-9BD0-ECD7A5C229E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8236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concrete comparison, we consider a large ell of roughly 4000 bits. </a:t>
            </a:r>
          </a:p>
          <a:p>
            <a:r>
              <a:rPr lang="en-US" dirty="0"/>
              <a:t>The closed formulars for calculations are shown here, but we omit the details here. </a:t>
            </a:r>
          </a:p>
          <a:p>
            <a:r>
              <a:rPr lang="en-US" dirty="0"/>
              <a:t>  </a:t>
            </a:r>
          </a:p>
          <a:p>
            <a:r>
              <a:rPr lang="en-US" dirty="0"/>
              <a:t>We note the two existing solutions needs 10 and 15 megabytes to garble a </a:t>
            </a:r>
            <a:r>
              <a:rPr lang="en-US" dirty="0" err="1"/>
              <a:t>mult</a:t>
            </a:r>
            <a:r>
              <a:rPr lang="en-US" dirty="0"/>
              <a:t> gate, while ours only needs 18 kilobytes, which is about 600 and 800 times smaller respectively.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E2FF9-4A46-4110-9BD0-ECD7A5C229E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9335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even larger ell, our scheme has greater advantage.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E2FF9-4A46-4110-9BD0-ECD7A5C229E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862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Finally, for computation cost, ours takes 1.5 thousands multiplication in the </a:t>
            </a:r>
            <a:r>
              <a:rPr lang="en-US" dirty="0" err="1"/>
              <a:t>Paillier</a:t>
            </a:r>
            <a:r>
              <a:rPr lang="en-US" dirty="0"/>
              <a:t> group. </a:t>
            </a:r>
          </a:p>
          <a:p>
            <a:r>
              <a:rPr lang="en-US" dirty="0"/>
              <a:t>The other two schemes take 0.7 and 1 Million AES calls.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E2FF9-4A46-4110-9BD0-ECD7A5C229E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6780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Next, I </a:t>
            </a:r>
            <a:r>
              <a:rPr lang="en-US" dirty="0" err="1"/>
              <a:t>wil</a:t>
            </a:r>
            <a:r>
              <a:rPr lang="en-US" dirty="0"/>
              <a:t> introduce AIK's paradigm, which our work follows.</a:t>
            </a:r>
          </a:p>
          <a:p>
            <a:endParaRPr lang="en-US" dirty="0"/>
          </a:p>
          <a:p>
            <a:r>
              <a:rPr lang="en-US" dirty="0"/>
              <a:t>Then, I'll describe the high level idea for constructing the key extension gadget. </a:t>
            </a:r>
          </a:p>
          <a:p>
            <a:r>
              <a:rPr lang="en-US" dirty="0"/>
              <a:t>     </a:t>
            </a:r>
          </a:p>
          <a:p>
            <a:r>
              <a:rPr lang="en-US" dirty="0"/>
              <a:t>Finally, I'll describe our key extension for bounded integer computation, using </a:t>
            </a:r>
            <a:r>
              <a:rPr lang="en-US" dirty="0" err="1"/>
              <a:t>Pailler</a:t>
            </a:r>
            <a:r>
              <a:rPr lang="en-US" dirty="0"/>
              <a:t>. </a:t>
            </a:r>
          </a:p>
          <a:p>
            <a:r>
              <a:rPr lang="en-US" dirty="0"/>
              <a:t>I’ll mostly skip the more challenging construction for Z-p computation, but will just highlight the technical challenge there.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E2FF9-4A46-4110-9BD0-ECD7A5C229E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7469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AIK paradigm basically says that to build garbling over R, it’s enough to build gadgets for individual arithmetic gates, plus a key extension gadget, which we'll introduce later.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E2FF9-4A46-4110-9BD0-ECD7A5C229E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6627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gadgets for garbling arithmetic gates are relatively simple. Here we show multiplication as an example. </a:t>
            </a:r>
          </a:p>
          <a:p>
            <a:endParaRPr lang="en-US" dirty="0"/>
          </a:p>
          <a:p>
            <a:r>
              <a:rPr lang="en-US" dirty="0"/>
              <a:t>To garble a </a:t>
            </a:r>
            <a:r>
              <a:rPr lang="en-US" dirty="0" err="1"/>
              <a:t>Mult</a:t>
            </a:r>
            <a:r>
              <a:rPr lang="en-US" dirty="0"/>
              <a:t> gate, the garbler is given some target label function L, and needs to engineer two input label functions that can be combined to obtain L, without leaking any other information. </a:t>
            </a:r>
          </a:p>
          <a:p>
            <a:endParaRPr lang="en-US" dirty="0"/>
          </a:p>
          <a:p>
            <a:r>
              <a:rPr lang="en-US" dirty="0"/>
              <a:t>The construction is taken directly from prior work, and we omit the details 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E2FF9-4A46-4110-9BD0-ECD7A5C229E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121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begin, let's first recall the classical Yao's garbling for Boolean circuit.</a:t>
            </a:r>
          </a:p>
          <a:p>
            <a:endParaRPr lang="en-US" dirty="0"/>
          </a:p>
          <a:p>
            <a:r>
              <a:rPr lang="en-US" dirty="0"/>
              <a:t>A Garbler, given a Boolean circuit C produces a garbled circuit C-hat, plus n pairs of input keys. </a:t>
            </a:r>
          </a:p>
          <a:p>
            <a:r>
              <a:rPr lang="en-US" dirty="0"/>
              <a:t>We encode each input bit </a:t>
            </a:r>
            <a:r>
              <a:rPr lang="en-US" dirty="0" err="1"/>
              <a:t>x_i</a:t>
            </a:r>
            <a:r>
              <a:rPr lang="en-US" dirty="0"/>
              <a:t> into a label </a:t>
            </a:r>
            <a:r>
              <a:rPr lang="en-US" dirty="0" err="1"/>
              <a:t>L_i</a:t>
            </a:r>
            <a:r>
              <a:rPr lang="en-US" dirty="0"/>
              <a:t>, by choosing one of the keys according to the bit. </a:t>
            </a:r>
          </a:p>
          <a:p>
            <a:r>
              <a:rPr lang="en-US" dirty="0"/>
              <a:t>An evaluator, given C-hat, and the input labels </a:t>
            </a:r>
            <a:r>
              <a:rPr lang="en-US" dirty="0" err="1"/>
              <a:t>L_i</a:t>
            </a:r>
            <a:r>
              <a:rPr lang="en-US" dirty="0"/>
              <a:t> for x, is able recover C-of-x.  </a:t>
            </a:r>
          </a:p>
          <a:p>
            <a:r>
              <a:rPr lang="en-US" dirty="0"/>
              <a:t>And security requires that this is the only information learned by the evaluator. </a:t>
            </a:r>
          </a:p>
          <a:p>
            <a:endParaRPr lang="en-US" dirty="0"/>
          </a:p>
          <a:p>
            <a:r>
              <a:rPr lang="en-US" dirty="0"/>
              <a:t>Yao's input encoding has two features. </a:t>
            </a:r>
          </a:p>
          <a:p>
            <a:r>
              <a:rPr lang="en-US" dirty="0"/>
              <a:t>First, it's decomposable, i.e., each label </a:t>
            </a:r>
            <a:r>
              <a:rPr lang="en-US" dirty="0" err="1"/>
              <a:t>L_i</a:t>
            </a:r>
            <a:r>
              <a:rPr lang="en-US" dirty="0"/>
              <a:t> is computed from input </a:t>
            </a:r>
            <a:r>
              <a:rPr lang="en-US" dirty="0" err="1"/>
              <a:t>x_i</a:t>
            </a:r>
            <a:r>
              <a:rPr lang="en-US" dirty="0"/>
              <a:t> independently. </a:t>
            </a:r>
          </a:p>
          <a:p>
            <a:r>
              <a:rPr lang="en-US" dirty="0"/>
              <a:t>Second, the labels have short dimension t, independent of the circuit 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E2FF9-4A46-4110-9BD0-ECD7A5C229E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5467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important thing to note is that, the dimension of input labels are twice the dimension of the target label L, which will create an issue.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E2FF9-4A46-4110-9BD0-ECD7A5C229E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1410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we try to compose the arithmetic gadgets to garble a circuit, we notice the label dimension doubles after every layer of </a:t>
            </a:r>
            <a:r>
              <a:rPr lang="en-US" dirty="0" err="1"/>
              <a:t>Mult</a:t>
            </a:r>
            <a:r>
              <a:rPr lang="en-US" dirty="0"/>
              <a:t>. gates. </a:t>
            </a:r>
          </a:p>
          <a:p>
            <a:endParaRPr lang="en-US" dirty="0"/>
          </a:p>
          <a:p>
            <a:r>
              <a:rPr lang="en-US" dirty="0"/>
              <a:t>In general, the dimension is exponential in the depth of the circuit, and also linear in the fan-out. </a:t>
            </a:r>
          </a:p>
          <a:p>
            <a:r>
              <a:rPr lang="en-US" dirty="0"/>
              <a:t>Hence we can only handle log depth circuits this way.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E2FF9-4A46-4110-9BD0-ECD7A5C229E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7933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where we need Key Extension.</a:t>
            </a:r>
          </a:p>
          <a:p>
            <a:r>
              <a:rPr lang="en-US" dirty="0"/>
              <a:t>For any long target label function L, the garbler can run this gadget to compute a short label function S, together with a garbled table. </a:t>
            </a:r>
          </a:p>
          <a:p>
            <a:endParaRPr lang="en-US" dirty="0"/>
          </a:p>
          <a:p>
            <a:r>
              <a:rPr lang="en-US" dirty="0"/>
              <a:t>The evaluator can use the short label to recover the much longer 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E2FF9-4A46-4110-9BD0-ECD7A5C229EC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6485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Back to the previous example, when the label dimension becomes too long, we simply attach a key-extension gadget, which reduces the dimension back to t. </a:t>
            </a:r>
          </a:p>
          <a:p>
            <a:r>
              <a:rPr lang="en-US" dirty="0"/>
              <a:t>And we can continue. </a:t>
            </a:r>
          </a:p>
          <a:p>
            <a:endParaRPr lang="en-US" dirty="0"/>
          </a:p>
          <a:p>
            <a:r>
              <a:rPr lang="en-US" dirty="0"/>
              <a:t>Therefore, the core task in the AIK paradigm is to design key extension over 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E2FF9-4A46-4110-9BD0-ECD7A5C229EC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1765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Our high-level idea for constructing Key Extension..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E2FF9-4A46-4110-9BD0-ECD7A5C229EC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8293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.. is to use a secret key encryption scheme with linear homomorphism over both the keys and the messages.</a:t>
            </a:r>
          </a:p>
          <a:p>
            <a:endParaRPr lang="en-US" dirty="0"/>
          </a:p>
          <a:p>
            <a:r>
              <a:rPr lang="en-US" dirty="0"/>
              <a:t>Given such an encryption, which we call LHE, the garbler encrypts the coefficient vectors c, and d under short keys a and b.</a:t>
            </a:r>
          </a:p>
          <a:p>
            <a:endParaRPr lang="en-US" dirty="0"/>
          </a:p>
          <a:p>
            <a:r>
              <a:rPr lang="en-US" dirty="0"/>
              <a:t>Assume for now that we also have the value x in the clear. </a:t>
            </a:r>
          </a:p>
          <a:p>
            <a:r>
              <a:rPr lang="en-US" dirty="0"/>
              <a:t>Then the evaluator can then homomorphically compute a new ciphertext CT, using x and CT-1 and 2, which encrypts exactly the long label L, under the short label S. </a:t>
            </a:r>
          </a:p>
          <a:p>
            <a:r>
              <a:rPr lang="en-US" dirty="0"/>
              <a:t>He then decrypts to recover L. </a:t>
            </a:r>
          </a:p>
          <a:p>
            <a:endParaRPr lang="en-US" dirty="0"/>
          </a:p>
          <a:p>
            <a:r>
              <a:rPr lang="en-US" dirty="0"/>
              <a:t>Note that this description implicitly assume the message space of LHE equals R, so that the L is evaluated correctly by the homomorphism.</a:t>
            </a:r>
          </a:p>
          <a:p>
            <a:r>
              <a:rPr lang="en-US" dirty="0"/>
              <a:t>Furthermore, the evaluator obtains the short label S also over R, so we’d like to have the space to also equal R. </a:t>
            </a:r>
          </a:p>
          <a:p>
            <a:endParaRPr lang="en-US" dirty="0"/>
          </a:p>
          <a:p>
            <a:r>
              <a:rPr lang="en-US" dirty="0"/>
              <a:t>However, our LHE instantiations will in fact have a key space not equal R, which creates challenge later.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E2FF9-4A46-4110-9BD0-ECD7A5C229EC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812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have also cheated a little by assuming the wire value x to be public. Is this secure?</a:t>
            </a:r>
          </a:p>
          <a:p>
            <a:endParaRPr lang="en-US" dirty="0"/>
          </a:p>
          <a:p>
            <a:r>
              <a:rPr lang="en-US" dirty="0"/>
              <a:t>Note that we can always add a random value r, before every key extension in the circuit, and subtract it afterwards.</a:t>
            </a:r>
          </a:p>
          <a:p>
            <a:r>
              <a:rPr lang="en-US" dirty="0"/>
              <a:t>Security of the addition gadget ensures that r remains hidden, hence its okay to reveal the one-time padded value x to the key extension gadget.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E2FF9-4A46-4110-9BD0-ECD7A5C229EC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51359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Next I'll describe how to instantiate the high level idea with </a:t>
            </a:r>
            <a:r>
              <a:rPr lang="en-US" dirty="0" err="1"/>
              <a:t>Paillier</a:t>
            </a:r>
            <a:r>
              <a:rPr lang="en-US" dirty="0"/>
              <a:t> to construct key extension for bounded integer computation.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E2FF9-4A46-4110-9BD0-ECD7A5C229EC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65995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Paillier</a:t>
            </a:r>
            <a:r>
              <a:rPr lang="en-US" dirty="0"/>
              <a:t> group is defined to be Z-star modulo N-to-c-plus-one, where c is an integer, and N is a product of two lambda bit safe primes. </a:t>
            </a:r>
          </a:p>
          <a:p>
            <a:endParaRPr lang="en-US" dirty="0"/>
          </a:p>
          <a:p>
            <a:r>
              <a:rPr lang="en-US" dirty="0"/>
              <a:t>Omitting details of the algebra, the important fact is that the subgroup of quadratic residues in G factors into a hard subgroup of unknown order </a:t>
            </a:r>
            <a:r>
              <a:rPr lang="en-US" dirty="0" err="1"/>
              <a:t>p'q</a:t>
            </a:r>
            <a:r>
              <a:rPr lang="en-US" dirty="0"/>
              <a:t>', and an easy subgroup of order </a:t>
            </a:r>
            <a:r>
              <a:rPr lang="en-US" dirty="0" err="1"/>
              <a:t>N^c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We will encode our message in the exponent of the easy subgroup, where computing discrete log is easy, and hide the easy component using a random hard group element. </a:t>
            </a:r>
          </a:p>
          <a:p>
            <a:endParaRPr lang="en-US" dirty="0"/>
          </a:p>
          <a:p>
            <a:r>
              <a:rPr lang="en-US" dirty="0"/>
              <a:t>Security relies on the DCR assumption, which says a random hard group element is indistinguishable from a random element in the entire group.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E2FF9-4A46-4110-9BD0-ECD7A5C229EC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48677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Using this idea, our very simple LHE looks like the following.  </a:t>
            </a:r>
          </a:p>
          <a:p>
            <a:r>
              <a:rPr lang="en-US" dirty="0"/>
              <a:t>And the secret key a is a random hard group exponent, and the message c is encoded in the exponent of the easy group.</a:t>
            </a:r>
          </a:p>
          <a:p>
            <a:endParaRPr lang="en-US" dirty="0"/>
          </a:p>
          <a:p>
            <a:r>
              <a:rPr lang="en-US" dirty="0"/>
              <a:t>We verify that it satisfies the linear homomorphism, as we want.</a:t>
            </a:r>
          </a:p>
          <a:p>
            <a:r>
              <a:rPr lang="en-US" dirty="0"/>
              <a:t>Note that as mentioned before, it has a message space Z modulo -N-to-c, and a different key space Z modulo </a:t>
            </a:r>
            <a:r>
              <a:rPr lang="en-US" dirty="0" err="1"/>
              <a:t>p’q</a:t>
            </a:r>
            <a:r>
              <a:rPr lang="en-US" dirty="0"/>
              <a:t>’. </a:t>
            </a:r>
          </a:p>
          <a:p>
            <a:endParaRPr lang="en-US" dirty="0"/>
          </a:p>
          <a:p>
            <a:r>
              <a:rPr lang="en-US" dirty="0"/>
              <a:t>Since the key space modulus is unknown to the evaluator, he effectively needs the key </a:t>
            </a:r>
            <a:r>
              <a:rPr lang="en-US" dirty="0" err="1"/>
              <a:t>ax+b</a:t>
            </a:r>
            <a:r>
              <a:rPr lang="en-US" dirty="0"/>
              <a:t> evaluated over Z.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E2FF9-4A46-4110-9BD0-ECD7A5C229EC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8210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beautiful work by Applebaum, </a:t>
            </a:r>
            <a:r>
              <a:rPr lang="en-US" dirty="0" err="1"/>
              <a:t>Ishai</a:t>
            </a:r>
            <a:r>
              <a:rPr lang="en-US" dirty="0"/>
              <a:t>, and </a:t>
            </a:r>
            <a:r>
              <a:rPr lang="en-US" dirty="0" err="1"/>
              <a:t>Kushilevitz</a:t>
            </a:r>
            <a:r>
              <a:rPr lang="en-US" dirty="0"/>
              <a:t> from 2014 defines a garbling for arithmetic circuits, where the gates are multiplications and additions, over elements from some ring R. </a:t>
            </a:r>
          </a:p>
          <a:p>
            <a:r>
              <a:rPr lang="en-US" dirty="0"/>
              <a:t>This appears naturally in scientific computing, machine learning, and cryptosystem. </a:t>
            </a:r>
          </a:p>
          <a:p>
            <a:endParaRPr lang="en-US" dirty="0"/>
          </a:p>
          <a:p>
            <a:r>
              <a:rPr lang="en-US" dirty="0"/>
              <a:t>In AIK's definition, the garbler computes the garbled C-hat, plus n affine label functions, instead of n-pairs of keys in the Boolean case.</a:t>
            </a:r>
          </a:p>
          <a:p>
            <a:r>
              <a:rPr lang="en-US" dirty="0"/>
              <a:t>The rest of the requirements are the same. </a:t>
            </a:r>
          </a:p>
          <a:p>
            <a:r>
              <a:rPr lang="en-US" dirty="0"/>
              <a:t>The evaluator obtains C-hat and labels </a:t>
            </a:r>
            <a:r>
              <a:rPr lang="en-US" dirty="0" err="1"/>
              <a:t>L_i</a:t>
            </a:r>
            <a:r>
              <a:rPr lang="en-US" dirty="0"/>
              <a:t> each evaluated on input </a:t>
            </a:r>
            <a:r>
              <a:rPr lang="en-US" dirty="0" err="1"/>
              <a:t>x_i</a:t>
            </a:r>
            <a:r>
              <a:rPr lang="en-US" dirty="0"/>
              <a:t>, and recovers C-of-x. </a:t>
            </a:r>
          </a:p>
          <a:p>
            <a:endParaRPr lang="en-US" dirty="0"/>
          </a:p>
          <a:p>
            <a:r>
              <a:rPr lang="en-US" dirty="0"/>
              <a:t>This input encoding preserves the features from Yao. Namely, it’s decomposable, and the label functions have short dimension t, independent of the circuit 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E2FF9-4A46-4110-9BD0-ECD7A5C229E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43437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Applying our high-level idea using the </a:t>
            </a:r>
            <a:r>
              <a:rPr lang="en-US" dirty="0" err="1"/>
              <a:t>Paillier</a:t>
            </a:r>
            <a:r>
              <a:rPr lang="en-US" dirty="0"/>
              <a:t> LHE, we get the following construction. </a:t>
            </a:r>
          </a:p>
          <a:p>
            <a:endParaRPr lang="en-US" dirty="0"/>
          </a:p>
          <a:p>
            <a:r>
              <a:rPr lang="en-US" dirty="0"/>
              <a:t>As before, the garbler encrypts long coefficient vectors c, d using short keys a, b, which are just two integer exponents in </a:t>
            </a:r>
            <a:r>
              <a:rPr lang="en-US" dirty="0" err="1"/>
              <a:t>Paillier's</a:t>
            </a:r>
            <a:r>
              <a:rPr lang="en-US" dirty="0"/>
              <a:t> case. </a:t>
            </a:r>
          </a:p>
          <a:p>
            <a:r>
              <a:rPr lang="en-US" dirty="0"/>
              <a:t>For security reasons, we need to sample b from a larger range such that it hides a statistically. </a:t>
            </a:r>
          </a:p>
          <a:p>
            <a:endParaRPr lang="en-US" dirty="0"/>
          </a:p>
          <a:p>
            <a:r>
              <a:rPr lang="en-US" dirty="0"/>
              <a:t>The evaluator given the garbled table and x, first computes CT homomorphically.</a:t>
            </a:r>
          </a:p>
          <a:p>
            <a:r>
              <a:rPr lang="en-US" dirty="0"/>
              <a:t>Note that to decrypt CT, we need the key </a:t>
            </a:r>
            <a:r>
              <a:rPr lang="en-US" dirty="0" err="1"/>
              <a:t>ax+b</a:t>
            </a:r>
            <a:r>
              <a:rPr lang="en-US" dirty="0"/>
              <a:t> over Z, which we call S’, but only gets </a:t>
            </a:r>
            <a:r>
              <a:rPr lang="en-US" dirty="0" err="1"/>
              <a:t>ax+b</a:t>
            </a:r>
            <a:r>
              <a:rPr lang="en-US" dirty="0"/>
              <a:t> mod N-to-c.</a:t>
            </a:r>
          </a:p>
          <a:p>
            <a:r>
              <a:rPr lang="en-US" dirty="0"/>
              <a:t>If we can recover S', then we can decrypt. </a:t>
            </a:r>
          </a:p>
          <a:p>
            <a:endParaRPr lang="en-US" dirty="0"/>
          </a:p>
          <a:p>
            <a:r>
              <a:rPr lang="en-US" dirty="0"/>
              <a:t>In B-bounded computation, this is easy to solve!</a:t>
            </a:r>
          </a:p>
          <a:p>
            <a:r>
              <a:rPr lang="en-US" dirty="0"/>
              <a:t>Note that the value of a, x, and b are all from some bounded range, hence </a:t>
            </a:r>
            <a:r>
              <a:rPr lang="en-US" dirty="0" err="1"/>
              <a:t>ax+b</a:t>
            </a:r>
            <a:r>
              <a:rPr lang="en-US" dirty="0"/>
              <a:t> is also bounded. </a:t>
            </a:r>
          </a:p>
          <a:p>
            <a:endParaRPr lang="en-US" dirty="0"/>
          </a:p>
          <a:p>
            <a:r>
              <a:rPr lang="en-US" dirty="0"/>
              <a:t>As long as we set the message space N-to-c large enough, by selecting a large c, the key a-x plus b never wraps around, and S always equals S’. </a:t>
            </a:r>
          </a:p>
          <a:p>
            <a:r>
              <a:rPr lang="en-US" dirty="0"/>
              <a:t>After solving this issue, we obtain Key Extension for B-bounded computations.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E2FF9-4A46-4110-9BD0-ECD7A5C229EC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11250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same issue for Z-p computation is more challenging to solve, exactly because we don’t have a bound on the </a:t>
            </a:r>
            <a:r>
              <a:rPr lang="en-US"/>
              <a:t>value x</a:t>
            </a:r>
            <a:endParaRPr lang="en-US" dirty="0"/>
          </a:p>
          <a:p>
            <a:endParaRPr lang="en-US" dirty="0"/>
          </a:p>
          <a:p>
            <a:r>
              <a:rPr lang="en-US" dirty="0"/>
              <a:t>The key </a:t>
            </a:r>
            <a:r>
              <a:rPr lang="en-US" dirty="0" err="1"/>
              <a:t>ax+b</a:t>
            </a:r>
            <a:r>
              <a:rPr lang="en-US" dirty="0"/>
              <a:t> over Z can always be larger than the message modulus p hence the previous method doesn't apply. </a:t>
            </a:r>
          </a:p>
          <a:p>
            <a:r>
              <a:rPr lang="en-US" dirty="0"/>
              <a:t>The techniques for solving this issue is much more involved. You can find the details in our paper.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E2FF9-4A46-4110-9BD0-ECD7A5C229EC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14310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summarize, we develop new techniques for arithmetic garbling, building upon the framework of AIK14.</a:t>
            </a:r>
          </a:p>
          <a:p>
            <a:endParaRPr lang="en-US" dirty="0"/>
          </a:p>
          <a:p>
            <a:r>
              <a:rPr lang="en-US" dirty="0"/>
              <a:t>We construct constant rate garbling for bounded integer computation from </a:t>
            </a:r>
            <a:r>
              <a:rPr lang="en-US" dirty="0" err="1"/>
              <a:t>Paillier</a:t>
            </a:r>
            <a:r>
              <a:rPr lang="en-US" dirty="0"/>
              <a:t>, and we construct the first garbling for Z-p that makes black-box use of ring operations in Z-p.</a:t>
            </a:r>
          </a:p>
          <a:p>
            <a:endParaRPr lang="en-US" dirty="0"/>
          </a:p>
          <a:p>
            <a:r>
              <a:rPr lang="en-US" dirty="0"/>
              <a:t>Last, we also construct garbling for mixed bounded integer computation with Boolean computation. </a:t>
            </a:r>
          </a:p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E2FF9-4A46-4110-9BD0-ECD7A5C229EC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27380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E2FF9-4A46-4110-9BD0-ECD7A5C229EC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9478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their paper, they construct a </a:t>
            </a:r>
            <a:r>
              <a:rPr lang="en-US" dirty="0" err="1"/>
              <a:t>grabling</a:t>
            </a:r>
            <a:r>
              <a:rPr lang="en-US" dirty="0"/>
              <a:t> scheme for B bounded integer computation, where the multiplication and additions are over the integers, but we assume the wire values that are always bounded by some exponentially large bound B.</a:t>
            </a:r>
          </a:p>
          <a:p>
            <a:r>
              <a:rPr lang="en-US" dirty="0"/>
              <a:t>They achieves this assuming LWE.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E2FF9-4A46-4110-9BD0-ECD7A5C229E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3515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do we consider arithmetic garbling as defined previously, over the obvious baseline solution, that just converts the circuit C to an equivalent Boolean circuit C-prime, and apply Yao?</a:t>
            </a:r>
          </a:p>
          <a:p>
            <a:r>
              <a:rPr lang="en-US" dirty="0"/>
              <a:t>     </a:t>
            </a:r>
          </a:p>
          <a:p>
            <a:r>
              <a:rPr lang="en-US" dirty="0"/>
              <a:t>First, the C-prime requires bit representations of every input </a:t>
            </a:r>
            <a:r>
              <a:rPr lang="en-US" dirty="0" err="1"/>
              <a:t>x_i</a:t>
            </a:r>
            <a:r>
              <a:rPr lang="en-US" dirty="0"/>
              <a:t>, which sometimes is in-convenient. </a:t>
            </a:r>
          </a:p>
          <a:p>
            <a:endParaRPr lang="en-US" dirty="0"/>
          </a:p>
          <a:p>
            <a:r>
              <a:rPr lang="en-US" dirty="0"/>
              <a:t>Second, the conversion of the arithmetic gates to the Boolean sub-circuits implementing them is concretely expensive.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E2FF9-4A46-4110-9BD0-ECD7A5C229E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6746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this work, we build upon AIK's paradigm, and introduce new techniques for garbling.</a:t>
            </a:r>
          </a:p>
          <a:p>
            <a:endParaRPr lang="en-US" dirty="0"/>
          </a:p>
          <a:p>
            <a:r>
              <a:rPr lang="en-US" dirty="0"/>
              <a:t>Our solutions also only make black-box use of the ring operations, in particular avoids converting them to Boolean sub-circuits.</a:t>
            </a:r>
          </a:p>
          <a:p>
            <a:endParaRPr lang="en-US" dirty="0"/>
          </a:p>
          <a:p>
            <a:r>
              <a:rPr lang="en-US" dirty="0"/>
              <a:t>As a result, we improve efficiency, modularity, and flexibility over the baseline, as well as other existing solutions.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E2FF9-4A46-4110-9BD0-ECD7A5C229E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6066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this work, we define a metric for efficiency called rate, computed as the ratio between the garbled C-hat plus the input labels, divided by the circuit representation in the clear, and by ell, which is the bit-length of elements in R. </a:t>
            </a:r>
          </a:p>
          <a:p>
            <a:endParaRPr lang="en-US" dirty="0"/>
          </a:p>
          <a:p>
            <a:r>
              <a:rPr lang="en-US" dirty="0"/>
              <a:t>Basically, C times ell is the size of the computation tableau, i.e. the cost of writing down the entire computation in the clear. </a:t>
            </a:r>
          </a:p>
          <a:p>
            <a:r>
              <a:rPr lang="en-US" dirty="0"/>
              <a:t>     </a:t>
            </a:r>
          </a:p>
          <a:p>
            <a:r>
              <a:rPr lang="en-US" dirty="0"/>
              <a:t>As an example, Yao's garbling for Boolean circuits has rate O-SKE, which is the size of each symmetric key ciphertext. </a:t>
            </a:r>
          </a:p>
          <a:p>
            <a:r>
              <a:rPr lang="en-US" dirty="0"/>
              <a:t>     </a:t>
            </a:r>
          </a:p>
          <a:p>
            <a:r>
              <a:rPr lang="en-US" dirty="0"/>
              <a:t>The baseline has rate O log-ell times SKE, because the best multiplication circuit for ell-bit integers has size O ell log-ell.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E2FF9-4A46-4110-9BD0-ECD7A5C229E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8220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Our first result is a garbling scheme for B-bounded integer computation, as in AIK, assuming DCR in the </a:t>
            </a:r>
            <a:r>
              <a:rPr lang="en-US" dirty="0" err="1"/>
              <a:t>Paillier</a:t>
            </a:r>
            <a:r>
              <a:rPr lang="en-US" dirty="0"/>
              <a:t> group. </a:t>
            </a:r>
          </a:p>
          <a:p>
            <a:r>
              <a:rPr lang="en-US" dirty="0"/>
              <a:t>We achieve rate O one-plus k-DCR-by-ell, where k-DCR is the security parameter for </a:t>
            </a:r>
            <a:r>
              <a:rPr lang="en-US" dirty="0" err="1"/>
              <a:t>Paillier</a:t>
            </a:r>
            <a:r>
              <a:rPr lang="en-US" dirty="0"/>
              <a:t>.</a:t>
            </a:r>
          </a:p>
          <a:p>
            <a:r>
              <a:rPr lang="en-US" dirty="0"/>
              <a:t>     </a:t>
            </a:r>
          </a:p>
          <a:p>
            <a:r>
              <a:rPr lang="en-US" dirty="0"/>
              <a:t>The rate becomes constant when ell is large. Hence we get the fist constant rate garbling for arithmetic circuits.</a:t>
            </a:r>
          </a:p>
          <a:p>
            <a:endParaRPr lang="en-US" dirty="0"/>
          </a:p>
          <a:p>
            <a:r>
              <a:rPr lang="en-US" dirty="0"/>
              <a:t>In comparison, AIK's scheme achieves rate O-k-LWE, which is the LWE dimension.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E2FF9-4A46-4110-9BD0-ECD7A5C229E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0650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Ours is also the first to achieve constant rate garbling for circuits in general without assuming </a:t>
            </a:r>
            <a:r>
              <a:rPr lang="en-US" dirty="0" err="1"/>
              <a:t>iO</a:t>
            </a:r>
            <a:r>
              <a:rPr lang="en-US" dirty="0"/>
              <a:t>.</a:t>
            </a:r>
          </a:p>
          <a:p>
            <a:r>
              <a:rPr lang="en-US" dirty="0"/>
              <a:t>We note two related work for low rate garbling, both in the Boolean setting.</a:t>
            </a:r>
          </a:p>
          <a:p>
            <a:endParaRPr lang="en-US" dirty="0"/>
          </a:p>
          <a:p>
            <a:r>
              <a:rPr lang="en-US" dirty="0"/>
              <a:t>The first work achieves rate 1-over-ell using </a:t>
            </a:r>
            <a:r>
              <a:rPr lang="en-US" dirty="0" err="1"/>
              <a:t>iO</a:t>
            </a:r>
            <a:r>
              <a:rPr lang="en-US" dirty="0"/>
              <a:t>.</a:t>
            </a:r>
          </a:p>
          <a:p>
            <a:r>
              <a:rPr lang="en-US" dirty="0"/>
              <a:t>The second work is a scheme with rate 1-over-ell, </a:t>
            </a:r>
            <a:r>
              <a:rPr lang="en-US"/>
              <a:t>for wide circuits.</a:t>
            </a:r>
            <a:endParaRPr lang="en-US" dirty="0"/>
          </a:p>
          <a:p>
            <a:r>
              <a:rPr lang="en-US" dirty="0"/>
              <a:t>It however has large input labels, of size poly in the depth-of-C. So for very deep circuits C, it's rate is not constant.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E2FF9-4A46-4110-9BD0-ECD7A5C229E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385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32D4F-3C68-364A-B150-44B9C0D7700C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E0C68-9A7B-2A49-B303-F26B0C25E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576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32D4F-3C68-364A-B150-44B9C0D7700C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E0C68-9A7B-2A49-B303-F26B0C25E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616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32D4F-3C68-364A-B150-44B9C0D7700C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E0C68-9A7B-2A49-B303-F26B0C25E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6151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bg2"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56861" y="122240"/>
            <a:ext cx="10515600" cy="1325563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68985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32D4F-3C68-364A-B150-44B9C0D7700C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E0C68-9A7B-2A49-B303-F26B0C25E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119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32D4F-3C68-364A-B150-44B9C0D7700C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E0C68-9A7B-2A49-B303-F26B0C25E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4720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32D4F-3C68-364A-B150-44B9C0D7700C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E0C68-9A7B-2A49-B303-F26B0C25E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8841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32D4F-3C68-364A-B150-44B9C0D7700C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E0C68-9A7B-2A49-B303-F26B0C25E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7858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32D4F-3C68-364A-B150-44B9C0D7700C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E0C68-9A7B-2A49-B303-F26B0C25E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7716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32D4F-3C68-364A-B150-44B9C0D7700C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E0C68-9A7B-2A49-B303-F26B0C25E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5086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32D4F-3C68-364A-B150-44B9C0D7700C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E0C68-9A7B-2A49-B303-F26B0C25E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067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32D4F-3C68-364A-B150-44B9C0D7700C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E0C68-9A7B-2A49-B303-F26B0C25E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8745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32D4F-3C68-364A-B150-44B9C0D7700C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E0C68-9A7B-2A49-B303-F26B0C25E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5922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32D4F-3C68-364A-B150-44B9C0D7700C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E0C68-9A7B-2A49-B303-F26B0C25E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6210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32D4F-3C68-364A-B150-44B9C0D7700C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E0C68-9A7B-2A49-B303-F26B0C25E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5075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32D4F-3C68-364A-B150-44B9C0D7700C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E0C68-9A7B-2A49-B303-F26B0C25E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334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32D4F-3C68-364A-B150-44B9C0D7700C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E0C68-9A7B-2A49-B303-F26B0C25E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393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32D4F-3C68-364A-B150-44B9C0D7700C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E0C68-9A7B-2A49-B303-F26B0C25E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32D4F-3C68-364A-B150-44B9C0D7700C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E0C68-9A7B-2A49-B303-F26B0C25E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993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32D4F-3C68-364A-B150-44B9C0D7700C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E0C68-9A7B-2A49-B303-F26B0C25E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091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32D4F-3C68-364A-B150-44B9C0D7700C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E0C68-9A7B-2A49-B303-F26B0C25E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79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32D4F-3C68-364A-B150-44B9C0D7700C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E0C68-9A7B-2A49-B303-F26B0C25E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992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32D4F-3C68-364A-B150-44B9C0D7700C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E0C68-9A7B-2A49-B303-F26B0C25E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125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32D4F-3C68-364A-B150-44B9C0D7700C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0E0C68-9A7B-2A49-B303-F26B0C25E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477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  <p:sldLayoutId id="2147483817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32D4F-3C68-364A-B150-44B9C0D7700C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0E0C68-9A7B-2A49-B303-F26B0C25E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862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6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6.png"/><Relationship Id="rId5" Type="http://schemas.openxmlformats.org/officeDocument/2006/relationships/image" Target="../media/image73.png"/><Relationship Id="rId4" Type="http://schemas.openxmlformats.org/officeDocument/2006/relationships/image" Target="../media/image67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0.png"/><Relationship Id="rId26" Type="http://schemas.openxmlformats.org/officeDocument/2006/relationships/image" Target="../media/image39.png"/><Relationship Id="rId3" Type="http://schemas.openxmlformats.org/officeDocument/2006/relationships/image" Target="../media/image74.png"/><Relationship Id="rId34" Type="http://schemas.openxmlformats.org/officeDocument/2006/relationships/image" Target="../media/image740.png"/><Relationship Id="rId7" Type="http://schemas.openxmlformats.org/officeDocument/2006/relationships/image" Target="../media/image590.png"/><Relationship Id="rId25" Type="http://schemas.openxmlformats.org/officeDocument/2006/relationships/image" Target="../media/image38.png"/><Relationship Id="rId33" Type="http://schemas.openxmlformats.org/officeDocument/2006/relationships/image" Target="../media/image731.png"/><Relationship Id="rId2" Type="http://schemas.openxmlformats.org/officeDocument/2006/relationships/notesSlide" Target="../notesSlides/notesSlide11.xml"/><Relationship Id="rId29" Type="http://schemas.openxmlformats.org/officeDocument/2006/relationships/image" Target="../media/image6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30.png"/><Relationship Id="rId32" Type="http://schemas.openxmlformats.org/officeDocument/2006/relationships/image" Target="../media/image81.png"/><Relationship Id="rId5" Type="http://schemas.openxmlformats.org/officeDocument/2006/relationships/image" Target="../media/image60.png"/><Relationship Id="rId28" Type="http://schemas.openxmlformats.org/officeDocument/2006/relationships/image" Target="../media/image42.png"/><Relationship Id="rId36" Type="http://schemas.openxmlformats.org/officeDocument/2006/relationships/image" Target="../media/image77.png"/><Relationship Id="rId10" Type="http://schemas.openxmlformats.org/officeDocument/2006/relationships/image" Target="../media/image62.png"/><Relationship Id="rId31" Type="http://schemas.openxmlformats.org/officeDocument/2006/relationships/image" Target="../media/image80.png"/><Relationship Id="rId4" Type="http://schemas.openxmlformats.org/officeDocument/2006/relationships/image" Target="../media/image75.png"/><Relationship Id="rId9" Type="http://schemas.openxmlformats.org/officeDocument/2006/relationships/image" Target="../media/image63.png"/><Relationship Id="rId27" Type="http://schemas.openxmlformats.org/officeDocument/2006/relationships/image" Target="../media/image41.png"/><Relationship Id="rId30" Type="http://schemas.openxmlformats.org/officeDocument/2006/relationships/image" Target="../media/image65.png"/><Relationship Id="rId35" Type="http://schemas.openxmlformats.org/officeDocument/2006/relationships/image" Target="../media/image7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43.png"/><Relationship Id="rId7" Type="http://schemas.openxmlformats.org/officeDocument/2006/relationships/image" Target="../media/image8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2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78.png"/><Relationship Id="rId7" Type="http://schemas.openxmlformats.org/officeDocument/2006/relationships/image" Target="../media/image8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7.png"/><Relationship Id="rId11" Type="http://schemas.openxmlformats.org/officeDocument/2006/relationships/image" Target="../media/image43.png"/><Relationship Id="rId5" Type="http://schemas.openxmlformats.org/officeDocument/2006/relationships/image" Target="../media/image86.png"/><Relationship Id="rId10" Type="http://schemas.openxmlformats.org/officeDocument/2006/relationships/image" Target="../media/image91.png"/><Relationship Id="rId4" Type="http://schemas.openxmlformats.org/officeDocument/2006/relationships/image" Target="../media/image79.png"/><Relationship Id="rId9" Type="http://schemas.openxmlformats.org/officeDocument/2006/relationships/image" Target="../media/image9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93.png"/><Relationship Id="rId7" Type="http://schemas.openxmlformats.org/officeDocument/2006/relationships/image" Target="../media/image8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3.png"/><Relationship Id="rId5" Type="http://schemas.openxmlformats.org/officeDocument/2006/relationships/image" Target="../media/image92.png"/><Relationship Id="rId4" Type="http://schemas.openxmlformats.org/officeDocument/2006/relationships/image" Target="../media/image9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5" Type="http://schemas.openxmlformats.org/officeDocument/2006/relationships/hyperlink" Target="https://www.goodfreephotos.com/other-landscapes/foggy-path-landscape.jpg.php" TargetMode="External"/><Relationship Id="rId4" Type="http://schemas.openxmlformats.org/officeDocument/2006/relationships/image" Target="../media/image93.jpeg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90.png"/><Relationship Id="rId18" Type="http://schemas.openxmlformats.org/officeDocument/2006/relationships/image" Target="../media/image103.png"/><Relationship Id="rId3" Type="http://schemas.openxmlformats.org/officeDocument/2006/relationships/image" Target="../media/image860.png"/><Relationship Id="rId12" Type="http://schemas.openxmlformats.org/officeDocument/2006/relationships/image" Target="../media/image880.png"/><Relationship Id="rId17" Type="http://schemas.openxmlformats.org/officeDocument/2006/relationships/image" Target="../media/image102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101.png"/><Relationship Id="rId20" Type="http://schemas.openxmlformats.org/officeDocument/2006/relationships/image" Target="../media/image105.png"/><Relationship Id="rId1" Type="http://schemas.openxmlformats.org/officeDocument/2006/relationships/slideLayout" Target="../slideLayouts/slideLayout14.xml"/><Relationship Id="rId11" Type="http://schemas.openxmlformats.org/officeDocument/2006/relationships/image" Target="../media/image850.png"/><Relationship Id="rId15" Type="http://schemas.openxmlformats.org/officeDocument/2006/relationships/image" Target="../media/image1000.png"/><Relationship Id="rId10" Type="http://schemas.openxmlformats.org/officeDocument/2006/relationships/image" Target="../media/image940.png"/><Relationship Id="rId19" Type="http://schemas.openxmlformats.org/officeDocument/2006/relationships/image" Target="../media/image104.png"/><Relationship Id="rId4" Type="http://schemas.openxmlformats.org/officeDocument/2006/relationships/image" Target="../media/image870.png"/><Relationship Id="rId14" Type="http://schemas.openxmlformats.org/officeDocument/2006/relationships/image" Target="../media/image98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26" Type="http://schemas.openxmlformats.org/officeDocument/2006/relationships/image" Target="../media/image39.png"/><Relationship Id="rId39" Type="http://schemas.openxmlformats.org/officeDocument/2006/relationships/image" Target="../media/image13.png"/><Relationship Id="rId3" Type="http://schemas.openxmlformats.org/officeDocument/2006/relationships/image" Target="../media/image1.png"/><Relationship Id="rId34" Type="http://schemas.openxmlformats.org/officeDocument/2006/relationships/image" Target="../media/image9.png"/><Relationship Id="rId42" Type="http://schemas.openxmlformats.org/officeDocument/2006/relationships/image" Target="../media/image16.png"/><Relationship Id="rId7" Type="http://schemas.openxmlformats.org/officeDocument/2006/relationships/image" Target="../media/image600.png"/><Relationship Id="rId25" Type="http://schemas.openxmlformats.org/officeDocument/2006/relationships/image" Target="../media/image38.png"/><Relationship Id="rId33" Type="http://schemas.openxmlformats.org/officeDocument/2006/relationships/image" Target="../media/image8.png"/><Relationship Id="rId38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29" Type="http://schemas.openxmlformats.org/officeDocument/2006/relationships/image" Target="../media/image410.png"/><Relationship Id="rId41" Type="http://schemas.openxmlformats.org/officeDocument/2006/relationships/image" Target="../media/image15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90.png"/><Relationship Id="rId32" Type="http://schemas.openxmlformats.org/officeDocument/2006/relationships/image" Target="../media/image7.png"/><Relationship Id="rId37" Type="http://schemas.openxmlformats.org/officeDocument/2006/relationships/image" Target="../media/image11.png"/><Relationship Id="rId40" Type="http://schemas.openxmlformats.org/officeDocument/2006/relationships/image" Target="../media/image14.png"/><Relationship Id="rId45" Type="http://schemas.openxmlformats.org/officeDocument/2006/relationships/hyperlink" Target="https://creativecommons.org/licenses/by-sa/3.0/" TargetMode="External"/><Relationship Id="rId28" Type="http://schemas.openxmlformats.org/officeDocument/2006/relationships/image" Target="../media/image42.png"/><Relationship Id="rId36" Type="http://schemas.openxmlformats.org/officeDocument/2006/relationships/image" Target="../media/image1010.png"/><Relationship Id="rId31" Type="http://schemas.openxmlformats.org/officeDocument/2006/relationships/image" Target="../media/image6.png"/><Relationship Id="rId44" Type="http://schemas.openxmlformats.org/officeDocument/2006/relationships/hyperlink" Target="https://juku.it/flash-trash-and-data-driven-infrastructures/all-purpose-swiss-army-knife/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4.png"/><Relationship Id="rId27" Type="http://schemas.openxmlformats.org/officeDocument/2006/relationships/image" Target="../media/image41.png"/><Relationship Id="rId30" Type="http://schemas.openxmlformats.org/officeDocument/2006/relationships/image" Target="../media/image5.png"/><Relationship Id="rId35" Type="http://schemas.openxmlformats.org/officeDocument/2006/relationships/image" Target="../media/image10.png"/><Relationship Id="rId43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0.png"/><Relationship Id="rId13" Type="http://schemas.openxmlformats.org/officeDocument/2006/relationships/image" Target="../media/image102.png"/><Relationship Id="rId3" Type="http://schemas.openxmlformats.org/officeDocument/2006/relationships/image" Target="../media/image106.png"/><Relationship Id="rId7" Type="http://schemas.openxmlformats.org/officeDocument/2006/relationships/image" Target="../media/image930.png"/><Relationship Id="rId12" Type="http://schemas.openxmlformats.org/officeDocument/2006/relationships/image" Target="../media/image10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11" Type="http://schemas.openxmlformats.org/officeDocument/2006/relationships/image" Target="../media/image1000.png"/><Relationship Id="rId10" Type="http://schemas.openxmlformats.org/officeDocument/2006/relationships/image" Target="../media/image108.png"/><Relationship Id="rId9" Type="http://schemas.openxmlformats.org/officeDocument/2006/relationships/image" Target="../media/image107.png"/><Relationship Id="rId14" Type="http://schemas.openxmlformats.org/officeDocument/2006/relationships/image" Target="../media/image10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0.png"/><Relationship Id="rId13" Type="http://schemas.openxmlformats.org/officeDocument/2006/relationships/image" Target="../media/image1101.png"/><Relationship Id="rId3" Type="http://schemas.openxmlformats.org/officeDocument/2006/relationships/image" Target="../media/image106.png"/><Relationship Id="rId7" Type="http://schemas.openxmlformats.org/officeDocument/2006/relationships/image" Target="../media/image930.png"/><Relationship Id="rId12" Type="http://schemas.openxmlformats.org/officeDocument/2006/relationships/image" Target="../media/image110.pn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105.png"/><Relationship Id="rId1" Type="http://schemas.openxmlformats.org/officeDocument/2006/relationships/slideLayout" Target="../slideLayouts/slideLayout14.xml"/><Relationship Id="rId11" Type="http://schemas.openxmlformats.org/officeDocument/2006/relationships/image" Target="../media/image1000.png"/><Relationship Id="rId15" Type="http://schemas.openxmlformats.org/officeDocument/2006/relationships/image" Target="../media/image104.png"/><Relationship Id="rId10" Type="http://schemas.openxmlformats.org/officeDocument/2006/relationships/image" Target="../media/image109.png"/><Relationship Id="rId9" Type="http://schemas.openxmlformats.org/officeDocument/2006/relationships/image" Target="../media/image107.png"/><Relationship Id="rId14" Type="http://schemas.openxmlformats.org/officeDocument/2006/relationships/image" Target="../media/image10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0.png"/><Relationship Id="rId3" Type="http://schemas.openxmlformats.org/officeDocument/2006/relationships/image" Target="../media/image1040.png"/><Relationship Id="rId7" Type="http://schemas.openxmlformats.org/officeDocument/2006/relationships/image" Target="../media/image1070.png"/><Relationship Id="rId12" Type="http://schemas.openxmlformats.org/officeDocument/2006/relationships/image" Target="../media/image1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60.png"/><Relationship Id="rId11" Type="http://schemas.openxmlformats.org/officeDocument/2006/relationships/image" Target="../media/image111.png"/><Relationship Id="rId5" Type="http://schemas.openxmlformats.org/officeDocument/2006/relationships/image" Target="../media/image270.png"/><Relationship Id="rId10" Type="http://schemas.openxmlformats.org/officeDocument/2006/relationships/image" Target="../media/image1100.png"/><Relationship Id="rId4" Type="http://schemas.openxmlformats.org/officeDocument/2006/relationships/image" Target="../media/image1050.png"/><Relationship Id="rId9" Type="http://schemas.openxmlformats.org/officeDocument/2006/relationships/image" Target="../media/image109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1.png"/><Relationship Id="rId3" Type="http://schemas.openxmlformats.org/officeDocument/2006/relationships/image" Target="../media/image114.png"/><Relationship Id="rId7" Type="http://schemas.openxmlformats.org/officeDocument/2006/relationships/image" Target="../media/image1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7.png"/><Relationship Id="rId5" Type="http://schemas.openxmlformats.org/officeDocument/2006/relationships/image" Target="../media/image970.png"/><Relationship Id="rId4" Type="http://schemas.openxmlformats.org/officeDocument/2006/relationships/image" Target="../media/image960.png"/></Relationships>
</file>

<file path=ppt/slides/_rels/slide24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100.png"/><Relationship Id="rId26" Type="http://schemas.openxmlformats.org/officeDocument/2006/relationships/image" Target="../media/image126.png"/><Relationship Id="rId3" Type="http://schemas.openxmlformats.org/officeDocument/2006/relationships/image" Target="../media/image1040.png"/><Relationship Id="rId21" Type="http://schemas.openxmlformats.org/officeDocument/2006/relationships/image" Target="../media/image121.png"/><Relationship Id="rId50" Type="http://schemas.openxmlformats.org/officeDocument/2006/relationships/image" Target="../media/image1021.png"/><Relationship Id="rId17" Type="http://schemas.openxmlformats.org/officeDocument/2006/relationships/image" Target="../media/image133.png"/><Relationship Id="rId25" Type="http://schemas.openxmlformats.org/officeDocument/2006/relationships/image" Target="../media/image125.png"/><Relationship Id="rId2" Type="http://schemas.openxmlformats.org/officeDocument/2006/relationships/notesSlide" Target="../notesSlides/notesSlide23.xml"/><Relationship Id="rId16" Type="http://schemas.openxmlformats.org/officeDocument/2006/relationships/image" Target="../media/image132.png"/><Relationship Id="rId20" Type="http://schemas.openxmlformats.org/officeDocument/2006/relationships/image" Target="../media/image112.png"/><Relationship Id="rId29" Type="http://schemas.openxmlformats.org/officeDocument/2006/relationships/image" Target="../media/image129.png"/><Relationship Id="rId1" Type="http://schemas.openxmlformats.org/officeDocument/2006/relationships/slideLayout" Target="../slideLayouts/slideLayout14.xml"/><Relationship Id="rId24" Type="http://schemas.openxmlformats.org/officeDocument/2006/relationships/image" Target="../media/image124.png"/><Relationship Id="rId5" Type="http://schemas.openxmlformats.org/officeDocument/2006/relationships/image" Target="../media/image270.png"/><Relationship Id="rId15" Type="http://schemas.openxmlformats.org/officeDocument/2006/relationships/image" Target="../media/image131.png"/><Relationship Id="rId23" Type="http://schemas.openxmlformats.org/officeDocument/2006/relationships/image" Target="../media/image123.png"/><Relationship Id="rId28" Type="http://schemas.openxmlformats.org/officeDocument/2006/relationships/image" Target="../media/image128.png"/><Relationship Id="rId19" Type="http://schemas.openxmlformats.org/officeDocument/2006/relationships/image" Target="../media/image111.png"/><Relationship Id="rId4" Type="http://schemas.openxmlformats.org/officeDocument/2006/relationships/image" Target="../media/image1050.png"/><Relationship Id="rId14" Type="http://schemas.openxmlformats.org/officeDocument/2006/relationships/image" Target="../media/image130.png"/><Relationship Id="rId22" Type="http://schemas.openxmlformats.org/officeDocument/2006/relationships/image" Target="../media/image122.png"/><Relationship Id="rId27" Type="http://schemas.openxmlformats.org/officeDocument/2006/relationships/image" Target="../media/image127.png"/><Relationship Id="rId30" Type="http://schemas.openxmlformats.org/officeDocument/2006/relationships/image" Target="../media/image10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Relationship Id="rId5" Type="http://schemas.openxmlformats.org/officeDocument/2006/relationships/hyperlink" Target="https://www.goodfreephotos.com/other-landscapes/foggy-path-landscape.jpg.php" TargetMode="External"/><Relationship Id="rId4" Type="http://schemas.openxmlformats.org/officeDocument/2006/relationships/image" Target="../media/image93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3" Type="http://schemas.openxmlformats.org/officeDocument/2006/relationships/image" Target="../media/image115.png"/><Relationship Id="rId7" Type="http://schemas.openxmlformats.org/officeDocument/2006/relationships/image" Target="../media/image120.png"/><Relationship Id="rId2" Type="http://schemas.openxmlformats.org/officeDocument/2006/relationships/image" Target="../media/image114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20.png"/><Relationship Id="rId5" Type="http://schemas.openxmlformats.org/officeDocument/2006/relationships/image" Target="../media/image118.png"/><Relationship Id="rId10" Type="http://schemas.openxmlformats.org/officeDocument/2006/relationships/image" Target="../media/image159.png"/><Relationship Id="rId4" Type="http://schemas.openxmlformats.org/officeDocument/2006/relationships/image" Target="../media/image116.png"/><Relationship Id="rId9" Type="http://schemas.openxmlformats.org/officeDocument/2006/relationships/image" Target="../media/image13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png"/><Relationship Id="rId13" Type="http://schemas.openxmlformats.org/officeDocument/2006/relationships/image" Target="../media/image139.png"/><Relationship Id="rId18" Type="http://schemas.openxmlformats.org/officeDocument/2006/relationships/hyperlink" Target="https://creativecommons.org/licenses/by-sa/3.0/" TargetMode="External"/><Relationship Id="rId3" Type="http://schemas.openxmlformats.org/officeDocument/2006/relationships/image" Target="../media/image136.png"/><Relationship Id="rId7" Type="http://schemas.openxmlformats.org/officeDocument/2006/relationships/image" Target="../media/image118.png"/><Relationship Id="rId12" Type="http://schemas.openxmlformats.org/officeDocument/2006/relationships/image" Target="../media/image138.png"/><Relationship Id="rId17" Type="http://schemas.openxmlformats.org/officeDocument/2006/relationships/hyperlink" Target="https://puravidaapps.com/light.php" TargetMode="External"/><Relationship Id="rId2" Type="http://schemas.openxmlformats.org/officeDocument/2006/relationships/notesSlide" Target="../notesSlides/notesSlide25.xml"/><Relationship Id="rId16" Type="http://schemas.openxmlformats.org/officeDocument/2006/relationships/image" Target="../media/image113.png"/><Relationship Id="rId20" Type="http://schemas.openxmlformats.org/officeDocument/2006/relationships/image" Target="../media/image134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6.png"/><Relationship Id="rId11" Type="http://schemas.openxmlformats.org/officeDocument/2006/relationships/image" Target="../media/image162.png"/><Relationship Id="rId5" Type="http://schemas.openxmlformats.org/officeDocument/2006/relationships/image" Target="../media/image115.png"/><Relationship Id="rId15" Type="http://schemas.openxmlformats.org/officeDocument/2006/relationships/image" Target="../media/image140.png"/><Relationship Id="rId10" Type="http://schemas.openxmlformats.org/officeDocument/2006/relationships/image" Target="../media/image1160.png"/><Relationship Id="rId19" Type="http://schemas.openxmlformats.org/officeDocument/2006/relationships/image" Target="../media/image1200.png"/><Relationship Id="rId4" Type="http://schemas.openxmlformats.org/officeDocument/2006/relationships/image" Target="../media/image1140.png"/><Relationship Id="rId9" Type="http://schemas.openxmlformats.org/officeDocument/2006/relationships/image" Target="../media/image160.png"/><Relationship Id="rId14" Type="http://schemas.openxmlformats.org/officeDocument/2006/relationships/image" Target="../media/image163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png"/><Relationship Id="rId13" Type="http://schemas.openxmlformats.org/officeDocument/2006/relationships/image" Target="../media/image150.png"/><Relationship Id="rId18" Type="http://schemas.openxmlformats.org/officeDocument/2006/relationships/image" Target="../media/image155.png"/><Relationship Id="rId3" Type="http://schemas.openxmlformats.org/officeDocument/2006/relationships/image" Target="../media/image115.png"/><Relationship Id="rId7" Type="http://schemas.openxmlformats.org/officeDocument/2006/relationships/image" Target="../media/image144.png"/><Relationship Id="rId12" Type="http://schemas.openxmlformats.org/officeDocument/2006/relationships/image" Target="../media/image149.png"/><Relationship Id="rId17" Type="http://schemas.openxmlformats.org/officeDocument/2006/relationships/image" Target="../media/image154.png"/><Relationship Id="rId2" Type="http://schemas.openxmlformats.org/officeDocument/2006/relationships/image" Target="../media/image142.png"/><Relationship Id="rId16" Type="http://schemas.openxmlformats.org/officeDocument/2006/relationships/image" Target="../media/image153.png"/><Relationship Id="rId20" Type="http://schemas.openxmlformats.org/officeDocument/2006/relationships/image" Target="../media/image15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3.png"/><Relationship Id="rId11" Type="http://schemas.openxmlformats.org/officeDocument/2006/relationships/image" Target="../media/image148.png"/><Relationship Id="rId5" Type="http://schemas.openxmlformats.org/officeDocument/2006/relationships/image" Target="../media/image118.png"/><Relationship Id="rId15" Type="http://schemas.openxmlformats.org/officeDocument/2006/relationships/image" Target="../media/image152.png"/><Relationship Id="rId10" Type="http://schemas.openxmlformats.org/officeDocument/2006/relationships/image" Target="../media/image147.png"/><Relationship Id="rId19" Type="http://schemas.openxmlformats.org/officeDocument/2006/relationships/image" Target="../media/image156.png"/><Relationship Id="rId4" Type="http://schemas.openxmlformats.org/officeDocument/2006/relationships/image" Target="../media/image116.png"/><Relationship Id="rId9" Type="http://schemas.openxmlformats.org/officeDocument/2006/relationships/image" Target="../media/image146.png"/><Relationship Id="rId14" Type="http://schemas.openxmlformats.org/officeDocument/2006/relationships/image" Target="../media/image15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png"/><Relationship Id="rId13" Type="http://schemas.openxmlformats.org/officeDocument/2006/relationships/image" Target="../media/image165.png"/><Relationship Id="rId18" Type="http://schemas.openxmlformats.org/officeDocument/2006/relationships/image" Target="../media/image170.png"/><Relationship Id="rId3" Type="http://schemas.openxmlformats.org/officeDocument/2006/relationships/image" Target="../media/image141.png"/><Relationship Id="rId7" Type="http://schemas.openxmlformats.org/officeDocument/2006/relationships/image" Target="../media/image118.png"/><Relationship Id="rId12" Type="http://schemas.openxmlformats.org/officeDocument/2006/relationships/image" Target="../media/image164.png"/><Relationship Id="rId17" Type="http://schemas.openxmlformats.org/officeDocument/2006/relationships/image" Target="../media/image169.png"/><Relationship Id="rId2" Type="http://schemas.openxmlformats.org/officeDocument/2006/relationships/notesSlide" Target="../notesSlides/notesSlide26.xml"/><Relationship Id="rId16" Type="http://schemas.openxmlformats.org/officeDocument/2006/relationships/image" Target="../media/image16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6.png"/><Relationship Id="rId11" Type="http://schemas.openxmlformats.org/officeDocument/2006/relationships/image" Target="../media/image163.png"/><Relationship Id="rId5" Type="http://schemas.openxmlformats.org/officeDocument/2006/relationships/image" Target="../media/image115.png"/><Relationship Id="rId15" Type="http://schemas.openxmlformats.org/officeDocument/2006/relationships/image" Target="../media/image167.png"/><Relationship Id="rId10" Type="http://schemas.openxmlformats.org/officeDocument/2006/relationships/image" Target="../media/image145.png"/><Relationship Id="rId4" Type="http://schemas.openxmlformats.org/officeDocument/2006/relationships/image" Target="../media/image142.png"/><Relationship Id="rId9" Type="http://schemas.openxmlformats.org/officeDocument/2006/relationships/image" Target="../media/image161.png"/><Relationship Id="rId14" Type="http://schemas.openxmlformats.org/officeDocument/2006/relationships/image" Target="../media/image16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Relationship Id="rId5" Type="http://schemas.openxmlformats.org/officeDocument/2006/relationships/hyperlink" Target="https://www.goodfreephotos.com/other-landscapes/foggy-path-landscape.jpg.php" TargetMode="External"/><Relationship Id="rId4" Type="http://schemas.openxmlformats.org/officeDocument/2006/relationships/image" Target="../media/image93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6.png"/><Relationship Id="rId3" Type="http://schemas.openxmlformats.org/officeDocument/2006/relationships/image" Target="../media/image201.png"/><Relationship Id="rId7" Type="http://schemas.openxmlformats.org/officeDocument/2006/relationships/image" Target="../media/image20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Relationship Id="rId11" Type="http://schemas.openxmlformats.org/officeDocument/2006/relationships/image" Target="../media/image209.png"/><Relationship Id="rId5" Type="http://schemas.openxmlformats.org/officeDocument/2006/relationships/image" Target="../media/image172.png"/><Relationship Id="rId10" Type="http://schemas.openxmlformats.org/officeDocument/2006/relationships/image" Target="../media/image173.png"/><Relationship Id="rId4" Type="http://schemas.openxmlformats.org/officeDocument/2006/relationships/image" Target="../media/image1410.png"/><Relationship Id="rId9" Type="http://schemas.openxmlformats.org/officeDocument/2006/relationships/image" Target="../media/image171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6.png"/><Relationship Id="rId3" Type="http://schemas.openxmlformats.org/officeDocument/2006/relationships/image" Target="../media/image158.png"/><Relationship Id="rId7" Type="http://schemas.openxmlformats.org/officeDocument/2006/relationships/image" Target="../media/image172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14.png"/><Relationship Id="rId5" Type="http://schemas.openxmlformats.org/officeDocument/2006/relationships/image" Target="../media/image174.png"/><Relationship Id="rId4" Type="http://schemas.openxmlformats.org/officeDocument/2006/relationships/image" Target="../media/image212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0.png"/><Relationship Id="rId13" Type="http://schemas.openxmlformats.org/officeDocument/2006/relationships/image" Target="../media/image180.png"/><Relationship Id="rId18" Type="http://schemas.openxmlformats.org/officeDocument/2006/relationships/image" Target="../media/image185.png"/><Relationship Id="rId3" Type="http://schemas.openxmlformats.org/officeDocument/2006/relationships/image" Target="../media/image1730.png"/><Relationship Id="rId21" Type="http://schemas.openxmlformats.org/officeDocument/2006/relationships/hyperlink" Target="https://puravidaapps.com/light.php" TargetMode="External"/><Relationship Id="rId7" Type="http://schemas.openxmlformats.org/officeDocument/2006/relationships/image" Target="../media/image176.png"/><Relationship Id="rId12" Type="http://schemas.openxmlformats.org/officeDocument/2006/relationships/image" Target="../media/image179.png"/><Relationship Id="rId17" Type="http://schemas.openxmlformats.org/officeDocument/2006/relationships/image" Target="../media/image184.png"/><Relationship Id="rId2" Type="http://schemas.openxmlformats.org/officeDocument/2006/relationships/notesSlide" Target="../notesSlides/notesSlide30.xml"/><Relationship Id="rId16" Type="http://schemas.openxmlformats.org/officeDocument/2006/relationships/image" Target="../media/image183.png"/><Relationship Id="rId20" Type="http://schemas.openxmlformats.org/officeDocument/2006/relationships/image" Target="../media/image17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75.png"/><Relationship Id="rId11" Type="http://schemas.openxmlformats.org/officeDocument/2006/relationships/image" Target="../media/image178.png"/><Relationship Id="rId5" Type="http://schemas.openxmlformats.org/officeDocument/2006/relationships/image" Target="../media/image1530.png"/><Relationship Id="rId15" Type="http://schemas.openxmlformats.org/officeDocument/2006/relationships/image" Target="../media/image182.png"/><Relationship Id="rId10" Type="http://schemas.openxmlformats.org/officeDocument/2006/relationships/image" Target="../media/image177.png"/><Relationship Id="rId19" Type="http://schemas.openxmlformats.org/officeDocument/2006/relationships/image" Target="../media/image186.png"/><Relationship Id="rId4" Type="http://schemas.openxmlformats.org/officeDocument/2006/relationships/image" Target="../media/image1740.png"/><Relationship Id="rId9" Type="http://schemas.openxmlformats.org/officeDocument/2006/relationships/image" Target="../media/image1660.png"/><Relationship Id="rId14" Type="http://schemas.openxmlformats.org/officeDocument/2006/relationships/image" Target="../media/image181.png"/><Relationship Id="rId22" Type="http://schemas.openxmlformats.org/officeDocument/2006/relationships/hyperlink" Target="https://creativecommons.org/licenses/by-sa/3.0/" TargetMode="Externa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0.png"/><Relationship Id="rId13" Type="http://schemas.openxmlformats.org/officeDocument/2006/relationships/image" Target="../media/image180.png"/><Relationship Id="rId3" Type="http://schemas.openxmlformats.org/officeDocument/2006/relationships/image" Target="../media/image188.png"/><Relationship Id="rId7" Type="http://schemas.openxmlformats.org/officeDocument/2006/relationships/image" Target="../media/image190.png"/><Relationship Id="rId12" Type="http://schemas.openxmlformats.org/officeDocument/2006/relationships/image" Target="../media/image179.png"/><Relationship Id="rId17" Type="http://schemas.openxmlformats.org/officeDocument/2006/relationships/image" Target="../media/image193.png"/><Relationship Id="rId2" Type="http://schemas.openxmlformats.org/officeDocument/2006/relationships/notesSlide" Target="../notesSlides/notesSlide31.xml"/><Relationship Id="rId16" Type="http://schemas.openxmlformats.org/officeDocument/2006/relationships/image" Target="../media/image18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89.png"/><Relationship Id="rId11" Type="http://schemas.openxmlformats.org/officeDocument/2006/relationships/image" Target="../media/image192.png"/><Relationship Id="rId5" Type="http://schemas.openxmlformats.org/officeDocument/2006/relationships/image" Target="../media/image1530.png"/><Relationship Id="rId15" Type="http://schemas.openxmlformats.org/officeDocument/2006/relationships/image" Target="../media/image182.png"/><Relationship Id="rId10" Type="http://schemas.openxmlformats.org/officeDocument/2006/relationships/image" Target="../media/image191.png"/><Relationship Id="rId4" Type="http://schemas.openxmlformats.org/officeDocument/2006/relationships/image" Target="../media/image1510.png"/><Relationship Id="rId9" Type="http://schemas.openxmlformats.org/officeDocument/2006/relationships/image" Target="../media/image1660.png"/><Relationship Id="rId14" Type="http://schemas.openxmlformats.org/officeDocument/2006/relationships/image" Target="../media/image181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2.png"/><Relationship Id="rId13" Type="http://schemas.openxmlformats.org/officeDocument/2006/relationships/image" Target="../media/image199.png"/><Relationship Id="rId3" Type="http://schemas.openxmlformats.org/officeDocument/2006/relationships/image" Target="../media/image194.png"/><Relationship Id="rId7" Type="http://schemas.openxmlformats.org/officeDocument/2006/relationships/image" Target="../media/image181.png"/><Relationship Id="rId12" Type="http://schemas.openxmlformats.org/officeDocument/2006/relationships/image" Target="../media/image188.svg"/><Relationship Id="rId2" Type="http://schemas.openxmlformats.org/officeDocument/2006/relationships/image" Target="../media/image18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6.png"/><Relationship Id="rId11" Type="http://schemas.openxmlformats.org/officeDocument/2006/relationships/image" Target="../media/image187.png"/><Relationship Id="rId5" Type="http://schemas.openxmlformats.org/officeDocument/2006/relationships/image" Target="../media/image189.png"/><Relationship Id="rId15" Type="http://schemas.openxmlformats.org/officeDocument/2006/relationships/image" Target="../media/image210.png"/><Relationship Id="rId10" Type="http://schemas.openxmlformats.org/officeDocument/2006/relationships/image" Target="../media/image198.png"/><Relationship Id="rId4" Type="http://schemas.openxmlformats.org/officeDocument/2006/relationships/image" Target="../media/image195.png"/><Relationship Id="rId9" Type="http://schemas.openxmlformats.org/officeDocument/2006/relationships/image" Target="../media/image197.png"/><Relationship Id="rId14" Type="http://schemas.openxmlformats.org/officeDocument/2006/relationships/image" Target="../media/image200.sv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owl.excelsior.edu/writing-process/prewriting-strategies/prewriting-strategies-asking-defining-questions/" TargetMode="External"/><Relationship Id="rId2" Type="http://schemas.openxmlformats.org/officeDocument/2006/relationships/image" Target="../media/image201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15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4.png"/><Relationship Id="rId26" Type="http://schemas.openxmlformats.org/officeDocument/2006/relationships/image" Target="../media/image39.png"/><Relationship Id="rId3" Type="http://schemas.openxmlformats.org/officeDocument/2006/relationships/image" Target="../media/image22.png"/><Relationship Id="rId34" Type="http://schemas.openxmlformats.org/officeDocument/2006/relationships/image" Target="../media/image31.png"/><Relationship Id="rId12" Type="http://schemas.openxmlformats.org/officeDocument/2006/relationships/image" Target="../media/image3.png"/><Relationship Id="rId25" Type="http://schemas.openxmlformats.org/officeDocument/2006/relationships/image" Target="../media/image38.png"/><Relationship Id="rId33" Type="http://schemas.openxmlformats.org/officeDocument/2006/relationships/image" Target="../media/image30.png"/><Relationship Id="rId38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29" Type="http://schemas.openxmlformats.org/officeDocument/2006/relationships/image" Target="../media/image26.png"/><Relationship Id="rId16" Type="http://schemas.openxmlformats.org/officeDocument/2006/relationships/image" Target="../media/image69.png"/><Relationship Id="rId1" Type="http://schemas.openxmlformats.org/officeDocument/2006/relationships/slideLayout" Target="../slideLayouts/slideLayout14.xml"/><Relationship Id="rId11" Type="http://schemas.openxmlformats.org/officeDocument/2006/relationships/image" Target="../media/image600.png"/><Relationship Id="rId32" Type="http://schemas.openxmlformats.org/officeDocument/2006/relationships/image" Target="../media/image29.png"/><Relationship Id="rId37" Type="http://schemas.openxmlformats.org/officeDocument/2006/relationships/image" Target="../media/image33.png"/><Relationship Id="rId40" Type="http://schemas.openxmlformats.org/officeDocument/2006/relationships/image" Target="../media/image27.png"/><Relationship Id="rId5" Type="http://schemas.openxmlformats.org/officeDocument/2006/relationships/image" Target="../media/image24.png"/><Relationship Id="rId28" Type="http://schemas.openxmlformats.org/officeDocument/2006/relationships/image" Target="../media/image42.png"/><Relationship Id="rId36" Type="http://schemas.openxmlformats.org/officeDocument/2006/relationships/image" Target="../media/image32.png"/><Relationship Id="rId10" Type="http://schemas.openxmlformats.org/officeDocument/2006/relationships/image" Target="../media/image590.png"/><Relationship Id="rId31" Type="http://schemas.openxmlformats.org/officeDocument/2006/relationships/image" Target="../media/image28.png"/><Relationship Id="rId4" Type="http://schemas.openxmlformats.org/officeDocument/2006/relationships/image" Target="../media/image23.png"/><Relationship Id="rId9" Type="http://schemas.openxmlformats.org/officeDocument/2006/relationships/image" Target="../media/image2.png"/><Relationship Id="rId27" Type="http://schemas.openxmlformats.org/officeDocument/2006/relationships/image" Target="../media/image41.png"/><Relationship Id="rId30" Type="http://schemas.openxmlformats.org/officeDocument/2006/relationships/image" Target="../media/image17.png"/><Relationship Id="rId35" Type="http://schemas.openxmlformats.org/officeDocument/2006/relationships/image" Target="../media/image3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4.png"/><Relationship Id="rId26" Type="http://schemas.openxmlformats.org/officeDocument/2006/relationships/image" Target="../media/image39.png"/><Relationship Id="rId3" Type="http://schemas.openxmlformats.org/officeDocument/2006/relationships/image" Target="../media/image34.png"/><Relationship Id="rId12" Type="http://schemas.openxmlformats.org/officeDocument/2006/relationships/image" Target="../media/image3.png"/><Relationship Id="rId25" Type="http://schemas.openxmlformats.org/officeDocument/2006/relationships/image" Target="../media/image38.png"/><Relationship Id="rId33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29" Type="http://schemas.openxmlformats.org/officeDocument/2006/relationships/image" Target="../media/image26.png"/><Relationship Id="rId16" Type="http://schemas.openxmlformats.org/officeDocument/2006/relationships/image" Target="../media/image69.png"/><Relationship Id="rId1" Type="http://schemas.openxmlformats.org/officeDocument/2006/relationships/slideLayout" Target="../slideLayouts/slideLayout14.xml"/><Relationship Id="rId32" Type="http://schemas.openxmlformats.org/officeDocument/2006/relationships/image" Target="../media/image1711.png"/><Relationship Id="rId11" Type="http://schemas.openxmlformats.org/officeDocument/2006/relationships/image" Target="../media/image600.png"/><Relationship Id="rId28" Type="http://schemas.openxmlformats.org/officeDocument/2006/relationships/image" Target="../media/image42.png"/><Relationship Id="rId10" Type="http://schemas.openxmlformats.org/officeDocument/2006/relationships/image" Target="../media/image590.png"/><Relationship Id="rId9" Type="http://schemas.openxmlformats.org/officeDocument/2006/relationships/image" Target="../media/image2.png"/><Relationship Id="rId27" Type="http://schemas.openxmlformats.org/officeDocument/2006/relationships/image" Target="../media/image4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26" Type="http://schemas.openxmlformats.org/officeDocument/2006/relationships/image" Target="../media/image39.png"/><Relationship Id="rId39" Type="http://schemas.openxmlformats.org/officeDocument/2006/relationships/image" Target="../media/image54.png"/><Relationship Id="rId3" Type="http://schemas.openxmlformats.org/officeDocument/2006/relationships/image" Target="../media/image37.png"/><Relationship Id="rId34" Type="http://schemas.openxmlformats.org/officeDocument/2006/relationships/image" Target="../media/image50.png"/><Relationship Id="rId42" Type="http://schemas.openxmlformats.org/officeDocument/2006/relationships/image" Target="../media/image57.png"/><Relationship Id="rId7" Type="http://schemas.openxmlformats.org/officeDocument/2006/relationships/image" Target="../media/image600.png"/><Relationship Id="rId25" Type="http://schemas.openxmlformats.org/officeDocument/2006/relationships/image" Target="../media/image38.png"/><Relationship Id="rId33" Type="http://schemas.openxmlformats.org/officeDocument/2006/relationships/image" Target="../media/image49.png"/><Relationship Id="rId38" Type="http://schemas.openxmlformats.org/officeDocument/2006/relationships/image" Target="../media/image53.png"/><Relationship Id="rId2" Type="http://schemas.openxmlformats.org/officeDocument/2006/relationships/notesSlide" Target="../notesSlides/notesSlide5.xml"/><Relationship Id="rId29" Type="http://schemas.openxmlformats.org/officeDocument/2006/relationships/image" Target="../media/image45.png"/><Relationship Id="rId16" Type="http://schemas.openxmlformats.org/officeDocument/2006/relationships/image" Target="../media/image69.png"/><Relationship Id="rId41" Type="http://schemas.openxmlformats.org/officeDocument/2006/relationships/image" Target="../media/image5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90.png"/><Relationship Id="rId24" Type="http://schemas.openxmlformats.org/officeDocument/2006/relationships/image" Target="../media/image370.png"/><Relationship Id="rId32" Type="http://schemas.openxmlformats.org/officeDocument/2006/relationships/image" Target="../media/image48.png"/><Relationship Id="rId37" Type="http://schemas.openxmlformats.org/officeDocument/2006/relationships/image" Target="../media/image270.png"/><Relationship Id="rId40" Type="http://schemas.openxmlformats.org/officeDocument/2006/relationships/image" Target="../media/image55.png"/><Relationship Id="rId28" Type="http://schemas.openxmlformats.org/officeDocument/2006/relationships/image" Target="../media/image42.png"/><Relationship Id="rId36" Type="http://schemas.openxmlformats.org/officeDocument/2006/relationships/image" Target="../media/image52.png"/><Relationship Id="rId31" Type="http://schemas.openxmlformats.org/officeDocument/2006/relationships/image" Target="../media/image47.png"/><Relationship Id="rId44" Type="http://schemas.openxmlformats.org/officeDocument/2006/relationships/image" Target="../media/image1710.png"/><Relationship Id="rId4" Type="http://schemas.openxmlformats.org/officeDocument/2006/relationships/image" Target="../media/image40.png"/><Relationship Id="rId27" Type="http://schemas.openxmlformats.org/officeDocument/2006/relationships/image" Target="../media/image41.png"/><Relationship Id="rId30" Type="http://schemas.openxmlformats.org/officeDocument/2006/relationships/image" Target="../media/image46.png"/><Relationship Id="rId35" Type="http://schemas.openxmlformats.org/officeDocument/2006/relationships/image" Target="../media/image51.png"/><Relationship Id="rId43" Type="http://schemas.openxmlformats.org/officeDocument/2006/relationships/image" Target="../media/image5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26" Type="http://schemas.openxmlformats.org/officeDocument/2006/relationships/image" Target="../media/image39.png"/><Relationship Id="rId3" Type="http://schemas.openxmlformats.org/officeDocument/2006/relationships/image" Target="../media/image61.png"/><Relationship Id="rId34" Type="http://schemas.openxmlformats.org/officeDocument/2006/relationships/image" Target="../media/image66.png"/><Relationship Id="rId7" Type="http://schemas.openxmlformats.org/officeDocument/2006/relationships/image" Target="../media/image600.png"/><Relationship Id="rId25" Type="http://schemas.openxmlformats.org/officeDocument/2006/relationships/image" Target="../media/image38.png"/><Relationship Id="rId3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29" Type="http://schemas.openxmlformats.org/officeDocument/2006/relationships/image" Target="../media/image64.png"/><Relationship Id="rId16" Type="http://schemas.openxmlformats.org/officeDocument/2006/relationships/image" Target="../media/image6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90.png"/><Relationship Id="rId32" Type="http://schemas.openxmlformats.org/officeDocument/2006/relationships/image" Target="../media/image361.png"/><Relationship Id="rId5" Type="http://schemas.openxmlformats.org/officeDocument/2006/relationships/image" Target="../media/image430.png"/><Relationship Id="rId28" Type="http://schemas.openxmlformats.org/officeDocument/2006/relationships/image" Target="../media/image42.png"/><Relationship Id="rId31" Type="http://schemas.openxmlformats.org/officeDocument/2006/relationships/image" Target="../media/image35.png"/><Relationship Id="rId4" Type="http://schemas.openxmlformats.org/officeDocument/2006/relationships/image" Target="../media/image60.png"/><Relationship Id="rId9" Type="http://schemas.openxmlformats.org/officeDocument/2006/relationships/image" Target="../media/image62.png"/><Relationship Id="rId27" Type="http://schemas.openxmlformats.org/officeDocument/2006/relationships/image" Target="../media/image41.png"/><Relationship Id="rId30" Type="http://schemas.openxmlformats.org/officeDocument/2006/relationships/image" Target="../media/image6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6.png"/><Relationship Id="rId4" Type="http://schemas.openxmlformats.org/officeDocument/2006/relationships/image" Target="../media/image6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7700" y="710541"/>
            <a:ext cx="10896600" cy="2895600"/>
          </a:xfrm>
        </p:spPr>
        <p:txBody>
          <a:bodyPr>
            <a:noAutofit/>
          </a:bodyPr>
          <a:lstStyle/>
          <a:p>
            <a:br>
              <a:rPr lang="en-US" sz="4800" dirty="0">
                <a:latin typeface="+mn-lt"/>
              </a:rPr>
            </a:br>
            <a:r>
              <a:rPr lang="en-US" sz="4800" dirty="0">
                <a:latin typeface="+mn-lt"/>
              </a:rPr>
              <a:t>New Ways to Garble </a:t>
            </a:r>
            <a:r>
              <a:rPr lang="en-US" sz="4800" dirty="0">
                <a:solidFill>
                  <a:srgbClr val="C00000"/>
                </a:solidFill>
                <a:latin typeface="+mn-lt"/>
              </a:rPr>
              <a:t>Arithmetic</a:t>
            </a:r>
            <a:r>
              <a:rPr lang="en-US" sz="4800" dirty="0">
                <a:latin typeface="+mn-lt"/>
              </a:rPr>
              <a:t> Circuits</a:t>
            </a:r>
            <a:br>
              <a:rPr lang="en-US" sz="4800" dirty="0">
                <a:latin typeface="+mn-lt"/>
              </a:rPr>
            </a:br>
            <a:br>
              <a:rPr lang="en-US" sz="1500" dirty="0">
                <a:latin typeface="+mn-lt"/>
              </a:rPr>
            </a:br>
            <a:endParaRPr lang="en-US" sz="3200" dirty="0">
              <a:latin typeface="+mn-lt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987143" y="3934692"/>
            <a:ext cx="3048000" cy="1066800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rgbClr val="0070C0"/>
                </a:solidFill>
              </a:rPr>
              <a:t>Huijia (Rachel) Lin </a:t>
            </a:r>
          </a:p>
          <a:p>
            <a:r>
              <a:rPr lang="en-US" sz="3000" b="1" dirty="0">
                <a:solidFill>
                  <a:srgbClr val="0070C0"/>
                </a:solidFill>
                <a:sym typeface="Wingdings"/>
              </a:rPr>
              <a:t>UW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88A8E11-7341-AB47-A804-701CA2EB0160}"/>
              </a:ext>
            </a:extLst>
          </p:cNvPr>
          <p:cNvSpPr txBox="1">
            <a:spLocks noChangeArrowheads="1"/>
          </p:cNvSpPr>
          <p:nvPr/>
        </p:nvSpPr>
        <p:spPr>
          <a:xfrm>
            <a:off x="3156857" y="3934692"/>
            <a:ext cx="3048000" cy="96981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 err="1">
                <a:solidFill>
                  <a:srgbClr val="0070C0"/>
                </a:solidFill>
              </a:rPr>
              <a:t>Hanjun</a:t>
            </a:r>
            <a:r>
              <a:rPr lang="en-US" sz="3000" b="1" dirty="0">
                <a:solidFill>
                  <a:srgbClr val="0070C0"/>
                </a:solidFill>
              </a:rPr>
              <a:t> Li</a:t>
            </a:r>
          </a:p>
          <a:p>
            <a:r>
              <a:rPr lang="en-US" sz="3000" b="1" dirty="0">
                <a:solidFill>
                  <a:srgbClr val="0070C0"/>
                </a:solidFill>
                <a:sym typeface="Wingdings"/>
              </a:rPr>
              <a:t>UW</a:t>
            </a:r>
          </a:p>
          <a:p>
            <a:endParaRPr lang="en-US" sz="3000" b="1" dirty="0">
              <a:solidFill>
                <a:srgbClr val="0070C0"/>
              </a:solidFill>
              <a:sym typeface="Wingdings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2E9DC16F-64AD-6B4E-861A-B8B3732156D9}"/>
              </a:ext>
            </a:extLst>
          </p:cNvPr>
          <p:cNvSpPr txBox="1">
            <a:spLocks noChangeArrowheads="1"/>
          </p:cNvSpPr>
          <p:nvPr/>
        </p:nvSpPr>
        <p:spPr>
          <a:xfrm>
            <a:off x="8817429" y="3934692"/>
            <a:ext cx="30480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 err="1">
                <a:solidFill>
                  <a:srgbClr val="0070C0"/>
                </a:solidFill>
              </a:rPr>
              <a:t>Tianren</a:t>
            </a:r>
            <a:r>
              <a:rPr lang="en-US" sz="3000" b="1" dirty="0">
                <a:solidFill>
                  <a:srgbClr val="0070C0"/>
                </a:solidFill>
              </a:rPr>
              <a:t> Liu</a:t>
            </a:r>
          </a:p>
          <a:p>
            <a:r>
              <a:rPr lang="en-US" sz="3000" b="1" dirty="0">
                <a:solidFill>
                  <a:srgbClr val="0070C0"/>
                </a:solidFill>
                <a:sym typeface="Wingdings"/>
              </a:rPr>
              <a:t>Peking University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3A0B688C-BC8A-9F48-9D63-825144EF4729}"/>
              </a:ext>
            </a:extLst>
          </p:cNvPr>
          <p:cNvSpPr txBox="1">
            <a:spLocks noChangeArrowheads="1"/>
          </p:cNvSpPr>
          <p:nvPr/>
        </p:nvSpPr>
        <p:spPr>
          <a:xfrm>
            <a:off x="326571" y="3934692"/>
            <a:ext cx="3048000" cy="96981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>
                <a:solidFill>
                  <a:srgbClr val="0070C0"/>
                </a:solidFill>
              </a:rPr>
              <a:t>Marshall Ball</a:t>
            </a:r>
          </a:p>
          <a:p>
            <a:r>
              <a:rPr lang="en-US" sz="3000" b="1" dirty="0">
                <a:solidFill>
                  <a:srgbClr val="0070C0"/>
                </a:solidFill>
                <a:sym typeface="Wingdings"/>
              </a:rPr>
              <a:t>NYU</a:t>
            </a:r>
          </a:p>
          <a:p>
            <a:endParaRPr lang="en-US" sz="3000" b="1" dirty="0">
              <a:solidFill>
                <a:srgbClr val="0070C0"/>
              </a:solidFill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203687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26E01-5DA9-764D-BBAE-E626D6CD5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Result 1: Constant-Rate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ounded Rectangle 32">
                <a:extLst>
                  <a:ext uri="{FF2B5EF4-FFF2-40B4-BE49-F238E27FC236}">
                    <a16:creationId xmlns:a16="http://schemas.microsoft.com/office/drawing/2014/main" id="{DA813213-14B2-FE47-85E3-E51C71A33762}"/>
                  </a:ext>
                </a:extLst>
              </p:cNvPr>
              <p:cNvSpPr/>
              <p:nvPr/>
            </p:nvSpPr>
            <p:spPr>
              <a:xfrm>
                <a:off x="988512" y="2209800"/>
                <a:ext cx="10212888" cy="1524000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>
                  <a:lnSpc>
                    <a:spcPct val="110000"/>
                  </a:lnSpc>
                </a:pPr>
                <a:r>
                  <a:rPr lang="en-US" sz="2800" dirty="0">
                    <a:solidFill>
                      <a:srgbClr val="0432FF"/>
                    </a:solidFill>
                    <a:latin typeface="+mj-lt"/>
                  </a:rPr>
                  <a:t>Thm 1: </a:t>
                </a:r>
                <a:r>
                  <a:rPr lang="en-US" sz="2800" dirty="0">
                    <a:solidFill>
                      <a:schemeClr val="tx1"/>
                    </a:solidFill>
                    <a:latin typeface="+mj-lt"/>
                  </a:rPr>
                  <a:t>Assume DCR,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+mj-lt"/>
                  </a:rPr>
                  <a:t> arithmetic garbling for</a:t>
                </a:r>
                <a:r>
                  <a:rPr lang="en-US" sz="2800" dirty="0">
                    <a:solidFill>
                      <a:srgbClr val="0432FF"/>
                    </a:solidFill>
                    <a:latin typeface="+mj-lt"/>
                  </a:rPr>
                  <a:t> </a:t>
                </a:r>
              </a:p>
              <a:p>
                <a:pPr algn="ctr">
                  <a:lnSpc>
                    <a:spcPct val="110000"/>
                  </a:lnSpc>
                </a:pP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𝐵</m:t>
                    </m:r>
                  </m:oMath>
                </a14:m>
                <a:r>
                  <a:rPr lang="en-US" sz="2800" dirty="0">
                    <a:solidFill>
                      <a:srgbClr val="C00000"/>
                    </a:solidFill>
                    <a:latin typeface="+mj-lt"/>
                    <a:sym typeface="Wingdings" pitchFamily="2" charset="2"/>
                  </a:rPr>
                  <a:t>-Bounded Integer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𝑍</m:t>
                        </m:r>
                      </m:e>
                      <m:sub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≤</m:t>
                        </m:r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C00000"/>
                    </a:solidFill>
                    <a:latin typeface="+mj-lt"/>
                    <a:sym typeface="Wingdings" pitchFamily="2" charset="2"/>
                  </a:rPr>
                  <a:t>) Computation </a:t>
                </a:r>
                <a:r>
                  <a:rPr lang="en-US" sz="2800" b="1" dirty="0">
                    <a:solidFill>
                      <a:srgbClr val="C00000"/>
                    </a:solidFill>
                    <a:latin typeface="+mj-lt"/>
                    <a:sym typeface="Wingdings" pitchFamily="2" charset="2"/>
                  </a:rPr>
                  <a:t>with rate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𝑶</m:t>
                    </m:r>
                    <m:r>
                      <a:rPr lang="en-US" sz="28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(</m:t>
                    </m:r>
                    <m:r>
                      <a:rPr lang="en-US" sz="28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𝟏</m:t>
                    </m:r>
                    <m:r>
                      <a:rPr lang="en-US" sz="28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+ </m:t>
                    </m:r>
                    <m:f>
                      <m:fPr>
                        <m:ctrlPr>
                          <a:rPr lang="en-US" sz="28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sSubPr>
                          <m:e>
                            <m:r>
                              <a:rPr lang="en-US" sz="28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𝒌</m:t>
                            </m:r>
                          </m:e>
                          <m:sub>
                            <m:r>
                              <a:rPr lang="en-US" sz="28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𝑫𝑪𝑹</m:t>
                            </m:r>
                          </m:sub>
                        </m:sSub>
                      </m:num>
                      <m:den>
                        <m:r>
                          <a:rPr lang="en-US" sz="28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ℓ</m:t>
                        </m:r>
                      </m:den>
                    </m:f>
                    <m:r>
                      <a:rPr lang="en-US" sz="28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 )</m:t>
                    </m:r>
                  </m:oMath>
                </a14:m>
                <a:r>
                  <a:rPr lang="en-US" sz="2800" b="1" dirty="0">
                    <a:solidFill>
                      <a:srgbClr val="C00000"/>
                    </a:solidFill>
                    <a:latin typeface="+mj-lt"/>
                    <a:sym typeface="Wingdings" pitchFamily="2" charset="2"/>
                  </a:rPr>
                  <a:t>.</a:t>
                </a:r>
              </a:p>
            </p:txBody>
          </p:sp>
        </mc:Choice>
        <mc:Fallback xmlns="">
          <p:sp>
            <p:nvSpPr>
              <p:cNvPr id="33" name="Rounded Rectangle 32">
                <a:extLst>
                  <a:ext uri="{FF2B5EF4-FFF2-40B4-BE49-F238E27FC236}">
                    <a16:creationId xmlns:a16="http://schemas.microsoft.com/office/drawing/2014/main" id="{DA813213-14B2-FE47-85E3-E51C71A337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512" y="2209800"/>
                <a:ext cx="10212888" cy="1524000"/>
              </a:xfrm>
              <a:prstGeom prst="roundRect">
                <a:avLst/>
              </a:prstGeom>
              <a:blipFill>
                <a:blip r:embed="rId3"/>
                <a:stretch>
                  <a:fillRect l="-417"/>
                </a:stretch>
              </a:blipFill>
              <a:ln w="19050">
                <a:solidFill>
                  <a:schemeClr val="accent5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itle 1">
            <a:extLst>
              <a:ext uri="{FF2B5EF4-FFF2-40B4-BE49-F238E27FC236}">
                <a16:creationId xmlns:a16="http://schemas.microsoft.com/office/drawing/2014/main" id="{DB796296-37C7-3943-9FBB-BF7A96404EE1}"/>
              </a:ext>
            </a:extLst>
          </p:cNvPr>
          <p:cNvSpPr txBox="1">
            <a:spLocks/>
          </p:cNvSpPr>
          <p:nvPr/>
        </p:nvSpPr>
        <p:spPr>
          <a:xfrm>
            <a:off x="3886200" y="1203536"/>
            <a:ext cx="7896175" cy="7776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1F26F1"/>
                </a:solidFill>
              </a:rPr>
              <a:t>Bounded Integer Garbling from </a:t>
            </a:r>
            <a:r>
              <a:rPr lang="en-US" sz="3200" b="1" dirty="0" err="1">
                <a:solidFill>
                  <a:srgbClr val="1F26F1"/>
                </a:solidFill>
              </a:rPr>
              <a:t>Paillier</a:t>
            </a:r>
            <a:r>
              <a:rPr lang="en-US" sz="3200" b="1" dirty="0">
                <a:solidFill>
                  <a:srgbClr val="1F26F1"/>
                </a:solidFill>
              </a:rPr>
              <a:t> </a:t>
            </a:r>
            <a:endParaRPr lang="en-US" sz="2000" b="1" dirty="0">
              <a:sym typeface="Wingding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itle 1">
                <a:extLst>
                  <a:ext uri="{FF2B5EF4-FFF2-40B4-BE49-F238E27FC236}">
                    <a16:creationId xmlns:a16="http://schemas.microsoft.com/office/drawing/2014/main" id="{9A7B5BF6-F441-D449-AA62-B9F11E91E1D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88512" y="4419600"/>
                <a:ext cx="3964488" cy="1311064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685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3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2800" b="1" dirty="0">
                    <a:solidFill>
                      <a:srgbClr val="9133EE"/>
                    </a:solidFill>
                  </a:rPr>
                  <a:t>[AJS17] :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rgbClr val="9133EE"/>
                        </a:solidFill>
                        <a:latin typeface="Cambria Math" panose="02040503050406030204" pitchFamily="18" charset="0"/>
                      </a:rPr>
                      <m:t>𝐎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rgbClr val="9133E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rgbClr val="9133EE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800" b="1" i="1" smtClean="0">
                            <a:solidFill>
                              <a:srgbClr val="9133EE"/>
                            </a:solidFill>
                            <a:latin typeface="Cambria Math" panose="02040503050406030204" pitchFamily="18" charset="0"/>
                          </a:rPr>
                          <m:t>/ℓ</m:t>
                        </m:r>
                      </m:e>
                    </m:d>
                  </m:oMath>
                </a14:m>
                <a:r>
                  <a:rPr lang="en-US" sz="2800" b="1" dirty="0">
                    <a:sym typeface="Wingdings"/>
                  </a:rPr>
                  <a:t> </a:t>
                </a:r>
                <a:r>
                  <a:rPr lang="en-US" sz="2800" b="1" dirty="0">
                    <a:solidFill>
                      <a:srgbClr val="9133EE"/>
                    </a:solidFill>
                    <a:sym typeface="Wingdings"/>
                  </a:rPr>
                  <a:t>u</a:t>
                </a:r>
                <a:r>
                  <a:rPr lang="en-US" sz="2800" b="1" dirty="0">
                    <a:solidFill>
                      <a:srgbClr val="9133EE"/>
                    </a:solidFill>
                  </a:rPr>
                  <a:t>sing </a:t>
                </a:r>
                <a:r>
                  <a:rPr lang="en-US" sz="2800" b="1" dirty="0" err="1">
                    <a:solidFill>
                      <a:srgbClr val="9133EE"/>
                    </a:solidFill>
                  </a:rPr>
                  <a:t>iO</a:t>
                </a:r>
                <a:r>
                  <a:rPr lang="en-US" sz="2800" b="1" dirty="0">
                    <a:sym typeface="Wingdings"/>
                  </a:rPr>
                  <a:t>   </a:t>
                </a:r>
              </a:p>
            </p:txBody>
          </p:sp>
        </mc:Choice>
        <mc:Fallback xmlns="">
          <p:sp>
            <p:nvSpPr>
              <p:cNvPr id="35" name="Title 1">
                <a:extLst>
                  <a:ext uri="{FF2B5EF4-FFF2-40B4-BE49-F238E27FC236}">
                    <a16:creationId xmlns:a16="http://schemas.microsoft.com/office/drawing/2014/main" id="{9A7B5BF6-F441-D449-AA62-B9F11E91E1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512" y="4419600"/>
                <a:ext cx="3964488" cy="1311064"/>
              </a:xfrm>
              <a:prstGeom prst="rect">
                <a:avLst/>
              </a:prstGeom>
              <a:blipFill>
                <a:blip r:embed="rId4"/>
                <a:stretch>
                  <a:fillRect l="-30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itle 1">
                <a:extLst>
                  <a:ext uri="{FF2B5EF4-FFF2-40B4-BE49-F238E27FC236}">
                    <a16:creationId xmlns:a16="http://schemas.microsoft.com/office/drawing/2014/main" id="{27DFCFCD-0A4B-5848-831F-366823B8781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953000" y="4419600"/>
                <a:ext cx="6655484" cy="1311064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685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3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2800" b="1" dirty="0">
                    <a:solidFill>
                      <a:srgbClr val="9133EE"/>
                    </a:solidFill>
                  </a:rPr>
                  <a:t>[BGG+14,GPK+13]: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rgbClr val="9133EE"/>
                        </a:solidFill>
                        <a:latin typeface="Cambria Math" panose="02040503050406030204" pitchFamily="18" charset="0"/>
                      </a:rPr>
                      <m:t>𝐎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rgbClr val="9133E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rgbClr val="9133EE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800" b="1" i="1" smtClean="0">
                            <a:solidFill>
                              <a:srgbClr val="9133EE"/>
                            </a:solidFill>
                            <a:latin typeface="Cambria Math" panose="02040503050406030204" pitchFamily="18" charset="0"/>
                          </a:rPr>
                          <m:t>/ℓ</m:t>
                        </m:r>
                      </m:e>
                    </m:d>
                  </m:oMath>
                </a14:m>
                <a:r>
                  <a:rPr lang="en-US" sz="2800" b="1" dirty="0">
                    <a:solidFill>
                      <a:srgbClr val="9133EE"/>
                    </a:solidFill>
                  </a:rPr>
                  <a:t> w/ ABE, FHE, Yao</a:t>
                </a:r>
                <a:endParaRPr lang="en-US" sz="2800" b="1" dirty="0">
                  <a:sym typeface="Wingdings"/>
                </a:endParaRPr>
              </a:p>
            </p:txBody>
          </p:sp>
        </mc:Choice>
        <mc:Fallback xmlns="">
          <p:sp>
            <p:nvSpPr>
              <p:cNvPr id="36" name="Title 1">
                <a:extLst>
                  <a:ext uri="{FF2B5EF4-FFF2-40B4-BE49-F238E27FC236}">
                    <a16:creationId xmlns:a16="http://schemas.microsoft.com/office/drawing/2014/main" id="{27DFCFCD-0A4B-5848-831F-366823B878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4419600"/>
                <a:ext cx="6655484" cy="1311064"/>
              </a:xfrm>
              <a:prstGeom prst="rect">
                <a:avLst/>
              </a:prstGeom>
              <a:blipFill>
                <a:blip r:embed="rId5"/>
                <a:stretch>
                  <a:fillRect l="-19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itle 1">
            <a:extLst>
              <a:ext uri="{FF2B5EF4-FFF2-40B4-BE49-F238E27FC236}">
                <a16:creationId xmlns:a16="http://schemas.microsoft.com/office/drawing/2014/main" id="{B7B93AE7-DDD1-AB40-BD57-6D91D5D8F711}"/>
              </a:ext>
            </a:extLst>
          </p:cNvPr>
          <p:cNvSpPr txBox="1">
            <a:spLocks/>
          </p:cNvSpPr>
          <p:nvPr/>
        </p:nvSpPr>
        <p:spPr>
          <a:xfrm>
            <a:off x="988512" y="3733800"/>
            <a:ext cx="9603288" cy="7776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1F26F1"/>
                </a:solidFill>
              </a:rPr>
              <a:t>First constant-rate garbling for </a:t>
            </a:r>
            <a:r>
              <a:rPr lang="en-US" sz="3200" b="1" dirty="0">
                <a:solidFill>
                  <a:srgbClr val="FF0000"/>
                </a:solidFill>
              </a:rPr>
              <a:t>circuits in general </a:t>
            </a:r>
            <a:r>
              <a:rPr lang="en-US" sz="3200" b="1" dirty="0">
                <a:solidFill>
                  <a:srgbClr val="1F26F1"/>
                </a:solidFill>
              </a:rPr>
              <a:t>w/o </a:t>
            </a:r>
            <a:r>
              <a:rPr lang="en-US" sz="3200" b="1" dirty="0" err="1">
                <a:solidFill>
                  <a:srgbClr val="1F26F1"/>
                </a:solidFill>
              </a:rPr>
              <a:t>iO</a:t>
            </a:r>
            <a:r>
              <a:rPr lang="en-US" sz="3200" b="1" dirty="0">
                <a:solidFill>
                  <a:srgbClr val="1F26F1"/>
                </a:solidFill>
              </a:rPr>
              <a:t>.</a:t>
            </a:r>
            <a:endParaRPr lang="en-US" sz="3200" b="1" dirty="0">
              <a:sym typeface="Wingding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1">
                <a:extLst>
                  <a:ext uri="{FF2B5EF4-FFF2-40B4-BE49-F238E27FC236}">
                    <a16:creationId xmlns:a16="http://schemas.microsoft.com/office/drawing/2014/main" id="{A8CE6753-B0AD-1164-726D-4731AF2A4F8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10200" y="5419920"/>
                <a:ext cx="6527758" cy="1311064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685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3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en-US" sz="2800" b="1" dirty="0">
                    <a:solidFill>
                      <a:srgbClr val="9133EE"/>
                    </a:solidFill>
                  </a:rPr>
                  <a:t>Baseline :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rgbClr val="9133EE"/>
                        </a:solidFill>
                        <a:latin typeface="Cambria Math" panose="02040503050406030204" pitchFamily="18" charset="0"/>
                      </a:rPr>
                      <m:t>𝐎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rgbClr val="9133E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0" smtClean="0">
                            <a:solidFill>
                              <a:srgbClr val="9133EE"/>
                            </a:solidFill>
                            <a:latin typeface="Cambria Math" panose="02040503050406030204" pitchFamily="18" charset="0"/>
                          </a:rPr>
                          <m:t>𝐥𝐨𝐠</m:t>
                        </m:r>
                        <m:r>
                          <a:rPr lang="en-US" sz="2800" b="1" i="1" smtClean="0">
                            <a:solidFill>
                              <a:srgbClr val="9133EE"/>
                            </a:solidFill>
                            <a:latin typeface="Cambria Math" panose="02040503050406030204" pitchFamily="18" charset="0"/>
                          </a:rPr>
                          <m:t> ℓ⋅</m:t>
                        </m:r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9133E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solidFill>
                                  <a:srgbClr val="9133EE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9133EE"/>
                                </a:solidFill>
                                <a:latin typeface="Cambria Math" panose="02040503050406030204" pitchFamily="18" charset="0"/>
                              </a:rPr>
                              <m:t>𝑺𝑲𝑬</m:t>
                            </m:r>
                          </m:sub>
                        </m:sSub>
                      </m:e>
                    </m:d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𝑶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</m:d>
                        <m:r>
                          <a:rPr lang="en-US" sz="2800" b="1" i="1" smtClean="0">
                            <a:solidFill>
                              <a:srgbClr val="9133EE"/>
                            </a:solidFill>
                            <a:latin typeface="Cambria Math" panose="02040503050406030204" pitchFamily="18" charset="0"/>
                          </a:rPr>
                          <m:t>ℓ </m:t>
                        </m:r>
                        <m:r>
                          <m:rPr>
                            <m:sty m:val="p"/>
                          </m:rPr>
                          <a:rPr lang="en-US" sz="2800" b="1" i="1" smtClean="0">
                            <a:solidFill>
                              <a:srgbClr val="9133EE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sz="2800" b="1" i="1" smtClean="0">
                            <a:solidFill>
                              <a:srgbClr val="9133EE"/>
                            </a:solidFill>
                            <a:latin typeface="Cambria Math" panose="02040503050406030204" pitchFamily="18" charset="0"/>
                          </a:rPr>
                          <m:t> ℓ</m:t>
                        </m:r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𝑺𝑲𝑬</m:t>
                            </m:r>
                          </m:sub>
                        </m:sSub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|⋅ℓ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4169E1"/>
                    </a:solidFill>
                  </a:rPr>
                  <a:t> </a:t>
                </a:r>
                <a:endParaRPr lang="en-US" sz="2800" b="1" dirty="0">
                  <a:sym typeface="Wingdings"/>
                </a:endParaRPr>
              </a:p>
            </p:txBody>
          </p:sp>
        </mc:Choice>
        <mc:Fallback xmlns="">
          <p:sp>
            <p:nvSpPr>
              <p:cNvPr id="5" name="Title 1">
                <a:extLst>
                  <a:ext uri="{FF2B5EF4-FFF2-40B4-BE49-F238E27FC236}">
                    <a16:creationId xmlns:a16="http://schemas.microsoft.com/office/drawing/2014/main" id="{A8CE6753-B0AD-1164-726D-4731AF2A4F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5419920"/>
                <a:ext cx="6527758" cy="1311064"/>
              </a:xfrm>
              <a:prstGeom prst="rect">
                <a:avLst/>
              </a:prstGeom>
              <a:blipFill>
                <a:blip r:embed="rId6"/>
                <a:stretch>
                  <a:fillRect l="-1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Callout 94">
                <a:extLst>
                  <a:ext uri="{FF2B5EF4-FFF2-40B4-BE49-F238E27FC236}">
                    <a16:creationId xmlns:a16="http://schemas.microsoft.com/office/drawing/2014/main" id="{716FC5B2-E29E-E644-B9FA-3836830195E3}"/>
                  </a:ext>
                </a:extLst>
              </p:cNvPr>
              <p:cNvSpPr/>
              <p:nvPr/>
            </p:nvSpPr>
            <p:spPr>
              <a:xfrm>
                <a:off x="6858000" y="5334000"/>
                <a:ext cx="4876800" cy="1447800"/>
              </a:xfrm>
              <a:prstGeom prst="wedgeEllipseCallout">
                <a:avLst>
                  <a:gd name="adj1" fmla="val -71186"/>
                  <a:gd name="adj2" fmla="val -53569"/>
                </a:avLst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CN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4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altLang="zh-CN" sz="2400" b="0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CN" sz="2400" b="0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poly</m:t>
                      </m:r>
                      <m:r>
                        <a:rPr lang="en-US" altLang="zh-CN" sz="2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altLang="zh-CN" sz="2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altLang="zh-CN" sz="2400" b="0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dept</m:t>
                      </m:r>
                      <m:r>
                        <a:rPr lang="en-US" altLang="zh-CN" sz="2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altLang="zh-CN" sz="2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altLang="zh-CN" sz="2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en-US" altLang="zh-CN" sz="2400" dirty="0">
                  <a:solidFill>
                    <a:srgbClr val="FFFF00"/>
                  </a:solidFill>
                  <a:latin typeface="Calibri Light" panose="020F0302020204030204"/>
                </a:endParaRPr>
              </a:p>
              <a:p>
                <a:pPr lvl="0" algn="ctr">
                  <a:defRPr/>
                </a:pPr>
                <a:r>
                  <a:rPr lang="en-US" altLang="zh-CN" sz="2400" b="1" dirty="0">
                    <a:solidFill>
                      <a:srgbClr val="FFFF00"/>
                    </a:solidFill>
                    <a:latin typeface="Calibri Light" panose="020F0302020204030204"/>
                  </a:rPr>
                  <a:t>Not</a:t>
                </a:r>
                <a:r>
                  <a:rPr lang="en-US" altLang="zh-CN" sz="2400" dirty="0">
                    <a:solidFill>
                      <a:srgbClr val="FFFF00"/>
                    </a:solidFill>
                    <a:latin typeface="Calibri Light" panose="020F0302020204030204"/>
                  </a:rPr>
                  <a:t> const. rate for </a:t>
                </a:r>
                <a:r>
                  <a:rPr lang="en-US" altLang="zh-CN" sz="2400" b="1" dirty="0">
                    <a:solidFill>
                      <a:srgbClr val="FFFF00"/>
                    </a:solidFill>
                    <a:latin typeface="Calibri Light" panose="020F0302020204030204"/>
                  </a:rPr>
                  <a:t>deep</a:t>
                </a:r>
                <a:r>
                  <a:rPr lang="en-US" altLang="zh-CN" sz="2400" dirty="0">
                    <a:solidFill>
                      <a:srgbClr val="FFFF00"/>
                    </a:solidFill>
                    <a:latin typeface="Calibri Light" panose="020F0302020204030204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zh-CN" altLang="en-US" sz="2400" dirty="0">
                  <a:solidFill>
                    <a:srgbClr val="FFFF00"/>
                  </a:solidFill>
                  <a:latin typeface="Calibri Light" panose="020F0302020204030204"/>
                </a:endParaRPr>
              </a:p>
            </p:txBody>
          </p:sp>
        </mc:Choice>
        <mc:Fallback xmlns="">
          <p:sp>
            <p:nvSpPr>
              <p:cNvPr id="4" name="Oval Callout 94">
                <a:extLst>
                  <a:ext uri="{FF2B5EF4-FFF2-40B4-BE49-F238E27FC236}">
                    <a16:creationId xmlns:a16="http://schemas.microsoft.com/office/drawing/2014/main" id="{716FC5B2-E29E-E644-B9FA-3836830195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0" y="5334000"/>
                <a:ext cx="4876800" cy="1447800"/>
              </a:xfrm>
              <a:prstGeom prst="wedgeEllipseCallout">
                <a:avLst>
                  <a:gd name="adj1" fmla="val -71186"/>
                  <a:gd name="adj2" fmla="val -53569"/>
                </a:avLst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2856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8C26E01-5DA9-764D-BBAE-E626D6CD500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199" y="365125"/>
                <a:ext cx="10944175" cy="132556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Our Result 2: Arithmetic Garbling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1F26F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1F26F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1F26F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-comp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8C26E01-5DA9-764D-BBAE-E626D6CD50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199" y="365125"/>
                <a:ext cx="10944175" cy="1325563"/>
              </a:xfrm>
              <a:blipFill>
                <a:blip r:embed="rId3"/>
                <a:stretch>
                  <a:fillRect l="-22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itle 1">
            <a:extLst>
              <a:ext uri="{FF2B5EF4-FFF2-40B4-BE49-F238E27FC236}">
                <a16:creationId xmlns:a16="http://schemas.microsoft.com/office/drawing/2014/main" id="{DB796296-37C7-3943-9FBB-BF7A96404EE1}"/>
              </a:ext>
            </a:extLst>
          </p:cNvPr>
          <p:cNvSpPr txBox="1">
            <a:spLocks/>
          </p:cNvSpPr>
          <p:nvPr/>
        </p:nvSpPr>
        <p:spPr>
          <a:xfrm>
            <a:off x="3886200" y="1203536"/>
            <a:ext cx="7896175" cy="7776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1F26F1"/>
                </a:solidFill>
              </a:rPr>
              <a:t>from </a:t>
            </a:r>
            <a:r>
              <a:rPr lang="en-US" sz="3200" b="1" dirty="0" err="1">
                <a:solidFill>
                  <a:srgbClr val="1F26F1"/>
                </a:solidFill>
              </a:rPr>
              <a:t>Paillier</a:t>
            </a:r>
            <a:r>
              <a:rPr lang="en-US" sz="3200" b="1" dirty="0">
                <a:solidFill>
                  <a:srgbClr val="1F26F1"/>
                </a:solidFill>
              </a:rPr>
              <a:t> or LWE</a:t>
            </a:r>
            <a:endParaRPr lang="en-US" sz="2000" b="1" dirty="0">
              <a:sym typeface="Wingding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itle 1">
                <a:extLst>
                  <a:ext uri="{FF2B5EF4-FFF2-40B4-BE49-F238E27FC236}">
                    <a16:creationId xmlns:a16="http://schemas.microsoft.com/office/drawing/2014/main" id="{B7B93AE7-DDD1-AB40-BD57-6D91D5D8F71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02171" y="4122632"/>
                <a:ext cx="10363200" cy="777664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685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3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en-US" sz="3200" b="1" dirty="0">
                    <a:solidFill>
                      <a:srgbClr val="1F26F1"/>
                    </a:solidFill>
                  </a:rPr>
                  <a:t>First construction making BB use of implementation of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solidFill>
                          <a:srgbClr val="1F26F1"/>
                        </a:solidFill>
                        <a:latin typeface="Cambria Math" panose="02040503050406030204" pitchFamily="18" charset="0"/>
                      </a:rPr>
                      <m:t>+, −.  ×</m:t>
                    </m:r>
                  </m:oMath>
                </a14:m>
                <a:endParaRPr lang="en-US" sz="2000" b="1" dirty="0">
                  <a:sym typeface="Wingdings"/>
                </a:endParaRPr>
              </a:p>
            </p:txBody>
          </p:sp>
        </mc:Choice>
        <mc:Fallback xmlns="">
          <p:sp>
            <p:nvSpPr>
              <p:cNvPr id="37" name="Title 1">
                <a:extLst>
                  <a:ext uri="{FF2B5EF4-FFF2-40B4-BE49-F238E27FC236}">
                    <a16:creationId xmlns:a16="http://schemas.microsoft.com/office/drawing/2014/main" id="{B7B93AE7-DDD1-AB40-BD57-6D91D5D8F7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171" y="4122632"/>
                <a:ext cx="10363200" cy="777664"/>
              </a:xfrm>
              <a:prstGeom prst="rect">
                <a:avLst/>
              </a:prstGeom>
              <a:blipFill>
                <a:blip r:embed="rId4"/>
                <a:stretch>
                  <a:fillRect l="-647" b="-10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32">
                <a:extLst>
                  <a:ext uri="{FF2B5EF4-FFF2-40B4-BE49-F238E27FC236}">
                    <a16:creationId xmlns:a16="http://schemas.microsoft.com/office/drawing/2014/main" id="{C0A09985-5140-741F-176E-AF1D1702D9EF}"/>
                  </a:ext>
                </a:extLst>
              </p:cNvPr>
              <p:cNvSpPr/>
              <p:nvPr/>
            </p:nvSpPr>
            <p:spPr>
              <a:xfrm>
                <a:off x="977327" y="2212596"/>
                <a:ext cx="10212888" cy="2011152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>
                  <a:lnSpc>
                    <a:spcPct val="110000"/>
                  </a:lnSpc>
                </a:pPr>
                <a:r>
                  <a:rPr lang="en-US" sz="2800" dirty="0">
                    <a:solidFill>
                      <a:srgbClr val="0432FF"/>
                    </a:solidFill>
                    <a:latin typeface="+mj-lt"/>
                  </a:rPr>
                  <a:t>Thm 2: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+mj-lt"/>
                  </a:rPr>
                  <a:t> arithmetic garbling for</a:t>
                </a:r>
                <a:r>
                  <a:rPr lang="en-US" sz="2800" dirty="0">
                    <a:solidFill>
                      <a:srgbClr val="0432FF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𝑍</m:t>
                        </m:r>
                      </m:e>
                      <m:sub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C00000"/>
                    </a:solidFill>
                    <a:sym typeface="Wingdings" pitchFamily="2" charset="2"/>
                  </a:rPr>
                  <a:t>-</a:t>
                </a:r>
                <a:r>
                  <a:rPr lang="en-US" sz="2800" dirty="0">
                    <a:solidFill>
                      <a:srgbClr val="C00000"/>
                    </a:solidFill>
                    <a:latin typeface="+mj-lt"/>
                    <a:sym typeface="Wingdings" pitchFamily="2" charset="2"/>
                  </a:rPr>
                  <a:t>Computation (f</a:t>
                </a:r>
                <a:r>
                  <a:rPr lang="en-US" sz="2800" dirty="0">
                    <a:solidFill>
                      <a:srgbClr val="C00000"/>
                    </a:solidFill>
                    <a:latin typeface="+mj-lt"/>
                  </a:rPr>
                  <a:t>or any p</a:t>
                </a:r>
                <a:r>
                  <a:rPr lang="en-US" sz="2800" dirty="0">
                    <a:solidFill>
                      <a:srgbClr val="C00000"/>
                    </a:solidFill>
                    <a:latin typeface="+mj-lt"/>
                    <a:sym typeface="Wingdings" pitchFamily="2" charset="2"/>
                  </a:rPr>
                  <a:t>)</a:t>
                </a:r>
              </a:p>
              <a:p>
                <a:pPr marL="457200" indent="-457200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rgbClr val="C00000"/>
                    </a:solidFill>
                    <a:latin typeface="+mj-lt"/>
                    <a:sym typeface="Wingdings" pitchFamily="2" charset="2"/>
                  </a:rPr>
                  <a:t>with rate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𝑶</m:t>
                    </m:r>
                    <m:d>
                      <m:dPr>
                        <m:ctrlPr>
                          <a:rPr lang="en-US" sz="28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sSubPr>
                          <m:e>
                            <m:r>
                              <a:rPr lang="en-US" sz="28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𝒌</m:t>
                            </m:r>
                          </m:e>
                          <m:sub>
                            <m:r>
                              <a:rPr lang="en-US" sz="28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𝑫𝑪𝑹</m:t>
                            </m:r>
                          </m:sub>
                        </m:sSub>
                        <m:r>
                          <a:rPr lang="en-US" sz="28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(</m:t>
                        </m:r>
                        <m:r>
                          <a:rPr lang="en-US" sz="28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𝟏</m:t>
                        </m:r>
                        <m:r>
                          <a:rPr lang="en-US" sz="28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+ </m:t>
                        </m:r>
                        <m:f>
                          <m:fPr>
                            <m:ctrlPr>
                              <a:rPr lang="en-US" sz="2800" b="1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800" b="1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  <m:t>𝒌</m:t>
                                </m:r>
                              </m:e>
                              <m:sub>
                                <m:r>
                                  <a:rPr lang="en-US" sz="2800" b="1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  <m:t>𝑫𝑪𝑹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2800" b="1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ℓ</m:t>
                            </m:r>
                          </m:den>
                        </m:f>
                        <m:r>
                          <a:rPr lang="en-US" sz="28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)</m:t>
                        </m:r>
                        <m:r>
                          <a:rPr lang="en-US" sz="28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 </m:t>
                        </m:r>
                      </m:e>
                    </m:d>
                    <m:r>
                      <a:rPr lang="en-US" sz="2800" b="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rgbClr val="C00000"/>
                    </a:solidFill>
                    <a:latin typeface="+mj-lt"/>
                    <a:sym typeface="Wingdings" pitchFamily="2" charset="2"/>
                  </a:rPr>
                  <a:t>assuming DCR</a:t>
                </a:r>
              </a:p>
              <a:p>
                <a:pPr marL="457200" indent="-457200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rgbClr val="C00000"/>
                    </a:solidFill>
                    <a:latin typeface="+mj-lt"/>
                    <a:sym typeface="Wingdings" pitchFamily="2" charset="2"/>
                  </a:rPr>
                  <a:t>with rate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accPr>
                      <m:e>
                        <m:r>
                          <a:rPr lang="en-US" sz="28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𝑶</m:t>
                        </m:r>
                      </m:e>
                    </m:acc>
                    <m:r>
                      <a:rPr lang="en-US" sz="28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(</m:t>
                    </m:r>
                    <m:sSub>
                      <m:sSubPr>
                        <m:ctrlPr>
                          <a:rPr lang="en-US" sz="28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sz="28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𝒌</m:t>
                        </m:r>
                      </m:e>
                      <m:sub>
                        <m:r>
                          <a:rPr lang="en-US" sz="28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𝑳𝑾𝑬</m:t>
                        </m:r>
                      </m:sub>
                    </m:sSub>
                    <m:r>
                      <a:rPr lang="en-US" sz="28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) </m:t>
                    </m:r>
                  </m:oMath>
                </a14:m>
                <a:r>
                  <a:rPr lang="en-US" sz="2800" dirty="0">
                    <a:solidFill>
                      <a:srgbClr val="C00000"/>
                    </a:solidFill>
                    <a:latin typeface="+mj-lt"/>
                    <a:sym typeface="Wingdings" pitchFamily="2" charset="2"/>
                  </a:rPr>
                  <a:t>assuming LWE</a:t>
                </a:r>
              </a:p>
            </p:txBody>
          </p:sp>
        </mc:Choice>
        <mc:Fallback xmlns="">
          <p:sp>
            <p:nvSpPr>
              <p:cNvPr id="5" name="Rounded Rectangle 32">
                <a:extLst>
                  <a:ext uri="{FF2B5EF4-FFF2-40B4-BE49-F238E27FC236}">
                    <a16:creationId xmlns:a16="http://schemas.microsoft.com/office/drawing/2014/main" id="{C0A09985-5140-741F-176E-AF1D1702D9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327" y="2212596"/>
                <a:ext cx="10212888" cy="2011152"/>
              </a:xfrm>
              <a:prstGeom prst="roundRect">
                <a:avLst/>
              </a:prstGeom>
              <a:blipFill>
                <a:blip r:embed="rId5"/>
                <a:stretch>
                  <a:fillRect l="-179" b="-1802"/>
                </a:stretch>
              </a:blipFill>
              <a:ln w="19050">
                <a:solidFill>
                  <a:schemeClr val="accent5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>
                <a:extLst>
                  <a:ext uri="{FF2B5EF4-FFF2-40B4-BE49-F238E27FC236}">
                    <a16:creationId xmlns:a16="http://schemas.microsoft.com/office/drawing/2014/main" id="{EAA5FB21-CF95-E391-C9C0-97C3E61C405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10200" y="5419920"/>
                <a:ext cx="6527758" cy="1311064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685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3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en-US" sz="2800" b="1" dirty="0">
                    <a:solidFill>
                      <a:srgbClr val="9133EE"/>
                    </a:solidFill>
                  </a:rPr>
                  <a:t>Baseline :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rgbClr val="9133EE"/>
                        </a:solidFill>
                        <a:latin typeface="Cambria Math" panose="02040503050406030204" pitchFamily="18" charset="0"/>
                      </a:rPr>
                      <m:t>𝐎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rgbClr val="9133E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0" smtClean="0">
                            <a:solidFill>
                              <a:srgbClr val="9133EE"/>
                            </a:solidFill>
                            <a:latin typeface="Cambria Math" panose="02040503050406030204" pitchFamily="18" charset="0"/>
                          </a:rPr>
                          <m:t>𝐥𝐨𝐠</m:t>
                        </m:r>
                        <m:r>
                          <a:rPr lang="en-US" sz="2800" b="1" i="1" smtClean="0">
                            <a:solidFill>
                              <a:srgbClr val="9133EE"/>
                            </a:solidFill>
                            <a:latin typeface="Cambria Math" panose="02040503050406030204" pitchFamily="18" charset="0"/>
                          </a:rPr>
                          <m:t> ℓ⋅</m:t>
                        </m:r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9133E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solidFill>
                                  <a:srgbClr val="9133EE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9133EE"/>
                                </a:solidFill>
                                <a:latin typeface="Cambria Math" panose="02040503050406030204" pitchFamily="18" charset="0"/>
                              </a:rPr>
                              <m:t>𝑺𝑲𝑬</m:t>
                            </m:r>
                          </m:sub>
                        </m:sSub>
                      </m:e>
                    </m:d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𝑶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</m:d>
                        <m:r>
                          <a:rPr lang="en-US" sz="2800" b="1" i="1" smtClean="0">
                            <a:solidFill>
                              <a:srgbClr val="9133EE"/>
                            </a:solidFill>
                            <a:latin typeface="Cambria Math" panose="02040503050406030204" pitchFamily="18" charset="0"/>
                          </a:rPr>
                          <m:t>ℓ </m:t>
                        </m:r>
                        <m:r>
                          <m:rPr>
                            <m:sty m:val="p"/>
                          </m:rPr>
                          <a:rPr lang="en-US" sz="2800" b="1" i="1" smtClean="0">
                            <a:solidFill>
                              <a:srgbClr val="9133EE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sz="2800" b="1" i="1" smtClean="0">
                            <a:solidFill>
                              <a:srgbClr val="9133EE"/>
                            </a:solidFill>
                            <a:latin typeface="Cambria Math" panose="02040503050406030204" pitchFamily="18" charset="0"/>
                          </a:rPr>
                          <m:t> ℓ</m:t>
                        </m:r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𝑺𝑲𝑬</m:t>
                            </m:r>
                          </m:sub>
                        </m:sSub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|⋅ℓ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4169E1"/>
                    </a:solidFill>
                  </a:rPr>
                  <a:t> </a:t>
                </a:r>
                <a:endParaRPr lang="en-US" sz="2800" b="1" dirty="0">
                  <a:sym typeface="Wingdings"/>
                </a:endParaRPr>
              </a:p>
            </p:txBody>
          </p:sp>
        </mc:Choice>
        <mc:Fallback xmlns="">
          <p:sp>
            <p:nvSpPr>
              <p:cNvPr id="4" name="Title 1">
                <a:extLst>
                  <a:ext uri="{FF2B5EF4-FFF2-40B4-BE49-F238E27FC236}">
                    <a16:creationId xmlns:a16="http://schemas.microsoft.com/office/drawing/2014/main" id="{EAA5FB21-CF95-E391-C9C0-97C3E61C40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5419920"/>
                <a:ext cx="6527758" cy="1311064"/>
              </a:xfrm>
              <a:prstGeom prst="rect">
                <a:avLst/>
              </a:prstGeom>
              <a:blipFill>
                <a:blip r:embed="rId6"/>
                <a:stretch>
                  <a:fillRect l="-1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7937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itle 1">
                <a:extLst>
                  <a:ext uri="{FF2B5EF4-FFF2-40B4-BE49-F238E27FC236}">
                    <a16:creationId xmlns:a16="http://schemas.microsoft.com/office/drawing/2014/main" id="{9A7B5BF6-F441-D449-AA62-B9F11E91E1D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00200" y="5395284"/>
                <a:ext cx="3424344" cy="1311064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685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3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2800" b="1" dirty="0">
                    <a:solidFill>
                      <a:srgbClr val="C00000"/>
                    </a:solidFill>
                  </a:rPr>
                  <a:t>DCR :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𝐎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𝑫𝑪𝑹</m:t>
                            </m:r>
                          </m:sub>
                        </m:sSub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/ℓ</m:t>
                        </m:r>
                      </m:e>
                    </m:d>
                  </m:oMath>
                </a14:m>
                <a:endParaRPr lang="en-US" sz="2800" b="1" dirty="0">
                  <a:solidFill>
                    <a:srgbClr val="9133EE"/>
                  </a:solidFill>
                </a:endParaRPr>
              </a:p>
              <a:p>
                <a:r>
                  <a:rPr lang="en-US" sz="2800" b="1" dirty="0">
                    <a:solidFill>
                      <a:srgbClr val="9133EE"/>
                    </a:solidFill>
                    <a:sym typeface="Wingdings"/>
                  </a:rPr>
                  <a:t>LWE: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b="1" i="1" dirty="0" smtClean="0">
                            <a:solidFill>
                              <a:srgbClr val="9133EE"/>
                            </a:solidFill>
                            <a:latin typeface="Cambria Math" panose="02040503050406030204" pitchFamily="18" charset="0"/>
                            <a:sym typeface="Wingdings"/>
                          </a:rPr>
                        </m:ctrlPr>
                      </m:accPr>
                      <m:e>
                        <m:r>
                          <a:rPr lang="en-US" sz="2800" b="1" i="0" dirty="0" smtClean="0">
                            <a:solidFill>
                              <a:srgbClr val="9133EE"/>
                            </a:solidFill>
                            <a:latin typeface="Cambria Math" panose="02040503050406030204" pitchFamily="18" charset="0"/>
                            <a:sym typeface="Wingdings"/>
                          </a:rPr>
                          <m:t>𝐎</m:t>
                        </m:r>
                      </m:e>
                    </m:acc>
                    <m:r>
                      <a:rPr lang="en-US" sz="2800" b="1" i="1" dirty="0" smtClean="0">
                        <a:solidFill>
                          <a:srgbClr val="9133EE"/>
                        </a:solidFill>
                        <a:latin typeface="Cambria Math" panose="02040503050406030204" pitchFamily="18" charset="0"/>
                        <a:sym typeface="Wingdings"/>
                      </a:rPr>
                      <m:t>(</m:t>
                    </m:r>
                    <m:sSub>
                      <m:sSubPr>
                        <m:ctrlPr>
                          <a:rPr lang="en-US" sz="2800" b="1" i="1" dirty="0" smtClean="0">
                            <a:solidFill>
                              <a:srgbClr val="9133EE"/>
                            </a:solidFill>
                            <a:latin typeface="Cambria Math" panose="02040503050406030204" pitchFamily="18" charset="0"/>
                            <a:sym typeface="Wingdings"/>
                          </a:rPr>
                        </m:ctrlPr>
                      </m:sSubPr>
                      <m:e>
                        <m:r>
                          <a:rPr lang="en-US" sz="2800" b="1" i="1" dirty="0" smtClean="0">
                            <a:solidFill>
                              <a:srgbClr val="9133EE"/>
                            </a:solidFill>
                            <a:latin typeface="Cambria Math" panose="02040503050406030204" pitchFamily="18" charset="0"/>
                            <a:sym typeface="Wingdings"/>
                          </a:rPr>
                          <m:t>𝒌</m:t>
                        </m:r>
                      </m:e>
                      <m:sub>
                        <m:r>
                          <a:rPr lang="en-US" sz="2800" b="1" i="1" dirty="0" smtClean="0">
                            <a:solidFill>
                              <a:srgbClr val="9133EE"/>
                            </a:solidFill>
                            <a:latin typeface="Cambria Math" panose="02040503050406030204" pitchFamily="18" charset="0"/>
                            <a:sym typeface="Wingdings"/>
                          </a:rPr>
                          <m:t>𝑳𝑾𝑬</m:t>
                        </m:r>
                      </m:sub>
                    </m:sSub>
                    <m:r>
                      <a:rPr lang="en-US" sz="2800" b="1" i="1" dirty="0" smtClean="0">
                        <a:solidFill>
                          <a:srgbClr val="9133EE"/>
                        </a:solidFill>
                        <a:latin typeface="Cambria Math" panose="02040503050406030204" pitchFamily="18" charset="0"/>
                        <a:sym typeface="Wingdings"/>
                      </a:rPr>
                      <m:t>)</m:t>
                    </m:r>
                  </m:oMath>
                </a14:m>
                <a:endParaRPr lang="en-US" sz="2800" b="1" dirty="0">
                  <a:solidFill>
                    <a:srgbClr val="9133EE"/>
                  </a:solidFill>
                  <a:sym typeface="Wingdings"/>
                </a:endParaRPr>
              </a:p>
            </p:txBody>
          </p:sp>
        </mc:Choice>
        <mc:Fallback xmlns="">
          <p:sp>
            <p:nvSpPr>
              <p:cNvPr id="35" name="Title 1">
                <a:extLst>
                  <a:ext uri="{FF2B5EF4-FFF2-40B4-BE49-F238E27FC236}">
                    <a16:creationId xmlns:a16="http://schemas.microsoft.com/office/drawing/2014/main" id="{9A7B5BF6-F441-D449-AA62-B9F11E91E1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5395284"/>
                <a:ext cx="3424344" cy="1311064"/>
              </a:xfrm>
              <a:prstGeom prst="rect">
                <a:avLst/>
              </a:prstGeom>
              <a:blipFill>
                <a:blip r:embed="rId3"/>
                <a:stretch>
                  <a:fillRect l="-37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itle 1">
                <a:extLst>
                  <a:ext uri="{FF2B5EF4-FFF2-40B4-BE49-F238E27FC236}">
                    <a16:creationId xmlns:a16="http://schemas.microsoft.com/office/drawing/2014/main" id="{27DFCFCD-0A4B-5848-831F-366823B8781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829800" y="5395284"/>
                <a:ext cx="2188687" cy="1311064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685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3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2800" b="1" dirty="0">
                    <a:solidFill>
                      <a:srgbClr val="C00000"/>
                    </a:solidFill>
                  </a:rPr>
                  <a:t>Yao: </a:t>
                </a:r>
                <a14:m>
                  <m:oMath xmlns:m="http://schemas.openxmlformats.org/officeDocument/2006/math">
                    <m:r>
                      <a:rPr lang="en-US" sz="2800" b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𝐎</m:t>
                    </m:r>
                    <m:d>
                      <m:dPr>
                        <m:ctrlP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𝑺𝑲𝑬</m:t>
                            </m:r>
                          </m:sub>
                        </m:sSub>
                      </m:e>
                    </m:d>
                  </m:oMath>
                </a14:m>
                <a:endParaRPr lang="en-US" sz="2800" b="1" dirty="0">
                  <a:solidFill>
                    <a:srgbClr val="C00000"/>
                  </a:solidFill>
                  <a:sym typeface="Wingdings"/>
                </a:endParaRPr>
              </a:p>
            </p:txBody>
          </p:sp>
        </mc:Choice>
        <mc:Fallback xmlns="">
          <p:sp>
            <p:nvSpPr>
              <p:cNvPr id="36" name="Title 1">
                <a:extLst>
                  <a:ext uri="{FF2B5EF4-FFF2-40B4-BE49-F238E27FC236}">
                    <a16:creationId xmlns:a16="http://schemas.microsoft.com/office/drawing/2014/main" id="{27DFCFCD-0A4B-5848-831F-366823B878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9800" y="5395284"/>
                <a:ext cx="2188687" cy="1311064"/>
              </a:xfrm>
              <a:prstGeom prst="rect">
                <a:avLst/>
              </a:prstGeom>
              <a:blipFill>
                <a:blip r:embed="rId4"/>
                <a:stretch>
                  <a:fillRect l="-5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06EBC40D-F211-6C47-A11B-54175BE1C679}"/>
              </a:ext>
            </a:extLst>
          </p:cNvPr>
          <p:cNvSpPr/>
          <p:nvPr/>
        </p:nvSpPr>
        <p:spPr>
          <a:xfrm>
            <a:off x="4919647" y="2301495"/>
            <a:ext cx="60925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等线" panose="02010600030101010101" pitchFamily="2" charset="-122"/>
                <a:cs typeface="+mn-cs"/>
              </a:rPr>
              <a:t>Bounded Integer + Boolean Computation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 Light" panose="020F03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7F7F317-085A-1A4D-88D5-A3A0575909A0}"/>
              </a:ext>
            </a:extLst>
          </p:cNvPr>
          <p:cNvGrpSpPr/>
          <p:nvPr/>
        </p:nvGrpSpPr>
        <p:grpSpPr>
          <a:xfrm>
            <a:off x="1922372" y="4909008"/>
            <a:ext cx="2422995" cy="416373"/>
            <a:chOff x="5816625" y="2080925"/>
            <a:chExt cx="2422995" cy="41637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B3E9EC86-ECFF-C649-9DFF-19B095A7D6CB}"/>
                    </a:ext>
                  </a:extLst>
                </p:cNvPr>
                <p:cNvSpPr txBox="1"/>
                <p:nvPr/>
              </p:nvSpPr>
              <p:spPr>
                <a:xfrm>
                  <a:off x="7847718" y="2127966"/>
                  <a:ext cx="391902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B3E9EC86-ECFF-C649-9DFF-19B095A7D6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47718" y="2127966"/>
                  <a:ext cx="391902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10938" r="-3125" b="-81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CFBAB742-30BD-9149-9AEB-F80E18976105}"/>
                    </a:ext>
                  </a:extLst>
                </p:cNvPr>
                <p:cNvSpPr txBox="1"/>
                <p:nvPr/>
              </p:nvSpPr>
              <p:spPr>
                <a:xfrm>
                  <a:off x="6767501" y="2112577"/>
                  <a:ext cx="474104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latin typeface="Cambria Math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latin typeface="Cambria Math" charset="0"/>
                          </a:rPr>
                          <m:t> 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CFBAB742-30BD-9149-9AEB-F80E1897610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67501" y="2112577"/>
                  <a:ext cx="474104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20513" t="-3333" r="-20513" b="-3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FFEBB913-190A-F848-944F-2CD821BD09A5}"/>
                    </a:ext>
                  </a:extLst>
                </p:cNvPr>
                <p:cNvSpPr txBox="1"/>
                <p:nvPr/>
              </p:nvSpPr>
              <p:spPr>
                <a:xfrm>
                  <a:off x="7311287" y="2112577"/>
                  <a:ext cx="331822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i="1">
                          <a:latin typeface="Cambria Math" charset="0"/>
                        </a:rPr>
                        <m:t>⋯</m:t>
                      </m:r>
                    </m:oMath>
                  </a14:m>
                  <a:r>
                    <a:rPr lang="en-US" sz="2400" dirty="0">
                      <a:latin typeface="+mj-lt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11287" y="2112577"/>
                  <a:ext cx="331822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1636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FFBF7BBA-7333-5545-896C-BA80668BA687}"/>
                    </a:ext>
                  </a:extLst>
                </p:cNvPr>
                <p:cNvSpPr txBox="1"/>
                <p:nvPr/>
              </p:nvSpPr>
              <p:spPr>
                <a:xfrm>
                  <a:off x="6308530" y="2112577"/>
                  <a:ext cx="331821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 charset="0"/>
                          </a:rPr>
                          <m:t>⋯</m:t>
                        </m:r>
                      </m:oMath>
                    </m:oMathPara>
                  </a14:m>
                  <a:endParaRPr lang="en-US" sz="240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08530" y="2112577"/>
                  <a:ext cx="331821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5556" r="-740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CBB4EB1F-8F23-AA4A-A671-C03B0279A86A}"/>
                    </a:ext>
                  </a:extLst>
                </p:cNvPr>
                <p:cNvSpPr txBox="1"/>
                <p:nvPr/>
              </p:nvSpPr>
              <p:spPr>
                <a:xfrm>
                  <a:off x="5816625" y="2080925"/>
                  <a:ext cx="443262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 charset="0"/>
                          </a:rPr>
                          <m:t> 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CBB4EB1F-8F23-AA4A-A671-C03B0279A86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16625" y="2080925"/>
                  <a:ext cx="443262" cy="369332"/>
                </a:xfrm>
                <a:prstGeom prst="rect">
                  <a:avLst/>
                </a:prstGeom>
                <a:blipFill>
                  <a:blip r:embed="rId9"/>
                  <a:stretch>
                    <a:fillRect l="-5556" t="-6667" r="-25000" b="-3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Trapezoid 14">
            <a:extLst>
              <a:ext uri="{FF2B5EF4-FFF2-40B4-BE49-F238E27FC236}">
                <a16:creationId xmlns:a16="http://schemas.microsoft.com/office/drawing/2014/main" id="{FFABB664-30BB-0444-A88C-8A171B43EF88}"/>
              </a:ext>
            </a:extLst>
          </p:cNvPr>
          <p:cNvSpPr/>
          <p:nvPr/>
        </p:nvSpPr>
        <p:spPr>
          <a:xfrm rot="10800000">
            <a:off x="1268328" y="2825361"/>
            <a:ext cx="3651319" cy="1928685"/>
          </a:xfrm>
          <a:prstGeom prst="trapezoid">
            <a:avLst>
              <a:gd name="adj" fmla="val 50000"/>
            </a:avLst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84C6FD9-833B-6C44-95C2-100794ADADFD}"/>
              </a:ext>
            </a:extLst>
          </p:cNvPr>
          <p:cNvGrpSpPr/>
          <p:nvPr/>
        </p:nvGrpSpPr>
        <p:grpSpPr>
          <a:xfrm>
            <a:off x="1876430" y="2261498"/>
            <a:ext cx="2471085" cy="416373"/>
            <a:chOff x="6324712" y="2074188"/>
            <a:chExt cx="2471085" cy="41637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110B6F34-987E-A447-9758-33CC2DC2A211}"/>
                    </a:ext>
                  </a:extLst>
                </p:cNvPr>
                <p:cNvSpPr txBox="1"/>
                <p:nvPr/>
              </p:nvSpPr>
              <p:spPr>
                <a:xfrm>
                  <a:off x="8355805" y="2121229"/>
                  <a:ext cx="439992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110B6F34-987E-A447-9758-33CC2DC2A21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55805" y="2121229"/>
                  <a:ext cx="439992" cy="369332"/>
                </a:xfrm>
                <a:prstGeom prst="rect">
                  <a:avLst/>
                </a:prstGeom>
                <a:blipFill>
                  <a:blip r:embed="rId10"/>
                  <a:stretch>
                    <a:fillRect l="-16667" r="-2778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B475049B-CC45-6B48-98B5-DEB55A2772DD}"/>
                    </a:ext>
                  </a:extLst>
                </p:cNvPr>
                <p:cNvSpPr txBox="1"/>
                <p:nvPr/>
              </p:nvSpPr>
              <p:spPr>
                <a:xfrm>
                  <a:off x="7275588" y="2105840"/>
                  <a:ext cx="474104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latin typeface="Cambria Math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i="1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latin typeface="Cambria Math" charset="0"/>
                          </a:rPr>
                          <m:t> 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7DACE1DE-4D64-D54A-8DE7-67037B007DD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75588" y="2105840"/>
                  <a:ext cx="474104" cy="369332"/>
                </a:xfrm>
                <a:prstGeom prst="rect">
                  <a:avLst/>
                </a:prstGeom>
                <a:blipFill>
                  <a:blip r:embed="rId25"/>
                  <a:stretch>
                    <a:fillRect l="-23684" t="-3333" r="-21053" b="-3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7EF81A52-CBAC-1244-97D5-94163E27449E}"/>
                    </a:ext>
                  </a:extLst>
                </p:cNvPr>
                <p:cNvSpPr txBox="1"/>
                <p:nvPr/>
              </p:nvSpPr>
              <p:spPr>
                <a:xfrm>
                  <a:off x="7819374" y="2105840"/>
                  <a:ext cx="331822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i="1">
                          <a:latin typeface="Cambria Math" charset="0"/>
                        </a:rPr>
                        <m:t>⋯</m:t>
                      </m:r>
                    </m:oMath>
                  </a14:m>
                  <a:r>
                    <a:rPr lang="en-US" sz="2400" dirty="0">
                      <a:latin typeface="+mj-lt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B8CD173E-FAE3-D04F-9C7D-A3BBDC84FEE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19374" y="2105840"/>
                  <a:ext cx="331822" cy="369332"/>
                </a:xfrm>
                <a:prstGeom prst="rect">
                  <a:avLst/>
                </a:prstGeom>
                <a:blipFill>
                  <a:blip r:embed="rId26"/>
                  <a:stretch>
                    <a:fillRect l="-148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408C2F45-84D0-F847-8FCB-81D34597D3F7}"/>
                    </a:ext>
                  </a:extLst>
                </p:cNvPr>
                <p:cNvSpPr txBox="1"/>
                <p:nvPr/>
              </p:nvSpPr>
              <p:spPr>
                <a:xfrm>
                  <a:off x="6816617" y="2105840"/>
                  <a:ext cx="331821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 charset="0"/>
                          </a:rPr>
                          <m:t>⋯</m:t>
                        </m:r>
                      </m:oMath>
                    </m:oMathPara>
                  </a14:m>
                  <a:endParaRPr lang="en-US" sz="240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1C13092B-18C2-7A4C-89C0-5C3708F5555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16617" y="2105840"/>
                  <a:ext cx="331821" cy="369332"/>
                </a:xfrm>
                <a:prstGeom prst="rect">
                  <a:avLst/>
                </a:prstGeom>
                <a:blipFill>
                  <a:blip r:embed="rId27"/>
                  <a:stretch>
                    <a:fillRect l="-3704" r="-370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4908326C-E014-4D40-B946-E6516A51D388}"/>
                    </a:ext>
                  </a:extLst>
                </p:cNvPr>
                <p:cNvSpPr txBox="1"/>
                <p:nvPr/>
              </p:nvSpPr>
              <p:spPr>
                <a:xfrm>
                  <a:off x="6324712" y="2074188"/>
                  <a:ext cx="433965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i="1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 charset="0"/>
                          </a:rPr>
                          <m:t> 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5E6BE137-87EE-354A-83FD-B7FB6E0002F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24712" y="2074188"/>
                  <a:ext cx="433965" cy="369332"/>
                </a:xfrm>
                <a:prstGeom prst="rect">
                  <a:avLst/>
                </a:prstGeom>
                <a:blipFill>
                  <a:blip r:embed="rId28"/>
                  <a:stretch>
                    <a:fillRect l="-17647" t="-3333" r="-26471" b="-4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9F43C0C-2389-8C48-9D58-D8AD20F8784D}"/>
              </a:ext>
            </a:extLst>
          </p:cNvPr>
          <p:cNvGrpSpPr/>
          <p:nvPr/>
        </p:nvGrpSpPr>
        <p:grpSpPr>
          <a:xfrm rot="10800000">
            <a:off x="2502109" y="2809350"/>
            <a:ext cx="1168703" cy="1592290"/>
            <a:chOff x="6099996" y="2936435"/>
            <a:chExt cx="1168703" cy="159229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544A50A5-17AC-F149-8A14-EF1969FFD40B}"/>
                    </a:ext>
                  </a:extLst>
                </p:cNvPr>
                <p:cNvSpPr txBox="1"/>
                <p:nvPr/>
              </p:nvSpPr>
              <p:spPr>
                <a:xfrm rot="10800000" flipV="1">
                  <a:off x="6417287" y="4005505"/>
                  <a:ext cx="53412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+</m:t>
                        </m:r>
                      </m:oMath>
                    </m:oMathPara>
                  </a14:m>
                  <a:endParaRPr lang="en-US" sz="2800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544A50A5-17AC-F149-8A14-EF1969FFD4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800000" flipV="1">
                  <a:off x="6417287" y="4005505"/>
                  <a:ext cx="534121" cy="523220"/>
                </a:xfrm>
                <a:prstGeom prst="rect">
                  <a:avLst/>
                </a:prstGeom>
                <a:blipFill>
                  <a:blip r:embed="rId2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06FF9C85-E6D0-124F-B44E-BE531E66691E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6676821" y="2936435"/>
              <a:ext cx="583139" cy="660856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tailEnd type="non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AB98CB3D-C2A1-5541-A955-FDA15E55FC9D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6686413" y="3827677"/>
              <a:ext cx="582286" cy="305339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tailEnd type="non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41283B6A-E4EF-1E43-8332-75530454866E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6099996" y="3827677"/>
              <a:ext cx="586417" cy="305339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tailEnd type="non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1EA2419-002E-9A48-92C1-7EAD8FB030FF}"/>
                  </a:ext>
                </a:extLst>
              </p:cNvPr>
              <p:cNvSpPr txBox="1"/>
              <p:nvPr/>
            </p:nvSpPr>
            <p:spPr>
              <a:xfrm flipV="1">
                <a:off x="3732428" y="3389397"/>
                <a:ext cx="1829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×</m:t>
                      </m:r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1EA2419-002E-9A48-92C1-7EAD8FB030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V="1">
                <a:off x="3732428" y="3389397"/>
                <a:ext cx="182916" cy="523220"/>
              </a:xfrm>
              <a:prstGeom prst="rect">
                <a:avLst/>
              </a:prstGeom>
              <a:blipFill>
                <a:blip r:embed="rId30"/>
                <a:stretch>
                  <a:fillRect l="-1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89FE0A31-1744-8745-88E2-A3991657AC7B}"/>
              </a:ext>
            </a:extLst>
          </p:cNvPr>
          <p:cNvCxnSpPr>
            <a:cxnSpLocks/>
          </p:cNvCxnSpPr>
          <p:nvPr/>
        </p:nvCxnSpPr>
        <p:spPr>
          <a:xfrm flipH="1">
            <a:off x="3107285" y="3762243"/>
            <a:ext cx="573054" cy="639397"/>
          </a:xfrm>
          <a:prstGeom prst="straightConnector1">
            <a:avLst/>
          </a:prstGeom>
          <a:ln w="19050" cmpd="sng">
            <a:solidFill>
              <a:schemeClr val="tx1"/>
            </a:solidFill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8782BFB-73A8-3D4E-90D2-A07534FCEC45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3698240" y="3762243"/>
            <a:ext cx="263204" cy="660856"/>
          </a:xfrm>
          <a:prstGeom prst="straightConnector1">
            <a:avLst/>
          </a:prstGeom>
          <a:ln w="19050" cmpd="sng">
            <a:solidFill>
              <a:schemeClr val="tx1"/>
            </a:solidFill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4440BD8F-3F4C-3C47-8B6B-5316EE3A1856}"/>
              </a:ext>
            </a:extLst>
          </p:cNvPr>
          <p:cNvCxnSpPr>
            <a:cxnSpLocks/>
          </p:cNvCxnSpPr>
          <p:nvPr/>
        </p:nvCxnSpPr>
        <p:spPr>
          <a:xfrm>
            <a:off x="1864570" y="3246043"/>
            <a:ext cx="542817" cy="256516"/>
          </a:xfrm>
          <a:prstGeom prst="straightConnector1">
            <a:avLst/>
          </a:prstGeom>
          <a:ln w="19050" cmpd="sng">
            <a:solidFill>
              <a:schemeClr val="tx1"/>
            </a:solidFill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E902DE32-2FD2-E14A-9DAF-7E7DC84C670D}"/>
              </a:ext>
            </a:extLst>
          </p:cNvPr>
          <p:cNvCxnSpPr>
            <a:cxnSpLocks/>
          </p:cNvCxnSpPr>
          <p:nvPr/>
        </p:nvCxnSpPr>
        <p:spPr>
          <a:xfrm flipH="1">
            <a:off x="3760502" y="3234435"/>
            <a:ext cx="557675" cy="273867"/>
          </a:xfrm>
          <a:prstGeom prst="straightConnector1">
            <a:avLst/>
          </a:prstGeom>
          <a:ln w="19050" cmpd="sng">
            <a:solidFill>
              <a:schemeClr val="tx1"/>
            </a:solidFill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AFD3B88-F4C9-EE4B-B5EC-796C81DDC494}"/>
                  </a:ext>
                </a:extLst>
              </p:cNvPr>
              <p:cNvSpPr txBox="1"/>
              <p:nvPr/>
            </p:nvSpPr>
            <p:spPr>
              <a:xfrm rot="10800000" flipV="1">
                <a:off x="2121377" y="3388378"/>
                <a:ext cx="761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𝐵𝐷</m:t>
                      </m:r>
                    </m:oMath>
                  </m:oMathPara>
                </a14:m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AFD3B88-F4C9-EE4B-B5EC-796C81DDC4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2121377" y="3388378"/>
                <a:ext cx="761042" cy="523220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3ABC71B-F20B-5543-A4B7-1AC4875EA548}"/>
                  </a:ext>
                </a:extLst>
              </p:cNvPr>
              <p:cNvSpPr txBox="1"/>
              <p:nvPr/>
            </p:nvSpPr>
            <p:spPr>
              <a:xfrm rot="10800000" flipV="1">
                <a:off x="1570565" y="2743200"/>
                <a:ext cx="49218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3ABC71B-F20B-5543-A4B7-1AC4875EA5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1570565" y="2743200"/>
                <a:ext cx="492186" cy="523220"/>
              </a:xfrm>
              <a:prstGeom prst="rect">
                <a:avLst/>
              </a:prstGeom>
              <a:blipFill>
                <a:blip r:embed="rId32"/>
                <a:stretch>
                  <a:fillRect b="-9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D7F3E26C-90E3-7C4A-AB54-314FCF9A44E2}"/>
                  </a:ext>
                </a:extLst>
              </p:cNvPr>
              <p:cNvSpPr/>
              <p:nvPr/>
            </p:nvSpPr>
            <p:spPr>
              <a:xfrm>
                <a:off x="4932944" y="2965781"/>
                <a:ext cx="4844905" cy="4801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en-US" altLang="ja-JP" sz="2800" dirty="0">
                    <a:solidFill>
                      <a:srgbClr val="0070C0"/>
                    </a:solidFill>
                    <a:latin typeface="+mj-lt"/>
                    <a:cs typeface="Calibri"/>
                  </a:rPr>
                  <a:t>Arithmetic Gates: </a:t>
                </a:r>
                <a14:m>
                  <m:oMath xmlns:m="http://schemas.openxmlformats.org/officeDocument/2006/math">
                    <m:r>
                      <a:rPr lang="en-US" sz="2800" b="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+, −.  ×</m:t>
                    </m:r>
                  </m:oMath>
                </a14:m>
                <a:r>
                  <a:rPr lang="en-US" altLang="ja-JP" sz="2800" dirty="0">
                    <a:solidFill>
                      <a:srgbClr val="0070C0"/>
                    </a:solidFill>
                    <a:latin typeface="+mj-lt"/>
                    <a:cs typeface="Calibri"/>
                  </a:rPr>
                  <a:t> </a:t>
                </a: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D7F3E26C-90E3-7C4A-AB54-314FCF9A44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944" y="2965781"/>
                <a:ext cx="4844905" cy="480131"/>
              </a:xfrm>
              <a:prstGeom prst="rect">
                <a:avLst/>
              </a:prstGeom>
              <a:blipFill>
                <a:blip r:embed="rId33"/>
                <a:stretch>
                  <a:fillRect l="-2264" t="-21795" b="-371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B716477C-B2ED-694F-AF7B-F46851AA4594}"/>
                  </a:ext>
                </a:extLst>
              </p:cNvPr>
              <p:cNvSpPr/>
              <p:nvPr/>
            </p:nvSpPr>
            <p:spPr>
              <a:xfrm>
                <a:off x="4932945" y="3586488"/>
                <a:ext cx="6271880" cy="4801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en-US" altLang="ja-JP" sz="2800" dirty="0">
                    <a:solidFill>
                      <a:srgbClr val="C00000"/>
                    </a:solidFill>
                    <a:latin typeface="+mj-lt"/>
                    <a:cs typeface="Calibri"/>
                  </a:rPr>
                  <a:t>Bit Decomposition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libri"/>
                      </a:rPr>
                      <m:t>BD</m:t>
                    </m:r>
                    <m:r>
                      <a:rPr lang="en-US" altLang="ja-JP" sz="2800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libri"/>
                      </a:rPr>
                      <m:t> </m:t>
                    </m:r>
                    <m:r>
                      <a:rPr lang="en-US" altLang="ja-JP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libri"/>
                      </a:rPr>
                      <m:t>: </m:t>
                    </m:r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𝑏𝑖𝑡𝑠</m:t>
                    </m:r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ja-JP" sz="2800" dirty="0">
                  <a:solidFill>
                    <a:srgbClr val="C00000"/>
                  </a:solidFill>
                  <a:latin typeface="+mj-lt"/>
                  <a:cs typeface="Calibri"/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B716477C-B2ED-694F-AF7B-F46851AA45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945" y="3586488"/>
                <a:ext cx="6271880" cy="480131"/>
              </a:xfrm>
              <a:prstGeom prst="rect">
                <a:avLst/>
              </a:prstGeom>
              <a:blipFill>
                <a:blip r:embed="rId34"/>
                <a:stretch>
                  <a:fillRect l="-1749" t="-20253" b="-354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EADAD847-04C2-4345-9999-41294D55A54E}"/>
                  </a:ext>
                </a:extLst>
              </p:cNvPr>
              <p:cNvSpPr/>
              <p:nvPr/>
            </p:nvSpPr>
            <p:spPr>
              <a:xfrm>
                <a:off x="4932945" y="4172944"/>
                <a:ext cx="7182856" cy="4801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en-US" altLang="ja-JP" sz="2800" dirty="0">
                    <a:solidFill>
                      <a:srgbClr val="C00000"/>
                    </a:solidFill>
                    <a:latin typeface="+mj-lt"/>
                    <a:cs typeface="Calibri"/>
                  </a:rPr>
                  <a:t>Boolean Computation </a:t>
                </a:r>
                <a14:m>
                  <m:oMath xmlns:m="http://schemas.openxmlformats.org/officeDocument/2006/math">
                    <m:r>
                      <a:rPr lang="en-US" altLang="ja-JP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libri"/>
                      </a:rPr>
                      <m:t>𝑔</m:t>
                    </m:r>
                    <m:r>
                      <a:rPr lang="en-US" altLang="ja-JP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libri"/>
                      </a:rPr>
                      <m:t> :</m:t>
                    </m:r>
                    <m:sSup>
                      <m:sSupPr>
                        <m:ctrlPr>
                          <a:rPr lang="en-US" altLang="ja-JP" sz="28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ja-JP" sz="280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dPr>
                          <m:e>
                            <m:r>
                              <a:rPr lang="en-US" altLang="ja-JP" sz="28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  <m:t>0,1</m:t>
                            </m:r>
                          </m:e>
                        </m:d>
                      </m:e>
                      <m:sup>
                        <m:sSub>
                          <m:sSubPr>
                            <m:ctrlPr>
                              <a:rPr lang="en-US" altLang="ja-JP" sz="280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altLang="ja-JP" sz="28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ja-JP" sz="28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  <m:t>1</m:t>
                            </m:r>
                          </m:sub>
                        </m:sSub>
                      </m:sup>
                    </m:sSup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8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sSub>
                          <m:sSubPr>
                            <m:ctrlPr>
                              <a:rPr lang="en-US" sz="280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endParaRPr lang="en-US" sz="2800" b="0" dirty="0">
                  <a:solidFill>
                    <a:srgbClr val="C0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EADAD847-04C2-4345-9999-41294D55A5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945" y="4172944"/>
                <a:ext cx="7182856" cy="480131"/>
              </a:xfrm>
              <a:prstGeom prst="rect">
                <a:avLst/>
              </a:prstGeom>
              <a:blipFill>
                <a:blip r:embed="rId35"/>
                <a:stretch>
                  <a:fillRect l="-1527" t="-21795" b="-371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itle 1">
                <a:extLst>
                  <a:ext uri="{FF2B5EF4-FFF2-40B4-BE49-F238E27FC236}">
                    <a16:creationId xmlns:a16="http://schemas.microsoft.com/office/drawing/2014/main" id="{75F96129-3C41-4943-BFD6-7C324406C6B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40697" y="5444193"/>
                <a:ext cx="4038600" cy="1311064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685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3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2800" b="1" dirty="0">
                    <a:solidFill>
                      <a:srgbClr val="9133EE"/>
                    </a:solidFill>
                  </a:rPr>
                  <a:t>DCR: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rgbClr val="9133EE"/>
                        </a:solidFill>
                        <a:latin typeface="Cambria Math" panose="02040503050406030204" pitchFamily="18" charset="0"/>
                      </a:rPr>
                      <m:t>𝐎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rgbClr val="9133E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9133E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solidFill>
                                  <a:srgbClr val="9133EE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9133EE"/>
                                </a:solidFill>
                                <a:latin typeface="Cambria Math" panose="02040503050406030204" pitchFamily="18" charset="0"/>
                              </a:rPr>
                              <m:t>𝑫𝑪𝑹</m:t>
                            </m:r>
                          </m:sub>
                        </m:sSub>
                        <m:r>
                          <a:rPr lang="en-US" sz="2800" b="1" i="1" smtClean="0">
                            <a:solidFill>
                              <a:srgbClr val="9133EE"/>
                            </a:solidFill>
                            <a:latin typeface="Cambria Math" panose="02040503050406030204" pitchFamily="18" charset="0"/>
                          </a:rPr>
                          <m:t>(ℓ+</m:t>
                        </m:r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9133E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solidFill>
                                  <a:srgbClr val="9133EE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9133EE"/>
                                </a:solidFill>
                                <a:latin typeface="Cambria Math" panose="02040503050406030204" pitchFamily="18" charset="0"/>
                              </a:rPr>
                              <m:t>𝑫𝑪𝑹</m:t>
                            </m:r>
                          </m:sub>
                        </m:sSub>
                        <m:r>
                          <a:rPr lang="en-US" sz="2800" b="1" i="1" smtClean="0">
                            <a:solidFill>
                              <a:srgbClr val="9133EE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sz="2800" b="1" dirty="0">
                  <a:solidFill>
                    <a:srgbClr val="9133EE"/>
                  </a:solidFill>
                </a:endParaRPr>
              </a:p>
              <a:p>
                <a:r>
                  <a:rPr lang="en-US" sz="2800" b="1" dirty="0">
                    <a:solidFill>
                      <a:srgbClr val="9133EE"/>
                    </a:solidFill>
                    <a:sym typeface="Wingdings"/>
                  </a:rPr>
                  <a:t>LWE: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9133EE"/>
                        </a:solidFill>
                        <a:latin typeface="Cambria Math" panose="02040503050406030204" pitchFamily="18" charset="0"/>
                        <a:sym typeface="Wingdings"/>
                      </a:rPr>
                      <m:t>ℓ⋅</m:t>
                    </m:r>
                    <m:acc>
                      <m:accPr>
                        <m:chr m:val="̃"/>
                        <m:ctrlPr>
                          <a:rPr lang="en-US" sz="2800" b="1" i="1" dirty="0" smtClean="0">
                            <a:solidFill>
                              <a:srgbClr val="9133EE"/>
                            </a:solidFill>
                            <a:latin typeface="Cambria Math" panose="02040503050406030204" pitchFamily="18" charset="0"/>
                            <a:sym typeface="Wingdings"/>
                          </a:rPr>
                        </m:ctrlPr>
                      </m:accPr>
                      <m:e>
                        <m:r>
                          <a:rPr lang="en-US" sz="2800" b="1" i="0" dirty="0" smtClean="0">
                            <a:solidFill>
                              <a:srgbClr val="9133EE"/>
                            </a:solidFill>
                            <a:latin typeface="Cambria Math" panose="02040503050406030204" pitchFamily="18" charset="0"/>
                            <a:sym typeface="Wingdings"/>
                          </a:rPr>
                          <m:t>𝐎</m:t>
                        </m:r>
                      </m:e>
                    </m:acc>
                    <m:r>
                      <a:rPr lang="en-US" sz="2800" b="1" i="1" dirty="0" smtClean="0">
                        <a:solidFill>
                          <a:srgbClr val="9133EE"/>
                        </a:solidFill>
                        <a:latin typeface="Cambria Math" panose="02040503050406030204" pitchFamily="18" charset="0"/>
                        <a:sym typeface="Wingdings"/>
                      </a:rPr>
                      <m:t>(</m:t>
                    </m:r>
                    <m:sSub>
                      <m:sSubPr>
                        <m:ctrlPr>
                          <a:rPr lang="en-US" sz="2800" b="1" i="1" dirty="0" smtClean="0">
                            <a:solidFill>
                              <a:srgbClr val="9133EE"/>
                            </a:solidFill>
                            <a:latin typeface="Cambria Math" panose="02040503050406030204" pitchFamily="18" charset="0"/>
                            <a:sym typeface="Wingdings"/>
                          </a:rPr>
                        </m:ctrlPr>
                      </m:sSubPr>
                      <m:e>
                        <m:r>
                          <a:rPr lang="en-US" sz="2800" b="1" i="1" dirty="0" smtClean="0">
                            <a:solidFill>
                              <a:srgbClr val="9133EE"/>
                            </a:solidFill>
                            <a:latin typeface="Cambria Math" panose="02040503050406030204" pitchFamily="18" charset="0"/>
                            <a:sym typeface="Wingdings"/>
                          </a:rPr>
                          <m:t>𝒌</m:t>
                        </m:r>
                      </m:e>
                      <m:sub>
                        <m:r>
                          <a:rPr lang="en-US" sz="2800" b="1" i="1" dirty="0" smtClean="0">
                            <a:solidFill>
                              <a:srgbClr val="9133EE"/>
                            </a:solidFill>
                            <a:latin typeface="Cambria Math" panose="02040503050406030204" pitchFamily="18" charset="0"/>
                            <a:sym typeface="Wingdings"/>
                          </a:rPr>
                          <m:t>𝑳𝑾𝑬</m:t>
                        </m:r>
                      </m:sub>
                    </m:sSub>
                    <m:r>
                      <a:rPr lang="en-US" sz="2800" b="1" i="1" dirty="0" smtClean="0">
                        <a:solidFill>
                          <a:srgbClr val="9133EE"/>
                        </a:solidFill>
                        <a:latin typeface="Cambria Math" panose="02040503050406030204" pitchFamily="18" charset="0"/>
                        <a:sym typeface="Wingdings"/>
                      </a:rPr>
                      <m:t>)</m:t>
                    </m:r>
                  </m:oMath>
                </a14:m>
                <a:r>
                  <a:rPr lang="en-US" sz="2800" b="1" dirty="0">
                    <a:solidFill>
                      <a:srgbClr val="9133EE"/>
                    </a:solidFill>
                    <a:sym typeface="Wingdings"/>
                  </a:rPr>
                  <a:t> </a:t>
                </a:r>
              </a:p>
            </p:txBody>
          </p:sp>
        </mc:Choice>
        <mc:Fallback xmlns="">
          <p:sp>
            <p:nvSpPr>
              <p:cNvPr id="46" name="Title 1">
                <a:extLst>
                  <a:ext uri="{FF2B5EF4-FFF2-40B4-BE49-F238E27FC236}">
                    <a16:creationId xmlns:a16="http://schemas.microsoft.com/office/drawing/2014/main" id="{75F96129-3C41-4943-BFD6-7C324406C6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0697" y="5444193"/>
                <a:ext cx="4038600" cy="1311064"/>
              </a:xfrm>
              <a:prstGeom prst="rect">
                <a:avLst/>
              </a:prstGeom>
              <a:blipFill>
                <a:blip r:embed="rId36"/>
                <a:stretch>
                  <a:fillRect l="-31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Curved Connector 46">
            <a:extLst>
              <a:ext uri="{FF2B5EF4-FFF2-40B4-BE49-F238E27FC236}">
                <a16:creationId xmlns:a16="http://schemas.microsoft.com/office/drawing/2014/main" id="{E95C2587-9073-2349-90CB-619D3E9A923F}"/>
              </a:ext>
            </a:extLst>
          </p:cNvPr>
          <p:cNvCxnSpPr>
            <a:cxnSpLocks/>
            <a:stCxn id="42" idx="1"/>
            <a:endCxn id="35" idx="1"/>
          </p:cNvCxnSpPr>
          <p:nvPr/>
        </p:nvCxnSpPr>
        <p:spPr>
          <a:xfrm rot="10800000" flipV="1">
            <a:off x="1600200" y="3205846"/>
            <a:ext cx="3332744" cy="2844969"/>
          </a:xfrm>
          <a:prstGeom prst="curvedConnector3">
            <a:avLst>
              <a:gd name="adj1" fmla="val 106859"/>
            </a:avLst>
          </a:prstGeom>
          <a:ln w="19050">
            <a:solidFill>
              <a:srgbClr val="9133EE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urved Connector 47">
            <a:extLst>
              <a:ext uri="{FF2B5EF4-FFF2-40B4-BE49-F238E27FC236}">
                <a16:creationId xmlns:a16="http://schemas.microsoft.com/office/drawing/2014/main" id="{BECCC00A-365D-1842-A8F2-C023F90A92A3}"/>
              </a:ext>
            </a:extLst>
          </p:cNvPr>
          <p:cNvCxnSpPr>
            <a:cxnSpLocks/>
            <a:stCxn id="44" idx="1"/>
            <a:endCxn id="46" idx="1"/>
          </p:cNvCxnSpPr>
          <p:nvPr/>
        </p:nvCxnSpPr>
        <p:spPr>
          <a:xfrm rot="10800000" flipH="1" flipV="1">
            <a:off x="4932945" y="3826553"/>
            <a:ext cx="507752" cy="2273171"/>
          </a:xfrm>
          <a:prstGeom prst="curvedConnector3">
            <a:avLst>
              <a:gd name="adj1" fmla="val -45022"/>
            </a:avLst>
          </a:prstGeom>
          <a:ln w="19050">
            <a:solidFill>
              <a:srgbClr val="9133EE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urved Connector 49">
            <a:extLst>
              <a:ext uri="{FF2B5EF4-FFF2-40B4-BE49-F238E27FC236}">
                <a16:creationId xmlns:a16="http://schemas.microsoft.com/office/drawing/2014/main" id="{E1EA7BBB-5E44-694B-AFC5-0D49F07145CD}"/>
              </a:ext>
            </a:extLst>
          </p:cNvPr>
          <p:cNvCxnSpPr>
            <a:cxnSpLocks/>
            <a:stCxn id="5" idx="2"/>
            <a:endCxn id="36" idx="0"/>
          </p:cNvCxnSpPr>
          <p:nvPr/>
        </p:nvCxnSpPr>
        <p:spPr>
          <a:xfrm rot="16200000" flipH="1">
            <a:off x="9496080" y="3967219"/>
            <a:ext cx="349893" cy="2506235"/>
          </a:xfrm>
          <a:prstGeom prst="curvedConnector3">
            <a:avLst>
              <a:gd name="adj1" fmla="val 50000"/>
            </a:avLst>
          </a:prstGeom>
          <a:ln w="19050">
            <a:solidFill>
              <a:srgbClr val="9133EE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E16E1BDD-8F69-4813-4F8A-162D2D12FA7E}"/>
              </a:ext>
            </a:extLst>
          </p:cNvPr>
          <p:cNvSpPr txBox="1"/>
          <p:nvPr/>
        </p:nvSpPr>
        <p:spPr>
          <a:xfrm>
            <a:off x="5113775" y="4620659"/>
            <a:ext cx="6608268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ja-JP" sz="2400" dirty="0">
                <a:latin typeface="+mj-lt"/>
                <a:cs typeface="Calibri"/>
              </a:rPr>
              <a:t>e.g., comparison, truncation, exponentiation</a:t>
            </a:r>
          </a:p>
        </p:txBody>
      </p:sp>
      <p:sp>
        <p:nvSpPr>
          <p:cNvPr id="49" name="Title 1">
            <a:extLst>
              <a:ext uri="{FF2B5EF4-FFF2-40B4-BE49-F238E27FC236}">
                <a16:creationId xmlns:a16="http://schemas.microsoft.com/office/drawing/2014/main" id="{18E56C92-3846-2A55-B38F-0BF39DF67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944175" cy="1325563"/>
          </a:xfrm>
        </p:spPr>
        <p:txBody>
          <a:bodyPr>
            <a:normAutofit/>
          </a:bodyPr>
          <a:lstStyle/>
          <a:p>
            <a:r>
              <a:rPr lang="en-US" dirty="0"/>
              <a:t>Our Result 3: Garbling </a:t>
            </a:r>
            <a:r>
              <a:rPr lang="en-US" b="1" dirty="0"/>
              <a:t>Mixed</a:t>
            </a:r>
            <a:r>
              <a:rPr lang="en-US" dirty="0"/>
              <a:t> Computation</a:t>
            </a:r>
          </a:p>
        </p:txBody>
      </p:sp>
      <p:sp>
        <p:nvSpPr>
          <p:cNvPr id="51" name="Title 1">
            <a:extLst>
              <a:ext uri="{FF2B5EF4-FFF2-40B4-BE49-F238E27FC236}">
                <a16:creationId xmlns:a16="http://schemas.microsoft.com/office/drawing/2014/main" id="{8CC53585-FF04-E684-FCCC-78682520A2D9}"/>
              </a:ext>
            </a:extLst>
          </p:cNvPr>
          <p:cNvSpPr txBox="1">
            <a:spLocks/>
          </p:cNvSpPr>
          <p:nvPr/>
        </p:nvSpPr>
        <p:spPr>
          <a:xfrm>
            <a:off x="3886200" y="1203536"/>
            <a:ext cx="7896175" cy="7776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1F26F1"/>
                </a:solidFill>
              </a:rPr>
              <a:t>from </a:t>
            </a:r>
            <a:r>
              <a:rPr lang="en-US" sz="3200" b="1" dirty="0" err="1">
                <a:solidFill>
                  <a:srgbClr val="1F26F1"/>
                </a:solidFill>
              </a:rPr>
              <a:t>Paillier</a:t>
            </a:r>
            <a:r>
              <a:rPr lang="en-US" sz="3200" b="1" dirty="0">
                <a:solidFill>
                  <a:srgbClr val="1F26F1"/>
                </a:solidFill>
              </a:rPr>
              <a:t> or LWE</a:t>
            </a:r>
            <a:endParaRPr lang="en-US" sz="2000" b="1" dirty="0"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486874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42" grpId="0"/>
      <p:bldP spid="44" grpId="0"/>
      <p:bldP spid="45" grpId="0"/>
      <p:bldP spid="46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26E01-5DA9-764D-BBAE-E626D6CD5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944175" cy="1325563"/>
          </a:xfrm>
        </p:spPr>
        <p:txBody>
          <a:bodyPr>
            <a:normAutofit/>
          </a:bodyPr>
          <a:lstStyle/>
          <a:p>
            <a:r>
              <a:rPr lang="en-US" dirty="0"/>
              <a:t>Concrete Efficiency</a:t>
            </a:r>
          </a:p>
        </p:txBody>
      </p:sp>
      <p:sp>
        <p:nvSpPr>
          <p:cNvPr id="49" name="Title 1">
            <a:extLst>
              <a:ext uri="{FF2B5EF4-FFF2-40B4-BE49-F238E27FC236}">
                <a16:creationId xmlns:a16="http://schemas.microsoft.com/office/drawing/2014/main" id="{919CF8F4-43C4-9E31-0BFC-CA1FCEC8472B}"/>
              </a:ext>
            </a:extLst>
          </p:cNvPr>
          <p:cNvSpPr txBox="1">
            <a:spLocks/>
          </p:cNvSpPr>
          <p:nvPr/>
        </p:nvSpPr>
        <p:spPr>
          <a:xfrm>
            <a:off x="838200" y="2971800"/>
            <a:ext cx="3611004" cy="2590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Ours:</a:t>
            </a:r>
          </a:p>
          <a:p>
            <a:endParaRPr lang="en-US" sz="3200" b="1" dirty="0">
              <a:solidFill>
                <a:srgbClr val="1F26F1"/>
              </a:solidFill>
            </a:endParaRPr>
          </a:p>
          <a:p>
            <a:r>
              <a:rPr lang="en-US" sz="3200" b="1" dirty="0">
                <a:solidFill>
                  <a:srgbClr val="0432FF"/>
                </a:solidFill>
              </a:rPr>
              <a:t>Baseline with [RR21]:</a:t>
            </a:r>
          </a:p>
          <a:p>
            <a:endParaRPr lang="en-US" sz="3200" b="1" dirty="0">
              <a:solidFill>
                <a:srgbClr val="1F26F1"/>
              </a:solidFill>
              <a:sym typeface="Wingdings"/>
            </a:endParaRPr>
          </a:p>
          <a:p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/>
              </a:rPr>
              <a:t>[BMR16]:</a:t>
            </a:r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  <a:sym typeface="Wingding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itle 1">
                <a:extLst>
                  <a:ext uri="{FF2B5EF4-FFF2-40B4-BE49-F238E27FC236}">
                    <a16:creationId xmlns:a16="http://schemas.microsoft.com/office/drawing/2014/main" id="{1E312AD0-6CDD-9771-73BF-0D706065F98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86201" y="1203536"/>
                <a:ext cx="4457836" cy="777664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685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3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rgbClr val="1F26F1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1F26F1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𝑍</m:t>
                        </m:r>
                      </m:e>
                      <m:sub>
                        <m:r>
                          <a:rPr lang="en-US" sz="3200" i="1">
                            <a:solidFill>
                              <a:srgbClr val="1F26F1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≤</m:t>
                        </m:r>
                        <m:r>
                          <a:rPr lang="en-US" sz="3200" i="1">
                            <a:solidFill>
                              <a:srgbClr val="1F26F1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𝐵</m:t>
                        </m:r>
                      </m:sub>
                    </m:sSub>
                    <m:r>
                      <a:rPr lang="en-US" sz="3200" i="1">
                        <a:solidFill>
                          <a:srgbClr val="1F26F1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 </m:t>
                    </m:r>
                  </m:oMath>
                </a14:m>
                <a:r>
                  <a:rPr lang="en-US" sz="3200" b="1" dirty="0">
                    <a:solidFill>
                      <a:srgbClr val="1F26F1"/>
                    </a:solidFill>
                  </a:rPr>
                  <a:t>Garbling from </a:t>
                </a:r>
                <a:r>
                  <a:rPr lang="en-US" sz="3200" b="1" dirty="0" err="1">
                    <a:solidFill>
                      <a:srgbClr val="1F26F1"/>
                    </a:solidFill>
                  </a:rPr>
                  <a:t>Paillier</a:t>
                </a:r>
                <a:r>
                  <a:rPr lang="en-US" sz="3200" b="1" dirty="0">
                    <a:solidFill>
                      <a:srgbClr val="1F26F1"/>
                    </a:solidFill>
                  </a:rPr>
                  <a:t> </a:t>
                </a:r>
                <a:endParaRPr lang="en-US" sz="2000" b="1" dirty="0">
                  <a:sym typeface="Wingdings"/>
                </a:endParaRPr>
              </a:p>
            </p:txBody>
          </p:sp>
        </mc:Choice>
        <mc:Fallback xmlns="">
          <p:sp>
            <p:nvSpPr>
              <p:cNvPr id="51" name="Title 1">
                <a:extLst>
                  <a:ext uri="{FF2B5EF4-FFF2-40B4-BE49-F238E27FC236}">
                    <a16:creationId xmlns:a16="http://schemas.microsoft.com/office/drawing/2014/main" id="{1E312AD0-6CDD-9771-73BF-0D706065F9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1" y="1203536"/>
                <a:ext cx="4457836" cy="777664"/>
              </a:xfrm>
              <a:prstGeom prst="rect">
                <a:avLst/>
              </a:prstGeom>
              <a:blipFill>
                <a:blip r:embed="rId3"/>
                <a:stretch>
                  <a:fillRect r="-274" b="-10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4256C58-9274-24D1-6CD2-15575755EC1D}"/>
                  </a:ext>
                </a:extLst>
              </p:cNvPr>
              <p:cNvSpPr txBox="1"/>
              <p:nvPr/>
            </p:nvSpPr>
            <p:spPr>
              <a:xfrm>
                <a:off x="7022729" y="2213752"/>
                <a:ext cx="255099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Cambria Math" panose="02040503050406030204" pitchFamily="18" charset="0"/>
                    <a:cs typeface="Calibri" panose="020F0502020204030204" pitchFamily="34" charset="0"/>
                  </a:rPr>
                  <a:t>Garbled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US" sz="2800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  <a:latin typeface="Cambria Math" panose="02040503050406030204" pitchFamily="18" charset="0"/>
                    <a:cs typeface="Calibri" panose="020F0502020204030204" pitchFamily="34" charset="0"/>
                  </a:rPr>
                  <a:t>gate</a:t>
                </a:r>
                <a:endParaRPr lang="en-US" sz="2800" i="1" dirty="0">
                  <a:solidFill>
                    <a:schemeClr val="tx1"/>
                  </a:solidFill>
                  <a:latin typeface="Cambria Math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4256C58-9274-24D1-6CD2-15575755EC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2729" y="2213752"/>
                <a:ext cx="2550997" cy="523220"/>
              </a:xfrm>
              <a:prstGeom prst="rect">
                <a:avLst/>
              </a:prstGeom>
              <a:blipFill>
                <a:blip r:embed="rId4"/>
                <a:stretch>
                  <a:fillRect l="-4785" t="-11628" r="-239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55">
            <a:extLst>
              <a:ext uri="{FF2B5EF4-FFF2-40B4-BE49-F238E27FC236}">
                <a16:creationId xmlns:a16="http://schemas.microsoft.com/office/drawing/2014/main" id="{A28C7056-BA5B-39AB-C0D3-2D0F149D207C}"/>
              </a:ext>
            </a:extLst>
          </p:cNvPr>
          <p:cNvSpPr txBox="1"/>
          <p:nvPr/>
        </p:nvSpPr>
        <p:spPr>
          <a:xfrm>
            <a:off x="838199" y="2213752"/>
            <a:ext cx="3645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  <a:cs typeface="Calibri" panose="020F0502020204030204" pitchFamily="34" charset="0"/>
              </a:rPr>
              <a:t>Garbling Scheme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18BD6FC-AC75-7C7A-0F4E-3A6DBD894BAD}"/>
              </a:ext>
            </a:extLst>
          </p:cNvPr>
          <p:cNvSpPr txBox="1">
            <a:spLocks/>
          </p:cNvSpPr>
          <p:nvPr/>
        </p:nvSpPr>
        <p:spPr>
          <a:xfrm>
            <a:off x="5675195" y="2819400"/>
            <a:ext cx="5069005" cy="21336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dirty="0">
              <a:solidFill>
                <a:srgbClr val="1F26F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50864F2-BF07-9627-CC52-C4895FAF2849}"/>
                  </a:ext>
                </a:extLst>
              </p:cNvPr>
              <p:cNvSpPr txBox="1"/>
              <p:nvPr/>
            </p:nvSpPr>
            <p:spPr>
              <a:xfrm flipV="1">
                <a:off x="5751395" y="3591580"/>
                <a:ext cx="457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×</m:t>
                      </m:r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50864F2-BF07-9627-CC52-C4895FAF28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V="1">
                <a:off x="5751395" y="3591580"/>
                <a:ext cx="457200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9572E83-F1A6-1EC0-84FD-DA03C5BB3DBD}"/>
              </a:ext>
            </a:extLst>
          </p:cNvPr>
          <p:cNvCxnSpPr>
            <a:cxnSpLocks/>
          </p:cNvCxnSpPr>
          <p:nvPr/>
        </p:nvCxnSpPr>
        <p:spPr>
          <a:xfrm>
            <a:off x="6321575" y="3846961"/>
            <a:ext cx="723900" cy="0"/>
          </a:xfrm>
          <a:prstGeom prst="straightConnector1">
            <a:avLst/>
          </a:prstGeom>
          <a:ln w="38100">
            <a:headEnd w="lg" len="lg"/>
            <a:tailEnd type="triangle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5BF5CA6-546D-96FE-0CA7-4348E05D26A8}"/>
              </a:ext>
            </a:extLst>
          </p:cNvPr>
          <p:cNvCxnSpPr>
            <a:cxnSpLocks/>
          </p:cNvCxnSpPr>
          <p:nvPr/>
        </p:nvCxnSpPr>
        <p:spPr>
          <a:xfrm>
            <a:off x="8723195" y="3841745"/>
            <a:ext cx="723900" cy="0"/>
          </a:xfrm>
          <a:prstGeom prst="straightConnector1">
            <a:avLst/>
          </a:prstGeom>
          <a:ln w="38100">
            <a:headEnd w="lg" len="lg"/>
            <a:tailEnd type="triangle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D240BD9-F3F8-697F-A194-6FB9219FBCC1}"/>
                  </a:ext>
                </a:extLst>
              </p:cNvPr>
              <p:cNvSpPr txBox="1"/>
              <p:nvPr/>
            </p:nvSpPr>
            <p:spPr>
              <a:xfrm rot="10800000" flipV="1">
                <a:off x="9573068" y="3591580"/>
                <a:ext cx="979194" cy="5372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8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sz="2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D240BD9-F3F8-697F-A194-6FB9219FBC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9573068" y="3591580"/>
                <a:ext cx="979194" cy="53726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98296031-6F48-878B-895F-77528F394DFA}"/>
                  </a:ext>
                </a:extLst>
              </p:cNvPr>
              <p:cNvSpPr/>
              <p:nvPr/>
            </p:nvSpPr>
            <p:spPr>
              <a:xfrm>
                <a:off x="7524304" y="3576169"/>
                <a:ext cx="819732" cy="523220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Cir</a:t>
                </a:r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bg1"/>
                        </a:solidFill>
                        <a:latin typeface="Cambria Math" charset="0"/>
                      </a:rPr>
                      <m:t>×</m:t>
                    </m:r>
                  </m:oMath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98296031-6F48-878B-895F-77528F394D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304" y="3576169"/>
                <a:ext cx="819732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D094629-0548-77F3-3813-426D038C6354}"/>
                  </a:ext>
                </a:extLst>
              </p:cNvPr>
              <p:cNvSpPr txBox="1"/>
              <p:nvPr/>
            </p:nvSpPr>
            <p:spPr>
              <a:xfrm rot="10800000" flipV="1">
                <a:off x="7485903" y="4183150"/>
                <a:ext cx="9791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</m:sub>
                      </m:sSub>
                    </m:oMath>
                  </m:oMathPara>
                </a14:m>
                <a:endParaRPr lang="en-US" sz="2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D094629-0548-77F3-3813-426D038C63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7485903" y="4183150"/>
                <a:ext cx="979194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365DA844-0276-846C-8C37-2CC45D76A414}"/>
              </a:ext>
            </a:extLst>
          </p:cNvPr>
          <p:cNvSpPr txBox="1"/>
          <p:nvPr/>
        </p:nvSpPr>
        <p:spPr>
          <a:xfrm>
            <a:off x="8665523" y="4028041"/>
            <a:ext cx="839244" cy="369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0070C0"/>
                </a:solidFill>
              </a:rPr>
              <a:t>[RR21]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9979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26E01-5DA9-764D-BBAE-E626D6CD5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944175" cy="1325563"/>
          </a:xfrm>
        </p:spPr>
        <p:txBody>
          <a:bodyPr>
            <a:normAutofit/>
          </a:bodyPr>
          <a:lstStyle/>
          <a:p>
            <a:r>
              <a:rPr lang="en-US" dirty="0"/>
              <a:t>Concrete Efficiency</a:t>
            </a:r>
          </a:p>
        </p:txBody>
      </p:sp>
      <p:sp>
        <p:nvSpPr>
          <p:cNvPr id="49" name="Title 1">
            <a:extLst>
              <a:ext uri="{FF2B5EF4-FFF2-40B4-BE49-F238E27FC236}">
                <a16:creationId xmlns:a16="http://schemas.microsoft.com/office/drawing/2014/main" id="{919CF8F4-43C4-9E31-0BFC-CA1FCEC8472B}"/>
              </a:ext>
            </a:extLst>
          </p:cNvPr>
          <p:cNvSpPr txBox="1">
            <a:spLocks/>
          </p:cNvSpPr>
          <p:nvPr/>
        </p:nvSpPr>
        <p:spPr>
          <a:xfrm>
            <a:off x="838200" y="2971800"/>
            <a:ext cx="3611004" cy="2590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Ours:</a:t>
            </a:r>
          </a:p>
          <a:p>
            <a:endParaRPr lang="en-US" sz="3200" b="1" dirty="0">
              <a:solidFill>
                <a:srgbClr val="1F26F1"/>
              </a:solidFill>
            </a:endParaRPr>
          </a:p>
          <a:p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Baseline with [RR21]:</a:t>
            </a:r>
          </a:p>
          <a:p>
            <a:endParaRPr lang="en-US" sz="3200" b="1" dirty="0">
              <a:solidFill>
                <a:srgbClr val="1F26F1"/>
              </a:solidFill>
              <a:sym typeface="Wingdings"/>
            </a:endParaRPr>
          </a:p>
          <a:p>
            <a:r>
              <a:rPr lang="en-US" sz="3200" b="1" dirty="0">
                <a:solidFill>
                  <a:srgbClr val="0432FF"/>
                </a:solidFill>
                <a:sym typeface="Wingdings"/>
              </a:rPr>
              <a:t>[BMR16]:</a:t>
            </a:r>
            <a:endParaRPr lang="en-US" sz="2000" b="1" dirty="0">
              <a:solidFill>
                <a:srgbClr val="0432FF"/>
              </a:solidFill>
              <a:sym typeface="Wingding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4256C58-9274-24D1-6CD2-15575755EC1D}"/>
                  </a:ext>
                </a:extLst>
              </p:cNvPr>
              <p:cNvSpPr txBox="1"/>
              <p:nvPr/>
            </p:nvSpPr>
            <p:spPr>
              <a:xfrm>
                <a:off x="7022729" y="2213752"/>
                <a:ext cx="255099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Cambria Math" panose="02040503050406030204" pitchFamily="18" charset="0"/>
                    <a:cs typeface="Calibri" panose="020F0502020204030204" pitchFamily="34" charset="0"/>
                  </a:rPr>
                  <a:t>Garbled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US" sz="2800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  <a:latin typeface="Cambria Math" panose="02040503050406030204" pitchFamily="18" charset="0"/>
                    <a:cs typeface="Calibri" panose="020F0502020204030204" pitchFamily="34" charset="0"/>
                  </a:rPr>
                  <a:t>gate</a:t>
                </a:r>
                <a:endParaRPr lang="en-US" sz="2800" i="1" dirty="0">
                  <a:solidFill>
                    <a:schemeClr val="tx1"/>
                  </a:solidFill>
                  <a:latin typeface="Cambria Math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4256C58-9274-24D1-6CD2-15575755EC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2729" y="2213752"/>
                <a:ext cx="2550997" cy="523220"/>
              </a:xfrm>
              <a:prstGeom prst="rect">
                <a:avLst/>
              </a:prstGeom>
              <a:blipFill>
                <a:blip r:embed="rId3"/>
                <a:stretch>
                  <a:fillRect l="-4785" t="-11628" r="-239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55">
            <a:extLst>
              <a:ext uri="{FF2B5EF4-FFF2-40B4-BE49-F238E27FC236}">
                <a16:creationId xmlns:a16="http://schemas.microsoft.com/office/drawing/2014/main" id="{A28C7056-BA5B-39AB-C0D3-2D0F149D207C}"/>
              </a:ext>
            </a:extLst>
          </p:cNvPr>
          <p:cNvSpPr txBox="1"/>
          <p:nvPr/>
        </p:nvSpPr>
        <p:spPr>
          <a:xfrm>
            <a:off x="838199" y="2213752"/>
            <a:ext cx="3645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  <a:cs typeface="Calibri" panose="020F0502020204030204" pitchFamily="34" charset="0"/>
              </a:rPr>
              <a:t>Garbling Scheme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18BD6FC-AC75-7C7A-0F4E-3A6DBD894BAD}"/>
              </a:ext>
            </a:extLst>
          </p:cNvPr>
          <p:cNvSpPr txBox="1">
            <a:spLocks/>
          </p:cNvSpPr>
          <p:nvPr/>
        </p:nvSpPr>
        <p:spPr>
          <a:xfrm>
            <a:off x="5675195" y="2819400"/>
            <a:ext cx="5069005" cy="21336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dirty="0">
              <a:solidFill>
                <a:srgbClr val="1F26F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50864F2-BF07-9627-CC52-C4895FAF2849}"/>
                  </a:ext>
                </a:extLst>
              </p:cNvPr>
              <p:cNvSpPr txBox="1"/>
              <p:nvPr/>
            </p:nvSpPr>
            <p:spPr>
              <a:xfrm flipV="1">
                <a:off x="5751395" y="3591580"/>
                <a:ext cx="457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×</m:t>
                      </m:r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50864F2-BF07-9627-CC52-C4895FAF28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V="1">
                <a:off x="5751395" y="3591580"/>
                <a:ext cx="457200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9572E83-F1A6-1EC0-84FD-DA03C5BB3DBD}"/>
              </a:ext>
            </a:extLst>
          </p:cNvPr>
          <p:cNvCxnSpPr>
            <a:cxnSpLocks/>
          </p:cNvCxnSpPr>
          <p:nvPr/>
        </p:nvCxnSpPr>
        <p:spPr>
          <a:xfrm>
            <a:off x="6321575" y="3846961"/>
            <a:ext cx="723900" cy="0"/>
          </a:xfrm>
          <a:prstGeom prst="straightConnector1">
            <a:avLst/>
          </a:prstGeom>
          <a:ln w="38100">
            <a:headEnd w="lg" len="lg"/>
            <a:tailEnd type="triangle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EEA4E60-4CFC-65F8-6C00-28C362B6BFC5}"/>
                  </a:ext>
                </a:extLst>
              </p:cNvPr>
              <p:cNvSpPr txBox="1"/>
              <p:nvPr/>
            </p:nvSpPr>
            <p:spPr>
              <a:xfrm rot="10800000" flipV="1">
                <a:off x="6970595" y="2937624"/>
                <a:ext cx="1752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charset="0"/>
                      </a:rPr>
                      <m:t>×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EEA4E60-4CFC-65F8-6C00-28C362B6BF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6970595" y="2937624"/>
                <a:ext cx="1752600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660FFC7-1E7C-3DE5-C9CE-58B0D0348BB7}"/>
                  </a:ext>
                </a:extLst>
              </p:cNvPr>
              <p:cNvSpPr txBox="1"/>
              <p:nvPr/>
            </p:nvSpPr>
            <p:spPr>
              <a:xfrm rot="10800000" flipV="1">
                <a:off x="6974007" y="3431787"/>
                <a:ext cx="1752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charset="0"/>
                      </a:rPr>
                      <m:t>×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660FFC7-1E7C-3DE5-C9CE-58B0D0348B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6974007" y="3431787"/>
                <a:ext cx="1752600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B784AE7-AB8D-123E-B4C9-82D870135797}"/>
                  </a:ext>
                </a:extLst>
              </p:cNvPr>
              <p:cNvSpPr txBox="1"/>
              <p:nvPr/>
            </p:nvSpPr>
            <p:spPr>
              <a:xfrm rot="10800000" flipV="1">
                <a:off x="6970595" y="4277379"/>
                <a:ext cx="1752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charset="0"/>
                      </a:rPr>
                      <m:t>×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B784AE7-AB8D-123E-B4C9-82D8701357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6970595" y="4277379"/>
                <a:ext cx="1752600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C05591A4-4440-5BB6-D6C3-D35C66C4D7FE}"/>
              </a:ext>
            </a:extLst>
          </p:cNvPr>
          <p:cNvSpPr txBox="1"/>
          <p:nvPr/>
        </p:nvSpPr>
        <p:spPr>
          <a:xfrm rot="10800000" flipV="1">
            <a:off x="6970595" y="3853565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…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5BF5CA6-546D-96FE-0CA7-4348E05D26A8}"/>
              </a:ext>
            </a:extLst>
          </p:cNvPr>
          <p:cNvCxnSpPr>
            <a:cxnSpLocks/>
          </p:cNvCxnSpPr>
          <p:nvPr/>
        </p:nvCxnSpPr>
        <p:spPr>
          <a:xfrm>
            <a:off x="8723195" y="3841745"/>
            <a:ext cx="723900" cy="0"/>
          </a:xfrm>
          <a:prstGeom prst="straightConnector1">
            <a:avLst/>
          </a:prstGeom>
          <a:ln w="38100">
            <a:headEnd w="lg" len="lg"/>
            <a:tailEnd type="triangle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36D3BF6-F5E1-C997-3646-84E794A8033D}"/>
                  </a:ext>
                </a:extLst>
              </p:cNvPr>
              <p:cNvSpPr txBox="1"/>
              <p:nvPr/>
            </p:nvSpPr>
            <p:spPr>
              <a:xfrm rot="10800000" flipV="1">
                <a:off x="9463585" y="2937624"/>
                <a:ext cx="85981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TB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36D3BF6-F5E1-C997-3646-84E794A803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9463585" y="2937624"/>
                <a:ext cx="859810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B40FACF-EF1E-3B11-3A54-F3044636566F}"/>
                  </a:ext>
                </a:extLst>
              </p:cNvPr>
              <p:cNvSpPr txBox="1"/>
              <p:nvPr/>
            </p:nvSpPr>
            <p:spPr>
              <a:xfrm rot="10800000" flipV="1">
                <a:off x="9466997" y="3431787"/>
                <a:ext cx="9791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TB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B40FACF-EF1E-3B11-3A54-F304463656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9466997" y="3431787"/>
                <a:ext cx="979194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D240BD9-F3F8-697F-A194-6FB9219FBCC1}"/>
                  </a:ext>
                </a:extLst>
              </p:cNvPr>
              <p:cNvSpPr txBox="1"/>
              <p:nvPr/>
            </p:nvSpPr>
            <p:spPr>
              <a:xfrm rot="10800000" flipV="1">
                <a:off x="9463585" y="4304107"/>
                <a:ext cx="9791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TB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D240BD9-F3F8-697F-A194-6FB9219FBC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9463585" y="4304107"/>
                <a:ext cx="979194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9E4E2EEE-2FD1-AE88-48DC-45A52F77E898}"/>
              </a:ext>
            </a:extLst>
          </p:cNvPr>
          <p:cNvSpPr txBox="1"/>
          <p:nvPr/>
        </p:nvSpPr>
        <p:spPr>
          <a:xfrm rot="10800000" flipV="1">
            <a:off x="8991600" y="3850318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14F824-FC70-3564-6405-2BBA8057EEB5}"/>
              </a:ext>
            </a:extLst>
          </p:cNvPr>
          <p:cNvSpPr txBox="1"/>
          <p:nvPr/>
        </p:nvSpPr>
        <p:spPr>
          <a:xfrm>
            <a:off x="6248400" y="3962400"/>
            <a:ext cx="71220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CRT</a:t>
            </a:r>
            <a:endParaRPr lang="en-US" sz="24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>
                <a:extLst>
                  <a:ext uri="{FF2B5EF4-FFF2-40B4-BE49-F238E27FC236}">
                    <a16:creationId xmlns:a16="http://schemas.microsoft.com/office/drawing/2014/main" id="{F01A5C75-432A-F2C8-D7DB-98248215D8A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86201" y="1203536"/>
                <a:ext cx="4457836" cy="777664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685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3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rgbClr val="1F26F1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1F26F1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𝑍</m:t>
                        </m:r>
                      </m:e>
                      <m:sub>
                        <m:r>
                          <a:rPr lang="en-US" sz="3200" i="1">
                            <a:solidFill>
                              <a:srgbClr val="1F26F1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≤</m:t>
                        </m:r>
                        <m:r>
                          <a:rPr lang="en-US" sz="3200" i="1">
                            <a:solidFill>
                              <a:srgbClr val="1F26F1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𝐵</m:t>
                        </m:r>
                      </m:sub>
                    </m:sSub>
                    <m:r>
                      <a:rPr lang="en-US" sz="3200" i="1">
                        <a:solidFill>
                          <a:srgbClr val="1F26F1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 </m:t>
                    </m:r>
                  </m:oMath>
                </a14:m>
                <a:r>
                  <a:rPr lang="en-US" sz="3200" b="1" dirty="0">
                    <a:solidFill>
                      <a:srgbClr val="1F26F1"/>
                    </a:solidFill>
                  </a:rPr>
                  <a:t>Garbling from </a:t>
                </a:r>
                <a:r>
                  <a:rPr lang="en-US" sz="3200" b="1" dirty="0" err="1">
                    <a:solidFill>
                      <a:srgbClr val="1F26F1"/>
                    </a:solidFill>
                  </a:rPr>
                  <a:t>Paillier</a:t>
                </a:r>
                <a:r>
                  <a:rPr lang="en-US" sz="3200" b="1" dirty="0">
                    <a:solidFill>
                      <a:srgbClr val="1F26F1"/>
                    </a:solidFill>
                  </a:rPr>
                  <a:t> </a:t>
                </a:r>
                <a:endParaRPr lang="en-US" sz="2000" b="1" dirty="0">
                  <a:sym typeface="Wingdings"/>
                </a:endParaRPr>
              </a:p>
            </p:txBody>
          </p:sp>
        </mc:Choice>
        <mc:Fallback xmlns="">
          <p:sp>
            <p:nvSpPr>
              <p:cNvPr id="4" name="Title 1">
                <a:extLst>
                  <a:ext uri="{FF2B5EF4-FFF2-40B4-BE49-F238E27FC236}">
                    <a16:creationId xmlns:a16="http://schemas.microsoft.com/office/drawing/2014/main" id="{F01A5C75-432A-F2C8-D7DB-98248215D8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1" y="1203536"/>
                <a:ext cx="4457836" cy="777664"/>
              </a:xfrm>
              <a:prstGeom prst="rect">
                <a:avLst/>
              </a:prstGeom>
              <a:blipFill>
                <a:blip r:embed="rId11"/>
                <a:stretch>
                  <a:fillRect r="-274" b="-10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70337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26E01-5DA9-764D-BBAE-E626D6CD5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944175" cy="1325563"/>
          </a:xfrm>
        </p:spPr>
        <p:txBody>
          <a:bodyPr>
            <a:normAutofit/>
          </a:bodyPr>
          <a:lstStyle/>
          <a:p>
            <a:r>
              <a:rPr lang="en-US" dirty="0"/>
              <a:t>Concrete Efficiency</a:t>
            </a:r>
          </a:p>
        </p:txBody>
      </p:sp>
      <p:sp>
        <p:nvSpPr>
          <p:cNvPr id="49" name="Title 1">
            <a:extLst>
              <a:ext uri="{FF2B5EF4-FFF2-40B4-BE49-F238E27FC236}">
                <a16:creationId xmlns:a16="http://schemas.microsoft.com/office/drawing/2014/main" id="{919CF8F4-43C4-9E31-0BFC-CA1FCEC8472B}"/>
              </a:ext>
            </a:extLst>
          </p:cNvPr>
          <p:cNvSpPr txBox="1">
            <a:spLocks/>
          </p:cNvSpPr>
          <p:nvPr/>
        </p:nvSpPr>
        <p:spPr>
          <a:xfrm>
            <a:off x="838200" y="2971800"/>
            <a:ext cx="3611004" cy="2590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1F26F1"/>
                </a:solidFill>
              </a:rPr>
              <a:t>Ours:</a:t>
            </a:r>
          </a:p>
          <a:p>
            <a:endParaRPr lang="en-US" sz="3200" b="1" dirty="0">
              <a:solidFill>
                <a:srgbClr val="1F26F1"/>
              </a:solidFill>
            </a:endParaRPr>
          </a:p>
          <a:p>
            <a:r>
              <a:rPr lang="en-US" sz="3200" b="1" dirty="0">
                <a:solidFill>
                  <a:srgbClr val="1F26F1"/>
                </a:solidFill>
              </a:rPr>
              <a:t>Baseline with [RR21]:</a:t>
            </a:r>
          </a:p>
          <a:p>
            <a:endParaRPr lang="en-US" sz="3200" b="1" dirty="0">
              <a:solidFill>
                <a:srgbClr val="1F26F1"/>
              </a:solidFill>
              <a:sym typeface="Wingdings"/>
            </a:endParaRPr>
          </a:p>
          <a:p>
            <a:r>
              <a:rPr lang="en-US" sz="3200" b="1" dirty="0">
                <a:solidFill>
                  <a:srgbClr val="1F26F1"/>
                </a:solidFill>
                <a:sym typeface="Wingdings"/>
              </a:rPr>
              <a:t>[BMR16]:</a:t>
            </a:r>
            <a:endParaRPr lang="en-US" sz="2000" b="1" dirty="0">
              <a:sym typeface="Wingding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itle 1">
                <a:extLst>
                  <a:ext uri="{FF2B5EF4-FFF2-40B4-BE49-F238E27FC236}">
                    <a16:creationId xmlns:a16="http://schemas.microsoft.com/office/drawing/2014/main" id="{ACDB2BB5-4B6C-2028-ACC5-A41627C7751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72001" y="2969525"/>
                <a:ext cx="3505200" cy="25908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685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3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1F26F1"/>
                          </a:solidFill>
                          <a:latin typeface="Cambria Math" panose="02040503050406030204" pitchFamily="18" charset="0"/>
                        </a:rPr>
                        <m:t>36⋅</m:t>
                      </m:r>
                      <m:sSub>
                        <m:sSubPr>
                          <m:ctrlPr>
                            <a:rPr lang="en-US" sz="3200" i="1" smtClean="0">
                              <a:solidFill>
                                <a:srgbClr val="1F26F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1F26F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1F26F1"/>
                              </a:solidFill>
                              <a:latin typeface="Cambria Math" panose="02040503050406030204" pitchFamily="18" charset="0"/>
                            </a:rPr>
                            <m:t>𝐷𝐶𝑅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1F26F1"/>
                  </a:solidFill>
                </a:endParaRPr>
              </a:p>
              <a:p>
                <a:endParaRPr lang="en-US" sz="3200" b="1" dirty="0">
                  <a:solidFill>
                    <a:srgbClr val="1F26F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1F26F1"/>
                          </a:solidFill>
                          <a:latin typeface="Cambria Math" panose="02040503050406030204" pitchFamily="18" charset="0"/>
                        </a:rPr>
                        <m:t>1.5</m:t>
                      </m:r>
                      <m:r>
                        <a:rPr lang="en-US" sz="3200" b="0" i="1">
                          <a:solidFill>
                            <a:srgbClr val="1F26F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rgbClr val="1F26F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>
                              <a:solidFill>
                                <a:srgbClr val="1F26F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1F26F1"/>
                              </a:solidFill>
                              <a:latin typeface="Cambria Math" panose="02040503050406030204" pitchFamily="18" charset="0"/>
                            </a:rPr>
                            <m:t>𝑆𝐾𝐸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1F26F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3200" i="1" smtClean="0">
                              <a:solidFill>
                                <a:srgbClr val="1F26F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1F26F1"/>
                              </a:solidFill>
                              <a:latin typeface="Cambria Math" panose="02040503050406030204" pitchFamily="18" charset="0"/>
                            </a:rPr>
                            <m:t>ℓ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1F26F1"/>
                              </a:solidFill>
                              <a:latin typeface="Cambria Math" panose="02040503050406030204" pitchFamily="18" charset="0"/>
                            </a:rPr>
                            <m:t>1.58</m:t>
                          </m:r>
                        </m:sup>
                      </m:sSup>
                    </m:oMath>
                  </m:oMathPara>
                </a14:m>
                <a:endParaRPr lang="en-US" sz="3200" dirty="0">
                  <a:solidFill>
                    <a:srgbClr val="1F26F1"/>
                  </a:solidFill>
                </a:endParaRPr>
              </a:p>
              <a:p>
                <a:endParaRPr lang="en-US" sz="3200" b="1" dirty="0">
                  <a:solidFill>
                    <a:srgbClr val="1F26F1"/>
                  </a:solidFill>
                  <a:sym typeface="Wingdings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1F26F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200" i="1">
                          <a:solidFill>
                            <a:srgbClr val="1F26F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rgbClr val="1F26F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rgbClr val="1F26F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rgbClr val="1F26F1"/>
                              </a:solidFill>
                              <a:latin typeface="Cambria Math" panose="02040503050406030204" pitchFamily="18" charset="0"/>
                            </a:rPr>
                            <m:t>𝑆𝐾𝐸</m:t>
                          </m:r>
                        </m:sub>
                      </m:sSub>
                      <m:r>
                        <a:rPr lang="en-US" sz="3200" i="1">
                          <a:solidFill>
                            <a:srgbClr val="1F26F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3200" b="0" i="1" smtClean="0">
                          <a:solidFill>
                            <a:srgbClr val="1F26F1"/>
                          </a:solidFill>
                          <a:latin typeface="Cambria Math" panose="02040503050406030204" pitchFamily="18" charset="0"/>
                        </a:rPr>
                        <m:t>∑(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1F26F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1F26F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1F26F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1F26F1"/>
                          </a:solidFill>
                          <a:latin typeface="Cambria Math" panose="02040503050406030204" pitchFamily="18" charset="0"/>
                        </a:rPr>
                        <m:t>−1)</m:t>
                      </m:r>
                    </m:oMath>
                  </m:oMathPara>
                </a14:m>
                <a:endParaRPr lang="en-US" sz="3200" dirty="0">
                  <a:solidFill>
                    <a:srgbClr val="1F26F1"/>
                  </a:solidFill>
                </a:endParaRPr>
              </a:p>
            </p:txBody>
          </p:sp>
        </mc:Choice>
        <mc:Fallback xmlns="">
          <p:sp>
            <p:nvSpPr>
              <p:cNvPr id="52" name="Title 1">
                <a:extLst>
                  <a:ext uri="{FF2B5EF4-FFF2-40B4-BE49-F238E27FC236}">
                    <a16:creationId xmlns:a16="http://schemas.microsoft.com/office/drawing/2014/main" id="{ACDB2BB5-4B6C-2028-ACC5-A41627C775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1" y="2969525"/>
                <a:ext cx="3505200" cy="25908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5590CF24-1693-B188-45FF-9B633C3393BF}"/>
                  </a:ext>
                </a:extLst>
              </p:cNvPr>
              <p:cNvSpPr txBox="1"/>
              <p:nvPr/>
            </p:nvSpPr>
            <p:spPr>
              <a:xfrm>
                <a:off x="8081750" y="2213752"/>
                <a:ext cx="364575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ℓ=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log</m:t>
                    </m:r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B</m:t>
                    </m:r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~4000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Cambria Math" panose="02040503050406030204" pitchFamily="18" charset="0"/>
                    <a:cs typeface="Calibri" panose="020F0502020204030204" pitchFamily="34" charset="0"/>
                  </a:rPr>
                  <a:t> bits </a:t>
                </a:r>
                <a:endParaRPr lang="en-US" sz="2800" i="1" dirty="0">
                  <a:solidFill>
                    <a:schemeClr val="tx1"/>
                  </a:solidFill>
                  <a:latin typeface="Cambria Math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5590CF24-1693-B188-45FF-9B633C3393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1750" y="2213752"/>
                <a:ext cx="3645753" cy="523220"/>
              </a:xfrm>
              <a:prstGeom prst="rect">
                <a:avLst/>
              </a:prstGeom>
              <a:blipFill>
                <a:blip r:embed="rId4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itle 1">
                <a:extLst>
                  <a:ext uri="{FF2B5EF4-FFF2-40B4-BE49-F238E27FC236}">
                    <a16:creationId xmlns:a16="http://schemas.microsoft.com/office/drawing/2014/main" id="{280848FF-9D9A-65B7-021B-0BB3F258D45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05800" y="2969525"/>
                <a:ext cx="3611004" cy="25908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685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3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18.0</m:t>
                    </m:r>
                  </m:oMath>
                </a14:m>
                <a:r>
                  <a:rPr lang="en-US" sz="3200" dirty="0">
                    <a:solidFill>
                      <a:srgbClr val="C00000"/>
                    </a:solidFill>
                  </a:rPr>
                  <a:t> </a:t>
                </a:r>
                <a:r>
                  <a:rPr lang="en-US" sz="3200" dirty="0">
                    <a:solidFill>
                      <a:srgbClr val="C00000"/>
                    </a:solidFill>
                    <a:latin typeface="+mn-lt"/>
                  </a:rPr>
                  <a:t>KB</a:t>
                </a:r>
              </a:p>
              <a:p>
                <a:endParaRPr lang="en-US" sz="3200" b="1" dirty="0">
                  <a:solidFill>
                    <a:srgbClr val="1F26F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1F26F1"/>
                        </a:solidFill>
                        <a:latin typeface="Cambria Math" panose="02040503050406030204" pitchFamily="18" charset="0"/>
                        <a:sym typeface="Wingdings"/>
                      </a:rPr>
                      <m:t>10.4</m:t>
                    </m:r>
                  </m:oMath>
                </a14:m>
                <a:r>
                  <a:rPr lang="en-US" sz="3200" dirty="0">
                    <a:solidFill>
                      <a:srgbClr val="1F26F1"/>
                    </a:solidFill>
                    <a:sym typeface="Wingdings"/>
                  </a:rPr>
                  <a:t> </a:t>
                </a:r>
                <a:r>
                  <a:rPr lang="en-US" sz="3200" dirty="0">
                    <a:solidFill>
                      <a:srgbClr val="1F26F1"/>
                    </a:solidFill>
                    <a:latin typeface="+mn-lt"/>
                    <a:sym typeface="Wingdings"/>
                  </a:rPr>
                  <a:t>MB</a:t>
                </a:r>
              </a:p>
              <a:p>
                <a:endParaRPr lang="en-US" sz="3200" dirty="0">
                  <a:solidFill>
                    <a:srgbClr val="1F26F1"/>
                  </a:solidFill>
                  <a:latin typeface="+mn-lt"/>
                  <a:sym typeface="Wingdings"/>
                </a:endParaRPr>
              </a:p>
              <a:p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1F26F1"/>
                        </a:solidFill>
                        <a:latin typeface="Cambria Math" panose="02040503050406030204" pitchFamily="18" charset="0"/>
                      </a:rPr>
                      <m:t>15.0</m:t>
                    </m:r>
                  </m:oMath>
                </a14:m>
                <a:r>
                  <a:rPr lang="en-US" sz="3200" dirty="0">
                    <a:solidFill>
                      <a:srgbClr val="1F26F1"/>
                    </a:solidFill>
                    <a:latin typeface="+mn-lt"/>
                    <a:sym typeface="Wingdings"/>
                  </a:rPr>
                  <a:t> MB</a:t>
                </a:r>
              </a:p>
            </p:txBody>
          </p:sp>
        </mc:Choice>
        <mc:Fallback xmlns="">
          <p:sp>
            <p:nvSpPr>
              <p:cNvPr id="54" name="Title 1">
                <a:extLst>
                  <a:ext uri="{FF2B5EF4-FFF2-40B4-BE49-F238E27FC236}">
                    <a16:creationId xmlns:a16="http://schemas.microsoft.com/office/drawing/2014/main" id="{280848FF-9D9A-65B7-021B-0BB3F258D4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5800" y="2969525"/>
                <a:ext cx="3611004" cy="2590800"/>
              </a:xfrm>
              <a:prstGeom prst="rect">
                <a:avLst/>
              </a:prstGeom>
              <a:blipFill>
                <a:blip r:embed="rId5"/>
                <a:stretch>
                  <a:fillRect b="-2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4256C58-9274-24D1-6CD2-15575755EC1D}"/>
                  </a:ext>
                </a:extLst>
              </p:cNvPr>
              <p:cNvSpPr txBox="1"/>
              <p:nvPr/>
            </p:nvSpPr>
            <p:spPr>
              <a:xfrm>
                <a:off x="4572001" y="2213752"/>
                <a:ext cx="364575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Cambria Math" panose="02040503050406030204" pitchFamily="18" charset="0"/>
                    <a:cs typeface="Calibri" panose="020F0502020204030204" pitchFamily="34" charset="0"/>
                  </a:rPr>
                  <a:t>bits per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US" sz="2800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  <a:latin typeface="Cambria Math" panose="02040503050406030204" pitchFamily="18" charset="0"/>
                    <a:cs typeface="Calibri" panose="020F0502020204030204" pitchFamily="34" charset="0"/>
                  </a:rPr>
                  <a:t>gate</a:t>
                </a:r>
                <a:endParaRPr lang="en-US" sz="2800" i="1" dirty="0">
                  <a:solidFill>
                    <a:schemeClr val="tx1"/>
                  </a:solidFill>
                  <a:latin typeface="Cambria Math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4256C58-9274-24D1-6CD2-15575755EC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1" y="2213752"/>
                <a:ext cx="3645753" cy="523220"/>
              </a:xfrm>
              <a:prstGeom prst="rect">
                <a:avLst/>
              </a:prstGeom>
              <a:blipFill>
                <a:blip r:embed="rId6"/>
                <a:stretch>
                  <a:fillRect l="-3344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55">
            <a:extLst>
              <a:ext uri="{FF2B5EF4-FFF2-40B4-BE49-F238E27FC236}">
                <a16:creationId xmlns:a16="http://schemas.microsoft.com/office/drawing/2014/main" id="{A28C7056-BA5B-39AB-C0D3-2D0F149D207C}"/>
              </a:ext>
            </a:extLst>
          </p:cNvPr>
          <p:cNvSpPr txBox="1"/>
          <p:nvPr/>
        </p:nvSpPr>
        <p:spPr>
          <a:xfrm>
            <a:off x="838199" y="2213752"/>
            <a:ext cx="3645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  <a:cs typeface="Calibri" panose="020F0502020204030204" pitchFamily="34" charset="0"/>
              </a:rPr>
              <a:t>Garbling Scheme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34231AF7-384D-CE40-DDCA-7BAA808CF216}"/>
                  </a:ext>
                </a:extLst>
              </p:cNvPr>
              <p:cNvSpPr txBox="1"/>
              <p:nvPr/>
            </p:nvSpPr>
            <p:spPr>
              <a:xfrm rot="20700000">
                <a:off x="9824509" y="2791122"/>
                <a:ext cx="2150063" cy="830997"/>
              </a:xfrm>
              <a:prstGeom prst="rect">
                <a:avLst/>
              </a:prstGeom>
              <a:noFill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C00000"/>
                    </a:solidFill>
                  </a:rPr>
                  <a:t>~600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/ 800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endParaRPr lang="en-US" sz="2400" dirty="0">
                  <a:solidFill>
                    <a:srgbClr val="C00000"/>
                  </a:solidFill>
                </a:endParaRPr>
              </a:p>
              <a:p>
                <a:pPr algn="ctr"/>
                <a:r>
                  <a:rPr lang="en-US" sz="2400" dirty="0">
                    <a:solidFill>
                      <a:srgbClr val="C00000"/>
                    </a:solidFill>
                  </a:rPr>
                  <a:t>Smaller!</a:t>
                </a: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34231AF7-384D-CE40-DDCA-7BAA808CF2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700000">
                <a:off x="9824509" y="2791122"/>
                <a:ext cx="2150063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1">
                <a:extLst>
                  <a:ext uri="{FF2B5EF4-FFF2-40B4-BE49-F238E27FC236}">
                    <a16:creationId xmlns:a16="http://schemas.microsoft.com/office/drawing/2014/main" id="{247950D5-8CF1-6744-02E0-9874F1E9692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86201" y="1203536"/>
                <a:ext cx="4457836" cy="777664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685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3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rgbClr val="1F26F1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1F26F1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𝑍</m:t>
                        </m:r>
                      </m:e>
                      <m:sub>
                        <m:r>
                          <a:rPr lang="en-US" sz="3200" i="1">
                            <a:solidFill>
                              <a:srgbClr val="1F26F1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≤</m:t>
                        </m:r>
                        <m:r>
                          <a:rPr lang="en-US" sz="3200" i="1">
                            <a:solidFill>
                              <a:srgbClr val="1F26F1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𝐵</m:t>
                        </m:r>
                      </m:sub>
                    </m:sSub>
                    <m:r>
                      <a:rPr lang="en-US" sz="3200" i="1">
                        <a:solidFill>
                          <a:srgbClr val="1F26F1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 </m:t>
                    </m:r>
                  </m:oMath>
                </a14:m>
                <a:r>
                  <a:rPr lang="en-US" sz="3200" b="1" dirty="0">
                    <a:solidFill>
                      <a:srgbClr val="1F26F1"/>
                    </a:solidFill>
                  </a:rPr>
                  <a:t>Garbling from </a:t>
                </a:r>
                <a:r>
                  <a:rPr lang="en-US" sz="3200" b="1" dirty="0" err="1">
                    <a:solidFill>
                      <a:srgbClr val="1F26F1"/>
                    </a:solidFill>
                  </a:rPr>
                  <a:t>Paillier</a:t>
                </a:r>
                <a:r>
                  <a:rPr lang="en-US" sz="3200" b="1" dirty="0">
                    <a:solidFill>
                      <a:srgbClr val="1F26F1"/>
                    </a:solidFill>
                  </a:rPr>
                  <a:t> </a:t>
                </a:r>
                <a:endParaRPr lang="en-US" sz="2000" b="1" dirty="0">
                  <a:sym typeface="Wingdings"/>
                </a:endParaRPr>
              </a:p>
            </p:txBody>
          </p:sp>
        </mc:Choice>
        <mc:Fallback xmlns="">
          <p:sp>
            <p:nvSpPr>
              <p:cNvPr id="3" name="Title 1">
                <a:extLst>
                  <a:ext uri="{FF2B5EF4-FFF2-40B4-BE49-F238E27FC236}">
                    <a16:creationId xmlns:a16="http://schemas.microsoft.com/office/drawing/2014/main" id="{247950D5-8CF1-6744-02E0-9874F1E969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1" y="1203536"/>
                <a:ext cx="4457836" cy="777664"/>
              </a:xfrm>
              <a:prstGeom prst="rect">
                <a:avLst/>
              </a:prstGeom>
              <a:blipFill>
                <a:blip r:embed="rId8"/>
                <a:stretch>
                  <a:fillRect r="-274" b="-10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4033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4" grpId="0"/>
      <p:bldP spid="55" grpId="0"/>
      <p:bldP spid="5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26E01-5DA9-764D-BBAE-E626D6CD5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944175" cy="1325563"/>
          </a:xfrm>
        </p:spPr>
        <p:txBody>
          <a:bodyPr>
            <a:normAutofit/>
          </a:bodyPr>
          <a:lstStyle/>
          <a:p>
            <a:r>
              <a:rPr lang="en-US" dirty="0"/>
              <a:t>Concrete Efficiency</a:t>
            </a:r>
          </a:p>
        </p:txBody>
      </p:sp>
      <p:sp>
        <p:nvSpPr>
          <p:cNvPr id="49" name="Title 1">
            <a:extLst>
              <a:ext uri="{FF2B5EF4-FFF2-40B4-BE49-F238E27FC236}">
                <a16:creationId xmlns:a16="http://schemas.microsoft.com/office/drawing/2014/main" id="{919CF8F4-43C4-9E31-0BFC-CA1FCEC8472B}"/>
              </a:ext>
            </a:extLst>
          </p:cNvPr>
          <p:cNvSpPr txBox="1">
            <a:spLocks/>
          </p:cNvSpPr>
          <p:nvPr/>
        </p:nvSpPr>
        <p:spPr>
          <a:xfrm>
            <a:off x="838200" y="2971800"/>
            <a:ext cx="3611004" cy="2590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1F26F1"/>
                </a:solidFill>
              </a:rPr>
              <a:t>Ours:</a:t>
            </a:r>
          </a:p>
          <a:p>
            <a:endParaRPr lang="en-US" sz="3200" b="1" dirty="0">
              <a:solidFill>
                <a:srgbClr val="1F26F1"/>
              </a:solidFill>
            </a:endParaRPr>
          </a:p>
          <a:p>
            <a:r>
              <a:rPr lang="en-US" sz="3200" b="1" dirty="0">
                <a:solidFill>
                  <a:srgbClr val="1F26F1"/>
                </a:solidFill>
              </a:rPr>
              <a:t>Baseline with [RR21]:</a:t>
            </a:r>
          </a:p>
          <a:p>
            <a:endParaRPr lang="en-US" sz="3200" b="1" dirty="0">
              <a:solidFill>
                <a:srgbClr val="1F26F1"/>
              </a:solidFill>
              <a:sym typeface="Wingdings"/>
            </a:endParaRPr>
          </a:p>
          <a:p>
            <a:r>
              <a:rPr lang="en-US" sz="3200" b="1" dirty="0">
                <a:solidFill>
                  <a:srgbClr val="1F26F1"/>
                </a:solidFill>
                <a:sym typeface="Wingdings"/>
              </a:rPr>
              <a:t>[BMR16]:</a:t>
            </a:r>
            <a:endParaRPr lang="en-US" sz="2000" b="1" dirty="0">
              <a:sym typeface="Wingding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5590CF24-1693-B188-45FF-9B633C3393BF}"/>
                  </a:ext>
                </a:extLst>
              </p:cNvPr>
              <p:cNvSpPr txBox="1"/>
              <p:nvPr/>
            </p:nvSpPr>
            <p:spPr>
              <a:xfrm>
                <a:off x="8081750" y="2213752"/>
                <a:ext cx="364575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ℓ=</m:t>
                    </m:r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500..10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K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Cambria Math" panose="02040503050406030204" pitchFamily="18" charset="0"/>
                    <a:cs typeface="Calibri" panose="020F0502020204030204" pitchFamily="34" charset="0"/>
                  </a:rPr>
                  <a:t> bits </a:t>
                </a:r>
                <a:endParaRPr lang="en-US" sz="2800" i="1" dirty="0">
                  <a:solidFill>
                    <a:schemeClr val="tx1"/>
                  </a:solidFill>
                  <a:latin typeface="Cambria Math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5590CF24-1693-B188-45FF-9B633C3393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1750" y="2213752"/>
                <a:ext cx="3645753" cy="523220"/>
              </a:xfrm>
              <a:prstGeom prst="rect">
                <a:avLst/>
              </a:prstGeom>
              <a:blipFill>
                <a:blip r:embed="rId3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4256C58-9274-24D1-6CD2-15575755EC1D}"/>
                  </a:ext>
                </a:extLst>
              </p:cNvPr>
              <p:cNvSpPr txBox="1"/>
              <p:nvPr/>
            </p:nvSpPr>
            <p:spPr>
              <a:xfrm>
                <a:off x="4572001" y="2213752"/>
                <a:ext cx="364575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Cambria Math" panose="02040503050406030204" pitchFamily="18" charset="0"/>
                    <a:cs typeface="Calibri" panose="020F0502020204030204" pitchFamily="34" charset="0"/>
                  </a:rPr>
                  <a:t>bits per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US" sz="2800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  <a:latin typeface="Cambria Math" panose="02040503050406030204" pitchFamily="18" charset="0"/>
                    <a:cs typeface="Calibri" panose="020F0502020204030204" pitchFamily="34" charset="0"/>
                  </a:rPr>
                  <a:t>gate</a:t>
                </a:r>
                <a:endParaRPr lang="en-US" sz="2800" i="1" dirty="0">
                  <a:solidFill>
                    <a:schemeClr val="tx1"/>
                  </a:solidFill>
                  <a:latin typeface="Cambria Math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4256C58-9274-24D1-6CD2-15575755EC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1" y="2213752"/>
                <a:ext cx="3645753" cy="523220"/>
              </a:xfrm>
              <a:prstGeom prst="rect">
                <a:avLst/>
              </a:prstGeom>
              <a:blipFill>
                <a:blip r:embed="rId4"/>
                <a:stretch>
                  <a:fillRect l="-3344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55">
            <a:extLst>
              <a:ext uri="{FF2B5EF4-FFF2-40B4-BE49-F238E27FC236}">
                <a16:creationId xmlns:a16="http://schemas.microsoft.com/office/drawing/2014/main" id="{A28C7056-BA5B-39AB-C0D3-2D0F149D207C}"/>
              </a:ext>
            </a:extLst>
          </p:cNvPr>
          <p:cNvSpPr txBox="1"/>
          <p:nvPr/>
        </p:nvSpPr>
        <p:spPr>
          <a:xfrm>
            <a:off x="838199" y="2213752"/>
            <a:ext cx="3645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  <a:cs typeface="Calibri" panose="020F0502020204030204" pitchFamily="34" charset="0"/>
              </a:rPr>
              <a:t>Garbling Scheme</a:t>
            </a:r>
          </a:p>
        </p:txBody>
      </p:sp>
      <p:pic>
        <p:nvPicPr>
          <p:cNvPr id="4" name="Picture 3" descr="Chart, diagram&#10;&#10;Description automatically generated">
            <a:extLst>
              <a:ext uri="{FF2B5EF4-FFF2-40B4-BE49-F238E27FC236}">
                <a16:creationId xmlns:a16="http://schemas.microsoft.com/office/drawing/2014/main" id="{2AFEF757-9E2E-B33A-9B2E-A6F2A9D3A0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237" y="2755078"/>
            <a:ext cx="4591163" cy="37219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1">
                <a:extLst>
                  <a:ext uri="{FF2B5EF4-FFF2-40B4-BE49-F238E27FC236}">
                    <a16:creationId xmlns:a16="http://schemas.microsoft.com/office/drawing/2014/main" id="{6E55B6B9-6785-E0D5-0D1B-903D9BFF076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86201" y="1203536"/>
                <a:ext cx="4457836" cy="777664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685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3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rgbClr val="1F26F1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1F26F1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𝑍</m:t>
                        </m:r>
                      </m:e>
                      <m:sub>
                        <m:r>
                          <a:rPr lang="en-US" sz="3200" i="1">
                            <a:solidFill>
                              <a:srgbClr val="1F26F1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≤</m:t>
                        </m:r>
                        <m:r>
                          <a:rPr lang="en-US" sz="3200" i="1">
                            <a:solidFill>
                              <a:srgbClr val="1F26F1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𝐵</m:t>
                        </m:r>
                      </m:sub>
                    </m:sSub>
                    <m:r>
                      <a:rPr lang="en-US" sz="3200" i="1">
                        <a:solidFill>
                          <a:srgbClr val="1F26F1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 </m:t>
                    </m:r>
                  </m:oMath>
                </a14:m>
                <a:r>
                  <a:rPr lang="en-US" sz="3200" b="1" dirty="0">
                    <a:solidFill>
                      <a:srgbClr val="1F26F1"/>
                    </a:solidFill>
                  </a:rPr>
                  <a:t>Garbling from </a:t>
                </a:r>
                <a:r>
                  <a:rPr lang="en-US" sz="3200" b="1" dirty="0" err="1">
                    <a:solidFill>
                      <a:srgbClr val="1F26F1"/>
                    </a:solidFill>
                  </a:rPr>
                  <a:t>Paillier</a:t>
                </a:r>
                <a:r>
                  <a:rPr lang="en-US" sz="3200" b="1" dirty="0">
                    <a:solidFill>
                      <a:srgbClr val="1F26F1"/>
                    </a:solidFill>
                  </a:rPr>
                  <a:t> </a:t>
                </a:r>
                <a:endParaRPr lang="en-US" sz="2000" b="1" dirty="0">
                  <a:sym typeface="Wingdings"/>
                </a:endParaRPr>
              </a:p>
            </p:txBody>
          </p:sp>
        </mc:Choice>
        <mc:Fallback xmlns="">
          <p:sp>
            <p:nvSpPr>
              <p:cNvPr id="3" name="Title 1">
                <a:extLst>
                  <a:ext uri="{FF2B5EF4-FFF2-40B4-BE49-F238E27FC236}">
                    <a16:creationId xmlns:a16="http://schemas.microsoft.com/office/drawing/2014/main" id="{6E55B6B9-6785-E0D5-0D1B-903D9BFF07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1" y="1203536"/>
                <a:ext cx="4457836" cy="777664"/>
              </a:xfrm>
              <a:prstGeom prst="rect">
                <a:avLst/>
              </a:prstGeom>
              <a:blipFill>
                <a:blip r:embed="rId6"/>
                <a:stretch>
                  <a:fillRect r="-274" b="-10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9998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26E01-5DA9-764D-BBAE-E626D6CD5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944175" cy="1325563"/>
          </a:xfrm>
        </p:spPr>
        <p:txBody>
          <a:bodyPr>
            <a:normAutofit/>
          </a:bodyPr>
          <a:lstStyle/>
          <a:p>
            <a:r>
              <a:rPr lang="en-US" dirty="0"/>
              <a:t>Concrete Efficiency</a:t>
            </a:r>
          </a:p>
        </p:txBody>
      </p:sp>
      <p:sp>
        <p:nvSpPr>
          <p:cNvPr id="49" name="Title 1">
            <a:extLst>
              <a:ext uri="{FF2B5EF4-FFF2-40B4-BE49-F238E27FC236}">
                <a16:creationId xmlns:a16="http://schemas.microsoft.com/office/drawing/2014/main" id="{919CF8F4-43C4-9E31-0BFC-CA1FCEC8472B}"/>
              </a:ext>
            </a:extLst>
          </p:cNvPr>
          <p:cNvSpPr txBox="1">
            <a:spLocks/>
          </p:cNvSpPr>
          <p:nvPr/>
        </p:nvSpPr>
        <p:spPr>
          <a:xfrm>
            <a:off x="838200" y="2971800"/>
            <a:ext cx="3611004" cy="2590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1F26F1"/>
                </a:solidFill>
              </a:rPr>
              <a:t>Ours:</a:t>
            </a:r>
          </a:p>
          <a:p>
            <a:endParaRPr lang="en-US" sz="3200" b="1" dirty="0">
              <a:solidFill>
                <a:srgbClr val="1F26F1"/>
              </a:solidFill>
            </a:endParaRPr>
          </a:p>
          <a:p>
            <a:r>
              <a:rPr lang="en-US" sz="3200" b="1" dirty="0">
                <a:solidFill>
                  <a:srgbClr val="1F26F1"/>
                </a:solidFill>
              </a:rPr>
              <a:t>Baseline with [RR21]:</a:t>
            </a:r>
          </a:p>
          <a:p>
            <a:endParaRPr lang="en-US" sz="3200" b="1" dirty="0">
              <a:solidFill>
                <a:srgbClr val="1F26F1"/>
              </a:solidFill>
              <a:sym typeface="Wingdings"/>
            </a:endParaRPr>
          </a:p>
          <a:p>
            <a:r>
              <a:rPr lang="en-US" sz="3200" b="1" dirty="0">
                <a:solidFill>
                  <a:srgbClr val="1F26F1"/>
                </a:solidFill>
                <a:sym typeface="Wingdings"/>
              </a:rPr>
              <a:t>[BMR16]:</a:t>
            </a:r>
            <a:endParaRPr lang="en-US" sz="2000" b="1" dirty="0">
              <a:sym typeface="Wingding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itle 1">
                <a:extLst>
                  <a:ext uri="{FF2B5EF4-FFF2-40B4-BE49-F238E27FC236}">
                    <a16:creationId xmlns:a16="http://schemas.microsoft.com/office/drawing/2014/main" id="{ACDB2BB5-4B6C-2028-ACC5-A41627C7751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324600" y="2969525"/>
                <a:ext cx="5029200" cy="25908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685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3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1F26F1"/>
                        </a:solidFill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1F26F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1F26F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1F26F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rgbClr val="1F26F1"/>
                    </a:solidFill>
                  </a:rPr>
                  <a:t> </a:t>
                </a:r>
                <a:r>
                  <a:rPr lang="en-US" sz="3200" dirty="0" err="1">
                    <a:solidFill>
                      <a:srgbClr val="1F26F1"/>
                    </a:solidFill>
                  </a:rPr>
                  <a:t>Mult</a:t>
                </a:r>
                <a:r>
                  <a:rPr lang="en-US" sz="3200" dirty="0">
                    <a:solidFill>
                      <a:srgbClr val="1F26F1"/>
                    </a:solidFill>
                  </a:rPr>
                  <a:t>. in </a:t>
                </a:r>
                <a:r>
                  <a:rPr lang="en-US" sz="3200" dirty="0" err="1">
                    <a:solidFill>
                      <a:srgbClr val="1F26F1"/>
                    </a:solidFill>
                  </a:rPr>
                  <a:t>Paillier</a:t>
                </a:r>
                <a:r>
                  <a:rPr lang="en-US" sz="3200" dirty="0">
                    <a:solidFill>
                      <a:srgbClr val="1F26F1"/>
                    </a:solidFill>
                  </a:rPr>
                  <a:t> Group</a:t>
                </a:r>
              </a:p>
              <a:p>
                <a:endParaRPr lang="en-US" sz="3200" b="1" dirty="0">
                  <a:solidFill>
                    <a:srgbClr val="1F26F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1F26F1"/>
                        </a:solidFill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1F26F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1F26F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1F26F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rgbClr val="1F26F1"/>
                    </a:solidFill>
                  </a:rPr>
                  <a:t> AES Calls</a:t>
                </a:r>
              </a:p>
              <a:p>
                <a:endParaRPr lang="en-US" sz="3200" b="1" dirty="0">
                  <a:solidFill>
                    <a:srgbClr val="1F26F1"/>
                  </a:solidFill>
                  <a:sym typeface="Wingdings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solidFill>
                              <a:srgbClr val="1F26F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1F26F1"/>
                            </a:solidFill>
                            <a:latin typeface="Cambria Math" panose="02040503050406030204" pitchFamily="18" charset="0"/>
                          </a:rPr>
                          <m:t>×10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1F26F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rgbClr val="1F26F1"/>
                    </a:solidFill>
                  </a:rPr>
                  <a:t> AES Calls</a:t>
                </a:r>
              </a:p>
            </p:txBody>
          </p:sp>
        </mc:Choice>
        <mc:Fallback xmlns="">
          <p:sp>
            <p:nvSpPr>
              <p:cNvPr id="52" name="Title 1">
                <a:extLst>
                  <a:ext uri="{FF2B5EF4-FFF2-40B4-BE49-F238E27FC236}">
                    <a16:creationId xmlns:a16="http://schemas.microsoft.com/office/drawing/2014/main" id="{ACDB2BB5-4B6C-2028-ACC5-A41627C775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2969525"/>
                <a:ext cx="5029200" cy="2590800"/>
              </a:xfrm>
              <a:prstGeom prst="rect">
                <a:avLst/>
              </a:prstGeom>
              <a:blipFill>
                <a:blip r:embed="rId3"/>
                <a:stretch>
                  <a:fillRect b="-2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5590CF24-1693-B188-45FF-9B633C3393BF}"/>
                  </a:ext>
                </a:extLst>
              </p:cNvPr>
              <p:cNvSpPr txBox="1"/>
              <p:nvPr/>
            </p:nvSpPr>
            <p:spPr>
              <a:xfrm>
                <a:off x="8081750" y="2213752"/>
                <a:ext cx="364575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ℓ=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log</m:t>
                    </m:r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B</m:t>
                    </m:r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~4000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Cambria Math" panose="02040503050406030204" pitchFamily="18" charset="0"/>
                    <a:cs typeface="Calibri" panose="020F0502020204030204" pitchFamily="34" charset="0"/>
                  </a:rPr>
                  <a:t> bits </a:t>
                </a:r>
                <a:endParaRPr lang="en-US" sz="2800" i="1" dirty="0">
                  <a:solidFill>
                    <a:schemeClr val="tx1"/>
                  </a:solidFill>
                  <a:latin typeface="Cambria Math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5590CF24-1693-B188-45FF-9B633C3393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1750" y="2213752"/>
                <a:ext cx="3645753" cy="523220"/>
              </a:xfrm>
              <a:prstGeom prst="rect">
                <a:avLst/>
              </a:prstGeom>
              <a:blipFill>
                <a:blip r:embed="rId4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4256C58-9274-24D1-6CD2-15575755EC1D}"/>
                  </a:ext>
                </a:extLst>
              </p:cNvPr>
              <p:cNvSpPr txBox="1"/>
              <p:nvPr/>
            </p:nvSpPr>
            <p:spPr>
              <a:xfrm>
                <a:off x="4572001" y="2213752"/>
                <a:ext cx="364575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Cambria Math" panose="02040503050406030204" pitchFamily="18" charset="0"/>
                    <a:cs typeface="Calibri" panose="020F0502020204030204" pitchFamily="34" charset="0"/>
                  </a:rPr>
                  <a:t>Comp. cost per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US" sz="2800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  <a:latin typeface="Cambria Math" panose="02040503050406030204" pitchFamily="18" charset="0"/>
                    <a:cs typeface="Calibri" panose="020F0502020204030204" pitchFamily="34" charset="0"/>
                  </a:rPr>
                  <a:t>gate</a:t>
                </a:r>
                <a:endParaRPr lang="en-US" sz="2800" i="1" dirty="0">
                  <a:solidFill>
                    <a:schemeClr val="tx1"/>
                  </a:solidFill>
                  <a:latin typeface="Cambria Math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4256C58-9274-24D1-6CD2-15575755EC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1" y="2213752"/>
                <a:ext cx="3645753" cy="523220"/>
              </a:xfrm>
              <a:prstGeom prst="rect">
                <a:avLst/>
              </a:prstGeom>
              <a:blipFill>
                <a:blip r:embed="rId5"/>
                <a:stretch>
                  <a:fillRect l="-3344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55">
            <a:extLst>
              <a:ext uri="{FF2B5EF4-FFF2-40B4-BE49-F238E27FC236}">
                <a16:creationId xmlns:a16="http://schemas.microsoft.com/office/drawing/2014/main" id="{A28C7056-BA5B-39AB-C0D3-2D0F149D207C}"/>
              </a:ext>
            </a:extLst>
          </p:cNvPr>
          <p:cNvSpPr txBox="1"/>
          <p:nvPr/>
        </p:nvSpPr>
        <p:spPr>
          <a:xfrm>
            <a:off x="838199" y="2213752"/>
            <a:ext cx="3645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  <a:cs typeface="Calibri" panose="020F0502020204030204" pitchFamily="34" charset="0"/>
              </a:rPr>
              <a:t>Garbling Scheme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1">
                <a:extLst>
                  <a:ext uri="{FF2B5EF4-FFF2-40B4-BE49-F238E27FC236}">
                    <a16:creationId xmlns:a16="http://schemas.microsoft.com/office/drawing/2014/main" id="{6127184D-31A1-DBE1-9DC9-778D0D372DC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39306" y="2969525"/>
                <a:ext cx="1066800" cy="25908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685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3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1F26F1"/>
                          </a:solidFill>
                          <a:latin typeface="Cambria Math" panose="02040503050406030204" pitchFamily="18" charset="0"/>
                        </a:rPr>
                        <m:t>~1.5</m:t>
                      </m:r>
                    </m:oMath>
                  </m:oMathPara>
                </a14:m>
                <a:endParaRPr lang="en-US" sz="3200" dirty="0">
                  <a:solidFill>
                    <a:srgbClr val="1F26F1"/>
                  </a:solidFill>
                </a:endParaRPr>
              </a:p>
              <a:p>
                <a:endParaRPr lang="en-US" sz="3200" b="1" dirty="0">
                  <a:solidFill>
                    <a:srgbClr val="1F26F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1F26F1"/>
                          </a:solidFill>
                          <a:latin typeface="Cambria Math" panose="02040503050406030204" pitchFamily="18" charset="0"/>
                        </a:rPr>
                        <m:t>~0.7</m:t>
                      </m:r>
                    </m:oMath>
                  </m:oMathPara>
                </a14:m>
                <a:endParaRPr lang="en-US" sz="3200" b="1" dirty="0">
                  <a:solidFill>
                    <a:srgbClr val="1F26F1"/>
                  </a:solidFill>
                  <a:sym typeface="Wingdings"/>
                </a:endParaRPr>
              </a:p>
              <a:p>
                <a:endParaRPr lang="en-US" sz="3200" b="1" dirty="0">
                  <a:solidFill>
                    <a:srgbClr val="1F26F1"/>
                  </a:solidFill>
                  <a:sym typeface="Wingdings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1F26F1"/>
                          </a:solidFill>
                          <a:latin typeface="Cambria Math" panose="02040503050406030204" pitchFamily="18" charset="0"/>
                        </a:rPr>
                        <m:t>~1</m:t>
                      </m:r>
                    </m:oMath>
                  </m:oMathPara>
                </a14:m>
                <a:endParaRPr lang="en-US" sz="3200" dirty="0">
                  <a:solidFill>
                    <a:srgbClr val="1F26F1"/>
                  </a:solidFill>
                </a:endParaRPr>
              </a:p>
            </p:txBody>
          </p:sp>
        </mc:Choice>
        <mc:Fallback xmlns="">
          <p:sp>
            <p:nvSpPr>
              <p:cNvPr id="3" name="Title 1">
                <a:extLst>
                  <a:ext uri="{FF2B5EF4-FFF2-40B4-BE49-F238E27FC236}">
                    <a16:creationId xmlns:a16="http://schemas.microsoft.com/office/drawing/2014/main" id="{6127184D-31A1-DBE1-9DC9-778D0D372D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9306" y="2969525"/>
                <a:ext cx="1066800" cy="25908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>
                <a:extLst>
                  <a:ext uri="{FF2B5EF4-FFF2-40B4-BE49-F238E27FC236}">
                    <a16:creationId xmlns:a16="http://schemas.microsoft.com/office/drawing/2014/main" id="{2F11B255-7113-EDA6-3D8C-10D76F076AE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86201" y="1203536"/>
                <a:ext cx="4457836" cy="777664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685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3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rgbClr val="1F26F1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1F26F1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𝑍</m:t>
                        </m:r>
                      </m:e>
                      <m:sub>
                        <m:r>
                          <a:rPr lang="en-US" sz="3200" i="1">
                            <a:solidFill>
                              <a:srgbClr val="1F26F1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≤</m:t>
                        </m:r>
                        <m:r>
                          <a:rPr lang="en-US" sz="3200" i="1">
                            <a:solidFill>
                              <a:srgbClr val="1F26F1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𝐵</m:t>
                        </m:r>
                      </m:sub>
                    </m:sSub>
                    <m:r>
                      <a:rPr lang="en-US" sz="3200" i="1">
                        <a:solidFill>
                          <a:srgbClr val="1F26F1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 </m:t>
                    </m:r>
                  </m:oMath>
                </a14:m>
                <a:r>
                  <a:rPr lang="en-US" sz="3200" b="1" dirty="0">
                    <a:solidFill>
                      <a:srgbClr val="1F26F1"/>
                    </a:solidFill>
                  </a:rPr>
                  <a:t>Garbling from </a:t>
                </a:r>
                <a:r>
                  <a:rPr lang="en-US" sz="3200" b="1" dirty="0" err="1">
                    <a:solidFill>
                      <a:srgbClr val="1F26F1"/>
                    </a:solidFill>
                  </a:rPr>
                  <a:t>Paillier</a:t>
                </a:r>
                <a:r>
                  <a:rPr lang="en-US" sz="3200" b="1" dirty="0">
                    <a:solidFill>
                      <a:srgbClr val="1F26F1"/>
                    </a:solidFill>
                  </a:rPr>
                  <a:t> </a:t>
                </a:r>
                <a:endParaRPr lang="en-US" sz="2000" b="1" dirty="0">
                  <a:sym typeface="Wingdings"/>
                </a:endParaRPr>
              </a:p>
            </p:txBody>
          </p:sp>
        </mc:Choice>
        <mc:Fallback xmlns="">
          <p:sp>
            <p:nvSpPr>
              <p:cNvPr id="4" name="Title 1">
                <a:extLst>
                  <a:ext uri="{FF2B5EF4-FFF2-40B4-BE49-F238E27FC236}">
                    <a16:creationId xmlns:a16="http://schemas.microsoft.com/office/drawing/2014/main" id="{2F11B255-7113-EDA6-3D8C-10D76F076A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1" y="1203536"/>
                <a:ext cx="4457836" cy="777664"/>
              </a:xfrm>
              <a:prstGeom prst="rect">
                <a:avLst/>
              </a:prstGeom>
              <a:blipFill>
                <a:blip r:embed="rId7"/>
                <a:stretch>
                  <a:fillRect r="-274" b="-10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726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5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49CAE-9779-BE4B-B78F-54693F290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dirty="0"/>
              <a:t>Road Map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3E2F4C-A36F-E74D-ACB7-7ADFBD876B5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965431" y="2209800"/>
                <a:ext cx="7074169" cy="3809998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dirty="0">
                    <a:solidFill>
                      <a:srgbClr val="FF0000"/>
                    </a:solidFill>
                    <a:latin typeface="+mj-lt"/>
                  </a:rPr>
                  <a:t>AIK Design Paradigm 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dirty="0">
                    <a:solidFill>
                      <a:srgbClr val="1F26F1"/>
                    </a:solidFill>
                    <a:latin typeface="+mj-lt"/>
                  </a:rPr>
                  <a:t>   Garbling for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1F26F1"/>
                        </a:solidFill>
                        <a:latin typeface="Cambria Math" panose="02040503050406030204" pitchFamily="18" charset="0"/>
                      </a:rPr>
                      <m:t>+, × </m:t>
                    </m:r>
                  </m:oMath>
                </a14:m>
                <a:r>
                  <a:rPr lang="en-US" dirty="0">
                    <a:solidFill>
                      <a:srgbClr val="1F26F1"/>
                    </a:solidFill>
                    <a:latin typeface="+mj-lt"/>
                  </a:rPr>
                  <a:t>   &amp;    Key extension gadget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dirty="0">
                    <a:latin typeface="+mj-lt"/>
                  </a:rPr>
                  <a:t>High Level Idea for Key Extension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dirty="0">
                    <a:solidFill>
                      <a:schemeClr val="tx1"/>
                    </a:solidFill>
                    <a:latin typeface="+mj-lt"/>
                  </a:rPr>
                  <a:t>Key Extension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𝑍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≤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+mj-lt"/>
                  </a:rPr>
                  <a:t> from </a:t>
                </a:r>
                <a:r>
                  <a:rPr lang="en-US" dirty="0" err="1">
                    <a:solidFill>
                      <a:schemeClr val="tx1"/>
                    </a:solidFill>
                    <a:latin typeface="+mj-lt"/>
                  </a:rPr>
                  <a:t>Paillier</a:t>
                </a:r>
                <a:endParaRPr lang="en-US" dirty="0">
                  <a:solidFill>
                    <a:schemeClr val="tx1"/>
                  </a:solidFill>
                  <a:latin typeface="+mj-lt"/>
                </a:endParaRPr>
              </a:p>
              <a:p>
                <a:pPr lvl="1">
                  <a:lnSpc>
                    <a:spcPct val="110000"/>
                  </a:lnSpc>
                </a:pPr>
                <a:r>
                  <a:rPr lang="en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</a:rPr>
                  <a:t>Key Extension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endPara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3E2F4C-A36F-E74D-ACB7-7ADFBD876B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65431" y="2209800"/>
                <a:ext cx="7074169" cy="3809998"/>
              </a:xfrm>
              <a:blipFill>
                <a:blip r:embed="rId3"/>
                <a:stretch>
                  <a:fillRect l="-1552" t="-1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30" descr="Foggy Path landscape image - Free stock photo - Public Domain photo ...">
            <a:extLst>
              <a:ext uri="{FF2B5EF4-FFF2-40B4-BE49-F238E27FC236}">
                <a16:creationId xmlns:a16="http://schemas.microsoft.com/office/drawing/2014/main" id="{9D9ED4BA-B3D1-9146-AB02-97179BD3EEF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r="5463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5E7B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4923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4670CB57-9CA1-C048-8131-80EC683C32FE}"/>
              </a:ext>
            </a:extLst>
          </p:cNvPr>
          <p:cNvSpPr/>
          <p:nvPr/>
        </p:nvSpPr>
        <p:spPr>
          <a:xfrm>
            <a:off x="6894029" y="2281656"/>
            <a:ext cx="4650111" cy="37903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05BC7D5-BDB6-214B-AFDC-5253B77C0B2B}"/>
              </a:ext>
            </a:extLst>
          </p:cNvPr>
          <p:cNvSpPr/>
          <p:nvPr/>
        </p:nvSpPr>
        <p:spPr>
          <a:xfrm>
            <a:off x="116832" y="2278495"/>
            <a:ext cx="6111101" cy="37903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295E7B2-C498-1A4A-AD48-FC4C1E2FECD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AIK Design Paradigm: Garbling over</a:t>
                </a:r>
                <a:r>
                  <a:rPr lang="en-US" b="1" dirty="0">
                    <a:solidFill>
                      <a:srgbClr val="1F26F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1F26F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ℛ</m:t>
                    </m:r>
                  </m:oMath>
                </a14:m>
                <a:r>
                  <a:rPr lang="en-US" dirty="0"/>
                  <a:t>   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295E7B2-C498-1A4A-AD48-FC4C1E2FEC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itle 1">
                <a:extLst>
                  <a:ext uri="{FF2B5EF4-FFF2-40B4-BE49-F238E27FC236}">
                    <a16:creationId xmlns:a16="http://schemas.microsoft.com/office/drawing/2014/main" id="{5AE43EF2-D56F-B74F-9530-DE63AB1B8C5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93891" y="1511694"/>
                <a:ext cx="3069385" cy="777664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685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3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3200" b="1" dirty="0">
                    <a:solidFill>
                      <a:srgbClr val="1F26F1"/>
                    </a:solidFill>
                  </a:rPr>
                  <a:t> Gabling for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solidFill>
                          <a:srgbClr val="1F26F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1" i="0" dirty="0" smtClean="0">
                        <a:solidFill>
                          <a:srgbClr val="1F26F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3200" b="1" i="1" dirty="0" smtClean="0">
                        <a:solidFill>
                          <a:srgbClr val="1F26F1"/>
                        </a:solidFill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endParaRPr lang="en-US" sz="2000" b="1" dirty="0">
                  <a:sym typeface="Wingdings"/>
                </a:endParaRPr>
              </a:p>
            </p:txBody>
          </p:sp>
        </mc:Choice>
        <mc:Fallback xmlns="">
          <p:sp>
            <p:nvSpPr>
              <p:cNvPr id="49" name="Title 1">
                <a:extLst>
                  <a:ext uri="{FF2B5EF4-FFF2-40B4-BE49-F238E27FC236}">
                    <a16:creationId xmlns:a16="http://schemas.microsoft.com/office/drawing/2014/main" id="{5AE43EF2-D56F-B74F-9530-DE63AB1B8C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3891" y="1511694"/>
                <a:ext cx="3069385" cy="777664"/>
              </a:xfrm>
              <a:prstGeom prst="rect">
                <a:avLst/>
              </a:prstGeom>
              <a:blipFill>
                <a:blip r:embed="rId4"/>
                <a:stretch>
                  <a:fillRect l="-1653" b="-8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>
            <a:extLst>
              <a:ext uri="{FF2B5EF4-FFF2-40B4-BE49-F238E27FC236}">
                <a16:creationId xmlns:a16="http://schemas.microsoft.com/office/drawing/2014/main" id="{EA5EA697-BACB-5C41-BA6E-63AFEBEE7E20}"/>
              </a:ext>
            </a:extLst>
          </p:cNvPr>
          <p:cNvSpPr txBox="1"/>
          <p:nvPr/>
        </p:nvSpPr>
        <p:spPr>
          <a:xfrm rot="1424088">
            <a:off x="9593477" y="4762403"/>
            <a:ext cx="861133" cy="46166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Dim t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3B7BDDD-6EAF-F848-8F59-6B7708D610BA}"/>
              </a:ext>
            </a:extLst>
          </p:cNvPr>
          <p:cNvSpPr txBox="1"/>
          <p:nvPr/>
        </p:nvSpPr>
        <p:spPr>
          <a:xfrm rot="1424088">
            <a:off x="9692053" y="2526020"/>
            <a:ext cx="1846083" cy="46166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Any Dim T &gt; 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7D1FE218-6FCA-7D4F-9246-96510632B4DF}"/>
                  </a:ext>
                </a:extLst>
              </p:cNvPr>
              <p:cNvSpPr txBox="1"/>
              <p:nvPr/>
            </p:nvSpPr>
            <p:spPr>
              <a:xfrm rot="10800000" flipV="1">
                <a:off x="8571380" y="3744495"/>
                <a:ext cx="64282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KE</m:t>
                      </m:r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7D1FE218-6FCA-7D4F-9246-96510632B4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8571380" y="3744495"/>
                <a:ext cx="642822" cy="523220"/>
              </a:xfrm>
              <a:prstGeom prst="rect">
                <a:avLst/>
              </a:prstGeom>
              <a:blipFill>
                <a:blip r:embed="rId10"/>
                <a:stretch>
                  <a:fillRect l="-1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0484729F-B0E4-DB4F-8B77-3B51DFF15EE0}"/>
              </a:ext>
            </a:extLst>
          </p:cNvPr>
          <p:cNvCxnSpPr>
            <a:cxnSpLocks/>
          </p:cNvCxnSpPr>
          <p:nvPr/>
        </p:nvCxnSpPr>
        <p:spPr>
          <a:xfrm flipH="1">
            <a:off x="8891073" y="4179960"/>
            <a:ext cx="9189" cy="731520"/>
          </a:xfrm>
          <a:prstGeom prst="straightConnector1">
            <a:avLst/>
          </a:prstGeom>
          <a:ln w="19050" cmpd="sng">
            <a:solidFill>
              <a:schemeClr val="tx1"/>
            </a:solidFill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E8ECB6C-64FA-284B-9BF3-90AE5EC32801}"/>
                  </a:ext>
                </a:extLst>
              </p:cNvPr>
              <p:cNvSpPr txBox="1"/>
              <p:nvPr/>
            </p:nvSpPr>
            <p:spPr>
              <a:xfrm rot="10800000" flipV="1">
                <a:off x="7797940" y="4996449"/>
                <a:ext cx="222302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9133EE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800" b="0" i="1" smtClean="0">
                          <a:solidFill>
                            <a:srgbClr val="9133E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9133EE"/>
                          </a:solidFill>
                          <a:latin typeface="Cambria Math" panose="02040503050406030204" pitchFamily="18" charset="0"/>
                        </a:rPr>
                        <m:t>𝑎𝑥</m:t>
                      </m:r>
                      <m:r>
                        <a:rPr lang="en-US" sz="2800" b="0" i="1" smtClean="0">
                          <a:solidFill>
                            <a:srgbClr val="9133EE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rgbClr val="9133EE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2800" i="1" dirty="0">
                  <a:solidFill>
                    <a:srgbClr val="9133EE"/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E8ECB6C-64FA-284B-9BF3-90AE5EC328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7797940" y="4996449"/>
                <a:ext cx="2223021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CC508971-0D4B-E143-940C-8D1A8256BA04}"/>
                  </a:ext>
                </a:extLst>
              </p:cNvPr>
              <p:cNvSpPr txBox="1"/>
              <p:nvPr/>
            </p:nvSpPr>
            <p:spPr>
              <a:xfrm rot="10800000" flipV="1">
                <a:off x="7456746" y="2495242"/>
                <a:ext cx="28686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9133EE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800" b="0" i="1" smtClean="0">
                          <a:solidFill>
                            <a:srgbClr val="9133E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9133EE"/>
                          </a:solidFill>
                          <a:latin typeface="Cambria Math" panose="02040503050406030204" pitchFamily="18" charset="0"/>
                        </a:rPr>
                        <m:t>𝑐𝑥</m:t>
                      </m:r>
                      <m:r>
                        <a:rPr lang="en-US" sz="2800" b="0" i="1" smtClean="0">
                          <a:solidFill>
                            <a:srgbClr val="9133EE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rgbClr val="9133EE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sz="2800" i="1" dirty="0">
                  <a:solidFill>
                    <a:srgbClr val="9133EE"/>
                  </a:solidFill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CC508971-0D4B-E143-940C-8D1A8256BA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7456746" y="2495242"/>
                <a:ext cx="2868654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727CBB66-EA17-9A4A-98FE-5633E9F91059}"/>
              </a:ext>
            </a:extLst>
          </p:cNvPr>
          <p:cNvCxnSpPr>
            <a:cxnSpLocks/>
          </p:cNvCxnSpPr>
          <p:nvPr/>
        </p:nvCxnSpPr>
        <p:spPr>
          <a:xfrm flipH="1">
            <a:off x="8900262" y="3061651"/>
            <a:ext cx="9189" cy="731520"/>
          </a:xfrm>
          <a:prstGeom prst="straightConnector1">
            <a:avLst/>
          </a:prstGeom>
          <a:ln w="19050" cmpd="sng">
            <a:solidFill>
              <a:schemeClr val="tx1"/>
            </a:solidFill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554907B1-33CB-5840-B8E7-DD12131FE805}"/>
                  </a:ext>
                </a:extLst>
              </p:cNvPr>
              <p:cNvSpPr txBox="1"/>
              <p:nvPr/>
            </p:nvSpPr>
            <p:spPr>
              <a:xfrm rot="10800000" flipV="1">
                <a:off x="9543085" y="3744239"/>
                <a:ext cx="58876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9133EE"/>
                          </a:solidFill>
                          <a:latin typeface="Cambria Math" panose="02040503050406030204" pitchFamily="18" charset="0"/>
                        </a:rPr>
                        <m:t>TB</m:t>
                      </m:r>
                    </m:oMath>
                  </m:oMathPara>
                </a14:m>
                <a:endParaRPr lang="en-US" sz="2800" dirty="0">
                  <a:solidFill>
                    <a:srgbClr val="9133EE"/>
                  </a:solidFill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554907B1-33CB-5840-B8E7-DD12131FE8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9543085" y="3744239"/>
                <a:ext cx="588761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itle 1">
            <a:extLst>
              <a:ext uri="{FF2B5EF4-FFF2-40B4-BE49-F238E27FC236}">
                <a16:creationId xmlns:a16="http://schemas.microsoft.com/office/drawing/2014/main" id="{C04A7434-8003-AF41-9B5B-15489412771C}"/>
              </a:ext>
            </a:extLst>
          </p:cNvPr>
          <p:cNvSpPr txBox="1">
            <a:spLocks/>
          </p:cNvSpPr>
          <p:nvPr/>
        </p:nvSpPr>
        <p:spPr>
          <a:xfrm>
            <a:off x="7901184" y="1478025"/>
            <a:ext cx="2626035" cy="7776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1F26F1"/>
                </a:solidFill>
              </a:rPr>
              <a:t>Key Extension</a:t>
            </a:r>
            <a:endParaRPr lang="en-US" sz="2000" b="1" dirty="0">
              <a:sym typeface="Wingding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15B748E-EF44-FC46-B25E-6834DD5C487B}"/>
                  </a:ext>
                </a:extLst>
              </p:cNvPr>
              <p:cNvSpPr/>
              <p:nvPr/>
            </p:nvSpPr>
            <p:spPr>
              <a:xfrm>
                <a:off x="5735817" y="1266692"/>
                <a:ext cx="1082348" cy="12003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7200" b="1" i="1" dirty="0" smtClean="0">
                          <a:solidFill>
                            <a:srgbClr val="1F26F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7200" b="1" dirty="0">
                  <a:solidFill>
                    <a:srgbClr val="1F26F1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15B748E-EF44-FC46-B25E-6834DD5C48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5817" y="1266692"/>
                <a:ext cx="1082348" cy="1200329"/>
              </a:xfrm>
              <a:prstGeom prst="rect">
                <a:avLst/>
              </a:prstGeom>
              <a:blipFill>
                <a:blip r:embed="rId14"/>
                <a:stretch>
                  <a:fillRect l="-8140" r="-6977" b="-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33404C7-65FA-A18D-2121-A08649613C9B}"/>
                  </a:ext>
                </a:extLst>
              </p:cNvPr>
              <p:cNvSpPr txBox="1"/>
              <p:nvPr/>
            </p:nvSpPr>
            <p:spPr>
              <a:xfrm flipV="1">
                <a:off x="2948056" y="3503146"/>
                <a:ext cx="1829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×</m:t>
                      </m:r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33404C7-65FA-A18D-2121-A08649613C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V="1">
                <a:off x="2948056" y="3503146"/>
                <a:ext cx="182916" cy="523220"/>
              </a:xfrm>
              <a:prstGeom prst="rect">
                <a:avLst/>
              </a:prstGeom>
              <a:blipFill>
                <a:blip r:embed="rId15"/>
                <a:stretch>
                  <a:fillRect l="-7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318C45D-7054-3352-A327-0ED2C1603401}"/>
              </a:ext>
            </a:extLst>
          </p:cNvPr>
          <p:cNvCxnSpPr>
            <a:cxnSpLocks/>
          </p:cNvCxnSpPr>
          <p:nvPr/>
        </p:nvCxnSpPr>
        <p:spPr>
          <a:xfrm flipH="1">
            <a:off x="2322913" y="3953651"/>
            <a:ext cx="573054" cy="639397"/>
          </a:xfrm>
          <a:prstGeom prst="straightConnector1">
            <a:avLst/>
          </a:prstGeom>
          <a:ln w="19050" cmpd="sng">
            <a:solidFill>
              <a:schemeClr val="tx1"/>
            </a:solidFill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9EE677C-9960-CE19-90D0-5788BE06EAC6}"/>
              </a:ext>
            </a:extLst>
          </p:cNvPr>
          <p:cNvCxnSpPr>
            <a:cxnSpLocks/>
          </p:cNvCxnSpPr>
          <p:nvPr/>
        </p:nvCxnSpPr>
        <p:spPr>
          <a:xfrm>
            <a:off x="2913868" y="3953651"/>
            <a:ext cx="645160" cy="639397"/>
          </a:xfrm>
          <a:prstGeom prst="straightConnector1">
            <a:avLst/>
          </a:prstGeom>
          <a:ln w="19050" cmpd="sng">
            <a:solidFill>
              <a:schemeClr val="tx1"/>
            </a:solidFill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958B932-FC7D-38B2-2D78-5B52F6E0EE3B}"/>
                  </a:ext>
                </a:extLst>
              </p:cNvPr>
              <p:cNvSpPr txBox="1"/>
              <p:nvPr/>
            </p:nvSpPr>
            <p:spPr>
              <a:xfrm rot="10800000" flipV="1">
                <a:off x="3236448" y="4547482"/>
                <a:ext cx="2223020" cy="5282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0" i="1" smtClean="0">
                              <a:solidFill>
                                <a:srgbClr val="9133E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solidFill>
                                <a:srgbClr val="9133EE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9133E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rgbClr val="9133E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800" b="0" i="1" smtClean="0">
                          <a:solidFill>
                            <a:srgbClr val="9133E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9133EE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rgbClr val="9133EE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2800" i="1" dirty="0">
                  <a:solidFill>
                    <a:srgbClr val="9133EE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958B932-FC7D-38B2-2D78-5B52F6E0EE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3236448" y="4547482"/>
                <a:ext cx="2223020" cy="52822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69F3B55-AE4D-663B-D86F-71AAFB4A0E5F}"/>
              </a:ext>
            </a:extLst>
          </p:cNvPr>
          <p:cNvCxnSpPr>
            <a:cxnSpLocks/>
          </p:cNvCxnSpPr>
          <p:nvPr/>
        </p:nvCxnSpPr>
        <p:spPr>
          <a:xfrm flipH="1">
            <a:off x="2940260" y="3028122"/>
            <a:ext cx="9189" cy="489619"/>
          </a:xfrm>
          <a:prstGeom prst="straightConnector1">
            <a:avLst/>
          </a:prstGeom>
          <a:ln w="19050" cmpd="sng">
            <a:solidFill>
              <a:schemeClr val="tx1"/>
            </a:solidFill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10">
                <a:extLst>
                  <a:ext uri="{FF2B5EF4-FFF2-40B4-BE49-F238E27FC236}">
                    <a16:creationId xmlns:a16="http://schemas.microsoft.com/office/drawing/2014/main" id="{DDA5E535-2517-ABB7-0EB8-36697F51F501}"/>
                  </a:ext>
                </a:extLst>
              </p:cNvPr>
              <p:cNvSpPr txBox="1"/>
              <p:nvPr/>
            </p:nvSpPr>
            <p:spPr>
              <a:xfrm rot="10800000" flipV="1">
                <a:off x="1523415" y="2445145"/>
                <a:ext cx="284928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9133EE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800" b="0" i="1" smtClean="0">
                          <a:solidFill>
                            <a:srgbClr val="9133E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9133E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9133EE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9133EE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9133EE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9133E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9133EE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9133E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i="1" dirty="0">
                  <a:solidFill>
                    <a:srgbClr val="9133EE"/>
                  </a:solidFill>
                </a:endParaRPr>
              </a:p>
            </p:txBody>
          </p:sp>
        </mc:Choice>
        <mc:Fallback xmlns="">
          <p:sp>
            <p:nvSpPr>
              <p:cNvPr id="10" name="TextBox 10">
                <a:extLst>
                  <a:ext uri="{FF2B5EF4-FFF2-40B4-BE49-F238E27FC236}">
                    <a16:creationId xmlns:a16="http://schemas.microsoft.com/office/drawing/2014/main" id="{DDA5E535-2517-ABB7-0EB8-36697F51F5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1523415" y="2445145"/>
                <a:ext cx="2849281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1">
                <a:extLst>
                  <a:ext uri="{FF2B5EF4-FFF2-40B4-BE49-F238E27FC236}">
                    <a16:creationId xmlns:a16="http://schemas.microsoft.com/office/drawing/2014/main" id="{1B8CEA22-17EB-1789-EFA0-7F9113089022}"/>
                  </a:ext>
                </a:extLst>
              </p:cNvPr>
              <p:cNvSpPr txBox="1"/>
              <p:nvPr/>
            </p:nvSpPr>
            <p:spPr>
              <a:xfrm rot="10800000" flipV="1">
                <a:off x="2970202" y="5059921"/>
                <a:ext cx="3073780" cy="9598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0" i="1" smtClean="0">
                              <a:solidFill>
                                <a:srgbClr val="9133E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solidFill>
                                <a:srgbClr val="9133EE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9133E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rgbClr val="9133E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800" b="0" i="1" smtClean="0">
                          <a:solidFill>
                            <a:srgbClr val="9133E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9133EE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9133EE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rgbClr val="9133EE"/>
                          </a:solidFill>
                          <a:latin typeface="Cambria Math" panose="02040503050406030204" pitchFamily="18" charset="0"/>
                        </a:rPr>
                        <m:t>𝑟𝑠</m:t>
                      </m:r>
                    </m:oMath>
                  </m:oMathPara>
                </a14:m>
                <a:endParaRPr lang="en-US" sz="2800" b="0" i="1" dirty="0">
                  <a:solidFill>
                    <a:srgbClr val="9133EE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9133EE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9133E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9133EE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9133E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9133EE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smtClean="0">
                          <a:solidFill>
                            <a:srgbClr val="9133EE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800" i="1" dirty="0">
                  <a:solidFill>
                    <a:srgbClr val="9133EE"/>
                  </a:solidFill>
                </a:endParaRPr>
              </a:p>
            </p:txBody>
          </p:sp>
        </mc:Choice>
        <mc:Fallback xmlns="">
          <p:sp>
            <p:nvSpPr>
              <p:cNvPr id="11" name="TextBox 11">
                <a:extLst>
                  <a:ext uri="{FF2B5EF4-FFF2-40B4-BE49-F238E27FC236}">
                    <a16:creationId xmlns:a16="http://schemas.microsoft.com/office/drawing/2014/main" id="{1B8CEA22-17EB-1789-EFA0-7F91130890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2970202" y="5059921"/>
                <a:ext cx="3073780" cy="959878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2">
                <a:extLst>
                  <a:ext uri="{FF2B5EF4-FFF2-40B4-BE49-F238E27FC236}">
                    <a16:creationId xmlns:a16="http://schemas.microsoft.com/office/drawing/2014/main" id="{A447B573-4683-7015-5866-4F4708175474}"/>
                  </a:ext>
                </a:extLst>
              </p:cNvPr>
              <p:cNvSpPr txBox="1"/>
              <p:nvPr/>
            </p:nvSpPr>
            <p:spPr>
              <a:xfrm rot="10800000" flipV="1">
                <a:off x="381000" y="5059921"/>
                <a:ext cx="2567056" cy="528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0" i="1" smtClean="0">
                              <a:solidFill>
                                <a:srgbClr val="9133E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solidFill>
                                <a:srgbClr val="9133EE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9133E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rgbClr val="9133E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sz="2800" b="0" i="1" smtClean="0">
                          <a:solidFill>
                            <a:srgbClr val="9133E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9133EE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9133E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9133EE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9133EE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9133EE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rgbClr val="9133EE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800" i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2" name="TextBox 12">
                <a:extLst>
                  <a:ext uri="{FF2B5EF4-FFF2-40B4-BE49-F238E27FC236}">
                    <a16:creationId xmlns:a16="http://schemas.microsoft.com/office/drawing/2014/main" id="{A447B573-4683-7015-5866-4F47081754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381000" y="5059921"/>
                <a:ext cx="2567056" cy="528093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8">
                <a:extLst>
                  <a:ext uri="{FF2B5EF4-FFF2-40B4-BE49-F238E27FC236}">
                    <a16:creationId xmlns:a16="http://schemas.microsoft.com/office/drawing/2014/main" id="{7D585BC6-2B49-69D1-9807-AC21D496682C}"/>
                  </a:ext>
                </a:extLst>
              </p:cNvPr>
              <p:cNvSpPr txBox="1"/>
              <p:nvPr/>
            </p:nvSpPr>
            <p:spPr>
              <a:xfrm rot="10800000" flipV="1">
                <a:off x="422473" y="4547931"/>
                <a:ext cx="2307488" cy="527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0" i="1" smtClean="0">
                              <a:solidFill>
                                <a:srgbClr val="9133E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solidFill>
                                <a:srgbClr val="9133EE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9133E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rgbClr val="9133E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sz="2800" b="0" i="1" smtClean="0">
                          <a:solidFill>
                            <a:srgbClr val="9133E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9133E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9133EE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9133EE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9133EE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rgbClr val="9133EE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sz="2800" i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0" name="TextBox 8">
                <a:extLst>
                  <a:ext uri="{FF2B5EF4-FFF2-40B4-BE49-F238E27FC236}">
                    <a16:creationId xmlns:a16="http://schemas.microsoft.com/office/drawing/2014/main" id="{7D585BC6-2B49-69D1-9807-AC21D49668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422473" y="4547931"/>
                <a:ext cx="2307488" cy="527324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3793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B846D0F-7EBE-DC4C-B89F-2FBF8C2F0D20}"/>
              </a:ext>
            </a:extLst>
          </p:cNvPr>
          <p:cNvGrpSpPr/>
          <p:nvPr/>
        </p:nvGrpSpPr>
        <p:grpSpPr>
          <a:xfrm>
            <a:off x="1922372" y="4890107"/>
            <a:ext cx="2422995" cy="416373"/>
            <a:chOff x="5816625" y="2080925"/>
            <a:chExt cx="2422995" cy="41637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1B5F1685-0E94-3D41-BE1D-4EB7051B89A2}"/>
                    </a:ext>
                  </a:extLst>
                </p:cNvPr>
                <p:cNvSpPr txBox="1"/>
                <p:nvPr/>
              </p:nvSpPr>
              <p:spPr>
                <a:xfrm>
                  <a:off x="7847718" y="2127966"/>
                  <a:ext cx="391902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1B5F1685-0E94-3D41-BE1D-4EB7051B89A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47718" y="2127966"/>
                  <a:ext cx="391902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10938" r="-3125"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495C14B7-A0FE-5C49-9534-157B6FB5970F}"/>
                    </a:ext>
                  </a:extLst>
                </p:cNvPr>
                <p:cNvSpPr txBox="1"/>
                <p:nvPr/>
              </p:nvSpPr>
              <p:spPr>
                <a:xfrm>
                  <a:off x="6767501" y="2112577"/>
                  <a:ext cx="474104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latin typeface="Cambria Math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latin typeface="Cambria Math" charset="0"/>
                          </a:rPr>
                          <m:t> 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495C14B7-A0FE-5C49-9534-157B6FB5970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67501" y="2112577"/>
                  <a:ext cx="474104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20513" t="-6667" r="-20513" b="-3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F54D3CB5-71EB-A342-84E6-D26D99DFEAE1}"/>
                    </a:ext>
                  </a:extLst>
                </p:cNvPr>
                <p:cNvSpPr txBox="1"/>
                <p:nvPr/>
              </p:nvSpPr>
              <p:spPr>
                <a:xfrm>
                  <a:off x="7311287" y="2112577"/>
                  <a:ext cx="331822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i="1">
                          <a:latin typeface="Cambria Math" charset="0"/>
                        </a:rPr>
                        <m:t>⋯</m:t>
                      </m:r>
                    </m:oMath>
                  </a14:m>
                  <a:r>
                    <a:rPr lang="en-US" sz="2400" dirty="0">
                      <a:latin typeface="+mj-lt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11287" y="2112577"/>
                  <a:ext cx="331822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1636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DD4D8323-C419-5646-91DD-E7C70BBBAC9C}"/>
                    </a:ext>
                  </a:extLst>
                </p:cNvPr>
                <p:cNvSpPr txBox="1"/>
                <p:nvPr/>
              </p:nvSpPr>
              <p:spPr>
                <a:xfrm>
                  <a:off x="6308530" y="2112577"/>
                  <a:ext cx="331821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 charset="0"/>
                          </a:rPr>
                          <m:t>⋯</m:t>
                        </m:r>
                      </m:oMath>
                    </m:oMathPara>
                  </a14:m>
                  <a:endParaRPr lang="en-US" sz="240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08530" y="2112577"/>
                  <a:ext cx="331821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5556" r="-740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CF1119FA-45D9-FE44-9C3E-F5845A02A645}"/>
                    </a:ext>
                  </a:extLst>
                </p:cNvPr>
                <p:cNvSpPr txBox="1"/>
                <p:nvPr/>
              </p:nvSpPr>
              <p:spPr>
                <a:xfrm>
                  <a:off x="5816625" y="2080925"/>
                  <a:ext cx="443262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 charset="0"/>
                          </a:rPr>
                          <m:t> 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CF1119FA-45D9-FE44-9C3E-F5845A02A6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16625" y="2080925"/>
                  <a:ext cx="443262" cy="369332"/>
                </a:xfrm>
                <a:prstGeom prst="rect">
                  <a:avLst/>
                </a:prstGeom>
                <a:blipFill>
                  <a:blip r:embed="rId8"/>
                  <a:stretch>
                    <a:fillRect l="-5556" t="-3333" r="-25000" b="-3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" name="Trapezoid 9">
            <a:extLst>
              <a:ext uri="{FF2B5EF4-FFF2-40B4-BE49-F238E27FC236}">
                <a16:creationId xmlns:a16="http://schemas.microsoft.com/office/drawing/2014/main" id="{CAF75A08-6271-9C4B-9A98-B58F560C9484}"/>
              </a:ext>
            </a:extLst>
          </p:cNvPr>
          <p:cNvSpPr/>
          <p:nvPr/>
        </p:nvSpPr>
        <p:spPr>
          <a:xfrm rot="10800000">
            <a:off x="1268328" y="2806460"/>
            <a:ext cx="3651319" cy="1928685"/>
          </a:xfrm>
          <a:prstGeom prst="trapezoid">
            <a:avLst>
              <a:gd name="adj" fmla="val 50000"/>
            </a:avLst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963AA48-1426-B74A-9D98-402F154DC94A}"/>
              </a:ext>
            </a:extLst>
          </p:cNvPr>
          <p:cNvGrpSpPr/>
          <p:nvPr/>
        </p:nvGrpSpPr>
        <p:grpSpPr>
          <a:xfrm>
            <a:off x="1876430" y="2242597"/>
            <a:ext cx="2471085" cy="416373"/>
            <a:chOff x="6324712" y="2074188"/>
            <a:chExt cx="2471085" cy="41637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987A708E-6C3D-0E46-98B1-467A664D4282}"/>
                    </a:ext>
                  </a:extLst>
                </p:cNvPr>
                <p:cNvSpPr txBox="1"/>
                <p:nvPr/>
              </p:nvSpPr>
              <p:spPr>
                <a:xfrm>
                  <a:off x="8355805" y="2121229"/>
                  <a:ext cx="439992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987A708E-6C3D-0E46-98B1-467A664D428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55805" y="2121229"/>
                  <a:ext cx="439992" cy="369332"/>
                </a:xfrm>
                <a:prstGeom prst="rect">
                  <a:avLst/>
                </a:prstGeom>
                <a:blipFill>
                  <a:blip r:embed="rId9"/>
                  <a:stretch>
                    <a:fillRect l="-16667" r="-2778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A73CB5D7-39FD-A44E-9931-0A103A3A56A7}"/>
                    </a:ext>
                  </a:extLst>
                </p:cNvPr>
                <p:cNvSpPr txBox="1"/>
                <p:nvPr/>
              </p:nvSpPr>
              <p:spPr>
                <a:xfrm>
                  <a:off x="7275588" y="2105840"/>
                  <a:ext cx="474104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latin typeface="Cambria Math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i="1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latin typeface="Cambria Math" charset="0"/>
                          </a:rPr>
                          <m:t> 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7DACE1DE-4D64-D54A-8DE7-67037B007DD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75588" y="2105840"/>
                  <a:ext cx="474104" cy="369332"/>
                </a:xfrm>
                <a:prstGeom prst="rect">
                  <a:avLst/>
                </a:prstGeom>
                <a:blipFill>
                  <a:blip r:embed="rId25"/>
                  <a:stretch>
                    <a:fillRect l="-23684" t="-3333" r="-21053" b="-3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76CE3DE1-0979-8249-B04C-24BE7C108379}"/>
                    </a:ext>
                  </a:extLst>
                </p:cNvPr>
                <p:cNvSpPr txBox="1"/>
                <p:nvPr/>
              </p:nvSpPr>
              <p:spPr>
                <a:xfrm>
                  <a:off x="7819374" y="2105840"/>
                  <a:ext cx="331822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i="1">
                          <a:latin typeface="Cambria Math" charset="0"/>
                        </a:rPr>
                        <m:t>⋯</m:t>
                      </m:r>
                    </m:oMath>
                  </a14:m>
                  <a:r>
                    <a:rPr lang="en-US" sz="2400" dirty="0">
                      <a:latin typeface="+mj-lt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B8CD173E-FAE3-D04F-9C7D-A3BBDC84FEE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19374" y="2105840"/>
                  <a:ext cx="331822" cy="369332"/>
                </a:xfrm>
                <a:prstGeom prst="rect">
                  <a:avLst/>
                </a:prstGeom>
                <a:blipFill>
                  <a:blip r:embed="rId26"/>
                  <a:stretch>
                    <a:fillRect l="-148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3C4FEC67-C6A9-0B4E-A489-504E91C6D0FE}"/>
                    </a:ext>
                  </a:extLst>
                </p:cNvPr>
                <p:cNvSpPr txBox="1"/>
                <p:nvPr/>
              </p:nvSpPr>
              <p:spPr>
                <a:xfrm>
                  <a:off x="6816617" y="2105840"/>
                  <a:ext cx="331821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 charset="0"/>
                          </a:rPr>
                          <m:t>⋯</m:t>
                        </m:r>
                      </m:oMath>
                    </m:oMathPara>
                  </a14:m>
                  <a:endParaRPr lang="en-US" sz="240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1C13092B-18C2-7A4C-89C0-5C3708F5555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16617" y="2105840"/>
                  <a:ext cx="331821" cy="369332"/>
                </a:xfrm>
                <a:prstGeom prst="rect">
                  <a:avLst/>
                </a:prstGeom>
                <a:blipFill>
                  <a:blip r:embed="rId27"/>
                  <a:stretch>
                    <a:fillRect l="-3704" r="-370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1C19873E-DB88-DA4C-B969-6C4D2C0FBB6B}"/>
                    </a:ext>
                  </a:extLst>
                </p:cNvPr>
                <p:cNvSpPr txBox="1"/>
                <p:nvPr/>
              </p:nvSpPr>
              <p:spPr>
                <a:xfrm>
                  <a:off x="6324712" y="2074188"/>
                  <a:ext cx="433965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i="1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 charset="0"/>
                          </a:rPr>
                          <m:t> 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5E6BE137-87EE-354A-83FD-B7FB6E0002F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24712" y="2074188"/>
                  <a:ext cx="433965" cy="369332"/>
                </a:xfrm>
                <a:prstGeom prst="rect">
                  <a:avLst/>
                </a:prstGeom>
                <a:blipFill>
                  <a:blip r:embed="rId28"/>
                  <a:stretch>
                    <a:fillRect l="-17647" t="-3333" r="-26471" b="-4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64C98FC-CCCD-D44C-ABD8-0BF7E40B2519}"/>
              </a:ext>
            </a:extLst>
          </p:cNvPr>
          <p:cNvGrpSpPr/>
          <p:nvPr/>
        </p:nvGrpSpPr>
        <p:grpSpPr>
          <a:xfrm rot="10800000">
            <a:off x="2236704" y="2743200"/>
            <a:ext cx="1455683" cy="1774828"/>
            <a:chOff x="6099996" y="2936435"/>
            <a:chExt cx="1455683" cy="177482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C7A37DE4-9DAA-A042-92F7-944155FCE0F8}"/>
                    </a:ext>
                  </a:extLst>
                </p:cNvPr>
                <p:cNvSpPr txBox="1"/>
                <p:nvPr/>
              </p:nvSpPr>
              <p:spPr>
                <a:xfrm flipV="1">
                  <a:off x="6466912" y="4188043"/>
                  <a:ext cx="478016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∨</m:t>
                        </m:r>
                      </m:oMath>
                    </m:oMathPara>
                  </a14:m>
                  <a:endParaRPr lang="en-US" sz="2800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C7A37DE4-9DAA-A042-92F7-944155FCE0F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V="1">
                  <a:off x="6466912" y="4188043"/>
                  <a:ext cx="478016" cy="523220"/>
                </a:xfrm>
                <a:prstGeom prst="rect">
                  <a:avLst/>
                </a:prstGeom>
                <a:blipFill>
                  <a:blip r:embed="rId2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AA978D31-52EF-3D48-A8F0-2304466C7C80}"/>
                    </a:ext>
                  </a:extLst>
                </p:cNvPr>
                <p:cNvSpPr txBox="1"/>
                <p:nvPr/>
              </p:nvSpPr>
              <p:spPr>
                <a:xfrm flipV="1">
                  <a:off x="7314161" y="3457762"/>
                  <a:ext cx="182916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</m:oMath>
                    </m:oMathPara>
                  </a14:m>
                  <a:endParaRPr lang="en-US" sz="2800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AA978D31-52EF-3D48-A8F0-2304466C7C8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V="1">
                  <a:off x="7314161" y="3457762"/>
                  <a:ext cx="182916" cy="523220"/>
                </a:xfrm>
                <a:prstGeom prst="rect">
                  <a:avLst/>
                </a:prstGeom>
                <a:blipFill>
                  <a:blip r:embed="rId30"/>
                  <a:stretch>
                    <a:fillRect l="-6667" r="-1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84DA64C7-A2F4-7545-81C0-62AC22E9D490}"/>
                </a:ext>
              </a:extLst>
            </p:cNvPr>
            <p:cNvCxnSpPr/>
            <p:nvPr/>
          </p:nvCxnSpPr>
          <p:spPr>
            <a:xfrm flipV="1">
              <a:off x="7277861" y="2936435"/>
              <a:ext cx="277818" cy="660856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tailEnd type="non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2130B840-2A65-BB49-AD22-E96C6037962D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6676821" y="2936435"/>
              <a:ext cx="583139" cy="660856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tailEnd type="non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D6ED66C8-2624-6741-9EEC-6680C701AC6C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6731527" y="3827677"/>
              <a:ext cx="537171" cy="402882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tailEnd type="non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D0E5D2DA-B042-0E4D-8AB5-9BBD9F7D0149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6099996" y="3827677"/>
              <a:ext cx="615392" cy="439612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tailEnd type="non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A3ADD59-7660-184E-B15A-B18CE258F381}"/>
                  </a:ext>
                </a:extLst>
              </p:cNvPr>
              <p:cNvSpPr txBox="1"/>
              <p:nvPr/>
            </p:nvSpPr>
            <p:spPr>
              <a:xfrm rot="10800000" flipV="1">
                <a:off x="3505201" y="3505785"/>
                <a:ext cx="1829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A3ADD59-7660-184E-B15A-B18CE258F3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3505201" y="3505785"/>
                <a:ext cx="182916" cy="523220"/>
              </a:xfrm>
              <a:prstGeom prst="rect">
                <a:avLst/>
              </a:prstGeom>
              <a:blipFill>
                <a:blip r:embed="rId31"/>
                <a:stretch>
                  <a:fillRect l="-7143" r="-1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8A50B34-5528-1040-9812-0AE324AD8AFD}"/>
              </a:ext>
            </a:extLst>
          </p:cNvPr>
          <p:cNvCxnSpPr>
            <a:cxnSpLocks/>
          </p:cNvCxnSpPr>
          <p:nvPr/>
        </p:nvCxnSpPr>
        <p:spPr>
          <a:xfrm flipH="1">
            <a:off x="3128860" y="3878631"/>
            <a:ext cx="573054" cy="639397"/>
          </a:xfrm>
          <a:prstGeom prst="straightConnector1">
            <a:avLst/>
          </a:prstGeom>
          <a:ln w="19050" cmpd="sng">
            <a:solidFill>
              <a:schemeClr val="tx1"/>
            </a:solidFill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8445243-E750-C54C-85BD-3F1B510F7039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3719815" y="3878631"/>
            <a:ext cx="263204" cy="660856"/>
          </a:xfrm>
          <a:prstGeom prst="straightConnector1">
            <a:avLst/>
          </a:prstGeom>
          <a:ln w="19050" cmpd="sng">
            <a:solidFill>
              <a:schemeClr val="tx1"/>
            </a:solidFill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7342EA1-BE4C-914C-90BF-58843EBBF46E}"/>
              </a:ext>
            </a:extLst>
          </p:cNvPr>
          <p:cNvCxnSpPr>
            <a:cxnSpLocks/>
          </p:cNvCxnSpPr>
          <p:nvPr/>
        </p:nvCxnSpPr>
        <p:spPr>
          <a:xfrm>
            <a:off x="1943789" y="3234391"/>
            <a:ext cx="485173" cy="384556"/>
          </a:xfrm>
          <a:prstGeom prst="straightConnector1">
            <a:avLst/>
          </a:prstGeom>
          <a:ln w="19050" cmpd="sng">
            <a:solidFill>
              <a:schemeClr val="tx1"/>
            </a:solidFill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70D2F78-657C-7740-8F63-1FF67F316549}"/>
              </a:ext>
            </a:extLst>
          </p:cNvPr>
          <p:cNvCxnSpPr>
            <a:cxnSpLocks/>
          </p:cNvCxnSpPr>
          <p:nvPr/>
        </p:nvCxnSpPr>
        <p:spPr>
          <a:xfrm flipH="1">
            <a:off x="3782078" y="3234391"/>
            <a:ext cx="548750" cy="390299"/>
          </a:xfrm>
          <a:prstGeom prst="straightConnector1">
            <a:avLst/>
          </a:prstGeom>
          <a:ln w="19050" cmpd="sng">
            <a:solidFill>
              <a:schemeClr val="tx1"/>
            </a:solidFill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FD9AB8C-22E8-984A-A60F-5FA847AAC9FA}"/>
              </a:ext>
            </a:extLst>
          </p:cNvPr>
          <p:cNvGrpSpPr/>
          <p:nvPr/>
        </p:nvGrpSpPr>
        <p:grpSpPr>
          <a:xfrm>
            <a:off x="7592978" y="4873292"/>
            <a:ext cx="3483044" cy="382537"/>
            <a:chOff x="5647105" y="2099372"/>
            <a:chExt cx="3483044" cy="3825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1399CD27-4DC8-DD41-9DE8-CC27C2091CEF}"/>
                    </a:ext>
                  </a:extLst>
                </p:cNvPr>
                <p:cNvSpPr txBox="1"/>
                <p:nvPr/>
              </p:nvSpPr>
              <p:spPr>
                <a:xfrm>
                  <a:off x="6104305" y="2099372"/>
                  <a:ext cx="1750223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9133E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9133EE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9133EE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9133EE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9133E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9133EE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9133EE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or</m:t>
                        </m:r>
                        <m:r>
                          <a:rPr lang="en-US" sz="2400" b="0" i="1" smtClean="0">
                            <a:solidFill>
                              <a:srgbClr val="9133EE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9133E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9133EE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9133EE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9133EE"/>
                            </a:solidFill>
                            <a:latin typeface="Cambria Math" charset="0"/>
                          </a:rPr>
                          <m:t> 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1399CD27-4DC8-DD41-9DE8-CC27C2091CE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04305" y="2099372"/>
                  <a:ext cx="1750223" cy="369332"/>
                </a:xfrm>
                <a:prstGeom prst="rect">
                  <a:avLst/>
                </a:prstGeom>
                <a:blipFill>
                  <a:blip r:embed="rId32"/>
                  <a:stretch>
                    <a:fillRect l="-3597" t="-10345" r="-5755" b="-3793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56061C9B-3420-8E47-A26E-0FDEA99B77EA}"/>
                    </a:ext>
                  </a:extLst>
                </p:cNvPr>
                <p:cNvSpPr txBox="1"/>
                <p:nvPr/>
              </p:nvSpPr>
              <p:spPr>
                <a:xfrm>
                  <a:off x="8798327" y="2112577"/>
                  <a:ext cx="331822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i="1">
                          <a:latin typeface="Cambria Math" charset="0"/>
                        </a:rPr>
                        <m:t>⋯</m:t>
                      </m:r>
                    </m:oMath>
                  </a14:m>
                  <a:r>
                    <a:rPr lang="en-US" sz="2400" dirty="0">
                      <a:latin typeface="+mj-lt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56061C9B-3420-8E47-A26E-0FDEA99B77E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98327" y="2112577"/>
                  <a:ext cx="331822" cy="369332"/>
                </a:xfrm>
                <a:prstGeom prst="rect">
                  <a:avLst/>
                </a:prstGeom>
                <a:blipFill>
                  <a:blip r:embed="rId33"/>
                  <a:stretch>
                    <a:fillRect l="-148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A3BFC86C-07D9-DB46-8881-BB1711B4E36F}"/>
                    </a:ext>
                  </a:extLst>
                </p:cNvPr>
                <p:cNvSpPr txBox="1"/>
                <p:nvPr/>
              </p:nvSpPr>
              <p:spPr>
                <a:xfrm>
                  <a:off x="5647105" y="2112577"/>
                  <a:ext cx="331821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 charset="0"/>
                          </a:rPr>
                          <m:t>⋯</m:t>
                        </m:r>
                      </m:oMath>
                    </m:oMathPara>
                  </a14:m>
                  <a:endParaRPr lang="en-US" sz="240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A3BFC86C-07D9-DB46-8881-BB1711B4E36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47105" y="2112577"/>
                  <a:ext cx="331821" cy="369332"/>
                </a:xfrm>
                <a:prstGeom prst="rect">
                  <a:avLst/>
                </a:prstGeom>
                <a:blipFill>
                  <a:blip r:embed="rId34"/>
                  <a:stretch>
                    <a:fillRect l="-3704" r="-370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5" name="Trapezoid 34">
            <a:extLst>
              <a:ext uri="{FF2B5EF4-FFF2-40B4-BE49-F238E27FC236}">
                <a16:creationId xmlns:a16="http://schemas.microsoft.com/office/drawing/2014/main" id="{204E7766-5CA0-7A4B-9CDB-D3FF9D26E7FF}"/>
              </a:ext>
            </a:extLst>
          </p:cNvPr>
          <p:cNvSpPr/>
          <p:nvPr/>
        </p:nvSpPr>
        <p:spPr>
          <a:xfrm rot="10800000">
            <a:off x="7239000" y="2818676"/>
            <a:ext cx="3651319" cy="1928685"/>
          </a:xfrm>
          <a:prstGeom prst="trapezoid">
            <a:avLst>
              <a:gd name="adj" fmla="val 50000"/>
            </a:avLst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9887F2F-38AE-714E-BFD8-17127C557DDB}"/>
              </a:ext>
            </a:extLst>
          </p:cNvPr>
          <p:cNvGrpSpPr/>
          <p:nvPr/>
        </p:nvGrpSpPr>
        <p:grpSpPr>
          <a:xfrm>
            <a:off x="7847102" y="2254813"/>
            <a:ext cx="2471085" cy="416373"/>
            <a:chOff x="6324712" y="2074188"/>
            <a:chExt cx="2471085" cy="41637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73E6DACA-F491-C049-80CD-9120D1454935}"/>
                    </a:ext>
                  </a:extLst>
                </p:cNvPr>
                <p:cNvSpPr txBox="1"/>
                <p:nvPr/>
              </p:nvSpPr>
              <p:spPr>
                <a:xfrm>
                  <a:off x="8355805" y="2121229"/>
                  <a:ext cx="439992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73E6DACA-F491-C049-80CD-9120D145493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55805" y="2121229"/>
                  <a:ext cx="439992" cy="369332"/>
                </a:xfrm>
                <a:prstGeom prst="rect">
                  <a:avLst/>
                </a:prstGeom>
                <a:blipFill>
                  <a:blip r:embed="rId35"/>
                  <a:stretch>
                    <a:fillRect l="-16438" r="-2740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6B32A2D4-6983-1C42-89F7-771DA24B4BF8}"/>
                    </a:ext>
                  </a:extLst>
                </p:cNvPr>
                <p:cNvSpPr txBox="1"/>
                <p:nvPr/>
              </p:nvSpPr>
              <p:spPr>
                <a:xfrm>
                  <a:off x="7275588" y="2105840"/>
                  <a:ext cx="474104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latin typeface="Cambria Math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i="1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latin typeface="Cambria Math" charset="0"/>
                          </a:rPr>
                          <m:t> 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7DACE1DE-4D64-D54A-8DE7-67037B007DD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75588" y="2105840"/>
                  <a:ext cx="474104" cy="369332"/>
                </a:xfrm>
                <a:prstGeom prst="rect">
                  <a:avLst/>
                </a:prstGeom>
                <a:blipFill>
                  <a:blip r:embed="rId25"/>
                  <a:stretch>
                    <a:fillRect l="-23684" t="-3333" r="-21053" b="-3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BFCC6722-B0AF-2444-8FBC-89148989BE53}"/>
                    </a:ext>
                  </a:extLst>
                </p:cNvPr>
                <p:cNvSpPr txBox="1"/>
                <p:nvPr/>
              </p:nvSpPr>
              <p:spPr>
                <a:xfrm>
                  <a:off x="7819374" y="2105840"/>
                  <a:ext cx="331822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i="1">
                          <a:latin typeface="Cambria Math" charset="0"/>
                        </a:rPr>
                        <m:t>⋯</m:t>
                      </m:r>
                    </m:oMath>
                  </a14:m>
                  <a:r>
                    <a:rPr lang="en-US" sz="2400" dirty="0">
                      <a:latin typeface="+mj-lt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B8CD173E-FAE3-D04F-9C7D-A3BBDC84FEE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19374" y="2105840"/>
                  <a:ext cx="331822" cy="369332"/>
                </a:xfrm>
                <a:prstGeom prst="rect">
                  <a:avLst/>
                </a:prstGeom>
                <a:blipFill>
                  <a:blip r:embed="rId26"/>
                  <a:stretch>
                    <a:fillRect l="-148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4BF1E2D9-0D9C-E04D-BFFA-8A8B5210C097}"/>
                    </a:ext>
                  </a:extLst>
                </p:cNvPr>
                <p:cNvSpPr txBox="1"/>
                <p:nvPr/>
              </p:nvSpPr>
              <p:spPr>
                <a:xfrm>
                  <a:off x="6816617" y="2105840"/>
                  <a:ext cx="331821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 charset="0"/>
                          </a:rPr>
                          <m:t>⋯</m:t>
                        </m:r>
                      </m:oMath>
                    </m:oMathPara>
                  </a14:m>
                  <a:endParaRPr lang="en-US" sz="240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1C13092B-18C2-7A4C-89C0-5C3708F5555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16617" y="2105840"/>
                  <a:ext cx="331821" cy="369332"/>
                </a:xfrm>
                <a:prstGeom prst="rect">
                  <a:avLst/>
                </a:prstGeom>
                <a:blipFill>
                  <a:blip r:embed="rId27"/>
                  <a:stretch>
                    <a:fillRect l="-3704" r="-370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E52C20B4-4B6F-C144-B96D-5B76133160F1}"/>
                    </a:ext>
                  </a:extLst>
                </p:cNvPr>
                <p:cNvSpPr txBox="1"/>
                <p:nvPr/>
              </p:nvSpPr>
              <p:spPr>
                <a:xfrm>
                  <a:off x="6324712" y="2074188"/>
                  <a:ext cx="433965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i="1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 charset="0"/>
                          </a:rPr>
                          <m:t> 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5E6BE137-87EE-354A-83FD-B7FB6E0002F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24712" y="2074188"/>
                  <a:ext cx="433965" cy="369332"/>
                </a:xfrm>
                <a:prstGeom prst="rect">
                  <a:avLst/>
                </a:prstGeom>
                <a:blipFill>
                  <a:blip r:embed="rId28"/>
                  <a:stretch>
                    <a:fillRect l="-17647" t="-3333" r="-26471" b="-4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791C9A41-637B-1343-B17C-99D3F7848AEE}"/>
                  </a:ext>
                </a:extLst>
              </p:cNvPr>
              <p:cNvSpPr txBox="1"/>
              <p:nvPr/>
            </p:nvSpPr>
            <p:spPr>
              <a:xfrm>
                <a:off x="1524000" y="2800696"/>
                <a:ext cx="71885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i="0" smtClean="0">
                          <a:solidFill>
                            <a:srgbClr val="9133EE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9133EE"/>
                          </a:solidFill>
                          <a:latin typeface="Cambria Math" panose="02040503050406030204" pitchFamily="18" charset="0"/>
                        </a:rPr>
                        <m:t>ir</m:t>
                      </m:r>
                      <m:r>
                        <a:rPr lang="en-US" sz="2400" b="0" i="1" smtClean="0">
                          <a:solidFill>
                            <a:srgbClr val="9133EE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9133EE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2400" dirty="0">
                  <a:solidFill>
                    <a:srgbClr val="9133EE"/>
                  </a:solidFill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791C9A41-637B-1343-B17C-99D3F7848A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2800696"/>
                <a:ext cx="718851" cy="369332"/>
              </a:xfrm>
              <a:prstGeom prst="rect">
                <a:avLst/>
              </a:prstGeom>
              <a:blipFill>
                <a:blip r:embed="rId36"/>
                <a:stretch>
                  <a:fillRect l="-10526" t="-6667" r="-5263" b="-3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6B5A0CDA-723D-A646-BE80-71D821DDB4B1}"/>
                  </a:ext>
                </a:extLst>
              </p:cNvPr>
              <p:cNvSpPr txBox="1"/>
              <p:nvPr/>
            </p:nvSpPr>
            <p:spPr>
              <a:xfrm>
                <a:off x="8015904" y="3501495"/>
                <a:ext cx="2130135" cy="445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i="0" smtClean="0">
                          <a:solidFill>
                            <a:srgbClr val="9133EE"/>
                          </a:solidFill>
                          <a:latin typeface="Cambria Math" panose="02040503050406030204" pitchFamily="18" charset="0"/>
                        </a:rPr>
                        <m:t>G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9133EE"/>
                          </a:solidFill>
                          <a:latin typeface="Cambria Math" panose="02040503050406030204" pitchFamily="18" charset="0"/>
                        </a:rPr>
                        <m:t>arbled</m:t>
                      </m:r>
                      <m:r>
                        <a:rPr lang="en-US" sz="2800" b="0" i="0" smtClean="0">
                          <a:solidFill>
                            <a:srgbClr val="9133EE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9133EE"/>
                          </a:solidFill>
                          <a:latin typeface="Cambria Math" panose="02040503050406030204" pitchFamily="18" charset="0"/>
                        </a:rPr>
                        <m:t>Cir</m:t>
                      </m:r>
                      <m:r>
                        <a:rPr lang="en-US" sz="2800" b="0" i="1" smtClean="0">
                          <a:solidFill>
                            <a:srgbClr val="9133EE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lang="en-US" sz="2800" b="0" i="1" smtClean="0">
                              <a:solidFill>
                                <a:srgbClr val="9133EE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solidFill>
                                <a:srgbClr val="9133EE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</m:oMath>
                  </m:oMathPara>
                </a14:m>
                <a:endParaRPr lang="en-US" sz="2800" dirty="0">
                  <a:solidFill>
                    <a:srgbClr val="9133EE"/>
                  </a:solidFill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6B5A0CDA-723D-A646-BE80-71D821DDB4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5904" y="3501495"/>
                <a:ext cx="2130135" cy="445443"/>
              </a:xfrm>
              <a:prstGeom prst="rect">
                <a:avLst/>
              </a:prstGeom>
              <a:blipFill>
                <a:blip r:embed="rId37"/>
                <a:stretch>
                  <a:fillRect l="-2959" t="-22857" r="-2367" b="-3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EDA84F07-1690-5C4A-9EBB-EBE78686D2D8}"/>
                  </a:ext>
                </a:extLst>
              </p:cNvPr>
              <p:cNvSpPr txBox="1"/>
              <p:nvPr/>
            </p:nvSpPr>
            <p:spPr>
              <a:xfrm>
                <a:off x="9704197" y="4886497"/>
                <a:ext cx="110453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{0,1}</m:t>
                          </m:r>
                        </m:e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EDA84F07-1690-5C4A-9EBB-EBE78686D2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4197" y="4886497"/>
                <a:ext cx="1104533" cy="369332"/>
              </a:xfrm>
              <a:prstGeom prst="rect">
                <a:avLst/>
              </a:prstGeom>
              <a:blipFill>
                <a:blip r:embed="rId38"/>
                <a:stretch>
                  <a:fillRect l="-4545" r="-1136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itle 1">
            <a:extLst>
              <a:ext uri="{FF2B5EF4-FFF2-40B4-BE49-F238E27FC236}">
                <a16:creationId xmlns:a16="http://schemas.microsoft.com/office/drawing/2014/main" id="{4FF8C666-4FD4-9C42-BDD8-9C60C8319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Yao’s Garbled Circuit [Yao82]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8C850196-5611-1143-9D89-3095E999A7EF}"/>
                  </a:ext>
                </a:extLst>
              </p:cNvPr>
              <p:cNvSpPr/>
              <p:nvPr/>
            </p:nvSpPr>
            <p:spPr>
              <a:xfrm>
                <a:off x="3286633" y="1539333"/>
                <a:ext cx="5534043" cy="5899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dirty="0" smtClean="0">
                          <a:solidFill>
                            <a:srgbClr val="1F26F1"/>
                          </a:solidFill>
                          <a:latin typeface="Cambria Math" panose="02040503050406030204" pitchFamily="18" charset="0"/>
                        </a:rPr>
                        <m:t>Garble</m:t>
                      </m:r>
                      <m:d>
                        <m:dPr>
                          <m:ctrlP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→ </m:t>
                      </m:r>
                      <m:acc>
                        <m:accPr>
                          <m:chr m:val="̂"/>
                          <m:ctrlP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8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8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8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∈[</m:t>
                          </m:r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b>
                      </m:sSub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8C850196-5611-1143-9D89-3095E999A7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6633" y="1539333"/>
                <a:ext cx="5534043" cy="589970"/>
              </a:xfrm>
              <a:prstGeom prst="rect">
                <a:avLst/>
              </a:prstGeom>
              <a:blipFill>
                <a:blip r:embed="rId39"/>
                <a:stretch>
                  <a:fillRect t="-2083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AD2D386C-5DC7-874B-9BDB-CA0C84BFC1C1}"/>
                  </a:ext>
                </a:extLst>
              </p:cNvPr>
              <p:cNvSpPr/>
              <p:nvPr/>
            </p:nvSpPr>
            <p:spPr>
              <a:xfrm>
                <a:off x="3263935" y="5524547"/>
                <a:ext cx="5534043" cy="5963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dirty="0" smtClean="0">
                          <a:solidFill>
                            <a:srgbClr val="1F26F1"/>
                          </a:solidFill>
                          <a:latin typeface="Cambria Math" panose="02040503050406030204" pitchFamily="18" charset="0"/>
                        </a:rPr>
                        <m:t>Eval</m:t>
                      </m:r>
                      <m:d>
                        <m:dPr>
                          <m:ctrlP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acc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{</m:t>
                              </m:r>
                              <m: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</m:d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→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AD2D386C-5DC7-874B-9BDB-CA0C84BFC1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3935" y="5524547"/>
                <a:ext cx="5534043" cy="596317"/>
              </a:xfrm>
              <a:prstGeom prst="rect">
                <a:avLst/>
              </a:prstGeom>
              <a:blipFill>
                <a:blip r:embed="rId40"/>
                <a:stretch>
                  <a:fillRect t="-4167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0BD7AFCE-26AC-A74D-8268-1EF9489C0D0D}"/>
                  </a:ext>
                </a:extLst>
              </p:cNvPr>
              <p:cNvSpPr/>
              <p:nvPr/>
            </p:nvSpPr>
            <p:spPr>
              <a:xfrm>
                <a:off x="3384691" y="6120864"/>
                <a:ext cx="5534043" cy="5377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dirty="0" smtClean="0">
                          <a:solidFill>
                            <a:srgbClr val="1F26F1"/>
                          </a:solidFill>
                          <a:latin typeface="Cambria Math" panose="02040503050406030204" pitchFamily="18" charset="0"/>
                        </a:rPr>
                        <m:t>Sim</m:t>
                      </m:r>
                      <m:d>
                        <m:dPr>
                          <m:ctrlP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→</m:t>
                      </m:r>
                      <m:acc>
                        <m:accPr>
                          <m:chr m:val="̂"/>
                          <m:ctrlP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,{</m:t>
                      </m:r>
                      <m:sSub>
                        <m:sSubPr>
                          <m:ctrlP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0BD7AFCE-26AC-A74D-8268-1EF9489C0D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4691" y="6120864"/>
                <a:ext cx="5534043" cy="537776"/>
              </a:xfrm>
              <a:prstGeom prst="rect">
                <a:avLst/>
              </a:prstGeom>
              <a:blipFill>
                <a:blip r:embed="rId41"/>
                <a:stretch>
                  <a:fillRect t="-6977" b="-23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CE5D1532-09C7-B542-B24C-418270BAE084}"/>
              </a:ext>
            </a:extLst>
          </p:cNvPr>
          <p:cNvCxnSpPr/>
          <p:nvPr/>
        </p:nvCxnSpPr>
        <p:spPr>
          <a:xfrm>
            <a:off x="5143500" y="3850682"/>
            <a:ext cx="1905000" cy="0"/>
          </a:xfrm>
          <a:prstGeom prst="straightConnector1">
            <a:avLst/>
          </a:prstGeom>
          <a:ln w="38100">
            <a:headEnd w="lg" len="lg"/>
            <a:tailEnd type="triangle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50" name="Group 49">
            <a:extLst>
              <a:ext uri="{FF2B5EF4-FFF2-40B4-BE49-F238E27FC236}">
                <a16:creationId xmlns:a16="http://schemas.microsoft.com/office/drawing/2014/main" id="{7D03615F-9F34-794E-8801-BD401083AB96}"/>
              </a:ext>
            </a:extLst>
          </p:cNvPr>
          <p:cNvGrpSpPr/>
          <p:nvPr/>
        </p:nvGrpSpPr>
        <p:grpSpPr>
          <a:xfrm>
            <a:off x="4741917" y="4200883"/>
            <a:ext cx="4183373" cy="1427311"/>
            <a:chOff x="7717503" y="1576915"/>
            <a:chExt cx="4183373" cy="1427311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71D5830C-CB16-594A-96C5-5A7209A2E566}"/>
                </a:ext>
              </a:extLst>
            </p:cNvPr>
            <p:cNvGrpSpPr/>
            <p:nvPr/>
          </p:nvGrpSpPr>
          <p:grpSpPr>
            <a:xfrm>
              <a:off x="7717503" y="1576915"/>
              <a:ext cx="2720981" cy="1427311"/>
              <a:chOff x="7566503" y="3200061"/>
              <a:chExt cx="2720981" cy="1427311"/>
            </a:xfrm>
          </p:grpSpPr>
          <p:cxnSp>
            <p:nvCxnSpPr>
              <p:cNvPr id="53" name="Curved Connector 52">
                <a:extLst>
                  <a:ext uri="{FF2B5EF4-FFF2-40B4-BE49-F238E27FC236}">
                    <a16:creationId xmlns:a16="http://schemas.microsoft.com/office/drawing/2014/main" id="{67720024-F202-784C-B71A-D726AB5E1898}"/>
                  </a:ext>
                </a:extLst>
              </p:cNvPr>
              <p:cNvCxnSpPr>
                <a:cxnSpLocks/>
                <a:stCxn id="57" idx="2"/>
              </p:cNvCxnSpPr>
              <p:nvPr/>
            </p:nvCxnSpPr>
            <p:spPr>
              <a:xfrm rot="5400000">
                <a:off x="8476627" y="4177005"/>
                <a:ext cx="596315" cy="304420"/>
              </a:xfrm>
              <a:prstGeom prst="curvedConnector3">
                <a:avLst>
                  <a:gd name="adj1" fmla="val 50000"/>
                </a:avLst>
              </a:prstGeom>
              <a:ln w="19050">
                <a:solidFill>
                  <a:srgbClr val="C00000"/>
                </a:solidFill>
                <a:prstDash val="dash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7" name="TextBox 56">
                    <a:extLst>
                      <a:ext uri="{FF2B5EF4-FFF2-40B4-BE49-F238E27FC236}">
                        <a16:creationId xmlns:a16="http://schemas.microsoft.com/office/drawing/2014/main" id="{8D360218-B05F-A04D-8114-D60ECB520323}"/>
                      </a:ext>
                    </a:extLst>
                  </p:cNvPr>
                  <p:cNvSpPr txBox="1"/>
                  <p:nvPr/>
                </p:nvSpPr>
                <p:spPr>
                  <a:xfrm>
                    <a:off x="7566503" y="3200061"/>
                    <a:ext cx="2720981" cy="8309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400" b="1" i="0" dirty="0">
                        <a:solidFill>
                          <a:srgbClr val="C00000"/>
                        </a:solidFill>
                        <a:latin typeface="+mj-lt"/>
                        <a:cs typeface="Calibri" panose="020F0502020204030204" pitchFamily="34" charset="0"/>
                      </a:rPr>
                      <a:t>Short labels / keys</a:t>
                    </a:r>
                  </a:p>
                  <a:p>
                    <a:pPr algn="ctr"/>
                    <a14:m>
                      <m:oMath xmlns:m="http://schemas.openxmlformats.org/officeDocument/2006/math">
                        <m:r>
                          <a:rPr lang="en-US" sz="2400" b="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</m:oMath>
                    </a14:m>
                    <a:r>
                      <a:rPr lang="en-US" sz="2400" b="1" dirty="0">
                        <a:solidFill>
                          <a:srgbClr val="C00000"/>
                        </a:solidFill>
                        <a:latin typeface="+mj-lt"/>
                        <a:cs typeface="Calibri" panose="020F0502020204030204" pitchFamily="34" charset="0"/>
                      </a:rPr>
                      <a:t> independent of </a:t>
                    </a:r>
                    <a14:m>
                      <m:oMath xmlns:m="http://schemas.openxmlformats.org/officeDocument/2006/math">
                        <m:r>
                          <a:rPr lang="en-US" sz="2400" b="1" i="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oMath>
                    </a14:m>
                    <a:endParaRPr lang="en-US" sz="2400" dirty="0">
                      <a:solidFill>
                        <a:srgbClr val="C00000"/>
                      </a:solidFill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57" name="TextBox 56">
                    <a:extLst>
                      <a:ext uri="{FF2B5EF4-FFF2-40B4-BE49-F238E27FC236}">
                        <a16:creationId xmlns:a16="http://schemas.microsoft.com/office/drawing/2014/main" id="{8D360218-B05F-A04D-8114-D60ECB52032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66503" y="3200061"/>
                    <a:ext cx="2720981" cy="830997"/>
                  </a:xfrm>
                  <a:prstGeom prst="rect">
                    <a:avLst/>
                  </a:prstGeom>
                  <a:blipFill>
                    <a:blip r:embed="rId42"/>
                    <a:stretch>
                      <a:fillRect t="-5882" r="-1121" b="-1617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52" name="Curved Connector 51">
              <a:extLst>
                <a:ext uri="{FF2B5EF4-FFF2-40B4-BE49-F238E27FC236}">
                  <a16:creationId xmlns:a16="http://schemas.microsoft.com/office/drawing/2014/main" id="{555B2BE3-E8BB-1047-A4F4-81395786F6F9}"/>
                </a:ext>
              </a:extLst>
            </p:cNvPr>
            <p:cNvCxnSpPr>
              <a:cxnSpLocks/>
              <a:stCxn id="57" idx="3"/>
              <a:endCxn id="31" idx="0"/>
            </p:cNvCxnSpPr>
            <p:nvPr/>
          </p:nvCxnSpPr>
          <p:spPr>
            <a:xfrm>
              <a:off x="10438484" y="1992414"/>
              <a:ext cx="1462392" cy="256910"/>
            </a:xfrm>
            <a:prstGeom prst="curvedConnector2">
              <a:avLst/>
            </a:prstGeom>
            <a:ln w="19050">
              <a:solidFill>
                <a:srgbClr val="C00000"/>
              </a:solidFill>
              <a:prstDash val="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7" name="Picture 66" descr="All-purpose Swiss army knife - Juku.it">
            <a:extLst>
              <a:ext uri="{FF2B5EF4-FFF2-40B4-BE49-F238E27FC236}">
                <a16:creationId xmlns:a16="http://schemas.microsoft.com/office/drawing/2014/main" id="{DD32B35D-C5AF-1D49-98E7-8F74CAAC4813}"/>
              </a:ext>
            </a:extLst>
          </p:cNvPr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4"/>
              </a:ext>
            </a:extLst>
          </a:blip>
          <a:stretch>
            <a:fillRect/>
          </a:stretch>
        </p:blipFill>
        <p:spPr>
          <a:xfrm>
            <a:off x="10238837" y="268508"/>
            <a:ext cx="1579359" cy="2371900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44521760-1E65-F344-8284-7CD104B4EFA6}"/>
              </a:ext>
            </a:extLst>
          </p:cNvPr>
          <p:cNvSpPr txBox="1"/>
          <p:nvPr/>
        </p:nvSpPr>
        <p:spPr>
          <a:xfrm>
            <a:off x="9203001" y="6589492"/>
            <a:ext cx="2960960" cy="233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>
                <a:hlinkClick r:id="rId44" tooltip="https://juku.it/flash-trash-and-data-driven-infrastructures/all-purpose-swiss-army-knife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5" tooltip="https://creativecommons.org/licenses/by-sa/3.0/"/>
              </a:rPr>
              <a:t>CC BY-SA</a:t>
            </a:r>
            <a:endParaRPr lang="en-US" sz="90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32AE24C-4D94-8242-B5F0-1B98D08771AF}"/>
              </a:ext>
            </a:extLst>
          </p:cNvPr>
          <p:cNvSpPr txBox="1"/>
          <p:nvPr/>
        </p:nvSpPr>
        <p:spPr>
          <a:xfrm>
            <a:off x="7641908" y="5355559"/>
            <a:ext cx="3465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0" dirty="0">
                <a:solidFill>
                  <a:srgbClr val="C00000"/>
                </a:solidFill>
                <a:latin typeface="+mj-lt"/>
                <a:cs typeface="Calibri" panose="020F0502020204030204" pitchFamily="34" charset="0"/>
              </a:rPr>
              <a:t>Decomposable, simple input encoding</a:t>
            </a:r>
            <a:endParaRPr lang="en-US" sz="24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740AEF2-3616-64F7-3DD6-CF2798CADAF5}"/>
              </a:ext>
            </a:extLst>
          </p:cNvPr>
          <p:cNvSpPr/>
          <p:nvPr/>
        </p:nvSpPr>
        <p:spPr>
          <a:xfrm>
            <a:off x="53508" y="3617893"/>
            <a:ext cx="19276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等线" panose="02010600030101010101" pitchFamily="2" charset="-122"/>
                <a:cs typeface="+mn-cs"/>
              </a:rPr>
              <a:t>Boolean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等线" panose="02010600030101010101" pitchFamily="2" charset="-122"/>
                <a:cs typeface="+mn-cs"/>
              </a:rPr>
              <a:t>Circuit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 Light" panose="020F03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3568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55" grpId="0"/>
      <p:bldP spid="56" grpId="0"/>
      <p:bldP spid="45" grpId="0"/>
      <p:bldP spid="46" grpId="0"/>
      <p:bldP spid="5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20B16DC-19A9-194E-BFED-331B970608E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Gadget for </a:t>
                </a:r>
                <a:r>
                  <a:rPr lang="en-US" dirty="0" err="1"/>
                  <a:t>Mult</a:t>
                </a:r>
                <a:r>
                  <a:rPr lang="en-US" dirty="0"/>
                  <a:t> over</a:t>
                </a:r>
                <a:r>
                  <a:rPr lang="en-US" b="1" dirty="0">
                    <a:solidFill>
                      <a:srgbClr val="1F26F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1F26F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ℛ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20B16DC-19A9-194E-BFED-331B970608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BCEB2D9-98BD-024F-9839-5C1B74C89695}"/>
                  </a:ext>
                </a:extLst>
              </p:cNvPr>
              <p:cNvSpPr txBox="1"/>
              <p:nvPr/>
            </p:nvSpPr>
            <p:spPr>
              <a:xfrm rot="10800000" flipV="1">
                <a:off x="5875058" y="3367136"/>
                <a:ext cx="2811742" cy="5786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1F26F1"/>
                          </a:solidFill>
                          <a:latin typeface="Cambria Math" panose="02040503050406030204" pitchFamily="18" charset="0"/>
                        </a:rPr>
                        <m:t>Eval</m:t>
                      </m:r>
                      <m:r>
                        <a:rPr lang="en-US" sz="2800" b="0" i="1" smtClean="0">
                          <a:solidFill>
                            <a:srgbClr val="1F26F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1F26F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1F26F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1F26F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1F26F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  <m:r>
                            <a:rPr lang="en-US" sz="2800" b="0" i="1" smtClean="0">
                              <a:solidFill>
                                <a:srgbClr val="1F26F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1F26F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1F26F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1F26F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800" b="0" i="1" smtClean="0">
                          <a:solidFill>
                            <a:srgbClr val="1F26F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2800" b="0" i="1" smtClean="0">
                          <a:solidFill>
                            <a:srgbClr val="9133EE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sz="2800" b="0" i="1" dirty="0">
                  <a:solidFill>
                    <a:srgbClr val="9133EE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BCEB2D9-98BD-024F-9839-5C1B74C896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5875058" y="3367136"/>
                <a:ext cx="2811742" cy="57868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985A2C9-18E2-1944-9015-35A973A2B8BA}"/>
                  </a:ext>
                </a:extLst>
              </p:cNvPr>
              <p:cNvSpPr txBox="1"/>
              <p:nvPr/>
            </p:nvSpPr>
            <p:spPr>
              <a:xfrm rot="10800000" flipV="1">
                <a:off x="5875058" y="2197909"/>
                <a:ext cx="4038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1F26F1"/>
                        </a:solidFill>
                        <a:latin typeface="Cambria Math" panose="02040503050406030204" pitchFamily="18" charset="0"/>
                      </a:rPr>
                      <m:t>Garb</m:t>
                    </m:r>
                    <m:r>
                      <a:rPr lang="en-US" sz="2800" b="0" i="1" smtClean="0">
                        <a:solidFill>
                          <a:srgbClr val="1F26F1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1F26F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1F26F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sz="2800" b="0" i="1" smtClean="0">
                            <a:solidFill>
                              <a:srgbClr val="1F26F1"/>
                            </a:solidFill>
                            <a:latin typeface="Cambria Math" panose="02040503050406030204" pitchFamily="18" charset="0"/>
                          </a:rPr>
                          <m:t>(⋅)</m:t>
                        </m:r>
                      </m:e>
                    </m:d>
                    <m:r>
                      <a:rPr lang="en-US" sz="2800" b="0" i="1" smtClean="0">
                        <a:solidFill>
                          <a:srgbClr val="1F26F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9133EE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9133EE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9133EE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d>
                      <m:dPr>
                        <m:ctrlPr>
                          <a:rPr lang="en-US" sz="2800" b="0" i="1" smtClean="0">
                            <a:solidFill>
                              <a:srgbClr val="9133E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9133EE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</m:e>
                    </m:d>
                    <m:r>
                      <a:rPr lang="en-US" sz="2800" b="0" i="1" smtClean="0">
                        <a:solidFill>
                          <a:srgbClr val="9133EE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9133EE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9133EE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9133E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sz="2800" b="0" i="1" smtClean="0">
                            <a:solidFill>
                              <a:srgbClr val="9133E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9133EE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</m:e>
                    </m:d>
                  </m:oMath>
                </a14:m>
                <a:r>
                  <a:rPr lang="en-US" sz="2800" b="0" i="1" dirty="0">
                    <a:solidFill>
                      <a:srgbClr val="9133EE"/>
                    </a:solidFill>
                    <a:latin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985A2C9-18E2-1944-9015-35A973A2B8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5875058" y="2197909"/>
                <a:ext cx="4038600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8DCB413-DA5E-E590-F5E1-520272F27901}"/>
                  </a:ext>
                </a:extLst>
              </p:cNvPr>
              <p:cNvSpPr txBox="1"/>
              <p:nvPr/>
            </p:nvSpPr>
            <p:spPr>
              <a:xfrm>
                <a:off x="7894358" y="3905098"/>
                <a:ext cx="1021042" cy="466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9133E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400" i="1">
                              <a:solidFill>
                                <a:srgbClr val="9133E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rgbClr val="9133EE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9133E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9133E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sSubSup>
                        <m:sSubSupPr>
                          <m:ctrlPr>
                            <a:rPr lang="en-US" sz="2400" i="1">
                              <a:solidFill>
                                <a:srgbClr val="9133E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rgbClr val="9133EE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9133E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9133E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400" b="0" i="1" dirty="0">
                  <a:solidFill>
                    <a:srgbClr val="9133EE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8DCB413-DA5E-E590-F5E1-520272F279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4358" y="3905098"/>
                <a:ext cx="1021042" cy="466666"/>
              </a:xfrm>
              <a:prstGeom prst="rect">
                <a:avLst/>
              </a:prstGeom>
              <a:blipFill>
                <a:blip r:embed="rId9"/>
                <a:stretch>
                  <a:fillRect r="-3571"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B8E98C8C-8F1D-8B67-38D6-37B9BFFE9766}"/>
                  </a:ext>
                </a:extLst>
              </p:cNvPr>
              <p:cNvSpPr txBox="1"/>
              <p:nvPr/>
            </p:nvSpPr>
            <p:spPr>
              <a:xfrm>
                <a:off x="7894358" y="4375041"/>
                <a:ext cx="422144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9133E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9133EE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9133E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𝑟𝑠</m:t>
                      </m:r>
                    </m:oMath>
                  </m:oMathPara>
                </a14:m>
                <a:endParaRPr lang="en-US" sz="2400" b="0" i="1" dirty="0">
                  <a:solidFill>
                    <a:srgbClr val="9133EE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B8E98C8C-8F1D-8B67-38D6-37B9BFFE97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4358" y="4375041"/>
                <a:ext cx="4221442" cy="461665"/>
              </a:xfrm>
              <a:prstGeom prst="rect">
                <a:avLst/>
              </a:prstGeom>
              <a:blipFill>
                <a:blip r:embed="rId10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10D780D4-E99B-A605-F31D-D596B6C6A88C}"/>
                  </a:ext>
                </a:extLst>
              </p:cNvPr>
              <p:cNvSpPr txBox="1"/>
              <p:nvPr/>
            </p:nvSpPr>
            <p:spPr>
              <a:xfrm flipV="1">
                <a:off x="2948056" y="3503146"/>
                <a:ext cx="1829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×</m:t>
                      </m:r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10D780D4-E99B-A605-F31D-D596B6C6A8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V="1">
                <a:off x="2948056" y="3503146"/>
                <a:ext cx="182916" cy="523220"/>
              </a:xfrm>
              <a:prstGeom prst="rect">
                <a:avLst/>
              </a:prstGeom>
              <a:blipFill>
                <a:blip r:embed="rId11"/>
                <a:stretch>
                  <a:fillRect l="-7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61A8304C-9BFF-896A-89ED-A7D96EEB6243}"/>
              </a:ext>
            </a:extLst>
          </p:cNvPr>
          <p:cNvCxnSpPr>
            <a:cxnSpLocks/>
          </p:cNvCxnSpPr>
          <p:nvPr/>
        </p:nvCxnSpPr>
        <p:spPr>
          <a:xfrm flipH="1">
            <a:off x="2322913" y="3953651"/>
            <a:ext cx="573054" cy="639397"/>
          </a:xfrm>
          <a:prstGeom prst="straightConnector1">
            <a:avLst/>
          </a:prstGeom>
          <a:ln w="19050" cmpd="sng">
            <a:solidFill>
              <a:schemeClr val="tx1"/>
            </a:solidFill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2AAA1139-3139-6F34-71ED-F2679FA376E5}"/>
              </a:ext>
            </a:extLst>
          </p:cNvPr>
          <p:cNvCxnSpPr>
            <a:cxnSpLocks/>
          </p:cNvCxnSpPr>
          <p:nvPr/>
        </p:nvCxnSpPr>
        <p:spPr>
          <a:xfrm>
            <a:off x="2913868" y="3953651"/>
            <a:ext cx="645160" cy="639397"/>
          </a:xfrm>
          <a:prstGeom prst="straightConnector1">
            <a:avLst/>
          </a:prstGeom>
          <a:ln w="19050" cmpd="sng">
            <a:solidFill>
              <a:schemeClr val="tx1"/>
            </a:solidFill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85AED932-FE4B-A118-8745-282F71D9E197}"/>
                  </a:ext>
                </a:extLst>
              </p:cNvPr>
              <p:cNvSpPr txBox="1"/>
              <p:nvPr/>
            </p:nvSpPr>
            <p:spPr>
              <a:xfrm rot="10800000" flipV="1">
                <a:off x="3236448" y="4547482"/>
                <a:ext cx="2223020" cy="5282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0" i="1" smtClean="0">
                              <a:solidFill>
                                <a:srgbClr val="9133E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solidFill>
                                <a:srgbClr val="9133EE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9133E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rgbClr val="9133E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800" b="0" i="1" smtClean="0">
                          <a:solidFill>
                            <a:srgbClr val="9133E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9133EE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rgbClr val="9133EE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2800" i="1" dirty="0">
                  <a:solidFill>
                    <a:srgbClr val="9133EE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85AED932-FE4B-A118-8745-282F71D9E1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3236448" y="4547482"/>
                <a:ext cx="2223020" cy="52822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3A2BEA5B-233B-83A2-15F1-5F15356AD269}"/>
              </a:ext>
            </a:extLst>
          </p:cNvPr>
          <p:cNvCxnSpPr>
            <a:cxnSpLocks/>
          </p:cNvCxnSpPr>
          <p:nvPr/>
        </p:nvCxnSpPr>
        <p:spPr>
          <a:xfrm flipH="1">
            <a:off x="2940260" y="3028122"/>
            <a:ext cx="9189" cy="489619"/>
          </a:xfrm>
          <a:prstGeom prst="straightConnector1">
            <a:avLst/>
          </a:prstGeom>
          <a:ln w="19050" cmpd="sng">
            <a:solidFill>
              <a:schemeClr val="tx1"/>
            </a:solidFill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10">
                <a:extLst>
                  <a:ext uri="{FF2B5EF4-FFF2-40B4-BE49-F238E27FC236}">
                    <a16:creationId xmlns:a16="http://schemas.microsoft.com/office/drawing/2014/main" id="{562E2D2A-CE34-51D1-5FDC-09DEED731B71}"/>
                  </a:ext>
                </a:extLst>
              </p:cNvPr>
              <p:cNvSpPr txBox="1"/>
              <p:nvPr/>
            </p:nvSpPr>
            <p:spPr>
              <a:xfrm rot="10800000" flipV="1">
                <a:off x="1523415" y="2445145"/>
                <a:ext cx="284928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9133EE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800" b="0" i="1" smtClean="0">
                          <a:solidFill>
                            <a:srgbClr val="9133E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9133E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9133EE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9133EE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9133EE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9133E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9133EE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9133E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i="1" dirty="0">
                  <a:solidFill>
                    <a:srgbClr val="9133EE"/>
                  </a:solidFill>
                </a:endParaRPr>
              </a:p>
            </p:txBody>
          </p:sp>
        </mc:Choice>
        <mc:Fallback xmlns="">
          <p:sp>
            <p:nvSpPr>
              <p:cNvPr id="49" name="TextBox 10">
                <a:extLst>
                  <a:ext uri="{FF2B5EF4-FFF2-40B4-BE49-F238E27FC236}">
                    <a16:creationId xmlns:a16="http://schemas.microsoft.com/office/drawing/2014/main" id="{562E2D2A-CE34-51D1-5FDC-09DEED731B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1523415" y="2445145"/>
                <a:ext cx="2849281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8">
                <a:extLst>
                  <a:ext uri="{FF2B5EF4-FFF2-40B4-BE49-F238E27FC236}">
                    <a16:creationId xmlns:a16="http://schemas.microsoft.com/office/drawing/2014/main" id="{FB35D536-2F7B-F450-AC9F-3D6E6B1D759B}"/>
                  </a:ext>
                </a:extLst>
              </p:cNvPr>
              <p:cNvSpPr txBox="1"/>
              <p:nvPr/>
            </p:nvSpPr>
            <p:spPr>
              <a:xfrm rot="10800000" flipV="1">
                <a:off x="422473" y="4547931"/>
                <a:ext cx="2307488" cy="527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0" i="1" smtClean="0">
                              <a:solidFill>
                                <a:srgbClr val="9133E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solidFill>
                                <a:srgbClr val="9133EE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9133E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rgbClr val="9133E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sz="2800" b="0" i="1" smtClean="0">
                          <a:solidFill>
                            <a:srgbClr val="9133E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9133E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9133EE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9133EE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9133EE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rgbClr val="9133EE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sz="2800" i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2" name="TextBox 8">
                <a:extLst>
                  <a:ext uri="{FF2B5EF4-FFF2-40B4-BE49-F238E27FC236}">
                    <a16:creationId xmlns:a16="http://schemas.microsoft.com/office/drawing/2014/main" id="{FB35D536-2F7B-F450-AC9F-3D6E6B1D75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422473" y="4547931"/>
                <a:ext cx="2307488" cy="52732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0108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43" grpId="0"/>
      <p:bldP spid="47" grpId="0"/>
      <p:bldP spid="5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20B16DC-19A9-194E-BFED-331B970608E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Gadget for </a:t>
                </a:r>
                <a:r>
                  <a:rPr lang="en-US" dirty="0" err="1"/>
                  <a:t>Mult</a:t>
                </a:r>
                <a:r>
                  <a:rPr lang="en-US" dirty="0"/>
                  <a:t> over</a:t>
                </a:r>
                <a:r>
                  <a:rPr lang="en-US" b="1" dirty="0">
                    <a:solidFill>
                      <a:srgbClr val="1F26F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1F26F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ℛ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20B16DC-19A9-194E-BFED-331B970608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BCEB2D9-98BD-024F-9839-5C1B74C89695}"/>
                  </a:ext>
                </a:extLst>
              </p:cNvPr>
              <p:cNvSpPr txBox="1"/>
              <p:nvPr/>
            </p:nvSpPr>
            <p:spPr>
              <a:xfrm rot="10800000" flipV="1">
                <a:off x="5875058" y="3367136"/>
                <a:ext cx="2811742" cy="5786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1F26F1"/>
                          </a:solidFill>
                          <a:latin typeface="Cambria Math" panose="02040503050406030204" pitchFamily="18" charset="0"/>
                        </a:rPr>
                        <m:t>Eval</m:t>
                      </m:r>
                      <m:r>
                        <a:rPr lang="en-US" sz="2800" b="0" i="1" smtClean="0">
                          <a:solidFill>
                            <a:srgbClr val="1F26F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1F26F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1F26F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1F26F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1F26F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  <m:r>
                            <a:rPr lang="en-US" sz="2800" b="0" i="1" smtClean="0">
                              <a:solidFill>
                                <a:srgbClr val="1F26F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1F26F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1F26F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1F26F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800" b="0" i="1" smtClean="0">
                          <a:solidFill>
                            <a:srgbClr val="1F26F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2800" b="0" i="1" smtClean="0">
                          <a:solidFill>
                            <a:srgbClr val="9133EE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sz="2800" b="0" i="1" dirty="0">
                  <a:solidFill>
                    <a:srgbClr val="9133EE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BCEB2D9-98BD-024F-9839-5C1B74C896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5875058" y="3367136"/>
                <a:ext cx="2811742" cy="57868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985A2C9-18E2-1944-9015-35A973A2B8BA}"/>
                  </a:ext>
                </a:extLst>
              </p:cNvPr>
              <p:cNvSpPr txBox="1"/>
              <p:nvPr/>
            </p:nvSpPr>
            <p:spPr>
              <a:xfrm rot="10800000" flipV="1">
                <a:off x="5875058" y="2197909"/>
                <a:ext cx="4038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1F26F1"/>
                        </a:solidFill>
                        <a:latin typeface="Cambria Math" panose="02040503050406030204" pitchFamily="18" charset="0"/>
                      </a:rPr>
                      <m:t>Garb</m:t>
                    </m:r>
                    <m:r>
                      <a:rPr lang="en-US" sz="2800" b="0" i="1" smtClean="0">
                        <a:solidFill>
                          <a:srgbClr val="1F26F1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1F26F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1F26F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sz="2800" b="0" i="1" smtClean="0">
                            <a:solidFill>
                              <a:srgbClr val="1F26F1"/>
                            </a:solidFill>
                            <a:latin typeface="Cambria Math" panose="02040503050406030204" pitchFamily="18" charset="0"/>
                          </a:rPr>
                          <m:t>(⋅)</m:t>
                        </m:r>
                      </m:e>
                    </m:d>
                    <m:r>
                      <a:rPr lang="en-US" sz="2800" b="0" i="1" smtClean="0">
                        <a:solidFill>
                          <a:srgbClr val="1F26F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9133EE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9133EE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9133EE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d>
                      <m:dPr>
                        <m:ctrlPr>
                          <a:rPr lang="en-US" sz="2800" b="0" i="1" smtClean="0">
                            <a:solidFill>
                              <a:srgbClr val="9133E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9133EE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</m:e>
                    </m:d>
                    <m:r>
                      <a:rPr lang="en-US" sz="2800" b="0" i="1" smtClean="0">
                        <a:solidFill>
                          <a:srgbClr val="9133EE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9133EE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9133EE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9133E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sz="2800" b="0" i="1" smtClean="0">
                            <a:solidFill>
                              <a:srgbClr val="9133E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9133EE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</m:e>
                    </m:d>
                  </m:oMath>
                </a14:m>
                <a:r>
                  <a:rPr lang="en-US" sz="2800" b="0" i="1" dirty="0">
                    <a:solidFill>
                      <a:srgbClr val="9133EE"/>
                    </a:solidFill>
                    <a:latin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985A2C9-18E2-1944-9015-35A973A2B8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5875058" y="2197909"/>
                <a:ext cx="4038600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7428CBC0-A820-992B-20AC-C6CA460DF151}"/>
              </a:ext>
            </a:extLst>
          </p:cNvPr>
          <p:cNvSpPr txBox="1"/>
          <p:nvPr/>
        </p:nvSpPr>
        <p:spPr>
          <a:xfrm rot="20700000">
            <a:off x="1090756" y="2087087"/>
            <a:ext cx="861133" cy="46166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Dim 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52D449-1585-A5A1-D29A-102B2C2EE696}"/>
              </a:ext>
            </a:extLst>
          </p:cNvPr>
          <p:cNvSpPr txBox="1"/>
          <p:nvPr/>
        </p:nvSpPr>
        <p:spPr>
          <a:xfrm rot="20700000">
            <a:off x="263456" y="4087185"/>
            <a:ext cx="1016625" cy="46166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Dim 2t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8DCB413-DA5E-E590-F5E1-520272F27901}"/>
                  </a:ext>
                </a:extLst>
              </p:cNvPr>
              <p:cNvSpPr txBox="1"/>
              <p:nvPr/>
            </p:nvSpPr>
            <p:spPr>
              <a:xfrm>
                <a:off x="7894358" y="3905098"/>
                <a:ext cx="1021042" cy="466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9133E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400" i="1">
                              <a:solidFill>
                                <a:srgbClr val="9133E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rgbClr val="9133EE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9133E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9133E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sSubSup>
                        <m:sSubSupPr>
                          <m:ctrlPr>
                            <a:rPr lang="en-US" sz="2400" i="1">
                              <a:solidFill>
                                <a:srgbClr val="9133E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rgbClr val="9133EE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9133E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9133E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400" b="0" i="1" dirty="0">
                  <a:solidFill>
                    <a:srgbClr val="9133EE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8DCB413-DA5E-E590-F5E1-520272F279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4358" y="3905098"/>
                <a:ext cx="1021042" cy="466666"/>
              </a:xfrm>
              <a:prstGeom prst="rect">
                <a:avLst/>
              </a:prstGeom>
              <a:blipFill>
                <a:blip r:embed="rId9"/>
                <a:stretch>
                  <a:fillRect r="-3571"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E3C3D3D-2540-25AA-9FCB-659A9DB1DF5C}"/>
                  </a:ext>
                </a:extLst>
              </p:cNvPr>
              <p:cNvSpPr txBox="1"/>
              <p:nvPr/>
            </p:nvSpPr>
            <p:spPr>
              <a:xfrm>
                <a:off x="8839200" y="3903538"/>
                <a:ext cx="1303058" cy="466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9133EE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sz="2400" i="1">
                              <a:solidFill>
                                <a:srgbClr val="9133E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rgbClr val="9133EE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9133E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9133E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sSubSup>
                        <m:sSubSupPr>
                          <m:ctrlPr>
                            <a:rPr lang="en-US" sz="2400" i="1">
                              <a:solidFill>
                                <a:srgbClr val="9133E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rgbClr val="9133EE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solidFill>
                                <a:srgbClr val="9133EE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9133E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9133E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400" b="0" i="1" dirty="0">
                  <a:solidFill>
                    <a:srgbClr val="9133EE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E3C3D3D-2540-25AA-9FCB-659A9DB1DF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9200" y="3903538"/>
                <a:ext cx="1303058" cy="466666"/>
              </a:xfrm>
              <a:prstGeom prst="rect">
                <a:avLst/>
              </a:prstGeom>
              <a:blipFill>
                <a:blip r:embed="rId10"/>
                <a:stretch>
                  <a:fillRect b="-38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8786A24-DBBF-551A-3D6B-F400E74E7C32}"/>
                  </a:ext>
                </a:extLst>
              </p:cNvPr>
              <p:cNvSpPr txBox="1"/>
              <p:nvPr/>
            </p:nvSpPr>
            <p:spPr>
              <a:xfrm flipV="1">
                <a:off x="2948056" y="3503146"/>
                <a:ext cx="1829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×</m:t>
                      </m:r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8786A24-DBBF-551A-3D6B-F400E74E7C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V="1">
                <a:off x="2948056" y="3503146"/>
                <a:ext cx="182916" cy="523220"/>
              </a:xfrm>
              <a:prstGeom prst="rect">
                <a:avLst/>
              </a:prstGeom>
              <a:blipFill>
                <a:blip r:embed="rId11"/>
                <a:stretch>
                  <a:fillRect l="-7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CC57433-211E-54EA-EC18-1DC591FD7F78}"/>
              </a:ext>
            </a:extLst>
          </p:cNvPr>
          <p:cNvCxnSpPr>
            <a:cxnSpLocks/>
          </p:cNvCxnSpPr>
          <p:nvPr/>
        </p:nvCxnSpPr>
        <p:spPr>
          <a:xfrm flipH="1">
            <a:off x="2322913" y="3953651"/>
            <a:ext cx="573054" cy="639397"/>
          </a:xfrm>
          <a:prstGeom prst="straightConnector1">
            <a:avLst/>
          </a:prstGeom>
          <a:ln w="19050" cmpd="sng">
            <a:solidFill>
              <a:schemeClr val="tx1"/>
            </a:solidFill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9651EA4-2E4E-558E-ED71-3B9E32F70C9E}"/>
              </a:ext>
            </a:extLst>
          </p:cNvPr>
          <p:cNvCxnSpPr>
            <a:cxnSpLocks/>
          </p:cNvCxnSpPr>
          <p:nvPr/>
        </p:nvCxnSpPr>
        <p:spPr>
          <a:xfrm>
            <a:off x="2913868" y="3953651"/>
            <a:ext cx="645160" cy="639397"/>
          </a:xfrm>
          <a:prstGeom prst="straightConnector1">
            <a:avLst/>
          </a:prstGeom>
          <a:ln w="19050" cmpd="sng">
            <a:solidFill>
              <a:schemeClr val="tx1"/>
            </a:solidFill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3185EF6-D723-2DD8-C923-D306A48C81AF}"/>
                  </a:ext>
                </a:extLst>
              </p:cNvPr>
              <p:cNvSpPr txBox="1"/>
              <p:nvPr/>
            </p:nvSpPr>
            <p:spPr>
              <a:xfrm rot="10800000" flipV="1">
                <a:off x="3187180" y="4547482"/>
                <a:ext cx="2223020" cy="5282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0" i="1" smtClean="0">
                              <a:solidFill>
                                <a:srgbClr val="9133E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solidFill>
                                <a:srgbClr val="9133EE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9133E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rgbClr val="9133E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800" b="0" i="1" smtClean="0">
                          <a:solidFill>
                            <a:srgbClr val="9133E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9133EE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rgbClr val="9133EE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2800" i="1" dirty="0">
                  <a:solidFill>
                    <a:srgbClr val="9133EE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3185EF6-D723-2DD8-C923-D306A48C81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3187180" y="4547482"/>
                <a:ext cx="2223020" cy="52822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41D4F9C-DEF9-F287-9C33-2BD691AB3B5A}"/>
              </a:ext>
            </a:extLst>
          </p:cNvPr>
          <p:cNvCxnSpPr>
            <a:cxnSpLocks/>
          </p:cNvCxnSpPr>
          <p:nvPr/>
        </p:nvCxnSpPr>
        <p:spPr>
          <a:xfrm flipH="1">
            <a:off x="2940260" y="3028122"/>
            <a:ext cx="9189" cy="489619"/>
          </a:xfrm>
          <a:prstGeom prst="straightConnector1">
            <a:avLst/>
          </a:prstGeom>
          <a:ln w="19050" cmpd="sng">
            <a:solidFill>
              <a:schemeClr val="tx1"/>
            </a:solidFill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10">
                <a:extLst>
                  <a:ext uri="{FF2B5EF4-FFF2-40B4-BE49-F238E27FC236}">
                    <a16:creationId xmlns:a16="http://schemas.microsoft.com/office/drawing/2014/main" id="{36213CFA-D3C1-D32D-8D57-92F30658CFE4}"/>
                  </a:ext>
                </a:extLst>
              </p:cNvPr>
              <p:cNvSpPr txBox="1"/>
              <p:nvPr/>
            </p:nvSpPr>
            <p:spPr>
              <a:xfrm rot="10800000" flipV="1">
                <a:off x="1523415" y="2445145"/>
                <a:ext cx="284928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9133EE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800" b="0" i="1" smtClean="0">
                          <a:solidFill>
                            <a:srgbClr val="9133E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9133E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9133EE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9133EE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9133EE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9133E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9133EE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9133E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i="1" dirty="0">
                  <a:solidFill>
                    <a:srgbClr val="9133EE"/>
                  </a:solidFill>
                </a:endParaRPr>
              </a:p>
            </p:txBody>
          </p:sp>
        </mc:Choice>
        <mc:Fallback xmlns="">
          <p:sp>
            <p:nvSpPr>
              <p:cNvPr id="10" name="TextBox 10">
                <a:extLst>
                  <a:ext uri="{FF2B5EF4-FFF2-40B4-BE49-F238E27FC236}">
                    <a16:creationId xmlns:a16="http://schemas.microsoft.com/office/drawing/2014/main" id="{36213CFA-D3C1-D32D-8D57-92F30658CF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1523415" y="2445145"/>
                <a:ext cx="2849281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1">
                <a:extLst>
                  <a:ext uri="{FF2B5EF4-FFF2-40B4-BE49-F238E27FC236}">
                    <a16:creationId xmlns:a16="http://schemas.microsoft.com/office/drawing/2014/main" id="{D163AD9D-DF32-7DB8-CD08-50A6A70A9615}"/>
                  </a:ext>
                </a:extLst>
              </p:cNvPr>
              <p:cNvSpPr txBox="1"/>
              <p:nvPr/>
            </p:nvSpPr>
            <p:spPr>
              <a:xfrm rot="10800000" flipV="1">
                <a:off x="2970202" y="5059921"/>
                <a:ext cx="3073780" cy="9598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0" i="1" smtClean="0">
                              <a:solidFill>
                                <a:srgbClr val="9133E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solidFill>
                                <a:srgbClr val="9133EE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9133E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rgbClr val="9133E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800" b="0" i="1" smtClean="0">
                          <a:solidFill>
                            <a:srgbClr val="9133E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9133EE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9133EE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rgbClr val="9133EE"/>
                          </a:solidFill>
                          <a:latin typeface="Cambria Math" panose="02040503050406030204" pitchFamily="18" charset="0"/>
                        </a:rPr>
                        <m:t>𝑟𝑠</m:t>
                      </m:r>
                    </m:oMath>
                  </m:oMathPara>
                </a14:m>
                <a:endParaRPr lang="en-US" sz="2800" b="0" i="1" dirty="0">
                  <a:solidFill>
                    <a:srgbClr val="9133EE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9133EE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9133E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9133EE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9133E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9133EE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smtClean="0">
                          <a:solidFill>
                            <a:srgbClr val="9133EE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800" i="1" dirty="0">
                  <a:solidFill>
                    <a:srgbClr val="9133EE"/>
                  </a:solidFill>
                </a:endParaRPr>
              </a:p>
            </p:txBody>
          </p:sp>
        </mc:Choice>
        <mc:Fallback xmlns="">
          <p:sp>
            <p:nvSpPr>
              <p:cNvPr id="11" name="TextBox 11">
                <a:extLst>
                  <a:ext uri="{FF2B5EF4-FFF2-40B4-BE49-F238E27FC236}">
                    <a16:creationId xmlns:a16="http://schemas.microsoft.com/office/drawing/2014/main" id="{D163AD9D-DF32-7DB8-CD08-50A6A70A96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2970202" y="5059921"/>
                <a:ext cx="3073780" cy="95987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2">
                <a:extLst>
                  <a:ext uri="{FF2B5EF4-FFF2-40B4-BE49-F238E27FC236}">
                    <a16:creationId xmlns:a16="http://schemas.microsoft.com/office/drawing/2014/main" id="{48E2EF76-8D40-E072-E258-B738D2BEA540}"/>
                  </a:ext>
                </a:extLst>
              </p:cNvPr>
              <p:cNvSpPr txBox="1"/>
              <p:nvPr/>
            </p:nvSpPr>
            <p:spPr>
              <a:xfrm rot="10800000" flipV="1">
                <a:off x="381000" y="5059921"/>
                <a:ext cx="2567056" cy="528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0" i="1" smtClean="0">
                              <a:solidFill>
                                <a:srgbClr val="9133E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solidFill>
                                <a:srgbClr val="9133EE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9133E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rgbClr val="9133E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sz="2800" b="0" i="1" smtClean="0">
                          <a:solidFill>
                            <a:srgbClr val="9133E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9133EE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9133E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9133EE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9133EE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9133EE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rgbClr val="9133EE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800" i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2" name="TextBox 12">
                <a:extLst>
                  <a:ext uri="{FF2B5EF4-FFF2-40B4-BE49-F238E27FC236}">
                    <a16:creationId xmlns:a16="http://schemas.microsoft.com/office/drawing/2014/main" id="{48E2EF76-8D40-E072-E258-B738D2BEA5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381000" y="5059921"/>
                <a:ext cx="2567056" cy="52809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8">
                <a:extLst>
                  <a:ext uri="{FF2B5EF4-FFF2-40B4-BE49-F238E27FC236}">
                    <a16:creationId xmlns:a16="http://schemas.microsoft.com/office/drawing/2014/main" id="{A2BDD630-C4AF-6AD4-CDB8-93015E2DA1F9}"/>
                  </a:ext>
                </a:extLst>
              </p:cNvPr>
              <p:cNvSpPr txBox="1"/>
              <p:nvPr/>
            </p:nvSpPr>
            <p:spPr>
              <a:xfrm rot="10800000" flipV="1">
                <a:off x="422473" y="4547931"/>
                <a:ext cx="2307488" cy="527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0" i="1" smtClean="0">
                              <a:solidFill>
                                <a:srgbClr val="9133E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solidFill>
                                <a:srgbClr val="9133EE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9133E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rgbClr val="9133E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sz="2800" b="0" i="1" smtClean="0">
                          <a:solidFill>
                            <a:srgbClr val="9133E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9133E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9133EE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9133EE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9133EE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rgbClr val="9133EE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sz="2800" i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3" name="TextBox 8">
                <a:extLst>
                  <a:ext uri="{FF2B5EF4-FFF2-40B4-BE49-F238E27FC236}">
                    <a16:creationId xmlns:a16="http://schemas.microsoft.com/office/drawing/2014/main" id="{A2BDD630-C4AF-6AD4-CDB8-93015E2DA1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422473" y="4547931"/>
                <a:ext cx="2307488" cy="52732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2137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AE4A6-A265-5741-8F30-3EC67DF78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Composition to handle ANY circuit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4FD4F2B-1CD7-F84C-BEA8-A974E91C13E4}"/>
                  </a:ext>
                </a:extLst>
              </p:cNvPr>
              <p:cNvSpPr txBox="1"/>
              <p:nvPr/>
            </p:nvSpPr>
            <p:spPr>
              <a:xfrm flipV="1">
                <a:off x="3187179" y="2013905"/>
                <a:ext cx="5341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+</m:t>
                      </m:r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4FD4F2B-1CD7-F84C-BEA8-A974E91C13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V="1">
                <a:off x="3187179" y="2013905"/>
                <a:ext cx="534121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1EF8E7E-FB94-1547-8BF8-61051B2DCFC7}"/>
                  </a:ext>
                </a:extLst>
              </p:cNvPr>
              <p:cNvSpPr txBox="1"/>
              <p:nvPr/>
            </p:nvSpPr>
            <p:spPr>
              <a:xfrm flipV="1">
                <a:off x="2914881" y="3020533"/>
                <a:ext cx="1829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×</m:t>
                      </m:r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1EF8E7E-FB94-1547-8BF8-61051B2DCF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V="1">
                <a:off x="2914881" y="3020533"/>
                <a:ext cx="182916" cy="523220"/>
              </a:xfrm>
              <a:prstGeom prst="rect">
                <a:avLst/>
              </a:prstGeom>
              <a:blipFill>
                <a:blip r:embed="rId4"/>
                <a:stretch>
                  <a:fillRect l="-1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7A18183-FFA9-AF41-9426-B1E34B9DF4C4}"/>
              </a:ext>
            </a:extLst>
          </p:cNvPr>
          <p:cNvCxnSpPr>
            <a:cxnSpLocks/>
          </p:cNvCxnSpPr>
          <p:nvPr/>
        </p:nvCxnSpPr>
        <p:spPr>
          <a:xfrm flipH="1">
            <a:off x="2273734" y="3477095"/>
            <a:ext cx="589058" cy="682315"/>
          </a:xfrm>
          <a:prstGeom prst="straightConnector1">
            <a:avLst/>
          </a:prstGeom>
          <a:ln w="19050" cmpd="sng">
            <a:solidFill>
              <a:schemeClr val="tx1"/>
            </a:solidFill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8D14CEA-A86D-6B4C-8573-3B72F2A7141F}"/>
              </a:ext>
            </a:extLst>
          </p:cNvPr>
          <p:cNvCxnSpPr>
            <a:cxnSpLocks/>
          </p:cNvCxnSpPr>
          <p:nvPr/>
        </p:nvCxnSpPr>
        <p:spPr>
          <a:xfrm>
            <a:off x="2880693" y="3477095"/>
            <a:ext cx="583139" cy="660856"/>
          </a:xfrm>
          <a:prstGeom prst="straightConnector1">
            <a:avLst/>
          </a:prstGeom>
          <a:ln w="19050" cmpd="sng">
            <a:solidFill>
              <a:schemeClr val="tx1"/>
            </a:solidFill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7101A8E-45D0-834E-BDCD-662001FD430A}"/>
              </a:ext>
            </a:extLst>
          </p:cNvPr>
          <p:cNvCxnSpPr>
            <a:cxnSpLocks/>
            <a:stCxn id="4" idx="0"/>
          </p:cNvCxnSpPr>
          <p:nvPr/>
        </p:nvCxnSpPr>
        <p:spPr>
          <a:xfrm flipH="1">
            <a:off x="2871954" y="2537125"/>
            <a:ext cx="582286" cy="557184"/>
          </a:xfrm>
          <a:prstGeom prst="straightConnector1">
            <a:avLst/>
          </a:prstGeom>
          <a:ln w="19050" cmpd="sng">
            <a:solidFill>
              <a:schemeClr val="tx1"/>
            </a:solidFill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A0D4D28-BDA8-6442-B9A0-3F983205E73E}"/>
              </a:ext>
            </a:extLst>
          </p:cNvPr>
          <p:cNvCxnSpPr>
            <a:cxnSpLocks/>
            <a:stCxn id="4" idx="0"/>
          </p:cNvCxnSpPr>
          <p:nvPr/>
        </p:nvCxnSpPr>
        <p:spPr>
          <a:xfrm>
            <a:off x="3454240" y="2537125"/>
            <a:ext cx="586417" cy="557184"/>
          </a:xfrm>
          <a:prstGeom prst="straightConnector1">
            <a:avLst/>
          </a:prstGeom>
          <a:ln w="19050" cmpd="sng">
            <a:solidFill>
              <a:schemeClr val="tx1"/>
            </a:solidFill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343B65D-DCA1-6240-B6B6-CBDE348017AF}"/>
                  </a:ext>
                </a:extLst>
              </p:cNvPr>
              <p:cNvSpPr txBox="1"/>
              <p:nvPr/>
            </p:nvSpPr>
            <p:spPr>
              <a:xfrm flipV="1">
                <a:off x="4102273" y="3026590"/>
                <a:ext cx="1829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×</m:t>
                      </m:r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343B65D-DCA1-6240-B6B6-CBDE348017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V="1">
                <a:off x="4102273" y="3026590"/>
                <a:ext cx="182916" cy="523220"/>
              </a:xfrm>
              <a:prstGeom prst="rect">
                <a:avLst/>
              </a:prstGeom>
              <a:blipFill>
                <a:blip r:embed="rId5"/>
                <a:stretch>
                  <a:fillRect l="-1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D62379E-5D77-8943-85E8-94474F361D39}"/>
              </a:ext>
            </a:extLst>
          </p:cNvPr>
          <p:cNvCxnSpPr>
            <a:cxnSpLocks/>
          </p:cNvCxnSpPr>
          <p:nvPr/>
        </p:nvCxnSpPr>
        <p:spPr>
          <a:xfrm flipH="1">
            <a:off x="3477130" y="3477095"/>
            <a:ext cx="573054" cy="639397"/>
          </a:xfrm>
          <a:prstGeom prst="straightConnector1">
            <a:avLst/>
          </a:prstGeom>
          <a:ln w="19050" cmpd="sng">
            <a:solidFill>
              <a:schemeClr val="tx1"/>
            </a:solidFill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0528878-FF16-C544-B157-B08291316C3A}"/>
              </a:ext>
            </a:extLst>
          </p:cNvPr>
          <p:cNvCxnSpPr>
            <a:cxnSpLocks/>
          </p:cNvCxnSpPr>
          <p:nvPr/>
        </p:nvCxnSpPr>
        <p:spPr>
          <a:xfrm>
            <a:off x="4068085" y="3477095"/>
            <a:ext cx="645160" cy="639397"/>
          </a:xfrm>
          <a:prstGeom prst="straightConnector1">
            <a:avLst/>
          </a:prstGeom>
          <a:ln w="19050" cmpd="sng">
            <a:solidFill>
              <a:schemeClr val="tx1"/>
            </a:solidFill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D09B330-94F3-2D4F-B1D2-AB9B00E96B4A}"/>
              </a:ext>
            </a:extLst>
          </p:cNvPr>
          <p:cNvCxnSpPr>
            <a:cxnSpLocks/>
          </p:cNvCxnSpPr>
          <p:nvPr/>
        </p:nvCxnSpPr>
        <p:spPr>
          <a:xfrm flipH="1">
            <a:off x="3445050" y="1508884"/>
            <a:ext cx="9189" cy="489619"/>
          </a:xfrm>
          <a:prstGeom prst="straightConnector1">
            <a:avLst/>
          </a:prstGeom>
          <a:ln w="19050" cmpd="sng">
            <a:solidFill>
              <a:schemeClr val="tx1"/>
            </a:solidFill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673B6AE-E536-6940-955D-7BB9A0FC029F}"/>
                  </a:ext>
                </a:extLst>
              </p:cNvPr>
              <p:cNvSpPr txBox="1"/>
              <p:nvPr/>
            </p:nvSpPr>
            <p:spPr>
              <a:xfrm rot="10800000" flipV="1">
                <a:off x="1871339" y="4267201"/>
                <a:ext cx="61888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9133E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9133EE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9133EE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sup>
                      </m:sSup>
                    </m:oMath>
                  </m:oMathPara>
                </a14:m>
                <a:endParaRPr lang="en-US" sz="2800" i="1" dirty="0">
                  <a:solidFill>
                    <a:srgbClr val="9133EE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673B6AE-E536-6940-955D-7BB9A0FC02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1871339" y="4267201"/>
                <a:ext cx="618884" cy="523220"/>
              </a:xfrm>
              <a:prstGeom prst="rect">
                <a:avLst/>
              </a:prstGeom>
              <a:blipFill>
                <a:blip r:embed="rId6"/>
                <a:stretch>
                  <a:fillRect l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CD101F4-1DFA-8A44-A23B-7E1D5245BFF4}"/>
                  </a:ext>
                </a:extLst>
              </p:cNvPr>
              <p:cNvSpPr txBox="1"/>
              <p:nvPr/>
            </p:nvSpPr>
            <p:spPr>
              <a:xfrm rot="10800000" flipV="1">
                <a:off x="4633758" y="4267201"/>
                <a:ext cx="7127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9133E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9133EE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9133EE"/>
                              </a:solidFill>
                              <a:latin typeface="Cambria Math" panose="02040503050406030204" pitchFamily="18" charset="0"/>
                            </a:rPr>
                            <m:t>22</m:t>
                          </m:r>
                        </m:sup>
                      </m:sSup>
                    </m:oMath>
                  </m:oMathPara>
                </a14:m>
                <a:endParaRPr lang="en-US" sz="2800" i="1" dirty="0">
                  <a:solidFill>
                    <a:srgbClr val="9133EE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CD101F4-1DFA-8A44-A23B-7E1D5245BF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4633758" y="4267201"/>
                <a:ext cx="712777" cy="523220"/>
              </a:xfrm>
              <a:prstGeom prst="rect">
                <a:avLst/>
              </a:prstGeom>
              <a:blipFill>
                <a:blip r:embed="rId7"/>
                <a:stretch>
                  <a:fillRect l="-7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A141AB2-DAB3-A74C-ABD7-98E414DFB742}"/>
                  </a:ext>
                </a:extLst>
              </p:cNvPr>
              <p:cNvSpPr txBox="1"/>
              <p:nvPr/>
            </p:nvSpPr>
            <p:spPr>
              <a:xfrm rot="10800000" flipV="1">
                <a:off x="2937323" y="4277380"/>
                <a:ext cx="20574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9133E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9133EE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9133EE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p>
                      </m:sSup>
                    </m:oMath>
                  </m:oMathPara>
                </a14:m>
                <a:endParaRPr lang="en-US" sz="2800" b="0" i="1" dirty="0">
                  <a:solidFill>
                    <a:srgbClr val="9133EE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A141AB2-DAB3-A74C-ABD7-98E414DFB7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2937323" y="4277380"/>
                <a:ext cx="2057495" cy="523220"/>
              </a:xfrm>
              <a:prstGeom prst="rect">
                <a:avLst/>
              </a:prstGeom>
              <a:blipFill>
                <a:blip r:embed="rId8"/>
                <a:stretch>
                  <a:fillRect l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EB19C2D-AFFF-DA44-8F51-D0C64244BC34}"/>
                  </a:ext>
                </a:extLst>
              </p:cNvPr>
              <p:cNvSpPr txBox="1"/>
              <p:nvPr/>
            </p:nvSpPr>
            <p:spPr>
              <a:xfrm rot="10800000" flipV="1">
                <a:off x="3570246" y="4267201"/>
                <a:ext cx="7127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9133E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9133EE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9133EE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sup>
                      </m:sSup>
                    </m:oMath>
                  </m:oMathPara>
                </a14:m>
                <a:endParaRPr lang="en-US" sz="2800" i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EB19C2D-AFFF-DA44-8F51-D0C64244BC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3570246" y="4267201"/>
                <a:ext cx="712777" cy="523220"/>
              </a:xfrm>
              <a:prstGeom prst="rect">
                <a:avLst/>
              </a:prstGeom>
              <a:blipFill>
                <a:blip r:embed="rId9"/>
                <a:stretch>
                  <a:fillRect l="-7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CEA259D-0C0F-954F-AF09-1967A121AF2E}"/>
                  </a:ext>
                </a:extLst>
              </p:cNvPr>
              <p:cNvSpPr txBox="1"/>
              <p:nvPr/>
            </p:nvSpPr>
            <p:spPr>
              <a:xfrm rot="10800000" flipV="1">
                <a:off x="2655846" y="2497313"/>
                <a:ext cx="61888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9133E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9133EE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9133E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sz="2800" i="1" dirty="0">
                  <a:solidFill>
                    <a:srgbClr val="9133EE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CEA259D-0C0F-954F-AF09-1967A121AF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2655846" y="2497313"/>
                <a:ext cx="618884" cy="523220"/>
              </a:xfrm>
              <a:prstGeom prst="rect">
                <a:avLst/>
              </a:prstGeom>
              <a:blipFill>
                <a:blip r:embed="rId10"/>
                <a:stretch>
                  <a:fillRect l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76D5681-9AEB-7749-B7CB-E9EE704D7CAD}"/>
                  </a:ext>
                </a:extLst>
              </p:cNvPr>
              <p:cNvSpPr txBox="1"/>
              <p:nvPr/>
            </p:nvSpPr>
            <p:spPr>
              <a:xfrm rot="10800000" flipV="1">
                <a:off x="3848068" y="2497313"/>
                <a:ext cx="7127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9133E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9133EE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9133E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i="1" dirty="0">
                  <a:solidFill>
                    <a:srgbClr val="9133EE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76D5681-9AEB-7749-B7CB-E9EE704D7C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3848068" y="2497313"/>
                <a:ext cx="712777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64EF96A-5084-F44E-B84B-447AC41611FD}"/>
                  </a:ext>
                </a:extLst>
              </p:cNvPr>
              <p:cNvSpPr txBox="1"/>
              <p:nvPr/>
            </p:nvSpPr>
            <p:spPr>
              <a:xfrm rot="10800000" flipV="1">
                <a:off x="3341646" y="1470779"/>
                <a:ext cx="7127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9133EE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sz="2800" i="1" dirty="0">
                  <a:solidFill>
                    <a:srgbClr val="9133EE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64EF96A-5084-F44E-B84B-447AC41611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3341646" y="1470779"/>
                <a:ext cx="712777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01C083BF-568B-B246-AE86-C8998514FA7D}"/>
              </a:ext>
            </a:extLst>
          </p:cNvPr>
          <p:cNvSpPr txBox="1"/>
          <p:nvPr/>
        </p:nvSpPr>
        <p:spPr>
          <a:xfrm rot="20700000">
            <a:off x="2391511" y="1496742"/>
            <a:ext cx="861133" cy="46166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Dim 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1FE999F-8A05-9B4C-9D47-96403BEF6EDD}"/>
              </a:ext>
            </a:extLst>
          </p:cNvPr>
          <p:cNvSpPr txBox="1"/>
          <p:nvPr/>
        </p:nvSpPr>
        <p:spPr>
          <a:xfrm rot="20700000">
            <a:off x="1547956" y="2478911"/>
            <a:ext cx="861133" cy="46166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Dim 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4DB64F0-2063-E74A-A47D-61C840A7C8F9}"/>
              </a:ext>
            </a:extLst>
          </p:cNvPr>
          <p:cNvSpPr txBox="1"/>
          <p:nvPr/>
        </p:nvSpPr>
        <p:spPr>
          <a:xfrm rot="20700000">
            <a:off x="876387" y="4150592"/>
            <a:ext cx="1016625" cy="46166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Dim 2t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A381F3C-ABC1-B74B-B4C6-F4AD5A41CB2F}"/>
              </a:ext>
            </a:extLst>
          </p:cNvPr>
          <p:cNvSpPr txBox="1"/>
          <p:nvPr/>
        </p:nvSpPr>
        <p:spPr>
          <a:xfrm rot="900000">
            <a:off x="5119430" y="4150592"/>
            <a:ext cx="1016625" cy="46166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Dim 2t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10753B6-3EA3-6D45-BCE4-4E4A3F7B0483}"/>
              </a:ext>
            </a:extLst>
          </p:cNvPr>
          <p:cNvSpPr txBox="1"/>
          <p:nvPr/>
        </p:nvSpPr>
        <p:spPr>
          <a:xfrm rot="20700000">
            <a:off x="2743795" y="3812433"/>
            <a:ext cx="1019574" cy="46166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Dim 4t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838BE7A-3E38-4045-9BB6-D98155CE1B20}"/>
              </a:ext>
            </a:extLst>
          </p:cNvPr>
          <p:cNvSpPr/>
          <p:nvPr/>
        </p:nvSpPr>
        <p:spPr>
          <a:xfrm>
            <a:off x="5361278" y="2167058"/>
            <a:ext cx="6737036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等线" panose="02010600030101010101" pitchFamily="2" charset="-122"/>
                <a:cs typeface="+mn-cs"/>
              </a:rPr>
              <a:t>Problem: The label Dimension Keeps Growing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 sz="2800" b="1" dirty="0">
                <a:solidFill>
                  <a:srgbClr val="C00000"/>
                </a:solidFill>
                <a:latin typeface="Calibri Light" panose="020F0302020204030204"/>
                <a:ea typeface="等线" panose="02010600030101010101" pitchFamily="2" charset="-122"/>
              </a:rPr>
              <a:t>Doubles</a:t>
            </a:r>
            <a:r>
              <a:rPr lang="en-US" altLang="zh-CN" sz="2800" b="1" dirty="0">
                <a:latin typeface="Calibri Light" panose="020F0302020204030204"/>
                <a:ea typeface="等线" panose="02010600030101010101" pitchFamily="2" charset="-122"/>
              </a:rPr>
              <a:t> for every multiplication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等线" panose="02010600030101010101" pitchFamily="2" charset="-122"/>
                <a:cs typeface="+mn-cs"/>
              </a:rPr>
              <a:t>Linear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等线" panose="02010600030101010101" pitchFamily="2" charset="-122"/>
                <a:cs typeface="+mn-cs"/>
              </a:rPr>
              <a:t> in the fanout of a </a:t>
            </a:r>
            <a:r>
              <a:rPr lang="en-US" altLang="zh-CN" sz="2800" b="1" dirty="0">
                <a:latin typeface="Calibri Light" panose="020F0302020204030204"/>
                <a:ea typeface="等线" panose="02010600030101010101" pitchFamily="2" charset="-122"/>
              </a:rPr>
              <a:t>wire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 Light" panose="020F03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9F3D9179-9AE5-794A-86C0-2EE30309AFAC}"/>
              </a:ext>
            </a:extLst>
          </p:cNvPr>
          <p:cNvSpPr txBox="1">
            <a:spLocks/>
          </p:cNvSpPr>
          <p:nvPr/>
        </p:nvSpPr>
        <p:spPr>
          <a:xfrm>
            <a:off x="914400" y="5330160"/>
            <a:ext cx="10363200" cy="14348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/>
              <a:t>Can only handle </a:t>
            </a:r>
            <a:r>
              <a:rPr lang="en-US" sz="3200" b="1" dirty="0">
                <a:solidFill>
                  <a:srgbClr val="C00000"/>
                </a:solidFill>
              </a:rPr>
              <a:t>log depth</a:t>
            </a:r>
            <a:r>
              <a:rPr lang="en-US" sz="3200" b="1" dirty="0"/>
              <a:t> circuit. </a:t>
            </a:r>
          </a:p>
        </p:txBody>
      </p:sp>
    </p:spTree>
    <p:extLst>
      <p:ext uri="{BB962C8B-B14F-4D97-AF65-F5344CB8AC3E}">
        <p14:creationId xmlns:p14="http://schemas.microsoft.com/office/powerpoint/2010/main" val="2716721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4" grpId="0"/>
      <p:bldP spid="25" grpId="0"/>
      <p:bldP spid="26" grpId="0"/>
      <p:bldP spid="27" grpId="0"/>
      <p:bldP spid="4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04529-9721-F646-8D4B-07EC15326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Extension to Help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56B8DD-9C57-334E-9BD9-B20C845264AC}"/>
              </a:ext>
            </a:extLst>
          </p:cNvPr>
          <p:cNvSpPr txBox="1"/>
          <p:nvPr/>
        </p:nvSpPr>
        <p:spPr>
          <a:xfrm rot="1424088">
            <a:off x="3974387" y="4185554"/>
            <a:ext cx="861133" cy="46166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Dim 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659044-4F90-D64B-BD1D-B0F0D4103CEE}"/>
              </a:ext>
            </a:extLst>
          </p:cNvPr>
          <p:cNvSpPr txBox="1"/>
          <p:nvPr/>
        </p:nvSpPr>
        <p:spPr>
          <a:xfrm rot="1424088">
            <a:off x="3481913" y="1675544"/>
            <a:ext cx="1846083" cy="46166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Any Dim T &gt; 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53286D5-0A93-964B-B241-C3FAA88291C3}"/>
                  </a:ext>
                </a:extLst>
              </p:cNvPr>
              <p:cNvSpPr txBox="1"/>
              <p:nvPr/>
            </p:nvSpPr>
            <p:spPr>
              <a:xfrm rot="10800000" flipV="1">
                <a:off x="2952290" y="3167646"/>
                <a:ext cx="64282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KE</m:t>
                      </m:r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53286D5-0A93-964B-B241-C3FAA88291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2952290" y="3167646"/>
                <a:ext cx="642822" cy="523220"/>
              </a:xfrm>
              <a:prstGeom prst="rect">
                <a:avLst/>
              </a:prstGeom>
              <a:blipFill>
                <a:blip r:embed="rId3"/>
                <a:stretch>
                  <a:fillRect l="-1923" r="-1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16448FC-7BD5-B046-941F-7CE32D0975D1}"/>
              </a:ext>
            </a:extLst>
          </p:cNvPr>
          <p:cNvCxnSpPr>
            <a:cxnSpLocks/>
          </p:cNvCxnSpPr>
          <p:nvPr/>
        </p:nvCxnSpPr>
        <p:spPr>
          <a:xfrm flipH="1">
            <a:off x="3271983" y="3603111"/>
            <a:ext cx="9189" cy="731520"/>
          </a:xfrm>
          <a:prstGeom prst="straightConnector1">
            <a:avLst/>
          </a:prstGeom>
          <a:ln w="19050" cmpd="sng">
            <a:solidFill>
              <a:schemeClr val="tx1"/>
            </a:solidFill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235889E-AD0A-2046-A198-C7E0BE3EA39E}"/>
                  </a:ext>
                </a:extLst>
              </p:cNvPr>
              <p:cNvSpPr txBox="1"/>
              <p:nvPr/>
            </p:nvSpPr>
            <p:spPr>
              <a:xfrm rot="10800000" flipV="1">
                <a:off x="2178850" y="4419600"/>
                <a:ext cx="222302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9133EE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800" b="0" i="1" smtClean="0">
                          <a:solidFill>
                            <a:srgbClr val="9133E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9133EE"/>
                          </a:solidFill>
                          <a:latin typeface="Cambria Math" panose="02040503050406030204" pitchFamily="18" charset="0"/>
                        </a:rPr>
                        <m:t>𝑎𝑥</m:t>
                      </m:r>
                      <m:r>
                        <a:rPr lang="en-US" sz="2800" b="0" i="1" smtClean="0">
                          <a:solidFill>
                            <a:srgbClr val="9133EE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rgbClr val="9133EE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2800" i="1" dirty="0">
                  <a:solidFill>
                    <a:srgbClr val="9133EE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235889E-AD0A-2046-A198-C7E0BE3EA3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2178850" y="4419600"/>
                <a:ext cx="2223021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67E2615-EF47-AA4F-9C3C-7FDA67DF2163}"/>
                  </a:ext>
                </a:extLst>
              </p:cNvPr>
              <p:cNvSpPr txBox="1"/>
              <p:nvPr/>
            </p:nvSpPr>
            <p:spPr>
              <a:xfrm rot="10800000" flipV="1">
                <a:off x="1837656" y="1918393"/>
                <a:ext cx="28686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9133EE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800" b="0" i="1" smtClean="0">
                          <a:solidFill>
                            <a:srgbClr val="9133E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9133EE"/>
                          </a:solidFill>
                          <a:latin typeface="Cambria Math" panose="02040503050406030204" pitchFamily="18" charset="0"/>
                        </a:rPr>
                        <m:t>𝑐𝑥</m:t>
                      </m:r>
                      <m:r>
                        <a:rPr lang="en-US" sz="2800" b="0" i="1" smtClean="0">
                          <a:solidFill>
                            <a:srgbClr val="9133EE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rgbClr val="9133EE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sz="2800" i="1" dirty="0">
                  <a:solidFill>
                    <a:srgbClr val="9133EE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67E2615-EF47-AA4F-9C3C-7FDA67DF21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1837656" y="1918393"/>
                <a:ext cx="2868654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61A8E39-0A74-A344-B814-7D3C9DC7F247}"/>
              </a:ext>
            </a:extLst>
          </p:cNvPr>
          <p:cNvCxnSpPr>
            <a:cxnSpLocks/>
          </p:cNvCxnSpPr>
          <p:nvPr/>
        </p:nvCxnSpPr>
        <p:spPr>
          <a:xfrm flipH="1">
            <a:off x="3281172" y="2484802"/>
            <a:ext cx="9189" cy="731520"/>
          </a:xfrm>
          <a:prstGeom prst="straightConnector1">
            <a:avLst/>
          </a:prstGeom>
          <a:ln w="19050" cmpd="sng">
            <a:solidFill>
              <a:schemeClr val="tx1"/>
            </a:solidFill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FB563F6-746B-654A-BA07-8F3B216C08EC}"/>
                  </a:ext>
                </a:extLst>
              </p:cNvPr>
              <p:cNvSpPr txBox="1"/>
              <p:nvPr/>
            </p:nvSpPr>
            <p:spPr>
              <a:xfrm rot="10800000" flipV="1">
                <a:off x="3923995" y="3167390"/>
                <a:ext cx="58876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9133EE"/>
                          </a:solidFill>
                          <a:latin typeface="Cambria Math" panose="02040503050406030204" pitchFamily="18" charset="0"/>
                        </a:rPr>
                        <m:t>TB</m:t>
                      </m:r>
                    </m:oMath>
                  </m:oMathPara>
                </a14:m>
                <a:endParaRPr lang="en-US" sz="2800" dirty="0">
                  <a:solidFill>
                    <a:srgbClr val="9133EE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FB563F6-746B-654A-BA07-8F3B216C08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3923995" y="3167390"/>
                <a:ext cx="588761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16193C8-0F66-30A9-86A5-8510ABE73EB5}"/>
                  </a:ext>
                </a:extLst>
              </p:cNvPr>
              <p:cNvSpPr txBox="1"/>
              <p:nvPr/>
            </p:nvSpPr>
            <p:spPr>
              <a:xfrm rot="10800000" flipV="1">
                <a:off x="5875058" y="2197909"/>
                <a:ext cx="4038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solidFill>
                          <a:srgbClr val="1F26F1"/>
                        </a:solidFill>
                        <a:latin typeface="Cambria Math" panose="02040503050406030204" pitchFamily="18" charset="0"/>
                      </a:rPr>
                      <m:t>Garb</m:t>
                    </m:r>
                    <m:r>
                      <a:rPr lang="en-US" sz="2800" i="1">
                        <a:solidFill>
                          <a:srgbClr val="1F26F1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800" i="1">
                            <a:solidFill>
                              <a:srgbClr val="1F26F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1F26F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sz="2800" i="1">
                            <a:solidFill>
                              <a:srgbClr val="1F26F1"/>
                            </a:solidFill>
                            <a:latin typeface="Cambria Math" panose="02040503050406030204" pitchFamily="18" charset="0"/>
                          </a:rPr>
                          <m:t>(⋅)</m:t>
                        </m:r>
                      </m:e>
                    </m:d>
                    <m:r>
                      <a:rPr lang="en-US" sz="2800" i="1">
                        <a:solidFill>
                          <a:srgbClr val="1F26F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800" i="1">
                        <a:solidFill>
                          <a:srgbClr val="9133EE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sz="2800" i="1">
                            <a:solidFill>
                              <a:srgbClr val="9133E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9133EE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</m:e>
                    </m:d>
                  </m:oMath>
                </a14:m>
                <a:r>
                  <a:rPr lang="en-US" sz="2800" i="1" dirty="0">
                    <a:solidFill>
                      <a:srgbClr val="9133EE"/>
                    </a:solidFill>
                    <a:latin typeface="Cambria Math" panose="02040503050406030204" pitchFamily="18" charset="0"/>
                  </a:rPr>
                  <a:t>, </a:t>
                </a:r>
                <a:r>
                  <a:rPr lang="en-US" sz="2800" dirty="0">
                    <a:solidFill>
                      <a:srgbClr val="9133EE"/>
                    </a:solidFill>
                    <a:latin typeface="Cambria Math" panose="02040503050406030204" pitchFamily="18" charset="0"/>
                  </a:rPr>
                  <a:t>TB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16193C8-0F66-30A9-86A5-8510ABE73E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5875058" y="2197909"/>
                <a:ext cx="4038600" cy="523220"/>
              </a:xfrm>
              <a:prstGeom prst="rect">
                <a:avLst/>
              </a:prstGeom>
              <a:blipFill>
                <a:blip r:embed="rId7"/>
                <a:stretch>
                  <a:fillRect t="-12941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C45B5BF-B744-290D-DDB2-EBFD64A41627}"/>
                  </a:ext>
                </a:extLst>
              </p:cNvPr>
              <p:cNvSpPr txBox="1"/>
              <p:nvPr/>
            </p:nvSpPr>
            <p:spPr>
              <a:xfrm rot="10800000" flipV="1">
                <a:off x="5875058" y="3381878"/>
                <a:ext cx="431736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smtClean="0">
                          <a:solidFill>
                            <a:srgbClr val="1F26F1"/>
                          </a:solidFill>
                          <a:latin typeface="Cambria Math" panose="02040503050406030204" pitchFamily="18" charset="0"/>
                        </a:rPr>
                        <m:t>Eval</m:t>
                      </m:r>
                      <m:r>
                        <a:rPr lang="en-US" sz="2800" i="1">
                          <a:solidFill>
                            <a:srgbClr val="1F26F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1F26F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1F26F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2800" b="0" i="1" smtClean="0">
                              <a:solidFill>
                                <a:srgbClr val="1F26F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1F26F1"/>
                              </a:solidFill>
                              <a:latin typeface="Cambria Math" panose="02040503050406030204" pitchFamily="18" charset="0"/>
                            </a:rPr>
                            <m:t>TB</m:t>
                          </m:r>
                        </m:e>
                      </m:d>
                      <m:r>
                        <a:rPr lang="en-US" sz="2800" i="1">
                          <a:solidFill>
                            <a:srgbClr val="9133E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solidFill>
                            <a:srgbClr val="9133EE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sz="2800" i="1" dirty="0">
                  <a:solidFill>
                    <a:srgbClr val="9133EE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C45B5BF-B744-290D-DDB2-EBFD64A416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5875058" y="3381878"/>
                <a:ext cx="4317365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0805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5BD2DA5-C6B5-E645-8912-1FD0204261C8}"/>
                  </a:ext>
                </a:extLst>
              </p:cNvPr>
              <p:cNvSpPr txBox="1"/>
              <p:nvPr/>
            </p:nvSpPr>
            <p:spPr>
              <a:xfrm flipV="1">
                <a:off x="3187179" y="2013905"/>
                <a:ext cx="5341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+</m:t>
                      </m:r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5BD2DA5-C6B5-E645-8912-1FD0204261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V="1">
                <a:off x="3187179" y="2013905"/>
                <a:ext cx="534121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FD79FAB-5181-AB41-9E61-E88C25E443E0}"/>
                  </a:ext>
                </a:extLst>
              </p:cNvPr>
              <p:cNvSpPr txBox="1"/>
              <p:nvPr/>
            </p:nvSpPr>
            <p:spPr>
              <a:xfrm flipV="1">
                <a:off x="2914881" y="3020533"/>
                <a:ext cx="1829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×</m:t>
                      </m:r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FD79FAB-5181-AB41-9E61-E88C25E443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V="1">
                <a:off x="2914881" y="3020533"/>
                <a:ext cx="182916" cy="523220"/>
              </a:xfrm>
              <a:prstGeom prst="rect">
                <a:avLst/>
              </a:prstGeom>
              <a:blipFill>
                <a:blip r:embed="rId4"/>
                <a:stretch>
                  <a:fillRect l="-1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BD78546-B11A-1949-95B0-7211B3E495C9}"/>
              </a:ext>
            </a:extLst>
          </p:cNvPr>
          <p:cNvCxnSpPr>
            <a:cxnSpLocks/>
          </p:cNvCxnSpPr>
          <p:nvPr/>
        </p:nvCxnSpPr>
        <p:spPr>
          <a:xfrm flipH="1">
            <a:off x="2273734" y="3477095"/>
            <a:ext cx="589058" cy="682315"/>
          </a:xfrm>
          <a:prstGeom prst="straightConnector1">
            <a:avLst/>
          </a:prstGeom>
          <a:ln w="19050" cmpd="sng">
            <a:solidFill>
              <a:schemeClr val="tx1"/>
            </a:solidFill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589F7F9-5197-F948-BE17-36353121796D}"/>
              </a:ext>
            </a:extLst>
          </p:cNvPr>
          <p:cNvCxnSpPr>
            <a:cxnSpLocks/>
          </p:cNvCxnSpPr>
          <p:nvPr/>
        </p:nvCxnSpPr>
        <p:spPr>
          <a:xfrm>
            <a:off x="2880693" y="3477095"/>
            <a:ext cx="583139" cy="660856"/>
          </a:xfrm>
          <a:prstGeom prst="straightConnector1">
            <a:avLst/>
          </a:prstGeom>
          <a:ln w="19050" cmpd="sng">
            <a:solidFill>
              <a:schemeClr val="tx1"/>
            </a:solidFill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6369A58-CC74-4B4F-A42B-6168C15C0B97}"/>
              </a:ext>
            </a:extLst>
          </p:cNvPr>
          <p:cNvCxnSpPr>
            <a:cxnSpLocks/>
            <a:stCxn id="5" idx="0"/>
          </p:cNvCxnSpPr>
          <p:nvPr/>
        </p:nvCxnSpPr>
        <p:spPr>
          <a:xfrm flipH="1">
            <a:off x="2871954" y="2537125"/>
            <a:ext cx="582286" cy="557184"/>
          </a:xfrm>
          <a:prstGeom prst="straightConnector1">
            <a:avLst/>
          </a:prstGeom>
          <a:ln w="19050" cmpd="sng">
            <a:solidFill>
              <a:schemeClr val="tx1"/>
            </a:solidFill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AE1974C-1DB5-CE4B-B100-2651E6435ECD}"/>
              </a:ext>
            </a:extLst>
          </p:cNvPr>
          <p:cNvCxnSpPr>
            <a:cxnSpLocks/>
            <a:stCxn id="5" idx="0"/>
          </p:cNvCxnSpPr>
          <p:nvPr/>
        </p:nvCxnSpPr>
        <p:spPr>
          <a:xfrm>
            <a:off x="3454240" y="2537125"/>
            <a:ext cx="586417" cy="557184"/>
          </a:xfrm>
          <a:prstGeom prst="straightConnector1">
            <a:avLst/>
          </a:prstGeom>
          <a:ln w="19050" cmpd="sng">
            <a:solidFill>
              <a:schemeClr val="tx1"/>
            </a:solidFill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69B6E91-84C2-814B-AA02-917D04CBAA8F}"/>
                  </a:ext>
                </a:extLst>
              </p:cNvPr>
              <p:cNvSpPr txBox="1"/>
              <p:nvPr/>
            </p:nvSpPr>
            <p:spPr>
              <a:xfrm flipV="1">
                <a:off x="4102273" y="3026590"/>
                <a:ext cx="1829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×</m:t>
                      </m:r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69B6E91-84C2-814B-AA02-917D04CBAA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V="1">
                <a:off x="4102273" y="3026590"/>
                <a:ext cx="182916" cy="523220"/>
              </a:xfrm>
              <a:prstGeom prst="rect">
                <a:avLst/>
              </a:prstGeom>
              <a:blipFill>
                <a:blip r:embed="rId5"/>
                <a:stretch>
                  <a:fillRect l="-1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F800F6F-7351-F74D-BDD0-7FDA5F0E0E99}"/>
              </a:ext>
            </a:extLst>
          </p:cNvPr>
          <p:cNvCxnSpPr>
            <a:cxnSpLocks/>
          </p:cNvCxnSpPr>
          <p:nvPr/>
        </p:nvCxnSpPr>
        <p:spPr>
          <a:xfrm flipH="1">
            <a:off x="3477130" y="3477095"/>
            <a:ext cx="573054" cy="639397"/>
          </a:xfrm>
          <a:prstGeom prst="straightConnector1">
            <a:avLst/>
          </a:prstGeom>
          <a:ln w="19050" cmpd="sng">
            <a:solidFill>
              <a:schemeClr val="tx1"/>
            </a:solidFill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8160C70-82CE-464D-AAFA-AD8EAF191B73}"/>
              </a:ext>
            </a:extLst>
          </p:cNvPr>
          <p:cNvCxnSpPr>
            <a:cxnSpLocks/>
          </p:cNvCxnSpPr>
          <p:nvPr/>
        </p:nvCxnSpPr>
        <p:spPr>
          <a:xfrm>
            <a:off x="4068085" y="3477095"/>
            <a:ext cx="645160" cy="639397"/>
          </a:xfrm>
          <a:prstGeom prst="straightConnector1">
            <a:avLst/>
          </a:prstGeom>
          <a:ln w="19050" cmpd="sng">
            <a:solidFill>
              <a:schemeClr val="tx1"/>
            </a:solidFill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66E8D0E-365F-C74D-AE77-167E92C3C892}"/>
              </a:ext>
            </a:extLst>
          </p:cNvPr>
          <p:cNvCxnSpPr>
            <a:cxnSpLocks/>
          </p:cNvCxnSpPr>
          <p:nvPr/>
        </p:nvCxnSpPr>
        <p:spPr>
          <a:xfrm flipH="1">
            <a:off x="3445050" y="1508884"/>
            <a:ext cx="9189" cy="489619"/>
          </a:xfrm>
          <a:prstGeom prst="straightConnector1">
            <a:avLst/>
          </a:prstGeom>
          <a:ln w="19050" cmpd="sng">
            <a:solidFill>
              <a:schemeClr val="tx1"/>
            </a:solidFill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C5C9D3F-C9B7-DD46-903D-C0EC80A2FBCA}"/>
                  </a:ext>
                </a:extLst>
              </p:cNvPr>
              <p:cNvSpPr txBox="1"/>
              <p:nvPr/>
            </p:nvSpPr>
            <p:spPr>
              <a:xfrm rot="10800000" flipV="1">
                <a:off x="1871339" y="3451979"/>
                <a:ext cx="61888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9133E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9133EE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9133EE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sup>
                      </m:sSup>
                    </m:oMath>
                  </m:oMathPara>
                </a14:m>
                <a:endParaRPr lang="en-US" sz="2800" i="1" dirty="0">
                  <a:solidFill>
                    <a:srgbClr val="9133EE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C5C9D3F-C9B7-DD46-903D-C0EC80A2FB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1871339" y="3451979"/>
                <a:ext cx="618884" cy="523220"/>
              </a:xfrm>
              <a:prstGeom prst="rect">
                <a:avLst/>
              </a:prstGeom>
              <a:blipFill>
                <a:blip r:embed="rId14"/>
                <a:stretch>
                  <a:fillRect l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BFC3F36-3E5E-CD44-B6E5-FCD2981B8B78}"/>
                  </a:ext>
                </a:extLst>
              </p:cNvPr>
              <p:cNvSpPr txBox="1"/>
              <p:nvPr/>
            </p:nvSpPr>
            <p:spPr>
              <a:xfrm rot="10800000" flipV="1">
                <a:off x="4633758" y="3451979"/>
                <a:ext cx="7127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9133E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9133EE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9133EE"/>
                              </a:solidFill>
                              <a:latin typeface="Cambria Math" panose="02040503050406030204" pitchFamily="18" charset="0"/>
                            </a:rPr>
                            <m:t>22</m:t>
                          </m:r>
                        </m:sup>
                      </m:sSup>
                    </m:oMath>
                  </m:oMathPara>
                </a14:m>
                <a:endParaRPr lang="en-US" sz="2800" i="1" dirty="0">
                  <a:solidFill>
                    <a:srgbClr val="9133EE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BFC3F36-3E5E-CD44-B6E5-FCD2981B8B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4633758" y="3451979"/>
                <a:ext cx="712777" cy="523220"/>
              </a:xfrm>
              <a:prstGeom prst="rect">
                <a:avLst/>
              </a:prstGeom>
              <a:blipFill>
                <a:blip r:embed="rId15"/>
                <a:stretch>
                  <a:fillRect l="-7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B7329F6-8E2D-0846-AE36-2EAF92FE36FD}"/>
                  </a:ext>
                </a:extLst>
              </p:cNvPr>
              <p:cNvSpPr txBox="1"/>
              <p:nvPr/>
            </p:nvSpPr>
            <p:spPr>
              <a:xfrm rot="10800000" flipV="1">
                <a:off x="2937323" y="3432226"/>
                <a:ext cx="2057495" cy="7817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9133E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9133EE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9133EE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p>
                      </m:sSup>
                    </m:oMath>
                  </m:oMathPara>
                </a14:m>
                <a:endParaRPr lang="en-US" sz="2800" b="0" i="1" dirty="0">
                  <a:solidFill>
                    <a:srgbClr val="9133EE"/>
                  </a:solidFill>
                </a:endParaRPr>
              </a:p>
              <a:p>
                <a:pPr>
                  <a:lnSpc>
                    <a:spcPct val="6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𝑐𝑥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sz="2800" i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B7329F6-8E2D-0846-AE36-2EAF92FE36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2937323" y="3432226"/>
                <a:ext cx="2057495" cy="781752"/>
              </a:xfrm>
              <a:prstGeom prst="rect">
                <a:avLst/>
              </a:prstGeom>
              <a:blipFill>
                <a:blip r:embed="rId16"/>
                <a:stretch>
                  <a:fillRect l="-1227" b="-1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09B2704-ADFD-5D41-8A8B-CB58BFE58395}"/>
                  </a:ext>
                </a:extLst>
              </p:cNvPr>
              <p:cNvSpPr txBox="1"/>
              <p:nvPr/>
            </p:nvSpPr>
            <p:spPr>
              <a:xfrm rot="10800000" flipV="1">
                <a:off x="3570246" y="3451979"/>
                <a:ext cx="7127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9133E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9133EE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9133EE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sup>
                      </m:sSup>
                    </m:oMath>
                  </m:oMathPara>
                </a14:m>
                <a:endParaRPr lang="en-US" sz="2800" i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09B2704-ADFD-5D41-8A8B-CB58BFE583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3570246" y="3451979"/>
                <a:ext cx="712777" cy="523220"/>
              </a:xfrm>
              <a:prstGeom prst="rect">
                <a:avLst/>
              </a:prstGeom>
              <a:blipFill>
                <a:blip r:embed="rId17"/>
                <a:stretch>
                  <a:fillRect l="-7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2677C1A-16BD-7942-BFA9-41C2DC0C2E30}"/>
                  </a:ext>
                </a:extLst>
              </p:cNvPr>
              <p:cNvSpPr txBox="1"/>
              <p:nvPr/>
            </p:nvSpPr>
            <p:spPr>
              <a:xfrm rot="10800000" flipV="1">
                <a:off x="2655846" y="2497313"/>
                <a:ext cx="61888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9133E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9133EE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9133E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sz="2800" i="1" dirty="0">
                  <a:solidFill>
                    <a:srgbClr val="9133EE"/>
                  </a:solidFill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2677C1A-16BD-7942-BFA9-41C2DC0C2E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2655846" y="2497313"/>
                <a:ext cx="618884" cy="523220"/>
              </a:xfrm>
              <a:prstGeom prst="rect">
                <a:avLst/>
              </a:prstGeom>
              <a:blipFill>
                <a:blip r:embed="rId18"/>
                <a:stretch>
                  <a:fillRect l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CDC26EC-B4CC-0242-9DD1-3D7C2A5FA753}"/>
                  </a:ext>
                </a:extLst>
              </p:cNvPr>
              <p:cNvSpPr txBox="1"/>
              <p:nvPr/>
            </p:nvSpPr>
            <p:spPr>
              <a:xfrm rot="10800000" flipV="1">
                <a:off x="3848068" y="2497313"/>
                <a:ext cx="7127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9133E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9133EE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9133E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i="1" dirty="0">
                  <a:solidFill>
                    <a:srgbClr val="9133EE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CDC26EC-B4CC-0242-9DD1-3D7C2A5FA7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3848068" y="2497313"/>
                <a:ext cx="712777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2CB6FFA-AF9E-DA44-9CDF-45411A428EEA}"/>
                  </a:ext>
                </a:extLst>
              </p:cNvPr>
              <p:cNvSpPr txBox="1"/>
              <p:nvPr/>
            </p:nvSpPr>
            <p:spPr>
              <a:xfrm rot="10800000" flipV="1">
                <a:off x="3341646" y="1470779"/>
                <a:ext cx="7127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9133EE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sz="2800" i="1" dirty="0">
                  <a:solidFill>
                    <a:srgbClr val="9133EE"/>
                  </a:solidFill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2CB6FFA-AF9E-DA44-9CDF-45411A428E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3341646" y="1470779"/>
                <a:ext cx="712777" cy="52322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41">
            <a:extLst>
              <a:ext uri="{FF2B5EF4-FFF2-40B4-BE49-F238E27FC236}">
                <a16:creationId xmlns:a16="http://schemas.microsoft.com/office/drawing/2014/main" id="{E17A5100-E11A-054B-8646-6AA0F4544A57}"/>
              </a:ext>
            </a:extLst>
          </p:cNvPr>
          <p:cNvSpPr/>
          <p:nvPr/>
        </p:nvSpPr>
        <p:spPr>
          <a:xfrm>
            <a:off x="592259" y="3451979"/>
            <a:ext cx="8066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等线" panose="02010600030101010101" pitchFamily="2" charset="-122"/>
                <a:cs typeface="+mn-cs"/>
              </a:rPr>
              <a:t>long</a:t>
            </a:r>
            <a:endParaRPr kumimoji="0" lang="zh-CN" altLang="en-US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F9BAE3C-8956-FD40-86C5-43AFC61401F6}"/>
              </a:ext>
            </a:extLst>
          </p:cNvPr>
          <p:cNvGrpSpPr/>
          <p:nvPr/>
        </p:nvGrpSpPr>
        <p:grpSpPr>
          <a:xfrm>
            <a:off x="570379" y="4079215"/>
            <a:ext cx="4839821" cy="2092984"/>
            <a:chOff x="570379" y="4079215"/>
            <a:chExt cx="4839821" cy="2092984"/>
          </a:xfrm>
        </p:grpSpPr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BB5571B4-257C-5F43-A339-145A935E564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59782" y="4540409"/>
              <a:ext cx="9189" cy="731520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tailEnd type="non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C87DDEE-FDFA-A947-95ED-B91439DF4BB4}"/>
                    </a:ext>
                  </a:extLst>
                </p:cNvPr>
                <p:cNvSpPr txBox="1"/>
                <p:nvPr/>
              </p:nvSpPr>
              <p:spPr>
                <a:xfrm rot="10800000" flipV="1">
                  <a:off x="1970045" y="4079215"/>
                  <a:ext cx="642822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KE</m:t>
                        </m:r>
                      </m:oMath>
                    </m:oMathPara>
                  </a14:m>
                  <a:endParaRPr lang="en-US" sz="2800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C87DDEE-FDFA-A947-95ED-B91439DF4BB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800000" flipV="1">
                  <a:off x="1970045" y="4079215"/>
                  <a:ext cx="642822" cy="523220"/>
                </a:xfrm>
                <a:prstGeom prst="rect">
                  <a:avLst/>
                </a:prstGeom>
                <a:blipFill>
                  <a:blip r:embed="rId21"/>
                  <a:stretch>
                    <a:fillRect l="-192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6CD8C9E3-28EA-A840-97C0-3945590E674E}"/>
                    </a:ext>
                  </a:extLst>
                </p:cNvPr>
                <p:cNvSpPr txBox="1"/>
                <p:nvPr/>
              </p:nvSpPr>
              <p:spPr>
                <a:xfrm rot="10800000" flipV="1">
                  <a:off x="3157437" y="4085272"/>
                  <a:ext cx="642822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KE</m:t>
                        </m:r>
                      </m:oMath>
                    </m:oMathPara>
                  </a14:m>
                  <a:endParaRPr lang="en-US" sz="2800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6CD8C9E3-28EA-A840-97C0-3945590E674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800000" flipV="1">
                  <a:off x="3157437" y="4085272"/>
                  <a:ext cx="642822" cy="523220"/>
                </a:xfrm>
                <a:prstGeom prst="rect">
                  <a:avLst/>
                </a:prstGeom>
                <a:blipFill>
                  <a:blip r:embed="rId22"/>
                  <a:stretch>
                    <a:fillRect l="-1961" r="-196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D71C44D3-38AD-0C49-9810-3AB1E27F8060}"/>
                    </a:ext>
                  </a:extLst>
                </p:cNvPr>
                <p:cNvSpPr txBox="1"/>
                <p:nvPr/>
              </p:nvSpPr>
              <p:spPr>
                <a:xfrm rot="10800000" flipV="1">
                  <a:off x="4350583" y="4086695"/>
                  <a:ext cx="74034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KE</m:t>
                        </m:r>
                      </m:oMath>
                    </m:oMathPara>
                  </a14:m>
                  <a:endParaRPr lang="en-US" sz="2800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D71C44D3-38AD-0C49-9810-3AB1E27F806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800000" flipV="1">
                  <a:off x="4350583" y="4086695"/>
                  <a:ext cx="740347" cy="523220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7D0ACB05-0AC2-E740-8538-3F8C6FFC9CF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77130" y="4520737"/>
              <a:ext cx="9189" cy="731520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tailEnd type="non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2FB70EE5-ABD2-674F-AB7D-AF84EA17C5B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20756" y="4541453"/>
              <a:ext cx="9189" cy="731520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tailEnd type="non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B81799AC-BE2D-C74A-9652-A6F8C93DCB39}"/>
                    </a:ext>
                  </a:extLst>
                </p:cNvPr>
                <p:cNvSpPr txBox="1"/>
                <p:nvPr/>
              </p:nvSpPr>
              <p:spPr>
                <a:xfrm rot="10800000" flipV="1">
                  <a:off x="2349408" y="4409986"/>
                  <a:ext cx="588761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rgbClr val="9133EE"/>
                            </a:solidFill>
                            <a:latin typeface="Cambria Math" panose="02040503050406030204" pitchFamily="18" charset="0"/>
                          </a:rPr>
                          <m:t>𝑇𝐵</m:t>
                        </m:r>
                      </m:oMath>
                    </m:oMathPara>
                  </a14:m>
                  <a:endParaRPr lang="en-US" sz="2800" i="1" dirty="0">
                    <a:solidFill>
                      <a:srgbClr val="9133EE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B81799AC-BE2D-C74A-9652-A6F8C93DCB3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800000" flipV="1">
                  <a:off x="2349408" y="4409986"/>
                  <a:ext cx="588761" cy="523220"/>
                </a:xfrm>
                <a:prstGeom prst="rect">
                  <a:avLst/>
                </a:prstGeom>
                <a:blipFill>
                  <a:blip r:embed="rId24"/>
                  <a:stretch>
                    <a:fillRect l="-4255" r="-1276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5FF4E670-4B77-EA4F-86D7-D2F2D8D3F4C9}"/>
                    </a:ext>
                  </a:extLst>
                </p:cNvPr>
                <p:cNvSpPr txBox="1"/>
                <p:nvPr/>
              </p:nvSpPr>
              <p:spPr>
                <a:xfrm rot="10800000" flipV="1">
                  <a:off x="3536800" y="4416043"/>
                  <a:ext cx="588761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rgbClr val="9133EE"/>
                            </a:solidFill>
                            <a:latin typeface="Cambria Math" panose="02040503050406030204" pitchFamily="18" charset="0"/>
                          </a:rPr>
                          <m:t>𝑇𝐵</m:t>
                        </m:r>
                      </m:oMath>
                    </m:oMathPara>
                  </a14:m>
                  <a:endParaRPr lang="en-US" sz="2800" i="1" dirty="0">
                    <a:solidFill>
                      <a:srgbClr val="9133EE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5FF4E670-4B77-EA4F-86D7-D2F2D8D3F4C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800000" flipV="1">
                  <a:off x="3536800" y="4416043"/>
                  <a:ext cx="588761" cy="523220"/>
                </a:xfrm>
                <a:prstGeom prst="rect">
                  <a:avLst/>
                </a:prstGeom>
                <a:blipFill>
                  <a:blip r:embed="rId25"/>
                  <a:stretch>
                    <a:fillRect l="-2083" r="-104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2F07D0E8-37A6-7E48-9FE4-5D104DA20A75}"/>
                    </a:ext>
                  </a:extLst>
                </p:cNvPr>
                <p:cNvSpPr txBox="1"/>
                <p:nvPr/>
              </p:nvSpPr>
              <p:spPr>
                <a:xfrm rot="10800000" flipV="1">
                  <a:off x="4729945" y="4417466"/>
                  <a:ext cx="67808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rgbClr val="9133EE"/>
                            </a:solidFill>
                            <a:latin typeface="Cambria Math" panose="02040503050406030204" pitchFamily="18" charset="0"/>
                          </a:rPr>
                          <m:t>𝑇𝐵</m:t>
                        </m:r>
                      </m:oMath>
                    </m:oMathPara>
                  </a14:m>
                  <a:endParaRPr lang="en-US" sz="2800" i="1" dirty="0">
                    <a:solidFill>
                      <a:srgbClr val="9133EE"/>
                    </a:solidFill>
                  </a:endParaRPr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2F07D0E8-37A6-7E48-9FE4-5D104DA20A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800000" flipV="1">
                  <a:off x="4729945" y="4417466"/>
                  <a:ext cx="678084" cy="523220"/>
                </a:xfrm>
                <a:prstGeom prst="rect">
                  <a:avLst/>
                </a:prstGeom>
                <a:blipFill>
                  <a:blip r:embed="rId26"/>
                  <a:stretch>
                    <a:fillRect l="-18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5F8928DE-85E9-6640-83C5-4A808673E762}"/>
                    </a:ext>
                  </a:extLst>
                </p:cNvPr>
                <p:cNvSpPr txBox="1"/>
                <p:nvPr/>
              </p:nvSpPr>
              <p:spPr>
                <a:xfrm rot="10800000" flipV="1">
                  <a:off x="1871340" y="5208152"/>
                  <a:ext cx="61888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9133E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9133EE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9133EE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oMath>
                    </m:oMathPara>
                  </a14:m>
                  <a:endParaRPr lang="en-US" sz="2800" i="1" dirty="0">
                    <a:solidFill>
                      <a:srgbClr val="9133EE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5F8928DE-85E9-6640-83C5-4A808673E7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800000" flipV="1">
                  <a:off x="1871340" y="5208152"/>
                  <a:ext cx="618884" cy="523220"/>
                </a:xfrm>
                <a:prstGeom prst="rect">
                  <a:avLst/>
                </a:prstGeom>
                <a:blipFill>
                  <a:blip r:embed="rId27"/>
                  <a:stretch>
                    <a:fillRect l="-4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81E484DE-7855-2846-9D11-A41A7147FF52}"/>
                    </a:ext>
                  </a:extLst>
                </p:cNvPr>
                <p:cNvSpPr txBox="1"/>
                <p:nvPr/>
              </p:nvSpPr>
              <p:spPr>
                <a:xfrm rot="10800000" flipV="1">
                  <a:off x="3187179" y="5218092"/>
                  <a:ext cx="2223021" cy="9541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9133E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9133EE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9133EE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sz="2800" b="0" i="1" dirty="0">
                    <a:solidFill>
                      <a:srgbClr val="C00000"/>
                    </a:solidFill>
                    <a:latin typeface="Cambria Math" panose="02040503050406030204" pitchFamily="18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𝑎𝑥</m:t>
                        </m:r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sz="2800" i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81E484DE-7855-2846-9D11-A41A7147FF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800000" flipV="1">
                  <a:off x="3187179" y="5218092"/>
                  <a:ext cx="2223021" cy="954107"/>
                </a:xfrm>
                <a:prstGeom prst="rect">
                  <a:avLst/>
                </a:prstGeom>
                <a:blipFill>
                  <a:blip r:embed="rId28"/>
                  <a:stretch>
                    <a:fillRect l="-11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F1C21C99-F76C-C847-9421-CC1209AE800B}"/>
                    </a:ext>
                  </a:extLst>
                </p:cNvPr>
                <p:cNvSpPr txBox="1"/>
                <p:nvPr/>
              </p:nvSpPr>
              <p:spPr>
                <a:xfrm rot="10800000" flipV="1">
                  <a:off x="4633759" y="5208152"/>
                  <a:ext cx="71277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9133E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9133EE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9133EE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oMath>
                    </m:oMathPara>
                  </a14:m>
                  <a:endParaRPr lang="en-US" sz="2800" i="1" dirty="0">
                    <a:solidFill>
                      <a:srgbClr val="9133EE"/>
                    </a:solidFill>
                  </a:endParaRPr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F1C21C99-F76C-C847-9421-CC1209AE80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800000" flipV="1">
                  <a:off x="4633759" y="5208152"/>
                  <a:ext cx="712777" cy="523220"/>
                </a:xfrm>
                <a:prstGeom prst="rect">
                  <a:avLst/>
                </a:prstGeom>
                <a:blipFill>
                  <a:blip r:embed="rId2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61C68B4A-0287-D841-860E-787089114F0C}"/>
                </a:ext>
              </a:extLst>
            </p:cNvPr>
            <p:cNvSpPr/>
            <p:nvPr/>
          </p:nvSpPr>
          <p:spPr>
            <a:xfrm>
              <a:off x="570379" y="5171926"/>
              <a:ext cx="93968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等线" panose="02010600030101010101" pitchFamily="2" charset="-122"/>
                  <a:cs typeface="+mn-cs"/>
                </a:rPr>
                <a:t>short</a:t>
              </a:r>
              <a:endPara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8D202AB5-5682-5646-A7FF-C2FA4BEB80F2}"/>
              </a:ext>
            </a:extLst>
          </p:cNvPr>
          <p:cNvSpPr/>
          <p:nvPr/>
        </p:nvSpPr>
        <p:spPr>
          <a:xfrm>
            <a:off x="570379" y="2497313"/>
            <a:ext cx="9396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等线" panose="02010600030101010101" pitchFamily="2" charset="-122"/>
                <a:cs typeface="+mn-cs"/>
              </a:rPr>
              <a:t>short</a:t>
            </a:r>
            <a:endParaRPr kumimoji="0" lang="zh-CN" altLang="en-US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等线" panose="02010600030101010101" pitchFamily="2" charset="-122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itle 1">
                <a:extLst>
                  <a:ext uri="{FF2B5EF4-FFF2-40B4-BE49-F238E27FC236}">
                    <a16:creationId xmlns:a16="http://schemas.microsoft.com/office/drawing/2014/main" id="{9F1E8002-1DB9-4E48-8FED-3277B117DEE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5"/>
                <a:ext cx="10668000" cy="1325563"/>
              </a:xfrm>
            </p:spPr>
            <p:txBody>
              <a:bodyPr>
                <a:normAutofit/>
              </a:bodyPr>
              <a:lstStyle/>
              <a:p>
                <a:r>
                  <a:rPr lang="en-US" sz="3600" dirty="0">
                    <a:solidFill>
                      <a:schemeClr val="tx1"/>
                    </a:solidFill>
                  </a:rPr>
                  <a:t>Garbling from </a:t>
                </a:r>
                <a:r>
                  <a:rPr lang="en-US" sz="3600" dirty="0">
                    <a:solidFill>
                      <a:srgbClr val="1F26F1"/>
                    </a:solidFill>
                  </a:rPr>
                  <a:t>gadget for </a:t>
                </a:r>
                <a14:m>
                  <m:oMath xmlns:m="http://schemas.openxmlformats.org/officeDocument/2006/math">
                    <m:r>
                      <a:rPr lang="en-US" sz="3600" b="0" i="1" dirty="0">
                        <a:solidFill>
                          <a:srgbClr val="1F26F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600" b="0" dirty="0">
                        <a:solidFill>
                          <a:srgbClr val="1F26F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3600" b="0" i="1" dirty="0">
                        <a:solidFill>
                          <a:srgbClr val="1F26F1"/>
                        </a:solidFill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and </a:t>
                </a:r>
                <a:r>
                  <a:rPr lang="en-US" sz="3600" dirty="0">
                    <a:solidFill>
                      <a:srgbClr val="1F26F1"/>
                    </a:solidFill>
                  </a:rPr>
                  <a:t>Key Extension</a:t>
                </a:r>
                <a:endParaRPr lang="en-US" sz="2400" dirty="0">
                  <a:solidFill>
                    <a:srgbClr val="1F26F1"/>
                  </a:solidFill>
                  <a:sym typeface="Wingdings"/>
                </a:endParaRPr>
              </a:p>
            </p:txBody>
          </p:sp>
        </mc:Choice>
        <mc:Fallback xmlns="">
          <p:sp>
            <p:nvSpPr>
              <p:cNvPr id="76" name="Title 1">
                <a:extLst>
                  <a:ext uri="{FF2B5EF4-FFF2-40B4-BE49-F238E27FC236}">
                    <a16:creationId xmlns:a16="http://schemas.microsoft.com/office/drawing/2014/main" id="{9F1E8002-1DB9-4E48-8FED-3277B117DE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10668000" cy="1325563"/>
              </a:xfrm>
              <a:blipFill>
                <a:blip r:embed="rId30"/>
                <a:stretch>
                  <a:fillRect l="-17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itle 1">
                <a:extLst>
                  <a:ext uri="{FF2B5EF4-FFF2-40B4-BE49-F238E27FC236}">
                    <a16:creationId xmlns:a16="http://schemas.microsoft.com/office/drawing/2014/main" id="{E6C6E29B-4842-9140-970B-D10BADE6E17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22121" y="2935925"/>
                <a:ext cx="4974479" cy="777664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685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3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en-US" sz="3200" b="1" dirty="0">
                    <a:solidFill>
                      <a:srgbClr val="1F26F1"/>
                    </a:solidFill>
                  </a:rPr>
                  <a:t>Core Task: </a:t>
                </a:r>
              </a:p>
              <a:p>
                <a:pPr algn="ctr"/>
                <a:r>
                  <a:rPr lang="en-US" sz="3200" b="1" dirty="0">
                    <a:solidFill>
                      <a:srgbClr val="1F26F1"/>
                    </a:solidFill>
                  </a:rPr>
                  <a:t>Design Key Extension over </a:t>
                </a:r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srgbClr val="1F26F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ℛ</m:t>
                    </m:r>
                  </m:oMath>
                </a14:m>
                <a:endParaRPr lang="en-US" sz="2000" b="1" dirty="0">
                  <a:sym typeface="Wingdings"/>
                </a:endParaRPr>
              </a:p>
            </p:txBody>
          </p:sp>
        </mc:Choice>
        <mc:Fallback xmlns="">
          <p:sp>
            <p:nvSpPr>
              <p:cNvPr id="77" name="Title 1">
                <a:extLst>
                  <a:ext uri="{FF2B5EF4-FFF2-40B4-BE49-F238E27FC236}">
                    <a16:creationId xmlns:a16="http://schemas.microsoft.com/office/drawing/2014/main" id="{E6C6E29B-4842-9140-970B-D10BADE6E1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2121" y="2935925"/>
                <a:ext cx="4974479" cy="777664"/>
              </a:xfrm>
              <a:prstGeom prst="rect">
                <a:avLst/>
              </a:prstGeom>
              <a:blipFill>
                <a:blip r:embed="rId50"/>
                <a:stretch>
                  <a:fillRect l="-979" t="-29134" b="-39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4834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49CAE-9779-BE4B-B78F-54693F290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dirty="0"/>
              <a:t>Road Map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3E2F4C-A36F-E74D-ACB7-7ADFBD876B5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965431" y="2209800"/>
                <a:ext cx="7074169" cy="3809998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dirty="0">
                    <a:latin typeface="+mj-lt"/>
                  </a:rPr>
                  <a:t>AIK Design Paradigm 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dirty="0">
                    <a:solidFill>
                      <a:srgbClr val="1F26F1"/>
                    </a:solidFill>
                    <a:latin typeface="+mj-lt"/>
                  </a:rPr>
                  <a:t>   Garbling for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1F26F1"/>
                        </a:solidFill>
                        <a:latin typeface="Cambria Math" panose="02040503050406030204" pitchFamily="18" charset="0"/>
                      </a:rPr>
                      <m:t>+, × </m:t>
                    </m:r>
                  </m:oMath>
                </a14:m>
                <a:r>
                  <a:rPr lang="en-US" dirty="0">
                    <a:solidFill>
                      <a:srgbClr val="1F26F1"/>
                    </a:solidFill>
                    <a:latin typeface="+mj-lt"/>
                  </a:rPr>
                  <a:t>   &amp;    Key extension gadget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dirty="0">
                    <a:solidFill>
                      <a:srgbClr val="FF0000"/>
                    </a:solidFill>
                    <a:latin typeface="+mj-lt"/>
                  </a:rPr>
                  <a:t>High Level Idea for Key Extension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dirty="0">
                    <a:solidFill>
                      <a:schemeClr val="tx1"/>
                    </a:solidFill>
                    <a:latin typeface="+mj-lt"/>
                  </a:rPr>
                  <a:t>Key Extension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𝑍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≤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+mj-lt"/>
                  </a:rPr>
                  <a:t> from </a:t>
                </a:r>
                <a:r>
                  <a:rPr lang="en-US" dirty="0" err="1">
                    <a:solidFill>
                      <a:schemeClr val="tx1"/>
                    </a:solidFill>
                    <a:latin typeface="+mj-lt"/>
                  </a:rPr>
                  <a:t>Paillier</a:t>
                </a:r>
                <a:endParaRPr lang="en-US" dirty="0">
                  <a:solidFill>
                    <a:schemeClr val="tx1"/>
                  </a:solidFill>
                  <a:latin typeface="+mj-lt"/>
                </a:endParaRPr>
              </a:p>
              <a:p>
                <a:pPr lvl="1">
                  <a:lnSpc>
                    <a:spcPct val="110000"/>
                  </a:lnSpc>
                </a:pPr>
                <a:r>
                  <a:rPr lang="en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</a:rPr>
                  <a:t>Key Extension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endPara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3E2F4C-A36F-E74D-ACB7-7ADFBD876B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65431" y="2209800"/>
                <a:ext cx="7074169" cy="3809998"/>
              </a:xfrm>
              <a:blipFill>
                <a:blip r:embed="rId3"/>
                <a:stretch>
                  <a:fillRect l="-1552" t="-1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30" descr="Foggy Path landscape image - Free stock photo - Public Domain photo ...">
            <a:extLst>
              <a:ext uri="{FF2B5EF4-FFF2-40B4-BE49-F238E27FC236}">
                <a16:creationId xmlns:a16="http://schemas.microsoft.com/office/drawing/2014/main" id="{9D9ED4BA-B3D1-9146-AB02-97179BD3EEF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r="5463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5E7B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27875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04529-9721-F646-8D4B-07EC15326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Idea: Key Extension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764981B-B71C-1C45-BE1D-2106B2E90E01}"/>
                  </a:ext>
                </a:extLst>
              </p:cNvPr>
              <p:cNvSpPr txBox="1"/>
              <p:nvPr/>
            </p:nvSpPr>
            <p:spPr>
              <a:xfrm rot="10800000" flipV="1">
                <a:off x="1419435" y="3167646"/>
                <a:ext cx="64282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KE</m:t>
                      </m:r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764981B-B71C-1C45-BE1D-2106B2E90E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1419435" y="3167646"/>
                <a:ext cx="642822" cy="523220"/>
              </a:xfrm>
              <a:prstGeom prst="rect">
                <a:avLst/>
              </a:prstGeom>
              <a:blipFill>
                <a:blip r:embed="rId2"/>
                <a:stretch>
                  <a:fillRect l="-1961" r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024ED94-A605-A542-8876-AFA9C6D06074}"/>
              </a:ext>
            </a:extLst>
          </p:cNvPr>
          <p:cNvCxnSpPr>
            <a:cxnSpLocks/>
          </p:cNvCxnSpPr>
          <p:nvPr/>
        </p:nvCxnSpPr>
        <p:spPr>
          <a:xfrm flipH="1">
            <a:off x="1739128" y="3603111"/>
            <a:ext cx="9189" cy="731520"/>
          </a:xfrm>
          <a:prstGeom prst="straightConnector1">
            <a:avLst/>
          </a:prstGeom>
          <a:ln w="19050" cmpd="sng">
            <a:solidFill>
              <a:schemeClr val="tx1"/>
            </a:solidFill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7A4D89E-0086-8B43-B3ED-F1661ABF2EA4}"/>
                  </a:ext>
                </a:extLst>
              </p:cNvPr>
              <p:cNvSpPr txBox="1"/>
              <p:nvPr/>
            </p:nvSpPr>
            <p:spPr>
              <a:xfrm rot="10800000" flipV="1">
                <a:off x="2391140" y="3167390"/>
                <a:ext cx="58876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9133EE"/>
                          </a:solidFill>
                          <a:latin typeface="Cambria Math" panose="02040503050406030204" pitchFamily="18" charset="0"/>
                        </a:rPr>
                        <m:t>TB</m:t>
                      </m:r>
                      <m:r>
                        <a:rPr lang="en-US" sz="2800" b="0" i="1" smtClean="0">
                          <a:solidFill>
                            <a:srgbClr val="9133EE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sz="2800" i="1" dirty="0">
                  <a:solidFill>
                    <a:srgbClr val="9133EE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7A4D89E-0086-8B43-B3ED-F1661ABF2E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2391140" y="3167390"/>
                <a:ext cx="588761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7031067-4102-374B-B0F2-FB2D9FCF72F4}"/>
                  </a:ext>
                </a:extLst>
              </p:cNvPr>
              <p:cNvSpPr txBox="1"/>
              <p:nvPr/>
            </p:nvSpPr>
            <p:spPr>
              <a:xfrm rot="10800000" flipV="1">
                <a:off x="645995" y="4419600"/>
                <a:ext cx="222302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9133EE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800" b="0" i="1" smtClean="0">
                          <a:solidFill>
                            <a:srgbClr val="9133E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9133EE"/>
                          </a:solidFill>
                          <a:latin typeface="Cambria Math" panose="02040503050406030204" pitchFamily="18" charset="0"/>
                        </a:rPr>
                        <m:t>𝑎𝑥</m:t>
                      </m:r>
                      <m:r>
                        <a:rPr lang="en-US" sz="2800" b="0" i="1" smtClean="0">
                          <a:solidFill>
                            <a:srgbClr val="9133EE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rgbClr val="9133EE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2800" i="1" dirty="0">
                  <a:solidFill>
                    <a:srgbClr val="9133EE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7031067-4102-374B-B0F2-FB2D9FCF72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645995" y="4419600"/>
                <a:ext cx="2223021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B42C458-4F41-2844-9E7A-3B643A0314D3}"/>
                  </a:ext>
                </a:extLst>
              </p:cNvPr>
              <p:cNvSpPr txBox="1"/>
              <p:nvPr/>
            </p:nvSpPr>
            <p:spPr>
              <a:xfrm rot="10800000" flipV="1">
                <a:off x="304801" y="1918393"/>
                <a:ext cx="28686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9133EE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800" b="0" i="1" smtClean="0">
                          <a:solidFill>
                            <a:srgbClr val="9133E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9133EE"/>
                          </a:solidFill>
                          <a:latin typeface="Cambria Math" panose="02040503050406030204" pitchFamily="18" charset="0"/>
                        </a:rPr>
                        <m:t>𝑐𝑥</m:t>
                      </m:r>
                      <m:r>
                        <a:rPr lang="en-US" sz="2800" b="0" i="1" smtClean="0">
                          <a:solidFill>
                            <a:srgbClr val="9133EE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rgbClr val="9133EE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sz="2800" i="1" dirty="0">
                  <a:solidFill>
                    <a:srgbClr val="9133EE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B42C458-4F41-2844-9E7A-3B643A0314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304801" y="1918393"/>
                <a:ext cx="2868654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775F407-1EE0-C04F-AD9E-4C64AD1E97D9}"/>
              </a:ext>
            </a:extLst>
          </p:cNvPr>
          <p:cNvCxnSpPr>
            <a:cxnSpLocks/>
          </p:cNvCxnSpPr>
          <p:nvPr/>
        </p:nvCxnSpPr>
        <p:spPr>
          <a:xfrm flipH="1">
            <a:off x="1748317" y="2484802"/>
            <a:ext cx="9189" cy="731520"/>
          </a:xfrm>
          <a:prstGeom prst="straightConnector1">
            <a:avLst/>
          </a:prstGeom>
          <a:ln w="19050" cmpd="sng">
            <a:solidFill>
              <a:schemeClr val="tx1"/>
            </a:solidFill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itle 1">
                <a:extLst>
                  <a:ext uri="{FF2B5EF4-FFF2-40B4-BE49-F238E27FC236}">
                    <a16:creationId xmlns:a16="http://schemas.microsoft.com/office/drawing/2014/main" id="{644FD754-7DFE-0046-BED7-DFBFAE83ACD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973402" y="1870532"/>
                <a:ext cx="3923197" cy="777664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685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3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3200" b="1" dirty="0">
                    <a:solidFill>
                      <a:srgbClr val="1F26F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1F26F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dirty="0" smtClean="0">
                        <a:solidFill>
                          <a:srgbClr val="1F26F1"/>
                        </a:solidFill>
                        <a:latin typeface="Cambria Math" panose="02040503050406030204" pitchFamily="18" charset="0"/>
                      </a:rPr>
                      <m:t>∈{0,1}</m:t>
                    </m:r>
                  </m:oMath>
                </a14:m>
                <a:r>
                  <a:rPr lang="en-US" sz="3200" b="1" dirty="0">
                    <a:solidFill>
                      <a:srgbClr val="1F26F1"/>
                    </a:solidFill>
                  </a:rPr>
                  <a:t>, simple</a:t>
                </a:r>
                <a:endParaRPr lang="en-US" sz="2000" b="1" dirty="0">
                  <a:sym typeface="Wingdings"/>
                </a:endParaRPr>
              </a:p>
            </p:txBody>
          </p:sp>
        </mc:Choice>
        <mc:Fallback xmlns="">
          <p:sp>
            <p:nvSpPr>
              <p:cNvPr id="20" name="Title 1">
                <a:extLst>
                  <a:ext uri="{FF2B5EF4-FFF2-40B4-BE49-F238E27FC236}">
                    <a16:creationId xmlns:a16="http://schemas.microsoft.com/office/drawing/2014/main" id="{644FD754-7DFE-0046-BED7-DFBFAE83AC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3402" y="1870532"/>
                <a:ext cx="3923197" cy="777664"/>
              </a:xfrm>
              <a:prstGeom prst="rect">
                <a:avLst/>
              </a:prstGeom>
              <a:blipFill>
                <a:blip r:embed="rId6"/>
                <a:stretch>
                  <a:fillRect l="-4044" b="-110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5EB86904-1342-9B4B-8B29-DCB12F21D211}"/>
              </a:ext>
            </a:extLst>
          </p:cNvPr>
          <p:cNvGrpSpPr/>
          <p:nvPr/>
        </p:nvGrpSpPr>
        <p:grpSpPr>
          <a:xfrm>
            <a:off x="3094612" y="2886225"/>
            <a:ext cx="3839587" cy="1093654"/>
            <a:chOff x="3094612" y="2886225"/>
            <a:chExt cx="3839587" cy="109365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65CA244-30A3-B34B-B614-1FCA218383E4}"/>
                </a:ext>
              </a:extLst>
            </p:cNvPr>
            <p:cNvSpPr/>
            <p:nvPr/>
          </p:nvSpPr>
          <p:spPr>
            <a:xfrm>
              <a:off x="3094612" y="2886225"/>
              <a:ext cx="3610988" cy="1093654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032915B4-CD1D-2144-BA80-5BEE57E9A3A9}"/>
                    </a:ext>
                  </a:extLst>
                </p:cNvPr>
                <p:cNvSpPr txBox="1"/>
                <p:nvPr/>
              </p:nvSpPr>
              <p:spPr>
                <a:xfrm rot="10800000" flipV="1">
                  <a:off x="3108753" y="2900236"/>
                  <a:ext cx="3610989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800" b="0" i="0" dirty="0" smtClean="0">
                            <a:solidFill>
                              <a:srgbClr val="9133EE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  <m:sSub>
                          <m:sSubPr>
                            <m:ctrlPr>
                              <a:rPr lang="en-US" sz="2800" i="1" dirty="0" smtClean="0">
                                <a:solidFill>
                                  <a:srgbClr val="9133E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dirty="0" smtClean="0">
                                <a:solidFill>
                                  <a:srgbClr val="9133EE"/>
                                </a:solidFill>
                                <a:latin typeface="Cambria Math" panose="02040503050406030204" pitchFamily="18" charset="0"/>
                              </a:rPr>
                              <m:t>T</m:t>
                            </m:r>
                          </m:e>
                          <m:sub>
                            <m:r>
                              <a:rPr lang="en-US" sz="2800" b="0" i="0" dirty="0" smtClean="0">
                                <a:solidFill>
                                  <a:srgbClr val="9133EE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dirty="0" smtClean="0">
                            <a:solidFill>
                              <a:srgbClr val="9133EE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1" i="1" dirty="0">
                            <a:solidFill>
                              <a:srgbClr val="9133EE"/>
                            </a:solidFill>
                            <a:latin typeface="Cambria Math" panose="02040503050406030204" pitchFamily="18" charset="0"/>
                          </a:rPr>
                          <m:t>𝔼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rgbClr val="9133E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9133EE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sz="2800" i="1">
                                <a:solidFill>
                                  <a:srgbClr val="9133EE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solidFill>
                                  <a:srgbClr val="9133EE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d>
                      </m:oMath>
                    </m:oMathPara>
                  </a14:m>
                  <a:endParaRPr lang="en-US" sz="2800" i="1" dirty="0">
                    <a:solidFill>
                      <a:srgbClr val="9133EE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032915B4-CD1D-2144-BA80-5BEE57E9A3A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800000" flipV="1">
                  <a:off x="3108753" y="2900236"/>
                  <a:ext cx="3610989" cy="52322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80B78C5F-B838-F948-8345-1A68F840CFBF}"/>
                    </a:ext>
                  </a:extLst>
                </p:cNvPr>
                <p:cNvSpPr txBox="1"/>
                <p:nvPr/>
              </p:nvSpPr>
              <p:spPr>
                <a:xfrm rot="10800000" flipV="1">
                  <a:off x="3133817" y="3456658"/>
                  <a:ext cx="3800382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800" b="0" i="0" dirty="0" smtClean="0">
                            <a:solidFill>
                              <a:srgbClr val="9133EE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  <m:sSub>
                          <m:sSubPr>
                            <m:ctrlPr>
                              <a:rPr lang="en-US" sz="2800" i="1" dirty="0" smtClean="0">
                                <a:solidFill>
                                  <a:srgbClr val="9133E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dirty="0" smtClean="0">
                                <a:solidFill>
                                  <a:srgbClr val="9133EE"/>
                                </a:solidFill>
                                <a:latin typeface="Cambria Math" panose="02040503050406030204" pitchFamily="18" charset="0"/>
                              </a:rPr>
                              <m:t>T</m:t>
                            </m:r>
                          </m:e>
                          <m:sub>
                            <m:r>
                              <a:rPr lang="en-US" sz="2800" b="0" i="0" dirty="0" smtClean="0">
                                <a:solidFill>
                                  <a:srgbClr val="9133EE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b="0" i="1" dirty="0" smtClean="0">
                            <a:solidFill>
                              <a:srgbClr val="9133EE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1" i="1" dirty="0">
                            <a:solidFill>
                              <a:srgbClr val="9133EE"/>
                            </a:solidFill>
                            <a:latin typeface="Cambria Math" panose="02040503050406030204" pitchFamily="18" charset="0"/>
                          </a:rPr>
                          <m:t>𝔼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rgbClr val="9133E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9133EE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2800" b="0" i="1" smtClean="0">
                                <a:solidFill>
                                  <a:srgbClr val="9133EE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800" b="0" i="1" smtClean="0">
                                <a:solidFill>
                                  <a:srgbClr val="9133EE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sz="2800" i="1">
                                <a:solidFill>
                                  <a:srgbClr val="9133EE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solidFill>
                                  <a:srgbClr val="9133EE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sz="2800" b="0" i="1" smtClean="0">
                                <a:solidFill>
                                  <a:srgbClr val="9133EE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800" b="0" i="1" smtClean="0">
                                <a:solidFill>
                                  <a:srgbClr val="9133EE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d>
                      </m:oMath>
                    </m:oMathPara>
                  </a14:m>
                  <a:endParaRPr lang="en-US" sz="2800" i="1" dirty="0">
                    <a:solidFill>
                      <a:srgbClr val="9133EE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80B78C5F-B838-F948-8345-1A68F840CFB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800000" flipV="1">
                  <a:off x="3133817" y="3456658"/>
                  <a:ext cx="3800382" cy="52322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0F17A67-8552-F74A-B78F-26A004732C22}"/>
                  </a:ext>
                </a:extLst>
              </p:cNvPr>
              <p:cNvSpPr txBox="1"/>
              <p:nvPr/>
            </p:nvSpPr>
            <p:spPr>
              <a:xfrm rot="10800000" flipV="1">
                <a:off x="917620" y="5313213"/>
                <a:ext cx="10439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dirty="0" smtClean="0">
                        <a:solidFill>
                          <a:srgbClr val="1F26F1"/>
                        </a:solidFill>
                        <a:latin typeface="Cambria Math" panose="02040503050406030204" pitchFamily="18" charset="0"/>
                      </a:rPr>
                      <m:t>Eval</m:t>
                    </m:r>
                    <m:d>
                      <m:dPr>
                        <m:ctrlPr>
                          <a:rPr lang="en-US" sz="3200" i="1" dirty="0" smtClean="0">
                            <a:solidFill>
                              <a:srgbClr val="1F26F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dirty="0" smtClean="0">
                            <a:solidFill>
                              <a:srgbClr val="1F26F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sz="32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3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+mj-lt"/>
                    <a:ea typeface="Cambria Math" panose="02040503050406030204" pitchFamily="18" charset="0"/>
                  </a:rPr>
                  <a:t>Decrypts one of</a:t>
                </a:r>
                <a14:m>
                  <m:oMath xmlns:m="http://schemas.openxmlformats.org/officeDocument/2006/math">
                    <m:r>
                      <a:rPr lang="en-US" sz="3200" b="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200" b="0" i="0">
                        <a:latin typeface="Cambria Math" panose="02040503050406030204" pitchFamily="18" charset="0"/>
                      </a:rPr>
                      <m:t>C</m:t>
                    </m:r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b>
                        <m:r>
                          <a:rPr lang="en-US" sz="32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C</m:t>
                    </m:r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b>
                        <m:r>
                          <a:rPr lang="en-US" sz="32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i="1" dirty="0">
                    <a:solidFill>
                      <a:schemeClr val="tx1"/>
                    </a:solidFill>
                    <a:latin typeface="+mj-lt"/>
                  </a:rPr>
                  <a:t>, </a:t>
                </a:r>
                <a:r>
                  <a:rPr lang="en-US" sz="3200" dirty="0">
                    <a:solidFill>
                      <a:schemeClr val="tx1"/>
                    </a:solidFill>
                    <a:latin typeface="+mj-lt"/>
                  </a:rPr>
                  <a:t>get the right output label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0F17A67-8552-F74A-B78F-26A004732C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917620" y="5313213"/>
                <a:ext cx="10439400" cy="584775"/>
              </a:xfrm>
              <a:prstGeom prst="rect">
                <a:avLst/>
              </a:prstGeom>
              <a:blipFill>
                <a:blip r:embed="rId9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itle 1">
            <a:extLst>
              <a:ext uri="{FF2B5EF4-FFF2-40B4-BE49-F238E27FC236}">
                <a16:creationId xmlns:a16="http://schemas.microsoft.com/office/drawing/2014/main" id="{C7D4EA20-4939-0F40-A6BB-C809536B58FB}"/>
              </a:ext>
            </a:extLst>
          </p:cNvPr>
          <p:cNvSpPr txBox="1">
            <a:spLocks/>
          </p:cNvSpPr>
          <p:nvPr/>
        </p:nvSpPr>
        <p:spPr>
          <a:xfrm>
            <a:off x="6973403" y="3034624"/>
            <a:ext cx="4989997" cy="7776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1F26F1"/>
                </a:solidFill>
              </a:rPr>
              <a:t>Any, one-time secure </a:t>
            </a:r>
          </a:p>
          <a:p>
            <a:r>
              <a:rPr lang="en-US" sz="3200" b="1" dirty="0">
                <a:solidFill>
                  <a:srgbClr val="1F26F1"/>
                </a:solidFill>
                <a:sym typeface="Wingdings"/>
              </a:rPr>
              <a:t>Secret key encryption suffices</a:t>
            </a:r>
            <a:endParaRPr lang="en-US" sz="2000" b="1" dirty="0">
              <a:sym typeface="Wingding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itle 1">
                <a:extLst>
                  <a:ext uri="{FF2B5EF4-FFF2-40B4-BE49-F238E27FC236}">
                    <a16:creationId xmlns:a16="http://schemas.microsoft.com/office/drawing/2014/main" id="{B39A27D3-4DC6-054D-815C-805E37628A3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5957233"/>
                <a:ext cx="10515600" cy="777664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685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3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en-US" sz="3200" b="1" dirty="0">
                    <a:solidFill>
                      <a:srgbClr val="C00000"/>
                    </a:solidFill>
                  </a:rPr>
                  <a:t>To handle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ℛ</m:t>
                    </m:r>
                  </m:oMath>
                </a14:m>
                <a:r>
                  <a:rPr lang="en-US" sz="3200" b="1" dirty="0">
                    <a:solidFill>
                      <a:srgbClr val="C00000"/>
                    </a:solidFill>
                  </a:rPr>
                  <a:t>,  need arithmetic property from encryption</a:t>
                </a:r>
                <a:endParaRPr lang="en-US" sz="2000" b="1" dirty="0">
                  <a:solidFill>
                    <a:srgbClr val="C00000"/>
                  </a:solidFill>
                  <a:sym typeface="Wingdings"/>
                </a:endParaRPr>
              </a:p>
            </p:txBody>
          </p:sp>
        </mc:Choice>
        <mc:Fallback xmlns="">
          <p:sp>
            <p:nvSpPr>
              <p:cNvPr id="27" name="Title 1">
                <a:extLst>
                  <a:ext uri="{FF2B5EF4-FFF2-40B4-BE49-F238E27FC236}">
                    <a16:creationId xmlns:a16="http://schemas.microsoft.com/office/drawing/2014/main" id="{B39A27D3-4DC6-054D-815C-805E37628A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957233"/>
                <a:ext cx="10515600" cy="777664"/>
              </a:xfrm>
              <a:prstGeom prst="rect">
                <a:avLst/>
              </a:prstGeom>
              <a:blipFill>
                <a:blip r:embed="rId10"/>
                <a:stretch>
                  <a:fillRect b="-10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8223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42B635D-CD73-54F8-50FE-97E64DED08BE}"/>
                  </a:ext>
                </a:extLst>
              </p:cNvPr>
              <p:cNvSpPr txBox="1"/>
              <p:nvPr/>
            </p:nvSpPr>
            <p:spPr>
              <a:xfrm>
                <a:off x="6324600" y="5667208"/>
                <a:ext cx="487680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b="1" dirty="0">
                    <a:solidFill>
                      <a:schemeClr val="tx1"/>
                    </a:solidFill>
                    <a:latin typeface="+mj-lt"/>
                    <a:ea typeface="Cambria Math" panose="02040503050406030204" pitchFamily="18" charset="0"/>
                  </a:rPr>
                  <a:t>2.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𝔻</m:t>
                    </m:r>
                    <m:d>
                      <m:d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CT</m:t>
                        </m:r>
                      </m:e>
                    </m:d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𝑐𝑥</m:t>
                    </m:r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42B635D-CD73-54F8-50FE-97E64DED08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5667208"/>
                <a:ext cx="4876800" cy="584775"/>
              </a:xfrm>
              <a:prstGeom prst="rect">
                <a:avLst/>
              </a:prstGeom>
              <a:blipFill>
                <a:blip r:embed="rId3"/>
                <a:stretch>
                  <a:fillRect l="-3250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7BB04529-9721-F646-8D4B-07EC15326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Linearly Homomorphic Encryption (LHE)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764981B-B71C-1C45-BE1D-2106B2E90E01}"/>
                  </a:ext>
                </a:extLst>
              </p:cNvPr>
              <p:cNvSpPr txBox="1"/>
              <p:nvPr/>
            </p:nvSpPr>
            <p:spPr>
              <a:xfrm rot="10800000" flipV="1">
                <a:off x="1419435" y="3167646"/>
                <a:ext cx="64282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KE</m:t>
                      </m:r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764981B-B71C-1C45-BE1D-2106B2E90E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1419435" y="3167646"/>
                <a:ext cx="642822" cy="523220"/>
              </a:xfrm>
              <a:prstGeom prst="rect">
                <a:avLst/>
              </a:prstGeom>
              <a:blipFill>
                <a:blip r:embed="rId4"/>
                <a:stretch>
                  <a:fillRect l="-1961" r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024ED94-A605-A542-8876-AFA9C6D06074}"/>
              </a:ext>
            </a:extLst>
          </p:cNvPr>
          <p:cNvCxnSpPr>
            <a:cxnSpLocks/>
          </p:cNvCxnSpPr>
          <p:nvPr/>
        </p:nvCxnSpPr>
        <p:spPr>
          <a:xfrm flipH="1">
            <a:off x="1739128" y="3603111"/>
            <a:ext cx="9189" cy="731520"/>
          </a:xfrm>
          <a:prstGeom prst="straightConnector1">
            <a:avLst/>
          </a:prstGeom>
          <a:ln w="19050" cmpd="sng">
            <a:solidFill>
              <a:schemeClr val="tx1"/>
            </a:solidFill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7A4D89E-0086-8B43-B3ED-F1661ABF2EA4}"/>
                  </a:ext>
                </a:extLst>
              </p:cNvPr>
              <p:cNvSpPr txBox="1"/>
              <p:nvPr/>
            </p:nvSpPr>
            <p:spPr>
              <a:xfrm rot="10800000" flipV="1">
                <a:off x="2391140" y="3167390"/>
                <a:ext cx="58876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9133EE"/>
                          </a:solidFill>
                          <a:latin typeface="Cambria Math" panose="02040503050406030204" pitchFamily="18" charset="0"/>
                        </a:rPr>
                        <m:t>TB</m:t>
                      </m:r>
                      <m:r>
                        <a:rPr lang="en-US" sz="2800" b="0" i="0" smtClean="0">
                          <a:solidFill>
                            <a:srgbClr val="9133EE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sz="2800" dirty="0">
                  <a:solidFill>
                    <a:srgbClr val="9133EE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7A4D89E-0086-8B43-B3ED-F1661ABF2E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2391140" y="3167390"/>
                <a:ext cx="588761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7031067-4102-374B-B0F2-FB2D9FCF72F4}"/>
                  </a:ext>
                </a:extLst>
              </p:cNvPr>
              <p:cNvSpPr txBox="1"/>
              <p:nvPr/>
            </p:nvSpPr>
            <p:spPr>
              <a:xfrm rot="10800000" flipV="1">
                <a:off x="645995" y="4419600"/>
                <a:ext cx="222302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9133EE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800" b="0" i="1" smtClean="0">
                          <a:solidFill>
                            <a:srgbClr val="9133E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9133EE"/>
                          </a:solidFill>
                          <a:latin typeface="Cambria Math" panose="02040503050406030204" pitchFamily="18" charset="0"/>
                        </a:rPr>
                        <m:t>𝑎𝑥</m:t>
                      </m:r>
                      <m:r>
                        <a:rPr lang="en-US" sz="2800" b="0" i="1" smtClean="0">
                          <a:solidFill>
                            <a:srgbClr val="9133EE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rgbClr val="9133EE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2800" i="1" dirty="0">
                  <a:solidFill>
                    <a:srgbClr val="9133EE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7031067-4102-374B-B0F2-FB2D9FCF72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645995" y="4419600"/>
                <a:ext cx="2223021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B42C458-4F41-2844-9E7A-3B643A0314D3}"/>
                  </a:ext>
                </a:extLst>
              </p:cNvPr>
              <p:cNvSpPr txBox="1"/>
              <p:nvPr/>
            </p:nvSpPr>
            <p:spPr>
              <a:xfrm rot="10800000" flipV="1">
                <a:off x="304801" y="1918393"/>
                <a:ext cx="28686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9133EE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800" b="0" i="1" smtClean="0">
                          <a:solidFill>
                            <a:srgbClr val="9133E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9133EE"/>
                          </a:solidFill>
                          <a:latin typeface="Cambria Math" panose="02040503050406030204" pitchFamily="18" charset="0"/>
                        </a:rPr>
                        <m:t>𝑐𝑥</m:t>
                      </m:r>
                      <m:r>
                        <a:rPr lang="en-US" sz="2800" b="0" i="1" smtClean="0">
                          <a:solidFill>
                            <a:srgbClr val="9133EE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rgbClr val="9133EE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sz="2800" i="1" dirty="0">
                  <a:solidFill>
                    <a:srgbClr val="9133EE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B42C458-4F41-2844-9E7A-3B643A0314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304801" y="1918393"/>
                <a:ext cx="2868654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775F407-1EE0-C04F-AD9E-4C64AD1E97D9}"/>
              </a:ext>
            </a:extLst>
          </p:cNvPr>
          <p:cNvCxnSpPr>
            <a:cxnSpLocks/>
          </p:cNvCxnSpPr>
          <p:nvPr/>
        </p:nvCxnSpPr>
        <p:spPr>
          <a:xfrm flipH="1">
            <a:off x="1748317" y="2484802"/>
            <a:ext cx="9189" cy="731520"/>
          </a:xfrm>
          <a:prstGeom prst="straightConnector1">
            <a:avLst/>
          </a:prstGeom>
          <a:ln w="19050" cmpd="sng">
            <a:solidFill>
              <a:schemeClr val="tx1"/>
            </a:solidFill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CD5BFFE-31C9-DF42-A4F3-C8F4959C5C04}"/>
                  </a:ext>
                </a:extLst>
              </p:cNvPr>
              <p:cNvSpPr txBox="1"/>
              <p:nvPr/>
            </p:nvSpPr>
            <p:spPr>
              <a:xfrm rot="10800000" flipV="1">
                <a:off x="5943600" y="2819400"/>
                <a:ext cx="548640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b="1" i="1" dirty="0" smtClean="0">
                              <a:solidFill>
                                <a:srgbClr val="1F26F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 dirty="0" smtClean="0">
                              <a:solidFill>
                                <a:srgbClr val="1F26F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1" dirty="0" smtClean="0">
                              <a:solidFill>
                                <a:srgbClr val="1F26F1"/>
                              </a:solidFill>
                              <a:latin typeface="Cambria Math" panose="02040503050406030204" pitchFamily="18" charset="0"/>
                            </a:rPr>
                            <m:t>𝔼</m:t>
                          </m:r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rgbClr val="1F26F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rgbClr val="1F26F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3200" b="0" i="1" smtClean="0">
                                  <a:solidFill>
                                    <a:srgbClr val="1F26F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3200" b="0" i="1" smtClean="0">
                                  <a:solidFill>
                                    <a:srgbClr val="1F26F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  <m:r>
                            <a:rPr lang="en-US" sz="3200" b="1" i="1">
                              <a:solidFill>
                                <a:srgbClr val="1F26F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⊠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b="0" i="1" smtClean="0">
                              <a:solidFill>
                                <a:srgbClr val="1F26F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3200" b="1" i="1" dirty="0">
                          <a:solidFill>
                            <a:srgbClr val="1F26F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⊞</m:t>
                      </m:r>
                      <m:r>
                        <a:rPr lang="en-US" sz="3200" b="1" i="1" dirty="0">
                          <a:solidFill>
                            <a:srgbClr val="1F26F1"/>
                          </a:solidFill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ctrlPr>
                            <a:rPr lang="en-US" sz="3200" i="1">
                              <a:solidFill>
                                <a:srgbClr val="1F26F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1F26F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3200" i="1">
                              <a:solidFill>
                                <a:srgbClr val="1F26F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0" i="1" smtClean="0">
                              <a:solidFill>
                                <a:srgbClr val="1F26F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</m:oMath>
                  </m:oMathPara>
                </a14:m>
                <a:endParaRPr lang="en-US" sz="3200" i="1" dirty="0">
                  <a:solidFill>
                    <a:srgbClr val="1F26F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solidFill>
                            <a:srgbClr val="1F26F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dirty="0" smtClean="0">
                          <a:solidFill>
                            <a:srgbClr val="9133EE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1" dirty="0">
                          <a:solidFill>
                            <a:srgbClr val="1F26F1"/>
                          </a:solidFill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ctrlPr>
                            <a:rPr lang="en-US" sz="3200" i="1">
                              <a:solidFill>
                                <a:srgbClr val="1F26F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1F26F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i="1">
                              <a:solidFill>
                                <a:srgbClr val="1F26F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b="0" i="1" smtClean="0">
                              <a:solidFill>
                                <a:srgbClr val="1F26F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b="0" i="1" smtClean="0">
                              <a:solidFill>
                                <a:srgbClr val="1F26F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3200" b="0" i="1" smtClean="0">
                              <a:solidFill>
                                <a:srgbClr val="1F26F1"/>
                              </a:solidFill>
                              <a:latin typeface="Cambria Math" panose="02040503050406030204" pitchFamily="18" charset="0"/>
                            </a:rPr>
                            <m:t> , </m:t>
                          </m:r>
                          <m:r>
                            <a:rPr lang="en-US" sz="3200" i="1">
                              <a:solidFill>
                                <a:srgbClr val="1F26F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b="0" i="1" smtClean="0">
                              <a:solidFill>
                                <a:srgbClr val="1F26F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b="0" i="1" smtClean="0">
                              <a:solidFill>
                                <a:srgbClr val="1F26F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3200" b="0" i="1" smtClean="0">
                              <a:solidFill>
                                <a:srgbClr val="1F26F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rgbClr val="1F26F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rgbClr val="1F26F1"/>
                          </a:solidFill>
                          <a:latin typeface="Cambria Math" panose="02040503050406030204" pitchFamily="18" charset="0"/>
                        </a:rPr>
                        <m:t>CT</m:t>
                      </m:r>
                    </m:oMath>
                  </m:oMathPara>
                </a14:m>
                <a:endParaRPr lang="en-US" sz="3200" dirty="0">
                  <a:solidFill>
                    <a:srgbClr val="9133EE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CD5BFFE-31C9-DF42-A4F3-C8F4959C5C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5943600" y="2819400"/>
                <a:ext cx="5486400" cy="107721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1E669993-C683-A943-B5D7-283C53E6CE77}"/>
              </a:ext>
            </a:extLst>
          </p:cNvPr>
          <p:cNvGrpSpPr/>
          <p:nvPr/>
        </p:nvGrpSpPr>
        <p:grpSpPr>
          <a:xfrm>
            <a:off x="6233850" y="3783140"/>
            <a:ext cx="2315116" cy="731518"/>
            <a:chOff x="779072" y="5897873"/>
            <a:chExt cx="2315116" cy="73151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AB3DB728-EED9-4943-845A-7B5ADA874438}"/>
                    </a:ext>
                  </a:extLst>
                </p:cNvPr>
                <p:cNvSpPr txBox="1"/>
                <p:nvPr/>
              </p:nvSpPr>
              <p:spPr>
                <a:xfrm>
                  <a:off x="779072" y="6106171"/>
                  <a:ext cx="2315116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b="0" dirty="0">
                      <a:solidFill>
                        <a:srgbClr val="C00000"/>
                      </a:solidFill>
                      <a:ea typeface="Cambria Math" panose="02040503050406030204" pitchFamily="18" charset="0"/>
                    </a:rPr>
                    <a:t>Key Space</a:t>
                  </a:r>
                  <a14:m>
                    <m:oMath xmlns:m="http://schemas.openxmlformats.org/officeDocument/2006/math">
                      <m:r>
                        <a:rPr lang="en-US" sz="2800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𝒦</m:t>
                      </m:r>
                    </m:oMath>
                  </a14:m>
                  <a:endParaRPr lang="en-US" sz="2800" dirty="0">
                    <a:solidFill>
                      <a:srgbClr val="C00000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AB3DB728-EED9-4943-845A-7B5ADA87443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9072" y="6106171"/>
                  <a:ext cx="2315116" cy="523220"/>
                </a:xfrm>
                <a:prstGeom prst="rect">
                  <a:avLst/>
                </a:prstGeom>
                <a:blipFill>
                  <a:blip r:embed="rId9"/>
                  <a:stretch>
                    <a:fillRect l="-5464" t="-9524" b="-309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Right Bracket 14">
              <a:extLst>
                <a:ext uri="{FF2B5EF4-FFF2-40B4-BE49-F238E27FC236}">
                  <a16:creationId xmlns:a16="http://schemas.microsoft.com/office/drawing/2014/main" id="{E23BAF8E-9190-924A-940A-381EC8D04070}"/>
                </a:ext>
              </a:extLst>
            </p:cNvPr>
            <p:cNvSpPr/>
            <p:nvPr/>
          </p:nvSpPr>
          <p:spPr>
            <a:xfrm rot="5400000">
              <a:off x="2025754" y="5357105"/>
              <a:ext cx="208300" cy="1289835"/>
            </a:xfrm>
            <a:prstGeom prst="rightBracket">
              <a:avLst/>
            </a:prstGeom>
            <a:ln>
              <a:solidFill>
                <a:srgbClr val="C00000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3B2B62D-7EA1-9348-8B0E-B18F5CC342ED}"/>
              </a:ext>
            </a:extLst>
          </p:cNvPr>
          <p:cNvGrpSpPr/>
          <p:nvPr/>
        </p:nvGrpSpPr>
        <p:grpSpPr>
          <a:xfrm>
            <a:off x="7745639" y="3783140"/>
            <a:ext cx="3132583" cy="731518"/>
            <a:chOff x="869821" y="5897873"/>
            <a:chExt cx="3132583" cy="73151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63C7DE75-BD2B-3348-BDA5-AB70CE3E34D0}"/>
                    </a:ext>
                  </a:extLst>
                </p:cNvPr>
                <p:cNvSpPr txBox="1"/>
                <p:nvPr/>
              </p:nvSpPr>
              <p:spPr>
                <a:xfrm>
                  <a:off x="869821" y="6106171"/>
                  <a:ext cx="3132583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14:m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2800" b="0" dirty="0" err="1">
                      <a:solidFill>
                        <a:srgbClr val="C00000"/>
                      </a:solidFill>
                      <a:ea typeface="Cambria Math" panose="02040503050406030204" pitchFamily="18" charset="0"/>
                    </a:rPr>
                    <a:t>Mesg</a:t>
                  </a:r>
                  <a:r>
                    <a:rPr lang="en-US" sz="2800" b="0" dirty="0">
                      <a:solidFill>
                        <a:srgbClr val="C00000"/>
                      </a:solidFill>
                      <a:ea typeface="Cambria Math" panose="02040503050406030204" pitchFamily="18" charset="0"/>
                    </a:rPr>
                    <a:t> Space</a:t>
                  </a:r>
                  <a14:m>
                    <m:oMath xmlns:m="http://schemas.openxmlformats.org/officeDocument/2006/math">
                      <m:r>
                        <a:rPr lang="en-US" sz="2800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8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ℛ</m:t>
                      </m:r>
                    </m:oMath>
                  </a14:m>
                  <a:endParaRPr lang="en-US" sz="2800" dirty="0">
                    <a:solidFill>
                      <a:srgbClr val="C00000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63C7DE75-BD2B-3348-BDA5-AB70CE3E34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9821" y="6106171"/>
                  <a:ext cx="3132583" cy="523220"/>
                </a:xfrm>
                <a:prstGeom prst="rect">
                  <a:avLst/>
                </a:prstGeom>
                <a:blipFill>
                  <a:blip r:embed="rId10"/>
                  <a:stretch>
                    <a:fillRect t="-11628" b="-325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Right Bracket 17">
              <a:extLst>
                <a:ext uri="{FF2B5EF4-FFF2-40B4-BE49-F238E27FC236}">
                  <a16:creationId xmlns:a16="http://schemas.microsoft.com/office/drawing/2014/main" id="{7BD98BBF-3D88-BF4D-A2B8-68E57F1BE124}"/>
                </a:ext>
              </a:extLst>
            </p:cNvPr>
            <p:cNvSpPr/>
            <p:nvPr/>
          </p:nvSpPr>
          <p:spPr>
            <a:xfrm rot="5400000">
              <a:off x="2025754" y="5357105"/>
              <a:ext cx="208300" cy="1289835"/>
            </a:xfrm>
            <a:prstGeom prst="rightBracket">
              <a:avLst/>
            </a:prstGeom>
            <a:ln>
              <a:solidFill>
                <a:srgbClr val="C00000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C0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itle 1">
                <a:extLst>
                  <a:ext uri="{FF2B5EF4-FFF2-40B4-BE49-F238E27FC236}">
                    <a16:creationId xmlns:a16="http://schemas.microsoft.com/office/drawing/2014/main" id="{644FD754-7DFE-0046-BED7-DFBFAE83ACD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70017" y="1287943"/>
                <a:ext cx="7519096" cy="777664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685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3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14:m>
                  <m:oMath xmlns:m="http://schemas.openxmlformats.org/officeDocument/2006/math">
                    <m:r>
                      <a:rPr lang="en-US" sz="3200" b="1" i="1" dirty="0" smtClean="0">
                        <a:solidFill>
                          <a:srgbClr val="1F26F1"/>
                        </a:solidFill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ctrlPr>
                          <a:rPr lang="en-US" sz="3200" i="1">
                            <a:solidFill>
                              <a:srgbClr val="1F26F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1F26F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1F26F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1F26F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200" i="1">
                            <a:solidFill>
                              <a:srgbClr val="1F26F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1F26F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1F26F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1F26F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200" b="1" dirty="0">
                    <a:solidFill>
                      <a:srgbClr val="1F26F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 dirty="0">
                        <a:solidFill>
                          <a:srgbClr val="1F26F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⊞</m:t>
                    </m:r>
                  </m:oMath>
                </a14:m>
                <a:r>
                  <a:rPr lang="en-US" sz="3200" b="1" dirty="0">
                    <a:solidFill>
                      <a:srgbClr val="1F26F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 dirty="0">
                        <a:solidFill>
                          <a:srgbClr val="1F26F1"/>
                        </a:solidFill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ctrlPr>
                          <a:rPr lang="en-US" sz="3200" i="1">
                            <a:solidFill>
                              <a:srgbClr val="1F26F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rgbClr val="1F26F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1F26F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1F26F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3200" i="1">
                            <a:solidFill>
                              <a:srgbClr val="1F26F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3200" i="1">
                                <a:solidFill>
                                  <a:srgbClr val="1F26F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1F26F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1F26F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3200" b="1" i="0" smtClean="0">
                        <a:solidFill>
                          <a:srgbClr val="1F26F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200" b="1" dirty="0">
                    <a:solidFill>
                      <a:srgbClr val="1F26F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 dirty="0">
                        <a:solidFill>
                          <a:srgbClr val="1F26F1"/>
                        </a:solidFill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ctrlPr>
                          <a:rPr lang="en-US" sz="3200" i="1">
                            <a:solidFill>
                              <a:srgbClr val="1F26F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rgbClr val="1F26F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1F26F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1F26F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200" b="0" i="1" smtClean="0">
                            <a:solidFill>
                              <a:srgbClr val="1F26F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1F26F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1F26F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1F26F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3200" i="1">
                            <a:solidFill>
                              <a:srgbClr val="1F26F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3200" i="1">
                                <a:solidFill>
                                  <a:srgbClr val="1F26F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1F26F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1F26F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200" b="0" i="1" smtClean="0">
                            <a:solidFill>
                              <a:srgbClr val="1F26F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1F26F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1F26F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1F26F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sz="3200" b="1" dirty="0">
                  <a:sym typeface="Wingdings"/>
                </a:endParaRPr>
              </a:p>
            </p:txBody>
          </p:sp>
        </mc:Choice>
        <mc:Fallback xmlns="">
          <p:sp>
            <p:nvSpPr>
              <p:cNvPr id="20" name="Title 1">
                <a:extLst>
                  <a:ext uri="{FF2B5EF4-FFF2-40B4-BE49-F238E27FC236}">
                    <a16:creationId xmlns:a16="http://schemas.microsoft.com/office/drawing/2014/main" id="{644FD754-7DFE-0046-BED7-DFBFAE83AC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0017" y="1287943"/>
                <a:ext cx="7519096" cy="777664"/>
              </a:xfrm>
              <a:prstGeom prst="rect">
                <a:avLst/>
              </a:prstGeom>
              <a:blipFill>
                <a:blip r:embed="rId11"/>
                <a:stretch>
                  <a:fillRect l="-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0C4454E4-E42F-8D42-B226-4D5D00F107C2}"/>
              </a:ext>
            </a:extLst>
          </p:cNvPr>
          <p:cNvGrpSpPr/>
          <p:nvPr/>
        </p:nvGrpSpPr>
        <p:grpSpPr>
          <a:xfrm>
            <a:off x="3094612" y="2886225"/>
            <a:ext cx="2338010" cy="1093653"/>
            <a:chOff x="3094612" y="2886225"/>
            <a:chExt cx="2338010" cy="109365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65CA244-30A3-B34B-B614-1FCA218383E4}"/>
                </a:ext>
              </a:extLst>
            </p:cNvPr>
            <p:cNvSpPr/>
            <p:nvPr/>
          </p:nvSpPr>
          <p:spPr>
            <a:xfrm>
              <a:off x="3094612" y="2886225"/>
              <a:ext cx="2312945" cy="1079643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2247BD56-4C86-1F45-B405-9A9ECA6E010B}"/>
                </a:ext>
              </a:extLst>
            </p:cNvPr>
            <p:cNvGrpSpPr/>
            <p:nvPr/>
          </p:nvGrpSpPr>
          <p:grpSpPr>
            <a:xfrm>
              <a:off x="3108753" y="2900236"/>
              <a:ext cx="2323869" cy="1079642"/>
              <a:chOff x="3108753" y="2900236"/>
              <a:chExt cx="2323869" cy="107964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032915B4-CD1D-2144-BA80-5BEE57E9A3A9}"/>
                      </a:ext>
                    </a:extLst>
                  </p:cNvPr>
                  <p:cNvSpPr txBox="1"/>
                  <p:nvPr/>
                </p:nvSpPr>
                <p:spPr>
                  <a:xfrm rot="10800000" flipV="1">
                    <a:off x="3108753" y="2900236"/>
                    <a:ext cx="2298804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sz="2800" b="0" i="0" dirty="0" smtClean="0">
                              <a:solidFill>
                                <a:srgbClr val="9133EE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  <m:sSub>
                            <m:sSubPr>
                              <m:ctrlPr>
                                <a:rPr lang="en-US" sz="2800" i="1" dirty="0" smtClean="0">
                                  <a:solidFill>
                                    <a:srgbClr val="9133E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dirty="0" smtClean="0">
                                  <a:solidFill>
                                    <a:srgbClr val="9133EE"/>
                                  </a:solidFill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e>
                            <m:sub>
                              <m:r>
                                <a:rPr lang="en-US" sz="2800" b="0" i="0" dirty="0" smtClean="0">
                                  <a:solidFill>
                                    <a:srgbClr val="9133E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dirty="0" smtClean="0">
                              <a:solidFill>
                                <a:srgbClr val="9133EE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1" i="1" dirty="0">
                              <a:solidFill>
                                <a:srgbClr val="9133EE"/>
                              </a:solidFill>
                              <a:latin typeface="Cambria Math" panose="02040503050406030204" pitchFamily="18" charset="0"/>
                            </a:rPr>
                            <m:t>𝔼</m:t>
                          </m:r>
                          <m:d>
                            <m:dPr>
                              <m:ctrlPr>
                                <a:rPr lang="en-US" sz="2800" i="1">
                                  <a:solidFill>
                                    <a:srgbClr val="9133E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rgbClr val="9133EE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800" i="1">
                                  <a:solidFill>
                                    <a:srgbClr val="9133EE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i="1">
                                  <a:solidFill>
                                    <a:srgbClr val="9133EE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</m:oMath>
                      </m:oMathPara>
                    </a14:m>
                    <a:endParaRPr lang="en-US" sz="2800" i="1" dirty="0">
                      <a:solidFill>
                        <a:srgbClr val="9133EE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032915B4-CD1D-2144-BA80-5BEE57E9A3A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0800000" flipV="1">
                    <a:off x="3108753" y="2900236"/>
                    <a:ext cx="2298804" cy="523220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80B78C5F-B838-F948-8345-1A68F840CFBF}"/>
                      </a:ext>
                    </a:extLst>
                  </p:cNvPr>
                  <p:cNvSpPr txBox="1"/>
                  <p:nvPr/>
                </p:nvSpPr>
                <p:spPr>
                  <a:xfrm rot="10800000" flipV="1">
                    <a:off x="3133818" y="3456658"/>
                    <a:ext cx="2298804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sz="2800" b="0" i="0" dirty="0" smtClean="0">
                              <a:solidFill>
                                <a:srgbClr val="9133EE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  <m:sSub>
                            <m:sSubPr>
                              <m:ctrlPr>
                                <a:rPr lang="en-US" sz="2800" i="1" dirty="0" smtClean="0">
                                  <a:solidFill>
                                    <a:srgbClr val="9133E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dirty="0" smtClean="0">
                                  <a:solidFill>
                                    <a:srgbClr val="9133EE"/>
                                  </a:solidFill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e>
                            <m:sub>
                              <m:r>
                                <a:rPr lang="en-US" sz="2800" b="0" i="0" dirty="0" smtClean="0">
                                  <a:solidFill>
                                    <a:srgbClr val="9133E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b="0" i="1" dirty="0" smtClean="0">
                              <a:solidFill>
                                <a:srgbClr val="9133EE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1" i="1" dirty="0">
                              <a:solidFill>
                                <a:srgbClr val="9133EE"/>
                              </a:solidFill>
                              <a:latin typeface="Cambria Math" panose="02040503050406030204" pitchFamily="18" charset="0"/>
                            </a:rPr>
                            <m:t>𝔼</m:t>
                          </m:r>
                          <m:d>
                            <m:dPr>
                              <m:ctrlPr>
                                <a:rPr lang="en-US" sz="2800" i="1">
                                  <a:solidFill>
                                    <a:srgbClr val="9133E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9133EE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2800" i="1">
                                  <a:solidFill>
                                    <a:srgbClr val="9133EE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solidFill>
                                    <a:srgbClr val="9133EE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</m:oMath>
                      </m:oMathPara>
                    </a14:m>
                    <a:endParaRPr lang="en-US" sz="2800" i="1" dirty="0">
                      <a:solidFill>
                        <a:srgbClr val="9133EE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80B78C5F-B838-F948-8345-1A68F840CFB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0800000" flipV="1">
                    <a:off x="3133818" y="3456658"/>
                    <a:ext cx="2298804" cy="523220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E0EFD52-46AD-C147-8A71-6A0471C2BA1E}"/>
                  </a:ext>
                </a:extLst>
              </p:cNvPr>
              <p:cNvSpPr txBox="1"/>
              <p:nvPr/>
            </p:nvSpPr>
            <p:spPr>
              <a:xfrm rot="10800000" flipV="1">
                <a:off x="2685519" y="4419344"/>
                <a:ext cx="156899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0" dirty="0">
                    <a:solidFill>
                      <a:srgbClr val="C00000"/>
                    </a:solidFill>
                  </a:rPr>
                  <a:t>Public</a:t>
                </a:r>
                <a:r>
                  <a:rPr lang="en-US" sz="2800" b="0" dirty="0">
                    <a:solidFill>
                      <a:srgbClr val="9133EE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800" i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E0EFD52-46AD-C147-8A71-6A0471C2BA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2685519" y="4419344"/>
                <a:ext cx="1568997" cy="523220"/>
              </a:xfrm>
              <a:prstGeom prst="rect">
                <a:avLst/>
              </a:prstGeom>
              <a:blipFill>
                <a:blip r:embed="rId14"/>
                <a:stretch>
                  <a:fillRect t="-14634" b="-29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0F17A67-8552-F74A-B78F-26A004732C22}"/>
                  </a:ext>
                </a:extLst>
              </p:cNvPr>
              <p:cNvSpPr txBox="1"/>
              <p:nvPr/>
            </p:nvSpPr>
            <p:spPr>
              <a:xfrm rot="10800000" flipV="1">
                <a:off x="914400" y="5667208"/>
                <a:ext cx="531945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dirty="0" smtClean="0">
                        <a:solidFill>
                          <a:srgbClr val="1F26F1"/>
                        </a:solidFill>
                        <a:latin typeface="Cambria Math" panose="02040503050406030204" pitchFamily="18" charset="0"/>
                      </a:rPr>
                      <m:t>Eval</m:t>
                    </m:r>
                    <m:d>
                      <m:dPr>
                        <m:ctrlPr>
                          <a:rPr lang="en-US" sz="3200" i="1" dirty="0" smtClean="0">
                            <a:solidFill>
                              <a:srgbClr val="1F26F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dirty="0" smtClean="0">
                            <a:solidFill>
                              <a:srgbClr val="1F26F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3200" b="0" i="1" dirty="0" smtClean="0">
                            <a:solidFill>
                              <a:srgbClr val="1F26F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3200" b="0" i="1" dirty="0" smtClean="0">
                            <a:solidFill>
                              <a:srgbClr val="1F26F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b="0" i="1" dirty="0" smtClean="0">
                            <a:solidFill>
                              <a:srgbClr val="1F26F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3200" b="0" i="0" dirty="0" smtClean="0">
                            <a:solidFill>
                              <a:srgbClr val="1F26F1"/>
                            </a:solidFill>
                            <a:latin typeface="Cambria Math" panose="02040503050406030204" pitchFamily="18" charset="0"/>
                          </a:rPr>
                          <m:t>TB</m:t>
                        </m:r>
                      </m:e>
                    </m:d>
                    <m:r>
                      <a:rPr lang="en-US" sz="32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3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3200" b="1" dirty="0">
                    <a:solidFill>
                      <a:schemeClr val="tx1"/>
                    </a:solidFill>
                    <a:latin typeface="+mj-lt"/>
                    <a:ea typeface="Cambria Math" panose="02040503050406030204" pitchFamily="18" charset="0"/>
                  </a:rPr>
                  <a:t>1. </a:t>
                </a:r>
                <a:r>
                  <a:rPr lang="en-US" sz="3200" dirty="0">
                    <a:solidFill>
                      <a:schemeClr val="tx1"/>
                    </a:solidFill>
                    <a:latin typeface="+mj-lt"/>
                    <a:ea typeface="Cambria Math" panose="02040503050406030204" pitchFamily="18" charset="0"/>
                  </a:rPr>
                  <a:t>Compute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>
                        <a:latin typeface="Cambria Math" panose="02040503050406030204" pitchFamily="18" charset="0"/>
                      </a:rPr>
                      <m:t>C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T</m:t>
                    </m:r>
                  </m:oMath>
                </a14:m>
                <a:endParaRPr lang="en-US" sz="3200" i="1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0F17A67-8552-F74A-B78F-26A004732C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914400" y="5667208"/>
                <a:ext cx="5319450" cy="584775"/>
              </a:xfrm>
              <a:prstGeom prst="rect">
                <a:avLst/>
              </a:prstGeom>
              <a:blipFill>
                <a:blip r:embed="rId15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2F585DBC-DAB5-E441-96DA-28254558ED2D}"/>
              </a:ext>
            </a:extLst>
          </p:cNvPr>
          <p:cNvGrpSpPr/>
          <p:nvPr/>
        </p:nvGrpSpPr>
        <p:grpSpPr>
          <a:xfrm>
            <a:off x="7635775" y="3993878"/>
            <a:ext cx="2102050" cy="1135956"/>
            <a:chOff x="7497942" y="3995891"/>
            <a:chExt cx="2102050" cy="113595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A83DC82-39A8-7C40-85C8-BA3BA6F2F41E}"/>
                </a:ext>
              </a:extLst>
            </p:cNvPr>
            <p:cNvSpPr txBox="1"/>
            <p:nvPr/>
          </p:nvSpPr>
          <p:spPr>
            <a:xfrm rot="20700000">
              <a:off x="7497942" y="4670182"/>
              <a:ext cx="2102050" cy="461665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C00000"/>
                  </a:solidFill>
                  <a:latin typeface="Marker Felt Thin" panose="02000400000000000000" pitchFamily="2" charset="77"/>
                </a:rPr>
                <a:t>Challenge Later</a:t>
              </a: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79FCE83C-E05F-A24F-8CFC-2BCC3949908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01560" y="3995891"/>
              <a:ext cx="488504" cy="559101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9" name="Picture 28" descr="App Inventor Extensions: Light | Pura Vida Apps">
            <a:extLst>
              <a:ext uri="{FF2B5EF4-FFF2-40B4-BE49-F238E27FC236}">
                <a16:creationId xmlns:a16="http://schemas.microsoft.com/office/drawing/2014/main" id="{DD3BCA61-5231-F04E-9F75-F3B1204C716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7"/>
              </a:ext>
            </a:extLst>
          </a:blip>
          <a:stretch>
            <a:fillRect/>
          </a:stretch>
        </p:blipFill>
        <p:spPr>
          <a:xfrm>
            <a:off x="10769600" y="136590"/>
            <a:ext cx="1422400" cy="142240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DB71DE46-1FF9-5A4C-8906-1CA9DE228EA8}"/>
              </a:ext>
            </a:extLst>
          </p:cNvPr>
          <p:cNvSpPr txBox="1"/>
          <p:nvPr/>
        </p:nvSpPr>
        <p:spPr>
          <a:xfrm>
            <a:off x="8256664" y="6605994"/>
            <a:ext cx="393981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hlinkClick r:id="rId17" tooltip="https://puravidaapps.com/light.php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18" tooltip="https://creativecommons.org/licenses/by-sa/3.0/"/>
              </a:rPr>
              <a:t>CC BY-SA</a:t>
            </a:r>
            <a:endParaRPr lang="en-US" sz="9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6627FE6-246E-C219-124A-9F203936794F}"/>
                  </a:ext>
                </a:extLst>
              </p:cNvPr>
              <p:cNvSpPr txBox="1"/>
              <p:nvPr/>
            </p:nvSpPr>
            <p:spPr>
              <a:xfrm>
                <a:off x="7751702" y="6217987"/>
                <a:ext cx="125451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o</m:t>
                      </m:r>
                      <m:r>
                        <m:rPr>
                          <m:sty m:val="p"/>
                        </m:rPr>
                        <a:rPr lang="en-US" sz="2800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ver</m:t>
                      </m:r>
                      <m:r>
                        <a:rPr lang="en-US" sz="2800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𝒦</m:t>
                      </m:r>
                    </m:oMath>
                  </m:oMathPara>
                </a14:m>
                <a:endParaRPr lang="en-US" sz="2800" dirty="0">
                  <a:solidFill>
                    <a:srgbClr val="C0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6627FE6-246E-C219-124A-9F20393679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1702" y="6217987"/>
                <a:ext cx="1254518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D163083-0805-B192-B269-BC7ABE5EBDC9}"/>
                  </a:ext>
                </a:extLst>
              </p:cNvPr>
              <p:cNvSpPr txBox="1"/>
              <p:nvPr/>
            </p:nvSpPr>
            <p:spPr>
              <a:xfrm>
                <a:off x="1524000" y="6214973"/>
                <a:ext cx="2531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sz="2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en-US" sz="2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o</m:t>
                      </m:r>
                      <m:r>
                        <m:rPr>
                          <m:sty m:val="p"/>
                        </m:rPr>
                        <a:rPr lang="en-US" sz="2800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ver</m:t>
                      </m:r>
                      <m:r>
                        <a:rPr lang="en-US" sz="2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8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ℛ</m:t>
                      </m:r>
                    </m:oMath>
                  </m:oMathPara>
                </a14:m>
                <a:endParaRPr lang="en-US" sz="2800" dirty="0">
                  <a:solidFill>
                    <a:srgbClr val="C0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D163083-0805-B192-B269-BC7ABE5EBD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6214973"/>
                <a:ext cx="2531400" cy="52322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ight Bracket 39">
            <a:extLst>
              <a:ext uri="{FF2B5EF4-FFF2-40B4-BE49-F238E27FC236}">
                <a16:creationId xmlns:a16="http://schemas.microsoft.com/office/drawing/2014/main" id="{802104F0-8FD3-9302-600B-BB0E9AFDACF9}"/>
              </a:ext>
            </a:extLst>
          </p:cNvPr>
          <p:cNvSpPr/>
          <p:nvPr/>
        </p:nvSpPr>
        <p:spPr>
          <a:xfrm rot="5400000">
            <a:off x="1927011" y="6101379"/>
            <a:ext cx="180828" cy="224850"/>
          </a:xfrm>
          <a:prstGeom prst="rightBracket">
            <a:avLst/>
          </a:prstGeom>
          <a:ln>
            <a:solidFill>
              <a:srgbClr val="C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2" name="Right Bracket 41">
            <a:extLst>
              <a:ext uri="{FF2B5EF4-FFF2-40B4-BE49-F238E27FC236}">
                <a16:creationId xmlns:a16="http://schemas.microsoft.com/office/drawing/2014/main" id="{33DBB498-1FCB-F31A-4410-8A5647AE54A8}"/>
              </a:ext>
            </a:extLst>
          </p:cNvPr>
          <p:cNvSpPr/>
          <p:nvPr/>
        </p:nvSpPr>
        <p:spPr>
          <a:xfrm rot="5400000">
            <a:off x="7904389" y="5607408"/>
            <a:ext cx="131587" cy="1157566"/>
          </a:xfrm>
          <a:prstGeom prst="rightBracket">
            <a:avLst/>
          </a:prstGeom>
          <a:ln>
            <a:solidFill>
              <a:srgbClr val="C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461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12" grpId="0"/>
      <p:bldP spid="23" grpId="0"/>
      <p:bldP spid="24" grpId="0"/>
      <p:bldP spid="28" grpId="0"/>
      <p:bldP spid="36" grpId="0"/>
      <p:bldP spid="40" grpId="0" animBg="1"/>
      <p:bldP spid="4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>
            <a:extLst>
              <a:ext uri="{FF2B5EF4-FFF2-40B4-BE49-F238E27FC236}">
                <a16:creationId xmlns:a16="http://schemas.microsoft.com/office/drawing/2014/main" id="{1E1063DF-1A0F-C028-A33C-AA8878423B30}"/>
              </a:ext>
            </a:extLst>
          </p:cNvPr>
          <p:cNvSpPr/>
          <p:nvPr/>
        </p:nvSpPr>
        <p:spPr>
          <a:xfrm>
            <a:off x="0" y="5025277"/>
            <a:ext cx="12192000" cy="183272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F3089D8-001A-C957-FE25-59633B27B8FF}"/>
              </a:ext>
            </a:extLst>
          </p:cNvPr>
          <p:cNvSpPr/>
          <p:nvPr/>
        </p:nvSpPr>
        <p:spPr>
          <a:xfrm>
            <a:off x="3094612" y="2886225"/>
            <a:ext cx="2312945" cy="10796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FE2F58E2-2031-64EB-9D1A-8F4D0E5D7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Simulation Security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7EAA576-CFD8-2DA4-353B-8C5BCFF0A7A6}"/>
                  </a:ext>
                </a:extLst>
              </p:cNvPr>
              <p:cNvSpPr txBox="1"/>
              <p:nvPr/>
            </p:nvSpPr>
            <p:spPr>
              <a:xfrm rot="10800000" flipV="1">
                <a:off x="1419435" y="3167646"/>
                <a:ext cx="64282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KE</m:t>
                      </m:r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7EAA576-CFD8-2DA4-353B-8C5BCFF0A7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1419435" y="3167646"/>
                <a:ext cx="642822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7F35FE99-F6D1-9FD0-7EEE-BD3F40422AB3}"/>
              </a:ext>
            </a:extLst>
          </p:cNvPr>
          <p:cNvCxnSpPr>
            <a:cxnSpLocks/>
          </p:cNvCxnSpPr>
          <p:nvPr/>
        </p:nvCxnSpPr>
        <p:spPr>
          <a:xfrm flipH="1">
            <a:off x="1739128" y="3603111"/>
            <a:ext cx="9189" cy="731520"/>
          </a:xfrm>
          <a:prstGeom prst="straightConnector1">
            <a:avLst/>
          </a:prstGeom>
          <a:ln w="19050" cmpd="sng">
            <a:solidFill>
              <a:schemeClr val="tx1"/>
            </a:solidFill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5EF8BF8-106F-548A-DA7B-19D4B4EBC49D}"/>
                  </a:ext>
                </a:extLst>
              </p:cNvPr>
              <p:cNvSpPr txBox="1"/>
              <p:nvPr/>
            </p:nvSpPr>
            <p:spPr>
              <a:xfrm rot="10800000" flipV="1">
                <a:off x="2391140" y="3167390"/>
                <a:ext cx="58876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9133EE"/>
                          </a:solidFill>
                          <a:latin typeface="Cambria Math" panose="02040503050406030204" pitchFamily="18" charset="0"/>
                        </a:rPr>
                        <m:t>TB</m:t>
                      </m:r>
                      <m:r>
                        <a:rPr lang="en-US" sz="2800" b="0" i="0" smtClean="0">
                          <a:solidFill>
                            <a:srgbClr val="9133EE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sz="2800" dirty="0">
                  <a:solidFill>
                    <a:srgbClr val="9133EE"/>
                  </a:solidFill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5EF8BF8-106F-548A-DA7B-19D4B4EBC4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2391140" y="3167390"/>
                <a:ext cx="588761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A88DB904-AD79-8502-B3AF-92117240260C}"/>
                  </a:ext>
                </a:extLst>
              </p:cNvPr>
              <p:cNvSpPr txBox="1"/>
              <p:nvPr/>
            </p:nvSpPr>
            <p:spPr>
              <a:xfrm rot="10800000" flipV="1">
                <a:off x="645995" y="4419600"/>
                <a:ext cx="222302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9133EE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800" b="0" i="1" smtClean="0">
                          <a:solidFill>
                            <a:srgbClr val="9133E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9133EE"/>
                          </a:solidFill>
                          <a:latin typeface="Cambria Math" panose="02040503050406030204" pitchFamily="18" charset="0"/>
                        </a:rPr>
                        <m:t>𝑎𝑥</m:t>
                      </m:r>
                      <m:r>
                        <a:rPr lang="en-US" sz="2800" b="0" i="1" smtClean="0">
                          <a:solidFill>
                            <a:srgbClr val="9133EE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rgbClr val="9133EE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2800" i="1" dirty="0">
                  <a:solidFill>
                    <a:srgbClr val="9133EE"/>
                  </a:solidFill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A88DB904-AD79-8502-B3AF-9211724026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645995" y="4419600"/>
                <a:ext cx="2223021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3A0A2DA-466E-6EE7-8541-C3D46D71F4D3}"/>
                  </a:ext>
                </a:extLst>
              </p:cNvPr>
              <p:cNvSpPr txBox="1"/>
              <p:nvPr/>
            </p:nvSpPr>
            <p:spPr>
              <a:xfrm rot="10800000" flipV="1">
                <a:off x="304801" y="1918393"/>
                <a:ext cx="28686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9133EE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800" b="0" i="1" smtClean="0">
                          <a:solidFill>
                            <a:srgbClr val="9133E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9133EE"/>
                          </a:solidFill>
                          <a:latin typeface="Cambria Math" panose="02040503050406030204" pitchFamily="18" charset="0"/>
                        </a:rPr>
                        <m:t>𝑐𝑥</m:t>
                      </m:r>
                      <m:r>
                        <a:rPr lang="en-US" sz="2800" b="0" i="1" smtClean="0">
                          <a:solidFill>
                            <a:srgbClr val="9133EE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rgbClr val="9133EE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sz="2800" i="1" dirty="0">
                  <a:solidFill>
                    <a:srgbClr val="9133EE"/>
                  </a:solidFill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3A0A2DA-466E-6EE7-8541-C3D46D71F4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304801" y="1918393"/>
                <a:ext cx="2868654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9C825C3D-2FB8-FA24-1EB7-AA3F4EBA77BB}"/>
              </a:ext>
            </a:extLst>
          </p:cNvPr>
          <p:cNvCxnSpPr>
            <a:cxnSpLocks/>
          </p:cNvCxnSpPr>
          <p:nvPr/>
        </p:nvCxnSpPr>
        <p:spPr>
          <a:xfrm flipH="1">
            <a:off x="1748317" y="2484802"/>
            <a:ext cx="9189" cy="731520"/>
          </a:xfrm>
          <a:prstGeom prst="straightConnector1">
            <a:avLst/>
          </a:prstGeom>
          <a:ln w="19050" cmpd="sng">
            <a:solidFill>
              <a:schemeClr val="tx1"/>
            </a:solidFill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16CD304E-75D9-4C9A-6C0B-A68F94E5AB70}"/>
                  </a:ext>
                </a:extLst>
              </p:cNvPr>
              <p:cNvSpPr txBox="1"/>
              <p:nvPr/>
            </p:nvSpPr>
            <p:spPr>
              <a:xfrm rot="10800000" flipV="1">
                <a:off x="3108753" y="2900236"/>
                <a:ext cx="237764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dirty="0" smtClean="0">
                          <a:solidFill>
                            <a:srgbClr val="9133EE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sSub>
                        <m:sSubPr>
                          <m:ctrlPr>
                            <a:rPr lang="en-US" sz="2800" i="1" dirty="0" smtClean="0">
                              <a:solidFill>
                                <a:srgbClr val="9133E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dirty="0" smtClean="0">
                              <a:solidFill>
                                <a:srgbClr val="9133EE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r>
                            <a:rPr lang="en-US" sz="2800" b="0" i="0" dirty="0" smtClean="0">
                              <a:solidFill>
                                <a:srgbClr val="9133E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dirty="0" smtClean="0">
                          <a:solidFill>
                            <a:srgbClr val="9133E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dirty="0">
                          <a:solidFill>
                            <a:srgbClr val="9133EE"/>
                          </a:solidFill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9133E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9133EE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800" i="1">
                              <a:solidFill>
                                <a:srgbClr val="9133EE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solidFill>
                                <a:srgbClr val="9133EE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</m:oMath>
                  </m:oMathPara>
                </a14:m>
                <a:endParaRPr lang="en-US" sz="2800" i="1" dirty="0">
                  <a:solidFill>
                    <a:srgbClr val="9133EE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16CD304E-75D9-4C9A-6C0B-A68F94E5AB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3108753" y="2900236"/>
                <a:ext cx="2377647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CACDDA4-6AB2-553D-A410-36F7B2B325E4}"/>
                  </a:ext>
                </a:extLst>
              </p:cNvPr>
              <p:cNvSpPr txBox="1"/>
              <p:nvPr/>
            </p:nvSpPr>
            <p:spPr>
              <a:xfrm rot="10800000" flipV="1">
                <a:off x="3133817" y="3456658"/>
                <a:ext cx="28005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dirty="0" smtClean="0">
                          <a:solidFill>
                            <a:srgbClr val="9133EE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sSub>
                        <m:sSubPr>
                          <m:ctrlPr>
                            <a:rPr lang="en-US" sz="2800" i="1" dirty="0" smtClean="0">
                              <a:solidFill>
                                <a:srgbClr val="9133E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dirty="0" smtClean="0">
                              <a:solidFill>
                                <a:srgbClr val="9133EE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r>
                            <a:rPr lang="en-US" sz="2800" b="0" i="0" dirty="0" smtClean="0">
                              <a:solidFill>
                                <a:srgbClr val="9133E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dirty="0" smtClean="0">
                          <a:solidFill>
                            <a:srgbClr val="9133E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dirty="0">
                          <a:solidFill>
                            <a:srgbClr val="9133EE"/>
                          </a:solidFill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9133E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9133EE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800" i="1">
                              <a:solidFill>
                                <a:srgbClr val="9133EE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rgbClr val="9133EE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</m:oMath>
                  </m:oMathPara>
                </a14:m>
                <a:endParaRPr lang="en-US" sz="2800" i="1" dirty="0">
                  <a:solidFill>
                    <a:srgbClr val="9133EE"/>
                  </a:solidFill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CACDDA4-6AB2-553D-A410-36F7B2B325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3133817" y="3456658"/>
                <a:ext cx="2800593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E726A840-4DA9-3937-423D-388FDFBDF621}"/>
                  </a:ext>
                </a:extLst>
              </p:cNvPr>
              <p:cNvSpPr txBox="1"/>
              <p:nvPr/>
            </p:nvSpPr>
            <p:spPr>
              <a:xfrm rot="10800000" flipV="1">
                <a:off x="2685519" y="4419344"/>
                <a:ext cx="156899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0" dirty="0">
                    <a:solidFill>
                      <a:srgbClr val="C00000"/>
                    </a:solidFill>
                  </a:rPr>
                  <a:t>Public</a:t>
                </a:r>
                <a:r>
                  <a:rPr lang="en-US" sz="2800" b="0" dirty="0">
                    <a:solidFill>
                      <a:srgbClr val="9133EE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800" i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E726A840-4DA9-3937-423D-388FDFBDF6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2685519" y="4419344"/>
                <a:ext cx="1568997" cy="523220"/>
              </a:xfrm>
              <a:prstGeom prst="rect">
                <a:avLst/>
              </a:prstGeom>
              <a:blipFill>
                <a:blip r:embed="rId8"/>
                <a:stretch>
                  <a:fillRect l="-778"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7D56CCCE-87AA-14FE-42B9-05A43C99B66B}"/>
                  </a:ext>
                </a:extLst>
              </p:cNvPr>
              <p:cNvSpPr txBox="1"/>
              <p:nvPr/>
            </p:nvSpPr>
            <p:spPr>
              <a:xfrm rot="10800000" flipV="1">
                <a:off x="612348" y="5574620"/>
                <a:ext cx="218021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dirty="0" smtClean="0">
                          <a:solidFill>
                            <a:srgbClr val="1F26F1"/>
                          </a:solidFill>
                          <a:latin typeface="Cambria Math" panose="02040503050406030204" pitchFamily="18" charset="0"/>
                        </a:rPr>
                        <m:t>Sim</m:t>
                      </m:r>
                      <m:d>
                        <m:dPr>
                          <m:ctrlPr>
                            <a:rPr lang="en-US" sz="3200" i="1" dirty="0" smtClean="0">
                              <a:solidFill>
                                <a:srgbClr val="1F26F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dirty="0" smtClean="0">
                              <a:solidFill>
                                <a:srgbClr val="1F26F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sz="3200" b="0" i="1" dirty="0" smtClean="0">
                              <a:solidFill>
                                <a:srgbClr val="1F26F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3200" b="0" i="1" dirty="0" smtClean="0">
                              <a:solidFill>
                                <a:srgbClr val="1F26F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32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sz="3200" i="1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7D56CCCE-87AA-14FE-42B9-05A43C99B6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612348" y="5574620"/>
                <a:ext cx="2180212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82189D01-BB64-FB6E-46B8-C257721228C2}"/>
                  </a:ext>
                </a:extLst>
              </p:cNvPr>
              <p:cNvSpPr txBox="1"/>
              <p:nvPr/>
            </p:nvSpPr>
            <p:spPr>
              <a:xfrm rot="10800000" flipV="1">
                <a:off x="7460917" y="5647881"/>
                <a:ext cx="41875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1F26F1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1F26F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1F26F1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r>
                            <a:rPr lang="en-US" sz="2800" b="0" i="0" smtClean="0">
                              <a:solidFill>
                                <a:srgbClr val="1F26F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</m:oMath>
                  </m:oMathPara>
                </a14:m>
                <a:endParaRPr lang="en-US" sz="2800" b="0" i="1" dirty="0">
                  <a:solidFill>
                    <a:srgbClr val="9133EE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82189D01-BB64-FB6E-46B8-C257721228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7460917" y="5647881"/>
                <a:ext cx="4187554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06CCA749-95E5-9AE8-E3CD-2DBBAAB63C02}"/>
                  </a:ext>
                </a:extLst>
              </p:cNvPr>
              <p:cNvSpPr txBox="1"/>
              <p:nvPr/>
            </p:nvSpPr>
            <p:spPr>
              <a:xfrm rot="10800000" flipV="1">
                <a:off x="7460917" y="6182379"/>
                <a:ext cx="41875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1F26F1"/>
                        </a:solidFill>
                        <a:latin typeface="Cambria Math" panose="02040503050406030204" pitchFamily="18" charset="0"/>
                      </a:rPr>
                      <m:t>C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1F26F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>
                            <a:solidFill>
                              <a:srgbClr val="1F26F1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b>
                        <m:r>
                          <a:rPr lang="en-US" sz="2800" b="0" i="0" smtClean="0">
                            <a:solidFill>
                              <a:srgbClr val="1F26F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CT</m:t>
                    </m:r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⊟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8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C</m:t>
                    </m:r>
                    <m:sSub>
                      <m:sSubPr>
                        <m:ctrlPr>
                          <a:rPr lang="en-US" sz="2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b>
                        <m:r>
                          <a:rPr lang="en-US" sz="28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⊠</m:t>
                    </m:r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)</a:t>
                </a:r>
                <a:endParaRPr lang="en-US" sz="2800" dirty="0">
                  <a:solidFill>
                    <a:srgbClr val="9133EE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06CCA749-95E5-9AE8-E3CD-2DBBAAB63C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7460917" y="6182379"/>
                <a:ext cx="4187554" cy="523220"/>
              </a:xfrm>
              <a:prstGeom prst="rect">
                <a:avLst/>
              </a:prstGeom>
              <a:blipFill>
                <a:blip r:embed="rId11"/>
                <a:stretch>
                  <a:fillRect t="-13953" b="-290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4CC5D0AE-683F-7A76-7119-5FCDF0EE0FBC}"/>
                  </a:ext>
                </a:extLst>
              </p:cNvPr>
              <p:cNvSpPr txBox="1"/>
              <p:nvPr/>
            </p:nvSpPr>
            <p:spPr>
              <a:xfrm rot="10800000" flipV="1">
                <a:off x="7460914" y="5115579"/>
                <a:ext cx="221648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1F26F1"/>
                          </a:solidFill>
                          <a:latin typeface="Cambria Math" panose="02040503050406030204" pitchFamily="18" charset="0"/>
                        </a:rPr>
                        <m:t>CT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d>
                    </m:oMath>
                  </m:oMathPara>
                </a14:m>
                <a:endParaRPr lang="en-US" sz="2800" b="0" i="1" dirty="0">
                  <a:solidFill>
                    <a:srgbClr val="9133EE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4CC5D0AE-683F-7A76-7119-5FCDF0EE0F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7460914" y="5115579"/>
                <a:ext cx="2216485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7BA7D859-196E-6622-FB98-48E063819EDC}"/>
                  </a:ext>
                </a:extLst>
              </p:cNvPr>
              <p:cNvSpPr txBox="1"/>
              <p:nvPr/>
            </p:nvSpPr>
            <p:spPr>
              <a:xfrm rot="10800000" flipV="1">
                <a:off x="2792562" y="5647881"/>
                <a:ext cx="41875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1F26F1"/>
                        </a:solidFill>
                        <a:latin typeface="Cambria Math" panose="02040503050406030204" pitchFamily="18" charset="0"/>
                      </a:rPr>
                      <m:t>C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1F26F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1F26F1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b>
                        <m:r>
                          <a:rPr lang="en-US" sz="2800" b="0" i="0" smtClean="0">
                            <a:solidFill>
                              <a:srgbClr val="1F26F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b="0" i="1" dirty="0">
                    <a:solidFill>
                      <a:srgbClr val="9133EE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2800" b="0" dirty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random</a:t>
                </a: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7BA7D859-196E-6622-FB98-48E063819E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2792562" y="5647881"/>
                <a:ext cx="4187554" cy="523220"/>
              </a:xfrm>
              <a:prstGeom prst="rect">
                <a:avLst/>
              </a:prstGeom>
              <a:blipFill>
                <a:blip r:embed="rId13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D9509A49-4F21-1AA2-B65D-4006110A74E2}"/>
                  </a:ext>
                </a:extLst>
              </p:cNvPr>
              <p:cNvSpPr txBox="1"/>
              <p:nvPr/>
            </p:nvSpPr>
            <p:spPr>
              <a:xfrm rot="10800000" flipV="1">
                <a:off x="2792562" y="6182379"/>
                <a:ext cx="41875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1F26F1"/>
                        </a:solidFill>
                        <a:latin typeface="Cambria Math" panose="02040503050406030204" pitchFamily="18" charset="0"/>
                      </a:rPr>
                      <m:t>C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1F26F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>
                            <a:solidFill>
                              <a:srgbClr val="1F26F1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b>
                        <m:r>
                          <a:rPr lang="en-US" sz="2800" b="0" i="0" smtClean="0">
                            <a:solidFill>
                              <a:srgbClr val="1F26F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CT</m:t>
                    </m:r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⊟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8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C</m:t>
                    </m:r>
                    <m:sSub>
                      <m:sSubPr>
                        <m:ctrlPr>
                          <a:rPr lang="en-US" sz="2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b>
                        <m:r>
                          <a:rPr lang="en-US" sz="28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⊠</m:t>
                    </m:r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)</a:t>
                </a:r>
                <a:endParaRPr lang="en-US" sz="2800" dirty="0">
                  <a:solidFill>
                    <a:srgbClr val="9133EE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D9509A49-4F21-1AA2-B65D-4006110A74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2792562" y="6182379"/>
                <a:ext cx="4187554" cy="523220"/>
              </a:xfrm>
              <a:prstGeom prst="rect">
                <a:avLst/>
              </a:prstGeom>
              <a:blipFill>
                <a:blip r:embed="rId14"/>
                <a:stretch>
                  <a:fillRect t="-13953" b="-290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AEEFABE6-31F2-F1CE-7B09-40831BD84587}"/>
                  </a:ext>
                </a:extLst>
              </p:cNvPr>
              <p:cNvSpPr txBox="1"/>
              <p:nvPr/>
            </p:nvSpPr>
            <p:spPr>
              <a:xfrm rot="10800000" flipV="1">
                <a:off x="2792560" y="5126630"/>
                <a:ext cx="46185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1F26F1"/>
                          </a:solidFill>
                          <a:latin typeface="Cambria Math" panose="02040503050406030204" pitchFamily="18" charset="0"/>
                        </a:rPr>
                        <m:t>CT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d>
                    </m:oMath>
                  </m:oMathPara>
                </a14:m>
                <a:endParaRPr lang="en-US" sz="2800" b="0" i="1" dirty="0">
                  <a:solidFill>
                    <a:srgbClr val="9133EE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AEEFABE6-31F2-F1CE-7B09-40831BD845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2792560" y="5126630"/>
                <a:ext cx="4618579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74F1194D-2A25-4BC4-38A6-F9D587BD4F0B}"/>
                  </a:ext>
                </a:extLst>
              </p:cNvPr>
              <p:cNvSpPr/>
              <p:nvPr/>
            </p:nvSpPr>
            <p:spPr>
              <a:xfrm>
                <a:off x="6088249" y="5442958"/>
                <a:ext cx="1151149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5400" i="1" smtClean="0">
                              <a:solidFill>
                                <a:srgbClr val="1F26F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400" b="0" i="1" smtClean="0">
                              <a:solidFill>
                                <a:srgbClr val="1F26F1"/>
                              </a:solidFill>
                              <a:latin typeface="Cambria Math" panose="02040503050406030204" pitchFamily="18" charset="0"/>
                            </a:rPr>
                            <m:t>≈</m:t>
                          </m:r>
                        </m:e>
                        <m:sub>
                          <m:r>
                            <a:rPr lang="en-US" sz="5400" b="0" i="1" smtClean="0">
                              <a:solidFill>
                                <a:srgbClr val="1F26F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sz="7200" dirty="0">
                  <a:solidFill>
                    <a:srgbClr val="1F26F1"/>
                  </a:solidFill>
                </a:endParaRPr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74F1194D-2A25-4BC4-38A6-F9D587BD4F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8249" y="5442958"/>
                <a:ext cx="1151149" cy="92333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F31D4295-36CB-1F3E-7FA1-8C6911D5F522}"/>
                  </a:ext>
                </a:extLst>
              </p:cNvPr>
              <p:cNvSpPr/>
              <p:nvPr/>
            </p:nvSpPr>
            <p:spPr>
              <a:xfrm>
                <a:off x="8190075" y="3800479"/>
                <a:ext cx="934871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1" i="1" smtClean="0">
                          <a:solidFill>
                            <a:srgbClr val="1F26F1"/>
                          </a:solidFill>
                          <a:latin typeface="Cambria Math" panose="02040503050406030204" pitchFamily="18" charset="0"/>
                        </a:rPr>
                        <m:t>≡</m:t>
                      </m:r>
                    </m:oMath>
                  </m:oMathPara>
                </a14:m>
                <a:endParaRPr lang="en-US" sz="6000" b="1" dirty="0">
                  <a:solidFill>
                    <a:srgbClr val="1F26F1"/>
                  </a:solidFill>
                </a:endParaRPr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F31D4295-36CB-1F3E-7FA1-8C6911D5F5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0075" y="3800479"/>
                <a:ext cx="934871" cy="1015663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01B58CAC-FAEF-813A-528A-EA84DEC17C47}"/>
                  </a:ext>
                </a:extLst>
              </p:cNvPr>
              <p:cNvSpPr txBox="1"/>
              <p:nvPr/>
            </p:nvSpPr>
            <p:spPr>
              <a:xfrm rot="10800000" flipV="1">
                <a:off x="7002491" y="2821061"/>
                <a:ext cx="344119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b="1" i="1" dirty="0" smtClean="0">
                              <a:solidFill>
                                <a:srgbClr val="1F26F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3200" i="0">
                              <a:solidFill>
                                <a:srgbClr val="1F26F1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  <m:sSub>
                            <m:sSubPr>
                              <m:ctrlPr>
                                <a:rPr lang="en-US" sz="3200" b="1" i="1" smtClean="0">
                                  <a:solidFill>
                                    <a:srgbClr val="1F26F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200" i="0">
                                  <a:solidFill>
                                    <a:srgbClr val="1F26F1"/>
                                  </a:solidFill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e>
                            <m:sub>
                              <m:r>
                                <a:rPr lang="en-US" sz="3200" b="0" i="0" smtClean="0">
                                  <a:solidFill>
                                    <a:srgbClr val="1F26F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b="1" i="1">
                              <a:solidFill>
                                <a:srgbClr val="1F26F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⊠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b="0" i="1" smtClean="0">
                              <a:solidFill>
                                <a:srgbClr val="1F26F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3200" b="1" i="1" dirty="0">
                          <a:solidFill>
                            <a:srgbClr val="1F26F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⊞</m:t>
                      </m:r>
                      <m:r>
                        <m:rPr>
                          <m:sty m:val="p"/>
                        </m:rPr>
                        <a:rPr lang="en-US" sz="3200" i="0">
                          <a:solidFill>
                            <a:srgbClr val="1F26F1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1F26F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0">
                              <a:solidFill>
                                <a:srgbClr val="1F26F1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r>
                            <a:rPr lang="en-US" sz="3200" b="0" i="0" smtClean="0">
                              <a:solidFill>
                                <a:srgbClr val="1F26F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1F26F1"/>
                  </a:solidFill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01B58CAC-FAEF-813A-528A-EA84DEC17C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7002491" y="2821061"/>
                <a:ext cx="3441192" cy="58477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DD1D0B47-E81E-CE40-EE06-74D97534EB02}"/>
                  </a:ext>
                </a:extLst>
              </p:cNvPr>
              <p:cNvSpPr txBox="1"/>
              <p:nvPr/>
            </p:nvSpPr>
            <p:spPr>
              <a:xfrm>
                <a:off x="8074152" y="3310128"/>
                <a:ext cx="341376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0" dirty="0" smtClean="0">
                          <a:solidFill>
                            <a:srgbClr val="1F26F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 dirty="0">
                          <a:solidFill>
                            <a:srgbClr val="1F26F1"/>
                          </a:solidFill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ctrlPr>
                            <a:rPr lang="en-US" sz="3200" i="1">
                              <a:solidFill>
                                <a:srgbClr val="1F26F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rgbClr val="1F26F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0" i="1" smtClean="0">
                              <a:solidFill>
                                <a:srgbClr val="1F26F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3200" i="1">
                              <a:solidFill>
                                <a:srgbClr val="1F26F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3200" b="0" i="1" smtClean="0">
                              <a:solidFill>
                                <a:srgbClr val="1F26F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rgbClr val="1F26F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rgbClr val="1F26F1"/>
                          </a:solidFill>
                          <a:latin typeface="Cambria Math" panose="02040503050406030204" pitchFamily="18" charset="0"/>
                        </a:rPr>
                        <m:t>CT</m:t>
                      </m:r>
                    </m:oMath>
                  </m:oMathPara>
                </a14:m>
                <a:endParaRPr lang="en-US" sz="3200" dirty="0">
                  <a:solidFill>
                    <a:srgbClr val="9133EE"/>
                  </a:solidFill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DD1D0B47-E81E-CE40-EE06-74D97534EB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4152" y="3310128"/>
                <a:ext cx="3413760" cy="58477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D5165ADD-711F-F018-6304-F2BDB246CD81}"/>
                  </a:ext>
                </a:extLst>
              </p:cNvPr>
              <p:cNvSpPr txBox="1"/>
              <p:nvPr/>
            </p:nvSpPr>
            <p:spPr>
              <a:xfrm>
                <a:off x="9525000" y="5161148"/>
                <a:ext cx="26670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0" dirty="0">
                    <a:solidFill>
                      <a:srgbClr val="9133EE"/>
                    </a:solidFill>
                  </a:rPr>
                  <a:t>//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9133EE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2400" b="0" i="0" smtClean="0">
                        <a:solidFill>
                          <a:srgbClr val="9133EE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9133EE"/>
                        </a:solidFill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2400" b="0" i="1" smtClean="0">
                        <a:solidFill>
                          <a:srgbClr val="9133EE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rgbClr val="9133EE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9133E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9133EE"/>
                            </a:solidFill>
                            <a:latin typeface="Cambria Math" panose="02040503050406030204" pitchFamily="18" charset="0"/>
                          </a:rPr>
                          <m:t>≈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9133EE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9133EE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sz="2400" dirty="0">
                  <a:solidFill>
                    <a:srgbClr val="9133EE"/>
                  </a:solidFill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D5165ADD-711F-F018-6304-F2BDB246CD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5000" y="5161148"/>
                <a:ext cx="2667000" cy="461665"/>
              </a:xfrm>
              <a:prstGeom prst="rect">
                <a:avLst/>
              </a:prstGeom>
              <a:blipFill>
                <a:blip r:embed="rId20"/>
                <a:stretch>
                  <a:fillRect l="-3661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4334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17FA0AF-603A-DC7A-78BC-633F3320D8CC}"/>
              </a:ext>
            </a:extLst>
          </p:cNvPr>
          <p:cNvSpPr/>
          <p:nvPr/>
        </p:nvSpPr>
        <p:spPr>
          <a:xfrm>
            <a:off x="6360029" y="1600201"/>
            <a:ext cx="4520377" cy="4800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7D14A8-69F7-34A0-6F10-B7EAA4CEA2C8}"/>
              </a:ext>
            </a:extLst>
          </p:cNvPr>
          <p:cNvSpPr/>
          <p:nvPr/>
        </p:nvSpPr>
        <p:spPr>
          <a:xfrm>
            <a:off x="3094612" y="2886225"/>
            <a:ext cx="2312945" cy="10796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itle 1">
                <a:extLst>
                  <a:ext uri="{FF2B5EF4-FFF2-40B4-BE49-F238E27FC236}">
                    <a16:creationId xmlns:a16="http://schemas.microsoft.com/office/drawing/2014/main" id="{89D7B5FE-3976-E258-1043-3043B511240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5"/>
                <a:ext cx="10515600" cy="1325563"/>
              </a:xfrm>
            </p:spPr>
            <p:txBody>
              <a:bodyPr/>
              <a:lstStyle/>
              <a:p>
                <a:r>
                  <a:rPr lang="en-US" dirty="0"/>
                  <a:t>W.L.O.G. to Assume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Public</a:t>
                </a:r>
              </a:p>
            </p:txBody>
          </p:sp>
        </mc:Choice>
        <mc:Fallback>
          <p:sp>
            <p:nvSpPr>
              <p:cNvPr id="6" name="Title 1">
                <a:extLst>
                  <a:ext uri="{FF2B5EF4-FFF2-40B4-BE49-F238E27FC236}">
                    <a16:creationId xmlns:a16="http://schemas.microsoft.com/office/drawing/2014/main" id="{89D7B5FE-3976-E258-1043-3043B51124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10515600" cy="1325563"/>
              </a:xfrm>
              <a:blipFill>
                <a:blip r:embed="rId3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E95EE1D-6F89-D73E-8010-8C941BAF0731}"/>
                  </a:ext>
                </a:extLst>
              </p:cNvPr>
              <p:cNvSpPr txBox="1"/>
              <p:nvPr/>
            </p:nvSpPr>
            <p:spPr>
              <a:xfrm rot="10800000" flipV="1">
                <a:off x="1419435" y="3167646"/>
                <a:ext cx="64282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KE</m:t>
                      </m:r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E95EE1D-6F89-D73E-8010-8C941BAF07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1419435" y="3167646"/>
                <a:ext cx="642822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68DBD4C-CA5F-BC09-CF44-0F000C8BD311}"/>
              </a:ext>
            </a:extLst>
          </p:cNvPr>
          <p:cNvCxnSpPr>
            <a:cxnSpLocks/>
          </p:cNvCxnSpPr>
          <p:nvPr/>
        </p:nvCxnSpPr>
        <p:spPr>
          <a:xfrm flipH="1">
            <a:off x="1739128" y="3603111"/>
            <a:ext cx="9189" cy="731520"/>
          </a:xfrm>
          <a:prstGeom prst="straightConnector1">
            <a:avLst/>
          </a:prstGeom>
          <a:ln w="19050" cmpd="sng">
            <a:solidFill>
              <a:schemeClr val="tx1"/>
            </a:solidFill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D4F976C-F635-8376-ED84-636CCFC648F0}"/>
                  </a:ext>
                </a:extLst>
              </p:cNvPr>
              <p:cNvSpPr txBox="1"/>
              <p:nvPr/>
            </p:nvSpPr>
            <p:spPr>
              <a:xfrm rot="10800000" flipV="1">
                <a:off x="2391140" y="3167390"/>
                <a:ext cx="58876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9133EE"/>
                          </a:solidFill>
                          <a:latin typeface="Cambria Math" panose="02040503050406030204" pitchFamily="18" charset="0"/>
                        </a:rPr>
                        <m:t>TB</m:t>
                      </m:r>
                      <m:r>
                        <a:rPr lang="en-US" sz="2800" b="0" i="0" smtClean="0">
                          <a:solidFill>
                            <a:srgbClr val="9133EE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sz="2800" dirty="0">
                  <a:solidFill>
                    <a:srgbClr val="9133EE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D4F976C-F635-8376-ED84-636CCFC648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2391140" y="3167390"/>
                <a:ext cx="588761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76C00A6-E46E-CD3A-1AC7-A01803A583C0}"/>
                  </a:ext>
                </a:extLst>
              </p:cNvPr>
              <p:cNvSpPr txBox="1"/>
              <p:nvPr/>
            </p:nvSpPr>
            <p:spPr>
              <a:xfrm rot="10800000" flipV="1">
                <a:off x="645995" y="4419600"/>
                <a:ext cx="222302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9133EE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800" b="0" i="1" smtClean="0">
                          <a:solidFill>
                            <a:srgbClr val="9133E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9133EE"/>
                          </a:solidFill>
                          <a:latin typeface="Cambria Math" panose="02040503050406030204" pitchFamily="18" charset="0"/>
                        </a:rPr>
                        <m:t>𝑎𝑥</m:t>
                      </m:r>
                      <m:r>
                        <a:rPr lang="en-US" sz="2800" b="0" i="1" smtClean="0">
                          <a:solidFill>
                            <a:srgbClr val="9133EE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rgbClr val="9133EE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2800" i="1" dirty="0">
                  <a:solidFill>
                    <a:srgbClr val="9133EE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76C00A6-E46E-CD3A-1AC7-A01803A583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645995" y="4419600"/>
                <a:ext cx="2223021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59FAF83-FB2F-8E13-AD96-5D634B232065}"/>
                  </a:ext>
                </a:extLst>
              </p:cNvPr>
              <p:cNvSpPr txBox="1"/>
              <p:nvPr/>
            </p:nvSpPr>
            <p:spPr>
              <a:xfrm rot="10800000" flipV="1">
                <a:off x="304801" y="1918393"/>
                <a:ext cx="28686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9133EE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800" b="0" i="1" smtClean="0">
                          <a:solidFill>
                            <a:srgbClr val="9133E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9133EE"/>
                          </a:solidFill>
                          <a:latin typeface="Cambria Math" panose="02040503050406030204" pitchFamily="18" charset="0"/>
                        </a:rPr>
                        <m:t>𝑐𝑥</m:t>
                      </m:r>
                      <m:r>
                        <a:rPr lang="en-US" sz="2800" b="0" i="1" smtClean="0">
                          <a:solidFill>
                            <a:srgbClr val="9133EE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rgbClr val="9133EE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sz="2800" i="1" dirty="0">
                  <a:solidFill>
                    <a:srgbClr val="9133EE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59FAF83-FB2F-8E13-AD96-5D634B2320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304801" y="1918393"/>
                <a:ext cx="2868654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EF14C84-4B2C-60E8-6B01-A161F5C6B2B7}"/>
              </a:ext>
            </a:extLst>
          </p:cNvPr>
          <p:cNvCxnSpPr>
            <a:cxnSpLocks/>
          </p:cNvCxnSpPr>
          <p:nvPr/>
        </p:nvCxnSpPr>
        <p:spPr>
          <a:xfrm flipH="1">
            <a:off x="1748317" y="2484802"/>
            <a:ext cx="9189" cy="731520"/>
          </a:xfrm>
          <a:prstGeom prst="straightConnector1">
            <a:avLst/>
          </a:prstGeom>
          <a:ln w="19050" cmpd="sng">
            <a:solidFill>
              <a:schemeClr val="tx1"/>
            </a:solidFill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4150C0C-CE49-33A8-607E-172C12E65517}"/>
                  </a:ext>
                </a:extLst>
              </p:cNvPr>
              <p:cNvSpPr txBox="1"/>
              <p:nvPr/>
            </p:nvSpPr>
            <p:spPr>
              <a:xfrm rot="10800000" flipV="1">
                <a:off x="3108753" y="2900236"/>
                <a:ext cx="237764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dirty="0" smtClean="0">
                          <a:solidFill>
                            <a:srgbClr val="9133EE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sSub>
                        <m:sSubPr>
                          <m:ctrlPr>
                            <a:rPr lang="en-US" sz="2800" i="1" dirty="0" smtClean="0">
                              <a:solidFill>
                                <a:srgbClr val="9133E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dirty="0" smtClean="0">
                              <a:solidFill>
                                <a:srgbClr val="9133EE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r>
                            <a:rPr lang="en-US" sz="2800" b="0" i="0" dirty="0" smtClean="0">
                              <a:solidFill>
                                <a:srgbClr val="9133E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dirty="0" smtClean="0">
                          <a:solidFill>
                            <a:srgbClr val="9133E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dirty="0">
                          <a:solidFill>
                            <a:srgbClr val="9133EE"/>
                          </a:solidFill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9133E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9133EE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800" i="1">
                              <a:solidFill>
                                <a:srgbClr val="9133EE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solidFill>
                                <a:srgbClr val="9133EE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</m:oMath>
                  </m:oMathPara>
                </a14:m>
                <a:endParaRPr lang="en-US" sz="2800" i="1" dirty="0">
                  <a:solidFill>
                    <a:srgbClr val="9133EE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4150C0C-CE49-33A8-607E-172C12E655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3108753" y="2900236"/>
                <a:ext cx="2377647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552CAC1-3A53-425A-A316-2B6C82A9ABF1}"/>
                  </a:ext>
                </a:extLst>
              </p:cNvPr>
              <p:cNvSpPr txBox="1"/>
              <p:nvPr/>
            </p:nvSpPr>
            <p:spPr>
              <a:xfrm rot="10800000" flipV="1">
                <a:off x="3133818" y="3456658"/>
                <a:ext cx="5486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dirty="0" smtClean="0">
                          <a:solidFill>
                            <a:srgbClr val="9133EE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sSub>
                        <m:sSubPr>
                          <m:ctrlPr>
                            <a:rPr lang="en-US" sz="2800" i="1" dirty="0" smtClean="0">
                              <a:solidFill>
                                <a:srgbClr val="9133E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dirty="0" smtClean="0">
                              <a:solidFill>
                                <a:srgbClr val="9133EE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r>
                            <a:rPr lang="en-US" sz="2800" b="0" i="0" dirty="0" smtClean="0">
                              <a:solidFill>
                                <a:srgbClr val="9133E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dirty="0" smtClean="0">
                          <a:solidFill>
                            <a:srgbClr val="9133E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dirty="0">
                          <a:solidFill>
                            <a:srgbClr val="9133EE"/>
                          </a:solidFill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9133E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9133EE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800" i="1">
                              <a:solidFill>
                                <a:srgbClr val="9133EE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rgbClr val="9133EE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</m:oMath>
                  </m:oMathPara>
                </a14:m>
                <a:endParaRPr lang="en-US" sz="2800" i="1" dirty="0">
                  <a:solidFill>
                    <a:srgbClr val="9133EE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552CAC1-3A53-425A-A316-2B6C82A9AB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3133818" y="3456658"/>
                <a:ext cx="5486400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C51A28E-0074-5A63-C095-4C88642E2B12}"/>
                  </a:ext>
                </a:extLst>
              </p:cNvPr>
              <p:cNvSpPr txBox="1"/>
              <p:nvPr/>
            </p:nvSpPr>
            <p:spPr>
              <a:xfrm rot="10800000" flipV="1">
                <a:off x="2685519" y="4419344"/>
                <a:ext cx="156899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0" dirty="0">
                    <a:solidFill>
                      <a:srgbClr val="C00000"/>
                    </a:solidFill>
                  </a:rPr>
                  <a:t>Public</a:t>
                </a:r>
                <a:r>
                  <a:rPr lang="en-US" sz="2800" b="0" dirty="0">
                    <a:solidFill>
                      <a:srgbClr val="9133EE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800" i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C51A28E-0074-5A63-C095-4C88642E2B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2685519" y="4419344"/>
                <a:ext cx="1568997" cy="523220"/>
              </a:xfrm>
              <a:prstGeom prst="rect">
                <a:avLst/>
              </a:prstGeom>
              <a:blipFill>
                <a:blip r:embed="rId10"/>
                <a:stretch>
                  <a:fillRect l="-778"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833E798-2FAB-A11F-AA57-536FA7977BFE}"/>
                  </a:ext>
                </a:extLst>
              </p:cNvPr>
              <p:cNvSpPr txBox="1"/>
              <p:nvPr/>
            </p:nvSpPr>
            <p:spPr>
              <a:xfrm rot="10800000" flipV="1">
                <a:off x="7748773" y="3460702"/>
                <a:ext cx="64282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KE</m:t>
                      </m:r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833E798-2FAB-A11F-AA57-536FA7977B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7748773" y="3460702"/>
                <a:ext cx="642822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B2FAB48-4DEA-7EB0-3F14-16D7FC66778E}"/>
              </a:ext>
            </a:extLst>
          </p:cNvPr>
          <p:cNvCxnSpPr>
            <a:cxnSpLocks/>
          </p:cNvCxnSpPr>
          <p:nvPr/>
        </p:nvCxnSpPr>
        <p:spPr>
          <a:xfrm flipH="1">
            <a:off x="8058417" y="3983923"/>
            <a:ext cx="9189" cy="731520"/>
          </a:xfrm>
          <a:prstGeom prst="straightConnector1">
            <a:avLst/>
          </a:prstGeom>
          <a:ln w="19050" cmpd="sng">
            <a:solidFill>
              <a:schemeClr val="tx1"/>
            </a:solidFill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D4072E8-5BFC-581E-19B4-8BD89D0EFBBA}"/>
                  </a:ext>
                </a:extLst>
              </p:cNvPr>
              <p:cNvSpPr txBox="1"/>
              <p:nvPr/>
            </p:nvSpPr>
            <p:spPr>
              <a:xfrm flipV="1">
                <a:off x="7791356" y="4720975"/>
                <a:ext cx="5341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+</m:t>
                      </m:r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D4072E8-5BFC-581E-19B4-8BD89D0EFB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V="1">
                <a:off x="7791356" y="4720975"/>
                <a:ext cx="534121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A2A68BD-2E2A-3AB9-008F-63CC4B479954}"/>
              </a:ext>
            </a:extLst>
          </p:cNvPr>
          <p:cNvCxnSpPr>
            <a:cxnSpLocks/>
            <a:stCxn id="18" idx="0"/>
          </p:cNvCxnSpPr>
          <p:nvPr/>
        </p:nvCxnSpPr>
        <p:spPr>
          <a:xfrm flipH="1">
            <a:off x="7476131" y="5244195"/>
            <a:ext cx="582286" cy="557184"/>
          </a:xfrm>
          <a:prstGeom prst="straightConnector1">
            <a:avLst/>
          </a:prstGeom>
          <a:ln w="19050" cmpd="sng">
            <a:solidFill>
              <a:schemeClr val="tx1"/>
            </a:solidFill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32466EE-BFCE-4CE0-560A-A240AF03E687}"/>
              </a:ext>
            </a:extLst>
          </p:cNvPr>
          <p:cNvCxnSpPr>
            <a:cxnSpLocks/>
            <a:stCxn id="18" idx="0"/>
          </p:cNvCxnSpPr>
          <p:nvPr/>
        </p:nvCxnSpPr>
        <p:spPr>
          <a:xfrm>
            <a:off x="8058417" y="5244195"/>
            <a:ext cx="586417" cy="557184"/>
          </a:xfrm>
          <a:prstGeom prst="straightConnector1">
            <a:avLst/>
          </a:prstGeom>
          <a:ln w="19050" cmpd="sng">
            <a:solidFill>
              <a:schemeClr val="tx1"/>
            </a:solidFill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0404CDE-0B04-5969-C80E-D18C12C93582}"/>
                  </a:ext>
                </a:extLst>
              </p:cNvPr>
              <p:cNvSpPr txBox="1"/>
              <p:nvPr/>
            </p:nvSpPr>
            <p:spPr>
              <a:xfrm flipV="1">
                <a:off x="8388608" y="2380298"/>
                <a:ext cx="54984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0404CDE-0B04-5969-C80E-D18C12C935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V="1">
                <a:off x="8388608" y="2380298"/>
                <a:ext cx="549841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57DF937-D661-C004-B135-13F93D21F812}"/>
              </a:ext>
            </a:extLst>
          </p:cNvPr>
          <p:cNvCxnSpPr>
            <a:cxnSpLocks/>
          </p:cNvCxnSpPr>
          <p:nvPr/>
        </p:nvCxnSpPr>
        <p:spPr>
          <a:xfrm flipH="1">
            <a:off x="8065997" y="2836860"/>
            <a:ext cx="589058" cy="682315"/>
          </a:xfrm>
          <a:prstGeom prst="straightConnector1">
            <a:avLst/>
          </a:prstGeom>
          <a:ln w="19050" cmpd="sng">
            <a:solidFill>
              <a:schemeClr val="tx1"/>
            </a:solidFill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1C26916-E13A-C229-3DEE-36BA3CDC9A10}"/>
              </a:ext>
            </a:extLst>
          </p:cNvPr>
          <p:cNvCxnSpPr>
            <a:cxnSpLocks/>
          </p:cNvCxnSpPr>
          <p:nvPr/>
        </p:nvCxnSpPr>
        <p:spPr>
          <a:xfrm>
            <a:off x="8672956" y="2836860"/>
            <a:ext cx="583139" cy="660856"/>
          </a:xfrm>
          <a:prstGeom prst="straightConnector1">
            <a:avLst/>
          </a:prstGeom>
          <a:ln w="19050" cmpd="sng">
            <a:solidFill>
              <a:schemeClr val="tx1"/>
            </a:solidFill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8105ACB-CE2A-DCC4-2934-3FA412729B23}"/>
              </a:ext>
            </a:extLst>
          </p:cNvPr>
          <p:cNvCxnSpPr>
            <a:cxnSpLocks/>
          </p:cNvCxnSpPr>
          <p:nvPr/>
        </p:nvCxnSpPr>
        <p:spPr>
          <a:xfrm flipH="1">
            <a:off x="8677354" y="1663274"/>
            <a:ext cx="9189" cy="731520"/>
          </a:xfrm>
          <a:prstGeom prst="straightConnector1">
            <a:avLst/>
          </a:prstGeom>
          <a:ln w="19050" cmpd="sng">
            <a:solidFill>
              <a:schemeClr val="tx1"/>
            </a:solidFill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1FE3749-DC2E-DE38-F975-6928A0165A04}"/>
                  </a:ext>
                </a:extLst>
              </p:cNvPr>
              <p:cNvSpPr txBox="1"/>
              <p:nvPr/>
            </p:nvSpPr>
            <p:spPr>
              <a:xfrm rot="10800000" flipV="1">
                <a:off x="8213724" y="4148297"/>
                <a:ext cx="1803905" cy="528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sz="2800" i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1FE3749-DC2E-DE38-F975-6928A0165A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8213724" y="4148297"/>
                <a:ext cx="1803905" cy="52899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043A930-093E-B6A2-719D-E0B9822C9BE0}"/>
                  </a:ext>
                </a:extLst>
              </p:cNvPr>
              <p:cNvSpPr txBox="1"/>
              <p:nvPr/>
            </p:nvSpPr>
            <p:spPr>
              <a:xfrm rot="10800000" flipV="1">
                <a:off x="7253094" y="5795608"/>
                <a:ext cx="648077" cy="528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9133E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9133EE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9133EE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2800" i="1" dirty="0">
                  <a:solidFill>
                    <a:srgbClr val="9133EE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043A930-093E-B6A2-719D-E0B9822C9B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7253094" y="5795608"/>
                <a:ext cx="648077" cy="52899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8F0D6F7-AD95-8C46-F9AA-F7C96DE05737}"/>
                  </a:ext>
                </a:extLst>
              </p:cNvPr>
              <p:cNvSpPr txBox="1"/>
              <p:nvPr/>
            </p:nvSpPr>
            <p:spPr>
              <a:xfrm rot="10800000" flipV="1">
                <a:off x="8501159" y="5800678"/>
                <a:ext cx="13127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1F26F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800" b="0" i="1" smtClean="0">
                          <a:solidFill>
                            <a:srgbClr val="1F26F1"/>
                          </a:solidFill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sz="2800" i="1" dirty="0">
                          <a:solidFill>
                            <a:srgbClr val="1F26F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ℛ</m:t>
                      </m:r>
                    </m:oMath>
                  </m:oMathPara>
                </a14:m>
                <a:endParaRPr lang="en-US" sz="2800" i="1" dirty="0">
                  <a:solidFill>
                    <a:srgbClr val="1F26F1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8F0D6F7-AD95-8C46-F9AA-F7C96DE057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8501159" y="5800678"/>
                <a:ext cx="1312764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F081C4C-3497-8D8A-22D5-4904B223D282}"/>
                  </a:ext>
                </a:extLst>
              </p:cNvPr>
              <p:cNvSpPr txBox="1"/>
              <p:nvPr/>
            </p:nvSpPr>
            <p:spPr>
              <a:xfrm rot="10800000" flipV="1">
                <a:off x="9137955" y="3460702"/>
                <a:ext cx="619211" cy="528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1F26F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sz="2800" i="1" dirty="0">
                  <a:solidFill>
                    <a:srgbClr val="1F26F1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F081C4C-3497-8D8A-22D5-4904B223D2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9137955" y="3460702"/>
                <a:ext cx="619211" cy="52899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C5EDE47-D889-6AEC-D9CB-40E46C9F4AB2}"/>
                  </a:ext>
                </a:extLst>
              </p:cNvPr>
              <p:cNvSpPr txBox="1"/>
              <p:nvPr/>
            </p:nvSpPr>
            <p:spPr>
              <a:xfrm rot="10800000" flipV="1">
                <a:off x="8858105" y="1788275"/>
                <a:ext cx="61921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9133EE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rgbClr val="9133EE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2800" i="1" dirty="0">
                  <a:solidFill>
                    <a:srgbClr val="9133EE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C5EDE47-D889-6AEC-D9CB-40E46C9F4A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8858105" y="1788275"/>
                <a:ext cx="619211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4090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1">
            <a:extLst>
              <a:ext uri="{FF2B5EF4-FFF2-40B4-BE49-F238E27FC236}">
                <a16:creationId xmlns:a16="http://schemas.microsoft.com/office/drawing/2014/main" id="{4FF8C666-4FD4-9C42-BDD8-9C60C8319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The Encrypted Truth Table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Content Placeholder 2">
                <a:extLst>
                  <a:ext uri="{FF2B5EF4-FFF2-40B4-BE49-F238E27FC236}">
                    <a16:creationId xmlns:a16="http://schemas.microsoft.com/office/drawing/2014/main" id="{B731E461-E215-804A-836F-E79F6A24FF0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74684"/>
                <a:ext cx="10972800" cy="480131"/>
              </a:xfrm>
            </p:spPr>
            <p:txBody>
              <a:bodyPr>
                <a:spAutoFit/>
              </a:bodyPr>
              <a:lstStyle/>
              <a:p>
                <a:pPr marL="0" indent="0">
                  <a:buNone/>
                </a:pPr>
                <a:r>
                  <a:rPr lang="en-US" dirty="0"/>
                  <a:t>Pick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),(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)←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8" name="Content Placeholder 2">
                <a:extLst>
                  <a:ext uri="{FF2B5EF4-FFF2-40B4-BE49-F238E27FC236}">
                    <a16:creationId xmlns:a16="http://schemas.microsoft.com/office/drawing/2014/main" id="{B731E461-E215-804A-836F-E79F6A24FF0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74684"/>
                <a:ext cx="10972800" cy="480131"/>
              </a:xfrm>
              <a:blipFill>
                <a:blip r:embed="rId2"/>
                <a:stretch>
                  <a:fillRect l="-1040" t="-23684" b="-31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9" name="Table 58">
                <a:extLst>
                  <a:ext uri="{FF2B5EF4-FFF2-40B4-BE49-F238E27FC236}">
                    <a16:creationId xmlns:a16="http://schemas.microsoft.com/office/drawing/2014/main" id="{25673A3F-D026-184E-A2C7-29546DAFC54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96851581"/>
                  </p:ext>
                </p:extLst>
              </p:nvPr>
            </p:nvGraphicFramePr>
            <p:xfrm>
              <a:off x="1143000" y="3243956"/>
              <a:ext cx="2190426" cy="1854200"/>
            </p:xfrm>
            <a:graphic>
              <a:graphicData uri="http://schemas.openxmlformats.org/drawingml/2006/table">
                <a:tbl>
                  <a:tblPr firstRow="1" bandRow="1">
                    <a:tableStyleId>{7E9639D4-E3E2-4D34-9284-5A2195B3D0D7}</a:tableStyleId>
                  </a:tblPr>
                  <a:tblGrid>
                    <a:gridCol w="730142">
                      <a:extLst>
                        <a:ext uri="{9D8B030D-6E8A-4147-A177-3AD203B41FA5}">
                          <a16:colId xmlns:a16="http://schemas.microsoft.com/office/drawing/2014/main" val="3682091817"/>
                        </a:ext>
                      </a:extLst>
                    </a:gridCol>
                    <a:gridCol w="730142">
                      <a:extLst>
                        <a:ext uri="{9D8B030D-6E8A-4147-A177-3AD203B41FA5}">
                          <a16:colId xmlns:a16="http://schemas.microsoft.com/office/drawing/2014/main" val="2968648317"/>
                        </a:ext>
                      </a:extLst>
                    </a:gridCol>
                    <a:gridCol w="730142">
                      <a:extLst>
                        <a:ext uri="{9D8B030D-6E8A-4147-A177-3AD203B41FA5}">
                          <a16:colId xmlns:a16="http://schemas.microsoft.com/office/drawing/2014/main" val="73576597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1800" smtClean="0">
                                    <a:latin typeface="Cambria Math" panose="02040503050406030204" pitchFamily="18" charset="0"/>
                                  </a:rPr>
                                  <m:t>∧</m:t>
                                </m:r>
                                <m:r>
                                  <a:rPr lang="en-US" sz="180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848750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7955837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1352215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0397538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4014883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9" name="Table 58">
                <a:extLst>
                  <a:ext uri="{FF2B5EF4-FFF2-40B4-BE49-F238E27FC236}">
                    <a16:creationId xmlns:a16="http://schemas.microsoft.com/office/drawing/2014/main" id="{25673A3F-D026-184E-A2C7-29546DAFC54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96851581"/>
                  </p:ext>
                </p:extLst>
              </p:nvPr>
            </p:nvGraphicFramePr>
            <p:xfrm>
              <a:off x="1143000" y="3243956"/>
              <a:ext cx="2190426" cy="1854200"/>
            </p:xfrm>
            <a:graphic>
              <a:graphicData uri="http://schemas.openxmlformats.org/drawingml/2006/table">
                <a:tbl>
                  <a:tblPr firstRow="1" bandRow="1">
                    <a:tableStyleId>{7E9639D4-E3E2-4D34-9284-5A2195B3D0D7}</a:tableStyleId>
                  </a:tblPr>
                  <a:tblGrid>
                    <a:gridCol w="730142">
                      <a:extLst>
                        <a:ext uri="{9D8B030D-6E8A-4147-A177-3AD203B41FA5}">
                          <a16:colId xmlns:a16="http://schemas.microsoft.com/office/drawing/2014/main" val="3682091817"/>
                        </a:ext>
                      </a:extLst>
                    </a:gridCol>
                    <a:gridCol w="730142">
                      <a:extLst>
                        <a:ext uri="{9D8B030D-6E8A-4147-A177-3AD203B41FA5}">
                          <a16:colId xmlns:a16="http://schemas.microsoft.com/office/drawing/2014/main" val="2968648317"/>
                        </a:ext>
                      </a:extLst>
                    </a:gridCol>
                    <a:gridCol w="730142">
                      <a:extLst>
                        <a:ext uri="{9D8B030D-6E8A-4147-A177-3AD203B41FA5}">
                          <a16:colId xmlns:a16="http://schemas.microsoft.com/office/drawing/2014/main" val="73576597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724" t="-3448" r="-198276" b="-4275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3509" t="-3448" r="-101754" b="-4275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000" t="-3448" b="-4275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848750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7955837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1352215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0397538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4014883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0" name="Right Arrow 59">
            <a:extLst>
              <a:ext uri="{FF2B5EF4-FFF2-40B4-BE49-F238E27FC236}">
                <a16:creationId xmlns:a16="http://schemas.microsoft.com/office/drawing/2014/main" id="{53244EEB-E7AA-874D-B4A6-4F4B8D32DA05}"/>
              </a:ext>
            </a:extLst>
          </p:cNvPr>
          <p:cNvSpPr/>
          <p:nvPr/>
        </p:nvSpPr>
        <p:spPr>
          <a:xfrm>
            <a:off x="3629090" y="3963414"/>
            <a:ext cx="997739" cy="4572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1" name="Table 60">
                <a:extLst>
                  <a:ext uri="{FF2B5EF4-FFF2-40B4-BE49-F238E27FC236}">
                    <a16:creationId xmlns:a16="http://schemas.microsoft.com/office/drawing/2014/main" id="{5EBA3EA2-F5D8-B046-9FDD-B98FBB63360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33939342"/>
                  </p:ext>
                </p:extLst>
              </p:nvPr>
            </p:nvGraphicFramePr>
            <p:xfrm>
              <a:off x="5046117" y="3171514"/>
              <a:ext cx="1886855" cy="1943028"/>
            </p:xfrm>
            <a:graphic>
              <a:graphicData uri="http://schemas.openxmlformats.org/drawingml/2006/table">
                <a:tbl>
                  <a:tblPr firstRow="1" bandRow="1">
                    <a:tableStyleId>{7E9639D4-E3E2-4D34-9284-5A2195B3D0D7}</a:tableStyleId>
                  </a:tblPr>
                  <a:tblGrid>
                    <a:gridCol w="1886855">
                      <a:extLst>
                        <a:ext uri="{9D8B030D-6E8A-4147-A177-3AD203B41FA5}">
                          <a16:colId xmlns:a16="http://schemas.microsoft.com/office/drawing/2014/main" val="73576597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848750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𝔼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b>
                                </m:s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𝔼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sub>
                                </m:s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(0))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7955837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𝔼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b>
                                </m:s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𝔼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sub>
                                </m:s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(0))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1352215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𝔼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b>
                                </m:s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𝔼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sub>
                                </m:s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(0))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03975380"/>
                      </a:ext>
                    </a:extLst>
                  </a:tr>
                  <a:tr h="40423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𝔼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b>
                                </m:s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𝔼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sub>
                                </m:s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(1))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4014883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1" name="Table 60">
                <a:extLst>
                  <a:ext uri="{FF2B5EF4-FFF2-40B4-BE49-F238E27FC236}">
                    <a16:creationId xmlns:a16="http://schemas.microsoft.com/office/drawing/2014/main" id="{5EBA3EA2-F5D8-B046-9FDD-B98FBB63360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33939342"/>
                  </p:ext>
                </p:extLst>
              </p:nvPr>
            </p:nvGraphicFramePr>
            <p:xfrm>
              <a:off x="5046117" y="3171514"/>
              <a:ext cx="1886855" cy="1943028"/>
            </p:xfrm>
            <a:graphic>
              <a:graphicData uri="http://schemas.openxmlformats.org/drawingml/2006/table">
                <a:tbl>
                  <a:tblPr firstRow="1" bandRow="1">
                    <a:tableStyleId>{7E9639D4-E3E2-4D34-9284-5A2195B3D0D7}</a:tableStyleId>
                  </a:tblPr>
                  <a:tblGrid>
                    <a:gridCol w="1886855">
                      <a:extLst>
                        <a:ext uri="{9D8B030D-6E8A-4147-A177-3AD203B41FA5}">
                          <a16:colId xmlns:a16="http://schemas.microsoft.com/office/drawing/2014/main" val="73576597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84875067"/>
                      </a:ext>
                    </a:extLst>
                  </a:tr>
                  <a:tr h="38931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71" t="-93548" b="-3064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79558372"/>
                      </a:ext>
                    </a:extLst>
                  </a:tr>
                  <a:tr h="38931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71" t="-193548" b="-2064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13522151"/>
                      </a:ext>
                    </a:extLst>
                  </a:tr>
                  <a:tr h="38931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71" t="-293548" b="-1064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03975380"/>
                      </a:ext>
                    </a:extLst>
                  </a:tr>
                  <a:tr h="40423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71" t="-381250" b="-31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4014883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2" name="Table 61">
                <a:extLst>
                  <a:ext uri="{FF2B5EF4-FFF2-40B4-BE49-F238E27FC236}">
                    <a16:creationId xmlns:a16="http://schemas.microsoft.com/office/drawing/2014/main" id="{69EE7F29-26D1-DD47-9032-4C375E05DD2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43905801"/>
                  </p:ext>
                </p:extLst>
              </p:nvPr>
            </p:nvGraphicFramePr>
            <p:xfrm>
              <a:off x="9113610" y="3137856"/>
              <a:ext cx="1886855" cy="1943028"/>
            </p:xfrm>
            <a:graphic>
              <a:graphicData uri="http://schemas.openxmlformats.org/drawingml/2006/table">
                <a:tbl>
                  <a:tblPr firstRow="1" bandRow="1">
                    <a:tableStyleId>{7E9639D4-E3E2-4D34-9284-5A2195B3D0D7}</a:tableStyleId>
                  </a:tblPr>
                  <a:tblGrid>
                    <a:gridCol w="1886855">
                      <a:extLst>
                        <a:ext uri="{9D8B030D-6E8A-4147-A177-3AD203B41FA5}">
                          <a16:colId xmlns:a16="http://schemas.microsoft.com/office/drawing/2014/main" val="73576597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GT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848750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𝔼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b>
                                </m:s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𝔼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sub>
                                </m:s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(1))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7955837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𝔼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b>
                                </m:s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𝔼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sub>
                                </m:s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(0))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1352215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𝔼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b>
                                </m:s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𝔼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sub>
                                </m:s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(0))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03975380"/>
                      </a:ext>
                    </a:extLst>
                  </a:tr>
                  <a:tr h="40423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𝔼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b>
                                </m:s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𝔼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sub>
                                </m:s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(0))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4014883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2" name="Table 61">
                <a:extLst>
                  <a:ext uri="{FF2B5EF4-FFF2-40B4-BE49-F238E27FC236}">
                    <a16:creationId xmlns:a16="http://schemas.microsoft.com/office/drawing/2014/main" id="{69EE7F29-26D1-DD47-9032-4C375E05DD2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43905801"/>
                  </p:ext>
                </p:extLst>
              </p:nvPr>
            </p:nvGraphicFramePr>
            <p:xfrm>
              <a:off x="9113610" y="3137856"/>
              <a:ext cx="1886855" cy="1943028"/>
            </p:xfrm>
            <a:graphic>
              <a:graphicData uri="http://schemas.openxmlformats.org/drawingml/2006/table">
                <a:tbl>
                  <a:tblPr firstRow="1" bandRow="1">
                    <a:tableStyleId>{7E9639D4-E3E2-4D34-9284-5A2195B3D0D7}</a:tableStyleId>
                  </a:tblPr>
                  <a:tblGrid>
                    <a:gridCol w="1886855">
                      <a:extLst>
                        <a:ext uri="{9D8B030D-6E8A-4147-A177-3AD203B41FA5}">
                          <a16:colId xmlns:a16="http://schemas.microsoft.com/office/drawing/2014/main" val="73576597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GT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84875067"/>
                      </a:ext>
                    </a:extLst>
                  </a:tr>
                  <a:tr h="38931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t="-103226" r="667" b="-3032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79558372"/>
                      </a:ext>
                    </a:extLst>
                  </a:tr>
                  <a:tr h="38931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t="-203226" r="667" b="-2032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13522151"/>
                      </a:ext>
                    </a:extLst>
                  </a:tr>
                  <a:tr h="38931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t="-303226" r="667" b="-1032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03975380"/>
                      </a:ext>
                    </a:extLst>
                  </a:tr>
                  <a:tr h="40423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t="-390625" r="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4014883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3" name="TextBox 62">
            <a:extLst>
              <a:ext uri="{FF2B5EF4-FFF2-40B4-BE49-F238E27FC236}">
                <a16:creationId xmlns:a16="http://schemas.microsoft.com/office/drawing/2014/main" id="{64E911F3-0046-5349-BD65-0CECED55F20F}"/>
              </a:ext>
            </a:extLst>
          </p:cNvPr>
          <p:cNvSpPr txBox="1"/>
          <p:nvPr/>
        </p:nvSpPr>
        <p:spPr>
          <a:xfrm>
            <a:off x="7318393" y="2286000"/>
            <a:ext cx="19793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latin typeface="Candara" panose="020E0502030303020204" pitchFamily="34" charset="0"/>
                <a:ea typeface="Helvetica" charset="0"/>
                <a:cs typeface="Helvetica" charset="0"/>
              </a:rPr>
              <a:t>2. Randomly shuffle!</a:t>
            </a: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BF93A139-9A6D-CF49-A11B-DAC3F2D80A46}"/>
              </a:ext>
            </a:extLst>
          </p:cNvPr>
          <p:cNvCxnSpPr>
            <a:cxnSpLocks/>
          </p:cNvCxnSpPr>
          <p:nvPr/>
        </p:nvCxnSpPr>
        <p:spPr>
          <a:xfrm>
            <a:off x="7134291" y="3730105"/>
            <a:ext cx="1778000" cy="389467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EA8AF387-0414-9641-B98C-DAFE0B0A9BE3}"/>
              </a:ext>
            </a:extLst>
          </p:cNvPr>
          <p:cNvCxnSpPr>
            <a:cxnSpLocks/>
          </p:cNvCxnSpPr>
          <p:nvPr/>
        </p:nvCxnSpPr>
        <p:spPr>
          <a:xfrm>
            <a:off x="7134291" y="4119572"/>
            <a:ext cx="1778000" cy="806996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4096DF9D-E6BE-8A42-80B2-67C4F535E470}"/>
              </a:ext>
            </a:extLst>
          </p:cNvPr>
          <p:cNvCxnSpPr>
            <a:cxnSpLocks/>
          </p:cNvCxnSpPr>
          <p:nvPr/>
        </p:nvCxnSpPr>
        <p:spPr>
          <a:xfrm>
            <a:off x="7134291" y="4420614"/>
            <a:ext cx="1778000" cy="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EA6970F3-3CC2-3740-AC1B-E1F12F18E51C}"/>
              </a:ext>
            </a:extLst>
          </p:cNvPr>
          <p:cNvCxnSpPr>
            <a:cxnSpLocks/>
          </p:cNvCxnSpPr>
          <p:nvPr/>
        </p:nvCxnSpPr>
        <p:spPr>
          <a:xfrm flipV="1">
            <a:off x="7134291" y="3691643"/>
            <a:ext cx="1778000" cy="1184981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D5A31BB5-6EED-6046-AC1B-20FFDCE1A716}"/>
              </a:ext>
            </a:extLst>
          </p:cNvPr>
          <p:cNvSpPr txBox="1"/>
          <p:nvPr/>
        </p:nvSpPr>
        <p:spPr>
          <a:xfrm>
            <a:off x="3234072" y="2310586"/>
            <a:ext cx="22799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latin typeface="Candara" panose="020E0502030303020204" pitchFamily="34" charset="0"/>
                <a:ea typeface="Helvetica" charset="0"/>
                <a:cs typeface="Helvetica" charset="0"/>
              </a:rPr>
              <a:t>1. Encrypt using the right keys</a:t>
            </a:r>
          </a:p>
        </p:txBody>
      </p:sp>
      <p:sp>
        <p:nvSpPr>
          <p:cNvPr id="72" name="Title 1">
            <a:extLst>
              <a:ext uri="{FF2B5EF4-FFF2-40B4-BE49-F238E27FC236}">
                <a16:creationId xmlns:a16="http://schemas.microsoft.com/office/drawing/2014/main" id="{D3CCE8CD-A6BF-6340-96F4-57552D78ABEB}"/>
              </a:ext>
            </a:extLst>
          </p:cNvPr>
          <p:cNvSpPr txBox="1">
            <a:spLocks/>
          </p:cNvSpPr>
          <p:nvPr/>
        </p:nvSpPr>
        <p:spPr>
          <a:xfrm>
            <a:off x="409625" y="5323920"/>
            <a:ext cx="11372750" cy="1311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200" b="1" dirty="0">
                <a:solidFill>
                  <a:srgbClr val="1F26F1"/>
                </a:solidFill>
              </a:rPr>
              <a:t>Since 80’s, still the most widely applied garbling method</a:t>
            </a:r>
          </a:p>
          <a:p>
            <a:pPr algn="ctr">
              <a:lnSpc>
                <a:spcPct val="100000"/>
              </a:lnSpc>
            </a:pPr>
            <a:r>
              <a:rPr lang="en-US" sz="3200" b="1" dirty="0">
                <a:solidFill>
                  <a:srgbClr val="C00000"/>
                </a:solidFill>
                <a:sym typeface="Wingdings"/>
              </a:rPr>
              <a:t>Only applies if wire values are enumerable</a:t>
            </a:r>
            <a:endParaRPr lang="en-US" sz="2400" b="1" dirty="0">
              <a:solidFill>
                <a:srgbClr val="C00000"/>
              </a:solidFill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2785845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49CAE-9779-BE4B-B78F-54693F290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dirty="0"/>
              <a:t>Road Map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3E2F4C-A36F-E74D-ACB7-7ADFBD876B5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965431" y="2209800"/>
                <a:ext cx="7074169" cy="3809998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dirty="0">
                    <a:latin typeface="+mj-lt"/>
                  </a:rPr>
                  <a:t>AIK Design Paradigm 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dirty="0">
                    <a:solidFill>
                      <a:srgbClr val="1F26F1"/>
                    </a:solidFill>
                    <a:latin typeface="+mj-lt"/>
                  </a:rPr>
                  <a:t>   Garbling for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1F26F1"/>
                        </a:solidFill>
                        <a:latin typeface="Cambria Math" panose="02040503050406030204" pitchFamily="18" charset="0"/>
                      </a:rPr>
                      <m:t>+, × </m:t>
                    </m:r>
                  </m:oMath>
                </a14:m>
                <a:r>
                  <a:rPr lang="en-US" dirty="0">
                    <a:solidFill>
                      <a:srgbClr val="1F26F1"/>
                    </a:solidFill>
                    <a:latin typeface="+mj-lt"/>
                  </a:rPr>
                  <a:t>   &amp;    Key extension gadget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dirty="0">
                    <a:latin typeface="+mj-lt"/>
                  </a:rPr>
                  <a:t>High Level Idea for Key Extension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dirty="0">
                    <a:solidFill>
                      <a:srgbClr val="FF0000"/>
                    </a:solidFill>
                    <a:latin typeface="+mj-lt"/>
                  </a:rPr>
                  <a:t>Key Extension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𝑍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≤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+mj-lt"/>
                  </a:rPr>
                  <a:t> from </a:t>
                </a:r>
                <a:r>
                  <a:rPr lang="en-US" dirty="0" err="1">
                    <a:solidFill>
                      <a:srgbClr val="FF0000"/>
                    </a:solidFill>
                    <a:latin typeface="+mj-lt"/>
                  </a:rPr>
                  <a:t>Paillier</a:t>
                </a:r>
                <a:endParaRPr lang="en-US" dirty="0">
                  <a:solidFill>
                    <a:srgbClr val="FF0000"/>
                  </a:solidFill>
                  <a:latin typeface="+mj-lt"/>
                </a:endParaRPr>
              </a:p>
              <a:p>
                <a:pPr lvl="1">
                  <a:lnSpc>
                    <a:spcPct val="110000"/>
                  </a:lnSpc>
                </a:pPr>
                <a:r>
                  <a:rPr lang="en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</a:rPr>
                  <a:t>Key Extension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endPara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3E2F4C-A36F-E74D-ACB7-7ADFBD876B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65431" y="2209800"/>
                <a:ext cx="7074169" cy="3809998"/>
              </a:xfrm>
              <a:blipFill>
                <a:blip r:embed="rId3"/>
                <a:stretch>
                  <a:fillRect l="-1552" t="-1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30" descr="Foggy Path landscape image - Free stock photo - Public Domain photo ...">
            <a:extLst>
              <a:ext uri="{FF2B5EF4-FFF2-40B4-BE49-F238E27FC236}">
                <a16:creationId xmlns:a16="http://schemas.microsoft.com/office/drawing/2014/main" id="{9D9ED4BA-B3D1-9146-AB02-97179BD3EEF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r="5463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5E7B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50652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E9D73694-2991-1747-8424-5502AEDCF5A5}"/>
              </a:ext>
            </a:extLst>
          </p:cNvPr>
          <p:cNvSpPr/>
          <p:nvPr/>
        </p:nvSpPr>
        <p:spPr>
          <a:xfrm>
            <a:off x="0" y="2817430"/>
            <a:ext cx="12192000" cy="12258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F9EAB72-F5EB-0E41-9BBB-F1468B9231A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err="1"/>
                  <a:t>Paillier</a:t>
                </a:r>
                <a:r>
                  <a:rPr lang="en-US" dirty="0"/>
                  <a:t> Group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1F26F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r>
                      <a:rPr lang="en-US">
                        <a:solidFill>
                          <a:srgbClr val="1F26F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solidFill>
                              <a:srgbClr val="1F26F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1F26F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Z</m:t>
                        </m:r>
                      </m:e>
                      <m:sub>
                        <m:sSup>
                          <m:sSupPr>
                            <m:ctrlPr>
                              <a:rPr lang="en-US" i="1">
                                <a:solidFill>
                                  <a:srgbClr val="1F26F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1F26F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N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1F26F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</m:t>
                            </m:r>
                            <m:r>
                              <a:rPr lang="en-US">
                                <a:solidFill>
                                  <a:srgbClr val="1F26F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</m:sub>
                      <m:sup>
                        <m:r>
                          <a:rPr lang="en-US" i="1">
                            <a:solidFill>
                              <a:srgbClr val="1F26F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/>
                  <a:t> </a:t>
                </a:r>
                <a:r>
                  <a:rPr lang="en-US" sz="3200" dirty="0"/>
                  <a:t>[</a:t>
                </a:r>
                <a:r>
                  <a:rPr lang="en-US" sz="3200" dirty="0" err="1"/>
                  <a:t>Paillier</a:t>
                </a:r>
                <a:r>
                  <a:rPr lang="en-US" sz="3200" dirty="0"/>
                  <a:t>, </a:t>
                </a:r>
                <a:r>
                  <a:rPr lang="en-US" sz="3200" dirty="0" err="1"/>
                  <a:t>Damgard-Jurik</a:t>
                </a:r>
                <a:r>
                  <a:rPr lang="en-US" sz="3200" dirty="0"/>
                  <a:t>]  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F9EAB72-F5EB-0E41-9BBB-F1468B9231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3105A10-3AEB-AD4C-9C30-B9F79939366E}"/>
                  </a:ext>
                </a:extLst>
              </p:cNvPr>
              <p:cNvSpPr txBox="1"/>
              <p:nvPr/>
            </p:nvSpPr>
            <p:spPr>
              <a:xfrm rot="10800000" flipV="1">
                <a:off x="1524000" y="3095198"/>
                <a:ext cx="10058400" cy="8256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4000" b="0" i="1" smtClean="0">
                              <a:solidFill>
                                <a:srgbClr val="1F26F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1F26F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000" b="0" i="1" smtClean="0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b="0" i="1" smtClean="0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en-US" sz="4000" b="0" i="1" smtClean="0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p>
                          <m:r>
                            <a:rPr lang="en-US" sz="40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4000" b="0" i="1" smtClean="0">
                              <a:solidFill>
                                <a:srgbClr val="1F26F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mod</m:t>
                          </m:r>
                          <m:r>
                            <a:rPr lang="en-US" sz="4000" b="0" i="1" smtClean="0">
                              <a:solidFill>
                                <a:srgbClr val="1F26F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rgbClr val="1F26F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solidFill>
                                    <a:srgbClr val="1F26F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rgbClr val="1F26F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sz="4000" b="0" i="1" smtClean="0">
                                  <a:solidFill>
                                    <a:srgbClr val="1F26F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  <m:r>
                            <a:rPr lang="en-US" sz="4000" b="0" i="1" smtClean="0">
                              <a:solidFill>
                                <a:srgbClr val="1F26F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:</m:t>
                          </m:r>
                          <m:r>
                            <a:rPr lang="en-US" sz="4000" b="0" i="1" smtClean="0">
                              <a:solidFill>
                                <a:srgbClr val="1F26F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4000" b="0" i="1" smtClean="0">
                              <a:solidFill>
                                <a:srgbClr val="1F26F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1F26F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1F26F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sz="4000" b="0" i="1" smtClean="0">
                                      <a:solidFill>
                                        <a:srgbClr val="1F26F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0" i="1" smtClean="0">
                                      <a:solidFill>
                                        <a:srgbClr val="1F26F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sz="4000" b="0" i="1" smtClean="0">
                                      <a:solidFill>
                                        <a:srgbClr val="1F26F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4000" b="0" i="1" smtClean="0">
                                      <a:solidFill>
                                        <a:srgbClr val="1F26F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0" i="1" smtClean="0">
                                      <a:solidFill>
                                        <a:srgbClr val="1F26F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p>
                                  <m:r>
                                    <a:rPr lang="en-US" sz="4000" b="0" i="1" smtClean="0">
                                      <a:solidFill>
                                        <a:srgbClr val="1F26F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  <m:r>
                            <a:rPr lang="en-US" sz="4000" b="0" i="1" smtClean="0">
                              <a:solidFill>
                                <a:srgbClr val="1F26F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, </m:t>
                          </m:r>
                          <m:r>
                            <a:rPr lang="en-US" sz="4000" b="0" i="1" smtClean="0">
                              <a:solidFill>
                                <a:srgbClr val="1F26F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4000" b="0" i="1" smtClean="0">
                              <a:solidFill>
                                <a:srgbClr val="1F26F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1F26F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1F26F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sz="4000" b="0" i="1" smtClean="0">
                                      <a:solidFill>
                                        <a:srgbClr val="1F26F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0" i="1" smtClean="0">
                                      <a:solidFill>
                                        <a:srgbClr val="1F26F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p>
                                  <m:r>
                                    <a:rPr lang="en-US" sz="4000" b="0" i="1" smtClean="0">
                                      <a:solidFill>
                                        <a:srgbClr val="1F26F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p>
                              </m:sSup>
                            </m:sub>
                          </m:sSub>
                          <m:r>
                            <a:rPr lang="en-US" sz="4000" b="0" i="1" smtClean="0">
                              <a:solidFill>
                                <a:srgbClr val="1F26F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</m:e>
                      </m:d>
                    </m:oMath>
                  </m:oMathPara>
                </a14:m>
                <a:endParaRPr lang="en-US" sz="4000" i="1" dirty="0">
                  <a:solidFill>
                    <a:srgbClr val="9133EE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3105A10-3AEB-AD4C-9C30-B9F7993936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1524000" y="3095198"/>
                <a:ext cx="10058400" cy="8256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5AAC89C-38EE-C747-A952-C56274835615}"/>
                  </a:ext>
                </a:extLst>
              </p:cNvPr>
              <p:cNvSpPr txBox="1"/>
              <p:nvPr/>
            </p:nvSpPr>
            <p:spPr>
              <a:xfrm rot="10800000" flipV="1">
                <a:off x="457200" y="3085290"/>
                <a:ext cx="1152069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1F26F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  <m:r>
                        <a:rPr lang="en-US" sz="4400" i="1">
                          <a:solidFill>
                            <a:srgbClr val="1F26F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⊂</m:t>
                      </m:r>
                    </m:oMath>
                  </m:oMathPara>
                </a14:m>
                <a:endParaRPr lang="en-US" sz="4400" i="1" dirty="0">
                  <a:solidFill>
                    <a:srgbClr val="9133EE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5AAC89C-38EE-C747-A952-C562748356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457200" y="3085290"/>
                <a:ext cx="1152069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CDD0BE9C-03C8-6344-8345-0FFC7D349057}"/>
              </a:ext>
            </a:extLst>
          </p:cNvPr>
          <p:cNvGrpSpPr/>
          <p:nvPr/>
        </p:nvGrpSpPr>
        <p:grpSpPr>
          <a:xfrm>
            <a:off x="1295400" y="3841838"/>
            <a:ext cx="3733800" cy="1303269"/>
            <a:chOff x="1295400" y="3841838"/>
            <a:chExt cx="3733800" cy="1303269"/>
          </a:xfrm>
        </p:grpSpPr>
        <p:cxnSp>
          <p:nvCxnSpPr>
            <p:cNvPr id="7" name="Curved Connector 6">
              <a:extLst>
                <a:ext uri="{FF2B5EF4-FFF2-40B4-BE49-F238E27FC236}">
                  <a16:creationId xmlns:a16="http://schemas.microsoft.com/office/drawing/2014/main" id="{660BD183-9F11-BF47-BEBE-02C06728451D}"/>
                </a:ext>
              </a:extLst>
            </p:cNvPr>
            <p:cNvCxnSpPr>
              <a:cxnSpLocks/>
              <a:stCxn id="8" idx="0"/>
            </p:cNvCxnSpPr>
            <p:nvPr/>
          </p:nvCxnSpPr>
          <p:spPr>
            <a:xfrm rot="16200000" flipV="1">
              <a:off x="2816269" y="3844969"/>
              <a:ext cx="349162" cy="342900"/>
            </a:xfrm>
            <a:prstGeom prst="curvedConnector3">
              <a:avLst>
                <a:gd name="adj1" fmla="val 50000"/>
              </a:avLst>
            </a:prstGeom>
            <a:ln w="19050">
              <a:solidFill>
                <a:srgbClr val="C00000"/>
              </a:solidFill>
              <a:prstDash val="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ABEC6835-EDB2-B143-BAB0-95CA8F3C1CD9}"/>
                    </a:ext>
                  </a:extLst>
                </p:cNvPr>
                <p:cNvSpPr txBox="1"/>
                <p:nvPr/>
              </p:nvSpPr>
              <p:spPr>
                <a:xfrm>
                  <a:off x="1295400" y="4191000"/>
                  <a:ext cx="3733800" cy="9541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b="1" i="0" dirty="0">
                      <a:solidFill>
                        <a:srgbClr val="C00000"/>
                      </a:solidFill>
                      <a:latin typeface="+mj-lt"/>
                      <a:cs typeface="Calibri" panose="020F0502020204030204" pitchFamily="34" charset="0"/>
                    </a:rPr>
                    <a:t>Hard Subgroup </a:t>
                  </a:r>
                </a:p>
                <a:p>
                  <a:pPr algn="ctr"/>
                  <a:r>
                    <a:rPr lang="en-US" sz="2800" b="1" dirty="0">
                      <a:solidFill>
                        <a:srgbClr val="C00000"/>
                      </a:solidFill>
                      <a:latin typeface="+mj-lt"/>
                      <a:cs typeface="Calibri" panose="020F0502020204030204" pitchFamily="34" charset="0"/>
                    </a:rPr>
                    <a:t>of Unknown Order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a14:m>
                  <a:r>
                    <a:rPr lang="en-US" sz="2800" b="1" dirty="0">
                      <a:solidFill>
                        <a:srgbClr val="C00000"/>
                      </a:solidFill>
                      <a:latin typeface="+mj-lt"/>
                      <a:cs typeface="Calibri" panose="020F0502020204030204" pitchFamily="34" charset="0"/>
                    </a:rPr>
                    <a:t> </a:t>
                  </a:r>
                  <a:endParaRPr lang="en-US" sz="2800" dirty="0">
                    <a:solidFill>
                      <a:srgbClr val="C00000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ABEC6835-EDB2-B143-BAB0-95CA8F3C1CD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5400" y="4191000"/>
                  <a:ext cx="3733800" cy="954107"/>
                </a:xfrm>
                <a:prstGeom prst="rect">
                  <a:avLst/>
                </a:prstGeom>
                <a:blipFill>
                  <a:blip r:embed="rId7"/>
                  <a:stretch>
                    <a:fillRect l="-678" t="-6579" b="-157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8CE9CD6-B23A-234B-A635-AC110EC420C2}"/>
              </a:ext>
            </a:extLst>
          </p:cNvPr>
          <p:cNvGrpSpPr/>
          <p:nvPr/>
        </p:nvGrpSpPr>
        <p:grpSpPr>
          <a:xfrm>
            <a:off x="4267200" y="3782943"/>
            <a:ext cx="4657269" cy="1392699"/>
            <a:chOff x="4267200" y="3782943"/>
            <a:chExt cx="4657269" cy="1392699"/>
          </a:xfrm>
        </p:grpSpPr>
        <p:cxnSp>
          <p:nvCxnSpPr>
            <p:cNvPr id="14" name="Curved Connector 13">
              <a:extLst>
                <a:ext uri="{FF2B5EF4-FFF2-40B4-BE49-F238E27FC236}">
                  <a16:creationId xmlns:a16="http://schemas.microsoft.com/office/drawing/2014/main" id="{B4475E49-ACE3-B140-9410-96B34C4613D8}"/>
                </a:ext>
              </a:extLst>
            </p:cNvPr>
            <p:cNvCxnSpPr>
              <a:cxnSpLocks/>
              <a:stCxn id="15" idx="0"/>
            </p:cNvCxnSpPr>
            <p:nvPr/>
          </p:nvCxnSpPr>
          <p:spPr>
            <a:xfrm rot="16200000" flipV="1">
              <a:off x="5766939" y="2283204"/>
              <a:ext cx="438592" cy="3438069"/>
            </a:xfrm>
            <a:prstGeom prst="curvedConnector2">
              <a:avLst/>
            </a:prstGeom>
            <a:ln w="19050">
              <a:solidFill>
                <a:schemeClr val="accent6">
                  <a:lumMod val="50000"/>
                </a:schemeClr>
              </a:solidFill>
              <a:prstDash val="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1E608A7C-F68D-154F-B326-B79072595D4A}"/>
                    </a:ext>
                  </a:extLst>
                </p:cNvPr>
                <p:cNvSpPr txBox="1"/>
                <p:nvPr/>
              </p:nvSpPr>
              <p:spPr>
                <a:xfrm>
                  <a:off x="6486069" y="4221535"/>
                  <a:ext cx="2438400" cy="9541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b="1" i="0" dirty="0">
                      <a:solidFill>
                        <a:schemeClr val="accent6">
                          <a:lumMod val="50000"/>
                        </a:schemeClr>
                      </a:solidFill>
                      <a:latin typeface="+mj-lt"/>
                      <a:cs typeface="Calibri" panose="020F0502020204030204" pitchFamily="34" charset="0"/>
                    </a:rPr>
                    <a:t>Easy Subgroup </a:t>
                  </a:r>
                </a:p>
                <a:p>
                  <a:pPr algn="ctr"/>
                  <a:r>
                    <a:rPr lang="en-US" sz="2800" b="1" dirty="0">
                      <a:solidFill>
                        <a:schemeClr val="accent6">
                          <a:lumMod val="50000"/>
                        </a:schemeClr>
                      </a:solidFill>
                      <a:latin typeface="+mj-lt"/>
                      <a:cs typeface="Calibri" panose="020F0502020204030204" pitchFamily="34" charset="0"/>
                    </a:rPr>
                    <a:t>of Order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p>
                      </m:sSup>
                    </m:oMath>
                  </a14:m>
                  <a:r>
                    <a:rPr lang="en-US" sz="2800" b="1" dirty="0">
                      <a:solidFill>
                        <a:schemeClr val="accent6">
                          <a:lumMod val="50000"/>
                        </a:schemeClr>
                      </a:solidFill>
                      <a:latin typeface="+mj-lt"/>
                      <a:cs typeface="Calibri" panose="020F0502020204030204" pitchFamily="34" charset="0"/>
                    </a:rPr>
                    <a:t> </a:t>
                  </a:r>
                  <a:endParaRPr lang="en-US" sz="2800" dirty="0">
                    <a:solidFill>
                      <a:schemeClr val="accent6">
                        <a:lumMod val="50000"/>
                      </a:schemeClr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1E608A7C-F68D-154F-B326-B79072595D4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86069" y="4221535"/>
                  <a:ext cx="2438400" cy="954107"/>
                </a:xfrm>
                <a:prstGeom prst="rect">
                  <a:avLst/>
                </a:prstGeom>
                <a:blipFill>
                  <a:blip r:embed="rId8"/>
                  <a:stretch>
                    <a:fillRect l="-1554" t="-5195" r="-4145" b="-1558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C6DE86B-94AE-244A-809E-C04BF666DF0F}"/>
                  </a:ext>
                </a:extLst>
              </p:cNvPr>
              <p:cNvSpPr txBox="1"/>
              <p:nvPr/>
            </p:nvSpPr>
            <p:spPr>
              <a:xfrm>
                <a:off x="114300" y="5485304"/>
                <a:ext cx="6667500" cy="1182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i="0" dirty="0">
                    <a:solidFill>
                      <a:srgbClr val="C00000"/>
                    </a:solidFill>
                    <a:latin typeface="+mj-lt"/>
                    <a:cs typeface="Calibri" panose="020F0502020204030204" pitchFamily="34" charset="0"/>
                  </a:rPr>
                  <a:t>DCR: </a:t>
                </a:r>
                <a:r>
                  <a:rPr lang="en-US" sz="2800" b="1" i="0" dirty="0">
                    <a:latin typeface="+mj-lt"/>
                    <a:cs typeface="Calibri" panose="020F0502020204030204" pitchFamily="34" charset="0"/>
                  </a:rPr>
                  <a:t>random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</m:sSup>
                    <m:sSub>
                      <m:sSub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≈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𝑪</m:t>
                        </m:r>
                      </m:sub>
                    </m:sSub>
                  </m:oMath>
                </a14:m>
                <a:r>
                  <a:rPr lang="en-US" sz="2800" b="1" i="0" dirty="0">
                    <a:solidFill>
                      <a:schemeClr val="tx1"/>
                    </a:solidFill>
                    <a:latin typeface="+mj-lt"/>
                    <a:cs typeface="Calibri" panose="020F0502020204030204" pitchFamily="34" charset="0"/>
                  </a:rPr>
                  <a:t> </a:t>
                </a:r>
                <a:r>
                  <a:rPr lang="en-US" sz="2800" b="1" i="0" dirty="0">
                    <a:latin typeface="+mj-lt"/>
                    <a:cs typeface="Calibri" panose="020F0502020204030204" pitchFamily="34" charset="0"/>
                  </a:rPr>
                  <a:t>random</a:t>
                </a:r>
                <a:r>
                  <a:rPr lang="en-US" sz="2800" b="1" i="0" dirty="0">
                    <a:solidFill>
                      <a:srgbClr val="C00000"/>
                    </a:solidFill>
                    <a:latin typeface="+mj-lt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US" sz="28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e>
                        </m:d>
                      </m:e>
                      <m:sup>
                        <m:r>
                          <a:rPr lang="en-US" sz="28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p>
                    </m:sSup>
                  </m:oMath>
                </a14:m>
                <a:r>
                  <a:rPr lang="en-US" sz="2800" b="1" i="0" dirty="0">
                    <a:solidFill>
                      <a:srgbClr val="C00000"/>
                    </a:solidFill>
                    <a:latin typeface="+mj-lt"/>
                    <a:cs typeface="Calibri" panose="020F0502020204030204" pitchFamily="34" charset="0"/>
                  </a:rPr>
                  <a:t> 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1F26F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rgbClr val="1F26F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rgbClr val="1F26F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1F26F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1F26F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⌊</m:t>
                          </m:r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rgbClr val="1F26F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rgbClr val="1F26F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rgbClr val="1F26F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2800" b="0" i="1" smtClean="0">
                              <a:solidFill>
                                <a:srgbClr val="1F26F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⌋</m:t>
                          </m:r>
                        </m:sub>
                      </m:sSub>
                      <m:r>
                        <a:rPr lang="en-US" sz="2800" i="1">
                          <a:solidFill>
                            <a:srgbClr val="1F26F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, </m:t>
                      </m:r>
                      <m:r>
                        <a:rPr lang="en-US" sz="2800" i="1">
                          <a:solidFill>
                            <a:srgbClr val="1F26F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solidFill>
                            <a:srgbClr val="1F26F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rgbClr val="1F26F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1F26F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1F26F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rgbClr val="1F26F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rgbClr val="1F26F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C0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C6DE86B-94AE-244A-809E-C04BF666DF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" y="5485304"/>
                <a:ext cx="6667500" cy="1182055"/>
              </a:xfrm>
              <a:prstGeom prst="rect">
                <a:avLst/>
              </a:prstGeom>
              <a:blipFill>
                <a:blip r:embed="rId9"/>
                <a:stretch>
                  <a:fillRect t="-51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A65C4F6-61F6-E648-83D8-0D1825A4D9B8}"/>
                  </a:ext>
                </a:extLst>
              </p:cNvPr>
              <p:cNvSpPr txBox="1"/>
              <p:nvPr/>
            </p:nvSpPr>
            <p:spPr>
              <a:xfrm>
                <a:off x="6824435" y="5485304"/>
                <a:ext cx="521516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i="0" dirty="0">
                    <a:solidFill>
                      <a:schemeClr val="accent6">
                        <a:lumMod val="50000"/>
                      </a:schemeClr>
                    </a:solidFill>
                    <a:latin typeface="+mj-lt"/>
                    <a:cs typeface="Calibri" panose="020F0502020204030204" pitchFamily="34" charset="0"/>
                  </a:rPr>
                  <a:t>DLOG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US" sz="28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e>
                        </m:d>
                      </m:e>
                      <m:sup>
                        <m:r>
                          <a:rPr lang="en-US" sz="28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p>
                    </m:sSup>
                    <m:r>
                      <m:rPr>
                        <m:sty m:val="p"/>
                      </m:rPr>
                      <a:rPr lang="en-US" sz="28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mod</m:t>
                    </m:r>
                    <m:r>
                      <a:rPr lang="en-US" sz="28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  <m:r>
                          <a:rPr lang="en-US" sz="28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accent6">
                        <a:lumMod val="50000"/>
                      </a:schemeClr>
                    </a:solidFill>
                    <a:latin typeface="+mj-lt"/>
                  </a:rPr>
                  <a:t> is easy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A65C4F6-61F6-E648-83D8-0D1825A4D9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4435" y="5485304"/>
                <a:ext cx="5215165" cy="523220"/>
              </a:xfrm>
              <a:prstGeom prst="rect">
                <a:avLst/>
              </a:prstGeom>
              <a:blipFill>
                <a:blip r:embed="rId10"/>
                <a:stretch>
                  <a:fillRect l="-117" t="-11628" r="-117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Curved Connector 22">
            <a:extLst>
              <a:ext uri="{FF2B5EF4-FFF2-40B4-BE49-F238E27FC236}">
                <a16:creationId xmlns:a16="http://schemas.microsoft.com/office/drawing/2014/main" id="{9F3452ED-7BF1-F540-8655-AE0B7FB44E3A}"/>
              </a:ext>
            </a:extLst>
          </p:cNvPr>
          <p:cNvCxnSpPr>
            <a:cxnSpLocks/>
            <a:stCxn id="20" idx="0"/>
            <a:endCxn id="15" idx="3"/>
          </p:cNvCxnSpPr>
          <p:nvPr/>
        </p:nvCxnSpPr>
        <p:spPr>
          <a:xfrm rot="16200000" flipV="1">
            <a:off x="8784887" y="4838172"/>
            <a:ext cx="786715" cy="507549"/>
          </a:xfrm>
          <a:prstGeom prst="curvedConnector2">
            <a:avLst/>
          </a:prstGeom>
          <a:ln w="19050">
            <a:solidFill>
              <a:schemeClr val="accent6">
                <a:lumMod val="50000"/>
              </a:schemeClr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urved Connector 25">
            <a:extLst>
              <a:ext uri="{FF2B5EF4-FFF2-40B4-BE49-F238E27FC236}">
                <a16:creationId xmlns:a16="http://schemas.microsoft.com/office/drawing/2014/main" id="{58BEB57E-A175-504C-98F2-1ECD1D95696A}"/>
              </a:ext>
            </a:extLst>
          </p:cNvPr>
          <p:cNvCxnSpPr>
            <a:cxnSpLocks/>
            <a:stCxn id="18" idx="0"/>
            <a:endCxn id="8" idx="2"/>
          </p:cNvCxnSpPr>
          <p:nvPr/>
        </p:nvCxnSpPr>
        <p:spPr>
          <a:xfrm rot="16200000" flipV="1">
            <a:off x="3135077" y="5172331"/>
            <a:ext cx="340197" cy="285750"/>
          </a:xfrm>
          <a:prstGeom prst="curvedConnector3">
            <a:avLst>
              <a:gd name="adj1" fmla="val 50000"/>
            </a:avLst>
          </a:prstGeom>
          <a:ln w="19050">
            <a:solidFill>
              <a:srgbClr val="C00000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9ABA992-4B8F-5140-A5EA-9B8B2097723B}"/>
                  </a:ext>
                </a:extLst>
              </p:cNvPr>
              <p:cNvSpPr txBox="1"/>
              <p:nvPr/>
            </p:nvSpPr>
            <p:spPr>
              <a:xfrm>
                <a:off x="533400" y="1581478"/>
                <a:ext cx="1140310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i="0" dirty="0">
                    <a:solidFill>
                      <a:schemeClr val="tx1"/>
                    </a:solidFill>
                    <a:latin typeface="+mj-lt"/>
                    <a:cs typeface="Calibri" panose="020F0502020204030204" pitchFamily="34" charset="0"/>
                  </a:rPr>
                  <a:t>Choose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1F26F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  <m:r>
                      <a:rPr lang="en-US" sz="2800" b="0" i="1" smtClean="0">
                        <a:solidFill>
                          <a:srgbClr val="1F26F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solidFill>
                          <a:srgbClr val="1F26F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𝑍</m:t>
                    </m:r>
                    <m:r>
                      <a:rPr lang="en-US" sz="2800" b="0" i="1" smtClean="0">
                        <a:solidFill>
                          <a:srgbClr val="1F26F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2800" b="0" i="0" smtClean="0">
                        <a:solidFill>
                          <a:srgbClr val="1F26F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sz="2800" b="0" i="1" smtClean="0">
                        <a:solidFill>
                          <a:srgbClr val="1F26F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en-US" sz="2800" b="0" i="0" smtClean="0">
                        <a:solidFill>
                          <a:srgbClr val="1F26F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1F26F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𝑝𝑞</m:t>
                    </m:r>
                  </m:oMath>
                </a14:m>
                <a:r>
                  <a:rPr lang="en-US" sz="2800" i="0" dirty="0">
                    <a:solidFill>
                      <a:schemeClr val="tx1"/>
                    </a:solidFill>
                    <a:latin typeface="+mj-lt"/>
                    <a:cs typeface="Calibri" panose="020F0502020204030204" pitchFamily="34" charset="0"/>
                  </a:rPr>
                  <a:t>,   </a:t>
                </a:r>
                <a14:m>
                  <m:oMath xmlns:m="http://schemas.openxmlformats.org/officeDocument/2006/math"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i="0" dirty="0">
                    <a:solidFill>
                      <a:schemeClr val="tx1"/>
                    </a:solidFill>
                    <a:latin typeface="+mj-lt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𝜆</m:t>
                    </m:r>
                  </m:oMath>
                </a14:m>
                <a:r>
                  <a:rPr lang="en-US" sz="2800" i="0" dirty="0">
                    <a:solidFill>
                      <a:schemeClr val="tx1"/>
                    </a:solidFill>
                    <a:latin typeface="+mj-lt"/>
                    <a:cs typeface="Calibri" panose="020F0502020204030204" pitchFamily="34" charset="0"/>
                  </a:rPr>
                  <a:t>-bit safe primes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US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</m:t>
                    </m:r>
                    <m:r>
                      <a:rPr lang="en-US" sz="2800" b="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2800" b="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US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800" i="0" dirty="0">
                    <a:solidFill>
                      <a:srgbClr val="0070C0"/>
                    </a:solidFill>
                    <a:latin typeface="+mj-lt"/>
                    <a:cs typeface="Calibri" panose="020F0502020204030204" pitchFamily="34" charset="0"/>
                  </a:rPr>
                  <a:t>  </a:t>
                </a:r>
                <a:endParaRPr lang="en-US" sz="28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9ABA992-4B8F-5140-A5EA-9B8B209772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581478"/>
                <a:ext cx="11403106" cy="523220"/>
              </a:xfrm>
              <a:prstGeom prst="rect">
                <a:avLst/>
              </a:prstGeom>
              <a:blipFill>
                <a:blip r:embed="rId11"/>
                <a:stretch>
                  <a:fillRect t="-11905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0768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" grpId="0"/>
      <p:bldP spid="5" grpId="0"/>
      <p:bldP spid="18" grpId="0"/>
      <p:bldP spid="2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EAB72-F5EB-0E41-9BBB-F1468B923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Paillier</a:t>
            </a:r>
            <a:r>
              <a:rPr lang="en-US" dirty="0"/>
              <a:t> One-Time LHE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3105A10-3AEB-AD4C-9C30-B9F79939366E}"/>
                  </a:ext>
                </a:extLst>
              </p:cNvPr>
              <p:cNvSpPr txBox="1"/>
              <p:nvPr/>
            </p:nvSpPr>
            <p:spPr>
              <a:xfrm rot="10800000" flipV="1">
                <a:off x="762000" y="2403723"/>
                <a:ext cx="10668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000" b="1" i="1" dirty="0" smtClean="0">
                          <a:solidFill>
                            <a:srgbClr val="1F26F1"/>
                          </a:solidFill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ctrlPr>
                            <a:rPr lang="en-US" sz="4000" i="1">
                              <a:solidFill>
                                <a:srgbClr val="1F26F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i="1">
                              <a:solidFill>
                                <a:srgbClr val="1F26F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4000" i="1">
                              <a:solidFill>
                                <a:srgbClr val="1F26F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000" b="1" i="1">
                              <a:solidFill>
                                <a:srgbClr val="1F26F1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</m:d>
                      <m:sSup>
                        <m:sSupPr>
                          <m:ctrlPr>
                            <a:rPr lang="en-US" sz="4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4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4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sSup>
                        <m:sSupPr>
                          <m:ctrlPr>
                            <a:rPr lang="en-US" sz="40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40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</m:d>
                        </m:e>
                        <m:sup>
                          <m:r>
                            <a:rPr lang="en-US" sz="40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</m:t>
                          </m:r>
                        </m:sup>
                      </m:sSup>
                      <m:r>
                        <a:rPr lang="en-US" sz="4000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mod</m:t>
                      </m:r>
                      <m:r>
                        <a:rPr lang="en-US" sz="4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  <m:sup>
                          <m: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</m:oMath>
                  </m:oMathPara>
                </a14:m>
                <a:endParaRPr lang="en-US" sz="4000" i="1" dirty="0">
                  <a:solidFill>
                    <a:srgbClr val="9133EE"/>
                  </a:solidFill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3105A10-3AEB-AD4C-9C30-B9F7993936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762000" y="2403723"/>
                <a:ext cx="10668000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9ABA992-4B8F-5140-A5EA-9B8B2097723B}"/>
                  </a:ext>
                </a:extLst>
              </p:cNvPr>
              <p:cNvSpPr txBox="1"/>
              <p:nvPr/>
            </p:nvSpPr>
            <p:spPr>
              <a:xfrm>
                <a:off x="533400" y="1581478"/>
                <a:ext cx="11403106" cy="5654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0" dirty="0">
                    <a:solidFill>
                      <a:srgbClr val="0070C0"/>
                    </a:solidFill>
                    <a:ea typeface="Cambria Math" panose="02040503050406030204" pitchFamily="18" charset="0"/>
                  </a:rPr>
                  <a:t>Public parameter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sz="28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sz="28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𝒓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p>
                                <m:sSub>
                                  <m:sSubPr>
                                    <m:ctrlPr>
                                      <a:rPr lang="en-US" sz="28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sup>
                            </m:sSup>
                          </m:e>
                        </m:d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∈[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sub>
                    </m:sSub>
                  </m:oMath>
                </a14:m>
                <a:endParaRPr lang="en-US" sz="28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9ABA992-4B8F-5140-A5EA-9B8B209772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581478"/>
                <a:ext cx="11403106" cy="565476"/>
              </a:xfrm>
              <a:prstGeom prst="rect">
                <a:avLst/>
              </a:prstGeom>
              <a:blipFill>
                <a:blip r:embed="rId4"/>
                <a:stretch>
                  <a:fillRect t="-8889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5FBA6BA-B600-8142-998B-365A53890897}"/>
                  </a:ext>
                </a:extLst>
              </p:cNvPr>
              <p:cNvSpPr/>
              <p:nvPr/>
            </p:nvSpPr>
            <p:spPr>
              <a:xfrm>
                <a:off x="3868271" y="3506201"/>
                <a:ext cx="6647329" cy="21012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solidFill>
                            <a:srgbClr val="1F26F1"/>
                          </a:solidFill>
                          <a:latin typeface="Cambria Math" panose="02040503050406030204" pitchFamily="18" charset="0"/>
                        </a:rPr>
                        <m:t>𝔼</m:t>
                      </m:r>
                      <m:sSup>
                        <m:sSupPr>
                          <m:ctrlPr>
                            <a:rPr lang="en-US" sz="3200" b="1" i="1">
                              <a:solidFill>
                                <a:srgbClr val="1F26F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i="1">
                                  <a:solidFill>
                                    <a:srgbClr val="1F26F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solidFill>
                                    <a:srgbClr val="1F26F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3200" i="1">
                                  <a:solidFill>
                                    <a:srgbClr val="1F26F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3200" i="1">
                                  <a:solidFill>
                                    <a:srgbClr val="1F26F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</m:e>
                        <m:sup>
                          <m:r>
                            <a:rPr lang="en-US" sz="3200" b="1" i="1">
                              <a:solidFill>
                                <a:srgbClr val="1F26F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  <m:r>
                        <a:rPr lang="en-US" sz="3200" b="1" i="1" smtClean="0">
                          <a:solidFill>
                            <a:srgbClr val="1F26F1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3200" b="1" i="1" dirty="0">
                          <a:solidFill>
                            <a:srgbClr val="1F26F1"/>
                          </a:solidFill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ctrlPr>
                            <a:rPr lang="en-US" sz="3200" i="1">
                              <a:solidFill>
                                <a:srgbClr val="1F26F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rgbClr val="1F26F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3200" i="1">
                              <a:solidFill>
                                <a:srgbClr val="1F26F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i="1">
                              <a:solidFill>
                                <a:srgbClr val="1F26F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</m:oMath>
                  </m:oMathPara>
                </a14:m>
                <a:endParaRPr lang="en-US" sz="3200" i="1" dirty="0">
                  <a:solidFill>
                    <a:srgbClr val="1F26F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32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sSup>
                        <m:sSupPr>
                          <m:ctrlPr>
                            <a:rPr lang="en-US" sz="32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32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</m:d>
                        </m:e>
                        <m:sup>
                          <m:r>
                            <a:rPr lang="en-US" sz="3200" b="1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</m:t>
                          </m:r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  <m:r>
                        <a:rPr lang="en-US" sz="3200" b="1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×</m:t>
                      </m:r>
                      <m:r>
                        <a:rPr lang="en-US" sz="32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32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  <m:sSup>
                        <m:sSupPr>
                          <m:ctrlPr>
                            <a:rPr lang="en-US" sz="32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32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</m:d>
                        </m:e>
                        <m:sup>
                          <m:r>
                            <a:rPr lang="en-US" sz="32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</m:t>
                          </m:r>
                        </m:sup>
                      </m:sSup>
                    </m:oMath>
                  </m:oMathPara>
                </a14:m>
                <a:endParaRPr lang="en-US" sz="3200" b="1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32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sSup>
                        <m:sSupPr>
                          <m:ctrlPr>
                            <a:rPr lang="en-US" sz="320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32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</m:d>
                        </m:e>
                        <m:sup>
                          <m:r>
                            <a:rPr lang="en-US" sz="3200" b="1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</m:t>
                          </m:r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32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</m:t>
                          </m:r>
                        </m:sup>
                      </m:sSup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200" b="1" i="1" dirty="0">
                          <a:solidFill>
                            <a:srgbClr val="1F26F1"/>
                          </a:solidFill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ctrlPr>
                            <a:rPr lang="en-US" sz="3200" i="1">
                              <a:solidFill>
                                <a:srgbClr val="1F26F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rgbClr val="1F26F1"/>
                              </a:solidFill>
                              <a:latin typeface="Cambria Math" panose="02040503050406030204" pitchFamily="18" charset="0"/>
                            </a:rPr>
                            <m:t>𝑎𝑥</m:t>
                          </m:r>
                          <m:r>
                            <a:rPr lang="en-US" sz="3200" i="1">
                              <a:solidFill>
                                <a:srgbClr val="1F26F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i="1">
                              <a:solidFill>
                                <a:srgbClr val="1F26F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3200" i="1">
                              <a:solidFill>
                                <a:srgbClr val="1F26F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i="1">
                              <a:solidFill>
                                <a:srgbClr val="1F26F1"/>
                              </a:solidFill>
                              <a:latin typeface="Cambria Math" panose="02040503050406030204" pitchFamily="18" charset="0"/>
                            </a:rPr>
                            <m:t>𝑐𝑥</m:t>
                          </m:r>
                          <m:r>
                            <a:rPr lang="en-US" sz="3200" i="1">
                              <a:solidFill>
                                <a:srgbClr val="1F26F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i="1">
                              <a:solidFill>
                                <a:srgbClr val="1F26F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</m:oMath>
                  </m:oMathPara>
                </a14:m>
                <a:endParaRPr lang="en-US" sz="3200" b="1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5FBA6BA-B600-8142-998B-365A538908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8271" y="3506201"/>
                <a:ext cx="6647329" cy="210128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FDF487B3-4CBA-5241-A2D6-A7A9F1018D9F}"/>
              </a:ext>
            </a:extLst>
          </p:cNvPr>
          <p:cNvGrpSpPr/>
          <p:nvPr/>
        </p:nvGrpSpPr>
        <p:grpSpPr>
          <a:xfrm>
            <a:off x="2438400" y="5523345"/>
            <a:ext cx="3455760" cy="783623"/>
            <a:chOff x="-680939" y="5897873"/>
            <a:chExt cx="3455760" cy="78362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C3EFE687-54D7-D746-BDB7-EC32BA18D2E0}"/>
                    </a:ext>
                  </a:extLst>
                </p:cNvPr>
                <p:cNvSpPr txBox="1"/>
                <p:nvPr/>
              </p:nvSpPr>
              <p:spPr>
                <a:xfrm>
                  <a:off x="-680939" y="6105889"/>
                  <a:ext cx="3421057" cy="5756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b="0" dirty="0">
                      <a:solidFill>
                        <a:srgbClr val="C00000"/>
                      </a:solidFill>
                      <a:ea typeface="Cambria Math" panose="02040503050406030204" pitchFamily="18" charset="0"/>
                    </a:rPr>
                    <a:t>Key Space</a:t>
                  </a:r>
                  <a14:m>
                    <m:oMath xmlns:m="http://schemas.openxmlformats.org/officeDocument/2006/math">
                      <m:r>
                        <a:rPr lang="en-US" sz="2800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𝒦</m:t>
                      </m:r>
                      <m:r>
                        <a:rPr lang="en-US" sz="2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sSup>
                            <m:sSupPr>
                              <m:ctrlPr>
                                <a:rPr lang="en-US" sz="28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8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8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sz="28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</m:oMath>
                  </a14:m>
                  <a:endParaRPr lang="en-US" sz="2800" dirty="0">
                    <a:solidFill>
                      <a:srgbClr val="C00000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C3EFE687-54D7-D746-BDB7-EC32BA18D2E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680939" y="6105889"/>
                  <a:ext cx="3421057" cy="575607"/>
                </a:xfrm>
                <a:prstGeom prst="rect">
                  <a:avLst/>
                </a:prstGeom>
                <a:blipFill>
                  <a:blip r:embed="rId6"/>
                  <a:stretch>
                    <a:fillRect l="-4089" t="-6383" b="-1702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Right Bracket 20">
              <a:extLst>
                <a:ext uri="{FF2B5EF4-FFF2-40B4-BE49-F238E27FC236}">
                  <a16:creationId xmlns:a16="http://schemas.microsoft.com/office/drawing/2014/main" id="{445C4E1E-AB48-7243-8D6D-8853C79E3EB4}"/>
                </a:ext>
              </a:extLst>
            </p:cNvPr>
            <p:cNvSpPr/>
            <p:nvPr/>
          </p:nvSpPr>
          <p:spPr>
            <a:xfrm rot="5400000">
              <a:off x="2025754" y="5357105"/>
              <a:ext cx="208300" cy="1289835"/>
            </a:xfrm>
            <a:prstGeom prst="rightBracket">
              <a:avLst/>
            </a:prstGeom>
            <a:ln>
              <a:solidFill>
                <a:srgbClr val="C00000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1D54774-BE4F-DB4B-80A1-29270F3FA642}"/>
              </a:ext>
            </a:extLst>
          </p:cNvPr>
          <p:cNvGrpSpPr/>
          <p:nvPr/>
        </p:nvGrpSpPr>
        <p:grpSpPr>
          <a:xfrm>
            <a:off x="5654466" y="5523345"/>
            <a:ext cx="4099134" cy="731236"/>
            <a:chOff x="1114087" y="5897873"/>
            <a:chExt cx="4099134" cy="7312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0EE79892-370F-5D49-8C3C-5C53AC14F8FB}"/>
                    </a:ext>
                  </a:extLst>
                </p:cNvPr>
                <p:cNvSpPr txBox="1"/>
                <p:nvPr/>
              </p:nvSpPr>
              <p:spPr>
                <a:xfrm>
                  <a:off x="1114087" y="6105889"/>
                  <a:ext cx="409913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2800" b="0" dirty="0">
                      <a:solidFill>
                        <a:schemeClr val="accent6">
                          <a:lumMod val="50000"/>
                        </a:schemeClr>
                      </a:solidFill>
                      <a:ea typeface="Cambria Math" panose="02040503050406030204" pitchFamily="18" charset="0"/>
                    </a:rPr>
                    <a:t>Msg Space</a:t>
                  </a:r>
                  <a14:m>
                    <m:oMath xmlns:m="http://schemas.openxmlformats.org/officeDocument/2006/math">
                      <m:r>
                        <a:rPr lang="en-US" sz="2800" b="0" i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ℳ</m:t>
                      </m:r>
                      <m:r>
                        <a:rPr lang="en-US" sz="2800" b="1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sSup>
                            <m:sSupPr>
                              <m:ctrlPr>
                                <a:rPr lang="en-US" sz="28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p>
                        </m:sub>
                      </m:sSub>
                    </m:oMath>
                  </a14:m>
                  <a:endParaRPr lang="en-US" sz="2800" dirty="0">
                    <a:solidFill>
                      <a:schemeClr val="accent6">
                        <a:lumMod val="50000"/>
                      </a:schemeClr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0EE79892-370F-5D49-8C3C-5C53AC14F8F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4087" y="6105889"/>
                  <a:ext cx="4099134" cy="523220"/>
                </a:xfrm>
                <a:prstGeom prst="rect">
                  <a:avLst/>
                </a:prstGeom>
                <a:blipFill>
                  <a:blip r:embed="rId7"/>
                  <a:stretch>
                    <a:fillRect t="-10465" b="-325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Right Bracket 24">
              <a:extLst>
                <a:ext uri="{FF2B5EF4-FFF2-40B4-BE49-F238E27FC236}">
                  <a16:creationId xmlns:a16="http://schemas.microsoft.com/office/drawing/2014/main" id="{9373CB81-1404-B440-85EA-DE2AD4FF3EB0}"/>
                </a:ext>
              </a:extLst>
            </p:cNvPr>
            <p:cNvSpPr/>
            <p:nvPr/>
          </p:nvSpPr>
          <p:spPr>
            <a:xfrm rot="5400000">
              <a:off x="2025754" y="5357105"/>
              <a:ext cx="208300" cy="1289835"/>
            </a:xfrm>
            <a:prstGeom prst="rightBracket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C0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80352354-0636-1946-A0D0-BA98EBF0B8E7}"/>
                  </a:ext>
                </a:extLst>
              </p:cNvPr>
              <p:cNvSpPr/>
              <p:nvPr/>
            </p:nvSpPr>
            <p:spPr>
              <a:xfrm>
                <a:off x="5542129" y="5486400"/>
                <a:ext cx="934871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≠</m:t>
                      </m:r>
                    </m:oMath>
                  </m:oMathPara>
                </a14:m>
                <a:endParaRPr lang="en-US" sz="6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80352354-0636-1946-A0D0-BA98EBF0B8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2129" y="5486400"/>
                <a:ext cx="934871" cy="1015663"/>
              </a:xfrm>
              <a:prstGeom prst="rect">
                <a:avLst/>
              </a:prstGeom>
              <a:blipFill>
                <a:blip r:embed="rId8"/>
                <a:stretch>
                  <a:fillRect l="-4000" r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03B5B7A7-B46B-064C-9CD2-FA5A42226997}"/>
              </a:ext>
            </a:extLst>
          </p:cNvPr>
          <p:cNvSpPr/>
          <p:nvPr/>
        </p:nvSpPr>
        <p:spPr>
          <a:xfrm>
            <a:off x="838200" y="3505200"/>
            <a:ext cx="30780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1F26F1"/>
                </a:solidFill>
                <a:latin typeface="+mj-lt"/>
              </a:rPr>
              <a:t>Homomorphism:</a:t>
            </a:r>
            <a:r>
              <a:rPr lang="en-US" sz="3200" dirty="0">
                <a:solidFill>
                  <a:srgbClr val="1F26F1"/>
                </a:solidFill>
                <a:latin typeface="+mj-lt"/>
              </a:rPr>
              <a:t> 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A253969-930F-5246-9D02-B196522AB2D1}"/>
              </a:ext>
            </a:extLst>
          </p:cNvPr>
          <p:cNvCxnSpPr>
            <a:cxnSpLocks/>
          </p:cNvCxnSpPr>
          <p:nvPr/>
        </p:nvCxnSpPr>
        <p:spPr>
          <a:xfrm flipV="1">
            <a:off x="4869353" y="5992971"/>
            <a:ext cx="785113" cy="26161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6006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8" grpId="0"/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1A5D1E97-2260-2A4E-8A0F-4931054857AC}"/>
              </a:ext>
            </a:extLst>
          </p:cNvPr>
          <p:cNvSpPr/>
          <p:nvPr/>
        </p:nvSpPr>
        <p:spPr>
          <a:xfrm>
            <a:off x="5734622" y="1559587"/>
            <a:ext cx="6386102" cy="477676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5E36FFE-F071-3244-9752-B388BFC8EB2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Key Extension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from </a:t>
                </a:r>
                <a:r>
                  <a:rPr lang="en-US" dirty="0" err="1"/>
                  <a:t>Paillier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5E36FFE-F071-3244-9752-B388BFC8EB2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9E6CE4DE-70D1-C342-AB0C-6C6F5AD9FFA7}"/>
                  </a:ext>
                </a:extLst>
              </p:cNvPr>
              <p:cNvSpPr/>
              <p:nvPr/>
            </p:nvSpPr>
            <p:spPr>
              <a:xfrm>
                <a:off x="5867400" y="2493934"/>
                <a:ext cx="5131239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dirty="0" smtClean="0">
                        <a:solidFill>
                          <a:srgbClr val="1F26F1"/>
                        </a:solidFill>
                        <a:latin typeface="Cambria Math" panose="02040503050406030204" pitchFamily="18" charset="0"/>
                      </a:rPr>
                      <m:t>CT</m:t>
                    </m:r>
                    <m:r>
                      <a:rPr lang="en-US" sz="2800" b="0" i="1" dirty="0" smtClean="0">
                        <a:solidFill>
                          <a:srgbClr val="1F26F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1" dirty="0" smtClean="0">
                        <a:solidFill>
                          <a:srgbClr val="1F26F1"/>
                        </a:solidFill>
                        <a:latin typeface="Cambria Math" panose="02040503050406030204" pitchFamily="18" charset="0"/>
                      </a:rPr>
                      <m:t>𝔼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1F26F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solidFill>
                                  <a:srgbClr val="1F26F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rgbClr val="1F26F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2800" i="1">
                                <a:solidFill>
                                  <a:srgbClr val="1F26F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i="1">
                                <a:solidFill>
                                  <a:srgbClr val="1F26F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e>
                      <m:sup>
                        <m:r>
                          <a:rPr lang="en-US" sz="2800" b="1" i="1">
                            <a:solidFill>
                              <a:srgbClr val="1F26F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sup>
                    </m:sSup>
                    <m:r>
                      <a:rPr lang="en-US" sz="2800" b="1" i="1" smtClean="0">
                        <a:solidFill>
                          <a:srgbClr val="1F26F1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800" b="1" i="1" dirty="0">
                        <a:solidFill>
                          <a:srgbClr val="1F26F1"/>
                        </a:solidFill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ctrlPr>
                          <a:rPr lang="en-US" sz="2800" i="1">
                            <a:solidFill>
                              <a:srgbClr val="1F26F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1F26F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800" i="1">
                            <a:solidFill>
                              <a:srgbClr val="1F26F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solidFill>
                              <a:srgbClr val="1F26F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endParaRPr lang="en-US" sz="2800" i="1" dirty="0">
                  <a:solidFill>
                    <a:srgbClr val="1F26F1"/>
                  </a:solidFill>
                </a:endParaRPr>
              </a:p>
              <a:p>
                <a:r>
                  <a:rPr lang="en-US" sz="2800" b="1" dirty="0">
                    <a:solidFill>
                      <a:schemeClr val="accent6">
                        <a:lumMod val="50000"/>
                      </a:schemeClr>
                    </a:solidFill>
                    <a:ea typeface="Cambria Math" panose="02040503050406030204" pitchFamily="18" charset="0"/>
                  </a:rPr>
                  <a:t>          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1" i="1" dirty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ctrlPr>
                          <a:rPr lang="en-US" sz="28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𝑎𝑥</m:t>
                        </m:r>
                        <m:r>
                          <a:rPr lang="en-US" sz="28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8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𝑐𝑥</m:t>
                        </m:r>
                        <m:r>
                          <a:rPr lang="en-US" sz="28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endParaRPr lang="en-US" sz="2800" b="1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9E6CE4DE-70D1-C342-AB0C-6C6F5AD9FF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2493934"/>
                <a:ext cx="5131239" cy="95410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Group 37">
            <a:extLst>
              <a:ext uri="{FF2B5EF4-FFF2-40B4-BE49-F238E27FC236}">
                <a16:creationId xmlns:a16="http://schemas.microsoft.com/office/drawing/2014/main" id="{DC12569F-8413-2542-AF56-C40692FCC50A}"/>
              </a:ext>
            </a:extLst>
          </p:cNvPr>
          <p:cNvGrpSpPr/>
          <p:nvPr/>
        </p:nvGrpSpPr>
        <p:grpSpPr>
          <a:xfrm>
            <a:off x="6108867" y="3307364"/>
            <a:ext cx="3421057" cy="731236"/>
            <a:chOff x="220411" y="5897873"/>
            <a:chExt cx="3421057" cy="7312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EAB596A1-803B-8148-912C-B6C71A64F909}"/>
                    </a:ext>
                  </a:extLst>
                </p:cNvPr>
                <p:cNvSpPr txBox="1"/>
                <p:nvPr/>
              </p:nvSpPr>
              <p:spPr>
                <a:xfrm>
                  <a:off x="220411" y="6105889"/>
                  <a:ext cx="342105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b="0" dirty="0">
                      <a:solidFill>
                        <a:srgbClr val="C00000"/>
                      </a:solidFill>
                      <a:ea typeface="Cambria Math" panose="02040503050406030204" pitchFamily="18" charset="0"/>
                    </a:rPr>
                    <a:t>Key Space</a:t>
                  </a:r>
                  <a14:m>
                    <m:oMath xmlns:m="http://schemas.openxmlformats.org/officeDocument/2006/math">
                      <m:r>
                        <a:rPr lang="en-US" sz="2800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𝒦</m:t>
                      </m:r>
                      <m:r>
                        <a:rPr lang="en-US" sz="2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𝑍</m:t>
                      </m:r>
                    </m:oMath>
                  </a14:m>
                  <a:endParaRPr lang="en-US" sz="2800" dirty="0">
                    <a:solidFill>
                      <a:srgbClr val="C00000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EAB596A1-803B-8148-912C-B6C71A64F90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411" y="6105889"/>
                  <a:ext cx="3421057" cy="523220"/>
                </a:xfrm>
                <a:prstGeom prst="rect">
                  <a:avLst/>
                </a:prstGeom>
                <a:blipFill>
                  <a:blip r:embed="rId5"/>
                  <a:stretch>
                    <a:fillRect l="-3565" t="-11628" b="-325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0" name="Right Bracket 39">
              <a:extLst>
                <a:ext uri="{FF2B5EF4-FFF2-40B4-BE49-F238E27FC236}">
                  <a16:creationId xmlns:a16="http://schemas.microsoft.com/office/drawing/2014/main" id="{95CCE430-B69C-8A4B-B4D5-67789C4AAE36}"/>
                </a:ext>
              </a:extLst>
            </p:cNvPr>
            <p:cNvSpPr/>
            <p:nvPr/>
          </p:nvSpPr>
          <p:spPr>
            <a:xfrm rot="5400000">
              <a:off x="2130972" y="5462041"/>
              <a:ext cx="208018" cy="1079681"/>
            </a:xfrm>
            <a:prstGeom prst="rightBracket">
              <a:avLst/>
            </a:prstGeom>
            <a:ln>
              <a:solidFill>
                <a:srgbClr val="C00000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43795DF-F8C3-384E-8912-9A54844DD5C3}"/>
              </a:ext>
            </a:extLst>
          </p:cNvPr>
          <p:cNvGrpSpPr/>
          <p:nvPr/>
        </p:nvGrpSpPr>
        <p:grpSpPr>
          <a:xfrm>
            <a:off x="8021590" y="3307364"/>
            <a:ext cx="4099134" cy="731236"/>
            <a:chOff x="712094" y="5897873"/>
            <a:chExt cx="4099134" cy="7312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5C7FBE5D-62BA-7D41-A3A5-BB83327C98FD}"/>
                    </a:ext>
                  </a:extLst>
                </p:cNvPr>
                <p:cNvSpPr txBox="1"/>
                <p:nvPr/>
              </p:nvSpPr>
              <p:spPr>
                <a:xfrm>
                  <a:off x="712094" y="6105889"/>
                  <a:ext cx="409913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2800" b="0" dirty="0">
                      <a:solidFill>
                        <a:schemeClr val="accent6">
                          <a:lumMod val="50000"/>
                        </a:schemeClr>
                      </a:solidFill>
                      <a:ea typeface="Cambria Math" panose="02040503050406030204" pitchFamily="18" charset="0"/>
                    </a:rPr>
                    <a:t>Msg Space</a:t>
                  </a:r>
                  <a14:m>
                    <m:oMath xmlns:m="http://schemas.openxmlformats.org/officeDocument/2006/math">
                      <m:r>
                        <a:rPr lang="en-US" sz="2800" b="0" i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8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ℛ</m:t>
                      </m:r>
                      <m:r>
                        <a:rPr lang="en-US" sz="2800" b="1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sSup>
                            <m:sSupPr>
                              <m:ctrlPr>
                                <a:rPr lang="en-US" sz="28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p>
                        </m:sub>
                      </m:sSub>
                    </m:oMath>
                  </a14:m>
                  <a:endParaRPr lang="en-US" sz="2800" dirty="0">
                    <a:solidFill>
                      <a:schemeClr val="accent6">
                        <a:lumMod val="50000"/>
                      </a:schemeClr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5C7FBE5D-62BA-7D41-A3A5-BB83327C98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2094" y="6105889"/>
                  <a:ext cx="4099134" cy="523220"/>
                </a:xfrm>
                <a:prstGeom prst="rect">
                  <a:avLst/>
                </a:prstGeom>
                <a:blipFill>
                  <a:blip r:embed="rId6"/>
                  <a:stretch>
                    <a:fillRect t="-11628" b="-325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Right Bracket 42">
              <a:extLst>
                <a:ext uri="{FF2B5EF4-FFF2-40B4-BE49-F238E27FC236}">
                  <a16:creationId xmlns:a16="http://schemas.microsoft.com/office/drawing/2014/main" id="{0C2FB630-A6F0-004E-B1E0-E83674964C02}"/>
                </a:ext>
              </a:extLst>
            </p:cNvPr>
            <p:cNvSpPr/>
            <p:nvPr/>
          </p:nvSpPr>
          <p:spPr>
            <a:xfrm rot="5400000">
              <a:off x="1939198" y="5443661"/>
              <a:ext cx="208018" cy="1116441"/>
            </a:xfrm>
            <a:prstGeom prst="rightBracket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C0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A2F83B16-5DCC-5D45-A0EE-658A4EDB7C89}"/>
                  </a:ext>
                </a:extLst>
              </p:cNvPr>
              <p:cNvSpPr/>
              <p:nvPr/>
            </p:nvSpPr>
            <p:spPr>
              <a:xfrm>
                <a:off x="5867400" y="4203901"/>
                <a:ext cx="6163012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chemeClr val="accent6">
                        <a:lumMod val="50000"/>
                      </a:schemeClr>
                    </a:solidFill>
                  </a:rPr>
                  <a:t>Given:</a:t>
                </a:r>
                <a:r>
                  <a:rPr lang="en-US" sz="2800" dirty="0">
                    <a:solidFill>
                      <a:srgbClr val="1F26F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28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28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800" i="1" dirty="0" err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 err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sz="2800" i="1" dirty="0" err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</m:oMath>
                </a14:m>
                <a:endParaRPr lang="en-US" sz="2800" dirty="0">
                  <a:solidFill>
                    <a:srgbClr val="1F26F1"/>
                  </a:solidFill>
                </a:endParaRPr>
              </a:p>
              <a:p>
                <a:r>
                  <a:rPr lang="en-US" sz="2800" dirty="0">
                    <a:solidFill>
                      <a:srgbClr val="C00000"/>
                    </a:solidFill>
                  </a:rPr>
                  <a:t>	Need: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over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sz="2800" dirty="0">
                    <a:solidFill>
                      <a:srgbClr val="C00000"/>
                    </a:solidFill>
                  </a:rPr>
                  <a:t>!</a:t>
                </a: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A2F83B16-5DCC-5D45-A0EE-658A4EDB7C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4203901"/>
                <a:ext cx="6163012" cy="954107"/>
              </a:xfrm>
              <a:prstGeom prst="rect">
                <a:avLst/>
              </a:prstGeom>
              <a:blipFill>
                <a:blip r:embed="rId7"/>
                <a:stretch>
                  <a:fillRect l="-1782" t="-6410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ectangle 45">
            <a:extLst>
              <a:ext uri="{FF2B5EF4-FFF2-40B4-BE49-F238E27FC236}">
                <a16:creationId xmlns:a16="http://schemas.microsoft.com/office/drawing/2014/main" id="{50AD3DFD-26F4-FD41-B3A7-0261A5499EBA}"/>
              </a:ext>
            </a:extLst>
          </p:cNvPr>
          <p:cNvSpPr/>
          <p:nvPr/>
        </p:nvSpPr>
        <p:spPr>
          <a:xfrm>
            <a:off x="3094612" y="2886225"/>
            <a:ext cx="2312945" cy="10796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D21F5B3-7116-114D-8574-294D668DD507}"/>
                  </a:ext>
                </a:extLst>
              </p:cNvPr>
              <p:cNvSpPr txBox="1"/>
              <p:nvPr/>
            </p:nvSpPr>
            <p:spPr>
              <a:xfrm rot="10800000" flipV="1">
                <a:off x="1419435" y="3167646"/>
                <a:ext cx="64282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KE</m:t>
                      </m:r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D21F5B3-7116-114D-8574-294D668DD5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1419435" y="3167646"/>
                <a:ext cx="642822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C57CD510-135E-1644-B47A-1AF129A6E779}"/>
              </a:ext>
            </a:extLst>
          </p:cNvPr>
          <p:cNvCxnSpPr>
            <a:cxnSpLocks/>
          </p:cNvCxnSpPr>
          <p:nvPr/>
        </p:nvCxnSpPr>
        <p:spPr>
          <a:xfrm flipH="1">
            <a:off x="1739128" y="3603111"/>
            <a:ext cx="9189" cy="731520"/>
          </a:xfrm>
          <a:prstGeom prst="straightConnector1">
            <a:avLst/>
          </a:prstGeom>
          <a:ln w="19050" cmpd="sng">
            <a:solidFill>
              <a:schemeClr val="tx1"/>
            </a:solidFill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B24569C-6769-BC4D-BCDF-AAC082DB71BE}"/>
                  </a:ext>
                </a:extLst>
              </p:cNvPr>
              <p:cNvSpPr txBox="1"/>
              <p:nvPr/>
            </p:nvSpPr>
            <p:spPr>
              <a:xfrm rot="10800000" flipV="1">
                <a:off x="2391140" y="3167390"/>
                <a:ext cx="58876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9133EE"/>
                          </a:solidFill>
                          <a:latin typeface="Cambria Math" panose="02040503050406030204" pitchFamily="18" charset="0"/>
                        </a:rPr>
                        <m:t>TB</m:t>
                      </m:r>
                      <m:r>
                        <a:rPr lang="en-US" sz="2800" b="0" i="1" smtClean="0">
                          <a:solidFill>
                            <a:srgbClr val="9133EE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sz="2800" i="1" dirty="0">
                  <a:solidFill>
                    <a:srgbClr val="9133EE"/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B24569C-6769-BC4D-BCDF-AAC082DB71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2391140" y="3167390"/>
                <a:ext cx="588761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BCECF8BA-C4EE-F740-A8BA-C06D1482A455}"/>
                  </a:ext>
                </a:extLst>
              </p:cNvPr>
              <p:cNvSpPr txBox="1"/>
              <p:nvPr/>
            </p:nvSpPr>
            <p:spPr>
              <a:xfrm rot="10800000" flipV="1">
                <a:off x="645994" y="4419600"/>
                <a:ext cx="331640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9133EE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800" b="0" i="1" smtClean="0">
                          <a:solidFill>
                            <a:srgbClr val="9133E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9133EE"/>
                          </a:solidFill>
                          <a:latin typeface="Cambria Math" panose="02040503050406030204" pitchFamily="18" charset="0"/>
                        </a:rPr>
                        <m:t>𝑎𝑥</m:t>
                      </m:r>
                      <m:r>
                        <a:rPr lang="en-US" sz="2800" b="0" i="1" smtClean="0">
                          <a:solidFill>
                            <a:srgbClr val="9133EE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rgbClr val="9133EE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800" b="0" i="1" smtClean="0">
                          <a:solidFill>
                            <a:srgbClr val="9133EE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sz="280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sup>
                      </m:sSup>
                    </m:oMath>
                  </m:oMathPara>
                </a14:m>
                <a:endParaRPr lang="en-US" sz="2800" i="1" dirty="0">
                  <a:solidFill>
                    <a:srgbClr val="9133EE"/>
                  </a:solidFill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BCECF8BA-C4EE-F740-A8BA-C06D1482A4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645994" y="4419600"/>
                <a:ext cx="3316404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2145888-5E4A-8242-9B69-0DBFD354C1C0}"/>
                  </a:ext>
                </a:extLst>
              </p:cNvPr>
              <p:cNvSpPr txBox="1"/>
              <p:nvPr/>
            </p:nvSpPr>
            <p:spPr>
              <a:xfrm rot="10800000" flipV="1">
                <a:off x="304800" y="1918393"/>
                <a:ext cx="36575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9133EE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800" b="0" i="1" smtClean="0">
                          <a:solidFill>
                            <a:srgbClr val="9133E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9133EE"/>
                          </a:solidFill>
                          <a:latin typeface="Cambria Math" panose="02040503050406030204" pitchFamily="18" charset="0"/>
                        </a:rPr>
                        <m:t>𝑐𝑥</m:t>
                      </m:r>
                      <m:r>
                        <a:rPr lang="en-US" sz="2800" b="0" i="1" smtClean="0">
                          <a:solidFill>
                            <a:srgbClr val="9133EE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rgbClr val="9133EE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800" b="0" i="1" smtClean="0">
                          <a:solidFill>
                            <a:srgbClr val="9133EE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sz="2800" b="0" i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rgbClr val="9133EE"/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2145888-5E4A-8242-9B69-0DBFD354C1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304800" y="1918393"/>
                <a:ext cx="3657599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50049103-4F48-674A-8E71-47BF628F41AB}"/>
              </a:ext>
            </a:extLst>
          </p:cNvPr>
          <p:cNvCxnSpPr>
            <a:cxnSpLocks/>
          </p:cNvCxnSpPr>
          <p:nvPr/>
        </p:nvCxnSpPr>
        <p:spPr>
          <a:xfrm flipH="1">
            <a:off x="1748317" y="2484802"/>
            <a:ext cx="9189" cy="731520"/>
          </a:xfrm>
          <a:prstGeom prst="straightConnector1">
            <a:avLst/>
          </a:prstGeom>
          <a:ln w="19050" cmpd="sng">
            <a:solidFill>
              <a:schemeClr val="tx1"/>
            </a:solidFill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2B9DEC45-12F3-4F49-B424-D7724851D9F6}"/>
                  </a:ext>
                </a:extLst>
              </p:cNvPr>
              <p:cNvSpPr txBox="1"/>
              <p:nvPr/>
            </p:nvSpPr>
            <p:spPr>
              <a:xfrm rot="10800000" flipV="1">
                <a:off x="3108753" y="2900236"/>
                <a:ext cx="23129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dirty="0" smtClean="0">
                          <a:solidFill>
                            <a:srgbClr val="9133EE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sSub>
                        <m:sSubPr>
                          <m:ctrlPr>
                            <a:rPr lang="en-US" sz="2800" i="1" dirty="0" smtClean="0">
                              <a:solidFill>
                                <a:srgbClr val="9133E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dirty="0" smtClean="0">
                              <a:solidFill>
                                <a:srgbClr val="9133EE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r>
                            <a:rPr lang="en-US" sz="2800" b="0" i="0" dirty="0" smtClean="0">
                              <a:solidFill>
                                <a:srgbClr val="9133E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dirty="0" smtClean="0">
                          <a:solidFill>
                            <a:srgbClr val="9133E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dirty="0">
                          <a:solidFill>
                            <a:srgbClr val="9133EE"/>
                          </a:solidFill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9133E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9133EE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800" i="1">
                              <a:solidFill>
                                <a:srgbClr val="9133EE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solidFill>
                                <a:srgbClr val="9133EE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</m:oMath>
                  </m:oMathPara>
                </a14:m>
                <a:endParaRPr lang="en-US" sz="2800" i="1" dirty="0">
                  <a:solidFill>
                    <a:srgbClr val="9133EE"/>
                  </a:solidFill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2B9DEC45-12F3-4F49-B424-D7724851D9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3108753" y="2900236"/>
                <a:ext cx="2312946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F6C48222-C2EC-F643-AD59-D5FCEEEEF43D}"/>
                  </a:ext>
                </a:extLst>
              </p:cNvPr>
              <p:cNvSpPr txBox="1"/>
              <p:nvPr/>
            </p:nvSpPr>
            <p:spPr>
              <a:xfrm rot="10800000" flipV="1">
                <a:off x="3133818" y="3456658"/>
                <a:ext cx="23129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dirty="0" smtClean="0">
                          <a:solidFill>
                            <a:srgbClr val="9133EE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sSub>
                        <m:sSubPr>
                          <m:ctrlPr>
                            <a:rPr lang="en-US" sz="2800" i="1" dirty="0" smtClean="0">
                              <a:solidFill>
                                <a:srgbClr val="9133E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dirty="0" smtClean="0">
                              <a:solidFill>
                                <a:srgbClr val="9133EE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r>
                            <a:rPr lang="en-US" sz="2800" b="0" i="0" dirty="0" smtClean="0">
                              <a:solidFill>
                                <a:srgbClr val="9133E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dirty="0" smtClean="0">
                          <a:solidFill>
                            <a:srgbClr val="9133E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dirty="0">
                          <a:solidFill>
                            <a:srgbClr val="9133EE"/>
                          </a:solidFill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9133E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9133EE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800" i="1">
                              <a:solidFill>
                                <a:srgbClr val="9133EE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rgbClr val="9133EE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</m:oMath>
                  </m:oMathPara>
                </a14:m>
                <a:endParaRPr lang="en-US" sz="2800" i="1" dirty="0">
                  <a:solidFill>
                    <a:srgbClr val="9133EE"/>
                  </a:solidFill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F6C48222-C2EC-F643-AD59-D5FCEEEEF4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3133818" y="3456658"/>
                <a:ext cx="2312946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C40F836F-5AF1-A94F-9A3C-C95496D6B454}"/>
                  </a:ext>
                </a:extLst>
              </p:cNvPr>
              <p:cNvSpPr/>
              <p:nvPr/>
            </p:nvSpPr>
            <p:spPr>
              <a:xfrm>
                <a:off x="5869971" y="5417647"/>
                <a:ext cx="5849022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1F26F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𝔻</m:t>
                    </m:r>
                    <m:d>
                      <m:dPr>
                        <m:ctrlPr>
                          <a:rPr lang="en-US" sz="2800" i="1">
                            <a:solidFill>
                              <a:srgbClr val="1F26F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1F26F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800" b="0" i="1" smtClean="0">
                            <a:solidFill>
                              <a:srgbClr val="1F26F1"/>
                            </a:solidFill>
                            <a:latin typeface="Cambria Math" panose="02040503050406030204" pitchFamily="18" charset="0"/>
                          </a:rPr>
                          <m:t>′, </m:t>
                        </m:r>
                        <m:r>
                          <m:rPr>
                            <m:sty m:val="p"/>
                          </m:rPr>
                          <a:rPr lang="en-US" sz="2800" i="0">
                            <a:solidFill>
                              <a:srgbClr val="1F26F1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m:rPr>
                            <m:sty m:val="p"/>
                          </m:rPr>
                          <a:rPr lang="en-US" altLang="zh-CN" sz="2800" i="1">
                            <a:solidFill>
                              <a:srgbClr val="1F26F1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e>
                    </m:d>
                    <m:r>
                      <a:rPr lang="en-US" sz="2800" i="1">
                        <a:solidFill>
                          <a:srgbClr val="1F26F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sz="2800" i="1">
                        <a:solidFill>
                          <a:srgbClr val="1F26F1"/>
                        </a:solidFill>
                        <a:latin typeface="Cambria Math" panose="02040503050406030204" pitchFamily="18" charset="0"/>
                      </a:rPr>
                      <m:t>𝑐𝑥</m:t>
                    </m:r>
                    <m:r>
                      <a:rPr lang="en-US" sz="2800" i="1">
                        <a:solidFill>
                          <a:srgbClr val="1F26F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solidFill>
                          <a:srgbClr val="1F26F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sz="2800" dirty="0">
                  <a:solidFill>
                    <a:srgbClr val="1F26F1"/>
                  </a:solidFill>
                </a:endParaRPr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C40F836F-5AF1-A94F-9A3C-C95496D6B4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9971" y="5417647"/>
                <a:ext cx="5849022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E3A879F8-7084-4B4E-8B2D-D8D534E2A446}"/>
                  </a:ext>
                </a:extLst>
              </p:cNvPr>
              <p:cNvSpPr txBox="1"/>
              <p:nvPr/>
            </p:nvSpPr>
            <p:spPr>
              <a:xfrm rot="10800000" flipV="1">
                <a:off x="5715000" y="1796691"/>
                <a:ext cx="343392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dirty="0" smtClean="0">
                          <a:solidFill>
                            <a:srgbClr val="1F26F1"/>
                          </a:solidFill>
                          <a:latin typeface="Cambria Math" panose="02040503050406030204" pitchFamily="18" charset="0"/>
                        </a:rPr>
                        <m:t>Eval</m:t>
                      </m:r>
                      <m:d>
                        <m:dPr>
                          <m:ctrlPr>
                            <a:rPr lang="en-US" sz="3200" i="1" dirty="0" smtClean="0">
                              <a:solidFill>
                                <a:srgbClr val="1F26F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dirty="0" smtClean="0">
                              <a:solidFill>
                                <a:srgbClr val="1F26F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3200" b="0" i="1" dirty="0" smtClean="0">
                              <a:solidFill>
                                <a:srgbClr val="1F26F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3200" b="0" i="1" dirty="0" smtClean="0">
                              <a:solidFill>
                                <a:srgbClr val="1F26F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b="0" i="1" dirty="0" smtClean="0">
                              <a:solidFill>
                                <a:srgbClr val="1F26F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3200" b="0" i="0" dirty="0" smtClean="0">
                              <a:solidFill>
                                <a:srgbClr val="1F26F1"/>
                              </a:solidFill>
                              <a:latin typeface="Cambria Math" panose="02040503050406030204" pitchFamily="18" charset="0"/>
                            </a:rPr>
                            <m:t>TB</m:t>
                          </m:r>
                        </m:e>
                      </m:d>
                      <m:r>
                        <a:rPr lang="en-US" sz="32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sz="3200" i="1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E3A879F8-7084-4B4E-8B2D-D8D534E2A4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5715000" y="1796691"/>
                <a:ext cx="3433924" cy="58477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54FD287-79CD-731E-3A8B-964079F09234}"/>
                  </a:ext>
                </a:extLst>
              </p:cNvPr>
              <p:cNvSpPr txBox="1"/>
              <p:nvPr/>
            </p:nvSpPr>
            <p:spPr>
              <a:xfrm>
                <a:off x="693701" y="4982292"/>
                <a:ext cx="3900596" cy="10247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//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⌊</m:t>
                        </m:r>
                        <m:f>
                          <m:f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num>
                          <m:den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⌋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US" sz="2400" b="0" i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sz="2400" dirty="0">
                    <a:solidFill>
                      <a:schemeClr val="tx1"/>
                    </a:solidFill>
                  </a:rPr>
                  <a:t>//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𝑁𝐵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sup>
                    </m:sSup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54FD287-79CD-731E-3A8B-964079F092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701" y="4982292"/>
                <a:ext cx="3900596" cy="1024704"/>
              </a:xfrm>
              <a:prstGeom prst="rect">
                <a:avLst/>
              </a:prstGeom>
              <a:blipFill>
                <a:blip r:embed="rId16"/>
                <a:stretch>
                  <a:fillRect l="-2500" t="-4167" b="-13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9F4731E-0FAB-E952-EB01-61582F14C0E1}"/>
                  </a:ext>
                </a:extLst>
              </p:cNvPr>
              <p:cNvSpPr txBox="1"/>
              <p:nvPr/>
            </p:nvSpPr>
            <p:spPr>
              <a:xfrm rot="10800000" flipV="1">
                <a:off x="3841203" y="4419344"/>
                <a:ext cx="156899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0" dirty="0">
                    <a:solidFill>
                      <a:srgbClr val="C00000"/>
                    </a:solidFill>
                  </a:rPr>
                  <a:t>Public</a:t>
                </a:r>
                <a:r>
                  <a:rPr lang="en-US" sz="2800" b="0" dirty="0">
                    <a:solidFill>
                      <a:srgbClr val="9133EE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800" i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9F4731E-0FAB-E952-EB01-61582F14C0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3841203" y="4419344"/>
                <a:ext cx="1568997" cy="523220"/>
              </a:xfrm>
              <a:prstGeom prst="rect">
                <a:avLst/>
              </a:prstGeom>
              <a:blipFill>
                <a:blip r:embed="rId17"/>
                <a:stretch>
                  <a:fillRect l="-388"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3DCDAF7-6530-AC30-5639-99B11CFF14DF}"/>
                  </a:ext>
                </a:extLst>
              </p:cNvPr>
              <p:cNvSpPr txBox="1"/>
              <p:nvPr/>
            </p:nvSpPr>
            <p:spPr>
              <a:xfrm>
                <a:off x="3841202" y="4996136"/>
                <a:ext cx="137049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//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endParaRPr lang="en-US" sz="2400" b="0" i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3DCDAF7-6530-AC30-5639-99B11CFF14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1202" y="4996136"/>
                <a:ext cx="1370493" cy="461665"/>
              </a:xfrm>
              <a:prstGeom prst="rect">
                <a:avLst/>
              </a:prstGeom>
              <a:blipFill>
                <a:blip r:embed="rId18"/>
                <a:stretch>
                  <a:fillRect l="-6667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Callout 57">
                <a:extLst>
                  <a:ext uri="{FF2B5EF4-FFF2-40B4-BE49-F238E27FC236}">
                    <a16:creationId xmlns:a16="http://schemas.microsoft.com/office/drawing/2014/main" id="{544A8A17-EA4C-7D91-17BB-F850FAA19CA0}"/>
                  </a:ext>
                </a:extLst>
              </p:cNvPr>
              <p:cNvSpPr/>
              <p:nvPr/>
            </p:nvSpPr>
            <p:spPr>
              <a:xfrm>
                <a:off x="181625" y="1730159"/>
                <a:ext cx="5334000" cy="2384641"/>
              </a:xfrm>
              <a:prstGeom prst="wedgeEllipseCallout">
                <a:avLst>
                  <a:gd name="adj1" fmla="val 66388"/>
                  <a:gd name="adj2" fmla="val 79318"/>
                </a:avLst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bg1"/>
                    </a:solidFill>
                  </a:rPr>
                  <a:t>Leverage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-Bounded Computation: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endParaRPr lang="en-US" sz="2400" dirty="0">
                  <a:solidFill>
                    <a:schemeClr val="bg1"/>
                  </a:solidFill>
                </a:endParaRPr>
              </a:p>
              <a:p>
                <a:pPr algn="ctr"/>
                <a:endParaRPr lang="en-US" sz="2400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en-US" sz="2400" dirty="0">
                    <a:solidFill>
                      <a:schemeClr val="bg1"/>
                    </a:solidFill>
                  </a:rPr>
                  <a:t>Set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sz="24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  <m:r>
                      <a:rPr lang="en-US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𝐵𝑁</m:t>
                    </m:r>
                    <m:sSup>
                      <m:sSupPr>
                        <m:ctrlPr>
                          <a:rPr lang="en-US" sz="24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sup>
                    </m:sSup>
                    <m:r>
                      <a:rPr lang="en-US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d>
                      <m:dPr>
                        <m:begChr m:val="|"/>
                        <m:endChr m:val="|"/>
                        <m:ctrlPr>
                          <a:rPr lang="en-US" sz="24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𝑎𝑥</m:t>
                        </m:r>
                        <m:r>
                          <a:rPr lang="en-US" sz="24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lang="en-US" sz="2400" dirty="0">
                  <a:solidFill>
                    <a:schemeClr val="bg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!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Oval Callout 57">
                <a:extLst>
                  <a:ext uri="{FF2B5EF4-FFF2-40B4-BE49-F238E27FC236}">
                    <a16:creationId xmlns:a16="http://schemas.microsoft.com/office/drawing/2014/main" id="{544A8A17-EA4C-7D91-17BB-F850FAA19C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625" y="1730159"/>
                <a:ext cx="5334000" cy="2384641"/>
              </a:xfrm>
              <a:prstGeom prst="wedgeEllipseCallout">
                <a:avLst>
                  <a:gd name="adj1" fmla="val 66388"/>
                  <a:gd name="adj2" fmla="val 79318"/>
                </a:avLst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 descr="App Inventor Extensions: Light | Pura Vida Apps">
            <a:extLst>
              <a:ext uri="{FF2B5EF4-FFF2-40B4-BE49-F238E27FC236}">
                <a16:creationId xmlns:a16="http://schemas.microsoft.com/office/drawing/2014/main" id="{013AC23A-3F5B-CA85-16BF-5E9472AC53E4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1"/>
              </a:ext>
            </a:extLst>
          </a:blip>
          <a:stretch>
            <a:fillRect/>
          </a:stretch>
        </p:blipFill>
        <p:spPr>
          <a:xfrm>
            <a:off x="890340" y="2089078"/>
            <a:ext cx="535433" cy="53543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45AF257-6C03-EE2F-AA0E-76E2C40F3FB9}"/>
              </a:ext>
            </a:extLst>
          </p:cNvPr>
          <p:cNvSpPr txBox="1"/>
          <p:nvPr/>
        </p:nvSpPr>
        <p:spPr>
          <a:xfrm>
            <a:off x="8256664" y="6605994"/>
            <a:ext cx="393981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hlinkClick r:id="rId21" tooltip="https://puravidaapps.com/light.php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22" tooltip="https://creativecommons.org/licenses/by-sa/3.0/"/>
              </a:rPr>
              <a:t>CC BY-SA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801946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37" grpId="0"/>
      <p:bldP spid="44" grpId="0"/>
      <p:bldP spid="56" grpId="0"/>
      <p:bldP spid="57" grpId="0"/>
      <p:bldP spid="4" grpId="0"/>
      <p:bldP spid="6" grpId="0"/>
      <p:bldP spid="1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1A5D1E97-2260-2A4E-8A0F-4931054857AC}"/>
              </a:ext>
            </a:extLst>
          </p:cNvPr>
          <p:cNvSpPr/>
          <p:nvPr/>
        </p:nvSpPr>
        <p:spPr>
          <a:xfrm>
            <a:off x="5734622" y="1577484"/>
            <a:ext cx="6386102" cy="477676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5E36FFE-F071-3244-9752-B388BFC8EB2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Key Extension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-computation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5E36FFE-F071-3244-9752-B388BFC8EB2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9E6CE4DE-70D1-C342-AB0C-6C6F5AD9FFA7}"/>
                  </a:ext>
                </a:extLst>
              </p:cNvPr>
              <p:cNvSpPr/>
              <p:nvPr/>
            </p:nvSpPr>
            <p:spPr>
              <a:xfrm>
                <a:off x="5867400" y="2493934"/>
                <a:ext cx="5131239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dirty="0" smtClean="0">
                        <a:solidFill>
                          <a:srgbClr val="1F26F1"/>
                        </a:solidFill>
                        <a:latin typeface="Cambria Math" panose="02040503050406030204" pitchFamily="18" charset="0"/>
                      </a:rPr>
                      <m:t>CT</m:t>
                    </m:r>
                    <m:r>
                      <a:rPr lang="en-US" sz="2800" b="0" i="1" dirty="0" smtClean="0">
                        <a:solidFill>
                          <a:srgbClr val="1F26F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1" dirty="0" smtClean="0">
                        <a:solidFill>
                          <a:srgbClr val="1F26F1"/>
                        </a:solidFill>
                        <a:latin typeface="Cambria Math" panose="02040503050406030204" pitchFamily="18" charset="0"/>
                      </a:rPr>
                      <m:t>𝔼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1F26F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solidFill>
                                  <a:srgbClr val="1F26F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rgbClr val="1F26F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2800" i="1">
                                <a:solidFill>
                                  <a:srgbClr val="1F26F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i="1">
                                <a:solidFill>
                                  <a:srgbClr val="1F26F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e>
                      <m:sup>
                        <m:r>
                          <a:rPr lang="en-US" sz="2800" b="1" i="1">
                            <a:solidFill>
                              <a:srgbClr val="1F26F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sup>
                    </m:sSup>
                    <m:r>
                      <a:rPr lang="en-US" sz="2800" b="1" i="1" smtClean="0">
                        <a:solidFill>
                          <a:srgbClr val="1F26F1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800" b="1" i="1" dirty="0">
                        <a:solidFill>
                          <a:srgbClr val="1F26F1"/>
                        </a:solidFill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ctrlPr>
                          <a:rPr lang="en-US" sz="2800" i="1">
                            <a:solidFill>
                              <a:srgbClr val="1F26F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1F26F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800" i="1">
                            <a:solidFill>
                              <a:srgbClr val="1F26F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solidFill>
                              <a:srgbClr val="1F26F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endParaRPr lang="en-US" sz="2800" i="1" dirty="0">
                  <a:solidFill>
                    <a:srgbClr val="1F26F1"/>
                  </a:solidFill>
                </a:endParaRPr>
              </a:p>
              <a:p>
                <a:r>
                  <a:rPr lang="en-US" sz="2800" b="1" dirty="0">
                    <a:solidFill>
                      <a:schemeClr val="accent6">
                        <a:lumMod val="50000"/>
                      </a:schemeClr>
                    </a:solidFill>
                    <a:ea typeface="Cambria Math" panose="02040503050406030204" pitchFamily="18" charset="0"/>
                  </a:rPr>
                  <a:t>          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1" i="1" dirty="0">
                        <a:solidFill>
                          <a:srgbClr val="1F26F1"/>
                        </a:solidFill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ctrlPr>
                          <a:rPr lang="en-US" sz="2800" i="1">
                            <a:solidFill>
                              <a:srgbClr val="1F26F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1F26F1"/>
                            </a:solidFill>
                            <a:latin typeface="Cambria Math" panose="02040503050406030204" pitchFamily="18" charset="0"/>
                          </a:rPr>
                          <m:t>𝑎𝑥</m:t>
                        </m:r>
                        <m:r>
                          <a:rPr lang="en-US" sz="2800" i="1">
                            <a:solidFill>
                              <a:srgbClr val="1F26F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i="1">
                            <a:solidFill>
                              <a:srgbClr val="1F26F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800" i="1">
                            <a:solidFill>
                              <a:srgbClr val="1F26F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solidFill>
                              <a:srgbClr val="1F26F1"/>
                            </a:solidFill>
                            <a:latin typeface="Cambria Math" panose="02040503050406030204" pitchFamily="18" charset="0"/>
                          </a:rPr>
                          <m:t>𝑐𝑥</m:t>
                        </m:r>
                        <m:r>
                          <a:rPr lang="en-US" sz="2800" i="1">
                            <a:solidFill>
                              <a:srgbClr val="1F26F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i="1">
                            <a:solidFill>
                              <a:srgbClr val="1F26F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endParaRPr lang="en-US" sz="2800" b="1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9E6CE4DE-70D1-C342-AB0C-6C6F5AD9FF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2493934"/>
                <a:ext cx="5131239" cy="95410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Group 37">
            <a:extLst>
              <a:ext uri="{FF2B5EF4-FFF2-40B4-BE49-F238E27FC236}">
                <a16:creationId xmlns:a16="http://schemas.microsoft.com/office/drawing/2014/main" id="{DC12569F-8413-2542-AF56-C40692FCC50A}"/>
              </a:ext>
            </a:extLst>
          </p:cNvPr>
          <p:cNvGrpSpPr/>
          <p:nvPr/>
        </p:nvGrpSpPr>
        <p:grpSpPr>
          <a:xfrm>
            <a:off x="6108867" y="3307364"/>
            <a:ext cx="3421057" cy="731236"/>
            <a:chOff x="220411" y="5897873"/>
            <a:chExt cx="3421057" cy="7312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EAB596A1-803B-8148-912C-B6C71A64F909}"/>
                    </a:ext>
                  </a:extLst>
                </p:cNvPr>
                <p:cNvSpPr txBox="1"/>
                <p:nvPr/>
              </p:nvSpPr>
              <p:spPr>
                <a:xfrm>
                  <a:off x="220411" y="6105889"/>
                  <a:ext cx="342105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b="0" dirty="0">
                      <a:solidFill>
                        <a:srgbClr val="C00000"/>
                      </a:solidFill>
                      <a:ea typeface="Cambria Math" panose="02040503050406030204" pitchFamily="18" charset="0"/>
                    </a:rPr>
                    <a:t>Key Space</a:t>
                  </a:r>
                  <a14:m>
                    <m:oMath xmlns:m="http://schemas.openxmlformats.org/officeDocument/2006/math">
                      <m:r>
                        <a:rPr lang="en-US" sz="2800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𝒦</m:t>
                      </m:r>
                      <m:r>
                        <a:rPr lang="en-US" sz="2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𝑍</m:t>
                      </m:r>
                    </m:oMath>
                  </a14:m>
                  <a:endParaRPr lang="en-US" sz="2800" dirty="0">
                    <a:solidFill>
                      <a:srgbClr val="C00000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EAB596A1-803B-8148-912C-B6C71A64F90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411" y="6105889"/>
                  <a:ext cx="3421057" cy="523220"/>
                </a:xfrm>
                <a:prstGeom prst="rect">
                  <a:avLst/>
                </a:prstGeom>
                <a:blipFill>
                  <a:blip r:embed="rId5"/>
                  <a:stretch>
                    <a:fillRect l="-3565" t="-11628" b="-325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0" name="Right Bracket 39">
              <a:extLst>
                <a:ext uri="{FF2B5EF4-FFF2-40B4-BE49-F238E27FC236}">
                  <a16:creationId xmlns:a16="http://schemas.microsoft.com/office/drawing/2014/main" id="{95CCE430-B69C-8A4B-B4D5-67789C4AAE36}"/>
                </a:ext>
              </a:extLst>
            </p:cNvPr>
            <p:cNvSpPr/>
            <p:nvPr/>
          </p:nvSpPr>
          <p:spPr>
            <a:xfrm rot="5400000">
              <a:off x="2130972" y="5462041"/>
              <a:ext cx="208018" cy="1079681"/>
            </a:xfrm>
            <a:prstGeom prst="rightBracket">
              <a:avLst/>
            </a:prstGeom>
            <a:ln>
              <a:solidFill>
                <a:srgbClr val="C00000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43795DF-F8C3-384E-8912-9A54844DD5C3}"/>
              </a:ext>
            </a:extLst>
          </p:cNvPr>
          <p:cNvGrpSpPr/>
          <p:nvPr/>
        </p:nvGrpSpPr>
        <p:grpSpPr>
          <a:xfrm>
            <a:off x="8021590" y="3307364"/>
            <a:ext cx="4099134" cy="764450"/>
            <a:chOff x="712094" y="5897873"/>
            <a:chExt cx="4099134" cy="76445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5C7FBE5D-62BA-7D41-A3A5-BB83327C98FD}"/>
                    </a:ext>
                  </a:extLst>
                </p:cNvPr>
                <p:cNvSpPr txBox="1"/>
                <p:nvPr/>
              </p:nvSpPr>
              <p:spPr>
                <a:xfrm>
                  <a:off x="712094" y="6105889"/>
                  <a:ext cx="4099134" cy="55643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2800" b="0" dirty="0">
                      <a:solidFill>
                        <a:schemeClr val="accent6">
                          <a:lumMod val="50000"/>
                        </a:schemeClr>
                      </a:solidFill>
                      <a:ea typeface="Cambria Math" panose="02040503050406030204" pitchFamily="18" charset="0"/>
                    </a:rPr>
                    <a:t>Msg Space</a:t>
                  </a:r>
                  <a14:m>
                    <m:oMath xmlns:m="http://schemas.openxmlformats.org/officeDocument/2006/math">
                      <m:r>
                        <a:rPr lang="en-US" sz="2800" b="0" i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8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ℛ</m:t>
                      </m:r>
                      <m:r>
                        <a:rPr lang="en-US" sz="2800" b="1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a14:m>
                  <a:endParaRPr lang="en-US" sz="2800" dirty="0">
                    <a:solidFill>
                      <a:schemeClr val="accent6">
                        <a:lumMod val="50000"/>
                      </a:schemeClr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5C7FBE5D-62BA-7D41-A3A5-BB83327C98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2094" y="6105889"/>
                  <a:ext cx="4099134" cy="556434"/>
                </a:xfrm>
                <a:prstGeom prst="rect">
                  <a:avLst/>
                </a:prstGeom>
                <a:blipFill>
                  <a:blip r:embed="rId6"/>
                  <a:stretch>
                    <a:fillRect t="-10989" b="-252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Right Bracket 42">
              <a:extLst>
                <a:ext uri="{FF2B5EF4-FFF2-40B4-BE49-F238E27FC236}">
                  <a16:creationId xmlns:a16="http://schemas.microsoft.com/office/drawing/2014/main" id="{0C2FB630-A6F0-004E-B1E0-E83674964C02}"/>
                </a:ext>
              </a:extLst>
            </p:cNvPr>
            <p:cNvSpPr/>
            <p:nvPr/>
          </p:nvSpPr>
          <p:spPr>
            <a:xfrm rot="5400000">
              <a:off x="1939198" y="5443661"/>
              <a:ext cx="208018" cy="1116441"/>
            </a:xfrm>
            <a:prstGeom prst="rightBracket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C0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A2F83B16-5DCC-5D45-A0EE-658A4EDB7C89}"/>
                  </a:ext>
                </a:extLst>
              </p:cNvPr>
              <p:cNvSpPr/>
              <p:nvPr/>
            </p:nvSpPr>
            <p:spPr>
              <a:xfrm>
                <a:off x="5867400" y="4203901"/>
                <a:ext cx="6163012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chemeClr val="accent6">
                        <a:lumMod val="50000"/>
                      </a:schemeClr>
                    </a:solidFill>
                  </a:rPr>
                  <a:t>Given: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28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2800" b="0" i="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800" i="1" dirty="0">
                  <a:solidFill>
                    <a:srgbClr val="1F26F1"/>
                  </a:solidFill>
                </a:endParaRPr>
              </a:p>
              <a:p>
                <a:r>
                  <a:rPr lang="en-US" sz="2800" dirty="0">
                    <a:solidFill>
                      <a:srgbClr val="C00000"/>
                    </a:solidFill>
                  </a:rPr>
                  <a:t>	Need: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over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sz="2800" dirty="0">
                    <a:solidFill>
                      <a:srgbClr val="C00000"/>
                    </a:solidFill>
                  </a:rPr>
                  <a:t>!</a:t>
                </a: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A2F83B16-5DCC-5D45-A0EE-658A4EDB7C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4203901"/>
                <a:ext cx="6163012" cy="954107"/>
              </a:xfrm>
              <a:prstGeom prst="rect">
                <a:avLst/>
              </a:prstGeom>
              <a:blipFill>
                <a:blip r:embed="rId7"/>
                <a:stretch>
                  <a:fillRect l="-1782" t="-6410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ectangle 45">
            <a:extLst>
              <a:ext uri="{FF2B5EF4-FFF2-40B4-BE49-F238E27FC236}">
                <a16:creationId xmlns:a16="http://schemas.microsoft.com/office/drawing/2014/main" id="{50AD3DFD-26F4-FD41-B3A7-0261A5499EBA}"/>
              </a:ext>
            </a:extLst>
          </p:cNvPr>
          <p:cNvSpPr/>
          <p:nvPr/>
        </p:nvSpPr>
        <p:spPr>
          <a:xfrm>
            <a:off x="3094612" y="2886225"/>
            <a:ext cx="2312945" cy="10796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D21F5B3-7116-114D-8574-294D668DD507}"/>
                  </a:ext>
                </a:extLst>
              </p:cNvPr>
              <p:cNvSpPr txBox="1"/>
              <p:nvPr/>
            </p:nvSpPr>
            <p:spPr>
              <a:xfrm rot="10800000" flipV="1">
                <a:off x="1419435" y="3167646"/>
                <a:ext cx="64282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KE</m:t>
                      </m:r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D21F5B3-7116-114D-8574-294D668DD5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1419435" y="3167646"/>
                <a:ext cx="642822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C57CD510-135E-1644-B47A-1AF129A6E779}"/>
              </a:ext>
            </a:extLst>
          </p:cNvPr>
          <p:cNvCxnSpPr>
            <a:cxnSpLocks/>
          </p:cNvCxnSpPr>
          <p:nvPr/>
        </p:nvCxnSpPr>
        <p:spPr>
          <a:xfrm flipH="1">
            <a:off x="1739128" y="3603111"/>
            <a:ext cx="9189" cy="731520"/>
          </a:xfrm>
          <a:prstGeom prst="straightConnector1">
            <a:avLst/>
          </a:prstGeom>
          <a:ln w="19050" cmpd="sng">
            <a:solidFill>
              <a:schemeClr val="tx1"/>
            </a:solidFill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B24569C-6769-BC4D-BCDF-AAC082DB71BE}"/>
                  </a:ext>
                </a:extLst>
              </p:cNvPr>
              <p:cNvSpPr txBox="1"/>
              <p:nvPr/>
            </p:nvSpPr>
            <p:spPr>
              <a:xfrm rot="10800000" flipV="1">
                <a:off x="2391140" y="3167390"/>
                <a:ext cx="58876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9133EE"/>
                          </a:solidFill>
                          <a:latin typeface="Cambria Math" panose="02040503050406030204" pitchFamily="18" charset="0"/>
                        </a:rPr>
                        <m:t>TB</m:t>
                      </m:r>
                      <m:r>
                        <a:rPr lang="en-US" sz="2800" b="0" i="1" smtClean="0">
                          <a:solidFill>
                            <a:srgbClr val="9133EE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sz="2800" i="1" dirty="0">
                  <a:solidFill>
                    <a:srgbClr val="9133EE"/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B24569C-6769-BC4D-BCDF-AAC082DB71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2391140" y="3167390"/>
                <a:ext cx="588761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BCECF8BA-C4EE-F740-A8BA-C06D1482A455}"/>
                  </a:ext>
                </a:extLst>
              </p:cNvPr>
              <p:cNvSpPr txBox="1"/>
              <p:nvPr/>
            </p:nvSpPr>
            <p:spPr>
              <a:xfrm rot="10800000" flipV="1">
                <a:off x="645994" y="4419600"/>
                <a:ext cx="331640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9133EE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800" b="0" i="1" smtClean="0">
                          <a:solidFill>
                            <a:srgbClr val="9133E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9133EE"/>
                          </a:solidFill>
                          <a:latin typeface="Cambria Math" panose="02040503050406030204" pitchFamily="18" charset="0"/>
                        </a:rPr>
                        <m:t>𝑎𝑥</m:t>
                      </m:r>
                      <m:r>
                        <a:rPr lang="en-US" sz="2800" b="0" i="1" smtClean="0">
                          <a:solidFill>
                            <a:srgbClr val="9133EE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rgbClr val="9133EE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800" b="0" i="1" smtClean="0">
                          <a:solidFill>
                            <a:srgbClr val="9133EE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>
                          <a:solidFill>
                            <a:srgbClr val="9133EE"/>
                          </a:solidFill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sz="2800" b="0" i="0" smtClean="0">
                          <a:solidFill>
                            <a:srgbClr val="9133EE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2800" i="1" dirty="0">
                  <a:solidFill>
                    <a:srgbClr val="9133EE"/>
                  </a:solidFill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BCECF8BA-C4EE-F740-A8BA-C06D1482A4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645994" y="4419600"/>
                <a:ext cx="3316404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2145888-5E4A-8242-9B69-0DBFD354C1C0}"/>
                  </a:ext>
                </a:extLst>
              </p:cNvPr>
              <p:cNvSpPr txBox="1"/>
              <p:nvPr/>
            </p:nvSpPr>
            <p:spPr>
              <a:xfrm rot="10800000" flipV="1">
                <a:off x="304800" y="1918393"/>
                <a:ext cx="36575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9133EE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800" b="0" i="1" smtClean="0">
                          <a:solidFill>
                            <a:srgbClr val="9133E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9133EE"/>
                          </a:solidFill>
                          <a:latin typeface="Cambria Math" panose="02040503050406030204" pitchFamily="18" charset="0"/>
                        </a:rPr>
                        <m:t>𝑐𝑥</m:t>
                      </m:r>
                      <m:r>
                        <a:rPr lang="en-US" sz="2800" b="0" i="1" smtClean="0">
                          <a:solidFill>
                            <a:srgbClr val="9133EE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rgbClr val="9133EE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800" b="0" i="1" smtClean="0">
                          <a:solidFill>
                            <a:srgbClr val="9133EE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9133EE"/>
                          </a:solidFill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sz="2800" b="0" i="0" smtClean="0">
                          <a:solidFill>
                            <a:srgbClr val="9133EE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2800" i="1" dirty="0">
                  <a:solidFill>
                    <a:srgbClr val="9133EE"/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2145888-5E4A-8242-9B69-0DBFD354C1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304800" y="1918393"/>
                <a:ext cx="3657599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50049103-4F48-674A-8E71-47BF628F41AB}"/>
              </a:ext>
            </a:extLst>
          </p:cNvPr>
          <p:cNvCxnSpPr>
            <a:cxnSpLocks/>
          </p:cNvCxnSpPr>
          <p:nvPr/>
        </p:nvCxnSpPr>
        <p:spPr>
          <a:xfrm flipH="1">
            <a:off x="1748317" y="2484802"/>
            <a:ext cx="9189" cy="731520"/>
          </a:xfrm>
          <a:prstGeom prst="straightConnector1">
            <a:avLst/>
          </a:prstGeom>
          <a:ln w="19050" cmpd="sng">
            <a:solidFill>
              <a:schemeClr val="tx1"/>
            </a:solidFill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2B9DEC45-12F3-4F49-B424-D7724851D9F6}"/>
                  </a:ext>
                </a:extLst>
              </p:cNvPr>
              <p:cNvSpPr txBox="1"/>
              <p:nvPr/>
            </p:nvSpPr>
            <p:spPr>
              <a:xfrm rot="10800000" flipV="1">
                <a:off x="3108753" y="2900236"/>
                <a:ext cx="23129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dirty="0" smtClean="0">
                          <a:solidFill>
                            <a:srgbClr val="9133EE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sSub>
                        <m:sSubPr>
                          <m:ctrlPr>
                            <a:rPr lang="en-US" sz="2800" i="1" dirty="0" smtClean="0">
                              <a:solidFill>
                                <a:srgbClr val="9133E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dirty="0" smtClean="0">
                              <a:solidFill>
                                <a:srgbClr val="9133EE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r>
                            <a:rPr lang="en-US" sz="2800" b="0" i="0" dirty="0" smtClean="0">
                              <a:solidFill>
                                <a:srgbClr val="9133E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dirty="0" smtClean="0">
                          <a:solidFill>
                            <a:srgbClr val="9133E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dirty="0">
                          <a:solidFill>
                            <a:srgbClr val="9133EE"/>
                          </a:solidFill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9133E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9133EE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800" i="1">
                              <a:solidFill>
                                <a:srgbClr val="9133EE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solidFill>
                                <a:srgbClr val="9133EE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</m:oMath>
                  </m:oMathPara>
                </a14:m>
                <a:endParaRPr lang="en-US" sz="2800" i="1" dirty="0">
                  <a:solidFill>
                    <a:srgbClr val="9133EE"/>
                  </a:solidFill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2B9DEC45-12F3-4F49-B424-D7724851D9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3108753" y="2900236"/>
                <a:ext cx="2312946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F6C48222-C2EC-F643-AD59-D5FCEEEEF43D}"/>
                  </a:ext>
                </a:extLst>
              </p:cNvPr>
              <p:cNvSpPr txBox="1"/>
              <p:nvPr/>
            </p:nvSpPr>
            <p:spPr>
              <a:xfrm rot="10800000" flipV="1">
                <a:off x="3133818" y="3456658"/>
                <a:ext cx="23129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dirty="0" smtClean="0">
                          <a:solidFill>
                            <a:srgbClr val="9133EE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sSub>
                        <m:sSubPr>
                          <m:ctrlPr>
                            <a:rPr lang="en-US" sz="2800" i="1" dirty="0" smtClean="0">
                              <a:solidFill>
                                <a:srgbClr val="9133E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dirty="0" smtClean="0">
                              <a:solidFill>
                                <a:srgbClr val="9133EE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r>
                            <a:rPr lang="en-US" sz="2800" b="0" i="0" dirty="0" smtClean="0">
                              <a:solidFill>
                                <a:srgbClr val="9133E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dirty="0" smtClean="0">
                          <a:solidFill>
                            <a:srgbClr val="9133E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dirty="0">
                          <a:solidFill>
                            <a:srgbClr val="9133EE"/>
                          </a:solidFill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9133E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9133EE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800" i="1">
                              <a:solidFill>
                                <a:srgbClr val="9133EE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rgbClr val="9133EE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</m:oMath>
                  </m:oMathPara>
                </a14:m>
                <a:endParaRPr lang="en-US" sz="2800" i="1" dirty="0">
                  <a:solidFill>
                    <a:srgbClr val="9133EE"/>
                  </a:solidFill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F6C48222-C2EC-F643-AD59-D5FCEEEEF4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3133818" y="3456658"/>
                <a:ext cx="2312946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C40F836F-5AF1-A94F-9A3C-C95496D6B454}"/>
                  </a:ext>
                </a:extLst>
              </p:cNvPr>
              <p:cNvSpPr/>
              <p:nvPr/>
            </p:nvSpPr>
            <p:spPr>
              <a:xfrm>
                <a:off x="5869971" y="5417647"/>
                <a:ext cx="5849022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1F26F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𝔻</m:t>
                    </m:r>
                    <m:d>
                      <m:dPr>
                        <m:ctrlPr>
                          <a:rPr lang="en-US" sz="2800" i="1">
                            <a:solidFill>
                              <a:srgbClr val="1F26F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1F26F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800" b="0" i="1" smtClean="0">
                            <a:solidFill>
                              <a:srgbClr val="1F26F1"/>
                            </a:solidFill>
                            <a:latin typeface="Cambria Math" panose="02040503050406030204" pitchFamily="18" charset="0"/>
                          </a:rPr>
                          <m:t>′, </m:t>
                        </m:r>
                        <m:r>
                          <m:rPr>
                            <m:sty m:val="p"/>
                          </m:rPr>
                          <a:rPr lang="en-US" sz="2800" i="0">
                            <a:solidFill>
                              <a:srgbClr val="1F26F1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m:rPr>
                            <m:sty m:val="p"/>
                          </m:rPr>
                          <a:rPr lang="en-US" altLang="zh-CN" sz="2800" i="1">
                            <a:solidFill>
                              <a:srgbClr val="1F26F1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e>
                    </m:d>
                    <m:r>
                      <a:rPr lang="en-US" sz="2800" i="1">
                        <a:solidFill>
                          <a:srgbClr val="1F26F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sz="2800" i="1">
                        <a:solidFill>
                          <a:srgbClr val="1F26F1"/>
                        </a:solidFill>
                        <a:latin typeface="Cambria Math" panose="02040503050406030204" pitchFamily="18" charset="0"/>
                      </a:rPr>
                      <m:t>𝑐𝑥</m:t>
                    </m:r>
                    <m:r>
                      <a:rPr lang="en-US" sz="2800" i="1">
                        <a:solidFill>
                          <a:srgbClr val="1F26F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solidFill>
                          <a:srgbClr val="1F26F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sz="2800" dirty="0">
                  <a:solidFill>
                    <a:srgbClr val="1F26F1"/>
                  </a:solidFill>
                </a:endParaRPr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C40F836F-5AF1-A94F-9A3C-C95496D6B4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9971" y="5417647"/>
                <a:ext cx="5849022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E3A879F8-7084-4B4E-8B2D-D8D534E2A446}"/>
                  </a:ext>
                </a:extLst>
              </p:cNvPr>
              <p:cNvSpPr txBox="1"/>
              <p:nvPr/>
            </p:nvSpPr>
            <p:spPr>
              <a:xfrm rot="10800000" flipV="1">
                <a:off x="5715000" y="1796691"/>
                <a:ext cx="343392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dirty="0" smtClean="0">
                          <a:solidFill>
                            <a:srgbClr val="1F26F1"/>
                          </a:solidFill>
                          <a:latin typeface="Cambria Math" panose="02040503050406030204" pitchFamily="18" charset="0"/>
                        </a:rPr>
                        <m:t>Eval</m:t>
                      </m:r>
                      <m:d>
                        <m:dPr>
                          <m:ctrlPr>
                            <a:rPr lang="en-US" sz="3200" i="1" dirty="0" smtClean="0">
                              <a:solidFill>
                                <a:srgbClr val="1F26F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dirty="0" smtClean="0">
                              <a:solidFill>
                                <a:srgbClr val="1F26F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3200" b="0" i="1" dirty="0" smtClean="0">
                              <a:solidFill>
                                <a:srgbClr val="1F26F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3200" b="0" i="1" dirty="0" smtClean="0">
                              <a:solidFill>
                                <a:srgbClr val="1F26F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b="0" i="1" dirty="0" smtClean="0">
                              <a:solidFill>
                                <a:srgbClr val="1F26F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3200" b="0" i="0" dirty="0" smtClean="0">
                              <a:solidFill>
                                <a:srgbClr val="1F26F1"/>
                              </a:solidFill>
                              <a:latin typeface="Cambria Math" panose="02040503050406030204" pitchFamily="18" charset="0"/>
                            </a:rPr>
                            <m:t>TB</m:t>
                          </m:r>
                        </m:e>
                      </m:d>
                      <m:r>
                        <a:rPr lang="en-US" sz="32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sz="3200" i="1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E3A879F8-7084-4B4E-8B2D-D8D534E2A4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5715000" y="1796691"/>
                <a:ext cx="3433924" cy="58477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FDBA8DF-2CFA-8458-F112-BBF550269867}"/>
                  </a:ext>
                </a:extLst>
              </p:cNvPr>
              <p:cNvSpPr txBox="1"/>
              <p:nvPr/>
            </p:nvSpPr>
            <p:spPr>
              <a:xfrm rot="10800000" flipV="1">
                <a:off x="3841203" y="4419344"/>
                <a:ext cx="156899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0" dirty="0">
                    <a:solidFill>
                      <a:srgbClr val="C00000"/>
                    </a:solidFill>
                  </a:rPr>
                  <a:t>Public</a:t>
                </a:r>
                <a:r>
                  <a:rPr lang="en-US" sz="2800" b="0" dirty="0">
                    <a:solidFill>
                      <a:srgbClr val="9133EE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800" i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FDBA8DF-2CFA-8458-F112-BBF5502698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3841203" y="4419344"/>
                <a:ext cx="1568997" cy="523220"/>
              </a:xfrm>
              <a:prstGeom prst="rect">
                <a:avLst/>
              </a:prstGeom>
              <a:blipFill>
                <a:blip r:embed="rId16"/>
                <a:stretch>
                  <a:fillRect l="-388"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Callout 57">
                <a:extLst>
                  <a:ext uri="{FF2B5EF4-FFF2-40B4-BE49-F238E27FC236}">
                    <a16:creationId xmlns:a16="http://schemas.microsoft.com/office/drawing/2014/main" id="{89CF11E7-CECE-4F89-8C29-2528AABA2B93}"/>
                  </a:ext>
                </a:extLst>
              </p:cNvPr>
              <p:cNvSpPr/>
              <p:nvPr/>
            </p:nvSpPr>
            <p:spPr>
              <a:xfrm>
                <a:off x="181625" y="1730159"/>
                <a:ext cx="5334000" cy="2384641"/>
              </a:xfrm>
              <a:prstGeom prst="wedgeEllipseCallout">
                <a:avLst>
                  <a:gd name="adj1" fmla="val 66388"/>
                  <a:gd name="adj2" fmla="val 79318"/>
                </a:avLst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rgbClr val="FFFF00"/>
                    </a:solidFill>
                  </a:rPr>
                  <a:t>Leverage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>
                    <a:solidFill>
                      <a:srgbClr val="FFFF00"/>
                    </a:solidFill>
                  </a:rPr>
                  <a:t>-Bounded Computation: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4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endParaRPr lang="en-US" sz="2400" dirty="0">
                  <a:solidFill>
                    <a:srgbClr val="FFFF00"/>
                  </a:solidFill>
                </a:endParaRPr>
              </a:p>
              <a:p>
                <a:pPr algn="ctr"/>
                <a:endParaRPr lang="en-US" sz="2400" dirty="0">
                  <a:solidFill>
                    <a:srgbClr val="FFFF00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sz="2400" i="1" dirty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i="1" dirty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 dirty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𝑎𝑥</m:t>
                      </m:r>
                      <m:r>
                        <a:rPr lang="en-US" sz="2400" i="1" dirty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 dirty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b="0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2400" b="0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2400" i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0" name="Oval Callout 57">
                <a:extLst>
                  <a:ext uri="{FF2B5EF4-FFF2-40B4-BE49-F238E27FC236}">
                    <a16:creationId xmlns:a16="http://schemas.microsoft.com/office/drawing/2014/main" id="{89CF11E7-CECE-4F89-8C29-2528AABA2B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625" y="1730159"/>
                <a:ext cx="5334000" cy="2384641"/>
              </a:xfrm>
              <a:prstGeom prst="wedgeEllipseCallout">
                <a:avLst>
                  <a:gd name="adj1" fmla="val 66388"/>
                  <a:gd name="adj2" fmla="val 79318"/>
                </a:avLst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1B8543C-6121-257B-47AF-4E4104CF76F0}"/>
              </a:ext>
            </a:extLst>
          </p:cNvPr>
          <p:cNvCxnSpPr>
            <a:cxnSpLocks/>
          </p:cNvCxnSpPr>
          <p:nvPr/>
        </p:nvCxnSpPr>
        <p:spPr>
          <a:xfrm flipV="1">
            <a:off x="1193361" y="2244585"/>
            <a:ext cx="3038514" cy="612313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6218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1A5D1E97-2260-2A4E-8A0F-4931054857AC}"/>
              </a:ext>
            </a:extLst>
          </p:cNvPr>
          <p:cNvSpPr/>
          <p:nvPr/>
        </p:nvSpPr>
        <p:spPr>
          <a:xfrm>
            <a:off x="5734622" y="1577484"/>
            <a:ext cx="6386102" cy="477676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5E36FFE-F071-3244-9752-B388BFC8EB2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Key Extension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-computation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5E36FFE-F071-3244-9752-B388BFC8EB2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9E6CE4DE-70D1-C342-AB0C-6C6F5AD9FFA7}"/>
                  </a:ext>
                </a:extLst>
              </p:cNvPr>
              <p:cNvSpPr/>
              <p:nvPr/>
            </p:nvSpPr>
            <p:spPr>
              <a:xfrm>
                <a:off x="5867400" y="2493934"/>
                <a:ext cx="5131239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dirty="0" smtClean="0">
                        <a:solidFill>
                          <a:srgbClr val="1F26F1"/>
                        </a:solidFill>
                        <a:latin typeface="Cambria Math" panose="02040503050406030204" pitchFamily="18" charset="0"/>
                      </a:rPr>
                      <m:t>CT</m:t>
                    </m:r>
                    <m:r>
                      <a:rPr lang="en-US" sz="2800" b="0" i="1" dirty="0" smtClean="0">
                        <a:solidFill>
                          <a:srgbClr val="1F26F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1" dirty="0" smtClean="0">
                        <a:solidFill>
                          <a:srgbClr val="1F26F1"/>
                        </a:solidFill>
                        <a:latin typeface="Cambria Math" panose="02040503050406030204" pitchFamily="18" charset="0"/>
                      </a:rPr>
                      <m:t>𝔼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1F26F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solidFill>
                                  <a:srgbClr val="1F26F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rgbClr val="1F26F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2800" i="1">
                                <a:solidFill>
                                  <a:srgbClr val="1F26F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i="1">
                                <a:solidFill>
                                  <a:srgbClr val="1F26F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e>
                      <m:sup>
                        <m:r>
                          <a:rPr lang="en-US" sz="2800" b="1" i="1">
                            <a:solidFill>
                              <a:srgbClr val="1F26F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sup>
                    </m:sSup>
                    <m:r>
                      <a:rPr lang="en-US" sz="2800" b="1" i="1" smtClean="0">
                        <a:solidFill>
                          <a:srgbClr val="1F26F1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800" b="1" i="1" dirty="0">
                        <a:solidFill>
                          <a:srgbClr val="1F26F1"/>
                        </a:solidFill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ctrlPr>
                          <a:rPr lang="en-US" sz="2800" i="1">
                            <a:solidFill>
                              <a:srgbClr val="1F26F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1F26F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800" i="1">
                            <a:solidFill>
                              <a:srgbClr val="1F26F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solidFill>
                              <a:srgbClr val="1F26F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endParaRPr lang="en-US" sz="2800" i="1" dirty="0">
                  <a:solidFill>
                    <a:srgbClr val="1F26F1"/>
                  </a:solidFill>
                </a:endParaRPr>
              </a:p>
              <a:p>
                <a:r>
                  <a:rPr lang="en-US" sz="2800" b="1" dirty="0">
                    <a:solidFill>
                      <a:schemeClr val="accent6">
                        <a:lumMod val="50000"/>
                      </a:schemeClr>
                    </a:solidFill>
                    <a:ea typeface="Cambria Math" panose="02040503050406030204" pitchFamily="18" charset="0"/>
                  </a:rPr>
                  <a:t>          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1" i="1" dirty="0">
                        <a:solidFill>
                          <a:srgbClr val="1F26F1"/>
                        </a:solidFill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ctrlPr>
                          <a:rPr lang="en-US" sz="2800" i="1">
                            <a:solidFill>
                              <a:srgbClr val="1F26F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1F26F1"/>
                            </a:solidFill>
                            <a:latin typeface="Cambria Math" panose="02040503050406030204" pitchFamily="18" charset="0"/>
                          </a:rPr>
                          <m:t>𝑎𝑥</m:t>
                        </m:r>
                        <m:r>
                          <a:rPr lang="en-US" sz="2800" i="1">
                            <a:solidFill>
                              <a:srgbClr val="1F26F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i="1">
                            <a:solidFill>
                              <a:srgbClr val="1F26F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800" i="1">
                            <a:solidFill>
                              <a:srgbClr val="1F26F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solidFill>
                              <a:srgbClr val="1F26F1"/>
                            </a:solidFill>
                            <a:latin typeface="Cambria Math" panose="02040503050406030204" pitchFamily="18" charset="0"/>
                          </a:rPr>
                          <m:t>𝑐𝑥</m:t>
                        </m:r>
                        <m:r>
                          <a:rPr lang="en-US" sz="2800" i="1">
                            <a:solidFill>
                              <a:srgbClr val="1F26F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i="1">
                            <a:solidFill>
                              <a:srgbClr val="1F26F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endParaRPr lang="en-US" sz="2800" b="1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9E6CE4DE-70D1-C342-AB0C-6C6F5AD9FF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2493934"/>
                <a:ext cx="5131239" cy="9541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Group 37">
            <a:extLst>
              <a:ext uri="{FF2B5EF4-FFF2-40B4-BE49-F238E27FC236}">
                <a16:creationId xmlns:a16="http://schemas.microsoft.com/office/drawing/2014/main" id="{DC12569F-8413-2542-AF56-C40692FCC50A}"/>
              </a:ext>
            </a:extLst>
          </p:cNvPr>
          <p:cNvGrpSpPr/>
          <p:nvPr/>
        </p:nvGrpSpPr>
        <p:grpSpPr>
          <a:xfrm>
            <a:off x="6108867" y="3307364"/>
            <a:ext cx="3421057" cy="731236"/>
            <a:chOff x="220411" y="5897873"/>
            <a:chExt cx="3421057" cy="7312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EAB596A1-803B-8148-912C-B6C71A64F909}"/>
                    </a:ext>
                  </a:extLst>
                </p:cNvPr>
                <p:cNvSpPr txBox="1"/>
                <p:nvPr/>
              </p:nvSpPr>
              <p:spPr>
                <a:xfrm>
                  <a:off x="220411" y="6105889"/>
                  <a:ext cx="342105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b="0" dirty="0">
                      <a:solidFill>
                        <a:srgbClr val="C00000"/>
                      </a:solidFill>
                      <a:ea typeface="Cambria Math" panose="02040503050406030204" pitchFamily="18" charset="0"/>
                    </a:rPr>
                    <a:t>Key Space</a:t>
                  </a:r>
                  <a14:m>
                    <m:oMath xmlns:m="http://schemas.openxmlformats.org/officeDocument/2006/math">
                      <m:r>
                        <a:rPr lang="en-US" sz="2800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𝒦</m:t>
                      </m:r>
                      <m:r>
                        <a:rPr lang="en-US" sz="2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𝑍</m:t>
                      </m:r>
                    </m:oMath>
                  </a14:m>
                  <a:endParaRPr lang="en-US" sz="2800" dirty="0">
                    <a:solidFill>
                      <a:srgbClr val="C00000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EAB596A1-803B-8148-912C-B6C71A64F90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411" y="6105889"/>
                  <a:ext cx="3421057" cy="523220"/>
                </a:xfrm>
                <a:prstGeom prst="rect">
                  <a:avLst/>
                </a:prstGeom>
                <a:blipFill>
                  <a:blip r:embed="rId4"/>
                  <a:stretch>
                    <a:fillRect l="-3565" t="-11628" b="-325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0" name="Right Bracket 39">
              <a:extLst>
                <a:ext uri="{FF2B5EF4-FFF2-40B4-BE49-F238E27FC236}">
                  <a16:creationId xmlns:a16="http://schemas.microsoft.com/office/drawing/2014/main" id="{95CCE430-B69C-8A4B-B4D5-67789C4AAE36}"/>
                </a:ext>
              </a:extLst>
            </p:cNvPr>
            <p:cNvSpPr/>
            <p:nvPr/>
          </p:nvSpPr>
          <p:spPr>
            <a:xfrm rot="5400000">
              <a:off x="2130972" y="5462041"/>
              <a:ext cx="208018" cy="1079681"/>
            </a:xfrm>
            <a:prstGeom prst="rightBracket">
              <a:avLst/>
            </a:prstGeom>
            <a:ln>
              <a:solidFill>
                <a:srgbClr val="C00000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43795DF-F8C3-384E-8912-9A54844DD5C3}"/>
              </a:ext>
            </a:extLst>
          </p:cNvPr>
          <p:cNvGrpSpPr/>
          <p:nvPr/>
        </p:nvGrpSpPr>
        <p:grpSpPr>
          <a:xfrm>
            <a:off x="8021590" y="3307364"/>
            <a:ext cx="4099134" cy="764450"/>
            <a:chOff x="712094" y="5897873"/>
            <a:chExt cx="4099134" cy="76445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5C7FBE5D-62BA-7D41-A3A5-BB83327C98FD}"/>
                    </a:ext>
                  </a:extLst>
                </p:cNvPr>
                <p:cNvSpPr txBox="1"/>
                <p:nvPr/>
              </p:nvSpPr>
              <p:spPr>
                <a:xfrm>
                  <a:off x="712094" y="6105889"/>
                  <a:ext cx="4099134" cy="55643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2800" b="0" dirty="0">
                      <a:solidFill>
                        <a:schemeClr val="accent6">
                          <a:lumMod val="50000"/>
                        </a:schemeClr>
                      </a:solidFill>
                      <a:ea typeface="Cambria Math" panose="02040503050406030204" pitchFamily="18" charset="0"/>
                    </a:rPr>
                    <a:t>Msg Space</a:t>
                  </a:r>
                  <a14:m>
                    <m:oMath xmlns:m="http://schemas.openxmlformats.org/officeDocument/2006/math">
                      <m:r>
                        <a:rPr lang="en-US" sz="2800" b="0" i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8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ℛ</m:t>
                      </m:r>
                      <m:r>
                        <a:rPr lang="en-US" sz="2800" b="1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a14:m>
                  <a:endParaRPr lang="en-US" sz="2800" dirty="0">
                    <a:solidFill>
                      <a:schemeClr val="accent6">
                        <a:lumMod val="50000"/>
                      </a:schemeClr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5C7FBE5D-62BA-7D41-A3A5-BB83327C98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2094" y="6105889"/>
                  <a:ext cx="4099134" cy="556434"/>
                </a:xfrm>
                <a:prstGeom prst="rect">
                  <a:avLst/>
                </a:prstGeom>
                <a:blipFill>
                  <a:blip r:embed="rId5"/>
                  <a:stretch>
                    <a:fillRect t="-10989" b="-252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Right Bracket 42">
              <a:extLst>
                <a:ext uri="{FF2B5EF4-FFF2-40B4-BE49-F238E27FC236}">
                  <a16:creationId xmlns:a16="http://schemas.microsoft.com/office/drawing/2014/main" id="{0C2FB630-A6F0-004E-B1E0-E83674964C02}"/>
                </a:ext>
              </a:extLst>
            </p:cNvPr>
            <p:cNvSpPr/>
            <p:nvPr/>
          </p:nvSpPr>
          <p:spPr>
            <a:xfrm rot="5400000">
              <a:off x="1939198" y="5443661"/>
              <a:ext cx="208018" cy="1116441"/>
            </a:xfrm>
            <a:prstGeom prst="rightBracket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C0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A2F83B16-5DCC-5D45-A0EE-658A4EDB7C89}"/>
                  </a:ext>
                </a:extLst>
              </p:cNvPr>
              <p:cNvSpPr/>
              <p:nvPr/>
            </p:nvSpPr>
            <p:spPr>
              <a:xfrm>
                <a:off x="5867400" y="4203901"/>
                <a:ext cx="6163012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rgbClr val="1F26F1"/>
                    </a:solidFill>
                  </a:rPr>
                  <a:t>Given: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1F26F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b="0" i="1" dirty="0" smtClean="0">
                        <a:solidFill>
                          <a:srgbClr val="1F26F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 dirty="0">
                        <a:solidFill>
                          <a:srgbClr val="1F26F1"/>
                        </a:solidFill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2800" i="1" dirty="0">
                        <a:solidFill>
                          <a:srgbClr val="1F26F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 dirty="0">
                        <a:solidFill>
                          <a:srgbClr val="1F26F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i="1" dirty="0">
                        <a:solidFill>
                          <a:srgbClr val="1F26F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dirty="0">
                        <a:solidFill>
                          <a:srgbClr val="1F26F1"/>
                        </a:solidFill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2800" b="0" i="0" dirty="0" smtClean="0">
                        <a:solidFill>
                          <a:srgbClr val="1F26F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800" i="1" dirty="0">
                  <a:solidFill>
                    <a:srgbClr val="1F26F1"/>
                  </a:solidFill>
                </a:endParaRPr>
              </a:p>
              <a:p>
                <a:r>
                  <a:rPr lang="en-US" sz="2800" dirty="0">
                    <a:solidFill>
                      <a:srgbClr val="C00000"/>
                    </a:solidFill>
                  </a:rPr>
                  <a:t>	Need: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over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sz="2800" dirty="0">
                    <a:solidFill>
                      <a:srgbClr val="C00000"/>
                    </a:solidFill>
                  </a:rPr>
                  <a:t>!</a:t>
                </a: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A2F83B16-5DCC-5D45-A0EE-658A4EDB7C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4203901"/>
                <a:ext cx="6163012" cy="954107"/>
              </a:xfrm>
              <a:prstGeom prst="rect">
                <a:avLst/>
              </a:prstGeom>
              <a:blipFill>
                <a:blip r:embed="rId6"/>
                <a:stretch>
                  <a:fillRect l="-1782" t="-6410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C40F836F-5AF1-A94F-9A3C-C95496D6B454}"/>
                  </a:ext>
                </a:extLst>
              </p:cNvPr>
              <p:cNvSpPr/>
              <p:nvPr/>
            </p:nvSpPr>
            <p:spPr>
              <a:xfrm>
                <a:off x="5869971" y="5417647"/>
                <a:ext cx="5849022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1F26F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𝔻</m:t>
                    </m:r>
                    <m:d>
                      <m:dPr>
                        <m:ctrlPr>
                          <a:rPr lang="en-US" sz="2800" i="1">
                            <a:solidFill>
                              <a:srgbClr val="1F26F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1F26F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800" b="0" i="1" smtClean="0">
                            <a:solidFill>
                              <a:srgbClr val="1F26F1"/>
                            </a:solidFill>
                            <a:latin typeface="Cambria Math" panose="02040503050406030204" pitchFamily="18" charset="0"/>
                          </a:rPr>
                          <m:t>′, </m:t>
                        </m:r>
                        <m:r>
                          <m:rPr>
                            <m:sty m:val="p"/>
                          </m:rPr>
                          <a:rPr lang="en-US" sz="2800" i="0">
                            <a:solidFill>
                              <a:srgbClr val="1F26F1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m:rPr>
                            <m:sty m:val="p"/>
                          </m:rPr>
                          <a:rPr lang="en-US" altLang="zh-CN" sz="2800" i="1">
                            <a:solidFill>
                              <a:srgbClr val="1F26F1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e>
                    </m:d>
                    <m:r>
                      <a:rPr lang="en-US" sz="2800" i="1">
                        <a:solidFill>
                          <a:srgbClr val="1F26F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sz="2800" i="1">
                        <a:solidFill>
                          <a:srgbClr val="1F26F1"/>
                        </a:solidFill>
                        <a:latin typeface="Cambria Math" panose="02040503050406030204" pitchFamily="18" charset="0"/>
                      </a:rPr>
                      <m:t>𝑐𝑥</m:t>
                    </m:r>
                    <m:r>
                      <a:rPr lang="en-US" sz="2800" i="1">
                        <a:solidFill>
                          <a:srgbClr val="1F26F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solidFill>
                          <a:srgbClr val="1F26F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sz="2800" dirty="0">
                  <a:solidFill>
                    <a:srgbClr val="1F26F1"/>
                  </a:solidFill>
                </a:endParaRPr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C40F836F-5AF1-A94F-9A3C-C95496D6B4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9971" y="5417647"/>
                <a:ext cx="5849022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E3A879F8-7084-4B4E-8B2D-D8D534E2A446}"/>
                  </a:ext>
                </a:extLst>
              </p:cNvPr>
              <p:cNvSpPr txBox="1"/>
              <p:nvPr/>
            </p:nvSpPr>
            <p:spPr>
              <a:xfrm rot="10800000" flipV="1">
                <a:off x="5715000" y="1796691"/>
                <a:ext cx="343392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dirty="0" smtClean="0">
                          <a:solidFill>
                            <a:srgbClr val="1F26F1"/>
                          </a:solidFill>
                          <a:latin typeface="Cambria Math" panose="02040503050406030204" pitchFamily="18" charset="0"/>
                        </a:rPr>
                        <m:t>Eval</m:t>
                      </m:r>
                      <m:d>
                        <m:dPr>
                          <m:ctrlPr>
                            <a:rPr lang="en-US" sz="3200" i="1" dirty="0" smtClean="0">
                              <a:solidFill>
                                <a:srgbClr val="1F26F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dirty="0" smtClean="0">
                              <a:solidFill>
                                <a:srgbClr val="1F26F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3200" b="0" i="1" dirty="0" smtClean="0">
                              <a:solidFill>
                                <a:srgbClr val="1F26F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3200" b="0" i="1" dirty="0" smtClean="0">
                              <a:solidFill>
                                <a:srgbClr val="1F26F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b="0" i="1" dirty="0" smtClean="0">
                              <a:solidFill>
                                <a:srgbClr val="1F26F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3200" b="0" i="0" dirty="0" smtClean="0">
                              <a:solidFill>
                                <a:srgbClr val="1F26F1"/>
                              </a:solidFill>
                              <a:latin typeface="Cambria Math" panose="02040503050406030204" pitchFamily="18" charset="0"/>
                            </a:rPr>
                            <m:t>TB</m:t>
                          </m:r>
                        </m:e>
                      </m:d>
                      <m:r>
                        <a:rPr lang="en-US" sz="32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sz="3200" i="1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E3A879F8-7084-4B4E-8B2D-D8D534E2A4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5715000" y="1796691"/>
                <a:ext cx="3433924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132938F-D6F2-B27E-5F59-CEC398D02C70}"/>
                  </a:ext>
                </a:extLst>
              </p:cNvPr>
              <p:cNvSpPr/>
              <p:nvPr/>
            </p:nvSpPr>
            <p:spPr>
              <a:xfrm>
                <a:off x="555732" y="1589355"/>
                <a:ext cx="5159268" cy="45207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rgbClr val="0070C0"/>
                    </a:solidFill>
                  </a:rPr>
                  <a:t>Ideas:</a:t>
                </a:r>
              </a:p>
              <a:p>
                <a:pPr marL="457200" indent="-457200">
                  <a:buFont typeface="Wingdings" panose="05000000000000000000" pitchFamily="2" charset="2"/>
                  <a:buChar char="q"/>
                </a:pPr>
                <a:r>
                  <a:rPr lang="en-US" sz="2800" dirty="0">
                    <a:solidFill>
                      <a:srgbClr val="0070C0"/>
                    </a:solidFill>
                  </a:rPr>
                  <a:t>Special distributions of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b="0" i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2800" b="0" i="0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sz="2800" dirty="0">
                    <a:solidFill>
                      <a:srgbClr val="0070C0"/>
                    </a:solidFill>
                    <a:ea typeface="Cambria Math" panose="02040503050406030204" pitchFamily="18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0,1</m:t>
                        </m:r>
                      </m:e>
                    </m:d>
                    <m:r>
                      <a:rPr lang="en-US" sz="2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d>
                      <m:dPr>
                        <m:begChr m:val="{"/>
                        <m:endChr m:val="}"/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0,⋯,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/2 </m:t>
                        </m:r>
                      </m:e>
                    </m:d>
                  </m:oMath>
                </a14:m>
                <a:endParaRPr lang="en-US" sz="2800" i="1" dirty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solidFill>
                      <a:srgbClr val="0070C0"/>
                    </a:solidFill>
                    <a:ea typeface="Cambria Math" panose="02040503050406030204" pitchFamily="18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sz="2800" dirty="0">
                    <a:solidFill>
                      <a:srgbClr val="0070C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  </m:t>
                            </m:r>
                            <m:r>
                              <a:rPr lang="en-US" sz="280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80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=1</m:t>
                            </m:r>
                          </m:e>
                          <m:e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/2+</m:t>
                            </m:r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 </m:t>
                            </m:r>
                            <m:r>
                              <m:rPr>
                                <m:sty m:val="p"/>
                              </m:rPr>
                              <a:rPr lang="en-US" sz="280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=0</m:t>
                            </m:r>
                          </m:e>
                        </m:eqArr>
                      </m:e>
                    </m:d>
                  </m:oMath>
                </a14:m>
                <a:endParaRPr lang="en-US" sz="2800" dirty="0">
                  <a:solidFill>
                    <a:srgbClr val="0070C0"/>
                  </a:solidFill>
                  <a:ea typeface="Cambria Math" panose="02040503050406030204" pitchFamily="18" charset="0"/>
                </a:endParaRPr>
              </a:p>
              <a:p>
                <a:endParaRPr lang="en-US" sz="2800" dirty="0">
                  <a:solidFill>
                    <a:srgbClr val="0070C0"/>
                  </a:solidFill>
                </a:endParaRPr>
              </a:p>
              <a:p>
                <a:endParaRPr lang="en-US" sz="2800" dirty="0">
                  <a:solidFill>
                    <a:srgbClr val="0070C0"/>
                  </a:solidFill>
                </a:endParaRPr>
              </a:p>
              <a:p>
                <a:endParaRPr lang="en-US" sz="2800" dirty="0">
                  <a:solidFill>
                    <a:srgbClr val="0070C0"/>
                  </a:solidFill>
                </a:endParaRPr>
              </a:p>
              <a:p>
                <a:endParaRPr lang="en-US" sz="2800" dirty="0">
                  <a:solidFill>
                    <a:srgbClr val="0070C0"/>
                  </a:solidFill>
                </a:endParaRPr>
              </a:p>
              <a:p>
                <a:pPr marL="457200" indent="-457200">
                  <a:buFont typeface="Wingdings" panose="05000000000000000000" pitchFamily="2" charset="2"/>
                  <a:buChar char="q"/>
                </a:pPr>
                <a:r>
                  <a:rPr lang="en-US" sz="2800" dirty="0">
                    <a:solidFill>
                      <a:srgbClr val="0070C0"/>
                    </a:solidFill>
                  </a:rPr>
                  <a:t>Aggregate many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 for security.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132938F-D6F2-B27E-5F59-CEC398D02C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732" y="1589355"/>
                <a:ext cx="5159268" cy="4520789"/>
              </a:xfrm>
              <a:prstGeom prst="rect">
                <a:avLst/>
              </a:prstGeom>
              <a:blipFill>
                <a:blip r:embed="rId9"/>
                <a:stretch>
                  <a:fillRect l="-2361" t="-1350" b="-2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Curved Connector 25">
            <a:extLst>
              <a:ext uri="{FF2B5EF4-FFF2-40B4-BE49-F238E27FC236}">
                <a16:creationId xmlns:a16="http://schemas.microsoft.com/office/drawing/2014/main" id="{EEB92F4D-9605-5897-8F56-68597CE80965}"/>
              </a:ext>
            </a:extLst>
          </p:cNvPr>
          <p:cNvCxnSpPr>
            <a:cxnSpLocks/>
            <a:stCxn id="23" idx="3"/>
          </p:cNvCxnSpPr>
          <p:nvPr/>
        </p:nvCxnSpPr>
        <p:spPr>
          <a:xfrm>
            <a:off x="4267200" y="4314470"/>
            <a:ext cx="2362200" cy="615274"/>
          </a:xfrm>
          <a:prstGeom prst="curvedConnector3">
            <a:avLst>
              <a:gd name="adj1" fmla="val 50000"/>
            </a:avLst>
          </a:prstGeom>
          <a:ln w="19050">
            <a:solidFill>
              <a:srgbClr val="C00000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5536FAF-90FD-AC53-359B-312E497A5843}"/>
              </a:ext>
            </a:extLst>
          </p:cNvPr>
          <p:cNvGrpSpPr/>
          <p:nvPr/>
        </p:nvGrpSpPr>
        <p:grpSpPr>
          <a:xfrm>
            <a:off x="723831" y="4006876"/>
            <a:ext cx="3543369" cy="615364"/>
            <a:chOff x="723831" y="4006876"/>
            <a:chExt cx="3543369" cy="61536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CA87AF8E-EBF6-1C20-3B7B-BF815C1B8EC4}"/>
                    </a:ext>
                  </a:extLst>
                </p:cNvPr>
                <p:cNvSpPr txBox="1"/>
                <p:nvPr/>
              </p:nvSpPr>
              <p:spPr>
                <a:xfrm>
                  <a:off x="1323351" y="4022082"/>
                  <a:ext cx="2943849" cy="58477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a14:m>
                  <a:r>
                    <a:rPr lang="en-US" sz="3200" i="1" dirty="0">
                      <a:solidFill>
                        <a:srgbClr val="C00000"/>
                      </a:solidFill>
                    </a:rPr>
                    <a:t> </a:t>
                  </a:r>
                  <a:r>
                    <a:rPr lang="en-US" sz="3200" dirty="0">
                      <a:solidFill>
                        <a:srgbClr val="C00000"/>
                      </a:solidFill>
                    </a:rPr>
                    <a:t>recovers </a:t>
                  </a:r>
                  <a14:m>
                    <m:oMath xmlns:m="http://schemas.openxmlformats.org/officeDocument/2006/math">
                      <m:r>
                        <a:rPr lang="en-US" sz="32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3200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a14:m>
                  <a:r>
                    <a:rPr lang="en-US" sz="3200" dirty="0">
                      <a:solidFill>
                        <a:srgbClr val="C00000"/>
                      </a:solidFill>
                    </a:rPr>
                    <a:t>!</a:t>
                  </a: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CA87AF8E-EBF6-1C20-3B7B-BF815C1B8E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3351" y="4022082"/>
                  <a:ext cx="2943849" cy="584775"/>
                </a:xfrm>
                <a:prstGeom prst="rect">
                  <a:avLst/>
                </a:prstGeom>
                <a:blipFill>
                  <a:blip r:embed="rId10"/>
                  <a:stretch>
                    <a:fillRect t="-12500" r="-1242" b="-343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0" name="Graphic 29" descr="Smiling face outline with solid fill">
              <a:extLst>
                <a:ext uri="{FF2B5EF4-FFF2-40B4-BE49-F238E27FC236}">
                  <a16:creationId xmlns:a16="http://schemas.microsoft.com/office/drawing/2014/main" id="{86A051B7-7CC7-FF18-71D8-BE9BA1EA0AB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23831" y="4006876"/>
              <a:ext cx="615364" cy="615364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D168B99-66A7-9A60-5C98-3BE9BBC754BF}"/>
              </a:ext>
            </a:extLst>
          </p:cNvPr>
          <p:cNvGrpSpPr/>
          <p:nvPr/>
        </p:nvGrpSpPr>
        <p:grpSpPr>
          <a:xfrm>
            <a:off x="723831" y="4622062"/>
            <a:ext cx="4333845" cy="615364"/>
            <a:chOff x="723831" y="4622062"/>
            <a:chExt cx="4333845" cy="615364"/>
          </a:xfrm>
        </p:grpSpPr>
        <p:pic>
          <p:nvPicPr>
            <p:cNvPr id="32" name="Graphic 31" descr="Sad face outline with solid fill">
              <a:extLst>
                <a:ext uri="{FF2B5EF4-FFF2-40B4-BE49-F238E27FC236}">
                  <a16:creationId xmlns:a16="http://schemas.microsoft.com/office/drawing/2014/main" id="{A6275D8B-509E-1218-3134-6166526E69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723831" y="4622062"/>
              <a:ext cx="615364" cy="61536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222DBA70-744E-50C1-CF60-6FCF750BD760}"/>
                    </a:ext>
                  </a:extLst>
                </p:cNvPr>
                <p:cNvSpPr txBox="1"/>
                <p:nvPr/>
              </p:nvSpPr>
              <p:spPr>
                <a:xfrm>
                  <a:off x="1323351" y="4638775"/>
                  <a:ext cx="3734325" cy="58477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9133E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</m:oMath>
                  </a14:m>
                  <a:r>
                    <a:rPr lang="en-US" sz="3200" dirty="0">
                      <a:solidFill>
                        <a:srgbClr val="9133EE"/>
                      </a:solidFill>
                    </a:rPr>
                    <a:t> hides </a:t>
                  </a:r>
                  <a14:m>
                    <m:oMath xmlns:m="http://schemas.openxmlformats.org/officeDocument/2006/math">
                      <m:r>
                        <a:rPr lang="en-US" sz="3200" i="1">
                          <a:solidFill>
                            <a:srgbClr val="9133E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</m:oMath>
                  </a14:m>
                  <a:r>
                    <a:rPr lang="en-US" sz="3200" dirty="0">
                      <a:solidFill>
                        <a:srgbClr val="9133EE"/>
                      </a:solidFill>
                    </a:rPr>
                    <a:t>, sometimes</a:t>
                  </a:r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222DBA70-744E-50C1-CF60-6FCF750BD76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3351" y="4638775"/>
                  <a:ext cx="3734325" cy="584775"/>
                </a:xfrm>
                <a:prstGeom prst="rect">
                  <a:avLst/>
                </a:prstGeom>
                <a:blipFill>
                  <a:blip r:embed="rId15"/>
                  <a:stretch>
                    <a:fillRect t="-12500" r="-3915" b="-343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066186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F67B6-B90B-2F4B-8B21-66DE1DA26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Summary: New Arithmetic Garbling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EC6BD1-5344-8246-8DB6-FDA427DE8D3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00200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en-US" dirty="0">
                  <a:latin typeface="+mj-lt"/>
                </a:endParaRPr>
              </a:p>
              <a:p>
                <a:pPr marL="514350" indent="-514350">
                  <a:buAutoNum type="arabicPeriod"/>
                </a:pPr>
                <a:r>
                  <a:rPr lang="en-US" dirty="0">
                    <a:solidFill>
                      <a:srgbClr val="1F26F1"/>
                    </a:solidFill>
                    <a:latin typeface="+mj-lt"/>
                  </a:rPr>
                  <a:t>Constant-Rate</a:t>
                </a:r>
                <a:r>
                  <a:rPr lang="en-US" dirty="0">
                    <a:latin typeface="+mj-lt"/>
                  </a:rPr>
                  <a:t> Arithmetic Garbling for Bounded Integer Computation</a:t>
                </a:r>
              </a:p>
              <a:p>
                <a:pPr marL="514350" indent="-514350">
                  <a:buAutoNum type="arabicPeriod"/>
                </a:pPr>
                <a:endParaRPr lang="en-US" dirty="0">
                  <a:latin typeface="+mj-lt"/>
                </a:endParaRPr>
              </a:p>
              <a:p>
                <a:pPr marL="514350" indent="-514350">
                  <a:buFont typeface="Arial" panose="020B0604020202020204" pitchFamily="34" charset="0"/>
                  <a:buAutoNum type="arabicPeriod"/>
                </a:pPr>
                <a:r>
                  <a:rPr lang="en-US" dirty="0">
                    <a:latin typeface="+mj-lt"/>
                  </a:rPr>
                  <a:t>Arithmetic Garbling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1F26F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1F26F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1F26F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>
                    <a:latin typeface="+mj-lt"/>
                  </a:rPr>
                  <a:t>-Computation, 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+mj-lt"/>
                  </a:rPr>
                  <a:t>	making </a:t>
                </a:r>
                <a:r>
                  <a:rPr lang="en-US" dirty="0">
                    <a:solidFill>
                      <a:srgbClr val="1F26F1"/>
                    </a:solidFill>
                    <a:latin typeface="+mj-lt"/>
                  </a:rPr>
                  <a:t>black box</a:t>
                </a:r>
                <a:r>
                  <a:rPr lang="en-US" dirty="0">
                    <a:latin typeface="+mj-lt"/>
                  </a:rPr>
                  <a:t> use of implementation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+/×</m:t>
                    </m:r>
                  </m:oMath>
                </a14:m>
                <a:r>
                  <a:rPr lang="en-US" dirty="0">
                    <a:latin typeface="+mj-lt"/>
                  </a:rPr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endParaRPr lang="en-US" dirty="0">
                  <a:latin typeface="+mj-lt"/>
                </a:endParaRPr>
              </a:p>
              <a:p>
                <a:pPr marL="0" indent="0">
                  <a:buNone/>
                </a:pPr>
                <a:endParaRPr lang="en-US" dirty="0">
                  <a:latin typeface="+mj-lt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+mj-lt"/>
                  </a:rPr>
                  <a:t>3. Garbling of </a:t>
                </a:r>
                <a:r>
                  <a:rPr lang="en-US" dirty="0">
                    <a:solidFill>
                      <a:srgbClr val="1F26F1"/>
                    </a:solidFill>
                    <a:latin typeface="+mj-lt"/>
                  </a:rPr>
                  <a:t>Mixed</a:t>
                </a:r>
                <a:r>
                  <a:rPr lang="en-US" dirty="0">
                    <a:latin typeface="+mj-lt"/>
                  </a:rPr>
                  <a:t> Computation 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+mj-lt"/>
                  </a:rPr>
                  <a:t>	Bounded </a:t>
                </a:r>
                <a:r>
                  <a:rPr lang="en-US" dirty="0" err="1">
                    <a:latin typeface="+mj-lt"/>
                  </a:rPr>
                  <a:t>Int</a:t>
                </a:r>
                <a:r>
                  <a:rPr lang="en-US" dirty="0">
                    <a:latin typeface="+mj-lt"/>
                  </a:rPr>
                  <a:t> Computation + Boolean Computation</a:t>
                </a:r>
              </a:p>
              <a:p>
                <a:pPr marL="514350" indent="-514350">
                  <a:buAutoNum type="arabicPeriod"/>
                </a:pPr>
                <a:endParaRPr lang="en-US" dirty="0">
                  <a:latin typeface="+mj-lt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EC6BD1-5344-8246-8DB6-FDA427DE8D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00200"/>
                <a:ext cx="10515600" cy="4351338"/>
              </a:xfrm>
              <a:blipFill>
                <a:blip r:embed="rId3"/>
                <a:stretch>
                  <a:fillRect l="-1217" r="-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>
            <a:extLst>
              <a:ext uri="{FF2B5EF4-FFF2-40B4-BE49-F238E27FC236}">
                <a16:creationId xmlns:a16="http://schemas.microsoft.com/office/drawing/2014/main" id="{020EFC84-1CF8-6CC6-B9BB-5E35B98CBE83}"/>
              </a:ext>
            </a:extLst>
          </p:cNvPr>
          <p:cNvSpPr txBox="1">
            <a:spLocks/>
          </p:cNvSpPr>
          <p:nvPr/>
        </p:nvSpPr>
        <p:spPr>
          <a:xfrm>
            <a:off x="8991600" y="5410200"/>
            <a:ext cx="311390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000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912969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sking Defining Questions - Excelsior College OWL">
            <a:extLst>
              <a:ext uri="{FF2B5EF4-FFF2-40B4-BE49-F238E27FC236}">
                <a16:creationId xmlns:a16="http://schemas.microsoft.com/office/drawing/2014/main" id="{D382C5CA-A9A8-AA4E-BAD2-3A758C07D8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650941" y="0"/>
            <a:ext cx="3505200" cy="23393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6F67B6-B90B-2F4B-8B21-66DE1DA26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Problems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EC6BD1-5344-8246-8DB6-FDA427DE8D3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00200"/>
                <a:ext cx="109728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dirty="0">
                  <a:latin typeface="+mj-lt"/>
                </a:endParaRPr>
              </a:p>
              <a:p>
                <a:pPr marL="514350" indent="-514350">
                  <a:buAutoNum type="arabicPeriod"/>
                </a:pPr>
                <a:r>
                  <a:rPr lang="en-US" dirty="0">
                    <a:solidFill>
                      <a:srgbClr val="1F26F1"/>
                    </a:solidFill>
                    <a:latin typeface="+mj-lt"/>
                  </a:rPr>
                  <a:t>Constant-Rate</a:t>
                </a:r>
                <a:r>
                  <a:rPr lang="en-US" dirty="0">
                    <a:latin typeface="+mj-lt"/>
                  </a:rPr>
                  <a:t> Arithmetic Garbling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>
                    <a:latin typeface="+mj-lt"/>
                  </a:rPr>
                  <a:t>-Computation?</a:t>
                </a:r>
              </a:p>
              <a:p>
                <a:pPr marL="514350" indent="-514350">
                  <a:buAutoNum type="arabicPeriod"/>
                </a:pPr>
                <a:endParaRPr lang="en-US" dirty="0">
                  <a:latin typeface="+mj-lt"/>
                </a:endParaRPr>
              </a:p>
              <a:p>
                <a:pPr marL="514350" indent="-514350">
                  <a:buFont typeface="Arial" panose="020B0604020202020204" pitchFamily="34" charset="0"/>
                  <a:buAutoNum type="arabicPeriod"/>
                </a:pPr>
                <a:r>
                  <a:rPr lang="en-US" dirty="0">
                    <a:latin typeface="+mj-lt"/>
                  </a:rPr>
                  <a:t>Arithmetic Garbling </a:t>
                </a:r>
                <a:r>
                  <a:rPr lang="en-US" dirty="0">
                    <a:solidFill>
                      <a:srgbClr val="1F26F1"/>
                    </a:solidFill>
                    <a:latin typeface="+mj-lt"/>
                  </a:rPr>
                  <a:t>black box</a:t>
                </a:r>
                <a:r>
                  <a:rPr lang="en-US" dirty="0">
                    <a:latin typeface="+mj-lt"/>
                  </a:rPr>
                  <a:t> in the ring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ℛ</m:t>
                    </m:r>
                  </m:oMath>
                </a14:m>
                <a:r>
                  <a:rPr lang="en-US" dirty="0">
                    <a:latin typeface="+mj-lt"/>
                  </a:rPr>
                  <a:t>?</a:t>
                </a:r>
              </a:p>
              <a:p>
                <a:pPr lvl="1"/>
                <a:r>
                  <a:rPr lang="en-US" dirty="0">
                    <a:latin typeface="+mj-lt"/>
                  </a:rPr>
                  <a:t>[AAB15] ruled out </a:t>
                </a:r>
                <a:r>
                  <a:rPr lang="en-US" u="sng" dirty="0">
                    <a:latin typeface="+mj-lt"/>
                  </a:rPr>
                  <a:t>both</a:t>
                </a:r>
                <a:r>
                  <a:rPr lang="en-US" dirty="0">
                    <a:latin typeface="+mj-lt"/>
                  </a:rPr>
                  <a:t> Garb and </a:t>
                </a:r>
                <a:r>
                  <a:rPr lang="en-US" dirty="0" err="1">
                    <a:latin typeface="+mj-lt"/>
                  </a:rPr>
                  <a:t>Eval</a:t>
                </a:r>
                <a:r>
                  <a:rPr lang="en-US" dirty="0">
                    <a:latin typeface="+mj-lt"/>
                  </a:rPr>
                  <a:t> being BB in the ring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ℛ</m:t>
                    </m:r>
                  </m:oMath>
                </a14:m>
                <a:r>
                  <a:rPr lang="en-US" dirty="0">
                    <a:latin typeface="+mj-lt"/>
                  </a:rPr>
                  <a:t> </a:t>
                </a:r>
              </a:p>
              <a:p>
                <a:pPr lvl="1"/>
                <a:r>
                  <a:rPr lang="en-US" dirty="0">
                    <a:latin typeface="+mj-lt"/>
                  </a:rPr>
                  <a:t>Can we have Garb being BB in the ring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ℛ</m:t>
                    </m:r>
                  </m:oMath>
                </a14:m>
                <a:r>
                  <a:rPr lang="en-US" dirty="0">
                    <a:latin typeface="+mj-lt"/>
                  </a:rPr>
                  <a:t> ?</a:t>
                </a:r>
              </a:p>
              <a:p>
                <a:pPr marL="0" indent="0">
                  <a:buNone/>
                </a:pPr>
                <a:endParaRPr lang="en-US" dirty="0">
                  <a:latin typeface="+mj-lt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+mj-lt"/>
                  </a:rPr>
                  <a:t>3.   Base arithmetic garbling on assumptions other than </a:t>
                </a:r>
                <a:r>
                  <a:rPr lang="en-US" dirty="0" err="1">
                    <a:latin typeface="+mj-lt"/>
                  </a:rPr>
                  <a:t>Paillier</a:t>
                </a:r>
                <a:r>
                  <a:rPr lang="en-US" dirty="0">
                    <a:latin typeface="+mj-lt"/>
                  </a:rPr>
                  <a:t> and LWE?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EC6BD1-5344-8246-8DB6-FDA427DE8D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00200"/>
                <a:ext cx="10972800" cy="4351338"/>
              </a:xfrm>
              <a:blipFill>
                <a:blip r:embed="rId4"/>
                <a:stretch>
                  <a:fillRect l="-1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5941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CCEDE-5E47-764C-AC74-29AC13A75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0" y="2667000"/>
            <a:ext cx="5334000" cy="1325563"/>
          </a:xfrm>
        </p:spPr>
        <p:txBody>
          <a:bodyPr>
            <a:normAutofit fontScale="90000"/>
          </a:bodyPr>
          <a:lstStyle/>
          <a:p>
            <a:r>
              <a:rPr lang="en-US" sz="9600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04427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F3B79-EAAF-9D46-BE36-A361DDAE1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AIK14: Garble </a:t>
            </a:r>
            <a:r>
              <a:rPr lang="en-US" u="sng" dirty="0"/>
              <a:t>Arithmetic Circuits</a:t>
            </a:r>
            <a:r>
              <a:rPr 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D0D6385B-2962-8E48-A3E1-C0BEC1B64316}"/>
                  </a:ext>
                </a:extLst>
              </p:cNvPr>
              <p:cNvSpPr/>
              <p:nvPr/>
            </p:nvSpPr>
            <p:spPr>
              <a:xfrm>
                <a:off x="3286633" y="1539333"/>
                <a:ext cx="5534043" cy="5899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dirty="0" smtClean="0">
                          <a:solidFill>
                            <a:srgbClr val="1F26F1"/>
                          </a:solidFill>
                          <a:latin typeface="Cambria Math" panose="02040503050406030204" pitchFamily="18" charset="0"/>
                        </a:rPr>
                        <m:t>Garble</m:t>
                      </m:r>
                      <m:d>
                        <m:dPr>
                          <m:ctrlP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→ </m:t>
                      </m:r>
                      <m:acc>
                        <m:accPr>
                          <m:chr m:val="̂"/>
                          <m:ctrlP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sz="28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(⋅)</m:t>
                              </m:r>
                            </m:e>
                          </m:d>
                        </m:e>
                        <m:sub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∈[</m:t>
                          </m:r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b>
                      </m:sSub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D0D6385B-2962-8E48-A3E1-C0BEC1B643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6633" y="1539333"/>
                <a:ext cx="5534043" cy="589970"/>
              </a:xfrm>
              <a:prstGeom prst="rect">
                <a:avLst/>
              </a:prstGeom>
              <a:blipFill>
                <a:blip r:embed="rId3"/>
                <a:stretch>
                  <a:fillRect t="-2083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E588FD72-20F9-5949-BFA0-BDED0AED5849}"/>
                  </a:ext>
                </a:extLst>
              </p:cNvPr>
              <p:cNvSpPr/>
              <p:nvPr/>
            </p:nvSpPr>
            <p:spPr>
              <a:xfrm>
                <a:off x="3263935" y="5524547"/>
                <a:ext cx="5534043" cy="5963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dirty="0" smtClean="0">
                          <a:solidFill>
                            <a:srgbClr val="1F26F1"/>
                          </a:solidFill>
                          <a:latin typeface="Cambria Math" panose="02040503050406030204" pitchFamily="18" charset="0"/>
                        </a:rPr>
                        <m:t>Eval</m:t>
                      </m:r>
                      <m:d>
                        <m:dPr>
                          <m:ctrlP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acc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{</m:t>
                              </m:r>
                              <m: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)}</m:t>
                          </m:r>
                        </m:e>
                      </m:d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→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E588FD72-20F9-5949-BFA0-BDED0AED58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3935" y="5524547"/>
                <a:ext cx="5534043" cy="596317"/>
              </a:xfrm>
              <a:prstGeom prst="rect">
                <a:avLst/>
              </a:prstGeom>
              <a:blipFill>
                <a:blip r:embed="rId4"/>
                <a:stretch>
                  <a:fillRect t="-4167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B2E56967-DD1C-F242-8BAF-482B4456AC82}"/>
                  </a:ext>
                </a:extLst>
              </p:cNvPr>
              <p:cNvSpPr/>
              <p:nvPr/>
            </p:nvSpPr>
            <p:spPr>
              <a:xfrm>
                <a:off x="3384691" y="6120864"/>
                <a:ext cx="5534043" cy="5377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dirty="0" smtClean="0">
                          <a:solidFill>
                            <a:srgbClr val="1F26F1"/>
                          </a:solidFill>
                          <a:latin typeface="Cambria Math" panose="02040503050406030204" pitchFamily="18" charset="0"/>
                        </a:rPr>
                        <m:t>Sim</m:t>
                      </m:r>
                      <m:d>
                        <m:dPr>
                          <m:ctrlP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→</m:t>
                      </m:r>
                      <m:acc>
                        <m:accPr>
                          <m:chr m:val="̂"/>
                          <m:ctrlP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,{</m:t>
                      </m:r>
                      <m:sSub>
                        <m:sSubPr>
                          <m:ctrlP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)}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B2E56967-DD1C-F242-8BAF-482B4456AC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4691" y="6120864"/>
                <a:ext cx="5534043" cy="537776"/>
              </a:xfrm>
              <a:prstGeom prst="rect">
                <a:avLst/>
              </a:prstGeom>
              <a:blipFill>
                <a:blip r:embed="rId5"/>
                <a:stretch>
                  <a:fillRect t="-6977" b="-23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F930F188-1FB5-CB42-823D-CB58088721FD}"/>
              </a:ext>
            </a:extLst>
          </p:cNvPr>
          <p:cNvCxnSpPr/>
          <p:nvPr/>
        </p:nvCxnSpPr>
        <p:spPr>
          <a:xfrm>
            <a:off x="5143500" y="3850682"/>
            <a:ext cx="1905000" cy="0"/>
          </a:xfrm>
          <a:prstGeom prst="straightConnector1">
            <a:avLst/>
          </a:prstGeom>
          <a:ln w="38100">
            <a:headEnd w="lg" len="lg"/>
            <a:tailEnd type="triangle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48" name="Group 47">
            <a:extLst>
              <a:ext uri="{FF2B5EF4-FFF2-40B4-BE49-F238E27FC236}">
                <a16:creationId xmlns:a16="http://schemas.microsoft.com/office/drawing/2014/main" id="{2A34A418-FEDF-684C-B4C6-4DF3C83384B3}"/>
              </a:ext>
            </a:extLst>
          </p:cNvPr>
          <p:cNvGrpSpPr/>
          <p:nvPr/>
        </p:nvGrpSpPr>
        <p:grpSpPr>
          <a:xfrm>
            <a:off x="5797997" y="4616382"/>
            <a:ext cx="2788796" cy="1011812"/>
            <a:chOff x="8773583" y="1992414"/>
            <a:chExt cx="2788796" cy="1011812"/>
          </a:xfrm>
        </p:grpSpPr>
        <p:cxnSp>
          <p:nvCxnSpPr>
            <p:cNvPr id="51" name="Curved Connector 50">
              <a:extLst>
                <a:ext uri="{FF2B5EF4-FFF2-40B4-BE49-F238E27FC236}">
                  <a16:creationId xmlns:a16="http://schemas.microsoft.com/office/drawing/2014/main" id="{88DFDB8B-8FDE-254C-A9A6-0165E08CC15A}"/>
                </a:ext>
              </a:extLst>
            </p:cNvPr>
            <p:cNvCxnSpPr>
              <a:cxnSpLocks/>
              <a:stCxn id="9" idx="2"/>
            </p:cNvCxnSpPr>
            <p:nvPr/>
          </p:nvCxnSpPr>
          <p:spPr>
            <a:xfrm rot="5400000">
              <a:off x="8627631" y="2553863"/>
              <a:ext cx="596315" cy="304412"/>
            </a:xfrm>
            <a:prstGeom prst="curvedConnector3">
              <a:avLst>
                <a:gd name="adj1" fmla="val 50000"/>
              </a:avLst>
            </a:prstGeom>
            <a:ln w="19050">
              <a:solidFill>
                <a:srgbClr val="C00000"/>
              </a:solidFill>
              <a:prstDash val="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urved Connector 49">
              <a:extLst>
                <a:ext uri="{FF2B5EF4-FFF2-40B4-BE49-F238E27FC236}">
                  <a16:creationId xmlns:a16="http://schemas.microsoft.com/office/drawing/2014/main" id="{343D20E7-C4C2-7345-A19E-45ADE2172D2E}"/>
                </a:ext>
              </a:extLst>
            </p:cNvPr>
            <p:cNvCxnSpPr>
              <a:cxnSpLocks/>
              <a:stCxn id="9" idx="3"/>
            </p:cNvCxnSpPr>
            <p:nvPr/>
          </p:nvCxnSpPr>
          <p:spPr>
            <a:xfrm>
              <a:off x="10438484" y="1992414"/>
              <a:ext cx="1123895" cy="256910"/>
            </a:xfrm>
            <a:prstGeom prst="curvedConnector3">
              <a:avLst>
                <a:gd name="adj1" fmla="val 50000"/>
              </a:avLst>
            </a:prstGeom>
            <a:ln w="19050">
              <a:solidFill>
                <a:srgbClr val="C00000"/>
              </a:solidFill>
              <a:prstDash val="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335C8C2-DE5C-04FE-A982-D8EBDEF39F17}"/>
              </a:ext>
            </a:extLst>
          </p:cNvPr>
          <p:cNvGrpSpPr/>
          <p:nvPr/>
        </p:nvGrpSpPr>
        <p:grpSpPr>
          <a:xfrm>
            <a:off x="1268328" y="2242597"/>
            <a:ext cx="3651319" cy="3063883"/>
            <a:chOff x="1268328" y="2242597"/>
            <a:chExt cx="3651319" cy="3063883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ECD7F2A-FE4E-ACCB-F0DB-4AFAA498C725}"/>
                </a:ext>
              </a:extLst>
            </p:cNvPr>
            <p:cNvGrpSpPr/>
            <p:nvPr/>
          </p:nvGrpSpPr>
          <p:grpSpPr>
            <a:xfrm>
              <a:off x="1268328" y="2242597"/>
              <a:ext cx="3651319" cy="3063883"/>
              <a:chOff x="1268328" y="2242597"/>
              <a:chExt cx="3651319" cy="3063883"/>
            </a:xfrm>
          </p:grpSpPr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6E77248D-CBF3-7F46-A226-A4DBEFBAE5B0}"/>
                  </a:ext>
                </a:extLst>
              </p:cNvPr>
              <p:cNvGrpSpPr/>
              <p:nvPr/>
            </p:nvGrpSpPr>
            <p:grpSpPr>
              <a:xfrm>
                <a:off x="1922372" y="4890107"/>
                <a:ext cx="2422995" cy="416373"/>
                <a:chOff x="5816625" y="2080925"/>
                <a:chExt cx="2422995" cy="41637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4" name="TextBox 53">
                      <a:extLst>
                        <a:ext uri="{FF2B5EF4-FFF2-40B4-BE49-F238E27FC236}">
                          <a16:creationId xmlns:a16="http://schemas.microsoft.com/office/drawing/2014/main" id="{7473BBA1-365A-6C42-9B8F-3A7763FFCB1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847718" y="2127966"/>
                      <a:ext cx="391902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54" name="TextBox 53">
                      <a:extLst>
                        <a:ext uri="{FF2B5EF4-FFF2-40B4-BE49-F238E27FC236}">
                          <a16:creationId xmlns:a16="http://schemas.microsoft.com/office/drawing/2014/main" id="{7473BBA1-365A-6C42-9B8F-3A7763FFCB1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847718" y="2127966"/>
                      <a:ext cx="391902" cy="369332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 l="-10938" r="-3125" b="-10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5" name="TextBox 54">
                      <a:extLst>
                        <a:ext uri="{FF2B5EF4-FFF2-40B4-BE49-F238E27FC236}">
                          <a16:creationId xmlns:a16="http://schemas.microsoft.com/office/drawing/2014/main" id="{789401B8-EDA1-0D46-BB18-B8DC24C40BC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767501" y="2112577"/>
                      <a:ext cx="474104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i="1" smtClean="0">
                                <a:latin typeface="Cambria Math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charset="0"/>
                              </a:rPr>
                              <m:t> </m:t>
                            </m:r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55" name="TextBox 54">
                      <a:extLst>
                        <a:ext uri="{FF2B5EF4-FFF2-40B4-BE49-F238E27FC236}">
                          <a16:creationId xmlns:a16="http://schemas.microsoft.com/office/drawing/2014/main" id="{789401B8-EDA1-0D46-BB18-B8DC24C40BC5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67501" y="2112577"/>
                      <a:ext cx="474104" cy="369332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 l="-20513" t="-6667" r="-20513" b="-3666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6" name="TextBox 55">
                      <a:extLst>
                        <a:ext uri="{FF2B5EF4-FFF2-40B4-BE49-F238E27FC236}">
                          <a16:creationId xmlns:a16="http://schemas.microsoft.com/office/drawing/2014/main" id="{230E33D5-CD2A-BE47-AF29-0665842618D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311287" y="2112577"/>
                      <a:ext cx="331822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sz="2400" i="1">
                              <a:latin typeface="Cambria Math" charset="0"/>
                            </a:rPr>
                            <m:t>⋯</m:t>
                          </m:r>
                        </m:oMath>
                      </a14:m>
                      <a:r>
                        <a:rPr lang="en-US" sz="2400" dirty="0">
                          <a:latin typeface="+mj-lt"/>
                        </a:rPr>
                        <a:t> </a:t>
                      </a:r>
                    </a:p>
                  </p:txBody>
                </p:sp>
              </mc:Choice>
              <mc:Fallback xmlns="">
                <p:sp>
                  <p:nvSpPr>
                    <p:cNvPr id="14" name="TextBox 1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11287" y="2112577"/>
                      <a:ext cx="331822" cy="369332"/>
                    </a:xfrm>
                    <a:prstGeom prst="rect">
                      <a:avLst/>
                    </a:prstGeom>
                    <a:blipFill rotWithShape="0">
                      <a:blip r:embed="rId10"/>
                      <a:stretch>
                        <a:fillRect l="-16364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7" name="TextBox 56">
                      <a:extLst>
                        <a:ext uri="{FF2B5EF4-FFF2-40B4-BE49-F238E27FC236}">
                          <a16:creationId xmlns:a16="http://schemas.microsoft.com/office/drawing/2014/main" id="{3D35FA87-BC12-8B4F-8241-81377E6902F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308530" y="2112577"/>
                      <a:ext cx="331821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i="1">
                                <a:latin typeface="Cambria Math" charset="0"/>
                              </a:rPr>
                              <m:t>⋯</m:t>
                            </m:r>
                          </m:oMath>
                        </m:oMathPara>
                      </a14:m>
                      <a:endParaRPr lang="en-US" sz="2400" dirty="0">
                        <a:latin typeface="+mj-lt"/>
                      </a:endParaRPr>
                    </a:p>
                  </p:txBody>
                </p:sp>
              </mc:Choice>
              <mc:Fallback xmlns="">
                <p:sp>
                  <p:nvSpPr>
                    <p:cNvPr id="15" name="TextBox 1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308530" y="2112577"/>
                      <a:ext cx="331821" cy="369332"/>
                    </a:xfrm>
                    <a:prstGeom prst="rect">
                      <a:avLst/>
                    </a:prstGeom>
                    <a:blipFill rotWithShape="0">
                      <a:blip r:embed="rId11"/>
                      <a:stretch>
                        <a:fillRect l="-5556" r="-740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8" name="TextBox 57">
                      <a:extLst>
                        <a:ext uri="{FF2B5EF4-FFF2-40B4-BE49-F238E27FC236}">
                          <a16:creationId xmlns:a16="http://schemas.microsoft.com/office/drawing/2014/main" id="{6276C3C9-A4A0-6946-BFC1-6AF1B599773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816625" y="2080925"/>
                      <a:ext cx="443262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charset="0"/>
                              </a:rPr>
                              <m:t> </m:t>
                            </m:r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58" name="TextBox 57">
                      <a:extLst>
                        <a:ext uri="{FF2B5EF4-FFF2-40B4-BE49-F238E27FC236}">
                          <a16:creationId xmlns:a16="http://schemas.microsoft.com/office/drawing/2014/main" id="{6276C3C9-A4A0-6946-BFC1-6AF1B599773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16625" y="2080925"/>
                      <a:ext cx="443262" cy="369332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 l="-5556" t="-3333" r="-25000" b="-3666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59" name="Trapezoid 58">
                <a:extLst>
                  <a:ext uri="{FF2B5EF4-FFF2-40B4-BE49-F238E27FC236}">
                    <a16:creationId xmlns:a16="http://schemas.microsoft.com/office/drawing/2014/main" id="{195DA76B-5176-F247-A8F1-A349AF9CA4DD}"/>
                  </a:ext>
                </a:extLst>
              </p:cNvPr>
              <p:cNvSpPr/>
              <p:nvPr/>
            </p:nvSpPr>
            <p:spPr>
              <a:xfrm rot="10800000">
                <a:off x="1268328" y="2806460"/>
                <a:ext cx="3651319" cy="1928685"/>
              </a:xfrm>
              <a:prstGeom prst="trapezoid">
                <a:avLst>
                  <a:gd name="adj" fmla="val 50000"/>
                </a:avLst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+mj-lt"/>
                </a:endParaRPr>
              </a:p>
            </p:txBody>
          </p:sp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EA205EFC-28A9-5542-AB96-D9D57EFC1646}"/>
                  </a:ext>
                </a:extLst>
              </p:cNvPr>
              <p:cNvGrpSpPr/>
              <p:nvPr/>
            </p:nvGrpSpPr>
            <p:grpSpPr>
              <a:xfrm>
                <a:off x="1876430" y="2242597"/>
                <a:ext cx="2471085" cy="416373"/>
                <a:chOff x="6324712" y="2074188"/>
                <a:chExt cx="2471085" cy="41637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1" name="TextBox 60">
                      <a:extLst>
                        <a:ext uri="{FF2B5EF4-FFF2-40B4-BE49-F238E27FC236}">
                          <a16:creationId xmlns:a16="http://schemas.microsoft.com/office/drawing/2014/main" id="{C5642589-3C14-BD46-9665-C68665A18F9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355805" y="2121229"/>
                      <a:ext cx="439992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61" name="TextBox 60">
                      <a:extLst>
                        <a:ext uri="{FF2B5EF4-FFF2-40B4-BE49-F238E27FC236}">
                          <a16:creationId xmlns:a16="http://schemas.microsoft.com/office/drawing/2014/main" id="{C5642589-3C14-BD46-9665-C68665A18F98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355805" y="2121229"/>
                      <a:ext cx="439992" cy="369332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 l="-16667" r="-2778" b="-2666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2" name="TextBox 61">
                      <a:extLst>
                        <a:ext uri="{FF2B5EF4-FFF2-40B4-BE49-F238E27FC236}">
                          <a16:creationId xmlns:a16="http://schemas.microsoft.com/office/drawing/2014/main" id="{B9DBA66F-3086-D440-A83E-170C16845FD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275588" y="2105840"/>
                      <a:ext cx="474104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i="1" smtClean="0">
                                <a:latin typeface="Cambria Math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charset="0"/>
                              </a:rPr>
                              <m:t> </m:t>
                            </m:r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42" name="TextBox 41">
                      <a:extLst>
                        <a:ext uri="{FF2B5EF4-FFF2-40B4-BE49-F238E27FC236}">
                          <a16:creationId xmlns:a16="http://schemas.microsoft.com/office/drawing/2014/main" id="{7DACE1DE-4D64-D54A-8DE7-67037B007DD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275588" y="2105840"/>
                      <a:ext cx="474104" cy="369332"/>
                    </a:xfrm>
                    <a:prstGeom prst="rect">
                      <a:avLst/>
                    </a:prstGeom>
                    <a:blipFill>
                      <a:blip r:embed="rId25"/>
                      <a:stretch>
                        <a:fillRect l="-23684" t="-3333" r="-21053" b="-3666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3" name="TextBox 62">
                      <a:extLst>
                        <a:ext uri="{FF2B5EF4-FFF2-40B4-BE49-F238E27FC236}">
                          <a16:creationId xmlns:a16="http://schemas.microsoft.com/office/drawing/2014/main" id="{45E9D880-9E08-8847-98FE-E41E05F79EB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819374" y="2105840"/>
                      <a:ext cx="331822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sz="2400" i="1">
                              <a:latin typeface="Cambria Math" charset="0"/>
                            </a:rPr>
                            <m:t>⋯</m:t>
                          </m:r>
                        </m:oMath>
                      </a14:m>
                      <a:r>
                        <a:rPr lang="en-US" sz="2400" dirty="0">
                          <a:latin typeface="+mj-lt"/>
                        </a:rPr>
                        <a:t> </a:t>
                      </a:r>
                    </a:p>
                  </p:txBody>
                </p:sp>
              </mc:Choice>
              <mc:Fallback xmlns="">
                <p:sp>
                  <p:nvSpPr>
                    <p:cNvPr id="43" name="TextBox 42">
                      <a:extLst>
                        <a:ext uri="{FF2B5EF4-FFF2-40B4-BE49-F238E27FC236}">
                          <a16:creationId xmlns:a16="http://schemas.microsoft.com/office/drawing/2014/main" id="{B8CD173E-FAE3-D04F-9C7D-A3BBDC84FEE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819374" y="2105840"/>
                      <a:ext cx="331822" cy="369332"/>
                    </a:xfrm>
                    <a:prstGeom prst="rect">
                      <a:avLst/>
                    </a:prstGeom>
                    <a:blipFill>
                      <a:blip r:embed="rId26"/>
                      <a:stretch>
                        <a:fillRect l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4" name="TextBox 63">
                      <a:extLst>
                        <a:ext uri="{FF2B5EF4-FFF2-40B4-BE49-F238E27FC236}">
                          <a16:creationId xmlns:a16="http://schemas.microsoft.com/office/drawing/2014/main" id="{A4E4CCE0-15F3-0146-8CFE-CD77B3E4885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816617" y="2105840"/>
                      <a:ext cx="331821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i="1">
                                <a:latin typeface="Cambria Math" charset="0"/>
                              </a:rPr>
                              <m:t>⋯</m:t>
                            </m:r>
                          </m:oMath>
                        </m:oMathPara>
                      </a14:m>
                      <a:endParaRPr lang="en-US" sz="2400" dirty="0">
                        <a:latin typeface="+mj-lt"/>
                      </a:endParaRPr>
                    </a:p>
                  </p:txBody>
                </p:sp>
              </mc:Choice>
              <mc:Fallback xmlns="">
                <p:sp>
                  <p:nvSpPr>
                    <p:cNvPr id="44" name="TextBox 43">
                      <a:extLst>
                        <a:ext uri="{FF2B5EF4-FFF2-40B4-BE49-F238E27FC236}">
                          <a16:creationId xmlns:a16="http://schemas.microsoft.com/office/drawing/2014/main" id="{1C13092B-18C2-7A4C-89C0-5C3708F55558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816617" y="2105840"/>
                      <a:ext cx="331821" cy="369332"/>
                    </a:xfrm>
                    <a:prstGeom prst="rect">
                      <a:avLst/>
                    </a:prstGeom>
                    <a:blipFill>
                      <a:blip r:embed="rId27"/>
                      <a:stretch>
                        <a:fillRect l="-3704" r="-3704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5" name="TextBox 64">
                      <a:extLst>
                        <a:ext uri="{FF2B5EF4-FFF2-40B4-BE49-F238E27FC236}">
                          <a16:creationId xmlns:a16="http://schemas.microsoft.com/office/drawing/2014/main" id="{A2FC1351-5B65-5C41-9147-F88F39EF1A7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324712" y="2074188"/>
                      <a:ext cx="433965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charset="0"/>
                              </a:rPr>
                              <m:t> </m:t>
                            </m:r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45" name="TextBox 44">
                      <a:extLst>
                        <a:ext uri="{FF2B5EF4-FFF2-40B4-BE49-F238E27FC236}">
                          <a16:creationId xmlns:a16="http://schemas.microsoft.com/office/drawing/2014/main" id="{5E6BE137-87EE-354A-83FD-B7FB6E0002FF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324712" y="2074188"/>
                      <a:ext cx="433965" cy="369332"/>
                    </a:xfrm>
                    <a:prstGeom prst="rect">
                      <a:avLst/>
                    </a:prstGeom>
                    <a:blipFill>
                      <a:blip r:embed="rId28"/>
                      <a:stretch>
                        <a:fillRect l="-17647" t="-3333" r="-26471" b="-40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id="{77CD633F-2CA8-EE4C-AB77-B0E49918AFBF}"/>
                  </a:ext>
                </a:extLst>
              </p:cNvPr>
              <p:cNvGrpSpPr/>
              <p:nvPr/>
            </p:nvGrpSpPr>
            <p:grpSpPr>
              <a:xfrm rot="10800000">
                <a:off x="2215129" y="2790449"/>
                <a:ext cx="1455683" cy="1592290"/>
                <a:chOff x="6099996" y="2936435"/>
                <a:chExt cx="1455683" cy="159229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7" name="TextBox 66">
                      <a:extLst>
                        <a:ext uri="{FF2B5EF4-FFF2-40B4-BE49-F238E27FC236}">
                          <a16:creationId xmlns:a16="http://schemas.microsoft.com/office/drawing/2014/main" id="{C3EFD812-8B58-6740-86B7-58154CCF9D8B}"/>
                        </a:ext>
                      </a:extLst>
                    </p:cNvPr>
                    <p:cNvSpPr txBox="1"/>
                    <p:nvPr/>
                  </p:nvSpPr>
                  <p:spPr>
                    <a:xfrm rot="10800000" flipV="1">
                      <a:off x="6417287" y="4005505"/>
                      <a:ext cx="534121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charset="0"/>
                              </a:rPr>
                              <m:t>+</m:t>
                            </m:r>
                          </m:oMath>
                        </m:oMathPara>
                      </a14:m>
                      <a:endParaRPr lang="en-US" sz="2800" dirty="0">
                        <a:solidFill>
                          <a:srgbClr val="0070C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67" name="TextBox 66">
                      <a:extLst>
                        <a:ext uri="{FF2B5EF4-FFF2-40B4-BE49-F238E27FC236}">
                          <a16:creationId xmlns:a16="http://schemas.microsoft.com/office/drawing/2014/main" id="{C3EFD812-8B58-6740-86B7-58154CCF9D8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rot="10800000" flipV="1">
                      <a:off x="6417287" y="4005505"/>
                      <a:ext cx="534121" cy="523220"/>
                    </a:xfrm>
                    <a:prstGeom prst="rect">
                      <a:avLst/>
                    </a:prstGeom>
                    <a:blipFill>
                      <a:blip r:embed="rId2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8" name="TextBox 67">
                      <a:extLst>
                        <a:ext uri="{FF2B5EF4-FFF2-40B4-BE49-F238E27FC236}">
                          <a16:creationId xmlns:a16="http://schemas.microsoft.com/office/drawing/2014/main" id="{8E39A355-4F25-F04B-8F0D-9B075569CCFD}"/>
                        </a:ext>
                      </a:extLst>
                    </p:cNvPr>
                    <p:cNvSpPr txBox="1"/>
                    <p:nvPr/>
                  </p:nvSpPr>
                  <p:spPr>
                    <a:xfrm rot="10800000" flipV="1">
                      <a:off x="7042856" y="3446917"/>
                      <a:ext cx="182916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charset="0"/>
                              </a:rPr>
                              <m:t>×</m:t>
                            </m:r>
                          </m:oMath>
                        </m:oMathPara>
                      </a14:m>
                      <a:endParaRPr lang="en-US" sz="2800" dirty="0">
                        <a:solidFill>
                          <a:srgbClr val="0070C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23" name="TextBox 12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rot="10800000" flipV="1">
                      <a:off x="7042856" y="3446917"/>
                      <a:ext cx="182916" cy="523220"/>
                    </a:xfrm>
                    <a:prstGeom prst="rect">
                      <a:avLst/>
                    </a:prstGeom>
                    <a:blipFill rotWithShape="0">
                      <a:blip r:embed="rId16"/>
                      <a:stretch>
                        <a:fillRect r="-7333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69" name="Straight Arrow Connector 68">
                  <a:extLst>
                    <a:ext uri="{FF2B5EF4-FFF2-40B4-BE49-F238E27FC236}">
                      <a16:creationId xmlns:a16="http://schemas.microsoft.com/office/drawing/2014/main" id="{BBCDFA39-A1DA-8745-A785-E706E0948360}"/>
                    </a:ext>
                  </a:extLst>
                </p:cNvPr>
                <p:cNvCxnSpPr/>
                <p:nvPr/>
              </p:nvCxnSpPr>
              <p:spPr>
                <a:xfrm flipV="1">
                  <a:off x="7277861" y="2936435"/>
                  <a:ext cx="277818" cy="660856"/>
                </a:xfrm>
                <a:prstGeom prst="straightConnector1">
                  <a:avLst/>
                </a:prstGeom>
                <a:ln w="19050" cmpd="sng">
                  <a:solidFill>
                    <a:schemeClr val="tx1"/>
                  </a:solidFill>
                  <a:tailEnd type="none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Arrow Connector 69">
                  <a:extLst>
                    <a:ext uri="{FF2B5EF4-FFF2-40B4-BE49-F238E27FC236}">
                      <a16:creationId xmlns:a16="http://schemas.microsoft.com/office/drawing/2014/main" id="{0C329ACE-CA2A-6242-8043-A26D41CBC90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>
                  <a:off x="6676821" y="2936435"/>
                  <a:ext cx="583139" cy="660856"/>
                </a:xfrm>
                <a:prstGeom prst="straightConnector1">
                  <a:avLst/>
                </a:prstGeom>
                <a:ln w="19050" cmpd="sng">
                  <a:solidFill>
                    <a:schemeClr val="tx1"/>
                  </a:solidFill>
                  <a:tailEnd type="none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Arrow Connector 70">
                  <a:extLst>
                    <a:ext uri="{FF2B5EF4-FFF2-40B4-BE49-F238E27FC236}">
                      <a16:creationId xmlns:a16="http://schemas.microsoft.com/office/drawing/2014/main" id="{E6112E9D-4C89-6546-B983-A2BF4DCB348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 flipH="1">
                  <a:off x="6686413" y="3827677"/>
                  <a:ext cx="582286" cy="305339"/>
                </a:xfrm>
                <a:prstGeom prst="straightConnector1">
                  <a:avLst/>
                </a:prstGeom>
                <a:ln w="19050" cmpd="sng">
                  <a:solidFill>
                    <a:schemeClr val="tx1"/>
                  </a:solidFill>
                  <a:tailEnd type="none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Arrow Connector 71">
                  <a:extLst>
                    <a:ext uri="{FF2B5EF4-FFF2-40B4-BE49-F238E27FC236}">
                      <a16:creationId xmlns:a16="http://schemas.microsoft.com/office/drawing/2014/main" id="{4D11ADC6-BBFB-8946-B7DC-BC184A1D65F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>
                  <a:off x="6099996" y="3827677"/>
                  <a:ext cx="586417" cy="305339"/>
                </a:xfrm>
                <a:prstGeom prst="straightConnector1">
                  <a:avLst/>
                </a:prstGeom>
                <a:ln w="19050" cmpd="sng">
                  <a:solidFill>
                    <a:schemeClr val="tx1"/>
                  </a:solidFill>
                  <a:tailEnd type="none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3" name="TextBox 72">
                    <a:extLst>
                      <a:ext uri="{FF2B5EF4-FFF2-40B4-BE49-F238E27FC236}">
                        <a16:creationId xmlns:a16="http://schemas.microsoft.com/office/drawing/2014/main" id="{27ED26EC-BB62-8743-A565-587C34075419}"/>
                      </a:ext>
                    </a:extLst>
                  </p:cNvPr>
                  <p:cNvSpPr txBox="1"/>
                  <p:nvPr/>
                </p:nvSpPr>
                <p:spPr>
                  <a:xfrm flipV="1">
                    <a:off x="3732428" y="3370496"/>
                    <a:ext cx="182916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×</m:t>
                          </m:r>
                        </m:oMath>
                      </m:oMathPara>
                    </a14:m>
                    <a:endParaRPr lang="en-US" sz="2800" dirty="0">
                      <a:solidFill>
                        <a:srgbClr val="0070C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3" name="TextBox 72">
                    <a:extLst>
                      <a:ext uri="{FF2B5EF4-FFF2-40B4-BE49-F238E27FC236}">
                        <a16:creationId xmlns:a16="http://schemas.microsoft.com/office/drawing/2014/main" id="{27ED26EC-BB62-8743-A565-587C3407541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flipV="1">
                    <a:off x="3732428" y="3370496"/>
                    <a:ext cx="182916" cy="523220"/>
                  </a:xfrm>
                  <a:prstGeom prst="rect">
                    <a:avLst/>
                  </a:prstGeom>
                  <a:blipFill>
                    <a:blip r:embed="rId30"/>
                    <a:stretch>
                      <a:fillRect l="-7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76" name="Straight Arrow Connector 75">
                <a:extLst>
                  <a:ext uri="{FF2B5EF4-FFF2-40B4-BE49-F238E27FC236}">
                    <a16:creationId xmlns:a16="http://schemas.microsoft.com/office/drawing/2014/main" id="{5E62A411-CCDE-8D45-8502-0F0962670FB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64570" y="3227142"/>
                <a:ext cx="542817" cy="256516"/>
              </a:xfrm>
              <a:prstGeom prst="straightConnector1">
                <a:avLst/>
              </a:prstGeom>
              <a:ln w="19050" cmpd="sng">
                <a:solidFill>
                  <a:schemeClr val="tx1"/>
                </a:solidFill>
                <a:tailEnd type="non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77" name="Straight Arrow Connector 76">
                <a:extLst>
                  <a:ext uri="{FF2B5EF4-FFF2-40B4-BE49-F238E27FC236}">
                    <a16:creationId xmlns:a16="http://schemas.microsoft.com/office/drawing/2014/main" id="{00264238-E91A-6747-95BD-8B938CB87E7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760502" y="3215534"/>
                <a:ext cx="557675" cy="273867"/>
              </a:xfrm>
              <a:prstGeom prst="straightConnector1">
                <a:avLst/>
              </a:prstGeom>
              <a:ln w="19050" cmpd="sng">
                <a:solidFill>
                  <a:schemeClr val="tx1"/>
                </a:solidFill>
                <a:tailEnd type="non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8D97ED88-698B-C34F-9EA1-559C0853D8A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07285" y="3743342"/>
              <a:ext cx="573054" cy="639397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tailEnd type="non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7633013B-AEA7-2D40-B8DF-EEC82622EF0F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3698240" y="3743342"/>
              <a:ext cx="263204" cy="660856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tailEnd type="non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7BCDB076-7EDF-AC41-BF7E-3E2711A7DAD1}"/>
              </a:ext>
            </a:extLst>
          </p:cNvPr>
          <p:cNvGrpSpPr/>
          <p:nvPr/>
        </p:nvGrpSpPr>
        <p:grpSpPr>
          <a:xfrm>
            <a:off x="7162800" y="4892728"/>
            <a:ext cx="4038600" cy="382537"/>
            <a:chOff x="5418505" y="2099372"/>
            <a:chExt cx="4038600" cy="3825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F519A2C6-B103-7F4D-9BE6-D03BBFF3AC48}"/>
                    </a:ext>
                  </a:extLst>
                </p:cNvPr>
                <p:cNvSpPr txBox="1"/>
                <p:nvPr/>
              </p:nvSpPr>
              <p:spPr>
                <a:xfrm>
                  <a:off x="5850115" y="2099372"/>
                  <a:ext cx="2584104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rgbClr val="9133EE"/>
                            </a:solidFill>
                            <a:latin typeface="Cambria Math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9133E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9133EE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9133EE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)=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9133E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9133EE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9133EE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9133E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9133EE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9133EE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9133EE"/>
                            </a:solidFill>
                            <a:latin typeface="Cambria Math" charset="0"/>
                          </a:rPr>
                          <m:t> 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F519A2C6-B103-7F4D-9BE6-D03BBFF3AC4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50115" y="2099372"/>
                  <a:ext cx="2584104" cy="369332"/>
                </a:xfrm>
                <a:prstGeom prst="rect">
                  <a:avLst/>
                </a:prstGeom>
                <a:blipFill>
                  <a:blip r:embed="rId31"/>
                  <a:stretch>
                    <a:fillRect b="-3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7ED36B51-B47F-C34C-B6D6-DD85F4A0D55A}"/>
                    </a:ext>
                  </a:extLst>
                </p:cNvPr>
                <p:cNvSpPr txBox="1"/>
                <p:nvPr/>
              </p:nvSpPr>
              <p:spPr>
                <a:xfrm>
                  <a:off x="9125283" y="2112577"/>
                  <a:ext cx="331822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i="1">
                          <a:latin typeface="Cambria Math" charset="0"/>
                        </a:rPr>
                        <m:t>⋯</m:t>
                      </m:r>
                    </m:oMath>
                  </a14:m>
                  <a:r>
                    <a:rPr lang="en-US" sz="2400" dirty="0">
                      <a:latin typeface="+mj-lt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7ED36B51-B47F-C34C-B6D6-DD85F4A0D55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25283" y="2112577"/>
                  <a:ext cx="331822" cy="369332"/>
                </a:xfrm>
                <a:prstGeom prst="rect">
                  <a:avLst/>
                </a:prstGeom>
                <a:blipFill>
                  <a:blip r:embed="rId32"/>
                  <a:stretch>
                    <a:fillRect l="-148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8DE34795-6522-6443-A2F7-917D77EF1E7F}"/>
                    </a:ext>
                  </a:extLst>
                </p:cNvPr>
                <p:cNvSpPr txBox="1"/>
                <p:nvPr/>
              </p:nvSpPr>
              <p:spPr>
                <a:xfrm>
                  <a:off x="5418505" y="2112577"/>
                  <a:ext cx="331821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 charset="0"/>
                          </a:rPr>
                          <m:t>⋯</m:t>
                        </m:r>
                      </m:oMath>
                    </m:oMathPara>
                  </a14:m>
                  <a:endParaRPr lang="en-US" sz="240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8DE34795-6522-6443-A2F7-917D77EF1E7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505" y="2112577"/>
                  <a:ext cx="331821" cy="369332"/>
                </a:xfrm>
                <a:prstGeom prst="rect">
                  <a:avLst/>
                </a:prstGeom>
                <a:blipFill>
                  <a:blip r:embed="rId33"/>
                  <a:stretch>
                    <a:fillRect l="-7692" r="-384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2" name="Trapezoid 81">
            <a:extLst>
              <a:ext uri="{FF2B5EF4-FFF2-40B4-BE49-F238E27FC236}">
                <a16:creationId xmlns:a16="http://schemas.microsoft.com/office/drawing/2014/main" id="{DEEE49FE-32A7-E748-B22F-434DA9748F7E}"/>
              </a:ext>
            </a:extLst>
          </p:cNvPr>
          <p:cNvSpPr/>
          <p:nvPr/>
        </p:nvSpPr>
        <p:spPr>
          <a:xfrm rot="10800000">
            <a:off x="7375919" y="2838112"/>
            <a:ext cx="3651319" cy="1928685"/>
          </a:xfrm>
          <a:prstGeom prst="trapezoid">
            <a:avLst>
              <a:gd name="adj" fmla="val 50000"/>
            </a:avLst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2EACC28F-3022-1041-8258-B967A8AA3EE2}"/>
              </a:ext>
            </a:extLst>
          </p:cNvPr>
          <p:cNvGrpSpPr/>
          <p:nvPr/>
        </p:nvGrpSpPr>
        <p:grpSpPr>
          <a:xfrm>
            <a:off x="7984021" y="2274249"/>
            <a:ext cx="2471085" cy="416373"/>
            <a:chOff x="6324712" y="2074188"/>
            <a:chExt cx="2471085" cy="41637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CB7CD318-0C2F-3D4B-BB64-24000ABC11A5}"/>
                    </a:ext>
                  </a:extLst>
                </p:cNvPr>
                <p:cNvSpPr txBox="1"/>
                <p:nvPr/>
              </p:nvSpPr>
              <p:spPr>
                <a:xfrm>
                  <a:off x="8355805" y="2121229"/>
                  <a:ext cx="439992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CB7CD318-0C2F-3D4B-BB64-24000ABC11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55805" y="2121229"/>
                  <a:ext cx="439992" cy="369332"/>
                </a:xfrm>
                <a:prstGeom prst="rect">
                  <a:avLst/>
                </a:prstGeom>
                <a:blipFill>
                  <a:blip r:embed="rId34"/>
                  <a:stretch>
                    <a:fillRect l="-16667" r="-2778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TextBox 84">
                  <a:extLst>
                    <a:ext uri="{FF2B5EF4-FFF2-40B4-BE49-F238E27FC236}">
                      <a16:creationId xmlns:a16="http://schemas.microsoft.com/office/drawing/2014/main" id="{0146F1E0-A83F-3A49-8C83-D828E8F252A6}"/>
                    </a:ext>
                  </a:extLst>
                </p:cNvPr>
                <p:cNvSpPr txBox="1"/>
                <p:nvPr/>
              </p:nvSpPr>
              <p:spPr>
                <a:xfrm>
                  <a:off x="7275588" y="2105840"/>
                  <a:ext cx="474104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latin typeface="Cambria Math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i="1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latin typeface="Cambria Math" charset="0"/>
                          </a:rPr>
                          <m:t> 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7DACE1DE-4D64-D54A-8DE7-67037B007DD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75588" y="2105840"/>
                  <a:ext cx="474104" cy="369332"/>
                </a:xfrm>
                <a:prstGeom prst="rect">
                  <a:avLst/>
                </a:prstGeom>
                <a:blipFill>
                  <a:blip r:embed="rId25"/>
                  <a:stretch>
                    <a:fillRect l="-23684" t="-3333" r="-21053" b="-3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5EFD2F9D-2987-3344-89E0-3C6718E18C53}"/>
                    </a:ext>
                  </a:extLst>
                </p:cNvPr>
                <p:cNvSpPr txBox="1"/>
                <p:nvPr/>
              </p:nvSpPr>
              <p:spPr>
                <a:xfrm>
                  <a:off x="7819374" y="2105840"/>
                  <a:ext cx="331822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i="1">
                          <a:latin typeface="Cambria Math" charset="0"/>
                        </a:rPr>
                        <m:t>⋯</m:t>
                      </m:r>
                    </m:oMath>
                  </a14:m>
                  <a:r>
                    <a:rPr lang="en-US" sz="2400" dirty="0">
                      <a:latin typeface="+mj-lt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B8CD173E-FAE3-D04F-9C7D-A3BBDC84FEE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19374" y="2105840"/>
                  <a:ext cx="331822" cy="369332"/>
                </a:xfrm>
                <a:prstGeom prst="rect">
                  <a:avLst/>
                </a:prstGeom>
                <a:blipFill>
                  <a:blip r:embed="rId26"/>
                  <a:stretch>
                    <a:fillRect l="-148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TextBox 86">
                  <a:extLst>
                    <a:ext uri="{FF2B5EF4-FFF2-40B4-BE49-F238E27FC236}">
                      <a16:creationId xmlns:a16="http://schemas.microsoft.com/office/drawing/2014/main" id="{5A68A8DA-F9E6-274F-9E19-54261EC98B69}"/>
                    </a:ext>
                  </a:extLst>
                </p:cNvPr>
                <p:cNvSpPr txBox="1"/>
                <p:nvPr/>
              </p:nvSpPr>
              <p:spPr>
                <a:xfrm>
                  <a:off x="6816617" y="2105840"/>
                  <a:ext cx="331821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 charset="0"/>
                          </a:rPr>
                          <m:t>⋯</m:t>
                        </m:r>
                      </m:oMath>
                    </m:oMathPara>
                  </a14:m>
                  <a:endParaRPr lang="en-US" sz="240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1C13092B-18C2-7A4C-89C0-5C3708F5555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16617" y="2105840"/>
                  <a:ext cx="331821" cy="369332"/>
                </a:xfrm>
                <a:prstGeom prst="rect">
                  <a:avLst/>
                </a:prstGeom>
                <a:blipFill>
                  <a:blip r:embed="rId27"/>
                  <a:stretch>
                    <a:fillRect l="-3704" r="-370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D0C0B5C2-7EF1-0D48-84BD-467C0CFD77F8}"/>
                    </a:ext>
                  </a:extLst>
                </p:cNvPr>
                <p:cNvSpPr txBox="1"/>
                <p:nvPr/>
              </p:nvSpPr>
              <p:spPr>
                <a:xfrm>
                  <a:off x="6324712" y="2074188"/>
                  <a:ext cx="433965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i="1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 charset="0"/>
                          </a:rPr>
                          <m:t> 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5E6BE137-87EE-354A-83FD-B7FB6E0002F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24712" y="2074188"/>
                  <a:ext cx="433965" cy="369332"/>
                </a:xfrm>
                <a:prstGeom prst="rect">
                  <a:avLst/>
                </a:prstGeom>
                <a:blipFill>
                  <a:blip r:embed="rId28"/>
                  <a:stretch>
                    <a:fillRect l="-17647" t="-3333" r="-26471" b="-4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CF12FCE2-2BCE-F941-B047-7F429F9FA019}"/>
                  </a:ext>
                </a:extLst>
              </p:cNvPr>
              <p:cNvSpPr txBox="1"/>
              <p:nvPr/>
            </p:nvSpPr>
            <p:spPr>
              <a:xfrm>
                <a:off x="8152823" y="3520931"/>
                <a:ext cx="2130135" cy="445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i="0" smtClean="0">
                          <a:solidFill>
                            <a:srgbClr val="9133EE"/>
                          </a:solidFill>
                          <a:latin typeface="Cambria Math" panose="02040503050406030204" pitchFamily="18" charset="0"/>
                        </a:rPr>
                        <m:t>G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9133EE"/>
                          </a:solidFill>
                          <a:latin typeface="Cambria Math" panose="02040503050406030204" pitchFamily="18" charset="0"/>
                        </a:rPr>
                        <m:t>arbled</m:t>
                      </m:r>
                      <m:r>
                        <a:rPr lang="en-US" sz="2800" b="0" i="0" smtClean="0">
                          <a:solidFill>
                            <a:srgbClr val="9133EE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9133EE"/>
                          </a:solidFill>
                          <a:latin typeface="Cambria Math" panose="02040503050406030204" pitchFamily="18" charset="0"/>
                        </a:rPr>
                        <m:t>Cir</m:t>
                      </m:r>
                      <m:r>
                        <a:rPr lang="en-US" sz="2800" b="0" i="1" smtClean="0">
                          <a:solidFill>
                            <a:srgbClr val="9133EE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lang="en-US" sz="2800" b="0" i="1" smtClean="0">
                              <a:solidFill>
                                <a:srgbClr val="9133EE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solidFill>
                                <a:srgbClr val="9133EE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</m:oMath>
                  </m:oMathPara>
                </a14:m>
                <a:endParaRPr lang="en-US" sz="2800" dirty="0">
                  <a:solidFill>
                    <a:srgbClr val="9133EE"/>
                  </a:solidFill>
                </a:endParaRPr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CF12FCE2-2BCE-F941-B047-7F429F9FA0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2823" y="3520931"/>
                <a:ext cx="2130135" cy="445443"/>
              </a:xfrm>
              <a:prstGeom prst="rect">
                <a:avLst/>
              </a:prstGeom>
              <a:blipFill>
                <a:blip r:embed="rId35"/>
                <a:stretch>
                  <a:fillRect l="-2959" t="-16667" r="-2367" b="-36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C54BE981-0EF6-FB40-B1CD-C25105F7BFCF}"/>
                  </a:ext>
                </a:extLst>
              </p:cNvPr>
              <p:cNvSpPr txBox="1"/>
              <p:nvPr/>
            </p:nvSpPr>
            <p:spPr>
              <a:xfrm>
                <a:off x="10098493" y="4907904"/>
                <a:ext cx="7023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ℛ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C54BE981-0EF6-FB40-B1CD-C25105F7BF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8493" y="4907904"/>
                <a:ext cx="702308" cy="369332"/>
              </a:xfrm>
              <a:prstGeom prst="rect">
                <a:avLst/>
              </a:prstGeom>
              <a:blipFill>
                <a:blip r:embed="rId36"/>
                <a:stretch>
                  <a:fillRect l="-5357" r="-1786" b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Oval Callout 90">
            <a:extLst>
              <a:ext uri="{FF2B5EF4-FFF2-40B4-BE49-F238E27FC236}">
                <a16:creationId xmlns:a16="http://schemas.microsoft.com/office/drawing/2014/main" id="{D73023ED-30AE-EF4E-8195-69B47906504E}"/>
              </a:ext>
            </a:extLst>
          </p:cNvPr>
          <p:cNvSpPr/>
          <p:nvPr/>
        </p:nvSpPr>
        <p:spPr>
          <a:xfrm>
            <a:off x="5809793" y="2802286"/>
            <a:ext cx="4316124" cy="1665655"/>
          </a:xfrm>
          <a:prstGeom prst="wedgeEllipseCallout">
            <a:avLst>
              <a:gd name="adj1" fmla="val -92097"/>
              <a:gd name="adj2" fmla="val 15124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Natural in e.g., </a:t>
            </a:r>
          </a:p>
          <a:p>
            <a:pPr algn="ctr"/>
            <a:r>
              <a:rPr lang="en-US" sz="2400" dirty="0"/>
              <a:t>Scientific computation </a:t>
            </a:r>
          </a:p>
          <a:p>
            <a:pPr algn="ctr"/>
            <a:r>
              <a:rPr lang="en-US" sz="2400" dirty="0"/>
              <a:t>Machine Learning </a:t>
            </a:r>
          </a:p>
          <a:p>
            <a:pPr algn="ctr"/>
            <a:r>
              <a:rPr lang="en-US" sz="2400" dirty="0"/>
              <a:t>Crypto systems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8F3B0C1B-B7D7-DA49-865B-FAC6781A66C3}"/>
                  </a:ext>
                </a:extLst>
              </p:cNvPr>
              <p:cNvSpPr/>
              <p:nvPr/>
            </p:nvSpPr>
            <p:spPr>
              <a:xfrm>
                <a:off x="8350425" y="1567679"/>
                <a:ext cx="262237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0" lang="en-US" altLang="zh-C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 Light" panose="020F0302020204030204"/>
                    <a:ea typeface="等线" panose="02010600030101010101" pitchFamily="2" charset="-122"/>
                    <a:cs typeface="+mn-cs"/>
                  </a:rPr>
                  <a:t> affine </a:t>
                </a:r>
                <a:r>
                  <a:rPr lang="en-US" altLang="zh-CN" sz="2800" b="1" dirty="0">
                    <a:solidFill>
                      <a:srgbClr val="C00000"/>
                    </a:solidFill>
                    <a:latin typeface="Calibri Light" panose="020F0302020204030204"/>
                    <a:ea typeface="等线" panose="02010600030101010101" pitchFamily="2" charset="-122"/>
                  </a:rPr>
                  <a:t>over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ℛ</m:t>
                    </m:r>
                  </m:oMath>
                </a14:m>
                <a:r>
                  <a:rPr lang="en-US" altLang="zh-CN" sz="2800" b="1" dirty="0">
                    <a:solidFill>
                      <a:srgbClr val="C00000"/>
                    </a:solidFill>
                    <a:latin typeface="Calibri Light" panose="020F0302020204030204"/>
                    <a:ea typeface="等线" panose="02010600030101010101" pitchFamily="2" charset="-122"/>
                  </a:rPr>
                  <a:t> </a:t>
                </a:r>
                <a:endPara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 Light" panose="020F0302020204030204"/>
                  <a:ea typeface="等线" panose="0201060003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8F3B0C1B-B7D7-DA49-865B-FAC6781A66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0425" y="1567679"/>
                <a:ext cx="2622375" cy="523220"/>
              </a:xfrm>
              <a:prstGeom prst="rect">
                <a:avLst/>
              </a:prstGeom>
              <a:blipFill>
                <a:blip r:embed="rId37"/>
                <a:stretch>
                  <a:fillRect t="-9302"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" name="TextBox 92">
            <a:extLst>
              <a:ext uri="{FF2B5EF4-FFF2-40B4-BE49-F238E27FC236}">
                <a16:creationId xmlns:a16="http://schemas.microsoft.com/office/drawing/2014/main" id="{B743D4A7-1E53-B84D-AE8C-86251FA31FBC}"/>
              </a:ext>
            </a:extLst>
          </p:cNvPr>
          <p:cNvSpPr txBox="1"/>
          <p:nvPr/>
        </p:nvSpPr>
        <p:spPr>
          <a:xfrm>
            <a:off x="7641908" y="5355559"/>
            <a:ext cx="3465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0" dirty="0">
                <a:solidFill>
                  <a:srgbClr val="C00000"/>
                </a:solidFill>
                <a:latin typeface="+mj-lt"/>
                <a:cs typeface="Calibri" panose="020F0502020204030204" pitchFamily="34" charset="0"/>
              </a:rPr>
              <a:t>Decomposable, affine input encoding</a:t>
            </a:r>
            <a:endParaRPr lang="en-US" sz="2400" dirty="0">
              <a:solidFill>
                <a:srgbClr val="C0000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6C1D82B-E4F4-6778-3CB6-0F6AF541603D}"/>
                  </a:ext>
                </a:extLst>
              </p:cNvPr>
              <p:cNvSpPr txBox="1"/>
              <p:nvPr/>
            </p:nvSpPr>
            <p:spPr>
              <a:xfrm>
                <a:off x="4741917" y="4200883"/>
                <a:ext cx="272098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i="0" dirty="0">
                    <a:solidFill>
                      <a:srgbClr val="C00000"/>
                    </a:solidFill>
                    <a:latin typeface="+mj-lt"/>
                    <a:cs typeface="Calibri" panose="020F0502020204030204" pitchFamily="34" charset="0"/>
                  </a:rPr>
                  <a:t>Short labels / keys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𝑡</m:t>
                    </m:r>
                  </m:oMath>
                </a14:m>
                <a:r>
                  <a:rPr lang="en-US" sz="2400" b="1" dirty="0">
                    <a:solidFill>
                      <a:srgbClr val="C00000"/>
                    </a:solidFill>
                    <a:latin typeface="+mj-lt"/>
                    <a:cs typeface="Calibri" panose="020F0502020204030204" pitchFamily="34" charset="0"/>
                  </a:rPr>
                  <a:t> independent of </a:t>
                </a:r>
                <a14:m>
                  <m:oMath xmlns:m="http://schemas.openxmlformats.org/officeDocument/2006/math">
                    <m:r>
                      <a:rPr lang="en-US" sz="2400" b="1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sz="2400" dirty="0">
                  <a:solidFill>
                    <a:srgbClr val="C0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6C1D82B-E4F4-6778-3CB6-0F6AF54160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1917" y="4200883"/>
                <a:ext cx="2720981" cy="830997"/>
              </a:xfrm>
              <a:prstGeom prst="rect">
                <a:avLst/>
              </a:prstGeom>
              <a:blipFill>
                <a:blip r:embed="rId38"/>
                <a:stretch>
                  <a:fillRect t="-5882" r="-1121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C48FAE2-AFB8-609E-6B8E-DA51F6A27D39}"/>
                  </a:ext>
                </a:extLst>
              </p:cNvPr>
              <p:cNvSpPr/>
              <p:nvPr/>
            </p:nvSpPr>
            <p:spPr>
              <a:xfrm>
                <a:off x="53508" y="3617893"/>
                <a:ext cx="1927692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 Light" panose="020F0302020204030204"/>
                    <a:ea typeface="等线" panose="02010600030101010101" pitchFamily="2" charset="-122"/>
                    <a:cs typeface="+mn-cs"/>
                  </a:rPr>
                  <a:t> Circuit </a:t>
                </a:r>
              </a:p>
              <a:p>
                <a:pPr lvl="0" algn="ctr">
                  <a:defRPr/>
                </a:pPr>
                <a:r>
                  <a:rPr lang="en-US" altLang="zh-CN" sz="2800" b="1" dirty="0">
                    <a:solidFill>
                      <a:srgbClr val="C00000"/>
                    </a:solidFill>
                    <a:latin typeface="Calibri Light" panose="020F0302020204030204"/>
                    <a:ea typeface="等线" panose="02010600030101010101" pitchFamily="2" charset="-122"/>
                  </a:rPr>
                  <a:t>over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ℛ</m:t>
                    </m:r>
                  </m:oMath>
                </a14:m>
                <a:endPara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 Light" panose="020F0302020204030204"/>
                  <a:ea typeface="等线" panose="0201060003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C48FAE2-AFB8-609E-6B8E-DA51F6A27D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08" y="3617893"/>
                <a:ext cx="1927692" cy="954107"/>
              </a:xfrm>
              <a:prstGeom prst="rect">
                <a:avLst/>
              </a:prstGeom>
              <a:blipFill>
                <a:blip r:embed="rId40"/>
                <a:stretch>
                  <a:fillRect t="-5732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8219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3" grpId="1"/>
      <p:bldP spid="44" grpId="0"/>
      <p:bldP spid="45" grpId="0"/>
      <p:bldP spid="82" grpId="0" animBg="1"/>
      <p:bldP spid="89" grpId="0"/>
      <p:bldP spid="90" grpId="0"/>
      <p:bldP spid="91" grpId="0" animBg="1"/>
      <p:bldP spid="91" grpId="1" animBg="1"/>
      <p:bldP spid="92" grpId="0"/>
      <p:bldP spid="93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5E7B2-C498-1A4A-AD48-FC4C1E2FE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AIK14: Garble </a:t>
            </a:r>
            <a:r>
              <a:rPr lang="en-US" u="sng" dirty="0"/>
              <a:t>Arithmetic Circuits</a:t>
            </a:r>
            <a:r>
              <a:rPr 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C09DA8F7-2982-2B4E-BC0D-9A8AEC184A39}"/>
                  </a:ext>
                </a:extLst>
              </p:cNvPr>
              <p:cNvSpPr/>
              <p:nvPr/>
            </p:nvSpPr>
            <p:spPr>
              <a:xfrm>
                <a:off x="53508" y="3617893"/>
                <a:ext cx="1927692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 Light" panose="020F0302020204030204"/>
                    <a:ea typeface="等线" panose="02010600030101010101" pitchFamily="2" charset="-122"/>
                    <a:cs typeface="+mn-cs"/>
                  </a:rPr>
                  <a:t> Circuit </a:t>
                </a:r>
              </a:p>
              <a:p>
                <a:pPr lvl="0" algn="ctr">
                  <a:defRPr/>
                </a:pPr>
                <a:r>
                  <a:rPr lang="en-US" altLang="zh-CN" sz="2800" b="1" dirty="0">
                    <a:solidFill>
                      <a:srgbClr val="C00000"/>
                    </a:solidFill>
                    <a:latin typeface="Calibri Light" panose="020F0302020204030204"/>
                    <a:ea typeface="等线" panose="02010600030101010101" pitchFamily="2" charset="-122"/>
                  </a:rPr>
                  <a:t>over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ℛ</m:t>
                    </m:r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altLang="zh-CN" sz="2800" b="1" dirty="0">
                    <a:solidFill>
                      <a:srgbClr val="C00000"/>
                    </a:solidFill>
                    <a:latin typeface="Calibri Light" panose="020F0302020204030204"/>
                    <a:ea typeface="等线" panose="02010600030101010101" pitchFamily="2" charset="-122"/>
                  </a:rPr>
                  <a:t> </a:t>
                </a:r>
                <a:endPara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 Light" panose="020F0302020204030204"/>
                  <a:ea typeface="等线" panose="0201060003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C09DA8F7-2982-2B4E-BC0D-9A8AEC184A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08" y="3617893"/>
                <a:ext cx="1927692" cy="954107"/>
              </a:xfrm>
              <a:prstGeom prst="rect">
                <a:avLst/>
              </a:prstGeom>
              <a:blipFill>
                <a:blip r:embed="rId3"/>
                <a:stretch>
                  <a:fillRect l="-4747" t="-5732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ounded Rectangle 31">
                <a:extLst>
                  <a:ext uri="{FF2B5EF4-FFF2-40B4-BE49-F238E27FC236}">
                    <a16:creationId xmlns:a16="http://schemas.microsoft.com/office/drawing/2014/main" id="{2825288E-4DAF-B745-BBD8-579EAAB16ECE}"/>
                  </a:ext>
                </a:extLst>
              </p:cNvPr>
              <p:cNvSpPr/>
              <p:nvPr/>
            </p:nvSpPr>
            <p:spPr>
              <a:xfrm>
                <a:off x="5200450" y="2504187"/>
                <a:ext cx="6779115" cy="2478310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>
                  <a:lnSpc>
                    <a:spcPct val="110000"/>
                  </a:lnSpc>
                </a:pPr>
                <a:r>
                  <a:rPr lang="en-US" sz="2800" dirty="0">
                    <a:solidFill>
                      <a:srgbClr val="0432FF"/>
                    </a:solidFill>
                    <a:latin typeface="+mj-lt"/>
                  </a:rPr>
                  <a:t>Thm [AIK14]: </a:t>
                </a:r>
                <a:r>
                  <a:rPr lang="en-US" sz="2800" dirty="0">
                    <a:solidFill>
                      <a:schemeClr val="tx1"/>
                    </a:solidFill>
                    <a:latin typeface="+mj-lt"/>
                  </a:rPr>
                  <a:t>Assume LWE,</a:t>
                </a:r>
              </a:p>
              <a:p>
                <a:pPr>
                  <a:lnSpc>
                    <a:spcPct val="110000"/>
                  </a:lnSpc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+mj-lt"/>
                  </a:rPr>
                  <a:t> arithmetic garbling scheme for </a:t>
                </a:r>
                <a:endParaRPr lang="en-US" sz="2400" dirty="0">
                  <a:solidFill>
                    <a:schemeClr val="tx1"/>
                  </a:solidFill>
                  <a:latin typeface="+mj-lt"/>
                </a:endParaRPr>
              </a:p>
              <a:p>
                <a:pPr>
                  <a:lnSpc>
                    <a:spcPct val="110000"/>
                  </a:lnSpc>
                </a:pPr>
                <a:endParaRPr lang="en-US" sz="1000" dirty="0">
                  <a:solidFill>
                    <a:schemeClr val="tx1"/>
                  </a:solidFill>
                  <a:latin typeface="+mj-lt"/>
                  <a:sym typeface="Wingdings" pitchFamily="2" charset="2"/>
                </a:endParaRPr>
              </a:p>
              <a:p>
                <a:pPr algn="ctr">
                  <a:lnSpc>
                    <a:spcPct val="110000"/>
                  </a:lnSpc>
                </a:pP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𝐵</m:t>
                    </m:r>
                  </m:oMath>
                </a14:m>
                <a:r>
                  <a:rPr lang="en-US" sz="2800" dirty="0">
                    <a:solidFill>
                      <a:srgbClr val="C00000"/>
                    </a:solidFill>
                    <a:latin typeface="+mj-lt"/>
                    <a:sym typeface="Wingdings" pitchFamily="2" charset="2"/>
                  </a:rPr>
                  <a:t>-Bounded Integer Computation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𝑍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≤</m:t>
                        </m:r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C00000"/>
                    </a:solidFill>
                    <a:latin typeface="+mj-lt"/>
                    <a:sym typeface="Wingdings" pitchFamily="2" charset="2"/>
                  </a:rPr>
                  <a:t>) </a:t>
                </a:r>
              </a:p>
              <a:p>
                <a:pPr algn="ctr">
                  <a:lnSpc>
                    <a:spcPct val="110000"/>
                  </a:lnSpc>
                </a:pPr>
                <a:r>
                  <a:rPr lang="en-US" sz="2800" dirty="0">
                    <a:solidFill>
                      <a:srgbClr val="C00000"/>
                    </a:solidFill>
                    <a:latin typeface="+mj-lt"/>
                    <a:sym typeface="Wingdings" pitchFamily="2" charset="2"/>
                  </a:rPr>
                  <a:t>i.e., </a:t>
                </a:r>
                <a14:m>
                  <m:oMath xmlns:m="http://schemas.openxmlformats.org/officeDocument/2006/math">
                    <m:r>
                      <a:rPr lang="en-US" sz="2800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ℛ</m:t>
                    </m:r>
                    <m:r>
                      <a:rPr lang="en-US" sz="2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=</m:t>
                    </m:r>
                    <m:r>
                      <a:rPr lang="en-US" sz="2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𝑍</m:t>
                    </m:r>
                    <m:r>
                      <a:rPr lang="en-US" sz="2800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     &amp;    </m:t>
                    </m:r>
                    <m:r>
                      <m:rPr>
                        <m:sty m:val="p"/>
                      </m:rPr>
                      <a:rPr lang="en-US" sz="280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wire</m:t>
                    </m:r>
                    <m:r>
                      <a:rPr lang="en-US" sz="280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values</m:t>
                    </m:r>
                    <m:r>
                      <a:rPr lang="en-US" sz="2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≤</m:t>
                    </m:r>
                    <m:r>
                      <a:rPr lang="en-US" sz="2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𝐵</m:t>
                    </m:r>
                  </m:oMath>
                </a14:m>
                <a:endParaRPr lang="en-US" sz="2400" dirty="0">
                  <a:solidFill>
                    <a:srgbClr val="C00000"/>
                  </a:solidFill>
                  <a:latin typeface="+mj-lt"/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32" name="Rounded Rectangle 31">
                <a:extLst>
                  <a:ext uri="{FF2B5EF4-FFF2-40B4-BE49-F238E27FC236}">
                    <a16:creationId xmlns:a16="http://schemas.microsoft.com/office/drawing/2014/main" id="{2825288E-4DAF-B745-BBD8-579EAAB16E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0450" y="2504187"/>
                <a:ext cx="6779115" cy="2478310"/>
              </a:xfrm>
              <a:prstGeom prst="roundRect">
                <a:avLst/>
              </a:prstGeom>
              <a:blipFill>
                <a:blip r:embed="rId32"/>
                <a:stretch>
                  <a:fillRect/>
                </a:stretch>
              </a:blipFill>
              <a:ln w="19050">
                <a:solidFill>
                  <a:schemeClr val="accent5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Group 44">
            <a:extLst>
              <a:ext uri="{FF2B5EF4-FFF2-40B4-BE49-F238E27FC236}">
                <a16:creationId xmlns:a16="http://schemas.microsoft.com/office/drawing/2014/main" id="{8AD86B00-8668-5FB7-9977-C1D8AC0EC8BF}"/>
              </a:ext>
            </a:extLst>
          </p:cNvPr>
          <p:cNvGrpSpPr/>
          <p:nvPr/>
        </p:nvGrpSpPr>
        <p:grpSpPr>
          <a:xfrm>
            <a:off x="1922372" y="4890107"/>
            <a:ext cx="2422995" cy="416373"/>
            <a:chOff x="5816625" y="2080925"/>
            <a:chExt cx="2422995" cy="41637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88BDA784-4AC1-8B39-CBB5-589DED7B8E35}"/>
                    </a:ext>
                  </a:extLst>
                </p:cNvPr>
                <p:cNvSpPr txBox="1"/>
                <p:nvPr/>
              </p:nvSpPr>
              <p:spPr>
                <a:xfrm>
                  <a:off x="7847718" y="2127966"/>
                  <a:ext cx="391902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7473BBA1-365A-6C42-9B8F-3A7763FFCB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47718" y="2127966"/>
                  <a:ext cx="391902" cy="369332"/>
                </a:xfrm>
                <a:prstGeom prst="rect">
                  <a:avLst/>
                </a:prstGeom>
                <a:blipFill>
                  <a:blip r:embed="rId8"/>
                  <a:stretch>
                    <a:fillRect l="-10938" r="-3125"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FEFC254F-07C3-F4F7-ED40-067371023C2C}"/>
                    </a:ext>
                  </a:extLst>
                </p:cNvPr>
                <p:cNvSpPr txBox="1"/>
                <p:nvPr/>
              </p:nvSpPr>
              <p:spPr>
                <a:xfrm>
                  <a:off x="6767501" y="2112577"/>
                  <a:ext cx="474104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latin typeface="Cambria Math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latin typeface="Cambria Math" charset="0"/>
                          </a:rPr>
                          <m:t> 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789401B8-EDA1-0D46-BB18-B8DC24C40BC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67501" y="2112577"/>
                  <a:ext cx="474104" cy="369332"/>
                </a:xfrm>
                <a:prstGeom prst="rect">
                  <a:avLst/>
                </a:prstGeom>
                <a:blipFill>
                  <a:blip r:embed="rId9"/>
                  <a:stretch>
                    <a:fillRect l="-20513" t="-6667" r="-20513" b="-3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4D5C3C58-D9A9-8449-0CDA-84ABCCB0552C}"/>
                    </a:ext>
                  </a:extLst>
                </p:cNvPr>
                <p:cNvSpPr txBox="1"/>
                <p:nvPr/>
              </p:nvSpPr>
              <p:spPr>
                <a:xfrm>
                  <a:off x="7311287" y="2112577"/>
                  <a:ext cx="331822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i="1">
                          <a:latin typeface="Cambria Math" charset="0"/>
                        </a:rPr>
                        <m:t>⋯</m:t>
                      </m:r>
                    </m:oMath>
                  </a14:m>
                  <a:r>
                    <a:rPr lang="en-US" sz="2400" dirty="0">
                      <a:latin typeface="+mj-lt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11287" y="2112577"/>
                  <a:ext cx="331822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1636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8A499DE7-763E-3669-5FE0-945D762844D1}"/>
                    </a:ext>
                  </a:extLst>
                </p:cNvPr>
                <p:cNvSpPr txBox="1"/>
                <p:nvPr/>
              </p:nvSpPr>
              <p:spPr>
                <a:xfrm>
                  <a:off x="6308530" y="2112577"/>
                  <a:ext cx="331821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 charset="0"/>
                          </a:rPr>
                          <m:t>⋯</m:t>
                        </m:r>
                      </m:oMath>
                    </m:oMathPara>
                  </a14:m>
                  <a:endParaRPr lang="en-US" sz="240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08530" y="2112577"/>
                  <a:ext cx="331821" cy="369332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5556" r="-740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820222D9-B5BA-7616-C71B-9471EFC0BCBE}"/>
                    </a:ext>
                  </a:extLst>
                </p:cNvPr>
                <p:cNvSpPr txBox="1"/>
                <p:nvPr/>
              </p:nvSpPr>
              <p:spPr>
                <a:xfrm>
                  <a:off x="5816625" y="2080925"/>
                  <a:ext cx="443262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 charset="0"/>
                          </a:rPr>
                          <m:t> 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6276C3C9-A4A0-6946-BFC1-6AF1B599773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16625" y="2080925"/>
                  <a:ext cx="443262" cy="369332"/>
                </a:xfrm>
                <a:prstGeom prst="rect">
                  <a:avLst/>
                </a:prstGeom>
                <a:blipFill>
                  <a:blip r:embed="rId12"/>
                  <a:stretch>
                    <a:fillRect l="-5556" t="-3333" r="-25000" b="-3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1" name="Trapezoid 50">
            <a:extLst>
              <a:ext uri="{FF2B5EF4-FFF2-40B4-BE49-F238E27FC236}">
                <a16:creationId xmlns:a16="http://schemas.microsoft.com/office/drawing/2014/main" id="{A70ABD2B-5F42-5747-4AAA-00C6332C0A82}"/>
              </a:ext>
            </a:extLst>
          </p:cNvPr>
          <p:cNvSpPr/>
          <p:nvPr/>
        </p:nvSpPr>
        <p:spPr>
          <a:xfrm rot="10800000">
            <a:off x="1268328" y="2806460"/>
            <a:ext cx="3651319" cy="1928685"/>
          </a:xfrm>
          <a:prstGeom prst="trapezoid">
            <a:avLst>
              <a:gd name="adj" fmla="val 50000"/>
            </a:avLst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854DBC5D-86B3-4AC3-B20A-F5955F8DF17A}"/>
              </a:ext>
            </a:extLst>
          </p:cNvPr>
          <p:cNvGrpSpPr/>
          <p:nvPr/>
        </p:nvGrpSpPr>
        <p:grpSpPr>
          <a:xfrm>
            <a:off x="1876430" y="2242597"/>
            <a:ext cx="2471085" cy="416373"/>
            <a:chOff x="6324712" y="2074188"/>
            <a:chExt cx="2471085" cy="41637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70E4C406-F1DB-7DFD-F4F4-677E3089B353}"/>
                    </a:ext>
                  </a:extLst>
                </p:cNvPr>
                <p:cNvSpPr txBox="1"/>
                <p:nvPr/>
              </p:nvSpPr>
              <p:spPr>
                <a:xfrm>
                  <a:off x="8355805" y="2121229"/>
                  <a:ext cx="439992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C5642589-3C14-BD46-9665-C68665A18F9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55805" y="2121229"/>
                  <a:ext cx="439992" cy="369332"/>
                </a:xfrm>
                <a:prstGeom prst="rect">
                  <a:avLst/>
                </a:prstGeom>
                <a:blipFill>
                  <a:blip r:embed="rId13"/>
                  <a:stretch>
                    <a:fillRect l="-16667" r="-2778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3B5ABF5A-A8BD-A26F-7FE3-4F923C9003E0}"/>
                    </a:ext>
                  </a:extLst>
                </p:cNvPr>
                <p:cNvSpPr txBox="1"/>
                <p:nvPr/>
              </p:nvSpPr>
              <p:spPr>
                <a:xfrm>
                  <a:off x="7275588" y="2105840"/>
                  <a:ext cx="474104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latin typeface="Cambria Math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i="1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latin typeface="Cambria Math" charset="0"/>
                          </a:rPr>
                          <m:t> 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7DACE1DE-4D64-D54A-8DE7-67037B007DD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75588" y="2105840"/>
                  <a:ext cx="474104" cy="369332"/>
                </a:xfrm>
                <a:prstGeom prst="rect">
                  <a:avLst/>
                </a:prstGeom>
                <a:blipFill>
                  <a:blip r:embed="rId25"/>
                  <a:stretch>
                    <a:fillRect l="-23684" t="-3333" r="-21053" b="-3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4801456E-3EC7-00CC-9AC7-981825B62D45}"/>
                    </a:ext>
                  </a:extLst>
                </p:cNvPr>
                <p:cNvSpPr txBox="1"/>
                <p:nvPr/>
              </p:nvSpPr>
              <p:spPr>
                <a:xfrm>
                  <a:off x="7819374" y="2105840"/>
                  <a:ext cx="331822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i="1">
                          <a:latin typeface="Cambria Math" charset="0"/>
                        </a:rPr>
                        <m:t>⋯</m:t>
                      </m:r>
                    </m:oMath>
                  </a14:m>
                  <a:r>
                    <a:rPr lang="en-US" sz="2400" dirty="0">
                      <a:latin typeface="+mj-lt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B8CD173E-FAE3-D04F-9C7D-A3BBDC84FEE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19374" y="2105840"/>
                  <a:ext cx="331822" cy="369332"/>
                </a:xfrm>
                <a:prstGeom prst="rect">
                  <a:avLst/>
                </a:prstGeom>
                <a:blipFill>
                  <a:blip r:embed="rId26"/>
                  <a:stretch>
                    <a:fillRect l="-148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323575CC-20B7-89AB-8837-3ABD6E0A22BC}"/>
                    </a:ext>
                  </a:extLst>
                </p:cNvPr>
                <p:cNvSpPr txBox="1"/>
                <p:nvPr/>
              </p:nvSpPr>
              <p:spPr>
                <a:xfrm>
                  <a:off x="6816617" y="2105840"/>
                  <a:ext cx="331821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 charset="0"/>
                          </a:rPr>
                          <m:t>⋯</m:t>
                        </m:r>
                      </m:oMath>
                    </m:oMathPara>
                  </a14:m>
                  <a:endParaRPr lang="en-US" sz="240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1C13092B-18C2-7A4C-89C0-5C3708F5555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16617" y="2105840"/>
                  <a:ext cx="331821" cy="369332"/>
                </a:xfrm>
                <a:prstGeom prst="rect">
                  <a:avLst/>
                </a:prstGeom>
                <a:blipFill>
                  <a:blip r:embed="rId27"/>
                  <a:stretch>
                    <a:fillRect l="-3704" r="-370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6D48D607-6D14-6443-31FD-7657B4A30000}"/>
                    </a:ext>
                  </a:extLst>
                </p:cNvPr>
                <p:cNvSpPr txBox="1"/>
                <p:nvPr/>
              </p:nvSpPr>
              <p:spPr>
                <a:xfrm>
                  <a:off x="6324712" y="2074188"/>
                  <a:ext cx="433965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i="1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 charset="0"/>
                          </a:rPr>
                          <m:t> 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5E6BE137-87EE-354A-83FD-B7FB6E0002F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24712" y="2074188"/>
                  <a:ext cx="433965" cy="369332"/>
                </a:xfrm>
                <a:prstGeom prst="rect">
                  <a:avLst/>
                </a:prstGeom>
                <a:blipFill>
                  <a:blip r:embed="rId28"/>
                  <a:stretch>
                    <a:fillRect l="-17647" t="-3333" r="-26471" b="-4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30E555C2-FCC2-5D37-1A35-00584E5DE9D9}"/>
              </a:ext>
            </a:extLst>
          </p:cNvPr>
          <p:cNvGrpSpPr/>
          <p:nvPr/>
        </p:nvGrpSpPr>
        <p:grpSpPr>
          <a:xfrm rot="10800000">
            <a:off x="2215129" y="2790449"/>
            <a:ext cx="1455683" cy="1592290"/>
            <a:chOff x="6099996" y="2936435"/>
            <a:chExt cx="1455683" cy="159229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A4050619-F063-4BAE-E85B-6E6206B5CCDE}"/>
                    </a:ext>
                  </a:extLst>
                </p:cNvPr>
                <p:cNvSpPr txBox="1"/>
                <p:nvPr/>
              </p:nvSpPr>
              <p:spPr>
                <a:xfrm rot="10800000" flipV="1">
                  <a:off x="6417287" y="4005505"/>
                  <a:ext cx="53412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+</m:t>
                        </m:r>
                      </m:oMath>
                    </m:oMathPara>
                  </a14:m>
                  <a:endParaRPr lang="en-US" sz="2800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C3EFD812-8B58-6740-86B7-58154CCF9D8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800000" flipV="1">
                  <a:off x="6417287" y="4005505"/>
                  <a:ext cx="534121" cy="523220"/>
                </a:xfrm>
                <a:prstGeom prst="rect">
                  <a:avLst/>
                </a:prstGeom>
                <a:blipFill>
                  <a:blip r:embed="rId2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B4518313-4EC7-ACEE-2CEB-DB33611AAD90}"/>
                    </a:ext>
                  </a:extLst>
                </p:cNvPr>
                <p:cNvSpPr txBox="1"/>
                <p:nvPr/>
              </p:nvSpPr>
              <p:spPr>
                <a:xfrm rot="10800000" flipV="1">
                  <a:off x="7042856" y="3446917"/>
                  <a:ext cx="182916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×</m:t>
                        </m:r>
                      </m:oMath>
                    </m:oMathPara>
                  </a14:m>
                  <a:endParaRPr lang="en-US" sz="2800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123" name="TextBox 1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800000" flipV="1">
                  <a:off x="7042856" y="3446917"/>
                  <a:ext cx="182916" cy="523220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r="-7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A8A5C19D-B09A-BBB1-9A32-9E4F6ECDFACE}"/>
                </a:ext>
              </a:extLst>
            </p:cNvPr>
            <p:cNvCxnSpPr/>
            <p:nvPr/>
          </p:nvCxnSpPr>
          <p:spPr>
            <a:xfrm flipV="1">
              <a:off x="7277861" y="2936435"/>
              <a:ext cx="277818" cy="660856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tailEnd type="non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68DF3126-14C3-6DB2-5163-C09AAAEC2025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6676821" y="2936435"/>
              <a:ext cx="583139" cy="660856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tailEnd type="non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09FECF63-2323-882D-CC97-605FA1623142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6686413" y="3827677"/>
              <a:ext cx="582286" cy="305339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tailEnd type="non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91139D64-8B24-00F5-2A84-2590ACAA6066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6099996" y="3827677"/>
              <a:ext cx="586417" cy="305339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tailEnd type="non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D5E25462-B800-E172-E9CE-4237834844A1}"/>
                  </a:ext>
                </a:extLst>
              </p:cNvPr>
              <p:cNvSpPr txBox="1"/>
              <p:nvPr/>
            </p:nvSpPr>
            <p:spPr>
              <a:xfrm flipV="1">
                <a:off x="3732428" y="3370496"/>
                <a:ext cx="1829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×</m:t>
                      </m:r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D5E25462-B800-E172-E9CE-4237834844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V="1">
                <a:off x="3732428" y="3370496"/>
                <a:ext cx="182916" cy="523220"/>
              </a:xfrm>
              <a:prstGeom prst="rect">
                <a:avLst/>
              </a:prstGeom>
              <a:blipFill>
                <a:blip r:embed="rId33"/>
                <a:stretch>
                  <a:fillRect l="-7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AB98D61F-EA94-69A8-CDB6-27CA3F9A236D}"/>
              </a:ext>
            </a:extLst>
          </p:cNvPr>
          <p:cNvCxnSpPr>
            <a:cxnSpLocks/>
          </p:cNvCxnSpPr>
          <p:nvPr/>
        </p:nvCxnSpPr>
        <p:spPr>
          <a:xfrm flipH="1">
            <a:off x="3107285" y="3743342"/>
            <a:ext cx="573054" cy="639397"/>
          </a:xfrm>
          <a:prstGeom prst="straightConnector1">
            <a:avLst/>
          </a:prstGeom>
          <a:ln w="19050" cmpd="sng">
            <a:solidFill>
              <a:schemeClr val="tx1"/>
            </a:solidFill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8444B678-D180-40DD-1633-84DC9425F5F1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3698240" y="3743342"/>
            <a:ext cx="263204" cy="660856"/>
          </a:xfrm>
          <a:prstGeom prst="straightConnector1">
            <a:avLst/>
          </a:prstGeom>
          <a:ln w="19050" cmpd="sng">
            <a:solidFill>
              <a:schemeClr val="tx1"/>
            </a:solidFill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34FD0CD0-041F-26B5-5602-ABD8CF0ED94C}"/>
              </a:ext>
            </a:extLst>
          </p:cNvPr>
          <p:cNvCxnSpPr>
            <a:cxnSpLocks/>
          </p:cNvCxnSpPr>
          <p:nvPr/>
        </p:nvCxnSpPr>
        <p:spPr>
          <a:xfrm>
            <a:off x="1864570" y="3227142"/>
            <a:ext cx="542817" cy="256516"/>
          </a:xfrm>
          <a:prstGeom prst="straightConnector1">
            <a:avLst/>
          </a:prstGeom>
          <a:ln w="19050" cmpd="sng">
            <a:solidFill>
              <a:schemeClr val="tx1"/>
            </a:solidFill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11E00A6A-540E-28AE-CFE8-89DA0E1B8601}"/>
              </a:ext>
            </a:extLst>
          </p:cNvPr>
          <p:cNvCxnSpPr>
            <a:cxnSpLocks/>
          </p:cNvCxnSpPr>
          <p:nvPr/>
        </p:nvCxnSpPr>
        <p:spPr>
          <a:xfrm flipH="1">
            <a:off x="3760502" y="3215534"/>
            <a:ext cx="557675" cy="273867"/>
          </a:xfrm>
          <a:prstGeom prst="straightConnector1">
            <a:avLst/>
          </a:prstGeom>
          <a:ln w="19050" cmpd="sng">
            <a:solidFill>
              <a:schemeClr val="tx1"/>
            </a:solidFill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9664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5D2A177-2955-D644-93C0-889FB52A137F}"/>
              </a:ext>
            </a:extLst>
          </p:cNvPr>
          <p:cNvGrpSpPr/>
          <p:nvPr/>
        </p:nvGrpSpPr>
        <p:grpSpPr>
          <a:xfrm>
            <a:off x="1922372" y="5314510"/>
            <a:ext cx="2422995" cy="416373"/>
            <a:chOff x="5816625" y="2080925"/>
            <a:chExt cx="2422995" cy="41637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8736E103-AE11-E149-83B7-C5C150D39E4E}"/>
                    </a:ext>
                  </a:extLst>
                </p:cNvPr>
                <p:cNvSpPr txBox="1"/>
                <p:nvPr/>
              </p:nvSpPr>
              <p:spPr>
                <a:xfrm>
                  <a:off x="7847718" y="2127966"/>
                  <a:ext cx="391902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8736E103-AE11-E149-83B7-C5C150D39E4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47718" y="2127966"/>
                  <a:ext cx="391902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10938" r="-3125"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EE137CBF-D928-9D4F-ADDF-55907B51160A}"/>
                    </a:ext>
                  </a:extLst>
                </p:cNvPr>
                <p:cNvSpPr txBox="1"/>
                <p:nvPr/>
              </p:nvSpPr>
              <p:spPr>
                <a:xfrm>
                  <a:off x="6767501" y="2112577"/>
                  <a:ext cx="474104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latin typeface="Cambria Math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latin typeface="Cambria Math" charset="0"/>
                          </a:rPr>
                          <m:t> 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EE137CBF-D928-9D4F-ADDF-55907B51160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67501" y="2112577"/>
                  <a:ext cx="474104" cy="369332"/>
                </a:xfrm>
                <a:prstGeom prst="rect">
                  <a:avLst/>
                </a:prstGeom>
                <a:blipFill>
                  <a:blip r:embed="rId4"/>
                  <a:stretch>
                    <a:fillRect b="-147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A3D1EC8C-E9CF-CE4B-8CF3-5E835521F728}"/>
                    </a:ext>
                  </a:extLst>
                </p:cNvPr>
                <p:cNvSpPr txBox="1"/>
                <p:nvPr/>
              </p:nvSpPr>
              <p:spPr>
                <a:xfrm>
                  <a:off x="7311287" y="2112577"/>
                  <a:ext cx="331822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i="1">
                          <a:latin typeface="Cambria Math" charset="0"/>
                        </a:rPr>
                        <m:t>⋯</m:t>
                      </m:r>
                    </m:oMath>
                  </a14:m>
                  <a:r>
                    <a:rPr lang="en-US" sz="2400" dirty="0">
                      <a:latin typeface="+mj-lt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11287" y="2112577"/>
                  <a:ext cx="331822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1636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3F884926-0388-2042-BAC6-AE3DCA10E208}"/>
                    </a:ext>
                  </a:extLst>
                </p:cNvPr>
                <p:cNvSpPr txBox="1"/>
                <p:nvPr/>
              </p:nvSpPr>
              <p:spPr>
                <a:xfrm>
                  <a:off x="6308530" y="2112577"/>
                  <a:ext cx="331821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 charset="0"/>
                          </a:rPr>
                          <m:t>⋯</m:t>
                        </m:r>
                      </m:oMath>
                    </m:oMathPara>
                  </a14:m>
                  <a:endParaRPr lang="en-US" sz="240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08530" y="2112577"/>
                  <a:ext cx="331821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5556" r="-740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38919698-DEA8-8046-8072-F9C13A5B508B}"/>
                    </a:ext>
                  </a:extLst>
                </p:cNvPr>
                <p:cNvSpPr txBox="1"/>
                <p:nvPr/>
              </p:nvSpPr>
              <p:spPr>
                <a:xfrm>
                  <a:off x="5816625" y="2080925"/>
                  <a:ext cx="443262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 charset="0"/>
                          </a:rPr>
                          <m:t> 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38919698-DEA8-8046-8072-F9C13A5B508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16625" y="2080925"/>
                  <a:ext cx="443262" cy="369332"/>
                </a:xfrm>
                <a:prstGeom prst="rect">
                  <a:avLst/>
                </a:prstGeom>
                <a:blipFill>
                  <a:blip r:embed="rId8"/>
                  <a:stretch>
                    <a:fillRect l="-5556" t="-3226" r="-25000" b="-322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" name="Trapezoid 9">
            <a:extLst>
              <a:ext uri="{FF2B5EF4-FFF2-40B4-BE49-F238E27FC236}">
                <a16:creationId xmlns:a16="http://schemas.microsoft.com/office/drawing/2014/main" id="{74594F3F-9F59-5C4E-AE24-95BBAD17928E}"/>
              </a:ext>
            </a:extLst>
          </p:cNvPr>
          <p:cNvSpPr/>
          <p:nvPr/>
        </p:nvSpPr>
        <p:spPr>
          <a:xfrm rot="10800000">
            <a:off x="1268328" y="3230863"/>
            <a:ext cx="3651319" cy="1928685"/>
          </a:xfrm>
          <a:prstGeom prst="trapezoid">
            <a:avLst>
              <a:gd name="adj" fmla="val 50000"/>
            </a:avLst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422819E-0BA5-DA44-B361-1B748F7A5B6D}"/>
              </a:ext>
            </a:extLst>
          </p:cNvPr>
          <p:cNvGrpSpPr/>
          <p:nvPr/>
        </p:nvGrpSpPr>
        <p:grpSpPr>
          <a:xfrm>
            <a:off x="1876430" y="2667000"/>
            <a:ext cx="2435114" cy="400984"/>
            <a:chOff x="6324712" y="2074188"/>
            <a:chExt cx="2435114" cy="40098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6928CFFC-EB5F-B648-8E2F-4702707E1A10}"/>
                    </a:ext>
                  </a:extLst>
                </p:cNvPr>
                <p:cNvSpPr txBox="1"/>
                <p:nvPr/>
              </p:nvSpPr>
              <p:spPr>
                <a:xfrm>
                  <a:off x="8355805" y="2121229"/>
                  <a:ext cx="404021" cy="33855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oMath>
                    </m:oMathPara>
                  </a14:m>
                  <a:endParaRPr lang="en-US" sz="2200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443D9F6D-7214-934E-80FF-F5D86367DD3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55805" y="2121229"/>
                  <a:ext cx="404021" cy="338554"/>
                </a:xfrm>
                <a:prstGeom prst="rect">
                  <a:avLst/>
                </a:prstGeom>
                <a:blipFill>
                  <a:blip r:embed="rId24"/>
                  <a:stretch>
                    <a:fillRect l="-15152" b="-2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D1BEA383-78CD-6D47-BF5F-5AE27E4EC79D}"/>
                    </a:ext>
                  </a:extLst>
                </p:cNvPr>
                <p:cNvSpPr txBox="1"/>
                <p:nvPr/>
              </p:nvSpPr>
              <p:spPr>
                <a:xfrm>
                  <a:off x="7275588" y="2105840"/>
                  <a:ext cx="474104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latin typeface="Cambria Math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i="1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latin typeface="Cambria Math" charset="0"/>
                          </a:rPr>
                          <m:t> 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7DACE1DE-4D64-D54A-8DE7-67037B007DD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75588" y="2105840"/>
                  <a:ext cx="474104" cy="369332"/>
                </a:xfrm>
                <a:prstGeom prst="rect">
                  <a:avLst/>
                </a:prstGeom>
                <a:blipFill>
                  <a:blip r:embed="rId25"/>
                  <a:stretch>
                    <a:fillRect l="-23684" t="-3333" r="-21053" b="-3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3614A6F6-BA52-3B4D-BFF0-DD79C5079F90}"/>
                    </a:ext>
                  </a:extLst>
                </p:cNvPr>
                <p:cNvSpPr txBox="1"/>
                <p:nvPr/>
              </p:nvSpPr>
              <p:spPr>
                <a:xfrm>
                  <a:off x="7819374" y="2105840"/>
                  <a:ext cx="331822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i="1">
                          <a:latin typeface="Cambria Math" charset="0"/>
                        </a:rPr>
                        <m:t>⋯</m:t>
                      </m:r>
                    </m:oMath>
                  </a14:m>
                  <a:r>
                    <a:rPr lang="en-US" sz="2400" dirty="0">
                      <a:latin typeface="+mj-lt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B8CD173E-FAE3-D04F-9C7D-A3BBDC84FEE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19374" y="2105840"/>
                  <a:ext cx="331822" cy="369332"/>
                </a:xfrm>
                <a:prstGeom prst="rect">
                  <a:avLst/>
                </a:prstGeom>
                <a:blipFill>
                  <a:blip r:embed="rId26"/>
                  <a:stretch>
                    <a:fillRect l="-148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B0B0099E-F089-B844-B870-61F560025EE2}"/>
                    </a:ext>
                  </a:extLst>
                </p:cNvPr>
                <p:cNvSpPr txBox="1"/>
                <p:nvPr/>
              </p:nvSpPr>
              <p:spPr>
                <a:xfrm>
                  <a:off x="6816617" y="2105840"/>
                  <a:ext cx="331821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 charset="0"/>
                          </a:rPr>
                          <m:t>⋯</m:t>
                        </m:r>
                      </m:oMath>
                    </m:oMathPara>
                  </a14:m>
                  <a:endParaRPr lang="en-US" sz="240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1C13092B-18C2-7A4C-89C0-5C3708F5555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16617" y="2105840"/>
                  <a:ext cx="331821" cy="369332"/>
                </a:xfrm>
                <a:prstGeom prst="rect">
                  <a:avLst/>
                </a:prstGeom>
                <a:blipFill>
                  <a:blip r:embed="rId27"/>
                  <a:stretch>
                    <a:fillRect l="-3704" r="-370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41CD6ADA-E1EA-824E-A6AD-52D53A95BDD2}"/>
                    </a:ext>
                  </a:extLst>
                </p:cNvPr>
                <p:cNvSpPr txBox="1"/>
                <p:nvPr/>
              </p:nvSpPr>
              <p:spPr>
                <a:xfrm>
                  <a:off x="6324712" y="2074188"/>
                  <a:ext cx="433965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i="1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 charset="0"/>
                          </a:rPr>
                          <m:t> 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5E6BE137-87EE-354A-83FD-B7FB6E0002F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24712" y="2074188"/>
                  <a:ext cx="433965" cy="369332"/>
                </a:xfrm>
                <a:prstGeom prst="rect">
                  <a:avLst/>
                </a:prstGeom>
                <a:blipFill>
                  <a:blip r:embed="rId28"/>
                  <a:stretch>
                    <a:fillRect l="-17647" t="-3333" r="-26471" b="-4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471F1B1-3360-B64B-B2E0-37A31172E383}"/>
              </a:ext>
            </a:extLst>
          </p:cNvPr>
          <p:cNvGrpSpPr/>
          <p:nvPr/>
        </p:nvGrpSpPr>
        <p:grpSpPr>
          <a:xfrm rot="10800000">
            <a:off x="2236704" y="3243803"/>
            <a:ext cx="1455683" cy="1698628"/>
            <a:chOff x="6099996" y="2936435"/>
            <a:chExt cx="1455683" cy="169862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ED8FF9BC-875A-9B43-8C1B-2FED4B24A84F}"/>
                    </a:ext>
                  </a:extLst>
                </p:cNvPr>
                <p:cNvSpPr txBox="1"/>
                <p:nvPr/>
              </p:nvSpPr>
              <p:spPr>
                <a:xfrm rot="10800000" flipV="1">
                  <a:off x="6417287" y="4111843"/>
                  <a:ext cx="53412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+</m:t>
                        </m:r>
                      </m:oMath>
                    </m:oMathPara>
                  </a14:m>
                  <a:endParaRPr lang="en-US" sz="2800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ED8FF9BC-875A-9B43-8C1B-2FED4B24A84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800000" flipV="1">
                  <a:off x="6417287" y="4111843"/>
                  <a:ext cx="534121" cy="523220"/>
                </a:xfrm>
                <a:prstGeom prst="rect">
                  <a:avLst/>
                </a:prstGeom>
                <a:blipFill>
                  <a:blip r:embed="rId2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307B5550-7ED5-0B43-86CD-2D7AF45451AD}"/>
                    </a:ext>
                  </a:extLst>
                </p:cNvPr>
                <p:cNvSpPr txBox="1"/>
                <p:nvPr/>
              </p:nvSpPr>
              <p:spPr>
                <a:xfrm rot="10800000" flipV="1">
                  <a:off x="7042856" y="3446917"/>
                  <a:ext cx="182916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×</m:t>
                        </m:r>
                      </m:oMath>
                    </m:oMathPara>
                  </a14:m>
                  <a:endParaRPr lang="en-US" sz="2800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123" name="TextBox 1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800000" flipV="1">
                  <a:off x="7042856" y="3446917"/>
                  <a:ext cx="182916" cy="523220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r="-7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976181D2-18A4-264A-8D26-E46D7C0BC695}"/>
                </a:ext>
              </a:extLst>
            </p:cNvPr>
            <p:cNvCxnSpPr/>
            <p:nvPr/>
          </p:nvCxnSpPr>
          <p:spPr>
            <a:xfrm flipV="1">
              <a:off x="7277861" y="2936435"/>
              <a:ext cx="277818" cy="660856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tailEnd type="non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CEA50E21-414D-9241-9747-1F7AE45C8E8C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6676821" y="2936435"/>
              <a:ext cx="583139" cy="660856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tailEnd type="non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D029DF30-4681-9B4D-A479-7FD6BF0F7E6F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6731527" y="3827677"/>
              <a:ext cx="537171" cy="402882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tailEnd type="non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D10B2551-1667-834F-A4A9-4FA115A64352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6099996" y="3827677"/>
              <a:ext cx="615392" cy="439612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tailEnd type="non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CA69AE1-2131-DA47-A858-A1520D97D7C7}"/>
                  </a:ext>
                </a:extLst>
              </p:cNvPr>
              <p:cNvSpPr txBox="1"/>
              <p:nvPr/>
            </p:nvSpPr>
            <p:spPr>
              <a:xfrm flipV="1">
                <a:off x="3754003" y="3930188"/>
                <a:ext cx="1829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×</m:t>
                      </m:r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CA69AE1-2131-DA47-A858-A1520D97D7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V="1">
                <a:off x="3754003" y="3930188"/>
                <a:ext cx="182916" cy="523220"/>
              </a:xfrm>
              <a:prstGeom prst="rect">
                <a:avLst/>
              </a:prstGeom>
              <a:blipFill>
                <a:blip r:embed="rId30"/>
                <a:stretch>
                  <a:fillRect l="-1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5EE4CAE-8888-C241-B6C0-4EE9D41C5A82}"/>
              </a:ext>
            </a:extLst>
          </p:cNvPr>
          <p:cNvCxnSpPr>
            <a:cxnSpLocks/>
          </p:cNvCxnSpPr>
          <p:nvPr/>
        </p:nvCxnSpPr>
        <p:spPr>
          <a:xfrm flipH="1">
            <a:off x="3128860" y="4303034"/>
            <a:ext cx="573054" cy="639397"/>
          </a:xfrm>
          <a:prstGeom prst="straightConnector1">
            <a:avLst/>
          </a:prstGeom>
          <a:ln w="19050" cmpd="sng">
            <a:solidFill>
              <a:schemeClr val="tx1"/>
            </a:solidFill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C605180-D205-8C45-A9AC-551018E35D59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3719815" y="4303034"/>
            <a:ext cx="263204" cy="660856"/>
          </a:xfrm>
          <a:prstGeom prst="straightConnector1">
            <a:avLst/>
          </a:prstGeom>
          <a:ln w="19050" cmpd="sng">
            <a:solidFill>
              <a:schemeClr val="tx1"/>
            </a:solidFill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3488C16-79AF-4C4E-8F11-BD91E115F56E}"/>
              </a:ext>
            </a:extLst>
          </p:cNvPr>
          <p:cNvCxnSpPr>
            <a:cxnSpLocks/>
          </p:cNvCxnSpPr>
          <p:nvPr/>
        </p:nvCxnSpPr>
        <p:spPr>
          <a:xfrm>
            <a:off x="1943789" y="3658794"/>
            <a:ext cx="485173" cy="384556"/>
          </a:xfrm>
          <a:prstGeom prst="straightConnector1">
            <a:avLst/>
          </a:prstGeom>
          <a:ln w="19050" cmpd="sng">
            <a:solidFill>
              <a:schemeClr val="tx1"/>
            </a:solidFill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E71799D-04D1-7840-BFC8-F92F8CC93EE8}"/>
              </a:ext>
            </a:extLst>
          </p:cNvPr>
          <p:cNvCxnSpPr>
            <a:cxnSpLocks/>
          </p:cNvCxnSpPr>
          <p:nvPr/>
        </p:nvCxnSpPr>
        <p:spPr>
          <a:xfrm flipH="1">
            <a:off x="3782078" y="3658794"/>
            <a:ext cx="548750" cy="390299"/>
          </a:xfrm>
          <a:prstGeom prst="straightConnector1">
            <a:avLst/>
          </a:prstGeom>
          <a:ln w="19050" cmpd="sng">
            <a:solidFill>
              <a:schemeClr val="tx1"/>
            </a:solidFill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F5D3F69-F539-1C4E-B562-5F75C3858209}"/>
              </a:ext>
            </a:extLst>
          </p:cNvPr>
          <p:cNvGrpSpPr/>
          <p:nvPr/>
        </p:nvGrpSpPr>
        <p:grpSpPr>
          <a:xfrm>
            <a:off x="8126379" y="5346162"/>
            <a:ext cx="1932021" cy="369332"/>
            <a:chOff x="6069179" y="2112577"/>
            <a:chExt cx="1932021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4B23DE15-9AD5-2943-9573-65F916056012}"/>
                    </a:ext>
                  </a:extLst>
                </p:cNvPr>
                <p:cNvSpPr txBox="1"/>
                <p:nvPr/>
              </p:nvSpPr>
              <p:spPr>
                <a:xfrm>
                  <a:off x="6401000" y="2112577"/>
                  <a:ext cx="1254831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0" smtClean="0">
                            <a:latin typeface="Cambria Math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bits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2400" i="1">
                            <a:latin typeface="Cambria Math" charset="0"/>
                          </a:rPr>
                          <m:t> 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4B23DE15-9AD5-2943-9573-65F9160560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01000" y="2112577"/>
                  <a:ext cx="1254831" cy="369332"/>
                </a:xfrm>
                <a:prstGeom prst="rect">
                  <a:avLst/>
                </a:prstGeom>
                <a:blipFill>
                  <a:blip r:embed="rId31"/>
                  <a:stretch>
                    <a:fillRect l="-7000" t="-3333" r="-7000" b="-3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AD15C919-777E-7B43-8054-665950FAB133}"/>
                    </a:ext>
                  </a:extLst>
                </p:cNvPr>
                <p:cNvSpPr txBox="1"/>
                <p:nvPr/>
              </p:nvSpPr>
              <p:spPr>
                <a:xfrm>
                  <a:off x="7669378" y="2112577"/>
                  <a:ext cx="331822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i="1">
                          <a:latin typeface="Cambria Math" charset="0"/>
                        </a:rPr>
                        <m:t>⋯</m:t>
                      </m:r>
                    </m:oMath>
                  </a14:m>
                  <a:r>
                    <a:rPr lang="en-US" sz="2400" dirty="0">
                      <a:latin typeface="+mj-lt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AD15C919-777E-7B43-8054-665950FAB13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69378" y="2112577"/>
                  <a:ext cx="331822" cy="369332"/>
                </a:xfrm>
                <a:prstGeom prst="rect">
                  <a:avLst/>
                </a:prstGeom>
                <a:blipFill>
                  <a:blip r:embed="rId32"/>
                  <a:stretch>
                    <a:fillRect l="-148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CB4FC6CB-FDAB-2845-A04C-5BEF017FEB6A}"/>
                    </a:ext>
                  </a:extLst>
                </p:cNvPr>
                <p:cNvSpPr txBox="1"/>
                <p:nvPr/>
              </p:nvSpPr>
              <p:spPr>
                <a:xfrm>
                  <a:off x="6069179" y="2112577"/>
                  <a:ext cx="331821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 charset="0"/>
                          </a:rPr>
                          <m:t>⋯</m:t>
                        </m:r>
                      </m:oMath>
                    </m:oMathPara>
                  </a14:m>
                  <a:endParaRPr lang="en-US" sz="240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CB4FC6CB-FDAB-2845-A04C-5BEF017FEB6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69179" y="2112577"/>
                  <a:ext cx="331821" cy="369332"/>
                </a:xfrm>
                <a:prstGeom prst="rect">
                  <a:avLst/>
                </a:prstGeom>
                <a:blipFill>
                  <a:blip r:embed="rId33"/>
                  <a:stretch>
                    <a:fillRect l="-3704" r="-370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5" name="Trapezoid 34">
            <a:extLst>
              <a:ext uri="{FF2B5EF4-FFF2-40B4-BE49-F238E27FC236}">
                <a16:creationId xmlns:a16="http://schemas.microsoft.com/office/drawing/2014/main" id="{27536F75-4CB5-A14B-B85C-4B0E87769EF2}"/>
              </a:ext>
            </a:extLst>
          </p:cNvPr>
          <p:cNvSpPr/>
          <p:nvPr/>
        </p:nvSpPr>
        <p:spPr>
          <a:xfrm rot="10800000">
            <a:off x="7219781" y="3230863"/>
            <a:ext cx="3651319" cy="1928685"/>
          </a:xfrm>
          <a:prstGeom prst="trapezoid">
            <a:avLst>
              <a:gd name="adj" fmla="val 50000"/>
            </a:avLst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C47A291-F580-E449-86F4-48445FE70CE5}"/>
              </a:ext>
            </a:extLst>
          </p:cNvPr>
          <p:cNvGrpSpPr/>
          <p:nvPr/>
        </p:nvGrpSpPr>
        <p:grpSpPr>
          <a:xfrm>
            <a:off x="7848600" y="2698652"/>
            <a:ext cx="2209800" cy="369332"/>
            <a:chOff x="6345429" y="2105840"/>
            <a:chExt cx="2209800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64E16076-D31A-A24D-981D-08EF9F7D0E37}"/>
                    </a:ext>
                  </a:extLst>
                </p:cNvPr>
                <p:cNvSpPr txBox="1"/>
                <p:nvPr/>
              </p:nvSpPr>
              <p:spPr>
                <a:xfrm>
                  <a:off x="6841467" y="2105840"/>
                  <a:ext cx="1256562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latin typeface="Cambria Math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bits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i="1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2400" i="1">
                            <a:latin typeface="Cambria Math" charset="0"/>
                          </a:rPr>
                          <m:t> 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64E16076-D31A-A24D-981D-08EF9F7D0E3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1467" y="2105840"/>
                  <a:ext cx="1256562" cy="369332"/>
                </a:xfrm>
                <a:prstGeom prst="rect">
                  <a:avLst/>
                </a:prstGeom>
                <a:blipFill>
                  <a:blip r:embed="rId34"/>
                  <a:stretch>
                    <a:fillRect l="-7000" t="-3226" r="-7000" b="-322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C17092E3-443D-0D4E-A66C-FDC811BECFC2}"/>
                    </a:ext>
                  </a:extLst>
                </p:cNvPr>
                <p:cNvSpPr txBox="1"/>
                <p:nvPr/>
              </p:nvSpPr>
              <p:spPr>
                <a:xfrm>
                  <a:off x="8223407" y="2105840"/>
                  <a:ext cx="331822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i="1">
                          <a:latin typeface="Cambria Math" charset="0"/>
                        </a:rPr>
                        <m:t>⋯</m:t>
                      </m:r>
                    </m:oMath>
                  </a14:m>
                  <a:r>
                    <a:rPr lang="en-US" sz="2400" dirty="0">
                      <a:latin typeface="+mj-lt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C17092E3-443D-0D4E-A66C-FDC811BECFC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23407" y="2105840"/>
                  <a:ext cx="331822" cy="369332"/>
                </a:xfrm>
                <a:prstGeom prst="rect">
                  <a:avLst/>
                </a:prstGeom>
                <a:blipFill>
                  <a:blip r:embed="rId35"/>
                  <a:stretch>
                    <a:fillRect l="-148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C2879C88-5F52-9D41-B8D2-9BB45E1CB0BC}"/>
                    </a:ext>
                  </a:extLst>
                </p:cNvPr>
                <p:cNvSpPr txBox="1"/>
                <p:nvPr/>
              </p:nvSpPr>
              <p:spPr>
                <a:xfrm>
                  <a:off x="6345429" y="2105840"/>
                  <a:ext cx="331821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 charset="0"/>
                          </a:rPr>
                          <m:t>⋯</m:t>
                        </m:r>
                      </m:oMath>
                    </m:oMathPara>
                  </a14:m>
                  <a:endParaRPr lang="en-US" sz="240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C2879C88-5F52-9D41-B8D2-9BB45E1CB0B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45429" y="2105840"/>
                  <a:ext cx="331821" cy="369332"/>
                </a:xfrm>
                <a:prstGeom prst="rect">
                  <a:avLst/>
                </a:prstGeom>
                <a:blipFill>
                  <a:blip r:embed="rId36"/>
                  <a:stretch>
                    <a:fillRect l="-3704" r="-370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6466316-7C1F-6843-88D2-E6A630BCFF18}"/>
              </a:ext>
            </a:extLst>
          </p:cNvPr>
          <p:cNvGrpSpPr/>
          <p:nvPr/>
        </p:nvGrpSpPr>
        <p:grpSpPr>
          <a:xfrm rot="10800000">
            <a:off x="8158805" y="3243803"/>
            <a:ext cx="1455683" cy="1698628"/>
            <a:chOff x="6099996" y="2936435"/>
            <a:chExt cx="1455683" cy="169862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199C249B-ACC1-2C47-937D-551C1C024632}"/>
                    </a:ext>
                  </a:extLst>
                </p:cNvPr>
                <p:cNvSpPr txBox="1"/>
                <p:nvPr/>
              </p:nvSpPr>
              <p:spPr>
                <a:xfrm rot="10800000" flipV="1">
                  <a:off x="6417287" y="4111843"/>
                  <a:ext cx="53412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+</m:t>
                        </m:r>
                      </m:oMath>
                    </m:oMathPara>
                  </a14:m>
                  <a:endParaRPr lang="en-US" sz="2800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199C249B-ACC1-2C47-937D-551C1C0246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800000" flipV="1">
                  <a:off x="6417287" y="4111843"/>
                  <a:ext cx="534121" cy="523220"/>
                </a:xfrm>
                <a:prstGeom prst="rect">
                  <a:avLst/>
                </a:prstGeom>
                <a:blipFill>
                  <a:blip r:embed="rId2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69255FEC-A3DD-C042-ACC9-ABDC67610310}"/>
                    </a:ext>
                  </a:extLst>
                </p:cNvPr>
                <p:cNvSpPr txBox="1"/>
                <p:nvPr/>
              </p:nvSpPr>
              <p:spPr>
                <a:xfrm rot="10800000" flipV="1">
                  <a:off x="7042856" y="3446917"/>
                  <a:ext cx="182916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×</m:t>
                        </m:r>
                      </m:oMath>
                    </m:oMathPara>
                  </a14:m>
                  <a:endParaRPr lang="en-US" sz="2800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123" name="TextBox 1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800000" flipV="1">
                  <a:off x="7042856" y="3446917"/>
                  <a:ext cx="182916" cy="523220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r="-7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65DC0482-7E36-2D4D-B452-B9181140CC1C}"/>
                </a:ext>
              </a:extLst>
            </p:cNvPr>
            <p:cNvCxnSpPr/>
            <p:nvPr/>
          </p:nvCxnSpPr>
          <p:spPr>
            <a:xfrm flipV="1">
              <a:off x="7277861" y="2936435"/>
              <a:ext cx="277818" cy="660856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tailEnd type="non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7594CDAA-25AE-FC40-887F-4B6E893CDD47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6676821" y="2936435"/>
              <a:ext cx="583139" cy="660856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tailEnd type="non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7893F51C-9110-7346-AA6F-F0C684BD5473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6676821" y="3827677"/>
              <a:ext cx="591878" cy="402882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tailEnd type="non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FDF0C467-F8EE-CC49-A1AC-51E691161B8B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6099996" y="3827677"/>
              <a:ext cx="569048" cy="409251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tailEnd type="non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8AE0766F-0533-034C-87A0-FFF3B04AB0D8}"/>
                  </a:ext>
                </a:extLst>
              </p:cNvPr>
              <p:cNvSpPr txBox="1"/>
              <p:nvPr/>
            </p:nvSpPr>
            <p:spPr>
              <a:xfrm flipV="1">
                <a:off x="9676104" y="3930188"/>
                <a:ext cx="1829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×</m:t>
                      </m:r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8AE0766F-0533-034C-87A0-FFF3B04AB0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V="1">
                <a:off x="9676104" y="3930188"/>
                <a:ext cx="182916" cy="523220"/>
              </a:xfrm>
              <a:prstGeom prst="rect">
                <a:avLst/>
              </a:prstGeom>
              <a:blipFill>
                <a:blip r:embed="rId37"/>
                <a:stretch>
                  <a:fillRect l="-1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5EA32394-57EA-6541-B714-BB8EA9D46249}"/>
              </a:ext>
            </a:extLst>
          </p:cNvPr>
          <p:cNvCxnSpPr>
            <a:cxnSpLocks/>
          </p:cNvCxnSpPr>
          <p:nvPr/>
        </p:nvCxnSpPr>
        <p:spPr>
          <a:xfrm flipH="1">
            <a:off x="9050961" y="4303034"/>
            <a:ext cx="573054" cy="639397"/>
          </a:xfrm>
          <a:prstGeom prst="straightConnector1">
            <a:avLst/>
          </a:prstGeom>
          <a:ln w="19050" cmpd="sng">
            <a:solidFill>
              <a:schemeClr val="tx1"/>
            </a:solidFill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1F7845D-EE76-C548-8D0C-8E07AB6B5DFB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9641916" y="4303034"/>
            <a:ext cx="263204" cy="660856"/>
          </a:xfrm>
          <a:prstGeom prst="straightConnector1">
            <a:avLst/>
          </a:prstGeom>
          <a:ln w="19050" cmpd="sng">
            <a:solidFill>
              <a:schemeClr val="tx1"/>
            </a:solidFill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1B98E9CD-9A97-B643-8624-3DACEA709125}"/>
              </a:ext>
            </a:extLst>
          </p:cNvPr>
          <p:cNvCxnSpPr>
            <a:cxnSpLocks/>
          </p:cNvCxnSpPr>
          <p:nvPr/>
        </p:nvCxnSpPr>
        <p:spPr>
          <a:xfrm>
            <a:off x="7883234" y="3705395"/>
            <a:ext cx="467829" cy="337955"/>
          </a:xfrm>
          <a:prstGeom prst="straightConnector1">
            <a:avLst/>
          </a:prstGeom>
          <a:ln w="19050" cmpd="sng">
            <a:solidFill>
              <a:schemeClr val="tx1"/>
            </a:solidFill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F6458D32-92F4-4449-BC18-97ED0ADE87F0}"/>
              </a:ext>
            </a:extLst>
          </p:cNvPr>
          <p:cNvCxnSpPr>
            <a:cxnSpLocks/>
          </p:cNvCxnSpPr>
          <p:nvPr/>
        </p:nvCxnSpPr>
        <p:spPr>
          <a:xfrm flipH="1">
            <a:off x="9704179" y="3737205"/>
            <a:ext cx="510744" cy="311888"/>
          </a:xfrm>
          <a:prstGeom prst="straightConnector1">
            <a:avLst/>
          </a:prstGeom>
          <a:ln w="19050" cmpd="sng">
            <a:solidFill>
              <a:schemeClr val="tx1"/>
            </a:solidFill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55DD5951-E8D3-8940-8729-46A416797EEC}"/>
                  </a:ext>
                </a:extLst>
              </p:cNvPr>
              <p:cNvSpPr/>
              <p:nvPr/>
            </p:nvSpPr>
            <p:spPr>
              <a:xfrm>
                <a:off x="8078906" y="3915092"/>
                <a:ext cx="819732" cy="523220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Cir</a:t>
                </a:r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bg1"/>
                        </a:solidFill>
                        <a:latin typeface="Cambria Math" charset="0"/>
                      </a:rPr>
                      <m:t>×</m:t>
                    </m:r>
                  </m:oMath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55DD5951-E8D3-8940-8729-46A416797E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8906" y="3915092"/>
                <a:ext cx="819732" cy="523220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52901548-D686-9146-BA93-83795489A80D}"/>
                  </a:ext>
                </a:extLst>
              </p:cNvPr>
              <p:cNvSpPr/>
              <p:nvPr/>
            </p:nvSpPr>
            <p:spPr>
              <a:xfrm>
                <a:off x="9200491" y="3923819"/>
                <a:ext cx="819732" cy="523220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Cir</a:t>
                </a:r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 charset="0"/>
                      </a:rPr>
                      <m:t>×</m:t>
                    </m:r>
                  </m:oMath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52901548-D686-9146-BA93-83795489A8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0491" y="3923819"/>
                <a:ext cx="819732" cy="523220"/>
              </a:xfrm>
              <a:prstGeom prst="rect">
                <a:avLst/>
              </a:prstGeom>
              <a:blipFill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607509DE-730E-B84F-815D-BD412264479D}"/>
                  </a:ext>
                </a:extLst>
              </p:cNvPr>
              <p:cNvSpPr/>
              <p:nvPr/>
            </p:nvSpPr>
            <p:spPr>
              <a:xfrm>
                <a:off x="8620270" y="3241026"/>
                <a:ext cx="819732" cy="523220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Cir</a:t>
                </a:r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607509DE-730E-B84F-815D-BD41226447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0270" y="3241026"/>
                <a:ext cx="819732" cy="523220"/>
              </a:xfrm>
              <a:prstGeom prst="rect">
                <a:avLst/>
              </a:prstGeom>
              <a:blipFill>
                <a:blip r:embed="rId4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7BED11C0-7766-194B-91FD-FDF3D4A304A2}"/>
                  </a:ext>
                </a:extLst>
              </p:cNvPr>
              <p:cNvSpPr txBox="1"/>
              <p:nvPr/>
            </p:nvSpPr>
            <p:spPr>
              <a:xfrm>
                <a:off x="1524000" y="3225099"/>
                <a:ext cx="71885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i="0" smtClean="0">
                          <a:solidFill>
                            <a:srgbClr val="9133EE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9133EE"/>
                          </a:solidFill>
                          <a:latin typeface="Cambria Math" panose="02040503050406030204" pitchFamily="18" charset="0"/>
                        </a:rPr>
                        <m:t>ir</m:t>
                      </m:r>
                      <m:r>
                        <a:rPr lang="en-US" sz="2400" b="0" i="1" smtClean="0">
                          <a:solidFill>
                            <a:srgbClr val="9133EE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9133EE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2400" dirty="0">
                  <a:solidFill>
                    <a:srgbClr val="9133EE"/>
                  </a:solidFill>
                </a:endParaRP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7BED11C0-7766-194B-91FD-FDF3D4A304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3225099"/>
                <a:ext cx="718851" cy="369332"/>
              </a:xfrm>
              <a:prstGeom prst="rect">
                <a:avLst/>
              </a:prstGeom>
              <a:blipFill>
                <a:blip r:embed="rId41"/>
                <a:stretch>
                  <a:fillRect l="-10526" t="-3333" r="-5263" b="-3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0CD6F1B3-31A1-A845-89D7-50700A340A27}"/>
                  </a:ext>
                </a:extLst>
              </p:cNvPr>
              <p:cNvSpPr txBox="1"/>
              <p:nvPr/>
            </p:nvSpPr>
            <p:spPr>
              <a:xfrm>
                <a:off x="7489174" y="3229693"/>
                <a:ext cx="78547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i="0" smtClean="0">
                          <a:solidFill>
                            <a:srgbClr val="9133EE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9133EE"/>
                          </a:solidFill>
                          <a:latin typeface="Cambria Math" panose="02040503050406030204" pitchFamily="18" charset="0"/>
                        </a:rPr>
                        <m:t>ir</m:t>
                      </m:r>
                      <m:r>
                        <a:rPr lang="en-US" sz="2400" b="0" i="1" smtClean="0">
                          <a:solidFill>
                            <a:srgbClr val="9133EE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9133EE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400" b="0" i="1" smtClean="0">
                          <a:solidFill>
                            <a:srgbClr val="9133EE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2400" dirty="0">
                  <a:solidFill>
                    <a:srgbClr val="9133EE"/>
                  </a:solidFill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0CD6F1B3-31A1-A845-89D7-50700A340A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9174" y="3229693"/>
                <a:ext cx="785471" cy="369332"/>
              </a:xfrm>
              <a:prstGeom prst="rect">
                <a:avLst/>
              </a:prstGeom>
              <a:blipFill>
                <a:blip r:embed="rId42"/>
                <a:stretch>
                  <a:fillRect l="-7937" t="-3333" r="-7937" b="-3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Title 1">
            <a:extLst>
              <a:ext uri="{FF2B5EF4-FFF2-40B4-BE49-F238E27FC236}">
                <a16:creationId xmlns:a16="http://schemas.microsoft.com/office/drawing/2014/main" id="{7895C975-2575-7E4F-BAC0-7DA166B0C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Why Arithmetic Garbling?</a:t>
            </a:r>
          </a:p>
        </p:txBody>
      </p:sp>
      <p:sp>
        <p:nvSpPr>
          <p:cNvPr id="70" name="Title 1">
            <a:extLst>
              <a:ext uri="{FF2B5EF4-FFF2-40B4-BE49-F238E27FC236}">
                <a16:creationId xmlns:a16="http://schemas.microsoft.com/office/drawing/2014/main" id="{537FB9A8-4568-3645-B5BB-187FF023644C}"/>
              </a:ext>
            </a:extLst>
          </p:cNvPr>
          <p:cNvSpPr txBox="1">
            <a:spLocks/>
          </p:cNvSpPr>
          <p:nvPr/>
        </p:nvSpPr>
        <p:spPr>
          <a:xfrm>
            <a:off x="960997" y="1143000"/>
            <a:ext cx="10944175" cy="1311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1F26F1"/>
                </a:solidFill>
              </a:rPr>
              <a:t>Baseline solution: </a:t>
            </a:r>
            <a:r>
              <a:rPr lang="en-US" sz="2800" b="1" dirty="0"/>
              <a:t>Convert into Boolean circuit, and use Yao </a:t>
            </a:r>
            <a:endParaRPr lang="en-US" sz="2000" b="1" dirty="0">
              <a:sym typeface="Wingding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0B41021-4E80-FC4F-877A-D379A25DF129}"/>
                  </a:ext>
                </a:extLst>
              </p:cNvPr>
              <p:cNvSpPr/>
              <p:nvPr/>
            </p:nvSpPr>
            <p:spPr>
              <a:xfrm>
                <a:off x="278879" y="3757310"/>
                <a:ext cx="1275862" cy="954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 Light" panose="020F0302020204030204"/>
                    <a:ea typeface="等线" panose="02010600030101010101" pitchFamily="2" charset="-122"/>
                    <a:cs typeface="+mn-cs"/>
                  </a:rPr>
                  <a:t> Circuit </a:t>
                </a:r>
              </a:p>
              <a:p>
                <a:pPr lvl="0" algn="ctr">
                  <a:defRPr/>
                </a:pPr>
                <a:r>
                  <a:rPr lang="en-US" altLang="zh-CN" sz="2800" b="1" dirty="0">
                    <a:solidFill>
                      <a:srgbClr val="C00000"/>
                    </a:solidFill>
                    <a:latin typeface="Calibri Light" panose="020F0302020204030204"/>
                    <a:ea typeface="等线" panose="02010600030101010101" pitchFamily="2" charset="-122"/>
                  </a:rPr>
                  <a:t>over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ℛ</m:t>
                    </m:r>
                  </m:oMath>
                </a14:m>
                <a:r>
                  <a:rPr lang="en-US" altLang="zh-CN" sz="2800" b="1" dirty="0">
                    <a:solidFill>
                      <a:srgbClr val="C00000"/>
                    </a:solidFill>
                    <a:latin typeface="Calibri Light" panose="020F0302020204030204"/>
                    <a:ea typeface="等线" panose="02010600030101010101" pitchFamily="2" charset="-122"/>
                  </a:rPr>
                  <a:t> </a:t>
                </a:r>
                <a:endPara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 Light" panose="020F0302020204030204"/>
                  <a:ea typeface="等线" panose="0201060003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0B41021-4E80-FC4F-877A-D379A25DF1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879" y="3757310"/>
                <a:ext cx="1275862" cy="954107"/>
              </a:xfrm>
              <a:prstGeom prst="rect">
                <a:avLst/>
              </a:prstGeom>
              <a:blipFill>
                <a:blip r:embed="rId43"/>
                <a:stretch>
                  <a:fillRect l="-8911" t="-6579" r="-9901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Rectangle 71">
            <a:extLst>
              <a:ext uri="{FF2B5EF4-FFF2-40B4-BE49-F238E27FC236}">
                <a16:creationId xmlns:a16="http://schemas.microsoft.com/office/drawing/2014/main" id="{C5A3AD6F-E3CF-3C44-88A1-3A1095C91F54}"/>
              </a:ext>
            </a:extLst>
          </p:cNvPr>
          <p:cNvSpPr/>
          <p:nvPr/>
        </p:nvSpPr>
        <p:spPr>
          <a:xfrm>
            <a:off x="6069312" y="3774684"/>
            <a:ext cx="144783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等线" panose="02010600030101010101" pitchFamily="2" charset="-122"/>
                <a:cs typeface="+mn-cs"/>
              </a:rPr>
              <a:t>Boolean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等线" panose="02010600030101010101" pitchFamily="2" charset="-122"/>
                <a:cs typeface="+mn-cs"/>
              </a:rPr>
              <a:t>Circuit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E5121D3B-6DF7-A642-94BE-F5C7C0C2F3D5}"/>
                  </a:ext>
                </a:extLst>
              </p:cNvPr>
              <p:cNvSpPr/>
              <p:nvPr/>
            </p:nvSpPr>
            <p:spPr>
              <a:xfrm>
                <a:off x="960997" y="2071402"/>
                <a:ext cx="833620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rgbClr val="C00000"/>
                    </a:solidFill>
                    <a:latin typeface="+mj-lt"/>
                    <a:sym typeface="Wingdings"/>
                  </a:rPr>
                  <a:t>Need bit representation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Wingdings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Wingdings"/>
                          </a:rPr>
                          <m:t>𝑥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Wingdings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+mj-lt"/>
                    <a:sym typeface="Wingdings"/>
                  </a:rPr>
                  <a:t>,  Expensive Boolean conversion </a:t>
                </a:r>
              </a:p>
            </p:txBody>
          </p:sp>
        </mc:Choice>
        <mc:Fallback xmlns="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E5121D3B-6DF7-A642-94BE-F5C7C0C2F3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997" y="2071402"/>
                <a:ext cx="8336200" cy="461665"/>
              </a:xfrm>
              <a:prstGeom prst="rect">
                <a:avLst/>
              </a:prstGeom>
              <a:blipFill>
                <a:blip r:embed="rId44"/>
                <a:stretch>
                  <a:fillRect l="-1065" t="-5405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9671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itle 1">
            <a:extLst>
              <a:ext uri="{FF2B5EF4-FFF2-40B4-BE49-F238E27FC236}">
                <a16:creationId xmlns:a16="http://schemas.microsoft.com/office/drawing/2014/main" id="{7895C975-2575-7E4F-BAC0-7DA166B0C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Why Arithmetic Garbling?</a:t>
            </a:r>
          </a:p>
        </p:txBody>
      </p:sp>
      <p:sp>
        <p:nvSpPr>
          <p:cNvPr id="70" name="Title 1">
            <a:extLst>
              <a:ext uri="{FF2B5EF4-FFF2-40B4-BE49-F238E27FC236}">
                <a16:creationId xmlns:a16="http://schemas.microsoft.com/office/drawing/2014/main" id="{537FB9A8-4568-3645-B5BB-187FF023644C}"/>
              </a:ext>
            </a:extLst>
          </p:cNvPr>
          <p:cNvSpPr txBox="1">
            <a:spLocks/>
          </p:cNvSpPr>
          <p:nvPr/>
        </p:nvSpPr>
        <p:spPr>
          <a:xfrm>
            <a:off x="960997" y="1143000"/>
            <a:ext cx="10944175" cy="1311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1F26F1"/>
                </a:solidFill>
              </a:rPr>
              <a:t>Baseline solution: </a:t>
            </a:r>
            <a:r>
              <a:rPr lang="en-US" sz="2800" b="1" dirty="0"/>
              <a:t>Convert into Boolean circuit, and use Yao </a:t>
            </a:r>
            <a:endParaRPr lang="en-US" sz="2000" b="1" dirty="0">
              <a:sym typeface="Wingding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E5121D3B-6DF7-A642-94BE-F5C7C0C2F3D5}"/>
                  </a:ext>
                </a:extLst>
              </p:cNvPr>
              <p:cNvSpPr/>
              <p:nvPr/>
            </p:nvSpPr>
            <p:spPr>
              <a:xfrm>
                <a:off x="960997" y="2071402"/>
                <a:ext cx="833620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  <a:latin typeface="+mj-lt"/>
                    <a:sym typeface="Wingdings"/>
                  </a:rPr>
                  <a:t>Need bit representation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/>
                          </a:rPr>
                          <m:t>𝑥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latin typeface="+mj-lt"/>
                    <a:sym typeface="Wingdings"/>
                  </a:rPr>
                  <a:t>,  Expensive Boolean conversion </a:t>
                </a:r>
              </a:p>
            </p:txBody>
          </p:sp>
        </mc:Choice>
        <mc:Fallback xmlns="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E5121D3B-6DF7-A642-94BE-F5C7C0C2F3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997" y="2071402"/>
                <a:ext cx="8336200" cy="461665"/>
              </a:xfrm>
              <a:prstGeom prst="rect">
                <a:avLst/>
              </a:prstGeom>
              <a:blipFill>
                <a:blip r:embed="rId3"/>
                <a:stretch>
                  <a:fillRect l="-1065" t="-5405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Title 1">
            <a:extLst>
              <a:ext uri="{FF2B5EF4-FFF2-40B4-BE49-F238E27FC236}">
                <a16:creationId xmlns:a16="http://schemas.microsoft.com/office/drawing/2014/main" id="{5E8EF3E8-05BA-F948-BEE7-C0BCD7464CC1}"/>
              </a:ext>
            </a:extLst>
          </p:cNvPr>
          <p:cNvSpPr txBox="1">
            <a:spLocks/>
          </p:cNvSpPr>
          <p:nvPr/>
        </p:nvSpPr>
        <p:spPr>
          <a:xfrm>
            <a:off x="960996" y="2438400"/>
            <a:ext cx="10944175" cy="1311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1F26F1"/>
                </a:solidFill>
              </a:rPr>
              <a:t>Arithmetic solution:</a:t>
            </a:r>
            <a:endParaRPr lang="en-US" sz="2000" b="1" dirty="0">
              <a:sym typeface="Wingding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AA497C19-D6B7-1449-9547-A21B5D5C34B2}"/>
                  </a:ext>
                </a:extLst>
              </p:cNvPr>
              <p:cNvSpPr/>
              <p:nvPr/>
            </p:nvSpPr>
            <p:spPr>
              <a:xfrm>
                <a:off x="990224" y="3358243"/>
                <a:ext cx="11083822" cy="10128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+mj-lt"/>
                    <a:sym typeface="Wingdings"/>
                  </a:rPr>
                  <a:t>New technique for garbling!</a:t>
                </a:r>
              </a:p>
              <a:p>
                <a:pPr marL="342900" indent="-342900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  <a:latin typeface="+mj-lt"/>
                    <a:sym typeface="Wingdings"/>
                  </a:rPr>
                  <a:t>BB use of implementations for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+, −</m:t>
                    </m:r>
                    <m:r>
                      <a:rPr lang="en-US" sz="2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+mj-lt"/>
                    <a:sym typeface="Wingdings"/>
                  </a:rPr>
                  <a:t>   </a:t>
                </a:r>
              </a:p>
            </p:txBody>
          </p:sp>
        </mc:Choice>
        <mc:Fallback xmlns="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AA497C19-D6B7-1449-9547-A21B5D5C34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224" y="3358243"/>
                <a:ext cx="11083822" cy="1012841"/>
              </a:xfrm>
              <a:prstGeom prst="rect">
                <a:avLst/>
              </a:prstGeom>
              <a:blipFill>
                <a:blip r:embed="rId4"/>
                <a:stretch>
                  <a:fillRect l="-715" b="-132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Title 1">
            <a:extLst>
              <a:ext uri="{FF2B5EF4-FFF2-40B4-BE49-F238E27FC236}">
                <a16:creationId xmlns:a16="http://schemas.microsoft.com/office/drawing/2014/main" id="{80570B89-83C8-9543-9180-9C98DB17E949}"/>
              </a:ext>
            </a:extLst>
          </p:cNvPr>
          <p:cNvSpPr txBox="1">
            <a:spLocks/>
          </p:cNvSpPr>
          <p:nvPr/>
        </p:nvSpPr>
        <p:spPr>
          <a:xfrm>
            <a:off x="960995" y="4551616"/>
            <a:ext cx="10944175" cy="1311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1F26F1"/>
                </a:solidFill>
              </a:rPr>
              <a:t>Improve Efficiency, Modularity, and Flexibility  </a:t>
            </a:r>
            <a:endParaRPr lang="en-US" sz="2000" b="1" dirty="0"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3113042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6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26E01-5DA9-764D-BBAE-E626D6CD5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Efficiency: Rate of Garbling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3C607F0B-7881-3B43-835A-9DF5393F8260}"/>
                  </a:ext>
                </a:extLst>
              </p:cNvPr>
              <p:cNvSpPr/>
              <p:nvPr/>
            </p:nvSpPr>
            <p:spPr>
              <a:xfrm>
                <a:off x="278879" y="3351808"/>
                <a:ext cx="1275862" cy="954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 Light" panose="020F0302020204030204"/>
                    <a:ea typeface="等线" panose="02010600030101010101" pitchFamily="2" charset="-122"/>
                    <a:cs typeface="+mn-cs"/>
                  </a:rPr>
                  <a:t> Circuit </a:t>
                </a:r>
              </a:p>
              <a:p>
                <a:pPr lvl="0" algn="ctr">
                  <a:defRPr/>
                </a:pPr>
                <a:r>
                  <a:rPr lang="en-US" altLang="zh-CN" sz="2800" b="1" dirty="0">
                    <a:solidFill>
                      <a:schemeClr val="tx1"/>
                    </a:solidFill>
                    <a:latin typeface="Calibri Light" panose="020F0302020204030204"/>
                    <a:ea typeface="等线" panose="02010600030101010101" pitchFamily="2" charset="-122"/>
                  </a:rPr>
                  <a:t>over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ℛ</m:t>
                    </m:r>
                  </m:oMath>
                </a14:m>
                <a:r>
                  <a:rPr lang="en-US" altLang="zh-CN" sz="2800" b="1" dirty="0">
                    <a:solidFill>
                      <a:schemeClr val="tx1"/>
                    </a:solidFill>
                    <a:latin typeface="Calibri Light" panose="020F0302020204030204"/>
                    <a:ea typeface="等线" panose="02010600030101010101" pitchFamily="2" charset="-122"/>
                  </a:rPr>
                  <a:t> </a:t>
                </a:r>
                <a:endPara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 Light" panose="020F0302020204030204"/>
                  <a:ea typeface="等线" panose="0201060003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3C607F0B-7881-3B43-835A-9DF5393F82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879" y="3351808"/>
                <a:ext cx="1275862" cy="954107"/>
              </a:xfrm>
              <a:prstGeom prst="rect">
                <a:avLst/>
              </a:prstGeom>
              <a:blipFill>
                <a:blip r:embed="rId3"/>
                <a:stretch>
                  <a:fillRect l="-8911" t="-8000" r="-9901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58">
            <a:extLst>
              <a:ext uri="{FF2B5EF4-FFF2-40B4-BE49-F238E27FC236}">
                <a16:creationId xmlns:a16="http://schemas.microsoft.com/office/drawing/2014/main" id="{7F651286-8CB5-6D4D-96D8-2B0A8660B7A9}"/>
              </a:ext>
            </a:extLst>
          </p:cNvPr>
          <p:cNvGrpSpPr/>
          <p:nvPr/>
        </p:nvGrpSpPr>
        <p:grpSpPr>
          <a:xfrm>
            <a:off x="1922372" y="4909008"/>
            <a:ext cx="2422995" cy="416373"/>
            <a:chOff x="5816625" y="2080925"/>
            <a:chExt cx="2422995" cy="41637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14777A07-4D3A-544B-94CD-7C4AE30663DD}"/>
                    </a:ext>
                  </a:extLst>
                </p:cNvPr>
                <p:cNvSpPr txBox="1"/>
                <p:nvPr/>
              </p:nvSpPr>
              <p:spPr>
                <a:xfrm>
                  <a:off x="7847718" y="2127966"/>
                  <a:ext cx="391902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14777A07-4D3A-544B-94CD-7C4AE30663D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47718" y="2127966"/>
                  <a:ext cx="391902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10938" r="-3125" b="-81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8E4FC793-0EE9-7546-8080-5160D2665BF7}"/>
                    </a:ext>
                  </a:extLst>
                </p:cNvPr>
                <p:cNvSpPr txBox="1"/>
                <p:nvPr/>
              </p:nvSpPr>
              <p:spPr>
                <a:xfrm>
                  <a:off x="6767501" y="2112577"/>
                  <a:ext cx="474104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latin typeface="Cambria Math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latin typeface="Cambria Math" charset="0"/>
                          </a:rPr>
                          <m:t> 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8E4FC793-0EE9-7546-8080-5160D2665BF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67501" y="2112577"/>
                  <a:ext cx="474104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20513" t="-3333" r="-20513" b="-3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B3BCB5B0-1CE3-DC4D-BC2F-BC56F3BD3BBB}"/>
                    </a:ext>
                  </a:extLst>
                </p:cNvPr>
                <p:cNvSpPr txBox="1"/>
                <p:nvPr/>
              </p:nvSpPr>
              <p:spPr>
                <a:xfrm>
                  <a:off x="7311287" y="2112577"/>
                  <a:ext cx="331822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i="1">
                          <a:latin typeface="Cambria Math" charset="0"/>
                        </a:rPr>
                        <m:t>⋯</m:t>
                      </m:r>
                    </m:oMath>
                  </a14:m>
                  <a:r>
                    <a:rPr lang="en-US" sz="2400" dirty="0">
                      <a:latin typeface="+mj-lt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11287" y="2112577"/>
                  <a:ext cx="331822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1636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FAEC14C2-67DB-6C45-9F84-42092675B045}"/>
                    </a:ext>
                  </a:extLst>
                </p:cNvPr>
                <p:cNvSpPr txBox="1"/>
                <p:nvPr/>
              </p:nvSpPr>
              <p:spPr>
                <a:xfrm>
                  <a:off x="6308530" y="2112577"/>
                  <a:ext cx="331821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 charset="0"/>
                          </a:rPr>
                          <m:t>⋯</m:t>
                        </m:r>
                      </m:oMath>
                    </m:oMathPara>
                  </a14:m>
                  <a:endParaRPr lang="en-US" sz="240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08530" y="2112577"/>
                  <a:ext cx="331821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5556" r="-740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7C9B9A5F-EB4E-A941-9EA8-D22A9029E8A2}"/>
                    </a:ext>
                  </a:extLst>
                </p:cNvPr>
                <p:cNvSpPr txBox="1"/>
                <p:nvPr/>
              </p:nvSpPr>
              <p:spPr>
                <a:xfrm>
                  <a:off x="5816625" y="2080925"/>
                  <a:ext cx="443262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 charset="0"/>
                          </a:rPr>
                          <m:t> 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7C9B9A5F-EB4E-A941-9EA8-D22A9029E8A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16625" y="2080925"/>
                  <a:ext cx="443262" cy="369332"/>
                </a:xfrm>
                <a:prstGeom prst="rect">
                  <a:avLst/>
                </a:prstGeom>
                <a:blipFill>
                  <a:blip r:embed="rId8"/>
                  <a:stretch>
                    <a:fillRect l="-5556" t="-6667" r="-25000" b="-3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5" name="Trapezoid 64">
            <a:extLst>
              <a:ext uri="{FF2B5EF4-FFF2-40B4-BE49-F238E27FC236}">
                <a16:creationId xmlns:a16="http://schemas.microsoft.com/office/drawing/2014/main" id="{FE89FE35-A993-9C47-9921-E0F2E5EEC727}"/>
              </a:ext>
            </a:extLst>
          </p:cNvPr>
          <p:cNvSpPr/>
          <p:nvPr/>
        </p:nvSpPr>
        <p:spPr>
          <a:xfrm rot="10800000">
            <a:off x="1268328" y="2825361"/>
            <a:ext cx="3651319" cy="1928685"/>
          </a:xfrm>
          <a:prstGeom prst="trapezoid">
            <a:avLst>
              <a:gd name="adj" fmla="val 50000"/>
            </a:avLst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9D8DEFD4-6264-5A4A-A8A1-B519D9E951AB}"/>
              </a:ext>
            </a:extLst>
          </p:cNvPr>
          <p:cNvGrpSpPr/>
          <p:nvPr/>
        </p:nvGrpSpPr>
        <p:grpSpPr>
          <a:xfrm>
            <a:off x="1876430" y="2261498"/>
            <a:ext cx="2471085" cy="416373"/>
            <a:chOff x="6324712" y="2074188"/>
            <a:chExt cx="2471085" cy="41637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CCE04C5D-CCA1-8140-B871-4745D1471B1A}"/>
                    </a:ext>
                  </a:extLst>
                </p:cNvPr>
                <p:cNvSpPr txBox="1"/>
                <p:nvPr/>
              </p:nvSpPr>
              <p:spPr>
                <a:xfrm>
                  <a:off x="8355805" y="2121229"/>
                  <a:ext cx="439992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CCE04C5D-CCA1-8140-B871-4745D1471B1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55805" y="2121229"/>
                  <a:ext cx="439992" cy="369332"/>
                </a:xfrm>
                <a:prstGeom prst="rect">
                  <a:avLst/>
                </a:prstGeom>
                <a:blipFill>
                  <a:blip r:embed="rId9"/>
                  <a:stretch>
                    <a:fillRect l="-16667" r="-2778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B548A317-0D36-0C40-81C2-D2C6D63CE34A}"/>
                    </a:ext>
                  </a:extLst>
                </p:cNvPr>
                <p:cNvSpPr txBox="1"/>
                <p:nvPr/>
              </p:nvSpPr>
              <p:spPr>
                <a:xfrm>
                  <a:off x="7275588" y="2105840"/>
                  <a:ext cx="474104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latin typeface="Cambria Math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i="1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latin typeface="Cambria Math" charset="0"/>
                          </a:rPr>
                          <m:t> 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7DACE1DE-4D64-D54A-8DE7-67037B007DD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75588" y="2105840"/>
                  <a:ext cx="474104" cy="369332"/>
                </a:xfrm>
                <a:prstGeom prst="rect">
                  <a:avLst/>
                </a:prstGeom>
                <a:blipFill>
                  <a:blip r:embed="rId25"/>
                  <a:stretch>
                    <a:fillRect l="-23684" t="-3333" r="-21053" b="-3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4D7D94FC-2915-444D-9256-E2BBC159775D}"/>
                    </a:ext>
                  </a:extLst>
                </p:cNvPr>
                <p:cNvSpPr txBox="1"/>
                <p:nvPr/>
              </p:nvSpPr>
              <p:spPr>
                <a:xfrm>
                  <a:off x="7819374" y="2105840"/>
                  <a:ext cx="331822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i="1">
                          <a:latin typeface="Cambria Math" charset="0"/>
                        </a:rPr>
                        <m:t>⋯</m:t>
                      </m:r>
                    </m:oMath>
                  </a14:m>
                  <a:r>
                    <a:rPr lang="en-US" sz="2400" dirty="0">
                      <a:latin typeface="+mj-lt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B8CD173E-FAE3-D04F-9C7D-A3BBDC84FEE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19374" y="2105840"/>
                  <a:ext cx="331822" cy="369332"/>
                </a:xfrm>
                <a:prstGeom prst="rect">
                  <a:avLst/>
                </a:prstGeom>
                <a:blipFill>
                  <a:blip r:embed="rId26"/>
                  <a:stretch>
                    <a:fillRect l="-148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02B36276-F80B-6145-9439-05A8958BCA7D}"/>
                    </a:ext>
                  </a:extLst>
                </p:cNvPr>
                <p:cNvSpPr txBox="1"/>
                <p:nvPr/>
              </p:nvSpPr>
              <p:spPr>
                <a:xfrm>
                  <a:off x="6816617" y="2105840"/>
                  <a:ext cx="331821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 charset="0"/>
                          </a:rPr>
                          <m:t>⋯</m:t>
                        </m:r>
                      </m:oMath>
                    </m:oMathPara>
                  </a14:m>
                  <a:endParaRPr lang="en-US" sz="240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1C13092B-18C2-7A4C-89C0-5C3708F5555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16617" y="2105840"/>
                  <a:ext cx="331821" cy="369332"/>
                </a:xfrm>
                <a:prstGeom prst="rect">
                  <a:avLst/>
                </a:prstGeom>
                <a:blipFill>
                  <a:blip r:embed="rId27"/>
                  <a:stretch>
                    <a:fillRect l="-3704" r="-370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92078E02-7839-124F-BEF3-274B181FFE63}"/>
                    </a:ext>
                  </a:extLst>
                </p:cNvPr>
                <p:cNvSpPr txBox="1"/>
                <p:nvPr/>
              </p:nvSpPr>
              <p:spPr>
                <a:xfrm>
                  <a:off x="6324712" y="2074188"/>
                  <a:ext cx="433965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i="1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 charset="0"/>
                          </a:rPr>
                          <m:t> 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5E6BE137-87EE-354A-83FD-B7FB6E0002F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24712" y="2074188"/>
                  <a:ext cx="433965" cy="369332"/>
                </a:xfrm>
                <a:prstGeom prst="rect">
                  <a:avLst/>
                </a:prstGeom>
                <a:blipFill>
                  <a:blip r:embed="rId28"/>
                  <a:stretch>
                    <a:fillRect l="-17647" t="-3333" r="-26471" b="-4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6975E000-11DC-504B-93A2-6CDFD7B6BFBA}"/>
              </a:ext>
            </a:extLst>
          </p:cNvPr>
          <p:cNvGrpSpPr/>
          <p:nvPr/>
        </p:nvGrpSpPr>
        <p:grpSpPr>
          <a:xfrm rot="10800000">
            <a:off x="2215129" y="2809350"/>
            <a:ext cx="1455683" cy="1592290"/>
            <a:chOff x="6099996" y="2936435"/>
            <a:chExt cx="1455683" cy="159229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CF3A6342-08BF-EC4A-A89E-B527A8D58811}"/>
                    </a:ext>
                  </a:extLst>
                </p:cNvPr>
                <p:cNvSpPr txBox="1"/>
                <p:nvPr/>
              </p:nvSpPr>
              <p:spPr>
                <a:xfrm rot="10800000" flipV="1">
                  <a:off x="6417287" y="4005505"/>
                  <a:ext cx="53412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+</m:t>
                        </m:r>
                      </m:oMath>
                    </m:oMathPara>
                  </a14:m>
                  <a:endParaRPr lang="en-US" sz="2800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CF3A6342-08BF-EC4A-A89E-B527A8D5881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800000" flipV="1">
                  <a:off x="6417287" y="4005505"/>
                  <a:ext cx="534121" cy="523220"/>
                </a:xfrm>
                <a:prstGeom prst="rect">
                  <a:avLst/>
                </a:prstGeom>
                <a:blipFill>
                  <a:blip r:embed="rId2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A69FB36A-04CB-A847-BE71-B6F684C0230A}"/>
                    </a:ext>
                  </a:extLst>
                </p:cNvPr>
                <p:cNvSpPr txBox="1"/>
                <p:nvPr/>
              </p:nvSpPr>
              <p:spPr>
                <a:xfrm rot="10800000" flipV="1">
                  <a:off x="7042856" y="3446917"/>
                  <a:ext cx="182916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×</m:t>
                        </m:r>
                      </m:oMath>
                    </m:oMathPara>
                  </a14:m>
                  <a:endParaRPr lang="en-US" sz="2800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123" name="TextBox 1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800000" flipV="1">
                  <a:off x="7042856" y="3446917"/>
                  <a:ext cx="182916" cy="523220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r="-7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640B9D7A-7988-8E43-AF68-D3B3CBA6D723}"/>
                </a:ext>
              </a:extLst>
            </p:cNvPr>
            <p:cNvCxnSpPr/>
            <p:nvPr/>
          </p:nvCxnSpPr>
          <p:spPr>
            <a:xfrm flipV="1">
              <a:off x="7277861" y="2936435"/>
              <a:ext cx="277818" cy="660856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tailEnd type="non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96346E5A-254B-B141-8FB6-C02739F1D577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6676821" y="2936435"/>
              <a:ext cx="583139" cy="660856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tailEnd type="non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20A03484-54A4-F542-966D-FF1D43058977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6686413" y="3827677"/>
              <a:ext cx="582286" cy="305339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tailEnd type="non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1C19845B-E350-F24F-8B1A-09FBE81085E3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6099996" y="3827677"/>
              <a:ext cx="586417" cy="305339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tailEnd type="non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A73F6BD8-35DC-E746-ACD0-BF1122FD455F}"/>
                  </a:ext>
                </a:extLst>
              </p:cNvPr>
              <p:cNvSpPr txBox="1"/>
              <p:nvPr/>
            </p:nvSpPr>
            <p:spPr>
              <a:xfrm flipV="1">
                <a:off x="3732428" y="3389397"/>
                <a:ext cx="1829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×</m:t>
                      </m:r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A73F6BD8-35DC-E746-ACD0-BF1122FD45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V="1">
                <a:off x="3732428" y="3389397"/>
                <a:ext cx="182916" cy="523220"/>
              </a:xfrm>
              <a:prstGeom prst="rect">
                <a:avLst/>
              </a:prstGeom>
              <a:blipFill>
                <a:blip r:embed="rId30"/>
                <a:stretch>
                  <a:fillRect l="-1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AAB4B1AB-D36F-AF46-87E3-8F69717C1A0D}"/>
              </a:ext>
            </a:extLst>
          </p:cNvPr>
          <p:cNvCxnSpPr>
            <a:cxnSpLocks/>
          </p:cNvCxnSpPr>
          <p:nvPr/>
        </p:nvCxnSpPr>
        <p:spPr>
          <a:xfrm flipH="1">
            <a:off x="3107285" y="3762243"/>
            <a:ext cx="573054" cy="639397"/>
          </a:xfrm>
          <a:prstGeom prst="straightConnector1">
            <a:avLst/>
          </a:prstGeom>
          <a:ln w="19050" cmpd="sng">
            <a:solidFill>
              <a:schemeClr val="tx1"/>
            </a:solidFill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58607779-41CA-B84E-A3C4-D7265D88A4AF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3698240" y="3762243"/>
            <a:ext cx="263204" cy="660856"/>
          </a:xfrm>
          <a:prstGeom prst="straightConnector1">
            <a:avLst/>
          </a:prstGeom>
          <a:ln w="19050" cmpd="sng">
            <a:solidFill>
              <a:schemeClr val="tx1"/>
            </a:solidFill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76DAE8C5-1BE3-7A41-8292-75E61204B8C5}"/>
              </a:ext>
            </a:extLst>
          </p:cNvPr>
          <p:cNvCxnSpPr>
            <a:cxnSpLocks/>
          </p:cNvCxnSpPr>
          <p:nvPr/>
        </p:nvCxnSpPr>
        <p:spPr>
          <a:xfrm>
            <a:off x="1864570" y="3246043"/>
            <a:ext cx="542817" cy="256516"/>
          </a:xfrm>
          <a:prstGeom prst="straightConnector1">
            <a:avLst/>
          </a:prstGeom>
          <a:ln w="19050" cmpd="sng">
            <a:solidFill>
              <a:schemeClr val="tx1"/>
            </a:solidFill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7C26A70E-8139-644D-8218-39FDEAD5EE15}"/>
              </a:ext>
            </a:extLst>
          </p:cNvPr>
          <p:cNvCxnSpPr>
            <a:cxnSpLocks/>
          </p:cNvCxnSpPr>
          <p:nvPr/>
        </p:nvCxnSpPr>
        <p:spPr>
          <a:xfrm flipH="1">
            <a:off x="3760502" y="3234435"/>
            <a:ext cx="557675" cy="273867"/>
          </a:xfrm>
          <a:prstGeom prst="straightConnector1">
            <a:avLst/>
          </a:prstGeom>
          <a:ln w="19050" cmpd="sng">
            <a:solidFill>
              <a:schemeClr val="tx1"/>
            </a:solidFill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itle 1">
                <a:extLst>
                  <a:ext uri="{FF2B5EF4-FFF2-40B4-BE49-F238E27FC236}">
                    <a16:creationId xmlns:a16="http://schemas.microsoft.com/office/drawing/2014/main" id="{B88423F8-D5EC-E447-94A7-7757228DF36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228456" y="1838264"/>
                <a:ext cx="6582544" cy="1311064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685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3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5400" b="1" dirty="0">
                    <a:solidFill>
                      <a:srgbClr val="0432FF"/>
                    </a:solidFill>
                  </a:rPr>
                  <a:t>Rate</a:t>
                </a:r>
                <a:r>
                  <a:rPr lang="en-US" sz="2400" b="1" dirty="0">
                    <a:solidFill>
                      <a:srgbClr val="0432FF"/>
                    </a:solidFill>
                  </a:rPr>
                  <a:t> </a:t>
                </a:r>
                <a:r>
                  <a:rPr lang="en-US" sz="5400" b="1" dirty="0">
                    <a:solidFill>
                      <a:srgbClr val="0432FF"/>
                    </a:solidFill>
                  </a:rPr>
                  <a:t>=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5400" b="1" i="1" dirty="0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5400" b="0" i="0" dirty="0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lim>
                        <m:r>
                          <a:rPr lang="en-US" sz="5400" b="0" i="1" dirty="0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5400" b="1" i="1" dirty="0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5400" b="0" i="1" dirty="0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lim>
                    </m:limLow>
                    <m:r>
                      <a:rPr lang="en-US" sz="5400" b="1" i="1" dirty="0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⁡</m:t>
                    </m:r>
                  </m:oMath>
                </a14:m>
                <a:r>
                  <a:rPr lang="en-US" sz="5400" b="1" dirty="0">
                    <a:solidFill>
                      <a:srgbClr val="0432FF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5400" b="1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sz="5400" i="1" smtClean="0">
                                    <a:solidFill>
                                      <a:srgbClr val="0432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5400" b="0" i="1" smtClean="0">
                                    <a:solidFill>
                                      <a:srgbClr val="0432FF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</m:acc>
                          </m:e>
                        </m:d>
                        <m:r>
                          <a:rPr lang="en-US" sz="5400" b="1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5400" i="1" dirty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5400" b="0" i="1" dirty="0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|{</m:t>
                            </m:r>
                            <m:r>
                              <a:rPr lang="en-US" sz="5400" i="1" dirty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sz="5400" i="1" dirty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5400" b="0" i="1" dirty="0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5400" b="0" i="1" dirty="0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5400" b="0" i="1" dirty="0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5400" b="0" i="1" dirty="0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5400" b="0" i="1" dirty="0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)}|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5400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5400" b="1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|⋅ℓ</m:t>
                        </m:r>
                      </m:den>
                    </m:f>
                  </m:oMath>
                </a14:m>
                <a:r>
                  <a:rPr lang="en-US" sz="5400" b="1" dirty="0">
                    <a:solidFill>
                      <a:srgbClr val="0432FF"/>
                    </a:solidFill>
                  </a:rPr>
                  <a:t> </a:t>
                </a:r>
                <a:endParaRPr lang="en-US" sz="1600" b="1" dirty="0">
                  <a:solidFill>
                    <a:srgbClr val="0432FF"/>
                  </a:solidFill>
                  <a:sym typeface="Wingdings"/>
                </a:endParaRPr>
              </a:p>
            </p:txBody>
          </p:sp>
        </mc:Choice>
        <mc:Fallback xmlns="">
          <p:sp>
            <p:nvSpPr>
              <p:cNvPr id="84" name="Title 1">
                <a:extLst>
                  <a:ext uri="{FF2B5EF4-FFF2-40B4-BE49-F238E27FC236}">
                    <a16:creationId xmlns:a16="http://schemas.microsoft.com/office/drawing/2014/main" id="{B88423F8-D5EC-E447-94A7-7757228DF3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8456" y="1838264"/>
                <a:ext cx="6582544" cy="1311064"/>
              </a:xfrm>
              <a:prstGeom prst="rect">
                <a:avLst/>
              </a:prstGeom>
              <a:blipFill>
                <a:blip r:embed="rId31"/>
                <a:stretch>
                  <a:fillRect l="-5000" t="-2326" b="-9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83F5ED50-7B99-4F4A-9112-0B79325A0E6B}"/>
              </a:ext>
            </a:extLst>
          </p:cNvPr>
          <p:cNvGrpSpPr/>
          <p:nvPr/>
        </p:nvGrpSpPr>
        <p:grpSpPr>
          <a:xfrm>
            <a:off x="5924123" y="3048001"/>
            <a:ext cx="5738879" cy="2162147"/>
            <a:chOff x="5924123" y="3048001"/>
            <a:chExt cx="5738879" cy="216214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TextBox 84">
                  <a:extLst>
                    <a:ext uri="{FF2B5EF4-FFF2-40B4-BE49-F238E27FC236}">
                      <a16:creationId xmlns:a16="http://schemas.microsoft.com/office/drawing/2014/main" id="{2511A5F4-4D66-2B4E-A5B0-2E9D1BA20B3E}"/>
                    </a:ext>
                  </a:extLst>
                </p:cNvPr>
                <p:cNvSpPr txBox="1"/>
                <p:nvPr/>
              </p:nvSpPr>
              <p:spPr>
                <a:xfrm>
                  <a:off x="5924123" y="3607402"/>
                  <a:ext cx="5738879" cy="160274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ℓ </m:t>
                      </m:r>
                    </m:oMath>
                  </a14:m>
                  <a:r>
                    <a:rPr lang="en-US" sz="2400" b="1" dirty="0">
                      <a:solidFill>
                        <a:srgbClr val="C00000"/>
                      </a:solidFill>
                      <a:latin typeface="+mj-lt"/>
                      <a:cs typeface="Calibri" panose="020F0502020204030204" pitchFamily="34" charset="0"/>
                    </a:rPr>
                    <a:t>= # bits to represent an element in </a:t>
                  </a:r>
                  <a14:m>
                    <m:oMath xmlns:m="http://schemas.openxmlformats.org/officeDocument/2006/math">
                      <m:r>
                        <a:rPr lang="en-US" sz="24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ℛ</m:t>
                      </m:r>
                    </m:oMath>
                  </a14:m>
                  <a:endParaRPr lang="en-US" sz="2400" dirty="0">
                    <a:solidFill>
                      <a:srgbClr val="C00000"/>
                    </a:solidFill>
                    <a:latin typeface="+mj-lt"/>
                  </a:endParaRPr>
                </a:p>
                <a:p>
                  <a:r>
                    <a:rPr lang="en-US" sz="2400" dirty="0">
                      <a:solidFill>
                        <a:schemeClr val="tx1"/>
                      </a:solidFill>
                      <a:latin typeface="Cambria Math" panose="02040503050406030204" pitchFamily="18" charset="0"/>
                      <a:cs typeface="Calibri" panose="020F0502020204030204" pitchFamily="34" charset="0"/>
                    </a:rPr>
                    <a:t>e.g., Boolean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ℓ=1</m:t>
                      </m:r>
                    </m:oMath>
                  </a14:m>
                  <a:r>
                    <a:rPr lang="en-US" sz="2400" dirty="0">
                      <a:solidFill>
                        <a:schemeClr val="tx1"/>
                      </a:solidFill>
                      <a:latin typeface="Cambria Math" panose="02040503050406030204" pitchFamily="18" charset="0"/>
                      <a:cs typeface="Calibri" panose="020F0502020204030204" pitchFamily="34" charset="0"/>
                    </a:rPr>
                    <a:t>, B-bounded </a:t>
                  </a:r>
                  <a14:m>
                    <m:oMath xmlns:m="http://schemas.openxmlformats.org/officeDocument/2006/math">
                      <m:r>
                        <a:rPr lang="en-US" sz="24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ℓ=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log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B</m:t>
                      </m:r>
                    </m:oMath>
                  </a14:m>
                  <a:r>
                    <a:rPr lang="en-US" sz="2400" dirty="0">
                      <a:solidFill>
                        <a:schemeClr val="tx1"/>
                      </a:solidFill>
                      <a:latin typeface="Cambria Math" panose="02040503050406030204" pitchFamily="18" charset="0"/>
                      <a:cs typeface="Calibri" panose="020F0502020204030204" pitchFamily="34" charset="0"/>
                    </a:rPr>
                    <a:t>, </a:t>
                  </a:r>
                  <a:endParaRPr lang="en-US" sz="2400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Calibri" panose="020F0502020204030204" pitchFamily="34" charset="0"/>
                  </a:endParaRPr>
                </a:p>
                <a:p>
                  <a:r>
                    <a:rPr lang="en-US" sz="2400" dirty="0">
                      <a:solidFill>
                        <a:schemeClr val="tx1"/>
                      </a:solidFill>
                      <a:cs typeface="Calibri" panose="020F0502020204030204" pitchFamily="34" charset="0"/>
                    </a:rPr>
                    <a:t>      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𝑍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𝑝</m:t>
                          </m:r>
                        </m:sub>
                      </m:sSub>
                    </m:oMath>
                  </a14:m>
                  <a:r>
                    <a:rPr lang="en-US" sz="2400" dirty="0">
                      <a:solidFill>
                        <a:schemeClr val="tx1"/>
                      </a:solidFill>
                      <a:latin typeface="Cambria Math" panose="02040503050406030204" pitchFamily="18" charset="0"/>
                      <a:cs typeface="Calibri" panose="020F0502020204030204" pitchFamily="34" charset="0"/>
                    </a:rPr>
                    <a:t>-computation </a:t>
                  </a:r>
                  <a14:m>
                    <m:oMath xmlns:m="http://schemas.openxmlformats.org/officeDocument/2006/math">
                      <m:r>
                        <a:rPr lang="en-US" sz="24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ℓ=</m:t>
                      </m:r>
                      <m:r>
                        <m:rPr>
                          <m:sty m:val="p"/>
                        </m:rPr>
                        <a:rPr lang="en-US" sz="24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log</m:t>
                      </m:r>
                      <m:r>
                        <a:rPr lang="en-US" sz="2400" b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p</m:t>
                      </m:r>
                    </m:oMath>
                  </a14:m>
                  <a:endParaRPr lang="en-US" sz="2400" dirty="0">
                    <a:solidFill>
                      <a:schemeClr val="tx1"/>
                    </a:solidFill>
                    <a:latin typeface="Cambria Math" panose="02040503050406030204" pitchFamily="18" charset="0"/>
                    <a:cs typeface="Calibri" panose="020F0502020204030204" pitchFamily="34" charset="0"/>
                  </a:endParaRPr>
                </a:p>
                <a:p>
                  <a14:m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|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𝑪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|⋅ℓ</m:t>
                      </m:r>
                    </m:oMath>
                  </a14:m>
                  <a:r>
                    <a:rPr lang="en-US" sz="2400" b="1" dirty="0">
                      <a:solidFill>
                        <a:srgbClr val="C00000"/>
                      </a:solidFill>
                      <a:cs typeface="Calibri" panose="020F0502020204030204" pitchFamily="34" charset="0"/>
                    </a:rPr>
                    <a:t> </a:t>
                  </a:r>
                  <a:r>
                    <a:rPr lang="en-US" sz="2400" b="1" dirty="0">
                      <a:solidFill>
                        <a:srgbClr val="C00000"/>
                      </a:solidFill>
                      <a:latin typeface="+mj-lt"/>
                      <a:cs typeface="Calibri" panose="020F0502020204030204" pitchFamily="34" charset="0"/>
                    </a:rPr>
                    <a:t>= size of computation tableau</a:t>
                  </a:r>
                  <a:endParaRPr lang="en-US" sz="2400" dirty="0">
                    <a:solidFill>
                      <a:srgbClr val="C00000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85" name="TextBox 84">
                  <a:extLst>
                    <a:ext uri="{FF2B5EF4-FFF2-40B4-BE49-F238E27FC236}">
                      <a16:creationId xmlns:a16="http://schemas.microsoft.com/office/drawing/2014/main" id="{2511A5F4-4D66-2B4E-A5B0-2E9D1BA20B3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24123" y="3607402"/>
                  <a:ext cx="5738879" cy="1602746"/>
                </a:xfrm>
                <a:prstGeom prst="rect">
                  <a:avLst/>
                </a:prstGeom>
                <a:blipFill>
                  <a:blip r:embed="rId32"/>
                  <a:stretch>
                    <a:fillRect l="-1700" t="-3042" b="-76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6" name="Curved Connector 85">
              <a:extLst>
                <a:ext uri="{FF2B5EF4-FFF2-40B4-BE49-F238E27FC236}">
                  <a16:creationId xmlns:a16="http://schemas.microsoft.com/office/drawing/2014/main" id="{47B8FD5F-A793-B84B-8282-966B392A5FF6}"/>
                </a:ext>
              </a:extLst>
            </p:cNvPr>
            <p:cNvCxnSpPr>
              <a:cxnSpLocks/>
              <a:stCxn id="85" idx="0"/>
            </p:cNvCxnSpPr>
            <p:nvPr/>
          </p:nvCxnSpPr>
          <p:spPr>
            <a:xfrm rot="5400000" flipH="1" flipV="1">
              <a:off x="8879581" y="2961982"/>
              <a:ext cx="559402" cy="731439"/>
            </a:xfrm>
            <a:prstGeom prst="curvedConnector2">
              <a:avLst/>
            </a:prstGeom>
            <a:ln w="19050">
              <a:solidFill>
                <a:srgbClr val="C00000"/>
              </a:solidFill>
              <a:prstDash val="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itle 1">
                <a:extLst>
                  <a:ext uri="{FF2B5EF4-FFF2-40B4-BE49-F238E27FC236}">
                    <a16:creationId xmlns:a16="http://schemas.microsoft.com/office/drawing/2014/main" id="{A8E2944D-2381-424C-9FB0-9BA8A203465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6788" y="5417747"/>
                <a:ext cx="4892920" cy="1311064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685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3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2800" b="1" dirty="0">
                    <a:solidFill>
                      <a:srgbClr val="4169E1"/>
                    </a:solidFill>
                  </a:rPr>
                  <a:t>E.g., Yao :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rgbClr val="4169E1"/>
                        </a:solidFill>
                        <a:latin typeface="Cambria Math" panose="02040503050406030204" pitchFamily="18" charset="0"/>
                      </a:rPr>
                      <m:t>𝐎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rgbClr val="4169E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4169E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solidFill>
                                  <a:srgbClr val="4169E1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4169E1"/>
                                </a:solidFill>
                                <a:latin typeface="Cambria Math" panose="02040503050406030204" pitchFamily="18" charset="0"/>
                              </a:rPr>
                              <m:t>𝑺𝑲𝑬</m:t>
                            </m:r>
                          </m:sub>
                        </m:sSub>
                      </m:e>
                    </m:d>
                    <m:r>
                      <a:rPr lang="en-US" sz="2800" b="1" i="0" smtClean="0">
                        <a:solidFill>
                          <a:srgbClr val="4169E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rgbClr val="4169E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4169E1"/>
                            </a:solidFill>
                            <a:latin typeface="Cambria Math" panose="02040503050406030204" pitchFamily="18" charset="0"/>
                          </a:rPr>
                          <m:t>𝑶</m:t>
                        </m:r>
                        <m:r>
                          <a:rPr lang="en-US" sz="2800" b="1" i="1" smtClean="0">
                            <a:solidFill>
                              <a:srgbClr val="4169E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800" b="1" i="1" smtClean="0">
                                <a:solidFill>
                                  <a:srgbClr val="4169E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solidFill>
                                  <a:srgbClr val="4169E1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</m:d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4169E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solidFill>
                                  <a:srgbClr val="4169E1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4169E1"/>
                                </a:solidFill>
                                <a:latin typeface="Cambria Math" panose="02040503050406030204" pitchFamily="18" charset="0"/>
                              </a:rPr>
                              <m:t>𝑺𝑲𝑬</m:t>
                            </m:r>
                          </m:sub>
                        </m:sSub>
                        <m:r>
                          <a:rPr lang="en-US" sz="2800" b="1" i="1" smtClean="0">
                            <a:solidFill>
                              <a:srgbClr val="4169E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4169E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800" b="1" i="1" smtClean="0">
                            <a:solidFill>
                              <a:srgbClr val="4169E1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  <m:r>
                          <a:rPr lang="en-US" sz="2800" b="1" i="1" smtClean="0">
                            <a:solidFill>
                              <a:srgbClr val="4169E1"/>
                            </a:solidFill>
                            <a:latin typeface="Cambria Math" panose="02040503050406030204" pitchFamily="18" charset="0"/>
                          </a:rPr>
                          <m:t>|⋅</m:t>
                        </m:r>
                        <m:r>
                          <a:rPr lang="en-US" sz="2800" b="1" i="1" smtClean="0">
                            <a:solidFill>
                              <a:srgbClr val="4169E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4169E1"/>
                    </a:solidFill>
                  </a:rPr>
                  <a:t> </a:t>
                </a:r>
                <a:endParaRPr lang="en-US" sz="3200" b="1" dirty="0">
                  <a:solidFill>
                    <a:srgbClr val="4169E1"/>
                  </a:solidFill>
                  <a:sym typeface="Wingdings"/>
                </a:endParaRPr>
              </a:p>
            </p:txBody>
          </p:sp>
        </mc:Choice>
        <mc:Fallback xmlns="">
          <p:sp>
            <p:nvSpPr>
              <p:cNvPr id="98" name="Title 1">
                <a:extLst>
                  <a:ext uri="{FF2B5EF4-FFF2-40B4-BE49-F238E27FC236}">
                    <a16:creationId xmlns:a16="http://schemas.microsoft.com/office/drawing/2014/main" id="{A8E2944D-2381-424C-9FB0-9BA8A20346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88" y="5417747"/>
                <a:ext cx="4892920" cy="1311064"/>
              </a:xfrm>
              <a:prstGeom prst="rect">
                <a:avLst/>
              </a:prstGeom>
              <a:blipFill>
                <a:blip r:embed="rId33"/>
                <a:stretch>
                  <a:fillRect l="-24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itle 1">
                <a:extLst>
                  <a:ext uri="{FF2B5EF4-FFF2-40B4-BE49-F238E27FC236}">
                    <a16:creationId xmlns:a16="http://schemas.microsoft.com/office/drawing/2014/main" id="{CC5D7D6D-972E-7C4A-9143-92B56BACC25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10200" y="5419920"/>
                <a:ext cx="6527758" cy="1311064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685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3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en-US" sz="2800" b="1" dirty="0">
                    <a:solidFill>
                      <a:srgbClr val="9133EE"/>
                    </a:solidFill>
                  </a:rPr>
                  <a:t>Baseline :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rgbClr val="9133EE"/>
                        </a:solidFill>
                        <a:latin typeface="Cambria Math" panose="02040503050406030204" pitchFamily="18" charset="0"/>
                      </a:rPr>
                      <m:t>𝐎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rgbClr val="9133E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0" smtClean="0">
                            <a:solidFill>
                              <a:srgbClr val="9133EE"/>
                            </a:solidFill>
                            <a:latin typeface="Cambria Math" panose="02040503050406030204" pitchFamily="18" charset="0"/>
                          </a:rPr>
                          <m:t>𝐥𝐨𝐠</m:t>
                        </m:r>
                        <m:r>
                          <a:rPr lang="en-US" sz="2800" b="1" i="1" smtClean="0">
                            <a:solidFill>
                              <a:srgbClr val="9133EE"/>
                            </a:solidFill>
                            <a:latin typeface="Cambria Math" panose="02040503050406030204" pitchFamily="18" charset="0"/>
                          </a:rPr>
                          <m:t> ℓ⋅</m:t>
                        </m:r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9133E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solidFill>
                                  <a:srgbClr val="9133EE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9133EE"/>
                                </a:solidFill>
                                <a:latin typeface="Cambria Math" panose="02040503050406030204" pitchFamily="18" charset="0"/>
                              </a:rPr>
                              <m:t>𝑺𝑲𝑬</m:t>
                            </m:r>
                          </m:sub>
                        </m:sSub>
                      </m:e>
                    </m:d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𝑶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</m:d>
                        <m:r>
                          <a:rPr lang="en-US" sz="2800" b="1" i="1" smtClean="0">
                            <a:solidFill>
                              <a:srgbClr val="9133EE"/>
                            </a:solidFill>
                            <a:latin typeface="Cambria Math" panose="02040503050406030204" pitchFamily="18" charset="0"/>
                          </a:rPr>
                          <m:t>ℓ </m:t>
                        </m:r>
                        <m:r>
                          <m:rPr>
                            <m:sty m:val="p"/>
                          </m:rPr>
                          <a:rPr lang="en-US" sz="2800" b="1" i="1" smtClean="0">
                            <a:solidFill>
                              <a:srgbClr val="9133EE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sz="2800" b="1" i="1" smtClean="0">
                            <a:solidFill>
                              <a:srgbClr val="9133EE"/>
                            </a:solidFill>
                            <a:latin typeface="Cambria Math" panose="02040503050406030204" pitchFamily="18" charset="0"/>
                          </a:rPr>
                          <m:t> ℓ</m:t>
                        </m:r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𝑺𝑲𝑬</m:t>
                            </m:r>
                          </m:sub>
                        </m:sSub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|⋅ℓ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4169E1"/>
                    </a:solidFill>
                  </a:rPr>
                  <a:t> </a:t>
                </a:r>
                <a:endParaRPr lang="en-US" sz="2800" b="1" dirty="0">
                  <a:sym typeface="Wingdings"/>
                </a:endParaRPr>
              </a:p>
            </p:txBody>
          </p:sp>
        </mc:Choice>
        <mc:Fallback xmlns="">
          <p:sp>
            <p:nvSpPr>
              <p:cNvPr id="35" name="Title 1">
                <a:extLst>
                  <a:ext uri="{FF2B5EF4-FFF2-40B4-BE49-F238E27FC236}">
                    <a16:creationId xmlns:a16="http://schemas.microsoft.com/office/drawing/2014/main" id="{CC5D7D6D-972E-7C4A-9143-92B56BACC2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5419920"/>
                <a:ext cx="6527758" cy="1311064"/>
              </a:xfrm>
              <a:prstGeom prst="rect">
                <a:avLst/>
              </a:prstGeom>
              <a:blipFill>
                <a:blip r:embed="rId34"/>
                <a:stretch>
                  <a:fillRect l="-1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3341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98" grpId="0"/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26E01-5DA9-764D-BBAE-E626D6CD5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Result 1: Constant-Rate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ounded Rectangle 32">
                <a:extLst>
                  <a:ext uri="{FF2B5EF4-FFF2-40B4-BE49-F238E27FC236}">
                    <a16:creationId xmlns:a16="http://schemas.microsoft.com/office/drawing/2014/main" id="{DA813213-14B2-FE47-85E3-E51C71A33762}"/>
                  </a:ext>
                </a:extLst>
              </p:cNvPr>
              <p:cNvSpPr/>
              <p:nvPr/>
            </p:nvSpPr>
            <p:spPr>
              <a:xfrm>
                <a:off x="988512" y="2209800"/>
                <a:ext cx="10212888" cy="1524000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>
                  <a:lnSpc>
                    <a:spcPct val="110000"/>
                  </a:lnSpc>
                </a:pPr>
                <a:r>
                  <a:rPr lang="en-US" sz="2800" dirty="0">
                    <a:solidFill>
                      <a:srgbClr val="0432FF"/>
                    </a:solidFill>
                    <a:latin typeface="+mj-lt"/>
                  </a:rPr>
                  <a:t>Thm 1: </a:t>
                </a:r>
                <a:r>
                  <a:rPr lang="en-US" sz="2800" dirty="0">
                    <a:solidFill>
                      <a:schemeClr val="tx1"/>
                    </a:solidFill>
                    <a:latin typeface="+mj-lt"/>
                  </a:rPr>
                  <a:t>Assume DCR,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+mj-lt"/>
                  </a:rPr>
                  <a:t> arithmetic garbling for</a:t>
                </a:r>
                <a:r>
                  <a:rPr lang="en-US" sz="2800" dirty="0">
                    <a:solidFill>
                      <a:srgbClr val="0432FF"/>
                    </a:solidFill>
                    <a:latin typeface="+mj-lt"/>
                  </a:rPr>
                  <a:t> </a:t>
                </a:r>
              </a:p>
              <a:p>
                <a:pPr algn="ctr">
                  <a:lnSpc>
                    <a:spcPct val="110000"/>
                  </a:lnSpc>
                </a:pP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𝐵</m:t>
                    </m:r>
                  </m:oMath>
                </a14:m>
                <a:r>
                  <a:rPr lang="en-US" sz="2800" dirty="0">
                    <a:solidFill>
                      <a:srgbClr val="C00000"/>
                    </a:solidFill>
                    <a:latin typeface="+mj-lt"/>
                    <a:sym typeface="Wingdings" pitchFamily="2" charset="2"/>
                  </a:rPr>
                  <a:t>-Bounded Integer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𝑍</m:t>
                        </m:r>
                      </m:e>
                      <m:sub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≤</m:t>
                        </m:r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C00000"/>
                    </a:solidFill>
                    <a:latin typeface="+mj-lt"/>
                    <a:sym typeface="Wingdings" pitchFamily="2" charset="2"/>
                  </a:rPr>
                  <a:t>) Computation </a:t>
                </a:r>
                <a:r>
                  <a:rPr lang="en-US" sz="2800" b="1" dirty="0">
                    <a:solidFill>
                      <a:srgbClr val="C00000"/>
                    </a:solidFill>
                    <a:latin typeface="+mj-lt"/>
                    <a:sym typeface="Wingdings" pitchFamily="2" charset="2"/>
                  </a:rPr>
                  <a:t>with rate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𝑶</m:t>
                    </m:r>
                    <m:r>
                      <a:rPr lang="en-US" sz="28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(</m:t>
                    </m:r>
                    <m:r>
                      <a:rPr lang="en-US" sz="28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𝟏</m:t>
                    </m:r>
                    <m:r>
                      <a:rPr lang="en-US" sz="28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+ </m:t>
                    </m:r>
                    <m:f>
                      <m:fPr>
                        <m:ctrlPr>
                          <a:rPr lang="en-US" sz="28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sSubPr>
                          <m:e>
                            <m:r>
                              <a:rPr lang="en-US" sz="28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𝒌</m:t>
                            </m:r>
                          </m:e>
                          <m:sub>
                            <m:r>
                              <a:rPr lang="en-US" sz="28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𝑫𝑪𝑹</m:t>
                            </m:r>
                          </m:sub>
                        </m:sSub>
                      </m:num>
                      <m:den>
                        <m:r>
                          <a:rPr lang="en-US" sz="28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ℓ</m:t>
                        </m:r>
                      </m:den>
                    </m:f>
                    <m:r>
                      <a:rPr lang="en-US" sz="28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 )</m:t>
                    </m:r>
                  </m:oMath>
                </a14:m>
                <a:r>
                  <a:rPr lang="en-US" sz="2800" b="1" dirty="0">
                    <a:solidFill>
                      <a:srgbClr val="C00000"/>
                    </a:solidFill>
                    <a:latin typeface="+mj-lt"/>
                    <a:sym typeface="Wingdings" pitchFamily="2" charset="2"/>
                  </a:rPr>
                  <a:t>.</a:t>
                </a:r>
              </a:p>
            </p:txBody>
          </p:sp>
        </mc:Choice>
        <mc:Fallback xmlns="">
          <p:sp>
            <p:nvSpPr>
              <p:cNvPr id="33" name="Rounded Rectangle 32">
                <a:extLst>
                  <a:ext uri="{FF2B5EF4-FFF2-40B4-BE49-F238E27FC236}">
                    <a16:creationId xmlns:a16="http://schemas.microsoft.com/office/drawing/2014/main" id="{DA813213-14B2-FE47-85E3-E51C71A337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512" y="2209800"/>
                <a:ext cx="10212888" cy="1524000"/>
              </a:xfrm>
              <a:prstGeom prst="roundRect">
                <a:avLst/>
              </a:prstGeom>
              <a:blipFill>
                <a:blip r:embed="rId3"/>
                <a:stretch>
                  <a:fillRect l="-417"/>
                </a:stretch>
              </a:blipFill>
              <a:ln w="19050">
                <a:solidFill>
                  <a:schemeClr val="accent5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itle 1">
            <a:extLst>
              <a:ext uri="{FF2B5EF4-FFF2-40B4-BE49-F238E27FC236}">
                <a16:creationId xmlns:a16="http://schemas.microsoft.com/office/drawing/2014/main" id="{DB796296-37C7-3943-9FBB-BF7A96404EE1}"/>
              </a:ext>
            </a:extLst>
          </p:cNvPr>
          <p:cNvSpPr txBox="1">
            <a:spLocks/>
          </p:cNvSpPr>
          <p:nvPr/>
        </p:nvSpPr>
        <p:spPr>
          <a:xfrm>
            <a:off x="3886200" y="1203536"/>
            <a:ext cx="7896175" cy="7776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1F26F1"/>
                </a:solidFill>
              </a:rPr>
              <a:t>Bounded Integer Garbling from </a:t>
            </a:r>
            <a:r>
              <a:rPr lang="en-US" sz="3200" b="1" dirty="0" err="1">
                <a:solidFill>
                  <a:srgbClr val="1F26F1"/>
                </a:solidFill>
              </a:rPr>
              <a:t>Paillier</a:t>
            </a:r>
            <a:r>
              <a:rPr lang="en-US" sz="3200" b="1" dirty="0">
                <a:solidFill>
                  <a:srgbClr val="1F26F1"/>
                </a:solidFill>
              </a:rPr>
              <a:t> </a:t>
            </a:r>
            <a:endParaRPr lang="en-US" sz="2000" b="1" dirty="0">
              <a:sym typeface="Wingdings"/>
            </a:endParaRP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B7B93AE7-DDD1-AB40-BD57-6D91D5D8F711}"/>
              </a:ext>
            </a:extLst>
          </p:cNvPr>
          <p:cNvSpPr txBox="1">
            <a:spLocks/>
          </p:cNvSpPr>
          <p:nvPr/>
        </p:nvSpPr>
        <p:spPr>
          <a:xfrm>
            <a:off x="988512" y="3733800"/>
            <a:ext cx="8686800" cy="7776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1F26F1"/>
                </a:solidFill>
              </a:rPr>
              <a:t>First constant-rate garbling for arithmetic circuits.</a:t>
            </a:r>
            <a:endParaRPr lang="en-US" sz="2000" b="1" dirty="0">
              <a:sym typeface="Wingding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1">
                <a:extLst>
                  <a:ext uri="{FF2B5EF4-FFF2-40B4-BE49-F238E27FC236}">
                    <a16:creationId xmlns:a16="http://schemas.microsoft.com/office/drawing/2014/main" id="{F531781A-D0D9-E3EA-C6A3-7FA7DBF5748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88512" y="4416552"/>
                <a:ext cx="6174288" cy="1311064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685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3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2800" b="1" dirty="0">
                    <a:solidFill>
                      <a:srgbClr val="9133EE"/>
                    </a:solidFill>
                  </a:rPr>
                  <a:t>[AIK14]: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rgbClr val="9133EE"/>
                        </a:solidFill>
                        <a:latin typeface="Cambria Math" panose="02040503050406030204" pitchFamily="18" charset="0"/>
                      </a:rPr>
                      <m:t>𝐎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rgbClr val="9133E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9133E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solidFill>
                                  <a:srgbClr val="9133EE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9133EE"/>
                                </a:solidFill>
                                <a:latin typeface="Cambria Math" panose="02040503050406030204" pitchFamily="18" charset="0"/>
                              </a:rPr>
                              <m:t>𝑳𝑾𝑬</m:t>
                            </m:r>
                          </m:sub>
                        </m:sSub>
                      </m:e>
                    </m:d>
                  </m:oMath>
                </a14:m>
                <a:endParaRPr lang="en-US" sz="2800" b="1" dirty="0">
                  <a:sym typeface="Wingdings"/>
                </a:endParaRPr>
              </a:p>
            </p:txBody>
          </p:sp>
        </mc:Choice>
        <mc:Fallback xmlns="">
          <p:sp>
            <p:nvSpPr>
              <p:cNvPr id="3" name="Title 1">
                <a:extLst>
                  <a:ext uri="{FF2B5EF4-FFF2-40B4-BE49-F238E27FC236}">
                    <a16:creationId xmlns:a16="http://schemas.microsoft.com/office/drawing/2014/main" id="{F531781A-D0D9-E3EA-C6A3-7FA7DBF574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512" y="4416552"/>
                <a:ext cx="6174288" cy="1311064"/>
              </a:xfrm>
              <a:prstGeom prst="rect">
                <a:avLst/>
              </a:prstGeom>
              <a:blipFill>
                <a:blip r:embed="rId4"/>
                <a:stretch>
                  <a:fillRect l="-1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itle 1">
                <a:extLst>
                  <a:ext uri="{FF2B5EF4-FFF2-40B4-BE49-F238E27FC236}">
                    <a16:creationId xmlns:a16="http://schemas.microsoft.com/office/drawing/2014/main" id="{DBBF1A17-D788-76B8-2C22-794B70A6CF2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10200" y="5419920"/>
                <a:ext cx="6527758" cy="1311064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685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3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en-US" sz="2800" b="1" dirty="0">
                    <a:solidFill>
                      <a:srgbClr val="9133EE"/>
                    </a:solidFill>
                  </a:rPr>
                  <a:t>Baseline :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rgbClr val="9133EE"/>
                        </a:solidFill>
                        <a:latin typeface="Cambria Math" panose="02040503050406030204" pitchFamily="18" charset="0"/>
                      </a:rPr>
                      <m:t>𝐎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rgbClr val="9133E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0" smtClean="0">
                            <a:solidFill>
                              <a:srgbClr val="9133EE"/>
                            </a:solidFill>
                            <a:latin typeface="Cambria Math" panose="02040503050406030204" pitchFamily="18" charset="0"/>
                          </a:rPr>
                          <m:t>𝐥𝐨𝐠</m:t>
                        </m:r>
                        <m:r>
                          <a:rPr lang="en-US" sz="2800" b="1" i="1" smtClean="0">
                            <a:solidFill>
                              <a:srgbClr val="9133EE"/>
                            </a:solidFill>
                            <a:latin typeface="Cambria Math" panose="02040503050406030204" pitchFamily="18" charset="0"/>
                          </a:rPr>
                          <m:t> ℓ⋅</m:t>
                        </m:r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9133E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solidFill>
                                  <a:srgbClr val="9133EE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9133EE"/>
                                </a:solidFill>
                                <a:latin typeface="Cambria Math" panose="02040503050406030204" pitchFamily="18" charset="0"/>
                              </a:rPr>
                              <m:t>𝑺𝑲𝑬</m:t>
                            </m:r>
                          </m:sub>
                        </m:sSub>
                      </m:e>
                    </m:d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𝑶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</m:d>
                        <m:r>
                          <a:rPr lang="en-US" sz="2800" b="1" i="1" smtClean="0">
                            <a:solidFill>
                              <a:srgbClr val="9133EE"/>
                            </a:solidFill>
                            <a:latin typeface="Cambria Math" panose="02040503050406030204" pitchFamily="18" charset="0"/>
                          </a:rPr>
                          <m:t>ℓ </m:t>
                        </m:r>
                        <m:r>
                          <m:rPr>
                            <m:sty m:val="p"/>
                          </m:rPr>
                          <a:rPr lang="en-US" sz="2800" b="1" i="1" smtClean="0">
                            <a:solidFill>
                              <a:srgbClr val="9133EE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sz="2800" b="1" i="1" smtClean="0">
                            <a:solidFill>
                              <a:srgbClr val="9133EE"/>
                            </a:solidFill>
                            <a:latin typeface="Cambria Math" panose="02040503050406030204" pitchFamily="18" charset="0"/>
                          </a:rPr>
                          <m:t> ℓ</m:t>
                        </m:r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𝑺𝑲𝑬</m:t>
                            </m:r>
                          </m:sub>
                        </m:sSub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|⋅ℓ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4169E1"/>
                    </a:solidFill>
                  </a:rPr>
                  <a:t> </a:t>
                </a:r>
                <a:endParaRPr lang="en-US" sz="2800" b="1" dirty="0">
                  <a:sym typeface="Wingdings"/>
                </a:endParaRPr>
              </a:p>
            </p:txBody>
          </p:sp>
        </mc:Choice>
        <mc:Fallback xmlns="">
          <p:sp>
            <p:nvSpPr>
              <p:cNvPr id="7" name="Title 1">
                <a:extLst>
                  <a:ext uri="{FF2B5EF4-FFF2-40B4-BE49-F238E27FC236}">
                    <a16:creationId xmlns:a16="http://schemas.microsoft.com/office/drawing/2014/main" id="{DBBF1A17-D788-76B8-2C22-794B70A6CF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5419920"/>
                <a:ext cx="6527758" cy="1311064"/>
              </a:xfrm>
              <a:prstGeom prst="rect">
                <a:avLst/>
              </a:prstGeom>
              <a:blipFill>
                <a:blip r:embed="rId5"/>
                <a:stretch>
                  <a:fillRect l="-1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1409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6931</TotalTime>
  <Words>4667</Words>
  <Application>Microsoft Office PowerPoint</Application>
  <PresentationFormat>Widescreen</PresentationFormat>
  <Paragraphs>801</Paragraphs>
  <Slides>38</Slides>
  <Notes>33</Notes>
  <HiddenSlides>6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7" baseType="lpstr">
      <vt:lpstr>Wingdings</vt:lpstr>
      <vt:lpstr>Arial</vt:lpstr>
      <vt:lpstr>Candara</vt:lpstr>
      <vt:lpstr>Calibri Light</vt:lpstr>
      <vt:lpstr>Marker Felt Thin</vt:lpstr>
      <vt:lpstr>Calibri</vt:lpstr>
      <vt:lpstr>Cambria Math</vt:lpstr>
      <vt:lpstr>1_Office Theme</vt:lpstr>
      <vt:lpstr>2_Office Theme</vt:lpstr>
      <vt:lpstr> New Ways to Garble Arithmetic Circuits  </vt:lpstr>
      <vt:lpstr>Yao’s Garbled Circuit [Yao82]</vt:lpstr>
      <vt:lpstr>The Encrypted Truth Table Method</vt:lpstr>
      <vt:lpstr>AIK14: Garble Arithmetic Circuits </vt:lpstr>
      <vt:lpstr>AIK14: Garble Arithmetic Circuits </vt:lpstr>
      <vt:lpstr>Why Arithmetic Garbling?</vt:lpstr>
      <vt:lpstr>Why Arithmetic Garbling?</vt:lpstr>
      <vt:lpstr>Efficiency: Rate of Garbling </vt:lpstr>
      <vt:lpstr>Our Result 1: Constant-Rate</vt:lpstr>
      <vt:lpstr>Our Result 1: Constant-Rate</vt:lpstr>
      <vt:lpstr>Our Result 2: Arithmetic Garbling for Z_p-comp</vt:lpstr>
      <vt:lpstr>Our Result 3: Garbling Mixed Computation</vt:lpstr>
      <vt:lpstr>Concrete Efficiency</vt:lpstr>
      <vt:lpstr>Concrete Efficiency</vt:lpstr>
      <vt:lpstr>Concrete Efficiency</vt:lpstr>
      <vt:lpstr>Concrete Efficiency</vt:lpstr>
      <vt:lpstr>Concrete Efficiency</vt:lpstr>
      <vt:lpstr>Road Map </vt:lpstr>
      <vt:lpstr>AIK Design Paradigm: Garbling over R   </vt:lpstr>
      <vt:lpstr>Gadget for Mult over R </vt:lpstr>
      <vt:lpstr>Gadget for Mult over R </vt:lpstr>
      <vt:lpstr>Composition to handle ANY circuit</vt:lpstr>
      <vt:lpstr>Key Extension to Help</vt:lpstr>
      <vt:lpstr>Garbling from gadget for +, × and Key Extension</vt:lpstr>
      <vt:lpstr>Road Map </vt:lpstr>
      <vt:lpstr>Our Idea: Key Extension</vt:lpstr>
      <vt:lpstr>Use Linearly Homomorphic Encryption (LHE)</vt:lpstr>
      <vt:lpstr>Simulation Security </vt:lpstr>
      <vt:lpstr>W.L.O.G. to Assume x Public</vt:lpstr>
      <vt:lpstr>Road Map </vt:lpstr>
      <vt:lpstr>Paillier Group G=Z_(N^(c+1))^∗ [Paillier, Damgard-Jurik]  </vt:lpstr>
      <vt:lpstr>Paillier One-Time LHE</vt:lpstr>
      <vt:lpstr>Key Extension for Z_(≤B)  from Paillier</vt:lpstr>
      <vt:lpstr>Key Extension for Z_p-computation</vt:lpstr>
      <vt:lpstr>Key Extension for Z_p-computation</vt:lpstr>
      <vt:lpstr>Summary: New Arithmetic Garbling</vt:lpstr>
      <vt:lpstr>Open Problems 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New Ways to Garble Arithmetic Circuits  </dc:title>
  <dc:creator>huijial</dc:creator>
  <cp:lastModifiedBy>HANJUN LI</cp:lastModifiedBy>
  <cp:revision>85</cp:revision>
  <dcterms:created xsi:type="dcterms:W3CDTF">2022-11-15T02:35:46Z</dcterms:created>
  <dcterms:modified xsi:type="dcterms:W3CDTF">2023-04-24T08:37:21Z</dcterms:modified>
</cp:coreProperties>
</file>