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74" r:id="rId4"/>
    <p:sldId id="265" r:id="rId5"/>
    <p:sldId id="300" r:id="rId6"/>
    <p:sldId id="271" r:id="rId7"/>
    <p:sldId id="261" r:id="rId8"/>
    <p:sldId id="272" r:id="rId9"/>
    <p:sldId id="273" r:id="rId10"/>
    <p:sldId id="322" r:id="rId11"/>
    <p:sldId id="323" r:id="rId12"/>
    <p:sldId id="315" r:id="rId13"/>
    <p:sldId id="264" r:id="rId14"/>
    <p:sldId id="266" r:id="rId15"/>
    <p:sldId id="317" r:id="rId16"/>
    <p:sldId id="321" r:id="rId17"/>
    <p:sldId id="302" r:id="rId18"/>
    <p:sldId id="282" r:id="rId19"/>
    <p:sldId id="324" r:id="rId20"/>
    <p:sldId id="285" r:id="rId21"/>
    <p:sldId id="311" r:id="rId22"/>
    <p:sldId id="280" r:id="rId23"/>
    <p:sldId id="303" r:id="rId24"/>
    <p:sldId id="305" r:id="rId25"/>
    <p:sldId id="314" r:id="rId26"/>
    <p:sldId id="31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71E46F-DAF5-A732-75AA-EF2F78545936}" name="Leo de Castro" initials="LdC" userId="50e691eead874dd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D3C01-8174-4B82-9DE6-00F087C2808D}" v="989" dt="2023-04-23T05:42:48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92" autoAdjust="0"/>
    <p:restoredTop sz="86415" autoAdjust="0"/>
  </p:normalViewPr>
  <p:slideViewPr>
    <p:cSldViewPr snapToGrid="0">
      <p:cViewPr varScale="1">
        <p:scale>
          <a:sx n="74" d="100"/>
          <a:sy n="74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29118-7A94-4BAE-98C2-85B50B202AD0}" type="datetimeFigureOut">
              <a:rPr lang="en-US" smtClean="0"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C2F14-C869-489C-9528-03D72F256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defined in LRY16 (</a:t>
            </a:r>
            <a:r>
              <a:rPr lang="en-US" dirty="0" err="1"/>
              <a:t>Libert</a:t>
            </a:r>
            <a:r>
              <a:rPr lang="en-US" dirty="0"/>
              <a:t>, </a:t>
            </a:r>
            <a:r>
              <a:rPr lang="en-US" dirty="0" err="1"/>
              <a:t>Ramanna</a:t>
            </a:r>
            <a:r>
              <a:rPr lang="en-US" dirty="0"/>
              <a:t>, Yung). Motivated by generalizing special cases (vector commitments, polynomial commitments, etc.). Complexity of Verify should be less than running f. </a:t>
            </a:r>
          </a:p>
          <a:p>
            <a:r>
              <a:rPr lang="en-US" dirty="0"/>
              <a:t>Mention that everything here is reusable…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0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95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framework that encompasses many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3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focus on selective security, but adaptive security follows from complexity leveraging.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Non-falsifiable construction: The witness for the SNARG is the function f + randomness such that the commitment opening is valid that f evaluated on the chosen input is the claimed output. </a:t>
            </a:r>
          </a:p>
          <a:p>
            <a:r>
              <a:rPr lang="en-US" dirty="0"/>
              <a:t>Peikert, Pepin, Sharp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8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Balbas</a:t>
            </a:r>
            <a:r>
              <a:rPr lang="en-US" dirty="0"/>
              <a:t> et al. chainable functional commitments.</a:t>
            </a:r>
          </a:p>
          <a:p>
            <a:r>
              <a:rPr lang="en-US" dirty="0"/>
              <a:t>Wee and Wu later in this conference.</a:t>
            </a:r>
          </a:p>
          <a:p>
            <a:r>
              <a:rPr lang="en-US" dirty="0"/>
              <a:t>“new” means introduced in the work.</a:t>
            </a:r>
          </a:p>
          <a:p>
            <a:r>
              <a:rPr lang="en-US" dirty="0"/>
              <a:t>“succinct” here means ~O(1)</a:t>
            </a:r>
          </a:p>
          <a:p>
            <a:r>
              <a:rPr lang="en-US" dirty="0"/>
              <a:t>“fast” means faster than running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7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Encode() is just a matrix embedding. Emphasize lack of secrets and randomness. All prior works use some form of randomness here, but we get rid of all randomness in this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3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8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follows from the linear verification. The only extra requirement is that Encode is an additive homomorphism.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the context is clear. Looking ahead to key-value maps. Emphasize that the commitments to the </a:t>
            </a:r>
            <a:r>
              <a:rPr lang="en-US" dirty="0" err="1"/>
              <a:t>Eq_S</a:t>
            </a:r>
            <a:r>
              <a:rPr lang="en-US" dirty="0"/>
              <a:t> functions can be precomputed without knowing the vector </a:t>
            </a:r>
            <a:r>
              <a:rPr lang="en-US" dirty="0" err="1"/>
              <a:t>f_S</a:t>
            </a:r>
            <a:r>
              <a:rPr lang="en-US" dirty="0"/>
              <a:t>. Openings can be similarly precomputed. This precomputation makes all online commitments and openings linear operations.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9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of these specializations inherit the stateless composability.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C2F14-C869-489C-9528-03D72F2564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9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F3184-1FCC-684F-990C-A4B9597BB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F48A8-9A92-B3FD-B0EA-080308B7A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721A-7865-655E-6863-F8F192E3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EE5F-9498-4445-924C-B6B6EC86CE6E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7CFC8-369E-80F3-F028-8B6F4F2A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63F3F-C901-F2F1-CE4E-FF404C11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7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837E8-A27B-7822-F648-93136EC4E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FCECB-17AD-A70E-41EA-FAA4ADEA1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6BBD7-30D3-F6E2-ADBE-193A7FB1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BEA4-AE3C-4DBA-A041-727440D39A07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0056-23FE-A0BB-67F2-D4608A53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5695-B24D-18FF-568B-DCB27197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A26ED-68A7-0AEE-DA75-3DB455CAD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7B5DC-C6F3-7C66-F406-B3FCD5038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12D00-E03E-EFE3-3E91-A7B867AA0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54FE-73DC-46C9-A167-AD934CD3B0A4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CE03-61A7-D6AD-AE62-533B4E9D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53273-9C96-FCBA-368A-7311B8C7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8E72-F62C-E8AE-5EB1-5829D073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685AE-951B-1018-1F5A-4ACA04F6C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6651A-2574-BB94-5C9B-14549412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C1D8-85E1-4A63-9498-5049F6E87F31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322-E395-2103-9305-BC20C9F0B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CB8A8-AA5D-F053-8383-D91D54B0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797E-55C5-B150-2E61-9E3C5726F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7D351-B415-F3E1-7F38-09DB8CBE3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0B700-9FE0-32D4-F48F-BE2E8FEF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EE8-FCF3-4386-AD69-FA79D4E96B14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D8A2F-3F52-8622-65E0-F7EA62CE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D994A-CD98-6630-AC1E-9E7C5F57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D7D4-33C6-D41B-728E-DD5CFEAC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18660-C6A8-D4AC-4F8E-50667DEDE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20A35-E606-2F41-63C9-60347C443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18828-DD6B-0701-424A-10B8FBB2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F69B-A4B0-4790-A0D6-4B751D2C6E9F}" type="datetime1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6AE70-9832-B818-1086-A13A3D32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93508-C226-7D5C-0385-8BBB0560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E8D2-D26C-7145-9201-09A6BF75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F7D7F-0889-BAE3-CB96-05562D7AE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E1AA1-991A-B4BC-FA3A-067AFE615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B3BCF-364B-D619-CCA2-10B032F70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5F177-868B-5B5B-49E3-D67FE204A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45569-21F0-7E10-4B8A-75E52E9E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4B4-6D21-4C5F-B9F3-17C6B228FEE4}" type="datetime1">
              <a:rPr lang="en-US" smtClean="0"/>
              <a:t>4/23/2023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3BB4E-190C-C6F6-C043-750AAF63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457B9-228F-3A7F-A005-7FE092EE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C236B-FE73-7DA7-1AF6-63D6B368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8AD17-4353-696A-D9C4-58A4C6AC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192-DB3C-4FB4-930A-FD4E8F2ECF50}" type="datetime1">
              <a:rPr lang="en-US" smtClean="0"/>
              <a:t>4/23/2023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B25A5-FA47-D083-4319-18997BE2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083D5-703C-4C6F-74F1-BAB606E0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69E0EA-6ADF-3891-C24E-CDFF6934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314A-7769-4412-AC7C-99F652852666}" type="datetime1">
              <a:rPr lang="en-US" smtClean="0"/>
              <a:t>4/23/2023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1B4E9-9005-DBBB-B09F-ADC29BB8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F0921-C706-A409-C1FA-B3578F1D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D7BD-B47C-281A-5A4A-F2C07414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98CB0-62F0-CDBD-7432-DEE840BB7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A7908-9D1D-B50F-BC60-09B4B44F9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A4F0D-558B-7406-9840-59CEBB89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3A21-AD08-4445-800B-316C90687E15}" type="datetime1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CDDE4-97D4-42F3-BDCF-1C6996E4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8C17-68A7-0817-D51D-B765EAF2F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0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20FA-1660-906D-1137-6FEE7262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2B197-C13C-E83D-135E-55747AE05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545E1-73EE-3285-3C9B-E9ADC5C92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10DAA-749A-1099-B0D3-6AFDD2078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1A8B-86FE-460E-A995-C1033E20ACE5}" type="datetime1">
              <a:rPr lang="en-US" smtClean="0"/>
              <a:t>4/23/2023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FF544-163A-A531-A612-2A339939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8070E-1BD2-A57D-F815-AF2C88848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BBAD3-5047-B5CF-415C-BAC8FDD2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AEF0F-488F-E728-A865-8D2F0A38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B4C3A-B67D-9D28-2206-8C3F83095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19E7-7EFE-4E76-91DF-34B6E8580012}" type="datetime1">
              <a:rPr lang="en-US" smtClean="0"/>
              <a:t>4/23/2023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4CC5-7EF4-1539-1318-7A6AE9E3C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6E6E7-1D89-5CBD-E5FB-148E33B2E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86FC-67B6-4CEB-B805-E56413872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2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print.iacr.org/2022/1368" TargetMode="Externa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4" Type="http://schemas.openxmlformats.org/officeDocument/2006/relationships/image" Target="../media/image17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B740-1826-4C2B-FCA9-6D9D7A491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 Commitments for All Functions from SIS with Transparent Setup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37039-B404-001D-E7BD-B8C05A9F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4438"/>
            <a:ext cx="4356100" cy="1655762"/>
          </a:xfrm>
        </p:spPr>
        <p:txBody>
          <a:bodyPr>
            <a:normAutofit/>
          </a:bodyPr>
          <a:lstStyle/>
          <a:p>
            <a:r>
              <a:rPr lang="en-US" sz="4800" b="1"/>
              <a:t>Leo de Castro</a:t>
            </a:r>
            <a:endParaRPr lang="en-US" sz="4800"/>
          </a:p>
          <a:p>
            <a:r>
              <a:rPr lang="en-US" sz="3200"/>
              <a:t>MIT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BD8A31-3355-9AE6-DB1A-598BACEEF58B}"/>
              </a:ext>
            </a:extLst>
          </p:cNvPr>
          <p:cNvSpPr txBox="1">
            <a:spLocks/>
          </p:cNvSpPr>
          <p:nvPr/>
        </p:nvSpPr>
        <p:spPr>
          <a:xfrm>
            <a:off x="5016500" y="3736976"/>
            <a:ext cx="56515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/>
              <a:t>Chris Peikert</a:t>
            </a:r>
          </a:p>
          <a:p>
            <a:r>
              <a:rPr lang="en-US" sz="3200"/>
              <a:t>University of Michigan</a:t>
            </a:r>
          </a:p>
        </p:txBody>
      </p:sp>
    </p:spTree>
    <p:extLst>
      <p:ext uri="{BB962C8B-B14F-4D97-AF65-F5344CB8AC3E}">
        <p14:creationId xmlns:p14="http://schemas.microsoft.com/office/powerpoint/2010/main" val="236518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B23A-B3C5-8FBE-A5BE-DA7E8231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Work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2774D14-3843-F547-BC60-E876962B1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242328"/>
              </p:ext>
            </p:extLst>
          </p:nvPr>
        </p:nvGraphicFramePr>
        <p:xfrm>
          <a:off x="1003300" y="1825624"/>
          <a:ext cx="10515600" cy="3529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189626509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85050933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006390663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65329467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326706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82682493"/>
                    </a:ext>
                  </a:extLst>
                </a:gridCol>
              </a:tblGrid>
              <a:tr h="902108">
                <a:tc>
                  <a:txBody>
                    <a:bodyPr/>
                    <a:lstStyle/>
                    <a:p>
                      <a:r>
                        <a:rPr lang="en-US" sz="2400" b="1" dirty="0"/>
                        <a:t>Scheme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Assumption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Transparent Setup?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Succinct Commitment?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Succinct Opening?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Fast Verification?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168206"/>
                  </a:ext>
                </a:extLst>
              </a:tr>
              <a:tr h="902108">
                <a:tc>
                  <a:txBody>
                    <a:bodyPr/>
                    <a:lstStyle/>
                    <a:p>
                      <a:r>
                        <a:rPr lang="en-US" sz="2400" b="1" dirty="0"/>
                        <a:t>[BCFL22]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985519"/>
                  </a:ext>
                </a:extLst>
              </a:tr>
              <a:tr h="902108">
                <a:tc>
                  <a:txBody>
                    <a:bodyPr/>
                    <a:lstStyle/>
                    <a:p>
                      <a:r>
                        <a:rPr lang="en-US" sz="2400" b="1" dirty="0"/>
                        <a:t>[WW23]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095372"/>
                  </a:ext>
                </a:extLst>
              </a:tr>
              <a:tr h="763952">
                <a:tc>
                  <a:txBody>
                    <a:bodyPr/>
                    <a:lstStyle/>
                    <a:p>
                      <a:r>
                        <a:rPr lang="en-US" sz="2400" b="1" dirty="0"/>
                        <a:t>This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319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95A5122-6366-F6E6-945B-25181F66BB93}"/>
              </a:ext>
            </a:extLst>
          </p:cNvPr>
          <p:cNvSpPr txBox="1"/>
          <p:nvPr/>
        </p:nvSpPr>
        <p:spPr>
          <a:xfrm>
            <a:off x="2311400" y="2759269"/>
            <a:ext cx="191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Twin-k-M-SIS (</a:t>
            </a:r>
            <a:r>
              <a:rPr lang="en-US" sz="2400" b="1" dirty="0"/>
              <a:t>new</a:t>
            </a:r>
            <a:r>
              <a:rPr lang="en-US" sz="2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C18F2-A934-B6B3-1C69-23574ADABE93}"/>
              </a:ext>
            </a:extLst>
          </p:cNvPr>
          <p:cNvSpPr txBox="1"/>
          <p:nvPr/>
        </p:nvSpPr>
        <p:spPr>
          <a:xfrm>
            <a:off x="2286000" y="3631810"/>
            <a:ext cx="191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Basis Struct (</a:t>
            </a:r>
            <a:r>
              <a:rPr lang="en-US" sz="2400" b="1" dirty="0"/>
              <a:t>new</a:t>
            </a:r>
            <a:r>
              <a:rPr lang="en-US" sz="24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D4FF0-A47A-9E76-5FD8-92F27C2F129C}"/>
              </a:ext>
            </a:extLst>
          </p:cNvPr>
          <p:cNvSpPr txBox="1"/>
          <p:nvPr/>
        </p:nvSpPr>
        <p:spPr>
          <a:xfrm>
            <a:off x="2349500" y="4544683"/>
            <a:ext cx="191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SIS </a:t>
            </a:r>
          </a:p>
          <a:p>
            <a:r>
              <a:rPr lang="en-US" sz="2400" dirty="0"/>
              <a:t>(</a:t>
            </a:r>
            <a:r>
              <a:rPr lang="en-US" sz="2400" b="1" dirty="0"/>
              <a:t>standard</a:t>
            </a:r>
            <a:r>
              <a:rPr lang="en-US" sz="24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334173-1BA8-9104-97D7-364C4A49F289}"/>
              </a:ext>
            </a:extLst>
          </p:cNvPr>
          <p:cNvSpPr txBox="1"/>
          <p:nvPr/>
        </p:nvSpPr>
        <p:spPr>
          <a:xfrm>
            <a:off x="4038600" y="286317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F1AC4-0118-4FCA-134F-D6E5EEBC0141}"/>
              </a:ext>
            </a:extLst>
          </p:cNvPr>
          <p:cNvSpPr txBox="1"/>
          <p:nvPr/>
        </p:nvSpPr>
        <p:spPr>
          <a:xfrm>
            <a:off x="4038600" y="3763212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239617-831C-8649-D82D-96BC0FE71D30}"/>
              </a:ext>
            </a:extLst>
          </p:cNvPr>
          <p:cNvSpPr txBox="1"/>
          <p:nvPr/>
        </p:nvSpPr>
        <p:spPr>
          <a:xfrm>
            <a:off x="4038600" y="4637833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D6057A-4249-BF45-24D8-B30501DDF120}"/>
              </a:ext>
            </a:extLst>
          </p:cNvPr>
          <p:cNvSpPr txBox="1"/>
          <p:nvPr/>
        </p:nvSpPr>
        <p:spPr>
          <a:xfrm>
            <a:off x="5861050" y="290760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E4F568-0DFB-E35C-B8F4-B372C0C5C0E7}"/>
              </a:ext>
            </a:extLst>
          </p:cNvPr>
          <p:cNvSpPr txBox="1"/>
          <p:nvPr/>
        </p:nvSpPr>
        <p:spPr>
          <a:xfrm>
            <a:off x="5861050" y="3752592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E783ED-8B2B-B27C-1A51-DAFCEE97DB16}"/>
              </a:ext>
            </a:extLst>
          </p:cNvPr>
          <p:cNvSpPr txBox="1"/>
          <p:nvPr/>
        </p:nvSpPr>
        <p:spPr>
          <a:xfrm>
            <a:off x="5861050" y="4667721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C52B5F-3FCB-B87C-2929-36511B78092D}"/>
              </a:ext>
            </a:extLst>
          </p:cNvPr>
          <p:cNvSpPr txBox="1"/>
          <p:nvPr/>
        </p:nvSpPr>
        <p:spPr>
          <a:xfrm>
            <a:off x="7708900" y="4632133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E80287-A05B-11AC-B21A-3F327AB89606}"/>
              </a:ext>
            </a:extLst>
          </p:cNvPr>
          <p:cNvSpPr txBox="1"/>
          <p:nvPr/>
        </p:nvSpPr>
        <p:spPr>
          <a:xfrm>
            <a:off x="7683500" y="2907605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D78993-A456-55F9-AF5E-1EEB61E62BB8}"/>
              </a:ext>
            </a:extLst>
          </p:cNvPr>
          <p:cNvSpPr txBox="1"/>
          <p:nvPr/>
        </p:nvSpPr>
        <p:spPr>
          <a:xfrm>
            <a:off x="7683500" y="3833153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260477-E66D-0E5E-93DB-E99938603FEB}"/>
              </a:ext>
            </a:extLst>
          </p:cNvPr>
          <p:cNvSpPr txBox="1"/>
          <p:nvPr/>
        </p:nvSpPr>
        <p:spPr>
          <a:xfrm>
            <a:off x="9436100" y="4646577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  <a:endParaRPr lang="en-US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3A0A96-A9DC-37AF-7DFD-88C0FF5A8CA2}"/>
              </a:ext>
            </a:extLst>
          </p:cNvPr>
          <p:cNvSpPr txBox="1"/>
          <p:nvPr/>
        </p:nvSpPr>
        <p:spPr>
          <a:xfrm>
            <a:off x="9458325" y="2858869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1A9FD6-EA96-26D0-ACF2-680805FD9C42}"/>
              </a:ext>
            </a:extLst>
          </p:cNvPr>
          <p:cNvSpPr txBox="1"/>
          <p:nvPr/>
        </p:nvSpPr>
        <p:spPr>
          <a:xfrm>
            <a:off x="9458325" y="3822834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741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D1A6-C762-41D2-69F3-A387A5FE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Short Integer Solution (SIS)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4C895710-F1F9-B155-59F8-755D88428B16}"/>
                  </a:ext>
                </a:extLst>
              </p:cNvPr>
              <p:cNvSpPr/>
              <p:nvPr/>
            </p:nvSpPr>
            <p:spPr>
              <a:xfrm>
                <a:off x="419100" y="1690688"/>
                <a:ext cx="11430000" cy="238601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The normal-form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𝐒𝐈𝐒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problem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Given a uniformly random matrix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, find a non-zero integral vector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𝐳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𝐞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𝐀𝐱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𝐞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4C895710-F1F9-B155-59F8-755D88428B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690688"/>
                <a:ext cx="11430000" cy="2386012"/>
              </a:xfrm>
              <a:prstGeom prst="roundRect">
                <a:avLst/>
              </a:prstGeom>
              <a:blipFill>
                <a:blip r:embed="rId2"/>
                <a:stretch>
                  <a:fillRect r="-5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883401B-69E6-074D-19C9-3680F36B853A}"/>
                  </a:ext>
                </a:extLst>
              </p:cNvPr>
              <p:cNvSpPr/>
              <p:nvPr/>
            </p:nvSpPr>
            <p:spPr>
              <a:xfrm>
                <a:off x="419100" y="4324675"/>
                <a:ext cx="11430000" cy="189420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Secure Parameters (intuition) [Ajt96, MR04, GPV08]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a wide matrix,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poly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roughly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3883401B-69E6-074D-19C9-3680F36B8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324675"/>
                <a:ext cx="11430000" cy="18942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75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A7B8C-447A-5085-58EE-A277A46E7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Homomorphic Computation Scheme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0CF17064-07E1-CAFC-F3DA-A3138DA280B2}"/>
                  </a:ext>
                </a:extLst>
              </p:cNvPr>
              <p:cNvSpPr/>
              <p:nvPr/>
            </p:nvSpPr>
            <p:spPr>
              <a:xfrm>
                <a:off x="419100" y="2292350"/>
                <a:ext cx="11430000" cy="19208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Fix a matrix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Let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be any function and let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be an input to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Encode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Encode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0CF17064-07E1-CAFC-F3DA-A3138DA280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292350"/>
                <a:ext cx="11430000" cy="1920856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D49E5A8-C8FE-8070-E4FE-27977CA01031}"/>
              </a:ext>
            </a:extLst>
          </p:cNvPr>
          <p:cNvSpPr txBox="1"/>
          <p:nvPr/>
        </p:nvSpPr>
        <p:spPr>
          <a:xfrm>
            <a:off x="419100" y="1690688"/>
            <a:ext cx="1143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Implicit in / derived from many works [GSW13, BV14, BGG+14, AP14, GVW15a, GVW15b, PS19, PPS21].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8F10FDB1-3CFC-DC8C-F37B-320FC18473B5}"/>
                  </a:ext>
                </a:extLst>
              </p:cNvPr>
              <p:cNvSpPr/>
              <p:nvPr/>
            </p:nvSpPr>
            <p:spPr>
              <a:xfrm>
                <a:off x="419100" y="4489470"/>
                <a:ext cx="11430000" cy="1678009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is </a:t>
                </a:r>
                <a:r>
                  <a:rPr lang="en-US" sz="2800" u="sng" dirty="0">
                    <a:solidFill>
                      <a:schemeClr val="tx1"/>
                    </a:solidFill>
                  </a:rPr>
                  <a:t>efficiently computable</a:t>
                </a:r>
                <a:r>
                  <a:rPr lang="en-US" sz="2800" dirty="0">
                    <a:solidFill>
                      <a:schemeClr val="tx1"/>
                    </a:solidFill>
                  </a:rPr>
                  <a:t> and depends only on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800" u="sng" dirty="0">
                    <a:solidFill>
                      <a:schemeClr val="tx1"/>
                    </a:solidFill>
                  </a:rPr>
                  <a:t>short</a:t>
                </a:r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:r>
                  <a:rPr lang="en-US" sz="2800" u="sng" dirty="0">
                    <a:solidFill>
                      <a:schemeClr val="tx1"/>
                    </a:solidFill>
                  </a:rPr>
                  <a:t>efficiently computable</a:t>
                </a:r>
                <a:r>
                  <a:rPr lang="en-US" sz="2800" dirty="0">
                    <a:solidFill>
                      <a:schemeClr val="tx1"/>
                    </a:solidFill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8F10FDB1-3CFC-DC8C-F37B-320FC1847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489470"/>
                <a:ext cx="11430000" cy="1678009"/>
              </a:xfrm>
              <a:prstGeom prst="roundRect">
                <a:avLst/>
              </a:prstGeom>
              <a:blipFill>
                <a:blip r:embed="rId4"/>
                <a:stretch>
                  <a:fillRect b="-107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B383B75-18F3-1621-1B74-5A646BEB6EAA}"/>
              </a:ext>
            </a:extLst>
          </p:cNvPr>
          <p:cNvSpPr txBox="1"/>
          <p:nvPr/>
        </p:nvSpPr>
        <p:spPr>
          <a:xfrm>
            <a:off x="0" y="6364265"/>
            <a:ext cx="348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5"/>
              </a:rPr>
              <a:t>https://eprint.iacr.org/2022/1368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CC4F-3773-D87D-1F10-C4185D5A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Commitment Construction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8A64FFA-F32D-A746-CAC2-3A67663A08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84617"/>
                <a:ext cx="10515600" cy="2225992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Uniformly random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Setup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 smtClean="0"/>
                          <m:t>λ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Commit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Open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ccept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Reject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Verify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8A64FFA-F32D-A746-CAC2-3A67663A08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84617"/>
                <a:ext cx="10515600" cy="2225992"/>
              </a:xfrm>
              <a:blipFill>
                <a:blip r:embed="rId2"/>
                <a:stretch>
                  <a:fillRect l="-1043" t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0EFD9D8-F67D-CDAA-F78B-2998660155FB}"/>
                  </a:ext>
                </a:extLst>
              </p:cNvPr>
              <p:cNvSpPr/>
              <p:nvPr/>
            </p:nvSpPr>
            <p:spPr>
              <a:xfrm>
                <a:off x="2314176" y="1690687"/>
                <a:ext cx="7563647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ode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0EFD9D8-F67D-CDAA-F78B-2998660155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76" y="1690687"/>
                <a:ext cx="7563647" cy="100617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5EB5FC45-A555-CE2B-0A14-7C0DF595FDBA}"/>
                  </a:ext>
                </a:extLst>
              </p:cNvPr>
              <p:cNvSpPr/>
              <p:nvPr/>
            </p:nvSpPr>
            <p:spPr>
              <a:xfrm>
                <a:off x="1276350" y="5135117"/>
                <a:ext cx="9639300" cy="125063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Verification simply checks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short and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Encode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5EB5FC45-A555-CE2B-0A14-7C0DF595F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5135117"/>
                <a:ext cx="9639300" cy="1250634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49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EC9F-EDD7-4A46-39B1-1D502188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Proof from 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6EE6BB04-E41E-63D9-0E69-06D605BA215B}"/>
                  </a:ext>
                </a:extLst>
              </p:cNvPr>
              <p:cNvSpPr/>
              <p:nvPr/>
            </p:nvSpPr>
            <p:spPr>
              <a:xfrm>
                <a:off x="838200" y="1690688"/>
                <a:ext cx="10515600" cy="2195512"/>
              </a:xfrm>
              <a:prstGeom prst="roundRect">
                <a:avLst/>
              </a:prstGeom>
              <a:solidFill>
                <a:srgbClr val="FED0D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ts val="1200"/>
                  </a:spcBef>
                </a:pP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SIS Challenge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(uniformly random matrix)</a:t>
                </a:r>
                <a:endParaRPr lang="en-US" sz="2800" b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lvl="0"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Adv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sz="2800" dirty="0">
                              <a:solidFill>
                                <a:schemeClr val="tx1"/>
                              </a:solidFill>
                            </a:rPr>
                            <m:t>λ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←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Encode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lvl="0"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Adv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6EE6BB04-E41E-63D9-0E69-06D605BA21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219551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9C912BAD-358B-3DBC-0A25-8F3AEA9361E4}"/>
                  </a:ext>
                </a:extLst>
              </p:cNvPr>
              <p:cNvSpPr/>
              <p:nvPr/>
            </p:nvSpPr>
            <p:spPr>
              <a:xfrm>
                <a:off x="838200" y="4069556"/>
                <a:ext cx="10515600" cy="219551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ode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2800" b="1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Encode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  </a:t>
                </a:r>
                <a:r>
                  <a:rPr lang="en-US" sz="2800" u="sng" dirty="0">
                    <a:solidFill>
                      <a:schemeClr val="tx1"/>
                    </a:solidFill>
                  </a:rPr>
                  <a:t>and</a:t>
                </a:r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Enc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ode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ode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Some column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Encode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is short.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9C912BAD-358B-3DBC-0A25-8F3AEA9361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69556"/>
                <a:ext cx="10515600" cy="219551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62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0D9B-5F31-F003-1C1A-A2B4CDFF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Part 2: Features &amp; Specializations</a:t>
            </a:r>
          </a:p>
        </p:txBody>
      </p:sp>
    </p:spTree>
    <p:extLst>
      <p:ext uri="{BB962C8B-B14F-4D97-AF65-F5344CB8AC3E}">
        <p14:creationId xmlns:p14="http://schemas.microsoft.com/office/powerpoint/2010/main" val="122463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07BC-3F07-934C-EB41-BA5B1C31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 Updates: Linear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3AB0301-4958-2157-DA49-D676FFA856C1}"/>
                  </a:ext>
                </a:extLst>
              </p:cNvPr>
              <p:cNvSpPr/>
              <p:nvPr/>
            </p:nvSpPr>
            <p:spPr>
              <a:xfrm>
                <a:off x="609598" y="4665811"/>
                <a:ext cx="10972800" cy="152157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ode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Update is just sending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 No need to remember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33AB0301-4958-2157-DA49-D676FFA856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8" y="4665811"/>
                <a:ext cx="10972800" cy="1521570"/>
              </a:xfrm>
              <a:prstGeom prst="roundRect">
                <a:avLst/>
              </a:prstGeom>
              <a:blipFill>
                <a:blip r:embed="rId3"/>
                <a:stretch>
                  <a:fillRect b="-714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BB2F9A00-009E-71C5-2DC2-65626CCE18DF}"/>
                  </a:ext>
                </a:extLst>
              </p:cNvPr>
              <p:cNvSpPr/>
              <p:nvPr/>
            </p:nvSpPr>
            <p:spPr>
              <a:xfrm>
                <a:off x="1243913" y="2480966"/>
                <a:ext cx="9704173" cy="111488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u="sng" dirty="0">
                    <a:solidFill>
                      <a:schemeClr val="tx1"/>
                    </a:solidFill>
                  </a:rPr>
                  <a:t>Goal:</a:t>
                </a:r>
                <a:r>
                  <a:rPr lang="en-US" sz="2800" dirty="0">
                    <a:solidFill>
                      <a:schemeClr val="tx1"/>
                    </a:solidFill>
                  </a:rPr>
                  <a:t> Update commitment to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to a commitment to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BB2F9A00-009E-71C5-2DC2-65626CCE18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913" y="2480966"/>
                <a:ext cx="9704173" cy="111488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DF2ED6B1-C743-E846-020B-A147DCB404BF}"/>
                  </a:ext>
                </a:extLst>
              </p:cNvPr>
              <p:cNvSpPr/>
              <p:nvPr/>
            </p:nvSpPr>
            <p:spPr>
              <a:xfrm>
                <a:off x="1243913" y="3617539"/>
                <a:ext cx="3614351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Commit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DF2ED6B1-C743-E846-020B-A147DCB404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913" y="3617539"/>
                <a:ext cx="3614351" cy="10061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F8B87EB9-37A7-9B68-B672-7199BBFF02C6}"/>
                  </a:ext>
                </a:extLst>
              </p:cNvPr>
              <p:cNvSpPr/>
              <p:nvPr/>
            </p:nvSpPr>
            <p:spPr>
              <a:xfrm>
                <a:off x="7084747" y="3617539"/>
                <a:ext cx="3863339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Open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F8B87EB9-37A7-9B68-B672-7199BBFF02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747" y="3617539"/>
                <a:ext cx="3863339" cy="10061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1D920F9-31D7-2CF2-48F4-8EEC823817BE}"/>
                  </a:ext>
                </a:extLst>
              </p:cNvPr>
              <p:cNvSpPr/>
              <p:nvPr/>
            </p:nvSpPr>
            <p:spPr>
              <a:xfrm>
                <a:off x="2314175" y="1431404"/>
                <a:ext cx="7563647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ode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1D920F9-31D7-2CF2-48F4-8EEC823817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75" y="1431404"/>
                <a:ext cx="7563647" cy="10061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0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build="p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3A54-0AFA-43D7-EB42-0AB0DDC7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 Updates: Arbitrary Composition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84D095D-9B61-48DD-7636-39900DA18B92}"/>
                  </a:ext>
                </a:extLst>
              </p:cNvPr>
              <p:cNvSpPr/>
              <p:nvPr/>
            </p:nvSpPr>
            <p:spPr>
              <a:xfrm>
                <a:off x="838200" y="2590801"/>
                <a:ext cx="10515600" cy="1325563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u="sng" dirty="0">
                    <a:solidFill>
                      <a:schemeClr val="tx1"/>
                    </a:solidFill>
                  </a:rPr>
                  <a:t>Goal:</a:t>
                </a:r>
                <a:r>
                  <a:rPr lang="en-US" sz="2800" dirty="0">
                    <a:solidFill>
                      <a:schemeClr val="tx1"/>
                    </a:solidFill>
                  </a:rPr>
                  <a:t> Update commitment (and proofs)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to ones for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Prover does not need to know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,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(and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,</a:t>
                </a:r>
                <a:r>
                  <a:rPr lang="en-US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884D095D-9B61-48DD-7636-39900DA18B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0801"/>
                <a:ext cx="10515600" cy="132556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B621ABC3-1E28-09DB-3512-A1563A654F4A}"/>
                  </a:ext>
                </a:extLst>
              </p:cNvPr>
              <p:cNvSpPr/>
              <p:nvPr/>
            </p:nvSpPr>
            <p:spPr>
              <a:xfrm>
                <a:off x="838200" y="4925994"/>
                <a:ext cx="10515600" cy="149068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ode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∘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ode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∘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B621ABC3-1E28-09DB-3512-A1563A654F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925994"/>
                <a:ext cx="10515600" cy="149068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3366587-1F96-14FE-563D-01F255F60E4C}"/>
                  </a:ext>
                </a:extLst>
              </p:cNvPr>
              <p:cNvSpPr/>
              <p:nvPr/>
            </p:nvSpPr>
            <p:spPr>
              <a:xfrm>
                <a:off x="3558540" y="4026199"/>
                <a:ext cx="5074920" cy="77726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u="sng" dirty="0">
                    <a:solidFill>
                      <a:schemeClr val="tx1"/>
                    </a:solidFill>
                  </a:rPr>
                  <a:t>Key Idea</a:t>
                </a:r>
                <a:r>
                  <a:rPr lang="en-US" sz="2800" dirty="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←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3366587-1F96-14FE-563D-01F255F60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540" y="4026199"/>
                <a:ext cx="5074920" cy="777262"/>
              </a:xfrm>
              <a:prstGeom prst="roundRect">
                <a:avLst/>
              </a:prstGeom>
              <a:blipFill>
                <a:blip r:embed="rId5"/>
                <a:stretch>
                  <a:fillRect b="-307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81BF492-15E3-B0AB-B14D-C06A45D1FB86}"/>
                  </a:ext>
                </a:extLst>
              </p:cNvPr>
              <p:cNvSpPr/>
              <p:nvPr/>
            </p:nvSpPr>
            <p:spPr>
              <a:xfrm>
                <a:off x="2314176" y="1462090"/>
                <a:ext cx="7563647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ode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ode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81BF492-15E3-B0AB-B14D-C06A45D1FB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76" y="1462090"/>
                <a:ext cx="7563647" cy="10061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44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build="p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91F3-CBAB-6D7B-9567-C32748DA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 via Point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103F1480-7586-E1F2-22D6-075B7CD40F2D}"/>
                  </a:ext>
                </a:extLst>
              </p:cNvPr>
              <p:cNvSpPr/>
              <p:nvPr/>
            </p:nvSpPr>
            <p:spPr>
              <a:xfrm>
                <a:off x="838200" y="2879725"/>
                <a:ext cx="10515600" cy="3613150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Consider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function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𝒳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𝒴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Define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b="1" u="sng" dirty="0">
                          <a:solidFill>
                            <a:schemeClr val="tx1"/>
                          </a:solidFill>
                        </a:rPr>
                        <m:t>support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as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supp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𝒳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US" sz="2800" dirty="0">
                          <a:solidFill>
                            <a:schemeClr val="tx1"/>
                          </a:solidFill>
                        </a:rPr>
                        <m:t>.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supp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Eq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</m:d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Eq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independent of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independent of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Commitments and openings 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Eq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</a:rPr>
                  <a:t>can be precomputed!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103F1480-7586-E1F2-22D6-075B7CD40F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79725"/>
                <a:ext cx="10515600" cy="3613150"/>
              </a:xfrm>
              <a:prstGeom prst="roundRect">
                <a:avLst/>
              </a:prstGeom>
              <a:blipFill>
                <a:blip r:embed="rId3"/>
                <a:stretch>
                  <a:fillRect b="-235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85A28676-FFB0-4448-3E9A-30B5013EC507}"/>
                  </a:ext>
                </a:extLst>
              </p:cNvPr>
              <p:cNvSpPr/>
              <p:nvPr/>
            </p:nvSpPr>
            <p:spPr>
              <a:xfrm>
                <a:off x="3333750" y="1758950"/>
                <a:ext cx="5524500" cy="105251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Eq</m:t>
                          </m:r>
                        </m:e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otherwise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85A28676-FFB0-4448-3E9A-30B5013EC5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750" y="1758950"/>
                <a:ext cx="5524500" cy="105251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4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6EDA-34FF-E02E-CDEE-ABC3F2A3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Highly Versatile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FFE48B-84A1-9521-EA1C-1B08BEE25233}"/>
                  </a:ext>
                </a:extLst>
              </p:cNvPr>
              <p:cNvSpPr/>
              <p:nvPr/>
            </p:nvSpPr>
            <p:spPr>
              <a:xfrm>
                <a:off x="838200" y="1690688"/>
                <a:ext cx="10515600" cy="132556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supp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Eq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</m:d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46FFE48B-84A1-9521-EA1C-1B08BEE252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132556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5EDBE97-6DFD-3DE7-CBD2-D003D97D0A09}"/>
                  </a:ext>
                </a:extLst>
              </p:cNvPr>
              <p:cNvSpPr/>
              <p:nvPr/>
            </p:nvSpPr>
            <p:spPr>
              <a:xfrm>
                <a:off x="838200" y="3111500"/>
                <a:ext cx="10515600" cy="3381375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Vector Commitment</a:t>
                </a:r>
                <a:r>
                  <a:rPr lang="en-US" sz="2800" dirty="0">
                    <a:solidFill>
                      <a:schemeClr val="tx1"/>
                    </a:solidFill>
                  </a:rPr>
                  <a:t>: vector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becomes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</m:d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Accumulator</a:t>
                </a:r>
                <a:r>
                  <a:rPr lang="en-US" sz="2800" dirty="0">
                    <a:solidFill>
                      <a:schemeClr val="tx1"/>
                    </a:solidFill>
                  </a:rPr>
                  <a:t>: set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becomes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{0,1}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Key-Value Commitment</a:t>
                </a:r>
                <a:r>
                  <a:rPr lang="en-US" sz="2800" dirty="0">
                    <a:solidFill>
                      <a:schemeClr val="tx1"/>
                    </a:solidFill>
                  </a:rPr>
                  <a:t>: Mapping from keys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𝒦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to values</a:t>
                </a:r>
                <a:r>
                  <a:rPr lang="en-US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becomes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𝒦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Polynomial Commitment</a:t>
                </a:r>
                <a:r>
                  <a:rPr lang="en-US" sz="2800" dirty="0">
                    <a:solidFill>
                      <a:schemeClr val="tx1"/>
                    </a:solidFill>
                  </a:rPr>
                  <a:t>: Replace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bar>
                          <m:barPr>
                            <m:pos m:val="top"/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Pow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5EDBE97-6DFD-3DE7-CBD2-D003D97D0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11500"/>
                <a:ext cx="10515600" cy="338137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23C0-526C-3AEC-62BF-92046AF20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Talk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74B35F-912B-9050-5C23-CF1B57E4CDDD}"/>
              </a:ext>
            </a:extLst>
          </p:cNvPr>
          <p:cNvSpPr/>
          <p:nvPr/>
        </p:nvSpPr>
        <p:spPr>
          <a:xfrm>
            <a:off x="482600" y="1525587"/>
            <a:ext cx="11226800" cy="4967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Functional Commitments for All Functions</a:t>
            </a:r>
          </a:p>
          <a:p>
            <a:pPr algn="ctr"/>
            <a:endParaRPr lang="en-US" sz="28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Post-Quantum Security</a:t>
            </a:r>
            <a:r>
              <a:rPr lang="en-US" sz="2800" dirty="0">
                <a:solidFill>
                  <a:schemeClr val="tx1"/>
                </a:solidFill>
              </a:rPr>
              <a:t>: Relies only on standard lattice assumption </a:t>
            </a:r>
            <a:r>
              <a:rPr lang="en-US" sz="2800" b="1" u="sng" dirty="0">
                <a:solidFill>
                  <a:schemeClr val="tx1"/>
                </a:solidFill>
              </a:rPr>
              <a:t>SIS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endParaRPr lang="en-US" sz="2800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Transparent Setup</a:t>
            </a:r>
            <a:r>
              <a:rPr lang="en-US" sz="2800" dirty="0">
                <a:solidFill>
                  <a:schemeClr val="tx1"/>
                </a:solidFill>
              </a:rPr>
              <a:t>: Public parameter is just a single random matrix.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Fast, Simple Verification</a:t>
            </a:r>
            <a:r>
              <a:rPr lang="en-US" sz="2800" dirty="0">
                <a:solidFill>
                  <a:schemeClr val="tx1"/>
                </a:solidFill>
              </a:rPr>
              <a:t>: The verifier just checks one linear relation. </a:t>
            </a:r>
          </a:p>
        </p:txBody>
      </p:sp>
    </p:spTree>
    <p:extLst>
      <p:ext uri="{BB962C8B-B14F-4D97-AF65-F5344CB8AC3E}">
        <p14:creationId xmlns:p14="http://schemas.microsoft.com/office/powerpoint/2010/main" val="231019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A20C-6E6F-3126-7B4A-65B6E4D88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Thank you!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F1EE9EB2-7D13-FB87-0598-B0ECEC2F0F82}"/>
                  </a:ext>
                </a:extLst>
              </p:cNvPr>
              <p:cNvSpPr/>
              <p:nvPr/>
            </p:nvSpPr>
            <p:spPr>
              <a:xfrm>
                <a:off x="2636520" y="2925911"/>
                <a:ext cx="6918960" cy="100617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Enc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Enc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F1EE9EB2-7D13-FB87-0598-B0ECEC2F0F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520" y="2925911"/>
                <a:ext cx="6918960" cy="100617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E8FB3E6-04D9-293F-E8FA-B1A1A1921F44}"/>
              </a:ext>
            </a:extLst>
          </p:cNvPr>
          <p:cNvSpPr txBox="1"/>
          <p:nvPr/>
        </p:nvSpPr>
        <p:spPr>
          <a:xfrm>
            <a:off x="3047468" y="4114949"/>
            <a:ext cx="6097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u="sng" dirty="0">
                <a:solidFill>
                  <a:schemeClr val="accent1"/>
                </a:solidFill>
              </a:rPr>
              <a:t>https://eprint.iacr.org/2022/1368.pdf</a:t>
            </a:r>
          </a:p>
        </p:txBody>
      </p:sp>
    </p:spTree>
    <p:extLst>
      <p:ext uri="{BB962C8B-B14F-4D97-AF65-F5344CB8AC3E}">
        <p14:creationId xmlns:p14="http://schemas.microsoft.com/office/powerpoint/2010/main" val="222806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D3EB21-87A4-2FF5-2F8F-1743C1AFF02D}"/>
              </a:ext>
            </a:extLst>
          </p:cNvPr>
          <p:cNvSpPr/>
          <p:nvPr/>
        </p:nvSpPr>
        <p:spPr>
          <a:xfrm>
            <a:off x="419100" y="2292350"/>
            <a:ext cx="11430000" cy="1920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Specialization: Vector Commitments</a:t>
            </a:r>
          </a:p>
        </p:txBody>
      </p:sp>
    </p:spTree>
    <p:extLst>
      <p:ext uri="{BB962C8B-B14F-4D97-AF65-F5344CB8AC3E}">
        <p14:creationId xmlns:p14="http://schemas.microsoft.com/office/powerpoint/2010/main" val="26971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7547-7EF5-08EF-34AC-B47B613F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Specialization: Vector Commitments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5C317A23-001E-DD8E-BEF2-35758A7D45B0}"/>
                  </a:ext>
                </a:extLst>
              </p:cNvPr>
              <p:cNvSpPr/>
              <p:nvPr/>
            </p:nvSpPr>
            <p:spPr>
              <a:xfrm>
                <a:off x="838200" y="1690688"/>
                <a:ext cx="10515600" cy="173831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Vector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Function class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5C317A23-001E-DD8E-BEF2-35758A7D45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173831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1DE97AE-4849-913E-2624-58E1920F9D23}"/>
                  </a:ext>
                </a:extLst>
              </p:cNvPr>
              <p:cNvSpPr/>
              <p:nvPr/>
            </p:nvSpPr>
            <p:spPr>
              <a:xfrm>
                <a:off x="838200" y="3429000"/>
                <a:ext cx="10515600" cy="265271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as a linear function of its support.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Eq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</m:d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1DE97AE-4849-913E-2624-58E1920F9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29000"/>
                <a:ext cx="10515600" cy="265271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4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7547-7EF5-08EF-34AC-B47B613F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Specialization: Vector Commitments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1DE97AE-4849-913E-2624-58E1920F9D23}"/>
                  </a:ext>
                </a:extLst>
              </p:cNvPr>
              <p:cNvSpPr/>
              <p:nvPr/>
            </p:nvSpPr>
            <p:spPr>
              <a:xfrm>
                <a:off x="838200" y="1690688"/>
                <a:ext cx="10515600" cy="132556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Eq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</m:d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61DE97AE-4849-913E-2624-58E1920F9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1325564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63C282CD-3F57-80EB-47E7-5CFC28AEC741}"/>
                  </a:ext>
                </a:extLst>
              </p:cNvPr>
              <p:cNvSpPr/>
              <p:nvPr/>
            </p:nvSpPr>
            <p:spPr>
              <a:xfrm>
                <a:off x="838200" y="3016251"/>
                <a:ext cx="10515600" cy="3063875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Precompute commitments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Eq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Precompute openings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Eq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Fixed precomputation for all vectors!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 Commitment to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ℳ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Eq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Opening to an index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Eq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63C282CD-3F57-80EB-47E7-5CFC28AEC7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16251"/>
                <a:ext cx="10515600" cy="3063875"/>
              </a:xfrm>
              <a:prstGeom prst="roundRect">
                <a:avLst/>
              </a:prstGeom>
              <a:blipFill>
                <a:blip r:embed="rId3"/>
                <a:stretch>
                  <a:fillRect b="-397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8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7443-E0D8-F81A-181F-A19F1644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Specialization: Vector Commitments</a:t>
            </a:r>
            <a:br>
              <a:rPr lang="en-US" dirty="0"/>
            </a:br>
            <a:r>
              <a:rPr lang="en-US" dirty="0"/>
              <a:t>Stateless Updateability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9EAA76B-A575-0AC7-F17B-7D3D715EBA01}"/>
                  </a:ext>
                </a:extLst>
              </p:cNvPr>
              <p:cNvSpPr/>
              <p:nvPr/>
            </p:nvSpPr>
            <p:spPr>
              <a:xfrm>
                <a:off x="838200" y="1690688"/>
                <a:ext cx="10515600" cy="120491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u="sng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Goal</a:t>
                </a: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 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en-US" sz="2800" b="1" u="sng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Equivalent to shifting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m:rPr>
                                <m:nor/>
                              </m:rPr>
                              <a:rPr lang="en-US" sz="28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79EAA76B-A575-0AC7-F17B-7D3D715EBA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1204912"/>
              </a:xfrm>
              <a:prstGeom prst="roundRect">
                <a:avLst/>
              </a:prstGeom>
              <a:blipFill>
                <a:blip r:embed="rId3"/>
                <a:stretch>
                  <a:fillRect b="-35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6B15F846-EF82-F6F0-CD65-194CFC590A96}"/>
                  </a:ext>
                </a:extLst>
              </p:cNvPr>
              <p:cNvSpPr/>
              <p:nvPr/>
            </p:nvSpPr>
            <p:spPr>
              <a:xfrm>
                <a:off x="838200" y="2895600"/>
                <a:ext cx="10515600" cy="3597275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Updating commitment by sending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The verifier computes the updated commitment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Any openings to an index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can be updated by sending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Party sending updates does not need any other information about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or</a:t>
                </a:r>
                <a:r>
                  <a:rPr lang="en-US" sz="2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to update the commitment &amp; openings.  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6B15F846-EF82-F6F0-CD65-194CFC590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95600"/>
                <a:ext cx="10515600" cy="359727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D3EB21-87A4-2FF5-2F8F-1743C1AFF02D}"/>
              </a:ext>
            </a:extLst>
          </p:cNvPr>
          <p:cNvSpPr/>
          <p:nvPr/>
        </p:nvSpPr>
        <p:spPr>
          <a:xfrm>
            <a:off x="419100" y="2292350"/>
            <a:ext cx="11430000" cy="1920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>
                <a:solidFill>
                  <a:schemeClr val="tx1"/>
                </a:solidFill>
              </a:rPr>
              <a:t>General Specialization Framework </a:t>
            </a:r>
          </a:p>
          <a:p>
            <a:pPr algn="ctr"/>
            <a:r>
              <a:rPr lang="en-US" sz="4800" dirty="0">
                <a:solidFill>
                  <a:schemeClr val="tx1"/>
                </a:solidFill>
              </a:rPr>
              <a:t>Key-Value Commitment</a:t>
            </a:r>
          </a:p>
        </p:txBody>
      </p:sp>
    </p:spTree>
    <p:extLst>
      <p:ext uri="{BB962C8B-B14F-4D97-AF65-F5344CB8AC3E}">
        <p14:creationId xmlns:p14="http://schemas.microsoft.com/office/powerpoint/2010/main" val="1248572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9DE0-DDC4-DD09-1E65-5F31933F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Specialization: Key-Value Commitment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51CEFF88-5287-79DD-6F0C-0D4E2BFD0A3A}"/>
                  </a:ext>
                </a:extLst>
              </p:cNvPr>
              <p:cNvSpPr/>
              <p:nvPr/>
            </p:nvSpPr>
            <p:spPr>
              <a:xfrm>
                <a:off x="838200" y="1690689"/>
                <a:ext cx="10515600" cy="1325563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Function class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Defines a map of keys to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𝒦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.  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51CEFF88-5287-79DD-6F0C-0D4E2BFD0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9"/>
                <a:ext cx="10515600" cy="132556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45340DC-27AE-4E60-9721-D7E52DEA3D1F}"/>
                  </a:ext>
                </a:extLst>
              </p:cNvPr>
              <p:cNvSpPr/>
              <p:nvPr/>
            </p:nvSpPr>
            <p:spPr>
              <a:xfrm>
                <a:off x="838200" y="3136900"/>
                <a:ext cx="10515600" cy="2944811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ar>
                            <m:barPr>
                              <m:pos m:val="top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Eq</m:t>
                              </m:r>
                            </m:e>
                            <m:sub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</m:d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Eq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2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Add a new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𝒦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by adding a commitment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Removal of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is just subtracting the commitment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ctr"/>
                <a:r>
                  <a:rPr lang="en-US" sz="2800" b="1" dirty="0">
                    <a:solidFill>
                      <a:schemeClr val="tx1"/>
                    </a:solidFill>
                  </a:rPr>
                  <a:t>Update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 adding the commitment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Eq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E45340DC-27AE-4E60-9721-D7E52DEA3D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36900"/>
                <a:ext cx="10515600" cy="2944811"/>
              </a:xfrm>
              <a:prstGeom prst="roundRect">
                <a:avLst/>
              </a:prstGeom>
              <a:blipFill>
                <a:blip r:embed="rId4"/>
                <a:stretch>
                  <a:fillRect b="-3918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00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162B-4E1E-CAFC-5AAC-658F651C8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Talk: Roadmap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77F693-8CBC-B216-52DE-497594938E32}"/>
              </a:ext>
            </a:extLst>
          </p:cNvPr>
          <p:cNvSpPr/>
          <p:nvPr/>
        </p:nvSpPr>
        <p:spPr>
          <a:xfrm>
            <a:off x="1473200" y="1534800"/>
            <a:ext cx="9245600" cy="1894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tx1"/>
                </a:solidFill>
              </a:rPr>
              <a:t>PART 1</a:t>
            </a:r>
            <a:endParaRPr lang="en-US" sz="2400">
              <a:solidFill>
                <a:schemeClr val="tx1"/>
              </a:solidFill>
            </a:endParaRPr>
          </a:p>
          <a:p>
            <a:pPr algn="ctr"/>
            <a:r>
              <a:rPr lang="en-US" sz="2400">
                <a:solidFill>
                  <a:schemeClr val="tx1"/>
                </a:solidFill>
              </a:rPr>
              <a:t>Functional Commitment Construction &amp; Security Proof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83990A-D4DA-8A0E-5698-4414F0ABF1A2}"/>
              </a:ext>
            </a:extLst>
          </p:cNvPr>
          <p:cNvSpPr/>
          <p:nvPr/>
        </p:nvSpPr>
        <p:spPr>
          <a:xfrm>
            <a:off x="1473200" y="3651574"/>
            <a:ext cx="9245600" cy="24571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tx1"/>
                </a:solidFill>
              </a:rPr>
              <a:t>PART 2</a:t>
            </a:r>
            <a:endParaRPr lang="en-US" sz="2400">
              <a:solidFill>
                <a:schemeClr val="tx1"/>
              </a:solidFill>
            </a:endParaRPr>
          </a:p>
          <a:p>
            <a:pPr algn="ctr"/>
            <a:r>
              <a:rPr lang="en-US" sz="2400">
                <a:solidFill>
                  <a:schemeClr val="tx1"/>
                </a:solidFill>
              </a:rPr>
              <a:t>Using the construction.</a:t>
            </a:r>
          </a:p>
          <a:p>
            <a:pPr algn="ctr"/>
            <a:r>
              <a:rPr lang="en-US" sz="2400" u="sng">
                <a:solidFill>
                  <a:schemeClr val="tx1"/>
                </a:solidFill>
              </a:rPr>
              <a:t>Features</a:t>
            </a:r>
            <a:r>
              <a:rPr lang="en-US" sz="2400">
                <a:solidFill>
                  <a:schemeClr val="tx1"/>
                </a:solidFill>
              </a:rPr>
              <a:t>: Stateless updateability and composability</a:t>
            </a:r>
          </a:p>
          <a:p>
            <a:pPr algn="ctr"/>
            <a:r>
              <a:rPr lang="en-US" sz="2400" u="sng">
                <a:solidFill>
                  <a:schemeClr val="tx1"/>
                </a:solidFill>
              </a:rPr>
              <a:t>Efficient specializations</a:t>
            </a:r>
            <a:r>
              <a:rPr lang="en-US" sz="2400">
                <a:solidFill>
                  <a:schemeClr val="tx1"/>
                </a:solidFill>
              </a:rPr>
              <a:t>: vector commitments, accumulators, polynomial commitments, etc. </a:t>
            </a:r>
          </a:p>
        </p:txBody>
      </p:sp>
    </p:spTree>
    <p:extLst>
      <p:ext uri="{BB962C8B-B14F-4D97-AF65-F5344CB8AC3E}">
        <p14:creationId xmlns:p14="http://schemas.microsoft.com/office/powerpoint/2010/main" val="114526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0D9B-5F31-F003-1C1A-A2B4CDFF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/>
              <a:t>Part 1: Functional Commitment Construction</a:t>
            </a:r>
          </a:p>
        </p:txBody>
      </p:sp>
    </p:spTree>
    <p:extLst>
      <p:ext uri="{BB962C8B-B14F-4D97-AF65-F5344CB8AC3E}">
        <p14:creationId xmlns:p14="http://schemas.microsoft.com/office/powerpoint/2010/main" val="262818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ED669FD-838D-F86C-B039-63BCF4843EC5}"/>
                  </a:ext>
                </a:extLst>
              </p:cNvPr>
              <p:cNvSpPr txBox="1"/>
              <p:nvPr/>
            </p:nvSpPr>
            <p:spPr>
              <a:xfrm>
                <a:off x="4305300" y="3789303"/>
                <a:ext cx="375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ED669FD-838D-F86C-B039-63BCF4843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00" y="3789303"/>
                <a:ext cx="375920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2F5BFA-457D-5B5D-9990-B31957A0A164}"/>
                  </a:ext>
                </a:extLst>
              </p:cNvPr>
              <p:cNvSpPr txBox="1"/>
              <p:nvPr/>
            </p:nvSpPr>
            <p:spPr>
              <a:xfrm>
                <a:off x="4311650" y="2844225"/>
                <a:ext cx="375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2F5BFA-457D-5B5D-9990-B31957A0A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650" y="2844225"/>
                <a:ext cx="375920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A4709AD-7660-F03E-D752-C47EC1268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functional commitment?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A579-9039-A08C-25EA-7488DA4F1D7B}"/>
              </a:ext>
            </a:extLst>
          </p:cNvPr>
          <p:cNvSpPr txBox="1"/>
          <p:nvPr/>
        </p:nvSpPr>
        <p:spPr>
          <a:xfrm>
            <a:off x="546100" y="1562100"/>
            <a:ext cx="375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Prover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A2089-D42C-7D99-0C74-D98813CEEAF3}"/>
              </a:ext>
            </a:extLst>
          </p:cNvPr>
          <p:cNvSpPr txBox="1"/>
          <p:nvPr/>
        </p:nvSpPr>
        <p:spPr>
          <a:xfrm>
            <a:off x="7594600" y="1562100"/>
            <a:ext cx="375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Verifier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8C1791-6303-7348-D4BA-268D93527349}"/>
                  </a:ext>
                </a:extLst>
              </p:cNvPr>
              <p:cNvSpPr txBox="1"/>
              <p:nvPr/>
            </p:nvSpPr>
            <p:spPr>
              <a:xfrm>
                <a:off x="4305300" y="1606628"/>
                <a:ext cx="3759200" cy="1166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Function family </a:t>
                </a:r>
                <a:r>
                  <a:rPr lang="en-US" sz="3200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pp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Setup</m:t>
                      </m:r>
                      <m:sSup>
                        <m:sSupPr>
                          <m:ctrlPr>
                            <a:rPr lang="el-GR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(1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sz="3200" dirty="0" smtClean="0"/>
                            <m:t>λ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8C1791-6303-7348-D4BA-268D93527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00" y="1606628"/>
                <a:ext cx="3759200" cy="1166538"/>
              </a:xfrm>
              <a:prstGeom prst="rect">
                <a:avLst/>
              </a:prstGeom>
              <a:blipFill>
                <a:blip r:embed="rId6"/>
                <a:stretch>
                  <a:fillRect t="-6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758FED-54E8-75CC-DC31-5B8EA62DF789}"/>
                  </a:ext>
                </a:extLst>
              </p:cNvPr>
              <p:cNvSpPr txBox="1"/>
              <p:nvPr/>
            </p:nvSpPr>
            <p:spPr>
              <a:xfrm>
                <a:off x="503766" y="2788215"/>
                <a:ext cx="442806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Commit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≪|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0758FED-54E8-75CC-DC31-5B8EA62DF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66" y="2788215"/>
                <a:ext cx="4428067" cy="10772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E37E03C-9ECA-6E2F-AE2E-9264334911AD}"/>
                  </a:ext>
                </a:extLst>
              </p:cNvPr>
              <p:cNvSpPr txBox="1"/>
              <p:nvPr/>
            </p:nvSpPr>
            <p:spPr>
              <a:xfrm>
                <a:off x="838200" y="4137179"/>
                <a:ext cx="3759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Open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</a:rPr>
                            <m:t>pp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≪|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E37E03C-9ECA-6E2F-AE2E-926433491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37179"/>
                <a:ext cx="3759200" cy="1569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F07EFA-8CC1-4FD8-EC7A-FCC092D64366}"/>
                  </a:ext>
                </a:extLst>
              </p:cNvPr>
              <p:cNvSpPr txBox="1"/>
              <p:nvPr/>
            </p:nvSpPr>
            <p:spPr>
              <a:xfrm>
                <a:off x="5207000" y="5511104"/>
                <a:ext cx="67792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Accept</m:t>
                      </m:r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Reject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Verify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F07EFA-8CC1-4FD8-EC7A-FCC092D64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0" y="5511104"/>
                <a:ext cx="677926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C241D5-9E75-7AE2-4EFA-97C079CDF054}"/>
              </a:ext>
            </a:extLst>
          </p:cNvPr>
          <p:cNvCxnSpPr/>
          <p:nvPr/>
        </p:nvCxnSpPr>
        <p:spPr>
          <a:xfrm>
            <a:off x="4699000" y="3429000"/>
            <a:ext cx="29845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4F0C81F-F439-553B-4671-35CC3887C5F9}"/>
              </a:ext>
            </a:extLst>
          </p:cNvPr>
          <p:cNvCxnSpPr/>
          <p:nvPr/>
        </p:nvCxnSpPr>
        <p:spPr>
          <a:xfrm flipH="1">
            <a:off x="4673600" y="4277166"/>
            <a:ext cx="29972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9F3AE8-9F29-4911-DE5E-C173A3647077}"/>
                  </a:ext>
                </a:extLst>
              </p:cNvPr>
              <p:cNvSpPr txBox="1"/>
              <p:nvPr/>
            </p:nvSpPr>
            <p:spPr>
              <a:xfrm>
                <a:off x="4311650" y="4644872"/>
                <a:ext cx="3759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9F3AE8-9F29-4911-DE5E-C173A3647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650" y="4644872"/>
                <a:ext cx="375920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1BE76B-2C14-D866-3FD0-229D3295D0FC}"/>
              </a:ext>
            </a:extLst>
          </p:cNvPr>
          <p:cNvCxnSpPr/>
          <p:nvPr/>
        </p:nvCxnSpPr>
        <p:spPr>
          <a:xfrm>
            <a:off x="4699000" y="5229647"/>
            <a:ext cx="29845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05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7" grpId="0" build="p"/>
      <p:bldP spid="10" grpId="0" build="p"/>
      <p:bldP spid="11" grpId="0" build="p"/>
      <p:bldP spid="12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C224C-EB03-A4F7-E06A-CFA0091E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Security: (Selective) Evaluation Binding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F88645-A608-59F4-527F-6F53369B3DEE}"/>
                  </a:ext>
                </a:extLst>
              </p:cNvPr>
              <p:cNvSpPr/>
              <p:nvPr/>
            </p:nvSpPr>
            <p:spPr>
              <a:xfrm>
                <a:off x="838200" y="2346952"/>
                <a:ext cx="10515600" cy="1884695"/>
              </a:xfrm>
              <a:prstGeom prst="roundRect">
                <a:avLst/>
              </a:prstGeom>
              <a:solidFill>
                <a:srgbClr val="FED0D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Adv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sz="2800" dirty="0">
                              <a:solidFill>
                                <a:schemeClr val="tx1"/>
                              </a:solidFill>
                            </a:rPr>
                            <m:t>λ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  <a:p>
                <a:pPr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←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Setup</m:t>
                      </m:r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sz="2800" dirty="0">
                              <a:solidFill>
                                <a:schemeClr val="tx1"/>
                              </a:solidFill>
                            </a:rPr>
                            <m:t>λ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lvl="0" algn="ctr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Adv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pp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CEF88645-A608-59F4-527F-6F53369B3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46952"/>
                <a:ext cx="10515600" cy="188469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1F0271E2-B906-C5FD-9677-004F3A89CC6F}"/>
                  </a:ext>
                </a:extLst>
              </p:cNvPr>
              <p:cNvSpPr/>
              <p:nvPr/>
            </p:nvSpPr>
            <p:spPr>
              <a:xfrm>
                <a:off x="838200" y="4468480"/>
                <a:ext cx="10515600" cy="1884695"/>
              </a:xfrm>
              <a:prstGeom prst="roundRect">
                <a:avLst/>
              </a:prstGeom>
              <a:solidFill>
                <a:srgbClr val="FED0D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u="sng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Adv</m:t>
                    </m:r>
                  </m:oMath>
                </a14:m>
                <a:r>
                  <a:rPr lang="en-US" sz="2800" u="sng">
                    <a:solidFill>
                      <a:schemeClr val="tx1"/>
                    </a:solidFill>
                  </a:rPr>
                  <a:t> </a:t>
                </a:r>
                <a:r>
                  <a:rPr lang="en-US" sz="2800" b="1" u="sng">
                    <a:solidFill>
                      <a:schemeClr val="tx1"/>
                    </a:solidFill>
                  </a:rPr>
                  <a:t>wins if</a:t>
                </a:r>
              </a:p>
              <a:p>
                <a:pPr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>
                    <a:solidFill>
                      <a:schemeClr val="tx1"/>
                    </a:solidFill>
                  </a:rPr>
                  <a:t> </a:t>
                </a:r>
                <a:r>
                  <a:rPr lang="en-US" sz="2800" b="1" u="sng">
                    <a:solidFill>
                      <a:schemeClr val="tx1"/>
                    </a:solidFill>
                  </a:rPr>
                  <a:t>and</a:t>
                </a:r>
                <a:r>
                  <a:rPr lang="en-US" sz="280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Accept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Verify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pp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1F0271E2-B906-C5FD-9677-004F3A89CC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68480"/>
                <a:ext cx="10515600" cy="188469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AA713F6-D03C-4D91-8FFB-02E0B3F5BC80}"/>
              </a:ext>
            </a:extLst>
          </p:cNvPr>
          <p:cNvSpPr txBox="1"/>
          <p:nvPr/>
        </p:nvSpPr>
        <p:spPr>
          <a:xfrm>
            <a:off x="838200" y="1665911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The following game should be hard to win.</a:t>
            </a:r>
          </a:p>
        </p:txBody>
      </p:sp>
    </p:spTree>
    <p:extLst>
      <p:ext uri="{BB962C8B-B14F-4D97-AF65-F5344CB8AC3E}">
        <p14:creationId xmlns:p14="http://schemas.microsoft.com/office/powerpoint/2010/main" val="47045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7481-E857-5A60-9191-AA44F8A5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Commitment Applications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408AFE-9287-0FCF-6C43-653AC38C6ED0}"/>
              </a:ext>
            </a:extLst>
          </p:cNvPr>
          <p:cNvSpPr/>
          <p:nvPr/>
        </p:nvSpPr>
        <p:spPr>
          <a:xfrm>
            <a:off x="838200" y="1596065"/>
            <a:ext cx="10515600" cy="14560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Specializations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Vector commitments [LY10], Linear commitments [LRY16],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Polynomial commitments [KZG10], Key-value commitments [BBF19], etc.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499EF1-5929-0EB3-EC81-F4B277AF6E29}"/>
              </a:ext>
            </a:extLst>
          </p:cNvPr>
          <p:cNvSpPr/>
          <p:nvPr/>
        </p:nvSpPr>
        <p:spPr>
          <a:xfrm>
            <a:off x="838200" y="3187072"/>
            <a:ext cx="10515600" cy="33058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Applications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Verifiable outsourcing of storage [BGV11]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Authenticated Streaming [PSTY13]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Accumulators, Updateable ZK sets &amp; databases [BdM93, MRK03, Lis05]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Pseudonymous Credentials [KZG10]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Stateless transaction validation for cryptocurrencies [CPSZ18]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Proof-carrying data, SNARGs &amp; SNARKs [BFS20, BDFG21]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Delegation of committed programs [GSW23]</a:t>
            </a:r>
          </a:p>
        </p:txBody>
      </p:sp>
    </p:spTree>
    <p:extLst>
      <p:ext uri="{BB962C8B-B14F-4D97-AF65-F5344CB8AC3E}">
        <p14:creationId xmlns:p14="http://schemas.microsoft.com/office/powerpoint/2010/main" val="303813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D70-777B-70CD-A318-AF65B8476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 Work: Functional Commitments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E3947D3-E6AD-1EB6-E009-A2F71DD007EF}"/>
              </a:ext>
            </a:extLst>
          </p:cNvPr>
          <p:cNvSpPr/>
          <p:nvPr/>
        </p:nvSpPr>
        <p:spPr>
          <a:xfrm>
            <a:off x="482600" y="1596065"/>
            <a:ext cx="11226800" cy="7153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Non-falsifiable Assumptions [LRY16]:</a:t>
            </a:r>
            <a:r>
              <a:rPr lang="en-US" sz="2400" dirty="0">
                <a:solidFill>
                  <a:schemeClr val="tx1"/>
                </a:solidFill>
              </a:rPr>
              <a:t> Short commitment + SNARG for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B51182C-4DB5-05CA-C4DB-A7362F317994}"/>
                  </a:ext>
                </a:extLst>
              </p:cNvPr>
              <p:cNvSpPr/>
              <p:nvPr/>
            </p:nvSpPr>
            <p:spPr>
              <a:xfrm>
                <a:off x="482600" y="2477774"/>
                <a:ext cx="11226800" cy="235012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u="sng" dirty="0">
                    <a:solidFill>
                      <a:schemeClr val="tx1"/>
                    </a:solidFill>
                  </a:rPr>
                  <a:t>Falsifiable Assumptions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All constructions limited to “linearizable” functions (vectors, polynomials, key-value maps, etc.) [KZG10, LY10, CF13, PST13, LRY16].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[PPS21]: functional commitments for </a:t>
                </a:r>
                <a:r>
                  <a:rPr lang="en-US" sz="2400" b="1" u="sng" dirty="0">
                    <a:solidFill>
                      <a:schemeClr val="tx1"/>
                    </a:solidFill>
                  </a:rPr>
                  <a:t>all</a:t>
                </a:r>
                <a:r>
                  <a:rPr lang="en-US" sz="2400" dirty="0">
                    <a:solidFill>
                      <a:schemeClr val="tx1"/>
                    </a:solidFill>
                  </a:rPr>
                  <a:t> functions, but requires online authority.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Authority releases “opening keys” for all opened inputs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using system trapdoor.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B51182C-4DB5-05CA-C4DB-A7362F317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2477774"/>
                <a:ext cx="11226800" cy="235012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C90724-073B-513A-E7AD-307F3224394F}"/>
              </a:ext>
            </a:extLst>
          </p:cNvPr>
          <p:cNvSpPr/>
          <p:nvPr/>
        </p:nvSpPr>
        <p:spPr>
          <a:xfrm>
            <a:off x="482600" y="4994276"/>
            <a:ext cx="11226800" cy="1358899"/>
          </a:xfrm>
          <a:prstGeom prst="roundRect">
            <a:avLst/>
          </a:prstGeom>
          <a:solidFill>
            <a:srgbClr val="FED0D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1200"/>
              </a:spcBef>
            </a:pPr>
            <a:r>
              <a:rPr lang="en-US" sz="2800" b="1" u="sng" dirty="0">
                <a:solidFill>
                  <a:schemeClr val="tx1"/>
                </a:solidFill>
              </a:rPr>
              <a:t>Open Problem from [PPS21]:</a:t>
            </a:r>
            <a:r>
              <a:rPr lang="en-US" sz="2800" dirty="0">
                <a:solidFill>
                  <a:schemeClr val="tx1"/>
                </a:solidFill>
              </a:rPr>
              <a:t> Construct functional commitments for all functions </a:t>
            </a:r>
            <a:r>
              <a:rPr lang="en-US" sz="2800" b="1" i="1" u="sng" dirty="0">
                <a:solidFill>
                  <a:schemeClr val="tx1"/>
                </a:solidFill>
              </a:rPr>
              <a:t>without</a:t>
            </a:r>
            <a:r>
              <a:rPr lang="en-US" sz="2800" dirty="0">
                <a:solidFill>
                  <a:schemeClr val="tx1"/>
                </a:solidFill>
              </a:rPr>
              <a:t> any authority.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5424-FA41-7BD7-DD33-156F7F6E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DA059A6-46CD-1B77-CE2C-84CD13F9048B}"/>
                  </a:ext>
                </a:extLst>
              </p:cNvPr>
              <p:cNvSpPr/>
              <p:nvPr/>
            </p:nvSpPr>
            <p:spPr>
              <a:xfrm>
                <a:off x="482600" y="1525587"/>
                <a:ext cx="11226800" cy="4967288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u="sng">
                    <a:solidFill>
                      <a:schemeClr val="tx1"/>
                    </a:solidFill>
                  </a:rPr>
                  <a:t>Functional Commitments for All Functions</a:t>
                </a:r>
              </a:p>
              <a:p>
                <a:pPr algn="ctr"/>
                <a:endParaRPr lang="en-US" sz="2800" b="1" u="sng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u="sng">
                    <a:solidFill>
                      <a:schemeClr val="tx1"/>
                    </a:solidFill>
                  </a:rPr>
                  <a:t>Post-Quantum Security</a:t>
                </a:r>
                <a:r>
                  <a:rPr lang="en-US" sz="2800">
                    <a:solidFill>
                      <a:schemeClr val="tx1"/>
                    </a:solidFill>
                  </a:rPr>
                  <a:t>: Only assumption is </a:t>
                </a:r>
                <a:r>
                  <a:rPr lang="en-US" sz="2800" b="1" u="sng">
                    <a:solidFill>
                      <a:schemeClr val="tx1"/>
                    </a:solidFill>
                  </a:rPr>
                  <a:t>SIS</a:t>
                </a:r>
                <a:r>
                  <a:rPr lang="en-US" sz="2800">
                    <a:solidFill>
                      <a:schemeClr val="tx1"/>
                    </a:solidFill>
                  </a:rPr>
                  <a:t>.</a:t>
                </a:r>
                <a:endParaRPr lang="en-US" sz="2800" u="sng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u="sng">
                    <a:solidFill>
                      <a:schemeClr val="tx1"/>
                    </a:solidFill>
                  </a:rPr>
                  <a:t>Transparent Setup</a:t>
                </a:r>
                <a:r>
                  <a:rPr lang="en-US" sz="2800">
                    <a:solidFill>
                      <a:schemeClr val="tx1"/>
                    </a:solidFill>
                  </a:rPr>
                  <a:t>: Public parameter is just a single random matrix.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u="sng">
                    <a:solidFill>
                      <a:schemeClr val="tx1"/>
                    </a:solidFill>
                  </a:rPr>
                  <a:t>Linear Verification</a:t>
                </a:r>
                <a:r>
                  <a:rPr lang="en-US" sz="2800">
                    <a:solidFill>
                      <a:schemeClr val="tx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Verify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</a:rPr>
                  <a:t> simply checks a single SIS relation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𝑨𝑺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sz="280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u="sng">
                    <a:solidFill>
                      <a:schemeClr val="tx1"/>
                    </a:solidFill>
                  </a:rPr>
                  <a:t>More features</a:t>
                </a:r>
                <a:r>
                  <a:rPr lang="en-US" sz="2800">
                    <a:solidFill>
                      <a:schemeClr val="tx1"/>
                    </a:solidFill>
                  </a:rPr>
                  <a:t>: Stateless Updateability and Composability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u="sng">
                    <a:solidFill>
                      <a:schemeClr val="tx1"/>
                    </a:solidFill>
                  </a:rPr>
                  <a:t>Efficient Specialization</a:t>
                </a:r>
                <a:r>
                  <a:rPr lang="en-US" sz="2800">
                    <a:solidFill>
                      <a:schemeClr val="tx1"/>
                    </a:solidFill>
                  </a:rPr>
                  <a:t>: Vector commitments, accumulators, polynomial commitments, etc.</a:t>
                </a:r>
                <a:endParaRPr lang="en-US" sz="2800" u="sng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7DA059A6-46CD-1B77-CE2C-84CD13F90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1525587"/>
                <a:ext cx="11226800" cy="4967288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26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JPM Talk - Functional Commitments for All Functions from SIS</Template>
  <TotalTime>253</TotalTime>
  <Words>1671</Words>
  <Application>Microsoft Office PowerPoint</Application>
  <PresentationFormat>Widescreen</PresentationFormat>
  <Paragraphs>219</Paragraphs>
  <Slides>26</Slides>
  <Notes>11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Functional Commitments for All Functions from SIS with Transparent Setup</vt:lpstr>
      <vt:lpstr>This Talk</vt:lpstr>
      <vt:lpstr>This Talk: Roadmap</vt:lpstr>
      <vt:lpstr>Part 1: Functional Commitment Construction</vt:lpstr>
      <vt:lpstr>What is a functional commitment?</vt:lpstr>
      <vt:lpstr>Security: (Selective) Evaluation Binding</vt:lpstr>
      <vt:lpstr>Functional Commitment Applications</vt:lpstr>
      <vt:lpstr>Prior Work: Functional Commitments</vt:lpstr>
      <vt:lpstr>Our Results</vt:lpstr>
      <vt:lpstr>Concurrent Work</vt:lpstr>
      <vt:lpstr>Background: Short Integer Solution (SIS)</vt:lpstr>
      <vt:lpstr>Homomorphic Computation Scheme</vt:lpstr>
      <vt:lpstr>Functional Commitment Construction</vt:lpstr>
      <vt:lpstr>Security Proof from SIS</vt:lpstr>
      <vt:lpstr>Part 2: Features &amp; Specializations</vt:lpstr>
      <vt:lpstr>Stateless Updates: Linear</vt:lpstr>
      <vt:lpstr>Stateless Updates: Arbitrary Composition</vt:lpstr>
      <vt:lpstr>Specialization via Point Functions</vt:lpstr>
      <vt:lpstr>Highly Versatile Framework</vt:lpstr>
      <vt:lpstr>Thank you!</vt:lpstr>
      <vt:lpstr>PowerPoint Presentation</vt:lpstr>
      <vt:lpstr>Specialization: Vector Commitments</vt:lpstr>
      <vt:lpstr>Specialization: Vector Commitments</vt:lpstr>
      <vt:lpstr>Specialization: Vector Commitments Stateless Updateability</vt:lpstr>
      <vt:lpstr>PowerPoint Presentation</vt:lpstr>
      <vt:lpstr>Specialization: Key-Value Commitment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Commitments for All Functions from SIS</dc:title>
  <dc:creator>Leo de Castro</dc:creator>
  <cp:lastModifiedBy>Leo de Castro</cp:lastModifiedBy>
  <cp:revision>2</cp:revision>
  <dcterms:created xsi:type="dcterms:W3CDTF">2023-04-18T20:19:22Z</dcterms:created>
  <dcterms:modified xsi:type="dcterms:W3CDTF">2023-04-23T05:49:46Z</dcterms:modified>
</cp:coreProperties>
</file>