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20"/>
  </p:notesMasterIdLst>
  <p:sldIdLst>
    <p:sldId id="298" r:id="rId2"/>
    <p:sldId id="687" r:id="rId3"/>
    <p:sldId id="827" r:id="rId4"/>
    <p:sldId id="688" r:id="rId5"/>
    <p:sldId id="823" r:id="rId6"/>
    <p:sldId id="830" r:id="rId7"/>
    <p:sldId id="812" r:id="rId8"/>
    <p:sldId id="809" r:id="rId9"/>
    <p:sldId id="820" r:id="rId10"/>
    <p:sldId id="814" r:id="rId11"/>
    <p:sldId id="824" r:id="rId12"/>
    <p:sldId id="831" r:id="rId13"/>
    <p:sldId id="815" r:id="rId14"/>
    <p:sldId id="821" r:id="rId15"/>
    <p:sldId id="817" r:id="rId16"/>
    <p:sldId id="822" r:id="rId17"/>
    <p:sldId id="825" r:id="rId18"/>
    <p:sldId id="826" r:id="rId19"/>
  </p:sldIdLst>
  <p:sldSz cx="14630400" cy="8229600"/>
  <p:notesSz cx="7102475" cy="9388475"/>
  <p:embeddedFontLs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Eras Bold ITC" panose="020B0907030504020204" pitchFamily="34" charset="0"/>
      <p:regular r:id="rId27"/>
    </p:embeddedFont>
  </p:embeddedFontLst>
  <p:defaultTextStyle>
    <a:defPPr>
      <a:defRPr lang="he-IL"/>
    </a:defPPr>
    <a:lvl1pPr marL="0" algn="r" defTabSz="1306220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r" defTabSz="1306220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r" defTabSz="1306220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r" defTabSz="1306220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r" defTabSz="1306220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r" defTabSz="1306220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r" defTabSz="1306220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r" defTabSz="1306220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r" defTabSz="1306220" rtl="1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8000"/>
    <a:srgbClr val="34A853"/>
    <a:srgbClr val="0000CC"/>
    <a:srgbClr val="4285F4"/>
    <a:srgbClr val="FF81DE"/>
    <a:srgbClr val="FFFF00"/>
    <a:srgbClr val="FFC1EF"/>
    <a:srgbClr val="FF07DC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71" autoAdjust="0"/>
    <p:restoredTop sz="86569" autoAdjust="0"/>
  </p:normalViewPr>
  <p:slideViewPr>
    <p:cSldViewPr>
      <p:cViewPr varScale="1">
        <p:scale>
          <a:sx n="49" d="100"/>
          <a:sy n="49" d="100"/>
        </p:scale>
        <p:origin x="1212" y="44"/>
      </p:cViewPr>
      <p:guideLst>
        <p:guide orient="horz" pos="2160"/>
        <p:guide pos="288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46" y="320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06" y="-43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736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5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1"/>
          <a:lstStyle>
            <a:lvl1pPr algn="l">
              <a:defRPr sz="1200"/>
            </a:lvl1pPr>
          </a:lstStyle>
          <a:p>
            <a:fld id="{48EBAFBC-396F-4C59-AB8F-FB1A8CD8281F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4736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5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1" anchor="b"/>
          <a:lstStyle>
            <a:lvl1pPr algn="l">
              <a:defRPr sz="1200"/>
            </a:lvl1pPr>
          </a:lstStyle>
          <a:p>
            <a:fld id="{32F9AF35-EBB5-411C-B5D3-717C64F62C3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64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306220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r" defTabSz="1306220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r" defTabSz="1306220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r" defTabSz="1306220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r" defTabSz="1306220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r" defTabSz="1306220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r" defTabSz="1306220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r" defTabSz="1306220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r" defTabSz="1306220" rtl="1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9AF35-EBB5-411C-B5D3-717C64F62C3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5812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first </a:t>
                </a:r>
                <a:r>
                  <a:rPr lang="en-US" baseline="0" dirty="0" err="1" smtClean="0"/>
                  <a:t>requierment</a:t>
                </a:r>
                <a:r>
                  <a:rPr lang="en-US" baseline="0" dirty="0" smtClean="0"/>
                  <a:t> for a private learner was that it is a learner.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use the PAC model of Valiant from 84.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are given samples of the form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⟨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𝒙_𝒎,𝒄(𝒙_𝒎 )⟩</a:t>
                </a:r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baseline="0" dirty="0" smtClean="0"/>
                  <a:t>Where the examples 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_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𝒊</a:t>
                </a:r>
                <a:r>
                  <a:rPr lang="en-US" baseline="0" dirty="0" smtClean="0"/>
                  <a:t> are drawn according to an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distribution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𝓓</a:t>
                </a:r>
                <a:r>
                  <a:rPr lang="en-US" baseline="0" dirty="0" smtClean="0"/>
                  <a:t>, and labeled according to an unknown target concept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r>
                  <a:rPr lang="en-US" baseline="0" dirty="0" smtClean="0"/>
                  <a:t>Our goal is to output a hypothesis that is a “good guess” for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Of course we don’t know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 itself, but in this model we assume that we know the FAMILY of functions that this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target concept belongs to.</a:t>
                </a:r>
              </a:p>
              <a:p>
                <a:pPr algn="l" rtl="0"/>
                <a:r>
                  <a:rPr lang="en-US" baseline="0" dirty="0" smtClean="0"/>
                  <a:t>That is – we know big C = the concept class.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So we don’t know the function c or the distribution D, but we know big C.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say that an algorithm is a PAC Learner for this family (big C), if given such a labeled sample it outputs </a:t>
                </a:r>
                <a:r>
                  <a:rPr lang="en-US" baseline="0" dirty="0" err="1" smtClean="0"/>
                  <a:t>w.h.p</a:t>
                </a:r>
                <a:r>
                  <a:rPr lang="en-US" baseline="0" dirty="0" smtClean="0"/>
                  <a:t> a hypothesis with small error.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How do we define error?</a:t>
                </a:r>
              </a:p>
              <a:p>
                <a:pPr algn="l" rtl="0"/>
                <a:r>
                  <a:rPr lang="en-US" baseline="0" dirty="0" smtClean="0"/>
                  <a:t>The error of a hypothesis is defined as the probability it will classify incorrectly a fresh example from D.</a:t>
                </a:r>
              </a:p>
              <a:p>
                <a:pPr algn="l" rtl="0"/>
                <a:r>
                  <a:rPr lang="en-US" baseline="0" dirty="0" smtClean="0"/>
                  <a:t>So the learner </a:t>
                </a:r>
                <a:r>
                  <a:rPr lang="en-US" baseline="0" dirty="0" err="1" smtClean="0"/>
                  <a:t>dosen’t</a:t>
                </a:r>
                <a:r>
                  <a:rPr lang="en-US" baseline="0" dirty="0" smtClean="0"/>
                  <a:t> know the underling distribution D, but the hypothesis it outputs is valued with the same distribution used to create the sample.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449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first </a:t>
                </a:r>
                <a:r>
                  <a:rPr lang="en-US" baseline="0" dirty="0" err="1" smtClean="0"/>
                  <a:t>requierment</a:t>
                </a:r>
                <a:r>
                  <a:rPr lang="en-US" baseline="0" dirty="0" smtClean="0"/>
                  <a:t> for a private learner was that it is a learner.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use the PAC model of Valiant from 84.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are given samples of the form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⟨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𝒙_𝒎,𝒄(𝒙_𝒎 )⟩</a:t>
                </a:r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baseline="0" dirty="0" smtClean="0"/>
                  <a:t>Where the examples 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_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𝒊</a:t>
                </a:r>
                <a:r>
                  <a:rPr lang="en-US" baseline="0" dirty="0" smtClean="0"/>
                  <a:t> are drawn according to an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distribution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𝓓</a:t>
                </a:r>
                <a:r>
                  <a:rPr lang="en-US" baseline="0" dirty="0" smtClean="0"/>
                  <a:t>, and labeled according to an unknown target concept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r>
                  <a:rPr lang="en-US" baseline="0" dirty="0" smtClean="0"/>
                  <a:t>Our goal is to output a hypothesis that is a “good guess” for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Of course we don’t know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 itself, but in this model we assume that we know the FAMILY of functions that this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target concept belongs to.</a:t>
                </a:r>
              </a:p>
              <a:p>
                <a:pPr algn="l" rtl="0"/>
                <a:r>
                  <a:rPr lang="en-US" baseline="0" dirty="0" smtClean="0"/>
                  <a:t>That is – we know big C = the concept class.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So we don’t know the function c or the distribution D, but we know big C.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say that an algorithm is a PAC Learner for this family (big C), if given such a labeled sample it outputs </a:t>
                </a:r>
                <a:r>
                  <a:rPr lang="en-US" baseline="0" dirty="0" err="1" smtClean="0"/>
                  <a:t>w.h.p</a:t>
                </a:r>
                <a:r>
                  <a:rPr lang="en-US" baseline="0" dirty="0" smtClean="0"/>
                  <a:t> a hypothesis with small error.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How do we define error?</a:t>
                </a:r>
              </a:p>
              <a:p>
                <a:pPr algn="l" rtl="0"/>
                <a:r>
                  <a:rPr lang="en-US" baseline="0" dirty="0" smtClean="0"/>
                  <a:t>The error of a hypothesis is defined as the probability it will classify incorrectly a fresh example from D.</a:t>
                </a:r>
              </a:p>
              <a:p>
                <a:pPr algn="l" rtl="0"/>
                <a:r>
                  <a:rPr lang="en-US" baseline="0" dirty="0" smtClean="0"/>
                  <a:t>So the learner </a:t>
                </a:r>
                <a:r>
                  <a:rPr lang="en-US" baseline="0" dirty="0" err="1" smtClean="0"/>
                  <a:t>dosen’t</a:t>
                </a:r>
                <a:r>
                  <a:rPr lang="en-US" baseline="0" dirty="0" smtClean="0"/>
                  <a:t> know the underling distribution D, but the hypothesis it outputs is valued with the same distribution used to create the sample.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3489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4185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first </a:t>
                </a:r>
                <a:r>
                  <a:rPr lang="en-US" baseline="0" dirty="0" err="1" smtClean="0"/>
                  <a:t>requierment</a:t>
                </a:r>
                <a:r>
                  <a:rPr lang="en-US" baseline="0" dirty="0" smtClean="0"/>
                  <a:t> for a private learner was that it is a learner.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use the PAC model of Valiant from 84.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are given samples of the form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⟨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𝒙_𝒎,𝒄(𝒙_𝒎 )⟩</a:t>
                </a:r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baseline="0" dirty="0" smtClean="0"/>
                  <a:t>Where the examples 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_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𝒊</a:t>
                </a:r>
                <a:r>
                  <a:rPr lang="en-US" baseline="0" dirty="0" smtClean="0"/>
                  <a:t> are drawn according to an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distribution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𝓓</a:t>
                </a:r>
                <a:r>
                  <a:rPr lang="en-US" baseline="0" dirty="0" smtClean="0"/>
                  <a:t>, and labeled according to an unknown target concept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r>
                  <a:rPr lang="en-US" baseline="0" dirty="0" smtClean="0"/>
                  <a:t>Our goal is to output a hypothesis that is a “good guess” for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Of course we don’t know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 itself, but in this model we assume that we know the FAMILY of functions that this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target concept belongs to.</a:t>
                </a:r>
              </a:p>
              <a:p>
                <a:pPr algn="l" rtl="0"/>
                <a:r>
                  <a:rPr lang="en-US" baseline="0" dirty="0" smtClean="0"/>
                  <a:t>That is – we know big C = the concept class.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So we don’t know the function c or the distribution D, but we know big C.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say that an algorithm is a PAC Learner for this family (big C), if given such a labeled sample it outputs </a:t>
                </a:r>
                <a:r>
                  <a:rPr lang="en-US" baseline="0" dirty="0" err="1" smtClean="0"/>
                  <a:t>w.h.p</a:t>
                </a:r>
                <a:r>
                  <a:rPr lang="en-US" baseline="0" dirty="0" smtClean="0"/>
                  <a:t> a hypothesis with small error.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How do we define error?</a:t>
                </a:r>
              </a:p>
              <a:p>
                <a:pPr algn="l" rtl="0"/>
                <a:r>
                  <a:rPr lang="en-US" baseline="0" dirty="0" smtClean="0"/>
                  <a:t>The error of a hypothesis is defined as the probability it will classify incorrectly a fresh example from D.</a:t>
                </a:r>
              </a:p>
              <a:p>
                <a:pPr algn="l" rtl="0"/>
                <a:r>
                  <a:rPr lang="en-US" baseline="0" dirty="0" smtClean="0"/>
                  <a:t>So the learner </a:t>
                </a:r>
                <a:r>
                  <a:rPr lang="en-US" baseline="0" dirty="0" err="1" smtClean="0"/>
                  <a:t>dosen’t</a:t>
                </a:r>
                <a:r>
                  <a:rPr lang="en-US" baseline="0" dirty="0" smtClean="0"/>
                  <a:t> know the underling distribution D, but the hypothesis it outputs is valued with the same distribution used to create the sample.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659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first </a:t>
                </a:r>
                <a:r>
                  <a:rPr lang="en-US" baseline="0" dirty="0" err="1" smtClean="0"/>
                  <a:t>requierment</a:t>
                </a:r>
                <a:r>
                  <a:rPr lang="en-US" baseline="0" dirty="0" smtClean="0"/>
                  <a:t> for a private learner was that it is a learner.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use the PAC model of Valiant from 84.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are given samples of the form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⟨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𝒙_𝒎,𝒄(𝒙_𝒎 )⟩</a:t>
                </a:r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baseline="0" dirty="0" smtClean="0"/>
                  <a:t>Where the examples 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_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𝒊</a:t>
                </a:r>
                <a:r>
                  <a:rPr lang="en-US" baseline="0" dirty="0" smtClean="0"/>
                  <a:t> are drawn according to an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distribution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𝓓</a:t>
                </a:r>
                <a:r>
                  <a:rPr lang="en-US" baseline="0" dirty="0" smtClean="0"/>
                  <a:t>, and labeled according to an unknown target concept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r>
                  <a:rPr lang="en-US" baseline="0" dirty="0" smtClean="0"/>
                  <a:t>Our goal is to output a hypothesis that is a “good guess” for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Of course we don’t know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 itself, but in this model we assume that we know the FAMILY of functions that this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target concept belongs to.</a:t>
                </a:r>
              </a:p>
              <a:p>
                <a:pPr algn="l" rtl="0"/>
                <a:r>
                  <a:rPr lang="en-US" baseline="0" dirty="0" smtClean="0"/>
                  <a:t>That is – we know big C = the concept class.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So we don’t know the function c or the distribution D, but we know big C.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say that an algorithm is a PAC Learner for this family (big C), if given such a labeled sample it outputs </a:t>
                </a:r>
                <a:r>
                  <a:rPr lang="en-US" baseline="0" dirty="0" err="1" smtClean="0"/>
                  <a:t>w.h.p</a:t>
                </a:r>
                <a:r>
                  <a:rPr lang="en-US" baseline="0" dirty="0" smtClean="0"/>
                  <a:t> a hypothesis with small error.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How do we define error?</a:t>
                </a:r>
              </a:p>
              <a:p>
                <a:pPr algn="l" rtl="0"/>
                <a:r>
                  <a:rPr lang="en-US" baseline="0" dirty="0" smtClean="0"/>
                  <a:t>The error of a hypothesis is defined as the probability it will classify incorrectly a fresh example from D.</a:t>
                </a:r>
              </a:p>
              <a:p>
                <a:pPr algn="l" rtl="0"/>
                <a:r>
                  <a:rPr lang="en-US" baseline="0" dirty="0" smtClean="0"/>
                  <a:t>So the learner </a:t>
                </a:r>
                <a:r>
                  <a:rPr lang="en-US" baseline="0" dirty="0" err="1" smtClean="0"/>
                  <a:t>dosen’t</a:t>
                </a:r>
                <a:r>
                  <a:rPr lang="en-US" baseline="0" dirty="0" smtClean="0"/>
                  <a:t> know the underling distribution D, but the hypothesis it outputs is valued with the same distribution used to create the sample.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186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first </a:t>
                </a:r>
                <a:r>
                  <a:rPr lang="en-US" baseline="0" dirty="0" err="1" smtClean="0"/>
                  <a:t>requierment</a:t>
                </a:r>
                <a:r>
                  <a:rPr lang="en-US" baseline="0" dirty="0" smtClean="0"/>
                  <a:t> for a private learner was that it is a learner.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use the PAC model of Valiant from 84.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are given samples of the form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⟨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𝒙_𝒎,𝒄(𝒙_𝒎 )⟩</a:t>
                </a:r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baseline="0" dirty="0" smtClean="0"/>
                  <a:t>Where the examples 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_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𝒊</a:t>
                </a:r>
                <a:r>
                  <a:rPr lang="en-US" baseline="0" dirty="0" smtClean="0"/>
                  <a:t> are drawn according to an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distribution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𝓓</a:t>
                </a:r>
                <a:r>
                  <a:rPr lang="en-US" baseline="0" dirty="0" smtClean="0"/>
                  <a:t>, and labeled according to an unknown target concept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r>
                  <a:rPr lang="en-US" baseline="0" dirty="0" smtClean="0"/>
                  <a:t>Our goal is to output a hypothesis that is a “good guess” for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Of course we don’t know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 itself, but in this model we assume that we know the FAMILY of functions that this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target concept belongs to.</a:t>
                </a:r>
              </a:p>
              <a:p>
                <a:pPr algn="l" rtl="0"/>
                <a:r>
                  <a:rPr lang="en-US" baseline="0" dirty="0" smtClean="0"/>
                  <a:t>That is – we know big C = the concept class.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So we don’t know the function c or the distribution D, but we know big C.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say that an algorithm is a PAC Learner for this family (big C), if given such a labeled sample it outputs </a:t>
                </a:r>
                <a:r>
                  <a:rPr lang="en-US" baseline="0" dirty="0" err="1" smtClean="0"/>
                  <a:t>w.h.p</a:t>
                </a:r>
                <a:r>
                  <a:rPr lang="en-US" baseline="0" dirty="0" smtClean="0"/>
                  <a:t> a hypothesis with small error.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How do we define error?</a:t>
                </a:r>
              </a:p>
              <a:p>
                <a:pPr algn="l" rtl="0"/>
                <a:r>
                  <a:rPr lang="en-US" baseline="0" dirty="0" smtClean="0"/>
                  <a:t>The error of a hypothesis is defined as the probability it will classify incorrectly a fresh example from D.</a:t>
                </a:r>
              </a:p>
              <a:p>
                <a:pPr algn="l" rtl="0"/>
                <a:r>
                  <a:rPr lang="en-US" baseline="0" dirty="0" smtClean="0"/>
                  <a:t>So the learner </a:t>
                </a:r>
                <a:r>
                  <a:rPr lang="en-US" baseline="0" dirty="0" err="1" smtClean="0"/>
                  <a:t>dosen’t</a:t>
                </a:r>
                <a:r>
                  <a:rPr lang="en-US" baseline="0" dirty="0" smtClean="0"/>
                  <a:t> know the underling distribution D, but the hypothesis it outputs is valued with the same distribution used to create the sample.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8640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defTabSz="1346060">
                  <a:defRPr/>
                </a:pPr>
                <a:r>
                  <a:rPr lang="en-US" sz="1900" b="1" dirty="0">
                    <a:solidFill>
                      <a:schemeClr val="bg1">
                        <a:lumMod val="50000"/>
                      </a:schemeClr>
                    </a:solidFill>
                  </a:rPr>
                  <a:t>Note:</a:t>
                </a:r>
                <a:r>
                  <a:rPr lang="en-US" sz="1900" dirty="0">
                    <a:solidFill>
                      <a:schemeClr val="bg1">
                        <a:lumMod val="50000"/>
                      </a:schemeClr>
                    </a:solidFill>
                  </a:rPr>
                  <a:t> It's not that the mechanism did not get enough information about the underlying distribution. Rather, it cannot shrink this information in a way that allows for efficiently answering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900" dirty="0">
                    <a:solidFill>
                      <a:schemeClr val="bg1">
                        <a:lumMod val="50000"/>
                      </a:schemeClr>
                    </a:solidFill>
                  </a:rPr>
                  <a:t> adaptive queries</a:t>
                </a:r>
              </a:p>
              <a:p>
                <a:pPr algn="l" rt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first </a:t>
                </a:r>
                <a:r>
                  <a:rPr lang="en-US" baseline="0" dirty="0" err="1" smtClean="0"/>
                  <a:t>requierment</a:t>
                </a:r>
                <a:r>
                  <a:rPr lang="en-US" baseline="0" dirty="0" smtClean="0"/>
                  <a:t> for a private learner was that it is a learner.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use the PAC model of Valiant from 84.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are given samples of the form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⟨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𝒙_𝒎,𝒄(𝒙_𝒎 )⟩</a:t>
                </a:r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baseline="0" dirty="0" smtClean="0"/>
                  <a:t>Where the examples 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_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𝒊</a:t>
                </a:r>
                <a:r>
                  <a:rPr lang="en-US" baseline="0" dirty="0" smtClean="0"/>
                  <a:t> are drawn according to an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distribution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𝓓</a:t>
                </a:r>
                <a:r>
                  <a:rPr lang="en-US" baseline="0" dirty="0" smtClean="0"/>
                  <a:t>, and labeled according to an unknown target concept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r>
                  <a:rPr lang="en-US" baseline="0" dirty="0" smtClean="0"/>
                  <a:t>Our goal is to output a hypothesis that is a “good guess” for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Of course we don’t know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 itself, but in this model we assume that we know the FAMILY of functions that this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target concept belongs to.</a:t>
                </a:r>
              </a:p>
              <a:p>
                <a:pPr algn="l" rtl="0"/>
                <a:r>
                  <a:rPr lang="en-US" baseline="0" dirty="0" smtClean="0"/>
                  <a:t>That is – we know big C = the concept class.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So we don’t know the function c or the distribution D, but we know big C.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say that an algorithm is a PAC Learner for this family (big C), if given such a labeled sample it outputs </a:t>
                </a:r>
                <a:r>
                  <a:rPr lang="en-US" baseline="0" dirty="0" err="1" smtClean="0"/>
                  <a:t>w.h.p</a:t>
                </a:r>
                <a:r>
                  <a:rPr lang="en-US" baseline="0" dirty="0" smtClean="0"/>
                  <a:t> a hypothesis with small error.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How do we define error?</a:t>
                </a:r>
              </a:p>
              <a:p>
                <a:pPr algn="l" rtl="0"/>
                <a:r>
                  <a:rPr lang="en-US" baseline="0" dirty="0" smtClean="0"/>
                  <a:t>The error of a hypothesis is defined as the probability it will classify incorrectly a fresh example from D.</a:t>
                </a:r>
              </a:p>
              <a:p>
                <a:pPr algn="l" rtl="0"/>
                <a:r>
                  <a:rPr lang="en-US" baseline="0" dirty="0" smtClean="0"/>
                  <a:t>So the learner </a:t>
                </a:r>
                <a:r>
                  <a:rPr lang="en-US" baseline="0" dirty="0" err="1" smtClean="0"/>
                  <a:t>dosen’t</a:t>
                </a:r>
                <a:r>
                  <a:rPr lang="en-US" baseline="0" dirty="0" smtClean="0"/>
                  <a:t> know the underling distribution D, but the hypothesis it outputs is valued with the same distribution used to create the sample.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632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886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498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05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642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1838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049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8629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first </a:t>
                </a:r>
                <a:r>
                  <a:rPr lang="en-US" baseline="0" dirty="0" err="1" smtClean="0"/>
                  <a:t>requierment</a:t>
                </a:r>
                <a:r>
                  <a:rPr lang="en-US" baseline="0" dirty="0" smtClean="0"/>
                  <a:t> for a private learner was that it is a learner.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use the PAC model of Valiant from 84.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are given samples of the form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⟨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𝒙_𝒎,𝒄(𝒙_𝒎 )⟩</a:t>
                </a:r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baseline="0" dirty="0" smtClean="0"/>
                  <a:t>Where the examples 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_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𝒊</a:t>
                </a:r>
                <a:r>
                  <a:rPr lang="en-US" baseline="0" dirty="0" smtClean="0"/>
                  <a:t> are drawn according to an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distribution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𝓓</a:t>
                </a:r>
                <a:r>
                  <a:rPr lang="en-US" baseline="0" dirty="0" smtClean="0"/>
                  <a:t>, and labeled according to an unknown target concept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r>
                  <a:rPr lang="en-US" baseline="0" dirty="0" smtClean="0"/>
                  <a:t>Our goal is to output a hypothesis that is a “good guess” for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Of course we don’t know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 itself, but in this model we assume that we know the FAMILY of functions that this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target concept belongs to.</a:t>
                </a:r>
              </a:p>
              <a:p>
                <a:pPr algn="l" rtl="0"/>
                <a:r>
                  <a:rPr lang="en-US" baseline="0" dirty="0" smtClean="0"/>
                  <a:t>That is – we know big C = the concept class.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So we don’t know the function c or the distribution D, but we know big C.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say that an algorithm is a PAC Learner for this family (big C), if given such a labeled sample it outputs </a:t>
                </a:r>
                <a:r>
                  <a:rPr lang="en-US" baseline="0" dirty="0" err="1" smtClean="0"/>
                  <a:t>w.h.p</a:t>
                </a:r>
                <a:r>
                  <a:rPr lang="en-US" baseline="0" dirty="0" smtClean="0"/>
                  <a:t> a hypothesis with small error.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How do we define error?</a:t>
                </a:r>
              </a:p>
              <a:p>
                <a:pPr algn="l" rtl="0"/>
                <a:r>
                  <a:rPr lang="en-US" baseline="0" dirty="0" smtClean="0"/>
                  <a:t>The error of a hypothesis is defined as the probability it will classify incorrectly a fresh example from D.</a:t>
                </a:r>
              </a:p>
              <a:p>
                <a:pPr algn="l" rtl="0"/>
                <a:r>
                  <a:rPr lang="en-US" baseline="0" dirty="0" smtClean="0"/>
                  <a:t>So the learner </a:t>
                </a:r>
                <a:r>
                  <a:rPr lang="en-US" baseline="0" dirty="0" err="1" smtClean="0"/>
                  <a:t>dosen’t</a:t>
                </a:r>
                <a:r>
                  <a:rPr lang="en-US" baseline="0" dirty="0" smtClean="0"/>
                  <a:t> know the underling distribution D, but the hypothesis it outputs is valued with the same distribution used to create the sample.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4524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first </a:t>
                </a:r>
                <a:r>
                  <a:rPr lang="en-US" baseline="0" dirty="0" err="1" smtClean="0"/>
                  <a:t>requierment</a:t>
                </a:r>
                <a:r>
                  <a:rPr lang="en-US" baseline="0" dirty="0" smtClean="0"/>
                  <a:t> for a private learner was that it is a learner.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use the PAC model of Valiant from 84.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are given samples of the form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⟨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𝒙_𝒎,𝒄(𝒙_𝒎 )⟩</a:t>
                </a:r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baseline="0" dirty="0" smtClean="0"/>
                  <a:t>Where the examples 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_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𝒊</a:t>
                </a:r>
                <a:r>
                  <a:rPr lang="en-US" baseline="0" dirty="0" smtClean="0"/>
                  <a:t> are drawn according to an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distribution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𝓓</a:t>
                </a:r>
                <a:r>
                  <a:rPr lang="en-US" baseline="0" dirty="0" smtClean="0"/>
                  <a:t>, and labeled according to an unknown target concept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r>
                  <a:rPr lang="en-US" baseline="0" dirty="0" smtClean="0"/>
                  <a:t>Our goal is to output a hypothesis that is a “good guess” for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Of course we don’t know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 itself, but in this model we assume that we know the FAMILY of functions that this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target concept belongs to.</a:t>
                </a:r>
              </a:p>
              <a:p>
                <a:pPr algn="l" rtl="0"/>
                <a:r>
                  <a:rPr lang="en-US" baseline="0" dirty="0" smtClean="0"/>
                  <a:t>That is – we know big C = the concept class.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So we don’t know the function c or the distribution D, but we know big C.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say that an algorithm is a PAC Learner for this family (big C), if given such a labeled sample it outputs </a:t>
                </a:r>
                <a:r>
                  <a:rPr lang="en-US" baseline="0" dirty="0" err="1" smtClean="0"/>
                  <a:t>w.h.p</a:t>
                </a:r>
                <a:r>
                  <a:rPr lang="en-US" baseline="0" dirty="0" smtClean="0"/>
                  <a:t> a hypothesis with small error.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How do we define error?</a:t>
                </a:r>
              </a:p>
              <a:p>
                <a:pPr algn="l" rtl="0"/>
                <a:r>
                  <a:rPr lang="en-US" baseline="0" dirty="0" smtClean="0"/>
                  <a:t>The error of a hypothesis is defined as the probability it will classify incorrectly a fresh example from D.</a:t>
                </a:r>
              </a:p>
              <a:p>
                <a:pPr algn="l" rtl="0"/>
                <a:r>
                  <a:rPr lang="en-US" baseline="0" dirty="0" smtClean="0"/>
                  <a:t>So the learner </a:t>
                </a:r>
                <a:r>
                  <a:rPr lang="en-US" baseline="0" dirty="0" err="1" smtClean="0"/>
                  <a:t>dosen’t</a:t>
                </a:r>
                <a:r>
                  <a:rPr lang="en-US" baseline="0" dirty="0" smtClean="0"/>
                  <a:t> know the underling distribution D, but the hypothesis it outputs is valued with the same distribution used to create the sample.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475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defTabSz="1346060">
                  <a:defRPr/>
                </a:pPr>
                <a:r>
                  <a:rPr lang="en-US" sz="1900" dirty="0"/>
                  <a:t>Note: algorithm has enough samples to solve the problem</a:t>
                </a:r>
              </a:p>
              <a:p>
                <a:pPr algn="l" rtl="1"/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</a:t>
                </a:r>
                <a:r>
                  <a:rPr lang="en-US" baseline="0" dirty="0" smtClean="0"/>
                  <a:t> first </a:t>
                </a:r>
                <a:r>
                  <a:rPr lang="en-US" baseline="0" dirty="0" err="1" smtClean="0"/>
                  <a:t>requierment</a:t>
                </a:r>
                <a:r>
                  <a:rPr lang="en-US" baseline="0" dirty="0" smtClean="0"/>
                  <a:t> for a private learner was that it is a learner.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use the PAC model of Valiant from 84.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are given samples of the form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⟨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𝒙_𝒎,𝒄(𝒙_𝒎 )⟩</a:t>
                </a:r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pPr algn="l" rtl="0"/>
                <a:r>
                  <a:rPr lang="en-US" baseline="0" dirty="0" smtClean="0"/>
                  <a:t>Where the examples 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𝒙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_</a:t>
                </a:r>
                <a:r>
                  <a:rPr lang="en-US" sz="1200" b="1" i="0">
                    <a:solidFill>
                      <a:schemeClr val="tx1"/>
                    </a:solidFill>
                    <a:latin typeface="Cambria Math"/>
                  </a:rPr>
                  <a:t>𝒊</a:t>
                </a:r>
                <a:r>
                  <a:rPr lang="en-US" baseline="0" dirty="0" smtClean="0"/>
                  <a:t> are drawn according to an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distribution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𝓓</a:t>
                </a:r>
                <a:r>
                  <a:rPr lang="en-US" baseline="0" dirty="0" smtClean="0"/>
                  <a:t>, and labeled according to an unknown target concept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r>
                  <a:rPr lang="en-US" baseline="0" dirty="0" smtClean="0"/>
                  <a:t>Our goal is to output a hypothesis that is a “good guess” for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Of course we don’t know the function </a:t>
                </a:r>
                <a:r>
                  <a:rPr lang="en-US" sz="1200" b="1" i="0" smtClean="0">
                    <a:solidFill>
                      <a:schemeClr val="tx1"/>
                    </a:solidFill>
                    <a:latin typeface="Cambria Math"/>
                  </a:rPr>
                  <a:t>𝒄</a:t>
                </a:r>
                <a:r>
                  <a:rPr lang="en-US" baseline="0" dirty="0" smtClean="0"/>
                  <a:t> itself, but in this model we assume that we know the FAMILY of functions that this </a:t>
                </a:r>
                <a:r>
                  <a:rPr lang="en-US" baseline="0" dirty="0" err="1" smtClean="0"/>
                  <a:t>unkown</a:t>
                </a:r>
                <a:r>
                  <a:rPr lang="en-US" baseline="0" dirty="0" smtClean="0"/>
                  <a:t> target concept belongs to.</a:t>
                </a:r>
              </a:p>
              <a:p>
                <a:pPr algn="l" rtl="0"/>
                <a:r>
                  <a:rPr lang="en-US" baseline="0" dirty="0" smtClean="0"/>
                  <a:t>That is – we know big C = the concept class.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So we don’t know the function c or the distribution D, but we know big C.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We say that an algorithm is a PAC Learner for this family (big C), if given such a labeled sample it outputs </a:t>
                </a:r>
                <a:r>
                  <a:rPr lang="en-US" baseline="0" dirty="0" err="1" smtClean="0"/>
                  <a:t>w.h.p</a:t>
                </a:r>
                <a:r>
                  <a:rPr lang="en-US" baseline="0" dirty="0" smtClean="0"/>
                  <a:t> a hypothesis with small error.</a:t>
                </a:r>
              </a:p>
              <a:p>
                <a:pPr algn="l" rtl="0"/>
                <a:endParaRPr lang="en-US" baseline="0" dirty="0" smtClean="0"/>
              </a:p>
              <a:p>
                <a:pPr algn="l" rtl="0"/>
                <a:r>
                  <a:rPr lang="en-US" baseline="0" dirty="0" smtClean="0"/>
                  <a:t>How do we define error?</a:t>
                </a:r>
              </a:p>
              <a:p>
                <a:pPr algn="l" rtl="0"/>
                <a:r>
                  <a:rPr lang="en-US" baseline="0" dirty="0" smtClean="0"/>
                  <a:t>The error of a hypothesis is defined as the probability it will classify incorrectly a fresh example from D.</a:t>
                </a:r>
              </a:p>
              <a:p>
                <a:pPr algn="l" rtl="0"/>
                <a:r>
                  <a:rPr lang="en-US" baseline="0" dirty="0" smtClean="0"/>
                  <a:t>So the learner </a:t>
                </a:r>
                <a:r>
                  <a:rPr lang="en-US" baseline="0" dirty="0" err="1" smtClean="0"/>
                  <a:t>dosen’t</a:t>
                </a:r>
                <a:r>
                  <a:rPr lang="en-US" baseline="0" dirty="0" smtClean="0"/>
                  <a:t> know the underling distribution D, but the hypothesis it outputs is valued with the same distribution used to create the sample.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2B8DC-33C7-4A76-82BD-290E095099D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176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3A0-057A-48D4-A5D6-0080DADD2A12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E12D-A876-4314-9014-7633D78BF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743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3A0-057A-48D4-A5D6-0080DADD2A12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E12D-A876-4314-9014-7633D78BF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57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9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9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3A0-057A-48D4-A5D6-0080DADD2A12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E12D-A876-4314-9014-7633D78BF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939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3A0-057A-48D4-A5D6-0080DADD2A12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E12D-A876-4314-9014-7633D78BF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889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r">
              <a:defRPr sz="57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3A0-057A-48D4-A5D6-0080DADD2A12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E12D-A876-4314-9014-7633D78BF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894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3A0-057A-48D4-A5D6-0080DADD2A12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E12D-A876-4314-9014-7633D78BF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96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136"/>
            <a:ext cx="6466840" cy="7677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3A0-057A-48D4-A5D6-0080DADD2A12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E12D-A876-4314-9014-7633D78BF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55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3A0-057A-48D4-A5D6-0080DADD2A12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E12D-A876-4314-9014-7633D78BF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995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3A0-057A-48D4-A5D6-0080DADD2A12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E12D-A876-4314-9014-7633D78BF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983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7" y="327660"/>
            <a:ext cx="4813301" cy="1394461"/>
          </a:xfrm>
        </p:spPr>
        <p:txBody>
          <a:bodyPr anchor="b"/>
          <a:lstStyle>
            <a:lvl1pPr algn="r">
              <a:defRPr sz="29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4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7" y="1722124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3A0-057A-48D4-A5D6-0080DADD2A12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E12D-A876-4314-9014-7633D78BF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956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2"/>
            <a:ext cx="8778240" cy="680087"/>
          </a:xfrm>
        </p:spPr>
        <p:txBody>
          <a:bodyPr anchor="b"/>
          <a:lstStyle>
            <a:lvl1pPr algn="r">
              <a:defRPr sz="29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C3A0-057A-48D4-A5D6-0080DADD2A12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8E12D-A876-4314-9014-7633D78BF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250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1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2C3A0-057A-48D4-A5D6-0080DADD2A12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1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1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8E12D-A876-4314-9014-7633D78BFA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50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1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r" defTabSz="1306220" rtl="1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r" defTabSz="1306220" rtl="1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r" defTabSz="1306220" rtl="1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r" defTabSz="1306220" rtl="1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r" defTabSz="1306220" rtl="1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r" defTabSz="13062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r" defTabSz="13062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r" defTabSz="13062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r" defTabSz="1306220" rtl="1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0622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r" defTabSz="130622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r" defTabSz="130622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r" defTabSz="130622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r" defTabSz="130622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r" defTabSz="130622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r" defTabSz="130622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r" defTabSz="130622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r" defTabSz="1306220" rtl="1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0FE11D3-2866-4D6A-8C4C-62047B26E961}"/>
              </a:ext>
            </a:extLst>
          </p:cNvPr>
          <p:cNvSpPr txBox="1">
            <a:spLocks/>
          </p:cNvSpPr>
          <p:nvPr/>
        </p:nvSpPr>
        <p:spPr>
          <a:xfrm>
            <a:off x="0" y="4379952"/>
            <a:ext cx="14630400" cy="2674640"/>
          </a:xfrm>
          <a:prstGeom prst="rect">
            <a:avLst/>
          </a:prstGeom>
        </p:spPr>
        <p:txBody>
          <a:bodyPr vert="horz" lIns="130622" tIns="65311" rIns="130622" bIns="65311" rtlCol="1">
            <a:noAutofit/>
          </a:bodyPr>
          <a:lstStyle>
            <a:defPPr>
              <a:defRPr lang="he-IL"/>
            </a:defPPr>
            <a:lvl1pPr marL="0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Itai </a:t>
            </a:r>
            <a:r>
              <a:rPr lang="en-US" sz="3200" b="1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Dinur</a:t>
            </a:r>
            <a:endParaRPr lang="en-US" sz="6600" b="1" dirty="0">
              <a:solidFill>
                <a:schemeClr val="accent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</a:pPr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+Uri Stemmer          +David Woodruff          +Samson Zhou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2F42E1-7904-457A-BEA0-809665EA4DAD}"/>
              </a:ext>
            </a:extLst>
          </p:cNvPr>
          <p:cNvSpPr txBox="1">
            <a:spLocks/>
          </p:cNvSpPr>
          <p:nvPr/>
        </p:nvSpPr>
        <p:spPr>
          <a:xfrm>
            <a:off x="0" y="874440"/>
            <a:ext cx="14630400" cy="3096344"/>
          </a:xfrm>
          <a:prstGeom prst="rect">
            <a:avLst/>
          </a:prstGeom>
        </p:spPr>
        <p:txBody>
          <a:bodyPr vert="horz" lIns="130622" tIns="65311" rIns="130622" bIns="65311" numCol="1" rtlCol="1" anchor="ctr">
            <a:normAutofit lnSpcReduction="10000"/>
          </a:bodyPr>
          <a:lstStyle>
            <a:defPPr>
              <a:defRPr lang="he-IL"/>
            </a:defPPr>
            <a:lvl1pPr marL="0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6600" dirty="0">
                <a:solidFill>
                  <a:srgbClr val="0070C0"/>
                </a:solidFill>
                <a:latin typeface="Eras Bold ITC" panose="020B0907030504020204" pitchFamily="34" charset="0"/>
              </a:rPr>
              <a:t>On Differential Privacy and</a:t>
            </a:r>
          </a:p>
          <a:p>
            <a:pPr algn="ctr" rtl="0"/>
            <a:r>
              <a:rPr lang="en-US" sz="6600" dirty="0">
                <a:solidFill>
                  <a:srgbClr val="0070C0"/>
                </a:solidFill>
                <a:latin typeface="Eras Bold ITC" panose="020B0907030504020204" pitchFamily="34" charset="0"/>
              </a:rPr>
              <a:t>Adaptive Data Analysis with </a:t>
            </a:r>
          </a:p>
          <a:p>
            <a:pPr algn="ctr" rtl="0"/>
            <a:r>
              <a:rPr lang="en-US" sz="6600" dirty="0">
                <a:solidFill>
                  <a:srgbClr val="0070C0"/>
                </a:solidFill>
                <a:latin typeface="Eras Bold ITC" panose="020B0907030504020204" pitchFamily="34" charset="0"/>
              </a:rPr>
              <a:t>Bounded Space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D767D8E-5372-487E-B3E9-B84D08F8F922}"/>
              </a:ext>
            </a:extLst>
          </p:cNvPr>
          <p:cNvSpPr txBox="1">
            <a:spLocks/>
          </p:cNvSpPr>
          <p:nvPr/>
        </p:nvSpPr>
        <p:spPr>
          <a:xfrm>
            <a:off x="26388" y="7509520"/>
            <a:ext cx="14630400" cy="720080"/>
          </a:xfrm>
          <a:prstGeom prst="rect">
            <a:avLst/>
          </a:prstGeom>
        </p:spPr>
        <p:txBody>
          <a:bodyPr vert="horz" lIns="130622" tIns="65311" rIns="130622" bIns="65311" rtlCol="1">
            <a:noAutofit/>
          </a:bodyPr>
          <a:lstStyle>
            <a:defPPr>
              <a:defRPr lang="he-IL"/>
            </a:defPPr>
            <a:lvl1pPr marL="0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r" defTabSz="1306220" rtl="1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EUROCRYPT 2023</a:t>
            </a:r>
          </a:p>
          <a:p>
            <a:pPr algn="ctr" rtl="0">
              <a:spcBef>
                <a:spcPts val="0"/>
              </a:spcBef>
            </a:pPr>
            <a:endParaRPr lang="en-US" sz="6600" b="1" dirty="0">
              <a:solidFill>
                <a:schemeClr val="accent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rtl="0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31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4BB2618-F612-41B6-8504-70DCB89603FF}"/>
              </a:ext>
            </a:extLst>
          </p:cNvPr>
          <p:cNvSpPr txBox="1">
            <a:spLocks/>
          </p:cNvSpPr>
          <p:nvPr/>
        </p:nvSpPr>
        <p:spPr>
          <a:xfrm>
            <a:off x="0" y="30776"/>
            <a:ext cx="14630399" cy="915672"/>
          </a:xfrm>
          <a:prstGeom prst="rect">
            <a:avLst/>
          </a:prstGeom>
        </p:spPr>
        <p:txBody>
          <a:bodyPr vert="horz" lIns="130622" tIns="65311" rIns="130622" bIns="65311" rtlCol="1" anchor="ctr">
            <a:noAutofit/>
          </a:bodyPr>
          <a:lstStyle>
            <a:lvl1pPr algn="ctr" defTabSz="1306220" rtl="1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100" dirty="0">
                <a:solidFill>
                  <a:srgbClr val="0070C0"/>
                </a:solidFill>
                <a:latin typeface="Eras Bold ITC" panose="020B0907030504020204" pitchFamily="34" charset="0"/>
              </a:rPr>
              <a:t>Result 1: Differential privacy requires more space</a:t>
            </a:r>
            <a:endParaRPr lang="he-IL" sz="41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DDFCE-5C94-44AE-BBA7-55BB32E41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408" y="977380"/>
                <a:ext cx="14041560" cy="5647508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rgbClr val="C00000"/>
                    </a:solidFill>
                    <a:latin typeface="Eras Bold ITC" panose="020B0907030504020204" pitchFamily="34" charset="0"/>
                  </a:rPr>
                  <a:t>Lower bound idea (Property 3 of Theorem)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Use MILR scheme to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lift</a:t>
                </a:r>
                <a:r>
                  <a:rPr lang="en-US" sz="2800" dirty="0">
                    <a:solidFill>
                      <a:schemeClr val="tx1"/>
                    </a:solidFill>
                  </a:rPr>
                  <a:t> known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sampling lower bounds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DP to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space lower bounds</a:t>
                </a:r>
              </a:p>
              <a:p>
                <a:pPr algn="l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rgbClr val="C00000"/>
                    </a:solidFill>
                    <a:latin typeface="Eras Bold ITC" panose="020B0907030504020204" pitchFamily="34" charset="0"/>
                  </a:rPr>
                  <a:t>Sketch: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be a “sampling hard” problem: every DP algorithm 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requires dataset of size ≥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Construct “space hard” problem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96010" lvl="1" indent="-342900" algn="l" rtl="0">
                  <a:lnSpc>
                    <a:spcPct val="130000"/>
                  </a:lnSpc>
                  <a:buFont typeface="Calibri" panose="020F0502020204030204" pitchFamily="34" charset="0"/>
                  <a:buChar char="‐"/>
                </a:pPr>
                <a:r>
                  <a:rPr lang="en-US" sz="2800" dirty="0">
                    <a:solidFill>
                      <a:schemeClr val="tx1"/>
                    </a:solidFill>
                  </a:rPr>
                  <a:t>Dataset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keys of MILR scheme</a:t>
                </a:r>
              </a:p>
              <a:p>
                <a:pPr marL="996010" lvl="1" indent="-342900" algn="l" rtl="0">
                  <a:lnSpc>
                    <a:spcPct val="130000"/>
                  </a:lnSpc>
                  <a:buFont typeface="Calibri" panose="020F0502020204030204" pitchFamily="34" charset="0"/>
                  <a:buChar char="‐"/>
                </a:pPr>
                <a:r>
                  <a:rPr lang="en-US" sz="2800" dirty="0">
                    <a:solidFill>
                      <a:schemeClr val="tx1"/>
                    </a:solidFill>
                  </a:rPr>
                  <a:t>Query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encrypted instance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(each entry encrypted with different key)</a:t>
                </a: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By the properties of our MILR scheme: for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s</a:t>
                </a:r>
                <a:r>
                  <a:rPr lang="en-US" sz="2800" dirty="0">
                    <a:solidFill>
                      <a:schemeClr val="tx1"/>
                    </a:solidFill>
                  </a:rPr>
                  <a:t> space, all but </a:t>
                </a:r>
                <a:r>
                  <a:rPr lang="en-IL" sz="2800" b="1" dirty="0"/>
                  <a:t>≈</a:t>
                </a:r>
                <a:r>
                  <a:rPr lang="en-US" sz="2800" b="1" dirty="0"/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s</a:t>
                </a:r>
                <a:r>
                  <a:rPr lang="en-US" sz="2800" dirty="0">
                    <a:solidFill>
                      <a:schemeClr val="tx1"/>
                    </a:solidFill>
                  </a:rPr>
                  <a:t> samples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remain hidden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b="1" dirty="0">
                    <a:solidFill>
                      <a:srgbClr val="0070C0"/>
                    </a:solidFill>
                  </a:rPr>
                  <a:t>	𝓜 solving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with space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𝐬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solves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samples (contradiction)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DDFCE-5C94-44AE-BBA7-55BB32E4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408" y="977380"/>
                <a:ext cx="14041560" cy="5647508"/>
              </a:xfrm>
              <a:prstGeom prst="rect">
                <a:avLst/>
              </a:prstGeom>
              <a:blipFill>
                <a:blip r:embed="rId3"/>
                <a:stretch>
                  <a:fillRect l="-912" r="-651" b="-2050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49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4BB2618-F612-41B6-8504-70DCB89603FF}"/>
              </a:ext>
            </a:extLst>
          </p:cNvPr>
          <p:cNvSpPr txBox="1">
            <a:spLocks/>
          </p:cNvSpPr>
          <p:nvPr/>
        </p:nvSpPr>
        <p:spPr>
          <a:xfrm>
            <a:off x="0" y="30776"/>
            <a:ext cx="14630399" cy="915672"/>
          </a:xfrm>
          <a:prstGeom prst="rect">
            <a:avLst/>
          </a:prstGeom>
        </p:spPr>
        <p:txBody>
          <a:bodyPr vert="horz" lIns="130622" tIns="65311" rIns="130622" bIns="65311" rtlCol="1" anchor="ctr">
            <a:noAutofit/>
          </a:bodyPr>
          <a:lstStyle>
            <a:lvl1pPr algn="ctr" defTabSz="1306220" rtl="1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100" dirty="0">
                <a:solidFill>
                  <a:srgbClr val="0070C0"/>
                </a:solidFill>
                <a:latin typeface="Eras Bold ITC" panose="020B0907030504020204" pitchFamily="34" charset="0"/>
              </a:rPr>
              <a:t>Result 1: Differential privacy requires more space</a:t>
            </a:r>
            <a:endParaRPr lang="he-IL" sz="41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DDFCE-5C94-44AE-BBA7-55BB32E41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440" y="802432"/>
                <a:ext cx="13969552" cy="696402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rgbClr val="C00000"/>
                    </a:solidFill>
                    <a:latin typeface="Eras Bold ITC" panose="020B0907030504020204" pitchFamily="34" charset="0"/>
                  </a:rPr>
                  <a:t>Specific “sampling hard” problem G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1-way marginals with parameter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d</a:t>
                </a: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= ({0,1}</a:t>
                </a:r>
                <a:r>
                  <a:rPr lang="en-US" sz="2800" b="1" baseline="30000" dirty="0">
                    <a:solidFill>
                      <a:schemeClr val="tx1"/>
                    </a:solidFill>
                  </a:rPr>
                  <a:t>d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)* </a:t>
                </a: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Output: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approximating average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input vectors (within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l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rgbClr val="C00000"/>
                    </a:solidFill>
                    <a:latin typeface="Eras Bold ITC" panose="020B0907030504020204" pitchFamily="34" charset="0"/>
                  </a:rPr>
                  <a:t>Properties (theorem):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can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be solved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non-privately</a:t>
                </a:r>
                <a:r>
                  <a:rPr lang="en-US" sz="2800" dirty="0">
                    <a:solidFill>
                      <a:schemeClr val="tx1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𝐩𝐨𝐥𝐲𝐥𝐨𝐠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samples (by sampling vectors) -&gt;</a:t>
                </a:r>
              </a:p>
              <a:p>
                <a:pPr algn="l" rtl="0"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can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be solved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non-privately</a:t>
                </a:r>
                <a:r>
                  <a:rPr lang="en-US" sz="2800" dirty="0">
                    <a:solidFill>
                      <a:schemeClr val="tx1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𝐩𝐨𝐥𝐲𝐥𝐨𝐠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bits of space (storing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𝐩𝐨𝐥𝐲𝐥𝐨𝐠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keys in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z</a:t>
                </a:r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</a:p>
              <a:p>
                <a:pPr algn="l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can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be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solved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u="sng" dirty="0">
                        <a:solidFill>
                          <a:schemeClr val="tx1"/>
                        </a:solidFill>
                      </a:rPr>
                      <m:t>privately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using</m:t>
                    </m:r>
                    <m:acc>
                      <m:accPr>
                        <m:chr m:val="̃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𝐎</m:t>
                        </m:r>
                      </m:e>
                    </m:acc>
                    <m:d>
                      <m:dPr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</m:d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samples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1"/>
                        </a:solidFill>
                      </a:rPr>
                      <m:t>&gt;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 rtl="0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chemeClr val="tx1"/>
                          </a:solidFill>
                        </a:rPr>
                        <m:t>    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can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be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solved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u="sng" dirty="0">
                          <a:solidFill>
                            <a:schemeClr val="tx1"/>
                          </a:solidFill>
                        </a:rPr>
                        <m:t>privately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using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𝐎</m:t>
                          </m:r>
                        </m:e>
                      </m:acc>
                      <m:d>
                        <m:dPr>
                          <m:ctrlP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bits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of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space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by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</a:rPr>
                        <m:t>storing</m:t>
                      </m:r>
                      <m:acc>
                        <m:accPr>
                          <m:chr m:val="̃"/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𝐎</m:t>
                          </m:r>
                        </m:e>
                      </m:acc>
                      <m:d>
                        <m:dPr>
                          <m:ctrlP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keys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in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</a:rPr>
                        <m:t>z</m:t>
                      </m:r>
                      <m:r>
                        <m:rPr>
                          <m:nor/>
                        </m:rPr>
                        <a:rPr lang="en-US" sz="2800" dirty="0">
                          <a:solidFill>
                            <a:schemeClr val="tx1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“sampling hard” problem for DP -&gt;</a:t>
                </a:r>
              </a:p>
              <a:p>
                <a:pPr algn="l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“space hard” problem for DP</a:t>
                </a:r>
                <a:endParaRPr lang="en-US" sz="2800" b="1" dirty="0">
                  <a:solidFill>
                    <a:schemeClr val="tx1"/>
                  </a:solidFill>
                </a:endParaRPr>
              </a:p>
              <a:p>
                <a:pPr algn="l" rtl="0">
                  <a:lnSpc>
                    <a:spcPct val="130000"/>
                  </a:lnSpc>
                </a:pP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DDFCE-5C94-44AE-BBA7-55BB32E4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440" y="802432"/>
                <a:ext cx="13969552" cy="6964022"/>
              </a:xfrm>
              <a:prstGeom prst="rect">
                <a:avLst/>
              </a:prstGeom>
              <a:blipFill>
                <a:blip r:embed="rId3"/>
                <a:stretch>
                  <a:fillRect l="-917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8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30776"/>
            <a:ext cx="14630399" cy="915672"/>
          </a:xfrm>
        </p:spPr>
        <p:txBody>
          <a:bodyPr>
            <a:noAutofit/>
          </a:bodyPr>
          <a:lstStyle/>
          <a:p>
            <a:pPr rtl="0"/>
            <a:r>
              <a:rPr lang="en-US" sz="4800" dirty="0">
                <a:solidFill>
                  <a:srgbClr val="0070C0"/>
                </a:solidFill>
                <a:latin typeface="Eras Bold ITC" panose="020B0907030504020204" pitchFamily="34" charset="0"/>
              </a:rPr>
              <a:t>Outline</a:t>
            </a:r>
            <a:endParaRPr lang="he-IL" sz="48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69F530-A4FF-4D25-B734-298C295573EE}"/>
              </a:ext>
            </a:extLst>
          </p:cNvPr>
          <p:cNvCxnSpPr/>
          <p:nvPr/>
        </p:nvCxnSpPr>
        <p:spPr>
          <a:xfrm>
            <a:off x="294420" y="2818656"/>
            <a:ext cx="6840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D0B76E-AC2F-4C09-BFE9-88BE7B77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496" y="1378496"/>
            <a:ext cx="13105456" cy="37856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SzPct val="120000"/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buSzPct val="120000"/>
            </a:pPr>
            <a:r>
              <a:rPr lang="en-US" sz="2800" b="1" dirty="0">
                <a:solidFill>
                  <a:srgbClr val="C00000"/>
                </a:solidFill>
                <a:latin typeface="Eras Bold ITC" panose="020B0907030504020204" pitchFamily="34" charset="0"/>
              </a:rPr>
              <a:t>Results:</a:t>
            </a:r>
            <a:endParaRPr lang="en-US" sz="2400" b="1" dirty="0">
              <a:solidFill>
                <a:schemeClr val="tx1"/>
              </a:solidFill>
            </a:endParaRPr>
          </a:p>
          <a:p>
            <a:pPr marL="798513" indent="-514350" algn="l" rtl="0">
              <a:buSzPct val="12000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First </a:t>
            </a:r>
            <a:r>
              <a:rPr lang="en-US" sz="2800" u="sng" dirty="0">
                <a:solidFill>
                  <a:schemeClr val="tx1"/>
                </a:solidFill>
              </a:rPr>
              <a:t>space lower bound </a:t>
            </a:r>
            <a:r>
              <a:rPr lang="en-US" sz="2800" dirty="0">
                <a:solidFill>
                  <a:schemeClr val="tx1"/>
                </a:solidFill>
              </a:rPr>
              <a:t>for differentially private (DP) algorithms</a:t>
            </a:r>
          </a:p>
          <a:p>
            <a:pPr marL="798513" indent="-514350" algn="l" rtl="0">
              <a:buSzPct val="120000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First </a:t>
            </a:r>
            <a:r>
              <a:rPr lang="en-US" sz="2800" b="1" u="sng" dirty="0">
                <a:solidFill>
                  <a:schemeClr val="tx1"/>
                </a:solidFill>
              </a:rPr>
              <a:t>space lower bound </a:t>
            </a:r>
            <a:r>
              <a:rPr lang="en-US" sz="2800" b="1" dirty="0">
                <a:solidFill>
                  <a:schemeClr val="tx1"/>
                </a:solidFill>
              </a:rPr>
              <a:t>for the “adaptive data analysis” (ADA) problem</a:t>
            </a:r>
          </a:p>
          <a:p>
            <a:pPr marL="284163" algn="l" rtl="0">
              <a:buSzPct val="120000"/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buSzPct val="120000"/>
            </a:pPr>
            <a:r>
              <a:rPr lang="en-US" sz="2800" b="1" dirty="0">
                <a:solidFill>
                  <a:srgbClr val="C00000"/>
                </a:solidFill>
                <a:latin typeface="Eras Bold ITC" panose="020B0907030504020204" pitchFamily="34" charset="0"/>
              </a:rPr>
              <a:t>Technique:</a:t>
            </a: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Define and construct a </a:t>
            </a:r>
            <a:r>
              <a:rPr lang="fr-FR" sz="2800" dirty="0">
                <a:solidFill>
                  <a:schemeClr val="tx1"/>
                </a:solidFill>
              </a:rPr>
              <a:t>multi-instance </a:t>
            </a:r>
            <a:r>
              <a:rPr lang="en-US" sz="2800" dirty="0">
                <a:solidFill>
                  <a:schemeClr val="tx1"/>
                </a:solidFill>
              </a:rPr>
              <a:t>leakage-resilient</a:t>
            </a:r>
            <a:r>
              <a:rPr lang="fr-FR" sz="2800" dirty="0">
                <a:solidFill>
                  <a:schemeClr val="tx1"/>
                </a:solidFill>
              </a:rPr>
              <a:t> (MILR) </a:t>
            </a:r>
            <a:r>
              <a:rPr lang="en-US" sz="2800" dirty="0">
                <a:solidFill>
                  <a:schemeClr val="tx1"/>
                </a:solidFill>
              </a:rPr>
              <a:t>encryption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scheme</a:t>
            </a: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Enables lifting </a:t>
            </a:r>
            <a:r>
              <a:rPr lang="en-US" sz="2800" u="sng" dirty="0">
                <a:solidFill>
                  <a:schemeClr val="tx1"/>
                </a:solidFill>
              </a:rPr>
              <a:t>sampling lower bounds</a:t>
            </a:r>
            <a:r>
              <a:rPr lang="en-US" sz="2800" dirty="0">
                <a:solidFill>
                  <a:schemeClr val="tx1"/>
                </a:solidFill>
              </a:rPr>
              <a:t> for DP and ADA to </a:t>
            </a:r>
            <a:r>
              <a:rPr lang="en-US" sz="2800" u="sng" dirty="0">
                <a:solidFill>
                  <a:schemeClr val="tx1"/>
                </a:solidFill>
              </a:rPr>
              <a:t>space lower bounds</a:t>
            </a:r>
          </a:p>
          <a:p>
            <a:pPr algn="l" rtl="0">
              <a:buSzPct val="120000"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1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4BB2618-F612-41B6-8504-70DCB89603FF}"/>
              </a:ext>
            </a:extLst>
          </p:cNvPr>
          <p:cNvSpPr txBox="1">
            <a:spLocks/>
          </p:cNvSpPr>
          <p:nvPr/>
        </p:nvSpPr>
        <p:spPr>
          <a:xfrm>
            <a:off x="0" y="30776"/>
            <a:ext cx="14630399" cy="915672"/>
          </a:xfrm>
          <a:prstGeom prst="rect">
            <a:avLst/>
          </a:prstGeom>
        </p:spPr>
        <p:txBody>
          <a:bodyPr vert="horz" lIns="130622" tIns="65311" rIns="130622" bIns="65311" rtlCol="1" anchor="ctr">
            <a:noAutofit/>
          </a:bodyPr>
          <a:lstStyle>
            <a:lvl1pPr algn="ctr" defTabSz="1306220" rtl="1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100" dirty="0">
                <a:solidFill>
                  <a:srgbClr val="0070C0"/>
                </a:solidFill>
                <a:latin typeface="Eras Bold ITC" panose="020B0907030504020204" pitchFamily="34" charset="0"/>
              </a:rPr>
              <a:t>Adaptive data analysis</a:t>
            </a:r>
            <a:endParaRPr lang="he-IL" sz="41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09325" y="3466925"/>
                <a:ext cx="2822952" cy="1184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ts val="600"/>
                  </a:spcBef>
                  <a:defRPr sz="1800"/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𝕯</m:t>
                        </m:r>
                      </m:e>
                      <m:sup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sz="2200" b="1" i="1" dirty="0">
                  <a:solidFill>
                    <a:schemeClr val="tx1"/>
                  </a:solidFill>
                </a:endParaRPr>
              </a:p>
              <a:p>
                <a:pPr algn="ctr" rtl="0">
                  <a:spcBef>
                    <a:spcPts val="600"/>
                  </a:spcBef>
                  <a:defRPr sz="1800"/>
                </a:pPr>
                <a:r>
                  <a:rPr lang="en-US" sz="2200" b="1" dirty="0">
                    <a:solidFill>
                      <a:schemeClr val="tx1"/>
                    </a:solidFill>
                  </a:rPr>
                  <a:t>Containing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tx1"/>
                    </a:solidFill>
                  </a:rPr>
                  <a:t>iid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US" sz="22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𝕯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325" y="3466925"/>
                <a:ext cx="2822952" cy="1184940"/>
              </a:xfrm>
              <a:prstGeom prst="rect">
                <a:avLst/>
              </a:prstGeom>
              <a:blipFill>
                <a:blip r:embed="rId3"/>
                <a:stretch>
                  <a:fillRect t="-3608" b="-9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620991" y="2566712"/>
            <a:ext cx="2574247" cy="4052616"/>
          </a:xfrm>
          <a:prstGeom prst="rect">
            <a:avLst/>
          </a:prstGeom>
          <a:noFill/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09461" y="2105047"/>
                <a:ext cx="2233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Eras Bold ITC" panose="020B0907030504020204" pitchFamily="34" charset="0"/>
                  </a:rPr>
                  <a:t>Algorithm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endParaRPr lang="he-IL" sz="2400" b="1" dirty="0">
                  <a:solidFill>
                    <a:srgbClr val="0070C0"/>
                  </a:solidFill>
                  <a:latin typeface="Eras Bold ITC" panose="020B0907030504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461" y="2105047"/>
                <a:ext cx="2233304" cy="461665"/>
              </a:xfrm>
              <a:prstGeom prst="rect">
                <a:avLst/>
              </a:prstGeom>
              <a:blipFill>
                <a:blip r:embed="rId4"/>
                <a:stretch>
                  <a:fillRect l="-3005" t="-9211" r="-820" b="-302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027078" y="2298848"/>
                <a:ext cx="19605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he-IL" sz="22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078" y="2298848"/>
                <a:ext cx="1960530" cy="430887"/>
              </a:xfrm>
              <a:prstGeom prst="rect">
                <a:avLst/>
              </a:prstGeom>
              <a:blipFill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8285290" y="2730896"/>
            <a:ext cx="335039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23312" y="3305473"/>
            <a:ext cx="3312368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403432" y="2874912"/>
                <a:ext cx="15841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he-IL" sz="22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432" y="2874912"/>
                <a:ext cx="1584176" cy="430887"/>
              </a:xfrm>
              <a:prstGeom prst="rect">
                <a:avLst/>
              </a:prstGeom>
              <a:blipFill>
                <a:blip r:embed="rId6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1724392" y="1882552"/>
            <a:ext cx="2143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Eras Bold ITC" panose="020B0907030504020204" pitchFamily="34" charset="0"/>
              </a:rPr>
              <a:t>Data analyst</a:t>
            </a:r>
            <a:endParaRPr lang="he-IL" sz="2400" dirty="0">
              <a:solidFill>
                <a:srgbClr val="0070C0"/>
              </a:solidFill>
              <a:latin typeface="Eras Bold ITC" panose="020B0907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825032" y="4891136"/>
                <a:ext cx="2984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he-IL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032" y="4891136"/>
                <a:ext cx="29848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74440" y="990887"/>
            <a:ext cx="14041560" cy="675641"/>
          </a:xfrm>
        </p:spPr>
        <p:txBody>
          <a:bodyPr>
            <a:noAutofit/>
          </a:bodyPr>
          <a:lstStyle/>
          <a:p>
            <a:pPr rtl="0"/>
            <a:r>
              <a:rPr lang="en-US" sz="3200" b="1" dirty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What is the ADA problem?                 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[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Dwork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Feldman,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Hardt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Pitassi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Reingold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, Roth 2015]</a:t>
            </a:r>
            <a:endParaRPr lang="he-IL" sz="2200" dirty="0">
              <a:solidFill>
                <a:schemeClr val="bg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90664" y="4634383"/>
            <a:ext cx="3024336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86408" y="2214494"/>
                <a:ext cx="28023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0"/>
                <a:r>
                  <a:rPr lang="en-US" sz="2400" dirty="0">
                    <a:solidFill>
                      <a:srgbClr val="0070C0"/>
                    </a:solidFill>
                    <a:latin typeface="Eras Bold ITC" panose="020B0907030504020204" pitchFamily="34" charset="0"/>
                  </a:rPr>
                  <a:t>Unknown dist.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𝕯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  <a:latin typeface="Eras Bold ITC" panose="020B0907030504020204" pitchFamily="34" charset="0"/>
                </a:endParaRPr>
              </a:p>
              <a:p>
                <a:pPr algn="ctr" rtl="0"/>
                <a:r>
                  <a:rPr lang="en-US" sz="2400" dirty="0">
                    <a:solidFill>
                      <a:srgbClr val="0070C0"/>
                    </a:solidFill>
                    <a:latin typeface="Eras Bold ITC" panose="020B0907030504020204" pitchFamily="34" charset="0"/>
                  </a:rPr>
                  <a:t>over domain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  <a:latin typeface="Eras Bold ITC" panose="020B0907030504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08" y="2214494"/>
                <a:ext cx="2802370" cy="830997"/>
              </a:xfrm>
              <a:prstGeom prst="rect">
                <a:avLst/>
              </a:prstGeom>
              <a:blipFill>
                <a:blip r:embed="rId8"/>
                <a:stretch>
                  <a:fillRect l="-3050" t="-5109" r="-218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906487" y="7049312"/>
                <a:ext cx="13660663" cy="1102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C00000"/>
                    </a:solidFill>
                    <a:latin typeface="Eras Bold ITC" panose="020B0907030504020204" pitchFamily="34" charset="0"/>
                  </a:rPr>
                  <a:t>Goal:</a:t>
                </a: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w.h.p.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𝕯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  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(accuracy w.r.</a:t>
                </a:r>
                <a:r>
                  <a:rPr lang="en-US" sz="2800" dirty="0">
                    <a:latin typeface="Calibri" panose="020F0502020204030204" pitchFamily="34" charset="0"/>
                  </a:rPr>
                  <a:t>t 𝕯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</a:t>
                </a:r>
              </a:p>
              <a:p>
                <a:pPr marL="342900" indent="-342900" algn="l" rtl="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C00000"/>
                    </a:solidFill>
                    <a:latin typeface="Eras Bold ITC" panose="020B0907030504020204" pitchFamily="34" charset="0"/>
                  </a:rPr>
                  <a:t>Question:</a:t>
                </a:r>
                <a:r>
                  <a:rPr lang="en-US" sz="2800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</a:rPr>
                  <a:t>w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hat is the number of </a:t>
                </a:r>
                <a:r>
                  <a:rPr 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samples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that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needs to ensure </a:t>
                </a:r>
                <a:r>
                  <a:rPr lang="en-US" sz="2800" dirty="0">
                    <a:latin typeface="Calibri" panose="020F0502020204030204" pitchFamily="34" charset="0"/>
                  </a:rPr>
                  <a:t>accuracy?</a:t>
                </a:r>
                <a:endParaRPr lang="en-US" sz="2800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87" y="7049312"/>
                <a:ext cx="13660663" cy="1102674"/>
              </a:xfrm>
              <a:prstGeom prst="rect">
                <a:avLst/>
              </a:prstGeom>
              <a:blipFill>
                <a:blip r:embed="rId9"/>
                <a:stretch>
                  <a:fillRect l="-803" t="-3867" b="-149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78893" y="2442864"/>
            <a:ext cx="2573157" cy="4248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9027078" y="3628508"/>
                <a:ext cx="19605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he-IL" sz="22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078" y="3628508"/>
                <a:ext cx="1960530" cy="430887"/>
              </a:xfrm>
              <a:prstGeom prst="rect">
                <a:avLst/>
              </a:prstGeom>
              <a:blipFill>
                <a:blip r:embed="rId11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flipH="1">
            <a:off x="8285290" y="4060556"/>
            <a:ext cx="335039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323312" y="4635133"/>
            <a:ext cx="3312368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9431279" y="4191100"/>
                <a:ext cx="152848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he-IL" sz="2200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279" y="4191100"/>
                <a:ext cx="1528482" cy="430887"/>
              </a:xfrm>
              <a:prstGeom prst="rect">
                <a:avLst/>
              </a:prstGeom>
              <a:blipFill>
                <a:blip r:embed="rId12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9027078" y="5460090"/>
                <a:ext cx="19605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he-IL" sz="2200" b="1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078" y="5460090"/>
                <a:ext cx="1960530" cy="430887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8285290" y="5892138"/>
            <a:ext cx="335039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323312" y="6466715"/>
            <a:ext cx="3312368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9426166" y="6022681"/>
                <a:ext cx="152848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he-IL" sz="2200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166" y="6022681"/>
                <a:ext cx="1528482" cy="430887"/>
              </a:xfrm>
              <a:prstGeom prst="rect">
                <a:avLst/>
              </a:prstGeom>
              <a:blipFill>
                <a:blip r:embed="rId14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03172" y="2967949"/>
            <a:ext cx="2238905" cy="32879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6" y="3018929"/>
            <a:ext cx="160899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  <p:bldP spid="17" grpId="0"/>
      <p:bldP spid="18" grpId="0"/>
      <p:bldP spid="23" grpId="0"/>
      <p:bldP spid="31" grpId="0"/>
      <p:bldP spid="45" grpId="0"/>
      <p:bldP spid="48" grpId="0"/>
      <p:bldP spid="49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4BB2618-F612-41B6-8504-70DCB89603FF}"/>
              </a:ext>
            </a:extLst>
          </p:cNvPr>
          <p:cNvSpPr txBox="1">
            <a:spLocks/>
          </p:cNvSpPr>
          <p:nvPr/>
        </p:nvSpPr>
        <p:spPr>
          <a:xfrm>
            <a:off x="0" y="30776"/>
            <a:ext cx="14630399" cy="915672"/>
          </a:xfrm>
          <a:prstGeom prst="rect">
            <a:avLst/>
          </a:prstGeom>
        </p:spPr>
        <p:txBody>
          <a:bodyPr vert="horz" lIns="130622" tIns="65311" rIns="130622" bIns="65311" rtlCol="1" anchor="ctr">
            <a:noAutofit/>
          </a:bodyPr>
          <a:lstStyle>
            <a:lvl1pPr algn="ctr" defTabSz="1306220" rtl="1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100" dirty="0">
                <a:solidFill>
                  <a:srgbClr val="0070C0"/>
                </a:solidFill>
                <a:latin typeface="Eras Bold ITC" panose="020B0907030504020204" pitchFamily="34" charset="0"/>
              </a:rPr>
              <a:t>Adaptive data analysis</a:t>
            </a:r>
            <a:endParaRPr lang="he-IL" sz="41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A822C2-8EA8-4D46-9563-DE33CA1866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424" y="1990556"/>
                <a:ext cx="14185575" cy="4495333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  <a:latin typeface="Eras Bold ITC" panose="020B0907030504020204" pitchFamily="34" charset="0"/>
                  </a:rPr>
                  <a:t>Known bounds (informal):</a:t>
                </a: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Upper bound: 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[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Dwork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, Feldman, 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Hardt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Pitassi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Reingold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, Roth 2015]    [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Bassily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Nissim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, Smith, Steinke, Stemmer, Ullman 2016]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pPr algn="ctr" rtl="0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efficient algorithm that answers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adaptive queries using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samples</a:t>
                </a: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</a:endParaRP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Lower bound</a:t>
                </a:r>
                <a:r>
                  <a:rPr lang="en-US" sz="2200" dirty="0">
                    <a:solidFill>
                      <a:schemeClr val="tx1"/>
                    </a:solidFill>
                  </a:rPr>
                  <a:t>: 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bg1">
                        <a:lumMod val="50000"/>
                      </a:schemeClr>
                    </a:solidFill>
                  </a:rPr>
                  <a:t>Hardt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and Ullman 2014]    [Steinke Ullman 2014]</a:t>
                </a:r>
                <a:endParaRPr lang="en-US" sz="22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 rtl="0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efficient algorithm that answers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adaptive queries must use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samples </a:t>
                </a:r>
              </a:p>
              <a:p>
                <a:pPr algn="ctr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(assuming OWF)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A822C2-8EA8-4D46-9563-DE33CA186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424" y="1990556"/>
                <a:ext cx="14185575" cy="4495333"/>
              </a:xfrm>
              <a:prstGeom prst="rect">
                <a:avLst/>
              </a:prstGeom>
              <a:blipFill>
                <a:blip r:embed="rId3"/>
                <a:stretch>
                  <a:fillRect l="-859" r="-258" b="-2985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19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4BB2618-F612-41B6-8504-70DCB89603FF}"/>
              </a:ext>
            </a:extLst>
          </p:cNvPr>
          <p:cNvSpPr txBox="1">
            <a:spLocks/>
          </p:cNvSpPr>
          <p:nvPr/>
        </p:nvSpPr>
        <p:spPr>
          <a:xfrm>
            <a:off x="0" y="30776"/>
            <a:ext cx="14630399" cy="915672"/>
          </a:xfrm>
          <a:prstGeom prst="rect">
            <a:avLst/>
          </a:prstGeom>
        </p:spPr>
        <p:txBody>
          <a:bodyPr vert="horz" lIns="130622" tIns="65311" rIns="130622" bIns="65311" rtlCol="1" anchor="ctr">
            <a:noAutofit/>
          </a:bodyPr>
          <a:lstStyle>
            <a:lvl1pPr algn="ctr" defTabSz="1306220" rtl="1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100" dirty="0">
                <a:solidFill>
                  <a:srgbClr val="0070C0"/>
                </a:solidFill>
                <a:latin typeface="Eras Bold ITC" panose="020B0907030504020204" pitchFamily="34" charset="0"/>
              </a:rPr>
              <a:t>Result 2: Adaptive data analysis is about space</a:t>
            </a:r>
            <a:endParaRPr lang="he-IL" sz="41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02432" y="1018456"/>
            <a:ext cx="14041560" cy="648072"/>
          </a:xfrm>
        </p:spPr>
        <p:txBody>
          <a:bodyPr>
            <a:noAutofit/>
          </a:bodyPr>
          <a:lstStyle/>
          <a:p>
            <a:pPr rtl="0"/>
            <a:r>
              <a:rPr lang="en-US" sz="2800" b="1" dirty="0">
                <a:solidFill>
                  <a:srgbClr val="C00000"/>
                </a:solidFill>
                <a:latin typeface="Eras Bold ITC" panose="020B0907030504020204" pitchFamily="34" charset="0"/>
                <a:cs typeface="Times New Roman" panose="02020603050405020304" pitchFamily="18" charset="0"/>
              </a:rPr>
              <a:t>Is there a more fundamental bottleneck than sampling for ADA?</a:t>
            </a:r>
            <a:endParaRPr lang="he-IL" sz="2000" dirty="0">
              <a:solidFill>
                <a:schemeClr val="bg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EDDFCE-5C94-44AE-BBA7-55BB32E41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567" y="1720102"/>
                <a:ext cx="13836409" cy="482709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  <a:latin typeface="Eras Bold ITC" panose="020B0907030504020204" pitchFamily="34" charset="0"/>
                    <a:cs typeface="Times New Roman" panose="02020603050405020304" pitchFamily="18" charset="0"/>
                  </a:rPr>
                  <a:t>The ADA problem with bounded space:</a:t>
                </a:r>
                <a:endParaRPr lang="en-US" sz="2400" b="1" dirty="0">
                  <a:solidFill>
                    <a:schemeClr val="tx1"/>
                  </a:solidFill>
                  <a:latin typeface="Eras Bold ITC" panose="020B0907030504020204" pitchFamily="34" charset="0"/>
                </a:endParaRPr>
              </a:p>
              <a:p>
                <a:pPr algn="l" rtl="0">
                  <a:buSzPct val="120000"/>
                </a:pPr>
                <a:r>
                  <a:rPr lang="en-US" sz="2800" b="1" dirty="0">
                    <a:solidFill>
                      <a:schemeClr val="tx1"/>
                    </a:solidFill>
                    <a:latin typeface="Eras Bold ITC" panose="020B0907030504020204" pitchFamily="34" charset="0"/>
                  </a:rPr>
                  <a:t>“Offline” phase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Algorithm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initially gets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full description </a:t>
                </a:r>
                <a:r>
                  <a:rPr lang="en-US" sz="2800" dirty="0">
                    <a:solidFill>
                      <a:schemeClr val="tx1"/>
                    </a:solidFill>
                  </a:rPr>
                  <a:t>of underlying distribution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𝕯</m:t>
                    </m:r>
                  </m:oMath>
                </a14:m>
                <a:endParaRPr lang="en-US" sz="2800" b="1" dirty="0">
                  <a:ea typeface="Cambria Math" panose="02040503050406030204" pitchFamily="18" charset="0"/>
                </a:endParaRP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shrinks</a:t>
                </a:r>
                <a:r>
                  <a:rPr lang="en-US" sz="2800" dirty="0">
                    <a:solidFill>
                      <a:schemeClr val="tx1"/>
                    </a:solidFill>
                  </a:rPr>
                  <a:t> description to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summary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28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of length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equivalent to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8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u="sng" dirty="0">
                    <a:solidFill>
                      <a:schemeClr val="tx1"/>
                    </a:solidFill>
                  </a:rPr>
                  <a:t>samples </a:t>
                </a: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𝕯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Define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space complexity</a:t>
                </a:r>
                <a:r>
                  <a:rPr lang="he-IL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to be the size of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bits</a:t>
                </a:r>
              </a:p>
              <a:p>
                <a:pPr algn="l" rtl="0"/>
                <a:r>
                  <a:rPr lang="en-US" sz="2800" b="1" dirty="0">
                    <a:solidFill>
                      <a:schemeClr val="tx1"/>
                    </a:solidFill>
                    <a:latin typeface="Eras Bold ITC" panose="020B0907030504020204" pitchFamily="34" charset="0"/>
                  </a:rPr>
                  <a:t>“Online” phase requirement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needs to accurately answer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adaptive queries </a:t>
                </a:r>
                <a:r>
                  <a:rPr lang="en-US" sz="2800" dirty="0">
                    <a:solidFill>
                      <a:schemeClr val="tx1"/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without additional access to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𝕯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 rtl="0">
                  <a:lnSpc>
                    <a:spcPct val="130000"/>
                  </a:lnSpc>
                </a:pPr>
                <a:endParaRPr lang="en-US" sz="2800" b="1" dirty="0">
                  <a:solidFill>
                    <a:srgbClr val="7030A0"/>
                  </a:solidFill>
                </a:endParaRPr>
              </a:p>
              <a:p>
                <a:pPr algn="ctr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Does summary 𝒛 give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more power over mechanisms that only obtain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𝕯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6EDDFCE-5C94-44AE-BBA7-55BB32E4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567" y="1720102"/>
                <a:ext cx="13836409" cy="4827091"/>
              </a:xfrm>
              <a:prstGeom prst="rect">
                <a:avLst/>
              </a:prstGeom>
              <a:blipFill>
                <a:blip r:embed="rId3"/>
                <a:stretch>
                  <a:fillRect l="-881" r="-308" b="-2652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6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4BB2618-F612-41B6-8504-70DCB89603FF}"/>
              </a:ext>
            </a:extLst>
          </p:cNvPr>
          <p:cNvSpPr txBox="1">
            <a:spLocks/>
          </p:cNvSpPr>
          <p:nvPr/>
        </p:nvSpPr>
        <p:spPr>
          <a:xfrm>
            <a:off x="0" y="30776"/>
            <a:ext cx="14630399" cy="915672"/>
          </a:xfrm>
          <a:prstGeom prst="rect">
            <a:avLst/>
          </a:prstGeom>
        </p:spPr>
        <p:txBody>
          <a:bodyPr vert="horz" lIns="130622" tIns="65311" rIns="130622" bIns="65311" rtlCol="1" anchor="ctr">
            <a:noAutofit/>
          </a:bodyPr>
          <a:lstStyle>
            <a:lvl1pPr algn="ctr" defTabSz="1306220" rtl="1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100" dirty="0">
                <a:solidFill>
                  <a:srgbClr val="0070C0"/>
                </a:solidFill>
                <a:latin typeface="Eras Bold ITC" panose="020B0907030504020204" pitchFamily="34" charset="0"/>
              </a:rPr>
              <a:t>Result 2: Adaptive data analysis is about space</a:t>
            </a:r>
            <a:endParaRPr lang="he-IL" sz="41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02432" y="1018456"/>
                <a:ext cx="14041560" cy="648072"/>
              </a:xfrm>
            </p:spPr>
            <p:txBody>
              <a:bodyPr>
                <a:noAutofit/>
              </a:bodyPr>
              <a:lstStyle/>
              <a:p>
                <a:pPr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Does summary 𝒛 give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more power over mechanisms that only obtain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𝕯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2432" y="1018456"/>
                <a:ext cx="14041560" cy="648072"/>
              </a:xfrm>
              <a:blipFill>
                <a:blip r:embed="rId3"/>
                <a:stretch>
                  <a:fillRect b="-235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EDDFCE-5C94-44AE-BBA7-55BB32E41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432" y="2026568"/>
                <a:ext cx="13685281" cy="2097049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>
                  <a:lnSpc>
                    <a:spcPct val="130000"/>
                  </a:lnSpc>
                </a:pPr>
                <a:r>
                  <a:rPr lang="en-US" sz="2800" b="1" u="sng" dirty="0">
                    <a:solidFill>
                      <a:srgbClr val="C00000"/>
                    </a:solidFill>
                    <a:latin typeface="Eras Bold ITC" panose="020B0907030504020204" pitchFamily="34" charset="0"/>
                  </a:rPr>
                  <a:t>Theorem (informal)</a:t>
                </a:r>
                <a:endParaRPr lang="en-US" sz="2800" b="1" dirty="0">
                  <a:solidFill>
                    <a:srgbClr val="C00000"/>
                  </a:solidFill>
                  <a:latin typeface="Eras Bold ITC" panose="020B0907030504020204" pitchFamily="34" charset="0"/>
                </a:endParaRPr>
              </a:p>
              <a:p>
                <a:pPr algn="l" rtl="0"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Every efficient algorithm that answers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adaptive queries must have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space complexity</a:t>
                </a:r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at least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(assuming OWF)</a:t>
                </a:r>
              </a:p>
              <a:p>
                <a:pPr algn="l" rtl="0">
                  <a:lnSpc>
                    <a:spcPct val="130000"/>
                  </a:lnSpc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EDDFCE-5C94-44AE-BBA7-55BB32E4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432" y="2026568"/>
                <a:ext cx="13685281" cy="2097049"/>
              </a:xfrm>
              <a:prstGeom prst="rect">
                <a:avLst/>
              </a:prstGeom>
              <a:blipFill>
                <a:blip r:embed="rId4"/>
                <a:stretch>
                  <a:fillRect l="-891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ECA0711-1430-4CB6-88D9-BD248E3C0672}"/>
                  </a:ext>
                </a:extLst>
              </p:cNvPr>
              <p:cNvSpPr/>
              <p:nvPr/>
            </p:nvSpPr>
            <p:spPr>
              <a:xfrm>
                <a:off x="402432" y="4402832"/>
                <a:ext cx="14041559" cy="1167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Namely, can’t do better than </a:t>
                </a:r>
                <a:r>
                  <a:rPr lang="en-US" sz="2800" u="sng" dirty="0"/>
                  <a:t>store </a:t>
                </a:r>
                <a14:m>
                  <m:oMath xmlns:m="http://schemas.openxmlformats.org/officeDocument/2006/math">
                    <m:r>
                      <a:rPr lang="en-US" sz="2800" b="1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800" b="1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u="sng" dirty="0"/>
                  <a:t>samples </a:t>
                </a:r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𝕯</m:t>
                    </m:r>
                  </m:oMath>
                </a14:m>
                <a:r>
                  <a:rPr lang="en-US" sz="2800" dirty="0"/>
                  <a:t>, even when description is fully available</a:t>
                </a: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Proof uses the </a:t>
                </a:r>
                <a:r>
                  <a:rPr lang="en-US" sz="2800" u="sng" dirty="0"/>
                  <a:t>MILR encryption scheme </a:t>
                </a:r>
                <a:r>
                  <a:rPr lang="en-US" sz="2800" dirty="0"/>
                  <a:t>(details in paper)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ECA0711-1430-4CB6-88D9-BD248E3C0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32" y="4402832"/>
                <a:ext cx="14041559" cy="1167371"/>
              </a:xfrm>
              <a:prstGeom prst="rect">
                <a:avLst/>
              </a:prstGeom>
              <a:blipFill>
                <a:blip r:embed="rId5"/>
                <a:stretch>
                  <a:fillRect l="-782" b="-135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0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30776"/>
            <a:ext cx="14630399" cy="915672"/>
          </a:xfrm>
        </p:spPr>
        <p:txBody>
          <a:bodyPr>
            <a:noAutofit/>
          </a:bodyPr>
          <a:lstStyle/>
          <a:p>
            <a:pPr rtl="0"/>
            <a:r>
              <a:rPr lang="en-US" sz="4800" dirty="0">
                <a:solidFill>
                  <a:srgbClr val="0070C0"/>
                </a:solidFill>
                <a:latin typeface="Eras Bold ITC" panose="020B0907030504020204" pitchFamily="34" charset="0"/>
              </a:rPr>
              <a:t>Summary  /  Open problems</a:t>
            </a:r>
            <a:endParaRPr lang="he-IL" sz="48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8416" y="1378496"/>
            <a:ext cx="14185576" cy="43396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SzPct val="120000"/>
            </a:pPr>
            <a:r>
              <a:rPr lang="en-US" sz="2800" b="1" dirty="0">
                <a:solidFill>
                  <a:srgbClr val="C00000"/>
                </a:solidFill>
                <a:latin typeface="Eras Bold ITC" panose="020B0907030504020204" pitchFamily="34" charset="0"/>
              </a:rPr>
              <a:t>Results:</a:t>
            </a:r>
            <a:endParaRPr lang="en-US" sz="2400" b="1" dirty="0">
              <a:solidFill>
                <a:schemeClr val="tx1"/>
              </a:solidFill>
            </a:endParaRPr>
          </a:p>
          <a:p>
            <a:pPr marL="627063" indent="-3429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tx1"/>
                </a:solidFill>
              </a:rPr>
              <a:t>First space lowers bounds</a:t>
            </a:r>
            <a:r>
              <a:rPr lang="en-US" sz="2800" dirty="0">
                <a:solidFill>
                  <a:schemeClr val="tx1"/>
                </a:solidFill>
              </a:rPr>
              <a:t> for DP algorithms\“adaptive data analysis” problem</a:t>
            </a:r>
          </a:p>
          <a:p>
            <a:pPr marL="284163" algn="l" rtl="0">
              <a:buSzPct val="120000"/>
            </a:pPr>
            <a:endParaRPr lang="en-US" sz="2400" b="1" dirty="0">
              <a:solidFill>
                <a:schemeClr val="tx1"/>
              </a:solidFill>
              <a:latin typeface="Eras Bold ITC" panose="020B0907030504020204" pitchFamily="34" charset="0"/>
            </a:endParaRPr>
          </a:p>
          <a:p>
            <a:pPr algn="l" rtl="0">
              <a:buSzPct val="120000"/>
            </a:pPr>
            <a:r>
              <a:rPr lang="en-US" sz="2800" b="1" dirty="0">
                <a:solidFill>
                  <a:srgbClr val="C00000"/>
                </a:solidFill>
                <a:latin typeface="Eras Bold ITC" panose="020B0907030504020204" pitchFamily="34" charset="0"/>
              </a:rPr>
              <a:t>Technique:</a:t>
            </a: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Define and construct a </a:t>
            </a:r>
            <a:r>
              <a:rPr lang="fr-FR" sz="2800" dirty="0">
                <a:solidFill>
                  <a:schemeClr val="tx1"/>
                </a:solidFill>
              </a:rPr>
              <a:t>multi-instance </a:t>
            </a:r>
            <a:r>
              <a:rPr lang="en-US" sz="2800" dirty="0">
                <a:solidFill>
                  <a:schemeClr val="tx1"/>
                </a:solidFill>
              </a:rPr>
              <a:t>leakage-resilient</a:t>
            </a:r>
            <a:r>
              <a:rPr lang="fr-FR" sz="2800" dirty="0">
                <a:solidFill>
                  <a:schemeClr val="tx1"/>
                </a:solidFill>
              </a:rPr>
              <a:t> (MILR) </a:t>
            </a:r>
            <a:r>
              <a:rPr lang="en-US" sz="2800" dirty="0">
                <a:solidFill>
                  <a:schemeClr val="tx1"/>
                </a:solidFill>
              </a:rPr>
              <a:t>encryption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scheme</a:t>
            </a: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Enables lifting </a:t>
            </a:r>
            <a:r>
              <a:rPr lang="en-US" sz="2800" u="sng" dirty="0">
                <a:solidFill>
                  <a:schemeClr val="tx1"/>
                </a:solidFill>
              </a:rPr>
              <a:t>sampling lower bounds</a:t>
            </a:r>
            <a:r>
              <a:rPr lang="en-US" sz="2800" dirty="0">
                <a:solidFill>
                  <a:schemeClr val="tx1"/>
                </a:solidFill>
              </a:rPr>
              <a:t> for DP and ADA to </a:t>
            </a:r>
            <a:r>
              <a:rPr lang="en-US" sz="2800" u="sng" dirty="0">
                <a:solidFill>
                  <a:schemeClr val="tx1"/>
                </a:solidFill>
              </a:rPr>
              <a:t>space lower bounds</a:t>
            </a:r>
          </a:p>
          <a:p>
            <a:pPr algn="l" rtl="0">
              <a:buSzPct val="120000"/>
            </a:pPr>
            <a:endParaRPr lang="en-US" sz="2800" b="1" dirty="0">
              <a:solidFill>
                <a:srgbClr val="C00000"/>
              </a:solidFill>
              <a:latin typeface="Eras Bold ITC" panose="020B0907030504020204" pitchFamily="34" charset="0"/>
            </a:endParaRPr>
          </a:p>
          <a:p>
            <a:pPr algn="l" rtl="0">
              <a:buSzPct val="120000"/>
            </a:pPr>
            <a:r>
              <a:rPr lang="en-US" sz="2800" b="1" dirty="0">
                <a:solidFill>
                  <a:srgbClr val="C00000"/>
                </a:solidFill>
                <a:latin typeface="Eras Bold ITC" panose="020B0907030504020204" pitchFamily="34" charset="0"/>
              </a:rPr>
              <a:t>Open problems:</a:t>
            </a: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Space lower bound for privately solving a problem with </a:t>
            </a:r>
            <a:r>
              <a:rPr lang="en-US" sz="2800" u="sng" dirty="0">
                <a:solidFill>
                  <a:schemeClr val="tx1"/>
                </a:solidFill>
              </a:rPr>
              <a:t>short output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  <a:latin typeface="Eras Bold ITC" panose="020B0907030504020204" pitchFamily="34" charset="0"/>
            </a:endParaRP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Space lower bounds for DP\ADA </a:t>
            </a:r>
            <a:r>
              <a:rPr lang="en-US" sz="2800" u="sng" dirty="0">
                <a:solidFill>
                  <a:schemeClr val="tx1"/>
                </a:solidFill>
              </a:rPr>
              <a:t>without computational assumptions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186408" y="3466728"/>
            <a:ext cx="14630399" cy="915672"/>
          </a:xfrm>
        </p:spPr>
        <p:txBody>
          <a:bodyPr>
            <a:noAutofit/>
          </a:bodyPr>
          <a:lstStyle/>
          <a:p>
            <a:pPr rtl="0"/>
            <a:r>
              <a:rPr lang="en-US" sz="4800" dirty="0">
                <a:solidFill>
                  <a:srgbClr val="0070C0"/>
                </a:solidFill>
                <a:latin typeface="Eras Bold ITC" panose="020B0907030504020204" pitchFamily="34" charset="0"/>
              </a:rPr>
              <a:t>Thanks for your attention!</a:t>
            </a:r>
            <a:endParaRPr lang="he-IL" sz="48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4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30776"/>
            <a:ext cx="14630399" cy="915672"/>
          </a:xfrm>
        </p:spPr>
        <p:txBody>
          <a:bodyPr>
            <a:noAutofit/>
          </a:bodyPr>
          <a:lstStyle/>
          <a:p>
            <a:pPr rtl="0"/>
            <a:r>
              <a:rPr lang="en-US" sz="4800" dirty="0">
                <a:solidFill>
                  <a:srgbClr val="0070C0"/>
                </a:solidFill>
                <a:latin typeface="Eras Bold ITC" panose="020B0907030504020204" pitchFamily="34" charset="0"/>
              </a:rPr>
              <a:t>Outline</a:t>
            </a:r>
            <a:endParaRPr lang="he-IL" sz="48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8496" y="1378496"/>
            <a:ext cx="13105456" cy="37856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SzPct val="120000"/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buSzPct val="120000"/>
            </a:pPr>
            <a:r>
              <a:rPr lang="en-US" sz="2800" b="1" dirty="0">
                <a:solidFill>
                  <a:srgbClr val="C00000"/>
                </a:solidFill>
                <a:latin typeface="Eras Bold ITC" panose="020B0907030504020204" pitchFamily="34" charset="0"/>
              </a:rPr>
              <a:t>Results:</a:t>
            </a:r>
            <a:endParaRPr lang="en-US" sz="2400" b="1" dirty="0">
              <a:solidFill>
                <a:schemeClr val="tx1"/>
              </a:solidFill>
            </a:endParaRPr>
          </a:p>
          <a:p>
            <a:pPr marL="798513" indent="-514350" algn="l" rtl="0">
              <a:buSzPct val="12000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First </a:t>
            </a:r>
            <a:r>
              <a:rPr lang="en-US" sz="2800" u="sng" dirty="0">
                <a:solidFill>
                  <a:schemeClr val="tx1"/>
                </a:solidFill>
              </a:rPr>
              <a:t>space lower bound </a:t>
            </a:r>
            <a:r>
              <a:rPr lang="en-US" sz="2800" dirty="0">
                <a:solidFill>
                  <a:schemeClr val="tx1"/>
                </a:solidFill>
              </a:rPr>
              <a:t>for differentially private (DP) algorithms</a:t>
            </a:r>
          </a:p>
          <a:p>
            <a:pPr marL="798513" indent="-514350" algn="l" rtl="0">
              <a:buSzPct val="12000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First </a:t>
            </a:r>
            <a:r>
              <a:rPr lang="en-US" sz="2800" u="sng" dirty="0">
                <a:solidFill>
                  <a:schemeClr val="tx1"/>
                </a:solidFill>
              </a:rPr>
              <a:t>space lower bound </a:t>
            </a:r>
            <a:r>
              <a:rPr lang="en-US" sz="2800" dirty="0">
                <a:solidFill>
                  <a:schemeClr val="tx1"/>
                </a:solidFill>
              </a:rPr>
              <a:t>for the “adaptive data analysis” (ADA) problem</a:t>
            </a:r>
          </a:p>
          <a:p>
            <a:pPr marL="284163" algn="l" rtl="0">
              <a:buSzPct val="120000"/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buSzPct val="120000"/>
            </a:pPr>
            <a:r>
              <a:rPr lang="en-US" sz="2800" b="1" dirty="0">
                <a:solidFill>
                  <a:srgbClr val="C00000"/>
                </a:solidFill>
                <a:latin typeface="Eras Bold ITC" panose="020B0907030504020204" pitchFamily="34" charset="0"/>
              </a:rPr>
              <a:t>Technique:</a:t>
            </a: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Define and construct a </a:t>
            </a:r>
            <a:r>
              <a:rPr lang="fr-FR" sz="2800" dirty="0">
                <a:solidFill>
                  <a:schemeClr val="tx1"/>
                </a:solidFill>
              </a:rPr>
              <a:t>multi-instance </a:t>
            </a:r>
            <a:r>
              <a:rPr lang="en-US" sz="2800" dirty="0">
                <a:solidFill>
                  <a:schemeClr val="tx1"/>
                </a:solidFill>
              </a:rPr>
              <a:t>leakage-resilient</a:t>
            </a:r>
            <a:r>
              <a:rPr lang="fr-FR" sz="2800" dirty="0">
                <a:solidFill>
                  <a:schemeClr val="tx1"/>
                </a:solidFill>
              </a:rPr>
              <a:t> (MILR) </a:t>
            </a:r>
            <a:r>
              <a:rPr lang="en-US" sz="2800" dirty="0">
                <a:solidFill>
                  <a:schemeClr val="tx1"/>
                </a:solidFill>
              </a:rPr>
              <a:t>encryption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scheme</a:t>
            </a: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Enables lifting </a:t>
            </a:r>
            <a:r>
              <a:rPr lang="en-US" sz="2800" u="sng" dirty="0">
                <a:solidFill>
                  <a:schemeClr val="tx1"/>
                </a:solidFill>
              </a:rPr>
              <a:t>sampling lower bounds</a:t>
            </a:r>
            <a:r>
              <a:rPr lang="en-US" sz="2800" dirty="0">
                <a:solidFill>
                  <a:schemeClr val="tx1"/>
                </a:solidFill>
              </a:rPr>
              <a:t> for DP and ADA to </a:t>
            </a:r>
            <a:r>
              <a:rPr lang="en-US" sz="2800" u="sng" dirty="0">
                <a:solidFill>
                  <a:schemeClr val="tx1"/>
                </a:solidFill>
              </a:rPr>
              <a:t>space lower bounds</a:t>
            </a:r>
          </a:p>
          <a:p>
            <a:pPr algn="l" rtl="0">
              <a:buSzPct val="120000"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30776"/>
            <a:ext cx="14630399" cy="915672"/>
          </a:xfrm>
        </p:spPr>
        <p:txBody>
          <a:bodyPr>
            <a:noAutofit/>
          </a:bodyPr>
          <a:lstStyle/>
          <a:p>
            <a:pPr rtl="0"/>
            <a:r>
              <a:rPr lang="en-US" sz="4800" dirty="0">
                <a:solidFill>
                  <a:srgbClr val="0070C0"/>
                </a:solidFill>
                <a:latin typeface="Eras Bold ITC" panose="020B0907030504020204" pitchFamily="34" charset="0"/>
              </a:rPr>
              <a:t>Outline</a:t>
            </a:r>
            <a:endParaRPr lang="he-IL" sz="48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69F530-A4FF-4D25-B734-298C295573EE}"/>
              </a:ext>
            </a:extLst>
          </p:cNvPr>
          <p:cNvCxnSpPr/>
          <p:nvPr/>
        </p:nvCxnSpPr>
        <p:spPr>
          <a:xfrm>
            <a:off x="294420" y="4100945"/>
            <a:ext cx="6840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D0B76E-AC2F-4C09-BFE9-88BE7B77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496" y="1378496"/>
            <a:ext cx="13105456" cy="37856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SzPct val="120000"/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buSzPct val="120000"/>
            </a:pPr>
            <a:r>
              <a:rPr lang="en-US" sz="2800" b="1" dirty="0">
                <a:solidFill>
                  <a:srgbClr val="C00000"/>
                </a:solidFill>
                <a:latin typeface="Eras Bold ITC" panose="020B0907030504020204" pitchFamily="34" charset="0"/>
              </a:rPr>
              <a:t>Results:</a:t>
            </a:r>
            <a:endParaRPr lang="en-US" sz="2400" b="1" dirty="0">
              <a:solidFill>
                <a:schemeClr val="tx1"/>
              </a:solidFill>
            </a:endParaRPr>
          </a:p>
          <a:p>
            <a:pPr marL="798513" indent="-514350" algn="l" rtl="0">
              <a:buSzPct val="12000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First </a:t>
            </a:r>
            <a:r>
              <a:rPr lang="en-US" sz="2800" u="sng" dirty="0">
                <a:solidFill>
                  <a:schemeClr val="tx1"/>
                </a:solidFill>
              </a:rPr>
              <a:t>space lower bound </a:t>
            </a:r>
            <a:r>
              <a:rPr lang="en-US" sz="2800" dirty="0">
                <a:solidFill>
                  <a:schemeClr val="tx1"/>
                </a:solidFill>
              </a:rPr>
              <a:t>for differentially private (DP) algorithms</a:t>
            </a:r>
          </a:p>
          <a:p>
            <a:pPr marL="798513" indent="-514350" algn="l" rtl="0">
              <a:buSzPct val="12000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First </a:t>
            </a:r>
            <a:r>
              <a:rPr lang="en-US" sz="2800" u="sng" dirty="0">
                <a:solidFill>
                  <a:schemeClr val="tx1"/>
                </a:solidFill>
              </a:rPr>
              <a:t>space lower bound </a:t>
            </a:r>
            <a:r>
              <a:rPr lang="en-US" sz="2800" dirty="0">
                <a:solidFill>
                  <a:schemeClr val="tx1"/>
                </a:solidFill>
              </a:rPr>
              <a:t>for the “adaptive data analysis” (ADA) problem</a:t>
            </a:r>
          </a:p>
          <a:p>
            <a:pPr marL="284163" algn="l" rtl="0">
              <a:buSzPct val="120000"/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buSzPct val="120000"/>
            </a:pPr>
            <a:r>
              <a:rPr lang="en-US" sz="2800" b="1" dirty="0">
                <a:solidFill>
                  <a:srgbClr val="C00000"/>
                </a:solidFill>
                <a:latin typeface="Eras Bold ITC" panose="020B0907030504020204" pitchFamily="34" charset="0"/>
              </a:rPr>
              <a:t>Technique:</a:t>
            </a: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Define and construct a </a:t>
            </a:r>
            <a:r>
              <a:rPr lang="fr-FR" sz="2800" b="1" dirty="0">
                <a:solidFill>
                  <a:schemeClr val="tx1"/>
                </a:solidFill>
              </a:rPr>
              <a:t>multi-instance </a:t>
            </a:r>
            <a:r>
              <a:rPr lang="en-US" sz="2800" b="1" dirty="0">
                <a:solidFill>
                  <a:schemeClr val="tx1"/>
                </a:solidFill>
              </a:rPr>
              <a:t>leakage-resilient</a:t>
            </a:r>
            <a:r>
              <a:rPr lang="fr-FR" sz="2800" b="1" dirty="0">
                <a:solidFill>
                  <a:schemeClr val="tx1"/>
                </a:solidFill>
              </a:rPr>
              <a:t> (MILR) </a:t>
            </a:r>
            <a:r>
              <a:rPr lang="en-US" sz="2800" b="1" dirty="0">
                <a:solidFill>
                  <a:schemeClr val="tx1"/>
                </a:solidFill>
              </a:rPr>
              <a:t>encryption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scheme</a:t>
            </a: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Enables lifting </a:t>
            </a:r>
            <a:r>
              <a:rPr lang="en-US" sz="2800" u="sng" dirty="0">
                <a:solidFill>
                  <a:schemeClr val="tx1"/>
                </a:solidFill>
              </a:rPr>
              <a:t>sampling lower bounds</a:t>
            </a:r>
            <a:r>
              <a:rPr lang="en-US" sz="2800" dirty="0">
                <a:solidFill>
                  <a:schemeClr val="tx1"/>
                </a:solidFill>
              </a:rPr>
              <a:t> for DP and ADA to </a:t>
            </a:r>
            <a:r>
              <a:rPr lang="en-US" sz="2800" u="sng" dirty="0">
                <a:solidFill>
                  <a:schemeClr val="tx1"/>
                </a:solidFill>
              </a:rPr>
              <a:t>space lower bounds</a:t>
            </a:r>
          </a:p>
          <a:p>
            <a:pPr algn="l" rtl="0">
              <a:buSzPct val="120000"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1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79973" y="23754"/>
            <a:ext cx="14630399" cy="1584176"/>
          </a:xfrm>
        </p:spPr>
        <p:txBody>
          <a:bodyPr>
            <a:noAutofit/>
          </a:bodyPr>
          <a:lstStyle/>
          <a:p>
            <a:pPr rtl="0"/>
            <a:r>
              <a:rPr lang="en-US" sz="4800" dirty="0">
                <a:solidFill>
                  <a:srgbClr val="0070C0"/>
                </a:solidFill>
                <a:latin typeface="Eras Bold ITC" panose="020B0907030504020204" pitchFamily="34" charset="0"/>
              </a:rPr>
              <a:t>Multi-instance leakage-resilient (MILR) encryption scheme</a:t>
            </a:r>
            <a:endParaRPr lang="he-IL" sz="48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9918" y="1464098"/>
            <a:ext cx="14470454" cy="48320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SzPct val="120000"/>
            </a:pPr>
            <a:r>
              <a:rPr lang="en-US" sz="2800" dirty="0">
                <a:solidFill>
                  <a:srgbClr val="FF0000"/>
                </a:solidFill>
                <a:latin typeface="Eras Bold ITC" panose="020B0907030504020204" pitchFamily="34" charset="0"/>
              </a:rPr>
              <a:t>Symmetric encryption scheme with multiple keys withstanding key leakage in particular way</a:t>
            </a:r>
          </a:p>
          <a:p>
            <a:pPr algn="l" rtl="0">
              <a:buSzPct val="120000"/>
            </a:pPr>
            <a:endParaRPr lang="en-US" sz="2800" dirty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b="1" u="sng" dirty="0"/>
              <a:t>n </a:t>
            </a:r>
            <a:r>
              <a:rPr lang="en-US" sz="2800" u="sng" dirty="0"/>
              <a:t>instances</a:t>
            </a:r>
            <a:r>
              <a:rPr lang="en-US" sz="2800" dirty="0"/>
              <a:t> of underlying symmetric encryption scheme, each with </a:t>
            </a:r>
            <a:r>
              <a:rPr lang="en-US" sz="2800" u="sng" dirty="0"/>
              <a:t>independent</a:t>
            </a:r>
            <a:r>
              <a:rPr lang="en-US" sz="2800" dirty="0"/>
              <a:t> </a:t>
            </a:r>
            <a:r>
              <a:rPr lang="en-US" sz="2800" b="1" dirty="0"/>
              <a:t>λ</a:t>
            </a:r>
            <a:r>
              <a:rPr lang="en-US" sz="2800" dirty="0"/>
              <a:t>-bit key</a:t>
            </a:r>
            <a:endParaRPr lang="en-US" sz="2800" b="1" dirty="0">
              <a:solidFill>
                <a:schemeClr val="tx1"/>
              </a:solidFill>
            </a:endParaRPr>
          </a:p>
          <a:p>
            <a:pPr algn="l" rtl="0">
              <a:buSzPct val="120000"/>
            </a:pPr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“Offline” phase 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Adversary gets preliminary access to keys and </a:t>
            </a:r>
            <a:r>
              <a:rPr lang="en-US" sz="2800" u="sng" dirty="0">
                <a:solidFill>
                  <a:schemeClr val="tx1"/>
                </a:solidFill>
              </a:rPr>
              <a:t>stores summary </a:t>
            </a:r>
            <a:r>
              <a:rPr lang="en-US" sz="2800" b="1" dirty="0">
                <a:solidFill>
                  <a:schemeClr val="tx1"/>
                </a:solidFill>
              </a:rPr>
              <a:t>z</a:t>
            </a:r>
            <a:r>
              <a:rPr lang="en-US" sz="2800" dirty="0">
                <a:solidFill>
                  <a:schemeClr val="tx1"/>
                </a:solidFill>
              </a:rPr>
              <a:t> of </a:t>
            </a:r>
            <a:r>
              <a:rPr lang="en-US" sz="2800" b="1" dirty="0">
                <a:solidFill>
                  <a:schemeClr val="tx1"/>
                </a:solidFill>
              </a:rPr>
              <a:t>s &lt; n</a:t>
            </a:r>
            <a:r>
              <a:rPr lang="en-IL" b="1" dirty="0"/>
              <a:t>·</a:t>
            </a:r>
            <a:r>
              <a:rPr lang="en-US" sz="2800" b="1" dirty="0"/>
              <a:t>λ</a:t>
            </a:r>
            <a:r>
              <a:rPr lang="en-US" sz="2800" dirty="0">
                <a:solidFill>
                  <a:schemeClr val="tx1"/>
                </a:solidFill>
              </a:rPr>
              <a:t> bits</a:t>
            </a:r>
          </a:p>
          <a:p>
            <a:pPr algn="l" rtl="0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“Online” phase 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/>
              <a:t>Each</a:t>
            </a:r>
            <a:r>
              <a:rPr lang="en-US" sz="2800" b="1"/>
              <a:t> </a:t>
            </a:r>
            <a:r>
              <a:rPr lang="en-US" sz="2800"/>
              <a:t>instance </a:t>
            </a:r>
            <a:r>
              <a:rPr lang="en-US" sz="2800" u="sng" dirty="0"/>
              <a:t>independently</a:t>
            </a:r>
            <a:r>
              <a:rPr lang="en-US" sz="2800" dirty="0"/>
              <a:t> sets </a:t>
            </a:r>
            <a:r>
              <a:rPr lang="en-US" sz="2800" u="sng" dirty="0"/>
              <a:t>public parameter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Adversary obtains </a:t>
            </a:r>
            <a:r>
              <a:rPr lang="en-US" sz="2800" u="sng" dirty="0">
                <a:solidFill>
                  <a:schemeClr val="tx1"/>
                </a:solidFill>
              </a:rPr>
              <a:t>encryptions</a:t>
            </a:r>
            <a:r>
              <a:rPr lang="en-US" sz="2800" dirty="0">
                <a:solidFill>
                  <a:schemeClr val="tx1"/>
                </a:solidFill>
              </a:rPr>
              <a:t> of plaintexts under </a:t>
            </a:r>
            <a:r>
              <a:rPr lang="en-US" sz="2800" b="1" dirty="0">
                <a:solidFill>
                  <a:schemeClr val="tx1"/>
                </a:solidFill>
              </a:rPr>
              <a:t>n </a:t>
            </a:r>
            <a:r>
              <a:rPr lang="en-US" sz="2800" dirty="0">
                <a:solidFill>
                  <a:schemeClr val="tx1"/>
                </a:solidFill>
              </a:rPr>
              <a:t>keys </a:t>
            </a:r>
          </a:p>
          <a:p>
            <a:pPr algn="l" rtl="0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(Optimal) Security requirement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Given </a:t>
            </a:r>
            <a:r>
              <a:rPr lang="en-US" sz="2800" b="1" dirty="0">
                <a:solidFill>
                  <a:schemeClr val="tx1"/>
                </a:solidFill>
              </a:rPr>
              <a:t>z</a:t>
            </a:r>
            <a:r>
              <a:rPr lang="en-US" sz="2800" dirty="0">
                <a:solidFill>
                  <a:schemeClr val="tx1"/>
                </a:solidFill>
              </a:rPr>
              <a:t>, public params, all but </a:t>
            </a:r>
            <a:r>
              <a:rPr lang="en-IL" sz="2800" b="1" dirty="0"/>
              <a:t>≈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s/</a:t>
            </a:r>
            <a:r>
              <a:rPr lang="en-US" sz="2800" b="1" dirty="0"/>
              <a:t>λ </a:t>
            </a:r>
            <a:r>
              <a:rPr lang="en-US" sz="2800" dirty="0">
                <a:solidFill>
                  <a:schemeClr val="tx1"/>
                </a:solidFill>
              </a:rPr>
              <a:t>plaintexts remain </a:t>
            </a:r>
            <a:r>
              <a:rPr lang="en-US" sz="2800" u="sng" dirty="0">
                <a:solidFill>
                  <a:schemeClr val="tx1"/>
                </a:solidFill>
              </a:rPr>
              <a:t>computationally hidden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42A57-D0E3-4E2E-A87A-5F09E18A3C23}"/>
              </a:ext>
            </a:extLst>
          </p:cNvPr>
          <p:cNvSpPr txBox="1"/>
          <p:nvPr/>
        </p:nvSpPr>
        <p:spPr>
          <a:xfrm>
            <a:off x="2345710" y="6623415"/>
            <a:ext cx="47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  <a:r>
              <a:rPr lang="en-US" sz="2800" baseline="-25000" dirty="0"/>
              <a:t>1</a:t>
            </a:r>
            <a:endParaRPr lang="en-IL" sz="2800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3E6ED-E878-4275-9E29-9A359B8B6D4E}"/>
              </a:ext>
            </a:extLst>
          </p:cNvPr>
          <p:cNvSpPr txBox="1"/>
          <p:nvPr/>
        </p:nvSpPr>
        <p:spPr>
          <a:xfrm>
            <a:off x="3190830" y="6625258"/>
            <a:ext cx="47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  <a:r>
              <a:rPr lang="en-US" sz="2800" baseline="-25000" dirty="0"/>
              <a:t>2</a:t>
            </a:r>
            <a:endParaRPr lang="en-IL" sz="28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083DC-7DFE-4319-84E6-F6E9B5F62B76}"/>
              </a:ext>
            </a:extLst>
          </p:cNvPr>
          <p:cNvSpPr txBox="1"/>
          <p:nvPr/>
        </p:nvSpPr>
        <p:spPr>
          <a:xfrm>
            <a:off x="10947535" y="6623414"/>
            <a:ext cx="49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</a:t>
            </a:r>
            <a:r>
              <a:rPr lang="en-US" sz="2800" baseline="-25000" dirty="0" err="1"/>
              <a:t>n</a:t>
            </a:r>
            <a:endParaRPr lang="en-IL" sz="2800" baseline="-25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EB333-217C-49FD-89CE-AC7D97F1E960}"/>
              </a:ext>
            </a:extLst>
          </p:cNvPr>
          <p:cNvSpPr/>
          <p:nvPr/>
        </p:nvSpPr>
        <p:spPr>
          <a:xfrm>
            <a:off x="1986608" y="7176543"/>
            <a:ext cx="9795761" cy="57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1D6DE1-E54C-4E1C-89CC-0409AB704ACD}"/>
              </a:ext>
            </a:extLst>
          </p:cNvPr>
          <p:cNvCxnSpPr>
            <a:cxnSpLocks/>
          </p:cNvCxnSpPr>
          <p:nvPr/>
        </p:nvCxnSpPr>
        <p:spPr>
          <a:xfrm>
            <a:off x="2997393" y="7176543"/>
            <a:ext cx="0" cy="5760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144E3C-763D-459A-AC2F-9BC89228A646}"/>
              </a:ext>
            </a:extLst>
          </p:cNvPr>
          <p:cNvCxnSpPr>
            <a:cxnSpLocks/>
          </p:cNvCxnSpPr>
          <p:nvPr/>
        </p:nvCxnSpPr>
        <p:spPr>
          <a:xfrm>
            <a:off x="3956997" y="7176543"/>
            <a:ext cx="0" cy="5760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49DBD0-51E3-494B-B80A-EFDEE6F3D669}"/>
              </a:ext>
            </a:extLst>
          </p:cNvPr>
          <p:cNvCxnSpPr>
            <a:cxnSpLocks/>
          </p:cNvCxnSpPr>
          <p:nvPr/>
        </p:nvCxnSpPr>
        <p:spPr>
          <a:xfrm>
            <a:off x="10702249" y="7176543"/>
            <a:ext cx="0" cy="5760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8FD6BA-6311-4794-AB82-2135B630672E}"/>
              </a:ext>
            </a:extLst>
          </p:cNvPr>
          <p:cNvSpPr txBox="1"/>
          <p:nvPr/>
        </p:nvSpPr>
        <p:spPr>
          <a:xfrm>
            <a:off x="6959648" y="7114764"/>
            <a:ext cx="50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</a:t>
            </a:r>
            <a:endParaRPr lang="en-IL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2C4BB2-E09A-4F54-95CB-BDB2BED77EDB}"/>
              </a:ext>
            </a:extLst>
          </p:cNvPr>
          <p:cNvSpPr txBox="1"/>
          <p:nvPr/>
        </p:nvSpPr>
        <p:spPr>
          <a:xfrm>
            <a:off x="1499477" y="7136302"/>
            <a:ext cx="32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z</a:t>
            </a:r>
            <a:endParaRPr lang="en-IL" sz="2800" baseline="-250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4F9164-6ED0-4C9D-8A08-DDE01B47C6C5}"/>
              </a:ext>
            </a:extLst>
          </p:cNvPr>
          <p:cNvSpPr/>
          <p:nvPr/>
        </p:nvSpPr>
        <p:spPr>
          <a:xfrm>
            <a:off x="2574971" y="7382340"/>
            <a:ext cx="597020" cy="2771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3BD908-21D9-4E89-A411-1EDF1F2B2F33}"/>
              </a:ext>
            </a:extLst>
          </p:cNvPr>
          <p:cNvSpPr/>
          <p:nvPr/>
        </p:nvSpPr>
        <p:spPr>
          <a:xfrm>
            <a:off x="3686786" y="7210257"/>
            <a:ext cx="451085" cy="172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465252-F64D-4A86-B421-90907A30286B}"/>
              </a:ext>
            </a:extLst>
          </p:cNvPr>
          <p:cNvSpPr/>
          <p:nvPr/>
        </p:nvSpPr>
        <p:spPr>
          <a:xfrm>
            <a:off x="4819288" y="7382340"/>
            <a:ext cx="1477177" cy="2771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C416F9-A453-4C24-A40B-A4FBE00E251D}"/>
              </a:ext>
            </a:extLst>
          </p:cNvPr>
          <p:cNvSpPr/>
          <p:nvPr/>
        </p:nvSpPr>
        <p:spPr>
          <a:xfrm>
            <a:off x="8054356" y="7210257"/>
            <a:ext cx="1477177" cy="4388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6D7B4C-6758-495B-AC57-6BF581ADD703}"/>
              </a:ext>
            </a:extLst>
          </p:cNvPr>
          <p:cNvSpPr txBox="1"/>
          <p:nvPr/>
        </p:nvSpPr>
        <p:spPr>
          <a:xfrm>
            <a:off x="2360541" y="770528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1</a:t>
            </a:r>
            <a:endParaRPr lang="en-IL" sz="28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98D24E-66FE-44D1-ADD0-1F058A6F9F59}"/>
              </a:ext>
            </a:extLst>
          </p:cNvPr>
          <p:cNvSpPr txBox="1"/>
          <p:nvPr/>
        </p:nvSpPr>
        <p:spPr>
          <a:xfrm>
            <a:off x="3196468" y="7714619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2</a:t>
            </a:r>
            <a:endParaRPr lang="en-IL" sz="2800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3419C4-7011-468B-91D1-2D2405EE2562}"/>
              </a:ext>
            </a:extLst>
          </p:cNvPr>
          <p:cNvSpPr txBox="1"/>
          <p:nvPr/>
        </p:nvSpPr>
        <p:spPr>
          <a:xfrm>
            <a:off x="10984881" y="7705282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baseline="-25000" dirty="0" err="1"/>
              <a:t>n</a:t>
            </a:r>
            <a:endParaRPr lang="en-IL" sz="2800" baseline="-25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F6E579-465C-49E8-A6B4-3ECBF5702053}"/>
              </a:ext>
            </a:extLst>
          </p:cNvPr>
          <p:cNvSpPr/>
          <p:nvPr/>
        </p:nvSpPr>
        <p:spPr>
          <a:xfrm>
            <a:off x="11087534" y="7311870"/>
            <a:ext cx="262773" cy="337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3F734B-CE9A-4D89-A50E-E89C753317D5}"/>
              </a:ext>
            </a:extLst>
          </p:cNvPr>
          <p:cNvSpPr/>
          <p:nvPr/>
        </p:nvSpPr>
        <p:spPr>
          <a:xfrm>
            <a:off x="10447246" y="7367807"/>
            <a:ext cx="447646" cy="172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735CAB-86A8-4F48-BE84-61EB8031873D}"/>
              </a:ext>
            </a:extLst>
          </p:cNvPr>
          <p:cNvSpPr txBox="1"/>
          <p:nvPr/>
        </p:nvSpPr>
        <p:spPr>
          <a:xfrm>
            <a:off x="2322004" y="6214162"/>
            <a:ext cx="62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</a:t>
            </a:r>
            <a:r>
              <a:rPr lang="en-US" sz="2800" baseline="-25000" dirty="0"/>
              <a:t>1</a:t>
            </a:r>
            <a:endParaRPr lang="en-IL" sz="2800" baseline="-2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A66A73-8111-4342-A9ED-503485D5F9CD}"/>
              </a:ext>
            </a:extLst>
          </p:cNvPr>
          <p:cNvSpPr txBox="1"/>
          <p:nvPr/>
        </p:nvSpPr>
        <p:spPr>
          <a:xfrm>
            <a:off x="3171991" y="6214200"/>
            <a:ext cx="62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</a:t>
            </a:r>
            <a:r>
              <a:rPr lang="en-US" sz="2800" baseline="-25000" dirty="0"/>
              <a:t>2</a:t>
            </a:r>
            <a:endParaRPr lang="en-IL" sz="2800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E27ACF-A7F5-4A69-9039-345F2EC292C3}"/>
              </a:ext>
            </a:extLst>
          </p:cNvPr>
          <p:cNvSpPr txBox="1"/>
          <p:nvPr/>
        </p:nvSpPr>
        <p:spPr>
          <a:xfrm>
            <a:off x="10906975" y="6206725"/>
            <a:ext cx="62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</a:t>
            </a:r>
            <a:r>
              <a:rPr lang="en-US" sz="2800" baseline="-25000" dirty="0"/>
              <a:t>n</a:t>
            </a:r>
            <a:endParaRPr lang="en-IL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3815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6" grpId="0" animBg="1"/>
      <p:bldP spid="12" grpId="0"/>
      <p:bldP spid="16" grpId="0"/>
      <p:bldP spid="15" grpId="0" animBg="1"/>
      <p:bldP spid="18" grpId="0" animBg="1"/>
      <p:bldP spid="19" grpId="0" animBg="1"/>
      <p:bldP spid="20" grpId="0" animBg="1"/>
      <p:bldP spid="27" grpId="0"/>
      <p:bldP spid="28" grpId="0"/>
      <p:bldP spid="29" grpId="0"/>
      <p:bldP spid="30" grpId="0" animBg="1"/>
      <p:bldP spid="34" grpId="0" animBg="1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27709" y="226368"/>
            <a:ext cx="14630399" cy="1584176"/>
          </a:xfrm>
        </p:spPr>
        <p:txBody>
          <a:bodyPr>
            <a:noAutofit/>
          </a:bodyPr>
          <a:lstStyle/>
          <a:p>
            <a:pPr rtl="0"/>
            <a:r>
              <a:rPr lang="en-US" sz="4800" dirty="0">
                <a:solidFill>
                  <a:srgbClr val="0070C0"/>
                </a:solidFill>
                <a:latin typeface="Eras Bold ITC" panose="020B0907030504020204" pitchFamily="34" charset="0"/>
              </a:rPr>
              <a:t>Multi-instance leakage-resilient (MILR) encryption scheme</a:t>
            </a:r>
            <a:endParaRPr lang="he-IL" sz="48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844" y="1800316"/>
            <a:ext cx="14051141" cy="18158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Our construction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Public parameter = </a:t>
            </a:r>
            <a:r>
              <a:rPr lang="en-US" sz="2800" u="sng" dirty="0">
                <a:solidFill>
                  <a:schemeClr val="tx1"/>
                </a:solidFill>
              </a:rPr>
              <a:t>seed for extractor </a:t>
            </a:r>
            <a:r>
              <a:rPr lang="en-US" sz="2800" dirty="0">
                <a:solidFill>
                  <a:schemeClr val="tx1"/>
                </a:solidFill>
              </a:rPr>
              <a:t>used to hash </a:t>
            </a:r>
            <a:r>
              <a:rPr lang="en-US" sz="2800" b="1" dirty="0"/>
              <a:t>λ</a:t>
            </a:r>
            <a:r>
              <a:rPr lang="en-US" sz="2800" dirty="0"/>
              <a:t>-bit key to </a:t>
            </a:r>
            <a:r>
              <a:rPr lang="en-US" sz="2800" u="sng" dirty="0"/>
              <a:t>smaller encryption key</a:t>
            </a:r>
            <a:endParaRPr lang="en-US" sz="2800" u="sng" dirty="0">
              <a:solidFill>
                <a:schemeClr val="tx1"/>
              </a:solidFill>
            </a:endParaRPr>
          </a:p>
          <a:p>
            <a:pPr algn="l" rtl="0"/>
            <a:r>
              <a:rPr lang="en-US" sz="2800" b="1" dirty="0">
                <a:solidFill>
                  <a:schemeClr val="tx1"/>
                </a:solidFill>
                <a:latin typeface="Eras Bold ITC" panose="020B0907030504020204" pitchFamily="34" charset="0"/>
              </a:rPr>
              <a:t>Information theoretic security proof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tx1"/>
                </a:solidFill>
              </a:rPr>
              <a:t>Pre-sampling technique</a:t>
            </a:r>
            <a:r>
              <a:rPr lang="en-US" sz="2800" dirty="0">
                <a:solidFill>
                  <a:schemeClr val="tx1"/>
                </a:solidFill>
              </a:rPr>
              <a:t> (borrowed from time-space tradeoffs) + </a:t>
            </a:r>
            <a:r>
              <a:rPr lang="en-US" sz="2800" u="sng" dirty="0">
                <a:solidFill>
                  <a:schemeClr val="tx1"/>
                </a:solidFill>
              </a:rPr>
              <a:t>leftover hash lemma </a:t>
            </a:r>
            <a:r>
              <a:rPr lang="en-US" sz="2800" dirty="0">
                <a:solidFill>
                  <a:schemeClr val="tx1"/>
                </a:solidFill>
              </a:rPr>
              <a:t>variant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1521FA-3BD7-4406-A081-53A5F1661E27}"/>
              </a:ext>
            </a:extLst>
          </p:cNvPr>
          <p:cNvSpPr/>
          <p:nvPr/>
        </p:nvSpPr>
        <p:spPr>
          <a:xfrm>
            <a:off x="1861855" y="7070227"/>
            <a:ext cx="9721080" cy="36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F23097-7D01-4ACE-AFDB-F5BF35A3D1FD}"/>
              </a:ext>
            </a:extLst>
          </p:cNvPr>
          <p:cNvCxnSpPr>
            <a:cxnSpLocks/>
          </p:cNvCxnSpPr>
          <p:nvPr/>
        </p:nvCxnSpPr>
        <p:spPr>
          <a:xfrm>
            <a:off x="2797959" y="7070227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BCCA5C-E179-42BD-9BCB-004B6739C532}"/>
              </a:ext>
            </a:extLst>
          </p:cNvPr>
          <p:cNvCxnSpPr>
            <a:cxnSpLocks/>
          </p:cNvCxnSpPr>
          <p:nvPr/>
        </p:nvCxnSpPr>
        <p:spPr>
          <a:xfrm>
            <a:off x="3757563" y="7070227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7AD3FE-25AA-476F-8624-3B33FD16F19A}"/>
              </a:ext>
            </a:extLst>
          </p:cNvPr>
          <p:cNvCxnSpPr>
            <a:cxnSpLocks/>
          </p:cNvCxnSpPr>
          <p:nvPr/>
        </p:nvCxnSpPr>
        <p:spPr>
          <a:xfrm>
            <a:off x="10502815" y="7070227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FD2B649-150B-43B5-88BC-710ABD9FB932}"/>
              </a:ext>
            </a:extLst>
          </p:cNvPr>
          <p:cNvSpPr txBox="1"/>
          <p:nvPr/>
        </p:nvSpPr>
        <p:spPr>
          <a:xfrm>
            <a:off x="2127776" y="6535802"/>
            <a:ext cx="548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k'</a:t>
            </a:r>
            <a:r>
              <a:rPr lang="en-US" sz="2800" baseline="-25000" dirty="0"/>
              <a:t>1</a:t>
            </a:r>
            <a:endParaRPr lang="en-IL" sz="28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D34E84-DCC9-4627-B79F-9E0A5EC99AE4}"/>
              </a:ext>
            </a:extLst>
          </p:cNvPr>
          <p:cNvSpPr txBox="1"/>
          <p:nvPr/>
        </p:nvSpPr>
        <p:spPr>
          <a:xfrm>
            <a:off x="2987962" y="6547007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k’</a:t>
            </a:r>
            <a:r>
              <a:rPr lang="en-US" sz="2800" baseline="-25000" dirty="0"/>
              <a:t>2</a:t>
            </a:r>
            <a:endParaRPr lang="en-IL" sz="280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226E1C-26AE-44C2-9998-0E1F2BADA04B}"/>
              </a:ext>
            </a:extLst>
          </p:cNvPr>
          <p:cNvSpPr txBox="1"/>
          <p:nvPr/>
        </p:nvSpPr>
        <p:spPr>
          <a:xfrm>
            <a:off x="10802185" y="6535802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k’</a:t>
            </a:r>
            <a:r>
              <a:rPr lang="en-US" sz="2800" baseline="-25000" dirty="0" err="1"/>
              <a:t>n</a:t>
            </a:r>
            <a:endParaRPr lang="en-IL" sz="2800" baseline="-25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66235C-DEDD-4DB1-859A-72410F8DA5A6}"/>
              </a:ext>
            </a:extLst>
          </p:cNvPr>
          <p:cNvSpPr txBox="1"/>
          <p:nvPr/>
        </p:nvSpPr>
        <p:spPr>
          <a:xfrm>
            <a:off x="2146276" y="4623822"/>
            <a:ext cx="47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  <a:r>
              <a:rPr lang="en-US" sz="2800" baseline="-25000" dirty="0"/>
              <a:t>1</a:t>
            </a:r>
            <a:endParaRPr lang="en-IL" sz="2800" baseline="-25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15BE54-02CB-4849-B73F-DFD9F27D3705}"/>
              </a:ext>
            </a:extLst>
          </p:cNvPr>
          <p:cNvSpPr txBox="1"/>
          <p:nvPr/>
        </p:nvSpPr>
        <p:spPr>
          <a:xfrm>
            <a:off x="2991396" y="4625665"/>
            <a:ext cx="47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  <a:r>
              <a:rPr lang="en-US" sz="2800" baseline="-25000" dirty="0"/>
              <a:t>2</a:t>
            </a:r>
            <a:endParaRPr lang="en-IL" sz="2800" baseline="-25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4B47EB-A6E6-4D1B-8DFB-CA780DCA279A}"/>
              </a:ext>
            </a:extLst>
          </p:cNvPr>
          <p:cNvSpPr txBox="1"/>
          <p:nvPr/>
        </p:nvSpPr>
        <p:spPr>
          <a:xfrm>
            <a:off x="10748101" y="4623821"/>
            <a:ext cx="49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</a:t>
            </a:r>
            <a:r>
              <a:rPr lang="en-US" sz="2800" baseline="-25000" dirty="0" err="1"/>
              <a:t>n</a:t>
            </a:r>
            <a:endParaRPr lang="en-IL" sz="2800" baseline="-250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0C75C9-EE39-4BC0-BF28-29B5316A9B44}"/>
              </a:ext>
            </a:extLst>
          </p:cNvPr>
          <p:cNvSpPr/>
          <p:nvPr/>
        </p:nvSpPr>
        <p:spPr>
          <a:xfrm>
            <a:off x="1861855" y="5210664"/>
            <a:ext cx="9721080" cy="5423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96FA144-B0DE-4DD1-8656-4A755C6B83AD}"/>
              </a:ext>
            </a:extLst>
          </p:cNvPr>
          <p:cNvCxnSpPr>
            <a:cxnSpLocks/>
          </p:cNvCxnSpPr>
          <p:nvPr/>
        </p:nvCxnSpPr>
        <p:spPr>
          <a:xfrm>
            <a:off x="2797959" y="5210664"/>
            <a:ext cx="0" cy="542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A255BAF-7406-4374-A669-A66B58F07A9C}"/>
              </a:ext>
            </a:extLst>
          </p:cNvPr>
          <p:cNvCxnSpPr>
            <a:cxnSpLocks/>
          </p:cNvCxnSpPr>
          <p:nvPr/>
        </p:nvCxnSpPr>
        <p:spPr>
          <a:xfrm>
            <a:off x="3757563" y="5210664"/>
            <a:ext cx="0" cy="542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7B25AD6-68A3-4EAE-B6B7-2548A8FF84F6}"/>
              </a:ext>
            </a:extLst>
          </p:cNvPr>
          <p:cNvCxnSpPr>
            <a:cxnSpLocks/>
          </p:cNvCxnSpPr>
          <p:nvPr/>
        </p:nvCxnSpPr>
        <p:spPr>
          <a:xfrm>
            <a:off x="10502815" y="5210664"/>
            <a:ext cx="0" cy="542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52473AA-A1D7-4ED1-AF85-5EB79CF32151}"/>
              </a:ext>
            </a:extLst>
          </p:cNvPr>
          <p:cNvSpPr txBox="1"/>
          <p:nvPr/>
        </p:nvSpPr>
        <p:spPr>
          <a:xfrm>
            <a:off x="6760214" y="5115171"/>
            <a:ext cx="507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</a:t>
            </a:r>
            <a:endParaRPr lang="en-IL" sz="3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6D2577-6308-4931-9C9F-FFC614185C74}"/>
              </a:ext>
            </a:extLst>
          </p:cNvPr>
          <p:cNvSpPr txBox="1"/>
          <p:nvPr/>
        </p:nvSpPr>
        <p:spPr>
          <a:xfrm>
            <a:off x="1300043" y="5136709"/>
            <a:ext cx="32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z</a:t>
            </a:r>
            <a:endParaRPr lang="en-IL" sz="2800" baseline="-25000" dirty="0">
              <a:solidFill>
                <a:srgbClr val="FF00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541E6D-F2D5-4A20-B457-CFEE5592A4F5}"/>
              </a:ext>
            </a:extLst>
          </p:cNvPr>
          <p:cNvSpPr/>
          <p:nvPr/>
        </p:nvSpPr>
        <p:spPr>
          <a:xfrm>
            <a:off x="2375537" y="5382747"/>
            <a:ext cx="597020" cy="2771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300DB0-14C0-45EB-8722-495EC066BD26}"/>
              </a:ext>
            </a:extLst>
          </p:cNvPr>
          <p:cNvSpPr/>
          <p:nvPr/>
        </p:nvSpPr>
        <p:spPr>
          <a:xfrm>
            <a:off x="3487352" y="5210664"/>
            <a:ext cx="451085" cy="172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9815D92-B854-48B5-AEE7-91834658D66D}"/>
              </a:ext>
            </a:extLst>
          </p:cNvPr>
          <p:cNvSpPr/>
          <p:nvPr/>
        </p:nvSpPr>
        <p:spPr>
          <a:xfrm>
            <a:off x="4619854" y="5382747"/>
            <a:ext cx="1477177" cy="2771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7AD4F5-0965-4464-B872-685384FC37F2}"/>
              </a:ext>
            </a:extLst>
          </p:cNvPr>
          <p:cNvSpPr/>
          <p:nvPr/>
        </p:nvSpPr>
        <p:spPr>
          <a:xfrm>
            <a:off x="7891264" y="5241074"/>
            <a:ext cx="1477177" cy="4388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562FF1F-5EB0-4F92-9449-A5A2CA8817E2}"/>
              </a:ext>
            </a:extLst>
          </p:cNvPr>
          <p:cNvSpPr/>
          <p:nvPr/>
        </p:nvSpPr>
        <p:spPr>
          <a:xfrm>
            <a:off x="10888100" y="5312277"/>
            <a:ext cx="262773" cy="3372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81E887-2044-4080-B568-48CF5F4C6D89}"/>
              </a:ext>
            </a:extLst>
          </p:cNvPr>
          <p:cNvSpPr/>
          <p:nvPr/>
        </p:nvSpPr>
        <p:spPr>
          <a:xfrm>
            <a:off x="10247812" y="5368214"/>
            <a:ext cx="447646" cy="1720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BC9FBF-D75A-47D3-9A96-99CC4F99948F}"/>
              </a:ext>
            </a:extLst>
          </p:cNvPr>
          <p:cNvSpPr txBox="1"/>
          <p:nvPr/>
        </p:nvSpPr>
        <p:spPr>
          <a:xfrm>
            <a:off x="2122570" y="4214569"/>
            <a:ext cx="62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</a:t>
            </a:r>
            <a:r>
              <a:rPr lang="en-US" sz="2800" baseline="-25000" dirty="0"/>
              <a:t>1</a:t>
            </a:r>
            <a:endParaRPr lang="en-IL" sz="2800" baseline="-2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68668DF-7C47-4040-B307-99D816885D30}"/>
              </a:ext>
            </a:extLst>
          </p:cNvPr>
          <p:cNvSpPr txBox="1"/>
          <p:nvPr/>
        </p:nvSpPr>
        <p:spPr>
          <a:xfrm>
            <a:off x="2972557" y="4214607"/>
            <a:ext cx="62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</a:t>
            </a:r>
            <a:r>
              <a:rPr lang="en-US" sz="2800" baseline="-25000" dirty="0"/>
              <a:t>2</a:t>
            </a:r>
            <a:endParaRPr lang="en-IL" sz="2800" baseline="-25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55CBDA-A68A-45C1-BFBB-D4B17FCEDA16}"/>
              </a:ext>
            </a:extLst>
          </p:cNvPr>
          <p:cNvSpPr txBox="1"/>
          <p:nvPr/>
        </p:nvSpPr>
        <p:spPr>
          <a:xfrm>
            <a:off x="10707541" y="4207132"/>
            <a:ext cx="623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</a:t>
            </a:r>
            <a:r>
              <a:rPr lang="en-US" sz="2800" baseline="-25000" dirty="0"/>
              <a:t>n</a:t>
            </a:r>
            <a:endParaRPr lang="en-IL" sz="2800" baseline="-25000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1494571-9BFC-46DE-8987-9FE91D3F7D87}"/>
              </a:ext>
            </a:extLst>
          </p:cNvPr>
          <p:cNvCxnSpPr/>
          <p:nvPr/>
        </p:nvCxnSpPr>
        <p:spPr>
          <a:xfrm>
            <a:off x="2375537" y="5761502"/>
            <a:ext cx="0" cy="8202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D49211C-3701-437D-8217-FF87DB1B6F82}"/>
              </a:ext>
            </a:extLst>
          </p:cNvPr>
          <p:cNvCxnSpPr/>
          <p:nvPr/>
        </p:nvCxnSpPr>
        <p:spPr>
          <a:xfrm>
            <a:off x="3282752" y="5761502"/>
            <a:ext cx="0" cy="8202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CF7551B-9D57-4435-B192-68EC176E409A}"/>
              </a:ext>
            </a:extLst>
          </p:cNvPr>
          <p:cNvCxnSpPr/>
          <p:nvPr/>
        </p:nvCxnSpPr>
        <p:spPr>
          <a:xfrm>
            <a:off x="11059616" y="5761502"/>
            <a:ext cx="0" cy="8202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6450DE4-7F7F-497B-8CAC-B25FBA1EA63A}"/>
              </a:ext>
            </a:extLst>
          </p:cNvPr>
          <p:cNvSpPr txBox="1"/>
          <p:nvPr/>
        </p:nvSpPr>
        <p:spPr>
          <a:xfrm>
            <a:off x="2153691" y="748001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1</a:t>
            </a:r>
            <a:endParaRPr lang="en-IL" sz="2800" baseline="-25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16FBC26-7847-45ED-965C-79F7CA0F2B70}"/>
              </a:ext>
            </a:extLst>
          </p:cNvPr>
          <p:cNvSpPr txBox="1"/>
          <p:nvPr/>
        </p:nvSpPr>
        <p:spPr>
          <a:xfrm>
            <a:off x="3053362" y="748001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2</a:t>
            </a:r>
            <a:endParaRPr lang="en-IL" sz="2800" baseline="-250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246508-83E3-4769-9DE7-FF93B8BADA27}"/>
              </a:ext>
            </a:extLst>
          </p:cNvPr>
          <p:cNvSpPr txBox="1"/>
          <p:nvPr/>
        </p:nvSpPr>
        <p:spPr>
          <a:xfrm>
            <a:off x="10869445" y="7480012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</a:t>
            </a:r>
            <a:r>
              <a:rPr lang="en-US" sz="2800" baseline="-25000" dirty="0" err="1"/>
              <a:t>n</a:t>
            </a:r>
            <a:endParaRPr lang="en-IL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9893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/>
      <p:bldP spid="34" grpId="0"/>
      <p:bldP spid="35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30776"/>
            <a:ext cx="14630399" cy="915672"/>
          </a:xfrm>
        </p:spPr>
        <p:txBody>
          <a:bodyPr>
            <a:noAutofit/>
          </a:bodyPr>
          <a:lstStyle/>
          <a:p>
            <a:pPr rtl="0"/>
            <a:r>
              <a:rPr lang="en-US" sz="4800" dirty="0">
                <a:solidFill>
                  <a:srgbClr val="0070C0"/>
                </a:solidFill>
                <a:latin typeface="Eras Bold ITC" panose="020B0907030504020204" pitchFamily="34" charset="0"/>
              </a:rPr>
              <a:t>Outline</a:t>
            </a:r>
            <a:endParaRPr lang="he-IL" sz="48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69F530-A4FF-4D25-B734-298C295573EE}"/>
              </a:ext>
            </a:extLst>
          </p:cNvPr>
          <p:cNvCxnSpPr/>
          <p:nvPr/>
        </p:nvCxnSpPr>
        <p:spPr>
          <a:xfrm>
            <a:off x="294420" y="2458616"/>
            <a:ext cx="6840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D0B76E-AC2F-4C09-BFE9-88BE7B77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496" y="1378496"/>
            <a:ext cx="13105456" cy="37856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SzPct val="120000"/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buSzPct val="120000"/>
            </a:pPr>
            <a:r>
              <a:rPr lang="en-US" sz="2800" b="1" dirty="0">
                <a:solidFill>
                  <a:srgbClr val="C00000"/>
                </a:solidFill>
                <a:latin typeface="Eras Bold ITC" panose="020B0907030504020204" pitchFamily="34" charset="0"/>
              </a:rPr>
              <a:t>Results:</a:t>
            </a:r>
            <a:endParaRPr lang="en-US" sz="2400" b="1" dirty="0">
              <a:solidFill>
                <a:schemeClr val="tx1"/>
              </a:solidFill>
            </a:endParaRPr>
          </a:p>
          <a:p>
            <a:pPr marL="798513" indent="-514350" algn="l" rtl="0">
              <a:buSzPct val="120000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First </a:t>
            </a:r>
            <a:r>
              <a:rPr lang="en-US" sz="2800" b="1" u="sng" dirty="0">
                <a:solidFill>
                  <a:schemeClr val="tx1"/>
                </a:solidFill>
              </a:rPr>
              <a:t>space lower bound </a:t>
            </a:r>
            <a:r>
              <a:rPr lang="en-US" sz="2800" b="1" dirty="0">
                <a:solidFill>
                  <a:schemeClr val="tx1"/>
                </a:solidFill>
              </a:rPr>
              <a:t>for differentially private (DP) algorithms</a:t>
            </a:r>
          </a:p>
          <a:p>
            <a:pPr marL="798513" indent="-514350" algn="l" rtl="0">
              <a:buSzPct val="120000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First </a:t>
            </a:r>
            <a:r>
              <a:rPr lang="en-US" sz="2800" u="sng" dirty="0">
                <a:solidFill>
                  <a:schemeClr val="tx1"/>
                </a:solidFill>
              </a:rPr>
              <a:t>space lower bound </a:t>
            </a:r>
            <a:r>
              <a:rPr lang="en-US" sz="2800" dirty="0">
                <a:solidFill>
                  <a:schemeClr val="tx1"/>
                </a:solidFill>
              </a:rPr>
              <a:t>for the “adaptive data analysis” (ADA) problem</a:t>
            </a:r>
          </a:p>
          <a:p>
            <a:pPr marL="284163" algn="l" rtl="0">
              <a:buSzPct val="120000"/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buSzPct val="120000"/>
            </a:pPr>
            <a:r>
              <a:rPr lang="en-US" sz="2800" b="1" dirty="0">
                <a:solidFill>
                  <a:srgbClr val="C00000"/>
                </a:solidFill>
                <a:latin typeface="Eras Bold ITC" panose="020B0907030504020204" pitchFamily="34" charset="0"/>
              </a:rPr>
              <a:t>Technique:</a:t>
            </a: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Define and construct a </a:t>
            </a:r>
            <a:r>
              <a:rPr lang="fr-FR" sz="2800" dirty="0">
                <a:solidFill>
                  <a:schemeClr val="tx1"/>
                </a:solidFill>
              </a:rPr>
              <a:t>multi-instance </a:t>
            </a:r>
            <a:r>
              <a:rPr lang="en-US" sz="2800" dirty="0">
                <a:solidFill>
                  <a:schemeClr val="tx1"/>
                </a:solidFill>
              </a:rPr>
              <a:t>leakage-resilient</a:t>
            </a:r>
            <a:r>
              <a:rPr lang="fr-FR" sz="2800" dirty="0">
                <a:solidFill>
                  <a:schemeClr val="tx1"/>
                </a:solidFill>
              </a:rPr>
              <a:t> (MILR) </a:t>
            </a:r>
            <a:r>
              <a:rPr lang="en-US" sz="2800" dirty="0">
                <a:solidFill>
                  <a:schemeClr val="tx1"/>
                </a:solidFill>
              </a:rPr>
              <a:t>encryption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scheme</a:t>
            </a:r>
          </a:p>
          <a:p>
            <a:pPr marL="457200" indent="-457200" algn="l" rtl="0"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Enables lifting </a:t>
            </a:r>
            <a:r>
              <a:rPr lang="en-US" sz="2800" u="sng" dirty="0">
                <a:solidFill>
                  <a:schemeClr val="tx1"/>
                </a:solidFill>
              </a:rPr>
              <a:t>sampling lower bounds</a:t>
            </a:r>
            <a:r>
              <a:rPr lang="en-US" sz="2800" dirty="0">
                <a:solidFill>
                  <a:schemeClr val="tx1"/>
                </a:solidFill>
              </a:rPr>
              <a:t> for DP and ADA to </a:t>
            </a:r>
            <a:r>
              <a:rPr lang="en-US" sz="2800" u="sng" dirty="0">
                <a:solidFill>
                  <a:schemeClr val="tx1"/>
                </a:solidFill>
              </a:rPr>
              <a:t>space lower bounds</a:t>
            </a:r>
          </a:p>
          <a:p>
            <a:pPr algn="l" rtl="0">
              <a:buSzPct val="120000"/>
            </a:pP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9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4BB2618-F612-41B6-8504-70DCB89603FF}"/>
              </a:ext>
            </a:extLst>
          </p:cNvPr>
          <p:cNvSpPr txBox="1">
            <a:spLocks/>
          </p:cNvSpPr>
          <p:nvPr/>
        </p:nvSpPr>
        <p:spPr>
          <a:xfrm>
            <a:off x="0" y="30776"/>
            <a:ext cx="14630399" cy="915672"/>
          </a:xfrm>
          <a:prstGeom prst="rect">
            <a:avLst/>
          </a:prstGeom>
        </p:spPr>
        <p:txBody>
          <a:bodyPr vert="horz" lIns="130622" tIns="65311" rIns="130622" bIns="65311" rtlCol="1" anchor="ctr">
            <a:noAutofit/>
          </a:bodyPr>
          <a:lstStyle>
            <a:lvl1pPr algn="ctr" defTabSz="1306220" rtl="1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100" dirty="0">
                <a:solidFill>
                  <a:srgbClr val="0070C0"/>
                </a:solidFill>
                <a:latin typeface="Eras Bold ITC" panose="020B0907030504020204" pitchFamily="34" charset="0"/>
              </a:rPr>
              <a:t>Differential privacy</a:t>
            </a:r>
            <a:endParaRPr lang="he-IL" sz="41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9">
                <a:extLst>
                  <a:ext uri="{FF2B5EF4-FFF2-40B4-BE49-F238E27FC236}">
                    <a16:creationId xmlns:a16="http://schemas.microsoft.com/office/drawing/2014/main" id="{3D814206-A0D6-4BF3-804F-D02F5DB1A9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8193718"/>
                  </p:ext>
                </p:extLst>
              </p:nvPr>
            </p:nvGraphicFramePr>
            <p:xfrm>
              <a:off x="1336654" y="1102776"/>
              <a:ext cx="12673410" cy="2273808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6336705">
                      <a:extLst>
                        <a:ext uri="{9D8B030D-6E8A-4147-A177-3AD203B41FA5}">
                          <a16:colId xmlns:a16="http://schemas.microsoft.com/office/drawing/2014/main" val="3356046697"/>
                        </a:ext>
                      </a:extLst>
                    </a:gridCol>
                    <a:gridCol w="6336705">
                      <a:extLst>
                        <a:ext uri="{9D8B030D-6E8A-4147-A177-3AD203B41FA5}">
                          <a16:colId xmlns:a16="http://schemas.microsoft.com/office/drawing/2014/main" val="2593804751"/>
                        </a:ext>
                      </a:extLst>
                    </a:gridCol>
                  </a:tblGrid>
                  <a:tr h="501751">
                    <a:tc>
                      <a:txBody>
                        <a:bodyPr/>
                        <a:lstStyle/>
                        <a:p>
                          <a:pPr marL="0" marR="0" lvl="0" indent="0" algn="r" defTabSz="130622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2000" kern="120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Dwork</a:t>
                          </a:r>
                          <a:r>
                            <a:rPr lang="en-US" sz="2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McSherry, Nissim, Smith 2006)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30622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solidFill>
                                <a:srgbClr val="C00000"/>
                              </a:solidFill>
                              <a:latin typeface="Eras Bold ITC" panose="020B0907030504020204" pitchFamily="34" charset="0"/>
                            </a:rPr>
                            <a:t>What is differential privacy?</a:t>
                          </a:r>
                          <a:endParaRPr lang="en-US" sz="28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83511584"/>
                      </a:ext>
                    </a:extLst>
                  </a:tr>
                  <a:tr h="1700049">
                    <a:tc gridSpan="2">
                      <a:txBody>
                        <a:bodyPr/>
                        <a:lstStyle/>
                        <a:p>
                          <a:pPr algn="l" rtl="0">
                            <a:lnSpc>
                              <a:spcPct val="130000"/>
                            </a:lnSpc>
                          </a:pPr>
                          <a:r>
                            <a:rPr lang="en-US" sz="2800" dirty="0"/>
                            <a:t>Random algorithm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𝓜</m:t>
                              </m:r>
                            </m:oMath>
                          </a14:m>
                          <a:r>
                            <a:rPr lang="en-US" sz="2800" dirty="0"/>
                            <a:t>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𝜺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dirty="0">
                              <a:solidFill>
                                <a:srgbClr val="FF0000"/>
                              </a:solidFill>
                            </a:rPr>
                            <a:t>-DP </a:t>
                          </a:r>
                          <a:r>
                            <a:rPr lang="en-US" sz="2800" dirty="0"/>
                            <a:t>if for every pair of </a:t>
                          </a:r>
                          <a:r>
                            <a:rPr lang="en-US" sz="2800" u="sng" dirty="0"/>
                            <a:t>datasets</a:t>
                          </a: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/>
                            <a:t> that differ on </a:t>
                          </a:r>
                          <a:r>
                            <a:rPr lang="en-US" sz="2800" u="sng" dirty="0"/>
                            <a:t>single data point </a:t>
                          </a:r>
                          <a:r>
                            <a:rPr lang="en-US" sz="2800" dirty="0"/>
                            <a:t>and every </a:t>
                          </a:r>
                          <a:r>
                            <a:rPr lang="en-US" sz="2800" u="sng" dirty="0"/>
                            <a:t>event</a:t>
                          </a: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oMath>
                          </a14:m>
                          <a:endPara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 rtl="0">
                            <a:lnSpc>
                              <a:spcPct val="13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𝐏𝐫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𝓜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𝑫</m:t>
                                            </m:r>
                                          </m:e>
                                        </m:d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𝜺</m:t>
                                    </m:r>
                                  </m:sup>
                                </m:sSup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𝐏𝐫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𝓜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𝑫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oMath>
                            </m:oMathPara>
                          </a14:m>
                          <a:endParaRPr lang="en-US" sz="2800" b="1" i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he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96534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9">
                <a:extLst>
                  <a:ext uri="{FF2B5EF4-FFF2-40B4-BE49-F238E27FC236}">
                    <a16:creationId xmlns:a16="http://schemas.microsoft.com/office/drawing/2014/main" id="{3D814206-A0D6-4BF3-804F-D02F5DB1A9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8193718"/>
                  </p:ext>
                </p:extLst>
              </p:nvPr>
            </p:nvGraphicFramePr>
            <p:xfrm>
              <a:off x="1336654" y="1102776"/>
              <a:ext cx="12673410" cy="2273808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6336705">
                      <a:extLst>
                        <a:ext uri="{9D8B030D-6E8A-4147-A177-3AD203B41FA5}">
                          <a16:colId xmlns:a16="http://schemas.microsoft.com/office/drawing/2014/main" val="3356046697"/>
                        </a:ext>
                      </a:extLst>
                    </a:gridCol>
                    <a:gridCol w="6336705">
                      <a:extLst>
                        <a:ext uri="{9D8B030D-6E8A-4147-A177-3AD203B41FA5}">
                          <a16:colId xmlns:a16="http://schemas.microsoft.com/office/drawing/2014/main" val="259380475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marL="0" marR="0" lvl="0" indent="0" algn="r" defTabSz="130622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2000" kern="1200" dirty="0" err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Dwork</a:t>
                          </a:r>
                          <a:r>
                            <a:rPr lang="en-US" sz="2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 McSherry, Nissim, Smith 2006)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30622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>
                              <a:solidFill>
                                <a:srgbClr val="C00000"/>
                              </a:solidFill>
                              <a:latin typeface="Eras Bold ITC" panose="020B0907030504020204" pitchFamily="34" charset="0"/>
                            </a:rPr>
                            <a:t>What is differential privacy?</a:t>
                          </a:r>
                          <a:endParaRPr lang="en-US" sz="2800" kern="12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83511584"/>
                      </a:ext>
                    </a:extLst>
                  </a:tr>
                  <a:tr h="1755648">
                    <a:tc gridSpan="2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8" t="-32872" r="-96" b="-6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rtl="1"/>
                          <a:endParaRPr lang="he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96534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235EB23-FB8A-428E-A74E-4282C32842AC}"/>
              </a:ext>
            </a:extLst>
          </p:cNvPr>
          <p:cNvSpPr/>
          <p:nvPr/>
        </p:nvSpPr>
        <p:spPr>
          <a:xfrm>
            <a:off x="2994720" y="3970784"/>
            <a:ext cx="1800200" cy="3220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A1B202-C6E4-49B4-826C-23D773D3668C}"/>
              </a:ext>
            </a:extLst>
          </p:cNvPr>
          <p:cNvCxnSpPr/>
          <p:nvPr/>
        </p:nvCxnSpPr>
        <p:spPr>
          <a:xfrm>
            <a:off x="2994720" y="4402832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CB7CDE-4199-4C8D-87C7-60B5392B4EC3}"/>
              </a:ext>
            </a:extLst>
          </p:cNvPr>
          <p:cNvCxnSpPr/>
          <p:nvPr/>
        </p:nvCxnSpPr>
        <p:spPr>
          <a:xfrm>
            <a:off x="2994720" y="4762872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55DF5A-F378-4674-A387-3F71AF8DDF80}"/>
              </a:ext>
            </a:extLst>
          </p:cNvPr>
          <p:cNvCxnSpPr/>
          <p:nvPr/>
        </p:nvCxnSpPr>
        <p:spPr>
          <a:xfrm>
            <a:off x="2994720" y="5122912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E2F3F6-5C8B-43ED-92E0-EDFA457D8F66}"/>
              </a:ext>
            </a:extLst>
          </p:cNvPr>
          <p:cNvCxnSpPr/>
          <p:nvPr/>
        </p:nvCxnSpPr>
        <p:spPr>
          <a:xfrm>
            <a:off x="2994720" y="5482952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05C613-2E6C-4E49-BA86-C835E5D518D5}"/>
              </a:ext>
            </a:extLst>
          </p:cNvPr>
          <p:cNvCxnSpPr/>
          <p:nvPr/>
        </p:nvCxnSpPr>
        <p:spPr>
          <a:xfrm>
            <a:off x="2994720" y="6779096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23539E8-700F-4BD3-B97F-BED20104CE27}"/>
              </a:ext>
            </a:extLst>
          </p:cNvPr>
          <p:cNvSpPr/>
          <p:nvPr/>
        </p:nvSpPr>
        <p:spPr>
          <a:xfrm>
            <a:off x="2994720" y="4396684"/>
            <a:ext cx="1800200" cy="360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F8ABB-3D3A-48A5-92E2-EC5FA758EDFD}"/>
              </a:ext>
            </a:extLst>
          </p:cNvPr>
          <p:cNvSpPr txBox="1"/>
          <p:nvPr/>
        </p:nvSpPr>
        <p:spPr>
          <a:xfrm>
            <a:off x="3757603" y="5406531"/>
            <a:ext cx="27443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IL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5B5A09-2926-4E4C-8B63-48D26D953EC0}"/>
              </a:ext>
            </a:extLst>
          </p:cNvPr>
          <p:cNvSpPr txBox="1"/>
          <p:nvPr/>
        </p:nvSpPr>
        <p:spPr>
          <a:xfrm>
            <a:off x="3648598" y="3897892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1</a:t>
            </a:r>
            <a:endParaRPr lang="en-IL" sz="2800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6AA437-96FB-4A47-803C-8B70A93A28CD}"/>
              </a:ext>
            </a:extLst>
          </p:cNvPr>
          <p:cNvSpPr txBox="1"/>
          <p:nvPr/>
        </p:nvSpPr>
        <p:spPr>
          <a:xfrm>
            <a:off x="3657173" y="4280345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2</a:t>
            </a:r>
            <a:endParaRPr lang="en-IL" sz="2800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F27463-81E9-42E3-BC04-7F8641AB2CC9}"/>
              </a:ext>
            </a:extLst>
          </p:cNvPr>
          <p:cNvSpPr txBox="1"/>
          <p:nvPr/>
        </p:nvSpPr>
        <p:spPr>
          <a:xfrm>
            <a:off x="3648598" y="4653174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3</a:t>
            </a:r>
            <a:endParaRPr lang="en-IL" sz="2800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7D7660-F41B-4E8F-878E-A0116E775D84}"/>
              </a:ext>
            </a:extLst>
          </p:cNvPr>
          <p:cNvSpPr txBox="1"/>
          <p:nvPr/>
        </p:nvSpPr>
        <p:spPr>
          <a:xfrm>
            <a:off x="3648598" y="5015312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4</a:t>
            </a:r>
            <a:endParaRPr lang="en-IL" sz="2800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9A04E-C612-4F2C-A241-AFC54DC8D5DA}"/>
              </a:ext>
            </a:extLst>
          </p:cNvPr>
          <p:cNvSpPr txBox="1"/>
          <p:nvPr/>
        </p:nvSpPr>
        <p:spPr>
          <a:xfrm>
            <a:off x="3757603" y="666772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endParaRPr lang="en-IL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72C97B-2640-4E82-B32C-D4A9960B1661}"/>
                  </a:ext>
                </a:extLst>
              </p:cNvPr>
              <p:cNvSpPr txBox="1"/>
              <p:nvPr/>
            </p:nvSpPr>
            <p:spPr>
              <a:xfrm>
                <a:off x="3630805" y="3475148"/>
                <a:ext cx="253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72C97B-2640-4E82-B32C-D4A9960B1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805" y="3475148"/>
                <a:ext cx="253596" cy="461665"/>
              </a:xfrm>
              <a:prstGeom prst="rect">
                <a:avLst/>
              </a:prstGeom>
              <a:blipFill>
                <a:blip r:embed="rId4"/>
                <a:stretch>
                  <a:fillRect l="-7317" r="-707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DCCADC08-26F9-4E68-9C6B-BB275788AD7D}"/>
              </a:ext>
            </a:extLst>
          </p:cNvPr>
          <p:cNvSpPr/>
          <p:nvPr/>
        </p:nvSpPr>
        <p:spPr>
          <a:xfrm>
            <a:off x="7171184" y="3970784"/>
            <a:ext cx="1800200" cy="3220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A397A0-F019-4AB2-9D88-9AD1BD6FFD40}"/>
              </a:ext>
            </a:extLst>
          </p:cNvPr>
          <p:cNvCxnSpPr/>
          <p:nvPr/>
        </p:nvCxnSpPr>
        <p:spPr>
          <a:xfrm>
            <a:off x="7171184" y="4402832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32D4EA-C58D-4088-B614-A145EAA3BA51}"/>
              </a:ext>
            </a:extLst>
          </p:cNvPr>
          <p:cNvCxnSpPr/>
          <p:nvPr/>
        </p:nvCxnSpPr>
        <p:spPr>
          <a:xfrm>
            <a:off x="7171184" y="4762872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131B55-61C0-4AA3-9979-9DB82A9DEC89}"/>
              </a:ext>
            </a:extLst>
          </p:cNvPr>
          <p:cNvCxnSpPr/>
          <p:nvPr/>
        </p:nvCxnSpPr>
        <p:spPr>
          <a:xfrm>
            <a:off x="7171184" y="5122912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276003-DBFE-4A07-BA74-D706BC2990FE}"/>
              </a:ext>
            </a:extLst>
          </p:cNvPr>
          <p:cNvCxnSpPr/>
          <p:nvPr/>
        </p:nvCxnSpPr>
        <p:spPr>
          <a:xfrm>
            <a:off x="7171184" y="5482952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FF9A23-92C9-4F94-8687-9FF98852C74A}"/>
              </a:ext>
            </a:extLst>
          </p:cNvPr>
          <p:cNvCxnSpPr/>
          <p:nvPr/>
        </p:nvCxnSpPr>
        <p:spPr>
          <a:xfrm>
            <a:off x="7171184" y="6779096"/>
            <a:ext cx="1800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C719FFF-1DE7-4A35-86D5-3EA7D077FA0D}"/>
              </a:ext>
            </a:extLst>
          </p:cNvPr>
          <p:cNvSpPr/>
          <p:nvPr/>
        </p:nvSpPr>
        <p:spPr>
          <a:xfrm>
            <a:off x="7171184" y="4396684"/>
            <a:ext cx="1800200" cy="3600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E281A6-2614-4C72-BEDF-7EF7881C99FD}"/>
              </a:ext>
            </a:extLst>
          </p:cNvPr>
          <p:cNvSpPr txBox="1"/>
          <p:nvPr/>
        </p:nvSpPr>
        <p:spPr>
          <a:xfrm>
            <a:off x="7934067" y="5406531"/>
            <a:ext cx="27443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IL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913DA1-044A-491B-AAC8-316B36D659B9}"/>
              </a:ext>
            </a:extLst>
          </p:cNvPr>
          <p:cNvSpPr txBox="1"/>
          <p:nvPr/>
        </p:nvSpPr>
        <p:spPr>
          <a:xfrm>
            <a:off x="7825062" y="3897892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1</a:t>
            </a:r>
            <a:endParaRPr lang="en-IL" sz="2800" baseline="-25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C51ACC-19A5-4608-9A38-973DFAA8BFAE}"/>
              </a:ext>
            </a:extLst>
          </p:cNvPr>
          <p:cNvSpPr txBox="1"/>
          <p:nvPr/>
        </p:nvSpPr>
        <p:spPr>
          <a:xfrm>
            <a:off x="7781396" y="4270878"/>
            <a:ext cx="57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X’</a:t>
            </a:r>
            <a:r>
              <a:rPr lang="en-US" sz="2800" baseline="-25000" dirty="0"/>
              <a:t>2</a:t>
            </a:r>
            <a:endParaRPr lang="en-IL" sz="280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A61276-D368-45DD-9BD3-8A1AEB2DF037}"/>
              </a:ext>
            </a:extLst>
          </p:cNvPr>
          <p:cNvSpPr txBox="1"/>
          <p:nvPr/>
        </p:nvSpPr>
        <p:spPr>
          <a:xfrm>
            <a:off x="7825062" y="4653174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3</a:t>
            </a:r>
            <a:endParaRPr lang="en-IL" sz="28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719BDC-0C8C-4EE9-857B-E9413314CF49}"/>
              </a:ext>
            </a:extLst>
          </p:cNvPr>
          <p:cNvSpPr txBox="1"/>
          <p:nvPr/>
        </p:nvSpPr>
        <p:spPr>
          <a:xfrm>
            <a:off x="7825062" y="5015312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4</a:t>
            </a:r>
            <a:endParaRPr lang="en-IL" sz="280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73F2BE-E513-4CCD-8520-B4B6533C190B}"/>
              </a:ext>
            </a:extLst>
          </p:cNvPr>
          <p:cNvSpPr txBox="1"/>
          <p:nvPr/>
        </p:nvSpPr>
        <p:spPr>
          <a:xfrm>
            <a:off x="7934067" y="666772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endParaRPr lang="en-IL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2322A3-15FF-4BAB-AF57-7E0248FA72CB}"/>
                  </a:ext>
                </a:extLst>
              </p:cNvPr>
              <p:cNvSpPr txBox="1"/>
              <p:nvPr/>
            </p:nvSpPr>
            <p:spPr>
              <a:xfrm>
                <a:off x="7807269" y="3475148"/>
                <a:ext cx="2535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2322A3-15FF-4BAB-AF57-7E0248FA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269" y="3475148"/>
                <a:ext cx="253596" cy="461665"/>
              </a:xfrm>
              <a:prstGeom prst="rect">
                <a:avLst/>
              </a:prstGeom>
              <a:blipFill>
                <a:blip r:embed="rId5"/>
                <a:stretch>
                  <a:fillRect l="-7317" r="-1073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6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4BB2618-F612-41B6-8504-70DCB89603FF}"/>
              </a:ext>
            </a:extLst>
          </p:cNvPr>
          <p:cNvSpPr txBox="1">
            <a:spLocks/>
          </p:cNvSpPr>
          <p:nvPr/>
        </p:nvSpPr>
        <p:spPr>
          <a:xfrm>
            <a:off x="0" y="30776"/>
            <a:ext cx="14630399" cy="915672"/>
          </a:xfrm>
          <a:prstGeom prst="rect">
            <a:avLst/>
          </a:prstGeom>
        </p:spPr>
        <p:txBody>
          <a:bodyPr vert="horz" lIns="130622" tIns="65311" rIns="130622" bIns="65311" rtlCol="1" anchor="ctr">
            <a:noAutofit/>
          </a:bodyPr>
          <a:lstStyle>
            <a:lvl1pPr algn="ctr" defTabSz="1306220" rtl="1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100" dirty="0">
                <a:solidFill>
                  <a:srgbClr val="0070C0"/>
                </a:solidFill>
                <a:latin typeface="Eras Bold ITC" panose="020B0907030504020204" pitchFamily="34" charset="0"/>
              </a:rPr>
              <a:t>Result 1: Differential privacy requires more space</a:t>
            </a:r>
            <a:endParaRPr lang="he-IL" sz="41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EDDFCE-5C94-44AE-BBA7-55BB32E41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706" y="946448"/>
                <a:ext cx="13505262" cy="475906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 indent="-4572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Consider algorithm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that aims to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answer query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w.r.t.</a:t>
                </a:r>
                <a:r>
                  <a:rPr lang="en-US" sz="2800" dirty="0">
                    <a:solidFill>
                      <a:schemeClr val="tx1"/>
                    </a:solidFill>
                  </a:rPr>
                  <a:t> dataset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Eras Bold ITC" panose="020B0907030504020204" pitchFamily="34" charset="0"/>
                </a:endParaRPr>
              </a:p>
              <a:p>
                <a:pPr algn="l" rtl="0">
                  <a:buSzPct val="120000"/>
                </a:pPr>
                <a:r>
                  <a:rPr lang="en-US" sz="2800" b="1" dirty="0">
                    <a:solidFill>
                      <a:schemeClr val="tx1"/>
                    </a:solidFill>
                    <a:latin typeface="Eras Bold ITC" panose="020B0907030504020204" pitchFamily="34" charset="0"/>
                  </a:rPr>
                  <a:t>“Offline” phase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has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space </a:t>
                </a:r>
                <a14:m>
                  <m:oMath xmlns:m="http://schemas.openxmlformats.org/officeDocument/2006/math">
                    <m:r>
                      <a:rPr lang="en-US" sz="2800" b="1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before obtaining query, it shrinks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to summary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of at most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bits</a:t>
                </a:r>
              </a:p>
              <a:p>
                <a:pPr algn="l" rtl="0"/>
                <a:r>
                  <a:rPr lang="en-US" sz="2800" b="1" dirty="0">
                    <a:solidFill>
                      <a:schemeClr val="tx1"/>
                    </a:solidFill>
                    <a:latin typeface="Eras Bold ITC" panose="020B0907030504020204" pitchFamily="34" charset="0"/>
                  </a:rPr>
                  <a:t>“Online” phase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obtains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and answers it (with no additional access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)</a:t>
                </a:r>
                <a:endParaRPr lang="en-US" sz="28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13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Eras Bold ITC" panose="020B0907030504020204" pitchFamily="34" charset="0"/>
                  </a:rPr>
                  <a:t>Requirements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u="sng" dirty="0">
                    <a:solidFill>
                      <a:schemeClr val="tx1"/>
                    </a:solidFill>
                  </a:rPr>
                  <a:t>Utility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fixed dataset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fixed query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(close to)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accurate</a:t>
                </a:r>
              </a:p>
              <a:p>
                <a:pPr marL="342900" indent="-3429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u="sng" dirty="0">
                    <a:solidFill>
                      <a:schemeClr val="tx1"/>
                    </a:solidFill>
                  </a:rPr>
                  <a:t>Privacy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neighboring datasets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query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𝒒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</m:d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  <m:sub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</m:e>
                        </m:d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𝓜</m:t>
                    </m:r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 rtl="0">
                  <a:lnSpc>
                    <a:spcPct val="130000"/>
                  </a:lnSpc>
                </a:pP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EDDFCE-5C94-44AE-BBA7-55BB32E4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2706" y="946448"/>
                <a:ext cx="13505262" cy="4759060"/>
              </a:xfrm>
              <a:prstGeom prst="rect">
                <a:avLst/>
              </a:prstGeom>
              <a:blipFill>
                <a:blip r:embed="rId3"/>
                <a:stretch>
                  <a:fillRect l="-948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47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4BB2618-F612-41B6-8504-70DCB89603FF}"/>
              </a:ext>
            </a:extLst>
          </p:cNvPr>
          <p:cNvSpPr txBox="1">
            <a:spLocks/>
          </p:cNvSpPr>
          <p:nvPr/>
        </p:nvSpPr>
        <p:spPr>
          <a:xfrm>
            <a:off x="0" y="30776"/>
            <a:ext cx="14630399" cy="915672"/>
          </a:xfrm>
          <a:prstGeom prst="rect">
            <a:avLst/>
          </a:prstGeom>
        </p:spPr>
        <p:txBody>
          <a:bodyPr vert="horz" lIns="130622" tIns="65311" rIns="130622" bIns="65311" rtlCol="1" anchor="ctr">
            <a:noAutofit/>
          </a:bodyPr>
          <a:lstStyle>
            <a:lvl1pPr algn="ctr" defTabSz="1306220" rtl="1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4100" dirty="0">
                <a:solidFill>
                  <a:srgbClr val="0070C0"/>
                </a:solidFill>
                <a:latin typeface="Eras Bold ITC" panose="020B0907030504020204" pitchFamily="34" charset="0"/>
              </a:rPr>
              <a:t>Result 1: Differential privacy requires more space</a:t>
            </a:r>
            <a:endParaRPr lang="he-IL" sz="4100" dirty="0">
              <a:solidFill>
                <a:srgbClr val="C00000"/>
              </a:solidFill>
              <a:latin typeface="Eras Bold ITC" panose="020B0907030504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EDDFCE-5C94-44AE-BBA7-55BB32E41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432" y="1522512"/>
                <a:ext cx="13969552" cy="570419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>
                  <a:lnSpc>
                    <a:spcPct val="130000"/>
                  </a:lnSpc>
                </a:pPr>
                <a:r>
                  <a:rPr lang="en-US" sz="2800" b="1" u="sng" dirty="0">
                    <a:solidFill>
                      <a:srgbClr val="C00000"/>
                    </a:solidFill>
                    <a:latin typeface="Eras Bold ITC" panose="020B0907030504020204" pitchFamily="34" charset="0"/>
                  </a:rPr>
                  <a:t>Theorem:</a:t>
                </a:r>
                <a:r>
                  <a:rPr lang="en-US" sz="2800" b="1" dirty="0">
                    <a:solidFill>
                      <a:srgbClr val="C00000"/>
                    </a:solidFill>
                    <a:latin typeface="Eras Bold ITC" panose="020B0907030504020204" pitchFamily="34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be a parameter controlling the size of the problem. There exists a problem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such that: </a:t>
                </a:r>
              </a:p>
              <a:p>
                <a:pPr marL="457200" indent="-457200" algn="l" rtl="0">
                  <a:lnSpc>
                    <a:spcPct val="13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solved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non-privately</a:t>
                </a:r>
                <a:r>
                  <a:rPr lang="en-US" sz="2800" dirty="0">
                    <a:solidFill>
                      <a:schemeClr val="tx1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𝐩𝐨𝐥𝐲𝐥𝐨𝐠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bits of space</a:t>
                </a:r>
              </a:p>
              <a:p>
                <a:pPr marL="457200" indent="-457200" algn="l" rtl="0">
                  <a:lnSpc>
                    <a:spcPct val="13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can be solved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privately</a:t>
                </a:r>
                <a:r>
                  <a:rPr lang="en-US" sz="2800" dirty="0">
                    <a:solidFill>
                      <a:schemeClr val="tx1"/>
                    </a:solidFill>
                  </a:rPr>
                  <a:t> using sample and space complexity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𝐎</m:t>
                        </m:r>
                      </m:e>
                    </m:acc>
                    <m:d>
                      <m:dPr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  <a:p>
                <a:pPr marL="457200" indent="-457200" algn="l" rtl="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Assuming OWFs, every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efficient private algorithm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must have 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space complexity</a:t>
                </a:r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acc>
                    <m:d>
                      <m:dPr>
                        <m:ctrlPr>
                          <a:rPr lang="en-US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1110310" lvl="1" indent="-4572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Even if its sample complexity is a large polynomial in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457200" indent="-457200" algn="l" rtl="0">
                  <a:lnSpc>
                    <a:spcPct val="130000"/>
                  </a:lnSpc>
                  <a:buFont typeface="+mj-lt"/>
                  <a:buAutoNum type="arabicPeriod"/>
                </a:pPr>
                <a:endParaRPr lang="en-US" sz="2800" b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457200" indent="-4572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Remarks: </a:t>
                </a:r>
              </a:p>
              <a:p>
                <a:pPr marL="1110310" lvl="1" indent="-4572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By 2: </a:t>
                </a:r>
                <a:r>
                  <a:rPr lang="en-US" sz="2400" u="sng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trivial algorithm</a:t>
                </a: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stores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samples in summary </a:t>
                </a:r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z</a:t>
                </a: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marL="1110310" lvl="1" indent="-457200" algn="l" rtl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By 3: there is </a:t>
                </a:r>
                <a:r>
                  <a:rPr lang="en-US" sz="2400" u="sng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no better algorithm</a:t>
                </a: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even if more samples are available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EDDFCE-5C94-44AE-BBA7-55BB32E4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432" y="1522512"/>
                <a:ext cx="13969552" cy="5704190"/>
              </a:xfrm>
              <a:prstGeom prst="rect">
                <a:avLst/>
              </a:prstGeom>
              <a:blipFill>
                <a:blip r:embed="rId3"/>
                <a:stretch>
                  <a:fillRect l="-916" b="-107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2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22061</TotalTime>
  <Words>1469</Words>
  <Application>Microsoft Office PowerPoint</Application>
  <PresentationFormat>Custom</PresentationFormat>
  <Paragraphs>225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Calibri</vt:lpstr>
      <vt:lpstr>Eras Bold ITC</vt:lpstr>
      <vt:lpstr>Arial Black</vt:lpstr>
      <vt:lpstr>Cambria Math</vt:lpstr>
      <vt:lpstr>Office Theme</vt:lpstr>
      <vt:lpstr>PowerPoint Presentation</vt:lpstr>
      <vt:lpstr>Outline</vt:lpstr>
      <vt:lpstr>Outline</vt:lpstr>
      <vt:lpstr>Multi-instance leakage-resilient (MILR) encryption scheme</vt:lpstr>
      <vt:lpstr>Multi-instance leakage-resilient (MILR) encryption scheme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What is the ADA problem?                  [Dwork, Feldman, Hardt, Pitassi, Reingold, Roth 2015]</vt:lpstr>
      <vt:lpstr>PowerPoint Presentation</vt:lpstr>
      <vt:lpstr>Is there a more fundamental bottleneck than sampling for ADA?</vt:lpstr>
      <vt:lpstr>Does summary 𝒛 give M more power over mechanisms that only obtain t samples from D?</vt:lpstr>
      <vt:lpstr>Summary  /  Open problems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 Stemmer</dc:title>
  <dc:creator>Uri Stemmer</dc:creator>
  <cp:lastModifiedBy>Itai</cp:lastModifiedBy>
  <cp:revision>1867</cp:revision>
  <cp:lastPrinted>2023-04-22T20:39:00Z</cp:lastPrinted>
  <dcterms:created xsi:type="dcterms:W3CDTF">2013-08-27T05:58:31Z</dcterms:created>
  <dcterms:modified xsi:type="dcterms:W3CDTF">2023-04-23T20:15:47Z</dcterms:modified>
</cp:coreProperties>
</file>