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25"/>
  </p:notesMasterIdLst>
  <p:sldIdLst>
    <p:sldId id="256" r:id="rId5"/>
    <p:sldId id="635" r:id="rId6"/>
    <p:sldId id="632" r:id="rId7"/>
    <p:sldId id="634" r:id="rId8"/>
    <p:sldId id="631" r:id="rId9"/>
    <p:sldId id="650" r:id="rId10"/>
    <p:sldId id="665" r:id="rId11"/>
    <p:sldId id="640" r:id="rId12"/>
    <p:sldId id="666" r:id="rId13"/>
    <p:sldId id="654" r:id="rId14"/>
    <p:sldId id="655" r:id="rId15"/>
    <p:sldId id="656" r:id="rId16"/>
    <p:sldId id="657" r:id="rId17"/>
    <p:sldId id="645" r:id="rId18"/>
    <p:sldId id="670" r:id="rId19"/>
    <p:sldId id="669" r:id="rId20"/>
    <p:sldId id="667" r:id="rId21"/>
    <p:sldId id="648" r:id="rId22"/>
    <p:sldId id="649" r:id="rId23"/>
    <p:sldId id="63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FFFFFF"/>
    <a:srgbClr val="CCECFF"/>
    <a:srgbClr val="66CCFF"/>
    <a:srgbClr val="FF9933"/>
    <a:srgbClr val="6A6A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72324" autoAdjust="0"/>
  </p:normalViewPr>
  <p:slideViewPr>
    <p:cSldViewPr snapToGrid="0" showGuides="1">
      <p:cViewPr varScale="1">
        <p:scale>
          <a:sx n="59" d="100"/>
          <a:sy n="59" d="100"/>
        </p:scale>
        <p:origin x="1771" y="67"/>
      </p:cViewPr>
      <p:guideLst>
        <p:guide orient="horz" pos="2136"/>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04748F-4FDB-4002-8BEA-62066849CE43}"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4D088-76CF-4608-8282-6F9CD7D7C1AC}" type="slidenum">
              <a:rPr lang="en-US" smtClean="0"/>
              <a:t>‹#›</a:t>
            </a:fld>
            <a:endParaRPr lang="en-US"/>
          </a:p>
        </p:txBody>
      </p:sp>
    </p:spTree>
    <p:extLst>
      <p:ext uri="{BB962C8B-B14F-4D97-AF65-F5344CB8AC3E}">
        <p14:creationId xmlns:p14="http://schemas.microsoft.com/office/powerpoint/2010/main" val="381847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Wenxuan  and today Ill be presenting our work Private polynomial commitments and </a:t>
            </a:r>
            <a:r>
              <a:rPr lang="en-US" dirty="0" err="1"/>
              <a:t>pplications</a:t>
            </a:r>
            <a:r>
              <a:rPr lang="en-US" dirty="0"/>
              <a:t> to MPC. This is a joint work with Rishabh, Carmit, Muthu and YUPENG</a:t>
            </a:r>
          </a:p>
        </p:txBody>
      </p:sp>
      <p:sp>
        <p:nvSpPr>
          <p:cNvPr id="4" name="Slide Number Placeholder 3"/>
          <p:cNvSpPr>
            <a:spLocks noGrp="1"/>
          </p:cNvSpPr>
          <p:nvPr>
            <p:ph type="sldNum" sz="quarter" idx="5"/>
          </p:nvPr>
        </p:nvSpPr>
        <p:spPr/>
        <p:txBody>
          <a:bodyPr/>
          <a:lstStyle/>
          <a:p>
            <a:fld id="{03C4D088-76CF-4608-8282-6F9CD7D7C1AC}" type="slidenum">
              <a:rPr lang="en-US" smtClean="0"/>
              <a:t>1</a:t>
            </a:fld>
            <a:endParaRPr lang="en-US"/>
          </a:p>
        </p:txBody>
      </p:sp>
    </p:spTree>
    <p:extLst>
      <p:ext uri="{BB962C8B-B14F-4D97-AF65-F5344CB8AC3E}">
        <p14:creationId xmlns:p14="http://schemas.microsoft.com/office/powerpoint/2010/main" val="3716197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are we done? The answer is no. Because the prover is trying o convince the verifier its polynomial evaluation at a point t, not </a:t>
            </a:r>
            <a:r>
              <a:rPr lang="en-US" dirty="0" err="1"/>
              <a:t>innerproduct</a:t>
            </a:r>
            <a:r>
              <a:rPr lang="en-US" dirty="0"/>
              <a:t> of two vectors. So he needs to also convince the verifier that T is well formed. For this, we provide two tests for it. Linear and Quadratic. </a:t>
            </a:r>
          </a:p>
          <a:p>
            <a:endParaRPr lang="en-US" dirty="0"/>
          </a:p>
          <a:p>
            <a:endParaRPr lang="en-US" dirty="0"/>
          </a:p>
          <a:p>
            <a:r>
              <a:rPr lang="en-US" dirty="0"/>
              <a:t>– the linearity test and quadratic test.</a:t>
            </a:r>
          </a:p>
          <a:p>
            <a:endParaRPr lang="en-US" dirty="0"/>
          </a:p>
        </p:txBody>
      </p:sp>
      <p:sp>
        <p:nvSpPr>
          <p:cNvPr id="4" name="Slide Number Placeholder 3"/>
          <p:cNvSpPr>
            <a:spLocks noGrp="1"/>
          </p:cNvSpPr>
          <p:nvPr>
            <p:ph type="sldNum" sz="quarter" idx="5"/>
          </p:nvPr>
        </p:nvSpPr>
        <p:spPr/>
        <p:txBody>
          <a:bodyPr/>
          <a:lstStyle/>
          <a:p>
            <a:fld id="{03C4D088-76CF-4608-8282-6F9CD7D7C1AC}" type="slidenum">
              <a:rPr lang="en-US" smtClean="0"/>
              <a:t>10</a:t>
            </a:fld>
            <a:endParaRPr lang="en-US"/>
          </a:p>
        </p:txBody>
      </p:sp>
    </p:spTree>
    <p:extLst>
      <p:ext uri="{BB962C8B-B14F-4D97-AF65-F5344CB8AC3E}">
        <p14:creationId xmlns:p14="http://schemas.microsoft.com/office/powerpoint/2010/main" val="1437564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Linear Test,  Prover will define 3 selector matrices A, B and C as such.</a:t>
            </a:r>
          </a:p>
          <a:p>
            <a:endParaRPr lang="en-US" dirty="0"/>
          </a:p>
          <a:p>
            <a:r>
              <a:rPr lang="en-US" dirty="0"/>
              <a:t>A is an identity matrix</a:t>
            </a:r>
          </a:p>
          <a:p>
            <a:r>
              <a:rPr lang="en-US" dirty="0"/>
              <a:t>B is an matrix where the first col is 1s but rest are 0</a:t>
            </a:r>
          </a:p>
          <a:p>
            <a:r>
              <a:rPr lang="en-US" dirty="0"/>
              <a:t>C is A shifted to the right. ST that</a:t>
            </a:r>
          </a:p>
          <a:p>
            <a:endParaRPr lang="en-US" dirty="0"/>
          </a:p>
        </p:txBody>
      </p:sp>
      <p:sp>
        <p:nvSpPr>
          <p:cNvPr id="4" name="Slide Number Placeholder 3"/>
          <p:cNvSpPr>
            <a:spLocks noGrp="1"/>
          </p:cNvSpPr>
          <p:nvPr>
            <p:ph type="sldNum" sz="quarter" idx="5"/>
          </p:nvPr>
        </p:nvSpPr>
        <p:spPr/>
        <p:txBody>
          <a:bodyPr/>
          <a:lstStyle/>
          <a:p>
            <a:fld id="{03C4D088-76CF-4608-8282-6F9CD7D7C1AC}" type="slidenum">
              <a:rPr lang="en-US" smtClean="0"/>
              <a:t>11</a:t>
            </a:fld>
            <a:endParaRPr lang="en-US"/>
          </a:p>
        </p:txBody>
      </p:sp>
    </p:spTree>
    <p:extLst>
      <p:ext uri="{BB962C8B-B14F-4D97-AF65-F5344CB8AC3E}">
        <p14:creationId xmlns:p14="http://schemas.microsoft.com/office/powerpoint/2010/main" val="24006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implemented the batch evaluation version of our protocol, we might as well show you the full version of this part. In this case, T is no longer just a vector, but a 2-d evaluation matrix.</a:t>
            </a:r>
          </a:p>
        </p:txBody>
      </p:sp>
      <p:sp>
        <p:nvSpPr>
          <p:cNvPr id="4" name="Slide Number Placeholder 3"/>
          <p:cNvSpPr>
            <a:spLocks noGrp="1"/>
          </p:cNvSpPr>
          <p:nvPr>
            <p:ph type="sldNum" sz="quarter" idx="5"/>
          </p:nvPr>
        </p:nvSpPr>
        <p:spPr/>
        <p:txBody>
          <a:bodyPr/>
          <a:lstStyle/>
          <a:p>
            <a:fld id="{03C4D088-76CF-4608-8282-6F9CD7D7C1AC}" type="slidenum">
              <a:rPr lang="en-US" smtClean="0"/>
              <a:t>12</a:t>
            </a:fld>
            <a:endParaRPr lang="en-US"/>
          </a:p>
        </p:txBody>
      </p:sp>
    </p:spTree>
    <p:extLst>
      <p:ext uri="{BB962C8B-B14F-4D97-AF65-F5344CB8AC3E}">
        <p14:creationId xmlns:p14="http://schemas.microsoft.com/office/powerpoint/2010/main" val="1488453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time being, I don’t have enough time to go through this step by detail. So here are some take aways.</a:t>
            </a:r>
          </a:p>
          <a:p>
            <a:endParaRPr lang="en-US" dirty="0"/>
          </a:p>
          <a:p>
            <a:pPr marL="228600" indent="-228600">
              <a:buAutoNum type="arabicPeriod"/>
            </a:pPr>
            <a:r>
              <a:rPr lang="en-US" dirty="0"/>
              <a:t>We are trying to prove X* Y = Z.</a:t>
            </a:r>
          </a:p>
          <a:p>
            <a:pPr marL="228600" indent="-228600">
              <a:buAutoNum type="arabicPeriod"/>
            </a:pPr>
            <a:r>
              <a:rPr lang="en-US" dirty="0"/>
              <a:t>We reduced this constraint into a sum of multiple </a:t>
            </a:r>
            <a:r>
              <a:rPr lang="en-US" dirty="0" err="1"/>
              <a:t>ipa</a:t>
            </a:r>
            <a:endParaRPr lang="en-US" dirty="0"/>
          </a:p>
          <a:p>
            <a:pPr marL="228600" indent="-228600">
              <a:buAutoNum type="arabicPeriod"/>
            </a:pPr>
            <a:r>
              <a:rPr lang="en-US" dirty="0"/>
              <a:t>For details, you can refer to our paper.</a:t>
            </a:r>
          </a:p>
        </p:txBody>
      </p:sp>
      <p:sp>
        <p:nvSpPr>
          <p:cNvPr id="4" name="Slide Number Placeholder 3"/>
          <p:cNvSpPr>
            <a:spLocks noGrp="1"/>
          </p:cNvSpPr>
          <p:nvPr>
            <p:ph type="sldNum" sz="quarter" idx="5"/>
          </p:nvPr>
        </p:nvSpPr>
        <p:spPr/>
        <p:txBody>
          <a:bodyPr/>
          <a:lstStyle/>
          <a:p>
            <a:fld id="{03C4D088-76CF-4608-8282-6F9CD7D7C1AC}" type="slidenum">
              <a:rPr lang="en-US" smtClean="0"/>
              <a:t>13</a:t>
            </a:fld>
            <a:endParaRPr lang="en-US"/>
          </a:p>
        </p:txBody>
      </p:sp>
    </p:spTree>
    <p:extLst>
      <p:ext uri="{BB962C8B-B14F-4D97-AF65-F5344CB8AC3E}">
        <p14:creationId xmlns:p14="http://schemas.microsoft.com/office/powerpoint/2010/main" val="2681844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complexity of PPCOM. </a:t>
            </a:r>
          </a:p>
          <a:p>
            <a:endParaRPr lang="en-US" dirty="0"/>
          </a:p>
          <a:p>
            <a:r>
              <a:rPr lang="en-US" dirty="0"/>
              <a:t>D means the degree of the polynomial and m is the number of evaluation point.</a:t>
            </a:r>
          </a:p>
          <a:p>
            <a:endParaRPr lang="en-US" dirty="0"/>
          </a:p>
        </p:txBody>
      </p:sp>
      <p:sp>
        <p:nvSpPr>
          <p:cNvPr id="4" name="Slide Number Placeholder 3"/>
          <p:cNvSpPr>
            <a:spLocks noGrp="1"/>
          </p:cNvSpPr>
          <p:nvPr>
            <p:ph type="sldNum" sz="quarter" idx="5"/>
          </p:nvPr>
        </p:nvSpPr>
        <p:spPr/>
        <p:txBody>
          <a:bodyPr/>
          <a:lstStyle/>
          <a:p>
            <a:fld id="{03C4D088-76CF-4608-8282-6F9CD7D7C1AC}" type="slidenum">
              <a:rPr lang="en-US" smtClean="0"/>
              <a:t>14</a:t>
            </a:fld>
            <a:endParaRPr lang="en-US"/>
          </a:p>
        </p:txBody>
      </p:sp>
    </p:spTree>
    <p:extLst>
      <p:ext uri="{BB962C8B-B14F-4D97-AF65-F5344CB8AC3E}">
        <p14:creationId xmlns:p14="http://schemas.microsoft.com/office/powerpoint/2010/main" val="2752255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4D088-76CF-4608-8282-6F9CD7D7C1AC}" type="slidenum">
              <a:rPr lang="en-US" smtClean="0"/>
              <a:t>15</a:t>
            </a:fld>
            <a:endParaRPr lang="en-US"/>
          </a:p>
        </p:txBody>
      </p:sp>
    </p:spTree>
    <p:extLst>
      <p:ext uri="{BB962C8B-B14F-4D97-AF65-F5344CB8AC3E}">
        <p14:creationId xmlns:p14="http://schemas.microsoft.com/office/powerpoint/2010/main" val="4279240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4D088-76CF-4608-8282-6F9CD7D7C1AC}" type="slidenum">
              <a:rPr lang="en-US" smtClean="0"/>
              <a:t>16</a:t>
            </a:fld>
            <a:endParaRPr lang="en-US"/>
          </a:p>
        </p:txBody>
      </p:sp>
    </p:spTree>
    <p:extLst>
      <p:ext uri="{BB962C8B-B14F-4D97-AF65-F5344CB8AC3E}">
        <p14:creationId xmlns:p14="http://schemas.microsoft.com/office/powerpoint/2010/main" val="380585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C4D088-76CF-4608-8282-6F9CD7D7C1AC}" type="slidenum">
              <a:rPr lang="en-US" smtClean="0"/>
              <a:t>17</a:t>
            </a:fld>
            <a:endParaRPr lang="en-US"/>
          </a:p>
        </p:txBody>
      </p:sp>
    </p:spTree>
    <p:extLst>
      <p:ext uri="{BB962C8B-B14F-4D97-AF65-F5344CB8AC3E}">
        <p14:creationId xmlns:p14="http://schemas.microsoft.com/office/powerpoint/2010/main" val="9682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Let me first go thought what a polynomial commitment scheme is. </a:t>
            </a:r>
            <a:r>
              <a:rPr lang="en-US" altLang="zh-CN" dirty="0" err="1"/>
              <a:t>Poylnomial</a:t>
            </a:r>
            <a:r>
              <a:rPr lang="en-US" altLang="zh-CN" dirty="0"/>
              <a:t> commitment allows </a:t>
            </a:r>
            <a:r>
              <a:rPr lang="en-US" dirty="0"/>
              <a:t>a prover to commit to a polynomial and later reveal the evaluation of the polynomial on an arbitrary point along with proof of validity</a:t>
            </a:r>
            <a:endParaRPr lang="en-US" altLang="zh-CN" dirty="0"/>
          </a:p>
          <a:p>
            <a:endParaRPr lang="en-US" altLang="zh-CN" dirty="0"/>
          </a:p>
          <a:p>
            <a:r>
              <a:rPr lang="zh-CN" altLang="en-US" dirty="0"/>
              <a:t>加一些</a:t>
            </a:r>
            <a:r>
              <a:rPr lang="en-US" altLang="zh-CN" dirty="0"/>
              <a:t>formal </a:t>
            </a:r>
            <a:r>
              <a:rPr lang="en-US" altLang="zh-CN" dirty="0" err="1"/>
              <a:t>defniation</a:t>
            </a:r>
            <a:r>
              <a:rPr lang="zh-CN" altLang="en-US" dirty="0"/>
              <a:t>，比如</a:t>
            </a:r>
            <a:r>
              <a:rPr lang="en-US" altLang="zh-CN" dirty="0"/>
              <a:t>correctness</a:t>
            </a:r>
            <a:r>
              <a:rPr lang="zh-CN" altLang="en-US" dirty="0"/>
              <a:t>， </a:t>
            </a:r>
            <a:r>
              <a:rPr lang="en-US" altLang="zh-CN" dirty="0"/>
              <a:t>soundness</a:t>
            </a:r>
            <a:r>
              <a:rPr lang="zh-CN" altLang="en-US" dirty="0"/>
              <a:t>。明确定义什么是</a:t>
            </a:r>
            <a:r>
              <a:rPr lang="en-US" altLang="zh-CN" dirty="0"/>
              <a:t>polynomial commitment. </a:t>
            </a:r>
          </a:p>
          <a:p>
            <a:r>
              <a:rPr lang="en-US" dirty="0"/>
              <a:t>We want succinctness, </a:t>
            </a:r>
            <a:r>
              <a:rPr lang="zh-CN" altLang="en-US" dirty="0"/>
              <a:t>比如</a:t>
            </a:r>
            <a:r>
              <a:rPr lang="en-US" altLang="zh-CN" dirty="0"/>
              <a:t>pi</a:t>
            </a:r>
            <a:r>
              <a:rPr lang="zh-CN" altLang="en-US" dirty="0"/>
              <a:t>要比</a:t>
            </a:r>
            <a:r>
              <a:rPr lang="en-US" altLang="zh-CN" dirty="0"/>
              <a:t>polynomial </a:t>
            </a:r>
            <a:r>
              <a:rPr lang="zh-CN" altLang="en-US" dirty="0"/>
              <a:t>小。</a:t>
            </a:r>
            <a:endParaRPr lang="en-US" altLang="zh-CN" dirty="0"/>
          </a:p>
          <a:p>
            <a:endParaRPr lang="en-US" dirty="0"/>
          </a:p>
        </p:txBody>
      </p:sp>
      <p:sp>
        <p:nvSpPr>
          <p:cNvPr id="4" name="Slide Number Placeholder 3"/>
          <p:cNvSpPr>
            <a:spLocks noGrp="1"/>
          </p:cNvSpPr>
          <p:nvPr>
            <p:ph type="sldNum" sz="quarter" idx="5"/>
          </p:nvPr>
        </p:nvSpPr>
        <p:spPr/>
        <p:txBody>
          <a:bodyPr/>
          <a:lstStyle/>
          <a:p>
            <a:fld id="{03C4D088-76CF-4608-8282-6F9CD7D7C1AC}" type="slidenum">
              <a:rPr lang="en-US" smtClean="0"/>
              <a:t>2</a:t>
            </a:fld>
            <a:endParaRPr lang="en-US"/>
          </a:p>
        </p:txBody>
      </p:sp>
    </p:spTree>
    <p:extLst>
      <p:ext uri="{BB962C8B-B14F-4D97-AF65-F5344CB8AC3E}">
        <p14:creationId xmlns:p14="http://schemas.microsoft.com/office/powerpoint/2010/main" val="2257386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interested in PC? Because it has been a useful building block to construct cryptographic protocol such as </a:t>
            </a:r>
            <a:r>
              <a:rPr lang="en-US" dirty="0" err="1"/>
              <a:t>Verfifiable</a:t>
            </a:r>
            <a:r>
              <a:rPr lang="en-US" dirty="0"/>
              <a:t> data storage, </a:t>
            </a:r>
            <a:r>
              <a:rPr lang="en-US" dirty="0" err="1"/>
              <a:t>verfifable</a:t>
            </a:r>
            <a:r>
              <a:rPr lang="en-US" dirty="0"/>
              <a:t> secret sharing and zero knowledge proof.</a:t>
            </a:r>
          </a:p>
        </p:txBody>
      </p:sp>
      <p:sp>
        <p:nvSpPr>
          <p:cNvPr id="4" name="Slide Number Placeholder 3"/>
          <p:cNvSpPr>
            <a:spLocks noGrp="1"/>
          </p:cNvSpPr>
          <p:nvPr>
            <p:ph type="sldNum" sz="quarter" idx="5"/>
          </p:nvPr>
        </p:nvSpPr>
        <p:spPr/>
        <p:txBody>
          <a:bodyPr/>
          <a:lstStyle/>
          <a:p>
            <a:fld id="{03C4D088-76CF-4608-8282-6F9CD7D7C1AC}" type="slidenum">
              <a:rPr lang="en-US" smtClean="0"/>
              <a:t>3</a:t>
            </a:fld>
            <a:endParaRPr lang="en-US"/>
          </a:p>
        </p:txBody>
      </p:sp>
    </p:spTree>
    <p:extLst>
      <p:ext uri="{BB962C8B-B14F-4D97-AF65-F5344CB8AC3E}">
        <p14:creationId xmlns:p14="http://schemas.microsoft.com/office/powerpoint/2010/main" val="4117093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consider a different setting where the polynomial is unknown to the prover and is encrypted. Moreover, the evaluation points are committed by the prover and may not be publicly known to the verifier. This setting is very common in MPC where both the polynomial and the evaluation points must remain private as they are defined based on the parties’ inputs. </a:t>
            </a:r>
          </a:p>
        </p:txBody>
      </p:sp>
      <p:sp>
        <p:nvSpPr>
          <p:cNvPr id="4" name="Slide Number Placeholder 3"/>
          <p:cNvSpPr>
            <a:spLocks noGrp="1"/>
          </p:cNvSpPr>
          <p:nvPr>
            <p:ph type="sldNum" sz="quarter" idx="5"/>
          </p:nvPr>
        </p:nvSpPr>
        <p:spPr/>
        <p:txBody>
          <a:bodyPr/>
          <a:lstStyle/>
          <a:p>
            <a:fld id="{03C4D088-76CF-4608-8282-6F9CD7D7C1AC}" type="slidenum">
              <a:rPr lang="en-US" smtClean="0"/>
              <a:t>4</a:t>
            </a:fld>
            <a:endParaRPr lang="en-US"/>
          </a:p>
        </p:txBody>
      </p:sp>
    </p:spTree>
    <p:extLst>
      <p:ext uri="{BB962C8B-B14F-4D97-AF65-F5344CB8AC3E}">
        <p14:creationId xmlns:p14="http://schemas.microsoft.com/office/powerpoint/2010/main" val="404015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Private polynomial commitment can be a building block to many applications. One is the something called the distributed oblivious polynomial evaluation. Basically, what it does is that we have </a:t>
            </a:r>
            <a:r>
              <a:rPr lang="en-US" dirty="0" err="1"/>
              <a:t>paty</a:t>
            </a:r>
            <a:r>
              <a:rPr lang="en-US" dirty="0"/>
              <a:t> P1 trying to find the evaluation of Q(t), where the polynomial Q is an aggregated polynomial from the other n-1 parties. By using our PPCOM scheme, Q() is encrypted and P1 can also prove to the </a:t>
            </a:r>
            <a:r>
              <a:rPr lang="en-US" dirty="0" err="1"/>
              <a:t>verfier</a:t>
            </a:r>
            <a:r>
              <a:rPr lang="en-US" dirty="0"/>
              <a:t> that aggregated polynomial Q(t) is correctly constructed. Then every other Ps and run a distributed decryption to find Q(t).</a:t>
            </a:r>
          </a:p>
          <a:p>
            <a:endParaRPr lang="en-US" dirty="0"/>
          </a:p>
          <a:p>
            <a:r>
              <a:rPr lang="en-US" dirty="0"/>
              <a:t>The second application is MPSI. In this problem, we want to find the intersection of multiple parties input set without revealing anything that is not in the common set.</a:t>
            </a:r>
          </a:p>
          <a:p>
            <a:r>
              <a:rPr lang="en-US" dirty="0"/>
              <a:t>In fact, we can use the approach from our first application to build our MPSI protocol. I will talk more about this construction toward the end of my presentation.</a:t>
            </a:r>
          </a:p>
        </p:txBody>
      </p:sp>
      <p:sp>
        <p:nvSpPr>
          <p:cNvPr id="4" name="Slide Number Placeholder 3"/>
          <p:cNvSpPr>
            <a:spLocks noGrp="1"/>
          </p:cNvSpPr>
          <p:nvPr>
            <p:ph type="sldNum" sz="quarter" idx="5"/>
          </p:nvPr>
        </p:nvSpPr>
        <p:spPr/>
        <p:txBody>
          <a:bodyPr/>
          <a:lstStyle/>
          <a:p>
            <a:fld id="{03C4D088-76CF-4608-8282-6F9CD7D7C1AC}" type="slidenum">
              <a:rPr lang="en-US" smtClean="0"/>
              <a:t>5</a:t>
            </a:fld>
            <a:endParaRPr lang="en-US"/>
          </a:p>
        </p:txBody>
      </p:sp>
    </p:spTree>
    <p:extLst>
      <p:ext uri="{BB962C8B-B14F-4D97-AF65-F5344CB8AC3E}">
        <p14:creationId xmlns:p14="http://schemas.microsoft.com/office/powerpoint/2010/main" val="303272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contribution, We first give our new definition on the notion of private polynomial commitment scheme</a:t>
            </a:r>
          </a:p>
          <a:p>
            <a:endParaRPr lang="en-US" dirty="0"/>
          </a:p>
          <a:p>
            <a:r>
              <a:rPr lang="en-US" dirty="0"/>
              <a:t>We implemented a few variant of our protocol. Including single point evaluation and multi-point evaluation. We also implemented a MPSI protocol that is based on our PPCOM</a:t>
            </a:r>
          </a:p>
          <a:p>
            <a:endParaRPr lang="en-US" dirty="0"/>
          </a:p>
          <a:p>
            <a:r>
              <a:rPr lang="en-US" dirty="0"/>
              <a:t>We benchmarked our experiment result.</a:t>
            </a:r>
          </a:p>
        </p:txBody>
      </p:sp>
      <p:sp>
        <p:nvSpPr>
          <p:cNvPr id="4" name="Slide Number Placeholder 3"/>
          <p:cNvSpPr>
            <a:spLocks noGrp="1"/>
          </p:cNvSpPr>
          <p:nvPr>
            <p:ph type="sldNum" sz="quarter" idx="5"/>
          </p:nvPr>
        </p:nvSpPr>
        <p:spPr/>
        <p:txBody>
          <a:bodyPr/>
          <a:lstStyle/>
          <a:p>
            <a:fld id="{03C4D088-76CF-4608-8282-6F9CD7D7C1AC}" type="slidenum">
              <a:rPr lang="en-US" smtClean="0"/>
              <a:t>6</a:t>
            </a:fld>
            <a:endParaRPr lang="en-US"/>
          </a:p>
        </p:txBody>
      </p:sp>
    </p:spTree>
    <p:extLst>
      <p:ext uri="{BB962C8B-B14F-4D97-AF65-F5344CB8AC3E}">
        <p14:creationId xmlns:p14="http://schemas.microsoft.com/office/powerpoint/2010/main" val="34806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something called an </a:t>
            </a:r>
            <a:r>
              <a:rPr lang="en-US" dirty="0" err="1"/>
              <a:t>innerproduct</a:t>
            </a:r>
            <a:r>
              <a:rPr lang="en-US" dirty="0"/>
              <a:t> argument as a building block for our </a:t>
            </a:r>
            <a:r>
              <a:rPr lang="en-US" dirty="0" err="1"/>
              <a:t>ppcom</a:t>
            </a:r>
            <a:r>
              <a:rPr lang="en-US" dirty="0"/>
              <a:t> scheme. The </a:t>
            </a:r>
            <a:r>
              <a:rPr lang="en-US" dirty="0" err="1"/>
              <a:t>ipa</a:t>
            </a:r>
            <a:r>
              <a:rPr lang="en-US" dirty="0"/>
              <a:t> is work down by </a:t>
            </a:r>
            <a:r>
              <a:rPr lang="en-US" dirty="0" err="1"/>
              <a:t>bunz</a:t>
            </a:r>
            <a:r>
              <a:rPr lang="en-US" dirty="0"/>
              <a:t>, </a:t>
            </a:r>
            <a:r>
              <a:rPr lang="en-US" dirty="0" err="1"/>
              <a:t>bootle</a:t>
            </a:r>
            <a:r>
              <a:rPr lang="en-US" dirty="0"/>
              <a:t> and </a:t>
            </a:r>
            <a:r>
              <a:rPr lang="en-US" dirty="0" err="1"/>
              <a:t>boneh</a:t>
            </a:r>
            <a:r>
              <a:rPr lang="en-US" dirty="0"/>
              <a:t>. What it does is that it allows a prover to prove to the verifier that he know secret vector a and b such that &lt;</a:t>
            </a:r>
            <a:r>
              <a:rPr lang="en-US" dirty="0" err="1"/>
              <a:t>a,b</a:t>
            </a:r>
            <a:r>
              <a:rPr lang="en-US" dirty="0"/>
              <a:t>&gt; = c. For this presentation, I will not go thru the details on how it works. If you are interested, you can refer to their paper. Its called bulletproof.</a:t>
            </a:r>
          </a:p>
          <a:p>
            <a:endParaRPr lang="en-US" dirty="0"/>
          </a:p>
          <a:p>
            <a:r>
              <a:rPr lang="en-US" dirty="0"/>
              <a:t>But one thing to take away is that for this IPA to work, we need homomorphic commitment, because there are step in which where the prover and verifier needs to combine or compute on top of the commitments. In this original version,  a and b are plaintext, and the commitment of those as well as their combined commitment are Pedersen’s commitment.</a:t>
            </a:r>
          </a:p>
          <a:p>
            <a:endParaRPr lang="en-US" dirty="0"/>
          </a:p>
          <a:p>
            <a:r>
              <a:rPr lang="en-US" dirty="0"/>
              <a:t>So why we are interested in this? That is because we observe that evaluation of an univariate polynomial is just an inner product between its </a:t>
            </a:r>
            <a:r>
              <a:rPr lang="en-US" dirty="0" err="1"/>
              <a:t>coeff</a:t>
            </a:r>
            <a:r>
              <a:rPr lang="en-US" dirty="0"/>
              <a:t> vector and a evaluation vector. </a:t>
            </a:r>
          </a:p>
        </p:txBody>
      </p:sp>
      <p:sp>
        <p:nvSpPr>
          <p:cNvPr id="4" name="Slide Number Placeholder 3"/>
          <p:cNvSpPr>
            <a:spLocks noGrp="1"/>
          </p:cNvSpPr>
          <p:nvPr>
            <p:ph type="sldNum" sz="quarter" idx="5"/>
          </p:nvPr>
        </p:nvSpPr>
        <p:spPr/>
        <p:txBody>
          <a:bodyPr/>
          <a:lstStyle/>
          <a:p>
            <a:fld id="{03C4D088-76CF-4608-8282-6F9CD7D7C1AC}" type="slidenum">
              <a:rPr lang="en-US" smtClean="0"/>
              <a:t>7</a:t>
            </a:fld>
            <a:endParaRPr lang="en-US"/>
          </a:p>
        </p:txBody>
      </p:sp>
    </p:spTree>
    <p:extLst>
      <p:ext uri="{BB962C8B-B14F-4D97-AF65-F5344CB8AC3E}">
        <p14:creationId xmlns:p14="http://schemas.microsoft.com/office/powerpoint/2010/main" val="2213176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our setting, the </a:t>
            </a:r>
            <a:r>
              <a:rPr lang="en-US" dirty="0" err="1"/>
              <a:t>coeff</a:t>
            </a:r>
            <a:r>
              <a:rPr lang="en-US" dirty="0"/>
              <a:t> vector is hidden from the prover, aka an encryption. So we need to find a suitable encryption scheme. We will use this encryption from this paper. The encryption in this scheme is a tuple of 3 values. To decrypt it, you divide the 3</a:t>
            </a:r>
            <a:r>
              <a:rPr lang="en-US" baseline="30000" dirty="0"/>
              <a:t>rd</a:t>
            </a:r>
            <a:r>
              <a:rPr lang="en-US" dirty="0"/>
              <a:t> term by the product of the first 2 terms. Then do a exhaustive search to find plaintext m. For it to work, we need small plaintext domain, which is provided in our experiment setting.  The reason we use this encryption is that the part with message itself is a Pedersen’s commitment and homomorphic. Which is suitable in our IPA. </a:t>
            </a:r>
          </a:p>
        </p:txBody>
      </p:sp>
      <p:sp>
        <p:nvSpPr>
          <p:cNvPr id="4" name="Slide Number Placeholder 3"/>
          <p:cNvSpPr>
            <a:spLocks noGrp="1"/>
          </p:cNvSpPr>
          <p:nvPr>
            <p:ph type="sldNum" sz="quarter" idx="5"/>
          </p:nvPr>
        </p:nvSpPr>
        <p:spPr/>
        <p:txBody>
          <a:bodyPr/>
          <a:lstStyle/>
          <a:p>
            <a:fld id="{03C4D088-76CF-4608-8282-6F9CD7D7C1AC}" type="slidenum">
              <a:rPr lang="en-US" smtClean="0"/>
              <a:t>8</a:t>
            </a:fld>
            <a:endParaRPr lang="en-US"/>
          </a:p>
        </p:txBody>
      </p:sp>
    </p:spTree>
    <p:extLst>
      <p:ext uri="{BB962C8B-B14F-4D97-AF65-F5344CB8AC3E}">
        <p14:creationId xmlns:p14="http://schemas.microsoft.com/office/powerpoint/2010/main" val="292173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our IPA. Here </a:t>
            </a:r>
            <a:r>
              <a:rPr lang="en-US" dirty="0" err="1"/>
              <a:t>coeff</a:t>
            </a:r>
            <a:r>
              <a:rPr lang="en-US" dirty="0"/>
              <a:t> vectors are encrypted, and evaluation vector is public. The </a:t>
            </a:r>
            <a:r>
              <a:rPr lang="en-US" dirty="0" err="1"/>
              <a:t>innerproduct</a:t>
            </a:r>
            <a:r>
              <a:rPr lang="en-US" dirty="0"/>
              <a:t> of them is just the product of Ci raised to </a:t>
            </a:r>
            <a:r>
              <a:rPr lang="en-US" dirty="0" err="1"/>
              <a:t>Ti</a:t>
            </a:r>
            <a:r>
              <a:rPr lang="en-US" dirty="0"/>
              <a:t>. </a:t>
            </a:r>
          </a:p>
          <a:p>
            <a:r>
              <a:rPr lang="en-US" dirty="0"/>
              <a:t>Then prover needs to commit these two vectors. For T, its just </a:t>
            </a:r>
            <a:r>
              <a:rPr lang="en-US" dirty="0" err="1"/>
              <a:t>pedersens</a:t>
            </a:r>
            <a:r>
              <a:rPr lang="en-US" dirty="0"/>
              <a:t> commitment. For C, we used pairing based commitment, which is a product of pairing between Ci and </a:t>
            </a:r>
            <a:r>
              <a:rPr lang="en-US" dirty="0" err="1"/>
              <a:t>wi</a:t>
            </a:r>
            <a:r>
              <a:rPr lang="en-US" dirty="0"/>
              <a:t>. As well as a randomness on the outside. We can also combine these commitments in such fashion.</a:t>
            </a:r>
          </a:p>
          <a:p>
            <a:endParaRPr lang="en-US" dirty="0"/>
          </a:p>
          <a:p>
            <a:r>
              <a:rPr lang="en-US" dirty="0"/>
              <a:t>Also inside the IPA, there are operations like inner products, multiplications. They are transformed into these fashion. In fact, this is already done by the same author as an extension of the previous work.</a:t>
            </a:r>
          </a:p>
        </p:txBody>
      </p:sp>
      <p:sp>
        <p:nvSpPr>
          <p:cNvPr id="4" name="Slide Number Placeholder 3"/>
          <p:cNvSpPr>
            <a:spLocks noGrp="1"/>
          </p:cNvSpPr>
          <p:nvPr>
            <p:ph type="sldNum" sz="quarter" idx="5"/>
          </p:nvPr>
        </p:nvSpPr>
        <p:spPr/>
        <p:txBody>
          <a:bodyPr/>
          <a:lstStyle/>
          <a:p>
            <a:fld id="{03C4D088-76CF-4608-8282-6F9CD7D7C1AC}" type="slidenum">
              <a:rPr lang="en-US" smtClean="0"/>
              <a:t>9</a:t>
            </a:fld>
            <a:endParaRPr lang="en-US"/>
          </a:p>
        </p:txBody>
      </p:sp>
    </p:spTree>
    <p:extLst>
      <p:ext uri="{BB962C8B-B14F-4D97-AF65-F5344CB8AC3E}">
        <p14:creationId xmlns:p14="http://schemas.microsoft.com/office/powerpoint/2010/main" val="1867882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1E8062-546E-4BFC-AC7C-32A970741673}" type="datetime1">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156209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738AB-491B-46D8-B2E2-EA33237CE44F}" type="datetime1">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597013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5929E-424A-4555-A005-4DCD242D38E9}" type="datetime1">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304650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244" y="138906"/>
            <a:ext cx="10849555" cy="1110343"/>
          </a:xfrm>
        </p:spPr>
        <p:txBody>
          <a:bodyPr/>
          <a:lstStyle/>
          <a:p>
            <a:r>
              <a:rPr lang="en-US" dirty="0"/>
              <a:t>Click to edit Master title style</a:t>
            </a:r>
          </a:p>
        </p:txBody>
      </p:sp>
      <p:sp>
        <p:nvSpPr>
          <p:cNvPr id="3" name="Content Placeholder 2"/>
          <p:cNvSpPr>
            <a:spLocks noGrp="1"/>
          </p:cNvSpPr>
          <p:nvPr>
            <p:ph idx="1"/>
          </p:nvPr>
        </p:nvSpPr>
        <p:spPr>
          <a:xfrm>
            <a:off x="504244" y="1338943"/>
            <a:ext cx="10849556" cy="4838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0353FE-82A1-4415-A47C-DC76F9EBC142}" type="datetime1">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3556659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A7381B-8D09-4B44-A142-F17397EE695A}" type="datetime1">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1694965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4048C2-A848-418A-82C2-4FE0A165C2A4}" type="datetime1">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2378256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685F28-741B-4F9C-8A35-D3E263906EA0}" type="datetime1">
              <a:rPr lang="en-US" smtClean="0"/>
              <a:t>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160145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E41439-68D7-4159-80E9-1387ED4CBD65}" type="datetime1">
              <a:rPr lang="en-US" smtClean="0"/>
              <a:t>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288614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77A24-B07D-4E85-A972-8C53CB2E927B}" type="datetime1">
              <a:rPr lang="en-US" smtClean="0"/>
              <a:t>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191221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749339-3B8C-4EA5-8C07-E0D3BE312CFB}" type="datetime1">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255525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44A5FE-92C2-42FC-82BF-C3AD9B5400F7}" type="datetime1">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ABF27B-0B1E-4F87-8E6F-E3E09309B2AF}" type="slidenum">
              <a:rPr lang="en-US" smtClean="0"/>
              <a:t>‹#›</a:t>
            </a:fld>
            <a:endParaRPr lang="en-US"/>
          </a:p>
        </p:txBody>
      </p:sp>
    </p:spTree>
    <p:extLst>
      <p:ext uri="{BB962C8B-B14F-4D97-AF65-F5344CB8AC3E}">
        <p14:creationId xmlns:p14="http://schemas.microsoft.com/office/powerpoint/2010/main" val="194418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72B5E-7684-42EC-ABD7-45E2A2C6FE38}" type="datetime1">
              <a:rPr lang="en-US" smtClean="0"/>
              <a:t>5/9/2023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BF27B-0B1E-4F87-8E6F-E3E09309B2AF}" type="slidenum">
              <a:rPr lang="en-US" smtClean="0"/>
              <a:t>‹#›</a:t>
            </a:fld>
            <a:endParaRPr lang="en-US"/>
          </a:p>
        </p:txBody>
      </p:sp>
    </p:spTree>
    <p:extLst>
      <p:ext uri="{BB962C8B-B14F-4D97-AF65-F5344CB8AC3E}">
        <p14:creationId xmlns:p14="http://schemas.microsoft.com/office/powerpoint/2010/main" val="351709344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7.png"/><Relationship Id="rId7" Type="http://schemas.openxmlformats.org/officeDocument/2006/relationships/image" Target="../media/image17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8.png"/><Relationship Id="rId9" Type="http://schemas.openxmlformats.org/officeDocument/2006/relationships/image" Target="../media/image14.tmp"/></Relationships>
</file>

<file path=ppt/slides/_rels/slide12.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0.png"/><Relationship Id="rId4" Type="http://schemas.openxmlformats.org/officeDocument/2006/relationships/image" Target="../media/image8.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m4a"/><Relationship Id="rId7" Type="http://schemas.openxmlformats.org/officeDocument/2006/relationships/image" Target="../media/image60.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4.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2CCB-9C34-481B-BE0B-F4442CB50D30}"/>
              </a:ext>
            </a:extLst>
          </p:cNvPr>
          <p:cNvSpPr>
            <a:spLocks noGrp="1"/>
          </p:cNvSpPr>
          <p:nvPr>
            <p:ph type="ctrTitle"/>
          </p:nvPr>
        </p:nvSpPr>
        <p:spPr>
          <a:xfrm>
            <a:off x="0" y="1140059"/>
            <a:ext cx="12192000" cy="1646302"/>
          </a:xfrm>
        </p:spPr>
        <p:txBody>
          <a:bodyPr>
            <a:normAutofit fontScale="90000"/>
          </a:bodyPr>
          <a:lstStyle/>
          <a:p>
            <a:r>
              <a:rPr lang="en-US" dirty="0"/>
              <a:t>Private Polynomial Commitments and Applications to MPC</a:t>
            </a:r>
            <a:endParaRPr lang="en-US" sz="4400" dirty="0"/>
          </a:p>
        </p:txBody>
      </p:sp>
      <p:sp>
        <p:nvSpPr>
          <p:cNvPr id="3" name="Subtitle 2">
            <a:extLst>
              <a:ext uri="{FF2B5EF4-FFF2-40B4-BE49-F238E27FC236}">
                <a16:creationId xmlns:a16="http://schemas.microsoft.com/office/drawing/2014/main" id="{C2E66F76-AB18-4D4E-AF8E-26671BC580BC}"/>
              </a:ext>
            </a:extLst>
          </p:cNvPr>
          <p:cNvSpPr>
            <a:spLocks noGrp="1"/>
          </p:cNvSpPr>
          <p:nvPr>
            <p:ph type="subTitle" idx="1"/>
          </p:nvPr>
        </p:nvSpPr>
        <p:spPr>
          <a:xfrm>
            <a:off x="2077716" y="3390099"/>
            <a:ext cx="7766936" cy="2502028"/>
          </a:xfrm>
        </p:spPr>
        <p:txBody>
          <a:bodyPr>
            <a:normAutofit/>
          </a:bodyPr>
          <a:lstStyle/>
          <a:p>
            <a:r>
              <a:rPr lang="en-US" dirty="0"/>
              <a:t>Rishabh </a:t>
            </a:r>
            <a:r>
              <a:rPr lang="en-US" dirty="0" err="1"/>
              <a:t>Bhadauria</a:t>
            </a:r>
            <a:r>
              <a:rPr lang="en-US" dirty="0"/>
              <a:t>, Carmit </a:t>
            </a:r>
            <a:r>
              <a:rPr lang="en-US" dirty="0" err="1"/>
              <a:t>Hazay</a:t>
            </a:r>
            <a:r>
              <a:rPr lang="en-US" dirty="0"/>
              <a:t>, </a:t>
            </a:r>
            <a:r>
              <a:rPr lang="en-US" dirty="0" err="1"/>
              <a:t>Muthuramakrishnan</a:t>
            </a:r>
            <a:r>
              <a:rPr lang="en-US" dirty="0"/>
              <a:t> </a:t>
            </a:r>
            <a:r>
              <a:rPr lang="en-US" dirty="0" err="1"/>
              <a:t>Venkitasramaniam</a:t>
            </a:r>
            <a:r>
              <a:rPr lang="en-US" dirty="0"/>
              <a:t>, </a:t>
            </a:r>
            <a:r>
              <a:rPr lang="en-US" b="1" u="sng" dirty="0"/>
              <a:t>Wenxuan</a:t>
            </a:r>
            <a:r>
              <a:rPr lang="en-US" b="1" dirty="0"/>
              <a:t> </a:t>
            </a:r>
            <a:r>
              <a:rPr lang="en-US" b="1" u="sng" dirty="0"/>
              <a:t>Wu</a:t>
            </a:r>
            <a:r>
              <a:rPr lang="en-US" dirty="0"/>
              <a:t>, </a:t>
            </a:r>
            <a:r>
              <a:rPr lang="en-US" dirty="0" err="1"/>
              <a:t>Yupeng</a:t>
            </a:r>
            <a:r>
              <a:rPr lang="en-US" dirty="0"/>
              <a:t> Zhang</a:t>
            </a:r>
            <a:endParaRPr lang="en-US" dirty="0">
              <a:solidFill>
                <a:schemeClr val="tx1"/>
              </a:solidFill>
            </a:endParaRPr>
          </a:p>
          <a:p>
            <a:endParaRPr lang="en-US" dirty="0">
              <a:solidFill>
                <a:schemeClr val="tx1"/>
              </a:solidFill>
            </a:endParaRPr>
          </a:p>
          <a:p>
            <a:pPr algn="ctr"/>
            <a:r>
              <a:rPr lang="en-US" sz="2000" dirty="0">
                <a:solidFill>
                  <a:schemeClr val="tx1"/>
                </a:solidFill>
              </a:rPr>
              <a:t>May 10</a:t>
            </a:r>
            <a:r>
              <a:rPr lang="en-US" sz="2000" baseline="30000" dirty="0">
                <a:solidFill>
                  <a:schemeClr val="tx1"/>
                </a:solidFill>
              </a:rPr>
              <a:t>th</a:t>
            </a:r>
            <a:r>
              <a:rPr lang="en-US" sz="2000" dirty="0">
                <a:solidFill>
                  <a:schemeClr val="tx1"/>
                </a:solidFill>
              </a:rPr>
              <a:t>, 2023</a:t>
            </a:r>
          </a:p>
        </p:txBody>
      </p:sp>
      <p:pic>
        <p:nvPicPr>
          <p:cNvPr id="4" name="Picture 23" descr="Image result for texas a&amp;m">
            <a:extLst>
              <a:ext uri="{FF2B5EF4-FFF2-40B4-BE49-F238E27FC236}">
                <a16:creationId xmlns:a16="http://schemas.microsoft.com/office/drawing/2014/main" id="{E812C500-4682-4B24-A0EA-61C144BB8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6520" y="4743087"/>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714CD207-ECCC-5744-92A8-D59D66459A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C13340-A37D-5F43-8FCE-1998CDB40A31}"/>
              </a:ext>
            </a:extLst>
          </p:cNvPr>
          <p:cNvSpPr>
            <a:spLocks noGrp="1"/>
          </p:cNvSpPr>
          <p:nvPr>
            <p:ph type="sldNum" sz="quarter" idx="12"/>
          </p:nvPr>
        </p:nvSpPr>
        <p:spPr/>
        <p:txBody>
          <a:bodyPr/>
          <a:lstStyle/>
          <a:p>
            <a:fld id="{86ABF27B-0B1E-4F87-8E6F-E3E09309B2AF}" type="slidenum">
              <a:rPr lang="en-US" smtClean="0"/>
              <a:t>1</a:t>
            </a:fld>
            <a:endParaRPr lang="en-US"/>
          </a:p>
        </p:txBody>
      </p:sp>
      <p:pic>
        <p:nvPicPr>
          <p:cNvPr id="1027" name="Picture 3" descr="Bar-Ilan University | Drupal.org">
            <a:extLst>
              <a:ext uri="{FF2B5EF4-FFF2-40B4-BE49-F238E27FC236}">
                <a16:creationId xmlns:a16="http://schemas.microsoft.com/office/drawing/2014/main" id="{83C5F894-3346-2FBE-3110-51ED1999F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476" y="4893990"/>
            <a:ext cx="3288704" cy="146236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Ligero - Crunchbase Company Profile &amp; Funding">
            <a:extLst>
              <a:ext uri="{FF2B5EF4-FFF2-40B4-BE49-F238E27FC236}">
                <a16:creationId xmlns:a16="http://schemas.microsoft.com/office/drawing/2014/main" id="{7626BB26-C272-5994-74B0-B7278FBD25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4892" y="435991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Visual Identity - Georgetown University">
            <a:extLst>
              <a:ext uri="{FF2B5EF4-FFF2-40B4-BE49-F238E27FC236}">
                <a16:creationId xmlns:a16="http://schemas.microsoft.com/office/drawing/2014/main" id="{45E37F7B-0DC0-559A-D8B8-540726969F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0492" y="4631417"/>
            <a:ext cx="2539741" cy="1777819"/>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32A33191-0103-589B-0669-509CB825C3B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3341641"/>
      </p:ext>
    </p:extLst>
  </p:cSld>
  <p:clrMapOvr>
    <a:masterClrMapping/>
  </p:clrMapOvr>
  <mc:AlternateContent xmlns:mc="http://schemas.openxmlformats.org/markup-compatibility/2006" xmlns:p14="http://schemas.microsoft.com/office/powerpoint/2010/main">
    <mc:Choice Requires="p14">
      <p:transition spd="slow" p14:dur="2000" advTm="16610"/>
    </mc:Choice>
    <mc:Fallback xmlns="">
      <p:transition spd="slow" advTm="1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F5C6773-DF00-A44A-A94F-8C46D6961216}"/>
              </a:ext>
            </a:extLst>
          </p:cNvPr>
          <p:cNvSpPr>
            <a:spLocks noGrp="1"/>
          </p:cNvSpPr>
          <p:nvPr>
            <p:ph type="sldNum" sz="quarter" idx="12"/>
          </p:nvPr>
        </p:nvSpPr>
        <p:spPr/>
        <p:txBody>
          <a:bodyPr/>
          <a:lstStyle/>
          <a:p>
            <a:fld id="{86ABF27B-0B1E-4F87-8E6F-E3E09309B2AF}" type="slidenum">
              <a:rPr lang="en-US" smtClean="0"/>
              <a:t>10</a:t>
            </a:fld>
            <a:endParaRPr lang="en-US"/>
          </a:p>
        </p:txBody>
      </p:sp>
      <p:sp>
        <p:nvSpPr>
          <p:cNvPr id="3" name="Footer Placeholder 2">
            <a:extLst>
              <a:ext uri="{FF2B5EF4-FFF2-40B4-BE49-F238E27FC236}">
                <a16:creationId xmlns:a16="http://schemas.microsoft.com/office/drawing/2014/main" id="{6E326EAB-47A5-8B2E-C6FF-CBE4776677D3}"/>
              </a:ext>
            </a:extLst>
          </p:cNvPr>
          <p:cNvSpPr>
            <a:spLocks noGrp="1"/>
          </p:cNvSpPr>
          <p:nvPr>
            <p:ph type="ftr" sz="quarter" idx="11"/>
          </p:nvPr>
        </p:nvSpPr>
        <p:spPr/>
        <p:txBody>
          <a:bodyPr/>
          <a:lstStyle/>
          <a:p>
            <a:endParaRPr lang="en-US"/>
          </a:p>
        </p:txBody>
      </p:sp>
      <p:pic>
        <p:nvPicPr>
          <p:cNvPr id="33" name="Picture 32">
            <a:extLst>
              <a:ext uri="{FF2B5EF4-FFF2-40B4-BE49-F238E27FC236}">
                <a16:creationId xmlns:a16="http://schemas.microsoft.com/office/drawing/2014/main" id="{C5D241B1-E60B-818C-77AC-97CD0D51F29A}"/>
              </a:ext>
            </a:extLst>
          </p:cNvPr>
          <p:cNvPicPr>
            <a:picLocks noChangeAspect="1"/>
          </p:cNvPicPr>
          <p:nvPr/>
        </p:nvPicPr>
        <p:blipFill>
          <a:blip r:embed="rId3"/>
          <a:stretch>
            <a:fillRect/>
          </a:stretch>
        </p:blipFill>
        <p:spPr>
          <a:xfrm>
            <a:off x="561717" y="2330154"/>
            <a:ext cx="1211148" cy="1211148"/>
          </a:xfrm>
          <a:prstGeom prst="rect">
            <a:avLst/>
          </a:prstGeom>
        </p:spPr>
      </p:pic>
      <p:pic>
        <p:nvPicPr>
          <p:cNvPr id="41" name="Picture 40">
            <a:extLst>
              <a:ext uri="{FF2B5EF4-FFF2-40B4-BE49-F238E27FC236}">
                <a16:creationId xmlns:a16="http://schemas.microsoft.com/office/drawing/2014/main" id="{F0EFB7C7-B51A-7F38-878C-EA0DE99F6B4F}"/>
              </a:ext>
            </a:extLst>
          </p:cNvPr>
          <p:cNvPicPr>
            <a:picLocks noChangeAspect="1"/>
          </p:cNvPicPr>
          <p:nvPr/>
        </p:nvPicPr>
        <p:blipFill>
          <a:blip r:embed="rId4"/>
          <a:stretch>
            <a:fillRect/>
          </a:stretch>
        </p:blipFill>
        <p:spPr>
          <a:xfrm>
            <a:off x="10054281" y="2213012"/>
            <a:ext cx="1211148" cy="1211148"/>
          </a:xfrm>
          <a:prstGeom prst="rect">
            <a:avLst/>
          </a:prstGeom>
        </p:spPr>
      </p:pic>
      <p:sp>
        <p:nvSpPr>
          <p:cNvPr id="14" name="TextBox 13">
            <a:extLst>
              <a:ext uri="{FF2B5EF4-FFF2-40B4-BE49-F238E27FC236}">
                <a16:creationId xmlns:a16="http://schemas.microsoft.com/office/drawing/2014/main" id="{6331E1C1-F274-4E85-7B2A-88A37BAD2F5C}"/>
              </a:ext>
            </a:extLst>
          </p:cNvPr>
          <p:cNvSpPr txBox="1"/>
          <p:nvPr/>
        </p:nvSpPr>
        <p:spPr>
          <a:xfrm>
            <a:off x="556789" y="1804278"/>
            <a:ext cx="6098058" cy="646331"/>
          </a:xfrm>
          <a:prstGeom prst="rect">
            <a:avLst/>
          </a:prstGeom>
          <a:noFill/>
        </p:spPr>
        <p:txBody>
          <a:bodyPr wrap="square">
            <a:spAutoFit/>
          </a:bodyPr>
          <a:lstStyle/>
          <a:p>
            <a:r>
              <a:rPr lang="en-US" dirty="0">
                <a:latin typeface="Comic Sans MS" panose="030F0702030302020204" pitchFamily="66" charset="0"/>
              </a:rPr>
              <a:t>Eval </a:t>
            </a:r>
            <a:r>
              <a:rPr lang="en-US" dirty="0" err="1">
                <a:latin typeface="Comic Sans MS" panose="030F0702030302020204" pitchFamily="66" charset="0"/>
              </a:rPr>
              <a:t>vec</a:t>
            </a:r>
            <a:r>
              <a:rPr lang="en-US" dirty="0">
                <a:latin typeface="Comic Sans MS" panose="030F0702030302020204" pitchFamily="66" charset="0"/>
              </a:rPr>
              <a:t>: T = {1,t,t</a:t>
            </a:r>
            <a:r>
              <a:rPr lang="en-US" baseline="30000" dirty="0">
                <a:latin typeface="Comic Sans MS" panose="030F0702030302020204" pitchFamily="66" charset="0"/>
              </a:rPr>
              <a:t>2</a:t>
            </a:r>
            <a:r>
              <a:rPr lang="en-US" dirty="0">
                <a:latin typeface="Comic Sans MS" panose="030F0702030302020204" pitchFamily="66" charset="0"/>
              </a:rPr>
              <a:t>,t</a:t>
            </a:r>
            <a:r>
              <a:rPr lang="en-US" baseline="30000" dirty="0">
                <a:latin typeface="Comic Sans MS" panose="030F0702030302020204" pitchFamily="66" charset="0"/>
              </a:rPr>
              <a:t>3</a:t>
            </a:r>
            <a:r>
              <a:rPr lang="en-US" dirty="0">
                <a:latin typeface="Comic Sans MS" panose="030F0702030302020204" pitchFamily="66" charset="0"/>
              </a:rPr>
              <a:t>,…,</a:t>
            </a:r>
            <a:r>
              <a:rPr lang="en-US" dirty="0" err="1">
                <a:latin typeface="Comic Sans MS" panose="030F0702030302020204" pitchFamily="66" charset="0"/>
              </a:rPr>
              <a:t>t</a:t>
            </a:r>
            <a:r>
              <a:rPr lang="en-US" baseline="30000" dirty="0" err="1">
                <a:latin typeface="Comic Sans MS" panose="030F0702030302020204" pitchFamily="66" charset="0"/>
              </a:rPr>
              <a:t>n</a:t>
            </a:r>
            <a:r>
              <a:rPr lang="en-US" dirty="0">
                <a:latin typeface="Comic Sans MS" panose="030F0702030302020204" pitchFamily="66" charset="0"/>
              </a:rPr>
              <a:t>}</a:t>
            </a:r>
          </a:p>
          <a:p>
            <a:endParaRPr lang="en-US" dirty="0">
              <a:latin typeface="Comic Sans MS" panose="030F0702030302020204" pitchFamily="66" charset="0"/>
            </a:endParaRPr>
          </a:p>
        </p:txBody>
      </p:sp>
      <p:sp>
        <p:nvSpPr>
          <p:cNvPr id="17" name="Title 1">
            <a:extLst>
              <a:ext uri="{FF2B5EF4-FFF2-40B4-BE49-F238E27FC236}">
                <a16:creationId xmlns:a16="http://schemas.microsoft.com/office/drawing/2014/main" id="{CA241957-A1E8-6C62-3039-4D7951DF14B2}"/>
              </a:ext>
            </a:extLst>
          </p:cNvPr>
          <p:cNvSpPr>
            <a:spLocks noGrp="1"/>
          </p:cNvSpPr>
          <p:nvPr>
            <p:ph type="title"/>
          </p:nvPr>
        </p:nvSpPr>
        <p:spPr>
          <a:xfrm>
            <a:off x="504244" y="138906"/>
            <a:ext cx="10849555" cy="1110343"/>
          </a:xfrm>
        </p:spPr>
        <p:txBody>
          <a:bodyPr>
            <a:normAutofit/>
          </a:bodyPr>
          <a:lstStyle/>
          <a:p>
            <a:r>
              <a:rPr lang="en-US" sz="3200" dirty="0">
                <a:solidFill>
                  <a:schemeClr val="accent1"/>
                </a:solidFill>
              </a:rPr>
              <a:t>Private Polynomial Commitment Scheme</a:t>
            </a:r>
          </a:p>
        </p:txBody>
      </p:sp>
      <p:sp>
        <p:nvSpPr>
          <p:cNvPr id="19" name="TextBox 18">
            <a:extLst>
              <a:ext uri="{FF2B5EF4-FFF2-40B4-BE49-F238E27FC236}">
                <a16:creationId xmlns:a16="http://schemas.microsoft.com/office/drawing/2014/main" id="{0A50B940-EF15-15CD-747E-3DFD9F45DFD6}"/>
              </a:ext>
            </a:extLst>
          </p:cNvPr>
          <p:cNvSpPr txBox="1"/>
          <p:nvPr/>
        </p:nvSpPr>
        <p:spPr>
          <a:xfrm>
            <a:off x="6587144" y="4153903"/>
            <a:ext cx="65" cy="276999"/>
          </a:xfrm>
          <a:prstGeom prst="rect">
            <a:avLst/>
          </a:prstGeom>
          <a:noFill/>
        </p:spPr>
        <p:txBody>
          <a:bodyPr wrap="none" lIns="0" tIns="0" rIns="0" bIns="0" rtlCol="0">
            <a:spAutoFit/>
          </a:bodyPr>
          <a:lstStyle/>
          <a:p>
            <a:endParaRPr lang="en-US" dirty="0"/>
          </a:p>
        </p:txBody>
      </p:sp>
      <p:sp>
        <p:nvSpPr>
          <p:cNvPr id="20" name="TextBox 19">
            <a:extLst>
              <a:ext uri="{FF2B5EF4-FFF2-40B4-BE49-F238E27FC236}">
                <a16:creationId xmlns:a16="http://schemas.microsoft.com/office/drawing/2014/main" id="{A23C92A6-A317-0E5C-B66E-74FF32E1395C}"/>
              </a:ext>
            </a:extLst>
          </p:cNvPr>
          <p:cNvSpPr txBox="1"/>
          <p:nvPr/>
        </p:nvSpPr>
        <p:spPr>
          <a:xfrm>
            <a:off x="6561215" y="2260045"/>
            <a:ext cx="2300416" cy="369332"/>
          </a:xfrm>
          <a:prstGeom prst="rect">
            <a:avLst/>
          </a:prstGeom>
          <a:noFill/>
        </p:spPr>
        <p:txBody>
          <a:bodyPr wrap="square" rtlCol="0">
            <a:spAutoFit/>
          </a:bodyPr>
          <a:lstStyle/>
          <a:p>
            <a:r>
              <a:rPr lang="en-US" dirty="0">
                <a:latin typeface="Comic Sans MS" panose="030F0702030302020204" pitchFamily="66" charset="0"/>
              </a:rPr>
              <a:t>y = C(t)</a:t>
            </a:r>
          </a:p>
        </p:txBody>
      </p:sp>
      <p:sp>
        <p:nvSpPr>
          <p:cNvPr id="26" name="Rectangle 25">
            <a:extLst>
              <a:ext uri="{FF2B5EF4-FFF2-40B4-BE49-F238E27FC236}">
                <a16:creationId xmlns:a16="http://schemas.microsoft.com/office/drawing/2014/main" id="{A85AE3D5-9A7B-43D1-DC2C-2786708698CC}"/>
              </a:ext>
            </a:extLst>
          </p:cNvPr>
          <p:cNvSpPr/>
          <p:nvPr/>
        </p:nvSpPr>
        <p:spPr>
          <a:xfrm>
            <a:off x="4725797" y="2213012"/>
            <a:ext cx="2817670" cy="12486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Is T well-formed?</a:t>
            </a:r>
          </a:p>
        </p:txBody>
      </p:sp>
      <p:sp>
        <p:nvSpPr>
          <p:cNvPr id="29" name="Arrow: Right 28">
            <a:extLst>
              <a:ext uri="{FF2B5EF4-FFF2-40B4-BE49-F238E27FC236}">
                <a16:creationId xmlns:a16="http://schemas.microsoft.com/office/drawing/2014/main" id="{63197642-96F4-30A5-05A3-AE35A6403A4F}"/>
              </a:ext>
            </a:extLst>
          </p:cNvPr>
          <p:cNvSpPr/>
          <p:nvPr/>
        </p:nvSpPr>
        <p:spPr>
          <a:xfrm rot="8134913">
            <a:off x="4353486" y="3845964"/>
            <a:ext cx="1171891" cy="20652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5CED9BE9-DDA5-2FEF-4DFD-393CDE032678}"/>
              </a:ext>
            </a:extLst>
          </p:cNvPr>
          <p:cNvSpPr/>
          <p:nvPr/>
        </p:nvSpPr>
        <p:spPr>
          <a:xfrm rot="2825444">
            <a:off x="6439293" y="3828890"/>
            <a:ext cx="1171891" cy="20652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5319EAA-BE98-05B7-0224-3F727AE16759}"/>
              </a:ext>
            </a:extLst>
          </p:cNvPr>
          <p:cNvSpPr txBox="1"/>
          <p:nvPr/>
        </p:nvSpPr>
        <p:spPr>
          <a:xfrm>
            <a:off x="5965867" y="4846227"/>
            <a:ext cx="337530" cy="369332"/>
          </a:xfrm>
          <a:prstGeom prst="rect">
            <a:avLst/>
          </a:prstGeom>
          <a:noFill/>
        </p:spPr>
        <p:txBody>
          <a:bodyPr wrap="square" rtlCol="0">
            <a:spAutoFit/>
          </a:bodyPr>
          <a:lstStyle/>
          <a:p>
            <a:r>
              <a:rPr lang="en-US" b="1" dirty="0">
                <a:latin typeface="Comic Sans MS" panose="030F0702030302020204" pitchFamily="66" charset="0"/>
              </a:rPr>
              <a:t>+</a:t>
            </a:r>
          </a:p>
        </p:txBody>
      </p:sp>
      <p:sp>
        <p:nvSpPr>
          <p:cNvPr id="34" name="Rectangle 33">
            <a:extLst>
              <a:ext uri="{FF2B5EF4-FFF2-40B4-BE49-F238E27FC236}">
                <a16:creationId xmlns:a16="http://schemas.microsoft.com/office/drawing/2014/main" id="{5C89B332-FA84-F487-B16F-52DBBE55C52C}"/>
              </a:ext>
            </a:extLst>
          </p:cNvPr>
          <p:cNvSpPr/>
          <p:nvPr/>
        </p:nvSpPr>
        <p:spPr>
          <a:xfrm>
            <a:off x="7201765" y="4443699"/>
            <a:ext cx="2817670" cy="12486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latin typeface="Comic Sans MS" panose="030F0702030302020204" pitchFamily="66" charset="0"/>
              </a:rPr>
              <a:t>Quadratic Test</a:t>
            </a:r>
          </a:p>
        </p:txBody>
      </p:sp>
      <p:sp>
        <p:nvSpPr>
          <p:cNvPr id="38" name="Rectangle 37">
            <a:extLst>
              <a:ext uri="{FF2B5EF4-FFF2-40B4-BE49-F238E27FC236}">
                <a16:creationId xmlns:a16="http://schemas.microsoft.com/office/drawing/2014/main" id="{EE53EA2A-79E9-A8DC-10B4-527315F9BFBF}"/>
              </a:ext>
            </a:extLst>
          </p:cNvPr>
          <p:cNvSpPr/>
          <p:nvPr/>
        </p:nvSpPr>
        <p:spPr>
          <a:xfrm>
            <a:off x="2249829" y="4476391"/>
            <a:ext cx="2817670" cy="12486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latin typeface="Comic Sans MS" panose="030F0702030302020204" pitchFamily="66" charset="0"/>
              </a:rPr>
              <a:t>Linear Test</a:t>
            </a:r>
          </a:p>
        </p:txBody>
      </p:sp>
    </p:spTree>
    <p:extLst>
      <p:ext uri="{BB962C8B-B14F-4D97-AF65-F5344CB8AC3E}">
        <p14:creationId xmlns:p14="http://schemas.microsoft.com/office/powerpoint/2010/main" val="4249385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animBg="1"/>
      <p:bldP spid="30" grpId="0" animBg="1"/>
      <p:bldP spid="31" grpId="0"/>
      <p:bldP spid="34"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F5C6773-DF00-A44A-A94F-8C46D6961216}"/>
              </a:ext>
            </a:extLst>
          </p:cNvPr>
          <p:cNvSpPr>
            <a:spLocks noGrp="1"/>
          </p:cNvSpPr>
          <p:nvPr>
            <p:ph type="sldNum" sz="quarter" idx="12"/>
          </p:nvPr>
        </p:nvSpPr>
        <p:spPr/>
        <p:txBody>
          <a:bodyPr/>
          <a:lstStyle/>
          <a:p>
            <a:fld id="{86ABF27B-0B1E-4F87-8E6F-E3E09309B2AF}" type="slidenum">
              <a:rPr lang="en-US" smtClean="0"/>
              <a:t>11</a:t>
            </a:fld>
            <a:endParaRPr lang="en-US"/>
          </a:p>
        </p:txBody>
      </p:sp>
      <p:sp>
        <p:nvSpPr>
          <p:cNvPr id="3" name="Footer Placeholder 2">
            <a:extLst>
              <a:ext uri="{FF2B5EF4-FFF2-40B4-BE49-F238E27FC236}">
                <a16:creationId xmlns:a16="http://schemas.microsoft.com/office/drawing/2014/main" id="{6E326EAB-47A5-8B2E-C6FF-CBE4776677D3}"/>
              </a:ext>
            </a:extLst>
          </p:cNvPr>
          <p:cNvSpPr>
            <a:spLocks noGrp="1"/>
          </p:cNvSpPr>
          <p:nvPr>
            <p:ph type="ftr" sz="quarter" idx="11"/>
          </p:nvPr>
        </p:nvSpPr>
        <p:spPr/>
        <p:txBody>
          <a:bodyPr/>
          <a:lstStyle/>
          <a:p>
            <a:endParaRPr lang="en-US"/>
          </a:p>
        </p:txBody>
      </p:sp>
      <p:pic>
        <p:nvPicPr>
          <p:cNvPr id="33" name="Picture 32">
            <a:extLst>
              <a:ext uri="{FF2B5EF4-FFF2-40B4-BE49-F238E27FC236}">
                <a16:creationId xmlns:a16="http://schemas.microsoft.com/office/drawing/2014/main" id="{C5D241B1-E60B-818C-77AC-97CD0D51F29A}"/>
              </a:ext>
            </a:extLst>
          </p:cNvPr>
          <p:cNvPicPr>
            <a:picLocks noChangeAspect="1"/>
          </p:cNvPicPr>
          <p:nvPr/>
        </p:nvPicPr>
        <p:blipFill>
          <a:blip r:embed="rId3"/>
          <a:stretch>
            <a:fillRect/>
          </a:stretch>
        </p:blipFill>
        <p:spPr>
          <a:xfrm>
            <a:off x="374897" y="1655217"/>
            <a:ext cx="1701224" cy="1701224"/>
          </a:xfrm>
          <a:prstGeom prst="rect">
            <a:avLst/>
          </a:prstGeom>
        </p:spPr>
      </p:pic>
      <p:pic>
        <p:nvPicPr>
          <p:cNvPr id="41" name="Picture 40">
            <a:extLst>
              <a:ext uri="{FF2B5EF4-FFF2-40B4-BE49-F238E27FC236}">
                <a16:creationId xmlns:a16="http://schemas.microsoft.com/office/drawing/2014/main" id="{F0EFB7C7-B51A-7F38-878C-EA0DE99F6B4F}"/>
              </a:ext>
            </a:extLst>
          </p:cNvPr>
          <p:cNvPicPr>
            <a:picLocks noChangeAspect="1"/>
          </p:cNvPicPr>
          <p:nvPr/>
        </p:nvPicPr>
        <p:blipFill>
          <a:blip r:embed="rId4"/>
          <a:stretch>
            <a:fillRect/>
          </a:stretch>
        </p:blipFill>
        <p:spPr>
          <a:xfrm>
            <a:off x="9807834" y="1314841"/>
            <a:ext cx="1701224" cy="1701224"/>
          </a:xfrm>
          <a:prstGeom prst="rect">
            <a:avLst/>
          </a:prstGeom>
        </p:spPr>
      </p:pic>
      <p:sp>
        <p:nvSpPr>
          <p:cNvPr id="9" name="Title 1">
            <a:extLst>
              <a:ext uri="{FF2B5EF4-FFF2-40B4-BE49-F238E27FC236}">
                <a16:creationId xmlns:a16="http://schemas.microsoft.com/office/drawing/2014/main" id="{C2B3FFA4-BD9E-E8D8-0969-6F30C2FC045F}"/>
              </a:ext>
            </a:extLst>
          </p:cNvPr>
          <p:cNvSpPr>
            <a:spLocks noGrp="1"/>
          </p:cNvSpPr>
          <p:nvPr>
            <p:ph type="title"/>
          </p:nvPr>
        </p:nvSpPr>
        <p:spPr>
          <a:xfrm>
            <a:off x="504244" y="138906"/>
            <a:ext cx="10849555" cy="1110343"/>
          </a:xfrm>
        </p:spPr>
        <p:txBody>
          <a:bodyPr>
            <a:normAutofit/>
          </a:bodyPr>
          <a:lstStyle/>
          <a:p>
            <a:r>
              <a:rPr lang="en-US" sz="3200" dirty="0">
                <a:solidFill>
                  <a:schemeClr val="accent1"/>
                </a:solidFill>
              </a:rPr>
              <a:t>Is T well formed?</a:t>
            </a:r>
            <a:endParaRPr lang="en-US" sz="3200" dirty="0"/>
          </a:p>
        </p:txBody>
      </p:sp>
      <p:sp>
        <p:nvSpPr>
          <p:cNvPr id="12" name="TextBox 11">
            <a:extLst>
              <a:ext uri="{FF2B5EF4-FFF2-40B4-BE49-F238E27FC236}">
                <a16:creationId xmlns:a16="http://schemas.microsoft.com/office/drawing/2014/main" id="{C2C3EE92-68DE-CEDB-66D7-C8A60059E205}"/>
              </a:ext>
            </a:extLst>
          </p:cNvPr>
          <p:cNvSpPr txBox="1"/>
          <p:nvPr/>
        </p:nvSpPr>
        <p:spPr>
          <a:xfrm>
            <a:off x="2956223" y="1955625"/>
            <a:ext cx="5292084" cy="369332"/>
          </a:xfrm>
          <a:prstGeom prst="rect">
            <a:avLst/>
          </a:prstGeom>
          <a:noFill/>
        </p:spPr>
        <p:txBody>
          <a:bodyPr wrap="square" rtlCol="0">
            <a:spAutoFit/>
          </a:bodyPr>
          <a:lstStyle/>
          <a:p>
            <a:r>
              <a:rPr lang="en-US" dirty="0">
                <a:latin typeface="Comic Sans MS" panose="030F0702030302020204" pitchFamily="66" charset="0"/>
              </a:rPr>
              <a:t>A =                         B = 	                   C =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4A6EE9-261B-4388-7D33-2A2C81626E0D}"/>
                  </a:ext>
                </a:extLst>
              </p:cNvPr>
              <p:cNvSpPr txBox="1"/>
              <p:nvPr/>
            </p:nvSpPr>
            <p:spPr>
              <a:xfrm>
                <a:off x="3439685" y="1655217"/>
                <a:ext cx="1525033"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4"/>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i="1" smtClean="0">
                                    <a:latin typeface="Cambria Math" panose="02040503050406030204" pitchFamily="18" charset="0"/>
                                  </a:rPr>
                                  <m:t>…</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i="1" smtClean="0">
                                    <a:latin typeface="Cambria Math" panose="02040503050406030204" pitchFamily="18" charset="0"/>
                                  </a:rPr>
                                  <m:t>⋯</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i="1" smtClean="0">
                                    <a:latin typeface="Cambria Math" panose="02040503050406030204" pitchFamily="18" charset="0"/>
                                  </a:rPr>
                                  <m:t>…</m:t>
                                </m:r>
                              </m:e>
                            </m:mr>
                            <m:mr>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mr>
                          </m:m>
                        </m:e>
                      </m:d>
                    </m:oMath>
                  </m:oMathPara>
                </a14:m>
                <a:endParaRPr lang="en-US" dirty="0"/>
              </a:p>
            </p:txBody>
          </p:sp>
        </mc:Choice>
        <mc:Fallback xmlns="">
          <p:sp>
            <p:nvSpPr>
              <p:cNvPr id="4" name="TextBox 3">
                <a:extLst>
                  <a:ext uri="{FF2B5EF4-FFF2-40B4-BE49-F238E27FC236}">
                    <a16:creationId xmlns:a16="http://schemas.microsoft.com/office/drawing/2014/main" id="{C94A6EE9-261B-4388-7D33-2A2C81626E0D}"/>
                  </a:ext>
                </a:extLst>
              </p:cNvPr>
              <p:cNvSpPr txBox="1">
                <a:spLocks noRot="1" noChangeAspect="1" noMove="1" noResize="1" noEditPoints="1" noAdjustHandles="1" noChangeArrowheads="1" noChangeShapeType="1" noTextEdit="1"/>
              </p:cNvSpPr>
              <p:nvPr/>
            </p:nvSpPr>
            <p:spPr>
              <a:xfrm>
                <a:off x="3439685" y="1655217"/>
                <a:ext cx="1525033" cy="102047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3D2046-E3BF-1BB7-A3A5-7DA638F7C9C5}"/>
                  </a:ext>
                </a:extLst>
              </p:cNvPr>
              <p:cNvSpPr txBox="1"/>
              <p:nvPr/>
            </p:nvSpPr>
            <p:spPr>
              <a:xfrm>
                <a:off x="5419891" y="1655217"/>
                <a:ext cx="1525033"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4"/>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i="1" smtClean="0">
                                    <a:latin typeface="Cambria Math" panose="02040503050406030204" pitchFamily="18" charset="0"/>
                                  </a:rPr>
                                  <m:t>…</m:t>
                                </m:r>
                              </m:e>
                            </m:mr>
                            <m:mr>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i="1" smtClean="0">
                                    <a:latin typeface="Cambria Math" panose="02040503050406030204" pitchFamily="18" charset="0"/>
                                  </a:rPr>
                                  <m:t>⋯</m:t>
                                </m:r>
                              </m:e>
                            </m:mr>
                            <m:mr>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i="1" smtClean="0">
                                    <a:latin typeface="Cambria Math" panose="02040503050406030204" pitchFamily="18" charset="0"/>
                                  </a:rPr>
                                  <m:t>…</m:t>
                                </m:r>
                              </m:e>
                            </m:mr>
                            <m:mr>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mr>
                          </m:m>
                        </m:e>
                      </m:d>
                    </m:oMath>
                  </m:oMathPara>
                </a14:m>
                <a:endParaRPr lang="en-US" dirty="0"/>
              </a:p>
            </p:txBody>
          </p:sp>
        </mc:Choice>
        <mc:Fallback xmlns="">
          <p:sp>
            <p:nvSpPr>
              <p:cNvPr id="7" name="TextBox 6">
                <a:extLst>
                  <a:ext uri="{FF2B5EF4-FFF2-40B4-BE49-F238E27FC236}">
                    <a16:creationId xmlns:a16="http://schemas.microsoft.com/office/drawing/2014/main" id="{593D2046-E3BF-1BB7-A3A5-7DA638F7C9C5}"/>
                  </a:ext>
                </a:extLst>
              </p:cNvPr>
              <p:cNvSpPr txBox="1">
                <a:spLocks noRot="1" noChangeAspect="1" noMove="1" noResize="1" noEditPoints="1" noAdjustHandles="1" noChangeArrowheads="1" noChangeShapeType="1" noTextEdit="1"/>
              </p:cNvSpPr>
              <p:nvPr/>
            </p:nvSpPr>
            <p:spPr>
              <a:xfrm>
                <a:off x="5419891" y="1655217"/>
                <a:ext cx="1525033" cy="102047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62B30-0AF6-998B-6BD8-A8E85948236D}"/>
                  </a:ext>
                </a:extLst>
              </p:cNvPr>
              <p:cNvSpPr txBox="1"/>
              <p:nvPr/>
            </p:nvSpPr>
            <p:spPr>
              <a:xfrm>
                <a:off x="7390883" y="1630055"/>
                <a:ext cx="1525033"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4"/>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i="1" smtClean="0">
                                    <a:latin typeface="Cambria Math" panose="02040503050406030204" pitchFamily="18" charset="0"/>
                                  </a:rPr>
                                  <m:t>…</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i="1" smtClean="0">
                                    <a:latin typeface="Cambria Math" panose="02040503050406030204" pitchFamily="18" charset="0"/>
                                  </a:rPr>
                                  <m:t>⋯</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i="1" smtClean="0">
                                    <a:latin typeface="Cambria Math" panose="02040503050406030204" pitchFamily="18" charset="0"/>
                                  </a:rPr>
                                  <m:t>…</m:t>
                                </m:r>
                              </m:e>
                            </m:mr>
                            <m:mr>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mr>
                          </m:m>
                        </m:e>
                      </m:d>
                    </m:oMath>
                  </m:oMathPara>
                </a14:m>
                <a:endParaRPr lang="en-US" dirty="0"/>
              </a:p>
            </p:txBody>
          </p:sp>
        </mc:Choice>
        <mc:Fallback xmlns="">
          <p:sp>
            <p:nvSpPr>
              <p:cNvPr id="8" name="TextBox 7">
                <a:extLst>
                  <a:ext uri="{FF2B5EF4-FFF2-40B4-BE49-F238E27FC236}">
                    <a16:creationId xmlns:a16="http://schemas.microsoft.com/office/drawing/2014/main" id="{87162B30-0AF6-998B-6BD8-A8E85948236D}"/>
                  </a:ext>
                </a:extLst>
              </p:cNvPr>
              <p:cNvSpPr txBox="1">
                <a:spLocks noRot="1" noChangeAspect="1" noMove="1" noResize="1" noEditPoints="1" noAdjustHandles="1" noChangeArrowheads="1" noChangeShapeType="1" noTextEdit="1"/>
              </p:cNvSpPr>
              <p:nvPr/>
            </p:nvSpPr>
            <p:spPr>
              <a:xfrm>
                <a:off x="7390883" y="1630055"/>
                <a:ext cx="1525033" cy="1020472"/>
              </a:xfrm>
              <a:prstGeom prst="rect">
                <a:avLst/>
              </a:prstGeom>
              <a:blipFill>
                <a:blip r:embed="rId7"/>
                <a:stretch>
                  <a:fillRect/>
                </a:stretch>
              </a:blipFill>
            </p:spPr>
            <p:txBody>
              <a:bodyPr/>
              <a:lstStyle/>
              <a:p>
                <a:r>
                  <a:rPr lang="en-US">
                    <a:noFill/>
                  </a:rPr>
                  <a:t> </a:t>
                </a:r>
              </a:p>
            </p:txBody>
          </p:sp>
        </mc:Fallback>
      </mc:AlternateContent>
      <p:pic>
        <p:nvPicPr>
          <p:cNvPr id="14" name="Picture 13" descr="A close-up of a calculator&#10;&#10;Description automatically generated with medium confidence">
            <a:extLst>
              <a:ext uri="{FF2B5EF4-FFF2-40B4-BE49-F238E27FC236}">
                <a16:creationId xmlns:a16="http://schemas.microsoft.com/office/drawing/2014/main" id="{36A728FB-E803-0872-A696-1EE4504AAF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8465" y="3576804"/>
            <a:ext cx="4201111" cy="1114581"/>
          </a:xfrm>
          <a:prstGeom prst="rect">
            <a:avLst/>
          </a:prstGeom>
        </p:spPr>
      </p:pic>
      <p:pic>
        <p:nvPicPr>
          <p:cNvPr id="5" name="Picture 4">
            <a:extLst>
              <a:ext uri="{FF2B5EF4-FFF2-40B4-BE49-F238E27FC236}">
                <a16:creationId xmlns:a16="http://schemas.microsoft.com/office/drawing/2014/main" id="{6F96352B-26F9-9071-5DCB-3874628FAB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8465" y="4976180"/>
            <a:ext cx="1263138" cy="365125"/>
          </a:xfrm>
          <a:prstGeom prst="rect">
            <a:avLst/>
          </a:prstGeom>
        </p:spPr>
      </p:pic>
    </p:spTree>
    <p:extLst>
      <p:ext uri="{BB962C8B-B14F-4D97-AF65-F5344CB8AC3E}">
        <p14:creationId xmlns:p14="http://schemas.microsoft.com/office/powerpoint/2010/main" val="436548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F5C6773-DF00-A44A-A94F-8C46D6961216}"/>
              </a:ext>
            </a:extLst>
          </p:cNvPr>
          <p:cNvSpPr>
            <a:spLocks noGrp="1"/>
          </p:cNvSpPr>
          <p:nvPr>
            <p:ph type="sldNum" sz="quarter" idx="12"/>
          </p:nvPr>
        </p:nvSpPr>
        <p:spPr/>
        <p:txBody>
          <a:bodyPr/>
          <a:lstStyle/>
          <a:p>
            <a:fld id="{86ABF27B-0B1E-4F87-8E6F-E3E09309B2AF}" type="slidenum">
              <a:rPr lang="en-US" smtClean="0"/>
              <a:t>12</a:t>
            </a:fld>
            <a:endParaRPr lang="en-US"/>
          </a:p>
        </p:txBody>
      </p:sp>
      <p:sp>
        <p:nvSpPr>
          <p:cNvPr id="3" name="Footer Placeholder 2">
            <a:extLst>
              <a:ext uri="{FF2B5EF4-FFF2-40B4-BE49-F238E27FC236}">
                <a16:creationId xmlns:a16="http://schemas.microsoft.com/office/drawing/2014/main" id="{6E326EAB-47A5-8B2E-C6FF-CBE4776677D3}"/>
              </a:ext>
            </a:extLst>
          </p:cNvPr>
          <p:cNvSpPr>
            <a:spLocks noGrp="1"/>
          </p:cNvSpPr>
          <p:nvPr>
            <p:ph type="ftr" sz="quarter" idx="11"/>
          </p:nvPr>
        </p:nvSpPr>
        <p:spPr/>
        <p:txBody>
          <a:bodyPr/>
          <a:lstStyle/>
          <a:p>
            <a:endParaRPr lang="en-US"/>
          </a:p>
        </p:txBody>
      </p:sp>
      <p:pic>
        <p:nvPicPr>
          <p:cNvPr id="33" name="Picture 32">
            <a:extLst>
              <a:ext uri="{FF2B5EF4-FFF2-40B4-BE49-F238E27FC236}">
                <a16:creationId xmlns:a16="http://schemas.microsoft.com/office/drawing/2014/main" id="{C5D241B1-E60B-818C-77AC-97CD0D51F29A}"/>
              </a:ext>
            </a:extLst>
          </p:cNvPr>
          <p:cNvPicPr>
            <a:picLocks noChangeAspect="1"/>
          </p:cNvPicPr>
          <p:nvPr/>
        </p:nvPicPr>
        <p:blipFill>
          <a:blip r:embed="rId3"/>
          <a:stretch>
            <a:fillRect/>
          </a:stretch>
        </p:blipFill>
        <p:spPr>
          <a:xfrm>
            <a:off x="374897" y="1655217"/>
            <a:ext cx="1701224" cy="1701224"/>
          </a:xfrm>
          <a:prstGeom prst="rect">
            <a:avLst/>
          </a:prstGeom>
        </p:spPr>
      </p:pic>
      <p:pic>
        <p:nvPicPr>
          <p:cNvPr id="41" name="Picture 40">
            <a:extLst>
              <a:ext uri="{FF2B5EF4-FFF2-40B4-BE49-F238E27FC236}">
                <a16:creationId xmlns:a16="http://schemas.microsoft.com/office/drawing/2014/main" id="{F0EFB7C7-B51A-7F38-878C-EA0DE99F6B4F}"/>
              </a:ext>
            </a:extLst>
          </p:cNvPr>
          <p:cNvPicPr>
            <a:picLocks noChangeAspect="1"/>
          </p:cNvPicPr>
          <p:nvPr/>
        </p:nvPicPr>
        <p:blipFill>
          <a:blip r:embed="rId4"/>
          <a:stretch>
            <a:fillRect/>
          </a:stretch>
        </p:blipFill>
        <p:spPr>
          <a:xfrm>
            <a:off x="9807834" y="1314841"/>
            <a:ext cx="1701224" cy="1701224"/>
          </a:xfrm>
          <a:prstGeom prst="rect">
            <a:avLst/>
          </a:prstGeom>
        </p:spPr>
      </p:pic>
      <p:sp>
        <p:nvSpPr>
          <p:cNvPr id="9" name="Title 1">
            <a:extLst>
              <a:ext uri="{FF2B5EF4-FFF2-40B4-BE49-F238E27FC236}">
                <a16:creationId xmlns:a16="http://schemas.microsoft.com/office/drawing/2014/main" id="{C2B3FFA4-BD9E-E8D8-0969-6F30C2FC045F}"/>
              </a:ext>
            </a:extLst>
          </p:cNvPr>
          <p:cNvSpPr>
            <a:spLocks noGrp="1"/>
          </p:cNvSpPr>
          <p:nvPr>
            <p:ph type="title"/>
          </p:nvPr>
        </p:nvSpPr>
        <p:spPr>
          <a:xfrm>
            <a:off x="504244" y="138906"/>
            <a:ext cx="10849555" cy="1110343"/>
          </a:xfrm>
        </p:spPr>
        <p:txBody>
          <a:bodyPr>
            <a:normAutofit/>
          </a:bodyPr>
          <a:lstStyle/>
          <a:p>
            <a:r>
              <a:rPr lang="en-US" sz="3200" dirty="0">
                <a:solidFill>
                  <a:schemeClr val="accent1"/>
                </a:solidFill>
              </a:rPr>
              <a:t>Linear Test for batch evaluation</a:t>
            </a:r>
            <a:endParaRPr lang="en-US" sz="3200" dirty="0"/>
          </a:p>
        </p:txBody>
      </p:sp>
      <p:sp>
        <p:nvSpPr>
          <p:cNvPr id="12" name="TextBox 11">
            <a:extLst>
              <a:ext uri="{FF2B5EF4-FFF2-40B4-BE49-F238E27FC236}">
                <a16:creationId xmlns:a16="http://schemas.microsoft.com/office/drawing/2014/main" id="{C2C3EE92-68DE-CEDB-66D7-C8A60059E205}"/>
              </a:ext>
            </a:extLst>
          </p:cNvPr>
          <p:cNvSpPr txBox="1"/>
          <p:nvPr/>
        </p:nvSpPr>
        <p:spPr>
          <a:xfrm>
            <a:off x="2861316" y="1955624"/>
            <a:ext cx="734500" cy="646331"/>
          </a:xfrm>
          <a:prstGeom prst="rect">
            <a:avLst/>
          </a:prstGeom>
          <a:noFill/>
        </p:spPr>
        <p:txBody>
          <a:bodyPr wrap="square" rtlCol="0">
            <a:spAutoFit/>
          </a:bodyPr>
          <a:lstStyle/>
          <a:p>
            <a:r>
              <a:rPr lang="en-US" dirty="0">
                <a:latin typeface="Comic Sans MS" panose="030F0702030302020204" pitchFamily="66" charset="0"/>
              </a:rPr>
              <a:t>A =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4A6EE9-261B-4388-7D33-2A2C81626E0D}"/>
                  </a:ext>
                </a:extLst>
              </p:cNvPr>
              <p:cNvSpPr txBox="1"/>
              <p:nvPr/>
            </p:nvSpPr>
            <p:spPr>
              <a:xfrm>
                <a:off x="3439685" y="1655217"/>
                <a:ext cx="1525033"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m>
                            <m:mPr>
                              <m:mcs>
                                <m:mc>
                                  <m:mcPr>
                                    <m:count m:val="4"/>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i="1" smtClean="0">
                                    <a:latin typeface="Cambria Math" panose="02040503050406030204" pitchFamily="18" charset="0"/>
                                  </a:rPr>
                                  <m:t>…</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i="1" smtClean="0">
                                    <a:latin typeface="Cambria Math" panose="02040503050406030204" pitchFamily="18" charset="0"/>
                                  </a:rPr>
                                  <m:t>⋯</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i="1" smtClean="0">
                                    <a:latin typeface="Cambria Math" panose="02040503050406030204" pitchFamily="18" charset="0"/>
                                  </a:rPr>
                                  <m:t>…</m:t>
                                </m:r>
                              </m:e>
                            </m:mr>
                            <m:mr>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mr>
                          </m:m>
                        </m:e>
                      </m:d>
                    </m:oMath>
                  </m:oMathPara>
                </a14:m>
                <a:endParaRPr lang="en-US" dirty="0"/>
              </a:p>
            </p:txBody>
          </p:sp>
        </mc:Choice>
        <mc:Fallback xmlns="">
          <p:sp>
            <p:nvSpPr>
              <p:cNvPr id="4" name="TextBox 3">
                <a:extLst>
                  <a:ext uri="{FF2B5EF4-FFF2-40B4-BE49-F238E27FC236}">
                    <a16:creationId xmlns:a16="http://schemas.microsoft.com/office/drawing/2014/main" id="{C94A6EE9-261B-4388-7D33-2A2C81626E0D}"/>
                  </a:ext>
                </a:extLst>
              </p:cNvPr>
              <p:cNvSpPr txBox="1">
                <a:spLocks noRot="1" noChangeAspect="1" noMove="1" noResize="1" noEditPoints="1" noAdjustHandles="1" noChangeArrowheads="1" noChangeShapeType="1" noTextEdit="1"/>
              </p:cNvSpPr>
              <p:nvPr/>
            </p:nvSpPr>
            <p:spPr>
              <a:xfrm>
                <a:off x="3439685" y="1655217"/>
                <a:ext cx="1525033" cy="102047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93D2046-E3BF-1BB7-A3A5-7DA638F7C9C5}"/>
                  </a:ext>
                </a:extLst>
              </p:cNvPr>
              <p:cNvSpPr txBox="1"/>
              <p:nvPr/>
            </p:nvSpPr>
            <p:spPr>
              <a:xfrm>
                <a:off x="5419891" y="1655217"/>
                <a:ext cx="2539734" cy="1020472"/>
              </a:xfrm>
              <a:prstGeom prst="rect">
                <a:avLst/>
              </a:prstGeom>
              <a:noFill/>
            </p:spPr>
            <p:txBody>
              <a:bodyPr wrap="none" lIns="0" tIns="0" rIns="0" bIns="0" rtlCol="0">
                <a:spAutoFit/>
              </a:bodyPr>
              <a:lstStyle/>
              <a:p>
                <a:r>
                  <a:rPr lang="en-US" dirty="0">
                    <a:latin typeface="Comic Sans MS" panose="030F0702030302020204" pitchFamily="66" charset="0"/>
                  </a:rPr>
                  <a:t>T = </a:t>
                </a:r>
                <a14:m>
                  <m:oMath xmlns:m="http://schemas.openxmlformats.org/officeDocument/2006/math">
                    <m:d>
                      <m:dPr>
                        <m:begChr m:val="["/>
                        <m:endChr m:val="]"/>
                        <m:ctrlPr>
                          <a:rPr lang="en-US" i="1" smtClean="0">
                            <a:latin typeface="Cambria Math" panose="02040503050406030204" pitchFamily="18" charset="0"/>
                          </a:rPr>
                        </m:ctrlPr>
                      </m:dPr>
                      <m:e>
                        <m:m>
                          <m:mPr>
                            <m:mcs>
                              <m:mc>
                                <m:mcPr>
                                  <m:count m:val="4"/>
                                  <m:mcJc m:val="center"/>
                                </m:mcPr>
                              </m:mc>
                            </m:mcs>
                            <m:ctrlPr>
                              <a:rPr lang="en-US" i="1" smtClean="0">
                                <a:latin typeface="Cambria Math" panose="02040503050406030204" pitchFamily="18" charset="0"/>
                              </a:rPr>
                            </m:ctrlPr>
                          </m:mPr>
                          <m:mr>
                            <m:e>
                              <m:r>
                                <a:rPr lang="en-US" b="0" i="1" smtClean="0">
                                  <a:latin typeface="Cambria Math" panose="02040503050406030204" pitchFamily="18" charset="0"/>
                                </a:rPr>
                                <m:t>𝑡</m:t>
                              </m:r>
                              <m:r>
                                <a:rPr lang="en-US" b="0" i="1" smtClean="0">
                                  <a:latin typeface="Cambria Math" panose="02040503050406030204" pitchFamily="18" charset="0"/>
                                </a:rPr>
                                <m:t>00</m:t>
                              </m:r>
                            </m:e>
                            <m:e>
                              <m:r>
                                <a:rPr lang="en-US" b="0" i="1" smtClean="0">
                                  <a:latin typeface="Cambria Math" panose="02040503050406030204" pitchFamily="18" charset="0"/>
                                </a:rPr>
                                <m:t>𝑡</m:t>
                              </m:r>
                              <m:r>
                                <a:rPr lang="en-US" b="0" i="1" smtClean="0">
                                  <a:latin typeface="Cambria Math" panose="02040503050406030204" pitchFamily="18" charset="0"/>
                                </a:rPr>
                                <m:t>11</m:t>
                              </m:r>
                            </m:e>
                            <m:e>
                              <m:r>
                                <a:rPr lang="en-US" b="0" i="1" smtClean="0">
                                  <a:latin typeface="Cambria Math" panose="02040503050406030204" pitchFamily="18" charset="0"/>
                                </a:rPr>
                                <m:t>𝑡</m:t>
                              </m:r>
                              <m:r>
                                <a:rPr lang="en-US" b="0" i="1" smtClean="0">
                                  <a:latin typeface="Cambria Math" panose="02040503050406030204" pitchFamily="18" charset="0"/>
                                </a:rPr>
                                <m:t>20</m:t>
                              </m:r>
                            </m:e>
                            <m:e>
                              <m:r>
                                <a:rPr lang="en-US" i="1" smtClean="0">
                                  <a:latin typeface="Cambria Math" panose="02040503050406030204" pitchFamily="18" charset="0"/>
                                </a:rPr>
                                <m:t>…</m:t>
                              </m:r>
                            </m:e>
                          </m:mr>
                          <m:mr>
                            <m:e>
                              <m:r>
                                <a:rPr lang="en-US" b="0" i="1" smtClean="0">
                                  <a:latin typeface="Cambria Math" panose="02040503050406030204" pitchFamily="18" charset="0"/>
                                </a:rPr>
                                <m:t>𝑡</m:t>
                              </m:r>
                              <m:r>
                                <a:rPr lang="en-US" b="0" i="1" smtClean="0">
                                  <a:latin typeface="Cambria Math" panose="02040503050406030204" pitchFamily="18" charset="0"/>
                                </a:rPr>
                                <m:t>01</m:t>
                              </m:r>
                            </m:e>
                            <m:e>
                              <m:r>
                                <a:rPr lang="en-US" b="0" i="1" smtClean="0">
                                  <a:latin typeface="Cambria Math" panose="02040503050406030204" pitchFamily="18" charset="0"/>
                                </a:rPr>
                                <m:t>𝑡</m:t>
                              </m:r>
                              <m:r>
                                <a:rPr lang="en-US" b="0" i="1" smtClean="0">
                                  <a:latin typeface="Cambria Math" panose="02040503050406030204" pitchFamily="18" charset="0"/>
                                </a:rPr>
                                <m:t>12</m:t>
                              </m:r>
                            </m:e>
                            <m:e>
                              <m:r>
                                <a:rPr lang="en-US" b="0" i="1" smtClean="0">
                                  <a:latin typeface="Cambria Math" panose="02040503050406030204" pitchFamily="18" charset="0"/>
                                </a:rPr>
                                <m:t>𝑡</m:t>
                              </m:r>
                              <m:r>
                                <a:rPr lang="en-US" b="0" i="1" smtClean="0">
                                  <a:latin typeface="Cambria Math" panose="02040503050406030204" pitchFamily="18" charset="0"/>
                                </a:rPr>
                                <m:t>21</m:t>
                              </m:r>
                            </m:e>
                            <m:e>
                              <m:r>
                                <a:rPr lang="en-US" i="1" smtClean="0">
                                  <a:latin typeface="Cambria Math" panose="02040503050406030204" pitchFamily="18" charset="0"/>
                                </a:rPr>
                                <m:t>⋯</m:t>
                              </m:r>
                            </m:e>
                          </m:mr>
                          <m:mr>
                            <m:e>
                              <m:r>
                                <a:rPr lang="en-US" b="0" i="1" smtClean="0">
                                  <a:latin typeface="Cambria Math" panose="02040503050406030204" pitchFamily="18" charset="0"/>
                                </a:rPr>
                                <m:t>𝑡</m:t>
                              </m:r>
                              <m:r>
                                <a:rPr lang="en-US" b="0" i="1" smtClean="0">
                                  <a:latin typeface="Cambria Math" panose="02040503050406030204" pitchFamily="18" charset="0"/>
                                </a:rPr>
                                <m:t>02</m:t>
                              </m:r>
                            </m:e>
                            <m:e>
                              <m:r>
                                <a:rPr lang="en-US" b="0" i="1" smtClean="0">
                                  <a:latin typeface="Cambria Math" panose="02040503050406030204" pitchFamily="18" charset="0"/>
                                </a:rPr>
                                <m:t>𝑡</m:t>
                              </m:r>
                              <m:r>
                                <a:rPr lang="en-US" b="0" i="1" smtClean="0">
                                  <a:latin typeface="Cambria Math" panose="02040503050406030204" pitchFamily="18" charset="0"/>
                                </a:rPr>
                                <m:t>13</m:t>
                              </m:r>
                            </m:e>
                            <m:e>
                              <m:r>
                                <a:rPr lang="en-US" b="0" i="1" smtClean="0">
                                  <a:latin typeface="Cambria Math" panose="02040503050406030204" pitchFamily="18" charset="0"/>
                                </a:rPr>
                                <m:t>𝑡</m:t>
                              </m:r>
                              <m:r>
                                <a:rPr lang="en-US" b="0" i="1" smtClean="0">
                                  <a:latin typeface="Cambria Math" panose="02040503050406030204" pitchFamily="18" charset="0"/>
                                </a:rPr>
                                <m:t>23</m:t>
                              </m:r>
                            </m:e>
                            <m:e>
                              <m:r>
                                <a:rPr lang="en-US" i="1" smtClean="0">
                                  <a:latin typeface="Cambria Math" panose="02040503050406030204" pitchFamily="18" charset="0"/>
                                </a:rPr>
                                <m:t>…</m:t>
                              </m:r>
                            </m:e>
                          </m:mr>
                          <m:mr>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e>
                              <m:r>
                                <a:rPr lang="en-US" i="1" smtClean="0">
                                  <a:latin typeface="Cambria Math" panose="02040503050406030204" pitchFamily="18" charset="0"/>
                                </a:rPr>
                                <m:t>⋱</m:t>
                              </m:r>
                            </m:e>
                          </m:mr>
                        </m:m>
                      </m:e>
                    </m:d>
                  </m:oMath>
                </a14:m>
                <a:endParaRPr lang="en-US" dirty="0"/>
              </a:p>
            </p:txBody>
          </p:sp>
        </mc:Choice>
        <mc:Fallback xmlns="">
          <p:sp>
            <p:nvSpPr>
              <p:cNvPr id="7" name="TextBox 6">
                <a:extLst>
                  <a:ext uri="{FF2B5EF4-FFF2-40B4-BE49-F238E27FC236}">
                    <a16:creationId xmlns:a16="http://schemas.microsoft.com/office/drawing/2014/main" id="{593D2046-E3BF-1BB7-A3A5-7DA638F7C9C5}"/>
                  </a:ext>
                </a:extLst>
              </p:cNvPr>
              <p:cNvSpPr txBox="1">
                <a:spLocks noRot="1" noChangeAspect="1" noMove="1" noResize="1" noEditPoints="1" noAdjustHandles="1" noChangeArrowheads="1" noChangeShapeType="1" noTextEdit="1"/>
              </p:cNvSpPr>
              <p:nvPr/>
            </p:nvSpPr>
            <p:spPr>
              <a:xfrm>
                <a:off x="5419891" y="1655217"/>
                <a:ext cx="2539734" cy="1020472"/>
              </a:xfrm>
              <a:prstGeom prst="rect">
                <a:avLst/>
              </a:prstGeom>
              <a:blipFill>
                <a:blip r:embed="rId6"/>
                <a:stretch>
                  <a:fillRect l="-5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AEDA013-C20E-6DE7-AB11-F3F517549085}"/>
                  </a:ext>
                </a:extLst>
              </p:cNvPr>
              <p:cNvSpPr txBox="1"/>
              <p:nvPr/>
            </p:nvSpPr>
            <p:spPr>
              <a:xfrm>
                <a:off x="5426705" y="1655217"/>
                <a:ext cx="776431" cy="1020472"/>
              </a:xfrm>
              <a:prstGeom prst="rect">
                <a:avLst/>
              </a:prstGeom>
              <a:noFill/>
            </p:spPr>
            <p:txBody>
              <a:bodyPr wrap="none" lIns="0" tIns="0" rIns="0" bIns="0" rtlCol="0">
                <a:spAutoFit/>
              </a:bodyPr>
              <a:lstStyle/>
              <a:p>
                <a:r>
                  <a:rPr lang="en-US" dirty="0">
                    <a:latin typeface="Comic Sans MS" panose="030F0702030302020204" pitchFamily="66" charset="0"/>
                  </a:rPr>
                  <a:t>T</a:t>
                </a:r>
                <a:r>
                  <a:rPr lang="en-US" dirty="0"/>
                  <a:t> =</a:t>
                </a:r>
                <a14:m>
                  <m:oMath xmlns:m="http://schemas.openxmlformats.org/officeDocument/2006/math">
                    <m:d>
                      <m:dPr>
                        <m:begChr m:val="["/>
                        <m:endChr m:val="]"/>
                        <m:ctrlPr>
                          <a:rPr lang="en-US"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𝑡</m:t>
                              </m:r>
                              <m:r>
                                <a:rPr lang="en-US" b="0" i="1" smtClean="0">
                                  <a:latin typeface="Cambria Math" panose="02040503050406030204" pitchFamily="18" charset="0"/>
                                </a:rPr>
                                <m:t>0</m:t>
                              </m:r>
                            </m:e>
                          </m:mr>
                          <m:mr>
                            <m:e>
                              <m:r>
                                <a:rPr lang="en-US" b="0" i="1" smtClean="0">
                                  <a:latin typeface="Cambria Math" panose="02040503050406030204" pitchFamily="18" charset="0"/>
                                </a:rPr>
                                <m:t>𝑡</m:t>
                              </m:r>
                              <m:r>
                                <a:rPr lang="en-US" b="0" i="1" smtClean="0">
                                  <a:latin typeface="Cambria Math" panose="02040503050406030204" pitchFamily="18" charset="0"/>
                                </a:rPr>
                                <m:t>1</m:t>
                              </m:r>
                            </m:e>
                          </m:mr>
                          <m:mr>
                            <m:e>
                              <m:r>
                                <a:rPr lang="en-US" b="0" i="1" smtClean="0">
                                  <a:latin typeface="Cambria Math" panose="02040503050406030204" pitchFamily="18" charset="0"/>
                                </a:rPr>
                                <m:t>𝑡</m:t>
                              </m:r>
                              <m:r>
                                <a:rPr lang="en-US" b="0" i="1" smtClean="0">
                                  <a:latin typeface="Cambria Math" panose="02040503050406030204" pitchFamily="18" charset="0"/>
                                </a:rPr>
                                <m:t>2</m:t>
                              </m:r>
                            </m:e>
                          </m:mr>
                          <m:mr>
                            <m:e>
                              <m:r>
                                <a:rPr lang="en-US" i="1" smtClean="0">
                                  <a:latin typeface="Cambria Math" panose="02040503050406030204" pitchFamily="18" charset="0"/>
                                </a:rPr>
                                <m:t>⋮</m:t>
                              </m:r>
                            </m:e>
                          </m:mr>
                        </m:m>
                      </m:e>
                    </m:d>
                  </m:oMath>
                </a14:m>
                <a:endParaRPr lang="en-US" dirty="0"/>
              </a:p>
            </p:txBody>
          </p:sp>
        </mc:Choice>
        <mc:Fallback xmlns="">
          <p:sp>
            <p:nvSpPr>
              <p:cNvPr id="2" name="TextBox 1">
                <a:extLst>
                  <a:ext uri="{FF2B5EF4-FFF2-40B4-BE49-F238E27FC236}">
                    <a16:creationId xmlns:a16="http://schemas.microsoft.com/office/drawing/2014/main" id="{9AEDA013-C20E-6DE7-AB11-F3F517549085}"/>
                  </a:ext>
                </a:extLst>
              </p:cNvPr>
              <p:cNvSpPr txBox="1">
                <a:spLocks noRot="1" noChangeAspect="1" noMove="1" noResize="1" noEditPoints="1" noAdjustHandles="1" noChangeArrowheads="1" noChangeShapeType="1" noTextEdit="1"/>
              </p:cNvSpPr>
              <p:nvPr/>
            </p:nvSpPr>
            <p:spPr>
              <a:xfrm>
                <a:off x="5426705" y="1655217"/>
                <a:ext cx="776431" cy="1020472"/>
              </a:xfrm>
              <a:prstGeom prst="rect">
                <a:avLst/>
              </a:prstGeom>
              <a:blipFill>
                <a:blip r:embed="rId7"/>
                <a:stretch>
                  <a:fillRect l="-179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6B45706-D308-231F-B652-B26AA11B50A1}"/>
                  </a:ext>
                </a:extLst>
              </p:cNvPr>
              <p:cNvSpPr txBox="1"/>
              <p:nvPr/>
            </p:nvSpPr>
            <p:spPr>
              <a:xfrm>
                <a:off x="9542817" y="3152001"/>
                <a:ext cx="1701224" cy="276999"/>
              </a:xfrm>
              <a:prstGeom prst="rect">
                <a:avLst/>
              </a:prstGeom>
              <a:noFill/>
            </p:spPr>
            <p:txBody>
              <a:bodyPr wrap="square" lIns="0" tIns="0" rIns="0" bIns="0" rtlCol="0">
                <a:spAutoFit/>
              </a:bodyPr>
              <a:lstStyle/>
              <a:p>
                <a:r>
                  <a:rPr lang="en-US" dirty="0">
                    <a:latin typeface="Comic Sans MS" panose="030F0702030302020204" pitchFamily="66" charset="0"/>
                  </a:rPr>
                  <a:t>S</a:t>
                </a:r>
                <a:r>
                  <a:rPr lang="en-US" dirty="0"/>
                  <a:t>=</a:t>
                </a:r>
                <a14:m>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𝑠</m:t>
                              </m:r>
                              <m:r>
                                <a:rPr lang="en-US" b="0" i="1" smtClean="0">
                                  <a:latin typeface="Cambria Math" panose="02040503050406030204" pitchFamily="18" charset="0"/>
                                </a:rPr>
                                <m:t>1</m:t>
                              </m:r>
                            </m:e>
                            <m:e>
                              <m:r>
                                <a:rPr lang="en-US" b="0" i="1" smtClean="0">
                                  <a:latin typeface="Cambria Math" panose="02040503050406030204" pitchFamily="18" charset="0"/>
                                </a:rPr>
                                <m:t>𝑠</m:t>
                              </m:r>
                              <m:r>
                                <a:rPr lang="en-US" b="0" i="1" smtClean="0">
                                  <a:latin typeface="Cambria Math" panose="02040503050406030204" pitchFamily="18" charset="0"/>
                                </a:rPr>
                                <m:t>2</m:t>
                              </m:r>
                            </m:e>
                            <m:e>
                              <m:r>
                                <a:rPr lang="en-US" i="1" smtClean="0">
                                  <a:latin typeface="Cambria Math" panose="02040503050406030204" pitchFamily="18" charset="0"/>
                                </a:rPr>
                                <m:t>…</m:t>
                              </m:r>
                            </m:e>
                          </m:mr>
                        </m:m>
                      </m:e>
                    </m:d>
                  </m:oMath>
                </a14:m>
                <a:endParaRPr lang="en-US" dirty="0"/>
              </a:p>
            </p:txBody>
          </p:sp>
        </mc:Choice>
        <mc:Fallback xmlns="">
          <p:sp>
            <p:nvSpPr>
              <p:cNvPr id="5" name="TextBox 4">
                <a:extLst>
                  <a:ext uri="{FF2B5EF4-FFF2-40B4-BE49-F238E27FC236}">
                    <a16:creationId xmlns:a16="http://schemas.microsoft.com/office/drawing/2014/main" id="{46B45706-D308-231F-B652-B26AA11B50A1}"/>
                  </a:ext>
                </a:extLst>
              </p:cNvPr>
              <p:cNvSpPr txBox="1">
                <a:spLocks noRot="1" noChangeAspect="1" noMove="1" noResize="1" noEditPoints="1" noAdjustHandles="1" noChangeArrowheads="1" noChangeShapeType="1" noTextEdit="1"/>
              </p:cNvSpPr>
              <p:nvPr/>
            </p:nvSpPr>
            <p:spPr>
              <a:xfrm>
                <a:off x="9542817" y="3152001"/>
                <a:ext cx="1701224" cy="276999"/>
              </a:xfrm>
              <a:prstGeom prst="rect">
                <a:avLst/>
              </a:prstGeom>
              <a:blipFill>
                <a:blip r:embed="rId8"/>
                <a:stretch>
                  <a:fillRect l="-8244" t="-28261" b="-52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0475E5-7A6A-31FB-AA1C-743C61301D4C}"/>
                  </a:ext>
                </a:extLst>
              </p:cNvPr>
              <p:cNvSpPr txBox="1"/>
              <p:nvPr/>
            </p:nvSpPr>
            <p:spPr>
              <a:xfrm>
                <a:off x="9542817" y="3525800"/>
                <a:ext cx="1701224" cy="276999"/>
              </a:xfrm>
              <a:prstGeom prst="rect">
                <a:avLst/>
              </a:prstGeom>
              <a:noFill/>
            </p:spPr>
            <p:txBody>
              <a:bodyPr wrap="square" lIns="0" tIns="0" rIns="0" bIns="0" rtlCol="0">
                <a:spAutoFit/>
              </a:bodyPr>
              <a:lstStyle/>
              <a:p>
                <a:r>
                  <a:rPr lang="en-US" dirty="0">
                    <a:latin typeface="Comic Sans MS" panose="030F0702030302020204" pitchFamily="66" charset="0"/>
                  </a:rPr>
                  <a:t>U</a:t>
                </a:r>
                <a:r>
                  <a:rPr lang="en-US" dirty="0"/>
                  <a:t>=</a:t>
                </a:r>
                <a14:m>
                  <m:oMath xmlns:m="http://schemas.openxmlformats.org/officeDocument/2006/math">
                    <m:d>
                      <m:dPr>
                        <m:begChr m:val="["/>
                        <m:endChr m:val="]"/>
                        <m:ctrlPr>
                          <a:rPr lang="en-US" i="1" smtClean="0">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𝑢</m:t>
                              </m:r>
                              <m:r>
                                <a:rPr lang="en-US" b="0" i="1" smtClean="0">
                                  <a:latin typeface="Cambria Math" panose="02040503050406030204" pitchFamily="18" charset="0"/>
                                </a:rPr>
                                <m:t>1</m:t>
                              </m:r>
                            </m:e>
                            <m:e>
                              <m:r>
                                <a:rPr lang="en-US" b="0" i="1" smtClean="0">
                                  <a:latin typeface="Cambria Math" panose="02040503050406030204" pitchFamily="18" charset="0"/>
                                </a:rPr>
                                <m:t>𝑢</m:t>
                              </m:r>
                              <m:r>
                                <a:rPr lang="en-US" b="0" i="1" smtClean="0">
                                  <a:latin typeface="Cambria Math" panose="02040503050406030204" pitchFamily="18" charset="0"/>
                                </a:rPr>
                                <m:t>2</m:t>
                              </m:r>
                            </m:e>
                            <m:e>
                              <m:r>
                                <a:rPr lang="en-US" i="1" smtClean="0">
                                  <a:latin typeface="Cambria Math" panose="02040503050406030204" pitchFamily="18" charset="0"/>
                                </a:rPr>
                                <m:t>…</m:t>
                              </m:r>
                            </m:e>
                          </m:mr>
                        </m:m>
                      </m:e>
                    </m:d>
                  </m:oMath>
                </a14:m>
                <a:endParaRPr lang="en-US" dirty="0"/>
              </a:p>
            </p:txBody>
          </p:sp>
        </mc:Choice>
        <mc:Fallback xmlns="">
          <p:sp>
            <p:nvSpPr>
              <p:cNvPr id="6" name="TextBox 5">
                <a:extLst>
                  <a:ext uri="{FF2B5EF4-FFF2-40B4-BE49-F238E27FC236}">
                    <a16:creationId xmlns:a16="http://schemas.microsoft.com/office/drawing/2014/main" id="{A40475E5-7A6A-31FB-AA1C-743C61301D4C}"/>
                  </a:ext>
                </a:extLst>
              </p:cNvPr>
              <p:cNvSpPr txBox="1">
                <a:spLocks noRot="1" noChangeAspect="1" noMove="1" noResize="1" noEditPoints="1" noAdjustHandles="1" noChangeArrowheads="1" noChangeShapeType="1" noTextEdit="1"/>
              </p:cNvSpPr>
              <p:nvPr/>
            </p:nvSpPr>
            <p:spPr>
              <a:xfrm>
                <a:off x="9542817" y="3525800"/>
                <a:ext cx="1701224" cy="276999"/>
              </a:xfrm>
              <a:prstGeom prst="rect">
                <a:avLst/>
              </a:prstGeom>
              <a:blipFill>
                <a:blip r:embed="rId9"/>
                <a:stretch>
                  <a:fillRect l="-8244" t="-28261" b="-52174"/>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74EB92D-7A06-4B4F-5198-E801E41EA71D}"/>
              </a:ext>
            </a:extLst>
          </p:cNvPr>
          <p:cNvSpPr txBox="1"/>
          <p:nvPr/>
        </p:nvSpPr>
        <p:spPr>
          <a:xfrm>
            <a:off x="2861316" y="3290500"/>
            <a:ext cx="5090294" cy="461665"/>
          </a:xfrm>
          <a:prstGeom prst="rect">
            <a:avLst/>
          </a:prstGeom>
          <a:noFill/>
        </p:spPr>
        <p:txBody>
          <a:bodyPr wrap="square" rtlCol="0">
            <a:spAutoFit/>
          </a:bodyPr>
          <a:lstStyle/>
          <a:p>
            <a:pPr algn="ctr"/>
            <a:r>
              <a:rPr lang="en-US" sz="2400" dirty="0">
                <a:latin typeface="Comic Sans MS" panose="030F0702030302020204" pitchFamily="66" charset="0"/>
              </a:rPr>
              <a:t>S*A*T*U = S*X*U </a:t>
            </a:r>
          </a:p>
        </p:txBody>
      </p:sp>
      <p:sp>
        <p:nvSpPr>
          <p:cNvPr id="13" name="TextBox 12">
            <a:extLst>
              <a:ext uri="{FF2B5EF4-FFF2-40B4-BE49-F238E27FC236}">
                <a16:creationId xmlns:a16="http://schemas.microsoft.com/office/drawing/2014/main" id="{DD6B51EC-9FA1-86B8-B2A7-2BF50B00B38C}"/>
              </a:ext>
            </a:extLst>
          </p:cNvPr>
          <p:cNvSpPr txBox="1"/>
          <p:nvPr/>
        </p:nvSpPr>
        <p:spPr>
          <a:xfrm>
            <a:off x="2861316" y="3752165"/>
            <a:ext cx="5090294" cy="461665"/>
          </a:xfrm>
          <a:prstGeom prst="rect">
            <a:avLst/>
          </a:prstGeom>
          <a:noFill/>
        </p:spPr>
        <p:txBody>
          <a:bodyPr wrap="square" rtlCol="0">
            <a:spAutoFit/>
          </a:bodyPr>
          <a:lstStyle/>
          <a:p>
            <a:pPr algn="ctr"/>
            <a:r>
              <a:rPr lang="en-US" sz="2400" dirty="0">
                <a:latin typeface="Comic Sans MS" panose="030F0702030302020204" pitchFamily="66" charset="0"/>
              </a:rPr>
              <a:t>&lt;S</a:t>
            </a:r>
            <a:r>
              <a:rPr lang="en-US" sz="2400" baseline="-25000" dirty="0">
                <a:latin typeface="Comic Sans MS" panose="030F0702030302020204" pitchFamily="66" charset="0"/>
              </a:rPr>
              <a:t>A</a:t>
            </a:r>
            <a:r>
              <a:rPr lang="en-US" sz="2400" dirty="0">
                <a:latin typeface="Comic Sans MS" panose="030F0702030302020204" pitchFamily="66" charset="0"/>
              </a:rPr>
              <a:t>T</a:t>
            </a:r>
            <a:r>
              <a:rPr lang="en-US" sz="2400" baseline="-25000" dirty="0">
                <a:latin typeface="Comic Sans MS" panose="030F0702030302020204" pitchFamily="66" charset="0"/>
              </a:rPr>
              <a:t>U</a:t>
            </a:r>
            <a:r>
              <a:rPr lang="en-US" sz="2400" dirty="0">
                <a:latin typeface="Comic Sans MS" panose="030F0702030302020204" pitchFamily="66" charset="0"/>
              </a:rPr>
              <a:t>&gt; - &lt;S,X</a:t>
            </a:r>
            <a:r>
              <a:rPr lang="en-US" sz="2400" baseline="-25000" dirty="0">
                <a:latin typeface="Comic Sans MS" panose="030F0702030302020204" pitchFamily="66" charset="0"/>
              </a:rPr>
              <a:t>U</a:t>
            </a:r>
            <a:r>
              <a:rPr lang="en-US" sz="2400" dirty="0">
                <a:latin typeface="Comic Sans MS" panose="030F0702030302020204" pitchFamily="66" charset="0"/>
              </a:rPr>
              <a:t>&gt; = 0 </a:t>
            </a:r>
          </a:p>
        </p:txBody>
      </p:sp>
      <p:sp>
        <p:nvSpPr>
          <p:cNvPr id="15" name="TextBox 14">
            <a:extLst>
              <a:ext uri="{FF2B5EF4-FFF2-40B4-BE49-F238E27FC236}">
                <a16:creationId xmlns:a16="http://schemas.microsoft.com/office/drawing/2014/main" id="{6AFF93D5-818F-D917-4480-FA9EA1843C6E}"/>
              </a:ext>
            </a:extLst>
          </p:cNvPr>
          <p:cNvSpPr txBox="1"/>
          <p:nvPr/>
        </p:nvSpPr>
        <p:spPr>
          <a:xfrm>
            <a:off x="9542817" y="3982997"/>
            <a:ext cx="1966241" cy="369332"/>
          </a:xfrm>
          <a:prstGeom prst="rect">
            <a:avLst/>
          </a:prstGeom>
          <a:noFill/>
        </p:spPr>
        <p:txBody>
          <a:bodyPr wrap="square" rtlCol="0">
            <a:spAutoFit/>
          </a:bodyPr>
          <a:lstStyle/>
          <a:p>
            <a:r>
              <a:rPr lang="en-US" dirty="0">
                <a:latin typeface="Comic Sans MS" panose="030F0702030302020204" pitchFamily="66" charset="0"/>
              </a:rPr>
              <a:t>Pick x</a:t>
            </a:r>
          </a:p>
        </p:txBody>
      </p:sp>
      <p:sp>
        <p:nvSpPr>
          <p:cNvPr id="16" name="Arrow: Right 15">
            <a:extLst>
              <a:ext uri="{FF2B5EF4-FFF2-40B4-BE49-F238E27FC236}">
                <a16:creationId xmlns:a16="http://schemas.microsoft.com/office/drawing/2014/main" id="{89009A7B-54C2-7B30-F7AA-F97F9A46AFF9}"/>
              </a:ext>
            </a:extLst>
          </p:cNvPr>
          <p:cNvSpPr/>
          <p:nvPr/>
        </p:nvSpPr>
        <p:spPr>
          <a:xfrm flipH="1">
            <a:off x="3476443" y="4472246"/>
            <a:ext cx="4676957" cy="380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EC0EE6D-036C-6938-8F6C-6191FBB7C91C}"/>
              </a:ext>
            </a:extLst>
          </p:cNvPr>
          <p:cNvSpPr txBox="1"/>
          <p:nvPr/>
        </p:nvSpPr>
        <p:spPr>
          <a:xfrm>
            <a:off x="5421551" y="4213830"/>
            <a:ext cx="1966241" cy="369332"/>
          </a:xfrm>
          <a:prstGeom prst="rect">
            <a:avLst/>
          </a:prstGeom>
          <a:noFill/>
        </p:spPr>
        <p:txBody>
          <a:bodyPr wrap="square" rtlCol="0">
            <a:spAutoFit/>
          </a:bodyPr>
          <a:lstStyle/>
          <a:p>
            <a:r>
              <a:rPr lang="en-US" dirty="0">
                <a:latin typeface="Comic Sans MS" panose="030F0702030302020204" pitchFamily="66" charset="0"/>
              </a:rPr>
              <a:t>x</a:t>
            </a:r>
          </a:p>
        </p:txBody>
      </p:sp>
      <p:sp>
        <p:nvSpPr>
          <p:cNvPr id="19" name="TextBox 18">
            <a:extLst>
              <a:ext uri="{FF2B5EF4-FFF2-40B4-BE49-F238E27FC236}">
                <a16:creationId xmlns:a16="http://schemas.microsoft.com/office/drawing/2014/main" id="{AEA4BEA0-9408-5F46-40AC-6428C8C5F161}"/>
              </a:ext>
            </a:extLst>
          </p:cNvPr>
          <p:cNvSpPr txBox="1"/>
          <p:nvPr/>
        </p:nvSpPr>
        <p:spPr>
          <a:xfrm>
            <a:off x="-871542" y="4622068"/>
            <a:ext cx="5090294" cy="461665"/>
          </a:xfrm>
          <a:prstGeom prst="rect">
            <a:avLst/>
          </a:prstGeom>
          <a:noFill/>
        </p:spPr>
        <p:txBody>
          <a:bodyPr wrap="square" rtlCol="0">
            <a:spAutoFit/>
          </a:bodyPr>
          <a:lstStyle/>
          <a:p>
            <a:pPr algn="ctr"/>
            <a:r>
              <a:rPr lang="en-US" sz="2400" dirty="0">
                <a:latin typeface="Comic Sans MS" panose="030F0702030302020204" pitchFamily="66" charset="0"/>
              </a:rPr>
              <a:t>A = S</a:t>
            </a:r>
            <a:r>
              <a:rPr lang="en-US" sz="2400" baseline="-25000" dirty="0">
                <a:latin typeface="Comic Sans MS" panose="030F0702030302020204" pitchFamily="66" charset="0"/>
              </a:rPr>
              <a:t>A</a:t>
            </a:r>
            <a:r>
              <a:rPr lang="en-US" sz="2400" dirty="0">
                <a:latin typeface="Comic Sans MS" panose="030F0702030302020204" pitchFamily="66" charset="0"/>
              </a:rPr>
              <a:t>+x</a:t>
            </a:r>
            <a:r>
              <a:rPr lang="en-US" sz="2400" baseline="30000" dirty="0">
                <a:latin typeface="Comic Sans MS" panose="030F0702030302020204" pitchFamily="66" charset="0"/>
              </a:rPr>
              <a:t>-1</a:t>
            </a:r>
            <a:r>
              <a:rPr lang="en-US" sz="2400" dirty="0">
                <a:latin typeface="Comic Sans MS" panose="030F0702030302020204" pitchFamily="66" charset="0"/>
              </a:rPr>
              <a:t>*S</a:t>
            </a:r>
          </a:p>
        </p:txBody>
      </p:sp>
      <p:sp>
        <p:nvSpPr>
          <p:cNvPr id="20" name="TextBox 19">
            <a:extLst>
              <a:ext uri="{FF2B5EF4-FFF2-40B4-BE49-F238E27FC236}">
                <a16:creationId xmlns:a16="http://schemas.microsoft.com/office/drawing/2014/main" id="{9AE6EF0F-B7FD-6A73-DB3B-696B9A8CD76D}"/>
              </a:ext>
            </a:extLst>
          </p:cNvPr>
          <p:cNvSpPr txBox="1"/>
          <p:nvPr/>
        </p:nvSpPr>
        <p:spPr>
          <a:xfrm>
            <a:off x="-871542" y="5002722"/>
            <a:ext cx="5090294" cy="461665"/>
          </a:xfrm>
          <a:prstGeom prst="rect">
            <a:avLst/>
          </a:prstGeom>
          <a:noFill/>
        </p:spPr>
        <p:txBody>
          <a:bodyPr wrap="square" rtlCol="0">
            <a:spAutoFit/>
          </a:bodyPr>
          <a:lstStyle/>
          <a:p>
            <a:pPr algn="ctr"/>
            <a:r>
              <a:rPr lang="en-US" sz="2400" dirty="0">
                <a:latin typeface="Comic Sans MS" panose="030F0702030302020204" pitchFamily="66" charset="0"/>
              </a:rPr>
              <a:t>B = T</a:t>
            </a:r>
            <a:r>
              <a:rPr lang="en-US" sz="2400" baseline="-25000" dirty="0">
                <a:latin typeface="Comic Sans MS" panose="030F0702030302020204" pitchFamily="66" charset="0"/>
              </a:rPr>
              <a:t>U</a:t>
            </a:r>
            <a:r>
              <a:rPr lang="en-US" sz="2400" dirty="0">
                <a:latin typeface="Comic Sans MS" panose="030F0702030302020204" pitchFamily="66" charset="0"/>
              </a:rPr>
              <a:t> – x*X</a:t>
            </a:r>
            <a:r>
              <a:rPr lang="en-US" sz="2400" baseline="-25000" dirty="0">
                <a:latin typeface="Comic Sans MS" panose="030F0702030302020204" pitchFamily="66" charset="0"/>
              </a:rPr>
              <a:t>U</a:t>
            </a:r>
            <a:endParaRPr lang="en-US" sz="2400" dirty="0">
              <a:latin typeface="Comic Sans MS" panose="030F0702030302020204" pitchFamily="66" charset="0"/>
            </a:endParaRPr>
          </a:p>
        </p:txBody>
      </p:sp>
      <p:sp>
        <p:nvSpPr>
          <p:cNvPr id="21" name="Arrow: Right 20">
            <a:extLst>
              <a:ext uri="{FF2B5EF4-FFF2-40B4-BE49-F238E27FC236}">
                <a16:creationId xmlns:a16="http://schemas.microsoft.com/office/drawing/2014/main" id="{529DD596-7763-5613-D1AE-644D5254F833}"/>
              </a:ext>
            </a:extLst>
          </p:cNvPr>
          <p:cNvSpPr/>
          <p:nvPr/>
        </p:nvSpPr>
        <p:spPr>
          <a:xfrm>
            <a:off x="3566436" y="5717279"/>
            <a:ext cx="4725170" cy="380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70D38F5-B505-D535-9F15-0273B1EA8220}"/>
              </a:ext>
            </a:extLst>
          </p:cNvPr>
          <p:cNvSpPr txBox="1"/>
          <p:nvPr/>
        </p:nvSpPr>
        <p:spPr>
          <a:xfrm>
            <a:off x="4469027" y="5403405"/>
            <a:ext cx="3684373" cy="369332"/>
          </a:xfrm>
          <a:prstGeom prst="rect">
            <a:avLst/>
          </a:prstGeom>
          <a:noFill/>
        </p:spPr>
        <p:txBody>
          <a:bodyPr wrap="square" rtlCol="0">
            <a:spAutoFit/>
          </a:bodyPr>
          <a:lstStyle/>
          <a:p>
            <a:r>
              <a:rPr lang="en-US" dirty="0">
                <a:latin typeface="Comic Sans MS" panose="030F0702030302020204" pitchFamily="66" charset="0"/>
              </a:rPr>
              <a:t>Some cross terms</a:t>
            </a:r>
          </a:p>
        </p:txBody>
      </p:sp>
      <p:sp>
        <p:nvSpPr>
          <p:cNvPr id="23" name="TextBox 22">
            <a:extLst>
              <a:ext uri="{FF2B5EF4-FFF2-40B4-BE49-F238E27FC236}">
                <a16:creationId xmlns:a16="http://schemas.microsoft.com/office/drawing/2014/main" id="{F8CAF930-5CD6-016C-37B0-C0AE900D85AA}"/>
              </a:ext>
            </a:extLst>
          </p:cNvPr>
          <p:cNvSpPr txBox="1"/>
          <p:nvPr/>
        </p:nvSpPr>
        <p:spPr>
          <a:xfrm>
            <a:off x="9154297" y="5481750"/>
            <a:ext cx="2704070" cy="923330"/>
          </a:xfrm>
          <a:prstGeom prst="rect">
            <a:avLst/>
          </a:prstGeom>
          <a:noFill/>
        </p:spPr>
        <p:txBody>
          <a:bodyPr wrap="square" rtlCol="0">
            <a:spAutoFit/>
          </a:bodyPr>
          <a:lstStyle/>
          <a:p>
            <a:r>
              <a:rPr lang="en-US" dirty="0">
                <a:latin typeface="Comic Sans MS" panose="030F0702030302020204" pitchFamily="66" charset="0"/>
              </a:rPr>
              <a:t>Compute:</a:t>
            </a:r>
          </a:p>
          <a:p>
            <a:endParaRPr lang="en-US" dirty="0">
              <a:latin typeface="Comic Sans MS" panose="030F0702030302020204" pitchFamily="66" charset="0"/>
            </a:endParaRPr>
          </a:p>
          <a:p>
            <a:r>
              <a:rPr lang="en-US" dirty="0">
                <a:latin typeface="Comic Sans MS" panose="030F0702030302020204" pitchFamily="66" charset="0"/>
              </a:rPr>
              <a:t>&lt;A,B&gt; com(&lt;A,B&gt;)</a:t>
            </a:r>
          </a:p>
        </p:txBody>
      </p:sp>
    </p:spTree>
    <p:extLst>
      <p:ext uri="{BB962C8B-B14F-4D97-AF65-F5344CB8AC3E}">
        <p14:creationId xmlns:p14="http://schemas.microsoft.com/office/powerpoint/2010/main" val="280305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5" grpId="0"/>
      <p:bldP spid="6" grpId="0"/>
      <p:bldP spid="10" grpId="0"/>
      <p:bldP spid="13" grpId="0"/>
      <p:bldP spid="15" grpId="0"/>
      <p:bldP spid="16" grpId="0" animBg="1"/>
      <p:bldP spid="18" grpId="0"/>
      <p:bldP spid="19" grpId="0"/>
      <p:bldP spid="20" grpId="0"/>
      <p:bldP spid="21" grpId="0" animBg="1"/>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F5C6773-DF00-A44A-A94F-8C46D6961216}"/>
              </a:ext>
            </a:extLst>
          </p:cNvPr>
          <p:cNvSpPr>
            <a:spLocks noGrp="1"/>
          </p:cNvSpPr>
          <p:nvPr>
            <p:ph type="sldNum" sz="quarter" idx="12"/>
          </p:nvPr>
        </p:nvSpPr>
        <p:spPr/>
        <p:txBody>
          <a:bodyPr/>
          <a:lstStyle/>
          <a:p>
            <a:fld id="{86ABF27B-0B1E-4F87-8E6F-E3E09309B2AF}" type="slidenum">
              <a:rPr lang="en-US" smtClean="0"/>
              <a:t>13</a:t>
            </a:fld>
            <a:endParaRPr lang="en-US"/>
          </a:p>
        </p:txBody>
      </p:sp>
      <p:sp>
        <p:nvSpPr>
          <p:cNvPr id="3" name="Footer Placeholder 2">
            <a:extLst>
              <a:ext uri="{FF2B5EF4-FFF2-40B4-BE49-F238E27FC236}">
                <a16:creationId xmlns:a16="http://schemas.microsoft.com/office/drawing/2014/main" id="{6E326EAB-47A5-8B2E-C6FF-CBE4776677D3}"/>
              </a:ext>
            </a:extLst>
          </p:cNvPr>
          <p:cNvSpPr>
            <a:spLocks noGrp="1"/>
          </p:cNvSpPr>
          <p:nvPr>
            <p:ph type="ftr" sz="quarter" idx="11"/>
          </p:nvPr>
        </p:nvSpPr>
        <p:spPr/>
        <p:txBody>
          <a:bodyPr/>
          <a:lstStyle/>
          <a:p>
            <a:endParaRPr lang="en-US" dirty="0"/>
          </a:p>
        </p:txBody>
      </p:sp>
      <p:pic>
        <p:nvPicPr>
          <p:cNvPr id="33" name="Picture 32">
            <a:extLst>
              <a:ext uri="{FF2B5EF4-FFF2-40B4-BE49-F238E27FC236}">
                <a16:creationId xmlns:a16="http://schemas.microsoft.com/office/drawing/2014/main" id="{C5D241B1-E60B-818C-77AC-97CD0D51F29A}"/>
              </a:ext>
            </a:extLst>
          </p:cNvPr>
          <p:cNvPicPr>
            <a:picLocks noChangeAspect="1"/>
          </p:cNvPicPr>
          <p:nvPr/>
        </p:nvPicPr>
        <p:blipFill>
          <a:blip r:embed="rId3"/>
          <a:stretch>
            <a:fillRect/>
          </a:stretch>
        </p:blipFill>
        <p:spPr>
          <a:xfrm>
            <a:off x="374897" y="1655217"/>
            <a:ext cx="1701224" cy="1701224"/>
          </a:xfrm>
          <a:prstGeom prst="rect">
            <a:avLst/>
          </a:prstGeom>
        </p:spPr>
      </p:pic>
      <p:pic>
        <p:nvPicPr>
          <p:cNvPr id="41" name="Picture 40">
            <a:extLst>
              <a:ext uri="{FF2B5EF4-FFF2-40B4-BE49-F238E27FC236}">
                <a16:creationId xmlns:a16="http://schemas.microsoft.com/office/drawing/2014/main" id="{F0EFB7C7-B51A-7F38-878C-EA0DE99F6B4F}"/>
              </a:ext>
            </a:extLst>
          </p:cNvPr>
          <p:cNvPicPr>
            <a:picLocks noChangeAspect="1"/>
          </p:cNvPicPr>
          <p:nvPr/>
        </p:nvPicPr>
        <p:blipFill>
          <a:blip r:embed="rId4"/>
          <a:stretch>
            <a:fillRect/>
          </a:stretch>
        </p:blipFill>
        <p:spPr>
          <a:xfrm>
            <a:off x="9807834" y="1314841"/>
            <a:ext cx="1701224" cy="1701224"/>
          </a:xfrm>
          <a:prstGeom prst="rect">
            <a:avLst/>
          </a:prstGeom>
        </p:spPr>
      </p:pic>
      <p:sp>
        <p:nvSpPr>
          <p:cNvPr id="9" name="Title 1">
            <a:extLst>
              <a:ext uri="{FF2B5EF4-FFF2-40B4-BE49-F238E27FC236}">
                <a16:creationId xmlns:a16="http://schemas.microsoft.com/office/drawing/2014/main" id="{C2B3FFA4-BD9E-E8D8-0969-6F30C2FC045F}"/>
              </a:ext>
            </a:extLst>
          </p:cNvPr>
          <p:cNvSpPr>
            <a:spLocks noGrp="1"/>
          </p:cNvSpPr>
          <p:nvPr>
            <p:ph type="title"/>
          </p:nvPr>
        </p:nvSpPr>
        <p:spPr>
          <a:xfrm>
            <a:off x="504244" y="138906"/>
            <a:ext cx="10849555" cy="1110343"/>
          </a:xfrm>
        </p:spPr>
        <p:txBody>
          <a:bodyPr>
            <a:normAutofit/>
          </a:bodyPr>
          <a:lstStyle/>
          <a:p>
            <a:r>
              <a:rPr lang="en-US" sz="3200" dirty="0">
                <a:solidFill>
                  <a:schemeClr val="accent1"/>
                </a:solidFill>
              </a:rPr>
              <a:t>Quadratic Test</a:t>
            </a:r>
            <a:endParaRPr lang="en-US" sz="32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04A8373-D20C-09F8-B1D8-9CFE72A88E6F}"/>
                  </a:ext>
                </a:extLst>
              </p:cNvPr>
              <p:cNvSpPr txBox="1"/>
              <p:nvPr/>
            </p:nvSpPr>
            <p:spPr>
              <a:xfrm>
                <a:off x="3039763" y="1784398"/>
                <a:ext cx="6009502"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Try to prove that X</a:t>
                </a:r>
                <a14:m>
                  <m:oMath xmlns:m="http://schemas.openxmlformats.org/officeDocument/2006/math">
                    <m:r>
                      <a:rPr lang="en-US" sz="2800" b="0" i="1" smtClean="0">
                        <a:latin typeface="Cambria Math" panose="02040503050406030204" pitchFamily="18" charset="0"/>
                      </a:rPr>
                      <m:t>∘</m:t>
                    </m:r>
                  </m:oMath>
                </a14:m>
                <a:r>
                  <a:rPr lang="en-US" sz="2800" dirty="0"/>
                  <a:t>Y = Z</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We couldn’t reduce this to a single inner product, but instead a sum of multiple inner product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For detail, please refer to our paper.</a:t>
                </a:r>
              </a:p>
            </p:txBody>
          </p:sp>
        </mc:Choice>
        <mc:Fallback xmlns="">
          <p:sp>
            <p:nvSpPr>
              <p:cNvPr id="2" name="TextBox 1">
                <a:extLst>
                  <a:ext uri="{FF2B5EF4-FFF2-40B4-BE49-F238E27FC236}">
                    <a16:creationId xmlns:a16="http://schemas.microsoft.com/office/drawing/2014/main" id="{F04A8373-D20C-09F8-B1D8-9CFE72A88E6F}"/>
                  </a:ext>
                </a:extLst>
              </p:cNvPr>
              <p:cNvSpPr txBox="1">
                <a:spLocks noRot="1" noChangeAspect="1" noMove="1" noResize="1" noEditPoints="1" noAdjustHandles="1" noChangeArrowheads="1" noChangeShapeType="1" noTextEdit="1"/>
              </p:cNvSpPr>
              <p:nvPr/>
            </p:nvSpPr>
            <p:spPr>
              <a:xfrm>
                <a:off x="3039763" y="1784398"/>
                <a:ext cx="6009502" cy="3539430"/>
              </a:xfrm>
              <a:prstGeom prst="rect">
                <a:avLst/>
              </a:prstGeom>
              <a:blipFill>
                <a:blip r:embed="rId5"/>
                <a:stretch>
                  <a:fillRect l="-1827" t="-1897" r="-3147" b="-3966"/>
                </a:stretch>
              </a:blipFill>
            </p:spPr>
            <p:txBody>
              <a:bodyPr/>
              <a:lstStyle/>
              <a:p>
                <a:r>
                  <a:rPr lang="en-US">
                    <a:noFill/>
                  </a:rPr>
                  <a:t> </a:t>
                </a:r>
              </a:p>
            </p:txBody>
          </p:sp>
        </mc:Fallback>
      </mc:AlternateContent>
    </p:spTree>
    <p:extLst>
      <p:ext uri="{BB962C8B-B14F-4D97-AF65-F5344CB8AC3E}">
        <p14:creationId xmlns:p14="http://schemas.microsoft.com/office/powerpoint/2010/main" val="3471377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DF7D-5671-1EA0-6BB1-2342FB75D9DE}"/>
              </a:ext>
            </a:extLst>
          </p:cNvPr>
          <p:cNvSpPr>
            <a:spLocks noGrp="1"/>
          </p:cNvSpPr>
          <p:nvPr>
            <p:ph type="title"/>
          </p:nvPr>
        </p:nvSpPr>
        <p:spPr/>
        <p:txBody>
          <a:bodyPr>
            <a:normAutofit/>
          </a:bodyPr>
          <a:lstStyle/>
          <a:p>
            <a:r>
              <a:rPr lang="en-US" sz="3200" dirty="0">
                <a:solidFill>
                  <a:schemeClr val="accent1"/>
                </a:solidFill>
              </a:rPr>
              <a:t>Complexity</a:t>
            </a:r>
          </a:p>
        </p:txBody>
      </p:sp>
      <p:sp>
        <p:nvSpPr>
          <p:cNvPr id="3" name="Content Placeholder 2">
            <a:extLst>
              <a:ext uri="{FF2B5EF4-FFF2-40B4-BE49-F238E27FC236}">
                <a16:creationId xmlns:a16="http://schemas.microsoft.com/office/drawing/2014/main" id="{BABEEF6E-3456-FE84-C193-F7BAE3B2D395}"/>
              </a:ext>
            </a:extLst>
          </p:cNvPr>
          <p:cNvSpPr>
            <a:spLocks noGrp="1"/>
          </p:cNvSpPr>
          <p:nvPr>
            <p:ph idx="1"/>
          </p:nvPr>
        </p:nvSpPr>
        <p:spPr/>
        <p:txBody>
          <a:bodyPr>
            <a:normAutofit lnSpcReduction="10000"/>
          </a:bodyPr>
          <a:lstStyle/>
          <a:p>
            <a:pPr marL="0" indent="0">
              <a:buNone/>
            </a:pPr>
            <a:r>
              <a:rPr lang="en-US" dirty="0"/>
              <a:t>C</a:t>
            </a:r>
            <a:r>
              <a:rPr lang="en-US" altLang="zh-CN" dirty="0"/>
              <a:t>ommunication:</a:t>
            </a:r>
          </a:p>
          <a:p>
            <a:pPr lvl="1"/>
            <a:r>
              <a:rPr lang="en-US" b="1" dirty="0"/>
              <a:t>O(log d) </a:t>
            </a:r>
            <a:r>
              <a:rPr lang="en-US" dirty="0"/>
              <a:t>for single point </a:t>
            </a:r>
          </a:p>
          <a:p>
            <a:pPr lvl="1"/>
            <a:r>
              <a:rPr lang="en-US" b="1" dirty="0"/>
              <a:t>O(m+ log d) </a:t>
            </a:r>
            <a:r>
              <a:rPr lang="en-US" dirty="0"/>
              <a:t>for m points</a:t>
            </a:r>
          </a:p>
          <a:p>
            <a:endParaRPr lang="en-US" dirty="0"/>
          </a:p>
          <a:p>
            <a:pPr marL="0" indent="0">
              <a:buNone/>
            </a:pPr>
            <a:r>
              <a:rPr lang="en-US" dirty="0"/>
              <a:t>Computation :</a:t>
            </a:r>
          </a:p>
          <a:p>
            <a:pPr lvl="1"/>
            <a:r>
              <a:rPr lang="en-US" b="1" dirty="0"/>
              <a:t>O(md) + O(d) </a:t>
            </a:r>
            <a:r>
              <a:rPr lang="en-US" dirty="0"/>
              <a:t>for prover</a:t>
            </a:r>
          </a:p>
          <a:p>
            <a:pPr lvl="1"/>
            <a:r>
              <a:rPr lang="en-US" b="1" dirty="0"/>
              <a:t>O(</a:t>
            </a:r>
            <a:r>
              <a:rPr lang="en-US" b="1" dirty="0" err="1"/>
              <a:t>m+d</a:t>
            </a:r>
            <a:r>
              <a:rPr lang="en-US" b="1" dirty="0"/>
              <a:t>) for </a:t>
            </a:r>
            <a:r>
              <a:rPr lang="en-US" dirty="0"/>
              <a:t>verifier</a:t>
            </a:r>
          </a:p>
          <a:p>
            <a:pPr marL="0" indent="0">
              <a:buNone/>
            </a:pPr>
            <a:endParaRPr lang="en-US" dirty="0"/>
          </a:p>
          <a:p>
            <a:pPr marL="0" indent="0">
              <a:buNone/>
            </a:pPr>
            <a:r>
              <a:rPr lang="en-US" dirty="0"/>
              <a:t>Space:</a:t>
            </a:r>
          </a:p>
          <a:p>
            <a:pPr lvl="1"/>
            <a:r>
              <a:rPr lang="en-US" b="1" dirty="0"/>
              <a:t>O(</a:t>
            </a:r>
            <a:r>
              <a:rPr lang="en-US" b="1" dirty="0" err="1"/>
              <a:t>m+d</a:t>
            </a:r>
            <a:r>
              <a:rPr lang="en-US" b="1" dirty="0"/>
              <a:t>) </a:t>
            </a:r>
            <a:r>
              <a:rPr lang="en-US" dirty="0"/>
              <a:t>for prover</a:t>
            </a:r>
          </a:p>
          <a:p>
            <a:pPr lvl="1"/>
            <a:r>
              <a:rPr lang="en-US" b="1" dirty="0"/>
              <a:t>O(m) </a:t>
            </a:r>
            <a:r>
              <a:rPr lang="en-US" dirty="0"/>
              <a:t>for verifier</a:t>
            </a:r>
          </a:p>
          <a:p>
            <a:endParaRPr lang="en-US" dirty="0"/>
          </a:p>
        </p:txBody>
      </p:sp>
      <p:sp>
        <p:nvSpPr>
          <p:cNvPr id="4" name="Footer Placeholder 3">
            <a:extLst>
              <a:ext uri="{FF2B5EF4-FFF2-40B4-BE49-F238E27FC236}">
                <a16:creationId xmlns:a16="http://schemas.microsoft.com/office/drawing/2014/main" id="{5ED21EA4-D712-0C13-1210-991E8BCB28F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61423B-81AE-D55A-2A63-DEE272DC91E9}"/>
              </a:ext>
            </a:extLst>
          </p:cNvPr>
          <p:cNvSpPr>
            <a:spLocks noGrp="1"/>
          </p:cNvSpPr>
          <p:nvPr>
            <p:ph type="sldNum" sz="quarter" idx="12"/>
          </p:nvPr>
        </p:nvSpPr>
        <p:spPr/>
        <p:txBody>
          <a:bodyPr/>
          <a:lstStyle/>
          <a:p>
            <a:fld id="{86ABF27B-0B1E-4F87-8E6F-E3E09309B2AF}" type="slidenum">
              <a:rPr lang="en-US" smtClean="0"/>
              <a:t>14</a:t>
            </a:fld>
            <a:endParaRPr lang="en-US"/>
          </a:p>
        </p:txBody>
      </p:sp>
    </p:spTree>
    <p:extLst>
      <p:ext uri="{BB962C8B-B14F-4D97-AF65-F5344CB8AC3E}">
        <p14:creationId xmlns:p14="http://schemas.microsoft.com/office/powerpoint/2010/main" val="4274354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470C-2250-1375-6CB6-5ABB1EAEB8CA}"/>
              </a:ext>
            </a:extLst>
          </p:cNvPr>
          <p:cNvSpPr>
            <a:spLocks noGrp="1"/>
          </p:cNvSpPr>
          <p:nvPr>
            <p:ph type="title"/>
          </p:nvPr>
        </p:nvSpPr>
        <p:spPr/>
        <p:txBody>
          <a:bodyPr>
            <a:normAutofit/>
          </a:bodyPr>
          <a:lstStyle/>
          <a:p>
            <a:r>
              <a:rPr lang="en-US" altLang="zh-CN" sz="3200" dirty="0">
                <a:solidFill>
                  <a:schemeClr val="accent1"/>
                </a:solidFill>
              </a:rPr>
              <a:t>2PSI step 1</a:t>
            </a:r>
            <a:endParaRPr lang="en-US" sz="3200" dirty="0">
              <a:solidFill>
                <a:schemeClr val="accent1"/>
              </a:solidFill>
            </a:endParaRPr>
          </a:p>
        </p:txBody>
      </p:sp>
      <p:sp>
        <p:nvSpPr>
          <p:cNvPr id="5" name="Slide Number Placeholder 4">
            <a:extLst>
              <a:ext uri="{FF2B5EF4-FFF2-40B4-BE49-F238E27FC236}">
                <a16:creationId xmlns:a16="http://schemas.microsoft.com/office/drawing/2014/main" id="{B58ABBEF-2D24-BAFB-506E-6A2A3B6304BA}"/>
              </a:ext>
            </a:extLst>
          </p:cNvPr>
          <p:cNvSpPr>
            <a:spLocks noGrp="1"/>
          </p:cNvSpPr>
          <p:nvPr>
            <p:ph type="sldNum" sz="quarter" idx="12"/>
          </p:nvPr>
        </p:nvSpPr>
        <p:spPr/>
        <p:txBody>
          <a:bodyPr/>
          <a:lstStyle/>
          <a:p>
            <a:fld id="{86ABF27B-0B1E-4F87-8E6F-E3E09309B2AF}" type="slidenum">
              <a:rPr lang="en-US" smtClean="0"/>
              <a:t>15</a:t>
            </a:fld>
            <a:endParaRPr lang="en-US"/>
          </a:p>
        </p:txBody>
      </p:sp>
      <p:pic>
        <p:nvPicPr>
          <p:cNvPr id="6" name="Picture 5">
            <a:extLst>
              <a:ext uri="{FF2B5EF4-FFF2-40B4-BE49-F238E27FC236}">
                <a16:creationId xmlns:a16="http://schemas.microsoft.com/office/drawing/2014/main" id="{6F5747AC-253B-83ED-3B3D-30C6233CC5A8}"/>
              </a:ext>
            </a:extLst>
          </p:cNvPr>
          <p:cNvPicPr>
            <a:picLocks noChangeAspect="1"/>
          </p:cNvPicPr>
          <p:nvPr/>
        </p:nvPicPr>
        <p:blipFill>
          <a:blip r:embed="rId3"/>
          <a:stretch>
            <a:fillRect/>
          </a:stretch>
        </p:blipFill>
        <p:spPr>
          <a:xfrm>
            <a:off x="1492746" y="2473149"/>
            <a:ext cx="1144984" cy="1144984"/>
          </a:xfrm>
          <a:prstGeom prst="rect">
            <a:avLst/>
          </a:prstGeom>
        </p:spPr>
      </p:pic>
      <p:pic>
        <p:nvPicPr>
          <p:cNvPr id="7" name="Picture 6">
            <a:extLst>
              <a:ext uri="{FF2B5EF4-FFF2-40B4-BE49-F238E27FC236}">
                <a16:creationId xmlns:a16="http://schemas.microsoft.com/office/drawing/2014/main" id="{0AE64A4F-590A-F7F5-D99E-2062DCE90508}"/>
              </a:ext>
            </a:extLst>
          </p:cNvPr>
          <p:cNvPicPr>
            <a:picLocks noChangeAspect="1"/>
          </p:cNvPicPr>
          <p:nvPr/>
        </p:nvPicPr>
        <p:blipFill>
          <a:blip r:embed="rId4"/>
          <a:stretch>
            <a:fillRect/>
          </a:stretch>
        </p:blipFill>
        <p:spPr>
          <a:xfrm>
            <a:off x="7658113" y="2473149"/>
            <a:ext cx="952487" cy="952487"/>
          </a:xfrm>
          <a:prstGeom prst="rect">
            <a:avLst/>
          </a:prstGeom>
        </p:spPr>
      </p:pic>
      <p:sp>
        <p:nvSpPr>
          <p:cNvPr id="3" name="TextBox 2">
            <a:extLst>
              <a:ext uri="{FF2B5EF4-FFF2-40B4-BE49-F238E27FC236}">
                <a16:creationId xmlns:a16="http://schemas.microsoft.com/office/drawing/2014/main" id="{7C307E01-F251-B341-EE4C-2B0AEC35AB17}"/>
              </a:ext>
            </a:extLst>
          </p:cNvPr>
          <p:cNvSpPr txBox="1"/>
          <p:nvPr/>
        </p:nvSpPr>
        <p:spPr>
          <a:xfrm>
            <a:off x="1139840" y="3618133"/>
            <a:ext cx="2781172" cy="369332"/>
          </a:xfrm>
          <a:prstGeom prst="rect">
            <a:avLst/>
          </a:prstGeom>
          <a:noFill/>
        </p:spPr>
        <p:txBody>
          <a:bodyPr wrap="square" rtlCol="0">
            <a:spAutoFit/>
          </a:bodyPr>
          <a:lstStyle/>
          <a:p>
            <a:r>
              <a:rPr lang="en-US" dirty="0"/>
              <a:t>M</a:t>
            </a:r>
            <a:r>
              <a:rPr lang="en-US" baseline="-25000" dirty="0"/>
              <a:t>0</a:t>
            </a:r>
            <a:r>
              <a:rPr lang="en-US" dirty="0"/>
              <a:t>= {m</a:t>
            </a:r>
            <a:r>
              <a:rPr lang="en-US" baseline="-25000" dirty="0"/>
              <a:t>00</a:t>
            </a:r>
            <a:r>
              <a:rPr lang="en-US" dirty="0"/>
              <a:t>,m</a:t>
            </a:r>
            <a:r>
              <a:rPr lang="en-US" baseline="-25000" dirty="0"/>
              <a:t>01</a:t>
            </a:r>
            <a:r>
              <a:rPr lang="en-US" dirty="0"/>
              <a:t>,…,m</a:t>
            </a:r>
            <a:r>
              <a:rPr lang="en-US" baseline="-25000" dirty="0"/>
              <a:t>0n</a:t>
            </a:r>
            <a:r>
              <a:rPr lang="en-US" dirty="0"/>
              <a:t>}</a:t>
            </a:r>
          </a:p>
        </p:txBody>
      </p:sp>
      <p:sp>
        <p:nvSpPr>
          <p:cNvPr id="4" name="TextBox 3">
            <a:extLst>
              <a:ext uri="{FF2B5EF4-FFF2-40B4-BE49-F238E27FC236}">
                <a16:creationId xmlns:a16="http://schemas.microsoft.com/office/drawing/2014/main" id="{11592B11-0DF2-C956-0FA3-EF86233593A5}"/>
              </a:ext>
            </a:extLst>
          </p:cNvPr>
          <p:cNvSpPr txBox="1"/>
          <p:nvPr/>
        </p:nvSpPr>
        <p:spPr>
          <a:xfrm>
            <a:off x="6896182" y="3581058"/>
            <a:ext cx="2781172" cy="369332"/>
          </a:xfrm>
          <a:prstGeom prst="rect">
            <a:avLst/>
          </a:prstGeom>
          <a:noFill/>
        </p:spPr>
        <p:txBody>
          <a:bodyPr wrap="square" rtlCol="0">
            <a:spAutoFit/>
          </a:bodyPr>
          <a:lstStyle/>
          <a:p>
            <a:r>
              <a:rPr lang="en-US" dirty="0"/>
              <a:t>M</a:t>
            </a:r>
            <a:r>
              <a:rPr lang="en-US" baseline="-25000" dirty="0"/>
              <a:t>1</a:t>
            </a:r>
            <a:r>
              <a:rPr lang="en-US" dirty="0"/>
              <a:t>= {m</a:t>
            </a:r>
            <a:r>
              <a:rPr lang="en-US" baseline="-25000" dirty="0"/>
              <a:t>10</a:t>
            </a:r>
            <a:r>
              <a:rPr lang="en-US" dirty="0"/>
              <a:t>,m</a:t>
            </a:r>
            <a:r>
              <a:rPr lang="en-US" baseline="-25000" dirty="0"/>
              <a:t>11</a:t>
            </a:r>
            <a:r>
              <a:rPr lang="en-US" dirty="0"/>
              <a:t>,…,m</a:t>
            </a:r>
            <a:r>
              <a:rPr lang="en-US" baseline="-25000" dirty="0"/>
              <a:t>1n</a:t>
            </a:r>
            <a:r>
              <a:rPr lang="en-US" dirty="0"/>
              <a:t>}</a:t>
            </a:r>
          </a:p>
        </p:txBody>
      </p:sp>
    </p:spTree>
    <p:extLst>
      <p:ext uri="{BB962C8B-B14F-4D97-AF65-F5344CB8AC3E}">
        <p14:creationId xmlns:p14="http://schemas.microsoft.com/office/powerpoint/2010/main" val="4035121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470C-2250-1375-6CB6-5ABB1EAEB8CA}"/>
              </a:ext>
            </a:extLst>
          </p:cNvPr>
          <p:cNvSpPr>
            <a:spLocks noGrp="1"/>
          </p:cNvSpPr>
          <p:nvPr>
            <p:ph type="title"/>
          </p:nvPr>
        </p:nvSpPr>
        <p:spPr/>
        <p:txBody>
          <a:bodyPr>
            <a:normAutofit/>
          </a:bodyPr>
          <a:lstStyle/>
          <a:p>
            <a:r>
              <a:rPr lang="en-US" altLang="zh-CN" sz="3200" dirty="0">
                <a:solidFill>
                  <a:schemeClr val="accent1"/>
                </a:solidFill>
              </a:rPr>
              <a:t>2PSI step 2</a:t>
            </a:r>
            <a:endParaRPr lang="en-US" sz="3200" dirty="0">
              <a:solidFill>
                <a:schemeClr val="accent1"/>
              </a:solidFill>
            </a:endParaRPr>
          </a:p>
        </p:txBody>
      </p:sp>
      <p:sp>
        <p:nvSpPr>
          <p:cNvPr id="5" name="Slide Number Placeholder 4">
            <a:extLst>
              <a:ext uri="{FF2B5EF4-FFF2-40B4-BE49-F238E27FC236}">
                <a16:creationId xmlns:a16="http://schemas.microsoft.com/office/drawing/2014/main" id="{B58ABBEF-2D24-BAFB-506E-6A2A3B6304BA}"/>
              </a:ext>
            </a:extLst>
          </p:cNvPr>
          <p:cNvSpPr>
            <a:spLocks noGrp="1"/>
          </p:cNvSpPr>
          <p:nvPr>
            <p:ph type="sldNum" sz="quarter" idx="12"/>
          </p:nvPr>
        </p:nvSpPr>
        <p:spPr/>
        <p:txBody>
          <a:bodyPr/>
          <a:lstStyle/>
          <a:p>
            <a:fld id="{86ABF27B-0B1E-4F87-8E6F-E3E09309B2AF}" type="slidenum">
              <a:rPr lang="en-US" smtClean="0"/>
              <a:t>16</a:t>
            </a:fld>
            <a:endParaRPr lang="en-US"/>
          </a:p>
        </p:txBody>
      </p:sp>
      <p:pic>
        <p:nvPicPr>
          <p:cNvPr id="6" name="Picture 5">
            <a:extLst>
              <a:ext uri="{FF2B5EF4-FFF2-40B4-BE49-F238E27FC236}">
                <a16:creationId xmlns:a16="http://schemas.microsoft.com/office/drawing/2014/main" id="{6F5747AC-253B-83ED-3B3D-30C6233CC5A8}"/>
              </a:ext>
            </a:extLst>
          </p:cNvPr>
          <p:cNvPicPr>
            <a:picLocks noChangeAspect="1"/>
          </p:cNvPicPr>
          <p:nvPr/>
        </p:nvPicPr>
        <p:blipFill>
          <a:blip r:embed="rId3"/>
          <a:stretch>
            <a:fillRect/>
          </a:stretch>
        </p:blipFill>
        <p:spPr>
          <a:xfrm>
            <a:off x="1492746" y="2473149"/>
            <a:ext cx="1144984" cy="1144984"/>
          </a:xfrm>
          <a:prstGeom prst="rect">
            <a:avLst/>
          </a:prstGeom>
        </p:spPr>
      </p:pic>
      <p:pic>
        <p:nvPicPr>
          <p:cNvPr id="11" name="Picture 10">
            <a:extLst>
              <a:ext uri="{FF2B5EF4-FFF2-40B4-BE49-F238E27FC236}">
                <a16:creationId xmlns:a16="http://schemas.microsoft.com/office/drawing/2014/main" id="{79999DE8-3844-BDA1-AB97-369E0483588B}"/>
              </a:ext>
            </a:extLst>
          </p:cNvPr>
          <p:cNvPicPr>
            <a:picLocks noChangeAspect="1"/>
          </p:cNvPicPr>
          <p:nvPr/>
        </p:nvPicPr>
        <p:blipFill>
          <a:blip r:embed="rId4"/>
          <a:stretch>
            <a:fillRect/>
          </a:stretch>
        </p:blipFill>
        <p:spPr>
          <a:xfrm>
            <a:off x="7840993" y="2473149"/>
            <a:ext cx="952487" cy="952487"/>
          </a:xfrm>
          <a:prstGeom prst="rect">
            <a:avLst/>
          </a:prstGeom>
        </p:spPr>
      </p:pic>
      <p:sp>
        <p:nvSpPr>
          <p:cNvPr id="14" name="TextBox 13">
            <a:extLst>
              <a:ext uri="{FF2B5EF4-FFF2-40B4-BE49-F238E27FC236}">
                <a16:creationId xmlns:a16="http://schemas.microsoft.com/office/drawing/2014/main" id="{A85A6C28-A5E7-BED4-841D-FF90F9992879}"/>
              </a:ext>
            </a:extLst>
          </p:cNvPr>
          <p:cNvSpPr txBox="1"/>
          <p:nvPr/>
        </p:nvSpPr>
        <p:spPr>
          <a:xfrm>
            <a:off x="7152148" y="3336046"/>
            <a:ext cx="2781172" cy="369332"/>
          </a:xfrm>
          <a:prstGeom prst="rect">
            <a:avLst/>
          </a:prstGeom>
          <a:noFill/>
        </p:spPr>
        <p:txBody>
          <a:bodyPr wrap="square" rtlCol="0">
            <a:spAutoFit/>
          </a:bodyPr>
          <a:lstStyle/>
          <a:p>
            <a:r>
              <a:rPr lang="en-US" dirty="0"/>
              <a:t>P</a:t>
            </a:r>
            <a:r>
              <a:rPr lang="en-US" baseline="-25000" dirty="0"/>
              <a:t>1</a:t>
            </a:r>
            <a:r>
              <a:rPr lang="en-US" dirty="0"/>
              <a:t>= interpolate(M</a:t>
            </a:r>
            <a:r>
              <a:rPr lang="en-US" baseline="-25000" dirty="0"/>
              <a:t>1</a:t>
            </a:r>
            <a:r>
              <a:rPr lang="en-US" dirty="0"/>
              <a:t>)</a:t>
            </a:r>
          </a:p>
        </p:txBody>
      </p:sp>
      <p:sp>
        <p:nvSpPr>
          <p:cNvPr id="16" name="Arrow: Right 15">
            <a:extLst>
              <a:ext uri="{FF2B5EF4-FFF2-40B4-BE49-F238E27FC236}">
                <a16:creationId xmlns:a16="http://schemas.microsoft.com/office/drawing/2014/main" id="{AE314E84-0E27-D82C-CEED-5D4235CA515C}"/>
              </a:ext>
            </a:extLst>
          </p:cNvPr>
          <p:cNvSpPr/>
          <p:nvPr/>
        </p:nvSpPr>
        <p:spPr>
          <a:xfrm flipH="1">
            <a:off x="3085568" y="3618133"/>
            <a:ext cx="3796803" cy="282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4F4E4E5-3F80-5742-5CF9-4C9AE13762D1}"/>
              </a:ext>
            </a:extLst>
          </p:cNvPr>
          <p:cNvSpPr txBox="1"/>
          <p:nvPr/>
        </p:nvSpPr>
        <p:spPr>
          <a:xfrm>
            <a:off x="4582652" y="3298239"/>
            <a:ext cx="1429655" cy="369332"/>
          </a:xfrm>
          <a:prstGeom prst="rect">
            <a:avLst/>
          </a:prstGeom>
          <a:noFill/>
        </p:spPr>
        <p:txBody>
          <a:bodyPr wrap="square" rtlCol="0">
            <a:spAutoFit/>
          </a:bodyPr>
          <a:lstStyle/>
          <a:p>
            <a:r>
              <a:rPr lang="en-US" dirty="0"/>
              <a:t>Enc(P1)</a:t>
            </a:r>
          </a:p>
        </p:txBody>
      </p:sp>
    </p:spTree>
    <p:extLst>
      <p:ext uri="{BB962C8B-B14F-4D97-AF65-F5344CB8AC3E}">
        <p14:creationId xmlns:p14="http://schemas.microsoft.com/office/powerpoint/2010/main" val="162148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A470C-2250-1375-6CB6-5ABB1EAEB8CA}"/>
              </a:ext>
            </a:extLst>
          </p:cNvPr>
          <p:cNvSpPr>
            <a:spLocks noGrp="1"/>
          </p:cNvSpPr>
          <p:nvPr>
            <p:ph type="title"/>
          </p:nvPr>
        </p:nvSpPr>
        <p:spPr/>
        <p:txBody>
          <a:bodyPr>
            <a:normAutofit/>
          </a:bodyPr>
          <a:lstStyle/>
          <a:p>
            <a:r>
              <a:rPr lang="en-US" altLang="zh-CN" sz="3200" dirty="0">
                <a:solidFill>
                  <a:schemeClr val="accent1"/>
                </a:solidFill>
              </a:rPr>
              <a:t>2PSI step 3</a:t>
            </a:r>
            <a:endParaRPr lang="en-US" sz="3200" dirty="0">
              <a:solidFill>
                <a:schemeClr val="accent1"/>
              </a:solidFill>
            </a:endParaRPr>
          </a:p>
        </p:txBody>
      </p:sp>
      <p:sp>
        <p:nvSpPr>
          <p:cNvPr id="5" name="Slide Number Placeholder 4">
            <a:extLst>
              <a:ext uri="{FF2B5EF4-FFF2-40B4-BE49-F238E27FC236}">
                <a16:creationId xmlns:a16="http://schemas.microsoft.com/office/drawing/2014/main" id="{B58ABBEF-2D24-BAFB-506E-6A2A3B6304BA}"/>
              </a:ext>
            </a:extLst>
          </p:cNvPr>
          <p:cNvSpPr>
            <a:spLocks noGrp="1"/>
          </p:cNvSpPr>
          <p:nvPr>
            <p:ph type="sldNum" sz="quarter" idx="12"/>
          </p:nvPr>
        </p:nvSpPr>
        <p:spPr/>
        <p:txBody>
          <a:bodyPr/>
          <a:lstStyle/>
          <a:p>
            <a:fld id="{86ABF27B-0B1E-4F87-8E6F-E3E09309B2AF}" type="slidenum">
              <a:rPr lang="en-US" smtClean="0"/>
              <a:t>17</a:t>
            </a:fld>
            <a:endParaRPr lang="en-US"/>
          </a:p>
        </p:txBody>
      </p:sp>
      <p:pic>
        <p:nvPicPr>
          <p:cNvPr id="6" name="Picture 5">
            <a:extLst>
              <a:ext uri="{FF2B5EF4-FFF2-40B4-BE49-F238E27FC236}">
                <a16:creationId xmlns:a16="http://schemas.microsoft.com/office/drawing/2014/main" id="{6F5747AC-253B-83ED-3B3D-30C6233CC5A8}"/>
              </a:ext>
            </a:extLst>
          </p:cNvPr>
          <p:cNvPicPr>
            <a:picLocks noChangeAspect="1"/>
          </p:cNvPicPr>
          <p:nvPr/>
        </p:nvPicPr>
        <p:blipFill>
          <a:blip r:embed="rId3"/>
          <a:stretch>
            <a:fillRect/>
          </a:stretch>
        </p:blipFill>
        <p:spPr>
          <a:xfrm>
            <a:off x="1483929" y="2516119"/>
            <a:ext cx="1144984" cy="1144984"/>
          </a:xfrm>
          <a:prstGeom prst="rect">
            <a:avLst/>
          </a:prstGeom>
        </p:spPr>
      </p:pic>
      <p:pic>
        <p:nvPicPr>
          <p:cNvPr id="7" name="Picture 6">
            <a:extLst>
              <a:ext uri="{FF2B5EF4-FFF2-40B4-BE49-F238E27FC236}">
                <a16:creationId xmlns:a16="http://schemas.microsoft.com/office/drawing/2014/main" id="{0AE64A4F-590A-F7F5-D99E-2062DCE90508}"/>
              </a:ext>
            </a:extLst>
          </p:cNvPr>
          <p:cNvPicPr>
            <a:picLocks noChangeAspect="1"/>
          </p:cNvPicPr>
          <p:nvPr/>
        </p:nvPicPr>
        <p:blipFill>
          <a:blip r:embed="rId4"/>
          <a:stretch>
            <a:fillRect/>
          </a:stretch>
        </p:blipFill>
        <p:spPr>
          <a:xfrm>
            <a:off x="8610600" y="2473149"/>
            <a:ext cx="1110343" cy="1110343"/>
          </a:xfrm>
          <a:prstGeom prst="rect">
            <a:avLst/>
          </a:prstGeom>
        </p:spPr>
      </p:pic>
      <p:sp>
        <p:nvSpPr>
          <p:cNvPr id="19" name="Rectangle 18">
            <a:extLst>
              <a:ext uri="{FF2B5EF4-FFF2-40B4-BE49-F238E27FC236}">
                <a16:creationId xmlns:a16="http://schemas.microsoft.com/office/drawing/2014/main" id="{2FD0851B-C337-936C-44D3-EF91A7ACD104}"/>
              </a:ext>
            </a:extLst>
          </p:cNvPr>
          <p:cNvSpPr/>
          <p:nvPr/>
        </p:nvSpPr>
        <p:spPr>
          <a:xfrm>
            <a:off x="4785553" y="2473149"/>
            <a:ext cx="1763486" cy="156672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PPCOM</a:t>
            </a:r>
          </a:p>
        </p:txBody>
      </p:sp>
      <p:sp>
        <p:nvSpPr>
          <p:cNvPr id="20" name="Arrow: Right 19">
            <a:extLst>
              <a:ext uri="{FF2B5EF4-FFF2-40B4-BE49-F238E27FC236}">
                <a16:creationId xmlns:a16="http://schemas.microsoft.com/office/drawing/2014/main" id="{1AD93A7D-9709-48F4-5B5A-34E056003FAE}"/>
              </a:ext>
            </a:extLst>
          </p:cNvPr>
          <p:cNvSpPr/>
          <p:nvPr/>
        </p:nvSpPr>
        <p:spPr>
          <a:xfrm>
            <a:off x="2899954" y="3583492"/>
            <a:ext cx="1763486" cy="191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5C3C16E-BC75-59A6-9E25-262273032453}"/>
              </a:ext>
            </a:extLst>
          </p:cNvPr>
          <p:cNvSpPr txBox="1"/>
          <p:nvPr/>
        </p:nvSpPr>
        <p:spPr>
          <a:xfrm>
            <a:off x="2751026" y="3214160"/>
            <a:ext cx="2414452" cy="369332"/>
          </a:xfrm>
          <a:prstGeom prst="rect">
            <a:avLst/>
          </a:prstGeom>
          <a:noFill/>
        </p:spPr>
        <p:txBody>
          <a:bodyPr wrap="square" rtlCol="0">
            <a:spAutoFit/>
          </a:bodyPr>
          <a:lstStyle/>
          <a:p>
            <a:r>
              <a:rPr lang="en-US" b="1" dirty="0"/>
              <a:t>M</a:t>
            </a:r>
            <a:r>
              <a:rPr lang="en-US" b="1" baseline="-25000" dirty="0"/>
              <a:t>0</a:t>
            </a:r>
            <a:r>
              <a:rPr lang="en-US" dirty="0"/>
              <a:t>, </a:t>
            </a:r>
            <a:r>
              <a:rPr lang="en-US" b="1" dirty="0"/>
              <a:t>Enc(P(M</a:t>
            </a:r>
            <a:r>
              <a:rPr lang="en-US" b="1" baseline="-25000" dirty="0"/>
              <a:t>0</a:t>
            </a:r>
            <a:r>
              <a:rPr lang="en-US" b="1" dirty="0"/>
              <a:t>))</a:t>
            </a:r>
          </a:p>
        </p:txBody>
      </p:sp>
      <p:sp>
        <p:nvSpPr>
          <p:cNvPr id="22" name="Arrow: Right 21">
            <a:extLst>
              <a:ext uri="{FF2B5EF4-FFF2-40B4-BE49-F238E27FC236}">
                <a16:creationId xmlns:a16="http://schemas.microsoft.com/office/drawing/2014/main" id="{2CDAB1EB-E525-1060-9228-B5CABCC28DE5}"/>
              </a:ext>
            </a:extLst>
          </p:cNvPr>
          <p:cNvSpPr/>
          <p:nvPr/>
        </p:nvSpPr>
        <p:spPr>
          <a:xfrm>
            <a:off x="6671152" y="3534685"/>
            <a:ext cx="1763486" cy="191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A3F7F8D-5577-1677-294E-F5A83AD17D2E}"/>
              </a:ext>
            </a:extLst>
          </p:cNvPr>
          <p:cNvSpPr txBox="1"/>
          <p:nvPr/>
        </p:nvSpPr>
        <p:spPr>
          <a:xfrm>
            <a:off x="7026522" y="3165353"/>
            <a:ext cx="2414452" cy="369332"/>
          </a:xfrm>
          <a:prstGeom prst="rect">
            <a:avLst/>
          </a:prstGeom>
          <a:noFill/>
        </p:spPr>
        <p:txBody>
          <a:bodyPr wrap="square" rtlCol="0">
            <a:spAutoFit/>
          </a:bodyPr>
          <a:lstStyle/>
          <a:p>
            <a:r>
              <a:rPr lang="en-US" b="1" dirty="0"/>
              <a:t>proof</a:t>
            </a:r>
          </a:p>
        </p:txBody>
      </p:sp>
      <p:sp>
        <p:nvSpPr>
          <p:cNvPr id="24" name="Arrow: Right 23">
            <a:extLst>
              <a:ext uri="{FF2B5EF4-FFF2-40B4-BE49-F238E27FC236}">
                <a16:creationId xmlns:a16="http://schemas.microsoft.com/office/drawing/2014/main" id="{0F640823-747F-D3ED-CB75-9A3CBD812418}"/>
              </a:ext>
            </a:extLst>
          </p:cNvPr>
          <p:cNvSpPr/>
          <p:nvPr/>
        </p:nvSpPr>
        <p:spPr>
          <a:xfrm rot="5400000">
            <a:off x="8135898" y="4512265"/>
            <a:ext cx="1763486" cy="1916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CFAE09D-4584-FA4D-EF43-7A4111C4E214}"/>
              </a:ext>
            </a:extLst>
          </p:cNvPr>
          <p:cNvSpPr txBox="1"/>
          <p:nvPr/>
        </p:nvSpPr>
        <p:spPr>
          <a:xfrm>
            <a:off x="9113478" y="4391519"/>
            <a:ext cx="3391795" cy="369332"/>
          </a:xfrm>
          <a:prstGeom prst="rect">
            <a:avLst/>
          </a:prstGeom>
          <a:noFill/>
        </p:spPr>
        <p:txBody>
          <a:bodyPr wrap="square" rtlCol="0">
            <a:spAutoFit/>
          </a:bodyPr>
          <a:lstStyle/>
          <a:p>
            <a:r>
              <a:rPr lang="en-US" b="1" dirty="0"/>
              <a:t>Dec(Enc(P(M</a:t>
            </a:r>
            <a:r>
              <a:rPr lang="en-US" b="1" baseline="-25000" dirty="0"/>
              <a:t>0</a:t>
            </a:r>
            <a:r>
              <a:rPr lang="en-US" b="1" dirty="0"/>
              <a:t>))) = zero?</a:t>
            </a:r>
          </a:p>
        </p:txBody>
      </p:sp>
      <p:sp>
        <p:nvSpPr>
          <p:cNvPr id="26" name="TextBox 25">
            <a:extLst>
              <a:ext uri="{FF2B5EF4-FFF2-40B4-BE49-F238E27FC236}">
                <a16:creationId xmlns:a16="http://schemas.microsoft.com/office/drawing/2014/main" id="{B7095A4B-8D14-BCBA-0C6A-3A6B43883CA3}"/>
              </a:ext>
            </a:extLst>
          </p:cNvPr>
          <p:cNvSpPr txBox="1"/>
          <p:nvPr/>
        </p:nvSpPr>
        <p:spPr>
          <a:xfrm>
            <a:off x="7745076" y="5642463"/>
            <a:ext cx="3391795" cy="369332"/>
          </a:xfrm>
          <a:prstGeom prst="rect">
            <a:avLst/>
          </a:prstGeom>
          <a:noFill/>
        </p:spPr>
        <p:txBody>
          <a:bodyPr wrap="square" rtlCol="0">
            <a:spAutoFit/>
          </a:bodyPr>
          <a:lstStyle/>
          <a:p>
            <a:r>
              <a:rPr lang="en-US" b="1" dirty="0"/>
              <a:t>Set intersection </a:t>
            </a:r>
          </a:p>
        </p:txBody>
      </p:sp>
    </p:spTree>
    <p:extLst>
      <p:ext uri="{BB962C8B-B14F-4D97-AF65-F5344CB8AC3E}">
        <p14:creationId xmlns:p14="http://schemas.microsoft.com/office/powerpoint/2010/main" val="126410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B7CE-11B3-88F7-077C-7C3D925061EE}"/>
              </a:ext>
            </a:extLst>
          </p:cNvPr>
          <p:cNvSpPr>
            <a:spLocks noGrp="1"/>
          </p:cNvSpPr>
          <p:nvPr>
            <p:ph type="title"/>
          </p:nvPr>
        </p:nvSpPr>
        <p:spPr/>
        <p:txBody>
          <a:bodyPr>
            <a:normAutofit/>
          </a:bodyPr>
          <a:lstStyle/>
          <a:p>
            <a:r>
              <a:rPr lang="en-US" sz="3200" dirty="0">
                <a:solidFill>
                  <a:schemeClr val="accent1"/>
                </a:solidFill>
              </a:rPr>
              <a:t>Experimentation result</a:t>
            </a:r>
          </a:p>
        </p:txBody>
      </p:sp>
      <p:sp>
        <p:nvSpPr>
          <p:cNvPr id="4" name="Footer Placeholder 3">
            <a:extLst>
              <a:ext uri="{FF2B5EF4-FFF2-40B4-BE49-F238E27FC236}">
                <a16:creationId xmlns:a16="http://schemas.microsoft.com/office/drawing/2014/main" id="{65FB1E62-B05C-88E1-F05C-7DDA7197BD68}"/>
              </a:ext>
            </a:extLst>
          </p:cNvPr>
          <p:cNvSpPr>
            <a:spLocks noGrp="1"/>
          </p:cNvSpPr>
          <p:nvPr>
            <p:ph type="ftr" sz="quarter" idx="11"/>
          </p:nvPr>
        </p:nvSpPr>
        <p:spPr/>
        <p:txBody>
          <a:bodyPr/>
          <a:lstStyle/>
          <a:p>
            <a:r>
              <a:rPr lang="en-US"/>
              <a:t>ML and RESCU Cloud via ZKP and MPC</a:t>
            </a:r>
          </a:p>
        </p:txBody>
      </p:sp>
      <p:sp>
        <p:nvSpPr>
          <p:cNvPr id="5" name="Slide Number Placeholder 4">
            <a:extLst>
              <a:ext uri="{FF2B5EF4-FFF2-40B4-BE49-F238E27FC236}">
                <a16:creationId xmlns:a16="http://schemas.microsoft.com/office/drawing/2014/main" id="{37310A0C-AC38-3001-EBBA-6CD04375F492}"/>
              </a:ext>
            </a:extLst>
          </p:cNvPr>
          <p:cNvSpPr>
            <a:spLocks noGrp="1"/>
          </p:cNvSpPr>
          <p:nvPr>
            <p:ph type="sldNum" sz="quarter" idx="12"/>
          </p:nvPr>
        </p:nvSpPr>
        <p:spPr/>
        <p:txBody>
          <a:bodyPr/>
          <a:lstStyle/>
          <a:p>
            <a:fld id="{86ABF27B-0B1E-4F87-8E6F-E3E09309B2AF}" type="slidenum">
              <a:rPr lang="en-US" smtClean="0"/>
              <a:t>18</a:t>
            </a:fld>
            <a:endParaRPr lang="en-US"/>
          </a:p>
        </p:txBody>
      </p:sp>
      <p:pic>
        <p:nvPicPr>
          <p:cNvPr id="15" name="Picture 14" descr="Chart, line chart&#10;&#10;Description automatically generated">
            <a:extLst>
              <a:ext uri="{FF2B5EF4-FFF2-40B4-BE49-F238E27FC236}">
                <a16:creationId xmlns:a16="http://schemas.microsoft.com/office/drawing/2014/main" id="{73FAACDA-D31B-CB97-910B-9DD8C34B8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6237"/>
            <a:ext cx="7210621" cy="4473125"/>
          </a:xfrm>
          <a:prstGeom prst="rect">
            <a:avLst/>
          </a:prstGeom>
        </p:spPr>
      </p:pic>
      <p:pic>
        <p:nvPicPr>
          <p:cNvPr id="17" name="Picture 16" descr="Chart, line chart&#10;&#10;Description automatically generated">
            <a:extLst>
              <a:ext uri="{FF2B5EF4-FFF2-40B4-BE49-F238E27FC236}">
                <a16:creationId xmlns:a16="http://schemas.microsoft.com/office/drawing/2014/main" id="{438A9C0E-0555-E8EE-4734-C6F21BEDA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15" y="1899991"/>
            <a:ext cx="6512490" cy="3871544"/>
          </a:xfrm>
          <a:prstGeom prst="rect">
            <a:avLst/>
          </a:prstGeom>
        </p:spPr>
      </p:pic>
    </p:spTree>
    <p:extLst>
      <p:ext uri="{BB962C8B-B14F-4D97-AF65-F5344CB8AC3E}">
        <p14:creationId xmlns:p14="http://schemas.microsoft.com/office/powerpoint/2010/main" val="1917497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FB7CE-11B3-88F7-077C-7C3D925061EE}"/>
              </a:ext>
            </a:extLst>
          </p:cNvPr>
          <p:cNvSpPr>
            <a:spLocks noGrp="1"/>
          </p:cNvSpPr>
          <p:nvPr>
            <p:ph type="title"/>
          </p:nvPr>
        </p:nvSpPr>
        <p:spPr/>
        <p:txBody>
          <a:bodyPr>
            <a:normAutofit/>
          </a:bodyPr>
          <a:lstStyle/>
          <a:p>
            <a:r>
              <a:rPr lang="en-US" sz="3200" dirty="0">
                <a:solidFill>
                  <a:schemeClr val="accent1"/>
                </a:solidFill>
              </a:rPr>
              <a:t>Experimentation result</a:t>
            </a:r>
          </a:p>
        </p:txBody>
      </p:sp>
      <p:sp>
        <p:nvSpPr>
          <p:cNvPr id="4" name="Footer Placeholder 3">
            <a:extLst>
              <a:ext uri="{FF2B5EF4-FFF2-40B4-BE49-F238E27FC236}">
                <a16:creationId xmlns:a16="http://schemas.microsoft.com/office/drawing/2014/main" id="{65FB1E62-B05C-88E1-F05C-7DDA7197BD68}"/>
              </a:ext>
            </a:extLst>
          </p:cNvPr>
          <p:cNvSpPr>
            <a:spLocks noGrp="1"/>
          </p:cNvSpPr>
          <p:nvPr>
            <p:ph type="ftr" sz="quarter" idx="11"/>
          </p:nvPr>
        </p:nvSpPr>
        <p:spPr/>
        <p:txBody>
          <a:bodyPr/>
          <a:lstStyle/>
          <a:p>
            <a:r>
              <a:rPr lang="en-US"/>
              <a:t>ML and RESCU Cloud via ZKP and MPC</a:t>
            </a:r>
          </a:p>
        </p:txBody>
      </p:sp>
      <p:sp>
        <p:nvSpPr>
          <p:cNvPr id="5" name="Slide Number Placeholder 4">
            <a:extLst>
              <a:ext uri="{FF2B5EF4-FFF2-40B4-BE49-F238E27FC236}">
                <a16:creationId xmlns:a16="http://schemas.microsoft.com/office/drawing/2014/main" id="{37310A0C-AC38-3001-EBBA-6CD04375F492}"/>
              </a:ext>
            </a:extLst>
          </p:cNvPr>
          <p:cNvSpPr>
            <a:spLocks noGrp="1"/>
          </p:cNvSpPr>
          <p:nvPr>
            <p:ph type="sldNum" sz="quarter" idx="12"/>
          </p:nvPr>
        </p:nvSpPr>
        <p:spPr/>
        <p:txBody>
          <a:bodyPr/>
          <a:lstStyle/>
          <a:p>
            <a:fld id="{86ABF27B-0B1E-4F87-8E6F-E3E09309B2AF}" type="slidenum">
              <a:rPr lang="en-US" smtClean="0"/>
              <a:t>19</a:t>
            </a:fld>
            <a:endParaRPr lang="en-US"/>
          </a:p>
        </p:txBody>
      </p:sp>
      <p:pic>
        <p:nvPicPr>
          <p:cNvPr id="9" name="Picture 8" descr="Chart, bar chart&#10;&#10;Description automatically generated">
            <a:extLst>
              <a:ext uri="{FF2B5EF4-FFF2-40B4-BE49-F238E27FC236}">
                <a16:creationId xmlns:a16="http://schemas.microsoft.com/office/drawing/2014/main" id="{CAE14CDA-D766-517C-392F-6781B9750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066" y="1047543"/>
            <a:ext cx="4747671" cy="4762913"/>
          </a:xfrm>
          <a:prstGeom prst="rect">
            <a:avLst/>
          </a:prstGeom>
        </p:spPr>
      </p:pic>
    </p:spTree>
    <p:extLst>
      <p:ext uri="{BB962C8B-B14F-4D97-AF65-F5344CB8AC3E}">
        <p14:creationId xmlns:p14="http://schemas.microsoft.com/office/powerpoint/2010/main" val="3366925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1ACB-8B7F-453E-967B-3B842A7EBCB7}"/>
              </a:ext>
            </a:extLst>
          </p:cNvPr>
          <p:cNvSpPr>
            <a:spLocks noGrp="1"/>
          </p:cNvSpPr>
          <p:nvPr>
            <p:ph type="title"/>
          </p:nvPr>
        </p:nvSpPr>
        <p:spPr>
          <a:xfrm>
            <a:off x="504244" y="138906"/>
            <a:ext cx="11377094" cy="1110343"/>
          </a:xfrm>
        </p:spPr>
        <p:txBody>
          <a:bodyPr>
            <a:noAutofit/>
          </a:bodyPr>
          <a:lstStyle/>
          <a:p>
            <a:r>
              <a:rPr lang="en-US" sz="3200" dirty="0">
                <a:solidFill>
                  <a:schemeClr val="accent1"/>
                </a:solidFill>
              </a:rPr>
              <a:t>Polynomial commitment</a:t>
            </a:r>
          </a:p>
        </p:txBody>
      </p:sp>
      <p:sp>
        <p:nvSpPr>
          <p:cNvPr id="11" name="Slide Number Placeholder 10">
            <a:extLst>
              <a:ext uri="{FF2B5EF4-FFF2-40B4-BE49-F238E27FC236}">
                <a16:creationId xmlns:a16="http://schemas.microsoft.com/office/drawing/2014/main" id="{CF5C6773-DF00-A44A-A94F-8C46D6961216}"/>
              </a:ext>
            </a:extLst>
          </p:cNvPr>
          <p:cNvSpPr>
            <a:spLocks noGrp="1"/>
          </p:cNvSpPr>
          <p:nvPr>
            <p:ph type="sldNum" sz="quarter" idx="12"/>
          </p:nvPr>
        </p:nvSpPr>
        <p:spPr/>
        <p:txBody>
          <a:bodyPr/>
          <a:lstStyle/>
          <a:p>
            <a:fld id="{86ABF27B-0B1E-4F87-8E6F-E3E09309B2AF}" type="slidenum">
              <a:rPr lang="en-US" smtClean="0"/>
              <a:t>2</a:t>
            </a:fld>
            <a:endParaRPr lang="en-US" dirty="0"/>
          </a:p>
        </p:txBody>
      </p:sp>
      <p:sp>
        <p:nvSpPr>
          <p:cNvPr id="3" name="Footer Placeholder 2">
            <a:extLst>
              <a:ext uri="{FF2B5EF4-FFF2-40B4-BE49-F238E27FC236}">
                <a16:creationId xmlns:a16="http://schemas.microsoft.com/office/drawing/2014/main" id="{6E326EAB-47A5-8B2E-C6FF-CBE4776677D3}"/>
              </a:ext>
            </a:extLst>
          </p:cNvPr>
          <p:cNvSpPr>
            <a:spLocks noGrp="1"/>
          </p:cNvSpPr>
          <p:nvPr>
            <p:ph type="ftr" sz="quarter" idx="11"/>
          </p:nvPr>
        </p:nvSpPr>
        <p:spPr/>
        <p:txBody>
          <a:bodyPr/>
          <a:lstStyle/>
          <a:p>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A7EE906-827A-A235-BF3E-772473B89C1E}"/>
                  </a:ext>
                </a:extLst>
              </p:cNvPr>
              <p:cNvSpPr txBox="1"/>
              <p:nvPr/>
            </p:nvSpPr>
            <p:spPr>
              <a:xfrm>
                <a:off x="588238" y="952518"/>
                <a:ext cx="1628126"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𝒇</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e>
                      </m:d>
                      <m:r>
                        <a:rPr lang="en-US" b="1" i="1" smtClean="0">
                          <a:latin typeface="Cambria Math" panose="02040503050406030204" pitchFamily="18" charset="0"/>
                        </a:rPr>
                        <m:t>=∑</m:t>
                      </m:r>
                      <m:r>
                        <a:rPr lang="en-US" b="1" i="1" smtClean="0">
                          <a:latin typeface="Cambria Math" panose="02040503050406030204" pitchFamily="18" charset="0"/>
                        </a:rPr>
                        <m:t>𝒄𝒊𝒙𝒊</m:t>
                      </m:r>
                    </m:oMath>
                  </m:oMathPara>
                </a14:m>
                <a:endParaRPr lang="en-US" b="1" baseline="-25000" dirty="0">
                  <a:latin typeface="Comic Sans MS" panose="030F0702030302020204" pitchFamily="66" charset="0"/>
                </a:endParaRPr>
              </a:p>
            </p:txBody>
          </p:sp>
        </mc:Choice>
        <mc:Fallback xmlns="">
          <p:sp>
            <p:nvSpPr>
              <p:cNvPr id="15" name="TextBox 14">
                <a:extLst>
                  <a:ext uri="{FF2B5EF4-FFF2-40B4-BE49-F238E27FC236}">
                    <a16:creationId xmlns:a16="http://schemas.microsoft.com/office/drawing/2014/main" id="{DA7EE906-827A-A235-BF3E-772473B89C1E}"/>
                  </a:ext>
                </a:extLst>
              </p:cNvPr>
              <p:cNvSpPr txBox="1">
                <a:spLocks noRot="1" noChangeAspect="1" noMove="1" noResize="1" noEditPoints="1" noAdjustHandles="1" noChangeArrowheads="1" noChangeShapeType="1" noTextEdit="1"/>
              </p:cNvSpPr>
              <p:nvPr/>
            </p:nvSpPr>
            <p:spPr>
              <a:xfrm>
                <a:off x="588238" y="952518"/>
                <a:ext cx="1628126" cy="362984"/>
              </a:xfrm>
              <a:prstGeom prst="rect">
                <a:avLst/>
              </a:prstGeom>
              <a:blipFill>
                <a:blip r:embed="rId6"/>
                <a:stretch>
                  <a:fillRect b="-1666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E12FB1A5-BE97-E497-8D48-9A20B5483B90}"/>
              </a:ext>
            </a:extLst>
          </p:cNvPr>
          <p:cNvSpPr txBox="1"/>
          <p:nvPr/>
        </p:nvSpPr>
        <p:spPr>
          <a:xfrm>
            <a:off x="3238653" y="2327832"/>
            <a:ext cx="4472407" cy="523220"/>
          </a:xfrm>
          <a:prstGeom prst="rect">
            <a:avLst/>
          </a:prstGeom>
          <a:noFill/>
        </p:spPr>
        <p:txBody>
          <a:bodyPr wrap="square" rtlCol="0">
            <a:spAutoFit/>
          </a:bodyPr>
          <a:lstStyle/>
          <a:p>
            <a:pPr algn="ctr"/>
            <a:r>
              <a:rPr lang="en-US" sz="2800" dirty="0">
                <a:latin typeface="Comic Sans MS" panose="030F0702030302020204" pitchFamily="66" charset="0"/>
              </a:rPr>
              <a:t>Evaluation point: t</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0815B06-D77A-E22D-2B87-D412621D9E52}"/>
                  </a:ext>
                </a:extLst>
              </p:cNvPr>
              <p:cNvSpPr txBox="1"/>
              <p:nvPr/>
            </p:nvSpPr>
            <p:spPr>
              <a:xfrm>
                <a:off x="3292862" y="3212192"/>
                <a:ext cx="4472407" cy="523220"/>
              </a:xfrm>
              <a:prstGeom prst="rect">
                <a:avLst/>
              </a:prstGeom>
              <a:noFill/>
            </p:spPr>
            <p:txBody>
              <a:bodyPr wrap="square" rtlCol="0">
                <a:spAutoFit/>
              </a:bodyPr>
              <a:lstStyle/>
              <a:p>
                <a:pPr algn="ctr"/>
                <a:r>
                  <a:rPr lang="en-US" sz="2800" dirty="0">
                    <a:latin typeface="Comic Sans MS" panose="030F0702030302020204" pitchFamily="66" charset="0"/>
                  </a:rPr>
                  <a:t>Y=f(t),</a:t>
                </a:r>
                <a14:m>
                  <m:oMath xmlns:m="http://schemas.openxmlformats.org/officeDocument/2006/math">
                    <m:r>
                      <a:rPr lang="en-US" sz="2800" b="0" i="1" smtClean="0">
                        <a:latin typeface="Cambria Math" panose="02040503050406030204" pitchFamily="18" charset="0"/>
                      </a:rPr>
                      <m:t>𝜋</m:t>
                    </m:r>
                  </m:oMath>
                </a14:m>
                <a:endParaRPr lang="en-US" sz="2800" dirty="0">
                  <a:latin typeface="Comic Sans MS" panose="030F0702030302020204" pitchFamily="66" charset="0"/>
                </a:endParaRPr>
              </a:p>
            </p:txBody>
          </p:sp>
        </mc:Choice>
        <mc:Fallback xmlns="">
          <p:sp>
            <p:nvSpPr>
              <p:cNvPr id="23" name="TextBox 22">
                <a:extLst>
                  <a:ext uri="{FF2B5EF4-FFF2-40B4-BE49-F238E27FC236}">
                    <a16:creationId xmlns:a16="http://schemas.microsoft.com/office/drawing/2014/main" id="{60815B06-D77A-E22D-2B87-D412621D9E52}"/>
                  </a:ext>
                </a:extLst>
              </p:cNvPr>
              <p:cNvSpPr txBox="1">
                <a:spLocks noRot="1" noChangeAspect="1" noMove="1" noResize="1" noEditPoints="1" noAdjustHandles="1" noChangeArrowheads="1" noChangeShapeType="1" noTextEdit="1"/>
              </p:cNvSpPr>
              <p:nvPr/>
            </p:nvSpPr>
            <p:spPr>
              <a:xfrm>
                <a:off x="3292862" y="3212192"/>
                <a:ext cx="4472407" cy="523220"/>
              </a:xfrm>
              <a:prstGeom prst="rect">
                <a:avLst/>
              </a:prstGeom>
              <a:blipFill>
                <a:blip r:embed="rId7"/>
                <a:stretch>
                  <a:fillRect t="-12791" b="-31395"/>
                </a:stretch>
              </a:blipFill>
            </p:spPr>
            <p:txBody>
              <a:bodyPr/>
              <a:lstStyle/>
              <a:p>
                <a:r>
                  <a:rPr lang="en-US">
                    <a:noFill/>
                  </a:rPr>
                  <a:t> </a:t>
                </a:r>
              </a:p>
            </p:txBody>
          </p:sp>
        </mc:Fallback>
      </mc:AlternateContent>
      <p:sp>
        <p:nvSpPr>
          <p:cNvPr id="24" name="Arrow: Right 23">
            <a:extLst>
              <a:ext uri="{FF2B5EF4-FFF2-40B4-BE49-F238E27FC236}">
                <a16:creationId xmlns:a16="http://schemas.microsoft.com/office/drawing/2014/main" id="{3383E0A5-004D-B560-40B6-69CCF59702CC}"/>
              </a:ext>
            </a:extLst>
          </p:cNvPr>
          <p:cNvSpPr/>
          <p:nvPr/>
        </p:nvSpPr>
        <p:spPr>
          <a:xfrm>
            <a:off x="3238653" y="1992515"/>
            <a:ext cx="4429390" cy="284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A71CC3E9-8118-5349-F3D7-467BF871B209}"/>
              </a:ext>
            </a:extLst>
          </p:cNvPr>
          <p:cNvSpPr/>
          <p:nvPr/>
        </p:nvSpPr>
        <p:spPr>
          <a:xfrm flipH="1">
            <a:off x="3195636" y="2876265"/>
            <a:ext cx="4429390" cy="284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9D56D851-06C9-BE3F-8005-1245982B8735}"/>
              </a:ext>
            </a:extLst>
          </p:cNvPr>
          <p:cNvSpPr/>
          <p:nvPr/>
        </p:nvSpPr>
        <p:spPr>
          <a:xfrm>
            <a:off x="3281670" y="3639744"/>
            <a:ext cx="4429390" cy="284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5D241B1-E60B-818C-77AC-97CD0D51F29A}"/>
              </a:ext>
            </a:extLst>
          </p:cNvPr>
          <p:cNvPicPr>
            <a:picLocks noChangeAspect="1"/>
          </p:cNvPicPr>
          <p:nvPr/>
        </p:nvPicPr>
        <p:blipFill>
          <a:blip r:embed="rId8"/>
          <a:stretch>
            <a:fillRect/>
          </a:stretch>
        </p:blipFill>
        <p:spPr>
          <a:xfrm>
            <a:off x="374897" y="1655217"/>
            <a:ext cx="1701224" cy="1701224"/>
          </a:xfrm>
          <a:prstGeom prst="rect">
            <a:avLst/>
          </a:prstGeom>
        </p:spPr>
      </p:pic>
      <p:pic>
        <p:nvPicPr>
          <p:cNvPr id="41" name="Picture 40">
            <a:extLst>
              <a:ext uri="{FF2B5EF4-FFF2-40B4-BE49-F238E27FC236}">
                <a16:creationId xmlns:a16="http://schemas.microsoft.com/office/drawing/2014/main" id="{F0EFB7C7-B51A-7F38-878C-EA0DE99F6B4F}"/>
              </a:ext>
            </a:extLst>
          </p:cNvPr>
          <p:cNvPicPr>
            <a:picLocks noChangeAspect="1"/>
          </p:cNvPicPr>
          <p:nvPr/>
        </p:nvPicPr>
        <p:blipFill>
          <a:blip r:embed="rId9"/>
          <a:stretch>
            <a:fillRect/>
          </a:stretch>
        </p:blipFill>
        <p:spPr>
          <a:xfrm>
            <a:off x="8841767" y="1655217"/>
            <a:ext cx="1701224" cy="1701224"/>
          </a:xfrm>
          <a:prstGeom prst="rect">
            <a:avLst/>
          </a:prstGeom>
        </p:spPr>
      </p:pic>
      <p:sp>
        <p:nvSpPr>
          <p:cNvPr id="4" name="TextBox 3">
            <a:extLst>
              <a:ext uri="{FF2B5EF4-FFF2-40B4-BE49-F238E27FC236}">
                <a16:creationId xmlns:a16="http://schemas.microsoft.com/office/drawing/2014/main" id="{4FAA1A05-3E30-97DF-A76B-083D1536A0BD}"/>
              </a:ext>
            </a:extLst>
          </p:cNvPr>
          <p:cNvSpPr txBox="1"/>
          <p:nvPr/>
        </p:nvSpPr>
        <p:spPr>
          <a:xfrm>
            <a:off x="8977718" y="1153869"/>
            <a:ext cx="1628126" cy="369332"/>
          </a:xfrm>
          <a:prstGeom prst="rect">
            <a:avLst/>
          </a:prstGeom>
          <a:noFill/>
        </p:spPr>
        <p:txBody>
          <a:bodyPr wrap="square" rtlCol="0">
            <a:spAutoFit/>
          </a:bodyPr>
          <a:lstStyle/>
          <a:p>
            <a:pPr algn="ctr"/>
            <a:r>
              <a:rPr lang="en-US" b="1" dirty="0">
                <a:latin typeface="Comic Sans MS" panose="030F0702030302020204" pitchFamily="66" charset="0"/>
              </a:rPr>
              <a:t>t</a:t>
            </a:r>
          </a:p>
        </p:txBody>
      </p:sp>
      <p:sp>
        <p:nvSpPr>
          <p:cNvPr id="5" name="Content Placeholder 2">
            <a:extLst>
              <a:ext uri="{FF2B5EF4-FFF2-40B4-BE49-F238E27FC236}">
                <a16:creationId xmlns:a16="http://schemas.microsoft.com/office/drawing/2014/main" id="{37BDB08C-61E2-E633-CD19-414A4599506A}"/>
              </a:ext>
            </a:extLst>
          </p:cNvPr>
          <p:cNvSpPr>
            <a:spLocks noGrp="1"/>
          </p:cNvSpPr>
          <p:nvPr>
            <p:ph idx="1"/>
          </p:nvPr>
        </p:nvSpPr>
        <p:spPr>
          <a:xfrm>
            <a:off x="1130874" y="4716742"/>
            <a:ext cx="8395808" cy="1607579"/>
          </a:xfrm>
        </p:spPr>
        <p:txBody>
          <a:bodyPr>
            <a:noAutofit/>
          </a:bodyPr>
          <a:lstStyle/>
          <a:p>
            <a:r>
              <a:rPr lang="en-US" sz="1800" dirty="0">
                <a:solidFill>
                  <a:srgbClr val="FF0000"/>
                </a:solidFill>
              </a:rPr>
              <a:t>Correctness</a:t>
            </a:r>
            <a:r>
              <a:rPr lang="en-US" sz="1800" dirty="0"/>
              <a:t>: If the prover is honest, then the proof they produce will check out</a:t>
            </a:r>
          </a:p>
          <a:p>
            <a:endParaRPr lang="en-US" sz="1800" dirty="0"/>
          </a:p>
          <a:p>
            <a:r>
              <a:rPr lang="en-US" sz="1800" dirty="0">
                <a:solidFill>
                  <a:srgbClr val="FF0000"/>
                </a:solidFill>
              </a:rPr>
              <a:t>Binding</a:t>
            </a:r>
            <a:r>
              <a:rPr lang="en-US" sz="1800" dirty="0"/>
              <a:t>: Different evaluation should result in difference proofs. Also different polynomials will result in difference commitment.</a:t>
            </a:r>
          </a:p>
          <a:p>
            <a:endParaRPr lang="en-US" sz="1800" dirty="0"/>
          </a:p>
          <a:p>
            <a:r>
              <a:rPr lang="en-US" sz="1800" dirty="0" err="1">
                <a:solidFill>
                  <a:srgbClr val="FF0000"/>
                </a:solidFill>
              </a:rPr>
              <a:t>Hinding</a:t>
            </a:r>
            <a:r>
              <a:rPr lang="en-US" sz="1800" dirty="0"/>
              <a:t>: No information can be extracted from the commitment</a:t>
            </a:r>
          </a:p>
          <a:p>
            <a:pPr marL="0" indent="0">
              <a:buNone/>
            </a:pPr>
            <a:endParaRPr lang="en-US" sz="1800" dirty="0">
              <a:latin typeface="Comic Sans MS" panose="030F0702030302020204" pitchFamily="66" charset="0"/>
            </a:endParaRPr>
          </a:p>
        </p:txBody>
      </p:sp>
      <p:sp>
        <p:nvSpPr>
          <p:cNvPr id="6" name="TextBox 5">
            <a:extLst>
              <a:ext uri="{FF2B5EF4-FFF2-40B4-BE49-F238E27FC236}">
                <a16:creationId xmlns:a16="http://schemas.microsoft.com/office/drawing/2014/main" id="{80B47C07-AC15-7C0A-A004-00C6B2CF3701}"/>
              </a:ext>
            </a:extLst>
          </p:cNvPr>
          <p:cNvSpPr txBox="1"/>
          <p:nvPr/>
        </p:nvSpPr>
        <p:spPr>
          <a:xfrm>
            <a:off x="316811" y="3433467"/>
            <a:ext cx="1628126" cy="369332"/>
          </a:xfrm>
          <a:prstGeom prst="rect">
            <a:avLst/>
          </a:prstGeom>
          <a:noFill/>
        </p:spPr>
        <p:txBody>
          <a:bodyPr wrap="square" rtlCol="0">
            <a:spAutoFit/>
          </a:bodyPr>
          <a:lstStyle/>
          <a:p>
            <a:pPr algn="ctr"/>
            <a:r>
              <a:rPr lang="en-US" b="1" dirty="0">
                <a:latin typeface="Comic Sans MS" panose="030F0702030302020204" pitchFamily="66" charset="0"/>
              </a:rPr>
              <a:t>Prover</a:t>
            </a:r>
          </a:p>
        </p:txBody>
      </p:sp>
      <p:sp>
        <p:nvSpPr>
          <p:cNvPr id="7" name="TextBox 6">
            <a:extLst>
              <a:ext uri="{FF2B5EF4-FFF2-40B4-BE49-F238E27FC236}">
                <a16:creationId xmlns:a16="http://schemas.microsoft.com/office/drawing/2014/main" id="{83B7A53A-5ABC-04A5-91E5-CEFD77227089}"/>
              </a:ext>
            </a:extLst>
          </p:cNvPr>
          <p:cNvSpPr txBox="1"/>
          <p:nvPr/>
        </p:nvSpPr>
        <p:spPr>
          <a:xfrm>
            <a:off x="8880255" y="3504495"/>
            <a:ext cx="1628126" cy="369332"/>
          </a:xfrm>
          <a:prstGeom prst="rect">
            <a:avLst/>
          </a:prstGeom>
          <a:noFill/>
        </p:spPr>
        <p:txBody>
          <a:bodyPr wrap="square" rtlCol="0">
            <a:spAutoFit/>
          </a:bodyPr>
          <a:lstStyle/>
          <a:p>
            <a:pPr algn="ctr"/>
            <a:r>
              <a:rPr lang="en-US" b="1" dirty="0">
                <a:latin typeface="Comic Sans MS" panose="030F0702030302020204" pitchFamily="66" charset="0"/>
              </a:rPr>
              <a:t>Verifier</a:t>
            </a:r>
          </a:p>
        </p:txBody>
      </p:sp>
      <p:sp>
        <p:nvSpPr>
          <p:cNvPr id="8" name="TextBox 7">
            <a:extLst>
              <a:ext uri="{FF2B5EF4-FFF2-40B4-BE49-F238E27FC236}">
                <a16:creationId xmlns:a16="http://schemas.microsoft.com/office/drawing/2014/main" id="{44A7B200-94F3-B6AA-F049-AF729E9F9AB0}"/>
              </a:ext>
            </a:extLst>
          </p:cNvPr>
          <p:cNvSpPr txBox="1"/>
          <p:nvPr/>
        </p:nvSpPr>
        <p:spPr>
          <a:xfrm>
            <a:off x="3292862" y="1415191"/>
            <a:ext cx="4472407" cy="523220"/>
          </a:xfrm>
          <a:prstGeom prst="rect">
            <a:avLst/>
          </a:prstGeom>
          <a:noFill/>
        </p:spPr>
        <p:txBody>
          <a:bodyPr wrap="square" rtlCol="0">
            <a:spAutoFit/>
          </a:bodyPr>
          <a:lstStyle/>
          <a:p>
            <a:pPr algn="ctr"/>
            <a:r>
              <a:rPr lang="en-US" sz="2800" dirty="0">
                <a:latin typeface="Comic Sans MS" panose="030F0702030302020204" pitchFamily="66" charset="0"/>
              </a:rPr>
              <a:t>Commit(f)</a:t>
            </a:r>
          </a:p>
        </p:txBody>
      </p:sp>
      <p:pic>
        <p:nvPicPr>
          <p:cNvPr id="12" name="Audio 11">
            <a:hlinkClick r:id="" action="ppaction://media"/>
            <a:extLst>
              <a:ext uri="{FF2B5EF4-FFF2-40B4-BE49-F238E27FC236}">
                <a16:creationId xmlns:a16="http://schemas.microsoft.com/office/drawing/2014/main" id="{5E3DBB9D-20E3-1B34-A465-D36CC26A551C}"/>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957832"/>
      </p:ext>
    </p:extLst>
  </p:cSld>
  <p:clrMapOvr>
    <a:masterClrMapping/>
  </p:clrMapOvr>
  <mc:AlternateContent xmlns:mc="http://schemas.openxmlformats.org/markup-compatibility/2006" xmlns:p14="http://schemas.microsoft.com/office/powerpoint/2010/main">
    <mc:Choice Requires="p14">
      <p:transition spd="slow" p14:dur="2000" advTm="130397"/>
    </mc:Choice>
    <mc:Fallback xmlns="">
      <p:transition spd="slow" advTm="13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AA23-AB41-40BE-9241-9B94C675C7F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00F6C04-8BC0-934D-276F-3595562B3825}"/>
              </a:ext>
            </a:extLst>
          </p:cNvPr>
          <p:cNvSpPr>
            <a:spLocks noGrp="1"/>
          </p:cNvSpPr>
          <p:nvPr>
            <p:ph idx="1"/>
          </p:nvPr>
        </p:nvSpPr>
        <p:spPr/>
        <p:txBody>
          <a:bodyPr/>
          <a:lstStyle/>
          <a:p>
            <a:r>
              <a:rPr lang="en-US" dirty="0"/>
              <a:t>PPCOM:</a:t>
            </a:r>
          </a:p>
          <a:p>
            <a:pPr lvl="1"/>
            <a:r>
              <a:rPr lang="en-US" dirty="0"/>
              <a:t>Polynomials can be hidden to both parties</a:t>
            </a:r>
          </a:p>
          <a:p>
            <a:pPr lvl="1"/>
            <a:r>
              <a:rPr lang="en-US" dirty="0"/>
              <a:t>Evaluation point can be hidden to verifier</a:t>
            </a:r>
          </a:p>
          <a:p>
            <a:pPr lvl="1"/>
            <a:r>
              <a:rPr lang="en-US" dirty="0"/>
              <a:t>Efficient Batch Evaluation</a:t>
            </a:r>
          </a:p>
          <a:p>
            <a:endParaRPr lang="en-US" dirty="0"/>
          </a:p>
          <a:p>
            <a:r>
              <a:rPr lang="en-US" dirty="0"/>
              <a:t>MPSI</a:t>
            </a:r>
          </a:p>
          <a:p>
            <a:pPr lvl="1"/>
            <a:r>
              <a:rPr lang="en-US" dirty="0"/>
              <a:t>Scalable to many parties</a:t>
            </a:r>
          </a:p>
          <a:p>
            <a:pPr lvl="1"/>
            <a:endParaRPr lang="en-US" dirty="0"/>
          </a:p>
          <a:p>
            <a:endParaRPr lang="en-US" dirty="0"/>
          </a:p>
          <a:p>
            <a:r>
              <a:rPr lang="en-US" dirty="0"/>
              <a:t>Email: </a:t>
            </a:r>
            <a:r>
              <a:rPr lang="en-US" u="sng" dirty="0"/>
              <a:t>ww6726@tamu.edu</a:t>
            </a:r>
          </a:p>
          <a:p>
            <a:endParaRPr lang="en-US" dirty="0"/>
          </a:p>
        </p:txBody>
      </p:sp>
      <p:sp>
        <p:nvSpPr>
          <p:cNvPr id="4" name="Footer Placeholder 3">
            <a:extLst>
              <a:ext uri="{FF2B5EF4-FFF2-40B4-BE49-F238E27FC236}">
                <a16:creationId xmlns:a16="http://schemas.microsoft.com/office/drawing/2014/main" id="{69FACBB3-BFEB-01C4-F558-DCFD2039F1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9122A8-0241-1665-2ADC-52A5F4479B04}"/>
              </a:ext>
            </a:extLst>
          </p:cNvPr>
          <p:cNvSpPr>
            <a:spLocks noGrp="1"/>
          </p:cNvSpPr>
          <p:nvPr>
            <p:ph type="sldNum" sz="quarter" idx="12"/>
          </p:nvPr>
        </p:nvSpPr>
        <p:spPr/>
        <p:txBody>
          <a:bodyPr/>
          <a:lstStyle/>
          <a:p>
            <a:fld id="{86ABF27B-0B1E-4F87-8E6F-E3E09309B2AF}" type="slidenum">
              <a:rPr lang="en-US" smtClean="0"/>
              <a:t>20</a:t>
            </a:fld>
            <a:endParaRPr lang="en-US"/>
          </a:p>
        </p:txBody>
      </p:sp>
      <p:pic>
        <p:nvPicPr>
          <p:cNvPr id="6" name="Picture 4" descr="Thank you for your attention HD wallpapers | Pxfuel">
            <a:extLst>
              <a:ext uri="{FF2B5EF4-FFF2-40B4-BE49-F238E27FC236}">
                <a16:creationId xmlns:a16="http://schemas.microsoft.com/office/drawing/2014/main" id="{2C9F42A1-78D2-AEFA-6F41-03E382758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6417" y="3010198"/>
            <a:ext cx="4333997" cy="288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23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2435B-3485-55C2-04D2-97FDCD31E09F}"/>
              </a:ext>
            </a:extLst>
          </p:cNvPr>
          <p:cNvSpPr>
            <a:spLocks noGrp="1"/>
          </p:cNvSpPr>
          <p:nvPr>
            <p:ph type="title"/>
          </p:nvPr>
        </p:nvSpPr>
        <p:spPr/>
        <p:txBody>
          <a:bodyPr>
            <a:normAutofit/>
          </a:bodyPr>
          <a:lstStyle/>
          <a:p>
            <a:r>
              <a:rPr lang="en-US" sz="3200" dirty="0">
                <a:solidFill>
                  <a:schemeClr val="accent1"/>
                </a:solidFill>
              </a:rPr>
              <a:t>Why Polynomial commitment?</a:t>
            </a:r>
            <a:endParaRPr lang="en-US" sz="3200" dirty="0"/>
          </a:p>
        </p:txBody>
      </p:sp>
      <p:sp>
        <p:nvSpPr>
          <p:cNvPr id="4" name="Footer Placeholder 3">
            <a:extLst>
              <a:ext uri="{FF2B5EF4-FFF2-40B4-BE49-F238E27FC236}">
                <a16:creationId xmlns:a16="http://schemas.microsoft.com/office/drawing/2014/main" id="{E0028BBE-6687-DCC5-D476-9BF019DE0468}"/>
              </a:ext>
            </a:extLst>
          </p:cNvPr>
          <p:cNvSpPr>
            <a:spLocks noGrp="1"/>
          </p:cNvSpPr>
          <p:nvPr>
            <p:ph type="ftr" sz="quarter" idx="11"/>
          </p:nvPr>
        </p:nvSpPr>
        <p:spPr/>
        <p:txBody>
          <a:bodyPr/>
          <a:lstStyle/>
          <a:p>
            <a:r>
              <a:rPr lang="en-US"/>
              <a:t>ML and RESCU Cloud via ZKP and MPC</a:t>
            </a:r>
          </a:p>
        </p:txBody>
      </p:sp>
      <p:sp>
        <p:nvSpPr>
          <p:cNvPr id="5" name="Slide Number Placeholder 4">
            <a:extLst>
              <a:ext uri="{FF2B5EF4-FFF2-40B4-BE49-F238E27FC236}">
                <a16:creationId xmlns:a16="http://schemas.microsoft.com/office/drawing/2014/main" id="{5EDDA6E7-0C81-63CE-662F-8F3766D23BD5}"/>
              </a:ext>
            </a:extLst>
          </p:cNvPr>
          <p:cNvSpPr>
            <a:spLocks noGrp="1"/>
          </p:cNvSpPr>
          <p:nvPr>
            <p:ph type="sldNum" sz="quarter" idx="12"/>
          </p:nvPr>
        </p:nvSpPr>
        <p:spPr/>
        <p:txBody>
          <a:bodyPr/>
          <a:lstStyle/>
          <a:p>
            <a:fld id="{86ABF27B-0B1E-4F87-8E6F-E3E09309B2AF}" type="slidenum">
              <a:rPr lang="en-US" smtClean="0"/>
              <a:t>3</a:t>
            </a:fld>
            <a:endParaRPr lang="en-US"/>
          </a:p>
        </p:txBody>
      </p:sp>
      <p:pic>
        <p:nvPicPr>
          <p:cNvPr id="1026" name="Picture 2" descr="What are Zero Knowledge Proofs?. Zero-Knowledge Proofs (ZKPs) allow data… |  by Shaan Ray | Towards Data Science">
            <a:extLst>
              <a:ext uri="{FF2B5EF4-FFF2-40B4-BE49-F238E27FC236}">
                <a16:creationId xmlns:a16="http://schemas.microsoft.com/office/drawing/2014/main" id="{F0C2241E-CB5F-A192-0EC3-0F06A6A17D3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724657" y="2221039"/>
            <a:ext cx="2515085" cy="20474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7B9110-1496-6506-779C-D6F67E698020}"/>
              </a:ext>
            </a:extLst>
          </p:cNvPr>
          <p:cNvSpPr txBox="1"/>
          <p:nvPr/>
        </p:nvSpPr>
        <p:spPr>
          <a:xfrm>
            <a:off x="1059255" y="4472412"/>
            <a:ext cx="10974358" cy="369332"/>
          </a:xfrm>
          <a:prstGeom prst="rect">
            <a:avLst/>
          </a:prstGeom>
          <a:noFill/>
        </p:spPr>
        <p:txBody>
          <a:bodyPr wrap="square" rtlCol="0">
            <a:spAutoFit/>
          </a:bodyPr>
          <a:lstStyle/>
          <a:p>
            <a:r>
              <a:rPr lang="en-US" dirty="0"/>
              <a:t>Verifiable Data Storage			           Verifiable secret sharing                     zero knowledge arguments</a:t>
            </a:r>
          </a:p>
        </p:txBody>
      </p:sp>
      <p:pic>
        <p:nvPicPr>
          <p:cNvPr id="3078" name="Picture 6" descr="Publicly verifiable secret sharing scheme and its application with almost  optimal information rate - Peng - 2016 - Security and Communication  Networks - Wiley Online Library">
            <a:extLst>
              <a:ext uri="{FF2B5EF4-FFF2-40B4-BE49-F238E27FC236}">
                <a16:creationId xmlns:a16="http://schemas.microsoft.com/office/drawing/2014/main" id="{7AC0C718-AA74-697F-6EB8-43E3101D9C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3485" y="2280172"/>
            <a:ext cx="2001490" cy="192914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nterprise Data Storage Solutions - Sweden | IBM">
            <a:extLst>
              <a:ext uri="{FF2B5EF4-FFF2-40B4-BE49-F238E27FC236}">
                <a16:creationId xmlns:a16="http://schemas.microsoft.com/office/drawing/2014/main" id="{A0F5ECEC-A10F-1579-FC8F-ECDAA11677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023" y="2221039"/>
            <a:ext cx="3538665" cy="198828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397A89DB-6B9E-C830-8698-1C9B56BB471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7208478"/>
      </p:ext>
    </p:extLst>
  </p:cSld>
  <p:clrMapOvr>
    <a:masterClrMapping/>
  </p:clrMapOvr>
  <mc:AlternateContent xmlns:mc="http://schemas.openxmlformats.org/markup-compatibility/2006" xmlns:p14="http://schemas.microsoft.com/office/powerpoint/2010/main">
    <mc:Choice Requires="p14">
      <p:transition spd="slow" p14:dur="2000" advTm="25890"/>
    </mc:Choice>
    <mc:Fallback xmlns="">
      <p:transition spd="slow" advTm="2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1ACB-8B7F-453E-967B-3B842A7EBCB7}"/>
              </a:ext>
            </a:extLst>
          </p:cNvPr>
          <p:cNvSpPr>
            <a:spLocks noGrp="1"/>
          </p:cNvSpPr>
          <p:nvPr>
            <p:ph type="title"/>
          </p:nvPr>
        </p:nvSpPr>
        <p:spPr>
          <a:xfrm>
            <a:off x="504244" y="138906"/>
            <a:ext cx="11377094" cy="1110343"/>
          </a:xfrm>
        </p:spPr>
        <p:txBody>
          <a:bodyPr>
            <a:noAutofit/>
          </a:bodyPr>
          <a:lstStyle/>
          <a:p>
            <a:r>
              <a:rPr lang="en-US" sz="3200" dirty="0">
                <a:solidFill>
                  <a:schemeClr val="accent1"/>
                </a:solidFill>
              </a:rPr>
              <a:t>Our work: Private Polynomial commitment</a:t>
            </a:r>
          </a:p>
        </p:txBody>
      </p:sp>
      <p:sp>
        <p:nvSpPr>
          <p:cNvPr id="11" name="Slide Number Placeholder 10">
            <a:extLst>
              <a:ext uri="{FF2B5EF4-FFF2-40B4-BE49-F238E27FC236}">
                <a16:creationId xmlns:a16="http://schemas.microsoft.com/office/drawing/2014/main" id="{CF5C6773-DF00-A44A-A94F-8C46D6961216}"/>
              </a:ext>
            </a:extLst>
          </p:cNvPr>
          <p:cNvSpPr>
            <a:spLocks noGrp="1"/>
          </p:cNvSpPr>
          <p:nvPr>
            <p:ph type="sldNum" sz="quarter" idx="12"/>
          </p:nvPr>
        </p:nvSpPr>
        <p:spPr/>
        <p:txBody>
          <a:bodyPr/>
          <a:lstStyle/>
          <a:p>
            <a:fld id="{86ABF27B-0B1E-4F87-8E6F-E3E09309B2AF}" type="slidenum">
              <a:rPr lang="en-US" smtClean="0"/>
              <a:t>4</a:t>
            </a:fld>
            <a:endParaRPr lang="en-US"/>
          </a:p>
        </p:txBody>
      </p:sp>
      <p:sp>
        <p:nvSpPr>
          <p:cNvPr id="3" name="Footer Placeholder 2">
            <a:extLst>
              <a:ext uri="{FF2B5EF4-FFF2-40B4-BE49-F238E27FC236}">
                <a16:creationId xmlns:a16="http://schemas.microsoft.com/office/drawing/2014/main" id="{6E326EAB-47A5-8B2E-C6FF-CBE4776677D3}"/>
              </a:ext>
            </a:extLst>
          </p:cNvPr>
          <p:cNvSpPr>
            <a:spLocks noGrp="1"/>
          </p:cNvSpPr>
          <p:nvPr>
            <p:ph type="ftr" sz="quarter" idx="11"/>
          </p:nvPr>
        </p:nvSpPr>
        <p:spPr/>
        <p:txBody>
          <a:bodyPr/>
          <a:lstStyle/>
          <a:p>
            <a:endParaRPr lang="en-US"/>
          </a:p>
        </p:txBody>
      </p:sp>
      <p:sp>
        <p:nvSpPr>
          <p:cNvPr id="21" name="TextBox 20">
            <a:extLst>
              <a:ext uri="{FF2B5EF4-FFF2-40B4-BE49-F238E27FC236}">
                <a16:creationId xmlns:a16="http://schemas.microsoft.com/office/drawing/2014/main" id="{1F4FDD44-142A-4374-5419-BE472DB88BCD}"/>
              </a:ext>
            </a:extLst>
          </p:cNvPr>
          <p:cNvSpPr txBox="1"/>
          <p:nvPr/>
        </p:nvSpPr>
        <p:spPr>
          <a:xfrm>
            <a:off x="3292862" y="1415191"/>
            <a:ext cx="4472407" cy="523220"/>
          </a:xfrm>
          <a:prstGeom prst="rect">
            <a:avLst/>
          </a:prstGeom>
          <a:noFill/>
        </p:spPr>
        <p:txBody>
          <a:bodyPr wrap="square" rtlCol="0">
            <a:spAutoFit/>
          </a:bodyPr>
          <a:lstStyle/>
          <a:p>
            <a:pPr algn="ctr"/>
            <a:r>
              <a:rPr lang="en-US" sz="2800" dirty="0">
                <a:latin typeface="Comic Sans MS" panose="030F0702030302020204" pitchFamily="66" charset="0"/>
              </a:rPr>
              <a:t>Commit(Enc(f))</a:t>
            </a:r>
          </a:p>
        </p:txBody>
      </p:sp>
      <p:sp>
        <p:nvSpPr>
          <p:cNvPr id="22" name="TextBox 21">
            <a:extLst>
              <a:ext uri="{FF2B5EF4-FFF2-40B4-BE49-F238E27FC236}">
                <a16:creationId xmlns:a16="http://schemas.microsoft.com/office/drawing/2014/main" id="{E12FB1A5-BE97-E497-8D48-9A20B5483B90}"/>
              </a:ext>
            </a:extLst>
          </p:cNvPr>
          <p:cNvSpPr txBox="1"/>
          <p:nvPr/>
        </p:nvSpPr>
        <p:spPr>
          <a:xfrm>
            <a:off x="3238653" y="2327832"/>
            <a:ext cx="4472407" cy="523220"/>
          </a:xfrm>
          <a:prstGeom prst="rect">
            <a:avLst/>
          </a:prstGeom>
          <a:noFill/>
        </p:spPr>
        <p:txBody>
          <a:bodyPr wrap="square" rtlCol="0">
            <a:spAutoFit/>
          </a:bodyPr>
          <a:lstStyle/>
          <a:p>
            <a:pPr algn="ctr"/>
            <a:r>
              <a:rPr lang="en-US" sz="2800" dirty="0">
                <a:latin typeface="Comic Sans MS" panose="030F0702030302020204" pitchFamily="66" charset="0"/>
              </a:rPr>
              <a:t>Evaluation point: t</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0815B06-D77A-E22D-2B87-D412621D9E52}"/>
                  </a:ext>
                </a:extLst>
              </p:cNvPr>
              <p:cNvSpPr txBox="1"/>
              <p:nvPr/>
            </p:nvSpPr>
            <p:spPr>
              <a:xfrm>
                <a:off x="3292862" y="3212192"/>
                <a:ext cx="4472407" cy="523220"/>
              </a:xfrm>
              <a:prstGeom prst="rect">
                <a:avLst/>
              </a:prstGeom>
              <a:noFill/>
            </p:spPr>
            <p:txBody>
              <a:bodyPr wrap="square" rtlCol="0">
                <a:spAutoFit/>
              </a:bodyPr>
              <a:lstStyle/>
              <a:p>
                <a:pPr algn="ctr"/>
                <a:r>
                  <a:rPr lang="en-US" sz="2800" dirty="0">
                    <a:latin typeface="Comic Sans MS" panose="030F0702030302020204" pitchFamily="66" charset="0"/>
                  </a:rPr>
                  <a:t>f(t),</a:t>
                </a:r>
                <a14:m>
                  <m:oMath xmlns:m="http://schemas.openxmlformats.org/officeDocument/2006/math">
                    <m:r>
                      <a:rPr lang="en-US" sz="2800" b="0" i="1" smtClean="0">
                        <a:latin typeface="Cambria Math" panose="02040503050406030204" pitchFamily="18" charset="0"/>
                      </a:rPr>
                      <m:t>𝜋</m:t>
                    </m:r>
                  </m:oMath>
                </a14:m>
                <a:endParaRPr lang="en-US" sz="2800" dirty="0">
                  <a:latin typeface="Comic Sans MS" panose="030F0702030302020204" pitchFamily="66" charset="0"/>
                </a:endParaRPr>
              </a:p>
            </p:txBody>
          </p:sp>
        </mc:Choice>
        <mc:Fallback xmlns="">
          <p:sp>
            <p:nvSpPr>
              <p:cNvPr id="23" name="TextBox 22">
                <a:extLst>
                  <a:ext uri="{FF2B5EF4-FFF2-40B4-BE49-F238E27FC236}">
                    <a16:creationId xmlns:a16="http://schemas.microsoft.com/office/drawing/2014/main" id="{60815B06-D77A-E22D-2B87-D412621D9E52}"/>
                  </a:ext>
                </a:extLst>
              </p:cNvPr>
              <p:cNvSpPr txBox="1">
                <a:spLocks noRot="1" noChangeAspect="1" noMove="1" noResize="1" noEditPoints="1" noAdjustHandles="1" noChangeArrowheads="1" noChangeShapeType="1" noTextEdit="1"/>
              </p:cNvSpPr>
              <p:nvPr/>
            </p:nvSpPr>
            <p:spPr>
              <a:xfrm>
                <a:off x="3292862" y="3212192"/>
                <a:ext cx="4472407" cy="523220"/>
              </a:xfrm>
              <a:prstGeom prst="rect">
                <a:avLst/>
              </a:prstGeom>
              <a:blipFill>
                <a:blip r:embed="rId6"/>
                <a:stretch>
                  <a:fillRect t="-12791" b="-31395"/>
                </a:stretch>
              </a:blipFill>
            </p:spPr>
            <p:txBody>
              <a:bodyPr/>
              <a:lstStyle/>
              <a:p>
                <a:r>
                  <a:rPr lang="en-US">
                    <a:noFill/>
                  </a:rPr>
                  <a:t> </a:t>
                </a:r>
              </a:p>
            </p:txBody>
          </p:sp>
        </mc:Fallback>
      </mc:AlternateContent>
      <p:sp>
        <p:nvSpPr>
          <p:cNvPr id="24" name="Arrow: Right 23">
            <a:extLst>
              <a:ext uri="{FF2B5EF4-FFF2-40B4-BE49-F238E27FC236}">
                <a16:creationId xmlns:a16="http://schemas.microsoft.com/office/drawing/2014/main" id="{3383E0A5-004D-B560-40B6-69CCF59702CC}"/>
              </a:ext>
            </a:extLst>
          </p:cNvPr>
          <p:cNvSpPr/>
          <p:nvPr/>
        </p:nvSpPr>
        <p:spPr>
          <a:xfrm>
            <a:off x="3238653" y="1992515"/>
            <a:ext cx="4429390" cy="284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A71CC3E9-8118-5349-F3D7-467BF871B209}"/>
              </a:ext>
            </a:extLst>
          </p:cNvPr>
          <p:cNvSpPr/>
          <p:nvPr/>
        </p:nvSpPr>
        <p:spPr>
          <a:xfrm>
            <a:off x="3260702" y="2851052"/>
            <a:ext cx="4504567" cy="284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9D56D851-06C9-BE3F-8005-1245982B8735}"/>
              </a:ext>
            </a:extLst>
          </p:cNvPr>
          <p:cNvSpPr/>
          <p:nvPr/>
        </p:nvSpPr>
        <p:spPr>
          <a:xfrm>
            <a:off x="3281670" y="3639744"/>
            <a:ext cx="4429390" cy="284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C5D241B1-E60B-818C-77AC-97CD0D51F29A}"/>
              </a:ext>
            </a:extLst>
          </p:cNvPr>
          <p:cNvPicPr>
            <a:picLocks noChangeAspect="1"/>
          </p:cNvPicPr>
          <p:nvPr/>
        </p:nvPicPr>
        <p:blipFill>
          <a:blip r:embed="rId7"/>
          <a:stretch>
            <a:fillRect/>
          </a:stretch>
        </p:blipFill>
        <p:spPr>
          <a:xfrm>
            <a:off x="374897" y="1655217"/>
            <a:ext cx="1701224" cy="1701224"/>
          </a:xfrm>
          <a:prstGeom prst="rect">
            <a:avLst/>
          </a:prstGeom>
        </p:spPr>
      </p:pic>
      <p:pic>
        <p:nvPicPr>
          <p:cNvPr id="41" name="Picture 40">
            <a:extLst>
              <a:ext uri="{FF2B5EF4-FFF2-40B4-BE49-F238E27FC236}">
                <a16:creationId xmlns:a16="http://schemas.microsoft.com/office/drawing/2014/main" id="{F0EFB7C7-B51A-7F38-878C-EA0DE99F6B4F}"/>
              </a:ext>
            </a:extLst>
          </p:cNvPr>
          <p:cNvPicPr>
            <a:picLocks noChangeAspect="1"/>
          </p:cNvPicPr>
          <p:nvPr/>
        </p:nvPicPr>
        <p:blipFill>
          <a:blip r:embed="rId8"/>
          <a:stretch>
            <a:fillRect/>
          </a:stretch>
        </p:blipFill>
        <p:spPr>
          <a:xfrm>
            <a:off x="8830575" y="1655217"/>
            <a:ext cx="1701224" cy="170122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9B9BE47-6832-CC86-F871-7FC5580F3E46}"/>
                  </a:ext>
                </a:extLst>
              </p:cNvPr>
              <p:cNvSpPr txBox="1"/>
              <p:nvPr/>
            </p:nvSpPr>
            <p:spPr>
              <a:xfrm>
                <a:off x="507479" y="1285885"/>
                <a:ext cx="1628126" cy="369332"/>
              </a:xfrm>
              <a:prstGeom prst="rect">
                <a:avLst/>
              </a:prstGeom>
              <a:noFill/>
            </p:spPr>
            <p:txBody>
              <a:bodyPr wrap="square" rtlCol="0">
                <a:spAutoFit/>
              </a:bodyPr>
              <a:lstStyle/>
              <a:p>
                <a14:m>
                  <m:oMath xmlns:m="http://schemas.openxmlformats.org/officeDocument/2006/math">
                    <m:r>
                      <a:rPr lang="en-US" b="1" i="1">
                        <a:latin typeface="Cambria Math" panose="02040503050406030204" pitchFamily="18" charset="0"/>
                      </a:rPr>
                      <m:t>𝑬𝒏𝒄</m:t>
                    </m:r>
                  </m:oMath>
                </a14:m>
                <a:r>
                  <a:rPr lang="en-US" b="0" dirty="0"/>
                  <a:t>(</a:t>
                </a:r>
                <a14:m>
                  <m:oMath xmlns:m="http://schemas.openxmlformats.org/officeDocument/2006/math">
                    <m:r>
                      <a:rPr lang="en-US" b="1" i="1" smtClean="0">
                        <a:latin typeface="Cambria Math" panose="02040503050406030204" pitchFamily="18" charset="0"/>
                      </a:rPr>
                      <m:t>𝒇</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e>
                    </m:d>
                  </m:oMath>
                </a14:m>
                <a:r>
                  <a:rPr lang="en-US" dirty="0">
                    <a:latin typeface="Comic Sans MS" panose="030F0702030302020204" pitchFamily="66" charset="0"/>
                  </a:rPr>
                  <a:t>)</a:t>
                </a:r>
              </a:p>
            </p:txBody>
          </p:sp>
        </mc:Choice>
        <mc:Fallback xmlns="">
          <p:sp>
            <p:nvSpPr>
              <p:cNvPr id="4" name="TextBox 3">
                <a:extLst>
                  <a:ext uri="{FF2B5EF4-FFF2-40B4-BE49-F238E27FC236}">
                    <a16:creationId xmlns:a16="http://schemas.microsoft.com/office/drawing/2014/main" id="{69B9BE47-6832-CC86-F871-7FC5580F3E46}"/>
                  </a:ext>
                </a:extLst>
              </p:cNvPr>
              <p:cNvSpPr txBox="1">
                <a:spLocks noRot="1" noChangeAspect="1" noMove="1" noResize="1" noEditPoints="1" noAdjustHandles="1" noChangeArrowheads="1" noChangeShapeType="1" noTextEdit="1"/>
              </p:cNvSpPr>
              <p:nvPr/>
            </p:nvSpPr>
            <p:spPr>
              <a:xfrm>
                <a:off x="507479" y="1285885"/>
                <a:ext cx="1628126" cy="369332"/>
              </a:xfrm>
              <a:prstGeom prst="rect">
                <a:avLst/>
              </a:prstGeom>
              <a:blipFill>
                <a:blip r:embed="rId9"/>
                <a:stretch>
                  <a:fillRect t="-9836" b="-2623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2DBC444-A44F-8366-75FA-0ACDD96E284D}"/>
              </a:ext>
            </a:extLst>
          </p:cNvPr>
          <p:cNvSpPr txBox="1"/>
          <p:nvPr/>
        </p:nvSpPr>
        <p:spPr>
          <a:xfrm>
            <a:off x="316811" y="3433467"/>
            <a:ext cx="1628126" cy="369332"/>
          </a:xfrm>
          <a:prstGeom prst="rect">
            <a:avLst/>
          </a:prstGeom>
          <a:noFill/>
        </p:spPr>
        <p:txBody>
          <a:bodyPr wrap="square" rtlCol="0">
            <a:spAutoFit/>
          </a:bodyPr>
          <a:lstStyle/>
          <a:p>
            <a:pPr algn="ctr"/>
            <a:r>
              <a:rPr lang="en-US" b="1" dirty="0">
                <a:latin typeface="Comic Sans MS" panose="030F0702030302020204" pitchFamily="66" charset="0"/>
              </a:rPr>
              <a:t>Prover</a:t>
            </a:r>
          </a:p>
        </p:txBody>
      </p:sp>
      <p:sp>
        <p:nvSpPr>
          <p:cNvPr id="6" name="TextBox 5">
            <a:extLst>
              <a:ext uri="{FF2B5EF4-FFF2-40B4-BE49-F238E27FC236}">
                <a16:creationId xmlns:a16="http://schemas.microsoft.com/office/drawing/2014/main" id="{45B8B50E-766B-4804-9C3E-899A62321750}"/>
              </a:ext>
            </a:extLst>
          </p:cNvPr>
          <p:cNvSpPr txBox="1"/>
          <p:nvPr/>
        </p:nvSpPr>
        <p:spPr>
          <a:xfrm>
            <a:off x="8880255" y="3504495"/>
            <a:ext cx="1628126" cy="369332"/>
          </a:xfrm>
          <a:prstGeom prst="rect">
            <a:avLst/>
          </a:prstGeom>
          <a:noFill/>
        </p:spPr>
        <p:txBody>
          <a:bodyPr wrap="square" rtlCol="0">
            <a:spAutoFit/>
          </a:bodyPr>
          <a:lstStyle/>
          <a:p>
            <a:pPr algn="ctr"/>
            <a:r>
              <a:rPr lang="en-US" b="1" dirty="0">
                <a:latin typeface="Comic Sans MS" panose="030F0702030302020204" pitchFamily="66" charset="0"/>
              </a:rPr>
              <a:t>Verifier</a:t>
            </a:r>
          </a:p>
        </p:txBody>
      </p:sp>
      <p:sp>
        <p:nvSpPr>
          <p:cNvPr id="7" name="Content Placeholder 2">
            <a:extLst>
              <a:ext uri="{FF2B5EF4-FFF2-40B4-BE49-F238E27FC236}">
                <a16:creationId xmlns:a16="http://schemas.microsoft.com/office/drawing/2014/main" id="{B900AC32-7F29-42EC-55DE-FF9A6AB1BC70}"/>
              </a:ext>
            </a:extLst>
          </p:cNvPr>
          <p:cNvSpPr>
            <a:spLocks noGrp="1"/>
          </p:cNvSpPr>
          <p:nvPr>
            <p:ph idx="1"/>
          </p:nvPr>
        </p:nvSpPr>
        <p:spPr>
          <a:xfrm>
            <a:off x="1130874" y="4716742"/>
            <a:ext cx="8395808" cy="1607579"/>
          </a:xfrm>
        </p:spPr>
        <p:txBody>
          <a:bodyPr/>
          <a:lstStyle/>
          <a:p>
            <a:pPr marL="0" indent="0">
              <a:buNone/>
            </a:pPr>
            <a:r>
              <a:rPr lang="en-US" dirty="0">
                <a:solidFill>
                  <a:srgbClr val="FF0000"/>
                </a:solidFill>
                <a:latin typeface="Comic Sans MS" panose="030F0702030302020204" pitchFamily="66" charset="0"/>
              </a:rPr>
              <a:t>Polynomial is unknown to prover!</a:t>
            </a:r>
          </a:p>
          <a:p>
            <a:pPr marL="0" indent="0">
              <a:buNone/>
            </a:pPr>
            <a:r>
              <a:rPr lang="en-US" dirty="0">
                <a:solidFill>
                  <a:srgbClr val="FF0000"/>
                </a:solidFill>
                <a:latin typeface="Comic Sans MS" panose="030F0702030302020204" pitchFamily="66" charset="0"/>
              </a:rPr>
              <a:t>Evaluation point only known to Prover, not verifier.</a:t>
            </a:r>
          </a:p>
        </p:txBody>
      </p:sp>
      <p:pic>
        <p:nvPicPr>
          <p:cNvPr id="9" name="Audio 8">
            <a:hlinkClick r:id="" action="ppaction://media"/>
            <a:extLst>
              <a:ext uri="{FF2B5EF4-FFF2-40B4-BE49-F238E27FC236}">
                <a16:creationId xmlns:a16="http://schemas.microsoft.com/office/drawing/2014/main" id="{98A68012-5FD1-F0C7-9E03-04ED3EC0E850}"/>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317758799"/>
      </p:ext>
    </p:extLst>
  </p:cSld>
  <p:clrMapOvr>
    <a:masterClrMapping/>
  </p:clrMapOvr>
  <mc:AlternateContent xmlns:mc="http://schemas.openxmlformats.org/markup-compatibility/2006" xmlns:p14="http://schemas.microsoft.com/office/powerpoint/2010/main">
    <mc:Choice Requires="p14">
      <p:transition spd="slow" p14:dur="2000" advTm="68904"/>
    </mc:Choice>
    <mc:Fallback xmlns="">
      <p:transition spd="slow" advTm="6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65F8-4624-2FB2-5563-45065DF12849}"/>
              </a:ext>
            </a:extLst>
          </p:cNvPr>
          <p:cNvSpPr>
            <a:spLocks noGrp="1"/>
          </p:cNvSpPr>
          <p:nvPr>
            <p:ph type="title"/>
          </p:nvPr>
        </p:nvSpPr>
        <p:spPr/>
        <p:txBody>
          <a:bodyPr>
            <a:normAutofit/>
          </a:bodyPr>
          <a:lstStyle/>
          <a:p>
            <a:r>
              <a:rPr lang="en-US" sz="3200" dirty="0">
                <a:solidFill>
                  <a:schemeClr val="accent1"/>
                </a:solidFill>
              </a:rPr>
              <a:t>A</a:t>
            </a:r>
            <a:r>
              <a:rPr lang="en-US" altLang="zh-CN" sz="3200" dirty="0">
                <a:solidFill>
                  <a:schemeClr val="accent1"/>
                </a:solidFill>
              </a:rPr>
              <a:t>pplication</a:t>
            </a:r>
            <a:endParaRPr lang="en-US" sz="3200" dirty="0">
              <a:solidFill>
                <a:schemeClr val="accent1"/>
              </a:solidFill>
            </a:endParaRPr>
          </a:p>
        </p:txBody>
      </p:sp>
      <p:sp>
        <p:nvSpPr>
          <p:cNvPr id="4" name="Footer Placeholder 3">
            <a:extLst>
              <a:ext uri="{FF2B5EF4-FFF2-40B4-BE49-F238E27FC236}">
                <a16:creationId xmlns:a16="http://schemas.microsoft.com/office/drawing/2014/main" id="{84145793-4A36-A40A-2471-218B5BCEBE8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A17DA0F-701D-55D5-A86B-4D1C2E7DC386}"/>
              </a:ext>
            </a:extLst>
          </p:cNvPr>
          <p:cNvSpPr>
            <a:spLocks noGrp="1"/>
          </p:cNvSpPr>
          <p:nvPr>
            <p:ph type="sldNum" sz="quarter" idx="12"/>
          </p:nvPr>
        </p:nvSpPr>
        <p:spPr/>
        <p:txBody>
          <a:bodyPr/>
          <a:lstStyle/>
          <a:p>
            <a:fld id="{86ABF27B-0B1E-4F87-8E6F-E3E09309B2AF}" type="slidenum">
              <a:rPr lang="en-US" smtClean="0"/>
              <a:t>5</a:t>
            </a:fld>
            <a:endParaRPr lang="en-US"/>
          </a:p>
        </p:txBody>
      </p:sp>
      <p:pic>
        <p:nvPicPr>
          <p:cNvPr id="2050" name="Picture 2" descr="Private set intersection - Wikipedia">
            <a:extLst>
              <a:ext uri="{FF2B5EF4-FFF2-40B4-BE49-F238E27FC236}">
                <a16:creationId xmlns:a16="http://schemas.microsoft.com/office/drawing/2014/main" id="{9996EC56-72D9-DE51-FA9C-DC0C206B1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323" y="1694762"/>
            <a:ext cx="3309938" cy="2190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477EBC7-938D-B421-35C4-1AAEC3D39F61}"/>
              </a:ext>
            </a:extLst>
          </p:cNvPr>
          <p:cNvSpPr txBox="1"/>
          <p:nvPr/>
        </p:nvSpPr>
        <p:spPr>
          <a:xfrm>
            <a:off x="-317320" y="4205912"/>
            <a:ext cx="4472407" cy="954107"/>
          </a:xfrm>
          <a:prstGeom prst="rect">
            <a:avLst/>
          </a:prstGeom>
          <a:noFill/>
        </p:spPr>
        <p:txBody>
          <a:bodyPr wrap="square" rtlCol="0">
            <a:spAutoFit/>
          </a:bodyPr>
          <a:lstStyle/>
          <a:p>
            <a:pPr algn="ctr"/>
            <a:r>
              <a:rPr lang="en-US" sz="2800" dirty="0">
                <a:latin typeface="Comic Sans MS" panose="030F0702030302020204" pitchFamily="66" charset="0"/>
              </a:rPr>
              <a:t>MPSI with malicious security</a:t>
            </a:r>
          </a:p>
        </p:txBody>
      </p:sp>
      <p:sp>
        <p:nvSpPr>
          <p:cNvPr id="3" name="Rectangle: Rounded Corners 2">
            <a:extLst>
              <a:ext uri="{FF2B5EF4-FFF2-40B4-BE49-F238E27FC236}">
                <a16:creationId xmlns:a16="http://schemas.microsoft.com/office/drawing/2014/main" id="{281E23E3-6DEE-D203-1C24-9DCD53826738}"/>
              </a:ext>
            </a:extLst>
          </p:cNvPr>
          <p:cNvSpPr/>
          <p:nvPr/>
        </p:nvSpPr>
        <p:spPr>
          <a:xfrm>
            <a:off x="7115432" y="1625586"/>
            <a:ext cx="2990335" cy="21907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rPr>
              <a:t>DOPE</a:t>
            </a:r>
          </a:p>
        </p:txBody>
      </p:sp>
      <p:sp>
        <p:nvSpPr>
          <p:cNvPr id="6" name="TextBox 5">
            <a:extLst>
              <a:ext uri="{FF2B5EF4-FFF2-40B4-BE49-F238E27FC236}">
                <a16:creationId xmlns:a16="http://schemas.microsoft.com/office/drawing/2014/main" id="{2B74C6FC-9750-6C73-56BB-0B4772F4FEC0}"/>
              </a:ext>
            </a:extLst>
          </p:cNvPr>
          <p:cNvSpPr txBox="1"/>
          <p:nvPr/>
        </p:nvSpPr>
        <p:spPr>
          <a:xfrm>
            <a:off x="5778008" y="1625586"/>
            <a:ext cx="1408670" cy="2031325"/>
          </a:xfrm>
          <a:prstGeom prst="rect">
            <a:avLst/>
          </a:prstGeom>
          <a:noFill/>
        </p:spPr>
        <p:txBody>
          <a:bodyPr wrap="square" rtlCol="0">
            <a:spAutoFit/>
          </a:bodyPr>
          <a:lstStyle/>
          <a:p>
            <a:r>
              <a:rPr lang="en-US" dirty="0"/>
              <a:t>P</a:t>
            </a:r>
            <a:r>
              <a:rPr lang="en-US" baseline="-25000" dirty="0"/>
              <a:t>2</a:t>
            </a:r>
          </a:p>
          <a:p>
            <a:r>
              <a:rPr lang="en-US" dirty="0"/>
              <a:t>P</a:t>
            </a:r>
            <a:r>
              <a:rPr lang="en-US" baseline="-25000" dirty="0"/>
              <a:t>3</a:t>
            </a:r>
          </a:p>
          <a:p>
            <a:r>
              <a:rPr lang="en-US" dirty="0"/>
              <a:t>  .</a:t>
            </a:r>
          </a:p>
          <a:p>
            <a:r>
              <a:rPr lang="en-US" dirty="0"/>
              <a:t>  .         </a:t>
            </a:r>
            <a:r>
              <a:rPr lang="en-US" b="1" dirty="0"/>
              <a:t>Q(x)</a:t>
            </a:r>
          </a:p>
          <a:p>
            <a:r>
              <a:rPr lang="en-US" dirty="0"/>
              <a:t>  .</a:t>
            </a:r>
          </a:p>
          <a:p>
            <a:r>
              <a:rPr lang="en-US" dirty="0" err="1"/>
              <a:t>P</a:t>
            </a:r>
            <a:r>
              <a:rPr lang="en-US" baseline="-25000" dirty="0" err="1"/>
              <a:t>n</a:t>
            </a:r>
            <a:endParaRPr lang="en-US" baseline="-25000" dirty="0"/>
          </a:p>
          <a:p>
            <a:endParaRPr lang="en-US" dirty="0"/>
          </a:p>
        </p:txBody>
      </p:sp>
      <p:cxnSp>
        <p:nvCxnSpPr>
          <p:cNvPr id="8" name="Straight Arrow Connector 7">
            <a:extLst>
              <a:ext uri="{FF2B5EF4-FFF2-40B4-BE49-F238E27FC236}">
                <a16:creationId xmlns:a16="http://schemas.microsoft.com/office/drawing/2014/main" id="{BE765C25-A796-55FB-15D8-D3550664ACC0}"/>
              </a:ext>
            </a:extLst>
          </p:cNvPr>
          <p:cNvCxnSpPr>
            <a:cxnSpLocks/>
          </p:cNvCxnSpPr>
          <p:nvPr/>
        </p:nvCxnSpPr>
        <p:spPr>
          <a:xfrm>
            <a:off x="6148711" y="1891627"/>
            <a:ext cx="481316" cy="343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9386854-E56C-5D31-708D-C580E2CF520E}"/>
              </a:ext>
            </a:extLst>
          </p:cNvPr>
          <p:cNvCxnSpPr>
            <a:cxnSpLocks/>
          </p:cNvCxnSpPr>
          <p:nvPr/>
        </p:nvCxnSpPr>
        <p:spPr>
          <a:xfrm>
            <a:off x="6148711" y="2160394"/>
            <a:ext cx="481316" cy="312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E9E903E-758A-B405-CB40-D668D470F782}"/>
              </a:ext>
            </a:extLst>
          </p:cNvPr>
          <p:cNvCxnSpPr>
            <a:cxnSpLocks/>
          </p:cNvCxnSpPr>
          <p:nvPr/>
        </p:nvCxnSpPr>
        <p:spPr>
          <a:xfrm flipV="1">
            <a:off x="6148711" y="2746778"/>
            <a:ext cx="442783" cy="5465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A8961EE-0357-52B3-3951-AE0E9D8BE295}"/>
              </a:ext>
            </a:extLst>
          </p:cNvPr>
          <p:cNvSpPr txBox="1"/>
          <p:nvPr/>
        </p:nvSpPr>
        <p:spPr>
          <a:xfrm>
            <a:off x="10208963" y="1557450"/>
            <a:ext cx="2014151" cy="369332"/>
          </a:xfrm>
          <a:prstGeom prst="rect">
            <a:avLst/>
          </a:prstGeom>
          <a:noFill/>
        </p:spPr>
        <p:txBody>
          <a:bodyPr wrap="square" rtlCol="0">
            <a:spAutoFit/>
          </a:bodyPr>
          <a:lstStyle/>
          <a:p>
            <a:r>
              <a:rPr lang="en-US" b="1" dirty="0"/>
              <a:t>t</a:t>
            </a:r>
            <a:r>
              <a:rPr lang="en-US" dirty="0"/>
              <a:t>          P</a:t>
            </a:r>
            <a:r>
              <a:rPr lang="en-US" baseline="-25000" dirty="0"/>
              <a:t>1</a:t>
            </a:r>
          </a:p>
        </p:txBody>
      </p:sp>
      <p:cxnSp>
        <p:nvCxnSpPr>
          <p:cNvPr id="21" name="Straight Arrow Connector 20">
            <a:extLst>
              <a:ext uri="{FF2B5EF4-FFF2-40B4-BE49-F238E27FC236}">
                <a16:creationId xmlns:a16="http://schemas.microsoft.com/office/drawing/2014/main" id="{2DBF17B9-3AC6-F334-6DF4-AFAC1FF472D4}"/>
              </a:ext>
            </a:extLst>
          </p:cNvPr>
          <p:cNvCxnSpPr>
            <a:cxnSpLocks/>
          </p:cNvCxnSpPr>
          <p:nvPr/>
        </p:nvCxnSpPr>
        <p:spPr>
          <a:xfrm flipH="1">
            <a:off x="10218502" y="1988802"/>
            <a:ext cx="5919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791CEF8-EB94-A25B-2FF7-0B8E5FA22D8B}"/>
              </a:ext>
            </a:extLst>
          </p:cNvPr>
          <p:cNvCxnSpPr>
            <a:cxnSpLocks/>
          </p:cNvCxnSpPr>
          <p:nvPr/>
        </p:nvCxnSpPr>
        <p:spPr>
          <a:xfrm>
            <a:off x="10105767" y="3320881"/>
            <a:ext cx="9025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571330D-0681-64C7-39A6-8199425DDE5C}"/>
              </a:ext>
            </a:extLst>
          </p:cNvPr>
          <p:cNvSpPr txBox="1"/>
          <p:nvPr/>
        </p:nvSpPr>
        <p:spPr>
          <a:xfrm>
            <a:off x="10105767" y="2867682"/>
            <a:ext cx="2014151" cy="369332"/>
          </a:xfrm>
          <a:prstGeom prst="rect">
            <a:avLst/>
          </a:prstGeom>
          <a:noFill/>
        </p:spPr>
        <p:txBody>
          <a:bodyPr wrap="square" rtlCol="0">
            <a:spAutoFit/>
          </a:bodyPr>
          <a:lstStyle/>
          <a:p>
            <a:r>
              <a:rPr lang="en-US" b="1" dirty="0"/>
              <a:t>Q(t)</a:t>
            </a:r>
            <a:endParaRPr lang="en-US" dirty="0"/>
          </a:p>
        </p:txBody>
      </p:sp>
      <p:sp>
        <p:nvSpPr>
          <p:cNvPr id="28" name="TextBox 27">
            <a:extLst>
              <a:ext uri="{FF2B5EF4-FFF2-40B4-BE49-F238E27FC236}">
                <a16:creationId xmlns:a16="http://schemas.microsoft.com/office/drawing/2014/main" id="{729B442E-0BD8-6BF5-3141-91F16CC497F1}"/>
              </a:ext>
            </a:extLst>
          </p:cNvPr>
          <p:cNvSpPr txBox="1"/>
          <p:nvPr/>
        </p:nvSpPr>
        <p:spPr>
          <a:xfrm>
            <a:off x="6010260" y="3967923"/>
            <a:ext cx="4472407" cy="954107"/>
          </a:xfrm>
          <a:prstGeom prst="rect">
            <a:avLst/>
          </a:prstGeom>
          <a:noFill/>
        </p:spPr>
        <p:txBody>
          <a:bodyPr wrap="square" rtlCol="0">
            <a:spAutoFit/>
          </a:bodyPr>
          <a:lstStyle/>
          <a:p>
            <a:pPr algn="ctr"/>
            <a:r>
              <a:rPr lang="en-US" sz="2800" dirty="0">
                <a:latin typeface="Comic Sans MS" panose="030F0702030302020204" pitchFamily="66" charset="0"/>
              </a:rPr>
              <a:t>Distributed Oblivious Polynomial Evaluation</a:t>
            </a:r>
          </a:p>
        </p:txBody>
      </p:sp>
      <p:pic>
        <p:nvPicPr>
          <p:cNvPr id="11" name="Audio 10">
            <a:hlinkClick r:id="" action="ppaction://media"/>
            <a:extLst>
              <a:ext uri="{FF2B5EF4-FFF2-40B4-BE49-F238E27FC236}">
                <a16:creationId xmlns:a16="http://schemas.microsoft.com/office/drawing/2014/main" id="{96567A70-6B86-68C7-B410-C08674605A4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2617244"/>
      </p:ext>
    </p:extLst>
  </p:cSld>
  <p:clrMapOvr>
    <a:masterClrMapping/>
  </p:clrMapOvr>
  <mc:AlternateContent xmlns:mc="http://schemas.openxmlformats.org/markup-compatibility/2006" xmlns:p14="http://schemas.microsoft.com/office/powerpoint/2010/main">
    <mc:Choice Requires="p14">
      <p:transition spd="slow" p14:dur="2000" advTm="78487"/>
    </mc:Choice>
    <mc:Fallback xmlns="">
      <p:transition spd="slow" advTm="78487"/>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B731-EE3E-2855-5AD5-C26BB6C3D806}"/>
              </a:ext>
            </a:extLst>
          </p:cNvPr>
          <p:cNvSpPr>
            <a:spLocks noGrp="1"/>
          </p:cNvSpPr>
          <p:nvPr>
            <p:ph type="title"/>
          </p:nvPr>
        </p:nvSpPr>
        <p:spPr/>
        <p:txBody>
          <a:bodyPr>
            <a:normAutofit/>
          </a:bodyPr>
          <a:lstStyle/>
          <a:p>
            <a:r>
              <a:rPr lang="en-US" sz="3200" dirty="0">
                <a:solidFill>
                  <a:schemeClr val="accent1"/>
                </a:solidFill>
              </a:rPr>
              <a:t>Contribution</a:t>
            </a:r>
          </a:p>
        </p:txBody>
      </p:sp>
      <p:sp>
        <p:nvSpPr>
          <p:cNvPr id="3" name="Content Placeholder 2">
            <a:extLst>
              <a:ext uri="{FF2B5EF4-FFF2-40B4-BE49-F238E27FC236}">
                <a16:creationId xmlns:a16="http://schemas.microsoft.com/office/drawing/2014/main" id="{62057734-59A1-1F9A-CCC0-E927DE829FF1}"/>
              </a:ext>
            </a:extLst>
          </p:cNvPr>
          <p:cNvSpPr>
            <a:spLocks noGrp="1"/>
          </p:cNvSpPr>
          <p:nvPr>
            <p:ph idx="1"/>
          </p:nvPr>
        </p:nvSpPr>
        <p:spPr/>
        <p:txBody>
          <a:bodyPr/>
          <a:lstStyle/>
          <a:p>
            <a:pPr marL="0" indent="0">
              <a:buNone/>
            </a:pPr>
            <a:r>
              <a:rPr lang="en-US" b="1" dirty="0"/>
              <a:t>Definition</a:t>
            </a:r>
            <a:r>
              <a:rPr lang="en-US" dirty="0"/>
              <a:t>:</a:t>
            </a:r>
          </a:p>
          <a:p>
            <a:pPr lvl="1"/>
            <a:r>
              <a:rPr lang="en-US" dirty="0"/>
              <a:t>New notion private polynomial commitment scheme (PPCOM)</a:t>
            </a:r>
          </a:p>
          <a:p>
            <a:pPr lvl="1"/>
            <a:endParaRPr lang="en-US" dirty="0"/>
          </a:p>
          <a:p>
            <a:pPr marL="0" indent="0">
              <a:buNone/>
            </a:pPr>
            <a:r>
              <a:rPr lang="en-US" b="1" dirty="0"/>
              <a:t>Construction</a:t>
            </a:r>
            <a:r>
              <a:rPr lang="en-US" dirty="0"/>
              <a:t>:</a:t>
            </a:r>
          </a:p>
          <a:p>
            <a:pPr lvl="1"/>
            <a:r>
              <a:rPr lang="en-US" dirty="0"/>
              <a:t>Single and batch version of PPCOM </a:t>
            </a:r>
          </a:p>
          <a:p>
            <a:pPr lvl="1"/>
            <a:r>
              <a:rPr lang="en-US" dirty="0"/>
              <a:t>A new MPSI protocol based on PPCOM</a:t>
            </a:r>
          </a:p>
          <a:p>
            <a:pPr lvl="1"/>
            <a:endParaRPr lang="en-US" dirty="0"/>
          </a:p>
          <a:p>
            <a:pPr marL="0" indent="0">
              <a:buNone/>
            </a:pPr>
            <a:r>
              <a:rPr lang="en-US" b="1" dirty="0"/>
              <a:t>Benchmark:</a:t>
            </a:r>
          </a:p>
          <a:p>
            <a:pPr lvl="1"/>
            <a:r>
              <a:rPr lang="en-US" dirty="0"/>
              <a:t>Evaluation result of both our PPCOM and MPSI</a:t>
            </a:r>
          </a:p>
          <a:p>
            <a:pPr lvl="1"/>
            <a:endParaRPr lang="en-US" dirty="0"/>
          </a:p>
        </p:txBody>
      </p:sp>
      <p:sp>
        <p:nvSpPr>
          <p:cNvPr id="4" name="Footer Placeholder 3">
            <a:extLst>
              <a:ext uri="{FF2B5EF4-FFF2-40B4-BE49-F238E27FC236}">
                <a16:creationId xmlns:a16="http://schemas.microsoft.com/office/drawing/2014/main" id="{E6F7D1F0-F9AD-4674-1B7D-8EBFA8D793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298F73-CD39-C354-CCA4-B60BF3D7237B}"/>
              </a:ext>
            </a:extLst>
          </p:cNvPr>
          <p:cNvSpPr>
            <a:spLocks noGrp="1"/>
          </p:cNvSpPr>
          <p:nvPr>
            <p:ph type="sldNum" sz="quarter" idx="12"/>
          </p:nvPr>
        </p:nvSpPr>
        <p:spPr/>
        <p:txBody>
          <a:bodyPr/>
          <a:lstStyle/>
          <a:p>
            <a:fld id="{86ABF27B-0B1E-4F87-8E6F-E3E09309B2AF}" type="slidenum">
              <a:rPr lang="en-US" smtClean="0"/>
              <a:t>6</a:t>
            </a:fld>
            <a:endParaRPr lang="en-US"/>
          </a:p>
        </p:txBody>
      </p:sp>
      <p:pic>
        <p:nvPicPr>
          <p:cNvPr id="7" name="Audio 6">
            <a:hlinkClick r:id="" action="ppaction://media"/>
            <a:extLst>
              <a:ext uri="{FF2B5EF4-FFF2-40B4-BE49-F238E27FC236}">
                <a16:creationId xmlns:a16="http://schemas.microsoft.com/office/drawing/2014/main" id="{EAB5DB5D-CC03-A6E7-11BE-B4D56E8E90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4409482"/>
      </p:ext>
    </p:extLst>
  </p:cSld>
  <p:clrMapOvr>
    <a:masterClrMapping/>
  </p:clrMapOvr>
  <mc:AlternateContent xmlns:mc="http://schemas.openxmlformats.org/markup-compatibility/2006" xmlns:p14="http://schemas.microsoft.com/office/powerpoint/2010/main">
    <mc:Choice Requires="p14">
      <p:transition spd="slow" p14:dur="2000" advTm="50142"/>
    </mc:Choice>
    <mc:Fallback xmlns="">
      <p:transition spd="slow" advTm="50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F5C6773-DF00-A44A-A94F-8C46D6961216}"/>
              </a:ext>
            </a:extLst>
          </p:cNvPr>
          <p:cNvSpPr>
            <a:spLocks noGrp="1"/>
          </p:cNvSpPr>
          <p:nvPr>
            <p:ph type="sldNum" sz="quarter" idx="12"/>
          </p:nvPr>
        </p:nvSpPr>
        <p:spPr/>
        <p:txBody>
          <a:bodyPr/>
          <a:lstStyle/>
          <a:p>
            <a:fld id="{86ABF27B-0B1E-4F87-8E6F-E3E09309B2AF}" type="slidenum">
              <a:rPr lang="en-US" smtClean="0"/>
              <a:t>7</a:t>
            </a:fld>
            <a:endParaRPr lang="en-US"/>
          </a:p>
        </p:txBody>
      </p:sp>
      <p:sp>
        <p:nvSpPr>
          <p:cNvPr id="3" name="Footer Placeholder 2">
            <a:extLst>
              <a:ext uri="{FF2B5EF4-FFF2-40B4-BE49-F238E27FC236}">
                <a16:creationId xmlns:a16="http://schemas.microsoft.com/office/drawing/2014/main" id="{6E326EAB-47A5-8B2E-C6FF-CBE4776677D3}"/>
              </a:ext>
            </a:extLst>
          </p:cNvPr>
          <p:cNvSpPr>
            <a:spLocks noGrp="1"/>
          </p:cNvSpPr>
          <p:nvPr>
            <p:ph type="ftr" sz="quarter" idx="11"/>
          </p:nvPr>
        </p:nvSpPr>
        <p:spPr/>
        <p:txBody>
          <a:bodyPr/>
          <a:lstStyle/>
          <a:p>
            <a:endParaRPr lang="en-US"/>
          </a:p>
        </p:txBody>
      </p:sp>
      <p:pic>
        <p:nvPicPr>
          <p:cNvPr id="33" name="Picture 32">
            <a:extLst>
              <a:ext uri="{FF2B5EF4-FFF2-40B4-BE49-F238E27FC236}">
                <a16:creationId xmlns:a16="http://schemas.microsoft.com/office/drawing/2014/main" id="{C5D241B1-E60B-818C-77AC-97CD0D51F29A}"/>
              </a:ext>
            </a:extLst>
          </p:cNvPr>
          <p:cNvPicPr>
            <a:picLocks noChangeAspect="1"/>
          </p:cNvPicPr>
          <p:nvPr/>
        </p:nvPicPr>
        <p:blipFill>
          <a:blip r:embed="rId3"/>
          <a:stretch>
            <a:fillRect/>
          </a:stretch>
        </p:blipFill>
        <p:spPr>
          <a:xfrm>
            <a:off x="417494" y="2870198"/>
            <a:ext cx="1211148" cy="1211148"/>
          </a:xfrm>
          <a:prstGeom prst="rect">
            <a:avLst/>
          </a:prstGeom>
        </p:spPr>
      </p:pic>
      <p:pic>
        <p:nvPicPr>
          <p:cNvPr id="41" name="Picture 40">
            <a:extLst>
              <a:ext uri="{FF2B5EF4-FFF2-40B4-BE49-F238E27FC236}">
                <a16:creationId xmlns:a16="http://schemas.microsoft.com/office/drawing/2014/main" id="{F0EFB7C7-B51A-7F38-878C-EA0DE99F6B4F}"/>
              </a:ext>
            </a:extLst>
          </p:cNvPr>
          <p:cNvPicPr>
            <a:picLocks noChangeAspect="1"/>
          </p:cNvPicPr>
          <p:nvPr/>
        </p:nvPicPr>
        <p:blipFill>
          <a:blip r:embed="rId4"/>
          <a:stretch>
            <a:fillRect/>
          </a:stretch>
        </p:blipFill>
        <p:spPr>
          <a:xfrm>
            <a:off x="10119262" y="2823426"/>
            <a:ext cx="1211148" cy="1211148"/>
          </a:xfrm>
          <a:prstGeom prst="rect">
            <a:avLst/>
          </a:prstGeom>
        </p:spPr>
      </p:pic>
      <p:sp>
        <p:nvSpPr>
          <p:cNvPr id="10" name="Rectangle 9">
            <a:extLst>
              <a:ext uri="{FF2B5EF4-FFF2-40B4-BE49-F238E27FC236}">
                <a16:creationId xmlns:a16="http://schemas.microsoft.com/office/drawing/2014/main" id="{9A379B78-9ED4-E2C0-526B-DFD4ED12AFE6}"/>
              </a:ext>
            </a:extLst>
          </p:cNvPr>
          <p:cNvSpPr/>
          <p:nvPr/>
        </p:nvSpPr>
        <p:spPr>
          <a:xfrm>
            <a:off x="4331846" y="3420847"/>
            <a:ext cx="3043909" cy="11331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IPA</a:t>
            </a:r>
            <a:r>
              <a:rPr lang="en-US" dirty="0">
                <a:solidFill>
                  <a:schemeClr val="accent1"/>
                </a:solidFill>
                <a:latin typeface="Comic Sans MS" panose="030F0702030302020204" pitchFamily="66" charset="0"/>
              </a:rPr>
              <a:t>[BBB+18]</a:t>
            </a:r>
          </a:p>
        </p:txBody>
      </p:sp>
      <p:sp>
        <p:nvSpPr>
          <p:cNvPr id="2" name="TextBox 1">
            <a:extLst>
              <a:ext uri="{FF2B5EF4-FFF2-40B4-BE49-F238E27FC236}">
                <a16:creationId xmlns:a16="http://schemas.microsoft.com/office/drawing/2014/main" id="{93FEFC4F-E7F2-0BA5-169B-E238B442251F}"/>
              </a:ext>
            </a:extLst>
          </p:cNvPr>
          <p:cNvSpPr txBox="1"/>
          <p:nvPr/>
        </p:nvSpPr>
        <p:spPr>
          <a:xfrm>
            <a:off x="580164" y="910520"/>
            <a:ext cx="5292084" cy="2031325"/>
          </a:xfrm>
          <a:prstGeom prst="rect">
            <a:avLst/>
          </a:prstGeom>
          <a:noFill/>
        </p:spPr>
        <p:txBody>
          <a:bodyPr wrap="square" rtlCol="0">
            <a:spAutoFit/>
          </a:bodyPr>
          <a:lstStyle/>
          <a:p>
            <a:r>
              <a:rPr lang="en-US" b="1" dirty="0">
                <a:latin typeface="Comic Sans MS" panose="030F0702030302020204" pitchFamily="66" charset="0"/>
              </a:rPr>
              <a:t>a</a:t>
            </a:r>
            <a:r>
              <a:rPr lang="en-US" dirty="0">
                <a:latin typeface="Comic Sans MS" panose="030F0702030302020204" pitchFamily="66" charset="0"/>
              </a:rPr>
              <a:t> = {a</a:t>
            </a:r>
            <a:r>
              <a:rPr lang="en-US" baseline="-25000" dirty="0">
                <a:latin typeface="Comic Sans MS" panose="030F0702030302020204" pitchFamily="66" charset="0"/>
              </a:rPr>
              <a:t>0</a:t>
            </a:r>
            <a:r>
              <a:rPr lang="en-US" dirty="0">
                <a:latin typeface="Comic Sans MS" panose="030F0702030302020204" pitchFamily="66" charset="0"/>
              </a:rPr>
              <a:t>,a</a:t>
            </a:r>
            <a:r>
              <a:rPr lang="en-US" baseline="-25000" dirty="0">
                <a:latin typeface="Comic Sans MS" panose="030F0702030302020204" pitchFamily="66" charset="0"/>
              </a:rPr>
              <a:t>1</a:t>
            </a:r>
            <a:r>
              <a:rPr lang="en-US" dirty="0">
                <a:latin typeface="Comic Sans MS" panose="030F0702030302020204" pitchFamily="66" charset="0"/>
              </a:rPr>
              <a:t>,a</a:t>
            </a:r>
            <a:r>
              <a:rPr lang="en-US" baseline="-25000" dirty="0">
                <a:latin typeface="Comic Sans MS" panose="030F0702030302020204" pitchFamily="66" charset="0"/>
              </a:rPr>
              <a:t>2</a:t>
            </a:r>
            <a:r>
              <a:rPr lang="en-US" dirty="0">
                <a:latin typeface="Comic Sans MS" panose="030F0702030302020204" pitchFamily="66" charset="0"/>
              </a:rPr>
              <a:t>,…,a</a:t>
            </a:r>
            <a:r>
              <a:rPr lang="en-US" baseline="-25000" dirty="0">
                <a:latin typeface="Comic Sans MS" panose="030F0702030302020204" pitchFamily="66" charset="0"/>
              </a:rPr>
              <a:t>n</a:t>
            </a:r>
            <a:r>
              <a:rPr lang="en-US" dirty="0">
                <a:latin typeface="Comic Sans MS" panose="030F0702030302020204" pitchFamily="66" charset="0"/>
              </a:rPr>
              <a:t>}</a:t>
            </a:r>
          </a:p>
          <a:p>
            <a:r>
              <a:rPr lang="en-US" b="1" dirty="0">
                <a:latin typeface="Comic Sans MS" panose="030F0702030302020204" pitchFamily="66" charset="0"/>
              </a:rPr>
              <a:t>b</a:t>
            </a:r>
            <a:r>
              <a:rPr lang="en-US" dirty="0">
                <a:latin typeface="Comic Sans MS" panose="030F0702030302020204" pitchFamily="66" charset="0"/>
              </a:rPr>
              <a:t> = {b</a:t>
            </a:r>
            <a:r>
              <a:rPr lang="en-US" baseline="-25000" dirty="0">
                <a:latin typeface="Comic Sans MS" panose="030F0702030302020204" pitchFamily="66" charset="0"/>
              </a:rPr>
              <a:t>0</a:t>
            </a:r>
            <a:r>
              <a:rPr lang="en-US" dirty="0">
                <a:latin typeface="Comic Sans MS" panose="030F0702030302020204" pitchFamily="66" charset="0"/>
              </a:rPr>
              <a:t>,b</a:t>
            </a:r>
            <a:r>
              <a:rPr lang="en-US" baseline="-25000" dirty="0">
                <a:latin typeface="Comic Sans MS" panose="030F0702030302020204" pitchFamily="66" charset="0"/>
              </a:rPr>
              <a:t>1</a:t>
            </a:r>
            <a:r>
              <a:rPr lang="en-US" dirty="0">
                <a:latin typeface="Comic Sans MS" panose="030F0702030302020204" pitchFamily="66" charset="0"/>
              </a:rPr>
              <a:t>,b</a:t>
            </a:r>
            <a:r>
              <a:rPr lang="en-US" baseline="-25000" dirty="0">
                <a:latin typeface="Comic Sans MS" panose="030F0702030302020204" pitchFamily="66" charset="0"/>
              </a:rPr>
              <a:t>2</a:t>
            </a:r>
            <a:r>
              <a:rPr lang="en-US" dirty="0">
                <a:latin typeface="Comic Sans MS" panose="030F0702030302020204" pitchFamily="66" charset="0"/>
              </a:rPr>
              <a:t>,…,b</a:t>
            </a:r>
            <a:r>
              <a:rPr lang="en-US" baseline="-25000" dirty="0">
                <a:latin typeface="Comic Sans MS" panose="030F0702030302020204" pitchFamily="66" charset="0"/>
              </a:rPr>
              <a:t>n</a:t>
            </a:r>
            <a:r>
              <a:rPr lang="en-US" dirty="0">
                <a:latin typeface="Comic Sans MS" panose="030F0702030302020204" pitchFamily="66" charset="0"/>
              </a:rPr>
              <a:t>}</a:t>
            </a:r>
          </a:p>
          <a:p>
            <a:endParaRPr lang="en-US"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Eval point: t</a:t>
            </a:r>
          </a:p>
          <a:p>
            <a:r>
              <a:rPr lang="en-US" dirty="0">
                <a:latin typeface="Comic Sans MS" panose="030F0702030302020204" pitchFamily="66" charset="0"/>
              </a:rPr>
              <a:t>Eval </a:t>
            </a:r>
            <a:r>
              <a:rPr lang="en-US" dirty="0" err="1">
                <a:latin typeface="Comic Sans MS" panose="030F0702030302020204" pitchFamily="66" charset="0"/>
              </a:rPr>
              <a:t>vec</a:t>
            </a:r>
            <a:r>
              <a:rPr lang="en-US" dirty="0">
                <a:latin typeface="Comic Sans MS" panose="030F0702030302020204" pitchFamily="66" charset="0"/>
              </a:rPr>
              <a:t>: </a:t>
            </a:r>
            <a:r>
              <a:rPr lang="en-US" b="1" dirty="0">
                <a:latin typeface="Comic Sans MS" panose="030F0702030302020204" pitchFamily="66" charset="0"/>
              </a:rPr>
              <a:t>T</a:t>
            </a:r>
            <a:r>
              <a:rPr lang="en-US" dirty="0">
                <a:latin typeface="Comic Sans MS" panose="030F0702030302020204" pitchFamily="66" charset="0"/>
              </a:rPr>
              <a:t> = {1,t,t</a:t>
            </a:r>
            <a:r>
              <a:rPr lang="en-US" baseline="30000" dirty="0">
                <a:latin typeface="Comic Sans MS" panose="030F0702030302020204" pitchFamily="66" charset="0"/>
              </a:rPr>
              <a:t>2</a:t>
            </a:r>
            <a:r>
              <a:rPr lang="en-US" dirty="0">
                <a:latin typeface="Comic Sans MS" panose="030F0702030302020204" pitchFamily="66" charset="0"/>
              </a:rPr>
              <a:t>,t</a:t>
            </a:r>
            <a:r>
              <a:rPr lang="en-US" baseline="30000" dirty="0">
                <a:latin typeface="Comic Sans MS" panose="030F0702030302020204" pitchFamily="66" charset="0"/>
              </a:rPr>
              <a:t>3</a:t>
            </a:r>
            <a:r>
              <a:rPr lang="en-US" dirty="0">
                <a:latin typeface="Comic Sans MS" panose="030F0702030302020204" pitchFamily="66" charset="0"/>
              </a:rPr>
              <a:t>,…,</a:t>
            </a:r>
            <a:r>
              <a:rPr lang="en-US" dirty="0" err="1">
                <a:latin typeface="Comic Sans MS" panose="030F0702030302020204" pitchFamily="66" charset="0"/>
              </a:rPr>
              <a:t>t</a:t>
            </a:r>
            <a:r>
              <a:rPr lang="en-US" baseline="30000" dirty="0" err="1">
                <a:latin typeface="Comic Sans MS" panose="030F0702030302020204" pitchFamily="66" charset="0"/>
              </a:rPr>
              <a:t>n</a:t>
            </a:r>
            <a:r>
              <a:rPr lang="en-US" dirty="0">
                <a:latin typeface="Comic Sans MS" panose="030F0702030302020204" pitchFamily="66" charset="0"/>
              </a:rPr>
              <a:t>}</a:t>
            </a:r>
          </a:p>
          <a:p>
            <a:endParaRPr lang="en-US" dirty="0">
              <a:latin typeface="Comic Sans MS" panose="030F0702030302020204" pitchFamily="66" charset="0"/>
            </a:endParaRPr>
          </a:p>
        </p:txBody>
      </p:sp>
      <p:sp>
        <p:nvSpPr>
          <p:cNvPr id="17" name="Title 1">
            <a:extLst>
              <a:ext uri="{FF2B5EF4-FFF2-40B4-BE49-F238E27FC236}">
                <a16:creationId xmlns:a16="http://schemas.microsoft.com/office/drawing/2014/main" id="{CA241957-A1E8-6C62-3039-4D7951DF14B2}"/>
              </a:ext>
            </a:extLst>
          </p:cNvPr>
          <p:cNvSpPr>
            <a:spLocks noGrp="1"/>
          </p:cNvSpPr>
          <p:nvPr>
            <p:ph type="title"/>
          </p:nvPr>
        </p:nvSpPr>
        <p:spPr>
          <a:xfrm>
            <a:off x="504244" y="138906"/>
            <a:ext cx="10849555" cy="1110343"/>
          </a:xfrm>
        </p:spPr>
        <p:txBody>
          <a:bodyPr>
            <a:normAutofit/>
          </a:bodyPr>
          <a:lstStyle/>
          <a:p>
            <a:r>
              <a:rPr lang="en-US" sz="3200" dirty="0">
                <a:solidFill>
                  <a:schemeClr val="accent1"/>
                </a:solidFill>
              </a:rPr>
              <a:t>Private Polynomial Commitment Scheme</a:t>
            </a:r>
          </a:p>
        </p:txBody>
      </p:sp>
      <p:sp>
        <p:nvSpPr>
          <p:cNvPr id="19" name="TextBox 18">
            <a:extLst>
              <a:ext uri="{FF2B5EF4-FFF2-40B4-BE49-F238E27FC236}">
                <a16:creationId xmlns:a16="http://schemas.microsoft.com/office/drawing/2014/main" id="{0A50B940-EF15-15CD-747E-3DFD9F45DFD6}"/>
              </a:ext>
            </a:extLst>
          </p:cNvPr>
          <p:cNvSpPr txBox="1"/>
          <p:nvPr/>
        </p:nvSpPr>
        <p:spPr>
          <a:xfrm>
            <a:off x="5588314" y="5773226"/>
            <a:ext cx="65" cy="276999"/>
          </a:xfrm>
          <a:prstGeom prst="rect">
            <a:avLst/>
          </a:prstGeom>
          <a:noFill/>
        </p:spPr>
        <p:txBody>
          <a:bodyPr wrap="none" lIns="0" tIns="0" rIns="0" bIns="0" rtlCol="0">
            <a:spAutoFit/>
          </a:bodyPr>
          <a:lstStyle/>
          <a:p>
            <a:endParaRPr lang="en-US" dirty="0"/>
          </a:p>
        </p:txBody>
      </p:sp>
      <p:sp>
        <p:nvSpPr>
          <p:cNvPr id="5" name="Arrow: Right 4">
            <a:extLst>
              <a:ext uri="{FF2B5EF4-FFF2-40B4-BE49-F238E27FC236}">
                <a16:creationId xmlns:a16="http://schemas.microsoft.com/office/drawing/2014/main" id="{76B6D22E-3D60-BF58-6CB0-641CD69A73E0}"/>
              </a:ext>
            </a:extLst>
          </p:cNvPr>
          <p:cNvSpPr/>
          <p:nvPr/>
        </p:nvSpPr>
        <p:spPr>
          <a:xfrm>
            <a:off x="1948070" y="4081346"/>
            <a:ext cx="2199860" cy="230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5B3CB6-00A6-79E9-FBE5-DDE658BECDA4}"/>
              </a:ext>
            </a:extLst>
          </p:cNvPr>
          <p:cNvSpPr txBox="1"/>
          <p:nvPr/>
        </p:nvSpPr>
        <p:spPr>
          <a:xfrm>
            <a:off x="2649628" y="3752320"/>
            <a:ext cx="1590260" cy="369332"/>
          </a:xfrm>
          <a:prstGeom prst="rect">
            <a:avLst/>
          </a:prstGeom>
          <a:noFill/>
        </p:spPr>
        <p:txBody>
          <a:bodyPr wrap="square" rtlCol="0">
            <a:spAutoFit/>
          </a:bodyPr>
          <a:lstStyle/>
          <a:p>
            <a:r>
              <a:rPr lang="en-US" b="1" dirty="0" err="1">
                <a:latin typeface="Comic Sans MS" panose="030F0702030302020204" pitchFamily="66" charset="0"/>
              </a:rPr>
              <a:t>a,b</a:t>
            </a:r>
            <a:endParaRPr lang="en-US" b="1"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E7D14A4-0A31-2F0D-9E74-36C1A28ED5DA}"/>
                  </a:ext>
                </a:extLst>
              </p:cNvPr>
              <p:cNvSpPr txBox="1"/>
              <p:nvPr/>
            </p:nvSpPr>
            <p:spPr>
              <a:xfrm>
                <a:off x="5948168" y="2211035"/>
                <a:ext cx="6098058" cy="369332"/>
              </a:xfrm>
              <a:prstGeom prst="rect">
                <a:avLst/>
              </a:prstGeom>
              <a:noFill/>
            </p:spPr>
            <p:txBody>
              <a:bodyPr wrap="square">
                <a:spAutoFit/>
              </a:bodyPr>
              <a:lstStyle/>
              <a:p>
                <a:r>
                  <a:rPr lang="en-US" dirty="0">
                    <a:latin typeface="Comic Sans MS" panose="030F0702030302020204" pitchFamily="66" charset="0"/>
                  </a:rPr>
                  <a:t>  c = &lt;</a:t>
                </a:r>
                <a:r>
                  <a:rPr lang="en-US" b="1" dirty="0" err="1">
                    <a:latin typeface="Comic Sans MS" panose="030F0702030302020204" pitchFamily="66" charset="0"/>
                  </a:rPr>
                  <a:t>a,b</a:t>
                </a:r>
                <a:r>
                  <a:rPr lang="en-US" dirty="0">
                    <a:latin typeface="Comic Sans MS" panose="030F0702030302020204" pitchFamily="66" charset="0"/>
                  </a:rPr>
                  <a:t>&gt; = </a:t>
                </a:r>
                <a14:m>
                  <m:oMath xmlns:m="http://schemas.openxmlformats.org/officeDocument/2006/math">
                    <m:r>
                      <a:rPr lang="en-US" b="0" i="1" smtClean="0">
                        <a:latin typeface="Cambria Math" panose="02040503050406030204" pitchFamily="18" charset="0"/>
                      </a:rPr>
                      <m:t>∑</m:t>
                    </m:r>
                  </m:oMath>
                </a14:m>
                <a:r>
                  <a:rPr lang="en-US" b="1" dirty="0">
                    <a:latin typeface="Comic Sans MS" panose="030F0702030302020204" pitchFamily="66" charset="0"/>
                  </a:rPr>
                  <a:t>a</a:t>
                </a:r>
                <a:r>
                  <a:rPr lang="en-US" b="1" baseline="-25000" dirty="0">
                    <a:latin typeface="Comic Sans MS" panose="030F0702030302020204" pitchFamily="66" charset="0"/>
                  </a:rPr>
                  <a:t>i</a:t>
                </a:r>
                <a:r>
                  <a:rPr lang="en-US" b="1" dirty="0">
                    <a:latin typeface="Comic Sans MS" panose="030F0702030302020204" pitchFamily="66" charset="0"/>
                  </a:rPr>
                  <a:t>b</a:t>
                </a:r>
                <a:r>
                  <a:rPr lang="en-US" b="1" baseline="-25000" dirty="0">
                    <a:latin typeface="Comic Sans MS" panose="030F0702030302020204" pitchFamily="66" charset="0"/>
                  </a:rPr>
                  <a:t>i</a:t>
                </a:r>
              </a:p>
            </p:txBody>
          </p:sp>
        </mc:Choice>
        <mc:Fallback xmlns="">
          <p:sp>
            <p:nvSpPr>
              <p:cNvPr id="7" name="TextBox 6">
                <a:extLst>
                  <a:ext uri="{FF2B5EF4-FFF2-40B4-BE49-F238E27FC236}">
                    <a16:creationId xmlns:a16="http://schemas.microsoft.com/office/drawing/2014/main" id="{BE7D14A4-0A31-2F0D-9E74-36C1A28ED5DA}"/>
                  </a:ext>
                </a:extLst>
              </p:cNvPr>
              <p:cNvSpPr txBox="1">
                <a:spLocks noRot="1" noChangeAspect="1" noMove="1" noResize="1" noEditPoints="1" noAdjustHandles="1" noChangeArrowheads="1" noChangeShapeType="1" noTextEdit="1"/>
              </p:cNvSpPr>
              <p:nvPr/>
            </p:nvSpPr>
            <p:spPr>
              <a:xfrm>
                <a:off x="5948168" y="2211035"/>
                <a:ext cx="6098058" cy="369332"/>
              </a:xfrm>
              <a:prstGeom prst="rect">
                <a:avLst/>
              </a:prstGeom>
              <a:blipFill>
                <a:blip r:embed="rId6"/>
                <a:stretch>
                  <a:fillRect t="-8333" b="-28333"/>
                </a:stretch>
              </a:blipFill>
            </p:spPr>
            <p:txBody>
              <a:bodyPr/>
              <a:lstStyle/>
              <a:p>
                <a:r>
                  <a:rPr lang="en-US">
                    <a:noFill/>
                  </a:rPr>
                  <a:t> </a:t>
                </a:r>
              </a:p>
            </p:txBody>
          </p:sp>
        </mc:Fallback>
      </mc:AlternateContent>
      <p:sp>
        <p:nvSpPr>
          <p:cNvPr id="8" name="Arrow: Right 7">
            <a:extLst>
              <a:ext uri="{FF2B5EF4-FFF2-40B4-BE49-F238E27FC236}">
                <a16:creationId xmlns:a16="http://schemas.microsoft.com/office/drawing/2014/main" id="{DBB19A7A-7B69-23C9-1BAF-120934B42656}"/>
              </a:ext>
            </a:extLst>
          </p:cNvPr>
          <p:cNvSpPr/>
          <p:nvPr/>
        </p:nvSpPr>
        <p:spPr>
          <a:xfrm>
            <a:off x="7579047" y="4006238"/>
            <a:ext cx="2199860" cy="230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3FA1CF-A70E-928E-D97D-7949253FFA38}"/>
              </a:ext>
            </a:extLst>
          </p:cNvPr>
          <p:cNvSpPr txBox="1"/>
          <p:nvPr/>
        </p:nvSpPr>
        <p:spPr>
          <a:xfrm>
            <a:off x="8300757" y="3720595"/>
            <a:ext cx="1590260" cy="369332"/>
          </a:xfrm>
          <a:prstGeom prst="rect">
            <a:avLst/>
          </a:prstGeom>
          <a:noFill/>
        </p:spPr>
        <p:txBody>
          <a:bodyPr wrap="square" rtlCol="0">
            <a:spAutoFit/>
          </a:bodyPr>
          <a:lstStyle/>
          <a:p>
            <a:r>
              <a:rPr lang="en-US" b="1" dirty="0">
                <a:latin typeface="Comic Sans MS" panose="030F0702030302020204" pitchFamily="66" charset="0"/>
              </a:rPr>
              <a:t>proof</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2415EC1-C025-A6F0-9339-B240FFE68B20}"/>
                  </a:ext>
                </a:extLst>
              </p:cNvPr>
              <p:cNvSpPr txBox="1"/>
              <p:nvPr/>
            </p:nvSpPr>
            <p:spPr>
              <a:xfrm>
                <a:off x="7815470" y="4277633"/>
                <a:ext cx="4230756" cy="1384995"/>
              </a:xfrm>
              <a:prstGeom prst="rect">
                <a:avLst/>
              </a:prstGeom>
              <a:noFill/>
            </p:spPr>
            <p:txBody>
              <a:bodyPr wrap="square" rtlCol="0">
                <a:spAutoFit/>
              </a:bodyPr>
              <a:lstStyle/>
              <a:p>
                <a:r>
                  <a:rPr lang="en-US" b="1" dirty="0">
                    <a:latin typeface="Comic Sans MS" panose="030F0702030302020204" pitchFamily="66" charset="0"/>
                  </a:rPr>
                  <a:t>com(a) = </a:t>
                </a:r>
                <a14:m>
                  <m:oMath xmlns:m="http://schemas.openxmlformats.org/officeDocument/2006/math">
                    <m:nary>
                      <m:naryPr>
                        <m:chr m:val="∏"/>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𝒊</m:t>
                        </m:r>
                        <m:r>
                          <a:rPr lang="en-US" b="1" i="1" smtClean="0">
                            <a:latin typeface="Cambria Math" panose="02040503050406030204" pitchFamily="18" charset="0"/>
                          </a:rPr>
                          <m:t>=</m:t>
                        </m:r>
                        <m:r>
                          <a:rPr lang="en-US" b="1" i="1" smtClean="0">
                            <a:latin typeface="Cambria Math" panose="02040503050406030204" pitchFamily="18" charset="0"/>
                          </a:rPr>
                          <m:t>𝟎</m:t>
                        </m:r>
                      </m:sub>
                      <m:sup>
                        <m:r>
                          <a:rPr lang="en-US" b="1" i="1" smtClean="0">
                            <a:latin typeface="Cambria Math" panose="02040503050406030204" pitchFamily="18" charset="0"/>
                          </a:rPr>
                          <m:t>𝒏</m:t>
                        </m:r>
                      </m:sup>
                      <m:e>
                        <m:r>
                          <m:rPr>
                            <m:nor/>
                          </m:rPr>
                          <a:rPr lang="en-US" b="1" i="0" smtClean="0">
                            <a:latin typeface="Cambria Math" panose="02040503050406030204" pitchFamily="18" charset="0"/>
                          </a:rPr>
                          <m:t>g</m:t>
                        </m:r>
                        <m:r>
                          <m:rPr>
                            <m:nor/>
                          </m:rPr>
                          <a:rPr lang="en-US" b="1" i="0" baseline="-25000" smtClean="0">
                            <a:latin typeface="Cambria Math" panose="02040503050406030204" pitchFamily="18" charset="0"/>
                          </a:rPr>
                          <m:t>i</m:t>
                        </m:r>
                        <m:r>
                          <m:rPr>
                            <m:nor/>
                          </m:rPr>
                          <a:rPr lang="en-US" b="1" i="0" smtClean="0">
                            <a:latin typeface="Cambria Math" panose="02040503050406030204" pitchFamily="18" charset="0"/>
                          </a:rPr>
                          <m:t> </m:t>
                        </m:r>
                        <m:r>
                          <m:rPr>
                            <m:nor/>
                          </m:rPr>
                          <a:rPr lang="en-US" b="1" i="0" baseline="30000" dirty="0" smtClean="0">
                            <a:latin typeface="Comic Sans MS" panose="030F0702030302020204" pitchFamily="66" charset="0"/>
                          </a:rPr>
                          <m:t>a</m:t>
                        </m:r>
                        <m:r>
                          <m:rPr>
                            <m:nor/>
                          </m:rPr>
                          <a:rPr lang="en-US" b="1" baseline="30000" dirty="0">
                            <a:latin typeface="Comic Sans MS" panose="030F0702030302020204" pitchFamily="66" charset="0"/>
                          </a:rPr>
                          <m:t>[</m:t>
                        </m:r>
                        <m:r>
                          <m:rPr>
                            <m:nor/>
                          </m:rPr>
                          <a:rPr lang="en-US" b="1" baseline="30000" dirty="0">
                            <a:latin typeface="Comic Sans MS" panose="030F0702030302020204" pitchFamily="66" charset="0"/>
                          </a:rPr>
                          <m:t>i</m:t>
                        </m:r>
                        <m:r>
                          <m:rPr>
                            <m:nor/>
                          </m:rPr>
                          <a:rPr lang="en-US" b="1" baseline="30000" dirty="0">
                            <a:latin typeface="Comic Sans MS" panose="030F0702030302020204" pitchFamily="66" charset="0"/>
                          </a:rPr>
                          <m:t>]</m:t>
                        </m:r>
                      </m:e>
                    </m:nary>
                  </m:oMath>
                </a14:m>
                <a:endParaRPr lang="en-US" b="1" dirty="0">
                  <a:latin typeface="Comic Sans MS" panose="030F0702030302020204" pitchFamily="66" charset="0"/>
                </a:endParaRPr>
              </a:p>
              <a:p>
                <a:endParaRPr lang="en-US" b="1" dirty="0">
                  <a:latin typeface="Comic Sans MS" panose="030F0702030302020204" pitchFamily="66" charset="0"/>
                </a:endParaRPr>
              </a:p>
              <a:p>
                <a:r>
                  <a:rPr lang="en-US" b="1" dirty="0">
                    <a:latin typeface="Comic Sans MS" panose="030F0702030302020204" pitchFamily="66" charset="0"/>
                  </a:rPr>
                  <a:t>com(b) = </a:t>
                </a:r>
                <a14:m>
                  <m:oMath xmlns:m="http://schemas.openxmlformats.org/officeDocument/2006/math">
                    <m:nary>
                      <m:naryPr>
                        <m:chr m:val="∏"/>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𝒊</m:t>
                        </m:r>
                        <m:r>
                          <a:rPr lang="en-US" b="1" i="1" smtClean="0">
                            <a:latin typeface="Cambria Math" panose="02040503050406030204" pitchFamily="18" charset="0"/>
                          </a:rPr>
                          <m:t>=</m:t>
                        </m:r>
                        <m:r>
                          <a:rPr lang="en-US" b="1" i="1" smtClean="0">
                            <a:latin typeface="Cambria Math" panose="02040503050406030204" pitchFamily="18" charset="0"/>
                          </a:rPr>
                          <m:t>𝟎</m:t>
                        </m:r>
                      </m:sub>
                      <m:sup>
                        <m:r>
                          <a:rPr lang="en-US" b="1" i="1" smtClean="0">
                            <a:latin typeface="Cambria Math" panose="02040503050406030204" pitchFamily="18" charset="0"/>
                          </a:rPr>
                          <m:t>𝒏</m:t>
                        </m:r>
                      </m:sup>
                      <m:e>
                        <m:r>
                          <m:rPr>
                            <m:nor/>
                          </m:rPr>
                          <a:rPr lang="en-US" b="1" i="0" smtClean="0">
                            <a:latin typeface="Cambria Math" panose="02040503050406030204" pitchFamily="18" charset="0"/>
                          </a:rPr>
                          <m:t>h</m:t>
                        </m:r>
                        <m:r>
                          <m:rPr>
                            <m:nor/>
                          </m:rPr>
                          <a:rPr lang="en-US" b="1" i="0" baseline="-25000" smtClean="0">
                            <a:latin typeface="Cambria Math" panose="02040503050406030204" pitchFamily="18" charset="0"/>
                          </a:rPr>
                          <m:t>i</m:t>
                        </m:r>
                        <m:r>
                          <m:rPr>
                            <m:nor/>
                          </m:rPr>
                          <a:rPr lang="en-US" b="1" i="0" smtClean="0">
                            <a:latin typeface="Cambria Math" panose="02040503050406030204" pitchFamily="18" charset="0"/>
                          </a:rPr>
                          <m:t> </m:t>
                        </m:r>
                        <m:r>
                          <m:rPr>
                            <m:nor/>
                          </m:rPr>
                          <a:rPr lang="en-US" b="1" i="0" baseline="30000" dirty="0" smtClean="0">
                            <a:latin typeface="Comic Sans MS" panose="030F0702030302020204" pitchFamily="66" charset="0"/>
                          </a:rPr>
                          <m:t>b</m:t>
                        </m:r>
                        <m:r>
                          <m:rPr>
                            <m:nor/>
                          </m:rPr>
                          <a:rPr lang="en-US" b="1" baseline="30000" dirty="0">
                            <a:latin typeface="Comic Sans MS" panose="030F0702030302020204" pitchFamily="66" charset="0"/>
                          </a:rPr>
                          <m:t>[</m:t>
                        </m:r>
                        <m:r>
                          <m:rPr>
                            <m:nor/>
                          </m:rPr>
                          <a:rPr lang="en-US" b="1" baseline="30000" dirty="0">
                            <a:latin typeface="Comic Sans MS" panose="030F0702030302020204" pitchFamily="66" charset="0"/>
                          </a:rPr>
                          <m:t>i</m:t>
                        </m:r>
                        <m:r>
                          <m:rPr>
                            <m:nor/>
                          </m:rPr>
                          <a:rPr lang="en-US" b="1" baseline="30000" dirty="0">
                            <a:latin typeface="Comic Sans MS" panose="030F0702030302020204" pitchFamily="66" charset="0"/>
                          </a:rPr>
                          <m:t>]</m:t>
                        </m:r>
                      </m:e>
                    </m:nary>
                  </m:oMath>
                </a14:m>
                <a:endParaRPr lang="en-US" b="1" baseline="30000" dirty="0">
                  <a:latin typeface="Comic Sans MS" panose="030F0702030302020204" pitchFamily="66" charset="0"/>
                </a:endParaRPr>
              </a:p>
              <a:p>
                <a:endParaRPr lang="en-US" b="1" baseline="30000" dirty="0">
                  <a:latin typeface="Comic Sans MS" panose="030F0702030302020204" pitchFamily="66" charset="0"/>
                </a:endParaRPr>
              </a:p>
              <a:p>
                <a:r>
                  <a:rPr lang="en-US" b="1" dirty="0">
                    <a:latin typeface="Comic Sans MS" panose="030F0702030302020204" pitchFamily="66" charset="0"/>
                  </a:rPr>
                  <a:t>com = com(a)com(b)u</a:t>
                </a:r>
                <a:r>
                  <a:rPr lang="en-US" baseline="30000" dirty="0">
                    <a:latin typeface="Comic Sans MS" panose="030F0702030302020204" pitchFamily="66" charset="0"/>
                  </a:rPr>
                  <a:t>c</a:t>
                </a:r>
              </a:p>
            </p:txBody>
          </p:sp>
        </mc:Choice>
        <mc:Fallback xmlns="">
          <p:sp>
            <p:nvSpPr>
              <p:cNvPr id="15" name="TextBox 14">
                <a:extLst>
                  <a:ext uri="{FF2B5EF4-FFF2-40B4-BE49-F238E27FC236}">
                    <a16:creationId xmlns:a16="http://schemas.microsoft.com/office/drawing/2014/main" id="{92415EC1-C025-A6F0-9339-B240FFE68B20}"/>
                  </a:ext>
                </a:extLst>
              </p:cNvPr>
              <p:cNvSpPr txBox="1">
                <a:spLocks noRot="1" noChangeAspect="1" noMove="1" noResize="1" noEditPoints="1" noAdjustHandles="1" noChangeArrowheads="1" noChangeShapeType="1" noTextEdit="1"/>
              </p:cNvSpPr>
              <p:nvPr/>
            </p:nvSpPr>
            <p:spPr>
              <a:xfrm>
                <a:off x="7815470" y="4277633"/>
                <a:ext cx="4230756" cy="1384995"/>
              </a:xfrm>
              <a:prstGeom prst="rect">
                <a:avLst/>
              </a:prstGeom>
              <a:blipFill>
                <a:blip r:embed="rId7"/>
                <a:stretch>
                  <a:fillRect l="-1153" t="-31718" b="-163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77C2DD-59A8-3EC8-C5FD-A321315AE7C0}"/>
                  </a:ext>
                </a:extLst>
              </p:cNvPr>
              <p:cNvSpPr txBox="1"/>
              <p:nvPr/>
            </p:nvSpPr>
            <p:spPr>
              <a:xfrm>
                <a:off x="6129509" y="1102258"/>
                <a:ext cx="5292084" cy="1200329"/>
              </a:xfrm>
              <a:prstGeom prst="rect">
                <a:avLst/>
              </a:prstGeom>
              <a:noFill/>
            </p:spPr>
            <p:txBody>
              <a:bodyPr wrap="square" rtlCol="0">
                <a:spAutoFit/>
              </a:bodyPr>
              <a:lstStyle/>
              <a:p>
                <a:r>
                  <a:rPr lang="en-US" dirty="0">
                    <a:latin typeface="Comic Sans MS" panose="030F0702030302020204" pitchFamily="66" charset="0"/>
                  </a:rPr>
                  <a:t>Pks</a:t>
                </a:r>
              </a:p>
              <a:p>
                <a:r>
                  <a:rPr lang="en-US" dirty="0">
                    <a:latin typeface="Comic Sans MS" panose="030F0702030302020204" pitchFamily="66" charset="0"/>
                  </a:rPr>
                  <a:t>ck1 = {g</a:t>
                </a:r>
                <a:r>
                  <a:rPr lang="en-US" baseline="-25000" dirty="0">
                    <a:latin typeface="Comic Sans MS" panose="030F0702030302020204" pitchFamily="66" charset="0"/>
                  </a:rPr>
                  <a:t>0</a:t>
                </a:r>
                <a:r>
                  <a:rPr lang="en-US" dirty="0">
                    <a:latin typeface="Comic Sans MS" panose="030F0702030302020204" pitchFamily="66" charset="0"/>
                  </a:rPr>
                  <a:t>,g</a:t>
                </a:r>
                <a:r>
                  <a:rPr lang="en-US" baseline="-25000" dirty="0">
                    <a:latin typeface="Comic Sans MS" panose="030F0702030302020204" pitchFamily="66" charset="0"/>
                  </a:rPr>
                  <a:t>1</a:t>
                </a:r>
                <a:r>
                  <a:rPr lang="en-US" dirty="0">
                    <a:latin typeface="Comic Sans MS" panose="030F0702030302020204" pitchFamily="66" charset="0"/>
                  </a:rPr>
                  <a:t>,g</a:t>
                </a:r>
                <a:r>
                  <a:rPr lang="en-US" baseline="-25000" dirty="0">
                    <a:latin typeface="Comic Sans MS" panose="030F0702030302020204" pitchFamily="66" charset="0"/>
                  </a:rPr>
                  <a:t>2</a:t>
                </a:r>
                <a:r>
                  <a:rPr lang="en-US" dirty="0">
                    <a:latin typeface="Comic Sans MS" panose="030F0702030302020204" pitchFamily="66" charset="0"/>
                  </a:rPr>
                  <a:t>,…,</a:t>
                </a:r>
                <a:r>
                  <a:rPr lang="en-US" dirty="0" err="1">
                    <a:latin typeface="Comic Sans MS" panose="030F0702030302020204" pitchFamily="66" charset="0"/>
                  </a:rPr>
                  <a:t>g</a:t>
                </a:r>
                <a:r>
                  <a:rPr lang="en-US" baseline="-25000" dirty="0" err="1">
                    <a:latin typeface="Comic Sans MS" panose="030F0702030302020204" pitchFamily="66" charset="0"/>
                  </a:rPr>
                  <a:t>n</a:t>
                </a:r>
                <a:r>
                  <a:rPr lang="en-US" baseline="-25000" dirty="0">
                    <a:latin typeface="Comic Sans MS" panose="030F0702030302020204" pitchFamily="66" charset="0"/>
                  </a:rPr>
                  <a:t>,</a:t>
                </a:r>
                <a:r>
                  <a:rPr lang="en-US" dirty="0">
                    <a:latin typeface="Comic Sans MS" panose="030F0702030302020204" pitchFamily="66" charset="0"/>
                  </a:rPr>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𝐺</m:t>
                    </m:r>
                  </m:oMath>
                </a14:m>
                <a:r>
                  <a:rPr lang="en-US" dirty="0">
                    <a:latin typeface="Comic Sans MS" panose="030F0702030302020204" pitchFamily="66" charset="0"/>
                  </a:rPr>
                  <a:t> </a:t>
                </a:r>
                <a:endParaRPr lang="en-US" dirty="0">
                  <a:solidFill>
                    <a:schemeClr val="accent1"/>
                  </a:solidFill>
                  <a:latin typeface="Comic Sans MS" panose="030F0702030302020204" pitchFamily="66" charset="0"/>
                </a:endParaRPr>
              </a:p>
              <a:p>
                <a:r>
                  <a:rPr lang="en-US" dirty="0">
                    <a:latin typeface="Comic Sans MS" panose="030F0702030302020204" pitchFamily="66" charset="0"/>
                  </a:rPr>
                  <a:t>ck2 = {h</a:t>
                </a:r>
                <a:r>
                  <a:rPr lang="en-US" baseline="-25000" dirty="0">
                    <a:latin typeface="Comic Sans MS" panose="030F0702030302020204" pitchFamily="66" charset="0"/>
                  </a:rPr>
                  <a:t>0</a:t>
                </a:r>
                <a:r>
                  <a:rPr lang="en-US" dirty="0">
                    <a:latin typeface="Comic Sans MS" panose="030F0702030302020204" pitchFamily="66" charset="0"/>
                  </a:rPr>
                  <a:t>,h</a:t>
                </a:r>
                <a:r>
                  <a:rPr lang="en-US" baseline="-25000" dirty="0">
                    <a:latin typeface="Comic Sans MS" panose="030F0702030302020204" pitchFamily="66" charset="0"/>
                  </a:rPr>
                  <a:t>1</a:t>
                </a:r>
                <a:r>
                  <a:rPr lang="en-US" dirty="0">
                    <a:latin typeface="Comic Sans MS" panose="030F0702030302020204" pitchFamily="66" charset="0"/>
                  </a:rPr>
                  <a:t>,h</a:t>
                </a:r>
                <a:r>
                  <a:rPr lang="en-US" baseline="-25000" dirty="0">
                    <a:latin typeface="Comic Sans MS" panose="030F0702030302020204" pitchFamily="66" charset="0"/>
                  </a:rPr>
                  <a:t>2</a:t>
                </a:r>
                <a:r>
                  <a:rPr lang="en-US" dirty="0">
                    <a:latin typeface="Comic Sans MS" panose="030F0702030302020204" pitchFamily="66" charset="0"/>
                  </a:rPr>
                  <a:t>,…,</a:t>
                </a:r>
                <a:r>
                  <a:rPr lang="en-US" dirty="0" err="1">
                    <a:latin typeface="Comic Sans MS" panose="030F0702030302020204" pitchFamily="66" charset="0"/>
                  </a:rPr>
                  <a:t>h</a:t>
                </a:r>
                <a:r>
                  <a:rPr lang="en-US" baseline="-25000" dirty="0" err="1">
                    <a:latin typeface="Comic Sans MS" panose="030F0702030302020204" pitchFamily="66" charset="0"/>
                  </a:rPr>
                  <a:t>n</a:t>
                </a:r>
                <a:r>
                  <a:rPr lang="en-US" dirty="0">
                    <a:latin typeface="Comic Sans MS" panose="030F0702030302020204" pitchFamily="66" charset="0"/>
                  </a:rPr>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𝐺</m:t>
                    </m:r>
                  </m:oMath>
                </a14:m>
                <a:r>
                  <a:rPr lang="en-US" dirty="0">
                    <a:latin typeface="Comic Sans MS" panose="030F0702030302020204" pitchFamily="66" charset="0"/>
                  </a:rPr>
                  <a:t> </a:t>
                </a:r>
              </a:p>
              <a:p>
                <a:r>
                  <a:rPr lang="en-US" dirty="0">
                    <a:latin typeface="Comic Sans MS" panose="030F0702030302020204" pitchFamily="66" charset="0"/>
                  </a:rPr>
                  <a:t>ck3 = u</a:t>
                </a:r>
              </a:p>
            </p:txBody>
          </p:sp>
        </mc:Choice>
        <mc:Fallback xmlns="">
          <p:sp>
            <p:nvSpPr>
              <p:cNvPr id="16" name="TextBox 15">
                <a:extLst>
                  <a:ext uri="{FF2B5EF4-FFF2-40B4-BE49-F238E27FC236}">
                    <a16:creationId xmlns:a16="http://schemas.microsoft.com/office/drawing/2014/main" id="{BB77C2DD-59A8-3EC8-C5FD-A321315AE7C0}"/>
                  </a:ext>
                </a:extLst>
              </p:cNvPr>
              <p:cNvSpPr txBox="1">
                <a:spLocks noRot="1" noChangeAspect="1" noMove="1" noResize="1" noEditPoints="1" noAdjustHandles="1" noChangeArrowheads="1" noChangeShapeType="1" noTextEdit="1"/>
              </p:cNvSpPr>
              <p:nvPr/>
            </p:nvSpPr>
            <p:spPr>
              <a:xfrm>
                <a:off x="6129509" y="1102258"/>
                <a:ext cx="5292084" cy="1200329"/>
              </a:xfrm>
              <a:prstGeom prst="rect">
                <a:avLst/>
              </a:prstGeom>
              <a:blipFill>
                <a:blip r:embed="rId8"/>
                <a:stretch>
                  <a:fillRect l="-921" t="-2538" b="-7614"/>
                </a:stretch>
              </a:blipFill>
            </p:spPr>
            <p:txBody>
              <a:bodyPr/>
              <a:lstStyle/>
              <a:p>
                <a:r>
                  <a:rPr lang="en-US">
                    <a:noFill/>
                  </a:rPr>
                  <a:t> </a:t>
                </a:r>
              </a:p>
            </p:txBody>
          </p:sp>
        </mc:Fallback>
      </mc:AlternateContent>
    </p:spTree>
    <p:extLst>
      <p:ext uri="{BB962C8B-B14F-4D97-AF65-F5344CB8AC3E}">
        <p14:creationId xmlns:p14="http://schemas.microsoft.com/office/powerpoint/2010/main" val="3272524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F5C6773-DF00-A44A-A94F-8C46D6961216}"/>
              </a:ext>
            </a:extLst>
          </p:cNvPr>
          <p:cNvSpPr>
            <a:spLocks noGrp="1"/>
          </p:cNvSpPr>
          <p:nvPr>
            <p:ph type="sldNum" sz="quarter" idx="12"/>
          </p:nvPr>
        </p:nvSpPr>
        <p:spPr/>
        <p:txBody>
          <a:bodyPr/>
          <a:lstStyle/>
          <a:p>
            <a:fld id="{86ABF27B-0B1E-4F87-8E6F-E3E09309B2AF}" type="slidenum">
              <a:rPr lang="en-US" smtClean="0"/>
              <a:t>8</a:t>
            </a:fld>
            <a:endParaRPr lang="en-US"/>
          </a:p>
        </p:txBody>
      </p:sp>
      <p:sp>
        <p:nvSpPr>
          <p:cNvPr id="3" name="Footer Placeholder 2">
            <a:extLst>
              <a:ext uri="{FF2B5EF4-FFF2-40B4-BE49-F238E27FC236}">
                <a16:creationId xmlns:a16="http://schemas.microsoft.com/office/drawing/2014/main" id="{6E326EAB-47A5-8B2E-C6FF-CBE4776677D3}"/>
              </a:ext>
            </a:extLst>
          </p:cNvPr>
          <p:cNvSpPr>
            <a:spLocks noGrp="1"/>
          </p:cNvSpPr>
          <p:nvPr>
            <p:ph type="ftr" sz="quarter" idx="11"/>
          </p:nvPr>
        </p:nvSpPr>
        <p:spPr/>
        <p:txBody>
          <a:bodyPr/>
          <a:lstStyle/>
          <a:p>
            <a:endParaRPr lang="en-US"/>
          </a:p>
        </p:txBody>
      </p:sp>
      <p:pic>
        <p:nvPicPr>
          <p:cNvPr id="33" name="Picture 32">
            <a:extLst>
              <a:ext uri="{FF2B5EF4-FFF2-40B4-BE49-F238E27FC236}">
                <a16:creationId xmlns:a16="http://schemas.microsoft.com/office/drawing/2014/main" id="{C5D241B1-E60B-818C-77AC-97CD0D51F29A}"/>
              </a:ext>
            </a:extLst>
          </p:cNvPr>
          <p:cNvPicPr>
            <a:picLocks noChangeAspect="1"/>
          </p:cNvPicPr>
          <p:nvPr/>
        </p:nvPicPr>
        <p:blipFill>
          <a:blip r:embed="rId3"/>
          <a:stretch>
            <a:fillRect/>
          </a:stretch>
        </p:blipFill>
        <p:spPr>
          <a:xfrm>
            <a:off x="753829" y="3695280"/>
            <a:ext cx="1211148" cy="1211148"/>
          </a:xfrm>
          <a:prstGeom prst="rect">
            <a:avLst/>
          </a:prstGeom>
        </p:spPr>
      </p:pic>
      <p:pic>
        <p:nvPicPr>
          <p:cNvPr id="41" name="Picture 40">
            <a:extLst>
              <a:ext uri="{FF2B5EF4-FFF2-40B4-BE49-F238E27FC236}">
                <a16:creationId xmlns:a16="http://schemas.microsoft.com/office/drawing/2014/main" id="{F0EFB7C7-B51A-7F38-878C-EA0DE99F6B4F}"/>
              </a:ext>
            </a:extLst>
          </p:cNvPr>
          <p:cNvPicPr>
            <a:picLocks noChangeAspect="1"/>
          </p:cNvPicPr>
          <p:nvPr/>
        </p:nvPicPr>
        <p:blipFill>
          <a:blip r:embed="rId4"/>
          <a:stretch>
            <a:fillRect/>
          </a:stretch>
        </p:blipFill>
        <p:spPr>
          <a:xfrm>
            <a:off x="10980852" y="3568453"/>
            <a:ext cx="1211148" cy="1211148"/>
          </a:xfrm>
          <a:prstGeom prst="rect">
            <a:avLst/>
          </a:prstGeom>
        </p:spPr>
      </p:pic>
      <p:sp>
        <p:nvSpPr>
          <p:cNvPr id="2" name="TextBox 1">
            <a:extLst>
              <a:ext uri="{FF2B5EF4-FFF2-40B4-BE49-F238E27FC236}">
                <a16:creationId xmlns:a16="http://schemas.microsoft.com/office/drawing/2014/main" id="{93FEFC4F-E7F2-0BA5-169B-E238B442251F}"/>
              </a:ext>
            </a:extLst>
          </p:cNvPr>
          <p:cNvSpPr txBox="1"/>
          <p:nvPr/>
        </p:nvSpPr>
        <p:spPr>
          <a:xfrm>
            <a:off x="561717" y="1084799"/>
            <a:ext cx="5292084" cy="923330"/>
          </a:xfrm>
          <a:prstGeom prst="rect">
            <a:avLst/>
          </a:prstGeom>
          <a:noFill/>
        </p:spPr>
        <p:txBody>
          <a:bodyPr wrap="square" rtlCol="0">
            <a:spAutoFit/>
          </a:bodyPr>
          <a:lstStyle/>
          <a:p>
            <a:r>
              <a:rPr lang="en-US" dirty="0">
                <a:latin typeface="Comic Sans MS" panose="030F0702030302020204" pitchFamily="66" charset="0"/>
              </a:rPr>
              <a:t>Coeff = {c</a:t>
            </a:r>
            <a:r>
              <a:rPr lang="en-US" baseline="-25000" dirty="0">
                <a:latin typeface="Comic Sans MS" panose="030F0702030302020204" pitchFamily="66" charset="0"/>
              </a:rPr>
              <a:t>0</a:t>
            </a:r>
            <a:r>
              <a:rPr lang="en-US" dirty="0">
                <a:latin typeface="Comic Sans MS" panose="030F0702030302020204" pitchFamily="66" charset="0"/>
              </a:rPr>
              <a:t>,c</a:t>
            </a:r>
            <a:r>
              <a:rPr lang="en-US" baseline="-25000" dirty="0">
                <a:latin typeface="Comic Sans MS" panose="030F0702030302020204" pitchFamily="66" charset="0"/>
              </a:rPr>
              <a:t>1</a:t>
            </a:r>
            <a:r>
              <a:rPr lang="en-US" dirty="0">
                <a:latin typeface="Comic Sans MS" panose="030F0702030302020204" pitchFamily="66" charset="0"/>
              </a:rPr>
              <a:t>,c</a:t>
            </a:r>
            <a:r>
              <a:rPr lang="en-US" baseline="-25000" dirty="0">
                <a:latin typeface="Comic Sans MS" panose="030F0702030302020204" pitchFamily="66" charset="0"/>
              </a:rPr>
              <a:t>2</a:t>
            </a:r>
            <a:r>
              <a:rPr lang="en-US" dirty="0">
                <a:latin typeface="Comic Sans MS" panose="030F0702030302020204" pitchFamily="66" charset="0"/>
              </a:rPr>
              <a:t>,…,</a:t>
            </a:r>
            <a:r>
              <a:rPr lang="en-US" dirty="0" err="1">
                <a:latin typeface="Comic Sans MS" panose="030F0702030302020204" pitchFamily="66" charset="0"/>
              </a:rPr>
              <a:t>c</a:t>
            </a:r>
            <a:r>
              <a:rPr lang="en-US" baseline="-25000" dirty="0" err="1">
                <a:latin typeface="Comic Sans MS" panose="030F0702030302020204" pitchFamily="66" charset="0"/>
              </a:rPr>
              <a:t>n</a:t>
            </a:r>
            <a:r>
              <a:rPr lang="en-US" dirty="0">
                <a:latin typeface="Comic Sans MS" panose="030F0702030302020204" pitchFamily="66" charset="0"/>
              </a:rPr>
              <a:t>}</a:t>
            </a:r>
            <a:endParaRPr lang="en-US" dirty="0">
              <a:solidFill>
                <a:schemeClr val="accent1"/>
              </a:solidFill>
              <a:latin typeface="Comic Sans MS" panose="030F0702030302020204" pitchFamily="66" charset="0"/>
            </a:endParaRPr>
          </a:p>
          <a:p>
            <a:endParaRPr lang="en-US" dirty="0">
              <a:solidFill>
                <a:schemeClr val="accent1"/>
              </a:solidFill>
              <a:latin typeface="Comic Sans MS" panose="030F0702030302020204" pitchFamily="66" charset="0"/>
            </a:endParaRPr>
          </a:p>
          <a:p>
            <a:endParaRPr lang="en-US" dirty="0">
              <a:solidFill>
                <a:schemeClr val="accent1"/>
              </a:solidFill>
              <a:latin typeface="Comic Sans MS" panose="030F0702030302020204" pitchFamily="66" charset="0"/>
            </a:endParaRPr>
          </a:p>
        </p:txBody>
      </p:sp>
      <p:sp>
        <p:nvSpPr>
          <p:cNvPr id="17" name="Title 1">
            <a:extLst>
              <a:ext uri="{FF2B5EF4-FFF2-40B4-BE49-F238E27FC236}">
                <a16:creationId xmlns:a16="http://schemas.microsoft.com/office/drawing/2014/main" id="{CA241957-A1E8-6C62-3039-4D7951DF14B2}"/>
              </a:ext>
            </a:extLst>
          </p:cNvPr>
          <p:cNvSpPr>
            <a:spLocks noGrp="1"/>
          </p:cNvSpPr>
          <p:nvPr>
            <p:ph type="title"/>
          </p:nvPr>
        </p:nvSpPr>
        <p:spPr>
          <a:xfrm>
            <a:off x="504244" y="138906"/>
            <a:ext cx="10849555" cy="1110343"/>
          </a:xfrm>
        </p:spPr>
        <p:txBody>
          <a:bodyPr>
            <a:normAutofit/>
          </a:bodyPr>
          <a:lstStyle/>
          <a:p>
            <a:r>
              <a:rPr lang="en-US" sz="3200" dirty="0">
                <a:solidFill>
                  <a:schemeClr val="accent1"/>
                </a:solidFill>
              </a:rPr>
              <a:t>Private Polynomial Commitment Scheme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9F1E900-57DB-9A2A-F6D8-8BA486AEC0A5}"/>
                  </a:ext>
                </a:extLst>
              </p:cNvPr>
              <p:cNvSpPr/>
              <p:nvPr/>
            </p:nvSpPr>
            <p:spPr>
              <a:xfrm>
                <a:off x="4001384" y="2392697"/>
                <a:ext cx="5168348" cy="238690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[BBS04] encryption scheme:</a:t>
                </a:r>
              </a:p>
              <a:p>
                <a:pPr algn="ctr"/>
                <a:r>
                  <a:rPr lang="en-US" dirty="0">
                    <a:solidFill>
                      <a:schemeClr val="tx1"/>
                    </a:solidFill>
                  </a:rPr>
                  <a:t>Pk: </a:t>
                </a:r>
                <a14:m>
                  <m:oMath xmlns:m="http://schemas.openxmlformats.org/officeDocument/2006/math">
                    <m:r>
                      <m:rPr>
                        <m:sty m:val="p"/>
                      </m:rPr>
                      <a:rPr lang="en-US">
                        <a:solidFill>
                          <a:schemeClr val="tx1"/>
                        </a:solidFill>
                        <a:latin typeface="Cambria Math" panose="02040503050406030204" pitchFamily="18" charset="0"/>
                      </a:rPr>
                      <m:t>p</m:t>
                    </m:r>
                    <m:r>
                      <a:rPr lang="en-US" b="0" i="0"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𝑔</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h</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𝑢</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𝑣</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𝐺</m:t>
                    </m:r>
                    <m:r>
                      <a:rPr lang="en-US" b="0" i="1" smtClean="0">
                        <a:solidFill>
                          <a:schemeClr val="tx1"/>
                        </a:solidFill>
                        <a:latin typeface="Cambria Math" panose="02040503050406030204" pitchFamily="18" charset="0"/>
                      </a:rPr>
                      <m:t>1</m:t>
                    </m:r>
                  </m:oMath>
                </a14:m>
                <a:endParaRPr lang="en-US" dirty="0">
                  <a:solidFill>
                    <a:schemeClr val="tx1"/>
                  </a:solidFill>
                </a:endParaRPr>
              </a:p>
              <a:p>
                <a:pPr algn="ctr"/>
                <a:r>
                  <a:rPr lang="en-US" dirty="0" err="1">
                    <a:solidFill>
                      <a:schemeClr val="tx1"/>
                    </a:solidFill>
                  </a:rPr>
                  <a:t>Sk</a:t>
                </a:r>
                <a:r>
                  <a:rPr lang="en-US"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𝑦</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𝑧</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𝑍𝑝</m:t>
                    </m:r>
                  </m:oMath>
                </a14:m>
                <a:endParaRPr lang="en-US" baseline="-25000" dirty="0">
                  <a:solidFill>
                    <a:schemeClr val="tx1"/>
                  </a:solidFill>
                </a:endParaRPr>
              </a:p>
              <a:p>
                <a:pPr algn="ctr"/>
                <a:r>
                  <a:rPr lang="en-US" dirty="0" err="1">
                    <a:solidFill>
                      <a:schemeClr val="tx1"/>
                    </a:solidFill>
                  </a:rPr>
                  <a:t>st.</a:t>
                </a:r>
                <a:r>
                  <a:rPr lang="en-US" dirty="0">
                    <a:solidFill>
                      <a:schemeClr val="tx1"/>
                    </a:solidFill>
                  </a:rPr>
                  <a:t> </a:t>
                </a:r>
                <a14:m>
                  <m:oMath xmlns:m="http://schemas.openxmlformats.org/officeDocument/2006/math">
                    <m:r>
                      <a:rPr lang="en-US" b="0" i="1" smtClean="0">
                        <a:solidFill>
                          <a:schemeClr val="tx1"/>
                        </a:solidFill>
                        <a:latin typeface="Cambria Math" panose="02040503050406030204" pitchFamily="18" charset="0"/>
                      </a:rPr>
                      <m:t>𝑢</m:t>
                    </m:r>
                    <m:r>
                      <a:rPr lang="en-US" b="0" i="1" baseline="30000" smtClean="0">
                        <a:solidFill>
                          <a:schemeClr val="tx1"/>
                        </a:solidFill>
                        <a:latin typeface="Cambria Math" panose="02040503050406030204" pitchFamily="18" charset="0"/>
                      </a:rPr>
                      <m:t>𝑥</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h</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𝑣𝑦</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h</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h𝑧</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𝑔</m:t>
                    </m:r>
                  </m:oMath>
                </a14:m>
                <a:endParaRPr lang="en-US" dirty="0">
                  <a:solidFill>
                    <a:schemeClr val="tx1"/>
                  </a:solidFill>
                </a:endParaRPr>
              </a:p>
              <a:p>
                <a:pPr algn="ctr"/>
                <a:r>
                  <a:rPr lang="en-US" dirty="0">
                    <a:solidFill>
                      <a:schemeClr val="tx1"/>
                    </a:solidFill>
                  </a:rPr>
                  <a:t>Choose rand </a:t>
                </a:r>
                <a14:m>
                  <m:oMath xmlns:m="http://schemas.openxmlformats.org/officeDocument/2006/math">
                    <m:r>
                      <a:rPr lang="en-US" b="0" i="1" smtClean="0">
                        <a:solidFill>
                          <a:schemeClr val="tx1"/>
                        </a:solidFill>
                        <a:latin typeface="Cambria Math" panose="02040503050406030204" pitchFamily="18" charset="0"/>
                      </a:rPr>
                      <m:t>𝑟</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𝑠</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𝑍𝑝</m:t>
                    </m:r>
                  </m:oMath>
                </a14:m>
                <a:endParaRPr lang="en-US" baseline="-25000" dirty="0">
                  <a:solidFill>
                    <a:schemeClr val="tx1"/>
                  </a:solidFill>
                </a:endParaRPr>
              </a:p>
              <a:p>
                <a:pPr algn="ctr"/>
                <a:r>
                  <a:rPr lang="en-US" dirty="0">
                    <a:solidFill>
                      <a:schemeClr val="tx1"/>
                    </a:solidFill>
                  </a:rPr>
                  <a:t>Enc(m) = (</a:t>
                </a:r>
                <a:r>
                  <a:rPr lang="en-US" dirty="0" err="1">
                    <a:solidFill>
                      <a:schemeClr val="tx1"/>
                    </a:solidFill>
                  </a:rPr>
                  <a:t>u</a:t>
                </a:r>
                <a:r>
                  <a:rPr lang="en-US" baseline="30000" dirty="0" err="1">
                    <a:solidFill>
                      <a:schemeClr val="tx1"/>
                    </a:solidFill>
                  </a:rPr>
                  <a:t>r</a:t>
                </a:r>
                <a:r>
                  <a:rPr lang="en-US" dirty="0" err="1">
                    <a:solidFill>
                      <a:schemeClr val="tx1"/>
                    </a:solidFill>
                  </a:rPr>
                  <a:t>,v</a:t>
                </a:r>
                <a:r>
                  <a:rPr lang="en-US" baseline="30000" dirty="0" err="1">
                    <a:solidFill>
                      <a:schemeClr val="tx1"/>
                    </a:solidFill>
                  </a:rPr>
                  <a:t>s</a:t>
                </a:r>
                <a:r>
                  <a:rPr lang="en-US" dirty="0">
                    <a:solidFill>
                      <a:schemeClr val="tx1"/>
                    </a:solidFill>
                  </a:rPr>
                  <a:t>, </a:t>
                </a:r>
                <a:r>
                  <a:rPr lang="en-US" dirty="0" err="1">
                    <a:solidFill>
                      <a:schemeClr val="accent1"/>
                    </a:solidFill>
                  </a:rPr>
                  <a:t>g</a:t>
                </a:r>
                <a:r>
                  <a:rPr lang="en-US" baseline="30000" dirty="0" err="1">
                    <a:solidFill>
                      <a:schemeClr val="accent1"/>
                    </a:solidFill>
                  </a:rPr>
                  <a:t>m</a:t>
                </a:r>
                <a:r>
                  <a:rPr lang="en-US" dirty="0" err="1">
                    <a:solidFill>
                      <a:schemeClr val="accent1"/>
                    </a:solidFill>
                  </a:rPr>
                  <a:t>h</a:t>
                </a:r>
                <a:r>
                  <a:rPr lang="en-US" baseline="30000" dirty="0" err="1">
                    <a:solidFill>
                      <a:schemeClr val="accent1"/>
                    </a:solidFill>
                  </a:rPr>
                  <a:t>r+s</a:t>
                </a:r>
                <a:r>
                  <a:rPr lang="en-US" dirty="0">
                    <a:solidFill>
                      <a:schemeClr val="tx1"/>
                    </a:solidFill>
                  </a:rPr>
                  <a:t>) = (</a:t>
                </a:r>
                <a:r>
                  <a:rPr lang="en-US" dirty="0" err="1">
                    <a:solidFill>
                      <a:schemeClr val="tx1"/>
                    </a:solidFill>
                  </a:rPr>
                  <a:t>a,b,c</a:t>
                </a:r>
                <a:r>
                  <a:rPr lang="en-US" dirty="0">
                    <a:solidFill>
                      <a:schemeClr val="tx1"/>
                    </a:solidFill>
                  </a:rPr>
                  <a:t>)</a:t>
                </a:r>
              </a:p>
              <a:p>
                <a:pPr algn="ctr"/>
                <a:r>
                  <a:rPr lang="en-US" dirty="0">
                    <a:solidFill>
                      <a:schemeClr val="tx1"/>
                    </a:solidFill>
                  </a:rPr>
                  <a:t>Dec(</a:t>
                </a:r>
                <a:r>
                  <a:rPr lang="en-US" dirty="0" err="1">
                    <a:solidFill>
                      <a:schemeClr val="tx1"/>
                    </a:solidFill>
                  </a:rPr>
                  <a:t>a,b,c</a:t>
                </a:r>
                <a:r>
                  <a:rPr lang="en-US" dirty="0">
                    <a:solidFill>
                      <a:schemeClr val="tx1"/>
                    </a:solidFill>
                  </a:rPr>
                  <a:t>) = (c/</a:t>
                </a:r>
                <a:r>
                  <a:rPr lang="en-US" dirty="0" err="1">
                    <a:solidFill>
                      <a:schemeClr val="tx1"/>
                    </a:solidFill>
                  </a:rPr>
                  <a:t>a</a:t>
                </a:r>
                <a:r>
                  <a:rPr lang="en-US" baseline="30000" dirty="0" err="1">
                    <a:solidFill>
                      <a:schemeClr val="tx1"/>
                    </a:solidFill>
                  </a:rPr>
                  <a:t>x</a:t>
                </a:r>
                <a:r>
                  <a:rPr lang="en-US" dirty="0" err="1">
                    <a:solidFill>
                      <a:schemeClr val="tx1"/>
                    </a:solidFill>
                  </a:rPr>
                  <a:t>b</a:t>
                </a:r>
                <a:r>
                  <a:rPr lang="en-US" baseline="30000" dirty="0" err="1">
                    <a:solidFill>
                      <a:schemeClr val="tx1"/>
                    </a:solidFill>
                  </a:rPr>
                  <a:t>y</a:t>
                </a:r>
                <a:r>
                  <a:rPr lang="en-US" dirty="0">
                    <a:solidFill>
                      <a:schemeClr val="tx1"/>
                    </a:solidFill>
                  </a:rPr>
                  <a:t>) = g</a:t>
                </a:r>
                <a:r>
                  <a:rPr lang="en-US" baseline="30000" dirty="0">
                    <a:solidFill>
                      <a:schemeClr val="tx1"/>
                    </a:solidFill>
                  </a:rPr>
                  <a:t>m</a:t>
                </a:r>
              </a:p>
              <a:p>
                <a:pPr algn="ctr"/>
                <a:r>
                  <a:rPr lang="en-US" dirty="0">
                    <a:solidFill>
                      <a:schemeClr val="tx1"/>
                    </a:solidFill>
                  </a:rPr>
                  <a:t>plus an exhaustive search to find m.</a:t>
                </a:r>
              </a:p>
              <a:p>
                <a:pPr algn="ctr"/>
                <a:endParaRPr lang="en-US" dirty="0">
                  <a:solidFill>
                    <a:schemeClr val="tx1"/>
                  </a:solidFill>
                </a:endParaRPr>
              </a:p>
              <a:p>
                <a:pPr algn="ctr"/>
                <a:endParaRPr lang="en-US" dirty="0"/>
              </a:p>
              <a:p>
                <a:pPr algn="ctr"/>
                <a:endParaRPr lang="en-US" dirty="0"/>
              </a:p>
            </p:txBody>
          </p:sp>
        </mc:Choice>
        <mc:Fallback xmlns="">
          <p:sp>
            <p:nvSpPr>
              <p:cNvPr id="4" name="Rectangle 3">
                <a:extLst>
                  <a:ext uri="{FF2B5EF4-FFF2-40B4-BE49-F238E27FC236}">
                    <a16:creationId xmlns:a16="http://schemas.microsoft.com/office/drawing/2014/main" id="{99F1E900-57DB-9A2A-F6D8-8BA486AEC0A5}"/>
                  </a:ext>
                </a:extLst>
              </p:cNvPr>
              <p:cNvSpPr>
                <a:spLocks noRot="1" noChangeAspect="1" noMove="1" noResize="1" noEditPoints="1" noAdjustHandles="1" noChangeArrowheads="1" noChangeShapeType="1" noTextEdit="1"/>
              </p:cNvSpPr>
              <p:nvPr/>
            </p:nvSpPr>
            <p:spPr>
              <a:xfrm>
                <a:off x="4001384" y="2392697"/>
                <a:ext cx="5168348" cy="2386904"/>
              </a:xfrm>
              <a:prstGeom prst="rect">
                <a:avLst/>
              </a:prstGeom>
              <a:blipFill>
                <a:blip r:embed="rId6"/>
                <a:stretch>
                  <a:fillRect t="-16244"/>
                </a:stretch>
              </a:blipFill>
              <a:ln w="19050"/>
            </p:spPr>
            <p:txBody>
              <a:bodyPr/>
              <a:lstStyle/>
              <a:p>
                <a:r>
                  <a:rPr lang="en-US">
                    <a:noFill/>
                  </a:rPr>
                  <a:t> </a:t>
                </a:r>
              </a:p>
            </p:txBody>
          </p:sp>
        </mc:Fallback>
      </mc:AlternateContent>
    </p:spTree>
    <p:extLst>
      <p:ext uri="{BB962C8B-B14F-4D97-AF65-F5344CB8AC3E}">
        <p14:creationId xmlns:p14="http://schemas.microsoft.com/office/powerpoint/2010/main" val="333272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CF5C6773-DF00-A44A-A94F-8C46D6961216}"/>
              </a:ext>
            </a:extLst>
          </p:cNvPr>
          <p:cNvSpPr>
            <a:spLocks noGrp="1"/>
          </p:cNvSpPr>
          <p:nvPr>
            <p:ph type="sldNum" sz="quarter" idx="12"/>
          </p:nvPr>
        </p:nvSpPr>
        <p:spPr/>
        <p:txBody>
          <a:bodyPr/>
          <a:lstStyle/>
          <a:p>
            <a:fld id="{86ABF27B-0B1E-4F87-8E6F-E3E09309B2AF}" type="slidenum">
              <a:rPr lang="en-US" smtClean="0"/>
              <a:t>9</a:t>
            </a:fld>
            <a:endParaRPr lang="en-US"/>
          </a:p>
        </p:txBody>
      </p:sp>
      <p:sp>
        <p:nvSpPr>
          <p:cNvPr id="3" name="Footer Placeholder 2">
            <a:extLst>
              <a:ext uri="{FF2B5EF4-FFF2-40B4-BE49-F238E27FC236}">
                <a16:creationId xmlns:a16="http://schemas.microsoft.com/office/drawing/2014/main" id="{6E326EAB-47A5-8B2E-C6FF-CBE4776677D3}"/>
              </a:ext>
            </a:extLst>
          </p:cNvPr>
          <p:cNvSpPr>
            <a:spLocks noGrp="1"/>
          </p:cNvSpPr>
          <p:nvPr>
            <p:ph type="ftr" sz="quarter" idx="11"/>
          </p:nvPr>
        </p:nvSpPr>
        <p:spPr/>
        <p:txBody>
          <a:bodyPr/>
          <a:lstStyle/>
          <a:p>
            <a:endParaRPr lang="en-US"/>
          </a:p>
        </p:txBody>
      </p:sp>
      <p:pic>
        <p:nvPicPr>
          <p:cNvPr id="33" name="Picture 32">
            <a:extLst>
              <a:ext uri="{FF2B5EF4-FFF2-40B4-BE49-F238E27FC236}">
                <a16:creationId xmlns:a16="http://schemas.microsoft.com/office/drawing/2014/main" id="{C5D241B1-E60B-818C-77AC-97CD0D51F29A}"/>
              </a:ext>
            </a:extLst>
          </p:cNvPr>
          <p:cNvPicPr>
            <a:picLocks noChangeAspect="1"/>
          </p:cNvPicPr>
          <p:nvPr/>
        </p:nvPicPr>
        <p:blipFill>
          <a:blip r:embed="rId3"/>
          <a:stretch>
            <a:fillRect/>
          </a:stretch>
        </p:blipFill>
        <p:spPr>
          <a:xfrm>
            <a:off x="753829" y="3146746"/>
            <a:ext cx="1211148" cy="1211148"/>
          </a:xfrm>
          <a:prstGeom prst="rect">
            <a:avLst/>
          </a:prstGeom>
        </p:spPr>
      </p:pic>
      <p:pic>
        <p:nvPicPr>
          <p:cNvPr id="41" name="Picture 40">
            <a:extLst>
              <a:ext uri="{FF2B5EF4-FFF2-40B4-BE49-F238E27FC236}">
                <a16:creationId xmlns:a16="http://schemas.microsoft.com/office/drawing/2014/main" id="{F0EFB7C7-B51A-7F38-878C-EA0DE99F6B4F}"/>
              </a:ext>
            </a:extLst>
          </p:cNvPr>
          <p:cNvPicPr>
            <a:picLocks noChangeAspect="1"/>
          </p:cNvPicPr>
          <p:nvPr/>
        </p:nvPicPr>
        <p:blipFill>
          <a:blip r:embed="rId4"/>
          <a:stretch>
            <a:fillRect/>
          </a:stretch>
        </p:blipFill>
        <p:spPr>
          <a:xfrm>
            <a:off x="10816019" y="3146746"/>
            <a:ext cx="1211148" cy="1211148"/>
          </a:xfrm>
          <a:prstGeom prst="rect">
            <a:avLst/>
          </a:prstGeom>
        </p:spPr>
      </p:pic>
      <p:sp>
        <p:nvSpPr>
          <p:cNvPr id="2" name="TextBox 1">
            <a:extLst>
              <a:ext uri="{FF2B5EF4-FFF2-40B4-BE49-F238E27FC236}">
                <a16:creationId xmlns:a16="http://schemas.microsoft.com/office/drawing/2014/main" id="{93FEFC4F-E7F2-0BA5-169B-E238B442251F}"/>
              </a:ext>
            </a:extLst>
          </p:cNvPr>
          <p:cNvSpPr txBox="1"/>
          <p:nvPr/>
        </p:nvSpPr>
        <p:spPr>
          <a:xfrm>
            <a:off x="588221" y="1084799"/>
            <a:ext cx="5292084" cy="1754326"/>
          </a:xfrm>
          <a:prstGeom prst="rect">
            <a:avLst/>
          </a:prstGeom>
          <a:noFill/>
        </p:spPr>
        <p:txBody>
          <a:bodyPr wrap="square" rtlCol="0">
            <a:spAutoFit/>
          </a:bodyPr>
          <a:lstStyle/>
          <a:p>
            <a:r>
              <a:rPr lang="en-US" dirty="0">
                <a:latin typeface="Comic Sans MS" panose="030F0702030302020204" pitchFamily="66" charset="0"/>
              </a:rPr>
              <a:t>Coeff = {c</a:t>
            </a:r>
            <a:r>
              <a:rPr lang="en-US" baseline="-25000" dirty="0">
                <a:latin typeface="Comic Sans MS" panose="030F0702030302020204" pitchFamily="66" charset="0"/>
              </a:rPr>
              <a:t>0</a:t>
            </a:r>
            <a:r>
              <a:rPr lang="en-US" dirty="0">
                <a:latin typeface="Comic Sans MS" panose="030F0702030302020204" pitchFamily="66" charset="0"/>
              </a:rPr>
              <a:t>,c</a:t>
            </a:r>
            <a:r>
              <a:rPr lang="en-US" baseline="-25000" dirty="0">
                <a:latin typeface="Comic Sans MS" panose="030F0702030302020204" pitchFamily="66" charset="0"/>
              </a:rPr>
              <a:t>1</a:t>
            </a:r>
            <a:r>
              <a:rPr lang="en-US" dirty="0">
                <a:latin typeface="Comic Sans MS" panose="030F0702030302020204" pitchFamily="66" charset="0"/>
              </a:rPr>
              <a:t>,c</a:t>
            </a:r>
            <a:r>
              <a:rPr lang="en-US" baseline="-25000" dirty="0">
                <a:latin typeface="Comic Sans MS" panose="030F0702030302020204" pitchFamily="66" charset="0"/>
              </a:rPr>
              <a:t>2</a:t>
            </a:r>
            <a:r>
              <a:rPr lang="en-US" dirty="0">
                <a:latin typeface="Comic Sans MS" panose="030F0702030302020204" pitchFamily="66" charset="0"/>
              </a:rPr>
              <a:t>,…,</a:t>
            </a:r>
            <a:r>
              <a:rPr lang="en-US" dirty="0" err="1">
                <a:latin typeface="Comic Sans MS" panose="030F0702030302020204" pitchFamily="66" charset="0"/>
              </a:rPr>
              <a:t>c</a:t>
            </a:r>
            <a:r>
              <a:rPr lang="en-US" baseline="-25000" dirty="0" err="1">
                <a:latin typeface="Comic Sans MS" panose="030F0702030302020204" pitchFamily="66" charset="0"/>
              </a:rPr>
              <a:t>n</a:t>
            </a:r>
            <a:r>
              <a:rPr lang="en-US" dirty="0">
                <a:latin typeface="Comic Sans MS" panose="030F0702030302020204" pitchFamily="66" charset="0"/>
              </a:rPr>
              <a:t>} </a:t>
            </a:r>
            <a:endParaRPr lang="en-US" dirty="0">
              <a:solidFill>
                <a:schemeClr val="accent1"/>
              </a:solidFill>
              <a:latin typeface="Comic Sans MS" panose="030F0702030302020204" pitchFamily="66" charset="0"/>
            </a:endParaRPr>
          </a:p>
          <a:p>
            <a:endParaRPr lang="en-US" dirty="0">
              <a:solidFill>
                <a:schemeClr val="accent1"/>
              </a:solidFill>
              <a:latin typeface="Comic Sans MS" panose="030F0702030302020204" pitchFamily="66" charset="0"/>
            </a:endParaRPr>
          </a:p>
          <a:p>
            <a:r>
              <a:rPr lang="en-US" b="1" dirty="0">
                <a:latin typeface="Comic Sans MS" panose="030F0702030302020204" pitchFamily="66" charset="0"/>
              </a:rPr>
              <a:t>C</a:t>
            </a:r>
            <a:r>
              <a:rPr lang="en-US" dirty="0">
                <a:latin typeface="Comic Sans MS" panose="030F0702030302020204" pitchFamily="66" charset="0"/>
              </a:rPr>
              <a:t> = Enc(Coeff)= {g</a:t>
            </a:r>
            <a:r>
              <a:rPr lang="en-US" baseline="30000" dirty="0">
                <a:latin typeface="Comic Sans MS" panose="030F0702030302020204" pitchFamily="66" charset="0"/>
              </a:rPr>
              <a:t>c0</a:t>
            </a:r>
            <a:r>
              <a:rPr lang="en-US" dirty="0">
                <a:latin typeface="Comic Sans MS" panose="030F0702030302020204" pitchFamily="66" charset="0"/>
              </a:rPr>
              <a:t>h</a:t>
            </a:r>
            <a:r>
              <a:rPr lang="en-US" baseline="30000" dirty="0">
                <a:latin typeface="Comic Sans MS" panose="030F0702030302020204" pitchFamily="66" charset="0"/>
              </a:rPr>
              <a:t>r</a:t>
            </a:r>
            <a:r>
              <a:rPr lang="en-US" dirty="0">
                <a:latin typeface="Comic Sans MS" panose="030F0702030302020204" pitchFamily="66" charset="0"/>
              </a:rPr>
              <a:t>, g</a:t>
            </a:r>
            <a:r>
              <a:rPr lang="en-US" baseline="30000" dirty="0">
                <a:latin typeface="Comic Sans MS" panose="030F0702030302020204" pitchFamily="66" charset="0"/>
              </a:rPr>
              <a:t>c1</a:t>
            </a:r>
            <a:r>
              <a:rPr lang="en-US" dirty="0">
                <a:latin typeface="Comic Sans MS" panose="030F0702030302020204" pitchFamily="66" charset="0"/>
              </a:rPr>
              <a:t>h</a:t>
            </a:r>
            <a:r>
              <a:rPr lang="en-US" baseline="30000" dirty="0">
                <a:latin typeface="Comic Sans MS" panose="030F0702030302020204" pitchFamily="66" charset="0"/>
              </a:rPr>
              <a:t>r</a:t>
            </a:r>
            <a:r>
              <a:rPr lang="en-US" dirty="0">
                <a:latin typeface="Comic Sans MS" panose="030F0702030302020204" pitchFamily="66" charset="0"/>
              </a:rPr>
              <a:t>, g</a:t>
            </a:r>
            <a:r>
              <a:rPr lang="en-US" baseline="30000" dirty="0">
                <a:latin typeface="Comic Sans MS" panose="030F0702030302020204" pitchFamily="66" charset="0"/>
              </a:rPr>
              <a:t>c2</a:t>
            </a:r>
            <a:r>
              <a:rPr lang="en-US" dirty="0">
                <a:latin typeface="Comic Sans MS" panose="030F0702030302020204" pitchFamily="66" charset="0"/>
              </a:rPr>
              <a:t>h</a:t>
            </a:r>
            <a:r>
              <a:rPr lang="en-US" baseline="30000" dirty="0">
                <a:latin typeface="Comic Sans MS" panose="030F0702030302020204" pitchFamily="66" charset="0"/>
              </a:rPr>
              <a:t>r</a:t>
            </a:r>
            <a:r>
              <a:rPr lang="en-US" dirty="0">
                <a:latin typeface="Comic Sans MS" panose="030F0702030302020204" pitchFamily="66" charset="0"/>
              </a:rPr>
              <a:t>, … ,</a:t>
            </a:r>
            <a:r>
              <a:rPr lang="en-US" dirty="0" err="1">
                <a:latin typeface="Comic Sans MS" panose="030F0702030302020204" pitchFamily="66" charset="0"/>
              </a:rPr>
              <a:t>g</a:t>
            </a:r>
            <a:r>
              <a:rPr lang="en-US" baseline="30000" dirty="0" err="1">
                <a:latin typeface="Comic Sans MS" panose="030F0702030302020204" pitchFamily="66" charset="0"/>
              </a:rPr>
              <a:t>cn</a:t>
            </a:r>
            <a:r>
              <a:rPr lang="en-US" dirty="0" err="1">
                <a:latin typeface="Comic Sans MS" panose="030F0702030302020204" pitchFamily="66" charset="0"/>
              </a:rPr>
              <a:t>h</a:t>
            </a:r>
            <a:r>
              <a:rPr lang="en-US" baseline="30000" dirty="0" err="1">
                <a:latin typeface="Comic Sans MS" panose="030F0702030302020204" pitchFamily="66" charset="0"/>
              </a:rPr>
              <a:t>r</a:t>
            </a:r>
            <a:r>
              <a:rPr lang="en-US" dirty="0">
                <a:latin typeface="Comic Sans MS" panose="030F0702030302020204" pitchFamily="66" charset="0"/>
              </a:rPr>
              <a:t>}</a:t>
            </a:r>
            <a:endParaRPr lang="en-US" dirty="0">
              <a:solidFill>
                <a:schemeClr val="accent1"/>
              </a:solidFill>
              <a:latin typeface="Comic Sans MS" panose="030F0702030302020204" pitchFamily="66" charset="0"/>
            </a:endParaRPr>
          </a:p>
          <a:p>
            <a:endParaRPr lang="en-US" b="1" dirty="0">
              <a:latin typeface="Comic Sans MS" panose="030F0702030302020204" pitchFamily="66" charset="0"/>
            </a:endParaRPr>
          </a:p>
          <a:p>
            <a:r>
              <a:rPr lang="en-US" b="1" dirty="0">
                <a:latin typeface="Comic Sans MS" panose="030F0702030302020204" pitchFamily="66" charset="0"/>
              </a:rPr>
              <a:t>T</a:t>
            </a:r>
            <a:r>
              <a:rPr lang="en-US" dirty="0">
                <a:latin typeface="Comic Sans MS" panose="030F0702030302020204" pitchFamily="66" charset="0"/>
              </a:rPr>
              <a:t> = {1,t,t</a:t>
            </a:r>
            <a:r>
              <a:rPr lang="en-US" baseline="30000" dirty="0">
                <a:latin typeface="Comic Sans MS" panose="030F0702030302020204" pitchFamily="66" charset="0"/>
              </a:rPr>
              <a:t>2</a:t>
            </a:r>
            <a:r>
              <a:rPr lang="en-US" dirty="0">
                <a:latin typeface="Comic Sans MS" panose="030F0702030302020204" pitchFamily="66" charset="0"/>
              </a:rPr>
              <a:t>,t</a:t>
            </a:r>
            <a:r>
              <a:rPr lang="en-US" baseline="30000" dirty="0">
                <a:latin typeface="Comic Sans MS" panose="030F0702030302020204" pitchFamily="66" charset="0"/>
              </a:rPr>
              <a:t>3</a:t>
            </a:r>
            <a:r>
              <a:rPr lang="en-US" dirty="0">
                <a:latin typeface="Comic Sans MS" panose="030F0702030302020204" pitchFamily="66" charset="0"/>
              </a:rPr>
              <a:t>,…,</a:t>
            </a:r>
            <a:r>
              <a:rPr lang="en-US" dirty="0" err="1">
                <a:latin typeface="Comic Sans MS" panose="030F0702030302020204" pitchFamily="66" charset="0"/>
              </a:rPr>
              <a:t>t</a:t>
            </a:r>
            <a:r>
              <a:rPr lang="en-US" baseline="30000" dirty="0" err="1">
                <a:latin typeface="Comic Sans MS" panose="030F0702030302020204" pitchFamily="66" charset="0"/>
              </a:rPr>
              <a:t>n</a:t>
            </a:r>
            <a:r>
              <a:rPr lang="en-US" dirty="0">
                <a:latin typeface="Comic Sans MS" panose="030F0702030302020204" pitchFamily="66" charset="0"/>
              </a:rPr>
              <a:t>}</a:t>
            </a:r>
          </a:p>
          <a:p>
            <a:endParaRPr lang="en-US" dirty="0">
              <a:solidFill>
                <a:schemeClr val="accent1"/>
              </a:solidFill>
              <a:latin typeface="Comic Sans MS" panose="030F0702030302020204" pitchFamily="66" charset="0"/>
            </a:endParaRPr>
          </a:p>
        </p:txBody>
      </p:sp>
      <p:sp>
        <p:nvSpPr>
          <p:cNvPr id="17" name="Title 1">
            <a:extLst>
              <a:ext uri="{FF2B5EF4-FFF2-40B4-BE49-F238E27FC236}">
                <a16:creationId xmlns:a16="http://schemas.microsoft.com/office/drawing/2014/main" id="{CA241957-A1E8-6C62-3039-4D7951DF14B2}"/>
              </a:ext>
            </a:extLst>
          </p:cNvPr>
          <p:cNvSpPr>
            <a:spLocks noGrp="1"/>
          </p:cNvSpPr>
          <p:nvPr>
            <p:ph type="title"/>
          </p:nvPr>
        </p:nvSpPr>
        <p:spPr>
          <a:xfrm>
            <a:off x="504244" y="138906"/>
            <a:ext cx="10849555" cy="1110343"/>
          </a:xfrm>
        </p:spPr>
        <p:txBody>
          <a:bodyPr>
            <a:normAutofit/>
          </a:bodyPr>
          <a:lstStyle/>
          <a:p>
            <a:r>
              <a:rPr lang="en-US" sz="3200" dirty="0">
                <a:solidFill>
                  <a:schemeClr val="accent1"/>
                </a:solidFill>
              </a:rPr>
              <a:t>Private Polynomial Commitment Scheme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E580D0F-6C32-DA25-3A29-5CFBC6891830}"/>
                  </a:ext>
                </a:extLst>
              </p:cNvPr>
              <p:cNvSpPr txBox="1"/>
              <p:nvPr/>
            </p:nvSpPr>
            <p:spPr>
              <a:xfrm>
                <a:off x="6129509" y="1102258"/>
                <a:ext cx="5292084" cy="1500988"/>
              </a:xfrm>
              <a:prstGeom prst="rect">
                <a:avLst/>
              </a:prstGeom>
              <a:noFill/>
            </p:spPr>
            <p:txBody>
              <a:bodyPr wrap="square" rtlCol="0">
                <a:spAutoFit/>
              </a:bodyPr>
              <a:lstStyle/>
              <a:p>
                <a:r>
                  <a:rPr lang="en-US" dirty="0">
                    <a:latin typeface="Comic Sans MS" panose="030F0702030302020204" pitchFamily="66" charset="0"/>
                  </a:rPr>
                  <a:t>Pks</a:t>
                </a:r>
              </a:p>
              <a:p>
                <a:r>
                  <a:rPr lang="en-US" dirty="0">
                    <a:latin typeface="Comic Sans MS" panose="030F0702030302020204" pitchFamily="66" charset="0"/>
                  </a:rPr>
                  <a:t>ck1 = {w</a:t>
                </a:r>
                <a:r>
                  <a:rPr lang="en-US" baseline="-25000" dirty="0">
                    <a:latin typeface="Comic Sans MS" panose="030F0702030302020204" pitchFamily="66" charset="0"/>
                  </a:rPr>
                  <a:t>0</a:t>
                </a:r>
                <a:r>
                  <a:rPr lang="en-US" dirty="0">
                    <a:latin typeface="Comic Sans MS" panose="030F0702030302020204" pitchFamily="66" charset="0"/>
                  </a:rPr>
                  <a:t>,w</a:t>
                </a:r>
                <a:r>
                  <a:rPr lang="en-US" baseline="-25000" dirty="0">
                    <a:latin typeface="Comic Sans MS" panose="030F0702030302020204" pitchFamily="66" charset="0"/>
                  </a:rPr>
                  <a:t>1</a:t>
                </a:r>
                <a:r>
                  <a:rPr lang="en-US" dirty="0">
                    <a:latin typeface="Comic Sans MS" panose="030F0702030302020204" pitchFamily="66" charset="0"/>
                  </a:rPr>
                  <a:t>,w</a:t>
                </a:r>
                <a:r>
                  <a:rPr lang="en-US" baseline="-25000" dirty="0">
                    <a:latin typeface="Comic Sans MS" panose="030F0702030302020204" pitchFamily="66" charset="0"/>
                  </a:rPr>
                  <a:t>2</a:t>
                </a:r>
                <a:r>
                  <a:rPr lang="en-US" dirty="0">
                    <a:latin typeface="Comic Sans MS" panose="030F0702030302020204" pitchFamily="66" charset="0"/>
                  </a:rPr>
                  <a:t>,…,</a:t>
                </a:r>
                <a:r>
                  <a:rPr lang="en-US" dirty="0" err="1">
                    <a:latin typeface="Comic Sans MS" panose="030F0702030302020204" pitchFamily="66" charset="0"/>
                  </a:rPr>
                  <a:t>w</a:t>
                </a:r>
                <a:r>
                  <a:rPr lang="en-US" baseline="-25000" dirty="0" err="1">
                    <a:latin typeface="Comic Sans MS" panose="030F0702030302020204" pitchFamily="66" charset="0"/>
                  </a:rPr>
                  <a:t>n</a:t>
                </a:r>
                <a:r>
                  <a:rPr lang="en-US" baseline="-25000" dirty="0">
                    <a:latin typeface="Comic Sans MS" panose="030F0702030302020204" pitchFamily="66" charset="0"/>
                  </a:rPr>
                  <a:t>,</a:t>
                </a:r>
                <a:r>
                  <a:rPr lang="en-US" dirty="0">
                    <a:latin typeface="Comic Sans MS" panose="030F0702030302020204" pitchFamily="66" charset="0"/>
                  </a:rPr>
                  <a:t> </a:t>
                </a:r>
                <a:r>
                  <a:rPr lang="en-US" dirty="0" err="1">
                    <a:latin typeface="Comic Sans MS" panose="030F0702030302020204" pitchFamily="66" charset="0"/>
                  </a:rPr>
                  <a:t>w</a:t>
                </a:r>
                <a:r>
                  <a:rPr lang="en-US" baseline="-25000" dirty="0" err="1">
                    <a:latin typeface="Comic Sans MS" panose="030F0702030302020204" pitchFamily="66" charset="0"/>
                  </a:rPr>
                  <a:t>r</a:t>
                </a:r>
                <a:r>
                  <a:rPr lang="en-US" dirty="0">
                    <a:latin typeface="Comic Sans MS" panose="030F0702030302020204" pitchFamily="66" charset="0"/>
                  </a:rPr>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𝐺</m:t>
                    </m:r>
                    <m:r>
                      <a:rPr lang="en-US" b="0" i="1" baseline="-25000" smtClean="0">
                        <a:latin typeface="Cambria Math" panose="02040503050406030204" pitchFamily="18" charset="0"/>
                      </a:rPr>
                      <m:t>2</m:t>
                    </m:r>
                  </m:oMath>
                </a14:m>
                <a:r>
                  <a:rPr lang="en-US" dirty="0">
                    <a:latin typeface="Comic Sans MS" panose="030F0702030302020204" pitchFamily="66" charset="0"/>
                  </a:rPr>
                  <a:t> </a:t>
                </a:r>
                <a:endParaRPr lang="en-US" dirty="0">
                  <a:solidFill>
                    <a:schemeClr val="accent1"/>
                  </a:solidFill>
                  <a:latin typeface="Comic Sans MS" panose="030F0702030302020204" pitchFamily="66" charset="0"/>
                </a:endParaRPr>
              </a:p>
              <a:p>
                <a:r>
                  <a:rPr lang="en-US" dirty="0">
                    <a:latin typeface="Comic Sans MS" panose="030F0702030302020204" pitchFamily="66" charset="0"/>
                  </a:rPr>
                  <a:t>ck2 = {v</a:t>
                </a:r>
                <a:r>
                  <a:rPr lang="en-US" baseline="-25000" dirty="0">
                    <a:latin typeface="Comic Sans MS" panose="030F0702030302020204" pitchFamily="66" charset="0"/>
                  </a:rPr>
                  <a:t>0</a:t>
                </a:r>
                <a:r>
                  <a:rPr lang="en-US" dirty="0">
                    <a:latin typeface="Comic Sans MS" panose="030F0702030302020204" pitchFamily="66" charset="0"/>
                  </a:rPr>
                  <a:t>,v</a:t>
                </a:r>
                <a:r>
                  <a:rPr lang="en-US" baseline="-25000" dirty="0">
                    <a:latin typeface="Comic Sans MS" panose="030F0702030302020204" pitchFamily="66" charset="0"/>
                  </a:rPr>
                  <a:t>1</a:t>
                </a:r>
                <a:r>
                  <a:rPr lang="en-US" dirty="0">
                    <a:latin typeface="Comic Sans MS" panose="030F0702030302020204" pitchFamily="66" charset="0"/>
                  </a:rPr>
                  <a:t>,v</a:t>
                </a:r>
                <a:r>
                  <a:rPr lang="en-US" baseline="-25000" dirty="0">
                    <a:latin typeface="Comic Sans MS" panose="030F0702030302020204" pitchFamily="66" charset="0"/>
                  </a:rPr>
                  <a:t>2</a:t>
                </a:r>
                <a:r>
                  <a:rPr lang="en-US" dirty="0">
                    <a:latin typeface="Comic Sans MS" panose="030F0702030302020204" pitchFamily="66" charset="0"/>
                  </a:rPr>
                  <a:t>,…,</a:t>
                </a:r>
                <a:r>
                  <a:rPr lang="en-US" dirty="0" err="1">
                    <a:latin typeface="Comic Sans MS" panose="030F0702030302020204" pitchFamily="66" charset="0"/>
                  </a:rPr>
                  <a:t>v</a:t>
                </a:r>
                <a:r>
                  <a:rPr lang="en-US" baseline="-25000" dirty="0" err="1">
                    <a:latin typeface="Comic Sans MS" panose="030F0702030302020204" pitchFamily="66" charset="0"/>
                  </a:rPr>
                  <a:t>n</a:t>
                </a:r>
                <a:r>
                  <a:rPr lang="en-US" dirty="0" err="1">
                    <a:latin typeface="Comic Sans MS" panose="030F0702030302020204" pitchFamily="66" charset="0"/>
                  </a:rPr>
                  <a:t>,v</a:t>
                </a:r>
                <a:r>
                  <a:rPr lang="en-US" baseline="-25000" dirty="0" err="1">
                    <a:latin typeface="Comic Sans MS" panose="030F0702030302020204" pitchFamily="66" charset="0"/>
                  </a:rPr>
                  <a:t>r</a:t>
                </a:r>
                <a:r>
                  <a:rPr lang="en-US" dirty="0">
                    <a:latin typeface="Comic Sans MS" panose="030F0702030302020204" pitchFamily="66" charset="0"/>
                  </a:rPr>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𝐺</m:t>
                    </m:r>
                    <m:r>
                      <a:rPr lang="en-US" b="0" i="1" baseline="-25000" smtClean="0">
                        <a:latin typeface="Cambria Math" panose="02040503050406030204" pitchFamily="18" charset="0"/>
                      </a:rPr>
                      <m:t>1</m:t>
                    </m:r>
                  </m:oMath>
                </a14:m>
                <a:r>
                  <a:rPr lang="en-US" dirty="0">
                    <a:latin typeface="Comic Sans MS" panose="030F0702030302020204" pitchFamily="66" charset="0"/>
                  </a:rPr>
                  <a:t> </a:t>
                </a:r>
                <a:endParaRPr lang="en-US" dirty="0">
                  <a:solidFill>
                    <a:schemeClr val="accent1"/>
                  </a:solidFill>
                  <a:latin typeface="Comic Sans MS" panose="030F0702030302020204" pitchFamily="66" charset="0"/>
                </a:endParaRPr>
              </a:p>
              <a:p>
                <a:r>
                  <a:rPr lang="en-US" dirty="0" err="1">
                    <a:latin typeface="Comic Sans MS" panose="030F0702030302020204" pitchFamily="66" charset="0"/>
                  </a:rPr>
                  <a:t>g,h,r,a,b</a:t>
                </a:r>
                <a:endParaRPr lang="en-US" dirty="0">
                  <a:latin typeface="Comic Sans MS" panose="030F0702030302020204" pitchFamily="66" charset="0"/>
                </a:endParaRPr>
              </a:p>
              <a:p>
                <a:r>
                  <a:rPr lang="en-US" dirty="0">
                    <a:latin typeface="Comic Sans MS" panose="030F0702030302020204" pitchFamily="66" charset="0"/>
                  </a:rPr>
                  <a:t>cy = &lt;C,T&gt; =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m:t>
                    </m:r>
                  </m:oMath>
                </a14:m>
                <a:r>
                  <a:rPr lang="en-US" baseline="-25000" dirty="0" err="1">
                    <a:latin typeface="Comic Sans MS" panose="030F0702030302020204" pitchFamily="66" charset="0"/>
                  </a:rPr>
                  <a:t>i</a:t>
                </a:r>
                <a:r>
                  <a:rPr lang="en-US" baseline="30000" dirty="0" err="1">
                    <a:latin typeface="Comic Sans MS" panose="030F0702030302020204" pitchFamily="66" charset="0"/>
                  </a:rPr>
                  <a:t>Ti</a:t>
                </a:r>
                <a:endParaRPr lang="en-US" baseline="30000" dirty="0">
                  <a:latin typeface="Comic Sans MS" panose="030F0702030302020204" pitchFamily="66" charset="0"/>
                </a:endParaRPr>
              </a:p>
            </p:txBody>
          </p:sp>
        </mc:Choice>
        <mc:Fallback xmlns="">
          <p:sp>
            <p:nvSpPr>
              <p:cNvPr id="5" name="TextBox 4">
                <a:extLst>
                  <a:ext uri="{FF2B5EF4-FFF2-40B4-BE49-F238E27FC236}">
                    <a16:creationId xmlns:a16="http://schemas.microsoft.com/office/drawing/2014/main" id="{CE580D0F-6C32-DA25-3A29-5CFBC6891830}"/>
                  </a:ext>
                </a:extLst>
              </p:cNvPr>
              <p:cNvSpPr txBox="1">
                <a:spLocks noRot="1" noChangeAspect="1" noMove="1" noResize="1" noEditPoints="1" noAdjustHandles="1" noChangeArrowheads="1" noChangeShapeType="1" noTextEdit="1"/>
              </p:cNvSpPr>
              <p:nvPr/>
            </p:nvSpPr>
            <p:spPr>
              <a:xfrm>
                <a:off x="6129509" y="1102258"/>
                <a:ext cx="5292084" cy="1500988"/>
              </a:xfrm>
              <a:prstGeom prst="rect">
                <a:avLst/>
              </a:prstGeom>
              <a:blipFill>
                <a:blip r:embed="rId5"/>
                <a:stretch>
                  <a:fillRect l="-921" t="-2033" b="-4472"/>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E7AF5645-110D-544A-141E-479462D42448}"/>
              </a:ext>
            </a:extLst>
          </p:cNvPr>
          <p:cNvSpPr/>
          <p:nvPr/>
        </p:nvSpPr>
        <p:spPr>
          <a:xfrm>
            <a:off x="4331846" y="3420847"/>
            <a:ext cx="3043909" cy="11331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IPA</a:t>
            </a:r>
            <a:r>
              <a:rPr lang="en-US" dirty="0">
                <a:solidFill>
                  <a:schemeClr val="accent1"/>
                </a:solidFill>
                <a:latin typeface="Comic Sans MS" panose="030F0702030302020204" pitchFamily="66" charset="0"/>
              </a:rPr>
              <a:t>[BMM+21]</a:t>
            </a:r>
          </a:p>
        </p:txBody>
      </p:sp>
      <p:sp>
        <p:nvSpPr>
          <p:cNvPr id="7" name="TextBox 6">
            <a:extLst>
              <a:ext uri="{FF2B5EF4-FFF2-40B4-BE49-F238E27FC236}">
                <a16:creationId xmlns:a16="http://schemas.microsoft.com/office/drawing/2014/main" id="{5FED9581-9C73-20F0-F4B5-72C98FECF55E}"/>
              </a:ext>
            </a:extLst>
          </p:cNvPr>
          <p:cNvSpPr txBox="1"/>
          <p:nvPr/>
        </p:nvSpPr>
        <p:spPr>
          <a:xfrm>
            <a:off x="5588314" y="5773226"/>
            <a:ext cx="65" cy="276999"/>
          </a:xfrm>
          <a:prstGeom prst="rect">
            <a:avLst/>
          </a:prstGeom>
          <a:noFill/>
        </p:spPr>
        <p:txBody>
          <a:bodyPr wrap="none" lIns="0" tIns="0" rIns="0" bIns="0" rtlCol="0">
            <a:spAutoFit/>
          </a:bodyPr>
          <a:lstStyle/>
          <a:p>
            <a:endParaRPr lang="en-US" dirty="0"/>
          </a:p>
        </p:txBody>
      </p:sp>
      <p:sp>
        <p:nvSpPr>
          <p:cNvPr id="8" name="Arrow: Right 7">
            <a:extLst>
              <a:ext uri="{FF2B5EF4-FFF2-40B4-BE49-F238E27FC236}">
                <a16:creationId xmlns:a16="http://schemas.microsoft.com/office/drawing/2014/main" id="{88706D40-5B78-E7CE-2D23-B5FBEFF7B4C4}"/>
              </a:ext>
            </a:extLst>
          </p:cNvPr>
          <p:cNvSpPr/>
          <p:nvPr/>
        </p:nvSpPr>
        <p:spPr>
          <a:xfrm>
            <a:off x="1948070" y="4081346"/>
            <a:ext cx="2199860" cy="230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735F17-1CA2-596F-5D2A-E3D81E8CAA7D}"/>
              </a:ext>
            </a:extLst>
          </p:cNvPr>
          <p:cNvSpPr txBox="1"/>
          <p:nvPr/>
        </p:nvSpPr>
        <p:spPr>
          <a:xfrm>
            <a:off x="2649628" y="3752320"/>
            <a:ext cx="1590260" cy="369332"/>
          </a:xfrm>
          <a:prstGeom prst="rect">
            <a:avLst/>
          </a:prstGeom>
          <a:noFill/>
        </p:spPr>
        <p:txBody>
          <a:bodyPr wrap="square" rtlCol="0">
            <a:spAutoFit/>
          </a:bodyPr>
          <a:lstStyle/>
          <a:p>
            <a:r>
              <a:rPr lang="en-US" b="1" dirty="0">
                <a:latin typeface="Comic Sans MS" panose="030F0702030302020204" pitchFamily="66" charset="0"/>
              </a:rPr>
              <a:t>Enc(C(x)),T</a:t>
            </a:r>
          </a:p>
        </p:txBody>
      </p:sp>
      <p:sp>
        <p:nvSpPr>
          <p:cNvPr id="10" name="Arrow: Right 9">
            <a:extLst>
              <a:ext uri="{FF2B5EF4-FFF2-40B4-BE49-F238E27FC236}">
                <a16:creationId xmlns:a16="http://schemas.microsoft.com/office/drawing/2014/main" id="{84336B9C-B8E4-7060-339C-23C4150D6A9C}"/>
              </a:ext>
            </a:extLst>
          </p:cNvPr>
          <p:cNvSpPr/>
          <p:nvPr/>
        </p:nvSpPr>
        <p:spPr>
          <a:xfrm>
            <a:off x="7579047" y="4006238"/>
            <a:ext cx="2199860" cy="230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A91C600-A034-DEAD-0E98-824DBA334278}"/>
              </a:ext>
            </a:extLst>
          </p:cNvPr>
          <p:cNvSpPr txBox="1"/>
          <p:nvPr/>
        </p:nvSpPr>
        <p:spPr>
          <a:xfrm>
            <a:off x="8300757" y="3720595"/>
            <a:ext cx="1590260" cy="369332"/>
          </a:xfrm>
          <a:prstGeom prst="rect">
            <a:avLst/>
          </a:prstGeom>
          <a:noFill/>
        </p:spPr>
        <p:txBody>
          <a:bodyPr wrap="square" rtlCol="0">
            <a:spAutoFit/>
          </a:bodyPr>
          <a:lstStyle/>
          <a:p>
            <a:r>
              <a:rPr lang="en-US" b="1" dirty="0">
                <a:latin typeface="Comic Sans MS" panose="030F0702030302020204" pitchFamily="66" charset="0"/>
              </a:rPr>
              <a:t>proof</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1658FC1-35BE-31FA-52D9-DBB7B13D9B1D}"/>
                  </a:ext>
                </a:extLst>
              </p:cNvPr>
              <p:cNvSpPr txBox="1"/>
              <p:nvPr/>
            </p:nvSpPr>
            <p:spPr>
              <a:xfrm>
                <a:off x="7385536" y="4415970"/>
                <a:ext cx="7190631" cy="1569660"/>
              </a:xfrm>
              <a:prstGeom prst="rect">
                <a:avLst/>
              </a:prstGeom>
              <a:noFill/>
            </p:spPr>
            <p:txBody>
              <a:bodyPr wrap="square" rtlCol="0">
                <a:spAutoFit/>
              </a:bodyPr>
              <a:lstStyle/>
              <a:p>
                <a:r>
                  <a:rPr lang="en-US" b="1" dirty="0">
                    <a:latin typeface="Comic Sans MS" panose="030F0702030302020204" pitchFamily="66" charset="0"/>
                  </a:rPr>
                  <a:t>com(C) = </a:t>
                </a:r>
                <a14:m>
                  <m:oMath xmlns:m="http://schemas.openxmlformats.org/officeDocument/2006/math">
                    <m:r>
                      <a:rPr lang="en-US" b="1" i="0" smtClean="0">
                        <a:latin typeface="Cambria Math" panose="02040503050406030204" pitchFamily="18" charset="0"/>
                      </a:rPr>
                      <m:t>𝐞</m:t>
                    </m:r>
                    <m:r>
                      <a:rPr lang="en-US" b="1" i="0" smtClean="0">
                        <a:latin typeface="Cambria Math" panose="02040503050406030204" pitchFamily="18" charset="0"/>
                      </a:rPr>
                      <m:t>(</m:t>
                    </m:r>
                    <m:r>
                      <a:rPr lang="en-US" b="1" i="0" smtClean="0">
                        <a:latin typeface="Cambria Math" panose="02040503050406030204" pitchFamily="18" charset="0"/>
                      </a:rPr>
                      <m:t>𝐰𝐫</m:t>
                    </m:r>
                    <m:r>
                      <a:rPr lang="en-US" b="1" i="0" smtClean="0">
                        <a:latin typeface="Cambria Math" panose="02040503050406030204" pitchFamily="18" charset="0"/>
                      </a:rPr>
                      <m:t>,</m:t>
                    </m:r>
                    <m:r>
                      <a:rPr lang="en-US" b="1" i="0" smtClean="0">
                        <a:latin typeface="Cambria Math" panose="02040503050406030204" pitchFamily="18" charset="0"/>
                      </a:rPr>
                      <m:t>𝐫</m:t>
                    </m:r>
                    <m:r>
                      <a:rPr lang="en-US" b="1" i="0" smtClean="0">
                        <a:latin typeface="Cambria Math" panose="02040503050406030204" pitchFamily="18" charset="0"/>
                      </a:rPr>
                      <m:t>)</m:t>
                    </m:r>
                    <m:nary>
                      <m:naryPr>
                        <m:chr m:val="∏"/>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𝒊</m:t>
                        </m:r>
                        <m:r>
                          <a:rPr lang="en-US" b="1" i="1" smtClean="0">
                            <a:latin typeface="Cambria Math" panose="02040503050406030204" pitchFamily="18" charset="0"/>
                          </a:rPr>
                          <m:t>=</m:t>
                        </m:r>
                        <m:r>
                          <a:rPr lang="en-US" b="1" i="1" smtClean="0">
                            <a:latin typeface="Cambria Math" panose="02040503050406030204" pitchFamily="18" charset="0"/>
                          </a:rPr>
                          <m:t>𝟎</m:t>
                        </m:r>
                      </m:sub>
                      <m:sup>
                        <m:r>
                          <a:rPr lang="en-US" b="1" i="1" smtClean="0">
                            <a:latin typeface="Cambria Math" panose="02040503050406030204" pitchFamily="18" charset="0"/>
                          </a:rPr>
                          <m:t>𝒏</m:t>
                        </m:r>
                      </m:sup>
                      <m:e>
                        <m:r>
                          <a:rPr lang="en-US" b="1" i="1" smtClean="0">
                            <a:latin typeface="Cambria Math" panose="02040503050406030204" pitchFamily="18" charset="0"/>
                          </a:rPr>
                          <m:t>𝒆</m:t>
                        </m:r>
                        <m:r>
                          <a:rPr lang="en-US" b="1" i="1" smtClean="0">
                            <a:latin typeface="Cambria Math" panose="02040503050406030204" pitchFamily="18" charset="0"/>
                          </a:rPr>
                          <m:t>(</m:t>
                        </m:r>
                        <m:r>
                          <a:rPr lang="en-US" b="1" i="1" smtClean="0">
                            <a:latin typeface="Cambria Math" panose="02040503050406030204" pitchFamily="18" charset="0"/>
                          </a:rPr>
                          <m:t>𝑪</m:t>
                        </m:r>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𝒊</m:t>
                            </m:r>
                          </m:e>
                        </m:d>
                        <m:r>
                          <a:rPr lang="en-US" b="1" i="1" smtClean="0">
                            <a:latin typeface="Cambria Math" panose="02040503050406030204" pitchFamily="18" charset="0"/>
                          </a:rPr>
                          <m:t>,</m:t>
                        </m:r>
                        <m:r>
                          <a:rPr lang="en-US" b="1" i="1" smtClean="0">
                            <a:latin typeface="Cambria Math" panose="02040503050406030204" pitchFamily="18" charset="0"/>
                          </a:rPr>
                          <m:t>𝒘𝒊</m:t>
                        </m:r>
                        <m:r>
                          <a:rPr lang="en-US" b="1" i="1" smtClean="0">
                            <a:latin typeface="Cambria Math" panose="02040503050406030204" pitchFamily="18" charset="0"/>
                          </a:rPr>
                          <m:t>)</m:t>
                        </m:r>
                      </m:e>
                    </m:nary>
                  </m:oMath>
                </a14:m>
                <a:r>
                  <a:rPr lang="en-US" b="1" dirty="0">
                    <a:latin typeface="Comic Sans MS" panose="030F0702030302020204" pitchFamily="66" charset="0"/>
                  </a:rPr>
                  <a:t>  </a:t>
                </a:r>
              </a:p>
              <a:p>
                <a:endParaRPr lang="en-US" b="1" dirty="0">
                  <a:latin typeface="Comic Sans MS" panose="030F0702030302020204" pitchFamily="66" charset="0"/>
                </a:endParaRPr>
              </a:p>
              <a:p>
                <a:r>
                  <a:rPr lang="en-US" b="1" dirty="0">
                    <a:latin typeface="Comic Sans MS" panose="030F0702030302020204" pitchFamily="66" charset="0"/>
                  </a:rPr>
                  <a:t>com(T) = </a:t>
                </a:r>
                <a:r>
                  <a:rPr lang="en-US" b="1" dirty="0" err="1">
                    <a:latin typeface="Comic Sans MS" panose="030F0702030302020204" pitchFamily="66" charset="0"/>
                  </a:rPr>
                  <a:t>h</a:t>
                </a:r>
                <a:r>
                  <a:rPr lang="en-US" b="1" baseline="30000" dirty="0" err="1">
                    <a:latin typeface="Comic Sans MS" panose="030F0702030302020204" pitchFamily="66" charset="0"/>
                  </a:rPr>
                  <a:t>r</a:t>
                </a:r>
                <a:r>
                  <a:rPr lang="en-US" b="1" baseline="30000" dirty="0">
                    <a:latin typeface="Comic Sans MS" panose="030F0702030302020204" pitchFamily="66" charset="0"/>
                  </a:rPr>
                  <a:t> </a:t>
                </a:r>
                <a14:m>
                  <m:oMath xmlns:m="http://schemas.openxmlformats.org/officeDocument/2006/math">
                    <m:nary>
                      <m:naryPr>
                        <m:chr m:val="∏"/>
                        <m:ctrlPr>
                          <a:rPr lang="en-US" b="1" i="1" smtClean="0">
                            <a:latin typeface="Cambria Math" panose="02040503050406030204" pitchFamily="18" charset="0"/>
                          </a:rPr>
                        </m:ctrlPr>
                      </m:naryPr>
                      <m:sub>
                        <m:r>
                          <m:rPr>
                            <m:brk m:alnAt="23"/>
                          </m:rPr>
                          <a:rPr lang="en-US" b="1" i="1" smtClean="0">
                            <a:latin typeface="Cambria Math" panose="02040503050406030204" pitchFamily="18" charset="0"/>
                          </a:rPr>
                          <m:t>𝒊</m:t>
                        </m:r>
                        <m:r>
                          <a:rPr lang="en-US" b="1" i="1" smtClean="0">
                            <a:latin typeface="Cambria Math" panose="02040503050406030204" pitchFamily="18" charset="0"/>
                          </a:rPr>
                          <m:t>=</m:t>
                        </m:r>
                        <m:r>
                          <a:rPr lang="en-US" b="1" i="1" smtClean="0">
                            <a:latin typeface="Cambria Math" panose="02040503050406030204" pitchFamily="18" charset="0"/>
                          </a:rPr>
                          <m:t>𝟎</m:t>
                        </m:r>
                      </m:sub>
                      <m:sup>
                        <m:r>
                          <a:rPr lang="en-US" b="1" i="1" smtClean="0">
                            <a:latin typeface="Cambria Math" panose="02040503050406030204" pitchFamily="18" charset="0"/>
                          </a:rPr>
                          <m:t>𝒏</m:t>
                        </m:r>
                      </m:sup>
                      <m:e>
                        <m:r>
                          <m:rPr>
                            <m:nor/>
                          </m:rPr>
                          <a:rPr lang="en-US" b="1" dirty="0">
                            <a:latin typeface="Comic Sans MS" panose="030F0702030302020204" pitchFamily="66" charset="0"/>
                          </a:rPr>
                          <m:t>v</m:t>
                        </m:r>
                        <m:r>
                          <m:rPr>
                            <m:nor/>
                          </m:rPr>
                          <a:rPr lang="en-US" b="1" baseline="-25000" dirty="0">
                            <a:latin typeface="Comic Sans MS" panose="030F0702030302020204" pitchFamily="66" charset="0"/>
                          </a:rPr>
                          <m:t>i</m:t>
                        </m:r>
                        <m:r>
                          <m:rPr>
                            <m:nor/>
                          </m:rPr>
                          <a:rPr lang="en-US" b="1" baseline="30000" dirty="0">
                            <a:latin typeface="Comic Sans MS" panose="030F0702030302020204" pitchFamily="66" charset="0"/>
                          </a:rPr>
                          <m:t>T</m:t>
                        </m:r>
                        <m:r>
                          <m:rPr>
                            <m:nor/>
                          </m:rPr>
                          <a:rPr lang="en-US" b="1" baseline="30000" dirty="0">
                            <a:latin typeface="Comic Sans MS" panose="030F0702030302020204" pitchFamily="66" charset="0"/>
                          </a:rPr>
                          <m:t>[</m:t>
                        </m:r>
                        <m:r>
                          <m:rPr>
                            <m:nor/>
                          </m:rPr>
                          <a:rPr lang="en-US" b="1" baseline="30000" dirty="0">
                            <a:latin typeface="Comic Sans MS" panose="030F0702030302020204" pitchFamily="66" charset="0"/>
                          </a:rPr>
                          <m:t>i</m:t>
                        </m:r>
                        <m:r>
                          <m:rPr>
                            <m:nor/>
                          </m:rPr>
                          <a:rPr lang="en-US" b="1" baseline="30000" dirty="0">
                            <a:latin typeface="Comic Sans MS" panose="030F0702030302020204" pitchFamily="66" charset="0"/>
                          </a:rPr>
                          <m:t>]</m:t>
                        </m:r>
                      </m:e>
                    </m:nary>
                  </m:oMath>
                </a14:m>
                <a:endParaRPr lang="en-US" b="1" baseline="30000" dirty="0">
                  <a:latin typeface="Comic Sans MS" panose="030F0702030302020204" pitchFamily="66" charset="0"/>
                </a:endParaRPr>
              </a:p>
              <a:p>
                <a:endParaRPr lang="en-US" b="1" baseline="30000" dirty="0">
                  <a:latin typeface="Comic Sans MS" panose="030F0702030302020204" pitchFamily="66" charset="0"/>
                </a:endParaRPr>
              </a:p>
              <a:p>
                <a:endParaRPr lang="en-US" b="1" baseline="30000" dirty="0">
                  <a:latin typeface="Comic Sans MS" panose="030F0702030302020204" pitchFamily="66" charset="0"/>
                </a:endParaRPr>
              </a:p>
              <a:p>
                <a:r>
                  <a:rPr lang="en-US" b="1" dirty="0">
                    <a:latin typeface="Comic Sans MS" panose="030F0702030302020204" pitchFamily="66" charset="0"/>
                  </a:rPr>
                  <a:t>com = com(C) * e(com(T),a) * e(</a:t>
                </a:r>
                <a:r>
                  <a:rPr lang="en-US" b="1" dirty="0" err="1">
                    <a:latin typeface="Comic Sans MS" panose="030F0702030302020204" pitchFamily="66" charset="0"/>
                  </a:rPr>
                  <a:t>cy,b</a:t>
                </a:r>
                <a:r>
                  <a:rPr lang="en-US" b="1" dirty="0">
                    <a:latin typeface="Comic Sans MS" panose="030F0702030302020204" pitchFamily="66" charset="0"/>
                  </a:rPr>
                  <a:t>)</a:t>
                </a:r>
              </a:p>
            </p:txBody>
          </p:sp>
        </mc:Choice>
        <mc:Fallback xmlns="">
          <p:sp>
            <p:nvSpPr>
              <p:cNvPr id="13" name="TextBox 12">
                <a:extLst>
                  <a:ext uri="{FF2B5EF4-FFF2-40B4-BE49-F238E27FC236}">
                    <a16:creationId xmlns:a16="http://schemas.microsoft.com/office/drawing/2014/main" id="{A1658FC1-35BE-31FA-52D9-DBB7B13D9B1D}"/>
                  </a:ext>
                </a:extLst>
              </p:cNvPr>
              <p:cNvSpPr txBox="1">
                <a:spLocks noRot="1" noChangeAspect="1" noMove="1" noResize="1" noEditPoints="1" noAdjustHandles="1" noChangeArrowheads="1" noChangeShapeType="1" noTextEdit="1"/>
              </p:cNvSpPr>
              <p:nvPr/>
            </p:nvSpPr>
            <p:spPr>
              <a:xfrm>
                <a:off x="7385536" y="4415970"/>
                <a:ext cx="7190631" cy="1569660"/>
              </a:xfrm>
              <a:prstGeom prst="rect">
                <a:avLst/>
              </a:prstGeom>
              <a:blipFill>
                <a:blip r:embed="rId6"/>
                <a:stretch>
                  <a:fillRect l="-763" t="-27907" b="-5426"/>
                </a:stretch>
              </a:blipFill>
            </p:spPr>
            <p:txBody>
              <a:bodyPr/>
              <a:lstStyle/>
              <a:p>
                <a:r>
                  <a:rPr lang="en-US">
                    <a:noFill/>
                  </a:rPr>
                  <a:t> </a:t>
                </a:r>
              </a:p>
            </p:txBody>
          </p:sp>
        </mc:Fallback>
      </mc:AlternateContent>
    </p:spTree>
    <p:extLst>
      <p:ext uri="{BB962C8B-B14F-4D97-AF65-F5344CB8AC3E}">
        <p14:creationId xmlns:p14="http://schemas.microsoft.com/office/powerpoint/2010/main" val="2080189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9.7|14.2|18.6"/>
</p:tagLst>
</file>

<file path=ppt/tags/tag2.xml><?xml version="1.0" encoding="utf-8"?>
<p:tagLst xmlns:a="http://schemas.openxmlformats.org/drawingml/2006/main" xmlns:r="http://schemas.openxmlformats.org/officeDocument/2006/relationships" xmlns:p="http://schemas.openxmlformats.org/presentationml/2006/main">
  <p:tag name="TIMING" val="|64.1|0.6"/>
</p:tagLst>
</file>

<file path=ppt/tags/tag3.xml><?xml version="1.0" encoding="utf-8"?>
<p:tagLst xmlns:a="http://schemas.openxmlformats.org/drawingml/2006/main" xmlns:r="http://schemas.openxmlformats.org/officeDocument/2006/relationships" xmlns:p="http://schemas.openxmlformats.org/presentationml/2006/main">
  <p:tag name="TIMING" val="|5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ECF61D23FC5E46AF7973FF4A586942" ma:contentTypeVersion="0" ma:contentTypeDescription="Create a new document." ma:contentTypeScope="" ma:versionID="1c3948a6d424ed9615a9342f76a7be50">
  <xsd:schema xmlns:xsd="http://www.w3.org/2001/XMLSchema" xmlns:xs="http://www.w3.org/2001/XMLSchema" xmlns:p="http://schemas.microsoft.com/office/2006/metadata/properties" targetNamespace="http://schemas.microsoft.com/office/2006/metadata/properties" ma:root="true" ma:fieldsID="0e0c21ecfce1807960b9d8b5f98ae0f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11790C-79E3-4E5C-B59E-52C49BD168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03FE290-35C7-47BC-BE9E-EB4F26D0CA02}">
  <ds:schemaRefs>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dcmitype/"/>
    <ds:schemaRef ds:uri="http://purl.org/dc/terms/"/>
    <ds:schemaRef ds:uri="http://schemas.microsoft.com/office/2006/metadata/properties"/>
  </ds:schemaRefs>
</ds:datastoreItem>
</file>

<file path=customXml/itemProps3.xml><?xml version="1.0" encoding="utf-8"?>
<ds:datastoreItem xmlns:ds="http://schemas.openxmlformats.org/officeDocument/2006/customXml" ds:itemID="{FF02CE9A-15DF-4C4B-9E4D-1381A2E698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6637</TotalTime>
  <Words>2100</Words>
  <Application>Microsoft Office PowerPoint</Application>
  <PresentationFormat>Widescreen</PresentationFormat>
  <Paragraphs>257</Paragraphs>
  <Slides>20</Slides>
  <Notes>17</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Cambria Math</vt:lpstr>
      <vt:lpstr>Comic Sans MS</vt:lpstr>
      <vt:lpstr>Georgia</vt:lpstr>
      <vt:lpstr>Office Theme</vt:lpstr>
      <vt:lpstr>Private Polynomial Commitments and Applications to MPC</vt:lpstr>
      <vt:lpstr>Polynomial commitment</vt:lpstr>
      <vt:lpstr>Why Polynomial commitment?</vt:lpstr>
      <vt:lpstr>Our work: Private Polynomial commitment</vt:lpstr>
      <vt:lpstr>Application</vt:lpstr>
      <vt:lpstr>Contribution</vt:lpstr>
      <vt:lpstr>Private Polynomial Commitment Scheme</vt:lpstr>
      <vt:lpstr>Private Polynomial Commitment Scheme</vt:lpstr>
      <vt:lpstr>Private Polynomial Commitment Scheme</vt:lpstr>
      <vt:lpstr>Private Polynomial Commitment Scheme</vt:lpstr>
      <vt:lpstr>Is T well formed?</vt:lpstr>
      <vt:lpstr>Linear Test for batch evaluation</vt:lpstr>
      <vt:lpstr>Quadratic Test</vt:lpstr>
      <vt:lpstr>Complexity</vt:lpstr>
      <vt:lpstr>2PSI step 1</vt:lpstr>
      <vt:lpstr>2PSI step 2</vt:lpstr>
      <vt:lpstr>2PSI step 3</vt:lpstr>
      <vt:lpstr>Experimentation result</vt:lpstr>
      <vt:lpstr>Experimentation result</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Zero Knowledge Proof from Interactive Proofs</dc:title>
  <dc:creator>Zhang Yupeng</dc:creator>
  <cp:lastModifiedBy>Wenxuan Wu</cp:lastModifiedBy>
  <cp:revision>765</cp:revision>
  <dcterms:created xsi:type="dcterms:W3CDTF">2019-09-16T23:13:36Z</dcterms:created>
  <dcterms:modified xsi:type="dcterms:W3CDTF">2023-05-09T05:08:32Z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0x010100D4ECF61D23FC5E46AF7973FF4A586942</vt:lpwstr>
  </property>
</Properties>
</file>