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71" r:id="rId5"/>
    <p:sldId id="260" r:id="rId6"/>
    <p:sldId id="264" r:id="rId7"/>
    <p:sldId id="261" r:id="rId8"/>
    <p:sldId id="268" r:id="rId9"/>
    <p:sldId id="266" r:id="rId10"/>
    <p:sldId id="272" r:id="rId11"/>
    <p:sldId id="273" r:id="rId12"/>
    <p:sldId id="263" r:id="rId13"/>
    <p:sldId id="27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1E5"/>
    <a:srgbClr val="548235"/>
    <a:srgbClr val="668CCF"/>
    <a:srgbClr val="ED7D31"/>
    <a:srgbClr val="F00A0A"/>
    <a:srgbClr val="E73000"/>
    <a:srgbClr val="305BE4"/>
    <a:srgbClr val="0035DE"/>
    <a:srgbClr val="409621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0148" autoAdjust="0"/>
  </p:normalViewPr>
  <p:slideViewPr>
    <p:cSldViewPr snapToGrid="0">
      <p:cViewPr varScale="1">
        <p:scale>
          <a:sx n="67" d="100"/>
          <a:sy n="67" d="100"/>
        </p:scale>
        <p:origin x="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7976-6BF4-86B1-0926-A6D0E26F6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6F961-80AD-4C01-F986-6F6B6CFB9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85663-704B-9150-52A4-D1043F0D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BB8-47E2-44B6-8DA7-8C2E090E4D99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79B90-4E36-5862-9014-151A7B83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2B22-717A-AE16-C1A0-1E31CD23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B6D8-E7CF-4252-99FF-C7828C1E0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9EDE-BFC1-DA3C-F015-3102BE0C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321AA-722C-D920-0C0E-70309A5B0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AECF1-5135-4131-81B1-3BC8D842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BB8-47E2-44B6-8DA7-8C2E090E4D99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B6FCC-C66F-4F77-5C9E-7398F189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492C8-7E7D-9B0E-E630-F499EC57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B6D8-E7CF-4252-99FF-C7828C1E0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928CA-0931-3441-7C69-9B885B562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A7382-F711-C323-BE3C-36B0615F9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EB4EE-AA82-EDEE-9798-8DAEB91D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BB8-47E2-44B6-8DA7-8C2E090E4D99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51CB4-CCE9-BA2A-0A4B-72F1A582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B7C4D-C706-81A3-3CD5-38629ACE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B6D8-E7CF-4252-99FF-C7828C1E0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8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1899-B85D-CD73-C34C-49E79B56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10C6-1420-5F51-A37A-625745754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179AE-D315-D77E-84E8-B4F4A113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BB8-47E2-44B6-8DA7-8C2E090E4D99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EC5BF-073E-BC09-EAE4-8ED94AE5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388DB-935B-9635-EAD6-358A3219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B6D8-E7CF-4252-99FF-C7828C1E0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11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E207-90A5-C003-C61B-B74DC09A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39D-FA50-2425-DFAC-53F4BA742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A741F-86AF-C79E-DF04-993D0E94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BB8-47E2-44B6-8DA7-8C2E090E4D99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6F42-AE85-E14D-33A1-0B754164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4FFA-7D81-A464-D7F6-CACBE806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B6D8-E7CF-4252-99FF-C7828C1E0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D96A8-B3AB-E620-6088-6578D5B4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B8C64-CACF-BACC-CD77-9BC6B4599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5531F-4671-3551-637A-DC4068884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3E61F-F91F-41FC-AABC-C387BBD5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BB8-47E2-44B6-8DA7-8C2E090E4D99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BBA63-B688-5DA6-DA4C-82198CB4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88CA7-BDCA-034B-EC79-122B27CE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B6D8-E7CF-4252-99FF-C7828C1E0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0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05D9-0F5D-B8C2-7C07-32DC9D0D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0B3B-3DDE-2609-0038-5AEF59FFC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E3F91-2A1B-8970-D7AB-45CE0D2D7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28B0A-4861-FEB4-ACEA-5C841E4BD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90382-10E3-30F3-A71B-1B2FAD714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51C38C-2313-5522-0D13-6A72ED4E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BB8-47E2-44B6-8DA7-8C2E090E4D99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80364-AFA0-2E55-E761-ADE3DB63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E803A-3474-17F5-3476-82D21732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B6D8-E7CF-4252-99FF-C7828C1E0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9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CD43-9E13-7AE2-40A9-3A249B16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68327-BB96-570F-0EA9-B09E65F3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BB8-47E2-44B6-8DA7-8C2E090E4D99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C9CDC-5F4B-557D-3AAC-42D9411B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EC24D-2D57-CD9B-10A2-FED88434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B6D8-E7CF-4252-99FF-C7828C1E0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3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E7248-7EBA-623F-3924-E815BCA8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BB8-47E2-44B6-8DA7-8C2E090E4D99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C041C-8916-066E-87D5-E52C896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CCC96-A009-C53F-EA90-1FD46B9B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B6D8-E7CF-4252-99FF-C7828C1E0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24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22FB5-80B4-2A0D-CAA7-C77E1449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72F7-5F05-04B5-658C-C2649B9C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B0FBE-6D06-D445-02DB-0E83B5F38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B7FAE-7E96-01A7-104F-2DFB791C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BB8-47E2-44B6-8DA7-8C2E090E4D99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50C31-D873-CA1B-D207-BCF045D4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877A6-0026-0645-E138-374DDF21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B6D8-E7CF-4252-99FF-C7828C1E0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7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752D-6C66-31A9-443E-49BF0EBD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52012-BC6D-63DB-61B3-4CD9CEFB4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3FFBC-384A-F888-65AA-BF9C2699E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AE1D1-098E-2EC3-A76F-5B33E1B9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CBB8-47E2-44B6-8DA7-8C2E090E4D99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0AFF9-0326-468E-29FF-47558853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C46B8-180B-DB1F-6A9D-274BD3D9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B6D8-E7CF-4252-99FF-C7828C1E0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333EF-7096-3088-846D-ADBBF791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B26B7-65B9-29E9-148F-B28B238D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76ABD-EF6E-7CE3-29E8-797AC3DAC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CBB8-47E2-44B6-8DA7-8C2E090E4D99}" type="datetimeFigureOut">
              <a:rPr lang="en-GB" smtClean="0"/>
              <a:t>06/05/2023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9EC60-9837-7935-6163-9C74A2A7C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BC8D5-232F-BDB2-3731-B348B0806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B6D8-E7CF-4252-99FF-C7828C1E0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0.png"/><Relationship Id="rId7" Type="http://schemas.openxmlformats.org/officeDocument/2006/relationships/image" Target="../media/image5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0.png"/><Relationship Id="rId7" Type="http://schemas.openxmlformats.org/officeDocument/2006/relationships/image" Target="../media/image1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10" Type="http://schemas.openxmlformats.org/officeDocument/2006/relationships/image" Target="../media/image28.svg"/><Relationship Id="rId4" Type="http://schemas.openxmlformats.org/officeDocument/2006/relationships/image" Target="../media/image80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30.svg"/><Relationship Id="rId7" Type="http://schemas.openxmlformats.org/officeDocument/2006/relationships/image" Target="../media/image2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0EAA-59F0-8ACA-A3E9-062EBC3B9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49" y="788988"/>
            <a:ext cx="9344025" cy="2387600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0035DE"/>
                </a:solidFill>
                <a:latin typeface="Lato Semibold" panose="020F0502020204030203" pitchFamily="34" charset="0"/>
                <a:cs typeface="Lato Semibold" panose="020F0502020204030203" pitchFamily="34" charset="0"/>
              </a:rPr>
              <a:t>On Homomorphic Secret Sharing from</a:t>
            </a:r>
            <a:br>
              <a:rPr lang="en-GB" sz="4800" dirty="0">
                <a:solidFill>
                  <a:srgbClr val="0035DE"/>
                </a:solidFill>
                <a:latin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GB" sz="4800" dirty="0">
                <a:solidFill>
                  <a:srgbClr val="0035DE"/>
                </a:solidFill>
                <a:latin typeface="Lato Semibold" panose="020F0502020204030203" pitchFamily="34" charset="0"/>
                <a:cs typeface="Lato Semibold" panose="020F0502020204030203" pitchFamily="34" charset="0"/>
              </a:rPr>
              <a:t>Polynomial-Modulus LWE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1A030-7827-72DF-EEC2-9AA7D2839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Thomas </a:t>
            </a:r>
            <a:r>
              <a:rPr lang="en-GB" sz="2800" dirty="0" err="1"/>
              <a:t>Attema</a:t>
            </a:r>
            <a:r>
              <a:rPr lang="en-GB" sz="2800" dirty="0"/>
              <a:t>, </a:t>
            </a:r>
            <a:r>
              <a:rPr lang="en-GB" sz="2800" b="1" dirty="0"/>
              <a:t>Pedro Capitão </a:t>
            </a:r>
            <a:r>
              <a:rPr lang="en-GB" sz="2800" dirty="0"/>
              <a:t>and Lisa Kohl</a:t>
            </a:r>
          </a:p>
          <a:p>
            <a:endParaRPr lang="en-GB" sz="800" dirty="0"/>
          </a:p>
          <a:p>
            <a:r>
              <a:rPr lang="en-GB" i="1" dirty="0"/>
              <a:t>9</a:t>
            </a:r>
            <a:r>
              <a:rPr lang="en-GB" i="1" baseline="30000" dirty="0"/>
              <a:t>th</a:t>
            </a:r>
            <a:r>
              <a:rPr lang="en-GB" i="1" dirty="0"/>
              <a:t> May 2023</a:t>
            </a:r>
          </a:p>
        </p:txBody>
      </p:sp>
      <p:pic>
        <p:nvPicPr>
          <p:cNvPr id="1028" name="Picture 4" descr="Acknowledgement | scilens.project.cwi.nl">
            <a:extLst>
              <a:ext uri="{FF2B5EF4-FFF2-40B4-BE49-F238E27FC236}">
                <a16:creationId xmlns:a16="http://schemas.microsoft.com/office/drawing/2014/main" id="{BB2E4CB3-3023-FF36-68D6-A55F9793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" y="5000398"/>
            <a:ext cx="2529813" cy="13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TNO brand | TNO">
            <a:extLst>
              <a:ext uri="{FF2B5EF4-FFF2-40B4-BE49-F238E27FC236}">
                <a16:creationId xmlns:a16="http://schemas.microsoft.com/office/drawing/2014/main" id="{8B080A37-80D7-3097-C4D0-16C1F006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4991640"/>
            <a:ext cx="2427286" cy="13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62A3FEC-7953-1D6E-DD9F-00207158E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6" y="4933543"/>
            <a:ext cx="3390900" cy="149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53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1765-4838-A84B-3E82-0F32FAA8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35DE"/>
                </a:solidFill>
                <a:latin typeface="Arial Nova Light" panose="020B0604020202020204" pitchFamily="34" charset="0"/>
              </a:rPr>
              <a:t>Alternative Rounding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7E6FB7-695A-7BC9-01D5-70AE771E7C43}"/>
              </a:ext>
            </a:extLst>
          </p:cNvPr>
          <p:cNvSpPr txBox="1"/>
          <p:nvPr/>
        </p:nvSpPr>
        <p:spPr>
          <a:xfrm>
            <a:off x="704850" y="121443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</a:rPr>
              <a:t>Alice:</a:t>
            </a:r>
            <a:endParaRPr lang="en-GB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A41239-8A77-547B-D47A-3C9379A5A659}"/>
              </a:ext>
            </a:extLst>
          </p:cNvPr>
          <p:cNvSpPr txBox="1"/>
          <p:nvPr/>
        </p:nvSpPr>
        <p:spPr>
          <a:xfrm>
            <a:off x="6557965" y="121443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</a:rPr>
              <a:t>Bob:</a:t>
            </a:r>
            <a:endParaRPr lang="en-GB" b="1" i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E8EBC90-0CD4-9BFB-757F-DB2C4340B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4262" y="1434168"/>
            <a:ext cx="3609975" cy="36004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3DA858E-8775-7517-C573-DD431424E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530" y="1434168"/>
            <a:ext cx="3657600" cy="3600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07D0F5-BCDF-6583-8DD7-89F85377F290}"/>
                  </a:ext>
                </a:extLst>
              </p:cNvPr>
              <p:cNvSpPr txBox="1"/>
              <p:nvPr/>
            </p:nvSpPr>
            <p:spPr>
              <a:xfrm>
                <a:off x="1852614" y="5400675"/>
                <a:ext cx="1033938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latin typeface="Arial Nova Light" panose="020B0304020202020204" pitchFamily="34" charset="0"/>
                  </a:rPr>
                  <a:t>Note:</a:t>
                </a:r>
                <a:r>
                  <a:rPr lang="en-GB" sz="2800" b="1" dirty="0"/>
                  <a:t>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GB" sz="2800" b="1" dirty="0">
                    <a:solidFill>
                      <a:srgbClr val="FFCB0B"/>
                    </a:solidFill>
                  </a:rPr>
                  <a:t>BAD’</a:t>
                </a:r>
                <a:r>
                  <a:rPr lang="en-GB" sz="2800" dirty="0">
                    <a:solidFill>
                      <a:srgbClr val="FFCB0B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GB" sz="2800" b="1" dirty="0">
                    <a:solidFill>
                      <a:srgbClr val="C00000"/>
                    </a:solidFill>
                  </a:rPr>
                  <a:t>BAD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sz="2800" dirty="0">
                    <a:latin typeface="Arial Nova Light" panose="020B0304020202020204" pitchFamily="34" charset="0"/>
                  </a:rPr>
                  <a:t>both can use </a:t>
                </a:r>
                <a:r>
                  <a:rPr lang="en-GB" sz="2800" b="1" i="1" dirty="0">
                    <a:solidFill>
                      <a:srgbClr val="FF6600"/>
                    </a:solidFill>
                  </a:rPr>
                  <a:t>Round</a:t>
                </a:r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07D0F5-BCDF-6583-8DD7-89F85377F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614" y="5400675"/>
                <a:ext cx="10339386" cy="954107"/>
              </a:xfrm>
              <a:prstGeom prst="rect">
                <a:avLst/>
              </a:prstGeom>
              <a:blipFill>
                <a:blip r:embed="rId6"/>
                <a:stretch>
                  <a:fillRect l="-1238" t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FD1C7E-762E-BFF3-A8AF-9ECFE894319C}"/>
                  </a:ext>
                </a:extLst>
              </p:cNvPr>
              <p:cNvSpPr txBox="1"/>
              <p:nvPr/>
            </p:nvSpPr>
            <p:spPr>
              <a:xfrm>
                <a:off x="5924550" y="327819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GB" sz="2800" b="1" dirty="0" smtClean="0">
                          <a:solidFill>
                            <a:srgbClr val="FFCB0B"/>
                          </a:solidFill>
                        </a:rPr>
                        <m:t>BAD</m:t>
                      </m:r>
                      <m:r>
                        <m:rPr>
                          <m:nor/>
                        </m:rPr>
                        <a:rPr lang="en-GB" sz="2800" b="1" i="0" dirty="0" smtClean="0">
                          <a:solidFill>
                            <a:srgbClr val="FFCB0B"/>
                          </a:solidFill>
                        </a:rPr>
                        <m:t>′</m:t>
                      </m:r>
                      <m:r>
                        <m:rPr>
                          <m:nor/>
                        </m:rPr>
                        <a:rPr lang="en-GB" sz="28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80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28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GB" sz="2800" b="1" dirty="0" smtClean="0">
                          <a:solidFill>
                            <a:srgbClr val="C00000"/>
                          </a:solidFill>
                        </a:rPr>
                        <m:t>BAD</m:t>
                      </m:r>
                      <m:r>
                        <m:rPr>
                          <m:nor/>
                        </m:rPr>
                        <a:rPr lang="en-GB" sz="28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𝑒𝑟𝑟</m:t>
                          </m:r>
                        </m:sub>
                      </m:sSub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FD1C7E-762E-BFF3-A8AF-9ECFE8943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327819"/>
                <a:ext cx="60960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4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1765-4838-A84B-3E82-0F32FAA8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35DE"/>
                </a:solidFill>
                <a:latin typeface="Arial Nova Light" panose="020B0604020202020204" pitchFamily="34" charset="0"/>
              </a:rPr>
              <a:t>Alternative Rounding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7E6FB7-695A-7BC9-01D5-70AE771E7C43}"/>
              </a:ext>
            </a:extLst>
          </p:cNvPr>
          <p:cNvSpPr txBox="1"/>
          <p:nvPr/>
        </p:nvSpPr>
        <p:spPr>
          <a:xfrm>
            <a:off x="704850" y="121443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</a:rPr>
              <a:t>Alice:</a:t>
            </a:r>
            <a:endParaRPr lang="en-GB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A41239-8A77-547B-D47A-3C9379A5A659}"/>
              </a:ext>
            </a:extLst>
          </p:cNvPr>
          <p:cNvSpPr txBox="1"/>
          <p:nvPr/>
        </p:nvSpPr>
        <p:spPr>
          <a:xfrm>
            <a:off x="6432837" y="121443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</a:rPr>
              <a:t>Bob:</a:t>
            </a:r>
            <a:endParaRPr lang="en-GB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07D0F5-BCDF-6583-8DD7-89F85377F290}"/>
                  </a:ext>
                </a:extLst>
              </p:cNvPr>
              <p:cNvSpPr txBox="1"/>
              <p:nvPr/>
            </p:nvSpPr>
            <p:spPr>
              <a:xfrm>
                <a:off x="1852614" y="5400675"/>
                <a:ext cx="103393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latin typeface="Arial Nova Light" panose="020B0304020202020204" pitchFamily="34" charset="0"/>
                  </a:rPr>
                  <a:t>Note:</a:t>
                </a:r>
                <a:r>
                  <a:rPr lang="en-GB" sz="2800" b="1" dirty="0"/>
                  <a:t>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GB" sz="2800" b="1" dirty="0">
                    <a:solidFill>
                      <a:srgbClr val="FFCB0B"/>
                    </a:solidFill>
                  </a:rPr>
                  <a:t>BAD’</a:t>
                </a:r>
                <a:r>
                  <a:rPr lang="en-GB" sz="2800" dirty="0">
                    <a:solidFill>
                      <a:srgbClr val="FFCB0B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GB" sz="2800" b="1" dirty="0">
                    <a:solidFill>
                      <a:srgbClr val="C00000"/>
                    </a:solidFill>
                  </a:rPr>
                  <a:t>BAD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sz="2800" dirty="0">
                    <a:latin typeface="Arial Nova Light" panose="020B0304020202020204" pitchFamily="34" charset="0"/>
                  </a:rPr>
                  <a:t>both can use </a:t>
                </a:r>
                <a:r>
                  <a:rPr lang="en-GB" sz="2800" b="1" i="1" dirty="0">
                    <a:solidFill>
                      <a:srgbClr val="FF6600"/>
                    </a:solidFill>
                  </a:rPr>
                  <a:t>Round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07D0F5-BCDF-6583-8DD7-89F85377F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614" y="5400675"/>
                <a:ext cx="10339386" cy="523220"/>
              </a:xfrm>
              <a:prstGeom prst="rect">
                <a:avLst/>
              </a:prstGeom>
              <a:blipFill>
                <a:blip r:embed="rId2"/>
                <a:stretch>
                  <a:fillRect l="-1238" t="-1511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FD1C7E-762E-BFF3-A8AF-9ECFE894319C}"/>
                  </a:ext>
                </a:extLst>
              </p:cNvPr>
              <p:cNvSpPr txBox="1"/>
              <p:nvPr/>
            </p:nvSpPr>
            <p:spPr>
              <a:xfrm>
                <a:off x="5924550" y="327819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GB" sz="2800" b="1" dirty="0" smtClean="0">
                          <a:solidFill>
                            <a:srgbClr val="FFCB0B"/>
                          </a:solidFill>
                        </a:rPr>
                        <m:t>BAD</m:t>
                      </m:r>
                      <m:r>
                        <m:rPr>
                          <m:nor/>
                        </m:rPr>
                        <a:rPr lang="en-GB" sz="2800" b="1" i="0" dirty="0" smtClean="0">
                          <a:solidFill>
                            <a:srgbClr val="FFCB0B"/>
                          </a:solidFill>
                        </a:rPr>
                        <m:t>′</m:t>
                      </m:r>
                      <m:r>
                        <m:rPr>
                          <m:nor/>
                        </m:rPr>
                        <a:rPr lang="en-GB" sz="28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80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28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GB" sz="2800" b="1" dirty="0" smtClean="0">
                          <a:solidFill>
                            <a:srgbClr val="C00000"/>
                          </a:solidFill>
                        </a:rPr>
                        <m:t>BAD</m:t>
                      </m:r>
                      <m:r>
                        <m:rPr>
                          <m:nor/>
                        </m:rPr>
                        <a:rPr lang="en-GB" sz="28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𝑒𝑟𝑟</m:t>
                          </m:r>
                        </m:sub>
                      </m:sSub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FD1C7E-762E-BFF3-A8AF-9ECFE8943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327819"/>
                <a:ext cx="6096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73BB6-412D-606D-D808-6FF4E7B7A0F0}"/>
                  </a:ext>
                </a:extLst>
              </p:cNvPr>
              <p:cNvSpPr txBox="1"/>
              <p:nvPr/>
            </p:nvSpPr>
            <p:spPr>
              <a:xfrm>
                <a:off x="1741001" y="4686283"/>
                <a:ext cx="8025871" cy="716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Arial Nova Light" panose="020B0304020202020204" pitchFamily="34" charset="0"/>
                  </a:rPr>
                  <a:t>Probability of this case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𝑒𝑟𝑟</m:t>
                        </m:r>
                      </m:sub>
                    </m:sSub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73BB6-412D-606D-D808-6FF4E7B7A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001" y="4686283"/>
                <a:ext cx="8025871" cy="716158"/>
              </a:xfrm>
              <a:prstGeom prst="rect">
                <a:avLst/>
              </a:prstGeom>
              <a:blipFill>
                <a:blip r:embed="rId4"/>
                <a:stretch>
                  <a:fillRect l="-1596" t="-3419" b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EB6C0124-24CB-3BA0-EA9B-FC29724A8C7A}"/>
              </a:ext>
            </a:extLst>
          </p:cNvPr>
          <p:cNvSpPr/>
          <p:nvPr/>
        </p:nvSpPr>
        <p:spPr>
          <a:xfrm rot="16200000">
            <a:off x="10251386" y="2938049"/>
            <a:ext cx="484366" cy="271273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A40069-FF2B-A0F3-104B-9967EB277F95}"/>
              </a:ext>
            </a:extLst>
          </p:cNvPr>
          <p:cNvCxnSpPr>
            <a:cxnSpLocks/>
          </p:cNvCxnSpPr>
          <p:nvPr/>
        </p:nvCxnSpPr>
        <p:spPr>
          <a:xfrm flipH="1">
            <a:off x="7022307" y="4681030"/>
            <a:ext cx="3471262" cy="3461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7F5D6FA-7B78-943A-CB56-43080CAC419C}"/>
              </a:ext>
            </a:extLst>
          </p:cNvPr>
          <p:cNvSpPr txBox="1"/>
          <p:nvPr/>
        </p:nvSpPr>
        <p:spPr>
          <a:xfrm>
            <a:off x="5753936" y="578244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35DE"/>
                </a:solidFill>
                <a:effectLst/>
                <a:uLnTx/>
                <a:uFillTx/>
                <a:latin typeface="Arial Nova Light" panose="020B0604020202020204" pitchFamily="34" charset="0"/>
                <a:ea typeface="+mj-ea"/>
                <a:cs typeface="+mj-cs"/>
              </a:rPr>
              <a:t>Similar procedure for Lifting!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CB95DA-9BD3-A822-83EF-A0254BF688E8}"/>
                  </a:ext>
                </a:extLst>
              </p:cNvPr>
              <p:cNvSpPr txBox="1"/>
              <p:nvPr/>
            </p:nvSpPr>
            <p:spPr>
              <a:xfrm>
                <a:off x="2233071" y="1725452"/>
                <a:ext cx="17121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BAD</a:t>
                </a:r>
                <a:r>
                  <a:rPr kumimoji="0" lang="en-GB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CB95DA-9BD3-A822-83EF-A0254BF68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71" y="1725452"/>
                <a:ext cx="1712119" cy="523220"/>
              </a:xfrm>
              <a:prstGeom prst="rect">
                <a:avLst/>
              </a:prstGeom>
              <a:blipFill>
                <a:blip r:embed="rId5"/>
                <a:stretch>
                  <a:fillRect t="-10465" r="-53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iamond 13">
            <a:extLst>
              <a:ext uri="{FF2B5EF4-FFF2-40B4-BE49-F238E27FC236}">
                <a16:creationId xmlns:a16="http://schemas.microsoft.com/office/drawing/2014/main" id="{9DF05ACC-A46C-8910-BAB2-C77F0FDA9E31}"/>
              </a:ext>
            </a:extLst>
          </p:cNvPr>
          <p:cNvSpPr/>
          <p:nvPr/>
        </p:nvSpPr>
        <p:spPr>
          <a:xfrm>
            <a:off x="1879455" y="1451944"/>
            <a:ext cx="2419350" cy="1070236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7778A6-0303-B56C-4F5A-D612008969B3}"/>
                  </a:ext>
                </a:extLst>
              </p:cNvPr>
              <p:cNvSpPr txBox="1"/>
              <p:nvPr/>
            </p:nvSpPr>
            <p:spPr>
              <a:xfrm>
                <a:off x="586979" y="3178536"/>
                <a:ext cx="18835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Round(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7778A6-0303-B56C-4F5A-D61200896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79" y="3178536"/>
                <a:ext cx="1883569" cy="523220"/>
              </a:xfrm>
              <a:prstGeom prst="rect">
                <a:avLst/>
              </a:prstGeom>
              <a:blipFill>
                <a:blip r:embed="rId6"/>
                <a:stretch>
                  <a:fillRect l="-647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D431B3-0520-8331-D49D-53ACFC3DFE06}"/>
              </a:ext>
            </a:extLst>
          </p:cNvPr>
          <p:cNvCxnSpPr>
            <a:cxnSpLocks/>
          </p:cNvCxnSpPr>
          <p:nvPr/>
        </p:nvCxnSpPr>
        <p:spPr>
          <a:xfrm flipH="1">
            <a:off x="1962150" y="2381037"/>
            <a:ext cx="484584" cy="657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B742631-AC91-1D57-0E73-837D4CCABD66}"/>
              </a:ext>
            </a:extLst>
          </p:cNvPr>
          <p:cNvSpPr txBox="1"/>
          <p:nvPr/>
        </p:nvSpPr>
        <p:spPr>
          <a:xfrm>
            <a:off x="1697223" y="2341051"/>
            <a:ext cx="90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endParaRPr lang="en-GB" i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047512-2C68-B7A7-9EAE-A3EBEE095A07}"/>
              </a:ext>
            </a:extLst>
          </p:cNvPr>
          <p:cNvCxnSpPr>
            <a:cxnSpLocks/>
          </p:cNvCxnSpPr>
          <p:nvPr/>
        </p:nvCxnSpPr>
        <p:spPr>
          <a:xfrm>
            <a:off x="3824224" y="2361987"/>
            <a:ext cx="484584" cy="657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305A545-6663-7790-4494-BC831554A8AA}"/>
              </a:ext>
            </a:extLst>
          </p:cNvPr>
          <p:cNvSpPr txBox="1"/>
          <p:nvPr/>
        </p:nvSpPr>
        <p:spPr>
          <a:xfrm>
            <a:off x="4102721" y="2341051"/>
            <a:ext cx="90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ECE5E0-E5E8-1E6A-0832-968C7573F789}"/>
                  </a:ext>
                </a:extLst>
              </p:cNvPr>
              <p:cNvSpPr txBox="1"/>
              <p:nvPr/>
            </p:nvSpPr>
            <p:spPr>
              <a:xfrm>
                <a:off x="3040856" y="3167390"/>
                <a:ext cx="61007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RoundDown(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ECE5E0-E5E8-1E6A-0832-968C757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56" y="3167390"/>
                <a:ext cx="6100762" cy="523220"/>
              </a:xfrm>
              <a:prstGeom prst="rect">
                <a:avLst/>
              </a:prstGeom>
              <a:blipFill>
                <a:blip r:embed="rId7"/>
                <a:stretch>
                  <a:fillRect l="-2098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ACA932-87F6-3912-51E8-2DED7756FA9E}"/>
                  </a:ext>
                </a:extLst>
              </p:cNvPr>
              <p:cNvSpPr txBox="1"/>
              <p:nvPr/>
            </p:nvSpPr>
            <p:spPr>
              <a:xfrm>
                <a:off x="8164479" y="1725452"/>
                <a:ext cx="19454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800" b="1" dirty="0">
                    <a:solidFill>
                      <a:srgbClr val="FFCB0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1" dirty="0">
                        <a:solidFill>
                          <a:srgbClr val="FFCB0B"/>
                        </a:solidFill>
                      </a:rPr>
                      <m:t>BAD</m:t>
                    </m:r>
                    <m:r>
                      <m:rPr>
                        <m:nor/>
                      </m:rPr>
                      <a:rPr lang="en-GB" sz="2800" b="1" dirty="0">
                        <a:solidFill>
                          <a:srgbClr val="FFCB0B"/>
                        </a:solidFill>
                      </a:rPr>
                      <m:t>′</m:t>
                    </m:r>
                  </m:oMath>
                </a14:m>
                <a:r>
                  <a:rPr kumimoji="0" lang="en-GB" sz="2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ACA932-87F6-3912-51E8-2DED7756F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479" y="1725452"/>
                <a:ext cx="1945440" cy="523220"/>
              </a:xfrm>
              <a:prstGeom prst="rect">
                <a:avLst/>
              </a:prstGeom>
              <a:blipFill>
                <a:blip r:embed="rId8"/>
                <a:stretch>
                  <a:fillRect t="-10465" r="-250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Diamond 36">
            <a:extLst>
              <a:ext uri="{FF2B5EF4-FFF2-40B4-BE49-F238E27FC236}">
                <a16:creationId xmlns:a16="http://schemas.microsoft.com/office/drawing/2014/main" id="{23402DCD-AED5-0BC8-487F-6E791545FE49}"/>
              </a:ext>
            </a:extLst>
          </p:cNvPr>
          <p:cNvSpPr/>
          <p:nvPr/>
        </p:nvSpPr>
        <p:spPr>
          <a:xfrm>
            <a:off x="7868013" y="1451944"/>
            <a:ext cx="2419350" cy="1070236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3FC5D29-19F8-E6B2-140E-AD9183092EF2}"/>
                  </a:ext>
                </a:extLst>
              </p:cNvPr>
              <p:cNvSpPr txBox="1"/>
              <p:nvPr/>
            </p:nvSpPr>
            <p:spPr>
              <a:xfrm>
                <a:off x="6575537" y="3178536"/>
                <a:ext cx="18835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Round(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3FC5D29-19F8-E6B2-140E-AD9183092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537" y="3178536"/>
                <a:ext cx="1883569" cy="523220"/>
              </a:xfrm>
              <a:prstGeom prst="rect">
                <a:avLst/>
              </a:prstGeom>
              <a:blipFill>
                <a:blip r:embed="rId9"/>
                <a:stretch>
                  <a:fillRect l="-679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CE217D-D568-F036-862D-A08A072B05E8}"/>
              </a:ext>
            </a:extLst>
          </p:cNvPr>
          <p:cNvCxnSpPr>
            <a:cxnSpLocks/>
          </p:cNvCxnSpPr>
          <p:nvPr/>
        </p:nvCxnSpPr>
        <p:spPr>
          <a:xfrm flipH="1">
            <a:off x="7950708" y="2381037"/>
            <a:ext cx="484584" cy="657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5EFB7FE-F034-EB16-7C63-485888C13B18}"/>
              </a:ext>
            </a:extLst>
          </p:cNvPr>
          <p:cNvSpPr txBox="1"/>
          <p:nvPr/>
        </p:nvSpPr>
        <p:spPr>
          <a:xfrm>
            <a:off x="7685781" y="2341051"/>
            <a:ext cx="90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endParaRPr lang="en-GB" i="1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81E6D28-72AB-1802-5BC4-F7D3A792158B}"/>
              </a:ext>
            </a:extLst>
          </p:cNvPr>
          <p:cNvCxnSpPr>
            <a:cxnSpLocks/>
          </p:cNvCxnSpPr>
          <p:nvPr/>
        </p:nvCxnSpPr>
        <p:spPr>
          <a:xfrm>
            <a:off x="9812782" y="2361987"/>
            <a:ext cx="484584" cy="657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4A3F0C0-11EB-197D-2A90-C35DD8F6BE28}"/>
              </a:ext>
            </a:extLst>
          </p:cNvPr>
          <p:cNvSpPr txBox="1"/>
          <p:nvPr/>
        </p:nvSpPr>
        <p:spPr>
          <a:xfrm>
            <a:off x="10091279" y="2341051"/>
            <a:ext cx="906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4EFA85A-6912-7E97-AB4E-2B780C7E9C55}"/>
                  </a:ext>
                </a:extLst>
              </p:cNvPr>
              <p:cNvSpPr txBox="1"/>
              <p:nvPr/>
            </p:nvSpPr>
            <p:spPr>
              <a:xfrm>
                <a:off x="9324689" y="3129290"/>
                <a:ext cx="2280332" cy="1231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Round(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RoundUp</a:t>
                </a: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4EFA85A-6912-7E97-AB4E-2B780C7E9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689" y="3129290"/>
                <a:ext cx="2280332" cy="1231106"/>
              </a:xfrm>
              <a:prstGeom prst="rect">
                <a:avLst/>
              </a:prstGeom>
              <a:blipFill>
                <a:blip r:embed="rId10"/>
                <a:stretch>
                  <a:fillRect l="-5615" t="-4455" r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7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5804D0-00B7-E6D5-5125-3C6BA2BF9EF6}"/>
                  </a:ext>
                </a:extLst>
              </p:cNvPr>
              <p:cNvSpPr txBox="1"/>
              <p:nvPr/>
            </p:nvSpPr>
            <p:spPr>
              <a:xfrm>
                <a:off x="5257800" y="1967223"/>
                <a:ext cx="6096000" cy="2868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,000000</m:t>
                          </m:r>
                        </m:e>
                      </m:d>
                    </m:oMath>
                  </m:oMathPara>
                </a14:m>
                <a:endParaRPr kumimoji="0" lang="en-GB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,000001</m:t>
                          </m:r>
                        </m:e>
                      </m:d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,001000</m:t>
                          </m:r>
                        </m:e>
                      </m:d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,00</m:t>
                          </m:r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5804D0-00B7-E6D5-5125-3C6BA2BF9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967223"/>
                <a:ext cx="6096000" cy="2868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DC21765-4838-A84B-3E82-0F32FAA8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5DE"/>
                </a:solidFill>
                <a:latin typeface="Arial Nova Light" panose="020B0604020202020204" pitchFamily="34" charset="0"/>
              </a:rPr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B6AC8-D573-08D1-E423-E6C2F6A81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99" y="5453161"/>
                <a:ext cx="7238997" cy="7877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dirty="0">
                    <a:latin typeface="Arial Nova Light" panose="020B0304020202020204" pitchFamily="34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</m:oMath>
                </a14:m>
                <a:endParaRPr lang="en-GB" dirty="0"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B6AC8-D573-08D1-E423-E6C2F6A81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9" y="5453161"/>
                <a:ext cx="7238997" cy="787738"/>
              </a:xfrm>
              <a:blipFill>
                <a:blip r:embed="rId3"/>
                <a:stretch>
                  <a:fillRect t="-14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5901A7-1F64-A620-146A-1F07B528C229}"/>
              </a:ext>
            </a:extLst>
          </p:cNvPr>
          <p:cNvCxnSpPr>
            <a:cxnSpLocks/>
          </p:cNvCxnSpPr>
          <p:nvPr/>
        </p:nvCxnSpPr>
        <p:spPr>
          <a:xfrm>
            <a:off x="5638800" y="3924300"/>
            <a:ext cx="0" cy="1200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5A3440-B2A3-6A16-2C87-80674E7E4FB5}"/>
                  </a:ext>
                </a:extLst>
              </p:cNvPr>
              <p:cNvSpPr txBox="1"/>
              <p:nvPr/>
            </p:nvSpPr>
            <p:spPr>
              <a:xfrm>
                <a:off x="419100" y="2597805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,001000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5A3440-B2A3-6A16-2C87-80674E7E4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597805"/>
                <a:ext cx="6096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57FD04-51B2-68CC-89CB-122C0EF02919}"/>
              </a:ext>
            </a:extLst>
          </p:cNvPr>
          <p:cNvCxnSpPr>
            <a:cxnSpLocks/>
          </p:cNvCxnSpPr>
          <p:nvPr/>
        </p:nvCxnSpPr>
        <p:spPr>
          <a:xfrm flipH="1" flipV="1">
            <a:off x="4564326" y="2952959"/>
            <a:ext cx="1074474" cy="9713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5BFDF0-4DFF-1259-B2DD-345E59FEA9B0}"/>
              </a:ext>
            </a:extLst>
          </p:cNvPr>
          <p:cNvCxnSpPr>
            <a:cxnSpLocks/>
          </p:cNvCxnSpPr>
          <p:nvPr/>
        </p:nvCxnSpPr>
        <p:spPr>
          <a:xfrm flipH="1">
            <a:off x="5638800" y="2890308"/>
            <a:ext cx="1190625" cy="10339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C9411CE-E7CA-67F9-D659-F6CA7D933868}"/>
              </a:ext>
            </a:extLst>
          </p:cNvPr>
          <p:cNvSpPr txBox="1"/>
          <p:nvPr/>
        </p:nvSpPr>
        <p:spPr>
          <a:xfrm>
            <a:off x="3071812" y="1385373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</a:rPr>
              <a:t>Alice</a:t>
            </a:r>
            <a:endParaRPr lang="en-GB" b="1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D4E6A-AEB5-4151-5E39-44DD2FC6843B}"/>
              </a:ext>
            </a:extLst>
          </p:cNvPr>
          <p:cNvSpPr txBox="1"/>
          <p:nvPr/>
        </p:nvSpPr>
        <p:spPr>
          <a:xfrm>
            <a:off x="7692498" y="138210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</a:rPr>
              <a:t>Bob</a:t>
            </a:r>
            <a:endParaRPr lang="en-GB" b="1" i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8C9137-1F0A-0055-1C49-1677FC61C2F3}"/>
              </a:ext>
            </a:extLst>
          </p:cNvPr>
          <p:cNvCxnSpPr>
            <a:cxnSpLocks/>
          </p:cNvCxnSpPr>
          <p:nvPr/>
        </p:nvCxnSpPr>
        <p:spPr>
          <a:xfrm flipH="1">
            <a:off x="2075525" y="3077616"/>
            <a:ext cx="692679" cy="28151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95D1F4-B438-6CFE-F6DC-795D96135396}"/>
              </a:ext>
            </a:extLst>
          </p:cNvPr>
          <p:cNvCxnSpPr>
            <a:cxnSpLocks/>
          </p:cNvCxnSpPr>
          <p:nvPr/>
        </p:nvCxnSpPr>
        <p:spPr>
          <a:xfrm>
            <a:off x="3785260" y="3108854"/>
            <a:ext cx="0" cy="7385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38450C-31DC-8E6E-69F4-066D8590B418}"/>
                  </a:ext>
                </a:extLst>
              </p:cNvPr>
              <p:cNvSpPr txBox="1"/>
              <p:nvPr/>
            </p:nvSpPr>
            <p:spPr>
              <a:xfrm>
                <a:off x="1094847" y="3170753"/>
                <a:ext cx="1381124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b>
                        <m:sSub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𝒁</m:t>
                          </m:r>
                        </m:e>
                        <m:sub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ED7D3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38450C-31DC-8E6E-69F4-066D8590B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47" y="3170753"/>
                <a:ext cx="1381124" cy="490199"/>
              </a:xfrm>
              <a:prstGeom prst="rect">
                <a:avLst/>
              </a:prstGeom>
              <a:blipFill>
                <a:blip r:embed="rId5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CB565342-B32A-949D-D885-B95CFF90462A}"/>
              </a:ext>
            </a:extLst>
          </p:cNvPr>
          <p:cNvSpPr txBox="1"/>
          <p:nvPr/>
        </p:nvSpPr>
        <p:spPr>
          <a:xfrm>
            <a:off x="2275551" y="3810776"/>
            <a:ext cx="2772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ED7D31"/>
                </a:solidFill>
              </a:rPr>
              <a:t>sequence of flags</a:t>
            </a:r>
          </a:p>
          <a:p>
            <a:pPr algn="ctr"/>
            <a:r>
              <a:rPr lang="en-GB" sz="2000" dirty="0">
                <a:solidFill>
                  <a:srgbClr val="ED7D31"/>
                </a:solidFill>
              </a:rPr>
              <a:t>(0 for “near” rounding, 1 for “up/down” rounding)</a:t>
            </a:r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4F777682-660A-A91F-CE8D-851B44B1A31B}"/>
              </a:ext>
            </a:extLst>
          </p:cNvPr>
          <p:cNvSpPr/>
          <p:nvPr/>
        </p:nvSpPr>
        <p:spPr>
          <a:xfrm>
            <a:off x="7065169" y="1972003"/>
            <a:ext cx="2500312" cy="2047547"/>
          </a:xfrm>
          <a:prstGeom prst="bracketPair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F9707E-1924-AB53-729A-BF072EBA95CF}"/>
              </a:ext>
            </a:extLst>
          </p:cNvPr>
          <p:cNvSpPr/>
          <p:nvPr/>
        </p:nvSpPr>
        <p:spPr>
          <a:xfrm>
            <a:off x="3071812" y="2657475"/>
            <a:ext cx="1256770" cy="3744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3B27246-4D34-B23B-D83D-3BB69C2A5052}"/>
              </a:ext>
            </a:extLst>
          </p:cNvPr>
          <p:cNvSpPr/>
          <p:nvPr/>
        </p:nvSpPr>
        <p:spPr>
          <a:xfrm>
            <a:off x="8035928" y="3037897"/>
            <a:ext cx="1256770" cy="3744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1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1765-4838-A84B-3E82-0F32FAA8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5DE"/>
                </a:solidFill>
                <a:latin typeface="Arial Nova Light" panose="020B0604020202020204" pitchFamily="34" charset="0"/>
              </a:rPr>
              <a:t>Summary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B6AC8-D573-08D1-E423-E6C2F6A81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4" y="1825625"/>
            <a:ext cx="1088707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600" dirty="0">
                <a:latin typeface="Arial Nova Light" panose="020B0304020202020204" pitchFamily="34" charset="0"/>
              </a:rPr>
              <a:t>2-party HSS for branching programs from LWE with small modulus</a:t>
            </a:r>
          </a:p>
          <a:p>
            <a:pPr>
              <a:lnSpc>
                <a:spcPct val="150000"/>
              </a:lnSpc>
            </a:pPr>
            <a:r>
              <a:rPr lang="en-GB" sz="2600" dirty="0">
                <a:latin typeface="Arial Nova Light" panose="020B0304020202020204" pitchFamily="34" charset="0"/>
              </a:rPr>
              <a:t>New technique for error prevention</a:t>
            </a:r>
          </a:p>
          <a:p>
            <a:pPr>
              <a:lnSpc>
                <a:spcPct val="150000"/>
              </a:lnSpc>
            </a:pPr>
            <a:r>
              <a:rPr lang="en-GB" sz="2600" dirty="0">
                <a:latin typeface="Arial Nova Light" panose="020B0304020202020204" pitchFamily="34" charset="0"/>
              </a:rPr>
              <a:t>Perfect correctness at the cost of variable running time</a:t>
            </a:r>
          </a:p>
          <a:p>
            <a:pPr>
              <a:lnSpc>
                <a:spcPct val="150000"/>
              </a:lnSpc>
            </a:pPr>
            <a:r>
              <a:rPr lang="en-GB" sz="2600" dirty="0">
                <a:latin typeface="Arial Nova Light" panose="020B0304020202020204" pitchFamily="34" charset="0"/>
              </a:rPr>
              <a:t>Relaxed reconstruction, suitable for e.g. 2-server private database queries</a:t>
            </a:r>
          </a:p>
          <a:p>
            <a:pPr>
              <a:lnSpc>
                <a:spcPct val="150000"/>
              </a:lnSpc>
            </a:pPr>
            <a:r>
              <a:rPr lang="en-GB" sz="2600" dirty="0">
                <a:latin typeface="Arial Nova Light" panose="020B0304020202020204" pitchFamily="34" charset="0"/>
              </a:rPr>
              <a:t>Efficiency improvement over [BKS19] (4x shorter shares)</a:t>
            </a:r>
          </a:p>
        </p:txBody>
      </p:sp>
    </p:spTree>
    <p:extLst>
      <p:ext uri="{BB962C8B-B14F-4D97-AF65-F5344CB8AC3E}">
        <p14:creationId xmlns:p14="http://schemas.microsoft.com/office/powerpoint/2010/main" val="252539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7D926A-4AFA-F1FE-0E62-10330901FE23}"/>
              </a:ext>
            </a:extLst>
          </p:cNvPr>
          <p:cNvSpPr txBox="1"/>
          <p:nvPr/>
        </p:nvSpPr>
        <p:spPr>
          <a:xfrm>
            <a:off x="4737100" y="2515456"/>
            <a:ext cx="271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Thank you!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159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7B471A9-32D4-B1C1-177D-CE31ACD2F886}"/>
              </a:ext>
            </a:extLst>
          </p:cNvPr>
          <p:cNvSpPr/>
          <p:nvPr/>
        </p:nvSpPr>
        <p:spPr>
          <a:xfrm>
            <a:off x="10510046" y="2481552"/>
            <a:ext cx="494240" cy="504756"/>
          </a:xfrm>
          <a:prstGeom prst="rect">
            <a:avLst/>
          </a:prstGeom>
          <a:solidFill>
            <a:srgbClr val="FFEBC9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7B353-6FBD-9974-C4B7-84BB0389F124}"/>
              </a:ext>
            </a:extLst>
          </p:cNvPr>
          <p:cNvSpPr/>
          <p:nvPr/>
        </p:nvSpPr>
        <p:spPr>
          <a:xfrm>
            <a:off x="8547896" y="2481552"/>
            <a:ext cx="494240" cy="504756"/>
          </a:xfrm>
          <a:prstGeom prst="rect">
            <a:avLst/>
          </a:prstGeom>
          <a:solidFill>
            <a:srgbClr val="FFEBC9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9B6BA-5667-8756-C209-4E20D0FA5B63}"/>
              </a:ext>
            </a:extLst>
          </p:cNvPr>
          <p:cNvSpPr/>
          <p:nvPr/>
        </p:nvSpPr>
        <p:spPr>
          <a:xfrm>
            <a:off x="9573685" y="883284"/>
            <a:ext cx="494240" cy="504756"/>
          </a:xfrm>
          <a:prstGeom prst="rect">
            <a:avLst/>
          </a:prstGeom>
          <a:solidFill>
            <a:srgbClr val="FFEBC9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21765-4838-A84B-3E82-0F32FAA8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300" dirty="0">
                <a:solidFill>
                  <a:srgbClr val="0035DE"/>
                </a:solidFill>
                <a:latin typeface="Arial Nova Light" panose="020B0604020202020204" pitchFamily="34" charset="0"/>
              </a:rPr>
              <a:t>Homomorphic Secret Sharing (HSS)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B6AC8-D573-08D1-E423-E6C2F6A81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6803" y="1690688"/>
                <a:ext cx="6466813" cy="15711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b="1" dirty="0">
                    <a:latin typeface="Arial Nova Light" panose="020B0304020202020204" pitchFamily="34" charset="0"/>
                  </a:rPr>
                  <a:t>Correctness: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Rec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Eval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Eval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2400" b="0" dirty="0">
                  <a:latin typeface="Arial Nova Light" panose="020B03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400" b="1" dirty="0">
                    <a:latin typeface="Arial Nova Light" panose="020B0304020202020204" pitchFamily="34" charset="0"/>
                  </a:rPr>
                  <a:t>Security: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2400" dirty="0">
                    <a:latin typeface="Arial Nova Light" panose="020B0304020202020204" pitchFamily="34" charset="0"/>
                  </a:rPr>
                  <a:t> hides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Arial Nova Light" panose="020B0304020202020204" pitchFamily="34" charset="0"/>
                  </a:rPr>
                  <a:t>; </a:t>
                </a: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sz="2400" dirty="0">
                    <a:latin typeface="Arial Nova Light" panose="020B0304020202020204" pitchFamily="34" charset="0"/>
                  </a:rPr>
                  <a:t> hides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Arial Nova Light" panose="020B03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B6AC8-D573-08D1-E423-E6C2F6A81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803" y="1690688"/>
                <a:ext cx="6466813" cy="1571113"/>
              </a:xfrm>
              <a:blipFill>
                <a:blip r:embed="rId2"/>
                <a:stretch>
                  <a:fillRect l="-1508" t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F6C4A-D521-5902-569B-28D127F1B7E7}"/>
                  </a:ext>
                </a:extLst>
              </p:cNvPr>
              <p:cNvSpPr txBox="1"/>
              <p:nvPr/>
            </p:nvSpPr>
            <p:spPr>
              <a:xfrm>
                <a:off x="9404086" y="846392"/>
                <a:ext cx="8334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F6C4A-D521-5902-569B-28D127F1B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086" y="846392"/>
                <a:ext cx="83343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3EBA02-B185-BA51-B0BC-ADBE56D03925}"/>
                  </a:ext>
                </a:extLst>
              </p:cNvPr>
              <p:cNvSpPr txBox="1"/>
              <p:nvPr/>
            </p:nvSpPr>
            <p:spPr>
              <a:xfrm>
                <a:off x="8386764" y="2432073"/>
                <a:ext cx="8334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3EBA02-B185-BA51-B0BC-ADBE56D03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764" y="2432073"/>
                <a:ext cx="83343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451BC3-AEC6-F79E-0EEB-E9ED9F8B1443}"/>
                  </a:ext>
                </a:extLst>
              </p:cNvPr>
              <p:cNvSpPr txBox="1"/>
              <p:nvPr/>
            </p:nvSpPr>
            <p:spPr>
              <a:xfrm>
                <a:off x="10348914" y="2432073"/>
                <a:ext cx="8334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451BC3-AEC6-F79E-0EEB-E9ED9F8B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914" y="2432073"/>
                <a:ext cx="8334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0AA40B8-B1A8-1A49-02AB-9F24D288050E}"/>
              </a:ext>
            </a:extLst>
          </p:cNvPr>
          <p:cNvSpPr/>
          <p:nvPr/>
        </p:nvSpPr>
        <p:spPr>
          <a:xfrm>
            <a:off x="8547896" y="4165105"/>
            <a:ext cx="494240" cy="504756"/>
          </a:xfrm>
          <a:prstGeom prst="rect">
            <a:avLst/>
          </a:prstGeom>
          <a:solidFill>
            <a:srgbClr val="FFEBC9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D5C406-7B55-AE41-9498-7D726308A4C4}"/>
                  </a:ext>
                </a:extLst>
              </p:cNvPr>
              <p:cNvSpPr txBox="1"/>
              <p:nvPr/>
            </p:nvSpPr>
            <p:spPr>
              <a:xfrm>
                <a:off x="8386764" y="4115626"/>
                <a:ext cx="8334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D5C406-7B55-AE41-9498-7D726308A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764" y="4115626"/>
                <a:ext cx="8334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38D679F-C5CC-F5B8-F2E1-D53AFC96BD3D}"/>
              </a:ext>
            </a:extLst>
          </p:cNvPr>
          <p:cNvSpPr/>
          <p:nvPr/>
        </p:nvSpPr>
        <p:spPr>
          <a:xfrm>
            <a:off x="10510046" y="4165105"/>
            <a:ext cx="494240" cy="504756"/>
          </a:xfrm>
          <a:prstGeom prst="rect">
            <a:avLst/>
          </a:prstGeom>
          <a:solidFill>
            <a:srgbClr val="FFEBC9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D2C552-1145-0468-F954-7B1467EFBB33}"/>
                  </a:ext>
                </a:extLst>
              </p:cNvPr>
              <p:cNvSpPr txBox="1"/>
              <p:nvPr/>
            </p:nvSpPr>
            <p:spPr>
              <a:xfrm>
                <a:off x="10348914" y="4115626"/>
                <a:ext cx="8334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D2C552-1145-0468-F954-7B1467EFB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914" y="4115626"/>
                <a:ext cx="8334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32C6EA1D-0595-3F7E-3D69-10CC3622B441}"/>
              </a:ext>
            </a:extLst>
          </p:cNvPr>
          <p:cNvSpPr/>
          <p:nvPr/>
        </p:nvSpPr>
        <p:spPr>
          <a:xfrm>
            <a:off x="9430809" y="5759230"/>
            <a:ext cx="833437" cy="504756"/>
          </a:xfrm>
          <a:prstGeom prst="rect">
            <a:avLst/>
          </a:prstGeom>
          <a:solidFill>
            <a:srgbClr val="FFEBC9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5865CA-9BA8-062B-3722-551BC55B56E0}"/>
                  </a:ext>
                </a:extLst>
              </p:cNvPr>
              <p:cNvSpPr txBox="1"/>
              <p:nvPr/>
            </p:nvSpPr>
            <p:spPr>
              <a:xfrm>
                <a:off x="9404086" y="5722338"/>
                <a:ext cx="8334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𝑃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5865CA-9BA8-062B-3722-551BC55B5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086" y="5722338"/>
                <a:ext cx="8334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F3B2FF-D27D-AB36-F0ED-25ACBE5BD218}"/>
              </a:ext>
            </a:extLst>
          </p:cNvPr>
          <p:cNvCxnSpPr>
            <a:cxnSpLocks/>
          </p:cNvCxnSpPr>
          <p:nvPr/>
        </p:nvCxnSpPr>
        <p:spPr>
          <a:xfrm>
            <a:off x="8795016" y="3011708"/>
            <a:ext cx="8467" cy="11293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8DDD9F-4B81-D45E-06B4-78B66A2CDA89}"/>
              </a:ext>
            </a:extLst>
          </p:cNvPr>
          <p:cNvCxnSpPr>
            <a:cxnSpLocks/>
          </p:cNvCxnSpPr>
          <p:nvPr/>
        </p:nvCxnSpPr>
        <p:spPr>
          <a:xfrm>
            <a:off x="10748699" y="3014932"/>
            <a:ext cx="8467" cy="11293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6FCE91-AE5D-7E76-FAE5-01C4F091EFDF}"/>
              </a:ext>
            </a:extLst>
          </p:cNvPr>
          <p:cNvCxnSpPr>
            <a:cxnSpLocks/>
          </p:cNvCxnSpPr>
          <p:nvPr/>
        </p:nvCxnSpPr>
        <p:spPr>
          <a:xfrm>
            <a:off x="9865123" y="5303520"/>
            <a:ext cx="0" cy="4372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704218-335D-4213-3DE3-79E0C26D7D9D}"/>
              </a:ext>
            </a:extLst>
          </p:cNvPr>
          <p:cNvCxnSpPr>
            <a:cxnSpLocks/>
          </p:cNvCxnSpPr>
          <p:nvPr/>
        </p:nvCxnSpPr>
        <p:spPr>
          <a:xfrm flipH="1" flipV="1">
            <a:off x="8803482" y="4719340"/>
            <a:ext cx="1061641" cy="5841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C25295-E037-400B-60FD-AA8C2DA9B608}"/>
              </a:ext>
            </a:extLst>
          </p:cNvPr>
          <p:cNvCxnSpPr>
            <a:cxnSpLocks/>
          </p:cNvCxnSpPr>
          <p:nvPr/>
        </p:nvCxnSpPr>
        <p:spPr>
          <a:xfrm flipH="1">
            <a:off x="9865123" y="4719340"/>
            <a:ext cx="892043" cy="5841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6048DF-79EA-38A0-3505-2BEA39066ECC}"/>
              </a:ext>
            </a:extLst>
          </p:cNvPr>
          <p:cNvCxnSpPr>
            <a:cxnSpLocks/>
          </p:cNvCxnSpPr>
          <p:nvPr/>
        </p:nvCxnSpPr>
        <p:spPr>
          <a:xfrm>
            <a:off x="9820804" y="1437519"/>
            <a:ext cx="0" cy="3881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D3750D-61F8-47F0-668F-5CBE838BA8F8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8803483" y="1825625"/>
            <a:ext cx="1012829" cy="6064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AF147F-3F25-2F8F-3DB0-23073B239770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816312" y="1825322"/>
            <a:ext cx="949321" cy="6067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DB156B-DAB3-B32E-46DC-C8ADA9C64F98}"/>
                  </a:ext>
                </a:extLst>
              </p:cNvPr>
              <p:cNvSpPr txBox="1"/>
              <p:nvPr/>
            </p:nvSpPr>
            <p:spPr>
              <a:xfrm>
                <a:off x="7301247" y="3261801"/>
                <a:ext cx="2033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507B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507B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Eval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507B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GB" sz="2800" i="1" baseline="-25000" dirty="0">
                  <a:solidFill>
                    <a:srgbClr val="507BC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DB156B-DAB3-B32E-46DC-C8ADA9C64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247" y="3261801"/>
                <a:ext cx="203305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938F646-546B-99B1-0321-445F4DA84AED}"/>
                  </a:ext>
                </a:extLst>
              </p:cNvPr>
              <p:cNvSpPr txBox="1"/>
              <p:nvPr/>
            </p:nvSpPr>
            <p:spPr>
              <a:xfrm>
                <a:off x="10264246" y="3271157"/>
                <a:ext cx="2033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507B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507B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Eval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507BC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GB" sz="2800" i="1" baseline="-25000" dirty="0">
                  <a:solidFill>
                    <a:srgbClr val="507BC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938F646-546B-99B1-0321-445F4DA84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246" y="3271157"/>
                <a:ext cx="20330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CCBF5FB-F7C8-AE19-61AE-D33D5C192755}"/>
                  </a:ext>
                </a:extLst>
              </p:cNvPr>
              <p:cNvSpPr txBox="1"/>
              <p:nvPr/>
            </p:nvSpPr>
            <p:spPr>
              <a:xfrm>
                <a:off x="9364005" y="1423973"/>
                <a:ext cx="2033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rgbClr val="507BC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Share</m:t>
                      </m:r>
                    </m:oMath>
                  </m:oMathPara>
                </a14:m>
                <a:endParaRPr lang="en-GB" sz="2800" baseline="-25000" dirty="0">
                  <a:solidFill>
                    <a:srgbClr val="507BC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CCBF5FB-F7C8-AE19-61AE-D33D5C192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005" y="1423973"/>
                <a:ext cx="20330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96A2AAA-8ECA-5ABF-9034-D3E1068563ED}"/>
                  </a:ext>
                </a:extLst>
              </p:cNvPr>
              <p:cNvSpPr txBox="1"/>
              <p:nvPr/>
            </p:nvSpPr>
            <p:spPr>
              <a:xfrm>
                <a:off x="9274444" y="5158871"/>
                <a:ext cx="2033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rgbClr val="507BC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Rec</m:t>
                      </m:r>
                    </m:oMath>
                  </m:oMathPara>
                </a14:m>
                <a:endParaRPr lang="en-GB" sz="2800" baseline="-25000" dirty="0">
                  <a:solidFill>
                    <a:srgbClr val="507BC8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96A2AAA-8ECA-5ABF-9034-D3E106856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444" y="5158871"/>
                <a:ext cx="20330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6CAFBC51-3B3C-96B5-E3CA-DA5CE65A9DBF}"/>
              </a:ext>
            </a:extLst>
          </p:cNvPr>
          <p:cNvSpPr txBox="1"/>
          <p:nvPr/>
        </p:nvSpPr>
        <p:spPr>
          <a:xfrm>
            <a:off x="8022175" y="1703304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</a:rPr>
              <a:t>Alice</a:t>
            </a:r>
            <a:endParaRPr lang="en-GB" b="1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0137D9-E78D-D7DA-8BE6-077DC9C5F8A4}"/>
              </a:ext>
            </a:extLst>
          </p:cNvPr>
          <p:cNvSpPr txBox="1"/>
          <p:nvPr/>
        </p:nvSpPr>
        <p:spPr>
          <a:xfrm>
            <a:off x="10959570" y="1764232"/>
            <a:ext cx="894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</a:rPr>
              <a:t>Bob</a:t>
            </a:r>
            <a:endParaRPr lang="en-GB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7107A45-1BDE-50C3-ABE1-AE3C048A103E}"/>
                  </a:ext>
                </a:extLst>
              </p:cNvPr>
              <p:cNvSpPr txBox="1"/>
              <p:nvPr/>
            </p:nvSpPr>
            <p:spPr>
              <a:xfrm>
                <a:off x="846803" y="3170010"/>
                <a:ext cx="6466813" cy="1132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A strong and useful form of reconstruction is </a:t>
                </a: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additive reconstruction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: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Rec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7107A45-1BDE-50C3-ABE1-AE3C048A1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3" y="3170010"/>
                <a:ext cx="6466813" cy="1132298"/>
              </a:xfrm>
              <a:prstGeom prst="rect">
                <a:avLst/>
              </a:prstGeom>
              <a:blipFill>
                <a:blip r:embed="rId13"/>
                <a:stretch>
                  <a:fillRect l="-1508" t="-7527"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453681B-E12B-5ED7-4B88-C4A872144D9D}"/>
                  </a:ext>
                </a:extLst>
              </p:cNvPr>
              <p:cNvSpPr txBox="1"/>
              <p:nvPr/>
            </p:nvSpPr>
            <p:spPr>
              <a:xfrm>
                <a:off x="859500" y="4745467"/>
                <a:ext cx="6466813" cy="1806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Example – Linear functions: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Eval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GB" sz="2400" i="1">
                        <a:solidFill>
                          <a:srgbClr val="507B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Rec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GB" sz="2400" dirty="0">
                  <a:solidFill>
                    <a:prstClr val="black"/>
                  </a:solidFill>
                  <a:latin typeface="Arial Nova Light" panose="020B030402020202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453681B-E12B-5ED7-4B88-C4A872144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00" y="4745467"/>
                <a:ext cx="6466813" cy="1806648"/>
              </a:xfrm>
              <a:prstGeom prst="rect">
                <a:avLst/>
              </a:prstGeom>
              <a:blipFill>
                <a:blip r:embed="rId14"/>
                <a:stretch>
                  <a:fillRect l="-1508" t="-4714" b="-5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5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1765-4838-A84B-3E82-0F32FAA8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5DE"/>
                </a:solidFill>
                <a:latin typeface="Arial Nova Light" panose="020B0604020202020204" pitchFamily="34" charset="0"/>
              </a:rPr>
              <a:t>Branching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B6AC8-D573-08D1-E423-E6C2F6A81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200"/>
            <a:ext cx="6667500" cy="1746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Arial Nova Light" panose="020B0304020202020204" pitchFamily="34" charset="0"/>
              </a:rPr>
              <a:t>Computational model: </a:t>
            </a:r>
          </a:p>
          <a:p>
            <a:pPr marL="0" indent="0">
              <a:buNone/>
            </a:pPr>
            <a:r>
              <a:rPr lang="en-GB" sz="2400" dirty="0">
                <a:latin typeface="Arial Nova Light" panose="020B0304020202020204" pitchFamily="34" charset="0"/>
              </a:rPr>
              <a:t>Arithmetic circuits with restricted multiplication – </a:t>
            </a:r>
            <a:r>
              <a:rPr lang="en-GB" sz="2400" b="1" dirty="0">
                <a:solidFill>
                  <a:srgbClr val="548235"/>
                </a:solidFill>
                <a:latin typeface="Arial Nova Light" panose="020B0304020202020204" pitchFamily="34" charset="0"/>
              </a:rPr>
              <a:t>intermediate values </a:t>
            </a:r>
            <a:r>
              <a:rPr lang="en-GB" sz="2400" dirty="0">
                <a:latin typeface="Arial Nova Light" panose="020B0304020202020204" pitchFamily="34" charset="0"/>
              </a:rPr>
              <a:t>can only be multiplied by </a:t>
            </a:r>
            <a:r>
              <a:rPr lang="en-GB" sz="2400" b="1" dirty="0">
                <a:solidFill>
                  <a:srgbClr val="7030A0"/>
                </a:solidFill>
                <a:latin typeface="Arial Nova Light" panose="020B0304020202020204" pitchFamily="34" charset="0"/>
              </a:rPr>
              <a:t>input values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14D28D-8117-3552-9CE6-0305B5359D47}"/>
              </a:ext>
            </a:extLst>
          </p:cNvPr>
          <p:cNvSpPr/>
          <p:nvPr/>
        </p:nvSpPr>
        <p:spPr>
          <a:xfrm>
            <a:off x="8509796" y="1690688"/>
            <a:ext cx="494240" cy="504756"/>
          </a:xfrm>
          <a:prstGeom prst="rect">
            <a:avLst/>
          </a:prstGeom>
          <a:solidFill>
            <a:srgbClr val="B3BA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F5E67-9DEB-2669-AA26-797409C8312E}"/>
              </a:ext>
            </a:extLst>
          </p:cNvPr>
          <p:cNvSpPr/>
          <p:nvPr/>
        </p:nvSpPr>
        <p:spPr>
          <a:xfrm>
            <a:off x="9702802" y="4029869"/>
            <a:ext cx="494240" cy="504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73C33B-A221-ABB3-9194-7A2D98E1549A}"/>
              </a:ext>
            </a:extLst>
          </p:cNvPr>
          <p:cNvSpPr/>
          <p:nvPr/>
        </p:nvSpPr>
        <p:spPr>
          <a:xfrm>
            <a:off x="10862471" y="1690688"/>
            <a:ext cx="494240" cy="504756"/>
          </a:xfrm>
          <a:prstGeom prst="rect">
            <a:avLst/>
          </a:prstGeom>
          <a:solidFill>
            <a:srgbClr val="B3BA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0E736-440C-C37F-AD6F-5C8A36E51DAD}"/>
              </a:ext>
            </a:extLst>
          </p:cNvPr>
          <p:cNvSpPr/>
          <p:nvPr/>
        </p:nvSpPr>
        <p:spPr>
          <a:xfrm>
            <a:off x="9702802" y="1690688"/>
            <a:ext cx="494240" cy="504756"/>
          </a:xfrm>
          <a:prstGeom prst="rect">
            <a:avLst/>
          </a:prstGeom>
          <a:solidFill>
            <a:srgbClr val="B3BA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38A745-ED76-2E10-6AA7-4D1B28524BED}"/>
              </a:ext>
            </a:extLst>
          </p:cNvPr>
          <p:cNvCxnSpPr>
            <a:cxnSpLocks/>
          </p:cNvCxnSpPr>
          <p:nvPr/>
        </p:nvCxnSpPr>
        <p:spPr>
          <a:xfrm>
            <a:off x="9970428" y="3600431"/>
            <a:ext cx="0" cy="3789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E1D677-C989-A2EC-E4C3-88EF77FFCBBC}"/>
              </a:ext>
            </a:extLst>
          </p:cNvPr>
          <p:cNvCxnSpPr>
            <a:cxnSpLocks/>
          </p:cNvCxnSpPr>
          <p:nvPr/>
        </p:nvCxnSpPr>
        <p:spPr>
          <a:xfrm flipH="1" flipV="1">
            <a:off x="9381067" y="3415570"/>
            <a:ext cx="589361" cy="1848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565846-6FCC-AF63-0784-6CD0B35C353B}"/>
              </a:ext>
            </a:extLst>
          </p:cNvPr>
          <p:cNvCxnSpPr>
            <a:cxnSpLocks/>
          </p:cNvCxnSpPr>
          <p:nvPr/>
        </p:nvCxnSpPr>
        <p:spPr>
          <a:xfrm flipH="1">
            <a:off x="9970428" y="2261039"/>
            <a:ext cx="1120905" cy="1339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F6D9F6-8969-67AD-6748-3F02715E8550}"/>
              </a:ext>
            </a:extLst>
          </p:cNvPr>
          <p:cNvCxnSpPr>
            <a:cxnSpLocks/>
          </p:cNvCxnSpPr>
          <p:nvPr/>
        </p:nvCxnSpPr>
        <p:spPr>
          <a:xfrm>
            <a:off x="9381067" y="2384895"/>
            <a:ext cx="0" cy="4248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7532AF-A708-9AF8-C180-9CAECA082DC8}"/>
              </a:ext>
            </a:extLst>
          </p:cNvPr>
          <p:cNvCxnSpPr>
            <a:cxnSpLocks/>
          </p:cNvCxnSpPr>
          <p:nvPr/>
        </p:nvCxnSpPr>
        <p:spPr>
          <a:xfrm flipH="1" flipV="1">
            <a:off x="8773583" y="2245980"/>
            <a:ext cx="607484" cy="1389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0D9F24-2BBC-B667-97CC-9615A19873B4}"/>
              </a:ext>
            </a:extLst>
          </p:cNvPr>
          <p:cNvCxnSpPr>
            <a:cxnSpLocks/>
          </p:cNvCxnSpPr>
          <p:nvPr/>
        </p:nvCxnSpPr>
        <p:spPr>
          <a:xfrm flipH="1">
            <a:off x="9381067" y="2245980"/>
            <a:ext cx="569383" cy="1389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23C7CC-922A-1998-559F-E4E9F545BF6A}"/>
                  </a:ext>
                </a:extLst>
              </p:cNvPr>
              <p:cNvSpPr txBox="1"/>
              <p:nvPr/>
            </p:nvSpPr>
            <p:spPr>
              <a:xfrm>
                <a:off x="9200054" y="1923230"/>
                <a:ext cx="3735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1" i="1" smtClean="0">
                          <a:solidFill>
                            <a:srgbClr val="7395D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000" b="1" dirty="0">
                  <a:solidFill>
                    <a:srgbClr val="7395D3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23C7CC-922A-1998-559F-E4E9F545B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054" y="1923230"/>
                <a:ext cx="37350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B8DC24-FACF-4C2C-8382-5D3F99A3E797}"/>
                  </a:ext>
                </a:extLst>
              </p:cNvPr>
              <p:cNvSpPr txBox="1"/>
              <p:nvPr/>
            </p:nvSpPr>
            <p:spPr>
              <a:xfrm>
                <a:off x="9763172" y="3102816"/>
                <a:ext cx="36067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1" i="1" smtClean="0">
                          <a:solidFill>
                            <a:srgbClr val="7395D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000" b="1" dirty="0">
                  <a:solidFill>
                    <a:srgbClr val="7395D3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B8DC24-FACF-4C2C-8382-5D3F99A3E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72" y="3102816"/>
                <a:ext cx="3606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D410FE69-B70A-CE48-E7BF-4B5563105C83}"/>
              </a:ext>
            </a:extLst>
          </p:cNvPr>
          <p:cNvSpPr/>
          <p:nvPr/>
        </p:nvSpPr>
        <p:spPr>
          <a:xfrm>
            <a:off x="9124422" y="2841228"/>
            <a:ext cx="494240" cy="504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5453B2D-7B70-CC87-7E36-D8F04A653A4D}"/>
              </a:ext>
            </a:extLst>
          </p:cNvPr>
          <p:cNvSpPr txBox="1">
            <a:spLocks/>
          </p:cNvSpPr>
          <p:nvPr/>
        </p:nvSpPr>
        <p:spPr>
          <a:xfrm>
            <a:off x="838199" y="3793751"/>
            <a:ext cx="6667500" cy="88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 Nova Light" panose="020B0304020202020204" pitchFamily="34" charset="0"/>
              </a:rPr>
              <a:t>Includes classes LOGSPACE, NC</a:t>
            </a:r>
            <a:r>
              <a:rPr lang="en-GB" sz="2400" baseline="30000" dirty="0">
                <a:latin typeface="Arial Nova Light" panose="020B0304020202020204" pitchFamily="34" charset="0"/>
              </a:rPr>
              <a:t>1</a:t>
            </a:r>
            <a:endParaRPr lang="en-GB" sz="2400" b="1" baseline="30000" dirty="0">
              <a:solidFill>
                <a:srgbClr val="7030A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111FA40-4CC1-6E18-CD8C-BAE7AA4633FC}"/>
              </a:ext>
            </a:extLst>
          </p:cNvPr>
          <p:cNvSpPr txBox="1">
            <a:spLocks/>
          </p:cNvSpPr>
          <p:nvPr/>
        </p:nvSpPr>
        <p:spPr>
          <a:xfrm>
            <a:off x="838199" y="4977572"/>
            <a:ext cx="6372226" cy="174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 Nova Light" panose="020B0304020202020204" pitchFamily="34" charset="0"/>
              </a:rPr>
              <a:t>2-Party HSS for branching programs from DDH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[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Boyle,Gilboa,Ishai’16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]</a:t>
            </a:r>
            <a:r>
              <a:rPr lang="en-GB" sz="2400" dirty="0">
                <a:latin typeface="Arial Nova Light" panose="020B0304020202020204" pitchFamily="34" charset="0"/>
              </a:rPr>
              <a:t>,  </a:t>
            </a:r>
            <a:r>
              <a:rPr lang="en-GB" sz="2400" b="1" dirty="0">
                <a:latin typeface="Arial Nova Light" panose="020B0304020202020204" pitchFamily="34" charset="0"/>
              </a:rPr>
              <a:t>LWE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[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Boyle,Kohl,Scholl’19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]</a:t>
            </a:r>
            <a:r>
              <a:rPr lang="en-GB" sz="2400" dirty="0">
                <a:latin typeface="Arial Nova Light" panose="020B0304020202020204" pitchFamily="34" charset="0"/>
              </a:rPr>
              <a:t>,  Paillier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[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Orlando,Scholl,Yakoubov’21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]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1765-4838-A84B-3E82-0F32FAA8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5DE"/>
                </a:solidFill>
                <a:latin typeface="Arial Nova Light" panose="020B0604020202020204" pitchFamily="34" charset="0"/>
              </a:rPr>
              <a:t>BKS multiplication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B6AC8-D573-08D1-E423-E6C2F6A81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225" y="1616075"/>
                <a:ext cx="11220449" cy="1698625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50000"/>
                  </a:lnSpc>
                  <a:buNone/>
                  <a:defRPr/>
                </a:pPr>
                <a:r>
                  <a:rPr lang="en-GB" sz="2400" dirty="0">
                    <a:solidFill>
                      <a:srgbClr val="7030A0"/>
                    </a:solidFill>
                    <a:latin typeface="Arial Nova Light" panose="020B0304020202020204" pitchFamily="34" charset="0"/>
                  </a:rPr>
                  <a:t>Input values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Arial Nova Light" panose="020B0304020202020204" pitchFamily="34" charset="0"/>
                  </a:rPr>
                  <a:t> encoded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p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GB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Enc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𝑝𝑘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𝑠𝑘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;</a:t>
                </a:r>
              </a:p>
              <a:p>
                <a:pPr marL="0" lvl="0" indent="0">
                  <a:lnSpc>
                    <a:spcPct val="150000"/>
                  </a:lnSpc>
                  <a:buNone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235"/>
                    </a:solidFill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Intermediate values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Arial Nova Light" panose="020B0304020202020204" pitchFamily="34" charset="0"/>
                  </a:rPr>
                  <a:t> encoded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4823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4823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GB" sz="2400" b="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4823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: 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𝑠𝑘</m:t>
                    </m:r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𝑠𝑘</m:t>
                        </m:r>
                        <m:r>
                          <a:rPr lang="en-GB" sz="2400" i="1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5482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B6AC8-D573-08D1-E423-E6C2F6A81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225" y="1616075"/>
                <a:ext cx="11220449" cy="1698625"/>
              </a:xfrm>
              <a:blipFill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A19020A-C252-CDCF-10D6-6B35B93591BB}"/>
              </a:ext>
            </a:extLst>
          </p:cNvPr>
          <p:cNvSpPr txBox="1"/>
          <p:nvPr/>
        </p:nvSpPr>
        <p:spPr>
          <a:xfrm>
            <a:off x="8391525" y="858665"/>
            <a:ext cx="2886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[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B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oyle,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K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ohl,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S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Arial Nova Light" panose="020B0304020202020204" pitchFamily="34" charset="0"/>
              </a:rPr>
              <a:t>choll’19]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6ED68-AC2B-4EB4-EE53-15C6DED09A68}"/>
                  </a:ext>
                </a:extLst>
              </p:cNvPr>
              <p:cNvSpPr txBox="1"/>
              <p:nvPr/>
            </p:nvSpPr>
            <p:spPr>
              <a:xfrm>
                <a:off x="1552575" y="3874443"/>
                <a:ext cx="6953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p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6ED68-AC2B-4EB4-EE53-15C6DED09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75" y="3874443"/>
                <a:ext cx="69532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29097F-592B-C755-2D08-84CB19BD785B}"/>
                  </a:ext>
                </a:extLst>
              </p:cNvPr>
              <p:cNvSpPr txBox="1"/>
              <p:nvPr/>
            </p:nvSpPr>
            <p:spPr>
              <a:xfrm>
                <a:off x="1247774" y="4825654"/>
                <a:ext cx="1304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4823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4823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[</m:t>
                          </m:r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4823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4823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4823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𝑠𝑘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4823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]</m:t>
                          </m:r>
                        </m:e>
                        <m:sub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4823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29097F-592B-C755-2D08-84CB19BD7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74" y="4825654"/>
                <a:ext cx="1304925" cy="461665"/>
              </a:xfrm>
              <a:prstGeom prst="rect">
                <a:avLst/>
              </a:prstGeom>
              <a:blipFill>
                <a:blip r:embed="rId4"/>
                <a:stretch>
                  <a:fillRect l="-467"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D985BE-BC49-D630-09AA-58711A2B2C2D}"/>
                  </a:ext>
                </a:extLst>
              </p:cNvPr>
              <p:cNvSpPr txBox="1"/>
              <p:nvPr/>
            </p:nvSpPr>
            <p:spPr>
              <a:xfrm>
                <a:off x="657225" y="2899122"/>
                <a:ext cx="6096000" cy="577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Local multiplication procedure</a:t>
                </a:r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 for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0" lang="en-GB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 Light" panose="020B0304020202020204" pitchFamily="34" charset="0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D985BE-BC49-D630-09AA-58711A2B2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2899122"/>
                <a:ext cx="6096000" cy="577338"/>
              </a:xfrm>
              <a:prstGeom prst="rect">
                <a:avLst/>
              </a:prstGeom>
              <a:blipFill>
                <a:blip r:embed="rId5"/>
                <a:stretch>
                  <a:fillRect l="-1600" b="-24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0398CA-53B7-372C-A0BA-3DCE0881F1F8}"/>
              </a:ext>
            </a:extLst>
          </p:cNvPr>
          <p:cNvCxnSpPr>
            <a:cxnSpLocks/>
          </p:cNvCxnSpPr>
          <p:nvPr/>
        </p:nvCxnSpPr>
        <p:spPr>
          <a:xfrm flipH="1" flipV="1">
            <a:off x="8994672" y="5108689"/>
            <a:ext cx="311253" cy="522106"/>
          </a:xfrm>
          <a:prstGeom prst="straightConnector1">
            <a:avLst/>
          </a:prstGeom>
          <a:ln w="19050">
            <a:solidFill>
              <a:srgbClr val="0035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482CAB-9A57-5840-D7A8-939210366AA0}"/>
              </a:ext>
            </a:extLst>
          </p:cNvPr>
          <p:cNvCxnSpPr>
            <a:cxnSpLocks/>
          </p:cNvCxnSpPr>
          <p:nvPr/>
        </p:nvCxnSpPr>
        <p:spPr>
          <a:xfrm flipH="1">
            <a:off x="2465388" y="4553628"/>
            <a:ext cx="541735" cy="4279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DA106C-6B19-5574-5FD1-B79B5C540E36}"/>
              </a:ext>
            </a:extLst>
          </p:cNvPr>
          <p:cNvCxnSpPr>
            <a:cxnSpLocks/>
          </p:cNvCxnSpPr>
          <p:nvPr/>
        </p:nvCxnSpPr>
        <p:spPr>
          <a:xfrm>
            <a:off x="2390775" y="4176715"/>
            <a:ext cx="616348" cy="3769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71E20F-0337-87DA-F50B-B087F7036304}"/>
                  </a:ext>
                </a:extLst>
              </p:cNvPr>
              <p:cNvSpPr txBox="1"/>
              <p:nvPr/>
            </p:nvSpPr>
            <p:spPr>
              <a:xfrm>
                <a:off x="3622280" y="4071476"/>
                <a:ext cx="5797946" cy="964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kumimoji="0" lang="en-GB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54823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54823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srgbClr val="54823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solidFill>
                                        <a:srgbClr val="54823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GB" sz="2400" i="1">
                                  <a:solidFill>
                                    <a:srgbClr val="54823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  <m:sub>
                          <m:r>
                            <a:rPr lang="en-GB" sz="2400" i="1">
                              <a:solidFill>
                                <a:srgbClr val="54823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71E20F-0337-87DA-F50B-B087F7036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280" y="4071476"/>
                <a:ext cx="5797946" cy="964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76CCBE-CDFF-21F9-9ACB-93A88DF61481}"/>
              </a:ext>
            </a:extLst>
          </p:cNvPr>
          <p:cNvCxnSpPr>
            <a:cxnSpLocks/>
          </p:cNvCxnSpPr>
          <p:nvPr/>
        </p:nvCxnSpPr>
        <p:spPr>
          <a:xfrm>
            <a:off x="8574485" y="4553627"/>
            <a:ext cx="5742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565C79-7EC1-8950-0CBF-B309E13DE424}"/>
                  </a:ext>
                </a:extLst>
              </p:cNvPr>
              <p:cNvSpPr txBox="1"/>
              <p:nvPr/>
            </p:nvSpPr>
            <p:spPr>
              <a:xfrm>
                <a:off x="9229724" y="4322794"/>
                <a:ext cx="1885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4823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4823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4823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4823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r>
                                <a:rPr kumimoji="0" lang="en-GB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4823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GB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4823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r>
                                <a:rPr kumimoji="0" lang="en-GB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4823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𝑠𝑘</m:t>
                              </m:r>
                            </m:e>
                          </m:d>
                        </m:e>
                        <m:sub>
                          <m:r>
                            <a:rPr kumimoji="0" lang="en-GB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4823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565C79-7EC1-8950-0CBF-B309E13DE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724" y="4322794"/>
                <a:ext cx="1885950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2AC424-8DB6-780F-BA98-E5C9C1CA685C}"/>
                  </a:ext>
                </a:extLst>
              </p:cNvPr>
              <p:cNvSpPr txBox="1"/>
              <p:nvPr/>
            </p:nvSpPr>
            <p:spPr>
              <a:xfrm>
                <a:off x="8728574" y="4066330"/>
                <a:ext cx="2660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7395D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3200" b="1" dirty="0">
                  <a:solidFill>
                    <a:srgbClr val="7395D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2AC424-8DB6-780F-BA98-E5C9C1CA6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574" y="4066330"/>
                <a:ext cx="26609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6EBEBE12-5645-CB04-DABC-15361E24E1B5}"/>
              </a:ext>
            </a:extLst>
          </p:cNvPr>
          <p:cNvSpPr txBox="1"/>
          <p:nvPr/>
        </p:nvSpPr>
        <p:spPr>
          <a:xfrm>
            <a:off x="8574485" y="5630795"/>
            <a:ext cx="2711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35DE"/>
                </a:solidFill>
                <a:latin typeface="Arial Nova Light" panose="020B0604020202020204" pitchFamily="34" charset="0"/>
              </a:rPr>
              <a:t>Share conversion</a:t>
            </a:r>
            <a:endParaRPr lang="en-GB" sz="240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421E006-08B6-13C1-8EBA-A63CF7CA14E6}"/>
              </a:ext>
            </a:extLst>
          </p:cNvPr>
          <p:cNvSpPr/>
          <p:nvPr/>
        </p:nvSpPr>
        <p:spPr>
          <a:xfrm>
            <a:off x="8391525" y="4019550"/>
            <a:ext cx="914400" cy="914400"/>
          </a:xfrm>
          <a:prstGeom prst="ellipse">
            <a:avLst/>
          </a:prstGeom>
          <a:noFill/>
          <a:ln w="28575">
            <a:solidFill>
              <a:srgbClr val="305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9D3A96F-20C6-4EDD-6377-8661CA0CC052}"/>
              </a:ext>
            </a:extLst>
          </p:cNvPr>
          <p:cNvCxnSpPr>
            <a:cxnSpLocks/>
          </p:cNvCxnSpPr>
          <p:nvPr/>
        </p:nvCxnSpPr>
        <p:spPr>
          <a:xfrm>
            <a:off x="3007123" y="4554304"/>
            <a:ext cx="5742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0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49" grpId="0"/>
      <p:bldP spid="58" grpId="0"/>
      <p:bldP spid="59" grpId="0"/>
      <p:bldP spid="61" grpId="0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1765-4838-A84B-3E82-0F32FAA8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4700" cy="1325563"/>
          </a:xfrm>
        </p:spPr>
        <p:txBody>
          <a:bodyPr/>
          <a:lstStyle/>
          <a:p>
            <a:r>
              <a:rPr lang="en-GB" dirty="0">
                <a:solidFill>
                  <a:srgbClr val="0035DE"/>
                </a:solidFill>
                <a:latin typeface="Arial Nova Light" panose="020B0604020202020204" pitchFamily="34" charset="0"/>
              </a:rPr>
              <a:t>Share conversion (simplified)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B6AC8-D573-08D1-E423-E6C2F6A81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82015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b="1" dirty="0">
                    <a:solidFill>
                      <a:srgbClr val="0035DE"/>
                    </a:solidFill>
                    <a:latin typeface="Arial Nova Light" panose="020B0304020202020204" pitchFamily="34" charset="0"/>
                  </a:rPr>
                  <a:t>Problem: </a:t>
                </a:r>
                <a:r>
                  <a:rPr lang="en-GB" dirty="0">
                    <a:latin typeface="Arial Nova Light" panose="020B0304020202020204" pitchFamily="34" charset="0"/>
                  </a:rPr>
                  <a:t>How can we </a:t>
                </a:r>
                <a:r>
                  <a:rPr lang="en-GB" i="1" dirty="0">
                    <a:latin typeface="Arial Nova Light" panose="020B0304020202020204" pitchFamily="34" charset="0"/>
                  </a:rPr>
                  <a:t>locally</a:t>
                </a:r>
                <a:r>
                  <a:rPr lang="en-GB" dirty="0">
                    <a:latin typeface="Arial Nova Light" panose="020B0304020202020204" pitchFamily="34" charset="0"/>
                  </a:rPr>
                  <a:t> go from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dirty="0">
                  <a:latin typeface="Arial Nova Light" panose="020B03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>
                    <a:latin typeface="Arial Nova Light" panose="020B0304020202020204" pitchFamily="34" charset="0"/>
                  </a:rPr>
                  <a:t>to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rial Nova Light" panose="020B03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B6AC8-D573-08D1-E423-E6C2F6A81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820150" cy="4351338"/>
              </a:xfrm>
              <a:blipFill>
                <a:blip r:embed="rId2"/>
                <a:stretch>
                  <a:fillRect l="-1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DAEAC46-5906-07DA-AD41-603E554FC01B}"/>
              </a:ext>
            </a:extLst>
          </p:cNvPr>
          <p:cNvSpPr txBox="1"/>
          <p:nvPr/>
        </p:nvSpPr>
        <p:spPr>
          <a:xfrm>
            <a:off x="8620125" y="2136266"/>
            <a:ext cx="2609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48235"/>
                </a:solidFill>
              </a:rPr>
              <a:t>plaintext modulus</a:t>
            </a:r>
            <a:endParaRPr lang="en-GB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5D2948-6F2B-87A0-198B-463B333A7A7F}"/>
                  </a:ext>
                </a:extLst>
              </p:cNvPr>
              <p:cNvSpPr txBox="1"/>
              <p:nvPr/>
            </p:nvSpPr>
            <p:spPr>
              <a:xfrm>
                <a:off x="9382125" y="2848302"/>
                <a:ext cx="18478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761E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761E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761E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</m:oMath>
                  </m:oMathPara>
                </a14:m>
                <a:endParaRPr lang="en-GB" dirty="0">
                  <a:solidFill>
                    <a:srgbClr val="3761E5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5D2948-6F2B-87A0-198B-463B333A7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125" y="2848302"/>
                <a:ext cx="18478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444B0C7-8EFD-F454-9B59-1BB8B4353E8E}"/>
              </a:ext>
            </a:extLst>
          </p:cNvPr>
          <p:cNvSpPr txBox="1"/>
          <p:nvPr/>
        </p:nvSpPr>
        <p:spPr>
          <a:xfrm>
            <a:off x="9058275" y="3890927"/>
            <a:ext cx="2847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548235"/>
                </a:solidFill>
              </a:rPr>
              <a:t>ciphertext/LWE modulus</a:t>
            </a:r>
            <a:endParaRPr lang="en-GB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82085A-09D1-C782-B2B3-AEB9608DE143}"/>
              </a:ext>
            </a:extLst>
          </p:cNvPr>
          <p:cNvCxnSpPr>
            <a:cxnSpLocks/>
          </p:cNvCxnSpPr>
          <p:nvPr/>
        </p:nvCxnSpPr>
        <p:spPr>
          <a:xfrm flipH="1" flipV="1">
            <a:off x="9658350" y="2536376"/>
            <a:ext cx="209550" cy="387799"/>
          </a:xfrm>
          <a:prstGeom prst="straightConnector1">
            <a:avLst/>
          </a:prstGeom>
          <a:ln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8F6C7E-DB8B-EBC9-2BFA-3B5C36B5FAFC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10482263" y="3429000"/>
            <a:ext cx="130968" cy="461927"/>
          </a:xfrm>
          <a:prstGeom prst="straightConnector1">
            <a:avLst/>
          </a:prstGeom>
          <a:ln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47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1765-4838-A84B-3E82-0F32FAA8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35DE"/>
                </a:solidFill>
                <a:latin typeface="Arial Nova Light" panose="020B0604020202020204" pitchFamily="34" charset="0"/>
              </a:rPr>
              <a:t>BKS share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DE33E3-DEE4-92BD-46F8-C1E5CAFAE2BB}"/>
                  </a:ext>
                </a:extLst>
              </p:cNvPr>
              <p:cNvSpPr txBox="1"/>
              <p:nvPr/>
            </p:nvSpPr>
            <p:spPr>
              <a:xfrm>
                <a:off x="-542925" y="3437580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func>
                        <m:func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GB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GB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mod</m:t>
                          </m:r>
                        </m:fName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156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DE33E3-DEE4-92BD-46F8-C1E5CAFAE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2925" y="3437580"/>
                <a:ext cx="6096000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A67558-A2B4-008B-56E6-6AF75A7D14EF}"/>
                  </a:ext>
                </a:extLst>
              </p:cNvPr>
              <p:cNvSpPr txBox="1"/>
              <p:nvPr/>
            </p:nvSpPr>
            <p:spPr>
              <a:xfrm>
                <a:off x="-200025" y="1800871"/>
                <a:ext cx="6096000" cy="787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func>
                        <m:func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GB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GB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mod</m:t>
                          </m:r>
                        </m:fName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A67558-A2B4-008B-56E6-6AF75A7D1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025" y="1800871"/>
                <a:ext cx="6096000" cy="787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CA47BF-F0C9-6808-6E04-E85C2D1C5A40}"/>
                  </a:ext>
                </a:extLst>
              </p:cNvPr>
              <p:cNvSpPr txBox="1"/>
              <p:nvPr/>
            </p:nvSpPr>
            <p:spPr>
              <a:xfrm>
                <a:off x="-542925" y="4935999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func>
                        <m:func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GB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GB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mod</m:t>
                          </m:r>
                        </m:fName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156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CA47BF-F0C9-6808-6E04-E85C2D1C5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2925" y="4935999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BB98073-E9F5-572D-759C-A155B80BC9BF}"/>
              </a:ext>
            </a:extLst>
          </p:cNvPr>
          <p:cNvSpPr txBox="1"/>
          <p:nvPr/>
        </p:nvSpPr>
        <p:spPr>
          <a:xfrm>
            <a:off x="2171700" y="2680091"/>
            <a:ext cx="306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6600"/>
                </a:solidFill>
              </a:rPr>
              <a:t>Round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6E24C7-E1FC-76F6-0C7B-5F7452B93B9D}"/>
              </a:ext>
            </a:extLst>
          </p:cNvPr>
          <p:cNvSpPr txBox="1"/>
          <p:nvPr/>
        </p:nvSpPr>
        <p:spPr>
          <a:xfrm>
            <a:off x="2171700" y="4199942"/>
            <a:ext cx="306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6600"/>
                </a:solidFill>
              </a:rPr>
              <a:t>Lift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8BB8E6-33E5-1895-294F-37C5A35DC5E3}"/>
                  </a:ext>
                </a:extLst>
              </p:cNvPr>
              <p:cNvSpPr txBox="1"/>
              <p:nvPr/>
            </p:nvSpPr>
            <p:spPr>
              <a:xfrm>
                <a:off x="6231731" y="1257628"/>
                <a:ext cx="63674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</a:rPr>
                  <a:t>Round(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</a:rPr>
                  <a:t>)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"/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begChr m:val=""/>
                        <m:endChr m:val="⌉"/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0" lang="en-GB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8BB8E6-33E5-1895-294F-37C5A35DC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731" y="1257628"/>
                <a:ext cx="6367462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C9B70DD3-B037-AF4B-2526-FDDC87A10E6F}"/>
              </a:ext>
            </a:extLst>
          </p:cNvPr>
          <p:cNvSpPr/>
          <p:nvPr/>
        </p:nvSpPr>
        <p:spPr>
          <a:xfrm>
            <a:off x="1187053" y="2442839"/>
            <a:ext cx="135732" cy="991264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A4C2C20-A5AA-719C-BFB3-431A98C9C5DC}"/>
              </a:ext>
            </a:extLst>
          </p:cNvPr>
          <p:cNvSpPr/>
          <p:nvPr/>
        </p:nvSpPr>
        <p:spPr>
          <a:xfrm>
            <a:off x="1806178" y="2434323"/>
            <a:ext cx="135732" cy="991264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BA8270A-60D1-23F4-7381-B287D8D3C272}"/>
              </a:ext>
            </a:extLst>
          </p:cNvPr>
          <p:cNvSpPr/>
          <p:nvPr/>
        </p:nvSpPr>
        <p:spPr>
          <a:xfrm>
            <a:off x="1187053" y="3965920"/>
            <a:ext cx="135732" cy="991264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BA415DC-BF59-1A51-BD50-F9E8E615C4C9}"/>
              </a:ext>
            </a:extLst>
          </p:cNvPr>
          <p:cNvSpPr/>
          <p:nvPr/>
        </p:nvSpPr>
        <p:spPr>
          <a:xfrm>
            <a:off x="1806178" y="3970727"/>
            <a:ext cx="135732" cy="991264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828183-B7E0-8D33-7104-9F50B889BD99}"/>
                  </a:ext>
                </a:extLst>
              </p:cNvPr>
              <p:cNvSpPr txBox="1"/>
              <p:nvPr/>
            </p:nvSpPr>
            <p:spPr>
              <a:xfrm>
                <a:off x="6241256" y="1457653"/>
                <a:ext cx="47220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Lift(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</m:oMath>
                </a14:m>
                <a:endParaRPr kumimoji="0" lang="en-GB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828183-B7E0-8D33-7104-9F50B889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256" y="1457653"/>
                <a:ext cx="4722019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>
            <a:extLst>
              <a:ext uri="{FF2B5EF4-FFF2-40B4-BE49-F238E27FC236}">
                <a16:creationId xmlns:a16="http://schemas.microsoft.com/office/drawing/2014/main" id="{8EA46D85-B045-EE2F-14DB-27B70C88DF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5975" y="2000909"/>
            <a:ext cx="4602282" cy="459013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F56B62F-6126-C65F-FE65-72787DC95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87652" y="3097114"/>
            <a:ext cx="5229225" cy="17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1765-4838-A84B-3E82-0F32FAA8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46037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35DE"/>
                </a:solidFill>
                <a:latin typeface="Arial Nova Light" panose="020B0604020202020204" pitchFamily="34" charset="0"/>
              </a:rPr>
              <a:t>Correctness errors: Round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27612E-4E36-90EF-8880-4D22BD881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336914"/>
            <a:ext cx="5986463" cy="5908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0B2C33-6F54-EF5B-95FB-614BCACF225C}"/>
                  </a:ext>
                </a:extLst>
              </p:cNvPr>
              <p:cNvSpPr txBox="1"/>
              <p:nvPr/>
            </p:nvSpPr>
            <p:spPr>
              <a:xfrm>
                <a:off x="816769" y="4559344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i="1" dirty="0" smtClean="0">
                          <a:solidFill>
                            <a:srgbClr val="FF6600"/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en-GB" sz="2800" b="1" i="1" dirty="0" smtClean="0">
                          <a:solidFill>
                            <a:srgbClr val="FF6600"/>
                          </a:solidFill>
                        </a:rPr>
                        <m:t>(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2800" b="1" i="1" dirty="0">
                          <a:solidFill>
                            <a:srgbClr val="FF6600"/>
                          </a:solidFill>
                        </a:rPr>
                        <m:t>)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rgbClr val="FF6600"/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rgbClr val="FF6600"/>
                          </a:solidFill>
                        </a:rPr>
                        <m:t>(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2800" b="1" i="1" dirty="0">
                          <a:solidFill>
                            <a:srgbClr val="FF6600"/>
                          </a:solidFill>
                        </a:rPr>
                        <m:t>)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=1+0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n-GB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GB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0B2C33-6F54-EF5B-95FB-614BCACF2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69" y="4559344"/>
                <a:ext cx="6096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3127C3-2022-7144-0B91-B67A09895AE3}"/>
                  </a:ext>
                </a:extLst>
              </p:cNvPr>
              <p:cNvSpPr txBox="1"/>
              <p:nvPr/>
            </p:nvSpPr>
            <p:spPr>
              <a:xfrm>
                <a:off x="109537" y="2493873"/>
                <a:ext cx="6096000" cy="902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func>
                        <m:func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GB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GB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mod</m:t>
                          </m:r>
                        </m:fName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3127C3-2022-7144-0B91-B67A0989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7" y="2493873"/>
                <a:ext cx="6096000" cy="902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670AAC-6809-2CE7-7021-FD00AB6310F3}"/>
                  </a:ext>
                </a:extLst>
              </p:cNvPr>
              <p:cNvSpPr txBox="1"/>
              <p:nvPr/>
            </p:nvSpPr>
            <p:spPr>
              <a:xfrm>
                <a:off x="904875" y="3581400"/>
                <a:ext cx="5191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800" b="1" dirty="0">
                    <a:solidFill>
                      <a:srgbClr val="C00000"/>
                    </a:solidFill>
                  </a:rPr>
                  <a:t>BAD</a:t>
                </a:r>
                <a:r>
                  <a:rPr lang="en-GB" sz="2800" dirty="0"/>
                  <a:t> we can have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670AAC-6809-2CE7-7021-FD00AB63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3581400"/>
                <a:ext cx="5191125" cy="523220"/>
              </a:xfrm>
              <a:prstGeom prst="rect">
                <a:avLst/>
              </a:prstGeom>
              <a:blipFill>
                <a:blip r:embed="rId6"/>
                <a:stretch>
                  <a:fillRect l="-2347" t="-11765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939467-9FDF-901D-DAE6-EFFB45CC1DE9}"/>
                  </a:ext>
                </a:extLst>
              </p:cNvPr>
              <p:cNvSpPr txBox="1"/>
              <p:nvPr/>
            </p:nvSpPr>
            <p:spPr>
              <a:xfrm>
                <a:off x="816769" y="1706941"/>
                <a:ext cx="5191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𝑒𝑟𝑟</m:t>
                        </m:r>
                      </m:sub>
                    </m:sSub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939467-9FDF-901D-DAE6-EFFB45CC1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69" y="1706941"/>
                <a:ext cx="5191125" cy="523220"/>
              </a:xfrm>
              <a:prstGeom prst="rect">
                <a:avLst/>
              </a:prstGeom>
              <a:blipFill>
                <a:blip r:embed="rId7"/>
                <a:stretch>
                  <a:fillRect l="-246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7B5789-7A4B-269A-9F6F-B251B242EF0A}"/>
                  </a:ext>
                </a:extLst>
              </p:cNvPr>
              <p:cNvSpPr txBox="1"/>
              <p:nvPr/>
            </p:nvSpPr>
            <p:spPr>
              <a:xfrm>
                <a:off x="1102519" y="5535880"/>
                <a:ext cx="5524500" cy="985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GB" sz="2800" b="1" dirty="0">
                          <a:solidFill>
                            <a:srgbClr val="C00000"/>
                          </a:solidFill>
                        </a:rPr>
                        <m:t>BAD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]=</m:t>
                          </m:r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nor/>
                                </m:rPr>
                                <a:rPr lang="en-GB" sz="2800" b="1" dirty="0">
                                  <a:solidFill>
                                    <a:srgbClr val="C00000"/>
                                  </a:solidFill>
                                </a:rPr>
                                <m:t>BAD</m:t>
                              </m:r>
                              <m:r>
                                <m:rPr>
                                  <m:nor/>
                                </m:rPr>
                                <a:rPr lang="en-GB" sz="2800" b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𝑒𝑟𝑟</m:t>
                              </m:r>
                            </m:sub>
                          </m:sSub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97B5789-7A4B-269A-9F6F-B251B242E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19" y="5535880"/>
                <a:ext cx="5524500" cy="9852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2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1765-4838-A84B-3E82-0F32FAA8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5DE"/>
                </a:solidFill>
                <a:latin typeface="Arial Nova Light" panose="020B0604020202020204" pitchFamily="34" charset="0"/>
              </a:rPr>
              <a:t>Correctness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B6AC8-D573-08D1-E423-E6C2F6A81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4943475"/>
                <a:ext cx="10515600" cy="10096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F00A0A"/>
                    </a:solidFill>
                    <a:latin typeface="Arial Nova Light" panose="020B0304020202020204" pitchFamily="34" charset="0"/>
                  </a:rPr>
                  <a:t>Negligible error requires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00A0A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800" b="0" i="1" smtClean="0">
                        <a:solidFill>
                          <a:srgbClr val="F00A0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GB" sz="2800" b="0" i="1" smtClean="0">
                        <a:solidFill>
                          <a:srgbClr val="F00A0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sz="2800" b="0" i="1" smtClean="0">
                        <a:solidFill>
                          <a:srgbClr val="F00A0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rgbClr val="F00A0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F00A0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F00A0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GB" sz="2400" dirty="0">
                  <a:solidFill>
                    <a:srgbClr val="F00A0A"/>
                  </a:solidFill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B6AC8-D573-08D1-E423-E6C2F6A81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4943475"/>
                <a:ext cx="10515600" cy="1009650"/>
              </a:xfrm>
              <a:blipFill>
                <a:blip r:embed="rId2"/>
                <a:stretch>
                  <a:fillRect l="-1217" t="-10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00B885-949B-8DB3-0EFC-95E8A821681B}"/>
              </a:ext>
            </a:extLst>
          </p:cNvPr>
          <p:cNvSpPr txBox="1">
            <a:spLocks/>
          </p:cNvSpPr>
          <p:nvPr/>
        </p:nvSpPr>
        <p:spPr>
          <a:xfrm>
            <a:off x="6303479" y="5585619"/>
            <a:ext cx="4345471" cy="52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err="1">
                <a:solidFill>
                  <a:srgbClr val="4472C4"/>
                </a:solidFill>
                <a:latin typeface="Arial Nova Light" panose="020B0304020202020204" pitchFamily="34" charset="0"/>
              </a:rPr>
              <a:t>superpolynomial</a:t>
            </a:r>
            <a:r>
              <a:rPr lang="en-GB" dirty="0">
                <a:solidFill>
                  <a:srgbClr val="4472C4"/>
                </a:solidFill>
                <a:latin typeface="Arial Nova Light" panose="020B0304020202020204" pitchFamily="34" charset="0"/>
              </a:rPr>
              <a:t> gaps</a:t>
            </a:r>
            <a:endParaRPr lang="en-GB" sz="2400" dirty="0">
              <a:solidFill>
                <a:srgbClr val="4472C4"/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C693E9-EFDE-AD27-3288-2FA3E84963C4}"/>
              </a:ext>
            </a:extLst>
          </p:cNvPr>
          <p:cNvCxnSpPr>
            <a:cxnSpLocks/>
          </p:cNvCxnSpPr>
          <p:nvPr/>
        </p:nvCxnSpPr>
        <p:spPr>
          <a:xfrm flipH="1" flipV="1">
            <a:off x="5476875" y="5362575"/>
            <a:ext cx="826604" cy="37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D267BD-ECBE-6D30-07DE-3D18F605906D}"/>
              </a:ext>
            </a:extLst>
          </p:cNvPr>
          <p:cNvCxnSpPr>
            <a:cxnSpLocks/>
          </p:cNvCxnSpPr>
          <p:nvPr/>
        </p:nvCxnSpPr>
        <p:spPr>
          <a:xfrm flipH="1" flipV="1">
            <a:off x="4791075" y="5362575"/>
            <a:ext cx="1449456" cy="406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27E21E-4D5D-0512-DD06-86C223B103C1}"/>
                  </a:ext>
                </a:extLst>
              </p:cNvPr>
              <p:cNvSpPr txBox="1"/>
              <p:nvPr/>
            </p:nvSpPr>
            <p:spPr>
              <a:xfrm>
                <a:off x="981075" y="1717350"/>
                <a:ext cx="10153649" cy="219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Arial Nova Light" panose="020B0304020202020204" pitchFamily="34" charset="0"/>
                  </a:rPr>
                  <a:t>Error probability (per multiplication operation) is</a:t>
                </a:r>
                <a:endParaRPr lang="en-GB" sz="2400" b="0" i="0" dirty="0"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den>
                              </m:f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27E21E-4D5D-0512-DD06-86C223B10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1717350"/>
                <a:ext cx="10153649" cy="2190921"/>
              </a:xfrm>
              <a:prstGeom prst="rect">
                <a:avLst/>
              </a:prstGeom>
              <a:blipFill>
                <a:blip r:embed="rId3"/>
                <a:stretch>
                  <a:fillRect l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531F4F1-559A-F268-3281-1EEBE4425A3A}"/>
              </a:ext>
            </a:extLst>
          </p:cNvPr>
          <p:cNvCxnSpPr>
            <a:cxnSpLocks/>
          </p:cNvCxnSpPr>
          <p:nvPr/>
        </p:nvCxnSpPr>
        <p:spPr>
          <a:xfrm flipH="1">
            <a:off x="5095875" y="3885353"/>
            <a:ext cx="594385" cy="219922"/>
          </a:xfrm>
          <a:prstGeom prst="straightConnector1">
            <a:avLst/>
          </a:prstGeom>
          <a:ln w="28575">
            <a:solidFill>
              <a:srgbClr val="668C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C36EA91-0683-0F15-46BA-4A13CC46A2CB}"/>
              </a:ext>
            </a:extLst>
          </p:cNvPr>
          <p:cNvSpPr txBox="1"/>
          <p:nvPr/>
        </p:nvSpPr>
        <p:spPr>
          <a:xfrm>
            <a:off x="2695269" y="3885353"/>
            <a:ext cx="2772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668CCF"/>
                </a:solidFill>
              </a:rPr>
              <a:t>from rounding</a:t>
            </a:r>
            <a:endParaRPr lang="en-GB" sz="2000" dirty="0">
              <a:solidFill>
                <a:srgbClr val="668CCF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12F68A-DAAB-2184-0F85-756A0BC44F8C}"/>
              </a:ext>
            </a:extLst>
          </p:cNvPr>
          <p:cNvCxnSpPr>
            <a:cxnSpLocks/>
          </p:cNvCxnSpPr>
          <p:nvPr/>
        </p:nvCxnSpPr>
        <p:spPr>
          <a:xfrm>
            <a:off x="6617804" y="3885353"/>
            <a:ext cx="594385" cy="219922"/>
          </a:xfrm>
          <a:prstGeom prst="straightConnector1">
            <a:avLst/>
          </a:prstGeom>
          <a:ln w="28575">
            <a:solidFill>
              <a:srgbClr val="668C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>
            <a:extLst>
              <a:ext uri="{FF2B5EF4-FFF2-40B4-BE49-F238E27FC236}">
                <a16:creationId xmlns:a16="http://schemas.microsoft.com/office/drawing/2014/main" id="{ACAC4CB4-F4E9-38E9-73DC-93F1A9BD2272}"/>
              </a:ext>
            </a:extLst>
          </p:cNvPr>
          <p:cNvSpPr/>
          <p:nvPr/>
        </p:nvSpPr>
        <p:spPr>
          <a:xfrm rot="16200000">
            <a:off x="5669082" y="3577495"/>
            <a:ext cx="85724" cy="349014"/>
          </a:xfrm>
          <a:prstGeom prst="leftBracket">
            <a:avLst/>
          </a:prstGeom>
          <a:ln w="28575">
            <a:solidFill>
              <a:srgbClr val="668C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FDABA602-8640-BA6D-9921-138F87F3ABD4}"/>
              </a:ext>
            </a:extLst>
          </p:cNvPr>
          <p:cNvSpPr/>
          <p:nvPr/>
        </p:nvSpPr>
        <p:spPr>
          <a:xfrm rot="16200000">
            <a:off x="6530058" y="3421368"/>
            <a:ext cx="85724" cy="661268"/>
          </a:xfrm>
          <a:prstGeom prst="leftBracket">
            <a:avLst/>
          </a:prstGeom>
          <a:ln w="28575">
            <a:solidFill>
              <a:srgbClr val="668C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4211E4-90DA-7A7E-7497-E055FF08D7B0}"/>
              </a:ext>
            </a:extLst>
          </p:cNvPr>
          <p:cNvSpPr txBox="1"/>
          <p:nvPr/>
        </p:nvSpPr>
        <p:spPr>
          <a:xfrm>
            <a:off x="6695921" y="3874442"/>
            <a:ext cx="2772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668CCF"/>
                </a:solidFill>
              </a:rPr>
              <a:t>from lifting</a:t>
            </a:r>
            <a:endParaRPr lang="en-GB" sz="2000" dirty="0">
              <a:solidFill>
                <a:srgbClr val="668CC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9CCA2-7FEF-6F51-88E7-A5983682B71B}"/>
              </a:ext>
            </a:extLst>
          </p:cNvPr>
          <p:cNvSpPr txBox="1"/>
          <p:nvPr/>
        </p:nvSpPr>
        <p:spPr>
          <a:xfrm>
            <a:off x="6543675" y="49266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if we want additive reconstruction</a:t>
            </a:r>
            <a:endParaRPr lang="en-GB" b="1" dirty="0">
              <a:solidFill>
                <a:srgbClr val="54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1765-4838-A84B-3E82-0F32FAA8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35DE"/>
                </a:solidFill>
                <a:latin typeface="Arial Nova Light" panose="020B0604020202020204" pitchFamily="34" charset="0"/>
              </a:rPr>
              <a:t>Our work: Alternative Rounding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7E6FB7-695A-7BC9-01D5-70AE771E7C43}"/>
              </a:ext>
            </a:extLst>
          </p:cNvPr>
          <p:cNvSpPr txBox="1"/>
          <p:nvPr/>
        </p:nvSpPr>
        <p:spPr>
          <a:xfrm>
            <a:off x="704850" y="121443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</a:rPr>
              <a:t>Alice:</a:t>
            </a:r>
            <a:endParaRPr lang="en-GB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A41239-8A77-547B-D47A-3C9379A5A659}"/>
              </a:ext>
            </a:extLst>
          </p:cNvPr>
          <p:cNvSpPr txBox="1"/>
          <p:nvPr/>
        </p:nvSpPr>
        <p:spPr>
          <a:xfrm>
            <a:off x="6557965" y="121443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</a:rPr>
              <a:t>Bob:</a:t>
            </a:r>
            <a:endParaRPr lang="en-GB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9F9B39-21FD-A956-5589-530A52A3187C}"/>
                  </a:ext>
                </a:extLst>
              </p:cNvPr>
              <p:cNvSpPr txBox="1"/>
              <p:nvPr/>
            </p:nvSpPr>
            <p:spPr>
              <a:xfrm>
                <a:off x="7508081" y="1214438"/>
                <a:ext cx="43791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</a:rPr>
                  <a:t>RoundUp(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</a:rPr>
                  <a:t>)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kumimoji="0" lang="en-GB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9F9B39-21FD-A956-5589-530A52A3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081" y="1214438"/>
                <a:ext cx="4379119" cy="523220"/>
              </a:xfrm>
              <a:prstGeom prst="rect">
                <a:avLst/>
              </a:prstGeom>
              <a:blipFill>
                <a:blip r:embed="rId2"/>
                <a:stretch>
                  <a:fillRect l="-292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3ECB18-DCD0-3835-E03C-0E8840D57B9E}"/>
                  </a:ext>
                </a:extLst>
              </p:cNvPr>
              <p:cNvSpPr txBox="1"/>
              <p:nvPr/>
            </p:nvSpPr>
            <p:spPr>
              <a:xfrm>
                <a:off x="1668064" y="1214438"/>
                <a:ext cx="45946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</a:rPr>
                  <a:t>RoundDown(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GB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alibri" panose="020F0502020204030204"/>
                  </a:rPr>
                  <a:t>)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kumimoji="0" lang="en-GB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3ECB18-DCD0-3835-E03C-0E8840D57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64" y="1214438"/>
                <a:ext cx="4594626" cy="523220"/>
              </a:xfrm>
              <a:prstGeom prst="rect">
                <a:avLst/>
              </a:prstGeom>
              <a:blipFill>
                <a:blip r:embed="rId3"/>
                <a:stretch>
                  <a:fillRect l="-278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E42B204-28C0-23B5-2718-F632866050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514" y="5788026"/>
                <a:ext cx="11346580" cy="7090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600" dirty="0">
                    <a:solidFill>
                      <a:schemeClr val="tx1"/>
                    </a:solidFill>
                    <a:latin typeface="Arial Nova Light" panose="020B0304020202020204" pitchFamily="34" charset="0"/>
                  </a:rPr>
                  <a:t>Succeeds even for shares in </a:t>
                </a:r>
                <a:r>
                  <a:rPr lang="en-GB" sz="2600" b="1" dirty="0">
                    <a:solidFill>
                      <a:srgbClr val="C00000"/>
                    </a:solidFill>
                  </a:rPr>
                  <a:t>BAD</a:t>
                </a:r>
                <a:r>
                  <a:rPr lang="en-GB" sz="2600" dirty="0">
                    <a:latin typeface="Arial Nova Light" panose="020B0304020202020204" pitchFamily="34" charset="0"/>
                  </a:rPr>
                  <a:t> </a:t>
                </a:r>
                <a:r>
                  <a:rPr lang="en-GB" sz="2600" dirty="0">
                    <a:solidFill>
                      <a:schemeClr val="tx1"/>
                    </a:solidFill>
                    <a:latin typeface="Arial Nova Light" panose="020B0304020202020204" pitchFamily="34" charset="0"/>
                  </a:rPr>
                  <a:t>(but fails for shares close to a multiple of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rial Nova Light" panose="020B03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E42B204-28C0-23B5-2718-F632866050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514" y="5788026"/>
                <a:ext cx="11346580" cy="709028"/>
              </a:xfrm>
              <a:blipFill>
                <a:blip r:embed="rId4"/>
                <a:stretch>
                  <a:fillRect l="-967" t="-14530" r="-16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E1EEFA-6873-9184-126E-63744D1C1027}"/>
              </a:ext>
            </a:extLst>
          </p:cNvPr>
          <p:cNvSpPr txBox="1">
            <a:spLocks/>
          </p:cNvSpPr>
          <p:nvPr/>
        </p:nvSpPr>
        <p:spPr>
          <a:xfrm>
            <a:off x="5012610" y="2969807"/>
            <a:ext cx="2345455" cy="709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>
                <a:latin typeface="Arial Nova Light" panose="020B0304020202020204" pitchFamily="34" charset="0"/>
              </a:rPr>
              <a:t>“I’m in </a:t>
            </a:r>
            <a:r>
              <a:rPr lang="en-GB" sz="2600" b="1" dirty="0">
                <a:solidFill>
                  <a:srgbClr val="C00000"/>
                </a:solidFill>
              </a:rPr>
              <a:t>BAD</a:t>
            </a:r>
            <a:r>
              <a:rPr lang="en-GB" sz="2600" b="1" dirty="0">
                <a:latin typeface="Arial Nova Light" panose="020B0304020202020204" pitchFamily="34" charset="0"/>
              </a:rPr>
              <a:t>”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75E2F6-E9AA-820E-5365-4695AD6E6B84}"/>
              </a:ext>
            </a:extLst>
          </p:cNvPr>
          <p:cNvCxnSpPr>
            <a:cxnSpLocks/>
          </p:cNvCxnSpPr>
          <p:nvPr/>
        </p:nvCxnSpPr>
        <p:spPr>
          <a:xfrm>
            <a:off x="5005390" y="3553947"/>
            <a:ext cx="186213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BF7770-B649-E20A-5B9C-C93216F2FC39}"/>
              </a:ext>
            </a:extLst>
          </p:cNvPr>
          <p:cNvSpPr txBox="1">
            <a:spLocks/>
          </p:cNvSpPr>
          <p:nvPr/>
        </p:nvSpPr>
        <p:spPr>
          <a:xfrm>
            <a:off x="4851133" y="4691969"/>
            <a:ext cx="2506932" cy="709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>
                <a:latin typeface="Arial Nova Light" panose="020B0304020202020204" pitchFamily="34" charset="0"/>
              </a:rPr>
              <a:t>“I was in </a:t>
            </a:r>
            <a:r>
              <a:rPr lang="en-GB" sz="2600" b="1" dirty="0">
                <a:solidFill>
                  <a:srgbClr val="C00000"/>
                </a:solidFill>
              </a:rPr>
              <a:t>BAD</a:t>
            </a:r>
            <a:r>
              <a:rPr lang="en-GB" sz="2600" b="1" dirty="0">
                <a:latin typeface="Arial Nova Light" panose="020B0304020202020204" pitchFamily="34" charset="0"/>
              </a:rPr>
              <a:t>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A446EE-312F-3DB6-7C48-6D39F905E409}"/>
              </a:ext>
            </a:extLst>
          </p:cNvPr>
          <p:cNvCxnSpPr>
            <a:cxnSpLocks/>
          </p:cNvCxnSpPr>
          <p:nvPr/>
        </p:nvCxnSpPr>
        <p:spPr>
          <a:xfrm>
            <a:off x="5005390" y="5276109"/>
            <a:ext cx="186213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071939-E285-2A38-7A8D-94CBD6C7E91D}"/>
              </a:ext>
            </a:extLst>
          </p:cNvPr>
          <p:cNvSpPr txBox="1">
            <a:spLocks/>
          </p:cNvSpPr>
          <p:nvPr/>
        </p:nvSpPr>
        <p:spPr>
          <a:xfrm>
            <a:off x="5005390" y="2980418"/>
            <a:ext cx="2345455" cy="709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>
                <a:solidFill>
                  <a:schemeClr val="bg1">
                    <a:lumMod val="85000"/>
                  </a:schemeClr>
                </a:solidFill>
                <a:latin typeface="Arial Nova Light" panose="020B0304020202020204" pitchFamily="34" charset="0"/>
              </a:rPr>
              <a:t>“I’m in </a:t>
            </a:r>
            <a:r>
              <a:rPr lang="en-GB" sz="2600" b="1" dirty="0">
                <a:solidFill>
                  <a:schemeClr val="bg1">
                    <a:lumMod val="85000"/>
                  </a:schemeClr>
                </a:solidFill>
              </a:rPr>
              <a:t>BAD</a:t>
            </a:r>
            <a:r>
              <a:rPr lang="en-GB" sz="2600" b="1" dirty="0">
                <a:solidFill>
                  <a:schemeClr val="bg1">
                    <a:lumMod val="85000"/>
                  </a:schemeClr>
                </a:solidFill>
                <a:latin typeface="Arial Nova Light" panose="020B0304020202020204" pitchFamily="34" charset="0"/>
              </a:rPr>
              <a:t>”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5DCC12-9CF6-A455-1DA8-D072EACF5EC8}"/>
              </a:ext>
            </a:extLst>
          </p:cNvPr>
          <p:cNvCxnSpPr>
            <a:cxnSpLocks/>
          </p:cNvCxnSpPr>
          <p:nvPr/>
        </p:nvCxnSpPr>
        <p:spPr>
          <a:xfrm>
            <a:off x="4998170" y="3564558"/>
            <a:ext cx="1862135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9F2EE8F-28BF-886E-07B5-2429B0E7D7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4433" y="1734672"/>
            <a:ext cx="3314700" cy="36004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95E1A94-16BB-E989-0749-C7DB7020BF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3734" y="1734672"/>
            <a:ext cx="36480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0" grpId="0" build="p"/>
      <p:bldP spid="20" grpId="1" build="allAtOnce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6049</TotalTime>
  <Words>640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Nova Light</vt:lpstr>
      <vt:lpstr>Calibri</vt:lpstr>
      <vt:lpstr>Calibri Light</vt:lpstr>
      <vt:lpstr>Cambria Math</vt:lpstr>
      <vt:lpstr>Lato Semibold</vt:lpstr>
      <vt:lpstr>Office Theme</vt:lpstr>
      <vt:lpstr>On Homomorphic Secret Sharing from Polynomial-Modulus LWE</vt:lpstr>
      <vt:lpstr>Homomorphic Secret Sharing (HSS)</vt:lpstr>
      <vt:lpstr>Branching programs</vt:lpstr>
      <vt:lpstr>BKS multiplication procedure</vt:lpstr>
      <vt:lpstr>Share conversion (simplified)</vt:lpstr>
      <vt:lpstr>BKS share conversion</vt:lpstr>
      <vt:lpstr>Correctness errors: Round</vt:lpstr>
      <vt:lpstr>Correctness errors</vt:lpstr>
      <vt:lpstr>Our work: Alternative Rounding</vt:lpstr>
      <vt:lpstr>Alternative Rounding</vt:lpstr>
      <vt:lpstr>Alternative Rounding</vt:lpstr>
      <vt:lpstr>Reconstruction</vt:lpstr>
      <vt:lpstr>Summary of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Capitão</dc:creator>
  <cp:lastModifiedBy>Pedro Capitão</cp:lastModifiedBy>
  <cp:revision>86</cp:revision>
  <dcterms:created xsi:type="dcterms:W3CDTF">2022-11-29T11:26:05Z</dcterms:created>
  <dcterms:modified xsi:type="dcterms:W3CDTF">2023-05-06T08:13:42Z</dcterms:modified>
</cp:coreProperties>
</file>