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embeddedFontLst>
    <p:embeddedFont>
      <p:font typeface="Calibri" panose="020F0502020204030204" pitchFamily="34" charset="0"/>
      <p:regular r:id="rId19"/>
      <p:bold r:id="rId20"/>
      <p:italic r:id="rId21"/>
      <p:boldItalic r:id="rId22"/>
    </p:embeddedFont>
    <p:embeddedFont>
      <p:font typeface="Quattrocento Sans" panose="020B0502050000020003" pitchFamily="3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2E3F6B9E-1CBD-4BA9-A37A-60B2E44DBA00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Untitled Section" id="{F08CD00E-0BB3-40BB-AD0E-4DD11E9D1589}">
          <p14:sldIdLst>
            <p14:sldId id="268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l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l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81146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 sz="800" b="0" i="0" u="none" strike="noStrike" cap="none">
                <a:solidFill>
                  <a:schemeClr val="lt2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800" b="0" i="0" u="none" strike="noStrike" cap="none">
              <a:solidFill>
                <a:schemeClr val="lt2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pic>
        <p:nvPicPr>
          <p:cNvPr id="9" name="Google Shape;9;n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93481" y="8817887"/>
            <a:ext cx="600946" cy="19343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2c4015267c_0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21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2c4015267c_0_285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g22c4015267c_0_28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38ca364f44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21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38ca364f44_0_44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g238ca364f44_0_4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2c401526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21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2c401526c6_0_0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g22c401526c6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1bbe938e8c_0_10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​"/>
            </a:pPr>
            <a:r>
              <a:rPr lang="en-US" sz="2200">
                <a:solidFill>
                  <a:schemeClr val="accent1"/>
                </a:solidFill>
              </a:rPr>
              <a:t>We actually achieve backwards leakage but in reality this is no different to no key</a:t>
            </a:r>
            <a:endParaRPr/>
          </a:p>
        </p:txBody>
      </p:sp>
      <p:sp>
        <p:nvSpPr>
          <p:cNvPr id="236" name="Google Shape;236;g11bbe938e8c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2c401526c6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21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2c401526c6_0_13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g22c401526c6_0_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2c401526c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46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2c401526c6_0_7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g22c401526c6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38ca364f44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21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238ca364f44_0_145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g238ca364f44_0_14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38ca364f44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46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238ca364f44_0_74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g238ca364f44_0_7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bbe938e8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21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g11bbe938e8c_0_39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0" name="Google Shape;70;g11bbe938e8c_0_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21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8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mail server and going on holiday example</a:t>
            </a:r>
            <a:endParaRPr/>
          </a:p>
        </p:txBody>
      </p:sp>
      <p:sp>
        <p:nvSpPr>
          <p:cNvPr id="84" name="Google Shape;84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2c4015267c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21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22c4015267c_0_299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mail server and going on holiday example</a:t>
            </a:r>
            <a:endParaRPr/>
          </a:p>
        </p:txBody>
      </p:sp>
      <p:sp>
        <p:nvSpPr>
          <p:cNvPr id="104" name="Google Shape;104;g22c4015267c_0_29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38ca364f44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21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38ca364f44_0_83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238ca364f44_0_8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2c4015267c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46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2c4015267c_0_339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22c4015267c_0_3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1bbe938e8c_0_10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g11bbe938e8c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2c4015267c_0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46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2c4015267c_0_347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2c4015267c_0_34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3b904e0f92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11213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3b904e0f92_0_18:notes"/>
          <p:cNvSpPr txBox="1">
            <a:spLocks noGrp="1"/>
          </p:cNvSpPr>
          <p:nvPr>
            <p:ph type="body" idx="1"/>
          </p:nvPr>
        </p:nvSpPr>
        <p:spPr>
          <a:xfrm>
            <a:off x="685800" y="4042611"/>
            <a:ext cx="5486400" cy="449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g23b904e0f92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Title Slide">
  <p:cSld name="3_Title Slid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ctrTitle"/>
          </p:nvPr>
        </p:nvSpPr>
        <p:spPr>
          <a:xfrm>
            <a:off x="463061" y="1636776"/>
            <a:ext cx="7452300" cy="9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Quattrocento Sans"/>
              <a:buNone/>
              <a:defRPr sz="40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463060" y="3364992"/>
            <a:ext cx="6282000" cy="2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Char char="​"/>
              <a:defRPr sz="2800" b="0">
                <a:solidFill>
                  <a:schemeClr val="accent2"/>
                </a:solidFill>
              </a:defRPr>
            </a:lvl1pPr>
            <a:lvl2pPr marL="914400" lvl="1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​"/>
              <a:defRPr sz="2000" b="0">
                <a:solidFill>
                  <a:schemeClr val="lt1"/>
                </a:solidFill>
              </a:defRPr>
            </a:lvl2pPr>
            <a:lvl3pPr marL="1371600" lvl="2" indent="-330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3pPr>
            <a:lvl4pPr marL="182880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4pPr>
            <a:lvl5pPr marL="228600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5pPr>
            <a:lvl6pPr marL="274320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6pPr>
            <a:lvl7pPr marL="320040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7pPr>
            <a:lvl8pPr marL="365760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8pPr>
            <a:lvl9pPr marL="411480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2"/>
          </p:nvPr>
        </p:nvSpPr>
        <p:spPr>
          <a:xfrm>
            <a:off x="466344" y="2779776"/>
            <a:ext cx="6282000" cy="3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Char char="​"/>
              <a:defRPr sz="2800" b="0">
                <a:solidFill>
                  <a:schemeClr val="accent2"/>
                </a:solidFill>
              </a:defRPr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​"/>
              <a:defRPr sz="2000" b="0">
                <a:solidFill>
                  <a:schemeClr val="lt1"/>
                </a:solidFill>
              </a:defRPr>
            </a:lvl2pPr>
            <a:lvl3pPr marL="1371600" lvl="2" indent="-330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3pPr>
            <a:lvl4pPr marL="1828800" lvl="3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4pPr>
            <a:lvl5pPr marL="2286000" lvl="4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5pPr>
            <a:lvl6pPr marL="2743200" lvl="5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6pPr>
            <a:lvl7pPr marL="3200400" lvl="6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7pPr>
            <a:lvl8pPr marL="3657600" lvl="7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8pPr>
            <a:lvl9pPr marL="4114800" lvl="8" indent="-330200" algn="l" rtl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lt2"/>
              </a:buClr>
              <a:buSzPts val="1600"/>
              <a:buFont typeface="Arial"/>
              <a:buChar char="​"/>
              <a:defRPr sz="1600" b="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buNone/>
              <a:defRPr>
                <a:solidFill>
                  <a:schemeClr val="accent2"/>
                </a:solidFill>
              </a:defRPr>
            </a:lvl1pPr>
            <a:lvl2pPr lvl="1">
              <a:buNone/>
              <a:defRPr>
                <a:solidFill>
                  <a:schemeClr val="accent2"/>
                </a:solidFill>
              </a:defRPr>
            </a:lvl2pPr>
            <a:lvl3pPr lvl="2">
              <a:buNone/>
              <a:defRPr>
                <a:solidFill>
                  <a:schemeClr val="accent2"/>
                </a:solidFill>
              </a:defRPr>
            </a:lvl3pPr>
            <a:lvl4pPr lvl="3">
              <a:buNone/>
              <a:defRPr>
                <a:solidFill>
                  <a:schemeClr val="accent2"/>
                </a:solidFill>
              </a:defRPr>
            </a:lvl4pPr>
            <a:lvl5pPr lvl="4">
              <a:buNone/>
              <a:defRPr>
                <a:solidFill>
                  <a:schemeClr val="accent2"/>
                </a:solidFill>
              </a:defRPr>
            </a:lvl5pPr>
            <a:lvl6pPr lvl="5">
              <a:buNone/>
              <a:defRPr>
                <a:solidFill>
                  <a:schemeClr val="accent2"/>
                </a:solidFill>
              </a:defRPr>
            </a:lvl6pPr>
            <a:lvl7pPr lvl="6">
              <a:buNone/>
              <a:defRPr>
                <a:solidFill>
                  <a:schemeClr val="accent2"/>
                </a:solidFill>
              </a:defRPr>
            </a:lvl7pPr>
            <a:lvl8pPr lvl="7">
              <a:buNone/>
              <a:defRPr>
                <a:solidFill>
                  <a:schemeClr val="accent2"/>
                </a:solidFill>
              </a:defRPr>
            </a:lvl8pPr>
            <a:lvl9pPr lvl="8">
              <a:buNone/>
              <a:defRPr>
                <a:solidFill>
                  <a:schemeClr val="accen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Subhead and Bullets">
  <p:cSld name="Title, Subhead and Bulle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457199" y="1828799"/>
            <a:ext cx="11280600" cy="43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​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​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800"/>
              <a:buChar char="​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sz="2000" b="0">
                <a:solidFill>
                  <a:schemeClr val="accent3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sz="2000" b="0"/>
            </a:lvl2pPr>
            <a:lvl3pPr marL="137160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sz="2000" b="0"/>
            </a:lvl3pPr>
            <a:lvl4pPr marL="1828800" lvl="3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sz="2000" b="0"/>
            </a:lvl4pPr>
            <a:lvl5pPr marL="2286000" lvl="4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D5D5D"/>
              </a:buClr>
              <a:buSzPts val="2000"/>
              <a:buNone/>
              <a:defRPr sz="2000" b="0">
                <a:solidFill>
                  <a:srgbClr val="5D5D5D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sz="2000" b="0">
                <a:solidFill>
                  <a:schemeClr val="accent3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sz="2000" b="0">
                <a:solidFill>
                  <a:schemeClr val="accent3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sz="2000" b="0">
                <a:solidFill>
                  <a:schemeClr val="accent3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SzPts val="2000"/>
              <a:buNone/>
              <a:defRPr sz="2000" b="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marL="1371600" lvl="2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marL="1828800" lvl="3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marL="2286000" lvl="4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marL="2743200" lvl="5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marL="3200400" lvl="6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marL="3657600" lvl="7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marL="4114800" lvl="8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a.cr/2022/311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457200" lvl="0" indent="0" algn="ctr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2400"/>
              <a:t>Peihan Miao			Sikhar Patranabis		</a:t>
            </a:r>
            <a:r>
              <a:rPr lang="en-US" sz="2400" b="1"/>
              <a:t>Gaven Watson</a:t>
            </a:r>
            <a:endParaRPr sz="1100" b="1">
              <a:solidFill>
                <a:srgbClr val="666666"/>
              </a:solidFill>
              <a:highlight>
                <a:schemeClr val="lt1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415600" y="1166225"/>
            <a:ext cx="11360700" cy="21027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1155CC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210" dirty="0"/>
              <a:t>Unidirectional Updatable Encryption and </a:t>
            </a:r>
            <a:endParaRPr sz="421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210" dirty="0"/>
              <a:t>Proxy Re-Encryption from DDH</a:t>
            </a:r>
            <a:endParaRPr sz="421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11280600" cy="477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CPA notion - IND-ENC:</a:t>
            </a:r>
            <a:endParaRPr/>
          </a:p>
        </p:txBody>
      </p:sp>
      <p:sp>
        <p:nvSpPr>
          <p:cNvPr id="197" name="Google Shape;197;p22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Let’s Focus on Updatable Encryption</a:t>
            </a:r>
            <a:endParaRPr/>
          </a:p>
        </p:txBody>
      </p:sp>
      <p:sp>
        <p:nvSpPr>
          <p:cNvPr id="198" name="Google Shape;198;p22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Security Notions - High-level (Notions/Challenges)</a:t>
            </a:r>
            <a:endParaRPr/>
          </a:p>
        </p:txBody>
      </p:sp>
      <p:sp>
        <p:nvSpPr>
          <p:cNvPr id="199" name="Google Shape;199;p22"/>
          <p:cNvSpPr txBox="1"/>
          <p:nvPr/>
        </p:nvSpPr>
        <p:spPr>
          <a:xfrm>
            <a:off x="6093550" y="2038025"/>
            <a:ext cx="26007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Enc(k, m</a:t>
            </a:r>
            <a:r>
              <a:rPr lang="en-US" sz="2400" b="1" i="1" baseline="-25000">
                <a:solidFill>
                  <a:schemeClr val="dk2"/>
                </a:solidFill>
              </a:rPr>
              <a:t>0 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00" name="Google Shape;200;p22"/>
          <p:cNvSpPr txBox="1"/>
          <p:nvPr/>
        </p:nvSpPr>
        <p:spPr>
          <a:xfrm>
            <a:off x="9216525" y="2038025"/>
            <a:ext cx="26007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Enc(k, m</a:t>
            </a:r>
            <a:r>
              <a:rPr lang="en-US" sz="2400" b="1" i="1" baseline="-25000">
                <a:solidFill>
                  <a:schemeClr val="dk2"/>
                </a:solidFill>
              </a:rPr>
              <a:t>1 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01" name="Google Shape;201;p22"/>
          <p:cNvSpPr txBox="1"/>
          <p:nvPr/>
        </p:nvSpPr>
        <p:spPr>
          <a:xfrm>
            <a:off x="854900" y="2038025"/>
            <a:ext cx="26007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(m</a:t>
            </a:r>
            <a:r>
              <a:rPr lang="en-US" sz="2400" b="1" i="1" baseline="-25000">
                <a:solidFill>
                  <a:schemeClr val="dk2"/>
                </a:solidFill>
              </a:rPr>
              <a:t>0</a:t>
            </a:r>
            <a:r>
              <a:rPr lang="en-US" sz="2400" b="1" i="1">
                <a:solidFill>
                  <a:schemeClr val="dk2"/>
                </a:solidFill>
              </a:rPr>
              <a:t>,m</a:t>
            </a:r>
            <a:r>
              <a:rPr lang="en-US" sz="2400" b="1" i="1" baseline="-25000">
                <a:solidFill>
                  <a:schemeClr val="dk2"/>
                </a:solidFill>
              </a:rPr>
              <a:t>1 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02" name="Google Shape;202;p22"/>
          <p:cNvSpPr txBox="1"/>
          <p:nvPr/>
        </p:nvSpPr>
        <p:spPr>
          <a:xfrm>
            <a:off x="6093550" y="3594150"/>
            <a:ext cx="26007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ReEnc(∆, c</a:t>
            </a:r>
            <a:r>
              <a:rPr lang="en-US" sz="2400" b="1" i="1" baseline="-25000">
                <a:solidFill>
                  <a:schemeClr val="dk2"/>
                </a:solidFill>
              </a:rPr>
              <a:t>0 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03" name="Google Shape;203;p22"/>
          <p:cNvSpPr txBox="1"/>
          <p:nvPr/>
        </p:nvSpPr>
        <p:spPr>
          <a:xfrm>
            <a:off x="9216525" y="3594150"/>
            <a:ext cx="26007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ReEnc(∆, c</a:t>
            </a:r>
            <a:r>
              <a:rPr lang="en-US" sz="2400" b="1" i="1" baseline="-25000">
                <a:solidFill>
                  <a:schemeClr val="dk2"/>
                </a:solidFill>
              </a:rPr>
              <a:t>1 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04" name="Google Shape;204;p22"/>
          <p:cNvSpPr txBox="1"/>
          <p:nvPr/>
        </p:nvSpPr>
        <p:spPr>
          <a:xfrm>
            <a:off x="854900" y="3594150"/>
            <a:ext cx="26007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(c</a:t>
            </a:r>
            <a:r>
              <a:rPr lang="en-US" sz="2400" b="1" i="1" baseline="-25000">
                <a:solidFill>
                  <a:schemeClr val="dk2"/>
                </a:solidFill>
              </a:rPr>
              <a:t>0</a:t>
            </a:r>
            <a:r>
              <a:rPr lang="en-US" sz="2400" b="1" i="1">
                <a:solidFill>
                  <a:schemeClr val="dk2"/>
                </a:solidFill>
              </a:rPr>
              <a:t>,c</a:t>
            </a:r>
            <a:r>
              <a:rPr lang="en-US" sz="2400" b="1" i="1" baseline="-25000">
                <a:solidFill>
                  <a:schemeClr val="dk2"/>
                </a:solidFill>
              </a:rPr>
              <a:t>1 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05" name="Google Shape;205;p22"/>
          <p:cNvSpPr txBox="1"/>
          <p:nvPr/>
        </p:nvSpPr>
        <p:spPr>
          <a:xfrm>
            <a:off x="6093550" y="5213500"/>
            <a:ext cx="26007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Enc(k, m)</a:t>
            </a:r>
            <a:endParaRPr b="1" i="1"/>
          </a:p>
        </p:txBody>
      </p:sp>
      <p:sp>
        <p:nvSpPr>
          <p:cNvPr id="206" name="Google Shape;206;p22"/>
          <p:cNvSpPr txBox="1"/>
          <p:nvPr/>
        </p:nvSpPr>
        <p:spPr>
          <a:xfrm>
            <a:off x="9216525" y="5213500"/>
            <a:ext cx="26007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ReEnc(∆, c)</a:t>
            </a:r>
            <a:endParaRPr b="1" i="1"/>
          </a:p>
        </p:txBody>
      </p:sp>
      <p:sp>
        <p:nvSpPr>
          <p:cNvPr id="207" name="Google Shape;207;p22"/>
          <p:cNvSpPr txBox="1"/>
          <p:nvPr/>
        </p:nvSpPr>
        <p:spPr>
          <a:xfrm>
            <a:off x="854900" y="5213500"/>
            <a:ext cx="26007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(m,c</a:t>
            </a:r>
            <a:r>
              <a:rPr lang="en-US" sz="2400" b="1" i="1" baseline="-25000">
                <a:solidFill>
                  <a:schemeClr val="dk2"/>
                </a:solidFill>
              </a:rPr>
              <a:t> 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08" name="Google Shape;208;p22"/>
          <p:cNvSpPr txBox="1"/>
          <p:nvPr/>
        </p:nvSpPr>
        <p:spPr>
          <a:xfrm>
            <a:off x="8753638" y="2215925"/>
            <a:ext cx="4035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rgbClr val="980000"/>
                </a:solidFill>
              </a:rPr>
              <a:t>?</a:t>
            </a:r>
            <a:endParaRPr sz="2600" b="1">
              <a:solidFill>
                <a:srgbClr val="980000"/>
              </a:solidFill>
            </a:endParaRPr>
          </a:p>
        </p:txBody>
      </p:sp>
      <p:sp>
        <p:nvSpPr>
          <p:cNvPr id="209" name="Google Shape;209;p22"/>
          <p:cNvSpPr txBox="1"/>
          <p:nvPr/>
        </p:nvSpPr>
        <p:spPr>
          <a:xfrm>
            <a:off x="8753625" y="3772050"/>
            <a:ext cx="4035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rgbClr val="980000"/>
                </a:solidFill>
              </a:rPr>
              <a:t>?</a:t>
            </a:r>
            <a:endParaRPr sz="2600" b="1">
              <a:solidFill>
                <a:srgbClr val="980000"/>
              </a:solidFill>
            </a:endParaRPr>
          </a:p>
        </p:txBody>
      </p:sp>
      <p:sp>
        <p:nvSpPr>
          <p:cNvPr id="210" name="Google Shape;210;p22"/>
          <p:cNvSpPr txBox="1"/>
          <p:nvPr/>
        </p:nvSpPr>
        <p:spPr>
          <a:xfrm>
            <a:off x="8753625" y="5391400"/>
            <a:ext cx="4035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rgbClr val="980000"/>
                </a:solidFill>
              </a:rPr>
              <a:t>?</a:t>
            </a:r>
            <a:endParaRPr sz="2600" b="1">
              <a:solidFill>
                <a:srgbClr val="980000"/>
              </a:solidFill>
            </a:endParaRPr>
          </a:p>
        </p:txBody>
      </p:sp>
      <p:sp>
        <p:nvSpPr>
          <p:cNvPr id="211" name="Google Shape;211;p22"/>
          <p:cNvSpPr txBox="1">
            <a:spLocks noGrp="1"/>
          </p:cNvSpPr>
          <p:nvPr>
            <p:ph type="body" idx="1"/>
          </p:nvPr>
        </p:nvSpPr>
        <p:spPr>
          <a:xfrm>
            <a:off x="443900" y="3086364"/>
            <a:ext cx="11280600" cy="529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Post-Compromise notion - IND-UPD:</a:t>
            </a:r>
            <a:endParaRPr/>
          </a:p>
        </p:txBody>
      </p:sp>
      <p:sp>
        <p:nvSpPr>
          <p:cNvPr id="212" name="Google Shape;212;p22"/>
          <p:cNvSpPr txBox="1">
            <a:spLocks noGrp="1"/>
          </p:cNvSpPr>
          <p:nvPr>
            <p:ph type="body" idx="1"/>
          </p:nvPr>
        </p:nvSpPr>
        <p:spPr>
          <a:xfrm>
            <a:off x="443900" y="4645175"/>
            <a:ext cx="11280600" cy="477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Combined notion - IND-UE</a:t>
            </a:r>
            <a:endParaRPr/>
          </a:p>
        </p:txBody>
      </p:sp>
      <p:sp>
        <p:nvSpPr>
          <p:cNvPr id="213" name="Google Shape;213;p22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3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Building Unidirectional UE - A first attempt</a:t>
            </a:r>
            <a:endParaRPr/>
          </a:p>
        </p:txBody>
      </p:sp>
      <p:sp>
        <p:nvSpPr>
          <p:cNvPr id="220" name="Google Shape;220;p23"/>
          <p:cNvSpPr txBox="1">
            <a:spLocks noGrp="1"/>
          </p:cNvSpPr>
          <p:nvPr>
            <p:ph type="body" idx="1"/>
          </p:nvPr>
        </p:nvSpPr>
        <p:spPr>
          <a:xfrm>
            <a:off x="457199" y="1447799"/>
            <a:ext cx="11280600" cy="4387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Consider the following:</a:t>
            </a:r>
            <a:endParaRPr/>
          </a:p>
        </p:txBody>
      </p:sp>
      <p:sp>
        <p:nvSpPr>
          <p:cNvPr id="221" name="Google Shape;221;p23"/>
          <p:cNvSpPr txBox="1"/>
          <p:nvPr/>
        </p:nvSpPr>
        <p:spPr>
          <a:xfrm>
            <a:off x="1912750" y="2114225"/>
            <a:ext cx="26007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 dirty="0" err="1">
                <a:solidFill>
                  <a:schemeClr val="dk2"/>
                </a:solidFill>
              </a:rPr>
              <a:t>c</a:t>
            </a:r>
            <a:r>
              <a:rPr lang="en-US" sz="2400" b="1" i="1" baseline="-25000" dirty="0" err="1">
                <a:solidFill>
                  <a:schemeClr val="dk2"/>
                </a:solidFill>
              </a:rPr>
              <a:t>e</a:t>
            </a:r>
            <a:r>
              <a:rPr lang="en-US" sz="2400" b="1" i="1" dirty="0">
                <a:solidFill>
                  <a:schemeClr val="dk2"/>
                </a:solidFill>
              </a:rPr>
              <a:t> = Enc(</a:t>
            </a:r>
            <a:r>
              <a:rPr lang="en-US" sz="2400" b="1" i="1" dirty="0" err="1">
                <a:solidFill>
                  <a:schemeClr val="dk2"/>
                </a:solidFill>
              </a:rPr>
              <a:t>k</a:t>
            </a:r>
            <a:r>
              <a:rPr lang="en-US" sz="2400" b="1" i="1" baseline="-25000" dirty="0" err="1">
                <a:solidFill>
                  <a:schemeClr val="dk2"/>
                </a:solidFill>
              </a:rPr>
              <a:t>e</a:t>
            </a:r>
            <a:r>
              <a:rPr lang="en-US" sz="2400" b="1" i="1" dirty="0">
                <a:solidFill>
                  <a:schemeClr val="dk2"/>
                </a:solidFill>
              </a:rPr>
              <a:t>, m)</a:t>
            </a:r>
            <a:endParaRPr b="1" i="1" dirty="0"/>
          </a:p>
        </p:txBody>
      </p:sp>
      <p:sp>
        <p:nvSpPr>
          <p:cNvPr id="222" name="Google Shape;222;p23"/>
          <p:cNvSpPr txBox="1"/>
          <p:nvPr/>
        </p:nvSpPr>
        <p:spPr>
          <a:xfrm>
            <a:off x="5820950" y="2114250"/>
            <a:ext cx="30000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∆</a:t>
            </a:r>
            <a:r>
              <a:rPr lang="en-US" sz="2400" b="1" i="1" baseline="-25000">
                <a:solidFill>
                  <a:schemeClr val="dk2"/>
                </a:solidFill>
              </a:rPr>
              <a:t>e+1</a:t>
            </a:r>
            <a:r>
              <a:rPr lang="en-US" sz="2400" b="1" i="1">
                <a:solidFill>
                  <a:schemeClr val="dk2"/>
                </a:solidFill>
              </a:rPr>
              <a:t> = Enc(k</a:t>
            </a:r>
            <a:r>
              <a:rPr lang="en-US" sz="2400" b="1" i="1" baseline="-25000">
                <a:solidFill>
                  <a:schemeClr val="dk2"/>
                </a:solidFill>
              </a:rPr>
              <a:t>e+1</a:t>
            </a:r>
            <a:r>
              <a:rPr lang="en-US" sz="2400" b="1" i="1">
                <a:solidFill>
                  <a:schemeClr val="dk2"/>
                </a:solidFill>
              </a:rPr>
              <a:t> , k</a:t>
            </a:r>
            <a:r>
              <a:rPr lang="en-US" sz="2400" b="1" i="1" baseline="-25000">
                <a:solidFill>
                  <a:schemeClr val="dk2"/>
                </a:solidFill>
              </a:rPr>
              <a:t>e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23" name="Google Shape;223;p23"/>
          <p:cNvSpPr txBox="1"/>
          <p:nvPr/>
        </p:nvSpPr>
        <p:spPr>
          <a:xfrm>
            <a:off x="2826325" y="3944825"/>
            <a:ext cx="46620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c</a:t>
            </a:r>
            <a:r>
              <a:rPr lang="en-US" sz="2400" b="1" i="1" baseline="-25000">
                <a:solidFill>
                  <a:schemeClr val="dk2"/>
                </a:solidFill>
              </a:rPr>
              <a:t>e+1</a:t>
            </a:r>
            <a:r>
              <a:rPr lang="en-US" sz="2400" b="1" i="1">
                <a:solidFill>
                  <a:schemeClr val="dk2"/>
                </a:solidFill>
              </a:rPr>
              <a:t> = Enc(k</a:t>
            </a:r>
            <a:r>
              <a:rPr lang="en-US" sz="2400" b="1" i="1" baseline="-25000">
                <a:solidFill>
                  <a:schemeClr val="dk2"/>
                </a:solidFill>
              </a:rPr>
              <a:t>e</a:t>
            </a:r>
            <a:r>
              <a:rPr lang="en-US" sz="2400" b="1" i="1">
                <a:solidFill>
                  <a:schemeClr val="dk2"/>
                </a:solidFill>
              </a:rPr>
              <a:t>, m) , </a:t>
            </a:r>
            <a:r>
              <a:rPr lang="en-US" sz="2400" b="1" i="1">
                <a:solidFill>
                  <a:srgbClr val="A64D79"/>
                </a:solidFill>
              </a:rPr>
              <a:t>Enc(k</a:t>
            </a:r>
            <a:r>
              <a:rPr lang="en-US" sz="2400" b="1" i="1" baseline="-25000">
                <a:solidFill>
                  <a:srgbClr val="A64D79"/>
                </a:solidFill>
              </a:rPr>
              <a:t>e+1</a:t>
            </a:r>
            <a:r>
              <a:rPr lang="en-US" sz="2400" b="1" i="1">
                <a:solidFill>
                  <a:srgbClr val="A64D79"/>
                </a:solidFill>
              </a:rPr>
              <a:t>, k</a:t>
            </a:r>
            <a:r>
              <a:rPr lang="en-US" sz="2400" b="1" i="1" baseline="-25000">
                <a:solidFill>
                  <a:srgbClr val="A64D79"/>
                </a:solidFill>
              </a:rPr>
              <a:t>e</a:t>
            </a:r>
            <a:r>
              <a:rPr lang="en-US" sz="2400" b="1" i="1">
                <a:solidFill>
                  <a:srgbClr val="A64D79"/>
                </a:solidFill>
              </a:rPr>
              <a:t>)</a:t>
            </a:r>
            <a:r>
              <a:rPr lang="en-US" sz="2400" b="1" i="1">
                <a:solidFill>
                  <a:schemeClr val="dk2"/>
                </a:solidFill>
              </a:rPr>
              <a:t> </a:t>
            </a:r>
            <a:endParaRPr b="1" i="1"/>
          </a:p>
        </p:txBody>
      </p:sp>
      <p:sp>
        <p:nvSpPr>
          <p:cNvPr id="224" name="Google Shape;224;p23"/>
          <p:cNvSpPr txBox="1"/>
          <p:nvPr/>
        </p:nvSpPr>
        <p:spPr>
          <a:xfrm>
            <a:off x="443900" y="5211325"/>
            <a:ext cx="114897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980000"/>
                </a:solidFill>
              </a:rPr>
              <a:t>Attack: </a:t>
            </a:r>
            <a:r>
              <a:rPr lang="en-US" sz="2400">
                <a:solidFill>
                  <a:schemeClr val="dk2"/>
                </a:solidFill>
              </a:rPr>
              <a:t>Corrupt prior epoch </a:t>
            </a:r>
            <a:r>
              <a:rPr lang="en-US" sz="2400" b="1" i="1">
                <a:solidFill>
                  <a:schemeClr val="dk2"/>
                </a:solidFill>
              </a:rPr>
              <a:t>e</a:t>
            </a:r>
            <a:r>
              <a:rPr lang="en-US" sz="2400">
                <a:solidFill>
                  <a:schemeClr val="dk2"/>
                </a:solidFill>
              </a:rPr>
              <a:t> and decrypt first element of </a:t>
            </a:r>
            <a:r>
              <a:rPr lang="en-US" sz="2400" b="1" i="1">
                <a:solidFill>
                  <a:schemeClr val="dk2"/>
                </a:solidFill>
              </a:rPr>
              <a:t>any </a:t>
            </a:r>
            <a:r>
              <a:rPr lang="en-US" sz="2400">
                <a:solidFill>
                  <a:schemeClr val="dk2"/>
                </a:solidFill>
              </a:rPr>
              <a:t>ciphertext</a:t>
            </a:r>
            <a:endParaRPr sz="24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</a:rPr>
              <a:t>Issue: </a:t>
            </a:r>
            <a:r>
              <a:rPr lang="en-US" sz="2400">
                <a:solidFill>
                  <a:schemeClr val="dk2"/>
                </a:solidFill>
              </a:rPr>
              <a:t>Memory of prior keys maintained across all ciphertexts</a:t>
            </a:r>
            <a:endParaRPr sz="2400">
              <a:solidFill>
                <a:schemeClr val="dk2"/>
              </a:solidFill>
            </a:endParaRPr>
          </a:p>
        </p:txBody>
      </p:sp>
      <p:cxnSp>
        <p:nvCxnSpPr>
          <p:cNvPr id="225" name="Google Shape;225;p23"/>
          <p:cNvCxnSpPr>
            <a:stCxn id="221" idx="2"/>
          </p:cNvCxnSpPr>
          <p:nvPr/>
        </p:nvCxnSpPr>
        <p:spPr>
          <a:xfrm>
            <a:off x="3213100" y="2947025"/>
            <a:ext cx="1153500" cy="997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6" name="Google Shape;226;p23"/>
          <p:cNvCxnSpPr>
            <a:stCxn id="222" idx="2"/>
          </p:cNvCxnSpPr>
          <p:nvPr/>
        </p:nvCxnSpPr>
        <p:spPr>
          <a:xfrm flipH="1">
            <a:off x="6224750" y="2947050"/>
            <a:ext cx="1096200" cy="985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27" name="Google Shape;227;p23"/>
          <p:cNvSpPr txBox="1"/>
          <p:nvPr/>
        </p:nvSpPr>
        <p:spPr>
          <a:xfrm>
            <a:off x="4620775" y="3199638"/>
            <a:ext cx="1153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Update</a:t>
            </a:r>
            <a:endParaRPr sz="2000"/>
          </a:p>
        </p:txBody>
      </p:sp>
      <p:sp>
        <p:nvSpPr>
          <p:cNvPr id="228" name="Google Shape;228;p23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3"/>
          <p:cNvSpPr txBox="1"/>
          <p:nvPr/>
        </p:nvSpPr>
        <p:spPr>
          <a:xfrm>
            <a:off x="2978725" y="4097225"/>
            <a:ext cx="68703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c</a:t>
            </a:r>
            <a:r>
              <a:rPr lang="en-US" sz="2400" b="1" i="1" baseline="-25000">
                <a:solidFill>
                  <a:schemeClr val="dk2"/>
                </a:solidFill>
              </a:rPr>
              <a:t>e+2</a:t>
            </a:r>
            <a:r>
              <a:rPr lang="en-US" sz="2400" b="1" i="1">
                <a:solidFill>
                  <a:schemeClr val="dk2"/>
                </a:solidFill>
              </a:rPr>
              <a:t> = Enc(k</a:t>
            </a:r>
            <a:r>
              <a:rPr lang="en-US" sz="2400" b="1" i="1" baseline="-25000">
                <a:solidFill>
                  <a:schemeClr val="dk2"/>
                </a:solidFill>
              </a:rPr>
              <a:t>e</a:t>
            </a:r>
            <a:r>
              <a:rPr lang="en-US" sz="2400" b="1" i="1">
                <a:solidFill>
                  <a:schemeClr val="dk2"/>
                </a:solidFill>
              </a:rPr>
              <a:t>, m) , Enc(k</a:t>
            </a:r>
            <a:r>
              <a:rPr lang="en-US" sz="2400" b="1" i="1" baseline="-25000">
                <a:solidFill>
                  <a:schemeClr val="dk2"/>
                </a:solidFill>
              </a:rPr>
              <a:t>e+1</a:t>
            </a:r>
            <a:r>
              <a:rPr lang="en-US" sz="2400" b="1" i="1">
                <a:solidFill>
                  <a:schemeClr val="dk2"/>
                </a:solidFill>
              </a:rPr>
              <a:t>, k</a:t>
            </a:r>
            <a:r>
              <a:rPr lang="en-US" sz="2400" b="1" i="1" baseline="-25000">
                <a:solidFill>
                  <a:schemeClr val="dk2"/>
                </a:solidFill>
              </a:rPr>
              <a:t>e</a:t>
            </a:r>
            <a:r>
              <a:rPr lang="en-US" sz="2400" b="1" i="1">
                <a:solidFill>
                  <a:schemeClr val="dk2"/>
                </a:solidFill>
              </a:rPr>
              <a:t>), </a:t>
            </a:r>
            <a:r>
              <a:rPr lang="en-US" sz="2400" b="1" i="1">
                <a:solidFill>
                  <a:srgbClr val="0B5394"/>
                </a:solidFill>
              </a:rPr>
              <a:t>Enc(k</a:t>
            </a:r>
            <a:r>
              <a:rPr lang="en-US" sz="2400" b="1" i="1" baseline="-25000">
                <a:solidFill>
                  <a:srgbClr val="0B5394"/>
                </a:solidFill>
              </a:rPr>
              <a:t>e+2</a:t>
            </a:r>
            <a:r>
              <a:rPr lang="en-US" sz="2400" b="1" i="1">
                <a:solidFill>
                  <a:srgbClr val="0B5394"/>
                </a:solidFill>
              </a:rPr>
              <a:t>, k</a:t>
            </a:r>
            <a:r>
              <a:rPr lang="en-US" sz="2400" b="1" i="1" baseline="-25000">
                <a:solidFill>
                  <a:srgbClr val="0B5394"/>
                </a:solidFill>
              </a:rPr>
              <a:t>e+1</a:t>
            </a:r>
            <a:r>
              <a:rPr lang="en-US" sz="2400" b="1" i="1">
                <a:solidFill>
                  <a:srgbClr val="0B5394"/>
                </a:solidFill>
              </a:rPr>
              <a:t>)  </a:t>
            </a:r>
            <a:endParaRPr b="1" i="1">
              <a:solidFill>
                <a:srgbClr val="0B5394"/>
              </a:solidFill>
            </a:endParaRPr>
          </a:p>
        </p:txBody>
      </p:sp>
      <p:sp>
        <p:nvSpPr>
          <p:cNvPr id="230" name="Google Shape;230;p23"/>
          <p:cNvSpPr txBox="1"/>
          <p:nvPr/>
        </p:nvSpPr>
        <p:spPr>
          <a:xfrm>
            <a:off x="3131125" y="4249625"/>
            <a:ext cx="88590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c</a:t>
            </a:r>
            <a:r>
              <a:rPr lang="en-US" sz="2400" b="1" i="1" baseline="-25000">
                <a:solidFill>
                  <a:schemeClr val="dk2"/>
                </a:solidFill>
              </a:rPr>
              <a:t>e+3</a:t>
            </a:r>
            <a:r>
              <a:rPr lang="en-US" sz="2400" b="1" i="1">
                <a:solidFill>
                  <a:schemeClr val="dk2"/>
                </a:solidFill>
              </a:rPr>
              <a:t> = Enc(k</a:t>
            </a:r>
            <a:r>
              <a:rPr lang="en-US" sz="2400" b="1" i="1" baseline="-25000">
                <a:solidFill>
                  <a:schemeClr val="dk2"/>
                </a:solidFill>
              </a:rPr>
              <a:t>e</a:t>
            </a:r>
            <a:r>
              <a:rPr lang="en-US" sz="2400" b="1" i="1">
                <a:solidFill>
                  <a:schemeClr val="dk2"/>
                </a:solidFill>
              </a:rPr>
              <a:t>, m) , Enc(k</a:t>
            </a:r>
            <a:r>
              <a:rPr lang="en-US" sz="2400" b="1" i="1" baseline="-25000">
                <a:solidFill>
                  <a:schemeClr val="dk2"/>
                </a:solidFill>
              </a:rPr>
              <a:t>e+1</a:t>
            </a:r>
            <a:r>
              <a:rPr lang="en-US" sz="2400" b="1" i="1">
                <a:solidFill>
                  <a:schemeClr val="dk2"/>
                </a:solidFill>
              </a:rPr>
              <a:t>, k</a:t>
            </a:r>
            <a:r>
              <a:rPr lang="en-US" sz="2400" b="1" i="1" baseline="-25000">
                <a:solidFill>
                  <a:schemeClr val="dk2"/>
                </a:solidFill>
              </a:rPr>
              <a:t>e</a:t>
            </a:r>
            <a:r>
              <a:rPr lang="en-US" sz="2400" b="1" i="1">
                <a:solidFill>
                  <a:schemeClr val="dk2"/>
                </a:solidFill>
              </a:rPr>
              <a:t>), Enc(k</a:t>
            </a:r>
            <a:r>
              <a:rPr lang="en-US" sz="2400" b="1" i="1" baseline="-25000">
                <a:solidFill>
                  <a:schemeClr val="dk2"/>
                </a:solidFill>
              </a:rPr>
              <a:t>e+2</a:t>
            </a:r>
            <a:r>
              <a:rPr lang="en-US" sz="2400" b="1" i="1">
                <a:solidFill>
                  <a:schemeClr val="dk2"/>
                </a:solidFill>
              </a:rPr>
              <a:t>, k</a:t>
            </a:r>
            <a:r>
              <a:rPr lang="en-US" sz="2400" b="1" i="1" baseline="-25000">
                <a:solidFill>
                  <a:schemeClr val="dk2"/>
                </a:solidFill>
              </a:rPr>
              <a:t>e+1</a:t>
            </a:r>
            <a:r>
              <a:rPr lang="en-US" sz="2400" b="1" i="1">
                <a:solidFill>
                  <a:schemeClr val="dk2"/>
                </a:solidFill>
              </a:rPr>
              <a:t>) , </a:t>
            </a:r>
            <a:r>
              <a:rPr lang="en-US" sz="2400" b="1" i="1">
                <a:solidFill>
                  <a:srgbClr val="A64D79"/>
                </a:solidFill>
              </a:rPr>
              <a:t>Enc(k</a:t>
            </a:r>
            <a:r>
              <a:rPr lang="en-US" sz="2400" b="1" i="1" baseline="-25000">
                <a:solidFill>
                  <a:srgbClr val="A64D79"/>
                </a:solidFill>
              </a:rPr>
              <a:t>e+3</a:t>
            </a:r>
            <a:r>
              <a:rPr lang="en-US" sz="2400" b="1" i="1">
                <a:solidFill>
                  <a:srgbClr val="A64D79"/>
                </a:solidFill>
              </a:rPr>
              <a:t>, k</a:t>
            </a:r>
            <a:r>
              <a:rPr lang="en-US" sz="2400" b="1" i="1" baseline="-25000">
                <a:solidFill>
                  <a:srgbClr val="A64D79"/>
                </a:solidFill>
              </a:rPr>
              <a:t>e+2</a:t>
            </a:r>
            <a:r>
              <a:rPr lang="en-US" sz="2400" b="1" i="1">
                <a:solidFill>
                  <a:srgbClr val="A64D79"/>
                </a:solidFill>
              </a:rPr>
              <a:t>)</a:t>
            </a:r>
            <a:endParaRPr sz="2400" b="1" i="1">
              <a:solidFill>
                <a:srgbClr val="A64D79"/>
              </a:solidFill>
            </a:endParaRPr>
          </a:p>
        </p:txBody>
      </p:sp>
      <p:sp>
        <p:nvSpPr>
          <p:cNvPr id="231" name="Google Shape;231;p23"/>
          <p:cNvSpPr txBox="1"/>
          <p:nvPr/>
        </p:nvSpPr>
        <p:spPr>
          <a:xfrm>
            <a:off x="5973350" y="2266650"/>
            <a:ext cx="32892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∆</a:t>
            </a:r>
            <a:r>
              <a:rPr lang="en-US" sz="2400" b="1" i="1" baseline="-25000">
                <a:solidFill>
                  <a:schemeClr val="dk2"/>
                </a:solidFill>
              </a:rPr>
              <a:t>e+2</a:t>
            </a:r>
            <a:r>
              <a:rPr lang="en-US" sz="2400" b="1" i="1">
                <a:solidFill>
                  <a:schemeClr val="dk2"/>
                </a:solidFill>
              </a:rPr>
              <a:t> = Enc(k</a:t>
            </a:r>
            <a:r>
              <a:rPr lang="en-US" sz="2400" b="1" i="1" baseline="-25000">
                <a:solidFill>
                  <a:schemeClr val="dk2"/>
                </a:solidFill>
              </a:rPr>
              <a:t>e+2</a:t>
            </a:r>
            <a:r>
              <a:rPr lang="en-US" sz="2400" b="1" i="1">
                <a:solidFill>
                  <a:schemeClr val="dk2"/>
                </a:solidFill>
              </a:rPr>
              <a:t> , k</a:t>
            </a:r>
            <a:r>
              <a:rPr lang="en-US" sz="2400" b="1" i="1" baseline="-25000">
                <a:solidFill>
                  <a:schemeClr val="dk2"/>
                </a:solidFill>
              </a:rPr>
              <a:t>e+1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32" name="Google Shape;232;p23"/>
          <p:cNvSpPr txBox="1"/>
          <p:nvPr/>
        </p:nvSpPr>
        <p:spPr>
          <a:xfrm>
            <a:off x="6125750" y="2419050"/>
            <a:ext cx="32892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∆</a:t>
            </a:r>
            <a:r>
              <a:rPr lang="en-US" sz="2400" b="1" i="1" baseline="-25000">
                <a:solidFill>
                  <a:schemeClr val="dk2"/>
                </a:solidFill>
              </a:rPr>
              <a:t>e+3</a:t>
            </a:r>
            <a:r>
              <a:rPr lang="en-US" sz="2400" b="1" i="1">
                <a:solidFill>
                  <a:schemeClr val="dk2"/>
                </a:solidFill>
              </a:rPr>
              <a:t> = Enc(k</a:t>
            </a:r>
            <a:r>
              <a:rPr lang="en-US" sz="2400" b="1" i="1" baseline="-25000">
                <a:solidFill>
                  <a:schemeClr val="dk2"/>
                </a:solidFill>
              </a:rPr>
              <a:t>e+3</a:t>
            </a:r>
            <a:r>
              <a:rPr lang="en-US" sz="2400" b="1" i="1">
                <a:solidFill>
                  <a:schemeClr val="dk2"/>
                </a:solidFill>
              </a:rPr>
              <a:t> , k</a:t>
            </a:r>
            <a:r>
              <a:rPr lang="en-US" sz="2400" b="1" i="1" baseline="-25000">
                <a:solidFill>
                  <a:schemeClr val="dk2"/>
                </a:solidFill>
              </a:rPr>
              <a:t>e+2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33" name="Google Shape;233;p23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4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11280600" cy="669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marR="0" lvl="0" indent="-342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KPHE - Key and Plaintext Homomorphic Encryption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4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Consider a new building Block</a:t>
            </a:r>
            <a:endParaRPr/>
          </a:p>
        </p:txBody>
      </p:sp>
      <p:sp>
        <p:nvSpPr>
          <p:cNvPr id="240" name="Google Shape;240;p24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4"/>
          <p:cNvSpPr txBox="1"/>
          <p:nvPr/>
        </p:nvSpPr>
        <p:spPr>
          <a:xfrm>
            <a:off x="443900" y="5181175"/>
            <a:ext cx="10668000" cy="8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en-US" sz="2400">
                <a:solidFill>
                  <a:schemeClr val="dk2"/>
                </a:solidFill>
              </a:rPr>
              <a:t>A generalization of the circular secure encryption scheme of [BHHO08]</a:t>
            </a:r>
            <a:endParaRPr sz="2400">
              <a:solidFill>
                <a:schemeClr val="dk2"/>
              </a:solidFill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en-US" sz="2400">
                <a:solidFill>
                  <a:schemeClr val="dk2"/>
                </a:solidFill>
              </a:rPr>
              <a:t>Most importantly, can be constructed from DDH</a:t>
            </a:r>
            <a:endParaRPr sz="2400">
              <a:solidFill>
                <a:schemeClr val="dk2"/>
              </a:solidFill>
            </a:endParaRPr>
          </a:p>
        </p:txBody>
      </p:sp>
      <p:sp>
        <p:nvSpPr>
          <p:cNvPr id="242" name="Google Shape;242;p24"/>
          <p:cNvSpPr txBox="1"/>
          <p:nvPr/>
        </p:nvSpPr>
        <p:spPr>
          <a:xfrm>
            <a:off x="751400" y="2458475"/>
            <a:ext cx="33342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(sk,pk) = KeyGen(1</a:t>
            </a:r>
            <a:r>
              <a:rPr lang="en-US" sz="2400" b="1" i="1" baseline="30000">
                <a:solidFill>
                  <a:schemeClr val="dk2"/>
                </a:solidFill>
              </a:rPr>
              <a:t>n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43" name="Google Shape;243;p24"/>
          <p:cNvSpPr txBox="1"/>
          <p:nvPr/>
        </p:nvSpPr>
        <p:spPr>
          <a:xfrm>
            <a:off x="4428900" y="2458475"/>
            <a:ext cx="33342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c = Enc(pk, m)</a:t>
            </a:r>
            <a:endParaRPr b="1" i="1"/>
          </a:p>
        </p:txBody>
      </p:sp>
      <p:sp>
        <p:nvSpPr>
          <p:cNvPr id="244" name="Google Shape;244;p24"/>
          <p:cNvSpPr txBox="1"/>
          <p:nvPr/>
        </p:nvSpPr>
        <p:spPr>
          <a:xfrm>
            <a:off x="8106400" y="2458475"/>
            <a:ext cx="33342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m = Dec(sk, c)</a:t>
            </a:r>
            <a:endParaRPr b="1" i="1"/>
          </a:p>
        </p:txBody>
      </p:sp>
      <p:sp>
        <p:nvSpPr>
          <p:cNvPr id="245" name="Google Shape;245;p24"/>
          <p:cNvSpPr txBox="1"/>
          <p:nvPr/>
        </p:nvSpPr>
        <p:spPr>
          <a:xfrm>
            <a:off x="3914325" y="3769400"/>
            <a:ext cx="44619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 i="1">
                <a:solidFill>
                  <a:schemeClr val="dk2"/>
                </a:solidFill>
              </a:rPr>
              <a:t>(pk’,c’) = Eval(pk, c, 𝛑</a:t>
            </a:r>
            <a:r>
              <a:rPr lang="en-US" sz="2400" b="1" i="1" baseline="-25000">
                <a:solidFill>
                  <a:schemeClr val="dk2"/>
                </a:solidFill>
              </a:rPr>
              <a:t>k</a:t>
            </a:r>
            <a:r>
              <a:rPr lang="en-US" sz="2400" b="1" i="1">
                <a:solidFill>
                  <a:schemeClr val="dk2"/>
                </a:solidFill>
              </a:rPr>
              <a:t>, 𝛑</a:t>
            </a:r>
            <a:r>
              <a:rPr lang="en-US" sz="2400" b="1" i="1" baseline="-25000">
                <a:solidFill>
                  <a:schemeClr val="dk2"/>
                </a:solidFill>
              </a:rPr>
              <a:t>m</a:t>
            </a:r>
            <a:r>
              <a:rPr lang="en-US" sz="2400" b="1" i="1">
                <a:solidFill>
                  <a:schemeClr val="dk2"/>
                </a:solidFill>
              </a:rPr>
              <a:t>)</a:t>
            </a:r>
            <a:endParaRPr b="1" i="1"/>
          </a:p>
        </p:txBody>
      </p:sp>
      <p:sp>
        <p:nvSpPr>
          <p:cNvPr id="246" name="Google Shape;246;p24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5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Building Unidirectional UE from KPHE</a:t>
            </a:r>
            <a:endParaRPr/>
          </a:p>
        </p:txBody>
      </p:sp>
      <p:sp>
        <p:nvSpPr>
          <p:cNvPr id="253" name="Google Shape;253;p25"/>
          <p:cNvSpPr txBox="1">
            <a:spLocks noGrp="1"/>
          </p:cNvSpPr>
          <p:nvPr>
            <p:ph type="body" idx="1"/>
          </p:nvPr>
        </p:nvSpPr>
        <p:spPr>
          <a:xfrm>
            <a:off x="457200" y="1140543"/>
            <a:ext cx="11280600" cy="503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Consider the following: (let </a:t>
            </a:r>
            <a:r>
              <a:rPr lang="en-US" b="1" i="1" dirty="0" err="1"/>
              <a:t>k</a:t>
            </a:r>
            <a:r>
              <a:rPr lang="en-US" b="1" i="1" baseline="-25000" dirty="0" err="1"/>
              <a:t>e</a:t>
            </a:r>
            <a:r>
              <a:rPr lang="en-US" dirty="0"/>
              <a:t> </a:t>
            </a:r>
            <a:r>
              <a:rPr lang="en-US" b="1" i="1" dirty="0"/>
              <a:t>= (</a:t>
            </a:r>
            <a:r>
              <a:rPr lang="en-US" b="1" i="1" dirty="0" err="1"/>
              <a:t>pk</a:t>
            </a:r>
            <a:r>
              <a:rPr lang="en-US" sz="2400" b="1" i="1" baseline="-25000" dirty="0" err="1">
                <a:solidFill>
                  <a:schemeClr val="dk2"/>
                </a:solidFill>
              </a:rPr>
              <a:t>e</a:t>
            </a:r>
            <a:r>
              <a:rPr lang="en-US" b="1" i="1" dirty="0"/>
              <a:t>, </a:t>
            </a:r>
            <a:r>
              <a:rPr lang="en-US" b="1" i="1" dirty="0" err="1"/>
              <a:t>sk</a:t>
            </a:r>
            <a:r>
              <a:rPr lang="en-US" sz="2400" b="1" i="1" baseline="-25000" dirty="0" err="1">
                <a:solidFill>
                  <a:schemeClr val="dk2"/>
                </a:solidFill>
              </a:rPr>
              <a:t>e</a:t>
            </a:r>
            <a:r>
              <a:rPr lang="en-US" b="1" i="1" dirty="0"/>
              <a:t>) </a:t>
            </a:r>
            <a:r>
              <a:rPr lang="en-US" dirty="0"/>
              <a:t>of a KPHE scheme)</a:t>
            </a:r>
            <a:endParaRPr dirty="0"/>
          </a:p>
        </p:txBody>
      </p:sp>
      <p:sp>
        <p:nvSpPr>
          <p:cNvPr id="254" name="Google Shape;254;p25"/>
          <p:cNvSpPr txBox="1"/>
          <p:nvPr/>
        </p:nvSpPr>
        <p:spPr>
          <a:xfrm>
            <a:off x="1912750" y="1733225"/>
            <a:ext cx="26007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000" b="1" i="1" dirty="0" err="1">
                <a:solidFill>
                  <a:schemeClr val="dk2"/>
                </a:solidFill>
              </a:rPr>
              <a:t>c</a:t>
            </a:r>
            <a:r>
              <a:rPr lang="en-US" sz="2000" b="1" i="1" baseline="-25000" dirty="0" err="1">
                <a:solidFill>
                  <a:schemeClr val="dk2"/>
                </a:solidFill>
              </a:rPr>
              <a:t>e</a:t>
            </a:r>
            <a:r>
              <a:rPr lang="en-US" sz="2000" b="1" i="1" dirty="0">
                <a:solidFill>
                  <a:schemeClr val="dk2"/>
                </a:solidFill>
              </a:rPr>
              <a:t> = Enc(</a:t>
            </a:r>
            <a:r>
              <a:rPr lang="en-US" sz="2000" b="1" i="1" dirty="0" err="1">
                <a:solidFill>
                  <a:schemeClr val="dk2"/>
                </a:solidFill>
              </a:rPr>
              <a:t>pk</a:t>
            </a:r>
            <a:r>
              <a:rPr lang="en-US" sz="2000" b="1" i="1" baseline="-25000" dirty="0" err="1">
                <a:solidFill>
                  <a:schemeClr val="dk2"/>
                </a:solidFill>
              </a:rPr>
              <a:t>e</a:t>
            </a:r>
            <a:r>
              <a:rPr lang="en-US" sz="2000" b="1" i="1" dirty="0">
                <a:solidFill>
                  <a:schemeClr val="dk2"/>
                </a:solidFill>
              </a:rPr>
              <a:t>, m)</a:t>
            </a:r>
            <a:endParaRPr sz="1200" b="1" i="1" dirty="0"/>
          </a:p>
        </p:txBody>
      </p:sp>
      <p:sp>
        <p:nvSpPr>
          <p:cNvPr id="255" name="Google Shape;255;p25"/>
          <p:cNvSpPr txBox="1"/>
          <p:nvPr/>
        </p:nvSpPr>
        <p:spPr>
          <a:xfrm>
            <a:off x="5820950" y="1733250"/>
            <a:ext cx="30000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000" b="1" i="1" dirty="0">
                <a:solidFill>
                  <a:schemeClr val="dk2"/>
                </a:solidFill>
              </a:rPr>
              <a:t>∆</a:t>
            </a:r>
            <a:r>
              <a:rPr lang="en-US" sz="2000" b="1" i="1" baseline="-25000" dirty="0">
                <a:solidFill>
                  <a:schemeClr val="dk2"/>
                </a:solidFill>
              </a:rPr>
              <a:t>e+1</a:t>
            </a:r>
            <a:r>
              <a:rPr lang="en-US" sz="2000" b="1" i="1" dirty="0">
                <a:solidFill>
                  <a:schemeClr val="dk2"/>
                </a:solidFill>
              </a:rPr>
              <a:t> = Enc(pk</a:t>
            </a:r>
            <a:r>
              <a:rPr lang="en-US" sz="2000" b="1" i="1" baseline="-25000" dirty="0">
                <a:solidFill>
                  <a:schemeClr val="dk2"/>
                </a:solidFill>
              </a:rPr>
              <a:t>e+1</a:t>
            </a:r>
            <a:r>
              <a:rPr lang="en-US" sz="2000" b="1" i="1" dirty="0">
                <a:solidFill>
                  <a:schemeClr val="dk2"/>
                </a:solidFill>
              </a:rPr>
              <a:t> , </a:t>
            </a:r>
            <a:r>
              <a:rPr lang="en-US" sz="2000" b="1" i="1" dirty="0" err="1">
                <a:solidFill>
                  <a:schemeClr val="dk2"/>
                </a:solidFill>
              </a:rPr>
              <a:t>sk</a:t>
            </a:r>
            <a:r>
              <a:rPr lang="en-US" sz="2000" b="1" i="1" baseline="-25000" dirty="0" err="1">
                <a:solidFill>
                  <a:schemeClr val="dk2"/>
                </a:solidFill>
              </a:rPr>
              <a:t>e</a:t>
            </a:r>
            <a:r>
              <a:rPr lang="en-US" sz="2000" b="1" i="1" dirty="0">
                <a:solidFill>
                  <a:schemeClr val="dk2"/>
                </a:solidFill>
              </a:rPr>
              <a:t>)</a:t>
            </a:r>
            <a:endParaRPr sz="1200" b="1" i="1" dirty="0"/>
          </a:p>
        </p:txBody>
      </p:sp>
      <p:sp>
        <p:nvSpPr>
          <p:cNvPr id="256" name="Google Shape;256;p25"/>
          <p:cNvSpPr txBox="1"/>
          <p:nvPr/>
        </p:nvSpPr>
        <p:spPr>
          <a:xfrm>
            <a:off x="2826325" y="4097225"/>
            <a:ext cx="51711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000" b="1" i="1" dirty="0">
                <a:solidFill>
                  <a:schemeClr val="dk2"/>
                </a:solidFill>
              </a:rPr>
              <a:t>c</a:t>
            </a:r>
            <a:r>
              <a:rPr lang="en-US" sz="2000" b="1" i="1" baseline="-25000" dirty="0">
                <a:solidFill>
                  <a:schemeClr val="dk2"/>
                </a:solidFill>
              </a:rPr>
              <a:t>e+1</a:t>
            </a:r>
            <a:r>
              <a:rPr lang="en-US" sz="2000" b="1" i="1" dirty="0">
                <a:solidFill>
                  <a:schemeClr val="dk2"/>
                </a:solidFill>
              </a:rPr>
              <a:t> = Enc(</a:t>
            </a:r>
            <a:r>
              <a:rPr lang="en-US" sz="2000" b="1" i="1" dirty="0" err="1">
                <a:solidFill>
                  <a:srgbClr val="A64D79"/>
                </a:solidFill>
              </a:rPr>
              <a:t>pk</a:t>
            </a:r>
            <a:r>
              <a:rPr lang="en-US" sz="2000" b="1" i="1" baseline="-25000" dirty="0" err="1">
                <a:solidFill>
                  <a:srgbClr val="A64D79"/>
                </a:solidFill>
              </a:rPr>
              <a:t>e</a:t>
            </a:r>
            <a:r>
              <a:rPr lang="en-US" sz="2000" b="1" i="1" dirty="0">
                <a:solidFill>
                  <a:srgbClr val="A64D79"/>
                </a:solidFill>
              </a:rPr>
              <a:t>’</a:t>
            </a:r>
            <a:r>
              <a:rPr lang="en-US" sz="2000" b="1" i="1" dirty="0">
                <a:solidFill>
                  <a:schemeClr val="dk2"/>
                </a:solidFill>
              </a:rPr>
              <a:t>, m) , Enc(pk</a:t>
            </a:r>
            <a:r>
              <a:rPr lang="en-US" sz="2000" b="1" i="1" baseline="-25000" dirty="0">
                <a:solidFill>
                  <a:schemeClr val="dk2"/>
                </a:solidFill>
              </a:rPr>
              <a:t>e+1</a:t>
            </a:r>
            <a:r>
              <a:rPr lang="en-US" sz="2000" b="1" i="1" dirty="0">
                <a:solidFill>
                  <a:schemeClr val="dk2"/>
                </a:solidFill>
              </a:rPr>
              <a:t>, </a:t>
            </a:r>
            <a:r>
              <a:rPr lang="en-US" sz="2000" b="1" i="1" dirty="0" err="1">
                <a:solidFill>
                  <a:srgbClr val="A64D79"/>
                </a:solidFill>
              </a:rPr>
              <a:t>sk</a:t>
            </a:r>
            <a:r>
              <a:rPr lang="en-US" sz="2000" b="1" i="1" baseline="-25000" dirty="0" err="1">
                <a:solidFill>
                  <a:srgbClr val="A64D79"/>
                </a:solidFill>
              </a:rPr>
              <a:t>e</a:t>
            </a:r>
            <a:r>
              <a:rPr lang="en-US" sz="2000" b="1" i="1" dirty="0">
                <a:solidFill>
                  <a:srgbClr val="A64D79"/>
                </a:solidFill>
              </a:rPr>
              <a:t>’</a:t>
            </a:r>
            <a:r>
              <a:rPr lang="en-US" sz="2000" b="1" i="1" dirty="0">
                <a:solidFill>
                  <a:schemeClr val="dk2"/>
                </a:solidFill>
              </a:rPr>
              <a:t>) </a:t>
            </a:r>
            <a:endParaRPr sz="1200" b="1" i="1" dirty="0"/>
          </a:p>
        </p:txBody>
      </p:sp>
      <p:cxnSp>
        <p:nvCxnSpPr>
          <p:cNvPr id="257" name="Google Shape;257;p25"/>
          <p:cNvCxnSpPr>
            <a:stCxn id="254" idx="2"/>
          </p:cNvCxnSpPr>
          <p:nvPr/>
        </p:nvCxnSpPr>
        <p:spPr>
          <a:xfrm>
            <a:off x="3213100" y="2566025"/>
            <a:ext cx="1491000" cy="1569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8" name="Google Shape;258;p25"/>
          <p:cNvCxnSpPr>
            <a:stCxn id="255" idx="2"/>
          </p:cNvCxnSpPr>
          <p:nvPr/>
        </p:nvCxnSpPr>
        <p:spPr>
          <a:xfrm flipH="1">
            <a:off x="6354350" y="2566050"/>
            <a:ext cx="966600" cy="1508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59" name="Google Shape;259;p25"/>
          <p:cNvSpPr txBox="1"/>
          <p:nvPr/>
        </p:nvSpPr>
        <p:spPr>
          <a:xfrm>
            <a:off x="3628225" y="2718475"/>
            <a:ext cx="3567300" cy="3039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700" i="1">
                <a:solidFill>
                  <a:schemeClr val="dk2"/>
                </a:solidFill>
              </a:rPr>
              <a:t>Pick Random Permutation π</a:t>
            </a:r>
            <a:endParaRPr sz="700" i="1"/>
          </a:p>
        </p:txBody>
      </p:sp>
      <p:sp>
        <p:nvSpPr>
          <p:cNvPr id="260" name="Google Shape;260;p25"/>
          <p:cNvSpPr txBox="1"/>
          <p:nvPr/>
        </p:nvSpPr>
        <p:spPr>
          <a:xfrm>
            <a:off x="2826325" y="3297825"/>
            <a:ext cx="2176200" cy="3492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700" i="1">
                <a:solidFill>
                  <a:schemeClr val="dk2"/>
                </a:solidFill>
              </a:rPr>
              <a:t>Eval(pk</a:t>
            </a:r>
            <a:r>
              <a:rPr lang="en-US" sz="1700" i="1" baseline="-25000">
                <a:solidFill>
                  <a:schemeClr val="dk2"/>
                </a:solidFill>
              </a:rPr>
              <a:t>e</a:t>
            </a:r>
            <a:r>
              <a:rPr lang="en-US" sz="1700" i="1">
                <a:solidFill>
                  <a:schemeClr val="dk2"/>
                </a:solidFill>
              </a:rPr>
              <a:t>, c</a:t>
            </a:r>
            <a:r>
              <a:rPr lang="en-US" sz="1700" i="1" baseline="-25000">
                <a:solidFill>
                  <a:schemeClr val="dk2"/>
                </a:solidFill>
              </a:rPr>
              <a:t>e</a:t>
            </a:r>
            <a:r>
              <a:rPr lang="en-US" sz="1700" i="1">
                <a:solidFill>
                  <a:schemeClr val="dk2"/>
                </a:solidFill>
              </a:rPr>
              <a:t>, π, id)</a:t>
            </a:r>
            <a:endParaRPr sz="1700" i="1">
              <a:solidFill>
                <a:schemeClr val="dk2"/>
              </a:solidFill>
            </a:endParaRPr>
          </a:p>
        </p:txBody>
      </p:sp>
      <p:sp>
        <p:nvSpPr>
          <p:cNvPr id="261" name="Google Shape;261;p25"/>
          <p:cNvSpPr txBox="1"/>
          <p:nvPr/>
        </p:nvSpPr>
        <p:spPr>
          <a:xfrm>
            <a:off x="5957450" y="3297825"/>
            <a:ext cx="2331144" cy="3492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90000"/>
              </a:lnSpc>
            </a:pPr>
            <a:r>
              <a:rPr lang="en-US" sz="1700" i="1" dirty="0">
                <a:solidFill>
                  <a:schemeClr val="dk2"/>
                </a:solidFill>
              </a:rPr>
              <a:t>Eval(pk</a:t>
            </a:r>
            <a:r>
              <a:rPr lang="en-US" sz="1700" i="1" baseline="-25000" dirty="0">
                <a:solidFill>
                  <a:schemeClr val="dk2"/>
                </a:solidFill>
              </a:rPr>
              <a:t>e+1</a:t>
            </a:r>
            <a:r>
              <a:rPr lang="en-US" sz="1700" i="1" dirty="0">
                <a:solidFill>
                  <a:schemeClr val="dk2"/>
                </a:solidFill>
              </a:rPr>
              <a:t>, </a:t>
            </a:r>
            <a:r>
              <a:rPr lang="en-US" sz="1800" i="1" dirty="0">
                <a:solidFill>
                  <a:schemeClr val="dk2"/>
                </a:solidFill>
              </a:rPr>
              <a:t>∆</a:t>
            </a:r>
            <a:r>
              <a:rPr lang="en-US" sz="1800" i="1" baseline="-25000" dirty="0">
                <a:solidFill>
                  <a:schemeClr val="dk2"/>
                </a:solidFill>
              </a:rPr>
              <a:t>e+1</a:t>
            </a:r>
            <a:r>
              <a:rPr lang="en-US" sz="1700" i="1" dirty="0">
                <a:solidFill>
                  <a:schemeClr val="dk2"/>
                </a:solidFill>
              </a:rPr>
              <a:t>, id, π)</a:t>
            </a:r>
            <a:endParaRPr sz="1700" i="1" dirty="0">
              <a:solidFill>
                <a:schemeClr val="dk2"/>
              </a:solidFill>
            </a:endParaRPr>
          </a:p>
        </p:txBody>
      </p:sp>
      <p:sp>
        <p:nvSpPr>
          <p:cNvPr id="262" name="Google Shape;262;p25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25"/>
          <p:cNvSpPr txBox="1"/>
          <p:nvPr/>
        </p:nvSpPr>
        <p:spPr>
          <a:xfrm>
            <a:off x="8763413" y="4097213"/>
            <a:ext cx="32211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000" b="1" i="1" dirty="0">
                <a:solidFill>
                  <a:schemeClr val="dk2"/>
                </a:solidFill>
              </a:rPr>
              <a:t>∆</a:t>
            </a:r>
            <a:r>
              <a:rPr lang="en-US" sz="2000" b="1" i="1" baseline="-25000" dirty="0">
                <a:solidFill>
                  <a:schemeClr val="dk2"/>
                </a:solidFill>
              </a:rPr>
              <a:t>e+2</a:t>
            </a:r>
            <a:r>
              <a:rPr lang="en-US" sz="2000" b="1" i="1" dirty="0">
                <a:solidFill>
                  <a:schemeClr val="dk2"/>
                </a:solidFill>
              </a:rPr>
              <a:t> = Enc(pk</a:t>
            </a:r>
            <a:r>
              <a:rPr lang="en-US" sz="2000" b="1" i="1" baseline="-25000" dirty="0">
                <a:solidFill>
                  <a:schemeClr val="dk2"/>
                </a:solidFill>
              </a:rPr>
              <a:t>e+2</a:t>
            </a:r>
            <a:r>
              <a:rPr lang="en-US" sz="2000" b="1" i="1" dirty="0">
                <a:solidFill>
                  <a:schemeClr val="dk2"/>
                </a:solidFill>
              </a:rPr>
              <a:t> , sk</a:t>
            </a:r>
            <a:r>
              <a:rPr lang="en-US" sz="2000" b="1" i="1" baseline="-25000" dirty="0">
                <a:solidFill>
                  <a:schemeClr val="dk2"/>
                </a:solidFill>
              </a:rPr>
              <a:t>e+1</a:t>
            </a:r>
            <a:r>
              <a:rPr lang="en-US" sz="2000" b="1" i="1" dirty="0">
                <a:solidFill>
                  <a:schemeClr val="dk2"/>
                </a:solidFill>
              </a:rPr>
              <a:t>)</a:t>
            </a:r>
            <a:endParaRPr sz="1200" b="1" i="1" dirty="0"/>
          </a:p>
        </p:txBody>
      </p:sp>
      <p:sp>
        <p:nvSpPr>
          <p:cNvPr id="264" name="Google Shape;264;p25"/>
          <p:cNvSpPr txBox="1"/>
          <p:nvPr/>
        </p:nvSpPr>
        <p:spPr>
          <a:xfrm>
            <a:off x="4368900" y="5795375"/>
            <a:ext cx="72462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000" b="1" i="1" dirty="0">
                <a:solidFill>
                  <a:schemeClr val="dk2"/>
                </a:solidFill>
              </a:rPr>
              <a:t>c</a:t>
            </a:r>
            <a:r>
              <a:rPr lang="en-US" sz="2000" b="1" i="1" baseline="-25000" dirty="0">
                <a:solidFill>
                  <a:schemeClr val="dk2"/>
                </a:solidFill>
              </a:rPr>
              <a:t>e+2</a:t>
            </a:r>
            <a:r>
              <a:rPr lang="en-US" sz="2000" b="1" i="1" dirty="0">
                <a:solidFill>
                  <a:schemeClr val="dk2"/>
                </a:solidFill>
              </a:rPr>
              <a:t> = Enc(</a:t>
            </a:r>
            <a:r>
              <a:rPr lang="en-US" sz="2000" b="1" i="1" dirty="0" err="1">
                <a:solidFill>
                  <a:schemeClr val="dk2"/>
                </a:solidFill>
              </a:rPr>
              <a:t>p</a:t>
            </a:r>
            <a:r>
              <a:rPr lang="en-US" sz="2000" b="1" i="1" dirty="0" err="1">
                <a:solidFill>
                  <a:srgbClr val="666666"/>
                </a:solidFill>
              </a:rPr>
              <a:t>k</a:t>
            </a:r>
            <a:r>
              <a:rPr lang="en-US" sz="2000" b="1" i="1" baseline="-25000" dirty="0" err="1">
                <a:solidFill>
                  <a:srgbClr val="666666"/>
                </a:solidFill>
              </a:rPr>
              <a:t>e</a:t>
            </a:r>
            <a:r>
              <a:rPr lang="en-US" sz="2000" b="1" i="1" dirty="0">
                <a:solidFill>
                  <a:srgbClr val="666666"/>
                </a:solidFill>
              </a:rPr>
              <a:t>’,</a:t>
            </a:r>
            <a:r>
              <a:rPr lang="en-US" sz="2000" b="1" i="1" dirty="0">
                <a:solidFill>
                  <a:schemeClr val="dk2"/>
                </a:solidFill>
              </a:rPr>
              <a:t> m) , Enc(</a:t>
            </a:r>
            <a:r>
              <a:rPr lang="en-US" sz="2000" b="1" i="1" dirty="0">
                <a:solidFill>
                  <a:srgbClr val="A64D79"/>
                </a:solidFill>
              </a:rPr>
              <a:t>pk</a:t>
            </a:r>
            <a:r>
              <a:rPr lang="en-US" sz="2000" b="1" i="1" baseline="-25000" dirty="0">
                <a:solidFill>
                  <a:srgbClr val="A64D79"/>
                </a:solidFill>
              </a:rPr>
              <a:t>e+1</a:t>
            </a:r>
            <a:r>
              <a:rPr lang="en-US" sz="2000" b="1" i="1" dirty="0">
                <a:solidFill>
                  <a:srgbClr val="A64D79"/>
                </a:solidFill>
              </a:rPr>
              <a:t>’</a:t>
            </a:r>
            <a:r>
              <a:rPr lang="en-US" sz="2000" b="1" i="1" dirty="0">
                <a:solidFill>
                  <a:schemeClr val="dk2"/>
                </a:solidFill>
              </a:rPr>
              <a:t>,</a:t>
            </a:r>
            <a:r>
              <a:rPr lang="en-US" sz="2000" b="1" i="1" dirty="0">
                <a:solidFill>
                  <a:srgbClr val="434343"/>
                </a:solidFill>
              </a:rPr>
              <a:t> </a:t>
            </a:r>
            <a:r>
              <a:rPr lang="en-US" sz="2000" b="1" i="1" dirty="0" err="1">
                <a:solidFill>
                  <a:srgbClr val="666666"/>
                </a:solidFill>
              </a:rPr>
              <a:t>sk</a:t>
            </a:r>
            <a:r>
              <a:rPr lang="en-US" sz="2000" b="1" i="1" baseline="-25000" dirty="0" err="1">
                <a:solidFill>
                  <a:srgbClr val="666666"/>
                </a:solidFill>
              </a:rPr>
              <a:t>e</a:t>
            </a:r>
            <a:r>
              <a:rPr lang="en-US" sz="2000" b="1" i="1" dirty="0">
                <a:solidFill>
                  <a:srgbClr val="666666"/>
                </a:solidFill>
              </a:rPr>
              <a:t>’) </a:t>
            </a:r>
            <a:r>
              <a:rPr lang="en-US" sz="2000" b="1" i="1" dirty="0">
                <a:solidFill>
                  <a:schemeClr val="dk2"/>
                </a:solidFill>
              </a:rPr>
              <a:t>, Enc(pk</a:t>
            </a:r>
            <a:r>
              <a:rPr lang="en-US" sz="2000" b="1" i="1" baseline="-25000" dirty="0">
                <a:solidFill>
                  <a:schemeClr val="dk2"/>
                </a:solidFill>
              </a:rPr>
              <a:t>e+2 </a:t>
            </a:r>
            <a:r>
              <a:rPr lang="en-US" sz="2000" b="1" i="1" dirty="0">
                <a:solidFill>
                  <a:schemeClr val="dk2"/>
                </a:solidFill>
              </a:rPr>
              <a:t>, </a:t>
            </a:r>
            <a:r>
              <a:rPr lang="en-US" sz="2000" b="1" i="1" dirty="0">
                <a:solidFill>
                  <a:srgbClr val="A64D79"/>
                </a:solidFill>
              </a:rPr>
              <a:t>sk</a:t>
            </a:r>
            <a:r>
              <a:rPr lang="en-US" sz="2000" b="1" i="1" baseline="-25000" dirty="0">
                <a:solidFill>
                  <a:srgbClr val="A64D79"/>
                </a:solidFill>
              </a:rPr>
              <a:t>e+1</a:t>
            </a:r>
            <a:r>
              <a:rPr lang="en-US" sz="2000" b="1" i="1" dirty="0">
                <a:solidFill>
                  <a:srgbClr val="A64D79"/>
                </a:solidFill>
              </a:rPr>
              <a:t>’</a:t>
            </a:r>
            <a:r>
              <a:rPr lang="en-US" sz="2000" b="1" i="1" dirty="0">
                <a:solidFill>
                  <a:schemeClr val="dk2"/>
                </a:solidFill>
              </a:rPr>
              <a:t>) </a:t>
            </a:r>
            <a:endParaRPr sz="2000" b="1" i="1" dirty="0">
              <a:solidFill>
                <a:schemeClr val="dk2"/>
              </a:solidFill>
            </a:endParaRPr>
          </a:p>
        </p:txBody>
      </p:sp>
      <p:cxnSp>
        <p:nvCxnSpPr>
          <p:cNvPr id="265" name="Google Shape;265;p25"/>
          <p:cNvCxnSpPr>
            <a:endCxn id="264" idx="0"/>
          </p:cNvCxnSpPr>
          <p:nvPr/>
        </p:nvCxnSpPr>
        <p:spPr>
          <a:xfrm>
            <a:off x="7312200" y="4901375"/>
            <a:ext cx="679800" cy="894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6" name="Google Shape;266;p25"/>
          <p:cNvCxnSpPr>
            <a:stCxn id="263" idx="2"/>
          </p:cNvCxnSpPr>
          <p:nvPr/>
        </p:nvCxnSpPr>
        <p:spPr>
          <a:xfrm flipH="1">
            <a:off x="9876263" y="4930013"/>
            <a:ext cx="497700" cy="885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67" name="Google Shape;267;p25"/>
          <p:cNvSpPr txBox="1"/>
          <p:nvPr/>
        </p:nvSpPr>
        <p:spPr>
          <a:xfrm>
            <a:off x="7040000" y="5082425"/>
            <a:ext cx="3567300" cy="5031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700" i="1">
                <a:solidFill>
                  <a:schemeClr val="dk2"/>
                </a:solidFill>
              </a:rPr>
              <a:t>Pick </a:t>
            </a:r>
            <a:r>
              <a:rPr lang="en-US" sz="1700" b="1" i="1">
                <a:solidFill>
                  <a:schemeClr val="dk2"/>
                </a:solidFill>
              </a:rPr>
              <a:t>New</a:t>
            </a:r>
            <a:r>
              <a:rPr lang="en-US" sz="1700" i="1">
                <a:solidFill>
                  <a:schemeClr val="dk2"/>
                </a:solidFill>
              </a:rPr>
              <a:t> Random Permutation π’ and perform Evals</a:t>
            </a:r>
            <a:endParaRPr sz="700" i="1"/>
          </a:p>
        </p:txBody>
      </p:sp>
      <p:sp>
        <p:nvSpPr>
          <p:cNvPr id="268" name="Google Shape;268;p25"/>
          <p:cNvSpPr txBox="1"/>
          <p:nvPr/>
        </p:nvSpPr>
        <p:spPr>
          <a:xfrm>
            <a:off x="475239" y="4997307"/>
            <a:ext cx="10605300" cy="1440300"/>
          </a:xfrm>
          <a:prstGeom prst="rect">
            <a:avLst/>
          </a:prstGeom>
          <a:solidFill>
            <a:srgbClr val="F3F3F3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200" b="1" i="1">
                <a:solidFill>
                  <a:srgbClr val="1C4587"/>
                </a:solidFill>
              </a:rPr>
              <a:t>Avoids </a:t>
            </a:r>
            <a:r>
              <a:rPr lang="en-US" sz="2200">
                <a:solidFill>
                  <a:srgbClr val="1C4587"/>
                </a:solidFill>
              </a:rPr>
              <a:t>issue of previous scheme:</a:t>
            </a:r>
            <a:endParaRPr sz="2200">
              <a:solidFill>
                <a:srgbClr val="1C4587"/>
              </a:solidFill>
            </a:endParaRPr>
          </a:p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200">
                <a:solidFill>
                  <a:srgbClr val="1C4587"/>
                </a:solidFill>
              </a:rPr>
              <a:t>No memory of prior epoch keys   </a:t>
            </a:r>
            <a:r>
              <a:rPr lang="en-US" sz="2200" b="1" i="1">
                <a:solidFill>
                  <a:srgbClr val="1C4587"/>
                </a:solidFill>
              </a:rPr>
              <a:t>and </a:t>
            </a:r>
            <a:r>
              <a:rPr lang="en-US" sz="2200">
                <a:solidFill>
                  <a:srgbClr val="1C4587"/>
                </a:solidFill>
              </a:rPr>
              <a:t>  No keys shared across ciphertexts</a:t>
            </a:r>
            <a:endParaRPr sz="2200">
              <a:solidFill>
                <a:srgbClr val="1C4587"/>
              </a:solidFill>
            </a:endParaRPr>
          </a:p>
        </p:txBody>
      </p:sp>
      <p:sp>
        <p:nvSpPr>
          <p:cNvPr id="269" name="Google Shape;269;p25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6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Extensions and Security</a:t>
            </a:r>
            <a:endParaRPr/>
          </a:p>
        </p:txBody>
      </p:sp>
      <p:sp>
        <p:nvSpPr>
          <p:cNvPr id="276" name="Google Shape;276;p26"/>
          <p:cNvSpPr txBox="1">
            <a:spLocks noGrp="1"/>
          </p:cNvSpPr>
          <p:nvPr>
            <p:ph type="body" idx="1"/>
          </p:nvPr>
        </p:nvSpPr>
        <p:spPr>
          <a:xfrm>
            <a:off x="303300" y="1505250"/>
            <a:ext cx="11280600" cy="3188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This scheme achieves IND-ENC security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Extend to achieve IND-UPD/IND-UE by hiding the number of re-encryptions</a:t>
            </a:r>
            <a:endParaRPr dirty="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 sz="2200" dirty="0"/>
              <a:t>A ciphertext in epoch </a:t>
            </a:r>
            <a:r>
              <a:rPr lang="en-US" sz="2200" b="1" i="1" dirty="0"/>
              <a:t>e</a:t>
            </a:r>
            <a:r>
              <a:rPr lang="en-US" sz="2200" dirty="0"/>
              <a:t> must always have </a:t>
            </a:r>
            <a:r>
              <a:rPr lang="en-US" sz="2200" b="1" i="1" dirty="0"/>
              <a:t>e</a:t>
            </a:r>
            <a:r>
              <a:rPr lang="en-US" sz="2200" dirty="0"/>
              <a:t> ciphertext elements</a:t>
            </a:r>
            <a:endParaRPr sz="22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Similar constructions hold for PRE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100" dirty="0"/>
              <a:t>Security analysis is slightly more involved due to move complex re-encryption graph </a:t>
            </a:r>
            <a:endParaRPr sz="2100" dirty="0"/>
          </a:p>
        </p:txBody>
      </p:sp>
      <p:sp>
        <p:nvSpPr>
          <p:cNvPr id="277" name="Google Shape;277;p26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6"/>
          <p:cNvSpPr/>
          <p:nvPr/>
        </p:nvSpPr>
        <p:spPr>
          <a:xfrm>
            <a:off x="2990550" y="5398800"/>
            <a:ext cx="134400" cy="134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6"/>
          <p:cNvSpPr/>
          <p:nvPr/>
        </p:nvSpPr>
        <p:spPr>
          <a:xfrm>
            <a:off x="3447750" y="5398800"/>
            <a:ext cx="134400" cy="134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26"/>
          <p:cNvSpPr/>
          <p:nvPr/>
        </p:nvSpPr>
        <p:spPr>
          <a:xfrm>
            <a:off x="3904950" y="5398800"/>
            <a:ext cx="134400" cy="134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26"/>
          <p:cNvSpPr/>
          <p:nvPr/>
        </p:nvSpPr>
        <p:spPr>
          <a:xfrm>
            <a:off x="4362150" y="5398800"/>
            <a:ext cx="134400" cy="134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26"/>
          <p:cNvSpPr/>
          <p:nvPr/>
        </p:nvSpPr>
        <p:spPr>
          <a:xfrm>
            <a:off x="4819350" y="5398800"/>
            <a:ext cx="134400" cy="134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26"/>
          <p:cNvSpPr/>
          <p:nvPr/>
        </p:nvSpPr>
        <p:spPr>
          <a:xfrm>
            <a:off x="5276550" y="5398800"/>
            <a:ext cx="134400" cy="134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26"/>
          <p:cNvSpPr/>
          <p:nvPr/>
        </p:nvSpPr>
        <p:spPr>
          <a:xfrm>
            <a:off x="7479025" y="5034925"/>
            <a:ext cx="134400" cy="134400"/>
          </a:xfrm>
          <a:prstGeom prst="ellipse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26"/>
          <p:cNvSpPr/>
          <p:nvPr/>
        </p:nvSpPr>
        <p:spPr>
          <a:xfrm>
            <a:off x="7093550" y="5339725"/>
            <a:ext cx="134400" cy="134400"/>
          </a:xfrm>
          <a:prstGeom prst="ellipse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26"/>
          <p:cNvSpPr/>
          <p:nvPr/>
        </p:nvSpPr>
        <p:spPr>
          <a:xfrm>
            <a:off x="7881625" y="5339725"/>
            <a:ext cx="134400" cy="134400"/>
          </a:xfrm>
          <a:prstGeom prst="ellipse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26"/>
          <p:cNvSpPr/>
          <p:nvPr/>
        </p:nvSpPr>
        <p:spPr>
          <a:xfrm>
            <a:off x="7093550" y="5724375"/>
            <a:ext cx="134400" cy="134400"/>
          </a:xfrm>
          <a:prstGeom prst="ellipse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26"/>
          <p:cNvSpPr/>
          <p:nvPr/>
        </p:nvSpPr>
        <p:spPr>
          <a:xfrm>
            <a:off x="7881625" y="5724375"/>
            <a:ext cx="134400" cy="134400"/>
          </a:xfrm>
          <a:prstGeom prst="ellipse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6"/>
          <p:cNvSpPr/>
          <p:nvPr/>
        </p:nvSpPr>
        <p:spPr>
          <a:xfrm>
            <a:off x="7479025" y="6026350"/>
            <a:ext cx="134400" cy="134400"/>
          </a:xfrm>
          <a:prstGeom prst="ellipse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90" name="Google Shape;290;p26"/>
          <p:cNvCxnSpPr>
            <a:stCxn id="278" idx="6"/>
            <a:endCxn id="279" idx="2"/>
          </p:cNvCxnSpPr>
          <p:nvPr/>
        </p:nvCxnSpPr>
        <p:spPr>
          <a:xfrm>
            <a:off x="3124950" y="5466000"/>
            <a:ext cx="322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1" name="Google Shape;291;p26"/>
          <p:cNvCxnSpPr/>
          <p:nvPr/>
        </p:nvCxnSpPr>
        <p:spPr>
          <a:xfrm>
            <a:off x="3582150" y="5466000"/>
            <a:ext cx="322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2" name="Google Shape;292;p26"/>
          <p:cNvCxnSpPr/>
          <p:nvPr/>
        </p:nvCxnSpPr>
        <p:spPr>
          <a:xfrm>
            <a:off x="4039350" y="5466000"/>
            <a:ext cx="322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3" name="Google Shape;293;p26"/>
          <p:cNvCxnSpPr/>
          <p:nvPr/>
        </p:nvCxnSpPr>
        <p:spPr>
          <a:xfrm>
            <a:off x="4496550" y="5466000"/>
            <a:ext cx="322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4" name="Google Shape;294;p26"/>
          <p:cNvCxnSpPr/>
          <p:nvPr/>
        </p:nvCxnSpPr>
        <p:spPr>
          <a:xfrm>
            <a:off x="4953750" y="5466000"/>
            <a:ext cx="322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5" name="Google Shape;295;p26"/>
          <p:cNvCxnSpPr>
            <a:stCxn id="284" idx="3"/>
            <a:endCxn id="285" idx="7"/>
          </p:cNvCxnSpPr>
          <p:nvPr/>
        </p:nvCxnSpPr>
        <p:spPr>
          <a:xfrm flipH="1">
            <a:off x="7208307" y="5149643"/>
            <a:ext cx="290400" cy="209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6" name="Google Shape;296;p26"/>
          <p:cNvCxnSpPr>
            <a:stCxn id="284" idx="4"/>
            <a:endCxn id="287" idx="7"/>
          </p:cNvCxnSpPr>
          <p:nvPr/>
        </p:nvCxnSpPr>
        <p:spPr>
          <a:xfrm flipH="1">
            <a:off x="7208125" y="5169325"/>
            <a:ext cx="338100" cy="574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7" name="Google Shape;297;p26"/>
          <p:cNvCxnSpPr>
            <a:stCxn id="287" idx="0"/>
            <a:endCxn id="285" idx="4"/>
          </p:cNvCxnSpPr>
          <p:nvPr/>
        </p:nvCxnSpPr>
        <p:spPr>
          <a:xfrm rot="10800000">
            <a:off x="7160750" y="5474175"/>
            <a:ext cx="0" cy="25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8" name="Google Shape;298;p26"/>
          <p:cNvCxnSpPr>
            <a:stCxn id="287" idx="6"/>
            <a:endCxn id="288" idx="2"/>
          </p:cNvCxnSpPr>
          <p:nvPr/>
        </p:nvCxnSpPr>
        <p:spPr>
          <a:xfrm>
            <a:off x="7227950" y="5791575"/>
            <a:ext cx="653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9" name="Google Shape;299;p26"/>
          <p:cNvCxnSpPr>
            <a:endCxn id="288" idx="0"/>
          </p:cNvCxnSpPr>
          <p:nvPr/>
        </p:nvCxnSpPr>
        <p:spPr>
          <a:xfrm>
            <a:off x="7948825" y="5474175"/>
            <a:ext cx="0" cy="25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0" name="Google Shape;300;p26"/>
          <p:cNvCxnSpPr>
            <a:stCxn id="288" idx="6"/>
            <a:endCxn id="286" idx="6"/>
          </p:cNvCxnSpPr>
          <p:nvPr/>
        </p:nvCxnSpPr>
        <p:spPr>
          <a:xfrm rot="10800000">
            <a:off x="8016025" y="5406975"/>
            <a:ext cx="0" cy="384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1" name="Google Shape;301;p26"/>
          <p:cNvCxnSpPr>
            <a:stCxn id="287" idx="5"/>
            <a:endCxn id="289" idx="1"/>
          </p:cNvCxnSpPr>
          <p:nvPr/>
        </p:nvCxnSpPr>
        <p:spPr>
          <a:xfrm>
            <a:off x="7208268" y="5839093"/>
            <a:ext cx="290400" cy="207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2" name="Google Shape;302;p26"/>
          <p:cNvCxnSpPr>
            <a:stCxn id="289" idx="0"/>
            <a:endCxn id="284" idx="4"/>
          </p:cNvCxnSpPr>
          <p:nvPr/>
        </p:nvCxnSpPr>
        <p:spPr>
          <a:xfrm rot="10800000">
            <a:off x="7546225" y="5169250"/>
            <a:ext cx="0" cy="857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3" name="Google Shape;303;p26"/>
          <p:cNvCxnSpPr>
            <a:stCxn id="286" idx="1"/>
            <a:endCxn id="284" idx="6"/>
          </p:cNvCxnSpPr>
          <p:nvPr/>
        </p:nvCxnSpPr>
        <p:spPr>
          <a:xfrm rot="10800000">
            <a:off x="7613307" y="5102007"/>
            <a:ext cx="288000" cy="257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04" name="Google Shape;304;p26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7"/>
          <p:cNvSpPr txBox="1">
            <a:spLocks noGrp="1"/>
          </p:cNvSpPr>
          <p:nvPr>
            <p:ph type="body" idx="1"/>
          </p:nvPr>
        </p:nvSpPr>
        <p:spPr>
          <a:xfrm>
            <a:off x="457199" y="1828799"/>
            <a:ext cx="11280600" cy="4387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7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7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The challenge of ciphertext expansion</a:t>
            </a:r>
            <a:endParaRPr/>
          </a:p>
        </p:txBody>
      </p:sp>
      <p:sp>
        <p:nvSpPr>
          <p:cNvPr id="313" name="Google Shape;313;p27"/>
          <p:cNvSpPr/>
          <p:nvPr/>
        </p:nvSpPr>
        <p:spPr>
          <a:xfrm>
            <a:off x="449100" y="4899751"/>
            <a:ext cx="11293800" cy="993600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300" b="1" i="1">
                <a:solidFill>
                  <a:srgbClr val="1C4587"/>
                </a:solidFill>
              </a:rPr>
              <a:t>Open problem</a:t>
            </a:r>
            <a:r>
              <a:rPr lang="en-US" sz="2300" b="1">
                <a:solidFill>
                  <a:srgbClr val="1C4587"/>
                </a:solidFill>
              </a:rPr>
              <a:t> </a:t>
            </a:r>
            <a:r>
              <a:rPr lang="en-US" sz="2300">
                <a:solidFill>
                  <a:srgbClr val="1C4587"/>
                </a:solidFill>
              </a:rPr>
              <a:t>– DDH-based construction without linear re-encryption growth</a:t>
            </a:r>
            <a:endParaRPr sz="2300">
              <a:solidFill>
                <a:srgbClr val="1C4587"/>
              </a:solidFill>
            </a:endParaRPr>
          </a:p>
        </p:txBody>
      </p:sp>
      <p:sp>
        <p:nvSpPr>
          <p:cNvPr id="314" name="Google Shape;314;p27"/>
          <p:cNvSpPr/>
          <p:nvPr/>
        </p:nvSpPr>
        <p:spPr>
          <a:xfrm>
            <a:off x="450600" y="2624325"/>
            <a:ext cx="11293800" cy="9936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300" b="1" i="1" dirty="0">
                <a:solidFill>
                  <a:srgbClr val="1C4587"/>
                </a:solidFill>
              </a:rPr>
              <a:t>Theory perspective: </a:t>
            </a:r>
            <a:endParaRPr sz="2300" b="1" i="1" dirty="0">
              <a:solidFill>
                <a:srgbClr val="1C4587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300" dirty="0">
                <a:solidFill>
                  <a:srgbClr val="1C4587"/>
                </a:solidFill>
              </a:rPr>
              <a:t>First Unidirectional UE and (</a:t>
            </a:r>
            <a:r>
              <a:rPr lang="en-US" sz="2300" dirty="0" err="1">
                <a:solidFill>
                  <a:srgbClr val="1C4587"/>
                </a:solidFill>
              </a:rPr>
              <a:t>multihop</a:t>
            </a:r>
            <a:r>
              <a:rPr lang="en-US" sz="2300" dirty="0">
                <a:solidFill>
                  <a:srgbClr val="1C4587"/>
                </a:solidFill>
              </a:rPr>
              <a:t>) PRE constructions from DDH</a:t>
            </a:r>
            <a:endParaRPr sz="2300" dirty="0">
              <a:solidFill>
                <a:srgbClr val="1C4587"/>
              </a:solidFill>
            </a:endParaRPr>
          </a:p>
        </p:txBody>
      </p:sp>
      <p:sp>
        <p:nvSpPr>
          <p:cNvPr id="315" name="Google Shape;315;p27"/>
          <p:cNvSpPr/>
          <p:nvPr/>
        </p:nvSpPr>
        <p:spPr>
          <a:xfrm>
            <a:off x="450600" y="3760051"/>
            <a:ext cx="11293800" cy="993600"/>
          </a:xfrm>
          <a:prstGeom prst="rect">
            <a:avLst/>
          </a:prstGeom>
          <a:solidFill>
            <a:srgbClr val="D9D2E9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300" b="1" i="1">
                <a:solidFill>
                  <a:srgbClr val="1C4587"/>
                </a:solidFill>
              </a:rPr>
              <a:t>Practical perspective:  </a:t>
            </a:r>
            <a:endParaRPr sz="2300" b="1" i="1">
              <a:solidFill>
                <a:srgbClr val="1C4587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300">
                <a:solidFill>
                  <a:srgbClr val="1C4587"/>
                </a:solidFill>
              </a:rPr>
              <a:t>Fix max ciphertext length based on needs (e.g. 1 re-encrypt per year for 10 years)</a:t>
            </a:r>
            <a:endParaRPr sz="2300">
              <a:solidFill>
                <a:srgbClr val="1C4587"/>
              </a:solidFill>
            </a:endParaRPr>
          </a:p>
        </p:txBody>
      </p:sp>
      <p:sp>
        <p:nvSpPr>
          <p:cNvPr id="316" name="Google Shape;316;p27"/>
          <p:cNvSpPr/>
          <p:nvPr/>
        </p:nvSpPr>
        <p:spPr>
          <a:xfrm>
            <a:off x="450600" y="1480651"/>
            <a:ext cx="11293800" cy="993600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300" b="1" i="1" dirty="0">
                <a:solidFill>
                  <a:srgbClr val="1C4587"/>
                </a:solidFill>
              </a:rPr>
              <a:t>Critiquing our approach</a:t>
            </a:r>
            <a:r>
              <a:rPr lang="en-US" sz="2300" b="1" dirty="0">
                <a:solidFill>
                  <a:srgbClr val="1C4587"/>
                </a:solidFill>
              </a:rPr>
              <a:t> </a:t>
            </a:r>
            <a:r>
              <a:rPr lang="en-US" sz="2300" dirty="0">
                <a:solidFill>
                  <a:srgbClr val="1C4587"/>
                </a:solidFill>
              </a:rPr>
              <a:t>– ciphertexts grow linearly with re-encryption</a:t>
            </a:r>
            <a:endParaRPr sz="2300" dirty="0">
              <a:solidFill>
                <a:srgbClr val="1C4587"/>
              </a:solidFill>
            </a:endParaRPr>
          </a:p>
        </p:txBody>
      </p:sp>
      <p:sp>
        <p:nvSpPr>
          <p:cNvPr id="317" name="Google Shape;317;p27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8"/>
          <p:cNvSpPr/>
          <p:nvPr/>
        </p:nvSpPr>
        <p:spPr>
          <a:xfrm>
            <a:off x="3930350" y="1410125"/>
            <a:ext cx="4481100" cy="35730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8"/>
          <p:cNvSpPr txBox="1">
            <a:spLocks noGrp="1"/>
          </p:cNvSpPr>
          <p:nvPr>
            <p:ph type="body" idx="1"/>
          </p:nvPr>
        </p:nvSpPr>
        <p:spPr>
          <a:xfrm>
            <a:off x="3054325" y="3981650"/>
            <a:ext cx="6282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34343"/>
                </a:solidFill>
              </a:rPr>
              <a:t>Question?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325" name="Google Shape;325;p28"/>
          <p:cNvSpPr txBox="1">
            <a:spLocks noGrp="1"/>
          </p:cNvSpPr>
          <p:nvPr>
            <p:ph type="body" idx="2"/>
          </p:nvPr>
        </p:nvSpPr>
        <p:spPr>
          <a:xfrm>
            <a:off x="3054325" y="1797875"/>
            <a:ext cx="6282000" cy="45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34343"/>
                </a:solidFill>
              </a:rPr>
              <a:t>Thanks for listening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326" name="Google Shape;326;p28"/>
          <p:cNvSpPr txBox="1"/>
          <p:nvPr/>
        </p:nvSpPr>
        <p:spPr>
          <a:xfrm>
            <a:off x="4093813" y="2832313"/>
            <a:ext cx="4203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800" u="sng">
                <a:solidFill>
                  <a:schemeClr val="hlink"/>
                </a:solidFill>
                <a:hlinkClick r:id="rId3"/>
              </a:rPr>
              <a:t>https://ia.cr/2022/311</a:t>
            </a:r>
            <a:r>
              <a:rPr lang="en-US" sz="2800">
                <a:solidFill>
                  <a:srgbClr val="434343"/>
                </a:solidFill>
              </a:rPr>
              <a:t> 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327" name="Google Shape;327;p28"/>
          <p:cNvSpPr txBox="1"/>
          <p:nvPr/>
        </p:nvSpPr>
        <p:spPr>
          <a:xfrm>
            <a:off x="9722175" y="2757013"/>
            <a:ext cx="9780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i="1"/>
              <a:t>K</a:t>
            </a:r>
            <a:endParaRPr sz="3500" b="1" i="1"/>
          </a:p>
        </p:txBody>
      </p:sp>
      <p:sp>
        <p:nvSpPr>
          <p:cNvPr id="328" name="Google Shape;328;p28"/>
          <p:cNvSpPr/>
          <p:nvPr/>
        </p:nvSpPr>
        <p:spPr>
          <a:xfrm>
            <a:off x="9548175" y="2703025"/>
            <a:ext cx="489000" cy="8313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28"/>
          <p:cNvSpPr/>
          <p:nvPr/>
        </p:nvSpPr>
        <p:spPr>
          <a:xfrm rot="10800000" flipH="1">
            <a:off x="10385175" y="2706025"/>
            <a:ext cx="489000" cy="8253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8"/>
          <p:cNvSpPr txBox="1"/>
          <p:nvPr/>
        </p:nvSpPr>
        <p:spPr>
          <a:xfrm>
            <a:off x="1690475" y="2757013"/>
            <a:ext cx="9780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i="1"/>
              <a:t>K</a:t>
            </a:r>
            <a:endParaRPr sz="3500" b="1" i="1"/>
          </a:p>
        </p:txBody>
      </p:sp>
      <p:sp>
        <p:nvSpPr>
          <p:cNvPr id="331" name="Google Shape;331;p28"/>
          <p:cNvSpPr/>
          <p:nvPr/>
        </p:nvSpPr>
        <p:spPr>
          <a:xfrm>
            <a:off x="1516475" y="2703025"/>
            <a:ext cx="489000" cy="8313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8"/>
          <p:cNvSpPr/>
          <p:nvPr/>
        </p:nvSpPr>
        <p:spPr>
          <a:xfrm rot="10800000" flipH="1">
            <a:off x="2353475" y="2706025"/>
            <a:ext cx="489000" cy="8253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28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443889" y="1681316"/>
            <a:ext cx="5376300" cy="47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Key management is fundamental to any secure deployment of cryptography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Key rotation is best practice and mandated by standards such as PCI-DSS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Securely performing key rotation and associated updates is a challenging task</a:t>
            </a:r>
            <a:endParaRPr dirty="0"/>
          </a:p>
        </p:txBody>
      </p:sp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Key Management and Key Rotation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7016950" y="4298972"/>
            <a:ext cx="3706500" cy="6705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900" b="1" dirty="0">
                <a:solidFill>
                  <a:schemeClr val="dk1"/>
                </a:solidFill>
              </a:rPr>
              <a:t>Updatable Encryption (UE)</a:t>
            </a:r>
            <a:endParaRPr b="1" dirty="0">
              <a:solidFill>
                <a:schemeClr val="dk1"/>
              </a:solidFill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7016950" y="2007975"/>
            <a:ext cx="3706500" cy="6705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900" b="1" dirty="0">
                <a:solidFill>
                  <a:schemeClr val="dk1"/>
                </a:solidFill>
              </a:rPr>
              <a:t>Proxy Re-Encryption (PRE)</a:t>
            </a:r>
            <a:endParaRPr sz="1900" b="1" dirty="0">
              <a:solidFill>
                <a:schemeClr val="dk1"/>
              </a:solidFill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8412975" y="3151713"/>
            <a:ext cx="9780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i="1"/>
              <a:t>K</a:t>
            </a:r>
            <a:endParaRPr sz="3500" b="1" i="1"/>
          </a:p>
        </p:txBody>
      </p:sp>
      <p:sp>
        <p:nvSpPr>
          <p:cNvPr id="78" name="Google Shape;78;p14"/>
          <p:cNvSpPr/>
          <p:nvPr/>
        </p:nvSpPr>
        <p:spPr>
          <a:xfrm>
            <a:off x="8238975" y="3097725"/>
            <a:ext cx="489000" cy="8313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4"/>
          <p:cNvSpPr/>
          <p:nvPr/>
        </p:nvSpPr>
        <p:spPr>
          <a:xfrm rot="10800000" flipH="1">
            <a:off x="9075975" y="3100725"/>
            <a:ext cx="489000" cy="8253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9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</a:pPr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Quattrocento Sans"/>
              <a:buNone/>
            </a:pPr>
            <a:r>
              <a:rPr lang="en-US"/>
              <a:t>What is Proxy Re-Encryption (PRE)?</a:t>
            </a:r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443889" y="1664002"/>
            <a:ext cx="11293841" cy="1361805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3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B5394"/>
                </a:solidFill>
              </a:rPr>
              <a:t>Delegate decryption ability to someone else</a:t>
            </a:r>
            <a:endParaRPr sz="1400" i="0" u="none" strike="noStrike" cap="none">
              <a:solidFill>
                <a:srgbClr val="0B5394"/>
              </a:solidFill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1615475" y="4307300"/>
            <a:ext cx="9414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900" i="0" u="none" strike="noStrike" cap="none">
                <a:solidFill>
                  <a:srgbClr val="595959"/>
                </a:solidFill>
              </a:rPr>
              <a:t>Alice</a:t>
            </a:r>
            <a:endParaRPr sz="190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5294668" y="4307300"/>
            <a:ext cx="10995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900" i="0" u="none" strike="noStrike" cap="none">
                <a:solidFill>
                  <a:srgbClr val="595959"/>
                </a:solidFill>
              </a:rPr>
              <a:t>Proxy</a:t>
            </a:r>
            <a:endParaRPr sz="190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9123420" y="4307300"/>
            <a:ext cx="8169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900" i="0" u="none" strike="noStrike" cap="none">
                <a:solidFill>
                  <a:srgbClr val="595959"/>
                </a:solidFill>
              </a:rPr>
              <a:t>Bob</a:t>
            </a:r>
            <a:endParaRPr sz="1900" i="0" u="none" strike="noStrike" cap="none">
              <a:solidFill>
                <a:srgbClr val="000000"/>
              </a:solidFill>
            </a:endParaRPr>
          </a:p>
        </p:txBody>
      </p:sp>
      <p:cxnSp>
        <p:nvCxnSpPr>
          <p:cNvPr id="92" name="Google Shape;92;p15"/>
          <p:cNvCxnSpPr>
            <a:stCxn id="93" idx="3"/>
            <a:endCxn id="94" idx="1"/>
          </p:cNvCxnSpPr>
          <p:nvPr/>
        </p:nvCxnSpPr>
        <p:spPr>
          <a:xfrm>
            <a:off x="3256208" y="4530487"/>
            <a:ext cx="1437600" cy="0"/>
          </a:xfrm>
          <a:prstGeom prst="straightConnector1">
            <a:avLst/>
          </a:prstGeom>
          <a:noFill/>
          <a:ln w="6985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5" name="Google Shape;95;p15"/>
          <p:cNvCxnSpPr>
            <a:stCxn id="94" idx="3"/>
            <a:endCxn id="96" idx="1"/>
          </p:cNvCxnSpPr>
          <p:nvPr/>
        </p:nvCxnSpPr>
        <p:spPr>
          <a:xfrm>
            <a:off x="7215004" y="4530488"/>
            <a:ext cx="1437600" cy="0"/>
          </a:xfrm>
          <a:prstGeom prst="straightConnector1">
            <a:avLst/>
          </a:prstGeom>
          <a:noFill/>
          <a:ln w="6985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7" name="Google Shape;97;p15"/>
          <p:cNvSpPr txBox="1"/>
          <p:nvPr/>
        </p:nvSpPr>
        <p:spPr>
          <a:xfrm>
            <a:off x="3750835" y="4054321"/>
            <a:ext cx="448200" cy="43088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24322" b="-1142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7696038" y="4054321"/>
            <a:ext cx="475387" cy="430887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23681" b="-1142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5554588" y="5029200"/>
            <a:ext cx="448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/>
              <a:t>rk</a:t>
            </a:r>
            <a:endParaRPr sz="2000" b="1" i="1"/>
          </a:p>
        </p:txBody>
      </p:sp>
      <p:sp>
        <p:nvSpPr>
          <p:cNvPr id="100" name="Google Shape;100;p15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</a:pPr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Quattrocento Sans"/>
              <a:buNone/>
            </a:pPr>
            <a:r>
              <a:rPr lang="en-US"/>
              <a:t>What is Updatable Encryption (UE)?</a:t>
            </a:r>
            <a:endParaRPr/>
          </a:p>
        </p:txBody>
      </p:sp>
      <p:sp>
        <p:nvSpPr>
          <p:cNvPr id="108" name="Google Shape;108;p16"/>
          <p:cNvSpPr/>
          <p:nvPr/>
        </p:nvSpPr>
        <p:spPr>
          <a:xfrm>
            <a:off x="443889" y="1664002"/>
            <a:ext cx="11293800" cy="1361700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B5394"/>
                </a:solidFill>
              </a:rPr>
              <a:t>Delegate </a:t>
            </a:r>
            <a:r>
              <a:rPr lang="en-US" sz="2800" b="1">
                <a:solidFill>
                  <a:srgbClr val="0B5394"/>
                </a:solidFill>
              </a:rPr>
              <a:t>Storage and K</a:t>
            </a:r>
            <a:r>
              <a:rPr lang="en-US" sz="2800" b="1" i="0" u="none" strike="noStrike" cap="none">
                <a:solidFill>
                  <a:srgbClr val="0B5394"/>
                </a:solidFill>
              </a:rPr>
              <a:t>ey Rotation to someone else</a:t>
            </a:r>
            <a:endParaRPr sz="1400" i="0" u="none" strike="noStrike" cap="none">
              <a:solidFill>
                <a:srgbClr val="0B5394"/>
              </a:solidFill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3179793" y="4457150"/>
            <a:ext cx="1163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900">
                <a:solidFill>
                  <a:srgbClr val="595959"/>
                </a:solidFill>
              </a:rPr>
              <a:t>Client</a:t>
            </a:r>
            <a:endParaRPr sz="190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6696317" y="4457150"/>
            <a:ext cx="12786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900">
                <a:solidFill>
                  <a:srgbClr val="595959"/>
                </a:solidFill>
              </a:rPr>
              <a:t>Server</a:t>
            </a:r>
            <a:endParaRPr sz="1900" i="0" u="none" strike="noStrike" cap="none">
              <a:solidFill>
                <a:srgbClr val="000000"/>
              </a:solidFill>
            </a:endParaRPr>
          </a:p>
        </p:txBody>
      </p:sp>
      <p:cxnSp>
        <p:nvCxnSpPr>
          <p:cNvPr id="111" name="Google Shape;111;p16"/>
          <p:cNvCxnSpPr/>
          <p:nvPr/>
        </p:nvCxnSpPr>
        <p:spPr>
          <a:xfrm>
            <a:off x="4908158" y="4677212"/>
            <a:ext cx="1437600" cy="0"/>
          </a:xfrm>
          <a:prstGeom prst="straightConnector1">
            <a:avLst/>
          </a:prstGeom>
          <a:noFill/>
          <a:ln w="6985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112" name="Google Shape;112;p16" descr="{&quot;mathml&quot;:&quot;&lt;math style=\&quot;font-family:stix;font-size:16px;\&quot; xmlns=\&quot;http://www.w3.org/1998/Math/MathML\&quot;&gt;&lt;mstyle mathsize=\&quot;16px\&quot;&gt;&lt;mi&gt;&amp;#x394;&lt;/mi&gt;&lt;/mstyle&gt;&lt;/math&gt;&quot;,&quot;truncated&quot;:false}" title="capital del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35773" y="4046000"/>
            <a:ext cx="501250" cy="465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6"/>
          <p:cNvSpPr txBox="1"/>
          <p:nvPr/>
        </p:nvSpPr>
        <p:spPr>
          <a:xfrm>
            <a:off x="8148875" y="4066300"/>
            <a:ext cx="8256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i="1"/>
              <a:t>C</a:t>
            </a:r>
            <a:r>
              <a:rPr lang="en-US" sz="2300" i="1" baseline="-25000"/>
              <a:t>e</a:t>
            </a:r>
            <a:endParaRPr sz="2300" i="1" baseline="-25000"/>
          </a:p>
        </p:txBody>
      </p:sp>
      <p:sp>
        <p:nvSpPr>
          <p:cNvPr id="114" name="Google Shape;114;p16"/>
          <p:cNvSpPr txBox="1"/>
          <p:nvPr/>
        </p:nvSpPr>
        <p:spPr>
          <a:xfrm>
            <a:off x="8224925" y="4795850"/>
            <a:ext cx="8256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i="1"/>
              <a:t>C</a:t>
            </a:r>
            <a:r>
              <a:rPr lang="en-US" sz="2300" i="1" baseline="-25000"/>
              <a:t>e+1</a:t>
            </a:r>
            <a:endParaRPr sz="2300" i="1" baseline="-25000"/>
          </a:p>
        </p:txBody>
      </p:sp>
      <p:sp>
        <p:nvSpPr>
          <p:cNvPr id="115" name="Google Shape;115;p16"/>
          <p:cNvSpPr/>
          <p:nvPr/>
        </p:nvSpPr>
        <p:spPr>
          <a:xfrm>
            <a:off x="8833125" y="4261900"/>
            <a:ext cx="489000" cy="9042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66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415600" y="12318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b="1"/>
              <a:t>Public key – Proxy Re-Encryption</a:t>
            </a:r>
            <a:endParaRPr b="1"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2"/>
          </p:nvPr>
        </p:nvSpPr>
        <p:spPr>
          <a:xfrm>
            <a:off x="6443200" y="12318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b="1"/>
              <a:t>Symmetric Key – Updatable Encryption</a:t>
            </a:r>
            <a:endParaRPr b="1"/>
          </a:p>
        </p:txBody>
      </p:sp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415600" y="212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Re-encryption Schemes</a:t>
            </a:r>
            <a:endParaRPr/>
          </a:p>
        </p:txBody>
      </p:sp>
      <p:sp>
        <p:nvSpPr>
          <p:cNvPr id="125" name="Google Shape;125;p17"/>
          <p:cNvSpPr txBox="1"/>
          <p:nvPr/>
        </p:nvSpPr>
        <p:spPr>
          <a:xfrm>
            <a:off x="1066750" y="2061675"/>
            <a:ext cx="4030800" cy="620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700" b="1" i="1">
                <a:solidFill>
                  <a:schemeClr val="dk2"/>
                </a:solidFill>
              </a:rPr>
              <a:t>(pk,sk) ← KeyGen(1</a:t>
            </a:r>
            <a:r>
              <a:rPr lang="en-US" sz="1700" b="1" i="1" baseline="30000">
                <a:solidFill>
                  <a:schemeClr val="dk2"/>
                </a:solidFill>
              </a:rPr>
              <a:t>n</a:t>
            </a:r>
            <a:r>
              <a:rPr lang="en-US" sz="1700" b="1" i="1" baseline="-25000">
                <a:solidFill>
                  <a:schemeClr val="dk2"/>
                </a:solidFill>
              </a:rPr>
              <a:t> </a:t>
            </a:r>
            <a:r>
              <a:rPr lang="en-US" sz="1700" b="1" i="1">
                <a:solidFill>
                  <a:schemeClr val="dk2"/>
                </a:solidFill>
              </a:rPr>
              <a:t>)</a:t>
            </a:r>
            <a:endParaRPr sz="700" b="1" i="1"/>
          </a:p>
        </p:txBody>
      </p:sp>
      <p:sp>
        <p:nvSpPr>
          <p:cNvPr id="126" name="Google Shape;126;p17"/>
          <p:cNvSpPr txBox="1"/>
          <p:nvPr/>
        </p:nvSpPr>
        <p:spPr>
          <a:xfrm>
            <a:off x="1066750" y="2867125"/>
            <a:ext cx="4030800" cy="620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800" b="1" i="1">
                <a:solidFill>
                  <a:schemeClr val="dk2"/>
                </a:solidFill>
              </a:rPr>
              <a:t>c ← Enc(pk, m</a:t>
            </a:r>
            <a:r>
              <a:rPr lang="en-US" sz="1800" b="1" i="1" baseline="-25000">
                <a:solidFill>
                  <a:schemeClr val="dk2"/>
                </a:solidFill>
              </a:rPr>
              <a:t> </a:t>
            </a:r>
            <a:r>
              <a:rPr lang="en-US" sz="1800" b="1" i="1">
                <a:solidFill>
                  <a:schemeClr val="dk2"/>
                </a:solidFill>
              </a:rPr>
              <a:t>)</a:t>
            </a:r>
            <a:endParaRPr sz="800" b="1" i="1"/>
          </a:p>
        </p:txBody>
      </p:sp>
      <p:sp>
        <p:nvSpPr>
          <p:cNvPr id="127" name="Google Shape;127;p17"/>
          <p:cNvSpPr txBox="1"/>
          <p:nvPr/>
        </p:nvSpPr>
        <p:spPr>
          <a:xfrm>
            <a:off x="1066750" y="3672575"/>
            <a:ext cx="4030800" cy="620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800" b="1" i="1">
                <a:solidFill>
                  <a:schemeClr val="dk2"/>
                </a:solidFill>
              </a:rPr>
              <a:t>m ← Dec(sk, c</a:t>
            </a:r>
            <a:r>
              <a:rPr lang="en-US" sz="1800" b="1" i="1" baseline="-25000">
                <a:solidFill>
                  <a:schemeClr val="dk2"/>
                </a:solidFill>
              </a:rPr>
              <a:t> </a:t>
            </a:r>
            <a:r>
              <a:rPr lang="en-US" sz="1800" b="1" i="1">
                <a:solidFill>
                  <a:schemeClr val="dk2"/>
                </a:solidFill>
              </a:rPr>
              <a:t>)</a:t>
            </a:r>
            <a:endParaRPr sz="800" b="1" i="1"/>
          </a:p>
        </p:txBody>
      </p:sp>
      <p:sp>
        <p:nvSpPr>
          <p:cNvPr id="128" name="Google Shape;128;p17"/>
          <p:cNvSpPr txBox="1"/>
          <p:nvPr/>
        </p:nvSpPr>
        <p:spPr>
          <a:xfrm>
            <a:off x="1066750" y="4862350"/>
            <a:ext cx="4030800" cy="6204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700" b="1" i="1">
                <a:solidFill>
                  <a:schemeClr val="dk2"/>
                </a:solidFill>
              </a:rPr>
              <a:t>rk ← ReKeyGen(pk</a:t>
            </a:r>
            <a:r>
              <a:rPr lang="en-US" sz="1700" b="1" i="1" baseline="-25000">
                <a:solidFill>
                  <a:schemeClr val="dk2"/>
                </a:solidFill>
              </a:rPr>
              <a:t>s</a:t>
            </a:r>
            <a:r>
              <a:rPr lang="en-US" sz="1700" b="1" i="1">
                <a:solidFill>
                  <a:schemeClr val="dk2"/>
                </a:solidFill>
              </a:rPr>
              <a:t>, sk</a:t>
            </a:r>
            <a:r>
              <a:rPr lang="en-US" sz="1700" b="1" i="1" baseline="-25000">
                <a:solidFill>
                  <a:schemeClr val="dk2"/>
                </a:solidFill>
              </a:rPr>
              <a:t>s</a:t>
            </a:r>
            <a:r>
              <a:rPr lang="en-US" sz="1700" b="1" i="1">
                <a:solidFill>
                  <a:schemeClr val="dk2"/>
                </a:solidFill>
              </a:rPr>
              <a:t>, pk</a:t>
            </a:r>
            <a:r>
              <a:rPr lang="en-US" sz="1700" b="1" i="1" baseline="-25000">
                <a:solidFill>
                  <a:schemeClr val="dk2"/>
                </a:solidFill>
              </a:rPr>
              <a:t>d</a:t>
            </a:r>
            <a:r>
              <a:rPr lang="en-US" sz="1700" b="1" i="1">
                <a:solidFill>
                  <a:schemeClr val="dk2"/>
                </a:solidFill>
              </a:rPr>
              <a:t>, (sk</a:t>
            </a:r>
            <a:r>
              <a:rPr lang="en-US" sz="1700" b="1" i="1" baseline="-25000">
                <a:solidFill>
                  <a:schemeClr val="dk2"/>
                </a:solidFill>
              </a:rPr>
              <a:t>d</a:t>
            </a:r>
            <a:r>
              <a:rPr lang="en-US" sz="1700" b="1" i="1">
                <a:solidFill>
                  <a:schemeClr val="dk2"/>
                </a:solidFill>
              </a:rPr>
              <a:t>)</a:t>
            </a:r>
            <a:r>
              <a:rPr lang="en-US" sz="1700" b="1" i="1" baseline="-25000">
                <a:solidFill>
                  <a:schemeClr val="dk2"/>
                </a:solidFill>
              </a:rPr>
              <a:t> </a:t>
            </a:r>
            <a:r>
              <a:rPr lang="en-US" sz="1700" b="1" i="1">
                <a:solidFill>
                  <a:schemeClr val="dk2"/>
                </a:solidFill>
              </a:rPr>
              <a:t>)</a:t>
            </a:r>
            <a:endParaRPr sz="700" b="1" i="1"/>
          </a:p>
        </p:txBody>
      </p:sp>
      <p:sp>
        <p:nvSpPr>
          <p:cNvPr id="129" name="Google Shape;129;p17"/>
          <p:cNvSpPr txBox="1"/>
          <p:nvPr/>
        </p:nvSpPr>
        <p:spPr>
          <a:xfrm>
            <a:off x="1066750" y="5744000"/>
            <a:ext cx="4030800" cy="6204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800" b="1" i="1">
                <a:solidFill>
                  <a:schemeClr val="dk2"/>
                </a:solidFill>
              </a:rPr>
              <a:t>c’ ← ReEnc(rk, c</a:t>
            </a:r>
            <a:r>
              <a:rPr lang="en-US" sz="1800" b="1" i="1" baseline="-25000">
                <a:solidFill>
                  <a:schemeClr val="dk2"/>
                </a:solidFill>
              </a:rPr>
              <a:t> </a:t>
            </a:r>
            <a:r>
              <a:rPr lang="en-US" sz="1800" b="1" i="1">
                <a:solidFill>
                  <a:schemeClr val="dk2"/>
                </a:solidFill>
              </a:rPr>
              <a:t>)</a:t>
            </a:r>
            <a:endParaRPr sz="800" b="1" i="1"/>
          </a:p>
        </p:txBody>
      </p:sp>
      <p:sp>
        <p:nvSpPr>
          <p:cNvPr id="130" name="Google Shape;130;p17"/>
          <p:cNvSpPr txBox="1"/>
          <p:nvPr/>
        </p:nvSpPr>
        <p:spPr>
          <a:xfrm>
            <a:off x="7094350" y="2061675"/>
            <a:ext cx="4030800" cy="620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700" b="1" i="1">
                <a:solidFill>
                  <a:schemeClr val="dk2"/>
                </a:solidFill>
              </a:rPr>
              <a:t>k ← KeyGen(1</a:t>
            </a:r>
            <a:r>
              <a:rPr lang="en-US" sz="1700" b="1" i="1" baseline="30000">
                <a:solidFill>
                  <a:schemeClr val="dk2"/>
                </a:solidFill>
              </a:rPr>
              <a:t>n</a:t>
            </a:r>
            <a:r>
              <a:rPr lang="en-US" sz="1700" b="1" i="1" baseline="-25000">
                <a:solidFill>
                  <a:schemeClr val="dk2"/>
                </a:solidFill>
              </a:rPr>
              <a:t> </a:t>
            </a:r>
            <a:r>
              <a:rPr lang="en-US" sz="1700" b="1" i="1">
                <a:solidFill>
                  <a:schemeClr val="dk2"/>
                </a:solidFill>
              </a:rPr>
              <a:t>)</a:t>
            </a:r>
            <a:endParaRPr sz="700" b="1" i="1"/>
          </a:p>
        </p:txBody>
      </p:sp>
      <p:sp>
        <p:nvSpPr>
          <p:cNvPr id="131" name="Google Shape;131;p17"/>
          <p:cNvSpPr txBox="1"/>
          <p:nvPr/>
        </p:nvSpPr>
        <p:spPr>
          <a:xfrm>
            <a:off x="7094350" y="2867125"/>
            <a:ext cx="4030800" cy="620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800" b="1" i="1">
                <a:solidFill>
                  <a:schemeClr val="dk2"/>
                </a:solidFill>
              </a:rPr>
              <a:t>c ← Enc(k, m</a:t>
            </a:r>
            <a:r>
              <a:rPr lang="en-US" sz="1800" b="1" i="1" baseline="-25000">
                <a:solidFill>
                  <a:schemeClr val="dk2"/>
                </a:solidFill>
              </a:rPr>
              <a:t> </a:t>
            </a:r>
            <a:r>
              <a:rPr lang="en-US" sz="1800" b="1" i="1">
                <a:solidFill>
                  <a:schemeClr val="dk2"/>
                </a:solidFill>
              </a:rPr>
              <a:t>)</a:t>
            </a:r>
            <a:endParaRPr sz="800" b="1" i="1"/>
          </a:p>
        </p:txBody>
      </p:sp>
      <p:sp>
        <p:nvSpPr>
          <p:cNvPr id="132" name="Google Shape;132;p17"/>
          <p:cNvSpPr txBox="1"/>
          <p:nvPr/>
        </p:nvSpPr>
        <p:spPr>
          <a:xfrm>
            <a:off x="7094350" y="3672575"/>
            <a:ext cx="4030800" cy="620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800" b="1" i="1">
                <a:solidFill>
                  <a:schemeClr val="dk2"/>
                </a:solidFill>
              </a:rPr>
              <a:t>m ← Dec(k, c</a:t>
            </a:r>
            <a:r>
              <a:rPr lang="en-US" sz="1800" b="1" i="1" baseline="-25000">
                <a:solidFill>
                  <a:schemeClr val="dk2"/>
                </a:solidFill>
              </a:rPr>
              <a:t> </a:t>
            </a:r>
            <a:r>
              <a:rPr lang="en-US" sz="1800" b="1" i="1">
                <a:solidFill>
                  <a:schemeClr val="dk2"/>
                </a:solidFill>
              </a:rPr>
              <a:t>)</a:t>
            </a:r>
            <a:endParaRPr sz="800" b="1" i="1"/>
          </a:p>
        </p:txBody>
      </p:sp>
      <p:sp>
        <p:nvSpPr>
          <p:cNvPr id="133" name="Google Shape;133;p17"/>
          <p:cNvSpPr txBox="1"/>
          <p:nvPr/>
        </p:nvSpPr>
        <p:spPr>
          <a:xfrm>
            <a:off x="7094350" y="4862350"/>
            <a:ext cx="4030800" cy="6204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700" b="1" i="1">
                <a:solidFill>
                  <a:schemeClr val="dk2"/>
                </a:solidFill>
              </a:rPr>
              <a:t>k</a:t>
            </a:r>
            <a:r>
              <a:rPr lang="en-US" sz="1700" b="1" i="1" baseline="-25000">
                <a:solidFill>
                  <a:schemeClr val="dk2"/>
                </a:solidFill>
              </a:rPr>
              <a:t>e+1</a:t>
            </a:r>
            <a:r>
              <a:rPr lang="en-US" sz="1700" b="1" i="1">
                <a:solidFill>
                  <a:schemeClr val="dk2"/>
                </a:solidFill>
              </a:rPr>
              <a:t> , </a:t>
            </a:r>
            <a:r>
              <a:rPr lang="en-US" sz="2100" i="1">
                <a:solidFill>
                  <a:schemeClr val="dk1"/>
                </a:solidFill>
              </a:rPr>
              <a:t>Δ</a:t>
            </a:r>
            <a:r>
              <a:rPr lang="en-US" sz="2200" i="1">
                <a:solidFill>
                  <a:schemeClr val="dk1"/>
                </a:solidFill>
              </a:rPr>
              <a:t> </a:t>
            </a:r>
            <a:r>
              <a:rPr lang="en-US" sz="1700" b="1" i="1">
                <a:solidFill>
                  <a:schemeClr val="dk2"/>
                </a:solidFill>
              </a:rPr>
              <a:t>← Next(k</a:t>
            </a:r>
            <a:r>
              <a:rPr lang="en-US" sz="1700" b="1" i="1" baseline="-25000">
                <a:solidFill>
                  <a:schemeClr val="dk2"/>
                </a:solidFill>
              </a:rPr>
              <a:t>e </a:t>
            </a:r>
            <a:r>
              <a:rPr lang="en-US" sz="1700" b="1" i="1">
                <a:solidFill>
                  <a:schemeClr val="dk2"/>
                </a:solidFill>
              </a:rPr>
              <a:t>)</a:t>
            </a:r>
            <a:endParaRPr sz="700" b="1" i="1"/>
          </a:p>
        </p:txBody>
      </p:sp>
      <p:sp>
        <p:nvSpPr>
          <p:cNvPr id="134" name="Google Shape;134;p17"/>
          <p:cNvSpPr txBox="1"/>
          <p:nvPr/>
        </p:nvSpPr>
        <p:spPr>
          <a:xfrm>
            <a:off x="7094350" y="5744000"/>
            <a:ext cx="4030800" cy="6204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800" b="1" i="1">
                <a:solidFill>
                  <a:schemeClr val="dk2"/>
                </a:solidFill>
              </a:rPr>
              <a:t>c’ ← Update(</a:t>
            </a:r>
            <a:r>
              <a:rPr lang="en-US" sz="2100" i="1">
                <a:solidFill>
                  <a:schemeClr val="dk1"/>
                </a:solidFill>
              </a:rPr>
              <a:t>Δ</a:t>
            </a:r>
            <a:r>
              <a:rPr lang="en-US" sz="1800" b="1" i="1">
                <a:solidFill>
                  <a:schemeClr val="dk2"/>
                </a:solidFill>
              </a:rPr>
              <a:t>, c</a:t>
            </a:r>
            <a:r>
              <a:rPr lang="en-US" sz="1800" b="1" i="1" baseline="-25000">
                <a:solidFill>
                  <a:schemeClr val="dk2"/>
                </a:solidFill>
              </a:rPr>
              <a:t> </a:t>
            </a:r>
            <a:r>
              <a:rPr lang="en-US" sz="1800" b="1" i="1">
                <a:solidFill>
                  <a:schemeClr val="dk2"/>
                </a:solidFill>
              </a:rPr>
              <a:t>)</a:t>
            </a:r>
            <a:endParaRPr sz="800" b="1" i="1"/>
          </a:p>
        </p:txBody>
      </p:sp>
      <p:sp>
        <p:nvSpPr>
          <p:cNvPr id="135" name="Google Shape;135;p17"/>
          <p:cNvSpPr txBox="1">
            <a:spLocks noGrp="1"/>
          </p:cNvSpPr>
          <p:nvPr>
            <p:ph type="sldNum" idx="12"/>
          </p:nvPr>
        </p:nvSpPr>
        <p:spPr>
          <a:xfrm>
            <a:off x="11395010" y="6333297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8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Directionality of PRE</a:t>
            </a:r>
            <a:endParaRPr/>
          </a:p>
        </p:txBody>
      </p:sp>
      <p:sp>
        <p:nvSpPr>
          <p:cNvPr id="142" name="Google Shape;142;p18"/>
          <p:cNvSpPr txBox="1">
            <a:spLocks noGrp="1"/>
          </p:cNvSpPr>
          <p:nvPr>
            <p:ph type="body" idx="1"/>
          </p:nvPr>
        </p:nvSpPr>
        <p:spPr>
          <a:xfrm>
            <a:off x="455700" y="4772475"/>
            <a:ext cx="11280600" cy="30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7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PRE Key Updates:</a:t>
            </a:r>
            <a:endParaRPr sz="2500"/>
          </a:p>
          <a:p>
            <a:pPr marL="914400" lvl="1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 i="1"/>
              <a:t>Bidirectional </a:t>
            </a:r>
            <a:r>
              <a:rPr lang="en-US" sz="2200"/>
              <a:t>- takes as input both secret keys</a:t>
            </a:r>
            <a:endParaRPr sz="2200"/>
          </a:p>
          <a:p>
            <a:pPr marL="914400" lvl="1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 i="1"/>
              <a:t>Unidirectional </a:t>
            </a:r>
            <a:r>
              <a:rPr lang="en-US" sz="2200"/>
              <a:t>- takes as input source secret and destination public key</a:t>
            </a:r>
            <a:endParaRPr sz="22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457200" lvl="0" indent="-387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UE Key Updates, even more variations…</a:t>
            </a:r>
            <a:endParaRPr sz="2500"/>
          </a:p>
        </p:txBody>
      </p:sp>
      <p:sp>
        <p:nvSpPr>
          <p:cNvPr id="143" name="Google Shape;143;p18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8"/>
          <p:cNvSpPr/>
          <p:nvPr/>
        </p:nvSpPr>
        <p:spPr>
          <a:xfrm>
            <a:off x="443889" y="3035815"/>
            <a:ext cx="11293800" cy="13617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>
                <a:solidFill>
                  <a:srgbClr val="0B5394"/>
                </a:solidFill>
              </a:rPr>
              <a:t>Ciphertext Updates &amp; Key Updates</a:t>
            </a:r>
            <a:endParaRPr sz="1400" i="0" u="none" strike="noStrike" cap="none">
              <a:solidFill>
                <a:srgbClr val="0B5394"/>
              </a:solidFill>
            </a:endParaRPr>
          </a:p>
        </p:txBody>
      </p:sp>
      <p:grpSp>
        <p:nvGrpSpPr>
          <p:cNvPr id="145" name="Google Shape;145;p18"/>
          <p:cNvGrpSpPr/>
          <p:nvPr/>
        </p:nvGrpSpPr>
        <p:grpSpPr>
          <a:xfrm>
            <a:off x="443889" y="1511602"/>
            <a:ext cx="11293800" cy="1361700"/>
            <a:chOff x="443889" y="1664002"/>
            <a:chExt cx="11293800" cy="1361700"/>
          </a:xfrm>
        </p:grpSpPr>
        <p:sp>
          <p:nvSpPr>
            <p:cNvPr id="146" name="Google Shape;146;p18"/>
            <p:cNvSpPr/>
            <p:nvPr/>
          </p:nvSpPr>
          <p:spPr>
            <a:xfrm>
              <a:off x="443889" y="1664002"/>
              <a:ext cx="11293800" cy="13617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11112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>
                  <a:solidFill>
                    <a:srgbClr val="0B5394"/>
                  </a:solidFill>
                </a:rPr>
                <a:t>Bidirectional vs Unidirectional</a:t>
              </a:r>
              <a:endParaRPr sz="1400" i="0" u="none" strike="noStrike" cap="none">
                <a:solidFill>
                  <a:srgbClr val="0B5394"/>
                </a:solidFill>
              </a:endParaRPr>
            </a:p>
          </p:txBody>
        </p:sp>
        <p:cxnSp>
          <p:nvCxnSpPr>
            <p:cNvPr id="147" name="Google Shape;147;p18"/>
            <p:cNvCxnSpPr/>
            <p:nvPr/>
          </p:nvCxnSpPr>
          <p:spPr>
            <a:xfrm rot="10800000" flipH="1">
              <a:off x="1188225" y="2339725"/>
              <a:ext cx="1699200" cy="12300"/>
            </a:xfrm>
            <a:prstGeom prst="straightConnector1">
              <a:avLst/>
            </a:prstGeom>
            <a:noFill/>
            <a:ln w="76200" cap="flat" cmpd="sng">
              <a:solidFill>
                <a:schemeClr val="dk2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148" name="Google Shape;148;p18"/>
            <p:cNvCxnSpPr/>
            <p:nvPr/>
          </p:nvCxnSpPr>
          <p:spPr>
            <a:xfrm rot="10800000" flipH="1">
              <a:off x="9164375" y="2339725"/>
              <a:ext cx="1656900" cy="12300"/>
            </a:xfrm>
            <a:prstGeom prst="straightConnector1">
              <a:avLst/>
            </a:prstGeom>
            <a:noFill/>
            <a:ln w="7620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sp>
        <p:nvSpPr>
          <p:cNvPr id="149" name="Google Shape;149;p18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367689" y="263770"/>
            <a:ext cx="10668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Directionality of UE</a:t>
            </a:r>
            <a:endParaRPr/>
          </a:p>
        </p:txBody>
      </p:sp>
      <p:sp>
        <p:nvSpPr>
          <p:cNvPr id="155" name="Google Shape;155;p19"/>
          <p:cNvSpPr txBox="1">
            <a:spLocks noGrp="1"/>
          </p:cNvSpPr>
          <p:nvPr>
            <p:ph type="body" idx="1"/>
          </p:nvPr>
        </p:nvSpPr>
        <p:spPr>
          <a:xfrm>
            <a:off x="457200" y="1523999"/>
            <a:ext cx="11280600" cy="11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i="1"/>
              <a:t>Ciphertext Update</a:t>
            </a:r>
            <a:r>
              <a:rPr lang="en-US"/>
              <a:t> can be Bidirectional and Unidirectional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More Importantly how about </a:t>
            </a:r>
            <a:r>
              <a:rPr lang="en-US" b="1" i="1"/>
              <a:t>Key Updates:</a:t>
            </a:r>
            <a:endParaRPr/>
          </a:p>
        </p:txBody>
      </p:sp>
      <p:sp>
        <p:nvSpPr>
          <p:cNvPr id="156" name="Google Shape;156;p19"/>
          <p:cNvSpPr/>
          <p:nvPr/>
        </p:nvSpPr>
        <p:spPr>
          <a:xfrm>
            <a:off x="321125" y="2672450"/>
            <a:ext cx="2760300" cy="2499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800" b="1" i="1" u="none" strike="noStrike" cap="none">
                <a:solidFill>
                  <a:srgbClr val="434343"/>
                </a:solidFill>
              </a:rPr>
              <a:t>Bidirectional</a:t>
            </a:r>
            <a:endParaRPr sz="1800" b="1" i="0" u="none" strike="noStrike" cap="none">
              <a:solidFill>
                <a:srgbClr val="434343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800" i="0" u="none" strike="noStrike" cap="none">
                <a:solidFill>
                  <a:srgbClr val="434343"/>
                </a:solidFill>
              </a:rPr>
              <a:t>Given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Δ</a:t>
            </a:r>
            <a:r>
              <a:rPr lang="en-US" sz="1800" i="0" u="none" strike="noStrike" cap="none">
                <a:solidFill>
                  <a:srgbClr val="434343"/>
                </a:solidFill>
              </a:rPr>
              <a:t> and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k </a:t>
            </a:r>
            <a:endParaRPr sz="1800" i="1" u="none" strike="noStrike" cap="none">
              <a:solidFill>
                <a:srgbClr val="434343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800" b="1" i="1" u="none" strike="noStrike" cap="none">
                <a:solidFill>
                  <a:srgbClr val="434343"/>
                </a:solidFill>
              </a:rPr>
              <a:t>can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derive other key</a:t>
            </a:r>
            <a:endParaRPr sz="1800" i="1" u="none" strike="noStrike" cap="none">
              <a:solidFill>
                <a:srgbClr val="434343"/>
              </a:solidFill>
            </a:endParaRPr>
          </a:p>
        </p:txBody>
      </p:sp>
      <p:sp>
        <p:nvSpPr>
          <p:cNvPr id="157" name="Google Shape;157;p19"/>
          <p:cNvSpPr/>
          <p:nvPr/>
        </p:nvSpPr>
        <p:spPr>
          <a:xfrm>
            <a:off x="3259049" y="2672450"/>
            <a:ext cx="2760300" cy="2499000"/>
          </a:xfrm>
          <a:prstGeom prst="rect">
            <a:avLst/>
          </a:prstGeom>
          <a:solidFill>
            <a:srgbClr val="D9D2E9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800" b="1" i="1" u="none" strike="noStrike" cap="none">
                <a:solidFill>
                  <a:srgbClr val="434343"/>
                </a:solidFill>
              </a:rPr>
              <a:t>Unidirectional </a:t>
            </a:r>
            <a:endParaRPr sz="1800" b="1" i="1" u="none" strike="noStrike" cap="none">
              <a:solidFill>
                <a:srgbClr val="434343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800" b="1" i="1" u="none" strike="noStrike" cap="none">
                <a:solidFill>
                  <a:srgbClr val="434343"/>
                </a:solidFill>
              </a:rPr>
              <a:t>(Forward Leak)</a:t>
            </a:r>
            <a:endParaRPr sz="1800" b="1" i="1" u="none" strike="noStrike" cap="none">
              <a:solidFill>
                <a:srgbClr val="434343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800" i="0" u="none" strike="noStrike" cap="none">
                <a:solidFill>
                  <a:srgbClr val="434343"/>
                </a:solidFill>
              </a:rPr>
              <a:t>Given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Δ</a:t>
            </a:r>
            <a:r>
              <a:rPr lang="en-US" sz="1800" i="1" u="none" strike="noStrike" cap="none" baseline="-25000">
                <a:solidFill>
                  <a:srgbClr val="434343"/>
                </a:solidFill>
              </a:rPr>
              <a:t>i+1</a:t>
            </a:r>
            <a:r>
              <a:rPr lang="en-US" sz="1800" i="0" u="none" strike="noStrike" cap="none">
                <a:solidFill>
                  <a:srgbClr val="434343"/>
                </a:solidFill>
              </a:rPr>
              <a:t> and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k</a:t>
            </a:r>
            <a:r>
              <a:rPr lang="en-US" sz="1800" i="1" u="none" strike="noStrike" cap="none" baseline="-25000">
                <a:solidFill>
                  <a:srgbClr val="434343"/>
                </a:solidFill>
              </a:rPr>
              <a:t>i </a:t>
            </a:r>
            <a:endParaRPr sz="1800" i="1" u="none" strike="noStrike" cap="none" baseline="-25000">
              <a:solidFill>
                <a:srgbClr val="434343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800" b="1" i="1" u="none" strike="noStrike" cap="none">
                <a:solidFill>
                  <a:srgbClr val="434343"/>
                </a:solidFill>
              </a:rPr>
              <a:t>can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derive k</a:t>
            </a:r>
            <a:r>
              <a:rPr lang="en-US" sz="1800" i="1" u="none" strike="noStrike" cap="none" baseline="-25000">
                <a:solidFill>
                  <a:srgbClr val="434343"/>
                </a:solidFill>
              </a:rPr>
              <a:t>i+1</a:t>
            </a:r>
            <a:endParaRPr sz="1800" b="1" i="1" u="none" strike="noStrike" cap="none" baseline="-25000">
              <a:solidFill>
                <a:srgbClr val="434343"/>
              </a:solidFill>
            </a:endParaRPr>
          </a:p>
        </p:txBody>
      </p:sp>
      <p:sp>
        <p:nvSpPr>
          <p:cNvPr id="158" name="Google Shape;158;p19"/>
          <p:cNvSpPr/>
          <p:nvPr/>
        </p:nvSpPr>
        <p:spPr>
          <a:xfrm>
            <a:off x="6196973" y="2672450"/>
            <a:ext cx="2760300" cy="2499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800" b="1" i="1" u="none" strike="noStrike" cap="none">
                <a:solidFill>
                  <a:srgbClr val="434343"/>
                </a:solidFill>
              </a:rPr>
              <a:t>Unidirectional </a:t>
            </a:r>
            <a:endParaRPr sz="1800" b="1" i="1" u="none" strike="noStrike" cap="none">
              <a:solidFill>
                <a:srgbClr val="434343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800" b="1" i="1" u="none" strike="noStrike" cap="none">
                <a:solidFill>
                  <a:srgbClr val="434343"/>
                </a:solidFill>
              </a:rPr>
              <a:t>(Backwards Leak)</a:t>
            </a:r>
            <a:endParaRPr sz="1800" b="1" i="1" u="none" strike="noStrike" cap="none">
              <a:solidFill>
                <a:srgbClr val="434343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800" i="0" u="none" strike="noStrike" cap="none">
                <a:solidFill>
                  <a:srgbClr val="434343"/>
                </a:solidFill>
              </a:rPr>
              <a:t>Given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Δ</a:t>
            </a:r>
            <a:r>
              <a:rPr lang="en-US" sz="1800" i="1" u="none" strike="noStrike" cap="none" baseline="-25000">
                <a:solidFill>
                  <a:srgbClr val="434343"/>
                </a:solidFill>
              </a:rPr>
              <a:t>i+1</a:t>
            </a:r>
            <a:r>
              <a:rPr lang="en-US" sz="1800" i="0" u="none" strike="noStrike" cap="none">
                <a:solidFill>
                  <a:srgbClr val="434343"/>
                </a:solidFill>
              </a:rPr>
              <a:t> and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k</a:t>
            </a:r>
            <a:r>
              <a:rPr lang="en-US" sz="1800" i="1" u="none" strike="noStrike" cap="none" baseline="-25000">
                <a:solidFill>
                  <a:srgbClr val="434343"/>
                </a:solidFill>
              </a:rPr>
              <a:t>i+1 </a:t>
            </a:r>
            <a:endParaRPr sz="1800" i="1" u="none" strike="noStrike" cap="none" baseline="-25000">
              <a:solidFill>
                <a:srgbClr val="434343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800" b="1" i="1" u="none" strike="noStrike" cap="none">
                <a:solidFill>
                  <a:srgbClr val="434343"/>
                </a:solidFill>
              </a:rPr>
              <a:t>can</a:t>
            </a:r>
            <a:r>
              <a:rPr lang="en-US" sz="1800" b="1" i="1">
                <a:solidFill>
                  <a:srgbClr val="434343"/>
                </a:solidFill>
              </a:rPr>
              <a:t>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derive k</a:t>
            </a:r>
            <a:r>
              <a:rPr lang="en-US" sz="1800" i="1" u="none" strike="noStrike" cap="none" baseline="-25000">
                <a:solidFill>
                  <a:srgbClr val="434343"/>
                </a:solidFill>
              </a:rPr>
              <a:t>i</a:t>
            </a:r>
            <a:endParaRPr sz="1800" b="1" i="1" u="none" strike="noStrike" cap="none">
              <a:solidFill>
                <a:srgbClr val="434343"/>
              </a:solidFill>
            </a:endParaRPr>
          </a:p>
        </p:txBody>
      </p:sp>
      <p:sp>
        <p:nvSpPr>
          <p:cNvPr id="159" name="Google Shape;159;p19"/>
          <p:cNvSpPr/>
          <p:nvPr/>
        </p:nvSpPr>
        <p:spPr>
          <a:xfrm>
            <a:off x="9134897" y="2672450"/>
            <a:ext cx="2760300" cy="2499000"/>
          </a:xfrm>
          <a:prstGeom prst="rect">
            <a:avLst/>
          </a:prstGeom>
          <a:solidFill>
            <a:srgbClr val="D9D2E9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800" b="1" i="1" u="none" strike="noStrike" cap="none">
                <a:solidFill>
                  <a:srgbClr val="434343"/>
                </a:solidFill>
              </a:rPr>
              <a:t>No Directional</a:t>
            </a:r>
            <a:endParaRPr sz="1800" b="1" i="1" u="none" strike="noStrike" cap="none">
              <a:solidFill>
                <a:srgbClr val="434343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800" i="0" u="none" strike="noStrike" cap="none">
                <a:solidFill>
                  <a:srgbClr val="434343"/>
                </a:solidFill>
              </a:rPr>
              <a:t>Given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Δ</a:t>
            </a:r>
            <a:r>
              <a:rPr lang="en-US" sz="1800" i="0" u="none" strike="noStrike" cap="none">
                <a:solidFill>
                  <a:srgbClr val="434343"/>
                </a:solidFill>
              </a:rPr>
              <a:t> and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k </a:t>
            </a:r>
            <a:endParaRPr sz="1800" i="1" u="none" strike="noStrike" cap="none">
              <a:solidFill>
                <a:srgbClr val="434343"/>
              </a:solidFill>
            </a:endParaRPr>
          </a:p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800" b="1" i="1" u="none" strike="noStrike" cap="none">
                <a:solidFill>
                  <a:srgbClr val="434343"/>
                </a:solidFill>
              </a:rPr>
              <a:t>cannot </a:t>
            </a:r>
            <a:r>
              <a:rPr lang="en-US" sz="1800" i="1" u="none" strike="noStrike" cap="none">
                <a:solidFill>
                  <a:srgbClr val="434343"/>
                </a:solidFill>
              </a:rPr>
              <a:t>derive other key</a:t>
            </a:r>
            <a:endParaRPr sz="1800" b="1" i="1" u="none" strike="noStrike" cap="none">
              <a:solidFill>
                <a:srgbClr val="434343"/>
              </a:solidFill>
            </a:endParaRPr>
          </a:p>
        </p:txBody>
      </p:sp>
      <p:sp>
        <p:nvSpPr>
          <p:cNvPr id="160" name="Google Shape;160;p19"/>
          <p:cNvSpPr txBox="1">
            <a:spLocks noGrp="1"/>
          </p:cNvSpPr>
          <p:nvPr>
            <p:ph type="body" idx="1"/>
          </p:nvPr>
        </p:nvSpPr>
        <p:spPr>
          <a:xfrm>
            <a:off x="6196975" y="5423575"/>
            <a:ext cx="5698200" cy="11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65"/>
              <a:buNone/>
            </a:pPr>
            <a:r>
              <a:rPr lang="en-US" sz="1750">
                <a:solidFill>
                  <a:schemeClr val="dk1"/>
                </a:solidFill>
              </a:rPr>
              <a:t>The next talk formally proves equivalence of these</a:t>
            </a:r>
            <a:endParaRPr sz="175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65"/>
              <a:buNone/>
            </a:pPr>
            <a:endParaRPr sz="175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65"/>
              <a:buNone/>
            </a:pPr>
            <a:r>
              <a:rPr lang="en-US" sz="1750" i="1">
                <a:solidFill>
                  <a:schemeClr val="dk1"/>
                </a:solidFill>
              </a:rPr>
              <a:t>Intuition:</a:t>
            </a:r>
            <a:r>
              <a:rPr lang="en-US" sz="1750">
                <a:solidFill>
                  <a:schemeClr val="dk1"/>
                </a:solidFill>
              </a:rPr>
              <a:t> Simply update ciphertext &amp; decrypt using</a:t>
            </a:r>
            <a:r>
              <a:rPr lang="en-US" sz="1750" b="1">
                <a:solidFill>
                  <a:schemeClr val="dk1"/>
                </a:solidFill>
              </a:rPr>
              <a:t> </a:t>
            </a:r>
            <a:r>
              <a:rPr lang="en-US" sz="175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en-US" sz="1750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i+1</a:t>
            </a:r>
            <a:endParaRPr sz="1750" i="1">
              <a:solidFill>
                <a:schemeClr val="dk1"/>
              </a:solidFill>
            </a:endParaRPr>
          </a:p>
        </p:txBody>
      </p:sp>
      <p:sp>
        <p:nvSpPr>
          <p:cNvPr id="161" name="Google Shape;161;p19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0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Building Unidirectional Schemes</a:t>
            </a:r>
            <a:endParaRPr/>
          </a:p>
        </p:txBody>
      </p:sp>
      <p:sp>
        <p:nvSpPr>
          <p:cNvPr id="169" name="Google Shape;169;p20"/>
          <p:cNvSpPr txBox="1">
            <a:spLocks noGrp="1"/>
          </p:cNvSpPr>
          <p:nvPr>
            <p:ph type="body" idx="1"/>
          </p:nvPr>
        </p:nvSpPr>
        <p:spPr>
          <a:xfrm>
            <a:off x="455700" y="1530725"/>
            <a:ext cx="11280600" cy="300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Prior work shows that constructing unidirectional schemes is hard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For PRE schemes either:</a:t>
            </a:r>
            <a:endParaRPr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Only support one re-encryption</a:t>
            </a:r>
            <a:endParaRPr/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Or need stronger assumptions (FHE, iO, LWE)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For UE, </a:t>
            </a:r>
            <a:endParaRPr/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Similar is true (LWE, iO, SXDH)</a:t>
            </a:r>
            <a:endParaRPr/>
          </a:p>
        </p:txBody>
      </p:sp>
      <p:sp>
        <p:nvSpPr>
          <p:cNvPr id="170" name="Google Shape;170;p20"/>
          <p:cNvSpPr/>
          <p:nvPr/>
        </p:nvSpPr>
        <p:spPr>
          <a:xfrm>
            <a:off x="450589" y="4776402"/>
            <a:ext cx="11293800" cy="1361700"/>
          </a:xfrm>
          <a:prstGeom prst="rect">
            <a:avLst/>
          </a:prstGeom>
          <a:solidFill>
            <a:srgbClr val="EEEEEE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11112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>
                <a:solidFill>
                  <a:srgbClr val="0B5394"/>
                </a:solidFill>
              </a:rPr>
              <a:t>Can we construct unidirectional UE/PRE schemes from DDH?</a:t>
            </a:r>
            <a:endParaRPr sz="1400" i="0" u="none" strike="noStrike" cap="none">
              <a:solidFill>
                <a:srgbClr val="0B5394"/>
              </a:solidFill>
            </a:endParaRPr>
          </a:p>
        </p:txBody>
      </p:sp>
      <p:sp>
        <p:nvSpPr>
          <p:cNvPr id="171" name="Google Shape;171;p20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 txBox="1">
            <a:spLocks noGrp="1"/>
          </p:cNvSpPr>
          <p:nvPr>
            <p:ph type="body" idx="2"/>
          </p:nvPr>
        </p:nvSpPr>
        <p:spPr>
          <a:xfrm>
            <a:off x="443889" y="949569"/>
            <a:ext cx="10669500" cy="38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Let’s Focus on Updatable Encryption</a:t>
            </a:r>
            <a:endParaRPr/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/>
          </p:nvPr>
        </p:nvSpPr>
        <p:spPr>
          <a:xfrm>
            <a:off x="443889" y="187570"/>
            <a:ext cx="10668000" cy="762000"/>
          </a:xfrm>
          <a:prstGeom prst="rect">
            <a:avLst/>
          </a:prstGeom>
        </p:spPr>
        <p:txBody>
          <a:bodyPr spcFirstLastPara="1" wrap="square" lIns="0" tIns="0" rIns="0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Security Notions - High-level (Oracles)</a:t>
            </a:r>
            <a:endParaRPr/>
          </a:p>
        </p:txBody>
      </p:sp>
      <p:sp>
        <p:nvSpPr>
          <p:cNvPr id="180" name="Google Shape;180;p21"/>
          <p:cNvSpPr txBox="1"/>
          <p:nvPr/>
        </p:nvSpPr>
        <p:spPr>
          <a:xfrm>
            <a:off x="835750" y="1580825"/>
            <a:ext cx="26007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</a:rPr>
              <a:t>Encrypt</a:t>
            </a:r>
            <a:endParaRPr b="1"/>
          </a:p>
        </p:txBody>
      </p:sp>
      <p:sp>
        <p:nvSpPr>
          <p:cNvPr id="181" name="Google Shape;181;p21"/>
          <p:cNvSpPr txBox="1"/>
          <p:nvPr/>
        </p:nvSpPr>
        <p:spPr>
          <a:xfrm>
            <a:off x="854900" y="2571425"/>
            <a:ext cx="26007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</a:rPr>
              <a:t>Next</a:t>
            </a:r>
            <a:endParaRPr b="1"/>
          </a:p>
        </p:txBody>
      </p:sp>
      <p:sp>
        <p:nvSpPr>
          <p:cNvPr id="182" name="Google Shape;182;p21"/>
          <p:cNvSpPr txBox="1"/>
          <p:nvPr/>
        </p:nvSpPr>
        <p:spPr>
          <a:xfrm>
            <a:off x="835750" y="5575350"/>
            <a:ext cx="26007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</a:rPr>
              <a:t>Challenge</a:t>
            </a:r>
            <a:endParaRPr b="1"/>
          </a:p>
        </p:txBody>
      </p:sp>
      <p:sp>
        <p:nvSpPr>
          <p:cNvPr id="183" name="Google Shape;183;p21"/>
          <p:cNvSpPr txBox="1"/>
          <p:nvPr/>
        </p:nvSpPr>
        <p:spPr>
          <a:xfrm>
            <a:off x="854900" y="3594150"/>
            <a:ext cx="26007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</a:rPr>
              <a:t>Update</a:t>
            </a:r>
            <a:endParaRPr b="1"/>
          </a:p>
        </p:txBody>
      </p:sp>
      <p:sp>
        <p:nvSpPr>
          <p:cNvPr id="184" name="Google Shape;184;p21"/>
          <p:cNvSpPr txBox="1"/>
          <p:nvPr/>
        </p:nvSpPr>
        <p:spPr>
          <a:xfrm>
            <a:off x="854900" y="4603900"/>
            <a:ext cx="26007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</a:rPr>
              <a:t>Corrupt</a:t>
            </a:r>
            <a:endParaRPr b="1"/>
          </a:p>
        </p:txBody>
      </p:sp>
      <p:sp>
        <p:nvSpPr>
          <p:cNvPr id="185" name="Google Shape;185;p21"/>
          <p:cNvSpPr txBox="1"/>
          <p:nvPr/>
        </p:nvSpPr>
        <p:spPr>
          <a:xfrm>
            <a:off x="3666625" y="1580825"/>
            <a:ext cx="82416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900"/>
              <a:t>Encrypt a message</a:t>
            </a:r>
            <a:endParaRPr sz="1900"/>
          </a:p>
        </p:txBody>
      </p:sp>
      <p:sp>
        <p:nvSpPr>
          <p:cNvPr id="186" name="Google Shape;186;p21"/>
          <p:cNvSpPr txBox="1"/>
          <p:nvPr/>
        </p:nvSpPr>
        <p:spPr>
          <a:xfrm>
            <a:off x="3666625" y="5575350"/>
            <a:ext cx="8241600" cy="832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900"/>
              <a:t>Let’s explore different notions…</a:t>
            </a:r>
            <a:endParaRPr sz="1900"/>
          </a:p>
        </p:txBody>
      </p:sp>
      <p:sp>
        <p:nvSpPr>
          <p:cNvPr id="187" name="Google Shape;187;p21"/>
          <p:cNvSpPr txBox="1"/>
          <p:nvPr/>
        </p:nvSpPr>
        <p:spPr>
          <a:xfrm>
            <a:off x="3666625" y="2571425"/>
            <a:ext cx="82416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900"/>
              <a:t>Move to the next epoch</a:t>
            </a:r>
            <a:endParaRPr sz="1900"/>
          </a:p>
        </p:txBody>
      </p:sp>
      <p:sp>
        <p:nvSpPr>
          <p:cNvPr id="188" name="Google Shape;188;p21"/>
          <p:cNvSpPr txBox="1"/>
          <p:nvPr/>
        </p:nvSpPr>
        <p:spPr>
          <a:xfrm>
            <a:off x="3666625" y="3594150"/>
            <a:ext cx="82416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900"/>
              <a:t>Update a ciphertext to the current epoch (honest re-encryption)</a:t>
            </a:r>
            <a:endParaRPr sz="1900"/>
          </a:p>
        </p:txBody>
      </p:sp>
      <p:sp>
        <p:nvSpPr>
          <p:cNvPr id="189" name="Google Shape;189;p21"/>
          <p:cNvSpPr txBox="1"/>
          <p:nvPr/>
        </p:nvSpPr>
        <p:spPr>
          <a:xfrm>
            <a:off x="3666625" y="4584750"/>
            <a:ext cx="8241600" cy="832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1900" dirty="0"/>
              <a:t>Obtain secret key or update token from a prior epoch</a:t>
            </a:r>
            <a:endParaRPr sz="1900" dirty="0"/>
          </a:p>
        </p:txBody>
      </p:sp>
      <p:sp>
        <p:nvSpPr>
          <p:cNvPr id="190" name="Google Shape;190;p21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Visa Theme">
      <a:dk1>
        <a:srgbClr val="000000"/>
      </a:dk1>
      <a:lt1>
        <a:srgbClr val="FFFFFF"/>
      </a:lt1>
      <a:dk2>
        <a:srgbClr val="F0F0F0"/>
      </a:dk2>
      <a:lt2>
        <a:srgbClr val="ADADAD"/>
      </a:lt2>
      <a:accent1>
        <a:srgbClr val="1A1F71"/>
      </a:accent1>
      <a:accent2>
        <a:srgbClr val="F7B600"/>
      </a:accent2>
      <a:accent3>
        <a:srgbClr val="5C5C5C"/>
      </a:accent3>
      <a:accent4>
        <a:srgbClr val="003EA9"/>
      </a:accent4>
      <a:accent5>
        <a:srgbClr val="EF8400"/>
      </a:accent5>
      <a:accent6>
        <a:srgbClr val="FFD700"/>
      </a:accent6>
      <a:hlink>
        <a:srgbClr val="1A1F71"/>
      </a:hlink>
      <a:folHlink>
        <a:srgbClr val="ADADA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1122</Words>
  <Application>Microsoft Office PowerPoint</Application>
  <PresentationFormat>Widescreen</PresentationFormat>
  <Paragraphs>188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Quattrocento Sans</vt:lpstr>
      <vt:lpstr>Times New Roman</vt:lpstr>
      <vt:lpstr>Arial</vt:lpstr>
      <vt:lpstr>Calibri</vt:lpstr>
      <vt:lpstr>Simple Light</vt:lpstr>
      <vt:lpstr>Unidirectional Updatable Encryption and  Proxy Re-Encryption from DDH</vt:lpstr>
      <vt:lpstr>Key Management and Key Rotation</vt:lpstr>
      <vt:lpstr>What is Proxy Re-Encryption (PRE)?</vt:lpstr>
      <vt:lpstr>What is Updatable Encryption (UE)?</vt:lpstr>
      <vt:lpstr>Re-encryption Schemes</vt:lpstr>
      <vt:lpstr>Directionality of PRE</vt:lpstr>
      <vt:lpstr>Directionality of UE</vt:lpstr>
      <vt:lpstr>Building Unidirectional Schemes</vt:lpstr>
      <vt:lpstr>Security Notions - High-level (Oracles)</vt:lpstr>
      <vt:lpstr>Security Notions - High-level (Notions/Challenges)</vt:lpstr>
      <vt:lpstr>Building Unidirectional UE - A first attempt</vt:lpstr>
      <vt:lpstr>Consider a new building Block</vt:lpstr>
      <vt:lpstr>Building Unidirectional UE from KPHE</vt:lpstr>
      <vt:lpstr>Extensions and Security</vt:lpstr>
      <vt:lpstr>The challenge of ciphertext expansion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Unidirectional Updatable Encryption and  Proxy Re-Encryption from DDH</dc:title>
  <cp:lastModifiedBy>Gaven Watson</cp:lastModifiedBy>
  <cp:revision>5</cp:revision>
  <dcterms:modified xsi:type="dcterms:W3CDTF">2023-05-07T01:30:43Z</dcterms:modified>
</cp:coreProperties>
</file>