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94" r:id="rId4"/>
    <p:sldId id="295" r:id="rId5"/>
    <p:sldId id="266" r:id="rId6"/>
    <p:sldId id="264" r:id="rId7"/>
    <p:sldId id="259" r:id="rId8"/>
    <p:sldId id="265" r:id="rId9"/>
    <p:sldId id="260" r:id="rId10"/>
    <p:sldId id="261" r:id="rId11"/>
    <p:sldId id="280" r:id="rId12"/>
    <p:sldId id="281" r:id="rId13"/>
    <p:sldId id="282" r:id="rId14"/>
    <p:sldId id="299" r:id="rId15"/>
    <p:sldId id="262" r:id="rId16"/>
    <p:sldId id="263" r:id="rId17"/>
    <p:sldId id="270" r:id="rId18"/>
    <p:sldId id="271" r:id="rId19"/>
    <p:sldId id="272" r:id="rId20"/>
    <p:sldId id="273" r:id="rId21"/>
    <p:sldId id="274" r:id="rId22"/>
    <p:sldId id="302" r:id="rId23"/>
    <p:sldId id="303" r:id="rId24"/>
    <p:sldId id="304" r:id="rId25"/>
    <p:sldId id="268" r:id="rId26"/>
    <p:sldId id="269" r:id="rId27"/>
    <p:sldId id="305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276" r:id="rId36"/>
    <p:sldId id="293" r:id="rId37"/>
    <p:sldId id="292" r:id="rId38"/>
    <p:sldId id="314" r:id="rId39"/>
    <p:sldId id="315" r:id="rId40"/>
    <p:sldId id="316" r:id="rId41"/>
    <p:sldId id="278" r:id="rId42"/>
    <p:sldId id="317" r:id="rId43"/>
    <p:sldId id="318" r:id="rId44"/>
    <p:sldId id="296" r:id="rId45"/>
    <p:sldId id="297" r:id="rId46"/>
    <p:sldId id="298" r:id="rId47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B60C4"/>
    <a:srgbClr val="D4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7"/>
    <p:restoredTop sz="96405"/>
  </p:normalViewPr>
  <p:slideViewPr>
    <p:cSldViewPr snapToGrid="0" snapToObjects="1">
      <p:cViewPr varScale="1">
        <p:scale>
          <a:sx n="118" d="100"/>
          <a:sy n="118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61CA-1518-4A44-8E71-4D5F54FD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19A3E-E9B0-D049-B9BA-2DD9815F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02DF6-7C80-F244-BB14-F9674D5D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F9A6E-E9E4-B746-A7C6-1A5A5BCF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366C-5528-F54E-BB61-12D18725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831B0-3336-844E-96D8-0DC806B9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99759-3A55-C147-86C9-21AD0CC7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3661-6F91-3747-A323-C06C054D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6F9CC-DAE2-1943-BA1D-33DA411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0078-8981-FA40-A272-86E9F71E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5BD89-5A4F-FF44-9DDC-EAFF9D3FD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7D856-F88E-0945-B00B-8B123B724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D4847-D06A-2B42-AD2C-4132B59A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F2E16-896D-B14E-9733-A936A95A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E63B-839B-934D-BA82-F2F68D84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9EEA-85C0-ED44-8726-34B62227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8B5E-632A-CE49-86BE-E647FBC8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7249-24C0-214B-B8A2-C29FF6EC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20E2-668E-F846-A885-1A2D6909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A73DA-CADE-0A45-AF5A-B7EFB15D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48A6-6C37-8A4C-BAD5-FE46B349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098E5-0030-8A40-9D7B-526334368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5A2F-C542-504B-AB52-A7333765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3534-6509-B840-AC99-CD4C74D9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CEC3-F4A5-BC4E-B7CF-2D9E9514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F5A4-8E7D-AD4B-990B-547734B4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B603-1BB1-BE44-BC99-ED0A5DEC2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93C3E-971E-2745-A6A6-806FBCE57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D69DF-9C01-C044-BF97-7C9814E8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0898-806C-DC42-87BF-4EB562E6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848C1-354C-E340-8F54-6C144040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10B7-9935-C240-8FA2-E8082306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E2049-5BD0-F049-BF01-A508D2B6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0AE03-3F27-C24E-932E-BDFAE6393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3F3B2-EAC4-E74B-9B83-801AC0744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94647-B9C6-2943-83AD-465C4E0E0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C608F-CEB6-E14E-B8F6-D72CFCAF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791C7-4D2D-CF43-BCF3-DEE0438E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D5FE9-2026-2B41-A943-D5C9BDB8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7314-8707-EC40-9E02-89658E05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4A0F4-0EEF-2F46-B69F-32790D3C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BA3AE-C376-0C4C-BF13-8439DF30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7B044-D506-D141-958C-9CC93D42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F2E04-8F71-DB42-AAF6-1B2AB9AD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C034-82A1-664E-BEFE-12E18F6A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931A-9795-3A41-B23E-BCF609A4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54F7-8F96-1D46-BE34-2F4C95C3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68A9-18EE-6A42-9C74-8C0D569B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A0D69-0B6C-BD4B-8C5A-9373AC797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5AC4F-6F0C-6E46-9ED1-4D2DA991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32E6-1B72-2D4E-8AC9-DC74A77D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C6D18-40E2-7848-ADB7-97C7D237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7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F8B-CBA3-D847-9ACE-701F136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E79FA-8F19-7F41-B0EB-B01FBC46B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A1F0A-271F-B049-8377-C7DCC717F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B2098-5451-5D44-BA8C-CCF1CB0B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89304-83FE-284C-9828-E89FE814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D3F4E-D0A9-EB41-AF6F-FBA1EC13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88C68-FC9A-E948-A678-8F3C45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E31A8-D1C0-254D-96DC-89E85D40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5CFB5-FB5D-8243-A4A5-B5E79D371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4B9D-9DFA-EC41-80D4-7AFE88B9615F}" type="datetimeFigureOut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7C57-24FE-054B-B036-894CECF6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D136-75A1-E041-A581-65A21A1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F6550-2960-9E43-A1C8-FCF2A3608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6E01-7055-4748-8D26-B9424409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956112"/>
            <a:ext cx="11504815" cy="2387600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Security Analysis of RSA-BSSA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46FED-71F7-454E-98B6-6D7D54E3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7919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latin typeface="Chalkboard" panose="03050602040202020205" pitchFamily="66" charset="77"/>
              </a:rPr>
              <a:t>Anna Lysyanskaya</a:t>
            </a:r>
          </a:p>
          <a:p>
            <a:pPr algn="l"/>
            <a:r>
              <a:rPr lang="en-US" sz="3200" dirty="0">
                <a:latin typeface="Chalkboard" panose="03050602040202020205" pitchFamily="66" charset="77"/>
              </a:rPr>
              <a:t>Brown University</a:t>
            </a:r>
          </a:p>
          <a:p>
            <a:pPr algn="l"/>
            <a:r>
              <a:rPr lang="en-US" sz="3200" dirty="0">
                <a:latin typeface="Chalkboard" panose="03050602040202020205" pitchFamily="66" charset="77"/>
              </a:rPr>
              <a:t>(This work was supported by Apple Inc.)</a:t>
            </a:r>
          </a:p>
        </p:txBody>
      </p:sp>
      <p:pic>
        <p:nvPicPr>
          <p:cNvPr id="4" name="Picture 4" descr="brown">
            <a:extLst>
              <a:ext uri="{FF2B5EF4-FFF2-40B4-BE49-F238E27FC236}">
                <a16:creationId xmlns:a16="http://schemas.microsoft.com/office/drawing/2014/main" id="{2DB16D7C-CEA1-8B82-1898-53442D21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0066" y="4038600"/>
            <a:ext cx="1017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36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Unforgeability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9304-4805-A448-9DF7-C333DAC84A7C}"/>
              </a:ext>
            </a:extLst>
          </p:cNvPr>
          <p:cNvSpPr txBox="1"/>
          <p:nvPr/>
        </p:nvSpPr>
        <p:spPr>
          <a:xfrm>
            <a:off x="2130357" y="1692611"/>
            <a:ext cx="16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Malicious 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23266-521B-B94B-9075-09B0293DF401}"/>
              </a:ext>
            </a:extLst>
          </p:cNvPr>
          <p:cNvSpPr txBox="1"/>
          <p:nvPr/>
        </p:nvSpPr>
        <p:spPr>
          <a:xfrm>
            <a:off x="7033098" y="1692611"/>
            <a:ext cx="29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Challenger = honest signer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5059EBC-81E6-0F48-8B1A-25A9FAACDFDF}"/>
              </a:ext>
            </a:extLst>
          </p:cNvPr>
          <p:cNvSpPr/>
          <p:nvPr/>
        </p:nvSpPr>
        <p:spPr>
          <a:xfrm>
            <a:off x="4426086" y="1896891"/>
            <a:ext cx="2402732" cy="661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PK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AF940C1-17B5-204B-921F-4994706231DA}"/>
              </a:ext>
            </a:extLst>
          </p:cNvPr>
          <p:cNvSpPr/>
          <p:nvPr/>
        </p:nvSpPr>
        <p:spPr>
          <a:xfrm>
            <a:off x="4464997" y="2712409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[1]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4561C27-A223-814F-AF2D-8C4E89B352F4}"/>
              </a:ext>
            </a:extLst>
          </p:cNvPr>
          <p:cNvSpPr/>
          <p:nvPr/>
        </p:nvSpPr>
        <p:spPr>
          <a:xfrm>
            <a:off x="4382312" y="3158275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[1]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28582D-E334-F040-8765-7D72518FF97A}"/>
              </a:ext>
            </a:extLst>
          </p:cNvPr>
          <p:cNvSpPr/>
          <p:nvPr/>
        </p:nvSpPr>
        <p:spPr>
          <a:xfrm>
            <a:off x="4481205" y="4285049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[L]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FD6915D-8F71-D448-9658-9D4EA9C4384D}"/>
              </a:ext>
            </a:extLst>
          </p:cNvPr>
          <p:cNvSpPr/>
          <p:nvPr/>
        </p:nvSpPr>
        <p:spPr>
          <a:xfrm>
            <a:off x="4398520" y="4730915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[L]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DED25A-D3C5-0B4E-BC29-E5D5DF3A2AA3}"/>
              </a:ext>
            </a:extLst>
          </p:cNvPr>
          <p:cNvSpPr/>
          <p:nvPr/>
        </p:nvSpPr>
        <p:spPr>
          <a:xfrm>
            <a:off x="5599886" y="3741933"/>
            <a:ext cx="110250" cy="9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59955-1054-CA4C-8EEF-86F75E2E49B8}"/>
              </a:ext>
            </a:extLst>
          </p:cNvPr>
          <p:cNvSpPr/>
          <p:nvPr/>
        </p:nvSpPr>
        <p:spPr>
          <a:xfrm>
            <a:off x="5616094" y="3894333"/>
            <a:ext cx="110250" cy="9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CE959-A27A-A344-94E1-4F80C9E00E59}"/>
              </a:ext>
            </a:extLst>
          </p:cNvPr>
          <p:cNvSpPr/>
          <p:nvPr/>
        </p:nvSpPr>
        <p:spPr>
          <a:xfrm>
            <a:off x="5616094" y="4049981"/>
            <a:ext cx="110250" cy="9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3B051C-B75F-B041-BA87-E2B5B7C4B56D}"/>
              </a:ext>
            </a:extLst>
          </p:cNvPr>
          <p:cNvSpPr/>
          <p:nvPr/>
        </p:nvSpPr>
        <p:spPr>
          <a:xfrm>
            <a:off x="1047922" y="5468611"/>
            <a:ext cx="5249690" cy="113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Output: (msg1,sig1), …, (</a:t>
            </a:r>
            <a:r>
              <a:rPr lang="en-US" dirty="0" err="1">
                <a:latin typeface="Chalkboard" panose="03050602040202020205" pitchFamily="66" charset="77"/>
              </a:rPr>
              <a:t>msgN,sigN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  <a:p>
            <a:r>
              <a:rPr lang="en-US" dirty="0">
                <a:latin typeface="Chalkboard" panose="03050602040202020205" pitchFamily="66" charset="77"/>
              </a:rPr>
              <a:t>WIN if these are distinct and &gt; L of them pass verification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63206-E7D1-6A44-8264-EEE951989A30}"/>
              </a:ext>
            </a:extLst>
          </p:cNvPr>
          <p:cNvSpPr txBox="1"/>
          <p:nvPr/>
        </p:nvSpPr>
        <p:spPr>
          <a:xfrm>
            <a:off x="7263408" y="4536554"/>
            <a:ext cx="4759979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Strong one-more-unforgeability: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Pr</a:t>
            </a:r>
            <a:r>
              <a:rPr lang="en-US" sz="3200" dirty="0">
                <a:latin typeface="Chalkboard" panose="03050602040202020205" pitchFamily="66" charset="77"/>
              </a:rPr>
              <a:t>[Malicious user wins] = negligible</a:t>
            </a:r>
          </a:p>
        </p:txBody>
      </p:sp>
    </p:spTree>
    <p:extLst>
      <p:ext uri="{BB962C8B-B14F-4D97-AF65-F5344CB8AC3E}">
        <p14:creationId xmlns:p14="http://schemas.microsoft.com/office/powerpoint/2010/main" val="30282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7" y="26345"/>
            <a:ext cx="10416702" cy="761827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What About Many Round Protocols?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9304-4805-A448-9DF7-C333DAC84A7C}"/>
              </a:ext>
            </a:extLst>
          </p:cNvPr>
          <p:cNvSpPr txBox="1"/>
          <p:nvPr/>
        </p:nvSpPr>
        <p:spPr>
          <a:xfrm>
            <a:off x="1828800" y="854643"/>
            <a:ext cx="16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Malicious 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23266-521B-B94B-9075-09B0293DF401}"/>
              </a:ext>
            </a:extLst>
          </p:cNvPr>
          <p:cNvSpPr txBox="1"/>
          <p:nvPr/>
        </p:nvSpPr>
        <p:spPr>
          <a:xfrm>
            <a:off x="7173318" y="885272"/>
            <a:ext cx="29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Challenger = honest signer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5059EBC-81E6-0F48-8B1A-25A9FAACDFDF}"/>
              </a:ext>
            </a:extLst>
          </p:cNvPr>
          <p:cNvSpPr/>
          <p:nvPr/>
        </p:nvSpPr>
        <p:spPr>
          <a:xfrm>
            <a:off x="4414728" y="752361"/>
            <a:ext cx="2402732" cy="661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PK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AF940C1-17B5-204B-921F-4994706231DA}"/>
              </a:ext>
            </a:extLst>
          </p:cNvPr>
          <p:cNvSpPr/>
          <p:nvPr/>
        </p:nvSpPr>
        <p:spPr>
          <a:xfrm>
            <a:off x="4464997" y="1399171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[1,1]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4561C27-A223-814F-AF2D-8C4E89B352F4}"/>
              </a:ext>
            </a:extLst>
          </p:cNvPr>
          <p:cNvSpPr/>
          <p:nvPr/>
        </p:nvSpPr>
        <p:spPr>
          <a:xfrm>
            <a:off x="4382312" y="1757485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[1,2]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28582D-E334-F040-8765-7D72518FF97A}"/>
              </a:ext>
            </a:extLst>
          </p:cNvPr>
          <p:cNvSpPr/>
          <p:nvPr/>
        </p:nvSpPr>
        <p:spPr>
          <a:xfrm>
            <a:off x="4481205" y="3351189"/>
            <a:ext cx="2363821" cy="5836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[L,1]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FD6915D-8F71-D448-9658-9D4EA9C4384D}"/>
              </a:ext>
            </a:extLst>
          </p:cNvPr>
          <p:cNvSpPr/>
          <p:nvPr/>
        </p:nvSpPr>
        <p:spPr>
          <a:xfrm>
            <a:off x="4398520" y="3709503"/>
            <a:ext cx="2402732" cy="58365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[L,2]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DED25A-D3C5-0B4E-BC29-E5D5DF3A2AA3}"/>
              </a:ext>
            </a:extLst>
          </p:cNvPr>
          <p:cNvSpPr/>
          <p:nvPr/>
        </p:nvSpPr>
        <p:spPr>
          <a:xfrm>
            <a:off x="5599886" y="2487063"/>
            <a:ext cx="110250" cy="9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B59955-1054-CA4C-8EEF-86F75E2E49B8}"/>
              </a:ext>
            </a:extLst>
          </p:cNvPr>
          <p:cNvSpPr/>
          <p:nvPr/>
        </p:nvSpPr>
        <p:spPr>
          <a:xfrm>
            <a:off x="5616094" y="2639463"/>
            <a:ext cx="110250" cy="9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CE959-A27A-A344-94E1-4F80C9E00E59}"/>
              </a:ext>
            </a:extLst>
          </p:cNvPr>
          <p:cNvSpPr/>
          <p:nvPr/>
        </p:nvSpPr>
        <p:spPr>
          <a:xfrm>
            <a:off x="5616094" y="2970209"/>
            <a:ext cx="110250" cy="97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3B051C-B75F-B041-BA87-E2B5B7C4B56D}"/>
              </a:ext>
            </a:extLst>
          </p:cNvPr>
          <p:cNvSpPr/>
          <p:nvPr/>
        </p:nvSpPr>
        <p:spPr>
          <a:xfrm>
            <a:off x="1047922" y="5468611"/>
            <a:ext cx="5249690" cy="113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Output: (msg1,sig1), …, (</a:t>
            </a:r>
            <a:r>
              <a:rPr lang="en-US" dirty="0" err="1">
                <a:latin typeface="Chalkboard" panose="03050602040202020205" pitchFamily="66" charset="77"/>
              </a:rPr>
              <a:t>msgN,sigN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  <a:p>
            <a:r>
              <a:rPr lang="en-US" dirty="0">
                <a:latin typeface="Chalkboard" panose="03050602040202020205" pitchFamily="66" charset="77"/>
              </a:rPr>
              <a:t>WIN if these are distinct and &gt; L of them pass verification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5E92AB0-B71F-79DA-3888-34E1EDE4E232}"/>
              </a:ext>
            </a:extLst>
          </p:cNvPr>
          <p:cNvSpPr/>
          <p:nvPr/>
        </p:nvSpPr>
        <p:spPr>
          <a:xfrm>
            <a:off x="4490933" y="2115772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[1,3]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C79ADF5F-5528-C299-C372-7E4AF4C2B527}"/>
              </a:ext>
            </a:extLst>
          </p:cNvPr>
          <p:cNvSpPr/>
          <p:nvPr/>
        </p:nvSpPr>
        <p:spPr>
          <a:xfrm>
            <a:off x="4408248" y="2474086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[1,4]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A01B5D-FA4B-D733-BABE-2503936B8955}"/>
              </a:ext>
            </a:extLst>
          </p:cNvPr>
          <p:cNvSpPr/>
          <p:nvPr/>
        </p:nvSpPr>
        <p:spPr>
          <a:xfrm>
            <a:off x="5627441" y="3125869"/>
            <a:ext cx="110250" cy="97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4CDEF4-273D-687F-42A3-98F7E34ABAA6}"/>
              </a:ext>
            </a:extLst>
          </p:cNvPr>
          <p:cNvSpPr/>
          <p:nvPr/>
        </p:nvSpPr>
        <p:spPr>
          <a:xfrm>
            <a:off x="5642019" y="3287210"/>
            <a:ext cx="110250" cy="97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10266F5-44DD-30F7-F419-9F2777C578C7}"/>
              </a:ext>
            </a:extLst>
          </p:cNvPr>
          <p:cNvSpPr/>
          <p:nvPr/>
        </p:nvSpPr>
        <p:spPr>
          <a:xfrm>
            <a:off x="4555781" y="4106707"/>
            <a:ext cx="2363821" cy="5836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[L,3]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5C323D75-1C10-5A1D-4558-6221CA4A4D2B}"/>
              </a:ext>
            </a:extLst>
          </p:cNvPr>
          <p:cNvSpPr/>
          <p:nvPr/>
        </p:nvSpPr>
        <p:spPr>
          <a:xfrm>
            <a:off x="4473096" y="4465021"/>
            <a:ext cx="2402732" cy="58365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[L,4]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6E1B3D-87F8-C1D5-61B2-084205207E9B}"/>
              </a:ext>
            </a:extLst>
          </p:cNvPr>
          <p:cNvSpPr/>
          <p:nvPr/>
        </p:nvSpPr>
        <p:spPr>
          <a:xfrm>
            <a:off x="5700398" y="4105094"/>
            <a:ext cx="110250" cy="97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936080-7B3C-D530-F138-A914E16300BF}"/>
              </a:ext>
            </a:extLst>
          </p:cNvPr>
          <p:cNvSpPr/>
          <p:nvPr/>
        </p:nvSpPr>
        <p:spPr>
          <a:xfrm>
            <a:off x="5716606" y="4257494"/>
            <a:ext cx="110250" cy="97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panose="03050602040202020205" pitchFamily="66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A8B7E-04E9-9C06-B02B-E1A7288B7DCD}"/>
              </a:ext>
            </a:extLst>
          </p:cNvPr>
          <p:cNvSpPr txBox="1"/>
          <p:nvPr/>
        </p:nvSpPr>
        <p:spPr>
          <a:xfrm>
            <a:off x="7173318" y="4223453"/>
            <a:ext cx="4759979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Chalkboard" panose="03050602040202020205" pitchFamily="66" charset="77"/>
              </a:rPr>
              <a:t>Sequential</a:t>
            </a:r>
            <a:r>
              <a:rPr lang="en-US" sz="3200" dirty="0">
                <a:latin typeface="Chalkboard" panose="03050602040202020205" pitchFamily="66" charset="77"/>
              </a:rPr>
              <a:t> strong one-more-unforgeability: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Pr</a:t>
            </a:r>
            <a:r>
              <a:rPr lang="en-US" sz="3200" dirty="0">
                <a:latin typeface="Chalkboard" panose="03050602040202020205" pitchFamily="66" charset="77"/>
              </a:rPr>
              <a:t>[Malicious user wins] = negligible</a:t>
            </a:r>
          </a:p>
        </p:txBody>
      </p:sp>
    </p:spTree>
    <p:extLst>
      <p:ext uri="{BB962C8B-B14F-4D97-AF65-F5344CB8AC3E}">
        <p14:creationId xmlns:p14="http://schemas.microsoft.com/office/powerpoint/2010/main" val="16189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7" y="26345"/>
            <a:ext cx="10416702" cy="761827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What About Many Round Protocols?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9304-4805-A448-9DF7-C333DAC84A7C}"/>
              </a:ext>
            </a:extLst>
          </p:cNvPr>
          <p:cNvSpPr txBox="1"/>
          <p:nvPr/>
        </p:nvSpPr>
        <p:spPr>
          <a:xfrm>
            <a:off x="1828800" y="854643"/>
            <a:ext cx="167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Malicious 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23266-521B-B94B-9075-09B0293DF401}"/>
              </a:ext>
            </a:extLst>
          </p:cNvPr>
          <p:cNvSpPr txBox="1"/>
          <p:nvPr/>
        </p:nvSpPr>
        <p:spPr>
          <a:xfrm>
            <a:off x="7173318" y="885272"/>
            <a:ext cx="298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Challenger = honest signer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5059EBC-81E6-0F48-8B1A-25A9FAACDFDF}"/>
              </a:ext>
            </a:extLst>
          </p:cNvPr>
          <p:cNvSpPr/>
          <p:nvPr/>
        </p:nvSpPr>
        <p:spPr>
          <a:xfrm>
            <a:off x="4414728" y="752361"/>
            <a:ext cx="2402732" cy="661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PK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AF940C1-17B5-204B-921F-4994706231DA}"/>
              </a:ext>
            </a:extLst>
          </p:cNvPr>
          <p:cNvSpPr/>
          <p:nvPr/>
        </p:nvSpPr>
        <p:spPr>
          <a:xfrm>
            <a:off x="3699755" y="1385391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[1,1]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4561C27-A223-814F-AF2D-8C4E89B352F4}"/>
              </a:ext>
            </a:extLst>
          </p:cNvPr>
          <p:cNvSpPr/>
          <p:nvPr/>
        </p:nvSpPr>
        <p:spPr>
          <a:xfrm>
            <a:off x="3680299" y="2186285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[1,2]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28582D-E334-F040-8765-7D72518FF97A}"/>
              </a:ext>
            </a:extLst>
          </p:cNvPr>
          <p:cNvSpPr/>
          <p:nvPr/>
        </p:nvSpPr>
        <p:spPr>
          <a:xfrm>
            <a:off x="4914089" y="1768804"/>
            <a:ext cx="2363821" cy="5836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[2,1]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FD6915D-8F71-D448-9658-9D4EA9C4384D}"/>
              </a:ext>
            </a:extLst>
          </p:cNvPr>
          <p:cNvSpPr/>
          <p:nvPr/>
        </p:nvSpPr>
        <p:spPr>
          <a:xfrm>
            <a:off x="4862210" y="2682692"/>
            <a:ext cx="2402732" cy="58365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[L,2]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3B051C-B75F-B041-BA87-E2B5B7C4B56D}"/>
              </a:ext>
            </a:extLst>
          </p:cNvPr>
          <p:cNvSpPr/>
          <p:nvPr/>
        </p:nvSpPr>
        <p:spPr>
          <a:xfrm>
            <a:off x="1047922" y="5468611"/>
            <a:ext cx="5249690" cy="113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Output: (msg1,sig1), …, (</a:t>
            </a:r>
            <a:r>
              <a:rPr lang="en-US" dirty="0" err="1">
                <a:latin typeface="Chalkboard" panose="03050602040202020205" pitchFamily="66" charset="77"/>
              </a:rPr>
              <a:t>msgN,sigN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  <a:p>
            <a:r>
              <a:rPr lang="en-US" dirty="0">
                <a:latin typeface="Chalkboard" panose="03050602040202020205" pitchFamily="66" charset="77"/>
              </a:rPr>
              <a:t>WIN if these are distinct and &gt; L of them pass verification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5E92AB0-B71F-79DA-3888-34E1EDE4E232}"/>
              </a:ext>
            </a:extLst>
          </p:cNvPr>
          <p:cNvSpPr/>
          <p:nvPr/>
        </p:nvSpPr>
        <p:spPr>
          <a:xfrm>
            <a:off x="3595082" y="4214401"/>
            <a:ext cx="2363821" cy="583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[1,3]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C79ADF5F-5528-C299-C372-7E4AF4C2B527}"/>
              </a:ext>
            </a:extLst>
          </p:cNvPr>
          <p:cNvSpPr/>
          <p:nvPr/>
        </p:nvSpPr>
        <p:spPr>
          <a:xfrm>
            <a:off x="3499514" y="4770175"/>
            <a:ext cx="2402732" cy="583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[1,4]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10266F5-44DD-30F7-F419-9F2777C578C7}"/>
              </a:ext>
            </a:extLst>
          </p:cNvPr>
          <p:cNvSpPr/>
          <p:nvPr/>
        </p:nvSpPr>
        <p:spPr>
          <a:xfrm>
            <a:off x="4935934" y="3193702"/>
            <a:ext cx="2363821" cy="58365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dirty="0">
                <a:latin typeface="Chalkboard" panose="03050602040202020205" pitchFamily="66" charset="77"/>
              </a:rPr>
              <a:t>[L,3]</a:t>
            </a: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5C323D75-1C10-5A1D-4558-6221CA4A4D2B}"/>
              </a:ext>
            </a:extLst>
          </p:cNvPr>
          <p:cNvSpPr/>
          <p:nvPr/>
        </p:nvSpPr>
        <p:spPr>
          <a:xfrm>
            <a:off x="4890539" y="3690109"/>
            <a:ext cx="2402732" cy="58365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dirty="0">
                <a:latin typeface="Chalkboard" panose="03050602040202020205" pitchFamily="66" charset="77"/>
              </a:rPr>
              <a:t>[L,4]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A8B7E-04E9-9C06-B02B-E1A7288B7DCD}"/>
              </a:ext>
            </a:extLst>
          </p:cNvPr>
          <p:cNvSpPr txBox="1"/>
          <p:nvPr/>
        </p:nvSpPr>
        <p:spPr>
          <a:xfrm>
            <a:off x="7321599" y="2765915"/>
            <a:ext cx="4759979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Chalkboard" panose="03050602040202020205" pitchFamily="66" charset="77"/>
              </a:rPr>
              <a:t>Concurrent</a:t>
            </a:r>
            <a:r>
              <a:rPr lang="en-US" sz="3200" dirty="0">
                <a:latin typeface="Chalkboard" panose="03050602040202020205" pitchFamily="66" charset="77"/>
              </a:rPr>
              <a:t> strong one-more-unforgeability: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Pr</a:t>
            </a:r>
            <a:r>
              <a:rPr lang="en-US" sz="3200" dirty="0">
                <a:latin typeface="Chalkboard" panose="03050602040202020205" pitchFamily="66" charset="77"/>
              </a:rPr>
              <a:t>[Malicious user who schedules protocol messages wins] = negligible</a:t>
            </a:r>
          </a:p>
        </p:txBody>
      </p:sp>
    </p:spTree>
    <p:extLst>
      <p:ext uri="{BB962C8B-B14F-4D97-AF65-F5344CB8AC3E}">
        <p14:creationId xmlns:p14="http://schemas.microsoft.com/office/powerpoint/2010/main" val="31188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D9A-97ED-7C98-9A27-6970F2C7B6C7}"/>
              </a:ext>
            </a:extLst>
          </p:cNvPr>
          <p:cNvSpPr txBox="1">
            <a:spLocks/>
          </p:cNvSpPr>
          <p:nvPr/>
        </p:nvSpPr>
        <p:spPr>
          <a:xfrm>
            <a:off x="1017879" y="335264"/>
            <a:ext cx="10416702" cy="62756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lkboard" panose="03050602040202020205" pitchFamily="66" charset="77"/>
              </a:rPr>
              <a:t>Observation: if a two-round blind signature is </a:t>
            </a:r>
            <a:r>
              <a:rPr lang="en-US" dirty="0">
                <a:solidFill>
                  <a:srgbClr val="7030A0"/>
                </a:solidFill>
                <a:latin typeface="Chalkboard" panose="03050602040202020205" pitchFamily="66" charset="77"/>
              </a:rPr>
              <a:t>sequentially</a:t>
            </a:r>
            <a:r>
              <a:rPr lang="en-US" dirty="0">
                <a:latin typeface="Chalkboard" panose="03050602040202020205" pitchFamily="66" charset="77"/>
              </a:rPr>
              <a:t> strong one-more-unforgeable, then it is also </a:t>
            </a:r>
            <a:r>
              <a:rPr lang="en-US" dirty="0">
                <a:solidFill>
                  <a:srgbClr val="7030A0"/>
                </a:solidFill>
                <a:latin typeface="Chalkboard" panose="03050602040202020205" pitchFamily="66" charset="77"/>
              </a:rPr>
              <a:t>concurrently</a:t>
            </a:r>
            <a:r>
              <a:rPr lang="en-US" dirty="0">
                <a:latin typeface="Chalkboard" panose="03050602040202020205" pitchFamily="66" charset="77"/>
              </a:rPr>
              <a:t> so.</a:t>
            </a:r>
          </a:p>
          <a:p>
            <a:endParaRPr lang="en-US" dirty="0">
              <a:latin typeface="Chalkboard" panose="03050602040202020205" pitchFamily="66" charset="77"/>
            </a:endParaRPr>
          </a:p>
          <a:p>
            <a:r>
              <a:rPr lang="en-US" dirty="0">
                <a:latin typeface="Chalkboard" panose="03050602040202020205" pitchFamily="66" charset="77"/>
              </a:rPr>
              <a:t>(Fun fact: some popular sequentially unforgeable 3-round blind sigs were recently shown to be vulnerable in the concurrent setting! [BLLOR21])</a:t>
            </a:r>
          </a:p>
        </p:txBody>
      </p:sp>
    </p:spTree>
    <p:extLst>
      <p:ext uri="{BB962C8B-B14F-4D97-AF65-F5344CB8AC3E}">
        <p14:creationId xmlns:p14="http://schemas.microsoft.com/office/powerpoint/2010/main" val="24951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543" y="1825625"/>
            <a:ext cx="8171235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Correctness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Unforgeability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Blindness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F7976-AB9B-0CFD-A6EE-1E33F784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Definition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6A7E8A1-E1D1-EF9E-4565-108DE7F349D7}"/>
              </a:ext>
            </a:extLst>
          </p:cNvPr>
          <p:cNvSpPr/>
          <p:nvPr/>
        </p:nvSpPr>
        <p:spPr>
          <a:xfrm>
            <a:off x="5056909" y="1842655"/>
            <a:ext cx="512618" cy="374072"/>
          </a:xfrm>
          <a:custGeom>
            <a:avLst/>
            <a:gdLst>
              <a:gd name="connsiteX0" fmla="*/ 0 w 512618"/>
              <a:gd name="connsiteY0" fmla="*/ 152400 h 374072"/>
              <a:gd name="connsiteX1" fmla="*/ 27709 w 512618"/>
              <a:gd name="connsiteY1" fmla="*/ 290945 h 374072"/>
              <a:gd name="connsiteX2" fmla="*/ 69273 w 512618"/>
              <a:gd name="connsiteY2" fmla="*/ 374072 h 374072"/>
              <a:gd name="connsiteX3" fmla="*/ 138546 w 512618"/>
              <a:gd name="connsiteY3" fmla="*/ 318654 h 374072"/>
              <a:gd name="connsiteX4" fmla="*/ 180109 w 512618"/>
              <a:gd name="connsiteY4" fmla="*/ 263236 h 374072"/>
              <a:gd name="connsiteX5" fmla="*/ 304800 w 512618"/>
              <a:gd name="connsiteY5" fmla="*/ 152400 h 374072"/>
              <a:gd name="connsiteX6" fmla="*/ 415636 w 512618"/>
              <a:gd name="connsiteY6" fmla="*/ 55418 h 374072"/>
              <a:gd name="connsiteX7" fmla="*/ 457200 w 512618"/>
              <a:gd name="connsiteY7" fmla="*/ 27709 h 374072"/>
              <a:gd name="connsiteX8" fmla="*/ 512618 w 512618"/>
              <a:gd name="connsiteY8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8" h="374072">
                <a:moveTo>
                  <a:pt x="0" y="152400"/>
                </a:moveTo>
                <a:cubicBezTo>
                  <a:pt x="5105" y="188134"/>
                  <a:pt x="8366" y="252258"/>
                  <a:pt x="27709" y="290945"/>
                </a:cubicBezTo>
                <a:cubicBezTo>
                  <a:pt x="81428" y="398386"/>
                  <a:pt x="34445" y="269593"/>
                  <a:pt x="69273" y="374072"/>
                </a:cubicBezTo>
                <a:cubicBezTo>
                  <a:pt x="102827" y="351702"/>
                  <a:pt x="113871" y="348264"/>
                  <a:pt x="138546" y="318654"/>
                </a:cubicBezTo>
                <a:cubicBezTo>
                  <a:pt x="153328" y="300915"/>
                  <a:pt x="164662" y="280399"/>
                  <a:pt x="180109" y="263236"/>
                </a:cubicBezTo>
                <a:cubicBezTo>
                  <a:pt x="251285" y="184152"/>
                  <a:pt x="240712" y="195125"/>
                  <a:pt x="304800" y="152400"/>
                </a:cubicBezTo>
                <a:cubicBezTo>
                  <a:pt x="350981" y="83127"/>
                  <a:pt x="318655" y="120072"/>
                  <a:pt x="415636" y="55418"/>
                </a:cubicBezTo>
                <a:cubicBezTo>
                  <a:pt x="429491" y="46182"/>
                  <a:pt x="441403" y="32975"/>
                  <a:pt x="457200" y="27709"/>
                </a:cubicBezTo>
                <a:cubicBezTo>
                  <a:pt x="504960" y="11789"/>
                  <a:pt x="488437" y="24181"/>
                  <a:pt x="51261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DCAE6DA-3C9C-26F4-4705-2A8F3AC33EFA}"/>
              </a:ext>
            </a:extLst>
          </p:cNvPr>
          <p:cNvSpPr/>
          <p:nvPr/>
        </p:nvSpPr>
        <p:spPr>
          <a:xfrm>
            <a:off x="5444832" y="2438403"/>
            <a:ext cx="512618" cy="374072"/>
          </a:xfrm>
          <a:custGeom>
            <a:avLst/>
            <a:gdLst>
              <a:gd name="connsiteX0" fmla="*/ 0 w 512618"/>
              <a:gd name="connsiteY0" fmla="*/ 152400 h 374072"/>
              <a:gd name="connsiteX1" fmla="*/ 27709 w 512618"/>
              <a:gd name="connsiteY1" fmla="*/ 290945 h 374072"/>
              <a:gd name="connsiteX2" fmla="*/ 69273 w 512618"/>
              <a:gd name="connsiteY2" fmla="*/ 374072 h 374072"/>
              <a:gd name="connsiteX3" fmla="*/ 138546 w 512618"/>
              <a:gd name="connsiteY3" fmla="*/ 318654 h 374072"/>
              <a:gd name="connsiteX4" fmla="*/ 180109 w 512618"/>
              <a:gd name="connsiteY4" fmla="*/ 263236 h 374072"/>
              <a:gd name="connsiteX5" fmla="*/ 304800 w 512618"/>
              <a:gd name="connsiteY5" fmla="*/ 152400 h 374072"/>
              <a:gd name="connsiteX6" fmla="*/ 415636 w 512618"/>
              <a:gd name="connsiteY6" fmla="*/ 55418 h 374072"/>
              <a:gd name="connsiteX7" fmla="*/ 457200 w 512618"/>
              <a:gd name="connsiteY7" fmla="*/ 27709 h 374072"/>
              <a:gd name="connsiteX8" fmla="*/ 512618 w 512618"/>
              <a:gd name="connsiteY8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8" h="374072">
                <a:moveTo>
                  <a:pt x="0" y="152400"/>
                </a:moveTo>
                <a:cubicBezTo>
                  <a:pt x="5105" y="188134"/>
                  <a:pt x="8366" y="252258"/>
                  <a:pt x="27709" y="290945"/>
                </a:cubicBezTo>
                <a:cubicBezTo>
                  <a:pt x="81428" y="398386"/>
                  <a:pt x="34445" y="269593"/>
                  <a:pt x="69273" y="374072"/>
                </a:cubicBezTo>
                <a:cubicBezTo>
                  <a:pt x="102827" y="351702"/>
                  <a:pt x="113871" y="348264"/>
                  <a:pt x="138546" y="318654"/>
                </a:cubicBezTo>
                <a:cubicBezTo>
                  <a:pt x="153328" y="300915"/>
                  <a:pt x="164662" y="280399"/>
                  <a:pt x="180109" y="263236"/>
                </a:cubicBezTo>
                <a:cubicBezTo>
                  <a:pt x="251285" y="184152"/>
                  <a:pt x="240712" y="195125"/>
                  <a:pt x="304800" y="152400"/>
                </a:cubicBezTo>
                <a:cubicBezTo>
                  <a:pt x="350981" y="83127"/>
                  <a:pt x="318655" y="120072"/>
                  <a:pt x="415636" y="55418"/>
                </a:cubicBezTo>
                <a:cubicBezTo>
                  <a:pt x="429491" y="46182"/>
                  <a:pt x="441403" y="32975"/>
                  <a:pt x="457200" y="27709"/>
                </a:cubicBezTo>
                <a:cubicBezTo>
                  <a:pt x="504960" y="11789"/>
                  <a:pt x="488437" y="24181"/>
                  <a:pt x="51261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Blindness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9304-4805-A448-9DF7-C333DAC84A7C}"/>
              </a:ext>
            </a:extLst>
          </p:cNvPr>
          <p:cNvSpPr txBox="1"/>
          <p:nvPr/>
        </p:nvSpPr>
        <p:spPr>
          <a:xfrm>
            <a:off x="1423102" y="1692611"/>
            <a:ext cx="28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Challenger – honest 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23266-521B-B94B-9075-09B0293DF401}"/>
              </a:ext>
            </a:extLst>
          </p:cNvPr>
          <p:cNvSpPr txBox="1"/>
          <p:nvPr/>
        </p:nvSpPr>
        <p:spPr>
          <a:xfrm>
            <a:off x="7616757" y="1679036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Malicious signer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5059EBC-81E6-0F48-8B1A-25A9FAACDFDF}"/>
              </a:ext>
            </a:extLst>
          </p:cNvPr>
          <p:cNvSpPr/>
          <p:nvPr/>
        </p:nvSpPr>
        <p:spPr>
          <a:xfrm>
            <a:off x="4426086" y="1896891"/>
            <a:ext cx="2402732" cy="661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PK, msg0, msg1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AF940C1-17B5-204B-921F-4994706231DA}"/>
              </a:ext>
            </a:extLst>
          </p:cNvPr>
          <p:cNvSpPr/>
          <p:nvPr/>
        </p:nvSpPr>
        <p:spPr>
          <a:xfrm>
            <a:off x="4464997" y="2683225"/>
            <a:ext cx="2363821" cy="109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blinded_msg</a:t>
            </a:r>
            <a:r>
              <a:rPr lang="en-US" sz="1600" dirty="0">
                <a:latin typeface="Chalkboard" panose="03050602040202020205" pitchFamily="66" charset="77"/>
              </a:rPr>
              <a:t>[b],</a:t>
            </a:r>
          </a:p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blinded_msg</a:t>
            </a:r>
            <a:r>
              <a:rPr lang="en-US" sz="1600" dirty="0">
                <a:latin typeface="Chalkboard" panose="03050602040202020205" pitchFamily="66" charset="77"/>
              </a:rPr>
              <a:t>[1-b]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4561C27-A223-814F-AF2D-8C4E89B352F4}"/>
              </a:ext>
            </a:extLst>
          </p:cNvPr>
          <p:cNvSpPr/>
          <p:nvPr/>
        </p:nvSpPr>
        <p:spPr>
          <a:xfrm>
            <a:off x="4285035" y="3626709"/>
            <a:ext cx="2402732" cy="1180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blinded_sig</a:t>
            </a:r>
            <a:r>
              <a:rPr lang="en-US" sz="1600" dirty="0">
                <a:latin typeface="Chalkboard" panose="03050602040202020205" pitchFamily="66" charset="77"/>
              </a:rPr>
              <a:t>[b]</a:t>
            </a:r>
          </a:p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blinded_sig</a:t>
            </a:r>
            <a:r>
              <a:rPr lang="en-US" sz="1600" dirty="0">
                <a:latin typeface="Chalkboard" panose="03050602040202020205" pitchFamily="66" charset="77"/>
              </a:rPr>
              <a:t>[1-b]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3B051C-B75F-B041-BA87-E2B5B7C4B56D}"/>
              </a:ext>
            </a:extLst>
          </p:cNvPr>
          <p:cNvSpPr/>
          <p:nvPr/>
        </p:nvSpPr>
        <p:spPr>
          <a:xfrm>
            <a:off x="6851943" y="5478338"/>
            <a:ext cx="5249690" cy="113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Output: b’</a:t>
            </a:r>
          </a:p>
          <a:p>
            <a:r>
              <a:rPr lang="en-US" dirty="0">
                <a:latin typeface="Chalkboard" panose="03050602040202020205" pitchFamily="66" charset="77"/>
              </a:rPr>
              <a:t>WIN if b = b’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5EEC7-962E-A74F-8BC4-D7F4AA8EDBFF}"/>
              </a:ext>
            </a:extLst>
          </p:cNvPr>
          <p:cNvSpPr txBox="1"/>
          <p:nvPr/>
        </p:nvSpPr>
        <p:spPr>
          <a:xfrm>
            <a:off x="1099226" y="3180945"/>
            <a:ext cx="267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b = randomly chosen bit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0A45E31-21B6-954D-9042-B2DA0E3DD2C9}"/>
              </a:ext>
            </a:extLst>
          </p:cNvPr>
          <p:cNvSpPr/>
          <p:nvPr/>
        </p:nvSpPr>
        <p:spPr>
          <a:xfrm>
            <a:off x="4471477" y="4654701"/>
            <a:ext cx="2363821" cy="109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If both sigs verify,</a:t>
            </a:r>
            <a:br>
              <a:rPr lang="en-US" sz="1600" dirty="0">
                <a:latin typeface="Chalkboard" panose="03050602040202020205" pitchFamily="66" charset="77"/>
              </a:rPr>
            </a:br>
            <a:r>
              <a:rPr lang="en-US" sz="1600" dirty="0">
                <a:latin typeface="Chalkboard" panose="03050602040202020205" pitchFamily="66" charset="77"/>
              </a:rPr>
              <a:t>sig0, sig1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3F662-8E44-4143-A14A-44B798A392AA}"/>
              </a:ext>
            </a:extLst>
          </p:cNvPr>
          <p:cNvSpPr txBox="1"/>
          <p:nvPr/>
        </p:nvSpPr>
        <p:spPr>
          <a:xfrm>
            <a:off x="2349624" y="3248408"/>
            <a:ext cx="791884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Blindness: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Pr</a:t>
            </a:r>
            <a:r>
              <a:rPr lang="en-US" sz="3200" dirty="0">
                <a:latin typeface="Chalkboard" panose="03050602040202020205" pitchFamily="66" charset="77"/>
              </a:rPr>
              <a:t>[Malicious signer wins] = ½ + negligible</a:t>
            </a:r>
          </a:p>
        </p:txBody>
      </p:sp>
    </p:spTree>
    <p:extLst>
      <p:ext uri="{BB962C8B-B14F-4D97-AF65-F5344CB8AC3E}">
        <p14:creationId xmlns:p14="http://schemas.microsoft.com/office/powerpoint/2010/main" val="35848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6" grpId="0" animBg="1"/>
      <p:bldP spid="3" grpId="0"/>
      <p:bldP spid="18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Definition’s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862" y="1825625"/>
            <a:ext cx="9756844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One-More-Unforgeability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First try: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Pointcheval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and Stern ‘96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Improvement by Schroeder and Unruh ‘12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Blindness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First try: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Juels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Luby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, Ostrovsky ‘97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Improvement by Abdalla,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Namprempre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and Neven ‘06</a:t>
            </a:r>
          </a:p>
          <a:p>
            <a:pPr marL="457200" lvl="1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457200" lvl="1" indent="0">
              <a:buNone/>
            </a:pPr>
            <a:endParaRPr lang="en-US" sz="2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315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KeyGen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outputs an RSA key pair: PK = (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N,e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) and SK = d such that ed = 1 mod phi(N)</a:t>
            </a:r>
          </a:p>
          <a:p>
            <a:pPr marL="0" indent="0">
              <a:buNone/>
            </a:pPr>
            <a:b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	Hash functions Hash*: {0,1}*-&gt;{0,1}</a:t>
            </a:r>
            <a:r>
              <a:rPr lang="en-US" sz="2400" baseline="30000" dirty="0">
                <a:latin typeface="Chalkboard" panose="03050602040202020205" pitchFamily="66" charset="77"/>
                <a:ea typeface="+mj-ea"/>
                <a:cs typeface="+mj-cs"/>
              </a:rPr>
              <a:t>k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			   Hash : {0,1}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lenM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-&gt; {0,1}</a:t>
            </a:r>
            <a:r>
              <a:rPr lang="en-US" sz="2400" baseline="30000" dirty="0">
                <a:latin typeface="Chalkboard" panose="03050602040202020205" pitchFamily="66" charset="77"/>
                <a:ea typeface="+mj-ea"/>
                <a:cs typeface="+mj-cs"/>
              </a:rPr>
              <a:t>k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		           MGF: {0,1}k-&gt;{0,1}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lenDB</a:t>
            </a:r>
            <a:endParaRPr lang="en-US" sz="2400" baseline="300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Sign protocol: TBA</a:t>
            </a:r>
          </a:p>
          <a:p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Verify(PK, msg, sig) works the same way as </a:t>
            </a:r>
            <a:r>
              <a:rPr lang="en-US" sz="2400" dirty="0">
                <a:highlight>
                  <a:srgbClr val="FFFF00"/>
                </a:highlight>
                <a:latin typeface="Chalkboard" panose="03050602040202020205" pitchFamily="66" charset="77"/>
                <a:ea typeface="+mj-ea"/>
                <a:cs typeface="+mj-cs"/>
              </a:rPr>
              <a:t>RSA-PSS</a:t>
            </a:r>
            <a:b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	- Compute EM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mod N</a:t>
            </a:r>
            <a:b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	- Check that EM </a:t>
            </a:r>
            <a:r>
              <a:rPr lang="en-US" sz="2400" dirty="0">
                <a:highlight>
                  <a:srgbClr val="FFFF00"/>
                </a:highlight>
                <a:latin typeface="Chalkboard" panose="03050602040202020205" pitchFamily="66" charset="77"/>
                <a:ea typeface="+mj-ea"/>
                <a:cs typeface="+mj-cs"/>
              </a:rPr>
              <a:t>PSS-Decodes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to the correct message msg</a:t>
            </a:r>
            <a:endParaRPr lang="en-US" sz="14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737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– Sign protocol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1B5EA8-09C5-1B4E-9DF4-3BA7C3DF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USER(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PK,msg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					SIGNER(SK)</a:t>
            </a: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1. (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inv) = Blind(PK, msg)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						2.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(SK,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3. sig = Finalize(PK, inv,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C12A33-C978-7E42-9428-45CE45B9FA0D}"/>
              </a:ext>
            </a:extLst>
          </p:cNvPr>
          <p:cNvGrpSpPr/>
          <p:nvPr/>
        </p:nvGrpSpPr>
        <p:grpSpPr>
          <a:xfrm>
            <a:off x="4782723" y="2776713"/>
            <a:ext cx="2966936" cy="1732247"/>
            <a:chOff x="4800600" y="3566488"/>
            <a:chExt cx="2966936" cy="1732247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28F29CE8-5F11-2944-AD60-DAEE2934E467}"/>
                </a:ext>
              </a:extLst>
            </p:cNvPr>
            <p:cNvSpPr/>
            <p:nvPr/>
          </p:nvSpPr>
          <p:spPr>
            <a:xfrm>
              <a:off x="4800600" y="3566488"/>
              <a:ext cx="2966936" cy="710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blinded_msg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67FC0639-A4C8-0E4C-9E02-42C36DEE5CB9}"/>
                </a:ext>
              </a:extLst>
            </p:cNvPr>
            <p:cNvSpPr/>
            <p:nvPr/>
          </p:nvSpPr>
          <p:spPr>
            <a:xfrm>
              <a:off x="4800600" y="4578888"/>
              <a:ext cx="2966936" cy="7198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blinded_sig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23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– Sign protocol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1B5EA8-09C5-1B4E-9DF4-3BA7C3DF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USER(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PK,msg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					SIGNER(SK)</a:t>
            </a: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1. EM &lt;- </a:t>
            </a:r>
            <a:r>
              <a:rPr lang="en-US" sz="2000" dirty="0">
                <a:highlight>
                  <a:srgbClr val="FFFF00"/>
                </a:highlight>
                <a:latin typeface="Chalkboard" panose="03050602040202020205" pitchFamily="66" charset="77"/>
                <a:ea typeface="+mj-ea"/>
                <a:cs typeface="+mj-cs"/>
              </a:rPr>
              <a:t>PSS-Encode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(msg)</a:t>
            </a:r>
            <a:b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  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EM r</a:t>
            </a:r>
            <a:r>
              <a:rPr lang="en-US" sz="2000" baseline="30000" dirty="0">
                <a:latin typeface="Chalkboard" panose="03050602040202020205" pitchFamily="66" charset="77"/>
                <a:ea typeface="+mj-ea"/>
                <a:cs typeface="+mj-cs"/>
              </a:rPr>
              <a:t>e 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mod N, inv = r</a:t>
            </a:r>
            <a:endParaRPr lang="en-US" sz="2000" baseline="30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						2.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baseline="30000" dirty="0" err="1">
                <a:latin typeface="Chalkboard" panose="03050602040202020205" pitchFamily="66" charset="77"/>
                <a:ea typeface="+mj-ea"/>
                <a:cs typeface="+mj-cs"/>
              </a:rPr>
              <a:t>d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mod N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3. sig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/ r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C12A33-C978-7E42-9428-45CE45B9FA0D}"/>
              </a:ext>
            </a:extLst>
          </p:cNvPr>
          <p:cNvGrpSpPr/>
          <p:nvPr/>
        </p:nvGrpSpPr>
        <p:grpSpPr>
          <a:xfrm>
            <a:off x="4782723" y="3085637"/>
            <a:ext cx="2966936" cy="1732247"/>
            <a:chOff x="4800600" y="3566488"/>
            <a:chExt cx="2966936" cy="1732247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28F29CE8-5F11-2944-AD60-DAEE2934E467}"/>
                </a:ext>
              </a:extLst>
            </p:cNvPr>
            <p:cNvSpPr/>
            <p:nvPr/>
          </p:nvSpPr>
          <p:spPr>
            <a:xfrm>
              <a:off x="4800600" y="3566488"/>
              <a:ext cx="2966936" cy="710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blinded_msg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67FC0639-A4C8-0E4C-9E02-42C36DEE5CB9}"/>
                </a:ext>
              </a:extLst>
            </p:cNvPr>
            <p:cNvSpPr/>
            <p:nvPr/>
          </p:nvSpPr>
          <p:spPr>
            <a:xfrm>
              <a:off x="4800600" y="4578888"/>
              <a:ext cx="2966936" cy="7198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blinded_sig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66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8" y="1825625"/>
            <a:ext cx="11537004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Key generation algorithm as in a regular digital signature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Verification algorithm as in a regular digital signature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Signing is a protocol between a user and a signer</a:t>
            </a:r>
          </a:p>
          <a:p>
            <a:pPr marL="457200" lvl="1" indent="0">
              <a:buNone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User’s input is </a:t>
            </a:r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PK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and message </a:t>
            </a:r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m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, signer’s input is </a:t>
            </a:r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SK</a:t>
            </a:r>
            <a:b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User’s output is </a:t>
            </a:r>
            <a:r>
              <a:rPr lang="en-US" sz="28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, signer receives no output</a:t>
            </a:r>
          </a:p>
          <a:p>
            <a:pPr marL="457200" lvl="1" indent="0">
              <a:buNone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Blindness: (high-level) signer learns nothing</a:t>
            </a: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06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343866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Theorem: If the one-more-RSA assumption holds, then RSA-BSSA is strongly one-more-unforgeable in the random-oracle model.</a:t>
            </a: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377A77B4-17BE-1B3A-9B26-A25E5CC407C7}"/>
              </a:ext>
            </a:extLst>
          </p:cNvPr>
          <p:cNvSpPr/>
          <p:nvPr/>
        </p:nvSpPr>
        <p:spPr>
          <a:xfrm>
            <a:off x="8242898" y="1182875"/>
            <a:ext cx="1445740" cy="778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N,e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74995A1A-04E6-50B1-285B-B0B515959DBA}"/>
              </a:ext>
            </a:extLst>
          </p:cNvPr>
          <p:cNvSpPr/>
          <p:nvPr/>
        </p:nvSpPr>
        <p:spPr>
          <a:xfrm>
            <a:off x="3226233" y="1853330"/>
            <a:ext cx="1445740" cy="778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N,e</a:t>
            </a:r>
            <a:endParaRPr lang="en-US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4493BAF-110D-6EBB-9DDB-F38511B902BF}"/>
              </a:ext>
            </a:extLst>
          </p:cNvPr>
          <p:cNvSpPr/>
          <p:nvPr/>
        </p:nvSpPr>
        <p:spPr>
          <a:xfrm>
            <a:off x="3234145" y="2450531"/>
            <a:ext cx="2141044" cy="6425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baseline="-25000" dirty="0" err="1">
                <a:latin typeface="Chalkboard" panose="03050602040202020205" pitchFamily="66" charset="77"/>
              </a:rPr>
              <a:t>j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9F85D0E-223B-7AE2-CF3A-CCCAD7766A44}"/>
              </a:ext>
            </a:extLst>
          </p:cNvPr>
          <p:cNvSpPr/>
          <p:nvPr/>
        </p:nvSpPr>
        <p:spPr>
          <a:xfrm>
            <a:off x="3188043" y="3429567"/>
            <a:ext cx="2141044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Hash*(</a:t>
            </a:r>
            <a:r>
              <a:rPr lang="en-US" dirty="0" err="1">
                <a:latin typeface="Chalkboard" panose="03050602040202020205" pitchFamily="66" charset="77"/>
              </a:rPr>
              <a:t>msg</a:t>
            </a:r>
            <a:r>
              <a:rPr lang="en-US" baseline="-25000" dirty="0" err="1">
                <a:latin typeface="Chalkboard" panose="03050602040202020205" pitchFamily="66" charset="77"/>
              </a:rPr>
              <a:t>l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FAC44C-81C7-B3D0-A972-7C721026BE0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5424615" y="2681670"/>
            <a:ext cx="2068965" cy="49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953023-F71B-E7FE-13DE-ECBAE89D3DF5}"/>
              </a:ext>
            </a:extLst>
          </p:cNvPr>
          <p:cNvCxnSpPr>
            <a:cxnSpLocks/>
          </p:cNvCxnSpPr>
          <p:nvPr/>
        </p:nvCxnSpPr>
        <p:spPr>
          <a:xfrm flipH="1" flipV="1">
            <a:off x="5329087" y="3234503"/>
            <a:ext cx="2821606" cy="30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41404C-2BFD-41E6-CB5A-56E9D388E44A}"/>
              </a:ext>
            </a:extLst>
          </p:cNvPr>
          <p:cNvCxnSpPr>
            <a:cxnSpLocks/>
          </p:cNvCxnSpPr>
          <p:nvPr/>
        </p:nvCxnSpPr>
        <p:spPr>
          <a:xfrm flipH="1">
            <a:off x="4670855" y="1572122"/>
            <a:ext cx="3500287" cy="597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Arrow 32">
            <a:extLst>
              <a:ext uri="{FF2B5EF4-FFF2-40B4-BE49-F238E27FC236}">
                <a16:creationId xmlns:a16="http://schemas.microsoft.com/office/drawing/2014/main" id="{7208A8B5-D97F-ABA5-27BF-28EF2F245602}"/>
              </a:ext>
            </a:extLst>
          </p:cNvPr>
          <p:cNvSpPr/>
          <p:nvPr/>
        </p:nvSpPr>
        <p:spPr>
          <a:xfrm>
            <a:off x="8150694" y="3110549"/>
            <a:ext cx="1630150" cy="654927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=</a:t>
            </a:r>
            <a:r>
              <a:rPr lang="en-US" dirty="0" err="1"/>
              <a:t>z</a:t>
            </a:r>
            <a:r>
              <a:rPr lang="en-US" baseline="-25000" dirty="0" err="1"/>
              <a:t>j</a:t>
            </a:r>
            <a:r>
              <a:rPr lang="en-US" baseline="30000" dirty="0" err="1"/>
              <a:t>d</a:t>
            </a:r>
            <a:r>
              <a:rPr lang="en-US" dirty="0"/>
              <a:t> mod N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5A88B0DE-0AB9-37AC-3E49-08B51F6B2C3A}"/>
              </a:ext>
            </a:extLst>
          </p:cNvPr>
          <p:cNvSpPr/>
          <p:nvPr/>
        </p:nvSpPr>
        <p:spPr>
          <a:xfrm>
            <a:off x="7493580" y="2170842"/>
            <a:ext cx="2341279" cy="102165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</a:t>
            </a:r>
            <a:r>
              <a:rPr lang="en-US" baseline="-25000" dirty="0" err="1"/>
              <a:t>j</a:t>
            </a:r>
            <a:r>
              <a:rPr lang="en-US" dirty="0"/>
              <a:t>=</a:t>
            </a:r>
            <a:r>
              <a:rPr lang="en-US" dirty="0" err="1">
                <a:latin typeface="Chalkboard" panose="03050602040202020205" pitchFamily="66" charset="77"/>
              </a:rPr>
              <a:t>blinded_msg</a:t>
            </a:r>
            <a:r>
              <a:rPr lang="en-US" baseline="-25000" dirty="0" err="1">
                <a:latin typeface="Chalkboard" panose="03050602040202020205" pitchFamily="66" charset="77"/>
              </a:rPr>
              <a:t>j</a:t>
            </a:r>
            <a:endParaRPr lang="en-US" baseline="-25000" dirty="0">
              <a:latin typeface="Chalkboard" panose="03050602040202020205" pitchFamily="66" charset="77"/>
            </a:endParaRPr>
          </a:p>
          <a:p>
            <a:pPr algn="ctr"/>
            <a:endParaRPr lang="en-US" baseline="-25000" dirty="0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16B8C470-B4F3-6D12-FC72-86BFC1CDF41D}"/>
              </a:ext>
            </a:extLst>
          </p:cNvPr>
          <p:cNvSpPr/>
          <p:nvPr/>
        </p:nvSpPr>
        <p:spPr>
          <a:xfrm>
            <a:off x="3175686" y="2849990"/>
            <a:ext cx="2141044" cy="66642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halkboard" panose="03050602040202020205" pitchFamily="66" charset="77"/>
              </a:rPr>
              <a:t>blinded_sig</a:t>
            </a:r>
            <a:r>
              <a:rPr lang="en-US" baseline="-25000" dirty="0" err="1">
                <a:latin typeface="Chalkboard" panose="03050602040202020205" pitchFamily="66" charset="77"/>
              </a:rPr>
              <a:t>j</a:t>
            </a:r>
            <a:r>
              <a:rPr lang="en-US" dirty="0">
                <a:latin typeface="Chalkboard" panose="03050602040202020205" pitchFamily="66" charset="77"/>
              </a:rPr>
              <a:t>=</a:t>
            </a:r>
            <a:r>
              <a:rPr lang="en-US" dirty="0" err="1">
                <a:latin typeface="Chalkboard" panose="03050602040202020205" pitchFamily="66" charset="77"/>
              </a:rPr>
              <a:t>x</a:t>
            </a:r>
            <a:r>
              <a:rPr lang="en-US" baseline="-25000" dirty="0" err="1">
                <a:latin typeface="Chalkboard" panose="03050602040202020205" pitchFamily="66" charset="77"/>
              </a:rPr>
              <a:t>j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msg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 err="1">
                <a:latin typeface="Chalkboard" panose="03050602040202020205" pitchFamily="66" charset="77"/>
              </a:rPr>
              <a:t>,sig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2" name="Left Arrow 41">
            <a:extLst>
              <a:ext uri="{FF2B5EF4-FFF2-40B4-BE49-F238E27FC236}">
                <a16:creationId xmlns:a16="http://schemas.microsoft.com/office/drawing/2014/main" id="{EB653EB8-07A8-6792-9513-BBDD20A776C5}"/>
              </a:ext>
            </a:extLst>
          </p:cNvPr>
          <p:cNvSpPr/>
          <p:nvPr/>
        </p:nvSpPr>
        <p:spPr>
          <a:xfrm>
            <a:off x="3081670" y="3749543"/>
            <a:ext cx="2141044" cy="666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Random </a:t>
            </a:r>
            <a:r>
              <a:rPr lang="en-US" dirty="0" err="1">
                <a:latin typeface="Chalkboard" panose="03050602040202020205" pitchFamily="66" charset="77"/>
              </a:rPr>
              <a:t>mHash</a:t>
            </a:r>
            <a:r>
              <a:rPr lang="en-US" baseline="-25000" dirty="0" err="1">
                <a:latin typeface="Chalkboard" panose="03050602040202020205" pitchFamily="66" charset="77"/>
              </a:rPr>
              <a:t>l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81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8" grpId="0" animBg="1"/>
      <p:bldP spid="51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msg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 err="1">
                <a:latin typeface="Chalkboard" panose="03050602040202020205" pitchFamily="66" charset="77"/>
              </a:rPr>
              <a:t>,sig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300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msg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 err="1">
                <a:latin typeface="Chalkboard" panose="03050602040202020205" pitchFamily="66" charset="77"/>
              </a:rPr>
              <a:t>,sig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58532"/>
            <a:ext cx="11994294" cy="608395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so L+1 sigs breaks one-more RSA</a:t>
            </a: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31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so L+1 sigs breaks one-more RSA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PSS-Decode(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,msg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)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1214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7A622-70F2-2042-A92C-5A81945ABDAD}"/>
              </a:ext>
            </a:extLst>
          </p:cNvPr>
          <p:cNvSpPr/>
          <p:nvPr/>
        </p:nvSpPr>
        <p:spPr>
          <a:xfrm>
            <a:off x="778480" y="1359254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04DF4E-859A-664F-B8BD-AB7A897116B9}"/>
              </a:ext>
            </a:extLst>
          </p:cNvPr>
          <p:cNvSpPr/>
          <p:nvPr/>
        </p:nvSpPr>
        <p:spPr>
          <a:xfrm>
            <a:off x="5671757" y="2582572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 =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C2D91AA-1448-DD48-9F6F-8EDE051FE6AF}"/>
              </a:ext>
            </a:extLst>
          </p:cNvPr>
          <p:cNvSpPr/>
          <p:nvPr/>
        </p:nvSpPr>
        <p:spPr>
          <a:xfrm>
            <a:off x="8427312" y="1853524"/>
            <a:ext cx="1705246" cy="667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833E6-B48C-8B49-A864-BF697431DB2D}"/>
              </a:ext>
            </a:extLst>
          </p:cNvPr>
          <p:cNvSpPr/>
          <p:nvPr/>
        </p:nvSpPr>
        <p:spPr>
          <a:xfrm>
            <a:off x="8417024" y="2669069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dirty="0">
                <a:solidFill>
                  <a:schemeClr val="tx1"/>
                </a:solidFill>
              </a:rPr>
              <a:t> = Hash(msg)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E627-151B-EF46-8018-31FECB3D84F9}"/>
              </a:ext>
            </a:extLst>
          </p:cNvPr>
          <p:cNvSpPr/>
          <p:nvPr/>
        </p:nvSpPr>
        <p:spPr>
          <a:xfrm>
            <a:off x="10204636" y="2669069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37F44-C1B5-EB48-9A61-E218CDABF4B6}"/>
              </a:ext>
            </a:extLst>
          </p:cNvPr>
          <p:cNvSpPr/>
          <p:nvPr/>
        </p:nvSpPr>
        <p:spPr>
          <a:xfrm>
            <a:off x="6326664" y="2669069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BDD29D3-72F1-5F4A-A082-3B698DC6D6BA}"/>
              </a:ext>
            </a:extLst>
          </p:cNvPr>
          <p:cNvSpPr/>
          <p:nvPr/>
        </p:nvSpPr>
        <p:spPr>
          <a:xfrm>
            <a:off x="8612673" y="3311617"/>
            <a:ext cx="1309816" cy="11677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EEB5C-3F8B-C54D-8735-F8A0D75BB46B}"/>
              </a:ext>
            </a:extLst>
          </p:cNvPr>
          <p:cNvSpPr/>
          <p:nvPr/>
        </p:nvSpPr>
        <p:spPr>
          <a:xfrm>
            <a:off x="8417023" y="4627620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 = Hash(M’)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9BDA344-4608-5644-BFCE-F9AE06C833B5}"/>
              </a:ext>
            </a:extLst>
          </p:cNvPr>
          <p:cNvSpPr/>
          <p:nvPr/>
        </p:nvSpPr>
        <p:spPr>
          <a:xfrm>
            <a:off x="4519504" y="4590551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C99F7A-15E5-E848-99A3-E3E2432BFBAC}"/>
              </a:ext>
            </a:extLst>
          </p:cNvPr>
          <p:cNvGrpSpPr/>
          <p:nvPr/>
        </p:nvGrpSpPr>
        <p:grpSpPr>
          <a:xfrm>
            <a:off x="988546" y="3645253"/>
            <a:ext cx="6030097" cy="661089"/>
            <a:chOff x="988546" y="3645253"/>
            <a:chExt cx="6030097" cy="6610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976DF0-3D33-2443-ADB3-946055EBCAE1}"/>
                </a:ext>
              </a:extLst>
            </p:cNvPr>
            <p:cNvSpPr/>
            <p:nvPr/>
          </p:nvSpPr>
          <p:spPr>
            <a:xfrm>
              <a:off x="988546" y="3645253"/>
              <a:ext cx="6030097" cy="6610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Chalkboard" panose="03050602040202020205" pitchFamily="66" charset="77"/>
                </a:rPr>
                <a:t>DB</a:t>
              </a:r>
              <a:r>
                <a:rPr lang="en-US" dirty="0"/>
                <a:t>=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473CCD-9F80-2C43-9CA4-AF784BCC0D97}"/>
                </a:ext>
              </a:extLst>
            </p:cNvPr>
            <p:cNvSpPr/>
            <p:nvPr/>
          </p:nvSpPr>
          <p:spPr>
            <a:xfrm>
              <a:off x="5263984" y="3734841"/>
              <a:ext cx="1701116" cy="4942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salt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7940C-0402-924C-B737-B7D226E8CD5A}"/>
                </a:ext>
              </a:extLst>
            </p:cNvPr>
            <p:cNvSpPr/>
            <p:nvPr/>
          </p:nvSpPr>
          <p:spPr>
            <a:xfrm>
              <a:off x="1490533" y="3728662"/>
              <a:ext cx="3767788" cy="494270"/>
            </a:xfrm>
            <a:prstGeom prst="rect">
              <a:avLst/>
            </a:prstGeom>
            <a:solidFill>
              <a:srgbClr val="D4D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Padding2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17306D0-CCF1-694F-B8DE-544CD004321D}"/>
              </a:ext>
            </a:extLst>
          </p:cNvPr>
          <p:cNvSpPr/>
          <p:nvPr/>
        </p:nvSpPr>
        <p:spPr>
          <a:xfrm>
            <a:off x="3931020" y="4602906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1EDE2-EBDF-BC49-BB96-19B9AEE8E8A9}"/>
              </a:ext>
            </a:extLst>
          </p:cNvPr>
          <p:cNvSpPr/>
          <p:nvPr/>
        </p:nvSpPr>
        <p:spPr>
          <a:xfrm>
            <a:off x="395416" y="5752082"/>
            <a:ext cx="9304638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EM =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D156256-04B1-7E47-8DBC-EC74BAEE88EB}"/>
              </a:ext>
            </a:extLst>
          </p:cNvPr>
          <p:cNvSpPr/>
          <p:nvPr/>
        </p:nvSpPr>
        <p:spPr>
          <a:xfrm>
            <a:off x="3975805" y="5146601"/>
            <a:ext cx="466484" cy="605481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28676-3CDB-A148-A102-F9677DD44945}"/>
              </a:ext>
            </a:extLst>
          </p:cNvPr>
          <p:cNvSpPr/>
          <p:nvPr/>
        </p:nvSpPr>
        <p:spPr>
          <a:xfrm>
            <a:off x="1075043" y="5909633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dirty="0"/>
              <a:t> = DB XOR MGF(H)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88B22-B206-C34A-8E78-CD6399A8F227}"/>
              </a:ext>
            </a:extLst>
          </p:cNvPr>
          <p:cNvSpPr/>
          <p:nvPr/>
        </p:nvSpPr>
        <p:spPr>
          <a:xfrm>
            <a:off x="7198847" y="5955970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4F2B8-B406-634E-88CD-72EECE2999FA}"/>
              </a:ext>
            </a:extLst>
          </p:cNvPr>
          <p:cNvSpPr/>
          <p:nvPr/>
        </p:nvSpPr>
        <p:spPr>
          <a:xfrm>
            <a:off x="9020432" y="5955970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B85773-A639-BE42-938F-63ABEAADE598}"/>
              </a:ext>
            </a:extLst>
          </p:cNvPr>
          <p:cNvSpPr txBox="1">
            <a:spLocks/>
          </p:cNvSpPr>
          <p:nvPr/>
        </p:nvSpPr>
        <p:spPr>
          <a:xfrm>
            <a:off x="142278" y="80326"/>
            <a:ext cx="11763474" cy="723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lkboard" panose="03050602040202020205" pitchFamily="66" charset="77"/>
              </a:rPr>
              <a:t>PSS Encoding [</a:t>
            </a:r>
            <a:r>
              <a:rPr lang="en-US" dirty="0" err="1">
                <a:latin typeface="Chalkboard" panose="03050602040202020205" pitchFamily="66" charset="77"/>
              </a:rPr>
              <a:t>Bellare,Rogaway</a:t>
            </a:r>
            <a:r>
              <a:rPr lang="en-US" dirty="0">
                <a:latin typeface="Chalkboard" panose="03050602040202020205" pitchFamily="66" charset="77"/>
              </a:rPr>
              <a:t> + IETF]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59FBE-48BC-9EF4-93AE-C0347679A71F}"/>
              </a:ext>
            </a:extLst>
          </p:cNvPr>
          <p:cNvSpPr txBox="1"/>
          <p:nvPr/>
        </p:nvSpPr>
        <p:spPr>
          <a:xfrm>
            <a:off x="939118" y="4294670"/>
            <a:ext cx="254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DB means “Data block”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D35188D-BC42-0EFF-CBB0-055CCEA7A20D}"/>
              </a:ext>
            </a:extLst>
          </p:cNvPr>
          <p:cNvSpPr/>
          <p:nvPr/>
        </p:nvSpPr>
        <p:spPr>
          <a:xfrm>
            <a:off x="4101005" y="4304798"/>
            <a:ext cx="216083" cy="349076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677791-4221-AB8E-502E-47B5B224390A}"/>
              </a:ext>
            </a:extLst>
          </p:cNvPr>
          <p:cNvCxnSpPr>
            <a:endCxn id="19" idx="0"/>
          </p:cNvCxnSpPr>
          <p:nvPr/>
        </p:nvCxnSpPr>
        <p:spPr>
          <a:xfrm flipH="1">
            <a:off x="8049405" y="5183674"/>
            <a:ext cx="971027" cy="7722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6" grpId="0" animBg="1"/>
      <p:bldP spid="20" grpId="0" animBg="1"/>
      <p:bldP spid="17" grpId="0" animBg="1"/>
      <p:bldP spid="18" grpId="0" animBg="1"/>
      <p:bldP spid="19" grpId="0" animBg="1"/>
      <p:bldP spid="21" grpId="0" animBg="1"/>
      <p:bldP spid="4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7A622-70F2-2042-A92C-5A81945ABDAD}"/>
              </a:ext>
            </a:extLst>
          </p:cNvPr>
          <p:cNvSpPr/>
          <p:nvPr/>
        </p:nvSpPr>
        <p:spPr>
          <a:xfrm>
            <a:off x="778480" y="1359254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04DF4E-859A-664F-B8BD-AB7A897116B9}"/>
              </a:ext>
            </a:extLst>
          </p:cNvPr>
          <p:cNvSpPr/>
          <p:nvPr/>
        </p:nvSpPr>
        <p:spPr>
          <a:xfrm>
            <a:off x="5671757" y="2582572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 =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C2D91AA-1448-DD48-9F6F-8EDE051FE6AF}"/>
              </a:ext>
            </a:extLst>
          </p:cNvPr>
          <p:cNvSpPr/>
          <p:nvPr/>
        </p:nvSpPr>
        <p:spPr>
          <a:xfrm>
            <a:off x="8374814" y="1853524"/>
            <a:ext cx="1743325" cy="667267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833E6-B48C-8B49-A864-BF697431DB2D}"/>
              </a:ext>
            </a:extLst>
          </p:cNvPr>
          <p:cNvSpPr/>
          <p:nvPr/>
        </p:nvSpPr>
        <p:spPr>
          <a:xfrm>
            <a:off x="8417024" y="2669069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dirty="0">
                <a:solidFill>
                  <a:schemeClr val="tx1"/>
                </a:solidFill>
              </a:rPr>
              <a:t> = Hash(msg)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E627-151B-EF46-8018-31FECB3D84F9}"/>
              </a:ext>
            </a:extLst>
          </p:cNvPr>
          <p:cNvSpPr/>
          <p:nvPr/>
        </p:nvSpPr>
        <p:spPr>
          <a:xfrm>
            <a:off x="10204636" y="2669069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37F44-C1B5-EB48-9A61-E218CDABF4B6}"/>
              </a:ext>
            </a:extLst>
          </p:cNvPr>
          <p:cNvSpPr/>
          <p:nvPr/>
        </p:nvSpPr>
        <p:spPr>
          <a:xfrm>
            <a:off x="6326664" y="2669069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BDD29D3-72F1-5F4A-A082-3B698DC6D6BA}"/>
              </a:ext>
            </a:extLst>
          </p:cNvPr>
          <p:cNvSpPr/>
          <p:nvPr/>
        </p:nvSpPr>
        <p:spPr>
          <a:xfrm>
            <a:off x="8612673" y="3311617"/>
            <a:ext cx="1309816" cy="11677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EEB5C-3F8B-C54D-8735-F8A0D75BB46B}"/>
              </a:ext>
            </a:extLst>
          </p:cNvPr>
          <p:cNvSpPr/>
          <p:nvPr/>
        </p:nvSpPr>
        <p:spPr>
          <a:xfrm>
            <a:off x="8417023" y="4664691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 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9BDA344-4608-5644-BFCE-F9AE06C833B5}"/>
              </a:ext>
            </a:extLst>
          </p:cNvPr>
          <p:cNvSpPr/>
          <p:nvPr/>
        </p:nvSpPr>
        <p:spPr>
          <a:xfrm>
            <a:off x="4606003" y="4590551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C99F7A-15E5-E848-99A3-E3E2432BFBAC}"/>
              </a:ext>
            </a:extLst>
          </p:cNvPr>
          <p:cNvGrpSpPr/>
          <p:nvPr/>
        </p:nvGrpSpPr>
        <p:grpSpPr>
          <a:xfrm>
            <a:off x="988546" y="3645253"/>
            <a:ext cx="6030097" cy="661089"/>
            <a:chOff x="988546" y="3645253"/>
            <a:chExt cx="6030097" cy="6610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976DF0-3D33-2443-ADB3-946055EBCAE1}"/>
                </a:ext>
              </a:extLst>
            </p:cNvPr>
            <p:cNvSpPr/>
            <p:nvPr/>
          </p:nvSpPr>
          <p:spPr>
            <a:xfrm>
              <a:off x="988546" y="3645253"/>
              <a:ext cx="6030097" cy="6610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DB=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473CCD-9F80-2C43-9CA4-AF784BCC0D97}"/>
                </a:ext>
              </a:extLst>
            </p:cNvPr>
            <p:cNvSpPr/>
            <p:nvPr/>
          </p:nvSpPr>
          <p:spPr>
            <a:xfrm>
              <a:off x="5263984" y="3734841"/>
              <a:ext cx="1701116" cy="4942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salt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37940C-0402-924C-B737-B7D226E8CD5A}"/>
                </a:ext>
              </a:extLst>
            </p:cNvPr>
            <p:cNvSpPr/>
            <p:nvPr/>
          </p:nvSpPr>
          <p:spPr>
            <a:xfrm>
              <a:off x="1490533" y="3728662"/>
              <a:ext cx="3767788" cy="494270"/>
            </a:xfrm>
            <a:prstGeom prst="rect">
              <a:avLst/>
            </a:prstGeom>
            <a:solidFill>
              <a:srgbClr val="D4D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Padding2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17306D0-CCF1-694F-B8DE-544CD004321D}"/>
              </a:ext>
            </a:extLst>
          </p:cNvPr>
          <p:cNvSpPr/>
          <p:nvPr/>
        </p:nvSpPr>
        <p:spPr>
          <a:xfrm>
            <a:off x="3931020" y="4639977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1EDE2-EBDF-BC49-BB96-19B9AEE8E8A9}"/>
              </a:ext>
            </a:extLst>
          </p:cNvPr>
          <p:cNvSpPr/>
          <p:nvPr/>
        </p:nvSpPr>
        <p:spPr>
          <a:xfrm>
            <a:off x="395416" y="5752082"/>
            <a:ext cx="9304638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EM 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28676-3CDB-A148-A102-F9677DD44945}"/>
              </a:ext>
            </a:extLst>
          </p:cNvPr>
          <p:cNvSpPr/>
          <p:nvPr/>
        </p:nvSpPr>
        <p:spPr>
          <a:xfrm>
            <a:off x="1075043" y="5909633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dirty="0"/>
              <a:t> = DB XOR MGF(H)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88B22-B206-C34A-8E78-CD6399A8F227}"/>
              </a:ext>
            </a:extLst>
          </p:cNvPr>
          <p:cNvSpPr/>
          <p:nvPr/>
        </p:nvSpPr>
        <p:spPr>
          <a:xfrm>
            <a:off x="7198847" y="5955970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4F2B8-B406-634E-88CD-72EECE2999FA}"/>
              </a:ext>
            </a:extLst>
          </p:cNvPr>
          <p:cNvSpPr/>
          <p:nvPr/>
        </p:nvSpPr>
        <p:spPr>
          <a:xfrm>
            <a:off x="9020432" y="5955970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B85773-A639-BE42-938F-63ABEAADE598}"/>
              </a:ext>
            </a:extLst>
          </p:cNvPr>
          <p:cNvSpPr txBox="1">
            <a:spLocks/>
          </p:cNvSpPr>
          <p:nvPr/>
        </p:nvSpPr>
        <p:spPr>
          <a:xfrm>
            <a:off x="142278" y="80326"/>
            <a:ext cx="11763474" cy="723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lkboard" panose="03050602040202020205" pitchFamily="66" charset="77"/>
              </a:rPr>
              <a:t>PSS Decoding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F23F9B8-CCBC-6844-945F-C48BECEFC292}"/>
              </a:ext>
            </a:extLst>
          </p:cNvPr>
          <p:cNvSpPr/>
          <p:nvPr/>
        </p:nvSpPr>
        <p:spPr>
          <a:xfrm>
            <a:off x="4114800" y="4306342"/>
            <a:ext cx="197708" cy="2842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>
            <a:extLst>
              <a:ext uri="{FF2B5EF4-FFF2-40B4-BE49-F238E27FC236}">
                <a16:creationId xmlns:a16="http://schemas.microsoft.com/office/drawing/2014/main" id="{6F6A14E0-F559-6D47-838E-0BC472DE0A36}"/>
              </a:ext>
            </a:extLst>
          </p:cNvPr>
          <p:cNvSpPr/>
          <p:nvPr/>
        </p:nvSpPr>
        <p:spPr>
          <a:xfrm>
            <a:off x="8363473" y="4090098"/>
            <a:ext cx="1787613" cy="14086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Correct if get H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E7ABEF0D-F475-981C-8B1E-502D99118922}"/>
              </a:ext>
            </a:extLst>
          </p:cNvPr>
          <p:cNvSpPr/>
          <p:nvPr/>
        </p:nvSpPr>
        <p:spPr>
          <a:xfrm>
            <a:off x="4106558" y="5311364"/>
            <a:ext cx="205949" cy="72492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1E8B73-2BC0-51C0-6ABF-40C240CE2BAA}"/>
              </a:ext>
            </a:extLst>
          </p:cNvPr>
          <p:cNvCxnSpPr/>
          <p:nvPr/>
        </p:nvCxnSpPr>
        <p:spPr>
          <a:xfrm flipV="1">
            <a:off x="8330527" y="5220745"/>
            <a:ext cx="282146" cy="688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6" grpId="0" animBg="1"/>
      <p:bldP spid="20" grpId="0" animBg="1"/>
      <p:bldP spid="18" grpId="0" animBg="1"/>
      <p:bldP spid="19" grpId="0" animBg="1"/>
      <p:bldP spid="21" grpId="0" animBg="1"/>
      <p:bldP spid="4" grpId="0" animBg="1"/>
      <p:bldP spid="4" grpId="1" animBg="1"/>
      <p:bldP spid="10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so N+1 sigs breaks one-more RSA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PSS-Decode(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,msg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)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2C0AA9-5479-F6B9-8D29-6EE333320333}"/>
              </a:ext>
            </a:extLst>
          </p:cNvPr>
          <p:cNvSpPr/>
          <p:nvPr/>
        </p:nvSpPr>
        <p:spPr>
          <a:xfrm>
            <a:off x="3243080" y="4361653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5BD735-8D0B-D780-4097-EF634B6D108C}"/>
              </a:ext>
            </a:extLst>
          </p:cNvPr>
          <p:cNvCxnSpPr>
            <a:cxnSpLocks/>
          </p:cNvCxnSpPr>
          <p:nvPr/>
        </p:nvCxnSpPr>
        <p:spPr>
          <a:xfrm>
            <a:off x="5424610" y="464763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C4B90B59-6E1E-DDA4-80E9-61C5FDC2366A}"/>
              </a:ext>
            </a:extLst>
          </p:cNvPr>
          <p:cNvSpPr/>
          <p:nvPr/>
        </p:nvSpPr>
        <p:spPr>
          <a:xfrm>
            <a:off x="8514412" y="4461071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179C3BC-2BDC-43F6-A035-EAE2E2416FF7}"/>
              </a:ext>
            </a:extLst>
          </p:cNvPr>
          <p:cNvSpPr/>
          <p:nvPr/>
        </p:nvSpPr>
        <p:spPr>
          <a:xfrm>
            <a:off x="8298170" y="5026395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33596-0E99-6753-1EB7-0D1B161B08D7}"/>
              </a:ext>
            </a:extLst>
          </p:cNvPr>
          <p:cNvSpPr/>
          <p:nvPr/>
        </p:nvSpPr>
        <p:spPr>
          <a:xfrm>
            <a:off x="9916963" y="1211292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</p:spTree>
    <p:extLst>
      <p:ext uri="{BB962C8B-B14F-4D97-AF65-F5344CB8AC3E}">
        <p14:creationId xmlns:p14="http://schemas.microsoft.com/office/powerpoint/2010/main" val="258741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so N+1 sigs breaks one-more RSA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PSS-Decode(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,msg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)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2C0AA9-5479-F6B9-8D29-6EE333320333}"/>
              </a:ext>
            </a:extLst>
          </p:cNvPr>
          <p:cNvSpPr/>
          <p:nvPr/>
        </p:nvSpPr>
        <p:spPr>
          <a:xfrm>
            <a:off x="3243080" y="4361653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5BD735-8D0B-D780-4097-EF634B6D108C}"/>
              </a:ext>
            </a:extLst>
          </p:cNvPr>
          <p:cNvCxnSpPr>
            <a:cxnSpLocks/>
          </p:cNvCxnSpPr>
          <p:nvPr/>
        </p:nvCxnSpPr>
        <p:spPr>
          <a:xfrm>
            <a:off x="5424610" y="464763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C4B90B59-6E1E-DDA4-80E9-61C5FDC2366A}"/>
              </a:ext>
            </a:extLst>
          </p:cNvPr>
          <p:cNvSpPr/>
          <p:nvPr/>
        </p:nvSpPr>
        <p:spPr>
          <a:xfrm>
            <a:off x="8514412" y="4461071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179C3BC-2BDC-43F6-A035-EAE2E2416FF7}"/>
              </a:ext>
            </a:extLst>
          </p:cNvPr>
          <p:cNvSpPr/>
          <p:nvPr/>
        </p:nvSpPr>
        <p:spPr>
          <a:xfrm>
            <a:off x="8298170" y="5026395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EBA160-C3B5-B5F5-0C85-CA5568C4E5EC}"/>
              </a:ext>
            </a:extLst>
          </p:cNvPr>
          <p:cNvSpPr/>
          <p:nvPr/>
        </p:nvSpPr>
        <p:spPr>
          <a:xfrm>
            <a:off x="2673802" y="3669211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14D86-BEB0-6D5A-DDE7-E494DF233792}"/>
              </a:ext>
            </a:extLst>
          </p:cNvPr>
          <p:cNvSpPr/>
          <p:nvPr/>
        </p:nvSpPr>
        <p:spPr>
          <a:xfrm>
            <a:off x="5419069" y="3755708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dirty="0">
                <a:solidFill>
                  <a:schemeClr val="tx1"/>
                </a:solidFill>
              </a:rPr>
              <a:t> = Hash(msg)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5DCFC-07DA-BFF9-94B1-23A6D7733E87}"/>
              </a:ext>
            </a:extLst>
          </p:cNvPr>
          <p:cNvSpPr/>
          <p:nvPr/>
        </p:nvSpPr>
        <p:spPr>
          <a:xfrm>
            <a:off x="7206681" y="3755708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7B0D8-B9A5-ABB7-BA52-2176BC6D5115}"/>
              </a:ext>
            </a:extLst>
          </p:cNvPr>
          <p:cNvSpPr/>
          <p:nvPr/>
        </p:nvSpPr>
        <p:spPr>
          <a:xfrm>
            <a:off x="3328709" y="3755708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1192FE-979E-5DCA-60DB-1AD359061EB1}"/>
              </a:ext>
            </a:extLst>
          </p:cNvPr>
          <p:cNvSpPr/>
          <p:nvPr/>
        </p:nvSpPr>
        <p:spPr>
          <a:xfrm>
            <a:off x="9901465" y="1211292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</p:spTree>
    <p:extLst>
      <p:ext uri="{BB962C8B-B14F-4D97-AF65-F5344CB8AC3E}">
        <p14:creationId xmlns:p14="http://schemas.microsoft.com/office/powerpoint/2010/main" val="119759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88640"/>
            <a:ext cx="1569308" cy="8176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Proof:</a:t>
            </a:r>
            <a:endParaRPr lang="en-US" sz="1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sig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, so N+1 sigs breaks one-more RSA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WANT: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PSS-Decode(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y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,msg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) =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msg</a:t>
            </a:r>
            <a:r>
              <a:rPr lang="en-US" sz="2400" baseline="-25000" dirty="0" err="1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2C0AA9-5479-F6B9-8D29-6EE333320333}"/>
              </a:ext>
            </a:extLst>
          </p:cNvPr>
          <p:cNvSpPr/>
          <p:nvPr/>
        </p:nvSpPr>
        <p:spPr>
          <a:xfrm>
            <a:off x="3243080" y="4361653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5BD735-8D0B-D780-4097-EF634B6D108C}"/>
              </a:ext>
            </a:extLst>
          </p:cNvPr>
          <p:cNvCxnSpPr>
            <a:cxnSpLocks/>
          </p:cNvCxnSpPr>
          <p:nvPr/>
        </p:nvCxnSpPr>
        <p:spPr>
          <a:xfrm>
            <a:off x="5424610" y="464763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C4B90B59-6E1E-DDA4-80E9-61C5FDC2366A}"/>
              </a:ext>
            </a:extLst>
          </p:cNvPr>
          <p:cNvSpPr/>
          <p:nvPr/>
        </p:nvSpPr>
        <p:spPr>
          <a:xfrm>
            <a:off x="8514412" y="4461071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179C3BC-2BDC-43F6-A035-EAE2E2416FF7}"/>
              </a:ext>
            </a:extLst>
          </p:cNvPr>
          <p:cNvSpPr/>
          <p:nvPr/>
        </p:nvSpPr>
        <p:spPr>
          <a:xfrm>
            <a:off x="8298170" y="5026395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EBA160-C3B5-B5F5-0C85-CA5568C4E5EC}"/>
              </a:ext>
            </a:extLst>
          </p:cNvPr>
          <p:cNvSpPr/>
          <p:nvPr/>
        </p:nvSpPr>
        <p:spPr>
          <a:xfrm>
            <a:off x="2673802" y="3669211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14D86-BEB0-6D5A-DDE7-E494DF233792}"/>
              </a:ext>
            </a:extLst>
          </p:cNvPr>
          <p:cNvSpPr/>
          <p:nvPr/>
        </p:nvSpPr>
        <p:spPr>
          <a:xfrm>
            <a:off x="5419069" y="3755708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dirty="0">
                <a:solidFill>
                  <a:schemeClr val="tx1"/>
                </a:solidFill>
              </a:rPr>
              <a:t> = Hash(msg)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5DCFC-07DA-BFF9-94B1-23A6D7733E87}"/>
              </a:ext>
            </a:extLst>
          </p:cNvPr>
          <p:cNvSpPr/>
          <p:nvPr/>
        </p:nvSpPr>
        <p:spPr>
          <a:xfrm>
            <a:off x="7206681" y="3755708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7B0D8-B9A5-ABB7-BA52-2176BC6D5115}"/>
              </a:ext>
            </a:extLst>
          </p:cNvPr>
          <p:cNvSpPr/>
          <p:nvPr/>
        </p:nvSpPr>
        <p:spPr>
          <a:xfrm>
            <a:off x="3328709" y="3755708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7310CD-A84B-46D3-0F3A-F09E6EBAE627}"/>
              </a:ext>
            </a:extLst>
          </p:cNvPr>
          <p:cNvSpPr/>
          <p:nvPr/>
        </p:nvSpPr>
        <p:spPr>
          <a:xfrm>
            <a:off x="9885967" y="1211292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716BD7-C50D-23F1-A45E-D95522F58AD1}"/>
              </a:ext>
            </a:extLst>
          </p:cNvPr>
          <p:cNvGrpSpPr/>
          <p:nvPr/>
        </p:nvGrpSpPr>
        <p:grpSpPr>
          <a:xfrm>
            <a:off x="207815" y="5440036"/>
            <a:ext cx="11772624" cy="1269439"/>
            <a:chOff x="207815" y="5440036"/>
            <a:chExt cx="11772624" cy="1269439"/>
          </a:xfrm>
        </p:grpSpPr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47A6631F-26FB-2FB7-EB53-A15CD78A987B}"/>
                </a:ext>
              </a:extLst>
            </p:cNvPr>
            <p:cNvSpPr/>
            <p:nvPr/>
          </p:nvSpPr>
          <p:spPr>
            <a:xfrm>
              <a:off x="3213875" y="6028256"/>
              <a:ext cx="4936817" cy="6425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halkboard" panose="03050602040202020205" pitchFamily="66" charset="77"/>
                </a:rPr>
                <a:t>Output signatures {</a:t>
              </a:r>
              <a:r>
                <a:rPr lang="en-US" dirty="0" err="1">
                  <a:latin typeface="Chalkboard" panose="03050602040202020205" pitchFamily="66" charset="77"/>
                </a:rPr>
                <a:t>sig</a:t>
              </a:r>
              <a:r>
                <a:rPr lang="en-US" baseline="-25000" dirty="0" err="1">
                  <a:latin typeface="Chalkboard" panose="03050602040202020205" pitchFamily="66" charset="77"/>
                </a:rPr>
                <a:t>i</a:t>
              </a:r>
              <a:r>
                <a:rPr lang="en-US" dirty="0">
                  <a:latin typeface="Chalkboard" panose="03050602040202020205" pitchFamily="66" charset="77"/>
                </a:rPr>
                <a:t>}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95015E-44A0-2E04-2C4C-5099602098A0}"/>
                </a:ext>
              </a:extLst>
            </p:cNvPr>
            <p:cNvCxnSpPr/>
            <p:nvPr/>
          </p:nvCxnSpPr>
          <p:spPr>
            <a:xfrm flipH="1">
              <a:off x="5341444" y="5440036"/>
              <a:ext cx="2952323" cy="503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 Arrow 50">
              <a:extLst>
                <a:ext uri="{FF2B5EF4-FFF2-40B4-BE49-F238E27FC236}">
                  <a16:creationId xmlns:a16="http://schemas.microsoft.com/office/drawing/2014/main" id="{393E97CD-867D-EEA1-77E0-B597C3F6294C}"/>
                </a:ext>
              </a:extLst>
            </p:cNvPr>
            <p:cNvSpPr/>
            <p:nvPr/>
          </p:nvSpPr>
          <p:spPr>
            <a:xfrm>
              <a:off x="3081670" y="5611966"/>
              <a:ext cx="2141044" cy="666429"/>
            </a:xfrm>
            <a:prstGeom prst="lef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halkboard" panose="03050602040202020205" pitchFamily="66" charset="77"/>
                </a:rPr>
                <a:t>Derive from </a:t>
              </a:r>
              <a:r>
                <a:rPr lang="en-US" dirty="0" err="1">
                  <a:latin typeface="Chalkboard" panose="03050602040202020205" pitchFamily="66" charset="77"/>
                </a:rPr>
                <a:t>y</a:t>
              </a:r>
              <a:r>
                <a:rPr lang="en-US" baseline="-25000" dirty="0" err="1">
                  <a:latin typeface="Chalkboard" panose="03050602040202020205" pitchFamily="66" charset="77"/>
                </a:rPr>
                <a:t>i</a:t>
              </a:r>
              <a:endParaRPr lang="en-US" baseline="-25000" dirty="0">
                <a:latin typeface="Chalkboard" panose="03050602040202020205" pitchFamily="66" charset="77"/>
              </a:endParaRP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877FFBE3-AC11-C032-DB34-FAF947766443}"/>
                </a:ext>
              </a:extLst>
            </p:cNvPr>
            <p:cNvSpPr/>
            <p:nvPr/>
          </p:nvSpPr>
          <p:spPr>
            <a:xfrm>
              <a:off x="8171142" y="5992783"/>
              <a:ext cx="1939070" cy="716692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halkboard" panose="03050602040202020205" pitchFamily="66" charset="77"/>
                </a:rPr>
                <a:t>Solutions {</a:t>
              </a:r>
              <a:r>
                <a:rPr lang="en-US" dirty="0" err="1">
                  <a:latin typeface="Chalkboard" panose="03050602040202020205" pitchFamily="66" charset="77"/>
                </a:rPr>
                <a:t>s</a:t>
              </a:r>
              <a:r>
                <a:rPr lang="en-US" baseline="-25000" dirty="0" err="1">
                  <a:latin typeface="Chalkboard" panose="03050602040202020205" pitchFamily="66" charset="77"/>
                </a:rPr>
                <a:t>i</a:t>
              </a:r>
              <a:r>
                <a:rPr lang="en-US" dirty="0">
                  <a:latin typeface="Chalkboard" panose="03050602040202020205" pitchFamily="66" charset="77"/>
                </a:rPr>
                <a:t>}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D9B378-E701-75BC-4738-185092E2E87E}"/>
                </a:ext>
              </a:extLst>
            </p:cNvPr>
            <p:cNvSpPr/>
            <p:nvPr/>
          </p:nvSpPr>
          <p:spPr>
            <a:xfrm>
              <a:off x="207815" y="5638810"/>
              <a:ext cx="11772624" cy="9836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y</a:t>
              </a:r>
              <a:r>
                <a:rPr lang="en-US" baseline="-25000" dirty="0" err="1"/>
                <a:t>i</a:t>
              </a:r>
              <a:r>
                <a:rPr lang="en-US" dirty="0"/>
                <a:t> =</a:t>
              </a:r>
              <a:r>
                <a:rPr lang="en-US" dirty="0" err="1"/>
                <a:t>EM</a:t>
              </a:r>
              <a:r>
                <a:rPr lang="en-US" baseline="-25000" dirty="0" err="1"/>
                <a:t>i</a:t>
              </a:r>
              <a:r>
                <a:rPr lang="en-US" dirty="0"/>
                <a:t>=</a:t>
              </a:r>
              <a:endParaRPr lang="en-US" baseline="-25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01EECD-9A0F-EFF5-E937-14CB01635A88}"/>
                </a:ext>
              </a:extLst>
            </p:cNvPr>
            <p:cNvSpPr/>
            <p:nvPr/>
          </p:nvSpPr>
          <p:spPr>
            <a:xfrm>
              <a:off x="1113519" y="5796571"/>
              <a:ext cx="7476299" cy="66197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MaskedDB</a:t>
              </a:r>
              <a:r>
                <a:rPr lang="en-US" dirty="0"/>
                <a:t> = DB XOR MGF(H)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932229-B084-676A-B076-354E32A78111}"/>
                </a:ext>
              </a:extLst>
            </p:cNvPr>
            <p:cNvSpPr/>
            <p:nvPr/>
          </p:nvSpPr>
          <p:spPr>
            <a:xfrm>
              <a:off x="8701606" y="5796571"/>
              <a:ext cx="2266991" cy="6062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34172D-1E50-9F72-651A-B9F0E43385E3}"/>
                </a:ext>
              </a:extLst>
            </p:cNvPr>
            <p:cNvSpPr/>
            <p:nvPr/>
          </p:nvSpPr>
          <p:spPr>
            <a:xfrm>
              <a:off x="11050771" y="5796570"/>
              <a:ext cx="790428" cy="6062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44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1" y="142703"/>
            <a:ext cx="10418805" cy="6728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" panose="03050602040202020205" pitchFamily="66" charset="77"/>
              </a:rPr>
              <a:t>Blind Signatures: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51" y="1087395"/>
            <a:ext cx="8178815" cy="577060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Proposed by David 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Chaum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 in 1982 to digitally represent money</a:t>
            </a:r>
          </a:p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A123C-81E2-F865-7FE1-D392BEF4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443" y="1414162"/>
            <a:ext cx="3241695" cy="40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8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7A622-70F2-2042-A92C-5A81945ABDAD}"/>
              </a:ext>
            </a:extLst>
          </p:cNvPr>
          <p:cNvSpPr/>
          <p:nvPr/>
        </p:nvSpPr>
        <p:spPr>
          <a:xfrm>
            <a:off x="778480" y="1359254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msg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04DF4E-859A-664F-B8BD-AB7A897116B9}"/>
              </a:ext>
            </a:extLst>
          </p:cNvPr>
          <p:cNvSpPr/>
          <p:nvPr/>
        </p:nvSpPr>
        <p:spPr>
          <a:xfrm>
            <a:off x="5671757" y="2582572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 =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C2D91AA-1448-DD48-9F6F-8EDE051FE6AF}"/>
              </a:ext>
            </a:extLst>
          </p:cNvPr>
          <p:cNvSpPr/>
          <p:nvPr/>
        </p:nvSpPr>
        <p:spPr>
          <a:xfrm>
            <a:off x="8374814" y="1853524"/>
            <a:ext cx="1743325" cy="667267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833E6-B48C-8B49-A864-BF697431DB2D}"/>
              </a:ext>
            </a:extLst>
          </p:cNvPr>
          <p:cNvSpPr/>
          <p:nvPr/>
        </p:nvSpPr>
        <p:spPr>
          <a:xfrm>
            <a:off x="8417024" y="2669069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baseline="-25000" dirty="0" err="1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E627-151B-EF46-8018-31FECB3D84F9}"/>
              </a:ext>
            </a:extLst>
          </p:cNvPr>
          <p:cNvSpPr/>
          <p:nvPr/>
        </p:nvSpPr>
        <p:spPr>
          <a:xfrm>
            <a:off x="10204636" y="2669069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salt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37F44-C1B5-EB48-9A61-E218CDABF4B6}"/>
              </a:ext>
            </a:extLst>
          </p:cNvPr>
          <p:cNvSpPr/>
          <p:nvPr/>
        </p:nvSpPr>
        <p:spPr>
          <a:xfrm>
            <a:off x="6326664" y="2669069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EEB5C-3F8B-C54D-8735-F8A0D75BB46B}"/>
              </a:ext>
            </a:extLst>
          </p:cNvPr>
          <p:cNvSpPr/>
          <p:nvPr/>
        </p:nvSpPr>
        <p:spPr>
          <a:xfrm>
            <a:off x="8417023" y="4664691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9BDA344-4608-5644-BFCE-F9AE06C833B5}"/>
              </a:ext>
            </a:extLst>
          </p:cNvPr>
          <p:cNvSpPr/>
          <p:nvPr/>
        </p:nvSpPr>
        <p:spPr>
          <a:xfrm>
            <a:off x="4606003" y="4590551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76DF0-3D33-2443-ADB3-946055EBCAE1}"/>
              </a:ext>
            </a:extLst>
          </p:cNvPr>
          <p:cNvSpPr/>
          <p:nvPr/>
        </p:nvSpPr>
        <p:spPr>
          <a:xfrm>
            <a:off x="988546" y="3645253"/>
            <a:ext cx="6030097" cy="6610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DB=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73CCD-9F80-2C43-9CA4-AF784BCC0D97}"/>
              </a:ext>
            </a:extLst>
          </p:cNvPr>
          <p:cNvSpPr/>
          <p:nvPr/>
        </p:nvSpPr>
        <p:spPr>
          <a:xfrm>
            <a:off x="5263984" y="3734841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salt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37940C-0402-924C-B737-B7D226E8CD5A}"/>
              </a:ext>
            </a:extLst>
          </p:cNvPr>
          <p:cNvSpPr/>
          <p:nvPr/>
        </p:nvSpPr>
        <p:spPr>
          <a:xfrm>
            <a:off x="1490533" y="3728662"/>
            <a:ext cx="3767788" cy="494270"/>
          </a:xfrm>
          <a:prstGeom prst="rect">
            <a:avLst/>
          </a:prstGeom>
          <a:solidFill>
            <a:srgbClr val="D4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7306D0-CCF1-694F-B8DE-544CD004321D}"/>
              </a:ext>
            </a:extLst>
          </p:cNvPr>
          <p:cNvSpPr/>
          <p:nvPr/>
        </p:nvSpPr>
        <p:spPr>
          <a:xfrm>
            <a:off x="3931020" y="4639977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1EDE2-EBDF-BC49-BB96-19B9AEE8E8A9}"/>
              </a:ext>
            </a:extLst>
          </p:cNvPr>
          <p:cNvSpPr/>
          <p:nvPr/>
        </p:nvSpPr>
        <p:spPr>
          <a:xfrm>
            <a:off x="589382" y="5752082"/>
            <a:ext cx="10397275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EM</a:t>
            </a:r>
            <a:r>
              <a:rPr lang="en-US" baseline="-25000" dirty="0" err="1"/>
              <a:t>i</a:t>
            </a:r>
            <a:r>
              <a:rPr lang="en-US" dirty="0"/>
              <a:t> 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28676-3CDB-A148-A102-F9677DD44945}"/>
              </a:ext>
            </a:extLst>
          </p:cNvPr>
          <p:cNvSpPr/>
          <p:nvPr/>
        </p:nvSpPr>
        <p:spPr>
          <a:xfrm>
            <a:off x="1957133" y="5949808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baseline="-25000" dirty="0" err="1"/>
              <a:t>i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88B22-B206-C34A-8E78-CD6399A8F227}"/>
              </a:ext>
            </a:extLst>
          </p:cNvPr>
          <p:cNvSpPr/>
          <p:nvPr/>
        </p:nvSpPr>
        <p:spPr>
          <a:xfrm>
            <a:off x="8074400" y="5986869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4F2B8-B406-634E-88CD-72EECE2999FA}"/>
              </a:ext>
            </a:extLst>
          </p:cNvPr>
          <p:cNvSpPr/>
          <p:nvPr/>
        </p:nvSpPr>
        <p:spPr>
          <a:xfrm>
            <a:off x="9949856" y="5977615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F23F9B8-CCBC-6844-945F-C48BECEFC292}"/>
              </a:ext>
            </a:extLst>
          </p:cNvPr>
          <p:cNvSpPr/>
          <p:nvPr/>
        </p:nvSpPr>
        <p:spPr>
          <a:xfrm>
            <a:off x="4114800" y="4306342"/>
            <a:ext cx="197708" cy="2842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E7ABEF0D-F475-981C-8B1E-502D99118922}"/>
              </a:ext>
            </a:extLst>
          </p:cNvPr>
          <p:cNvSpPr/>
          <p:nvPr/>
        </p:nvSpPr>
        <p:spPr>
          <a:xfrm>
            <a:off x="4106558" y="5311364"/>
            <a:ext cx="205949" cy="72492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1E8B73-2BC0-51C0-6ABF-40C240CE2BAA}"/>
              </a:ext>
            </a:extLst>
          </p:cNvPr>
          <p:cNvCxnSpPr/>
          <p:nvPr/>
        </p:nvCxnSpPr>
        <p:spPr>
          <a:xfrm flipV="1">
            <a:off x="8330527" y="5220745"/>
            <a:ext cx="282146" cy="688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5" grpId="0" animBg="1"/>
      <p:bldP spid="6" grpId="0" animBg="1"/>
      <p:bldP spid="6" grpId="1" animBg="1"/>
      <p:bldP spid="6" grpId="2" animBg="1"/>
      <p:bldP spid="7" grpId="0" animBg="1"/>
      <p:bldP spid="11" grpId="0" animBg="1"/>
      <p:bldP spid="12" grpId="0" animBg="1"/>
      <p:bldP spid="15" grpId="0" animBg="1"/>
      <p:bldP spid="13" grpId="0" animBg="1"/>
      <p:bldP spid="14" grpId="0" animBg="1"/>
      <p:bldP spid="16" grpId="0" animBg="1"/>
      <p:bldP spid="20" grpId="0" animBg="1"/>
      <p:bldP spid="18" grpId="0" animBg="1"/>
      <p:bldP spid="19" grpId="0" animBg="1"/>
      <p:bldP spid="21" grpId="0" animBg="1"/>
      <p:bldP spid="4" grpId="0" animBg="1"/>
      <p:bldP spid="4" grpId="1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2C0AA9-5479-F6B9-8D29-6EE333320333}"/>
              </a:ext>
            </a:extLst>
          </p:cNvPr>
          <p:cNvSpPr/>
          <p:nvPr/>
        </p:nvSpPr>
        <p:spPr>
          <a:xfrm>
            <a:off x="3243080" y="4361653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5BD735-8D0B-D780-4097-EF634B6D108C}"/>
              </a:ext>
            </a:extLst>
          </p:cNvPr>
          <p:cNvCxnSpPr>
            <a:cxnSpLocks/>
          </p:cNvCxnSpPr>
          <p:nvPr/>
        </p:nvCxnSpPr>
        <p:spPr>
          <a:xfrm>
            <a:off x="5424610" y="464763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C4B90B59-6E1E-DDA4-80E9-61C5FDC2366A}"/>
              </a:ext>
            </a:extLst>
          </p:cNvPr>
          <p:cNvSpPr/>
          <p:nvPr/>
        </p:nvSpPr>
        <p:spPr>
          <a:xfrm>
            <a:off x="8514412" y="4461071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179C3BC-2BDC-43F6-A035-EAE2E2416FF7}"/>
              </a:ext>
            </a:extLst>
          </p:cNvPr>
          <p:cNvSpPr/>
          <p:nvPr/>
        </p:nvSpPr>
        <p:spPr>
          <a:xfrm>
            <a:off x="8298170" y="5026395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38169-5B31-68E0-BF51-8B5DBB5364FD}"/>
              </a:ext>
            </a:extLst>
          </p:cNvPr>
          <p:cNvSpPr/>
          <p:nvPr/>
        </p:nvSpPr>
        <p:spPr>
          <a:xfrm>
            <a:off x="9885967" y="1211292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5AEE71-0A74-86F3-9A16-AED213EFAEB1}"/>
              </a:ext>
            </a:extLst>
          </p:cNvPr>
          <p:cNvSpPr txBox="1">
            <a:spLocks/>
          </p:cNvSpPr>
          <p:nvPr/>
        </p:nvSpPr>
        <p:spPr>
          <a:xfrm>
            <a:off x="1583621" y="2622051"/>
            <a:ext cx="10650413" cy="14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halkboard" panose="03050602040202020205" pitchFamily="66" charset="77"/>
              </a:rPr>
              <a:t>Program MGF: </a:t>
            </a:r>
            <a:br>
              <a:rPr lang="en-US" sz="3200" dirty="0">
                <a:latin typeface="Chalkboard" panose="03050602040202020205" pitchFamily="66" charset="77"/>
              </a:rPr>
            </a:br>
            <a:r>
              <a:rPr lang="en-US" sz="3200" dirty="0">
                <a:latin typeface="Chalkboard" panose="03050602040202020205" pitchFamily="66" charset="77"/>
              </a:rPr>
              <a:t>	</a:t>
            </a:r>
            <a:r>
              <a:rPr lang="en-US" sz="3200" dirty="0">
                <a:latin typeface="+mn-lt"/>
              </a:rPr>
              <a:t>MGF(H</a:t>
            </a:r>
            <a:r>
              <a:rPr lang="en-US" sz="3200" baseline="-25000" dirty="0">
                <a:latin typeface="+mn-lt"/>
              </a:rPr>
              <a:t>i</a:t>
            </a:r>
            <a:r>
              <a:rPr lang="en-US" sz="3200" dirty="0">
                <a:latin typeface="+mn-lt"/>
              </a:rPr>
              <a:t>)=</a:t>
            </a:r>
            <a:r>
              <a:rPr lang="en-US" sz="3200" dirty="0" err="1">
                <a:latin typeface="+mn-lt"/>
              </a:rPr>
              <a:t>MaskedDB</a:t>
            </a:r>
            <a:r>
              <a:rPr lang="en-US" sz="3200" baseline="-25000" dirty="0" err="1">
                <a:latin typeface="+mn-lt"/>
              </a:rPr>
              <a:t>i</a:t>
            </a:r>
            <a:r>
              <a:rPr lang="en-US" sz="3200" dirty="0">
                <a:latin typeface="+mn-lt"/>
              </a:rPr>
              <a:t> XOR </a:t>
            </a:r>
            <a:r>
              <a:rPr lang="en-US" sz="3200" dirty="0" err="1">
                <a:latin typeface="+mn-lt"/>
              </a:rPr>
              <a:t>DB</a:t>
            </a:r>
            <a:r>
              <a:rPr lang="en-US" sz="3200" baseline="-25000" dirty="0" err="1">
                <a:latin typeface="+mn-lt"/>
              </a:rPr>
              <a:t>i</a:t>
            </a:r>
            <a:endParaRPr lang="en-US" sz="3200" baseline="-25000" dirty="0">
              <a:latin typeface="+mn-lt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46B1AE0-9EFB-5FE4-DAE1-EAE8F1C68D9C}"/>
              </a:ext>
            </a:extLst>
          </p:cNvPr>
          <p:cNvSpPr/>
          <p:nvPr/>
        </p:nvSpPr>
        <p:spPr>
          <a:xfrm>
            <a:off x="3209829" y="5258980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A7D22B63-7E5B-0CD5-443F-62F13FF83BDE}"/>
              </a:ext>
            </a:extLst>
          </p:cNvPr>
          <p:cNvSpPr/>
          <p:nvPr/>
        </p:nvSpPr>
        <p:spPr>
          <a:xfrm>
            <a:off x="3094588" y="5640382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Program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A2554D-8AD6-F27B-99FF-DFCB586084DB}"/>
              </a:ext>
            </a:extLst>
          </p:cNvPr>
          <p:cNvCxnSpPr>
            <a:cxnSpLocks/>
          </p:cNvCxnSpPr>
          <p:nvPr/>
        </p:nvCxnSpPr>
        <p:spPr>
          <a:xfrm flipH="1" flipV="1">
            <a:off x="5445184" y="508717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59B3B3-9E37-A3C5-DB57-782ED3A63F1E}"/>
              </a:ext>
            </a:extLst>
          </p:cNvPr>
          <p:cNvCxnSpPr/>
          <p:nvPr/>
        </p:nvCxnSpPr>
        <p:spPr>
          <a:xfrm flipH="1">
            <a:off x="5416354" y="543745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2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7A622-70F2-2042-A92C-5A81945ABDAD}"/>
              </a:ext>
            </a:extLst>
          </p:cNvPr>
          <p:cNvSpPr/>
          <p:nvPr/>
        </p:nvSpPr>
        <p:spPr>
          <a:xfrm>
            <a:off x="778480" y="1359254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msg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04DF4E-859A-664F-B8BD-AB7A897116B9}"/>
              </a:ext>
            </a:extLst>
          </p:cNvPr>
          <p:cNvSpPr/>
          <p:nvPr/>
        </p:nvSpPr>
        <p:spPr>
          <a:xfrm>
            <a:off x="5671757" y="2582572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 =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AC2D91AA-1448-DD48-9F6F-8EDE051FE6AF}"/>
              </a:ext>
            </a:extLst>
          </p:cNvPr>
          <p:cNvSpPr/>
          <p:nvPr/>
        </p:nvSpPr>
        <p:spPr>
          <a:xfrm>
            <a:off x="8374814" y="1853524"/>
            <a:ext cx="1743325" cy="667267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833E6-B48C-8B49-A864-BF697431DB2D}"/>
              </a:ext>
            </a:extLst>
          </p:cNvPr>
          <p:cNvSpPr/>
          <p:nvPr/>
        </p:nvSpPr>
        <p:spPr>
          <a:xfrm>
            <a:off x="8417024" y="2669069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r>
              <a:rPr lang="en-US" sz="1400" baseline="-25000" dirty="0" err="1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8E627-151B-EF46-8018-31FECB3D84F9}"/>
              </a:ext>
            </a:extLst>
          </p:cNvPr>
          <p:cNvSpPr/>
          <p:nvPr/>
        </p:nvSpPr>
        <p:spPr>
          <a:xfrm>
            <a:off x="10204636" y="2669069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salt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37F44-C1B5-EB48-9A61-E218CDABF4B6}"/>
              </a:ext>
            </a:extLst>
          </p:cNvPr>
          <p:cNvSpPr/>
          <p:nvPr/>
        </p:nvSpPr>
        <p:spPr>
          <a:xfrm>
            <a:off x="6326664" y="2669069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EEB5C-3F8B-C54D-8735-F8A0D75BB46B}"/>
              </a:ext>
            </a:extLst>
          </p:cNvPr>
          <p:cNvSpPr/>
          <p:nvPr/>
        </p:nvSpPr>
        <p:spPr>
          <a:xfrm>
            <a:off x="8417023" y="4664691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9BDA344-4608-5644-BFCE-F9AE06C833B5}"/>
              </a:ext>
            </a:extLst>
          </p:cNvPr>
          <p:cNvSpPr/>
          <p:nvPr/>
        </p:nvSpPr>
        <p:spPr>
          <a:xfrm>
            <a:off x="4606003" y="4590551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76DF0-3D33-2443-ADB3-946055EBCAE1}"/>
              </a:ext>
            </a:extLst>
          </p:cNvPr>
          <p:cNvSpPr/>
          <p:nvPr/>
        </p:nvSpPr>
        <p:spPr>
          <a:xfrm>
            <a:off x="988546" y="3645253"/>
            <a:ext cx="6030097" cy="6610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DB=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473CCD-9F80-2C43-9CA4-AF784BCC0D97}"/>
              </a:ext>
            </a:extLst>
          </p:cNvPr>
          <p:cNvSpPr/>
          <p:nvPr/>
        </p:nvSpPr>
        <p:spPr>
          <a:xfrm>
            <a:off x="5263984" y="3734841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salt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37940C-0402-924C-B737-B7D226E8CD5A}"/>
              </a:ext>
            </a:extLst>
          </p:cNvPr>
          <p:cNvSpPr/>
          <p:nvPr/>
        </p:nvSpPr>
        <p:spPr>
          <a:xfrm>
            <a:off x="1490533" y="3728662"/>
            <a:ext cx="3767788" cy="494270"/>
          </a:xfrm>
          <a:prstGeom prst="rect">
            <a:avLst/>
          </a:prstGeom>
          <a:solidFill>
            <a:srgbClr val="D4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7306D0-CCF1-694F-B8DE-544CD004321D}"/>
              </a:ext>
            </a:extLst>
          </p:cNvPr>
          <p:cNvSpPr/>
          <p:nvPr/>
        </p:nvSpPr>
        <p:spPr>
          <a:xfrm>
            <a:off x="3931020" y="4639977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D1EDE2-EBDF-BC49-BB96-19B9AEE8E8A9}"/>
              </a:ext>
            </a:extLst>
          </p:cNvPr>
          <p:cNvSpPr/>
          <p:nvPr/>
        </p:nvSpPr>
        <p:spPr>
          <a:xfrm>
            <a:off x="589382" y="5752082"/>
            <a:ext cx="10397275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</a:t>
            </a:r>
            <a:r>
              <a:rPr lang="en-US" dirty="0" err="1"/>
              <a:t>EM</a:t>
            </a:r>
            <a:r>
              <a:rPr lang="en-US" baseline="-25000" dirty="0" err="1"/>
              <a:t>i</a:t>
            </a:r>
            <a:r>
              <a:rPr lang="en-US" dirty="0"/>
              <a:t> 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28676-3CDB-A148-A102-F9677DD44945}"/>
              </a:ext>
            </a:extLst>
          </p:cNvPr>
          <p:cNvSpPr/>
          <p:nvPr/>
        </p:nvSpPr>
        <p:spPr>
          <a:xfrm>
            <a:off x="1957133" y="5949808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baseline="-25000" dirty="0" err="1"/>
              <a:t>i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088B22-B206-C34A-8E78-CD6399A8F227}"/>
              </a:ext>
            </a:extLst>
          </p:cNvPr>
          <p:cNvSpPr/>
          <p:nvPr/>
        </p:nvSpPr>
        <p:spPr>
          <a:xfrm>
            <a:off x="8074400" y="5986869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baseline="-25000" dirty="0"/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4F2B8-B406-634E-88CD-72EECE2999FA}"/>
              </a:ext>
            </a:extLst>
          </p:cNvPr>
          <p:cNvSpPr/>
          <p:nvPr/>
        </p:nvSpPr>
        <p:spPr>
          <a:xfrm>
            <a:off x="9949856" y="5977615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AF23F9B8-CCBC-6844-945F-C48BECEFC292}"/>
              </a:ext>
            </a:extLst>
          </p:cNvPr>
          <p:cNvSpPr/>
          <p:nvPr/>
        </p:nvSpPr>
        <p:spPr>
          <a:xfrm>
            <a:off x="4114800" y="4306342"/>
            <a:ext cx="197708" cy="2842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E7ABEF0D-F475-981C-8B1E-502D99118922}"/>
              </a:ext>
            </a:extLst>
          </p:cNvPr>
          <p:cNvSpPr/>
          <p:nvPr/>
        </p:nvSpPr>
        <p:spPr>
          <a:xfrm>
            <a:off x="4106558" y="5311364"/>
            <a:ext cx="205949" cy="72492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1E8B73-2BC0-51C0-6ABF-40C240CE2BAA}"/>
              </a:ext>
            </a:extLst>
          </p:cNvPr>
          <p:cNvCxnSpPr/>
          <p:nvPr/>
        </p:nvCxnSpPr>
        <p:spPr>
          <a:xfrm flipV="1">
            <a:off x="8330527" y="5220745"/>
            <a:ext cx="282146" cy="688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Down Arrow 8">
            <a:extLst>
              <a:ext uri="{FF2B5EF4-FFF2-40B4-BE49-F238E27FC236}">
                <a16:creationId xmlns:a16="http://schemas.microsoft.com/office/drawing/2014/main" id="{CC01F204-276E-87B6-581B-E1F7822C41D0}"/>
              </a:ext>
            </a:extLst>
          </p:cNvPr>
          <p:cNvSpPr/>
          <p:nvPr/>
        </p:nvSpPr>
        <p:spPr>
          <a:xfrm>
            <a:off x="8612673" y="3311617"/>
            <a:ext cx="1309816" cy="11677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10" name="7-Point Star 9">
            <a:extLst>
              <a:ext uri="{FF2B5EF4-FFF2-40B4-BE49-F238E27FC236}">
                <a16:creationId xmlns:a16="http://schemas.microsoft.com/office/drawing/2014/main" id="{BCC36DDD-F510-8053-F5AC-E1C9FC215E1B}"/>
              </a:ext>
            </a:extLst>
          </p:cNvPr>
          <p:cNvSpPr/>
          <p:nvPr/>
        </p:nvSpPr>
        <p:spPr>
          <a:xfrm>
            <a:off x="8363473" y="4090098"/>
            <a:ext cx="1787613" cy="14086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Correct if get H</a:t>
            </a:r>
            <a:r>
              <a:rPr lang="en-US" baseline="-25000" dirty="0">
                <a:solidFill>
                  <a:schemeClr val="tx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577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F69D59-F515-FE9A-A8FF-9461726B9E6B}"/>
              </a:ext>
            </a:extLst>
          </p:cNvPr>
          <p:cNvSpPr/>
          <p:nvPr/>
        </p:nvSpPr>
        <p:spPr>
          <a:xfrm>
            <a:off x="691978" y="1182874"/>
            <a:ext cx="7698259" cy="5403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Reduction B solving one-more-RSA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208453-EDD5-8D19-28DD-1DEC20A18A43}"/>
              </a:ext>
            </a:extLst>
          </p:cNvPr>
          <p:cNvSpPr/>
          <p:nvPr/>
        </p:nvSpPr>
        <p:spPr>
          <a:xfrm>
            <a:off x="9873049" y="1182876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B31830-4071-96B1-3D34-8D9C8C02BF07}"/>
              </a:ext>
            </a:extLst>
          </p:cNvPr>
          <p:cNvSpPr/>
          <p:nvPr/>
        </p:nvSpPr>
        <p:spPr>
          <a:xfrm>
            <a:off x="1309816" y="1961370"/>
            <a:ext cx="1878227" cy="453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Adversary A breaking RSA-BSSA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3871500A-7B62-93AC-EC86-0102276E2F24}"/>
              </a:ext>
            </a:extLst>
          </p:cNvPr>
          <p:cNvSpPr/>
          <p:nvPr/>
        </p:nvSpPr>
        <p:spPr>
          <a:xfrm>
            <a:off x="8270465" y="5026400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65F1EC5-266B-0E3F-1FC5-B8600C1A3696}"/>
              </a:ext>
            </a:extLst>
          </p:cNvPr>
          <p:cNvSpPr/>
          <p:nvPr/>
        </p:nvSpPr>
        <p:spPr>
          <a:xfrm>
            <a:off x="8486707" y="4447219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65CE0BD-B278-92BB-E6C3-9650216F47BC}"/>
              </a:ext>
            </a:extLst>
          </p:cNvPr>
          <p:cNvCxnSpPr>
            <a:cxnSpLocks/>
          </p:cNvCxnSpPr>
          <p:nvPr/>
        </p:nvCxnSpPr>
        <p:spPr>
          <a:xfrm>
            <a:off x="5424615" y="463378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35">
            <a:extLst>
              <a:ext uri="{FF2B5EF4-FFF2-40B4-BE49-F238E27FC236}">
                <a16:creationId xmlns:a16="http://schemas.microsoft.com/office/drawing/2014/main" id="{70A14B25-4DC1-13C3-2A3A-1FE20006FCC5}"/>
              </a:ext>
            </a:extLst>
          </p:cNvPr>
          <p:cNvSpPr/>
          <p:nvPr/>
        </p:nvSpPr>
        <p:spPr>
          <a:xfrm>
            <a:off x="3135761" y="4730240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2FF9A-6B55-240A-13A3-C07E9BD8A702}"/>
              </a:ext>
            </a:extLst>
          </p:cNvPr>
          <p:cNvCxnSpPr>
            <a:cxnSpLocks/>
          </p:cNvCxnSpPr>
          <p:nvPr/>
        </p:nvCxnSpPr>
        <p:spPr>
          <a:xfrm flipH="1" flipV="1">
            <a:off x="5370274" y="508975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A6631F-26FB-2FB7-EB53-A15CD78A987B}"/>
              </a:ext>
            </a:extLst>
          </p:cNvPr>
          <p:cNvSpPr/>
          <p:nvPr/>
        </p:nvSpPr>
        <p:spPr>
          <a:xfrm>
            <a:off x="3213875" y="6028256"/>
            <a:ext cx="4936817" cy="64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Output signatures {</a:t>
            </a:r>
            <a:r>
              <a:rPr lang="en-US" dirty="0" err="1">
                <a:latin typeface="Chalkboard" panose="03050602040202020205" pitchFamily="66" charset="77"/>
              </a:rPr>
              <a:t>sig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A481844E-E377-1C0E-B0F2-D6579F9F676D}"/>
              </a:ext>
            </a:extLst>
          </p:cNvPr>
          <p:cNvSpPr/>
          <p:nvPr/>
        </p:nvSpPr>
        <p:spPr>
          <a:xfrm>
            <a:off x="3229230" y="4361658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2EBD402E-84C7-C1FC-4B74-EDBFFF524849}"/>
              </a:ext>
            </a:extLst>
          </p:cNvPr>
          <p:cNvSpPr/>
          <p:nvPr/>
        </p:nvSpPr>
        <p:spPr>
          <a:xfrm>
            <a:off x="3196911" y="5230564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95015E-44A0-2E04-2C4C-5099602098A0}"/>
              </a:ext>
            </a:extLst>
          </p:cNvPr>
          <p:cNvCxnSpPr/>
          <p:nvPr/>
        </p:nvCxnSpPr>
        <p:spPr>
          <a:xfrm flipH="1">
            <a:off x="5341444" y="544003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Arrow 50">
            <a:extLst>
              <a:ext uri="{FF2B5EF4-FFF2-40B4-BE49-F238E27FC236}">
                <a16:creationId xmlns:a16="http://schemas.microsoft.com/office/drawing/2014/main" id="{393E97CD-867D-EEA1-77E0-B597C3F6294C}"/>
              </a:ext>
            </a:extLst>
          </p:cNvPr>
          <p:cNvSpPr/>
          <p:nvPr/>
        </p:nvSpPr>
        <p:spPr>
          <a:xfrm>
            <a:off x="3081670" y="5611966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Derive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877FFBE3-AC11-C032-DB34-FAF947766443}"/>
              </a:ext>
            </a:extLst>
          </p:cNvPr>
          <p:cNvSpPr/>
          <p:nvPr/>
        </p:nvSpPr>
        <p:spPr>
          <a:xfrm>
            <a:off x="8171142" y="5992783"/>
            <a:ext cx="1939070" cy="7166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Solutions {</a:t>
            </a:r>
            <a:r>
              <a:rPr lang="en-US" dirty="0" err="1">
                <a:latin typeface="Chalkboard" panose="03050602040202020205" pitchFamily="66" charset="77"/>
              </a:rPr>
              <a:t>s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}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C7F7-CC6D-FDEB-B226-FB00DEC4B6B4}"/>
              </a:ext>
            </a:extLst>
          </p:cNvPr>
          <p:cNvSpPr txBox="1">
            <a:spLocks/>
          </p:cNvSpPr>
          <p:nvPr/>
        </p:nvSpPr>
        <p:spPr>
          <a:xfrm>
            <a:off x="197706" y="774040"/>
            <a:ext cx="11994294" cy="6083959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aseline="-25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2C0AA9-5479-F6B9-8D29-6EE333320333}"/>
              </a:ext>
            </a:extLst>
          </p:cNvPr>
          <p:cNvSpPr/>
          <p:nvPr/>
        </p:nvSpPr>
        <p:spPr>
          <a:xfrm>
            <a:off x="3243080" y="4361653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Hash(M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5BD735-8D0B-D780-4097-EF634B6D108C}"/>
              </a:ext>
            </a:extLst>
          </p:cNvPr>
          <p:cNvCxnSpPr>
            <a:cxnSpLocks/>
          </p:cNvCxnSpPr>
          <p:nvPr/>
        </p:nvCxnSpPr>
        <p:spPr>
          <a:xfrm>
            <a:off x="5424610" y="4647634"/>
            <a:ext cx="2975593" cy="13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C4B90B59-6E1E-DDA4-80E9-61C5FDC2366A}"/>
              </a:ext>
            </a:extLst>
          </p:cNvPr>
          <p:cNvSpPr/>
          <p:nvPr/>
        </p:nvSpPr>
        <p:spPr>
          <a:xfrm>
            <a:off x="8514412" y="4461071"/>
            <a:ext cx="1298401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179C3BC-2BDC-43F6-A035-EAE2E2416FF7}"/>
              </a:ext>
            </a:extLst>
          </p:cNvPr>
          <p:cNvSpPr/>
          <p:nvPr/>
        </p:nvSpPr>
        <p:spPr>
          <a:xfrm>
            <a:off x="8298170" y="5026395"/>
            <a:ext cx="1537945" cy="654927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Challenge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38169-5B31-68E0-BF51-8B5DBB5364FD}"/>
              </a:ext>
            </a:extLst>
          </p:cNvPr>
          <p:cNvSpPr/>
          <p:nvPr/>
        </p:nvSpPr>
        <p:spPr>
          <a:xfrm>
            <a:off x="9885967" y="1211292"/>
            <a:ext cx="1960603" cy="460766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One-more-RSA challenger [BPNS03]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5AEE71-0A74-86F3-9A16-AED213EFAEB1}"/>
              </a:ext>
            </a:extLst>
          </p:cNvPr>
          <p:cNvSpPr txBox="1">
            <a:spLocks/>
          </p:cNvSpPr>
          <p:nvPr/>
        </p:nvSpPr>
        <p:spPr>
          <a:xfrm>
            <a:off x="1583621" y="2622051"/>
            <a:ext cx="10650413" cy="1419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halkboard" panose="03050602040202020205" pitchFamily="66" charset="77"/>
              </a:rPr>
              <a:t>Program MGF: </a:t>
            </a:r>
            <a:br>
              <a:rPr lang="en-US" sz="3200" dirty="0">
                <a:latin typeface="Chalkboard" panose="03050602040202020205" pitchFamily="66" charset="77"/>
              </a:rPr>
            </a:br>
            <a:r>
              <a:rPr lang="en-US" sz="3200" dirty="0">
                <a:latin typeface="Chalkboard" panose="03050602040202020205" pitchFamily="66" charset="77"/>
              </a:rPr>
              <a:t>	</a:t>
            </a:r>
            <a:r>
              <a:rPr lang="en-US" sz="3200" dirty="0">
                <a:latin typeface="+mn-lt"/>
              </a:rPr>
              <a:t>MGF(H</a:t>
            </a:r>
            <a:r>
              <a:rPr lang="en-US" sz="3200" baseline="-25000" dirty="0">
                <a:latin typeface="+mn-lt"/>
              </a:rPr>
              <a:t>i</a:t>
            </a:r>
            <a:r>
              <a:rPr lang="en-US" sz="3200" dirty="0">
                <a:latin typeface="+mn-lt"/>
              </a:rPr>
              <a:t>)=</a:t>
            </a:r>
            <a:r>
              <a:rPr lang="en-US" sz="3200" dirty="0" err="1">
                <a:latin typeface="+mn-lt"/>
              </a:rPr>
              <a:t>MaskedDB</a:t>
            </a:r>
            <a:r>
              <a:rPr lang="en-US" sz="3200" baseline="-25000" dirty="0" err="1">
                <a:latin typeface="+mn-lt"/>
              </a:rPr>
              <a:t>i</a:t>
            </a:r>
            <a:r>
              <a:rPr lang="en-US" sz="3200" dirty="0">
                <a:latin typeface="+mn-lt"/>
              </a:rPr>
              <a:t> XOR </a:t>
            </a:r>
            <a:r>
              <a:rPr lang="en-US" sz="3200" dirty="0" err="1">
                <a:latin typeface="+mn-lt"/>
              </a:rPr>
              <a:t>Db</a:t>
            </a:r>
            <a:r>
              <a:rPr lang="en-US" sz="3200" baseline="-25000" dirty="0" err="1">
                <a:latin typeface="+mn-lt"/>
              </a:rPr>
              <a:t>i</a:t>
            </a:r>
            <a:endParaRPr lang="en-US" sz="3200" baseline="-25000" dirty="0">
              <a:latin typeface="+mn-lt"/>
            </a:endParaRPr>
          </a:p>
          <a:p>
            <a:r>
              <a:rPr lang="en-US" sz="3200" dirty="0">
                <a:latin typeface="Chalkboard" panose="03050602040202020205" pitchFamily="66" charset="77"/>
              </a:rPr>
              <a:t>Program Hash: </a:t>
            </a:r>
            <a:br>
              <a:rPr lang="en-US" sz="3200" dirty="0">
                <a:latin typeface="Chalkboard" panose="03050602040202020205" pitchFamily="66" charset="77"/>
              </a:rPr>
            </a:br>
            <a:r>
              <a:rPr lang="en-US" sz="3200" dirty="0">
                <a:latin typeface="Chalkboard" panose="03050602040202020205" pitchFamily="66" charset="77"/>
              </a:rPr>
              <a:t>	</a:t>
            </a:r>
            <a:r>
              <a:rPr lang="en-US" sz="3200" dirty="0">
                <a:latin typeface="+mn-lt"/>
              </a:rPr>
              <a:t>Hash(M</a:t>
            </a:r>
            <a:r>
              <a:rPr lang="en-US" sz="3200" baseline="-25000" dirty="0">
                <a:latin typeface="+mn-lt"/>
              </a:rPr>
              <a:t>i</a:t>
            </a:r>
            <a:r>
              <a:rPr lang="en-US" sz="3200" dirty="0">
                <a:latin typeface="+mn-lt"/>
              </a:rPr>
              <a:t>)=H</a:t>
            </a:r>
            <a:r>
              <a:rPr lang="en-US" sz="3200" baseline="-25000" dirty="0">
                <a:latin typeface="+mn-lt"/>
              </a:rPr>
              <a:t>i</a:t>
            </a:r>
          </a:p>
          <a:p>
            <a:endParaRPr lang="en-US" sz="3200" baseline="-25000" dirty="0">
              <a:latin typeface="+mn-lt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46B1AE0-9EFB-5FE4-DAE1-EAE8F1C68D9C}"/>
              </a:ext>
            </a:extLst>
          </p:cNvPr>
          <p:cNvSpPr/>
          <p:nvPr/>
        </p:nvSpPr>
        <p:spPr>
          <a:xfrm>
            <a:off x="3209829" y="5258980"/>
            <a:ext cx="2141044" cy="64253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MGF(H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A7D22B63-7E5B-0CD5-443F-62F13FF83BDE}"/>
              </a:ext>
            </a:extLst>
          </p:cNvPr>
          <p:cNvSpPr/>
          <p:nvPr/>
        </p:nvSpPr>
        <p:spPr>
          <a:xfrm>
            <a:off x="3094588" y="5640382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Program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AEE00F0B-C108-E84B-EA6F-C914E83FC14A}"/>
              </a:ext>
            </a:extLst>
          </p:cNvPr>
          <p:cNvSpPr/>
          <p:nvPr/>
        </p:nvSpPr>
        <p:spPr>
          <a:xfrm>
            <a:off x="3164177" y="4789652"/>
            <a:ext cx="2141044" cy="66642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H</a:t>
            </a:r>
            <a:r>
              <a:rPr lang="en-US" baseline="-25000" dirty="0">
                <a:latin typeface="Chalkboard" panose="03050602040202020205" pitchFamily="66" charset="77"/>
              </a:rPr>
              <a:t>i</a:t>
            </a:r>
            <a:r>
              <a:rPr lang="en-US" dirty="0">
                <a:latin typeface="Chalkboard" panose="03050602040202020205" pitchFamily="66" charset="77"/>
              </a:rPr>
              <a:t> from </a:t>
            </a:r>
            <a:r>
              <a:rPr lang="en-US" dirty="0" err="1">
                <a:latin typeface="Chalkboard" panose="03050602040202020205" pitchFamily="66" charset="77"/>
              </a:rPr>
              <a:t>y</a:t>
            </a:r>
            <a:r>
              <a:rPr lang="en-US" baseline="-25000" dirty="0" err="1">
                <a:latin typeface="Chalkboard" panose="03050602040202020205" pitchFamily="66" charset="77"/>
              </a:rPr>
              <a:t>i</a:t>
            </a:r>
            <a:endParaRPr lang="en-US" baseline="-25000" dirty="0">
              <a:latin typeface="Chalkboard" panose="03050602040202020205" pitchFamily="66" charset="77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125873-C6B7-07E1-F0A1-6A1C55189225}"/>
              </a:ext>
            </a:extLst>
          </p:cNvPr>
          <p:cNvCxnSpPr>
            <a:cxnSpLocks/>
          </p:cNvCxnSpPr>
          <p:nvPr/>
        </p:nvCxnSpPr>
        <p:spPr>
          <a:xfrm flipH="1" flipV="1">
            <a:off x="5445184" y="5087173"/>
            <a:ext cx="2835552" cy="28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4F9E13-5697-0361-3CED-3F8C75C8995B}"/>
              </a:ext>
            </a:extLst>
          </p:cNvPr>
          <p:cNvCxnSpPr/>
          <p:nvPr/>
        </p:nvCxnSpPr>
        <p:spPr>
          <a:xfrm flipH="1">
            <a:off x="5416354" y="5437456"/>
            <a:ext cx="2952323" cy="50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71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343866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Theorem: If the one-more-RSA assumption holds, then RSA-BSSA is strongly one-more-unforgeable in the random-oracle model.</a:t>
            </a: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391BB8D-94D6-0023-1B89-229F8F81C955}"/>
              </a:ext>
            </a:extLst>
          </p:cNvPr>
          <p:cNvSpPr/>
          <p:nvPr/>
        </p:nvSpPr>
        <p:spPr>
          <a:xfrm>
            <a:off x="3383092" y="2075132"/>
            <a:ext cx="512618" cy="374072"/>
          </a:xfrm>
          <a:custGeom>
            <a:avLst/>
            <a:gdLst>
              <a:gd name="connsiteX0" fmla="*/ 0 w 512618"/>
              <a:gd name="connsiteY0" fmla="*/ 152400 h 374072"/>
              <a:gd name="connsiteX1" fmla="*/ 27709 w 512618"/>
              <a:gd name="connsiteY1" fmla="*/ 290945 h 374072"/>
              <a:gd name="connsiteX2" fmla="*/ 69273 w 512618"/>
              <a:gd name="connsiteY2" fmla="*/ 374072 h 374072"/>
              <a:gd name="connsiteX3" fmla="*/ 138546 w 512618"/>
              <a:gd name="connsiteY3" fmla="*/ 318654 h 374072"/>
              <a:gd name="connsiteX4" fmla="*/ 180109 w 512618"/>
              <a:gd name="connsiteY4" fmla="*/ 263236 h 374072"/>
              <a:gd name="connsiteX5" fmla="*/ 304800 w 512618"/>
              <a:gd name="connsiteY5" fmla="*/ 152400 h 374072"/>
              <a:gd name="connsiteX6" fmla="*/ 415636 w 512618"/>
              <a:gd name="connsiteY6" fmla="*/ 55418 h 374072"/>
              <a:gd name="connsiteX7" fmla="*/ 457200 w 512618"/>
              <a:gd name="connsiteY7" fmla="*/ 27709 h 374072"/>
              <a:gd name="connsiteX8" fmla="*/ 512618 w 512618"/>
              <a:gd name="connsiteY8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8" h="374072">
                <a:moveTo>
                  <a:pt x="0" y="152400"/>
                </a:moveTo>
                <a:cubicBezTo>
                  <a:pt x="5105" y="188134"/>
                  <a:pt x="8366" y="252258"/>
                  <a:pt x="27709" y="290945"/>
                </a:cubicBezTo>
                <a:cubicBezTo>
                  <a:pt x="81428" y="398386"/>
                  <a:pt x="34445" y="269593"/>
                  <a:pt x="69273" y="374072"/>
                </a:cubicBezTo>
                <a:cubicBezTo>
                  <a:pt x="102827" y="351702"/>
                  <a:pt x="113871" y="348264"/>
                  <a:pt x="138546" y="318654"/>
                </a:cubicBezTo>
                <a:cubicBezTo>
                  <a:pt x="153328" y="300915"/>
                  <a:pt x="164662" y="280399"/>
                  <a:pt x="180109" y="263236"/>
                </a:cubicBezTo>
                <a:cubicBezTo>
                  <a:pt x="251285" y="184152"/>
                  <a:pt x="240712" y="195125"/>
                  <a:pt x="304800" y="152400"/>
                </a:cubicBezTo>
                <a:cubicBezTo>
                  <a:pt x="350981" y="83127"/>
                  <a:pt x="318655" y="120072"/>
                  <a:pt x="415636" y="55418"/>
                </a:cubicBezTo>
                <a:cubicBezTo>
                  <a:pt x="429491" y="46182"/>
                  <a:pt x="441403" y="32975"/>
                  <a:pt x="457200" y="27709"/>
                </a:cubicBezTo>
                <a:cubicBezTo>
                  <a:pt x="504960" y="11789"/>
                  <a:pt x="488437" y="24181"/>
                  <a:pt x="51261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1 -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Theorem: If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N,e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are such that e is relatively prime to phi(N), then blindness holds.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D44665-586C-0769-9C60-F0DADB97BC9C}"/>
              </a:ext>
            </a:extLst>
          </p:cNvPr>
          <p:cNvSpPr txBox="1">
            <a:spLocks/>
          </p:cNvSpPr>
          <p:nvPr/>
        </p:nvSpPr>
        <p:spPr>
          <a:xfrm>
            <a:off x="398835" y="1892396"/>
            <a:ext cx="11537004" cy="585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USER(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PK,msg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					SIGNER(SK)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1. EM &lt;- PSS-Encode(msg)</a:t>
            </a:r>
            <a:b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  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EM r</a:t>
            </a:r>
            <a:r>
              <a:rPr lang="en-US" sz="2000" baseline="30000" dirty="0">
                <a:latin typeface="Chalkboard" panose="03050602040202020205" pitchFamily="66" charset="77"/>
                <a:ea typeface="+mj-ea"/>
                <a:cs typeface="+mj-cs"/>
              </a:rPr>
              <a:t>e 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mod N, inv = r</a:t>
            </a:r>
            <a:endParaRPr lang="en-US" sz="2000" baseline="30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						2.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baseline="30000" dirty="0" err="1">
                <a:latin typeface="Chalkboard" panose="03050602040202020205" pitchFamily="66" charset="77"/>
                <a:ea typeface="+mj-ea"/>
                <a:cs typeface="+mj-cs"/>
              </a:rPr>
              <a:t>d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mod 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3. sig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/ 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C6027-0317-7345-82BA-0AA9CAF79171}"/>
              </a:ext>
            </a:extLst>
          </p:cNvPr>
          <p:cNvGrpSpPr/>
          <p:nvPr/>
        </p:nvGrpSpPr>
        <p:grpSpPr>
          <a:xfrm>
            <a:off x="4782723" y="3979259"/>
            <a:ext cx="2966936" cy="1732247"/>
            <a:chOff x="4800600" y="3566488"/>
            <a:chExt cx="2966936" cy="1732247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3A843FB1-C3E3-62DB-9F49-F92DB0616D7C}"/>
                </a:ext>
              </a:extLst>
            </p:cNvPr>
            <p:cNvSpPr/>
            <p:nvPr/>
          </p:nvSpPr>
          <p:spPr>
            <a:xfrm>
              <a:off x="4800600" y="3566488"/>
              <a:ext cx="2966936" cy="710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blinded_msg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92D60D43-7D4B-02CD-CD16-83EE6ED3BDA1}"/>
                </a:ext>
              </a:extLst>
            </p:cNvPr>
            <p:cNvSpPr/>
            <p:nvPr/>
          </p:nvSpPr>
          <p:spPr>
            <a:xfrm>
              <a:off x="4800600" y="4578888"/>
              <a:ext cx="2966936" cy="7198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blinded_sig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2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1 -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Theorem: If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N,e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are such that e is relatively prime to phi(N), then blindness holds.</a:t>
            </a:r>
          </a:p>
          <a:p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Proof: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is a random element of Z</a:t>
            </a:r>
            <a:r>
              <a:rPr lang="en-US" sz="2400" baseline="-25000" dirty="0">
                <a:latin typeface="Chalkboard" panose="03050602040202020205" pitchFamily="66" charset="77"/>
                <a:ea typeface="+mj-ea"/>
                <a:cs typeface="+mj-cs"/>
              </a:rPr>
              <a:t>N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85127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– (no)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Theorem: If </a:t>
            </a:r>
            <a:r>
              <a:rPr lang="en-US" sz="2400" dirty="0" err="1">
                <a:latin typeface="Chalkboard" panose="03050602040202020205" pitchFamily="66" charset="77"/>
                <a:ea typeface="+mj-ea"/>
                <a:cs typeface="+mj-cs"/>
              </a:rPr>
              <a:t>N,e</a:t>
            </a:r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 are such that e is relatively prime to phi(N), then blindness holds.</a:t>
            </a:r>
          </a:p>
          <a:p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Not good enough: adversary may make N=p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1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2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3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…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p</a:t>
            </a:r>
            <a:r>
              <a:rPr lang="en-US" sz="2800" baseline="-25000" dirty="0" err="1">
                <a:latin typeface="Chalkboard" panose="03050602040202020205" pitchFamily="66" charset="77"/>
                <a:ea typeface="+mj-ea"/>
                <a:cs typeface="+mj-cs"/>
              </a:rPr>
              <a:t>t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such that e|p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-1 for each of them</a:t>
            </a:r>
            <a:endParaRPr lang="en-US" sz="36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Then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2800" b="1" dirty="0">
                <a:latin typeface="Chalkboard" panose="03050602040202020205" pitchFamily="66" charset="77"/>
                <a:ea typeface="+mj-ea"/>
                <a:cs typeface="+mj-cs"/>
              </a:rPr>
              <a:t>=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EMr</a:t>
            </a:r>
            <a:r>
              <a:rPr lang="en-US" sz="28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reveals t*log(e) bits of information about EM for random r.  </a:t>
            </a:r>
          </a:p>
          <a:p>
            <a:pPr lvl="2"/>
            <a:r>
              <a:rPr lang="en-US" sz="3600" dirty="0">
                <a:latin typeface="Chalkboard" panose="03050602040202020205" pitchFamily="66" charset="77"/>
                <a:ea typeface="+mj-ea"/>
                <a:cs typeface="+mj-cs"/>
              </a:rPr>
              <a:t>WHY?  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Number theory: think mod 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for each 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. Have e equivalence classes over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Z</a:t>
            </a:r>
            <a:r>
              <a:rPr lang="en-US" sz="2800" baseline="-25000" dirty="0" err="1">
                <a:latin typeface="Chalkboard" panose="03050602040202020205" pitchFamily="66" charset="77"/>
                <a:ea typeface="+mj-ea"/>
                <a:cs typeface="+mj-cs"/>
              </a:rPr>
              <a:t>pi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.</a:t>
            </a:r>
          </a:p>
          <a:p>
            <a:pPr lvl="2"/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800" dirty="0" err="1">
                <a:latin typeface="Chalkboard" panose="03050602040202020205" pitchFamily="66" charset="77"/>
                <a:ea typeface="+mj-ea"/>
                <a:cs typeface="+mj-cs"/>
              </a:rPr>
              <a:t>EMr</a:t>
            </a:r>
            <a:r>
              <a:rPr lang="en-US" sz="2800" baseline="30000" dirty="0" err="1">
                <a:latin typeface="Chalkboard" panose="03050602040202020205" pitchFamily="66" charset="77"/>
                <a:ea typeface="+mj-ea"/>
                <a:cs typeface="+mj-cs"/>
              </a:rPr>
              <a:t>e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 (mod 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) falls in the same equivalence class as EM mod p</a:t>
            </a:r>
            <a:r>
              <a:rPr lang="en-US" sz="2800" baseline="-25000" dirty="0">
                <a:latin typeface="Chalkboard" panose="03050602040202020205" pitchFamily="66" charset="77"/>
                <a:ea typeface="+mj-ea"/>
                <a:cs typeface="+mj-cs"/>
              </a:rPr>
              <a:t>i</a:t>
            </a:r>
            <a:endParaRPr lang="en-US" sz="3600" baseline="-25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These bits may allow to recover H and salt</a:t>
            </a:r>
          </a:p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030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E9F27A-ACBA-B645-882D-5E5A87561CE9}"/>
              </a:ext>
            </a:extLst>
          </p:cNvPr>
          <p:cNvSpPr/>
          <p:nvPr/>
        </p:nvSpPr>
        <p:spPr>
          <a:xfrm>
            <a:off x="395416" y="5087082"/>
            <a:ext cx="9304638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69E7C4-B358-214B-9628-3A1E06202396}"/>
              </a:ext>
            </a:extLst>
          </p:cNvPr>
          <p:cNvSpPr/>
          <p:nvPr/>
        </p:nvSpPr>
        <p:spPr>
          <a:xfrm>
            <a:off x="1075043" y="5244633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dirty="0"/>
              <a:t> = DB XOR MGF(H)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510EF-CD27-3946-96BB-20AAA0E7F9A0}"/>
              </a:ext>
            </a:extLst>
          </p:cNvPr>
          <p:cNvSpPr/>
          <p:nvPr/>
        </p:nvSpPr>
        <p:spPr>
          <a:xfrm>
            <a:off x="7198847" y="5290970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C8F4C-4782-7945-9933-AE11CA8C6567}"/>
              </a:ext>
            </a:extLst>
          </p:cNvPr>
          <p:cNvSpPr/>
          <p:nvPr/>
        </p:nvSpPr>
        <p:spPr>
          <a:xfrm>
            <a:off x="9020432" y="5290970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C5DB6-FE60-C0E8-FBB9-E672C405CE65}"/>
              </a:ext>
            </a:extLst>
          </p:cNvPr>
          <p:cNvSpPr/>
          <p:nvPr/>
        </p:nvSpPr>
        <p:spPr>
          <a:xfrm>
            <a:off x="261257" y="4873651"/>
            <a:ext cx="10019212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halkboard" panose="03050602040202020205" pitchFamily="66" charset="77"/>
              </a:rPr>
              <a:t>blinded_msg</a:t>
            </a:r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C92AA4-1643-BAE1-2A06-216F9A1A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120638" y="6216994"/>
            <a:ext cx="266032" cy="447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BCECC-95DA-0210-AB6A-37BC8280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406038" y="6219769"/>
            <a:ext cx="266032" cy="447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A542D6-C4BA-25D7-E7C7-A1C57042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738556" y="6203144"/>
            <a:ext cx="266032" cy="4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E9F27A-ACBA-B645-882D-5E5A87561CE9}"/>
              </a:ext>
            </a:extLst>
          </p:cNvPr>
          <p:cNvSpPr/>
          <p:nvPr/>
        </p:nvSpPr>
        <p:spPr>
          <a:xfrm>
            <a:off x="395416" y="5087082"/>
            <a:ext cx="9304638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69E7C4-B358-214B-9628-3A1E06202396}"/>
              </a:ext>
            </a:extLst>
          </p:cNvPr>
          <p:cNvSpPr/>
          <p:nvPr/>
        </p:nvSpPr>
        <p:spPr>
          <a:xfrm>
            <a:off x="1075043" y="5244633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dirty="0"/>
              <a:t> = DB XOR MGF(H)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510EF-CD27-3946-96BB-20AAA0E7F9A0}"/>
              </a:ext>
            </a:extLst>
          </p:cNvPr>
          <p:cNvSpPr/>
          <p:nvPr/>
        </p:nvSpPr>
        <p:spPr>
          <a:xfrm>
            <a:off x="7198847" y="5290970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C8F4C-4782-7945-9933-AE11CA8C6567}"/>
              </a:ext>
            </a:extLst>
          </p:cNvPr>
          <p:cNvSpPr/>
          <p:nvPr/>
        </p:nvSpPr>
        <p:spPr>
          <a:xfrm>
            <a:off x="9020432" y="5290970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C5DB6-FE60-C0E8-FBB9-E672C405CE65}"/>
              </a:ext>
            </a:extLst>
          </p:cNvPr>
          <p:cNvSpPr/>
          <p:nvPr/>
        </p:nvSpPr>
        <p:spPr>
          <a:xfrm>
            <a:off x="8728363" y="4873651"/>
            <a:ext cx="1552105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C92AA4-1643-BAE1-2A06-216F9A1A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120638" y="6216994"/>
            <a:ext cx="266032" cy="447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BCECC-95DA-0210-AB6A-37BC8280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406038" y="6219769"/>
            <a:ext cx="266032" cy="447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A542D6-C4BA-25D7-E7C7-A1C57042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738556" y="6203144"/>
            <a:ext cx="266032" cy="447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62AF5-8892-685C-F5A0-E76BBD3D7801}"/>
              </a:ext>
            </a:extLst>
          </p:cNvPr>
          <p:cNvSpPr/>
          <p:nvPr/>
        </p:nvSpPr>
        <p:spPr>
          <a:xfrm>
            <a:off x="264032" y="4876426"/>
            <a:ext cx="4586512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halkboard" panose="03050602040202020205" pitchFamily="66" charset="77"/>
              </a:rPr>
              <a:t>blinded_msg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79F61-D32B-9323-11C2-3B2A08715F13}"/>
              </a:ext>
            </a:extLst>
          </p:cNvPr>
          <p:cNvSpPr/>
          <p:nvPr/>
        </p:nvSpPr>
        <p:spPr>
          <a:xfrm>
            <a:off x="4850544" y="4873651"/>
            <a:ext cx="3877819" cy="1343343"/>
          </a:xfrm>
          <a:prstGeom prst="rect">
            <a:avLst/>
          </a:prstGeom>
          <a:solidFill>
            <a:schemeClr val="bg2">
              <a:lumMod val="2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8F4DE-8F0B-43BB-C762-0952FA49B568}"/>
              </a:ext>
            </a:extLst>
          </p:cNvPr>
          <p:cNvSpPr/>
          <p:nvPr/>
        </p:nvSpPr>
        <p:spPr>
          <a:xfrm>
            <a:off x="8417023" y="3814336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3F756BA-9DCA-7B61-EFBC-5C723EA4E08E}"/>
              </a:ext>
            </a:extLst>
          </p:cNvPr>
          <p:cNvSpPr/>
          <p:nvPr/>
        </p:nvSpPr>
        <p:spPr>
          <a:xfrm>
            <a:off x="4606003" y="3764910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7A57E5-C30A-8A8B-1FE8-6ADEB9373A41}"/>
              </a:ext>
            </a:extLst>
          </p:cNvPr>
          <p:cNvSpPr/>
          <p:nvPr/>
        </p:nvSpPr>
        <p:spPr>
          <a:xfrm>
            <a:off x="3931020" y="3814336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0E0F2D7-F6CD-79EA-4F0E-FB0C7EEA870B}"/>
              </a:ext>
            </a:extLst>
          </p:cNvPr>
          <p:cNvSpPr/>
          <p:nvPr/>
        </p:nvSpPr>
        <p:spPr>
          <a:xfrm flipV="1">
            <a:off x="3975805" y="4481601"/>
            <a:ext cx="466484" cy="605481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D2BF6-FD74-4EEA-9512-75C6450CF2B9}"/>
              </a:ext>
            </a:extLst>
          </p:cNvPr>
          <p:cNvGrpSpPr/>
          <p:nvPr/>
        </p:nvGrpSpPr>
        <p:grpSpPr>
          <a:xfrm>
            <a:off x="456534" y="2448244"/>
            <a:ext cx="6030097" cy="661089"/>
            <a:chOff x="988546" y="3645253"/>
            <a:chExt cx="6030097" cy="6610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8D891B-7289-3962-BD94-C8938F273742}"/>
                </a:ext>
              </a:extLst>
            </p:cNvPr>
            <p:cNvSpPr/>
            <p:nvPr/>
          </p:nvSpPr>
          <p:spPr>
            <a:xfrm>
              <a:off x="988546" y="3645253"/>
              <a:ext cx="6030097" cy="6610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DB=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9AA0FA-681B-C3B9-E8E7-26FD32D53BD9}"/>
                </a:ext>
              </a:extLst>
            </p:cNvPr>
            <p:cNvSpPr/>
            <p:nvPr/>
          </p:nvSpPr>
          <p:spPr>
            <a:xfrm>
              <a:off x="5263984" y="3734841"/>
              <a:ext cx="1701116" cy="4942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salt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D5D1CF-7B4E-B620-4A18-B8144AFF8111}"/>
                </a:ext>
              </a:extLst>
            </p:cNvPr>
            <p:cNvSpPr/>
            <p:nvPr/>
          </p:nvSpPr>
          <p:spPr>
            <a:xfrm>
              <a:off x="1490533" y="3728662"/>
              <a:ext cx="3767788" cy="494270"/>
            </a:xfrm>
            <a:prstGeom prst="rect">
              <a:avLst/>
            </a:prstGeom>
            <a:solidFill>
              <a:srgbClr val="D4D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Padding2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5BC5E-C7CD-8C6A-F00A-371557BE50F4}"/>
              </a:ext>
            </a:extLst>
          </p:cNvPr>
          <p:cNvSpPr/>
          <p:nvPr/>
        </p:nvSpPr>
        <p:spPr>
          <a:xfrm>
            <a:off x="283432" y="2202499"/>
            <a:ext cx="4586512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BA1C32-232E-462C-C76F-FDBF3B89DDF2}"/>
              </a:ext>
            </a:extLst>
          </p:cNvPr>
          <p:cNvSpPr/>
          <p:nvPr/>
        </p:nvSpPr>
        <p:spPr>
          <a:xfrm>
            <a:off x="495851" y="162227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msg</a:t>
            </a:r>
            <a:r>
              <a:rPr lang="en-US" sz="3200" baseline="-25000" dirty="0"/>
              <a:t>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A1184B-D43E-2DDD-4D9C-66AFE9D250AA}"/>
              </a:ext>
            </a:extLst>
          </p:cNvPr>
          <p:cNvSpPr/>
          <p:nvPr/>
        </p:nvSpPr>
        <p:spPr>
          <a:xfrm>
            <a:off x="5389128" y="1385545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 =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CEFE01B2-A887-BF22-E24D-4FCBA929D374}"/>
              </a:ext>
            </a:extLst>
          </p:cNvPr>
          <p:cNvSpPr/>
          <p:nvPr/>
        </p:nvSpPr>
        <p:spPr>
          <a:xfrm>
            <a:off x="8092185" y="656497"/>
            <a:ext cx="1743325" cy="667267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57938F-6ABA-4C71-7D04-2E8641C6B1DC}"/>
              </a:ext>
            </a:extLst>
          </p:cNvPr>
          <p:cNvSpPr/>
          <p:nvPr/>
        </p:nvSpPr>
        <p:spPr>
          <a:xfrm>
            <a:off x="8134395" y="1472042"/>
            <a:ext cx="1701116" cy="494270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mHash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90864-4E4F-4E3E-0D6C-D47BCEDAA508}"/>
              </a:ext>
            </a:extLst>
          </p:cNvPr>
          <p:cNvSpPr/>
          <p:nvPr/>
        </p:nvSpPr>
        <p:spPr>
          <a:xfrm>
            <a:off x="9922007" y="1472042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0D24C1-510C-BD3A-CF00-B653DA0D5948}"/>
              </a:ext>
            </a:extLst>
          </p:cNvPr>
          <p:cNvSpPr/>
          <p:nvPr/>
        </p:nvSpPr>
        <p:spPr>
          <a:xfrm>
            <a:off x="6044035" y="1472042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EC3578AB-7D75-559F-B3DC-E5790157D75E}"/>
              </a:ext>
            </a:extLst>
          </p:cNvPr>
          <p:cNvSpPr/>
          <p:nvPr/>
        </p:nvSpPr>
        <p:spPr>
          <a:xfrm>
            <a:off x="8296794" y="2081338"/>
            <a:ext cx="1309816" cy="11677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32" name="7-Point Star 31">
            <a:extLst>
              <a:ext uri="{FF2B5EF4-FFF2-40B4-BE49-F238E27FC236}">
                <a16:creationId xmlns:a16="http://schemas.microsoft.com/office/drawing/2014/main" id="{1ABD1420-0CC7-D455-CD44-5C68625DF5A9}"/>
              </a:ext>
            </a:extLst>
          </p:cNvPr>
          <p:cNvSpPr/>
          <p:nvPr/>
        </p:nvSpPr>
        <p:spPr>
          <a:xfrm>
            <a:off x="8182222" y="2926879"/>
            <a:ext cx="1787613" cy="14086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b=0 if get H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E9E91F5-6118-54DD-420F-6B9289C2E58A}"/>
              </a:ext>
            </a:extLst>
          </p:cNvPr>
          <p:cNvSpPr/>
          <p:nvPr/>
        </p:nvSpPr>
        <p:spPr>
          <a:xfrm flipV="1">
            <a:off x="3978580" y="3237458"/>
            <a:ext cx="466484" cy="605481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1" y="142703"/>
            <a:ext cx="10418805" cy="6728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" panose="03050602040202020205" pitchFamily="66" charset="77"/>
              </a:rPr>
              <a:t>Blind Signatures: 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751" y="1013253"/>
            <a:ext cx="8178815" cy="57706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Suddenly important!</a:t>
            </a: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Online advertising platforms want to use them for accounting purposes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This is part of phasing out third-party cookies</a:t>
            </a: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Google is using them as tokens in a privacy-preserving VPN service </a:t>
            </a:r>
          </a:p>
          <a:p>
            <a:r>
              <a:rPr lang="en-US" sz="2400" dirty="0">
                <a:latin typeface="Chalkboard" panose="03050602040202020205" pitchFamily="66" charset="77"/>
                <a:ea typeface="+mj-ea"/>
                <a:cs typeface="+mj-cs"/>
              </a:rPr>
              <a:t>Apple is using them to let you navigate the Internet anonymously</a:t>
            </a:r>
          </a:p>
          <a:p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65702-7D69-7E5E-22CF-08E0591D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0" y="1380697"/>
            <a:ext cx="26416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2CB5D-C3B8-6D6F-6AB1-C0FDE3BA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1" y="2804642"/>
            <a:ext cx="3404630" cy="3404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C4038A-7AB4-D38B-D35B-D3CFCB62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216" y="196342"/>
            <a:ext cx="4775200" cy="133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46D2D7-8DEF-647E-858A-E90E13C5B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777" y="4266886"/>
            <a:ext cx="2943072" cy="25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RSA-BSSA version 1 – (no) blindness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This is not an attack – don’t know how to do this in polynomial time!</a:t>
            </a: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But also don’t know how to rule it out</a:t>
            </a:r>
          </a:p>
          <a:p>
            <a:pPr lvl="1"/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Yet, we want PROVABLE blindness</a:t>
            </a:r>
          </a:p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391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Fixes: RSA-BSSA versions 2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Version 2: msg = 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real_msg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additional_salt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).  </a:t>
            </a:r>
            <a:b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</a:br>
            <a:b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mHash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 = Hash(msg) hides 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real_msg</a:t>
            </a: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4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310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E9F27A-ACBA-B645-882D-5E5A87561CE9}"/>
              </a:ext>
            </a:extLst>
          </p:cNvPr>
          <p:cNvSpPr/>
          <p:nvPr/>
        </p:nvSpPr>
        <p:spPr>
          <a:xfrm>
            <a:off x="395416" y="5087082"/>
            <a:ext cx="9304638" cy="98236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69E7C4-B358-214B-9628-3A1E06202396}"/>
              </a:ext>
            </a:extLst>
          </p:cNvPr>
          <p:cNvSpPr/>
          <p:nvPr/>
        </p:nvSpPr>
        <p:spPr>
          <a:xfrm>
            <a:off x="1075043" y="5244633"/>
            <a:ext cx="6030097" cy="661089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MaskedDB</a:t>
            </a:r>
            <a:r>
              <a:rPr lang="en-US" dirty="0"/>
              <a:t> = DB XOR MGF(H)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510EF-CD27-3946-96BB-20AAA0E7F9A0}"/>
              </a:ext>
            </a:extLst>
          </p:cNvPr>
          <p:cNvSpPr/>
          <p:nvPr/>
        </p:nvSpPr>
        <p:spPr>
          <a:xfrm>
            <a:off x="7198847" y="5290970"/>
            <a:ext cx="1701116" cy="6054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FC8F4C-4782-7945-9933-AE11CA8C6567}"/>
              </a:ext>
            </a:extLst>
          </p:cNvPr>
          <p:cNvSpPr/>
          <p:nvPr/>
        </p:nvSpPr>
        <p:spPr>
          <a:xfrm>
            <a:off x="9020432" y="5290970"/>
            <a:ext cx="593125" cy="605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C5DB6-FE60-C0E8-FBB9-E672C405CE65}"/>
              </a:ext>
            </a:extLst>
          </p:cNvPr>
          <p:cNvSpPr/>
          <p:nvPr/>
        </p:nvSpPr>
        <p:spPr>
          <a:xfrm>
            <a:off x="8728363" y="4873651"/>
            <a:ext cx="1552105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alkboard" panose="03050602040202020205" pitchFamily="66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C92AA4-1643-BAE1-2A06-216F9A1A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120638" y="6216994"/>
            <a:ext cx="266032" cy="4474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1BCECC-95DA-0210-AB6A-37BC8280A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406038" y="6219769"/>
            <a:ext cx="266032" cy="4474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A542D6-C4BA-25D7-E7C7-A1C57042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19254" b="8321"/>
          <a:stretch/>
        </p:blipFill>
        <p:spPr>
          <a:xfrm>
            <a:off x="5738556" y="6203144"/>
            <a:ext cx="266032" cy="447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B62AF5-8892-685C-F5A0-E76BBD3D7801}"/>
              </a:ext>
            </a:extLst>
          </p:cNvPr>
          <p:cNvSpPr/>
          <p:nvPr/>
        </p:nvSpPr>
        <p:spPr>
          <a:xfrm>
            <a:off x="264032" y="4876426"/>
            <a:ext cx="4586512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halkboard" panose="03050602040202020205" pitchFamily="66" charset="77"/>
              </a:rPr>
              <a:t>blinded_msg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79F61-D32B-9323-11C2-3B2A08715F13}"/>
              </a:ext>
            </a:extLst>
          </p:cNvPr>
          <p:cNvSpPr/>
          <p:nvPr/>
        </p:nvSpPr>
        <p:spPr>
          <a:xfrm>
            <a:off x="4850544" y="4873651"/>
            <a:ext cx="3877819" cy="1343343"/>
          </a:xfrm>
          <a:prstGeom prst="rect">
            <a:avLst/>
          </a:prstGeom>
          <a:solidFill>
            <a:schemeClr val="bg2">
              <a:lumMod val="2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8F4DE-8F0B-43BB-C762-0952FA49B568}"/>
              </a:ext>
            </a:extLst>
          </p:cNvPr>
          <p:cNvSpPr/>
          <p:nvPr/>
        </p:nvSpPr>
        <p:spPr>
          <a:xfrm>
            <a:off x="8417023" y="3814336"/>
            <a:ext cx="1701116" cy="49427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23F756BA-9DCA-7B61-EFBC-5C723EA4E08E}"/>
              </a:ext>
            </a:extLst>
          </p:cNvPr>
          <p:cNvSpPr/>
          <p:nvPr/>
        </p:nvSpPr>
        <p:spPr>
          <a:xfrm>
            <a:off x="4606003" y="3764910"/>
            <a:ext cx="3768811" cy="630194"/>
          </a:xfrm>
          <a:prstGeom prst="left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MaskGeneratingFunction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7A57E5-C30A-8A8B-1FE8-6ADEB9373A41}"/>
              </a:ext>
            </a:extLst>
          </p:cNvPr>
          <p:cNvSpPr/>
          <p:nvPr/>
        </p:nvSpPr>
        <p:spPr>
          <a:xfrm>
            <a:off x="3931020" y="3814336"/>
            <a:ext cx="556054" cy="580768"/>
          </a:xfrm>
          <a:prstGeom prst="ellipse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0E0F2D7-F6CD-79EA-4F0E-FB0C7EEA870B}"/>
              </a:ext>
            </a:extLst>
          </p:cNvPr>
          <p:cNvSpPr/>
          <p:nvPr/>
        </p:nvSpPr>
        <p:spPr>
          <a:xfrm flipV="1">
            <a:off x="3975805" y="4481601"/>
            <a:ext cx="466484" cy="605481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AD2BF6-FD74-4EEA-9512-75C6450CF2B9}"/>
              </a:ext>
            </a:extLst>
          </p:cNvPr>
          <p:cNvGrpSpPr/>
          <p:nvPr/>
        </p:nvGrpSpPr>
        <p:grpSpPr>
          <a:xfrm>
            <a:off x="456534" y="2448244"/>
            <a:ext cx="6030097" cy="661089"/>
            <a:chOff x="988546" y="3645253"/>
            <a:chExt cx="6030097" cy="6610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8D891B-7289-3962-BD94-C8938F273742}"/>
                </a:ext>
              </a:extLst>
            </p:cNvPr>
            <p:cNvSpPr/>
            <p:nvPr/>
          </p:nvSpPr>
          <p:spPr>
            <a:xfrm>
              <a:off x="988546" y="3645253"/>
              <a:ext cx="6030097" cy="66108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DB=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9AA0FA-681B-C3B9-E8E7-26FD32D53BD9}"/>
                </a:ext>
              </a:extLst>
            </p:cNvPr>
            <p:cNvSpPr/>
            <p:nvPr/>
          </p:nvSpPr>
          <p:spPr>
            <a:xfrm>
              <a:off x="5263984" y="3734841"/>
              <a:ext cx="1701116" cy="4942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salt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D5D1CF-7B4E-B620-4A18-B8144AFF8111}"/>
                </a:ext>
              </a:extLst>
            </p:cNvPr>
            <p:cNvSpPr/>
            <p:nvPr/>
          </p:nvSpPr>
          <p:spPr>
            <a:xfrm>
              <a:off x="1490533" y="3728662"/>
              <a:ext cx="3767788" cy="494270"/>
            </a:xfrm>
            <a:prstGeom prst="rect">
              <a:avLst/>
            </a:prstGeom>
            <a:solidFill>
              <a:srgbClr val="D4D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Padding2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5BC5E-C7CD-8C6A-F00A-371557BE50F4}"/>
              </a:ext>
            </a:extLst>
          </p:cNvPr>
          <p:cNvSpPr/>
          <p:nvPr/>
        </p:nvSpPr>
        <p:spPr>
          <a:xfrm>
            <a:off x="283432" y="2202499"/>
            <a:ext cx="4586512" cy="1319349"/>
          </a:xfrm>
          <a:prstGeom prst="rect">
            <a:avLst/>
          </a:prstGeom>
          <a:solidFill>
            <a:schemeClr val="bg2">
              <a:lumMod val="25000"/>
              <a:alpha val="9398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BA1C32-232E-462C-C76F-FDBF3B89DDF2}"/>
              </a:ext>
            </a:extLst>
          </p:cNvPr>
          <p:cNvSpPr/>
          <p:nvPr/>
        </p:nvSpPr>
        <p:spPr>
          <a:xfrm>
            <a:off x="495851" y="162227"/>
            <a:ext cx="1102223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msg</a:t>
            </a:r>
            <a:r>
              <a:rPr lang="en-US" sz="3200" baseline="-25000" dirty="0"/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additional_salt</a:t>
            </a:r>
            <a:r>
              <a:rPr lang="en-US" sz="32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A1184B-D43E-2DDD-4D9C-66AFE9D250AA}"/>
              </a:ext>
            </a:extLst>
          </p:cNvPr>
          <p:cNvSpPr/>
          <p:nvPr/>
        </p:nvSpPr>
        <p:spPr>
          <a:xfrm>
            <a:off x="5389128" y="1385545"/>
            <a:ext cx="6425522" cy="6672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 =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CEFE01B2-A887-BF22-E24D-4FCBA929D374}"/>
              </a:ext>
            </a:extLst>
          </p:cNvPr>
          <p:cNvSpPr/>
          <p:nvPr/>
        </p:nvSpPr>
        <p:spPr>
          <a:xfrm>
            <a:off x="8092185" y="656497"/>
            <a:ext cx="1743325" cy="667267"/>
          </a:xfrm>
          <a:prstGeom prst="downArrow">
            <a:avLst>
              <a:gd name="adj1" fmla="val 50000"/>
              <a:gd name="adj2" fmla="val 48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Hash*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57938F-6ABA-4C71-7D04-2E8641C6B1DC}"/>
              </a:ext>
            </a:extLst>
          </p:cNvPr>
          <p:cNvSpPr/>
          <p:nvPr/>
        </p:nvSpPr>
        <p:spPr>
          <a:xfrm>
            <a:off x="8134395" y="1472042"/>
            <a:ext cx="1701116" cy="49427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??????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90864-4E4F-4E3E-0D6C-D47BCEDAA508}"/>
              </a:ext>
            </a:extLst>
          </p:cNvPr>
          <p:cNvSpPr/>
          <p:nvPr/>
        </p:nvSpPr>
        <p:spPr>
          <a:xfrm>
            <a:off x="9922007" y="1472042"/>
            <a:ext cx="1701116" cy="4942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salt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0D24C1-510C-BD3A-CF00-B653DA0D5948}"/>
              </a:ext>
            </a:extLst>
          </p:cNvPr>
          <p:cNvSpPr/>
          <p:nvPr/>
        </p:nvSpPr>
        <p:spPr>
          <a:xfrm>
            <a:off x="6044035" y="1472042"/>
            <a:ext cx="2003863" cy="494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Padding1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EC3578AB-7D75-559F-B3DC-E5790157D75E}"/>
              </a:ext>
            </a:extLst>
          </p:cNvPr>
          <p:cNvSpPr/>
          <p:nvPr/>
        </p:nvSpPr>
        <p:spPr>
          <a:xfrm>
            <a:off x="8296794" y="2081338"/>
            <a:ext cx="1309816" cy="11677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32" name="7-Point Star 31">
            <a:extLst>
              <a:ext uri="{FF2B5EF4-FFF2-40B4-BE49-F238E27FC236}">
                <a16:creationId xmlns:a16="http://schemas.microsoft.com/office/drawing/2014/main" id="{1ABD1420-0CC7-D455-CD44-5C68625DF5A9}"/>
              </a:ext>
            </a:extLst>
          </p:cNvPr>
          <p:cNvSpPr/>
          <p:nvPr/>
        </p:nvSpPr>
        <p:spPr>
          <a:xfrm>
            <a:off x="8182222" y="2926879"/>
            <a:ext cx="1787613" cy="140866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b=0 if get H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E9E91F5-6118-54DD-420F-6B9289C2E58A}"/>
              </a:ext>
            </a:extLst>
          </p:cNvPr>
          <p:cNvSpPr/>
          <p:nvPr/>
        </p:nvSpPr>
        <p:spPr>
          <a:xfrm flipV="1">
            <a:off x="3978580" y="3237458"/>
            <a:ext cx="466484" cy="605481"/>
          </a:xfrm>
          <a:prstGeom prst="downArrow">
            <a:avLst/>
          </a:prstGeom>
          <a:solidFill>
            <a:srgbClr val="6B6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89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Fixes: RSA-BSSA versions 2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Version 3: PK includes a proof that e is relatively prime to phi(N).  </a:t>
            </a:r>
            <a:b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</a:br>
            <a:b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</a:b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In the RO model this is not too onerous [GRSB19].</a:t>
            </a:r>
            <a:endParaRPr lang="en-US" sz="36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endParaRPr lang="en-US" sz="4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524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87" y="229198"/>
            <a:ext cx="10515600" cy="776191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New property: blind token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99304-4805-A448-9DF7-C333DAC84A7C}"/>
              </a:ext>
            </a:extLst>
          </p:cNvPr>
          <p:cNvSpPr txBox="1"/>
          <p:nvPr/>
        </p:nvSpPr>
        <p:spPr>
          <a:xfrm>
            <a:off x="1423102" y="1692611"/>
            <a:ext cx="28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Challenger – honest user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23266-521B-B94B-9075-09B0293DF401}"/>
              </a:ext>
            </a:extLst>
          </p:cNvPr>
          <p:cNvSpPr txBox="1"/>
          <p:nvPr/>
        </p:nvSpPr>
        <p:spPr>
          <a:xfrm>
            <a:off x="7616757" y="1679036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Malicious signer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5059EBC-81E6-0F48-8B1A-25A9FAACDFDF}"/>
              </a:ext>
            </a:extLst>
          </p:cNvPr>
          <p:cNvSpPr/>
          <p:nvPr/>
        </p:nvSpPr>
        <p:spPr>
          <a:xfrm>
            <a:off x="4426086" y="1896891"/>
            <a:ext cx="2402732" cy="661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PK, </a:t>
            </a:r>
            <a:r>
              <a:rPr lang="en-US" sz="1600" dirty="0" err="1">
                <a:highlight>
                  <a:srgbClr val="FF0000"/>
                </a:highlight>
                <a:latin typeface="Chalkboard" panose="03050602040202020205" pitchFamily="66" charset="77"/>
              </a:rPr>
              <a:t>MSpace</a:t>
            </a:r>
            <a:endParaRPr lang="en-US" sz="1600" dirty="0">
              <a:highlight>
                <a:srgbClr val="FF0000"/>
              </a:highlight>
              <a:latin typeface="Chalkboard" panose="03050602040202020205" pitchFamily="66" charset="77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AF940C1-17B5-204B-921F-4994706231DA}"/>
              </a:ext>
            </a:extLst>
          </p:cNvPr>
          <p:cNvSpPr/>
          <p:nvPr/>
        </p:nvSpPr>
        <p:spPr>
          <a:xfrm>
            <a:off x="4464997" y="2683225"/>
            <a:ext cx="2363821" cy="1091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blinded_msg</a:t>
            </a:r>
            <a:r>
              <a:rPr lang="en-US" sz="1600" dirty="0">
                <a:latin typeface="Chalkboard" panose="03050602040202020205" pitchFamily="66" charset="77"/>
              </a:rPr>
              <a:t>[b],</a:t>
            </a:r>
          </a:p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blinded_msg</a:t>
            </a:r>
            <a:r>
              <a:rPr lang="en-US" sz="1600" dirty="0">
                <a:latin typeface="Chalkboard" panose="03050602040202020205" pitchFamily="66" charset="77"/>
              </a:rPr>
              <a:t>[1-b]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4561C27-A223-814F-AF2D-8C4E89B352F4}"/>
              </a:ext>
            </a:extLst>
          </p:cNvPr>
          <p:cNvSpPr/>
          <p:nvPr/>
        </p:nvSpPr>
        <p:spPr>
          <a:xfrm>
            <a:off x="4285035" y="3626709"/>
            <a:ext cx="2402732" cy="1180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blinded_sig</a:t>
            </a:r>
            <a:r>
              <a:rPr lang="en-US" sz="1600" dirty="0">
                <a:latin typeface="Chalkboard" panose="03050602040202020205" pitchFamily="66" charset="77"/>
              </a:rPr>
              <a:t>[b]</a:t>
            </a:r>
          </a:p>
          <a:p>
            <a:pPr algn="ctr"/>
            <a:r>
              <a:rPr lang="en-US" sz="1600" dirty="0" err="1">
                <a:latin typeface="Chalkboard" panose="03050602040202020205" pitchFamily="66" charset="77"/>
              </a:rPr>
              <a:t>blinded_sig</a:t>
            </a:r>
            <a:r>
              <a:rPr lang="en-US" sz="1600" dirty="0">
                <a:latin typeface="Chalkboard" panose="03050602040202020205" pitchFamily="66" charset="77"/>
              </a:rPr>
              <a:t>[1-b]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3B051C-B75F-B041-BA87-E2B5B7C4B56D}"/>
              </a:ext>
            </a:extLst>
          </p:cNvPr>
          <p:cNvSpPr/>
          <p:nvPr/>
        </p:nvSpPr>
        <p:spPr>
          <a:xfrm>
            <a:off x="7384082" y="5311912"/>
            <a:ext cx="3709215" cy="108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latin typeface="Chalkboard" panose="03050602040202020205" pitchFamily="66" charset="77"/>
              </a:rPr>
              <a:t>Output: b’</a:t>
            </a:r>
          </a:p>
          <a:p>
            <a:r>
              <a:rPr lang="en-US" dirty="0">
                <a:latin typeface="Chalkboard" panose="03050602040202020205" pitchFamily="66" charset="77"/>
              </a:rPr>
              <a:t>WIN if b = b’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5EEC7-962E-A74F-8BC4-D7F4AA8EDBFF}"/>
              </a:ext>
            </a:extLst>
          </p:cNvPr>
          <p:cNvSpPr txBox="1"/>
          <p:nvPr/>
        </p:nvSpPr>
        <p:spPr>
          <a:xfrm>
            <a:off x="1099226" y="3180945"/>
            <a:ext cx="317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halkboard" panose="03050602040202020205" pitchFamily="66" charset="77"/>
              </a:rPr>
              <a:t>m</a:t>
            </a:r>
            <a:r>
              <a:rPr lang="en-US" baseline="-25000" dirty="0">
                <a:highlight>
                  <a:srgbClr val="FFFF00"/>
                </a:highlight>
                <a:latin typeface="Chalkboard" panose="03050602040202020205" pitchFamily="66" charset="77"/>
              </a:rPr>
              <a:t>0</a:t>
            </a:r>
            <a:r>
              <a:rPr lang="en-US" dirty="0">
                <a:highlight>
                  <a:srgbClr val="FFFF00"/>
                </a:highlight>
                <a:latin typeface="Chalkboard" panose="03050602040202020205" pitchFamily="66" charset="77"/>
              </a:rPr>
              <a:t> &lt;- </a:t>
            </a:r>
            <a:r>
              <a:rPr lang="en-US" dirty="0" err="1">
                <a:highlight>
                  <a:srgbClr val="FFFF00"/>
                </a:highlight>
                <a:latin typeface="Chalkboard" panose="03050602040202020205" pitchFamily="66" charset="77"/>
              </a:rPr>
              <a:t>MSpace</a:t>
            </a:r>
            <a:r>
              <a:rPr lang="en-US" dirty="0">
                <a:highlight>
                  <a:srgbClr val="FFFF00"/>
                </a:highlight>
                <a:latin typeface="Chalkboard" panose="03050602040202020205" pitchFamily="66" charset="77"/>
              </a:rPr>
              <a:t>, m</a:t>
            </a:r>
            <a:r>
              <a:rPr lang="en-US" baseline="-25000" dirty="0">
                <a:highlight>
                  <a:srgbClr val="FFFF00"/>
                </a:highlight>
                <a:latin typeface="Chalkboard" panose="03050602040202020205" pitchFamily="66" charset="77"/>
              </a:rPr>
              <a:t>1</a:t>
            </a:r>
            <a:r>
              <a:rPr lang="en-US" dirty="0">
                <a:highlight>
                  <a:srgbClr val="FFFF00"/>
                </a:highlight>
                <a:latin typeface="Chalkboard" panose="03050602040202020205" pitchFamily="66" charset="77"/>
              </a:rPr>
              <a:t> &lt;- </a:t>
            </a:r>
            <a:r>
              <a:rPr lang="en-US" dirty="0" err="1">
                <a:highlight>
                  <a:srgbClr val="FFFF00"/>
                </a:highlight>
                <a:latin typeface="Chalkboard" panose="03050602040202020205" pitchFamily="66" charset="77"/>
              </a:rPr>
              <a:t>MSpace</a:t>
            </a: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b = randomly chosen bit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0A45E31-21B6-954D-9042-B2DA0E3DD2C9}"/>
              </a:ext>
            </a:extLst>
          </p:cNvPr>
          <p:cNvSpPr/>
          <p:nvPr/>
        </p:nvSpPr>
        <p:spPr>
          <a:xfrm>
            <a:off x="4471477" y="4654701"/>
            <a:ext cx="2363821" cy="174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If both sigs verify,</a:t>
            </a:r>
            <a:br>
              <a:rPr lang="en-US" sz="1600" dirty="0">
                <a:latin typeface="Chalkboard" panose="03050602040202020205" pitchFamily="66" charset="77"/>
              </a:rPr>
            </a:br>
            <a:r>
              <a:rPr lang="en-US" sz="1600" dirty="0">
                <a:latin typeface="Chalkboard" panose="03050602040202020205" pitchFamily="66" charset="77"/>
              </a:rPr>
              <a:t>(m</a:t>
            </a:r>
            <a:r>
              <a:rPr lang="en-US" sz="1600" baseline="-25000" dirty="0">
                <a:latin typeface="Chalkboard" panose="03050602040202020205" pitchFamily="66" charset="77"/>
              </a:rPr>
              <a:t>0</a:t>
            </a:r>
            <a:r>
              <a:rPr lang="en-US" sz="1600" dirty="0">
                <a:latin typeface="Chalkboard" panose="03050602040202020205" pitchFamily="66" charset="77"/>
              </a:rPr>
              <a:t>,sig</a:t>
            </a:r>
            <a:r>
              <a:rPr lang="en-US" sz="1600" baseline="-25000" dirty="0">
                <a:latin typeface="Chalkboard" panose="03050602040202020205" pitchFamily="66" charset="77"/>
              </a:rPr>
              <a:t>0</a:t>
            </a:r>
            <a:r>
              <a:rPr lang="en-US" sz="1600" dirty="0">
                <a:latin typeface="Chalkboard" panose="03050602040202020205" pitchFamily="66" charset="77"/>
              </a:rPr>
              <a:t>), </a:t>
            </a:r>
            <a:br>
              <a:rPr lang="en-US" sz="1600" dirty="0">
                <a:latin typeface="Chalkboard" panose="03050602040202020205" pitchFamily="66" charset="77"/>
              </a:rPr>
            </a:br>
            <a:r>
              <a:rPr lang="en-US" sz="1600" dirty="0">
                <a:latin typeface="Chalkboard" panose="03050602040202020205" pitchFamily="66" charset="77"/>
              </a:rPr>
              <a:t>(m</a:t>
            </a:r>
            <a:r>
              <a:rPr lang="en-US" sz="1600" baseline="-25000" dirty="0">
                <a:latin typeface="Chalkboard" panose="03050602040202020205" pitchFamily="66" charset="77"/>
              </a:rPr>
              <a:t>1</a:t>
            </a:r>
            <a:r>
              <a:rPr lang="en-US" sz="1600" dirty="0">
                <a:latin typeface="Chalkboard" panose="03050602040202020205" pitchFamily="66" charset="77"/>
              </a:rPr>
              <a:t>,sig</a:t>
            </a:r>
            <a:r>
              <a:rPr lang="en-US" sz="1600" baseline="-25000" dirty="0">
                <a:latin typeface="Chalkboard" panose="03050602040202020205" pitchFamily="66" charset="77"/>
              </a:rPr>
              <a:t>1</a:t>
            </a:r>
            <a:r>
              <a:rPr lang="en-US" sz="1600" dirty="0">
                <a:latin typeface="Chalkboard" panose="03050602040202020205" pitchFamily="66" charset="7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3F662-8E44-4143-A14A-44B798A392AA}"/>
              </a:ext>
            </a:extLst>
          </p:cNvPr>
          <p:cNvSpPr txBox="1"/>
          <p:nvPr/>
        </p:nvSpPr>
        <p:spPr>
          <a:xfrm>
            <a:off x="2967462" y="3985483"/>
            <a:ext cx="791884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" panose="03050602040202020205" pitchFamily="66" charset="77"/>
              </a:rPr>
              <a:t>Blind token-ness:</a:t>
            </a:r>
          </a:p>
          <a:p>
            <a:r>
              <a:rPr lang="en-US" sz="3200" dirty="0" err="1">
                <a:latin typeface="Chalkboard" panose="03050602040202020205" pitchFamily="66" charset="77"/>
              </a:rPr>
              <a:t>Pr</a:t>
            </a:r>
            <a:r>
              <a:rPr lang="en-US" sz="3200" dirty="0">
                <a:latin typeface="Chalkboard" panose="03050602040202020205" pitchFamily="66" charset="77"/>
              </a:rPr>
              <a:t>[Malicious signer wins] = ½ + negligible</a:t>
            </a:r>
          </a:p>
        </p:txBody>
      </p:sp>
    </p:spTree>
    <p:extLst>
      <p:ext uri="{BB962C8B-B14F-4D97-AF65-F5344CB8AC3E}">
        <p14:creationId xmlns:p14="http://schemas.microsoft.com/office/powerpoint/2010/main" val="2154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6" grpId="0" animBg="1"/>
      <p:bldP spid="3" grpId="0"/>
      <p:bldP spid="18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343866"/>
            <a:ext cx="11537004" cy="5859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Theorem: RSA-BSSA v.1 is a blind token.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Theorem: Blind-RSA-FDH is a blind token.</a:t>
            </a:r>
          </a:p>
          <a:p>
            <a:endParaRPr lang="en-US" sz="32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40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7915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61" y="102479"/>
            <a:ext cx="10974425" cy="59338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" panose="03050602040202020205" pitchFamily="66" charset="77"/>
              </a:rPr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31" y="872314"/>
            <a:ext cx="10622603" cy="5703584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RSA-BSSA is strongly one-more-unforgeable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Under a relatively established assumption (one-more-RSA)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In the random-oracle model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Not quantum-resistant, so may need to be revisited once quantum computing is real</a:t>
            </a:r>
          </a:p>
          <a:p>
            <a:pPr marL="914400" lvl="2" indent="0">
              <a:buNone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NOTE: this only affects unforgeability, not blindness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RSA-BSSA IETF first draft (from March 2021) could not be proven to satisfy blindness</a:t>
            </a:r>
          </a:p>
          <a:p>
            <a:pPr marL="457200" lvl="1" indent="0">
              <a:buNone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- </a:t>
            </a: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But blindness can be satisfied with relatively minor modifications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Blind-RSA-FDH </a:t>
            </a:r>
            <a:r>
              <a:rPr lang="en-US" sz="3000" dirty="0">
                <a:latin typeface="Chalkboard" panose="03050602040202020205" pitchFamily="66" charset="77"/>
                <a:ea typeface="+mj-ea"/>
                <a:cs typeface="+mj-cs"/>
              </a:rPr>
              <a:t>[Bellare,Namprempre,Pointcheval,Semanko’03]</a:t>
            </a:r>
            <a:r>
              <a:rPr lang="en-US" sz="36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does not satisfy blindness either!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Both Blind-RSA-FDH and RSA-BSSA.1 satisfy a new weaker notion of security – that of a blind token</a:t>
            </a:r>
          </a:p>
          <a:p>
            <a:pPr marL="457200" lvl="1" indent="0">
              <a:buNone/>
            </a:pPr>
            <a:endParaRPr lang="en-US" sz="2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996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37" y="107822"/>
            <a:ext cx="11535422" cy="69536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halkboard" panose="03050602040202020205" pitchFamily="66" charset="77"/>
              </a:rPr>
              <a:t>Our Focus: RSA-BSSA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4" y="1075039"/>
            <a:ext cx="11296529" cy="6400799"/>
          </a:xfrm>
        </p:spPr>
        <p:txBody>
          <a:bodyPr>
            <a:normAutofit/>
          </a:bodyPr>
          <a:lstStyle/>
          <a:p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IETF draft by Denis, Jacobs and Wood</a:t>
            </a:r>
          </a:p>
          <a:p>
            <a:pPr lvl="1"/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BSSA stands for ``blind signature scheme with appendix”</a:t>
            </a:r>
          </a:p>
          <a:p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The first proposal for an IETF-standardized blind signature scheme</a:t>
            </a:r>
          </a:p>
          <a:p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Easy to implement and use in practice, leveraging existing libraries for RSA-PSS</a:t>
            </a:r>
          </a:p>
          <a:p>
            <a:pPr lvl="1"/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PSS stands for ``probabilistic signature scheme” [</a:t>
            </a:r>
            <a:r>
              <a:rPr lang="en-US" dirty="0" err="1">
                <a:latin typeface="Chalkboard" panose="03050602040202020205" pitchFamily="66" charset="77"/>
                <a:ea typeface="+mj-ea"/>
                <a:cs typeface="+mj-cs"/>
              </a:rPr>
              <a:t>Bellare,Rogaway</a:t>
            </a: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]</a:t>
            </a:r>
          </a:p>
          <a:p>
            <a:pPr lvl="1"/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Widely used because it’s part of IETF’s PKCS#1 standard</a:t>
            </a:r>
          </a:p>
          <a:p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Used in Apple’s Private Relay which allows you to browse the Web anonymously</a:t>
            </a:r>
          </a:p>
          <a:p>
            <a:pPr lvl="1"/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The blind sig is an unforgeable token that convinces the network that you’re a valid customer</a:t>
            </a:r>
          </a:p>
        </p:txBody>
      </p:sp>
    </p:spTree>
    <p:extLst>
      <p:ext uri="{BB962C8B-B14F-4D97-AF65-F5344CB8AC3E}">
        <p14:creationId xmlns:p14="http://schemas.microsoft.com/office/powerpoint/2010/main" val="233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61" y="102479"/>
            <a:ext cx="10974425" cy="59338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halkboard" panose="03050602040202020205" pitchFamily="66" charset="77"/>
              </a:rPr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31" y="872314"/>
            <a:ext cx="10622603" cy="5703584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RSA-BSSA is strongly one-more-unforgeable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Under a relatively established assumption (one-more-RSA [BNPS’03])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In the random-oracle model</a:t>
            </a:r>
          </a:p>
          <a:p>
            <a:pPr lvl="1">
              <a:buFontTx/>
              <a:buChar char="-"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Not quantum-resistant, so may need to be revisited once quantum computing is real</a:t>
            </a:r>
          </a:p>
          <a:p>
            <a:pPr marL="914400" lvl="2" indent="0">
              <a:buNone/>
            </a:pP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NOTE: this only affects unforgeability, not blindness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RSA-BSSA IETF first draft (from March 2021) could not be proven to satisfy blindness</a:t>
            </a:r>
          </a:p>
          <a:p>
            <a:pPr marL="457200" lvl="1" indent="0">
              <a:buNone/>
            </a:pPr>
            <a:r>
              <a:rPr lang="en-US" sz="2800" dirty="0">
                <a:latin typeface="Chalkboard" panose="03050602040202020205" pitchFamily="66" charset="77"/>
                <a:ea typeface="+mj-ea"/>
                <a:cs typeface="+mj-cs"/>
              </a:rPr>
              <a:t>- </a:t>
            </a:r>
            <a:r>
              <a:rPr lang="en-US" dirty="0">
                <a:latin typeface="Chalkboard" panose="03050602040202020205" pitchFamily="66" charset="77"/>
                <a:ea typeface="+mj-ea"/>
                <a:cs typeface="+mj-cs"/>
              </a:rPr>
              <a:t>But blindness can be satisfied with relatively minor modifications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Blind-RSA-FDH </a:t>
            </a:r>
            <a:r>
              <a:rPr lang="en-US" sz="3000" dirty="0">
                <a:latin typeface="Chalkboard" panose="03050602040202020205" pitchFamily="66" charset="77"/>
                <a:ea typeface="+mj-ea"/>
                <a:cs typeface="+mj-cs"/>
              </a:rPr>
              <a:t>[Bellare,Namprempre,Pointcheval,Semanko’03]</a:t>
            </a:r>
            <a:r>
              <a:rPr lang="en-US" sz="3600" dirty="0">
                <a:latin typeface="Chalkboard" panose="03050602040202020205" pitchFamily="66" charset="77"/>
                <a:ea typeface="+mj-ea"/>
                <a:cs typeface="+mj-cs"/>
              </a:rPr>
              <a:t> 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does not satisfy blindness either!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Both Blind-RSA-FDH and RSA-BSSA.1 satisfy a new weaker notion of security – that of a blind token</a:t>
            </a:r>
          </a:p>
          <a:p>
            <a:pPr marL="457200" lvl="1" indent="0">
              <a:buNone/>
            </a:pPr>
            <a:endParaRPr lang="en-US" sz="2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432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KeyGen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generates the signer’s </a:t>
            </a:r>
            <a:r>
              <a:rPr lang="en-US" sz="20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PK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and </a:t>
            </a:r>
            <a:r>
              <a:rPr lang="en-US" sz="20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SK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.</a:t>
            </a:r>
          </a:p>
          <a:p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Sign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is a protocol.  Here, focus on two-round blind signatures, so signing protocol consists of three algorithms: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Blind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Bsig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Finalize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.  </a:t>
            </a:r>
          </a:p>
          <a:p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Verify</a:t>
            </a:r>
            <a:r>
              <a:rPr lang="en-US" sz="2000" dirty="0">
                <a:solidFill>
                  <a:schemeClr val="accent1"/>
                </a:solidFill>
                <a:latin typeface="Chalkboard" panose="03050602040202020205" pitchFamily="66" charset="77"/>
                <a:ea typeface="+mj-ea"/>
                <a:cs typeface="+mj-cs"/>
              </a:rPr>
              <a:t>(PK, msg, sig) </a:t>
            </a:r>
            <a:r>
              <a:rPr lang="en-US" sz="2000" dirty="0">
                <a:solidFill>
                  <a:schemeClr val="accent6"/>
                </a:solidFill>
                <a:latin typeface="Chalkboard" panose="03050602040202020205" pitchFamily="66" charset="77"/>
                <a:ea typeface="+mj-ea"/>
                <a:cs typeface="+mj-cs"/>
              </a:rPr>
              <a:t>accepts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  <a:ea typeface="+mj-ea"/>
                <a:cs typeface="+mj-cs"/>
              </a:rPr>
              <a:t>rejects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a signature.</a:t>
            </a:r>
          </a:p>
          <a:p>
            <a:pPr marL="0" indent="0"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USER(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PK,msg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					SIGNER(SK)</a:t>
            </a: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1. (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inv) = Blind(PK, msg)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						2.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(SK,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3. sig = Finalize(PK, inv,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F62288-4B40-4B41-B86E-543C81FC1A8A}"/>
              </a:ext>
            </a:extLst>
          </p:cNvPr>
          <p:cNvGrpSpPr/>
          <p:nvPr/>
        </p:nvGrpSpPr>
        <p:grpSpPr>
          <a:xfrm>
            <a:off x="4683869" y="4568443"/>
            <a:ext cx="2966936" cy="1732247"/>
            <a:chOff x="4800600" y="3566488"/>
            <a:chExt cx="2966936" cy="1732247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0CF64CD7-DBFE-3242-B316-05CC85ACC600}"/>
                </a:ext>
              </a:extLst>
            </p:cNvPr>
            <p:cNvSpPr/>
            <p:nvPr/>
          </p:nvSpPr>
          <p:spPr>
            <a:xfrm>
              <a:off x="4800600" y="3566488"/>
              <a:ext cx="2966936" cy="710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blinded_msg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593CFDA6-4D61-AD4A-AAC5-83CFF068620C}"/>
                </a:ext>
              </a:extLst>
            </p:cNvPr>
            <p:cNvSpPr/>
            <p:nvPr/>
          </p:nvSpPr>
          <p:spPr>
            <a:xfrm>
              <a:off x="4800600" y="4578888"/>
              <a:ext cx="2966936" cy="7198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blinded_sig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840EAE4-6514-9D47-97C1-55BCAB09E737}"/>
              </a:ext>
            </a:extLst>
          </p:cNvPr>
          <p:cNvSpPr/>
          <p:nvPr/>
        </p:nvSpPr>
        <p:spPr>
          <a:xfrm>
            <a:off x="166991" y="3429000"/>
            <a:ext cx="12025009" cy="33609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C823-DE5B-3442-A275-278209A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5" y="998774"/>
            <a:ext cx="11537004" cy="5859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KeyGen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generates the signer’s PK and SK.</a:t>
            </a:r>
          </a:p>
          <a:p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Sign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is a protocol.  Here, focus on </a:t>
            </a:r>
            <a:r>
              <a:rPr lang="en-US" sz="2000" dirty="0">
                <a:highlight>
                  <a:srgbClr val="FFFF00"/>
                </a:highlight>
                <a:latin typeface="Chalkboard" panose="03050602040202020205" pitchFamily="66" charset="77"/>
                <a:ea typeface="+mj-ea"/>
                <a:cs typeface="+mj-cs"/>
              </a:rPr>
              <a:t>two-round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blind signatures, so signing protocol consists of three algorithms: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Blind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Bsig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halkboard" panose="03050602040202020205" pitchFamily="66" charset="77"/>
                <a:ea typeface="+mj-ea"/>
                <a:cs typeface="+mj-cs"/>
              </a:rPr>
              <a:t>Finalize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.  </a:t>
            </a:r>
          </a:p>
          <a:p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Verify(PK, msg, sig) accepts or rejects a signature.</a:t>
            </a:r>
          </a:p>
          <a:p>
            <a:pPr marL="0" indent="0">
              <a:buNone/>
            </a:pPr>
            <a:endParaRPr lang="en-US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USER(</a:t>
            </a:r>
            <a:r>
              <a:rPr lang="en-US" sz="3200" dirty="0" err="1">
                <a:latin typeface="Chalkboard" panose="03050602040202020205" pitchFamily="66" charset="77"/>
                <a:ea typeface="+mj-ea"/>
                <a:cs typeface="+mj-cs"/>
              </a:rPr>
              <a:t>PK,msg</a:t>
            </a: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)					SIGNER(SK)</a:t>
            </a:r>
          </a:p>
          <a:p>
            <a:pPr marL="0" indent="0">
              <a:buNone/>
            </a:pPr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	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1. (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, inv) = Blind(PK, msg)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						2.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 =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(SK,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blinded_msg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	3. sig = Finalize(PK, inv, </a:t>
            </a:r>
            <a:r>
              <a:rPr lang="en-US" sz="2000" dirty="0" err="1">
                <a:latin typeface="Chalkboard" panose="03050602040202020205" pitchFamily="66" charset="77"/>
                <a:ea typeface="+mj-ea"/>
                <a:cs typeface="+mj-cs"/>
              </a:rPr>
              <a:t>blinded_sig</a:t>
            </a:r>
            <a:r>
              <a:rPr lang="en-US" sz="2000" dirty="0">
                <a:latin typeface="Chalkboard" panose="03050602040202020205" pitchFamily="66" charset="77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halkboard" panose="03050602040202020205" pitchFamily="66" charset="77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>
              <a:latin typeface="Chalkboard" panose="03050602040202020205" pitchFamily="66" charset="77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F62288-4B40-4B41-B86E-543C81FC1A8A}"/>
              </a:ext>
            </a:extLst>
          </p:cNvPr>
          <p:cNvGrpSpPr/>
          <p:nvPr/>
        </p:nvGrpSpPr>
        <p:grpSpPr>
          <a:xfrm>
            <a:off x="4683869" y="4568443"/>
            <a:ext cx="2966936" cy="1732247"/>
            <a:chOff x="4800600" y="3566488"/>
            <a:chExt cx="2966936" cy="1732247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0CF64CD7-DBFE-3242-B316-05CC85ACC600}"/>
                </a:ext>
              </a:extLst>
            </p:cNvPr>
            <p:cNvSpPr/>
            <p:nvPr/>
          </p:nvSpPr>
          <p:spPr>
            <a:xfrm>
              <a:off x="4800600" y="3566488"/>
              <a:ext cx="2966936" cy="7101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blinded_msg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593CFDA6-4D61-AD4A-AAC5-83CFF068620C}"/>
                </a:ext>
              </a:extLst>
            </p:cNvPr>
            <p:cNvSpPr/>
            <p:nvPr/>
          </p:nvSpPr>
          <p:spPr>
            <a:xfrm>
              <a:off x="4800600" y="4578888"/>
              <a:ext cx="2966936" cy="71984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halkboard" panose="03050602040202020205" pitchFamily="66" charset="77"/>
                </a:rPr>
                <a:t>blinded_sig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D854D4B-A04B-324D-A850-C78E2F77A671}"/>
              </a:ext>
            </a:extLst>
          </p:cNvPr>
          <p:cNvSpPr/>
          <p:nvPr/>
        </p:nvSpPr>
        <p:spPr>
          <a:xfrm>
            <a:off x="87549" y="1254868"/>
            <a:ext cx="7208196" cy="457200"/>
          </a:xfrm>
          <a:prstGeom prst="rect">
            <a:avLst/>
          </a:prstGeom>
          <a:solidFill>
            <a:schemeClr val="lt1">
              <a:alpha val="87365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471E6-0A0C-9744-91EA-2201E509AE64}"/>
              </a:ext>
            </a:extLst>
          </p:cNvPr>
          <p:cNvSpPr/>
          <p:nvPr/>
        </p:nvSpPr>
        <p:spPr>
          <a:xfrm>
            <a:off x="256161" y="2830749"/>
            <a:ext cx="7156316" cy="598251"/>
          </a:xfrm>
          <a:prstGeom prst="rect">
            <a:avLst/>
          </a:prstGeom>
          <a:solidFill>
            <a:schemeClr val="lt1">
              <a:alpha val="89975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7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E2B9-1AA2-9644-88AC-87CD507B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543" y="1825625"/>
            <a:ext cx="8171235" cy="46672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Correctness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Unforgeability</a:t>
            </a:r>
          </a:p>
          <a:p>
            <a:r>
              <a:rPr lang="en-US" sz="3200" dirty="0">
                <a:latin typeface="Chalkboard" panose="03050602040202020205" pitchFamily="66" charset="77"/>
                <a:ea typeface="+mj-ea"/>
                <a:cs typeface="+mj-cs"/>
              </a:rPr>
              <a:t>Blindness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7F7976-AB9B-0CFD-A6EE-1E33F784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91" y="-142687"/>
            <a:ext cx="10515600" cy="1325563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Blind Signatures: Definition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6A7E8A1-E1D1-EF9E-4565-108DE7F349D7}"/>
              </a:ext>
            </a:extLst>
          </p:cNvPr>
          <p:cNvSpPr/>
          <p:nvPr/>
        </p:nvSpPr>
        <p:spPr>
          <a:xfrm>
            <a:off x="5056909" y="1842655"/>
            <a:ext cx="512618" cy="374072"/>
          </a:xfrm>
          <a:custGeom>
            <a:avLst/>
            <a:gdLst>
              <a:gd name="connsiteX0" fmla="*/ 0 w 512618"/>
              <a:gd name="connsiteY0" fmla="*/ 152400 h 374072"/>
              <a:gd name="connsiteX1" fmla="*/ 27709 w 512618"/>
              <a:gd name="connsiteY1" fmla="*/ 290945 h 374072"/>
              <a:gd name="connsiteX2" fmla="*/ 69273 w 512618"/>
              <a:gd name="connsiteY2" fmla="*/ 374072 h 374072"/>
              <a:gd name="connsiteX3" fmla="*/ 138546 w 512618"/>
              <a:gd name="connsiteY3" fmla="*/ 318654 h 374072"/>
              <a:gd name="connsiteX4" fmla="*/ 180109 w 512618"/>
              <a:gd name="connsiteY4" fmla="*/ 263236 h 374072"/>
              <a:gd name="connsiteX5" fmla="*/ 304800 w 512618"/>
              <a:gd name="connsiteY5" fmla="*/ 152400 h 374072"/>
              <a:gd name="connsiteX6" fmla="*/ 415636 w 512618"/>
              <a:gd name="connsiteY6" fmla="*/ 55418 h 374072"/>
              <a:gd name="connsiteX7" fmla="*/ 457200 w 512618"/>
              <a:gd name="connsiteY7" fmla="*/ 27709 h 374072"/>
              <a:gd name="connsiteX8" fmla="*/ 512618 w 512618"/>
              <a:gd name="connsiteY8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618" h="374072">
                <a:moveTo>
                  <a:pt x="0" y="152400"/>
                </a:moveTo>
                <a:cubicBezTo>
                  <a:pt x="5105" y="188134"/>
                  <a:pt x="8366" y="252258"/>
                  <a:pt x="27709" y="290945"/>
                </a:cubicBezTo>
                <a:cubicBezTo>
                  <a:pt x="81428" y="398386"/>
                  <a:pt x="34445" y="269593"/>
                  <a:pt x="69273" y="374072"/>
                </a:cubicBezTo>
                <a:cubicBezTo>
                  <a:pt x="102827" y="351702"/>
                  <a:pt x="113871" y="348264"/>
                  <a:pt x="138546" y="318654"/>
                </a:cubicBezTo>
                <a:cubicBezTo>
                  <a:pt x="153328" y="300915"/>
                  <a:pt x="164662" y="280399"/>
                  <a:pt x="180109" y="263236"/>
                </a:cubicBezTo>
                <a:cubicBezTo>
                  <a:pt x="251285" y="184152"/>
                  <a:pt x="240712" y="195125"/>
                  <a:pt x="304800" y="152400"/>
                </a:cubicBezTo>
                <a:cubicBezTo>
                  <a:pt x="350981" y="83127"/>
                  <a:pt x="318655" y="120072"/>
                  <a:pt x="415636" y="55418"/>
                </a:cubicBezTo>
                <a:cubicBezTo>
                  <a:pt x="429491" y="46182"/>
                  <a:pt x="441403" y="32975"/>
                  <a:pt x="457200" y="27709"/>
                </a:cubicBezTo>
                <a:cubicBezTo>
                  <a:pt x="504960" y="11789"/>
                  <a:pt x="488437" y="24181"/>
                  <a:pt x="512618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F5B777-2B75-324C-A6E4-A3AC9AA703CB}" vid="{74C0C2D8-3FFE-DD43-80BC-E6F2959084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8755</TotalTime>
  <Words>2906</Words>
  <Application>Microsoft Macintosh PowerPoint</Application>
  <PresentationFormat>Widescreen</PresentationFormat>
  <Paragraphs>570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Calibri Light</vt:lpstr>
      <vt:lpstr>Chalkboard</vt:lpstr>
      <vt:lpstr>Arial</vt:lpstr>
      <vt:lpstr>Office Theme</vt:lpstr>
      <vt:lpstr>Security Analysis of RSA-BSSA</vt:lpstr>
      <vt:lpstr>Blind Signatures: What?</vt:lpstr>
      <vt:lpstr>Blind Signatures: Why?</vt:lpstr>
      <vt:lpstr>Blind Signatures: Why now?</vt:lpstr>
      <vt:lpstr>Our Focus: RSA-BSSA</vt:lpstr>
      <vt:lpstr>Summary of Results</vt:lpstr>
      <vt:lpstr>Blind Signatures: Definition</vt:lpstr>
      <vt:lpstr>Blind Signatures: Definition</vt:lpstr>
      <vt:lpstr>Blind Signatures: Definition</vt:lpstr>
      <vt:lpstr>Blind Signatures: Unforgeability</vt:lpstr>
      <vt:lpstr>What About Many Round Protocols?</vt:lpstr>
      <vt:lpstr>What About Many Round Protocols?</vt:lpstr>
      <vt:lpstr>PowerPoint Presentation</vt:lpstr>
      <vt:lpstr>Blind Signatures: Definition</vt:lpstr>
      <vt:lpstr>Blind Signatures: Blindness</vt:lpstr>
      <vt:lpstr>Blind Signatures: Definition’s History</vt:lpstr>
      <vt:lpstr>RSA-BSSA version 1</vt:lpstr>
      <vt:lpstr>RSA-BSSA version 1 – Sign protocol</vt:lpstr>
      <vt:lpstr>RSA-BSSA version 1 – Sign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RSA-BSSA version 1 - Blindness</vt:lpstr>
      <vt:lpstr>RSA-BSSA version 1 - Blindness</vt:lpstr>
      <vt:lpstr>RSA-BSSA version 1 – (no) Blindness</vt:lpstr>
      <vt:lpstr>PowerPoint Presentation</vt:lpstr>
      <vt:lpstr>PowerPoint Presentation</vt:lpstr>
      <vt:lpstr>RSA-BSSA version 1 – (no) blindness</vt:lpstr>
      <vt:lpstr>Fixes: RSA-BSSA versions 2 and 3</vt:lpstr>
      <vt:lpstr>PowerPoint Presentation</vt:lpstr>
      <vt:lpstr>Fixes: RSA-BSSA versions 2 and 3</vt:lpstr>
      <vt:lpstr>New property: blind token</vt:lpstr>
      <vt:lpstr>PowerPoint Presentation</vt:lpstr>
      <vt:lpstr>Summary of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RSA-BSSA</dc:title>
  <dc:creator>Microsoft Office User</dc:creator>
  <cp:lastModifiedBy>Anna Lysyanskaya</cp:lastModifiedBy>
  <cp:revision>39</cp:revision>
  <dcterms:created xsi:type="dcterms:W3CDTF">2021-10-18T18:39:25Z</dcterms:created>
  <dcterms:modified xsi:type="dcterms:W3CDTF">2023-05-08T12:11:07Z</dcterms:modified>
</cp:coreProperties>
</file>