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9" r:id="rId3"/>
    <p:sldId id="257" r:id="rId4"/>
    <p:sldId id="258" r:id="rId5"/>
    <p:sldId id="260" r:id="rId6"/>
    <p:sldId id="268" r:id="rId7"/>
    <p:sldId id="267" r:id="rId8"/>
    <p:sldId id="262" r:id="rId9"/>
    <p:sldId id="261" r:id="rId10"/>
    <p:sldId id="264" r:id="rId11"/>
    <p:sldId id="265" r:id="rId12"/>
    <p:sldId id="270" r:id="rId13"/>
    <p:sldId id="271" r:id="rId14"/>
    <p:sldId id="266" r:id="rId15"/>
    <p:sldId id="269" r:id="rId16"/>
    <p:sldId id="273" r:id="rId17"/>
    <p:sldId id="274"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17"/>
  </p:normalViewPr>
  <p:slideViewPr>
    <p:cSldViewPr snapToGrid="0">
      <p:cViewPr varScale="1">
        <p:scale>
          <a:sx n="87" d="100"/>
          <a:sy n="87" d="100"/>
        </p:scale>
        <p:origin x="10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59BD5-6725-FD49-AF81-08A576B06BFD}" type="datetimeFigureOut">
              <a:rPr lang="en-US" smtClean="0"/>
              <a:t>5/9/23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24A2BC-69F3-9749-8762-D6D8CA9CC10E}" type="slidenum">
              <a:rPr lang="en-US" smtClean="0"/>
              <a:t>‹#›</a:t>
            </a:fld>
            <a:endParaRPr lang="en-US"/>
          </a:p>
        </p:txBody>
      </p:sp>
    </p:spTree>
    <p:extLst>
      <p:ext uri="{BB962C8B-B14F-4D97-AF65-F5344CB8AC3E}">
        <p14:creationId xmlns:p14="http://schemas.microsoft.com/office/powerpoint/2010/main" val="2540511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private set membership protocol is a two-party protocol between a client and a server. The server holds a database and the client holds an input x. The goal is to have the server and the client to interact in multiple rounds to have the client learn whether his input x is exactly equal to some database entry.</a:t>
            </a:r>
          </a:p>
          <a:p>
            <a:endParaRPr lang="en-US" dirty="0"/>
          </a:p>
          <a:p>
            <a:r>
              <a:rPr lang="en-US" dirty="0"/>
              <a:t>The privacy requirement of such a protocol is to have the server learn nothing about the the client input x, and have the client only learn whether his input x is in the database or not, and everything else about the database is hidden.</a:t>
            </a:r>
          </a:p>
        </p:txBody>
      </p:sp>
      <p:sp>
        <p:nvSpPr>
          <p:cNvPr id="4" name="Slide Number Placeholder 3"/>
          <p:cNvSpPr>
            <a:spLocks noGrp="1"/>
          </p:cNvSpPr>
          <p:nvPr>
            <p:ph type="sldNum" sz="quarter" idx="5"/>
          </p:nvPr>
        </p:nvSpPr>
        <p:spPr/>
        <p:txBody>
          <a:bodyPr/>
          <a:lstStyle/>
          <a:p>
            <a:fld id="{CF24A2BC-69F3-9749-8762-D6D8CA9CC10E}" type="slidenum">
              <a:rPr lang="en-US" smtClean="0"/>
              <a:t>2</a:t>
            </a:fld>
            <a:endParaRPr lang="en-US"/>
          </a:p>
        </p:txBody>
      </p:sp>
    </p:spTree>
    <p:extLst>
      <p:ext uri="{BB962C8B-B14F-4D97-AF65-F5344CB8AC3E}">
        <p14:creationId xmlns:p14="http://schemas.microsoft.com/office/powerpoint/2010/main" val="3907227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starting point is the following commit-and-prove scheme. We first commit each entry of the database to some commitment, and those commitments can hide the original database entries. Then we build a Merkle tree on top of the commitments. So at each node of this Merkle tree, we're going to hash its two children. Then we have the client send a homomorphic encryption of its input. Here, we're going to relies on a maliciously secure homomorphic encryption scheme, which was given in [IP07].</a:t>
            </a:r>
          </a:p>
          <a:p>
            <a:endParaRPr lang="en-US" dirty="0"/>
          </a:p>
          <a:p>
            <a:r>
              <a:rPr lang="en-US" dirty="0"/>
              <a:t>Then we have the server send the Merkle hash root in the clear in the second round,</a:t>
            </a:r>
          </a:p>
          <a:p>
            <a:endParaRPr lang="en-US" dirty="0"/>
          </a:p>
          <a:p>
            <a:r>
              <a:rPr lang="en-US" dirty="0"/>
              <a:t>and also attach a zero-knowledge proof, proving that there exists a database entry w and its local opening to the Merkle hash root such that w satisfies the relation R. Note that this zero-knowledge proof is computed under the hood of homomorphic encryption.</a:t>
            </a:r>
          </a:p>
          <a:p>
            <a:endParaRPr lang="en-US" dirty="0"/>
          </a:p>
          <a:p>
            <a:r>
              <a:rPr lang="en-US" dirty="0"/>
              <a:t>The high level intuition behind this construction is that, since the hash is computed outside of the homomorphic encryption scheme, once we computed the hash, we already fixed the database entries, and those entries must be independent of the value x chosen by the client. Then this gives us credibility.</a:t>
            </a:r>
          </a:p>
          <a:p>
            <a:endParaRPr lang="en-US" dirty="0"/>
          </a:p>
          <a:p>
            <a:r>
              <a:rPr lang="en-US" dirty="0"/>
              <a:t>So how to formally prove the credibility of this construction?</a:t>
            </a:r>
          </a:p>
          <a:p>
            <a:endParaRPr lang="en-US" dirty="0"/>
          </a:p>
          <a:p>
            <a:endParaRPr lang="en-US" dirty="0"/>
          </a:p>
        </p:txBody>
      </p:sp>
      <p:sp>
        <p:nvSpPr>
          <p:cNvPr id="4" name="Slide Number Placeholder 3"/>
          <p:cNvSpPr>
            <a:spLocks noGrp="1"/>
          </p:cNvSpPr>
          <p:nvPr>
            <p:ph type="sldNum" sz="quarter" idx="5"/>
          </p:nvPr>
        </p:nvSpPr>
        <p:spPr/>
        <p:txBody>
          <a:bodyPr/>
          <a:lstStyle/>
          <a:p>
            <a:fld id="{CF24A2BC-69F3-9749-8762-D6D8CA9CC10E}" type="slidenum">
              <a:rPr lang="en-US" smtClean="0"/>
              <a:t>11</a:t>
            </a:fld>
            <a:endParaRPr lang="en-US"/>
          </a:p>
        </p:txBody>
      </p:sp>
    </p:spTree>
    <p:extLst>
      <p:ext uri="{BB962C8B-B14F-4D97-AF65-F5344CB8AC3E}">
        <p14:creationId xmlns:p14="http://schemas.microsoft.com/office/powerpoint/2010/main" val="642277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prove the credibility, we rely on the following special hash function, which is called somewhere statistical binding hash function.</a:t>
            </a:r>
          </a:p>
          <a:p>
            <a:endParaRPr lang="en-US" dirty="0"/>
          </a:p>
          <a:p>
            <a:r>
              <a:rPr lang="en-US" dirty="0"/>
              <a:t>This kind of hash function has a hash key. The hash key has two indistinguishable mode: a normal mode key, which is used in the actual construction, and a trapdoor mode key, which is only used in the security proof of credibility.</a:t>
            </a:r>
          </a:p>
          <a:p>
            <a:endParaRPr lang="en-US" dirty="0"/>
          </a:p>
          <a:p>
            <a:r>
              <a:rPr lang="en-US" dirty="0"/>
              <a:t>Moreover, the trapdoor mode key is associated with a hidden index </a:t>
            </a:r>
            <a:r>
              <a:rPr lang="en-US" dirty="0" err="1"/>
              <a:t>i</a:t>
            </a:r>
            <a:r>
              <a:rPr lang="en-US" dirty="0"/>
              <a:t>, and the same hash function becomes statistical binding for this index </a:t>
            </a:r>
            <a:r>
              <a:rPr lang="en-US" dirty="0" err="1"/>
              <a:t>i</a:t>
            </a:r>
            <a:r>
              <a:rPr lang="en-US" dirty="0"/>
              <a:t>. There is also an extraction algorithm, which takes a trapdoor associated with the hash key as input, and a hash value c, and outputs the </a:t>
            </a:r>
            <a:r>
              <a:rPr lang="en-US" dirty="0" err="1"/>
              <a:t>i-th</a:t>
            </a:r>
            <a:r>
              <a:rPr lang="en-US" dirty="0"/>
              <a:t> coordinate of the input.</a:t>
            </a:r>
          </a:p>
          <a:p>
            <a:endParaRPr lang="en-US" dirty="0"/>
          </a:p>
          <a:p>
            <a:r>
              <a:rPr lang="en-US" dirty="0"/>
              <a:t>Such a somewhere statistical binding hash can be constructed from LWE or DDH in a Merkle tree style.</a:t>
            </a:r>
          </a:p>
        </p:txBody>
      </p:sp>
      <p:sp>
        <p:nvSpPr>
          <p:cNvPr id="4" name="Slide Number Placeholder 3"/>
          <p:cNvSpPr>
            <a:spLocks noGrp="1"/>
          </p:cNvSpPr>
          <p:nvPr>
            <p:ph type="sldNum" sz="quarter" idx="5"/>
          </p:nvPr>
        </p:nvSpPr>
        <p:spPr/>
        <p:txBody>
          <a:bodyPr/>
          <a:lstStyle/>
          <a:p>
            <a:fld id="{CF24A2BC-69F3-9749-8762-D6D8CA9CC10E}" type="slidenum">
              <a:rPr lang="en-US" smtClean="0"/>
              <a:t>12</a:t>
            </a:fld>
            <a:endParaRPr lang="en-US"/>
          </a:p>
        </p:txBody>
      </p:sp>
    </p:spTree>
    <p:extLst>
      <p:ext uri="{BB962C8B-B14F-4D97-AF65-F5344CB8AC3E}">
        <p14:creationId xmlns:p14="http://schemas.microsoft.com/office/powerpoint/2010/main" val="243321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 me show you how to prove credibility using this SSB hash. We first replace the hash function with the SSB hash in our construction.</a:t>
            </a:r>
          </a:p>
          <a:p>
            <a:endParaRPr lang="en-US" dirty="0"/>
          </a:p>
          <a:p>
            <a:r>
              <a:rPr lang="en-US" dirty="0"/>
              <a:t>Then let's consider a distribution D which has enough entropy. To prove credibility, the idea is to have the SSB extractable for a random location in the database, so that we can extract a random location w'. Then from the soundness of the zero-knowledge proof, and the security of homomorphic encryption, we can argue that with </a:t>
            </a:r>
            <a:r>
              <a:rPr lang="en-US" dirty="0" err="1"/>
              <a:t>noticable</a:t>
            </a:r>
            <a:r>
              <a:rPr lang="en-US" dirty="0"/>
              <a:t> probability, the extracted value w' is equal to the witness w used in the zero-knowledge proof. Then we can argue that this w' together with x satisfy the relation R. However, this is unlikely to happen, because x has high entropy.</a:t>
            </a:r>
          </a:p>
          <a:p>
            <a:endParaRPr lang="en-US" dirty="0"/>
          </a:p>
          <a:p>
            <a:r>
              <a:rPr lang="en-US" dirty="0"/>
              <a:t>Now we have proven credibility. However, I haven't told you how to build this zero-knowledge proof, because if we take an </a:t>
            </a:r>
            <a:r>
              <a:rPr lang="en-US" dirty="0" err="1"/>
              <a:t>arbitary</a:t>
            </a:r>
            <a:r>
              <a:rPr lang="en-US" dirty="0"/>
              <a:t> zero-knowledge proof here, the proof needs to use the code of the hash function, and hence we need to make non-black-box use of the underlying cryptographic primitive.</a:t>
            </a:r>
          </a:p>
        </p:txBody>
      </p:sp>
      <p:sp>
        <p:nvSpPr>
          <p:cNvPr id="4" name="Slide Number Placeholder 3"/>
          <p:cNvSpPr>
            <a:spLocks noGrp="1"/>
          </p:cNvSpPr>
          <p:nvPr>
            <p:ph type="sldNum" sz="quarter" idx="5"/>
          </p:nvPr>
        </p:nvSpPr>
        <p:spPr/>
        <p:txBody>
          <a:bodyPr/>
          <a:lstStyle/>
          <a:p>
            <a:fld id="{CF24A2BC-69F3-9749-8762-D6D8CA9CC10E}" type="slidenum">
              <a:rPr lang="en-US" smtClean="0"/>
              <a:t>13</a:t>
            </a:fld>
            <a:endParaRPr lang="en-US"/>
          </a:p>
        </p:txBody>
      </p:sp>
    </p:spTree>
    <p:extLst>
      <p:ext uri="{BB962C8B-B14F-4D97-AF65-F5344CB8AC3E}">
        <p14:creationId xmlns:p14="http://schemas.microsoft.com/office/powerpoint/2010/main" val="2995214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overcome this issue, note that we indeed only need a zero-</a:t>
            </a:r>
            <a:r>
              <a:rPr lang="en-US" dirty="0" err="1"/>
              <a:t>knoweldge</a:t>
            </a:r>
            <a:r>
              <a:rPr lang="en-US" dirty="0"/>
              <a:t> proof for commit-and-prove scheme. So our next idea is to use MPC in the head paradigm to build such zero-knowledge proof.</a:t>
            </a:r>
          </a:p>
          <a:p>
            <a:endParaRPr lang="en-US" dirty="0"/>
          </a:p>
          <a:p>
            <a:r>
              <a:rPr lang="en-US" dirty="0"/>
              <a:t>Let me recall what's MPC in the head paradigm. To prove in zero-knowledge, we first secrete share the witness to a series of witnesses from w_1 to </a:t>
            </a:r>
            <a:r>
              <a:rPr lang="en-US" dirty="0" err="1"/>
              <a:t>w_N</a:t>
            </a:r>
            <a:r>
              <a:rPr lang="en-US" dirty="0"/>
              <a:t>.</a:t>
            </a:r>
          </a:p>
          <a:p>
            <a:r>
              <a:rPr lang="en-US" dirty="0"/>
              <a:t>Then we run an information-theoretical MPC protocol in our head. In this MPC protocol, each party has an input </a:t>
            </a:r>
            <a:r>
              <a:rPr lang="en-US" dirty="0" err="1"/>
              <a:t>w_i</a:t>
            </a:r>
            <a:r>
              <a:rPr lang="en-US" dirty="0"/>
              <a:t>, and they jointly compute a function, which firstly recover the witness w, and then verify the NP-relation R.</a:t>
            </a:r>
          </a:p>
          <a:p>
            <a:endParaRPr lang="en-US" dirty="0"/>
          </a:p>
          <a:p>
            <a:r>
              <a:rPr lang="en-US" dirty="0"/>
              <a:t>To convert this MPC protocol to a zero-knowledge proof, the idea is to have the prover sends the first message, which consists of the commitment of the views for each party in this MPC protocol.</a:t>
            </a:r>
          </a:p>
          <a:p>
            <a:endParaRPr lang="en-US" dirty="0"/>
          </a:p>
          <a:p>
            <a:r>
              <a:rPr lang="en-US" dirty="0"/>
              <a:t>Then we have the verifier send a random subset of parties as the query. </a:t>
            </a:r>
          </a:p>
          <a:p>
            <a:endParaRPr lang="en-US" dirty="0"/>
          </a:p>
          <a:p>
            <a:r>
              <a:rPr lang="en-US" dirty="0"/>
              <a:t>Then the prover can open the queried parties, and the verifier will check whether the views are consistent with each other in the MPC protocol.</a:t>
            </a:r>
          </a:p>
          <a:p>
            <a:endParaRPr lang="en-US" dirty="0"/>
          </a:p>
        </p:txBody>
      </p:sp>
      <p:sp>
        <p:nvSpPr>
          <p:cNvPr id="4" name="Slide Number Placeholder 3"/>
          <p:cNvSpPr>
            <a:spLocks noGrp="1"/>
          </p:cNvSpPr>
          <p:nvPr>
            <p:ph type="sldNum" sz="quarter" idx="5"/>
          </p:nvPr>
        </p:nvSpPr>
        <p:spPr/>
        <p:txBody>
          <a:bodyPr/>
          <a:lstStyle/>
          <a:p>
            <a:fld id="{CF24A2BC-69F3-9749-8762-D6D8CA9CC10E}" type="slidenum">
              <a:rPr lang="en-US" smtClean="0"/>
              <a:t>14</a:t>
            </a:fld>
            <a:endParaRPr lang="en-US"/>
          </a:p>
        </p:txBody>
      </p:sp>
    </p:spTree>
    <p:extLst>
      <p:ext uri="{BB962C8B-B14F-4D97-AF65-F5344CB8AC3E}">
        <p14:creationId xmlns:p14="http://schemas.microsoft.com/office/powerpoint/2010/main" val="649627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MPC in the head protocol, we build the following 4-round protocol.</a:t>
            </a:r>
          </a:p>
          <a:p>
            <a:endParaRPr lang="en-US" dirty="0"/>
          </a:p>
          <a:p>
            <a:r>
              <a:rPr lang="en-US" dirty="0"/>
              <a:t>Initially, we secret share the database into several copies, commit them, and then build a Merkle hash tree over their commitments. Finally, we obtain a shall hash value h. </a:t>
            </a:r>
          </a:p>
          <a:p>
            <a:endParaRPr lang="en-US" dirty="0"/>
          </a:p>
          <a:p>
            <a:r>
              <a:rPr lang="en-US" dirty="0"/>
              <a:t>Next, in the second round, after the client sent the homomorphic encryption of its input x, we have the server send the Merkle hash root h, and homomorphically compute the commitments under the hood of homomorphic encryption.</a:t>
            </a:r>
          </a:p>
          <a:p>
            <a:endParaRPr lang="en-US" dirty="0"/>
          </a:p>
          <a:p>
            <a:r>
              <a:rPr lang="en-US" dirty="0"/>
              <a:t>Nex, we have the client send a random subset of the parties, and finally, we have the server homomorphically open the queried parties, and also the local openings for this Merkle root for the queried parties in the subset S.</a:t>
            </a:r>
          </a:p>
          <a:p>
            <a:endParaRPr lang="en-US" dirty="0"/>
          </a:p>
          <a:p>
            <a:r>
              <a:rPr lang="en-US" dirty="0"/>
              <a:t>But this construction is a 4-round protocol, can we compress it to 2 rounds?</a:t>
            </a:r>
          </a:p>
        </p:txBody>
      </p:sp>
      <p:sp>
        <p:nvSpPr>
          <p:cNvPr id="4" name="Slide Number Placeholder 3"/>
          <p:cNvSpPr>
            <a:spLocks noGrp="1"/>
          </p:cNvSpPr>
          <p:nvPr>
            <p:ph type="sldNum" sz="quarter" idx="5"/>
          </p:nvPr>
        </p:nvSpPr>
        <p:spPr/>
        <p:txBody>
          <a:bodyPr/>
          <a:lstStyle/>
          <a:p>
            <a:fld id="{CF24A2BC-69F3-9749-8762-D6D8CA9CC10E}" type="slidenum">
              <a:rPr lang="en-US" smtClean="0"/>
              <a:t>15</a:t>
            </a:fld>
            <a:endParaRPr lang="en-US"/>
          </a:p>
        </p:txBody>
      </p:sp>
    </p:spTree>
    <p:extLst>
      <p:ext uri="{BB962C8B-B14F-4D97-AF65-F5344CB8AC3E}">
        <p14:creationId xmlns:p14="http://schemas.microsoft.com/office/powerpoint/2010/main" val="2759832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compress the protocol to 2 rounds, our next idea is to use a 2-round oblivious transfer protocol.</a:t>
            </a:r>
          </a:p>
          <a:p>
            <a:endParaRPr lang="en-US" dirty="0"/>
          </a:p>
          <a:p>
            <a:r>
              <a:rPr lang="en-US" dirty="0"/>
              <a:t>Recall that, in a 2-round oblivious transfer protocol, there is a sender and a receiver. The sender has input x_0 and x_1, and the receiver has input bit b. The two parties interact in two rounds, and finally, the receiver can learn </a:t>
            </a:r>
            <a:r>
              <a:rPr lang="en-US" dirty="0" err="1"/>
              <a:t>x_sub</a:t>
            </a:r>
            <a:r>
              <a:rPr lang="en-US" dirty="0"/>
              <a:t> b.</a:t>
            </a:r>
          </a:p>
          <a:p>
            <a:endParaRPr lang="en-US" dirty="0"/>
          </a:p>
          <a:p>
            <a:r>
              <a:rPr lang="en-US" dirty="0"/>
              <a:t>The privacy of the protocol requires the sender to hide the other bit x_{1-b}, and the receiver security requires the first OT message to hide the bit b.</a:t>
            </a:r>
          </a:p>
        </p:txBody>
      </p:sp>
      <p:sp>
        <p:nvSpPr>
          <p:cNvPr id="4" name="Slide Number Placeholder 3"/>
          <p:cNvSpPr>
            <a:spLocks noGrp="1"/>
          </p:cNvSpPr>
          <p:nvPr>
            <p:ph type="sldNum" sz="quarter" idx="5"/>
          </p:nvPr>
        </p:nvSpPr>
        <p:spPr/>
        <p:txBody>
          <a:bodyPr/>
          <a:lstStyle/>
          <a:p>
            <a:fld id="{CF24A2BC-69F3-9749-8762-D6D8CA9CC10E}" type="slidenum">
              <a:rPr lang="en-US" smtClean="0"/>
              <a:t>16</a:t>
            </a:fld>
            <a:endParaRPr lang="en-US"/>
          </a:p>
        </p:txBody>
      </p:sp>
    </p:spTree>
    <p:extLst>
      <p:ext uri="{BB962C8B-B14F-4D97-AF65-F5344CB8AC3E}">
        <p14:creationId xmlns:p14="http://schemas.microsoft.com/office/powerpoint/2010/main" val="1871432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we're going to use oblivious transfer to compress this 4-round protocol to 2 rounds. The idea is to replace the 3rd round challenge S to the first OT message in the first round, and then wrap the 4-th round message using the second OT message. In this way, we can obtain a 2-round protocol. </a:t>
            </a:r>
          </a:p>
          <a:p>
            <a:endParaRPr lang="en-US" dirty="0"/>
          </a:p>
          <a:p>
            <a:r>
              <a:rPr lang="en-US" dirty="0"/>
              <a:t>There are more challenges in our construction. E.g. how to prepare those commitments without make non-black-box use of the commitment scheme. Indeed, we first prepare a list of the commitments of 0's and 1's outside of the homomorphic encryption scheme, and then we homomorphically select which commitment we're going to use.</a:t>
            </a:r>
          </a:p>
          <a:p>
            <a:endParaRPr lang="en-US" dirty="0"/>
          </a:p>
          <a:p>
            <a:endParaRPr lang="en-US" dirty="0"/>
          </a:p>
        </p:txBody>
      </p:sp>
      <p:sp>
        <p:nvSpPr>
          <p:cNvPr id="4" name="Slide Number Placeholder 3"/>
          <p:cNvSpPr>
            <a:spLocks noGrp="1"/>
          </p:cNvSpPr>
          <p:nvPr>
            <p:ph type="sldNum" sz="quarter" idx="5"/>
          </p:nvPr>
        </p:nvSpPr>
        <p:spPr/>
        <p:txBody>
          <a:bodyPr/>
          <a:lstStyle/>
          <a:p>
            <a:fld id="{CF24A2BC-69F3-9749-8762-D6D8CA9CC10E}" type="slidenum">
              <a:rPr lang="en-US" smtClean="0"/>
              <a:t>17</a:t>
            </a:fld>
            <a:endParaRPr lang="en-US"/>
          </a:p>
        </p:txBody>
      </p:sp>
    </p:spTree>
    <p:extLst>
      <p:ext uri="{BB962C8B-B14F-4D97-AF65-F5344CB8AC3E}">
        <p14:creationId xmlns:p14="http://schemas.microsoft.com/office/powerpoint/2010/main" val="204593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private set membership protocol can be used to build many exciting applications, e.g. the exposed password checker. </a:t>
            </a:r>
          </a:p>
          <a:p>
            <a:endParaRPr lang="en-US" dirty="0"/>
          </a:p>
          <a:p>
            <a:r>
              <a:rPr lang="en-US" dirty="0"/>
              <a:t>In this application, the client wants to know whether his password is in a leaked password database or not, where the database is held on a remote server.</a:t>
            </a:r>
          </a:p>
          <a:p>
            <a:r>
              <a:rPr lang="en-US" dirty="0"/>
              <a:t>So the client send some encrypted form of his password, and send it to the server.</a:t>
            </a:r>
          </a:p>
          <a:p>
            <a:r>
              <a:rPr lang="en-US" dirty="0"/>
              <a:t>The server can homomorphically compute whether the encrypted password is contained in the database or not, and send the encrypted form of the result to the client.</a:t>
            </a:r>
          </a:p>
          <a:p>
            <a:endParaRPr lang="en-US" dirty="0"/>
          </a:p>
          <a:p>
            <a:r>
              <a:rPr lang="en-US" dirty="0"/>
              <a:t>This password checker application has been implemented in industry, such as major tech companies. Private set </a:t>
            </a:r>
            <a:r>
              <a:rPr lang="en-US" dirty="0" err="1"/>
              <a:t>memebership</a:t>
            </a:r>
            <a:r>
              <a:rPr lang="en-US" dirty="0"/>
              <a:t> also has other interesting applications, such as private contact discovery.</a:t>
            </a:r>
          </a:p>
        </p:txBody>
      </p:sp>
      <p:sp>
        <p:nvSpPr>
          <p:cNvPr id="4" name="Slide Number Placeholder 3"/>
          <p:cNvSpPr>
            <a:spLocks noGrp="1"/>
          </p:cNvSpPr>
          <p:nvPr>
            <p:ph type="sldNum" sz="quarter" idx="5"/>
          </p:nvPr>
        </p:nvSpPr>
        <p:spPr/>
        <p:txBody>
          <a:bodyPr/>
          <a:lstStyle/>
          <a:p>
            <a:fld id="{CF24A2BC-69F3-9749-8762-D6D8CA9CC10E}" type="slidenum">
              <a:rPr lang="en-US" smtClean="0"/>
              <a:t>3</a:t>
            </a:fld>
            <a:endParaRPr lang="en-US"/>
          </a:p>
        </p:txBody>
      </p:sp>
    </p:spTree>
    <p:extLst>
      <p:ext uri="{BB962C8B-B14F-4D97-AF65-F5344CB8AC3E}">
        <p14:creationId xmlns:p14="http://schemas.microsoft.com/office/powerpoint/2010/main" val="85387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care about the credibility of the private set membership problem. Let's consider the following adversarial scenario.</a:t>
            </a:r>
          </a:p>
          <a:p>
            <a:endParaRPr lang="en-US" dirty="0"/>
          </a:p>
          <a:p>
            <a:r>
              <a:rPr lang="en-US" dirty="0"/>
              <a:t>Suppose the client encrypts its password using some homomorphic encryption, and sends it to the server, and suppose the server is malicious. Then the malicious server 'knows' the password under the hood of this homomorphic encryption, and hence can always convince the client that the password is contained in the leaked password database. In this way, the server can keep ask the client to update its password. And this can potentially increase the chance that the client choose a bad password.</a:t>
            </a:r>
          </a:p>
          <a:p>
            <a:endParaRPr lang="en-US" dirty="0"/>
          </a:p>
          <a:p>
            <a:r>
              <a:rPr lang="en-US" dirty="0"/>
              <a:t>So in this work, we formalize the following intuition as credibility, which requires that if the password is not leaked, then the server shouldn't </a:t>
            </a:r>
          </a:p>
        </p:txBody>
      </p:sp>
      <p:sp>
        <p:nvSpPr>
          <p:cNvPr id="4" name="Slide Number Placeholder 3"/>
          <p:cNvSpPr>
            <a:spLocks noGrp="1"/>
          </p:cNvSpPr>
          <p:nvPr>
            <p:ph type="sldNum" sz="quarter" idx="5"/>
          </p:nvPr>
        </p:nvSpPr>
        <p:spPr/>
        <p:txBody>
          <a:bodyPr/>
          <a:lstStyle/>
          <a:p>
            <a:fld id="{CF24A2BC-69F3-9749-8762-D6D8CA9CC10E}" type="slidenum">
              <a:rPr lang="en-US" smtClean="0"/>
              <a:t>4</a:t>
            </a:fld>
            <a:endParaRPr lang="en-US"/>
          </a:p>
        </p:txBody>
      </p:sp>
    </p:spTree>
    <p:extLst>
      <p:ext uri="{BB962C8B-B14F-4D97-AF65-F5344CB8AC3E}">
        <p14:creationId xmlns:p14="http://schemas.microsoft.com/office/powerpoint/2010/main" val="3718426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leads to our following definition of credible private set membership protocol. Our focus is the round optimal case, which is 2 rounds.</a:t>
            </a:r>
          </a:p>
          <a:p>
            <a:endParaRPr lang="en-US" dirty="0"/>
          </a:p>
          <a:p>
            <a:r>
              <a:rPr lang="en-US" dirty="0"/>
              <a:t>In this case, the client sends the first message, which is a homomorphic encryption of its input x. Then the server sends back the homomorphic encryption of whether there is a database entry w such that x and w satisfy a fixed relation R. Here, if R is the equality check relation, then the protocol corresponds to the leaked password checker.</a:t>
            </a:r>
          </a:p>
          <a:p>
            <a:endParaRPr lang="en-US" dirty="0"/>
          </a:p>
          <a:p>
            <a:r>
              <a:rPr lang="en-US" dirty="0"/>
              <a:t>Finally, the client can decide to accept or reject the respond from the server.</a:t>
            </a:r>
          </a:p>
          <a:p>
            <a:endParaRPr lang="en-US" dirty="0"/>
          </a:p>
          <a:p>
            <a:r>
              <a:rPr lang="en-US" dirty="0"/>
              <a:t>For Client privacy, we requires that for any two inputs x0 and x1, the corresponding first messages generated by the client are indistinguishable.</a:t>
            </a:r>
          </a:p>
          <a:p>
            <a:endParaRPr lang="en-US" dirty="0"/>
          </a:p>
          <a:p>
            <a:endParaRPr lang="en-US" dirty="0"/>
          </a:p>
        </p:txBody>
      </p:sp>
      <p:sp>
        <p:nvSpPr>
          <p:cNvPr id="4" name="Slide Number Placeholder 3"/>
          <p:cNvSpPr>
            <a:spLocks noGrp="1"/>
          </p:cNvSpPr>
          <p:nvPr>
            <p:ph type="sldNum" sz="quarter" idx="5"/>
          </p:nvPr>
        </p:nvSpPr>
        <p:spPr/>
        <p:txBody>
          <a:bodyPr/>
          <a:lstStyle/>
          <a:p>
            <a:fld id="{CF24A2BC-69F3-9749-8762-D6D8CA9CC10E}" type="slidenum">
              <a:rPr lang="en-US" smtClean="0"/>
              <a:t>5</a:t>
            </a:fld>
            <a:endParaRPr lang="en-US"/>
          </a:p>
        </p:txBody>
      </p:sp>
    </p:spTree>
    <p:extLst>
      <p:ext uri="{BB962C8B-B14F-4D97-AF65-F5344CB8AC3E}">
        <p14:creationId xmlns:p14="http://schemas.microsoft.com/office/powerpoint/2010/main" val="296089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on the server's side, we require that there exists a simulator such that, for any maliciously chosen first message, the server's response can be simulated by the simulator only using the query result.</a:t>
            </a:r>
          </a:p>
        </p:txBody>
      </p:sp>
      <p:sp>
        <p:nvSpPr>
          <p:cNvPr id="4" name="Slide Number Placeholder 3"/>
          <p:cNvSpPr>
            <a:spLocks noGrp="1"/>
          </p:cNvSpPr>
          <p:nvPr>
            <p:ph type="sldNum" sz="quarter" idx="5"/>
          </p:nvPr>
        </p:nvSpPr>
        <p:spPr/>
        <p:txBody>
          <a:bodyPr/>
          <a:lstStyle/>
          <a:p>
            <a:fld id="{CF24A2BC-69F3-9749-8762-D6D8CA9CC10E}" type="slidenum">
              <a:rPr lang="en-US" smtClean="0"/>
              <a:t>6</a:t>
            </a:fld>
            <a:endParaRPr lang="en-US"/>
          </a:p>
        </p:txBody>
      </p:sp>
    </p:spTree>
    <p:extLst>
      <p:ext uri="{BB962C8B-B14F-4D97-AF65-F5344CB8AC3E}">
        <p14:creationId xmlns:p14="http://schemas.microsoft.com/office/powerpoint/2010/main" val="104065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credibility property is defined as follows.</a:t>
            </a:r>
          </a:p>
          <a:p>
            <a:r>
              <a:rPr lang="en-US" dirty="0"/>
              <a:t>For any high entropy input x, the client always rejects from the protocol.</a:t>
            </a:r>
          </a:p>
          <a:p>
            <a:endParaRPr lang="en-US" dirty="0"/>
          </a:p>
          <a:p>
            <a:r>
              <a:rPr lang="en-US" dirty="0"/>
              <a:t>More precisely, we require that if the distribution D has high entropy, which means for any fixed witness w, it only satisfies the relation R with some </a:t>
            </a:r>
            <a:r>
              <a:rPr lang="en-US" dirty="0" err="1"/>
              <a:t>negl</a:t>
            </a:r>
            <a:r>
              <a:rPr lang="en-US" dirty="0"/>
              <a:t> pr, then the client should always rejects the server response.</a:t>
            </a:r>
          </a:p>
        </p:txBody>
      </p:sp>
      <p:sp>
        <p:nvSpPr>
          <p:cNvPr id="4" name="Slide Number Placeholder 3"/>
          <p:cNvSpPr>
            <a:spLocks noGrp="1"/>
          </p:cNvSpPr>
          <p:nvPr>
            <p:ph type="sldNum" sz="quarter" idx="5"/>
          </p:nvPr>
        </p:nvSpPr>
        <p:spPr/>
        <p:txBody>
          <a:bodyPr/>
          <a:lstStyle/>
          <a:p>
            <a:fld id="{CF24A2BC-69F3-9749-8762-D6D8CA9CC10E}" type="slidenum">
              <a:rPr lang="en-US" smtClean="0"/>
              <a:t>7</a:t>
            </a:fld>
            <a:endParaRPr lang="en-US"/>
          </a:p>
        </p:txBody>
      </p:sp>
    </p:spTree>
    <p:extLst>
      <p:ext uri="{BB962C8B-B14F-4D97-AF65-F5344CB8AC3E}">
        <p14:creationId xmlns:p14="http://schemas.microsoft.com/office/powerpoint/2010/main" val="3919815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do we know how to achieve credibility? </a:t>
            </a:r>
          </a:p>
          <a:p>
            <a:endParaRPr lang="en-US" dirty="0"/>
          </a:p>
          <a:p>
            <a:r>
              <a:rPr lang="en-US" dirty="0"/>
              <a:t>Previously, one approach to achieve credibility is to hash the database using a oblivious PRF, where the key of the PRF is held by the client. Then we have the server send the hash values to the client,</a:t>
            </a:r>
          </a:p>
          <a:p>
            <a:r>
              <a:rPr lang="en-US" dirty="0"/>
              <a:t>and the client can locally compute the PRF over its input password, and obtain its hash value.</a:t>
            </a:r>
          </a:p>
          <a:p>
            <a:endParaRPr lang="en-US" dirty="0"/>
          </a:p>
          <a:p>
            <a:r>
              <a:rPr lang="en-US" dirty="0"/>
              <a:t>Next, the client can locally check the equality between the hash values and see if there is a match.</a:t>
            </a:r>
          </a:p>
          <a:p>
            <a:endParaRPr lang="en-US" dirty="0"/>
          </a:p>
          <a:p>
            <a:r>
              <a:rPr lang="en-US" dirty="0"/>
              <a:t>This idea has been implemented by apple and google. The issue with this approach is that the communication complexity of the protocol now grows with the database size.</a:t>
            </a:r>
          </a:p>
          <a:p>
            <a:endParaRPr lang="en-US" dirty="0"/>
          </a:p>
          <a:p>
            <a:r>
              <a:rPr lang="en-US" dirty="0"/>
              <a:t>Another approach is to hash the database to a small-size hash value. In this way, we can somehow fix the database using this hash value, and then prove to the client that there exists a preimage of the hash that contains the password or not.</a:t>
            </a:r>
          </a:p>
          <a:p>
            <a:endParaRPr lang="en-US" dirty="0"/>
          </a:p>
          <a:p>
            <a:r>
              <a:rPr lang="en-US" dirty="0"/>
              <a:t>However, this approach requires the non-black-box use of the hash function, which could be very inefficient.</a:t>
            </a:r>
          </a:p>
        </p:txBody>
      </p:sp>
      <p:sp>
        <p:nvSpPr>
          <p:cNvPr id="4" name="Slide Number Placeholder 3"/>
          <p:cNvSpPr>
            <a:spLocks noGrp="1"/>
          </p:cNvSpPr>
          <p:nvPr>
            <p:ph type="sldNum" sz="quarter" idx="5"/>
          </p:nvPr>
        </p:nvSpPr>
        <p:spPr/>
        <p:txBody>
          <a:bodyPr/>
          <a:lstStyle/>
          <a:p>
            <a:fld id="{CF24A2BC-69F3-9749-8762-D6D8CA9CC10E}" type="slidenum">
              <a:rPr lang="en-US" smtClean="0"/>
              <a:t>8</a:t>
            </a:fld>
            <a:endParaRPr lang="en-US"/>
          </a:p>
        </p:txBody>
      </p:sp>
    </p:spTree>
    <p:extLst>
      <p:ext uri="{BB962C8B-B14F-4D97-AF65-F5344CB8AC3E}">
        <p14:creationId xmlns:p14="http://schemas.microsoft.com/office/powerpoint/2010/main" val="348710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study the following question. Can we build credible private set </a:t>
            </a:r>
            <a:r>
              <a:rPr lang="en-US" dirty="0" err="1"/>
              <a:t>memebership</a:t>
            </a:r>
            <a:r>
              <a:rPr lang="en-US" dirty="0"/>
              <a:t> protocol with both the following features? </a:t>
            </a:r>
          </a:p>
          <a:p>
            <a:r>
              <a:rPr lang="en-US" dirty="0"/>
              <a:t>First, we want the communication to be sublinear in the database size, and secondly, we require the construction to only make black-box use of the underlying cryptographic primitives.</a:t>
            </a:r>
          </a:p>
        </p:txBody>
      </p:sp>
      <p:sp>
        <p:nvSpPr>
          <p:cNvPr id="4" name="Slide Number Placeholder 3"/>
          <p:cNvSpPr>
            <a:spLocks noGrp="1"/>
          </p:cNvSpPr>
          <p:nvPr>
            <p:ph type="sldNum" sz="quarter" idx="5"/>
          </p:nvPr>
        </p:nvSpPr>
        <p:spPr/>
        <p:txBody>
          <a:bodyPr/>
          <a:lstStyle/>
          <a:p>
            <a:fld id="{CF24A2BC-69F3-9749-8762-D6D8CA9CC10E}" type="slidenum">
              <a:rPr lang="en-US" smtClean="0"/>
              <a:t>9</a:t>
            </a:fld>
            <a:endParaRPr lang="en-US"/>
          </a:p>
        </p:txBody>
      </p:sp>
    </p:spTree>
    <p:extLst>
      <p:ext uri="{BB962C8B-B14F-4D97-AF65-F5344CB8AC3E}">
        <p14:creationId xmlns:p14="http://schemas.microsoft.com/office/powerpoint/2010/main" val="378800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result. We first consider equality relation. In this case the private set membership protocol can be used as a password checker.</a:t>
            </a:r>
          </a:p>
          <a:p>
            <a:r>
              <a:rPr lang="en-US" dirty="0"/>
              <a:t>In this case, we construct a black-box credible private set membership protocol in the plain model from learning with errors assumption and decisional Diffie-Hellman assumption.</a:t>
            </a:r>
          </a:p>
          <a:p>
            <a:endParaRPr lang="en-US" dirty="0"/>
          </a:p>
          <a:p>
            <a:r>
              <a:rPr lang="en-US" dirty="0"/>
              <a:t>Then we consider a bigger class of relations, which we call it efficiently searchable relations. </a:t>
            </a:r>
          </a:p>
          <a:p>
            <a:endParaRPr lang="en-US" dirty="0"/>
          </a:p>
          <a:p>
            <a:r>
              <a:rPr lang="en-US" dirty="0"/>
              <a:t>So here, we say a relation is an efficiently searchable relation, if there exists a branching program f with the database hardwired in it, and this branching program takes any input x, and can outputs an index </a:t>
            </a:r>
            <a:r>
              <a:rPr lang="en-US" dirty="0" err="1"/>
              <a:t>i</a:t>
            </a:r>
            <a:r>
              <a:rPr lang="en-US" dirty="0"/>
              <a:t> such that the </a:t>
            </a:r>
            <a:r>
              <a:rPr lang="en-US" dirty="0" err="1"/>
              <a:t>i-th</a:t>
            </a:r>
            <a:r>
              <a:rPr lang="en-US" dirty="0"/>
              <a:t> entry of the database satisfies the relation R. Crucially, we require the length of this branching program to be logarithmic in the size of the database.</a:t>
            </a:r>
          </a:p>
          <a:p>
            <a:r>
              <a:rPr lang="en-US" dirty="0"/>
              <a:t>As you can image, the equality relation satisfies this property, because you can build a </a:t>
            </a:r>
            <a:r>
              <a:rPr lang="en-US" dirty="0" err="1"/>
              <a:t>trie</a:t>
            </a:r>
            <a:r>
              <a:rPr lang="en-US" dirty="0"/>
              <a:t> tree based on the database, and equality checking with the input x can be implemented as a branching program of length logarithmic in the database size.</a:t>
            </a:r>
          </a:p>
          <a:p>
            <a:endParaRPr lang="en-US" dirty="0"/>
          </a:p>
          <a:p>
            <a:r>
              <a:rPr lang="en-US" dirty="0"/>
              <a:t>For efficiently searchable relations, we build a black-box credible private set membership protocol with trusted transparent setup from LWE or DDH assumption.</a:t>
            </a:r>
          </a:p>
          <a:p>
            <a:endParaRPr lang="en-US" dirty="0"/>
          </a:p>
          <a:p>
            <a:r>
              <a:rPr lang="en-US" dirty="0"/>
              <a:t>Finally, we consider general relations, where the relation is searchable by any bounded-depth circuit. In this case we build a credible private set membership protocol with trusted transparent setup from LWE. Our construction almost make black-box use of the underlying primitives, except the bootstrapping step in the fully homomorphic encryption.</a:t>
            </a:r>
          </a:p>
          <a:p>
            <a:endParaRPr lang="en-US" dirty="0"/>
          </a:p>
          <a:p>
            <a:r>
              <a:rPr lang="en-US" dirty="0"/>
              <a:t>In the rest of the talk, I'll explain to you how to achieve our second result, which is how to build a black-box credible private set membership protocol from LWE/DDH.</a:t>
            </a:r>
          </a:p>
          <a:p>
            <a:endParaRPr lang="en-US" dirty="0"/>
          </a:p>
          <a:p>
            <a:endParaRPr lang="en-US" dirty="0"/>
          </a:p>
        </p:txBody>
      </p:sp>
      <p:sp>
        <p:nvSpPr>
          <p:cNvPr id="4" name="Slide Number Placeholder 3"/>
          <p:cNvSpPr>
            <a:spLocks noGrp="1"/>
          </p:cNvSpPr>
          <p:nvPr>
            <p:ph type="sldNum" sz="quarter" idx="5"/>
          </p:nvPr>
        </p:nvSpPr>
        <p:spPr/>
        <p:txBody>
          <a:bodyPr/>
          <a:lstStyle/>
          <a:p>
            <a:fld id="{CF24A2BC-69F3-9749-8762-D6D8CA9CC10E}" type="slidenum">
              <a:rPr lang="en-US" smtClean="0"/>
              <a:t>10</a:t>
            </a:fld>
            <a:endParaRPr lang="en-US"/>
          </a:p>
        </p:txBody>
      </p:sp>
    </p:spTree>
    <p:extLst>
      <p:ext uri="{BB962C8B-B14F-4D97-AF65-F5344CB8AC3E}">
        <p14:creationId xmlns:p14="http://schemas.microsoft.com/office/powerpoint/2010/main" val="3345503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5934-3A08-551B-E7AC-48ED624F36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B20140-4E39-20A3-BBFB-EC9C76ABE3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05708F-3BA7-882F-D2AE-8D03D4D0A5CA}"/>
              </a:ext>
            </a:extLst>
          </p:cNvPr>
          <p:cNvSpPr>
            <a:spLocks noGrp="1"/>
          </p:cNvSpPr>
          <p:nvPr>
            <p:ph type="dt" sz="half" idx="10"/>
          </p:nvPr>
        </p:nvSpPr>
        <p:spPr/>
        <p:txBody>
          <a:bodyPr/>
          <a:lstStyle/>
          <a:p>
            <a:fld id="{EC1D300A-964C-3248-8E68-CA976D4B4674}" type="datetimeFigureOut">
              <a:rPr lang="en-US" smtClean="0"/>
              <a:t>5/9/23</a:t>
            </a:fld>
            <a:endParaRPr lang="en-US"/>
          </a:p>
        </p:txBody>
      </p:sp>
      <p:sp>
        <p:nvSpPr>
          <p:cNvPr id="5" name="Footer Placeholder 4">
            <a:extLst>
              <a:ext uri="{FF2B5EF4-FFF2-40B4-BE49-F238E27FC236}">
                <a16:creationId xmlns:a16="http://schemas.microsoft.com/office/drawing/2014/main" id="{99CCF699-DC1D-D867-2452-71DCDE4CA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17194-4A79-93B7-A21D-70C5BC906148}"/>
              </a:ext>
            </a:extLst>
          </p:cNvPr>
          <p:cNvSpPr>
            <a:spLocks noGrp="1"/>
          </p:cNvSpPr>
          <p:nvPr>
            <p:ph type="sldNum" sz="quarter" idx="12"/>
          </p:nvPr>
        </p:nvSpPr>
        <p:spPr/>
        <p:txBody>
          <a:bodyPr/>
          <a:lstStyle/>
          <a:p>
            <a:fld id="{54D4D3D6-7090-D348-87D6-5FB353E5DFA7}" type="slidenum">
              <a:rPr lang="en-US" smtClean="0"/>
              <a:t>‹#›</a:t>
            </a:fld>
            <a:endParaRPr lang="en-US"/>
          </a:p>
        </p:txBody>
      </p:sp>
    </p:spTree>
    <p:extLst>
      <p:ext uri="{BB962C8B-B14F-4D97-AF65-F5344CB8AC3E}">
        <p14:creationId xmlns:p14="http://schemas.microsoft.com/office/powerpoint/2010/main" val="404766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46E4F-D048-4CB2-ED32-74BE194756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4CFF06-802C-CA80-1C0F-0E95DC5701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76546-A18C-30CA-C22E-C9EEA00D7C60}"/>
              </a:ext>
            </a:extLst>
          </p:cNvPr>
          <p:cNvSpPr>
            <a:spLocks noGrp="1"/>
          </p:cNvSpPr>
          <p:nvPr>
            <p:ph type="dt" sz="half" idx="10"/>
          </p:nvPr>
        </p:nvSpPr>
        <p:spPr/>
        <p:txBody>
          <a:bodyPr/>
          <a:lstStyle/>
          <a:p>
            <a:fld id="{EC1D300A-964C-3248-8E68-CA976D4B4674}" type="datetimeFigureOut">
              <a:rPr lang="en-US" smtClean="0"/>
              <a:t>5/9/23</a:t>
            </a:fld>
            <a:endParaRPr lang="en-US"/>
          </a:p>
        </p:txBody>
      </p:sp>
      <p:sp>
        <p:nvSpPr>
          <p:cNvPr id="5" name="Footer Placeholder 4">
            <a:extLst>
              <a:ext uri="{FF2B5EF4-FFF2-40B4-BE49-F238E27FC236}">
                <a16:creationId xmlns:a16="http://schemas.microsoft.com/office/drawing/2014/main" id="{41CD8441-9165-F222-AED6-5765233C5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DF46A-67FC-83C4-DB63-025872B63F1D}"/>
              </a:ext>
            </a:extLst>
          </p:cNvPr>
          <p:cNvSpPr>
            <a:spLocks noGrp="1"/>
          </p:cNvSpPr>
          <p:nvPr>
            <p:ph type="sldNum" sz="quarter" idx="12"/>
          </p:nvPr>
        </p:nvSpPr>
        <p:spPr/>
        <p:txBody>
          <a:bodyPr/>
          <a:lstStyle/>
          <a:p>
            <a:fld id="{54D4D3D6-7090-D348-87D6-5FB353E5DFA7}" type="slidenum">
              <a:rPr lang="en-US" smtClean="0"/>
              <a:t>‹#›</a:t>
            </a:fld>
            <a:endParaRPr lang="en-US"/>
          </a:p>
        </p:txBody>
      </p:sp>
    </p:spTree>
    <p:extLst>
      <p:ext uri="{BB962C8B-B14F-4D97-AF65-F5344CB8AC3E}">
        <p14:creationId xmlns:p14="http://schemas.microsoft.com/office/powerpoint/2010/main" val="83853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954FC-E765-9F5A-E86E-998CAB30ED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51A417-5573-C1C4-3BB6-8B9C9FAB51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42D06-C665-E938-EDA0-2EFF8DBE8DC8}"/>
              </a:ext>
            </a:extLst>
          </p:cNvPr>
          <p:cNvSpPr>
            <a:spLocks noGrp="1"/>
          </p:cNvSpPr>
          <p:nvPr>
            <p:ph type="dt" sz="half" idx="10"/>
          </p:nvPr>
        </p:nvSpPr>
        <p:spPr/>
        <p:txBody>
          <a:bodyPr/>
          <a:lstStyle/>
          <a:p>
            <a:fld id="{EC1D300A-964C-3248-8E68-CA976D4B4674}" type="datetimeFigureOut">
              <a:rPr lang="en-US" smtClean="0"/>
              <a:t>5/9/23</a:t>
            </a:fld>
            <a:endParaRPr lang="en-US"/>
          </a:p>
        </p:txBody>
      </p:sp>
      <p:sp>
        <p:nvSpPr>
          <p:cNvPr id="5" name="Footer Placeholder 4">
            <a:extLst>
              <a:ext uri="{FF2B5EF4-FFF2-40B4-BE49-F238E27FC236}">
                <a16:creationId xmlns:a16="http://schemas.microsoft.com/office/drawing/2014/main" id="{CE7CF77A-3832-26B2-E248-EAF732467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3676E-CC94-8DFF-D3EB-D169FAB69139}"/>
              </a:ext>
            </a:extLst>
          </p:cNvPr>
          <p:cNvSpPr>
            <a:spLocks noGrp="1"/>
          </p:cNvSpPr>
          <p:nvPr>
            <p:ph type="sldNum" sz="quarter" idx="12"/>
          </p:nvPr>
        </p:nvSpPr>
        <p:spPr/>
        <p:txBody>
          <a:bodyPr/>
          <a:lstStyle/>
          <a:p>
            <a:fld id="{54D4D3D6-7090-D348-87D6-5FB353E5DFA7}" type="slidenum">
              <a:rPr lang="en-US" smtClean="0"/>
              <a:t>‹#›</a:t>
            </a:fld>
            <a:endParaRPr lang="en-US"/>
          </a:p>
        </p:txBody>
      </p:sp>
    </p:spTree>
    <p:extLst>
      <p:ext uri="{BB962C8B-B14F-4D97-AF65-F5344CB8AC3E}">
        <p14:creationId xmlns:p14="http://schemas.microsoft.com/office/powerpoint/2010/main" val="7644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DED1-D9D7-A5B9-746D-93272315D0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F8DCEE-C1D4-43BA-BBB9-462EBA67AB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A6510-D8B7-3753-A89A-33B0BDD980A9}"/>
              </a:ext>
            </a:extLst>
          </p:cNvPr>
          <p:cNvSpPr>
            <a:spLocks noGrp="1"/>
          </p:cNvSpPr>
          <p:nvPr>
            <p:ph type="dt" sz="half" idx="10"/>
          </p:nvPr>
        </p:nvSpPr>
        <p:spPr/>
        <p:txBody>
          <a:bodyPr/>
          <a:lstStyle/>
          <a:p>
            <a:fld id="{EC1D300A-964C-3248-8E68-CA976D4B4674}" type="datetimeFigureOut">
              <a:rPr lang="en-US" smtClean="0"/>
              <a:t>5/9/23</a:t>
            </a:fld>
            <a:endParaRPr lang="en-US"/>
          </a:p>
        </p:txBody>
      </p:sp>
      <p:sp>
        <p:nvSpPr>
          <p:cNvPr id="5" name="Footer Placeholder 4">
            <a:extLst>
              <a:ext uri="{FF2B5EF4-FFF2-40B4-BE49-F238E27FC236}">
                <a16:creationId xmlns:a16="http://schemas.microsoft.com/office/drawing/2014/main" id="{AE0E934B-E35D-EEEB-6932-C07BA40AB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997C5-8F86-8BB2-E4B5-816588A7C986}"/>
              </a:ext>
            </a:extLst>
          </p:cNvPr>
          <p:cNvSpPr>
            <a:spLocks noGrp="1"/>
          </p:cNvSpPr>
          <p:nvPr>
            <p:ph type="sldNum" sz="quarter" idx="12"/>
          </p:nvPr>
        </p:nvSpPr>
        <p:spPr/>
        <p:txBody>
          <a:bodyPr/>
          <a:lstStyle/>
          <a:p>
            <a:fld id="{54D4D3D6-7090-D348-87D6-5FB353E5DFA7}" type="slidenum">
              <a:rPr lang="en-US" smtClean="0"/>
              <a:t>‹#›</a:t>
            </a:fld>
            <a:endParaRPr lang="en-US"/>
          </a:p>
        </p:txBody>
      </p:sp>
    </p:spTree>
    <p:extLst>
      <p:ext uri="{BB962C8B-B14F-4D97-AF65-F5344CB8AC3E}">
        <p14:creationId xmlns:p14="http://schemas.microsoft.com/office/powerpoint/2010/main" val="396098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E5CE9-0788-2EA3-E651-094B5CD9A0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66E388-D24E-B4AB-4526-EB126B1FD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7AA33E-5C76-178B-1B7A-CFC32B220225}"/>
              </a:ext>
            </a:extLst>
          </p:cNvPr>
          <p:cNvSpPr>
            <a:spLocks noGrp="1"/>
          </p:cNvSpPr>
          <p:nvPr>
            <p:ph type="dt" sz="half" idx="10"/>
          </p:nvPr>
        </p:nvSpPr>
        <p:spPr/>
        <p:txBody>
          <a:bodyPr/>
          <a:lstStyle/>
          <a:p>
            <a:fld id="{EC1D300A-964C-3248-8E68-CA976D4B4674}" type="datetimeFigureOut">
              <a:rPr lang="en-US" smtClean="0"/>
              <a:t>5/9/23</a:t>
            </a:fld>
            <a:endParaRPr lang="en-US"/>
          </a:p>
        </p:txBody>
      </p:sp>
      <p:sp>
        <p:nvSpPr>
          <p:cNvPr id="5" name="Footer Placeholder 4">
            <a:extLst>
              <a:ext uri="{FF2B5EF4-FFF2-40B4-BE49-F238E27FC236}">
                <a16:creationId xmlns:a16="http://schemas.microsoft.com/office/drawing/2014/main" id="{AB1E2AA7-6DB2-8B6B-C1DA-803D1BD30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25E25-42A1-85EC-7925-DF6871F92276}"/>
              </a:ext>
            </a:extLst>
          </p:cNvPr>
          <p:cNvSpPr>
            <a:spLocks noGrp="1"/>
          </p:cNvSpPr>
          <p:nvPr>
            <p:ph type="sldNum" sz="quarter" idx="12"/>
          </p:nvPr>
        </p:nvSpPr>
        <p:spPr/>
        <p:txBody>
          <a:bodyPr/>
          <a:lstStyle/>
          <a:p>
            <a:fld id="{54D4D3D6-7090-D348-87D6-5FB353E5DFA7}" type="slidenum">
              <a:rPr lang="en-US" smtClean="0"/>
              <a:t>‹#›</a:t>
            </a:fld>
            <a:endParaRPr lang="en-US"/>
          </a:p>
        </p:txBody>
      </p:sp>
    </p:spTree>
    <p:extLst>
      <p:ext uri="{BB962C8B-B14F-4D97-AF65-F5344CB8AC3E}">
        <p14:creationId xmlns:p14="http://schemas.microsoft.com/office/powerpoint/2010/main" val="118547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AC4F6-CC19-01E0-46B8-77ECD26131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B64F7-E15D-3D0C-14C8-E33D994552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DD7B4D-BD50-9ECE-A17F-73EB0D0844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5CCA37-2D42-0C4A-F210-A20EEC3D9990}"/>
              </a:ext>
            </a:extLst>
          </p:cNvPr>
          <p:cNvSpPr>
            <a:spLocks noGrp="1"/>
          </p:cNvSpPr>
          <p:nvPr>
            <p:ph type="dt" sz="half" idx="10"/>
          </p:nvPr>
        </p:nvSpPr>
        <p:spPr/>
        <p:txBody>
          <a:bodyPr/>
          <a:lstStyle/>
          <a:p>
            <a:fld id="{EC1D300A-964C-3248-8E68-CA976D4B4674}" type="datetimeFigureOut">
              <a:rPr lang="en-US" smtClean="0"/>
              <a:t>5/9/23</a:t>
            </a:fld>
            <a:endParaRPr lang="en-US"/>
          </a:p>
        </p:txBody>
      </p:sp>
      <p:sp>
        <p:nvSpPr>
          <p:cNvPr id="6" name="Footer Placeholder 5">
            <a:extLst>
              <a:ext uri="{FF2B5EF4-FFF2-40B4-BE49-F238E27FC236}">
                <a16:creationId xmlns:a16="http://schemas.microsoft.com/office/drawing/2014/main" id="{9F4079A1-53ED-394B-098E-988660A87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67DDC8-9056-67F8-AADE-314968205E00}"/>
              </a:ext>
            </a:extLst>
          </p:cNvPr>
          <p:cNvSpPr>
            <a:spLocks noGrp="1"/>
          </p:cNvSpPr>
          <p:nvPr>
            <p:ph type="sldNum" sz="quarter" idx="12"/>
          </p:nvPr>
        </p:nvSpPr>
        <p:spPr/>
        <p:txBody>
          <a:bodyPr/>
          <a:lstStyle/>
          <a:p>
            <a:fld id="{54D4D3D6-7090-D348-87D6-5FB353E5DFA7}" type="slidenum">
              <a:rPr lang="en-US" smtClean="0"/>
              <a:t>‹#›</a:t>
            </a:fld>
            <a:endParaRPr lang="en-US"/>
          </a:p>
        </p:txBody>
      </p:sp>
    </p:spTree>
    <p:extLst>
      <p:ext uri="{BB962C8B-B14F-4D97-AF65-F5344CB8AC3E}">
        <p14:creationId xmlns:p14="http://schemas.microsoft.com/office/powerpoint/2010/main" val="421304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4460F-39EF-1868-231E-CE259F4C02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25FB16-3C7F-83C6-C021-9991660A16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C630A1-AE02-85B9-EE8B-3DB53B78D5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F102D5-9FE7-F504-1096-CEE20355AC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2131BD-ADFF-2E2A-D05F-7025C03169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396BC0-DD21-C463-79D4-755E83CE3BD1}"/>
              </a:ext>
            </a:extLst>
          </p:cNvPr>
          <p:cNvSpPr>
            <a:spLocks noGrp="1"/>
          </p:cNvSpPr>
          <p:nvPr>
            <p:ph type="dt" sz="half" idx="10"/>
          </p:nvPr>
        </p:nvSpPr>
        <p:spPr/>
        <p:txBody>
          <a:bodyPr/>
          <a:lstStyle/>
          <a:p>
            <a:fld id="{EC1D300A-964C-3248-8E68-CA976D4B4674}" type="datetimeFigureOut">
              <a:rPr lang="en-US" smtClean="0"/>
              <a:t>5/9/23</a:t>
            </a:fld>
            <a:endParaRPr lang="en-US"/>
          </a:p>
        </p:txBody>
      </p:sp>
      <p:sp>
        <p:nvSpPr>
          <p:cNvPr id="8" name="Footer Placeholder 7">
            <a:extLst>
              <a:ext uri="{FF2B5EF4-FFF2-40B4-BE49-F238E27FC236}">
                <a16:creationId xmlns:a16="http://schemas.microsoft.com/office/drawing/2014/main" id="{0779B5BD-D27A-AF5D-EE8D-1A51BD7088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920BB2-EE18-521E-AFDF-99610A97C1F3}"/>
              </a:ext>
            </a:extLst>
          </p:cNvPr>
          <p:cNvSpPr>
            <a:spLocks noGrp="1"/>
          </p:cNvSpPr>
          <p:nvPr>
            <p:ph type="sldNum" sz="quarter" idx="12"/>
          </p:nvPr>
        </p:nvSpPr>
        <p:spPr/>
        <p:txBody>
          <a:bodyPr/>
          <a:lstStyle/>
          <a:p>
            <a:fld id="{54D4D3D6-7090-D348-87D6-5FB353E5DFA7}" type="slidenum">
              <a:rPr lang="en-US" smtClean="0"/>
              <a:t>‹#›</a:t>
            </a:fld>
            <a:endParaRPr lang="en-US"/>
          </a:p>
        </p:txBody>
      </p:sp>
    </p:spTree>
    <p:extLst>
      <p:ext uri="{BB962C8B-B14F-4D97-AF65-F5344CB8AC3E}">
        <p14:creationId xmlns:p14="http://schemas.microsoft.com/office/powerpoint/2010/main" val="71760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3F25-18F7-F83B-25B0-BDA324A6CE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067D68-19CB-17FA-A111-515E62ED6E40}"/>
              </a:ext>
            </a:extLst>
          </p:cNvPr>
          <p:cNvSpPr>
            <a:spLocks noGrp="1"/>
          </p:cNvSpPr>
          <p:nvPr>
            <p:ph type="dt" sz="half" idx="10"/>
          </p:nvPr>
        </p:nvSpPr>
        <p:spPr/>
        <p:txBody>
          <a:bodyPr/>
          <a:lstStyle/>
          <a:p>
            <a:fld id="{EC1D300A-964C-3248-8E68-CA976D4B4674}" type="datetimeFigureOut">
              <a:rPr lang="en-US" smtClean="0"/>
              <a:t>5/9/23</a:t>
            </a:fld>
            <a:endParaRPr lang="en-US"/>
          </a:p>
        </p:txBody>
      </p:sp>
      <p:sp>
        <p:nvSpPr>
          <p:cNvPr id="4" name="Footer Placeholder 3">
            <a:extLst>
              <a:ext uri="{FF2B5EF4-FFF2-40B4-BE49-F238E27FC236}">
                <a16:creationId xmlns:a16="http://schemas.microsoft.com/office/drawing/2014/main" id="{31FF2262-1C60-D8F5-7E0A-F2A03B5DC9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971835-0664-8238-8ABB-6EF4BBEE25B0}"/>
              </a:ext>
            </a:extLst>
          </p:cNvPr>
          <p:cNvSpPr>
            <a:spLocks noGrp="1"/>
          </p:cNvSpPr>
          <p:nvPr>
            <p:ph type="sldNum" sz="quarter" idx="12"/>
          </p:nvPr>
        </p:nvSpPr>
        <p:spPr/>
        <p:txBody>
          <a:bodyPr/>
          <a:lstStyle/>
          <a:p>
            <a:fld id="{54D4D3D6-7090-D348-87D6-5FB353E5DFA7}" type="slidenum">
              <a:rPr lang="en-US" smtClean="0"/>
              <a:t>‹#›</a:t>
            </a:fld>
            <a:endParaRPr lang="en-US"/>
          </a:p>
        </p:txBody>
      </p:sp>
    </p:spTree>
    <p:extLst>
      <p:ext uri="{BB962C8B-B14F-4D97-AF65-F5344CB8AC3E}">
        <p14:creationId xmlns:p14="http://schemas.microsoft.com/office/powerpoint/2010/main" val="3891432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D8B6B1-22D4-93FC-EE45-529334124267}"/>
              </a:ext>
            </a:extLst>
          </p:cNvPr>
          <p:cNvSpPr>
            <a:spLocks noGrp="1"/>
          </p:cNvSpPr>
          <p:nvPr>
            <p:ph type="dt" sz="half" idx="10"/>
          </p:nvPr>
        </p:nvSpPr>
        <p:spPr/>
        <p:txBody>
          <a:bodyPr/>
          <a:lstStyle/>
          <a:p>
            <a:fld id="{EC1D300A-964C-3248-8E68-CA976D4B4674}" type="datetimeFigureOut">
              <a:rPr lang="en-US" smtClean="0"/>
              <a:t>5/9/23</a:t>
            </a:fld>
            <a:endParaRPr lang="en-US"/>
          </a:p>
        </p:txBody>
      </p:sp>
      <p:sp>
        <p:nvSpPr>
          <p:cNvPr id="3" name="Footer Placeholder 2">
            <a:extLst>
              <a:ext uri="{FF2B5EF4-FFF2-40B4-BE49-F238E27FC236}">
                <a16:creationId xmlns:a16="http://schemas.microsoft.com/office/drawing/2014/main" id="{B8B3D2FD-F72D-5032-8C52-5002DAD806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489C0B-0040-B9AD-6CA6-D0E2F864CE89}"/>
              </a:ext>
            </a:extLst>
          </p:cNvPr>
          <p:cNvSpPr>
            <a:spLocks noGrp="1"/>
          </p:cNvSpPr>
          <p:nvPr>
            <p:ph type="sldNum" sz="quarter" idx="12"/>
          </p:nvPr>
        </p:nvSpPr>
        <p:spPr/>
        <p:txBody>
          <a:bodyPr/>
          <a:lstStyle/>
          <a:p>
            <a:fld id="{54D4D3D6-7090-D348-87D6-5FB353E5DFA7}" type="slidenum">
              <a:rPr lang="en-US" smtClean="0"/>
              <a:t>‹#›</a:t>
            </a:fld>
            <a:endParaRPr lang="en-US"/>
          </a:p>
        </p:txBody>
      </p:sp>
    </p:spTree>
    <p:extLst>
      <p:ext uri="{BB962C8B-B14F-4D97-AF65-F5344CB8AC3E}">
        <p14:creationId xmlns:p14="http://schemas.microsoft.com/office/powerpoint/2010/main" val="74083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959F6-375C-B8AC-08C9-24FAB5A56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B3AF3F-06E9-AF87-30E2-2E94F9B84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E60ADD-EDFD-895F-313E-9BC9A40FC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4A0C2D-E9A5-38AC-521B-1F93D5AC227E}"/>
              </a:ext>
            </a:extLst>
          </p:cNvPr>
          <p:cNvSpPr>
            <a:spLocks noGrp="1"/>
          </p:cNvSpPr>
          <p:nvPr>
            <p:ph type="dt" sz="half" idx="10"/>
          </p:nvPr>
        </p:nvSpPr>
        <p:spPr/>
        <p:txBody>
          <a:bodyPr/>
          <a:lstStyle/>
          <a:p>
            <a:fld id="{EC1D300A-964C-3248-8E68-CA976D4B4674}" type="datetimeFigureOut">
              <a:rPr lang="en-US" smtClean="0"/>
              <a:t>5/9/23</a:t>
            </a:fld>
            <a:endParaRPr lang="en-US"/>
          </a:p>
        </p:txBody>
      </p:sp>
      <p:sp>
        <p:nvSpPr>
          <p:cNvPr id="6" name="Footer Placeholder 5">
            <a:extLst>
              <a:ext uri="{FF2B5EF4-FFF2-40B4-BE49-F238E27FC236}">
                <a16:creationId xmlns:a16="http://schemas.microsoft.com/office/drawing/2014/main" id="{FAF00517-F745-6C1C-B83C-5B7C4592B7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8529B-8EF7-0E51-1B2F-0D957254AEE7}"/>
              </a:ext>
            </a:extLst>
          </p:cNvPr>
          <p:cNvSpPr>
            <a:spLocks noGrp="1"/>
          </p:cNvSpPr>
          <p:nvPr>
            <p:ph type="sldNum" sz="quarter" idx="12"/>
          </p:nvPr>
        </p:nvSpPr>
        <p:spPr/>
        <p:txBody>
          <a:bodyPr/>
          <a:lstStyle/>
          <a:p>
            <a:fld id="{54D4D3D6-7090-D348-87D6-5FB353E5DFA7}" type="slidenum">
              <a:rPr lang="en-US" smtClean="0"/>
              <a:t>‹#›</a:t>
            </a:fld>
            <a:endParaRPr lang="en-US"/>
          </a:p>
        </p:txBody>
      </p:sp>
    </p:spTree>
    <p:extLst>
      <p:ext uri="{BB962C8B-B14F-4D97-AF65-F5344CB8AC3E}">
        <p14:creationId xmlns:p14="http://schemas.microsoft.com/office/powerpoint/2010/main" val="337121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9969-4778-8955-1DEE-15603E020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0B7AF6-7D78-BE72-3677-F5356BE3D7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2E3F32-D935-6705-B091-A56C00608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BF71DF-2ED1-6C00-EB49-9B1ADC3681FA}"/>
              </a:ext>
            </a:extLst>
          </p:cNvPr>
          <p:cNvSpPr>
            <a:spLocks noGrp="1"/>
          </p:cNvSpPr>
          <p:nvPr>
            <p:ph type="dt" sz="half" idx="10"/>
          </p:nvPr>
        </p:nvSpPr>
        <p:spPr/>
        <p:txBody>
          <a:bodyPr/>
          <a:lstStyle/>
          <a:p>
            <a:fld id="{EC1D300A-964C-3248-8E68-CA976D4B4674}" type="datetimeFigureOut">
              <a:rPr lang="en-US" smtClean="0"/>
              <a:t>5/9/23</a:t>
            </a:fld>
            <a:endParaRPr lang="en-US"/>
          </a:p>
        </p:txBody>
      </p:sp>
      <p:sp>
        <p:nvSpPr>
          <p:cNvPr id="6" name="Footer Placeholder 5">
            <a:extLst>
              <a:ext uri="{FF2B5EF4-FFF2-40B4-BE49-F238E27FC236}">
                <a16:creationId xmlns:a16="http://schemas.microsoft.com/office/drawing/2014/main" id="{072360C2-539F-5CBE-D6A2-6B4047272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70F0D1-34BE-19E0-75AE-735E95AFA10B}"/>
              </a:ext>
            </a:extLst>
          </p:cNvPr>
          <p:cNvSpPr>
            <a:spLocks noGrp="1"/>
          </p:cNvSpPr>
          <p:nvPr>
            <p:ph type="sldNum" sz="quarter" idx="12"/>
          </p:nvPr>
        </p:nvSpPr>
        <p:spPr/>
        <p:txBody>
          <a:bodyPr/>
          <a:lstStyle/>
          <a:p>
            <a:fld id="{54D4D3D6-7090-D348-87D6-5FB353E5DFA7}" type="slidenum">
              <a:rPr lang="en-US" smtClean="0"/>
              <a:t>‹#›</a:t>
            </a:fld>
            <a:endParaRPr lang="en-US"/>
          </a:p>
        </p:txBody>
      </p:sp>
    </p:spTree>
    <p:extLst>
      <p:ext uri="{BB962C8B-B14F-4D97-AF65-F5344CB8AC3E}">
        <p14:creationId xmlns:p14="http://schemas.microsoft.com/office/powerpoint/2010/main" val="22097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F067E8-E76D-006A-D2FF-533D619ACB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960622-B6F5-BBA2-197A-38B7005CB7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7D966-6607-7B51-C834-21503EA2CE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D300A-964C-3248-8E68-CA976D4B4674}" type="datetimeFigureOut">
              <a:rPr lang="en-US" smtClean="0"/>
              <a:t>5/9/23</a:t>
            </a:fld>
            <a:endParaRPr lang="en-US"/>
          </a:p>
        </p:txBody>
      </p:sp>
      <p:sp>
        <p:nvSpPr>
          <p:cNvPr id="5" name="Footer Placeholder 4">
            <a:extLst>
              <a:ext uri="{FF2B5EF4-FFF2-40B4-BE49-F238E27FC236}">
                <a16:creationId xmlns:a16="http://schemas.microsoft.com/office/drawing/2014/main" id="{A128EAD2-2486-7001-0AA1-9DCA1692A3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205CBC-A399-269A-DA8E-719BAF9C2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4D3D6-7090-D348-87D6-5FB353E5DFA7}" type="slidenum">
              <a:rPr lang="en-US" smtClean="0"/>
              <a:t>‹#›</a:t>
            </a:fld>
            <a:endParaRPr lang="en-US"/>
          </a:p>
        </p:txBody>
      </p:sp>
    </p:spTree>
    <p:extLst>
      <p:ext uri="{BB962C8B-B14F-4D97-AF65-F5344CB8AC3E}">
        <p14:creationId xmlns:p14="http://schemas.microsoft.com/office/powerpoint/2010/main" val="3374255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0.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8.png"/><Relationship Id="rId10" Type="http://schemas.openxmlformats.org/officeDocument/2006/relationships/image" Target="../media/image33.png"/><Relationship Id="rId4" Type="http://schemas.openxmlformats.org/officeDocument/2006/relationships/image" Target="../media/image370.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0.png"/><Relationship Id="rId5" Type="http://schemas.openxmlformats.org/officeDocument/2006/relationships/image" Target="../media/image43.png"/><Relationship Id="rId4" Type="http://schemas.openxmlformats.org/officeDocument/2006/relationships/image" Target="../media/image410.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8.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3" Type="http://schemas.openxmlformats.org/officeDocument/2006/relationships/image" Target="../media/image530.png"/><Relationship Id="rId7" Type="http://schemas.openxmlformats.org/officeDocument/2006/relationships/image" Target="../media/image57.png"/><Relationship Id="rId12"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0.png"/><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2.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0.png"/><Relationship Id="rId5" Type="http://schemas.openxmlformats.org/officeDocument/2006/relationships/image" Target="../media/image65.png"/><Relationship Id="rId10" Type="http://schemas.openxmlformats.org/officeDocument/2006/relationships/image" Target="../media/image69.png"/><Relationship Id="rId4" Type="http://schemas.openxmlformats.org/officeDocument/2006/relationships/image" Target="../media/image64.png"/><Relationship Id="rId9" Type="http://schemas.openxmlformats.org/officeDocument/2006/relationships/image" Target="../media/image68.png"/><Relationship Id="rId14" Type="http://schemas.openxmlformats.org/officeDocument/2006/relationships/image" Target="../media/image73.png"/></Relationships>
</file>

<file path=ppt/slides/_rels/slide1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png"/><Relationship Id="rId7"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58.png"/><Relationship Id="rId9"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50.png"/><Relationship Id="rId3" Type="http://schemas.openxmlformats.org/officeDocument/2006/relationships/image" Target="../media/image780.png"/><Relationship Id="rId7" Type="http://schemas.openxmlformats.org/officeDocument/2006/relationships/image" Target="../media/image72.png"/><Relationship Id="rId12" Type="http://schemas.openxmlformats.org/officeDocument/2006/relationships/image" Target="../media/image640.png"/><Relationship Id="rId2" Type="http://schemas.openxmlformats.org/officeDocument/2006/relationships/notesSlide" Target="../notesSlides/notesSlide16.xml"/><Relationship Id="rId16" Type="http://schemas.openxmlformats.org/officeDocument/2006/relationships/image" Target="../media/image730.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630.png"/><Relationship Id="rId5" Type="http://schemas.openxmlformats.org/officeDocument/2006/relationships/image" Target="../media/image70.png"/><Relationship Id="rId15" Type="http://schemas.openxmlformats.org/officeDocument/2006/relationships/image" Target="../media/image670.png"/><Relationship Id="rId10" Type="http://schemas.openxmlformats.org/officeDocument/2006/relationships/image" Target="../media/image82.png"/><Relationship Id="rId4" Type="http://schemas.openxmlformats.org/officeDocument/2006/relationships/image" Target="../media/image80.png"/><Relationship Id="rId9" Type="http://schemas.openxmlformats.org/officeDocument/2006/relationships/image" Target="../media/image69.png"/><Relationship Id="rId14" Type="http://schemas.openxmlformats.org/officeDocument/2006/relationships/image" Target="../media/image6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svg"/><Relationship Id="rId4" Type="http://schemas.openxmlformats.org/officeDocument/2006/relationships/image" Target="../media/image12.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20.png"/><Relationship Id="rId4" Type="http://schemas.openxmlformats.org/officeDocument/2006/relationships/image" Target="../media/image15.svg"/><Relationship Id="rId9"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6.png"/><Relationship Id="rId5" Type="http://schemas.openxmlformats.org/officeDocument/2006/relationships/image" Target="../media/image16.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8.png"/><Relationship Id="rId7" Type="http://schemas.openxmlformats.org/officeDocument/2006/relationships/image" Target="../media/image20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8.png"/><Relationship Id="rId4" Type="http://schemas.openxmlformats.org/officeDocument/2006/relationships/image" Target="../media/image29.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12.jpeg"/><Relationship Id="rId10" Type="http://schemas.openxmlformats.org/officeDocument/2006/relationships/image" Target="../media/image35.png"/><Relationship Id="rId4" Type="http://schemas.openxmlformats.org/officeDocument/2006/relationships/image" Target="../media/image11.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5B2EF-9ECF-3DB1-3462-14CB54942BBD}"/>
              </a:ext>
            </a:extLst>
          </p:cNvPr>
          <p:cNvSpPr>
            <a:spLocks noGrp="1"/>
          </p:cNvSpPr>
          <p:nvPr>
            <p:ph type="ctrTitle"/>
          </p:nvPr>
        </p:nvSpPr>
        <p:spPr>
          <a:xfrm>
            <a:off x="997533" y="1113478"/>
            <a:ext cx="10413678" cy="2387600"/>
          </a:xfrm>
        </p:spPr>
        <p:txBody>
          <a:bodyPr anchor="ctr">
            <a:normAutofit/>
          </a:bodyPr>
          <a:lstStyle/>
          <a:p>
            <a:r>
              <a:rPr lang="en-US" sz="4800" dirty="0">
                <a:solidFill>
                  <a:schemeClr val="accent1">
                    <a:lumMod val="75000"/>
                  </a:schemeClr>
                </a:solidFill>
              </a:rPr>
              <a:t>Credibility in Private Set Membership</a:t>
            </a:r>
          </a:p>
        </p:txBody>
      </p:sp>
      <p:sp>
        <p:nvSpPr>
          <p:cNvPr id="3" name="Subtitle 2">
            <a:extLst>
              <a:ext uri="{FF2B5EF4-FFF2-40B4-BE49-F238E27FC236}">
                <a16:creationId xmlns:a16="http://schemas.microsoft.com/office/drawing/2014/main" id="{D5CA94E8-EC9E-EC0F-2647-EFF6342781BE}"/>
              </a:ext>
            </a:extLst>
          </p:cNvPr>
          <p:cNvSpPr>
            <a:spLocks noGrp="1"/>
          </p:cNvSpPr>
          <p:nvPr>
            <p:ph type="subTitle" idx="1"/>
          </p:nvPr>
        </p:nvSpPr>
        <p:spPr>
          <a:xfrm>
            <a:off x="10093890" y="4828636"/>
            <a:ext cx="1820449" cy="519025"/>
          </a:xfrm>
        </p:spPr>
        <p:txBody>
          <a:bodyPr anchor="ctr">
            <a:normAutofit/>
          </a:bodyPr>
          <a:lstStyle/>
          <a:p>
            <a:r>
              <a:rPr lang="en-US" sz="2000" dirty="0" err="1"/>
              <a:t>Sina</a:t>
            </a:r>
            <a:r>
              <a:rPr lang="en-US" sz="2000" dirty="0"/>
              <a:t> </a:t>
            </a:r>
            <a:r>
              <a:rPr lang="en-US" sz="2000" dirty="0" err="1"/>
              <a:t>Shiehian</a:t>
            </a:r>
            <a:endParaRPr lang="en-US" sz="2000" dirty="0"/>
          </a:p>
        </p:txBody>
      </p:sp>
      <p:sp>
        <p:nvSpPr>
          <p:cNvPr id="5" name="TextBox 4">
            <a:extLst>
              <a:ext uri="{FF2B5EF4-FFF2-40B4-BE49-F238E27FC236}">
                <a16:creationId xmlns:a16="http://schemas.microsoft.com/office/drawing/2014/main" id="{FB67A782-1FCF-FACE-5CE1-4E1E7FB21F4D}"/>
              </a:ext>
            </a:extLst>
          </p:cNvPr>
          <p:cNvSpPr txBox="1"/>
          <p:nvPr/>
        </p:nvSpPr>
        <p:spPr>
          <a:xfrm>
            <a:off x="494778" y="4888094"/>
            <a:ext cx="1678458" cy="400110"/>
          </a:xfrm>
          <a:prstGeom prst="rect">
            <a:avLst/>
          </a:prstGeom>
          <a:noFill/>
        </p:spPr>
        <p:txBody>
          <a:bodyPr wrap="square" anchor="ctr">
            <a:spAutoFit/>
          </a:bodyPr>
          <a:lstStyle/>
          <a:p>
            <a:pPr algn="ctr"/>
            <a:r>
              <a:rPr lang="en-US" sz="2000" dirty="0" err="1"/>
              <a:t>Sanjam</a:t>
            </a:r>
            <a:r>
              <a:rPr lang="en-US" sz="2000" dirty="0"/>
              <a:t> Garg</a:t>
            </a:r>
          </a:p>
        </p:txBody>
      </p:sp>
      <p:sp>
        <p:nvSpPr>
          <p:cNvPr id="7" name="TextBox 6">
            <a:extLst>
              <a:ext uri="{FF2B5EF4-FFF2-40B4-BE49-F238E27FC236}">
                <a16:creationId xmlns:a16="http://schemas.microsoft.com/office/drawing/2014/main" id="{9C141E32-8E27-E22D-AE0C-88E175AED514}"/>
              </a:ext>
            </a:extLst>
          </p:cNvPr>
          <p:cNvSpPr txBox="1"/>
          <p:nvPr/>
        </p:nvSpPr>
        <p:spPr>
          <a:xfrm>
            <a:off x="1995440" y="4905266"/>
            <a:ext cx="2565748" cy="400110"/>
          </a:xfrm>
          <a:prstGeom prst="rect">
            <a:avLst/>
          </a:prstGeom>
          <a:noFill/>
        </p:spPr>
        <p:txBody>
          <a:bodyPr wrap="square" anchor="ctr">
            <a:spAutoFit/>
          </a:bodyPr>
          <a:lstStyle/>
          <a:p>
            <a:pPr algn="ctr"/>
            <a:r>
              <a:rPr lang="en-US" sz="2000" dirty="0"/>
              <a:t>Mohammad </a:t>
            </a:r>
            <a:r>
              <a:rPr lang="en-US" sz="2000" dirty="0" err="1"/>
              <a:t>Hajiabadi</a:t>
            </a:r>
            <a:endParaRPr lang="en-US" sz="2000" dirty="0"/>
          </a:p>
        </p:txBody>
      </p:sp>
      <p:sp>
        <p:nvSpPr>
          <p:cNvPr id="9" name="TextBox 8">
            <a:extLst>
              <a:ext uri="{FF2B5EF4-FFF2-40B4-BE49-F238E27FC236}">
                <a16:creationId xmlns:a16="http://schemas.microsoft.com/office/drawing/2014/main" id="{DDEF7A98-6FEB-D26F-F9D4-44B3F9B48454}"/>
              </a:ext>
            </a:extLst>
          </p:cNvPr>
          <p:cNvSpPr txBox="1"/>
          <p:nvPr/>
        </p:nvSpPr>
        <p:spPr>
          <a:xfrm>
            <a:off x="4607304" y="4905266"/>
            <a:ext cx="1597068" cy="400110"/>
          </a:xfrm>
          <a:prstGeom prst="rect">
            <a:avLst/>
          </a:prstGeom>
          <a:noFill/>
        </p:spPr>
        <p:txBody>
          <a:bodyPr wrap="square" anchor="ctr">
            <a:spAutoFit/>
          </a:bodyPr>
          <a:lstStyle/>
          <a:p>
            <a:pPr algn="ctr"/>
            <a:r>
              <a:rPr lang="en-US" sz="2000" dirty="0"/>
              <a:t>Abhishek Jain</a:t>
            </a:r>
          </a:p>
        </p:txBody>
      </p:sp>
      <p:sp>
        <p:nvSpPr>
          <p:cNvPr id="11" name="TextBox 10">
            <a:extLst>
              <a:ext uri="{FF2B5EF4-FFF2-40B4-BE49-F238E27FC236}">
                <a16:creationId xmlns:a16="http://schemas.microsoft.com/office/drawing/2014/main" id="{FDDF701F-5F8F-6E41-FFDA-AF51BEA136BC}"/>
              </a:ext>
            </a:extLst>
          </p:cNvPr>
          <p:cNvSpPr txBox="1"/>
          <p:nvPr/>
        </p:nvSpPr>
        <p:spPr>
          <a:xfrm>
            <a:off x="6250488" y="4905266"/>
            <a:ext cx="2022953" cy="400110"/>
          </a:xfrm>
          <a:prstGeom prst="rect">
            <a:avLst/>
          </a:prstGeom>
          <a:noFill/>
        </p:spPr>
        <p:txBody>
          <a:bodyPr wrap="square" anchor="ctr">
            <a:spAutoFit/>
          </a:bodyPr>
          <a:lstStyle/>
          <a:p>
            <a:pPr algn="ctr"/>
            <a:r>
              <a:rPr lang="en-US" sz="2000" dirty="0"/>
              <a:t>Zhengzhong Jin</a:t>
            </a:r>
          </a:p>
        </p:txBody>
      </p:sp>
      <p:sp>
        <p:nvSpPr>
          <p:cNvPr id="13" name="TextBox 12">
            <a:extLst>
              <a:ext uri="{FF2B5EF4-FFF2-40B4-BE49-F238E27FC236}">
                <a16:creationId xmlns:a16="http://schemas.microsoft.com/office/drawing/2014/main" id="{334DBE0B-67D1-F06D-6858-B72439F4BF95}"/>
              </a:ext>
            </a:extLst>
          </p:cNvPr>
          <p:cNvSpPr txBox="1"/>
          <p:nvPr/>
        </p:nvSpPr>
        <p:spPr>
          <a:xfrm>
            <a:off x="8070937" y="4888094"/>
            <a:ext cx="2022953" cy="400110"/>
          </a:xfrm>
          <a:prstGeom prst="rect">
            <a:avLst/>
          </a:prstGeom>
          <a:noFill/>
        </p:spPr>
        <p:txBody>
          <a:bodyPr wrap="square" anchor="ctr">
            <a:spAutoFit/>
          </a:bodyPr>
          <a:lstStyle/>
          <a:p>
            <a:pPr algn="ctr"/>
            <a:r>
              <a:rPr lang="en-US" sz="2000" dirty="0" err="1"/>
              <a:t>Omkant</a:t>
            </a:r>
            <a:r>
              <a:rPr lang="en-US" sz="2000" dirty="0"/>
              <a:t> Pandey</a:t>
            </a:r>
          </a:p>
        </p:txBody>
      </p:sp>
      <p:pic>
        <p:nvPicPr>
          <p:cNvPr id="1026" name="Picture 2" descr="Sanjam Garg">
            <a:extLst>
              <a:ext uri="{FF2B5EF4-FFF2-40B4-BE49-F238E27FC236}">
                <a16:creationId xmlns:a16="http://schemas.microsoft.com/office/drawing/2014/main" id="{ECBADFFC-1A33-CA63-DA4F-790CF1FEB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213" y="3486758"/>
            <a:ext cx="1341567" cy="1341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8B5960A-8574-AF68-5B2E-D94C1A9FB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507" y="3505168"/>
            <a:ext cx="1052009" cy="13643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74BEA14-9BC5-6CF1-3A1E-7796B207C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786" y="3486758"/>
            <a:ext cx="1336250" cy="13643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23F2A31-C755-F1AE-C6E2-FCC1B2BFA0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4281" y="3486758"/>
            <a:ext cx="1131379" cy="14061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F46CF34-9E41-51EB-9DB9-73C59AB9BD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0485" y="3454052"/>
            <a:ext cx="1466589" cy="146658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14D6EA5-F385-8F3C-F84D-D071CD7480A2}"/>
              </a:ext>
            </a:extLst>
          </p:cNvPr>
          <p:cNvSpPr txBox="1"/>
          <p:nvPr/>
        </p:nvSpPr>
        <p:spPr>
          <a:xfrm>
            <a:off x="641405" y="5352358"/>
            <a:ext cx="1312282" cy="369332"/>
          </a:xfrm>
          <a:prstGeom prst="rect">
            <a:avLst/>
          </a:prstGeom>
          <a:noFill/>
        </p:spPr>
        <p:txBody>
          <a:bodyPr wrap="none" rtlCol="0">
            <a:spAutoFit/>
          </a:bodyPr>
          <a:lstStyle/>
          <a:p>
            <a:r>
              <a:rPr lang="en-US" dirty="0">
                <a:solidFill>
                  <a:schemeClr val="bg2">
                    <a:lumMod val="50000"/>
                  </a:schemeClr>
                </a:solidFill>
              </a:rPr>
              <a:t>UC Berkeley</a:t>
            </a:r>
          </a:p>
        </p:txBody>
      </p:sp>
      <p:sp>
        <p:nvSpPr>
          <p:cNvPr id="15" name="TextBox 14">
            <a:extLst>
              <a:ext uri="{FF2B5EF4-FFF2-40B4-BE49-F238E27FC236}">
                <a16:creationId xmlns:a16="http://schemas.microsoft.com/office/drawing/2014/main" id="{61A14D92-B952-336C-AC74-35DC1D302334}"/>
              </a:ext>
            </a:extLst>
          </p:cNvPr>
          <p:cNvSpPr txBox="1"/>
          <p:nvPr/>
        </p:nvSpPr>
        <p:spPr>
          <a:xfrm>
            <a:off x="2253642" y="5352358"/>
            <a:ext cx="2049344" cy="369332"/>
          </a:xfrm>
          <a:prstGeom prst="rect">
            <a:avLst/>
          </a:prstGeom>
          <a:noFill/>
        </p:spPr>
        <p:txBody>
          <a:bodyPr wrap="none" rtlCol="0">
            <a:spAutoFit/>
          </a:bodyPr>
          <a:lstStyle/>
          <a:p>
            <a:r>
              <a:rPr lang="en-US" dirty="0">
                <a:solidFill>
                  <a:schemeClr val="bg2">
                    <a:lumMod val="50000"/>
                  </a:schemeClr>
                </a:solidFill>
              </a:rPr>
              <a:t>Waterloo University</a:t>
            </a:r>
          </a:p>
        </p:txBody>
      </p:sp>
      <p:sp>
        <p:nvSpPr>
          <p:cNvPr id="16" name="TextBox 15">
            <a:extLst>
              <a:ext uri="{FF2B5EF4-FFF2-40B4-BE49-F238E27FC236}">
                <a16:creationId xmlns:a16="http://schemas.microsoft.com/office/drawing/2014/main" id="{D85FA49F-FAB2-9725-056C-CB7CB101BA39}"/>
              </a:ext>
            </a:extLst>
          </p:cNvPr>
          <p:cNvSpPr txBox="1"/>
          <p:nvPr/>
        </p:nvSpPr>
        <p:spPr>
          <a:xfrm>
            <a:off x="4230175" y="5363600"/>
            <a:ext cx="2515625" cy="369332"/>
          </a:xfrm>
          <a:prstGeom prst="rect">
            <a:avLst/>
          </a:prstGeom>
          <a:noFill/>
        </p:spPr>
        <p:txBody>
          <a:bodyPr wrap="none" rtlCol="0">
            <a:spAutoFit/>
          </a:bodyPr>
          <a:lstStyle/>
          <a:p>
            <a:r>
              <a:rPr lang="en-US" dirty="0">
                <a:solidFill>
                  <a:schemeClr val="bg2">
                    <a:lumMod val="50000"/>
                  </a:schemeClr>
                </a:solidFill>
              </a:rPr>
              <a:t>Johns Hopkins University</a:t>
            </a:r>
          </a:p>
        </p:txBody>
      </p:sp>
      <p:sp>
        <p:nvSpPr>
          <p:cNvPr id="17" name="TextBox 16">
            <a:extLst>
              <a:ext uri="{FF2B5EF4-FFF2-40B4-BE49-F238E27FC236}">
                <a16:creationId xmlns:a16="http://schemas.microsoft.com/office/drawing/2014/main" id="{6E4AEAC8-F699-89B3-20D0-E8CA016BD749}"/>
              </a:ext>
            </a:extLst>
          </p:cNvPr>
          <p:cNvSpPr txBox="1"/>
          <p:nvPr/>
        </p:nvSpPr>
        <p:spPr>
          <a:xfrm>
            <a:off x="7051662" y="5352358"/>
            <a:ext cx="551754" cy="369332"/>
          </a:xfrm>
          <a:prstGeom prst="rect">
            <a:avLst/>
          </a:prstGeom>
          <a:noFill/>
        </p:spPr>
        <p:txBody>
          <a:bodyPr wrap="none" rtlCol="0">
            <a:spAutoFit/>
          </a:bodyPr>
          <a:lstStyle/>
          <a:p>
            <a:r>
              <a:rPr lang="en-US" dirty="0">
                <a:solidFill>
                  <a:schemeClr val="bg2">
                    <a:lumMod val="50000"/>
                  </a:schemeClr>
                </a:solidFill>
              </a:rPr>
              <a:t>MIT</a:t>
            </a:r>
          </a:p>
        </p:txBody>
      </p:sp>
      <p:sp>
        <p:nvSpPr>
          <p:cNvPr id="18" name="TextBox 17">
            <a:extLst>
              <a:ext uri="{FF2B5EF4-FFF2-40B4-BE49-F238E27FC236}">
                <a16:creationId xmlns:a16="http://schemas.microsoft.com/office/drawing/2014/main" id="{9F2A2161-1B36-D4AB-9A99-84E29683ACA5}"/>
              </a:ext>
            </a:extLst>
          </p:cNvPr>
          <p:cNvSpPr txBox="1"/>
          <p:nvPr/>
        </p:nvSpPr>
        <p:spPr>
          <a:xfrm>
            <a:off x="7894455" y="5339312"/>
            <a:ext cx="2515625" cy="369332"/>
          </a:xfrm>
          <a:prstGeom prst="rect">
            <a:avLst/>
          </a:prstGeom>
          <a:noFill/>
        </p:spPr>
        <p:txBody>
          <a:bodyPr wrap="square" rtlCol="0">
            <a:spAutoFit/>
          </a:bodyPr>
          <a:lstStyle/>
          <a:p>
            <a:pPr algn="ctr"/>
            <a:r>
              <a:rPr lang="en-US" dirty="0">
                <a:solidFill>
                  <a:schemeClr val="bg2">
                    <a:lumMod val="50000"/>
                  </a:schemeClr>
                </a:solidFill>
              </a:rPr>
              <a:t>Stony Brook University</a:t>
            </a:r>
          </a:p>
        </p:txBody>
      </p:sp>
      <p:sp>
        <p:nvSpPr>
          <p:cNvPr id="21" name="TextBox 20">
            <a:extLst>
              <a:ext uri="{FF2B5EF4-FFF2-40B4-BE49-F238E27FC236}">
                <a16:creationId xmlns:a16="http://schemas.microsoft.com/office/drawing/2014/main" id="{F02F6837-599E-7F99-A5E4-320BA598C44B}"/>
              </a:ext>
            </a:extLst>
          </p:cNvPr>
          <p:cNvSpPr txBox="1"/>
          <p:nvPr/>
        </p:nvSpPr>
        <p:spPr>
          <a:xfrm>
            <a:off x="9808554" y="5312909"/>
            <a:ext cx="2515625" cy="369332"/>
          </a:xfrm>
          <a:prstGeom prst="rect">
            <a:avLst/>
          </a:prstGeom>
          <a:noFill/>
        </p:spPr>
        <p:txBody>
          <a:bodyPr wrap="square" rtlCol="0">
            <a:spAutoFit/>
          </a:bodyPr>
          <a:lstStyle/>
          <a:p>
            <a:pPr algn="ctr"/>
            <a:r>
              <a:rPr lang="en-US" dirty="0">
                <a:solidFill>
                  <a:schemeClr val="bg2">
                    <a:lumMod val="50000"/>
                  </a:schemeClr>
                </a:solidFill>
              </a:rPr>
              <a:t>Snap Inc.</a:t>
            </a:r>
          </a:p>
        </p:txBody>
      </p:sp>
    </p:spTree>
    <p:extLst>
      <p:ext uri="{BB962C8B-B14F-4D97-AF65-F5344CB8AC3E}">
        <p14:creationId xmlns:p14="http://schemas.microsoft.com/office/powerpoint/2010/main" val="340017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BD996-239B-ED9C-4C8D-F83708E57A0C}"/>
              </a:ext>
            </a:extLst>
          </p:cNvPr>
          <p:cNvSpPr>
            <a:spLocks noGrp="1"/>
          </p:cNvSpPr>
          <p:nvPr>
            <p:ph type="title"/>
          </p:nvPr>
        </p:nvSpPr>
        <p:spPr/>
        <p:txBody>
          <a:bodyPr/>
          <a:lstStyle/>
          <a:p>
            <a:r>
              <a:rPr lang="en-US" dirty="0"/>
              <a:t>Our Result</a:t>
            </a:r>
          </a:p>
        </p:txBody>
      </p:sp>
      <p:sp>
        <p:nvSpPr>
          <p:cNvPr id="3" name="Content Placeholder 2">
            <a:extLst>
              <a:ext uri="{FF2B5EF4-FFF2-40B4-BE49-F238E27FC236}">
                <a16:creationId xmlns:a16="http://schemas.microsoft.com/office/drawing/2014/main" id="{0A07B058-3743-587B-3CD9-B8C9BA933F2F}"/>
              </a:ext>
            </a:extLst>
          </p:cNvPr>
          <p:cNvSpPr>
            <a:spLocks noGrp="1"/>
          </p:cNvSpPr>
          <p:nvPr>
            <p:ph idx="1"/>
          </p:nvPr>
        </p:nvSpPr>
        <p:spPr>
          <a:xfrm>
            <a:off x="1310938" y="1556354"/>
            <a:ext cx="9132693" cy="1488295"/>
          </a:xfrm>
          <a:ln w="25400">
            <a:solidFill>
              <a:schemeClr val="accent5">
                <a:lumMod val="75000"/>
              </a:schemeClr>
            </a:solidFill>
          </a:ln>
        </p:spPr>
        <p:txBody>
          <a:bodyPr anchor="t">
            <a:normAutofit fontScale="92500" lnSpcReduction="10000"/>
          </a:bodyPr>
          <a:lstStyle/>
          <a:p>
            <a:pPr marL="0" indent="0" algn="ctr">
              <a:lnSpc>
                <a:spcPct val="100000"/>
              </a:lnSpc>
              <a:buNone/>
            </a:pPr>
            <a:r>
              <a:rPr lang="en-US" sz="3000" b="1" u="sng" dirty="0">
                <a:solidFill>
                  <a:schemeClr val="accent5">
                    <a:lumMod val="75000"/>
                  </a:schemeClr>
                </a:solidFill>
              </a:rPr>
              <a:t>For Equality Relation</a:t>
            </a:r>
            <a:r>
              <a:rPr lang="en-US" sz="3000" u="sng" dirty="0">
                <a:solidFill>
                  <a:schemeClr val="accent5">
                    <a:lumMod val="75000"/>
                  </a:schemeClr>
                </a:solidFill>
              </a:rPr>
              <a:t> (Password Checker)</a:t>
            </a:r>
            <a:endParaRPr lang="en-US" sz="3000" dirty="0">
              <a:solidFill>
                <a:schemeClr val="accent5">
                  <a:lumMod val="75000"/>
                </a:schemeClr>
              </a:solidFill>
            </a:endParaRPr>
          </a:p>
          <a:p>
            <a:pPr marL="0" indent="0" algn="ctr">
              <a:lnSpc>
                <a:spcPct val="120000"/>
              </a:lnSpc>
              <a:buNone/>
            </a:pPr>
            <a:r>
              <a:rPr lang="en-US" i="1" dirty="0">
                <a:solidFill>
                  <a:schemeClr val="accent5">
                    <a:lumMod val="75000"/>
                  </a:schemeClr>
                </a:solidFill>
              </a:rPr>
              <a:t>Black-box</a:t>
            </a:r>
            <a:r>
              <a:rPr lang="en-US" dirty="0">
                <a:solidFill>
                  <a:schemeClr val="accent5">
                    <a:lumMod val="75000"/>
                  </a:schemeClr>
                </a:solidFill>
              </a:rPr>
              <a:t> credible private set membership protocol in </a:t>
            </a:r>
            <a:r>
              <a:rPr lang="en-US" i="1" dirty="0">
                <a:solidFill>
                  <a:schemeClr val="accent5">
                    <a:lumMod val="75000"/>
                  </a:schemeClr>
                </a:solidFill>
              </a:rPr>
              <a:t>plain model</a:t>
            </a:r>
            <a:r>
              <a:rPr lang="en-US" dirty="0">
                <a:solidFill>
                  <a:schemeClr val="accent5">
                    <a:lumMod val="75000"/>
                  </a:schemeClr>
                </a:solidFill>
              </a:rPr>
              <a:t> from Learning with Errors (LWE)/Decisional Diffie-Hellman (DDH).</a:t>
            </a:r>
          </a:p>
        </p:txBody>
      </p:sp>
      <p:sp>
        <p:nvSpPr>
          <p:cNvPr id="4" name="Content Placeholder 2">
            <a:extLst>
              <a:ext uri="{FF2B5EF4-FFF2-40B4-BE49-F238E27FC236}">
                <a16:creationId xmlns:a16="http://schemas.microsoft.com/office/drawing/2014/main" id="{06673BE6-39DB-0AD9-04D8-413A15AE4DB1}"/>
              </a:ext>
            </a:extLst>
          </p:cNvPr>
          <p:cNvSpPr txBox="1">
            <a:spLocks/>
          </p:cNvSpPr>
          <p:nvPr/>
        </p:nvSpPr>
        <p:spPr>
          <a:xfrm>
            <a:off x="1593137" y="3112381"/>
            <a:ext cx="8568297" cy="1488295"/>
          </a:xfrm>
          <a:prstGeom prst="rect">
            <a:avLst/>
          </a:prstGeom>
          <a:ln w="25400">
            <a:solidFill>
              <a:schemeClr val="accent5">
                <a:lumMod val="75000"/>
              </a:schemeClr>
            </a:solid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b="1" u="sng" dirty="0">
                <a:solidFill>
                  <a:schemeClr val="accent5">
                    <a:lumMod val="75000"/>
                  </a:schemeClr>
                </a:solidFill>
              </a:rPr>
              <a:t>For </a:t>
            </a:r>
            <a:r>
              <a:rPr lang="en-US" b="1" i="1" u="sng" dirty="0">
                <a:solidFill>
                  <a:schemeClr val="accent5">
                    <a:lumMod val="75000"/>
                  </a:schemeClr>
                </a:solidFill>
              </a:rPr>
              <a:t>Efficiently</a:t>
            </a:r>
            <a:r>
              <a:rPr lang="en-US" b="1" u="sng" dirty="0">
                <a:solidFill>
                  <a:schemeClr val="accent5">
                    <a:lumMod val="75000"/>
                  </a:schemeClr>
                </a:solidFill>
              </a:rPr>
              <a:t> Searchable Relation</a:t>
            </a:r>
          </a:p>
          <a:p>
            <a:pPr marL="0" indent="0" algn="ctr">
              <a:lnSpc>
                <a:spcPct val="110000"/>
              </a:lnSpc>
              <a:buFont typeface="Arial" panose="020B0604020202020204" pitchFamily="34" charset="0"/>
              <a:buNone/>
            </a:pPr>
            <a:r>
              <a:rPr lang="en-US" sz="2600" i="1" dirty="0">
                <a:solidFill>
                  <a:schemeClr val="accent5">
                    <a:lumMod val="75000"/>
                  </a:schemeClr>
                </a:solidFill>
              </a:rPr>
              <a:t>Black-box</a:t>
            </a:r>
            <a:r>
              <a:rPr lang="en-US" sz="2600" dirty="0">
                <a:solidFill>
                  <a:schemeClr val="accent5">
                    <a:lumMod val="75000"/>
                  </a:schemeClr>
                </a:solidFill>
              </a:rPr>
              <a:t> credible private set membership protocol with </a:t>
            </a:r>
            <a:r>
              <a:rPr lang="en-US" sz="2600" i="1" dirty="0">
                <a:solidFill>
                  <a:schemeClr val="accent5">
                    <a:lumMod val="75000"/>
                  </a:schemeClr>
                </a:solidFill>
              </a:rPr>
              <a:t>trusted transparent setup </a:t>
            </a:r>
            <a:r>
              <a:rPr lang="en-US" sz="2600" dirty="0">
                <a:solidFill>
                  <a:schemeClr val="accent5">
                    <a:lumMod val="75000"/>
                  </a:schemeClr>
                </a:solidFill>
              </a:rPr>
              <a:t>from LWE/DDH.</a:t>
            </a:r>
          </a:p>
        </p:txBody>
      </p:sp>
      <p:sp>
        <p:nvSpPr>
          <p:cNvPr id="5" name="Content Placeholder 2">
            <a:extLst>
              <a:ext uri="{FF2B5EF4-FFF2-40B4-BE49-F238E27FC236}">
                <a16:creationId xmlns:a16="http://schemas.microsoft.com/office/drawing/2014/main" id="{A97931C9-9E2E-3CA8-1F25-0DAF2053976B}"/>
              </a:ext>
            </a:extLst>
          </p:cNvPr>
          <p:cNvSpPr txBox="1">
            <a:spLocks/>
          </p:cNvSpPr>
          <p:nvPr/>
        </p:nvSpPr>
        <p:spPr>
          <a:xfrm>
            <a:off x="1119715" y="4668408"/>
            <a:ext cx="9952569" cy="1488295"/>
          </a:xfrm>
          <a:prstGeom prst="rect">
            <a:avLst/>
          </a:prstGeom>
          <a:ln w="25400">
            <a:solidFill>
              <a:schemeClr val="accent5">
                <a:lumMod val="75000"/>
              </a:schemeClr>
            </a:solid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b="1" u="sng" dirty="0">
                <a:solidFill>
                  <a:schemeClr val="accent5">
                    <a:lumMod val="75000"/>
                  </a:schemeClr>
                </a:solidFill>
              </a:rPr>
              <a:t>For Bounded-depth Searchable Relation</a:t>
            </a:r>
          </a:p>
          <a:p>
            <a:pPr marL="0" indent="0" algn="ctr">
              <a:lnSpc>
                <a:spcPct val="110000"/>
              </a:lnSpc>
              <a:buFont typeface="Arial" panose="020B0604020202020204" pitchFamily="34" charset="0"/>
              <a:buNone/>
            </a:pPr>
            <a:r>
              <a:rPr lang="en-US" sz="2600" dirty="0">
                <a:solidFill>
                  <a:schemeClr val="accent5">
                    <a:lumMod val="75000"/>
                  </a:schemeClr>
                </a:solidFill>
              </a:rPr>
              <a:t>Credible private set membership protocol with </a:t>
            </a:r>
            <a:r>
              <a:rPr lang="en-US" sz="2600" i="1" dirty="0">
                <a:solidFill>
                  <a:schemeClr val="accent5">
                    <a:lumMod val="75000"/>
                  </a:schemeClr>
                </a:solidFill>
              </a:rPr>
              <a:t>trusted transparent setup </a:t>
            </a:r>
            <a:r>
              <a:rPr lang="en-US" sz="2600" dirty="0">
                <a:solidFill>
                  <a:schemeClr val="accent5">
                    <a:lumMod val="75000"/>
                  </a:schemeClr>
                </a:solidFill>
              </a:rPr>
              <a:t>from LWE. (almost black-box, except bootstrapping in FHE)</a:t>
            </a:r>
          </a:p>
        </p:txBody>
      </p:sp>
      <p:sp>
        <p:nvSpPr>
          <p:cNvPr id="7" name="Content Placeholder 2">
            <a:extLst>
              <a:ext uri="{FF2B5EF4-FFF2-40B4-BE49-F238E27FC236}">
                <a16:creationId xmlns:a16="http://schemas.microsoft.com/office/drawing/2014/main" id="{FFED6335-A9E5-CFEF-A9C9-6E5967250E30}"/>
              </a:ext>
            </a:extLst>
          </p:cNvPr>
          <p:cNvSpPr txBox="1">
            <a:spLocks/>
          </p:cNvSpPr>
          <p:nvPr/>
        </p:nvSpPr>
        <p:spPr>
          <a:xfrm>
            <a:off x="1593140" y="3112384"/>
            <a:ext cx="8568297" cy="1488295"/>
          </a:xfrm>
          <a:prstGeom prst="rect">
            <a:avLst/>
          </a:prstGeom>
          <a:ln w="50800">
            <a:solidFill>
              <a:srgbClr val="FF000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en-US" sz="2600" dirty="0">
              <a:solidFill>
                <a:srgbClr val="FF0000"/>
              </a:solidFill>
            </a:endParaRPr>
          </a:p>
        </p:txBody>
      </p:sp>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106C49A3-D80F-1E7C-4153-FC638D21E311}"/>
                  </a:ext>
                </a:extLst>
              </p:cNvPr>
              <p:cNvSpPr txBox="1">
                <a:spLocks/>
              </p:cNvSpPr>
              <p:nvPr/>
            </p:nvSpPr>
            <p:spPr>
              <a:xfrm>
                <a:off x="683681" y="4749773"/>
                <a:ext cx="10824635" cy="1325563"/>
              </a:xfrm>
              <a:prstGeom prst="rect">
                <a:avLst/>
              </a:prstGeom>
              <a:ln w="25400">
                <a:solidFill>
                  <a:schemeClr val="accent6">
                    <a:lumMod val="75000"/>
                  </a:schemeClr>
                </a:solidFill>
                <a:prstDash val="lgDash"/>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dirty="0">
                    <a:solidFill>
                      <a:schemeClr val="accent6">
                        <a:lumMod val="50000"/>
                      </a:schemeClr>
                    </a:solidFill>
                  </a:rPr>
                  <a:t>A relation </a:t>
                </a:r>
                <a14:m>
                  <m:oMath xmlns:m="http://schemas.openxmlformats.org/officeDocument/2006/math">
                    <m:r>
                      <a:rPr lang="en-US" b="0" i="1" smtClean="0">
                        <a:solidFill>
                          <a:schemeClr val="accent6">
                            <a:lumMod val="50000"/>
                          </a:schemeClr>
                        </a:solidFill>
                        <a:latin typeface="Cambria Math" panose="02040503050406030204" pitchFamily="18" charset="0"/>
                      </a:rPr>
                      <m:t>𝑅</m:t>
                    </m:r>
                    <m:r>
                      <a:rPr lang="en-US" b="0" i="1" smtClean="0">
                        <a:solidFill>
                          <a:schemeClr val="accent6">
                            <a:lumMod val="50000"/>
                          </a:schemeClr>
                        </a:solidFill>
                        <a:latin typeface="Cambria Math" panose="02040503050406030204" pitchFamily="18" charset="0"/>
                      </a:rPr>
                      <m:t>(⋅,⋅)</m:t>
                    </m:r>
                  </m:oMath>
                </a14:m>
                <a:r>
                  <a:rPr lang="en-US" dirty="0">
                    <a:solidFill>
                      <a:schemeClr val="accent6">
                        <a:lumMod val="50000"/>
                      </a:schemeClr>
                    </a:solidFill>
                  </a:rPr>
                  <a:t> is </a:t>
                </a:r>
                <a:r>
                  <a:rPr lang="en-US" i="1" dirty="0">
                    <a:solidFill>
                      <a:schemeClr val="accent6">
                        <a:lumMod val="50000"/>
                      </a:schemeClr>
                    </a:solidFill>
                  </a:rPr>
                  <a:t>efficiently searchable</a:t>
                </a:r>
                <a:r>
                  <a:rPr lang="en-US" dirty="0">
                    <a:solidFill>
                      <a:schemeClr val="accent6">
                        <a:lumMod val="50000"/>
                      </a:schemeClr>
                    </a:solidFill>
                  </a:rPr>
                  <a:t>, if </a:t>
                </a:r>
                <a14:m>
                  <m:oMath xmlns:m="http://schemas.openxmlformats.org/officeDocument/2006/math">
                    <m:r>
                      <a:rPr lang="en-US" b="0" i="1" dirty="0" smtClean="0">
                        <a:solidFill>
                          <a:schemeClr val="accent6">
                            <a:lumMod val="50000"/>
                          </a:schemeClr>
                        </a:solidFill>
                        <a:latin typeface="Cambria Math" panose="02040503050406030204" pitchFamily="18" charset="0"/>
                      </a:rPr>
                      <m:t>∃</m:t>
                    </m:r>
                  </m:oMath>
                </a14:m>
                <a:r>
                  <a:rPr lang="en-US" dirty="0">
                    <a:solidFill>
                      <a:schemeClr val="accent6">
                        <a:lumMod val="50000"/>
                      </a:schemeClr>
                    </a:solidFill>
                  </a:rPr>
                  <a:t> a branching program </a:t>
                </a:r>
                <a14:m>
                  <m:oMath xmlns:m="http://schemas.openxmlformats.org/officeDocument/2006/math">
                    <m:sSub>
                      <m:sSubPr>
                        <m:ctrlPr>
                          <a:rPr lang="en-US" b="0" i="1" smtClean="0">
                            <a:solidFill>
                              <a:schemeClr val="accent6">
                                <a:lumMod val="50000"/>
                              </a:schemeClr>
                            </a:solidFill>
                            <a:latin typeface="Cambria Math" panose="02040503050406030204" pitchFamily="18" charset="0"/>
                          </a:rPr>
                        </m:ctrlPr>
                      </m:sSubPr>
                      <m:e>
                        <m:r>
                          <a:rPr lang="en-US" b="0" i="1" smtClean="0">
                            <a:solidFill>
                              <a:schemeClr val="accent6">
                                <a:lumMod val="50000"/>
                              </a:schemeClr>
                            </a:solidFill>
                            <a:latin typeface="Cambria Math" panose="02040503050406030204" pitchFamily="18" charset="0"/>
                          </a:rPr>
                          <m:t>𝑓</m:t>
                        </m:r>
                      </m:e>
                      <m:sub>
                        <m:r>
                          <a:rPr lang="en-US" b="0" i="1" smtClean="0">
                            <a:solidFill>
                              <a:schemeClr val="accent6">
                                <a:lumMod val="50000"/>
                              </a:schemeClr>
                            </a:solidFill>
                            <a:latin typeface="Cambria Math" panose="02040503050406030204" pitchFamily="18" charset="0"/>
                          </a:rPr>
                          <m:t>𝐷𝐵</m:t>
                        </m:r>
                      </m:sub>
                    </m:sSub>
                    <m:r>
                      <a:rPr lang="en-US" b="0" i="1" smtClean="0">
                        <a:solidFill>
                          <a:schemeClr val="accent6">
                            <a:lumMod val="50000"/>
                          </a:schemeClr>
                        </a:solidFill>
                        <a:latin typeface="Cambria Math" panose="02040503050406030204" pitchFamily="18" charset="0"/>
                      </a:rPr>
                      <m:t>(</m:t>
                    </m:r>
                    <m:r>
                      <a:rPr lang="en-US" b="0" i="1" smtClean="0">
                        <a:solidFill>
                          <a:schemeClr val="accent6">
                            <a:lumMod val="50000"/>
                          </a:schemeClr>
                        </a:solidFill>
                        <a:latin typeface="Cambria Math" panose="02040503050406030204" pitchFamily="18" charset="0"/>
                      </a:rPr>
                      <m:t>𝑥</m:t>
                    </m:r>
                    <m:r>
                      <a:rPr lang="en-US" b="0" i="1" smtClean="0">
                        <a:solidFill>
                          <a:schemeClr val="accent6">
                            <a:lumMod val="50000"/>
                          </a:schemeClr>
                        </a:solidFill>
                        <a:latin typeface="Cambria Math" panose="02040503050406030204" pitchFamily="18" charset="0"/>
                      </a:rPr>
                      <m:t>)</m:t>
                    </m:r>
                  </m:oMath>
                </a14:m>
                <a:r>
                  <a:rPr lang="en-US" dirty="0">
                    <a:solidFill>
                      <a:schemeClr val="accent6">
                        <a:lumMod val="50000"/>
                      </a:schemeClr>
                    </a:solidFill>
                  </a:rPr>
                  <a:t> of length </a:t>
                </a:r>
                <a14:m>
                  <m:oMath xmlns:m="http://schemas.openxmlformats.org/officeDocument/2006/math">
                    <m:r>
                      <a:rPr lang="en-US" b="0" i="1" smtClean="0">
                        <a:solidFill>
                          <a:schemeClr val="accent6">
                            <a:lumMod val="50000"/>
                          </a:schemeClr>
                        </a:solidFill>
                        <a:latin typeface="Cambria Math" panose="02040503050406030204" pitchFamily="18" charset="0"/>
                      </a:rPr>
                      <m:t>𝑂</m:t>
                    </m:r>
                    <m:r>
                      <a:rPr lang="en-US" b="0" i="1" smtClean="0">
                        <a:solidFill>
                          <a:schemeClr val="accent6">
                            <a:lumMod val="50000"/>
                          </a:schemeClr>
                        </a:solidFill>
                        <a:latin typeface="Cambria Math" panose="02040503050406030204" pitchFamily="18" charset="0"/>
                      </a:rPr>
                      <m:t>(</m:t>
                    </m:r>
                    <m:r>
                      <m:rPr>
                        <m:sty m:val="p"/>
                      </m:rPr>
                      <a:rPr lang="en-US" b="0" i="1" smtClean="0">
                        <a:solidFill>
                          <a:schemeClr val="accent6">
                            <a:lumMod val="50000"/>
                          </a:schemeClr>
                        </a:solidFill>
                        <a:latin typeface="Cambria Math" panose="02040503050406030204" pitchFamily="18" charset="0"/>
                      </a:rPr>
                      <m:t>log</m:t>
                    </m:r>
                    <m:d>
                      <m:dPr>
                        <m:begChr m:val="|"/>
                        <m:endChr m:val="|"/>
                        <m:ctrlPr>
                          <a:rPr lang="en-US" b="0" i="1" smtClean="0">
                            <a:solidFill>
                              <a:schemeClr val="accent6">
                                <a:lumMod val="50000"/>
                              </a:schemeClr>
                            </a:solidFill>
                            <a:latin typeface="Cambria Math" panose="02040503050406030204" pitchFamily="18" charset="0"/>
                          </a:rPr>
                        </m:ctrlPr>
                      </m:dPr>
                      <m:e>
                        <m:r>
                          <a:rPr lang="en-US" b="0" i="1" smtClean="0">
                            <a:solidFill>
                              <a:schemeClr val="accent6">
                                <a:lumMod val="50000"/>
                              </a:schemeClr>
                            </a:solidFill>
                            <a:latin typeface="Cambria Math" panose="02040503050406030204" pitchFamily="18" charset="0"/>
                          </a:rPr>
                          <m:t>𝐷𝐵</m:t>
                        </m:r>
                      </m:e>
                    </m:d>
                    <m:r>
                      <a:rPr lang="en-US" b="0" i="1" smtClean="0">
                        <a:solidFill>
                          <a:schemeClr val="accent6">
                            <a:lumMod val="50000"/>
                          </a:schemeClr>
                        </a:solidFill>
                        <a:latin typeface="Cambria Math" panose="02040503050406030204" pitchFamily="18" charset="0"/>
                      </a:rPr>
                      <m:t>)</m:t>
                    </m:r>
                  </m:oMath>
                </a14:m>
                <a:r>
                  <a:rPr lang="en-US" dirty="0">
                    <a:solidFill>
                      <a:schemeClr val="accent6">
                        <a:lumMod val="50000"/>
                      </a:schemeClr>
                    </a:solidFill>
                  </a:rPr>
                  <a:t> that outputs the index </a:t>
                </a:r>
                <a14:m>
                  <m:oMath xmlns:m="http://schemas.openxmlformats.org/officeDocument/2006/math">
                    <m:r>
                      <a:rPr lang="en-US" b="0" i="1" smtClean="0">
                        <a:solidFill>
                          <a:schemeClr val="accent6">
                            <a:lumMod val="50000"/>
                          </a:schemeClr>
                        </a:solidFill>
                        <a:latin typeface="Cambria Math" panose="02040503050406030204" pitchFamily="18" charset="0"/>
                      </a:rPr>
                      <m:t>𝑖</m:t>
                    </m:r>
                  </m:oMath>
                </a14:m>
                <a:r>
                  <a:rPr lang="en-US" dirty="0">
                    <a:solidFill>
                      <a:schemeClr val="accent6">
                        <a:lumMod val="50000"/>
                      </a:schemeClr>
                    </a:solidFill>
                  </a:rPr>
                  <a:t> </a:t>
                </a:r>
                <a:r>
                  <a:rPr lang="en-US" dirty="0" err="1">
                    <a:solidFill>
                      <a:schemeClr val="accent6">
                        <a:lumMod val="50000"/>
                      </a:schemeClr>
                    </a:solidFill>
                  </a:rPr>
                  <a:t>s.t.</a:t>
                </a:r>
                <a:r>
                  <a:rPr lang="en-US" dirty="0">
                    <a:solidFill>
                      <a:schemeClr val="accent6">
                        <a:lumMod val="50000"/>
                      </a:schemeClr>
                    </a:solidFill>
                  </a:rPr>
                  <a:t> </a:t>
                </a:r>
                <a14:m>
                  <m:oMath xmlns:m="http://schemas.openxmlformats.org/officeDocument/2006/math">
                    <m:r>
                      <a:rPr lang="en-US" b="0" i="1" smtClean="0">
                        <a:solidFill>
                          <a:schemeClr val="accent6">
                            <a:lumMod val="50000"/>
                          </a:schemeClr>
                        </a:solidFill>
                        <a:latin typeface="Cambria Math" panose="02040503050406030204" pitchFamily="18" charset="0"/>
                      </a:rPr>
                      <m:t>𝑅</m:t>
                    </m:r>
                    <m:d>
                      <m:dPr>
                        <m:ctrlPr>
                          <a:rPr lang="en-US" b="0" i="1" smtClean="0">
                            <a:solidFill>
                              <a:schemeClr val="accent6">
                                <a:lumMod val="50000"/>
                              </a:schemeClr>
                            </a:solidFill>
                            <a:latin typeface="Cambria Math" panose="02040503050406030204" pitchFamily="18" charset="0"/>
                          </a:rPr>
                        </m:ctrlPr>
                      </m:dPr>
                      <m:e>
                        <m:r>
                          <a:rPr lang="en-US" b="0" i="1" smtClean="0">
                            <a:solidFill>
                              <a:schemeClr val="accent6">
                                <a:lumMod val="50000"/>
                              </a:schemeClr>
                            </a:solidFill>
                            <a:latin typeface="Cambria Math" panose="02040503050406030204" pitchFamily="18" charset="0"/>
                          </a:rPr>
                          <m:t>𝑥</m:t>
                        </m:r>
                        <m:r>
                          <a:rPr lang="en-US" b="0" i="1" smtClean="0">
                            <a:solidFill>
                              <a:schemeClr val="accent6">
                                <a:lumMod val="50000"/>
                              </a:schemeClr>
                            </a:solidFill>
                            <a:latin typeface="Cambria Math" panose="02040503050406030204" pitchFamily="18" charset="0"/>
                          </a:rPr>
                          <m:t>,</m:t>
                        </m:r>
                        <m:r>
                          <a:rPr lang="en-US" b="0" i="1" smtClean="0">
                            <a:solidFill>
                              <a:schemeClr val="accent6">
                                <a:lumMod val="50000"/>
                              </a:schemeClr>
                            </a:solidFill>
                            <a:latin typeface="Cambria Math" panose="02040503050406030204" pitchFamily="18" charset="0"/>
                          </a:rPr>
                          <m:t>𝐷𝐵</m:t>
                        </m:r>
                        <m:d>
                          <m:dPr>
                            <m:begChr m:val="["/>
                            <m:endChr m:val="]"/>
                            <m:ctrlPr>
                              <a:rPr lang="en-US" b="0" i="1" smtClean="0">
                                <a:solidFill>
                                  <a:schemeClr val="accent6">
                                    <a:lumMod val="50000"/>
                                  </a:schemeClr>
                                </a:solidFill>
                                <a:latin typeface="Cambria Math" panose="02040503050406030204" pitchFamily="18" charset="0"/>
                              </a:rPr>
                            </m:ctrlPr>
                          </m:dPr>
                          <m:e>
                            <m:r>
                              <a:rPr lang="en-US" b="0" i="1" smtClean="0">
                                <a:solidFill>
                                  <a:schemeClr val="accent6">
                                    <a:lumMod val="50000"/>
                                  </a:schemeClr>
                                </a:solidFill>
                                <a:latin typeface="Cambria Math" panose="02040503050406030204" pitchFamily="18" charset="0"/>
                              </a:rPr>
                              <m:t>𝑖</m:t>
                            </m:r>
                          </m:e>
                        </m:d>
                      </m:e>
                    </m:d>
                    <m:r>
                      <a:rPr lang="en-US" b="0" i="1" smtClean="0">
                        <a:solidFill>
                          <a:schemeClr val="accent6">
                            <a:lumMod val="50000"/>
                          </a:schemeClr>
                        </a:solidFill>
                        <a:latin typeface="Cambria Math" panose="02040503050406030204" pitchFamily="18" charset="0"/>
                      </a:rPr>
                      <m:t>=1.</m:t>
                    </m:r>
                  </m:oMath>
                </a14:m>
                <a:endParaRPr lang="en-US" dirty="0">
                  <a:solidFill>
                    <a:schemeClr val="accent6">
                      <a:lumMod val="50000"/>
                    </a:schemeClr>
                  </a:solidFill>
                </a:endParaRPr>
              </a:p>
            </p:txBody>
          </p:sp>
        </mc:Choice>
        <mc:Fallback>
          <p:sp>
            <p:nvSpPr>
              <p:cNvPr id="6" name="Content Placeholder 2">
                <a:extLst>
                  <a:ext uri="{FF2B5EF4-FFF2-40B4-BE49-F238E27FC236}">
                    <a16:creationId xmlns:a16="http://schemas.microsoft.com/office/drawing/2014/main" id="{106C49A3-D80F-1E7C-4153-FC638D21E311}"/>
                  </a:ext>
                </a:extLst>
              </p:cNvPr>
              <p:cNvSpPr txBox="1">
                <a:spLocks noRot="1" noChangeAspect="1" noMove="1" noResize="1" noEditPoints="1" noAdjustHandles="1" noChangeArrowheads="1" noChangeShapeType="1" noTextEdit="1"/>
              </p:cNvSpPr>
              <p:nvPr/>
            </p:nvSpPr>
            <p:spPr>
              <a:xfrm>
                <a:off x="683681" y="4749773"/>
                <a:ext cx="10824635" cy="1325563"/>
              </a:xfrm>
              <a:prstGeom prst="rect">
                <a:avLst/>
              </a:prstGeom>
              <a:blipFill>
                <a:blip r:embed="rId3"/>
                <a:stretch>
                  <a:fillRect l="-584" r="-117"/>
                </a:stretch>
              </a:blipFill>
              <a:ln w="25400">
                <a:solidFill>
                  <a:schemeClr val="accent6">
                    <a:lumMod val="75000"/>
                  </a:schemeClr>
                </a:solidFill>
                <a:prstDash val="lgDash"/>
              </a:ln>
            </p:spPr>
            <p:txBody>
              <a:bodyPr/>
              <a:lstStyle/>
              <a:p>
                <a:r>
                  <a:rPr lang="en-US">
                    <a:noFill/>
                  </a:rPr>
                  <a:t> </a:t>
                </a:r>
              </a:p>
            </p:txBody>
          </p:sp>
        </mc:Fallback>
      </mc:AlternateContent>
    </p:spTree>
    <p:extLst>
      <p:ext uri="{BB962C8B-B14F-4D97-AF65-F5344CB8AC3E}">
        <p14:creationId xmlns:p14="http://schemas.microsoft.com/office/powerpoint/2010/main" val="359834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2" nodeType="clickEffect">
                                  <p:stCondLst>
                                    <p:cond delay="0"/>
                                  </p:stCondLst>
                                  <p:childTnLst>
                                    <p:animEffect transition="out" filter="checkerboard(across)">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par>
                          <p:cTn id="24" fill="hold">
                            <p:stCondLst>
                              <p:cond delay="500"/>
                            </p:stCondLst>
                            <p:childTnLst>
                              <p:par>
                                <p:cTn id="25" presetID="5" presetClass="entr" presetSubtype="1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P spid="7" grpId="0" animBg="1"/>
      <p:bldP spid="6" grpId="1" animBg="1"/>
      <p:bldP spid="6"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997AB-FA0F-A22E-9655-A6BC2F167C81}"/>
              </a:ext>
            </a:extLst>
          </p:cNvPr>
          <p:cNvSpPr>
            <a:spLocks noGrp="1"/>
          </p:cNvSpPr>
          <p:nvPr>
            <p:ph type="title"/>
          </p:nvPr>
        </p:nvSpPr>
        <p:spPr/>
        <p:txBody>
          <a:bodyPr/>
          <a:lstStyle/>
          <a:p>
            <a:r>
              <a:rPr lang="en-US" dirty="0"/>
              <a:t>Starting Point</a:t>
            </a:r>
            <a:r>
              <a:rPr lang="en-US"/>
              <a:t>: </a:t>
            </a:r>
            <a:r>
              <a:rPr lang="en-US" i="1">
                <a:solidFill>
                  <a:schemeClr val="accent5">
                    <a:lumMod val="75000"/>
                  </a:schemeClr>
                </a:solidFill>
              </a:rPr>
              <a:t>Commit</a:t>
            </a:r>
            <a:r>
              <a:rPr lang="en-US">
                <a:solidFill>
                  <a:schemeClr val="accent5">
                    <a:lumMod val="75000"/>
                  </a:schemeClr>
                </a:solidFill>
              </a:rPr>
              <a:t>-and-Prove</a:t>
            </a:r>
            <a:endParaRPr lang="en-US" dirty="0">
              <a:solidFill>
                <a:schemeClr val="accent5">
                  <a:lumMod val="75000"/>
                </a:schemeClr>
              </a:solidFill>
            </a:endParaRPr>
          </a:p>
        </p:txBody>
      </p:sp>
      <p:grpSp>
        <p:nvGrpSpPr>
          <p:cNvPr id="3" name="Group 2">
            <a:extLst>
              <a:ext uri="{FF2B5EF4-FFF2-40B4-BE49-F238E27FC236}">
                <a16:creationId xmlns:a16="http://schemas.microsoft.com/office/drawing/2014/main" id="{62FEECDA-B331-5B4A-C32E-5608AB9D1AA6}"/>
              </a:ext>
            </a:extLst>
          </p:cNvPr>
          <p:cNvGrpSpPr/>
          <p:nvPr/>
        </p:nvGrpSpPr>
        <p:grpSpPr>
          <a:xfrm>
            <a:off x="2881952" y="3090731"/>
            <a:ext cx="1615772" cy="1450445"/>
            <a:chOff x="2484438" y="3087243"/>
            <a:chExt cx="1615772" cy="1450445"/>
          </a:xfrm>
        </p:grpSpPr>
        <p:cxnSp>
          <p:nvCxnSpPr>
            <p:cNvPr id="6" name="Straight Connector 5">
              <a:extLst>
                <a:ext uri="{FF2B5EF4-FFF2-40B4-BE49-F238E27FC236}">
                  <a16:creationId xmlns:a16="http://schemas.microsoft.com/office/drawing/2014/main" id="{E3DB1590-61BD-9008-DA53-0ABFB8B0DF1C}"/>
                </a:ext>
              </a:extLst>
            </p:cNvPr>
            <p:cNvCxnSpPr/>
            <p:nvPr/>
          </p:nvCxnSpPr>
          <p:spPr>
            <a:xfrm>
              <a:off x="2484438" y="3087243"/>
              <a:ext cx="508000" cy="25400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9BD4C80-0D10-B545-3322-E31E3F6BBE91}"/>
                </a:ext>
              </a:extLst>
            </p:cNvPr>
            <p:cNvCxnSpPr>
              <a:cxnSpLocks/>
            </p:cNvCxnSpPr>
            <p:nvPr/>
          </p:nvCxnSpPr>
          <p:spPr>
            <a:xfrm flipH="1">
              <a:off x="2484438" y="3341243"/>
              <a:ext cx="508001" cy="287867"/>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366D647-F604-18EB-E4BF-44899518C60A}"/>
                </a:ext>
              </a:extLst>
            </p:cNvPr>
            <p:cNvCxnSpPr/>
            <p:nvPr/>
          </p:nvCxnSpPr>
          <p:spPr>
            <a:xfrm>
              <a:off x="2484438" y="3995821"/>
              <a:ext cx="508000" cy="25400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88D35A-9B01-EC1A-4232-7692069B885B}"/>
                </a:ext>
              </a:extLst>
            </p:cNvPr>
            <p:cNvCxnSpPr>
              <a:cxnSpLocks/>
            </p:cNvCxnSpPr>
            <p:nvPr/>
          </p:nvCxnSpPr>
          <p:spPr>
            <a:xfrm flipH="1">
              <a:off x="2484438" y="4249821"/>
              <a:ext cx="508001" cy="287867"/>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7005681-7111-5405-EAA5-493A316A6EB5}"/>
                </a:ext>
              </a:extLst>
            </p:cNvPr>
            <p:cNvCxnSpPr>
              <a:cxnSpLocks/>
            </p:cNvCxnSpPr>
            <p:nvPr/>
          </p:nvCxnSpPr>
          <p:spPr>
            <a:xfrm>
              <a:off x="2992438" y="3341243"/>
              <a:ext cx="508000" cy="43180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89977C-BC6D-3885-F16B-A260E122BE31}"/>
                </a:ext>
              </a:extLst>
            </p:cNvPr>
            <p:cNvCxnSpPr>
              <a:cxnSpLocks/>
            </p:cNvCxnSpPr>
            <p:nvPr/>
          </p:nvCxnSpPr>
          <p:spPr>
            <a:xfrm flipH="1">
              <a:off x="2992438" y="3773043"/>
              <a:ext cx="508000" cy="465668"/>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A9B4031-65DA-3565-D134-F15A46F1C2C3}"/>
                    </a:ext>
                  </a:extLst>
                </p:cNvPr>
                <p:cNvSpPr txBox="1"/>
                <p:nvPr/>
              </p:nvSpPr>
              <p:spPr>
                <a:xfrm>
                  <a:off x="3628864" y="3559788"/>
                  <a:ext cx="47134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h</m:t>
                        </m:r>
                      </m:oMath>
                    </m:oMathPara>
                  </a14:m>
                  <a:endParaRPr lang="en-US" sz="2800" dirty="0"/>
                </a:p>
              </p:txBody>
            </p:sp>
          </mc:Choice>
          <mc:Fallback xmlns="">
            <p:sp>
              <p:nvSpPr>
                <p:cNvPr id="17" name="TextBox 16">
                  <a:extLst>
                    <a:ext uri="{FF2B5EF4-FFF2-40B4-BE49-F238E27FC236}">
                      <a16:creationId xmlns:a16="http://schemas.microsoft.com/office/drawing/2014/main" id="{CA9B4031-65DA-3565-D134-F15A46F1C2C3}"/>
                    </a:ext>
                  </a:extLst>
                </p:cNvPr>
                <p:cNvSpPr txBox="1">
                  <a:spLocks noRot="1" noChangeAspect="1" noMove="1" noResize="1" noEditPoints="1" noAdjustHandles="1" noChangeArrowheads="1" noChangeShapeType="1" noTextEdit="1"/>
                </p:cNvSpPr>
                <p:nvPr/>
              </p:nvSpPr>
              <p:spPr>
                <a:xfrm>
                  <a:off x="3628864" y="3559788"/>
                  <a:ext cx="471346" cy="523220"/>
                </a:xfrm>
                <a:prstGeom prst="rect">
                  <a:avLst/>
                </a:prstGeom>
                <a:blipFill>
                  <a:blip r:embed="rId4"/>
                  <a:stretch>
                    <a:fillRect/>
                  </a:stretch>
                </a:blipFill>
              </p:spPr>
              <p:txBody>
                <a:bodyPr/>
                <a:lstStyle/>
                <a:p>
                  <a:r>
                    <a:rPr lang="en-US">
                      <a:noFill/>
                    </a:rPr>
                    <a:t> </a:t>
                  </a:r>
                </a:p>
              </p:txBody>
            </p:sp>
          </mc:Fallback>
        </mc:AlternateContent>
      </p:grpSp>
      <p:sp>
        <p:nvSpPr>
          <p:cNvPr id="18" name="TextBox 17">
            <a:extLst>
              <a:ext uri="{FF2B5EF4-FFF2-40B4-BE49-F238E27FC236}">
                <a16:creationId xmlns:a16="http://schemas.microsoft.com/office/drawing/2014/main" id="{FC5ED024-51AF-F6E1-1E82-3B4185A6A1B7}"/>
              </a:ext>
            </a:extLst>
          </p:cNvPr>
          <p:cNvSpPr txBox="1"/>
          <p:nvPr/>
        </p:nvSpPr>
        <p:spPr>
          <a:xfrm>
            <a:off x="2283716" y="1548644"/>
            <a:ext cx="1646262" cy="584775"/>
          </a:xfrm>
          <a:prstGeom prst="rect">
            <a:avLst/>
          </a:prstGeom>
          <a:noFill/>
        </p:spPr>
        <p:txBody>
          <a:bodyPr wrap="square" rtlCol="0">
            <a:spAutoFit/>
          </a:bodyPr>
          <a:lstStyle/>
          <a:p>
            <a:pPr algn="ctr"/>
            <a:r>
              <a:rPr lang="en-US" sz="3200" u="sng" dirty="0">
                <a:solidFill>
                  <a:schemeClr val="accent1">
                    <a:lumMod val="75000"/>
                  </a:schemeClr>
                </a:solidFill>
              </a:rPr>
              <a:t>Server</a:t>
            </a:r>
            <a:endParaRPr lang="en-US" sz="3200" dirty="0">
              <a:solidFill>
                <a:schemeClr val="accent1">
                  <a:lumMod val="75000"/>
                </a:schemeClr>
              </a:solidFill>
            </a:endParaRPr>
          </a:p>
        </p:txBody>
      </p:sp>
      <p:sp>
        <p:nvSpPr>
          <p:cNvPr id="19" name="TextBox 18">
            <a:extLst>
              <a:ext uri="{FF2B5EF4-FFF2-40B4-BE49-F238E27FC236}">
                <a16:creationId xmlns:a16="http://schemas.microsoft.com/office/drawing/2014/main" id="{5F0B7AD1-23E9-8440-9E5E-C83211286D3B}"/>
              </a:ext>
            </a:extLst>
          </p:cNvPr>
          <p:cNvSpPr txBox="1"/>
          <p:nvPr/>
        </p:nvSpPr>
        <p:spPr>
          <a:xfrm>
            <a:off x="9836125" y="2094727"/>
            <a:ext cx="1899823" cy="584775"/>
          </a:xfrm>
          <a:prstGeom prst="rect">
            <a:avLst/>
          </a:prstGeom>
          <a:noFill/>
        </p:spPr>
        <p:txBody>
          <a:bodyPr wrap="square" rtlCol="0">
            <a:spAutoFit/>
          </a:bodyPr>
          <a:lstStyle/>
          <a:p>
            <a:pPr algn="ctr"/>
            <a:r>
              <a:rPr lang="en-US" sz="3200" u="sng" dirty="0">
                <a:solidFill>
                  <a:schemeClr val="accent1">
                    <a:lumMod val="75000"/>
                  </a:schemeClr>
                </a:solidFill>
              </a:rPr>
              <a:t>Client</a:t>
            </a:r>
            <a:endParaRPr lang="en-US" sz="2800" u="sng" dirty="0">
              <a:solidFill>
                <a:schemeClr val="accent1">
                  <a:lumMod val="75000"/>
                </a:schemeClr>
              </a:solidFill>
            </a:endParaRPr>
          </a:p>
        </p:txBody>
      </p:sp>
      <p:pic>
        <p:nvPicPr>
          <p:cNvPr id="20" name="Picture 19" descr="Icon&#10;&#10;Description automatically generated">
            <a:extLst>
              <a:ext uri="{FF2B5EF4-FFF2-40B4-BE49-F238E27FC236}">
                <a16:creationId xmlns:a16="http://schemas.microsoft.com/office/drawing/2014/main" id="{6855308E-1628-2869-AFBB-16F9C7179B50}"/>
              </a:ext>
            </a:extLst>
          </p:cNvPr>
          <p:cNvPicPr>
            <a:picLocks noChangeAspect="1"/>
          </p:cNvPicPr>
          <p:nvPr/>
        </p:nvPicPr>
        <p:blipFill>
          <a:blip r:embed="rId5"/>
          <a:stretch>
            <a:fillRect/>
          </a:stretch>
        </p:blipFill>
        <p:spPr>
          <a:xfrm flipH="1">
            <a:off x="10204676" y="3312089"/>
            <a:ext cx="1131293" cy="1229087"/>
          </a:xfrm>
          <a:prstGeom prst="rect">
            <a:avLst/>
          </a:prstGeom>
        </p:spPr>
      </p:pic>
      <p:cxnSp>
        <p:nvCxnSpPr>
          <p:cNvPr id="28" name="Straight Arrow Connector 27">
            <a:extLst>
              <a:ext uri="{FF2B5EF4-FFF2-40B4-BE49-F238E27FC236}">
                <a16:creationId xmlns:a16="http://schemas.microsoft.com/office/drawing/2014/main" id="{DCFCAB4F-9CED-E528-EB10-F4A8C5D36190}"/>
              </a:ext>
            </a:extLst>
          </p:cNvPr>
          <p:cNvCxnSpPr>
            <a:cxnSpLocks/>
          </p:cNvCxnSpPr>
          <p:nvPr/>
        </p:nvCxnSpPr>
        <p:spPr>
          <a:xfrm>
            <a:off x="4071268" y="5029290"/>
            <a:ext cx="5846762"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2867DB55-0C8E-DF65-2D34-92699599F4D5}"/>
              </a:ext>
            </a:extLst>
          </p:cNvPr>
          <p:cNvGrpSpPr/>
          <p:nvPr/>
        </p:nvGrpSpPr>
        <p:grpSpPr>
          <a:xfrm>
            <a:off x="2887594" y="3786585"/>
            <a:ext cx="1016000" cy="476778"/>
            <a:chOff x="2274198" y="3412734"/>
            <a:chExt cx="1016000" cy="476778"/>
          </a:xfrm>
        </p:grpSpPr>
        <p:cxnSp>
          <p:nvCxnSpPr>
            <p:cNvPr id="32" name="Straight Connector 31">
              <a:extLst>
                <a:ext uri="{FF2B5EF4-FFF2-40B4-BE49-F238E27FC236}">
                  <a16:creationId xmlns:a16="http://schemas.microsoft.com/office/drawing/2014/main" id="{D60884B7-AE23-7FAE-1943-864D20F7436C}"/>
                </a:ext>
              </a:extLst>
            </p:cNvPr>
            <p:cNvCxnSpPr/>
            <p:nvPr/>
          </p:nvCxnSpPr>
          <p:spPr>
            <a:xfrm>
              <a:off x="2274198" y="3635512"/>
              <a:ext cx="508000" cy="254000"/>
            </a:xfrm>
            <a:prstGeom prst="line">
              <a:avLst/>
            </a:prstGeom>
            <a:ln w="38100">
              <a:solidFill>
                <a:srgbClr val="7030A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486C3CD-20D9-D7D9-935E-B71BF8BA8F32}"/>
                </a:ext>
              </a:extLst>
            </p:cNvPr>
            <p:cNvCxnSpPr>
              <a:cxnSpLocks/>
            </p:cNvCxnSpPr>
            <p:nvPr/>
          </p:nvCxnSpPr>
          <p:spPr>
            <a:xfrm flipH="1">
              <a:off x="2782198" y="3412734"/>
              <a:ext cx="508000" cy="465668"/>
            </a:xfrm>
            <a:prstGeom prst="line">
              <a:avLst/>
            </a:prstGeom>
            <a:ln w="38100">
              <a:solidFill>
                <a:srgbClr val="7030A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AFD5F899-4DCE-3772-E6F4-AA6EFAEAF571}"/>
              </a:ext>
            </a:extLst>
          </p:cNvPr>
          <p:cNvGrpSpPr/>
          <p:nvPr/>
        </p:nvGrpSpPr>
        <p:grpSpPr>
          <a:xfrm>
            <a:off x="4867914" y="2483564"/>
            <a:ext cx="4008171" cy="1033589"/>
            <a:chOff x="4470400" y="2480076"/>
            <a:chExt cx="4008171" cy="1033589"/>
          </a:xfrm>
        </p:grpSpPr>
        <p:cxnSp>
          <p:nvCxnSpPr>
            <p:cNvPr id="22" name="Straight Arrow Connector 21">
              <a:extLst>
                <a:ext uri="{FF2B5EF4-FFF2-40B4-BE49-F238E27FC236}">
                  <a16:creationId xmlns:a16="http://schemas.microsoft.com/office/drawing/2014/main" id="{5369E239-DBDE-ACA6-5377-55B720B5DF5D}"/>
                </a:ext>
              </a:extLst>
            </p:cNvPr>
            <p:cNvCxnSpPr>
              <a:cxnSpLocks/>
            </p:cNvCxnSpPr>
            <p:nvPr/>
          </p:nvCxnSpPr>
          <p:spPr>
            <a:xfrm flipH="1">
              <a:off x="4470400" y="3513665"/>
              <a:ext cx="4008171"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ounded Rectangle 23">
                  <a:extLst>
                    <a:ext uri="{FF2B5EF4-FFF2-40B4-BE49-F238E27FC236}">
                      <a16:creationId xmlns:a16="http://schemas.microsoft.com/office/drawing/2014/main" id="{FF7BF174-916D-7FA1-A98C-21914AF2BB5A}"/>
                    </a:ext>
                  </a:extLst>
                </p:cNvPr>
                <p:cNvSpPr/>
                <p:nvPr/>
              </p:nvSpPr>
              <p:spPr>
                <a:xfrm rot="21551617">
                  <a:off x="5861286" y="2480076"/>
                  <a:ext cx="1122563" cy="751055"/>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chemeClr val="tx1"/>
                            </a:solidFill>
                            <a:latin typeface="Cambria Math" panose="02040503050406030204" pitchFamily="18" charset="0"/>
                          </a:rPr>
                          <m:t>𝑥</m:t>
                        </m:r>
                      </m:oMath>
                    </m:oMathPara>
                  </a14:m>
                  <a:endParaRPr lang="en-US" sz="3200" dirty="0">
                    <a:solidFill>
                      <a:schemeClr val="tx1"/>
                    </a:solidFill>
                  </a:endParaRPr>
                </a:p>
              </p:txBody>
            </p:sp>
          </mc:Choice>
          <mc:Fallback xmlns="">
            <p:sp>
              <p:nvSpPr>
                <p:cNvPr id="24" name="Rounded Rectangle 23">
                  <a:extLst>
                    <a:ext uri="{FF2B5EF4-FFF2-40B4-BE49-F238E27FC236}">
                      <a16:creationId xmlns:a16="http://schemas.microsoft.com/office/drawing/2014/main" id="{FF7BF174-916D-7FA1-A98C-21914AF2BB5A}"/>
                    </a:ext>
                  </a:extLst>
                </p:cNvPr>
                <p:cNvSpPr>
                  <a:spLocks noRot="1" noChangeAspect="1" noMove="1" noResize="1" noEditPoints="1" noAdjustHandles="1" noChangeArrowheads="1" noChangeShapeType="1" noTextEdit="1"/>
                </p:cNvSpPr>
                <p:nvPr/>
              </p:nvSpPr>
              <p:spPr>
                <a:xfrm rot="21551617">
                  <a:off x="5861286" y="2480076"/>
                  <a:ext cx="1122563" cy="751055"/>
                </a:xfrm>
                <a:prstGeom prst="roundRect">
                  <a:avLst>
                    <a:gd name="adj" fmla="val 19766"/>
                  </a:avLst>
                </a:prstGeom>
                <a:blipFill>
                  <a:blip r:embed="rId6"/>
                  <a:stretch>
                    <a:fillRect/>
                  </a:stretch>
                </a:blipFill>
                <a:ln w="25400">
                  <a:solidFill>
                    <a:srgbClr val="FF0000"/>
                  </a:solidFill>
                </a:ln>
              </p:spPr>
              <p:txBody>
                <a:bodyPr/>
                <a:lstStyle/>
                <a:p>
                  <a:r>
                    <a:rPr lang="en-US">
                      <a:noFill/>
                    </a:rPr>
                    <a:t> </a:t>
                  </a:r>
                </a:p>
              </p:txBody>
            </p:sp>
          </mc:Fallback>
        </mc:AlternateContent>
        <p:sp>
          <p:nvSpPr>
            <p:cNvPr id="37" name="TextBox 36">
              <a:extLst>
                <a:ext uri="{FF2B5EF4-FFF2-40B4-BE49-F238E27FC236}">
                  <a16:creationId xmlns:a16="http://schemas.microsoft.com/office/drawing/2014/main" id="{D68F5C4D-4BEA-6414-81C5-C3FED31E3747}"/>
                </a:ext>
              </a:extLst>
            </p:cNvPr>
            <p:cNvSpPr txBox="1"/>
            <p:nvPr/>
          </p:nvSpPr>
          <p:spPr>
            <a:xfrm>
              <a:off x="6977846" y="2928032"/>
              <a:ext cx="585417" cy="523220"/>
            </a:xfrm>
            <a:prstGeom prst="rect">
              <a:avLst/>
            </a:prstGeom>
            <a:noFill/>
          </p:spPr>
          <p:txBody>
            <a:bodyPr wrap="none" rtlCol="0">
              <a:spAutoFit/>
            </a:bodyPr>
            <a:lstStyle/>
            <a:p>
              <a:r>
                <a:rPr lang="en-US" sz="2800" b="1" dirty="0">
                  <a:solidFill>
                    <a:srgbClr val="FF0000"/>
                  </a:solidFill>
                </a:rPr>
                <a:t>HE</a:t>
              </a:r>
            </a:p>
          </p:txBody>
        </p:sp>
      </p:grpSp>
      <p:grpSp>
        <p:nvGrpSpPr>
          <p:cNvPr id="13" name="Group 12">
            <a:extLst>
              <a:ext uri="{FF2B5EF4-FFF2-40B4-BE49-F238E27FC236}">
                <a16:creationId xmlns:a16="http://schemas.microsoft.com/office/drawing/2014/main" id="{78710A2A-0B74-A5AF-DABB-B593C30743FB}"/>
              </a:ext>
            </a:extLst>
          </p:cNvPr>
          <p:cNvGrpSpPr/>
          <p:nvPr/>
        </p:nvGrpSpPr>
        <p:grpSpPr>
          <a:xfrm>
            <a:off x="5433705" y="4378171"/>
            <a:ext cx="4429488" cy="1428826"/>
            <a:chOff x="5036191" y="4374683"/>
            <a:chExt cx="4429488" cy="1428826"/>
          </a:xfrm>
        </p:grpSpPr>
        <mc:AlternateContent xmlns:mc="http://schemas.openxmlformats.org/markup-compatibility/2006" xmlns:a14="http://schemas.microsoft.com/office/drawing/2010/main">
          <mc:Choice Requires="a14">
            <p:sp>
              <p:nvSpPr>
                <p:cNvPr id="35" name="Rounded Rectangle 34">
                  <a:extLst>
                    <a:ext uri="{FF2B5EF4-FFF2-40B4-BE49-F238E27FC236}">
                      <a16:creationId xmlns:a16="http://schemas.microsoft.com/office/drawing/2014/main" id="{330F80E8-B4C9-CEB9-4150-2AC2B121EFCC}"/>
                    </a:ext>
                  </a:extLst>
                </p:cNvPr>
                <p:cNvSpPr/>
                <p:nvPr/>
              </p:nvSpPr>
              <p:spPr>
                <a:xfrm>
                  <a:off x="5036191" y="4374683"/>
                  <a:ext cx="3952739" cy="1090430"/>
                </a:xfrm>
                <a:prstGeom prst="roundRect">
                  <a:avLst>
                    <a:gd name="adj" fmla="val 19730"/>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rgbClr val="FF0000"/>
                      </a:solidFill>
                    </a:rPr>
                    <a:t>Zero-Knowledge Proof</a:t>
                  </a:r>
                </a:p>
                <a:p>
                  <a:pPr algn="ctr"/>
                  <a:r>
                    <a:rPr lang="en-US" sz="2400" dirty="0">
                      <a:solidFill>
                        <a:schemeClr val="tx1"/>
                      </a:solidFill>
                    </a:rPr>
                    <a:t>“</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𝑤</m:t>
                      </m:r>
                    </m:oMath>
                  </a14:m>
                  <a:r>
                    <a:rPr lang="en-US" sz="2400" dirty="0">
                      <a:solidFill>
                        <a:schemeClr val="tx1"/>
                      </a:solidFill>
                    </a:rPr>
                    <a:t> &amp; its </a:t>
                  </a:r>
                  <a:r>
                    <a:rPr lang="en-US" sz="2400" dirty="0">
                      <a:solidFill>
                        <a:srgbClr val="7030A0"/>
                      </a:solidFill>
                    </a:rPr>
                    <a:t>local opening for </a:t>
                  </a:r>
                  <a14:m>
                    <m:oMath xmlns:m="http://schemas.openxmlformats.org/officeDocument/2006/math">
                      <m:r>
                        <a:rPr lang="en-US" sz="2400" i="1" dirty="0" smtClean="0">
                          <a:solidFill>
                            <a:srgbClr val="7030A0"/>
                          </a:solidFill>
                          <a:latin typeface="Cambria Math" panose="02040503050406030204" pitchFamily="18" charset="0"/>
                        </a:rPr>
                        <m:t>h</m:t>
                      </m:r>
                    </m:oMath>
                  </a14:m>
                  <a:r>
                    <a:rPr lang="en-US" sz="2400" dirty="0">
                      <a:solidFill>
                        <a:srgbClr val="7030A0"/>
                      </a:solidFill>
                    </a:rPr>
                    <a:t> </a:t>
                  </a:r>
                  <a14:m>
                    <m:oMath xmlns:m="http://schemas.openxmlformats.org/officeDocument/2006/math">
                      <m:r>
                        <a:rPr lang="en-US" sz="2400" b="0" i="1" smtClean="0">
                          <a:solidFill>
                            <a:srgbClr val="7030A0"/>
                          </a:solidFill>
                          <a:latin typeface="Cambria Math" panose="02040503050406030204" pitchFamily="18" charset="0"/>
                        </a:rPr>
                        <m:t>∧</m:t>
                      </m:r>
                      <m:r>
                        <a:rPr lang="en-US" sz="2400" b="0" i="1" smtClean="0">
                          <a:solidFill>
                            <a:srgbClr val="7030A0"/>
                          </a:solidFill>
                          <a:latin typeface="Cambria Math" panose="02040503050406030204" pitchFamily="18" charset="0"/>
                        </a:rPr>
                        <m:t>𝑅</m:t>
                      </m:r>
                      <m:d>
                        <m:dPr>
                          <m:ctrlPr>
                            <a:rPr lang="en-US" sz="2400" b="0" i="1" smtClean="0">
                              <a:solidFill>
                                <a:srgbClr val="7030A0"/>
                              </a:solidFill>
                              <a:latin typeface="Cambria Math" panose="02040503050406030204" pitchFamily="18" charset="0"/>
                            </a:rPr>
                          </m:ctrlPr>
                        </m:dPr>
                        <m:e>
                          <m:r>
                            <a:rPr lang="en-US" sz="2400" b="0" i="1" smtClean="0">
                              <a:solidFill>
                                <a:srgbClr val="7030A0"/>
                              </a:solidFill>
                              <a:latin typeface="Cambria Math" panose="02040503050406030204" pitchFamily="18" charset="0"/>
                            </a:rPr>
                            <m:t>𝑥</m:t>
                          </m:r>
                          <m:r>
                            <a:rPr lang="en-US" sz="2400" b="0" i="0" smtClean="0">
                              <a:solidFill>
                                <a:srgbClr val="7030A0"/>
                              </a:solidFill>
                              <a:latin typeface="Cambria Math" panose="02040503050406030204" pitchFamily="18" charset="0"/>
                            </a:rPr>
                            <m:t>,</m:t>
                          </m:r>
                          <m:r>
                            <a:rPr lang="en-US" sz="2400" b="0" i="1" smtClean="0">
                              <a:solidFill>
                                <a:srgbClr val="7030A0"/>
                              </a:solidFill>
                              <a:latin typeface="Cambria Math" panose="02040503050406030204" pitchFamily="18" charset="0"/>
                            </a:rPr>
                            <m:t>𝑤</m:t>
                          </m:r>
                        </m:e>
                      </m:d>
                      <m:r>
                        <a:rPr lang="en-US" sz="2400" b="0" i="0" smtClean="0">
                          <a:solidFill>
                            <a:srgbClr val="7030A0"/>
                          </a:solidFill>
                          <a:latin typeface="Cambria Math" panose="02040503050406030204" pitchFamily="18" charset="0"/>
                        </a:rPr>
                        <m:t>=1</m:t>
                      </m:r>
                    </m:oMath>
                  </a14:m>
                  <a:r>
                    <a:rPr lang="en-US" sz="2400" dirty="0">
                      <a:solidFill>
                        <a:schemeClr val="tx1"/>
                      </a:solidFill>
                    </a:rPr>
                    <a:t>”</a:t>
                  </a:r>
                </a:p>
              </p:txBody>
            </p:sp>
          </mc:Choice>
          <mc:Fallback xmlns="">
            <p:sp>
              <p:nvSpPr>
                <p:cNvPr id="35" name="Rounded Rectangle 34">
                  <a:extLst>
                    <a:ext uri="{FF2B5EF4-FFF2-40B4-BE49-F238E27FC236}">
                      <a16:creationId xmlns:a16="http://schemas.microsoft.com/office/drawing/2014/main" id="{330F80E8-B4C9-CEB9-4150-2AC2B121EFCC}"/>
                    </a:ext>
                  </a:extLst>
                </p:cNvPr>
                <p:cNvSpPr>
                  <a:spLocks noRot="1" noChangeAspect="1" noMove="1" noResize="1" noEditPoints="1" noAdjustHandles="1" noChangeArrowheads="1" noChangeShapeType="1" noTextEdit="1"/>
                </p:cNvSpPr>
                <p:nvPr/>
              </p:nvSpPr>
              <p:spPr>
                <a:xfrm>
                  <a:off x="5036191" y="4374683"/>
                  <a:ext cx="3952739" cy="1090430"/>
                </a:xfrm>
                <a:prstGeom prst="roundRect">
                  <a:avLst>
                    <a:gd name="adj" fmla="val 19730"/>
                  </a:avLst>
                </a:prstGeom>
                <a:blipFill>
                  <a:blip r:embed="rId7"/>
                  <a:stretch>
                    <a:fillRect t="-7865" b="-14607"/>
                  </a:stretch>
                </a:blipFill>
                <a:ln w="25400">
                  <a:solidFill>
                    <a:srgbClr val="FF0000"/>
                  </a:solidFill>
                </a:ln>
              </p:spPr>
              <p:txBody>
                <a:bodyPr/>
                <a:lstStyle/>
                <a:p>
                  <a:r>
                    <a:rPr lang="en-US">
                      <a:noFill/>
                    </a:rPr>
                    <a:t> </a:t>
                  </a:r>
                </a:p>
              </p:txBody>
            </p:sp>
          </mc:Fallback>
        </mc:AlternateContent>
        <p:sp>
          <p:nvSpPr>
            <p:cNvPr id="38" name="TextBox 37">
              <a:extLst>
                <a:ext uri="{FF2B5EF4-FFF2-40B4-BE49-F238E27FC236}">
                  <a16:creationId xmlns:a16="http://schemas.microsoft.com/office/drawing/2014/main" id="{96283D30-8D4E-B304-1377-F19E0D0C383D}"/>
                </a:ext>
              </a:extLst>
            </p:cNvPr>
            <p:cNvSpPr txBox="1"/>
            <p:nvPr/>
          </p:nvSpPr>
          <p:spPr>
            <a:xfrm>
              <a:off x="8880262" y="5280289"/>
              <a:ext cx="585417" cy="523220"/>
            </a:xfrm>
            <a:prstGeom prst="rect">
              <a:avLst/>
            </a:prstGeom>
            <a:noFill/>
          </p:spPr>
          <p:txBody>
            <a:bodyPr wrap="none" rtlCol="0">
              <a:spAutoFit/>
            </a:bodyPr>
            <a:lstStyle/>
            <a:p>
              <a:r>
                <a:rPr lang="en-US" sz="2800" b="1" dirty="0">
                  <a:solidFill>
                    <a:srgbClr val="FF0000"/>
                  </a:solidFill>
                </a:rPr>
                <a:t>HE</a:t>
              </a:r>
            </a:p>
          </p:txBody>
        </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138063B-DE32-9344-1FCE-82BB15363B68}"/>
                  </a:ext>
                </a:extLst>
              </p:cNvPr>
              <p:cNvSpPr txBox="1"/>
              <p:nvPr/>
            </p:nvSpPr>
            <p:spPr>
              <a:xfrm>
                <a:off x="4585689" y="4374773"/>
                <a:ext cx="564450" cy="646331"/>
              </a:xfrm>
              <a:prstGeom prst="rect">
                <a:avLst/>
              </a:prstGeom>
              <a:noFill/>
            </p:spPr>
            <p:txBody>
              <a:bodyPr wrap="none" rtlCol="0">
                <a:spAutoFit/>
              </a:bodyPr>
              <a:lstStyle/>
              <a:p>
                <a14:m>
                  <m:oMath xmlns:m="http://schemas.openxmlformats.org/officeDocument/2006/math">
                    <m:r>
                      <a:rPr lang="en-US" sz="3600" i="1" dirty="0" smtClean="0">
                        <a:latin typeface="Cambria Math" panose="02040503050406030204" pitchFamily="18" charset="0"/>
                      </a:rPr>
                      <m:t>h</m:t>
                    </m:r>
                  </m:oMath>
                </a14:m>
                <a:r>
                  <a:rPr lang="en-US" sz="3600" dirty="0"/>
                  <a:t>,</a:t>
                </a:r>
              </a:p>
            </p:txBody>
          </p:sp>
        </mc:Choice>
        <mc:Fallback xmlns="">
          <p:sp>
            <p:nvSpPr>
              <p:cNvPr id="43" name="TextBox 42">
                <a:extLst>
                  <a:ext uri="{FF2B5EF4-FFF2-40B4-BE49-F238E27FC236}">
                    <a16:creationId xmlns:a16="http://schemas.microsoft.com/office/drawing/2014/main" id="{F138063B-DE32-9344-1FCE-82BB15363B68}"/>
                  </a:ext>
                </a:extLst>
              </p:cNvPr>
              <p:cNvSpPr txBox="1">
                <a:spLocks noRot="1" noChangeAspect="1" noMove="1" noResize="1" noEditPoints="1" noAdjustHandles="1" noChangeArrowheads="1" noChangeShapeType="1" noTextEdit="1"/>
              </p:cNvSpPr>
              <p:nvPr/>
            </p:nvSpPr>
            <p:spPr>
              <a:xfrm>
                <a:off x="4585689" y="4374773"/>
                <a:ext cx="564450" cy="646331"/>
              </a:xfrm>
              <a:prstGeom prst="rect">
                <a:avLst/>
              </a:prstGeom>
              <a:blipFill>
                <a:blip r:embed="rId8"/>
                <a:stretch>
                  <a:fillRect l="-10870" t="-15385" r="-30435" b="-32692"/>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CFAD31E-9A80-4B85-D8D8-22C2842F47BE}"/>
              </a:ext>
            </a:extLst>
          </p:cNvPr>
          <p:cNvGrpSpPr/>
          <p:nvPr/>
        </p:nvGrpSpPr>
        <p:grpSpPr>
          <a:xfrm>
            <a:off x="2947804" y="4926393"/>
            <a:ext cx="5139548" cy="1566482"/>
            <a:chOff x="2550290" y="4922905"/>
            <a:chExt cx="5139548" cy="1566482"/>
          </a:xfrm>
        </p:grpSpPr>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5A131BB-EE9A-FB9E-E9C0-5E2C067A6089}"/>
                    </a:ext>
                  </a:extLst>
                </p:cNvPr>
                <p:cNvSpPr txBox="1"/>
                <p:nvPr/>
              </p:nvSpPr>
              <p:spPr>
                <a:xfrm>
                  <a:off x="2550290" y="5658390"/>
                  <a:ext cx="5139548" cy="830997"/>
                </a:xfrm>
                <a:prstGeom prst="rect">
                  <a:avLst/>
                </a:prstGeom>
                <a:noFill/>
                <a:ln w="25400">
                  <a:solidFill>
                    <a:srgbClr val="0070C0"/>
                  </a:solidFill>
                </a:ln>
              </p:spPr>
              <p:txBody>
                <a:bodyPr wrap="none" rtlCol="0">
                  <a:spAutoFit/>
                </a:bodyPr>
                <a:lstStyle/>
                <a:p>
                  <a:pPr algn="ctr"/>
                  <a:r>
                    <a:rPr lang="en-US" sz="2400" b="1" dirty="0">
                      <a:solidFill>
                        <a:srgbClr val="0070C0"/>
                      </a:solidFill>
                    </a:rPr>
                    <a:t>Intuition:</a:t>
                  </a:r>
                </a:p>
                <a:p>
                  <a:pPr algn="ctr"/>
                  <a14:m>
                    <m:oMath xmlns:m="http://schemas.openxmlformats.org/officeDocument/2006/math">
                      <m:r>
                        <a:rPr lang="en-US" sz="2400" b="0" i="1" dirty="0" smtClean="0">
                          <a:latin typeface="Cambria Math" panose="02040503050406030204" pitchFamily="18" charset="0"/>
                        </a:rPr>
                        <m:t>h</m:t>
                      </m:r>
                    </m:oMath>
                  </a14:m>
                  <a:r>
                    <a:rPr lang="en-US" sz="2400" dirty="0"/>
                    <a:t> is outside of FHE </a:t>
                  </a:r>
                  <a14:m>
                    <m:oMath xmlns:m="http://schemas.openxmlformats.org/officeDocument/2006/math">
                      <m:r>
                        <a:rPr lang="en-US" sz="2400" b="0" i="1" smtClean="0">
                          <a:latin typeface="Cambria Math" panose="02040503050406030204" pitchFamily="18" charset="0"/>
                        </a:rPr>
                        <m:t>⇒</m:t>
                      </m:r>
                    </m:oMath>
                  </a14:m>
                  <a:r>
                    <a:rPr lang="en-US" sz="2400" dirty="0"/>
                    <a:t> Independent of </a:t>
                  </a:r>
                  <a14:m>
                    <m:oMath xmlns:m="http://schemas.openxmlformats.org/officeDocument/2006/math">
                      <m:r>
                        <a:rPr lang="en-US" sz="2400" b="0" i="1" smtClean="0">
                          <a:latin typeface="Cambria Math" panose="02040503050406030204" pitchFamily="18" charset="0"/>
                        </a:rPr>
                        <m:t>𝑥</m:t>
                      </m:r>
                    </m:oMath>
                  </a14:m>
                  <a:endParaRPr lang="en-US" sz="2400" dirty="0"/>
                </a:p>
              </p:txBody>
            </p:sp>
          </mc:Choice>
          <mc:Fallback xmlns="">
            <p:sp>
              <p:nvSpPr>
                <p:cNvPr id="45" name="TextBox 44">
                  <a:extLst>
                    <a:ext uri="{FF2B5EF4-FFF2-40B4-BE49-F238E27FC236}">
                      <a16:creationId xmlns:a16="http://schemas.microsoft.com/office/drawing/2014/main" id="{85A131BB-EE9A-FB9E-E9C0-5E2C067A6089}"/>
                    </a:ext>
                  </a:extLst>
                </p:cNvPr>
                <p:cNvSpPr txBox="1">
                  <a:spLocks noRot="1" noChangeAspect="1" noMove="1" noResize="1" noEditPoints="1" noAdjustHandles="1" noChangeArrowheads="1" noChangeShapeType="1" noTextEdit="1"/>
                </p:cNvSpPr>
                <p:nvPr/>
              </p:nvSpPr>
              <p:spPr>
                <a:xfrm>
                  <a:off x="2550290" y="5658390"/>
                  <a:ext cx="5139548" cy="830997"/>
                </a:xfrm>
                <a:prstGeom prst="rect">
                  <a:avLst/>
                </a:prstGeom>
                <a:blipFill>
                  <a:blip r:embed="rId9"/>
                  <a:stretch>
                    <a:fillRect t="-4348" b="-11594"/>
                  </a:stretch>
                </a:blipFill>
                <a:ln w="25400">
                  <a:solidFill>
                    <a:srgbClr val="0070C0"/>
                  </a:solidFill>
                </a:ln>
              </p:spPr>
              <p:txBody>
                <a:bodyPr/>
                <a:lstStyle/>
                <a:p>
                  <a:r>
                    <a:rPr lang="en-US">
                      <a:noFill/>
                    </a:rPr>
                    <a:t> </a:t>
                  </a:r>
                </a:p>
              </p:txBody>
            </p:sp>
          </mc:Fallback>
        </mc:AlternateContent>
        <p:cxnSp>
          <p:nvCxnSpPr>
            <p:cNvPr id="47" name="Straight Connector 46">
              <a:extLst>
                <a:ext uri="{FF2B5EF4-FFF2-40B4-BE49-F238E27FC236}">
                  <a16:creationId xmlns:a16="http://schemas.microsoft.com/office/drawing/2014/main" id="{82FEE88E-4C1E-F090-69D1-958C6B0D4EA7}"/>
                </a:ext>
              </a:extLst>
            </p:cNvPr>
            <p:cNvCxnSpPr>
              <a:cxnSpLocks/>
            </p:cNvCxnSpPr>
            <p:nvPr/>
          </p:nvCxnSpPr>
          <p:spPr>
            <a:xfrm>
              <a:off x="4425812" y="4922905"/>
              <a:ext cx="495510" cy="735485"/>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graphicFrame>
            <p:nvGraphicFramePr>
              <p:cNvPr id="14" name="Table 4">
                <a:extLst>
                  <a:ext uri="{FF2B5EF4-FFF2-40B4-BE49-F238E27FC236}">
                    <a16:creationId xmlns:a16="http://schemas.microsoft.com/office/drawing/2014/main" id="{113E38A6-5E69-EFCE-BA98-C51076FEE17D}"/>
                  </a:ext>
                </a:extLst>
              </p:cNvPr>
              <p:cNvGraphicFramePr>
                <a:graphicFrameLocks/>
              </p:cNvGraphicFramePr>
              <p:nvPr>
                <p:extLst>
                  <p:ext uri="{D42A27DB-BD31-4B8C-83A1-F6EECF244321}">
                    <p14:modId xmlns:p14="http://schemas.microsoft.com/office/powerpoint/2010/main" val="120570002"/>
                  </p:ext>
                </p:extLst>
              </p:nvPr>
            </p:nvGraphicFramePr>
            <p:xfrm>
              <a:off x="838200" y="2772652"/>
              <a:ext cx="560836" cy="1950720"/>
            </p:xfrm>
            <a:graphic>
              <a:graphicData uri="http://schemas.openxmlformats.org/drawingml/2006/table">
                <a:tbl>
                  <a:tblPr firstRow="1" bandRow="1">
                    <a:tableStyleId>{5940675A-B579-460E-94D1-54222C63F5DA}</a:tableStyleId>
                  </a:tblPr>
                  <a:tblGrid>
                    <a:gridCol w="560836">
                      <a:extLst>
                        <a:ext uri="{9D8B030D-6E8A-4147-A177-3AD203B41FA5}">
                          <a16:colId xmlns:a16="http://schemas.microsoft.com/office/drawing/2014/main" val="2232287867"/>
                        </a:ext>
                      </a:extLst>
                    </a:gridCol>
                  </a:tblGrid>
                  <a:tr h="459000">
                    <a:tc>
                      <a:txBody>
                        <a:bodyPr/>
                        <a:lstStyle/>
                        <a:p>
                          <a:pPr algn="ctr"/>
                          <a:endParaRPr lang="en-US" sz="2600" dirty="0"/>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70648034"/>
                      </a:ext>
                    </a:extLst>
                  </a:tr>
                  <a:tr h="459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p>
                      </a:txBody>
                      <a:tcPr anchor="ctr"/>
                    </a:tc>
                    <a:extLst>
                      <a:ext uri="{0D108BD9-81ED-4DB2-BD59-A6C34878D82A}">
                        <a16:rowId xmlns:a16="http://schemas.microsoft.com/office/drawing/2014/main" val="4005638226"/>
                      </a:ext>
                    </a:extLst>
                  </a:tr>
                  <a:tr h="459000">
                    <a:tc>
                      <a:txBody>
                        <a:bodyPr/>
                        <a:lstStyle/>
                        <a:p>
                          <a:pPr algn="ctr"/>
                          <a14:m>
                            <m:oMathPara xmlns:m="http://schemas.openxmlformats.org/officeDocument/2006/math">
                              <m:oMathParaPr>
                                <m:jc m:val="centerGroup"/>
                              </m:oMathParaPr>
                              <m:oMath xmlns:m="http://schemas.openxmlformats.org/officeDocument/2006/math">
                                <m:r>
                                  <a:rPr lang="en-US" sz="2600" i="1" dirty="0" smtClean="0">
                                    <a:latin typeface="Cambria Math" panose="02040503050406030204" pitchFamily="18" charset="0"/>
                                  </a:rPr>
                                  <m:t>𝑤</m:t>
                                </m:r>
                              </m:oMath>
                            </m:oMathPara>
                          </a14:m>
                          <a:endParaRPr lang="en-US" sz="2600" dirty="0"/>
                        </a:p>
                      </a:txBody>
                      <a:tcPr anchor="ctr"/>
                    </a:tc>
                    <a:extLst>
                      <a:ext uri="{0D108BD9-81ED-4DB2-BD59-A6C34878D82A}">
                        <a16:rowId xmlns:a16="http://schemas.microsoft.com/office/drawing/2014/main" val="440150531"/>
                      </a:ext>
                    </a:extLst>
                  </a:tr>
                  <a:tr h="459000">
                    <a:tc>
                      <a:txBody>
                        <a:bodyPr/>
                        <a:lstStyle/>
                        <a:p>
                          <a:pPr algn="ctr"/>
                          <a:endParaRPr lang="en-US" sz="2600" dirty="0"/>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Choice>
        <mc:Fallback xmlns="">
          <p:graphicFrame>
            <p:nvGraphicFramePr>
              <p:cNvPr id="14" name="Table 4">
                <a:extLst>
                  <a:ext uri="{FF2B5EF4-FFF2-40B4-BE49-F238E27FC236}">
                    <a16:creationId xmlns:a16="http://schemas.microsoft.com/office/drawing/2014/main" id="{113E38A6-5E69-EFCE-BA98-C51076FEE17D}"/>
                  </a:ext>
                </a:extLst>
              </p:cNvPr>
              <p:cNvGraphicFramePr>
                <a:graphicFrameLocks/>
              </p:cNvGraphicFramePr>
              <p:nvPr>
                <p:extLst>
                  <p:ext uri="{D42A27DB-BD31-4B8C-83A1-F6EECF244321}">
                    <p14:modId xmlns:p14="http://schemas.microsoft.com/office/powerpoint/2010/main" val="120570002"/>
                  </p:ext>
                </p:extLst>
              </p:nvPr>
            </p:nvGraphicFramePr>
            <p:xfrm>
              <a:off x="838200" y="2772652"/>
              <a:ext cx="560836" cy="1950720"/>
            </p:xfrm>
            <a:graphic>
              <a:graphicData uri="http://schemas.openxmlformats.org/drawingml/2006/table">
                <a:tbl>
                  <a:tblPr firstRow="1" bandRow="1">
                    <a:tableStyleId>{5940675A-B579-460E-94D1-54222C63F5DA}</a:tableStyleId>
                  </a:tblPr>
                  <a:tblGrid>
                    <a:gridCol w="560836">
                      <a:extLst>
                        <a:ext uri="{9D8B030D-6E8A-4147-A177-3AD203B41FA5}">
                          <a16:colId xmlns:a16="http://schemas.microsoft.com/office/drawing/2014/main" val="2232287867"/>
                        </a:ext>
                      </a:extLst>
                    </a:gridCol>
                  </a:tblGrid>
                  <a:tr h="487680">
                    <a:tc>
                      <a:txBody>
                        <a:bodyPr/>
                        <a:lstStyle/>
                        <a:p>
                          <a:pPr algn="ctr"/>
                          <a:endParaRPr lang="en-US" sz="2600" dirty="0"/>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70648034"/>
                      </a:ext>
                    </a:extLst>
                  </a:tr>
                  <a:tr h="487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p>
                      </a:txBody>
                      <a:tcPr anchor="ctr"/>
                    </a:tc>
                    <a:extLst>
                      <a:ext uri="{0D108BD9-81ED-4DB2-BD59-A6C34878D82A}">
                        <a16:rowId xmlns:a16="http://schemas.microsoft.com/office/drawing/2014/main" val="4005638226"/>
                      </a:ext>
                    </a:extLst>
                  </a:tr>
                  <a:tr h="487680">
                    <a:tc>
                      <a:txBody>
                        <a:bodyPr/>
                        <a:lstStyle/>
                        <a:p>
                          <a:endParaRPr lang="en-US"/>
                        </a:p>
                      </a:txBody>
                      <a:tcPr anchor="ctr">
                        <a:blipFill>
                          <a:blip r:embed="rId10"/>
                          <a:stretch>
                            <a:fillRect l="-2222" t="-200000" r="-2222" b="-100000"/>
                          </a:stretch>
                        </a:blipFill>
                      </a:tcPr>
                    </a:tc>
                    <a:extLst>
                      <a:ext uri="{0D108BD9-81ED-4DB2-BD59-A6C34878D82A}">
                        <a16:rowId xmlns:a16="http://schemas.microsoft.com/office/drawing/2014/main" val="440150531"/>
                      </a:ext>
                    </a:extLst>
                  </a:tr>
                  <a:tr h="487680">
                    <a:tc>
                      <a:txBody>
                        <a:bodyPr/>
                        <a:lstStyle/>
                        <a:p>
                          <a:pPr algn="ctr"/>
                          <a:endParaRPr lang="en-US" sz="2600" dirty="0"/>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Table 4">
                <a:extLst>
                  <a:ext uri="{FF2B5EF4-FFF2-40B4-BE49-F238E27FC236}">
                    <a16:creationId xmlns:a16="http://schemas.microsoft.com/office/drawing/2014/main" id="{CF387B77-1178-52A0-5858-65454A369237}"/>
                  </a:ext>
                </a:extLst>
              </p:cNvPr>
              <p:cNvGraphicFramePr>
                <a:graphicFrameLocks/>
              </p:cNvGraphicFramePr>
              <p:nvPr>
                <p:extLst>
                  <p:ext uri="{D42A27DB-BD31-4B8C-83A1-F6EECF244321}">
                    <p14:modId xmlns:p14="http://schemas.microsoft.com/office/powerpoint/2010/main" val="1433208241"/>
                  </p:ext>
                </p:extLst>
              </p:nvPr>
            </p:nvGraphicFramePr>
            <p:xfrm>
              <a:off x="1675810" y="2830119"/>
              <a:ext cx="1131348" cy="1859280"/>
            </p:xfrm>
            <a:graphic>
              <a:graphicData uri="http://schemas.openxmlformats.org/drawingml/2006/table">
                <a:tbl>
                  <a:tblPr firstRow="1" bandRow="1">
                    <a:tableStyleId>{5940675A-B579-460E-94D1-54222C63F5DA}</a:tableStyleId>
                  </a:tblPr>
                  <a:tblGrid>
                    <a:gridCol w="1131348">
                      <a:extLst>
                        <a:ext uri="{9D8B030D-6E8A-4147-A177-3AD203B41FA5}">
                          <a16:colId xmlns:a16="http://schemas.microsoft.com/office/drawing/2014/main" val="2232287867"/>
                        </a:ext>
                      </a:extLst>
                    </a:gridCol>
                  </a:tblGrid>
                  <a:tr h="370840">
                    <a:tc>
                      <a:txBody>
                        <a:bodyPr/>
                        <a:lstStyle/>
                        <a:p>
                          <a:pPr algn="ctr"/>
                          <a:endParaRPr lang="en-US" sz="2600"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06480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5638226"/>
                      </a:ext>
                    </a:extLst>
                  </a:tr>
                  <a:tr h="370840">
                    <a:tc>
                      <a:txBody>
                        <a:bodyPr/>
                        <a:lstStyle/>
                        <a:p>
                          <a:pPr algn="ctr"/>
                          <a:r>
                            <a:rPr lang="en-US" sz="2000" dirty="0"/>
                            <a:t>Com(</a:t>
                          </a:r>
                          <a14:m>
                            <m:oMath xmlns:m="http://schemas.openxmlformats.org/officeDocument/2006/math">
                              <m:r>
                                <a:rPr lang="en-US" sz="2000" i="1" dirty="0" smtClean="0">
                                  <a:latin typeface="Cambria Math" panose="02040503050406030204" pitchFamily="18" charset="0"/>
                                </a:rPr>
                                <m:t>𝑤</m:t>
                              </m:r>
                            </m:oMath>
                          </a14:m>
                          <a:r>
                            <a:rPr lang="en-US" sz="20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40150531"/>
                      </a:ext>
                    </a:extLst>
                  </a:tr>
                  <a:tr h="370840">
                    <a:tc>
                      <a:txBody>
                        <a:bodyPr/>
                        <a:lstStyle/>
                        <a:p>
                          <a:pPr algn="ctr"/>
                          <a:r>
                            <a:rPr lang="en-US" sz="2600" dirty="0"/>
                            <a:t>...</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1566779"/>
                      </a:ext>
                    </a:extLst>
                  </a:tr>
                </a:tbl>
              </a:graphicData>
            </a:graphic>
          </p:graphicFrame>
        </mc:Choice>
        <mc:Fallback xmlns="">
          <p:graphicFrame>
            <p:nvGraphicFramePr>
              <p:cNvPr id="15" name="Table 4">
                <a:extLst>
                  <a:ext uri="{FF2B5EF4-FFF2-40B4-BE49-F238E27FC236}">
                    <a16:creationId xmlns:a16="http://schemas.microsoft.com/office/drawing/2014/main" id="{CF387B77-1178-52A0-5858-65454A369237}"/>
                  </a:ext>
                </a:extLst>
              </p:cNvPr>
              <p:cNvGraphicFramePr>
                <a:graphicFrameLocks/>
              </p:cNvGraphicFramePr>
              <p:nvPr>
                <p:extLst>
                  <p:ext uri="{D42A27DB-BD31-4B8C-83A1-F6EECF244321}">
                    <p14:modId xmlns:p14="http://schemas.microsoft.com/office/powerpoint/2010/main" val="1433208241"/>
                  </p:ext>
                </p:extLst>
              </p:nvPr>
            </p:nvGraphicFramePr>
            <p:xfrm>
              <a:off x="1675810" y="2830119"/>
              <a:ext cx="1131348" cy="1859280"/>
            </p:xfrm>
            <a:graphic>
              <a:graphicData uri="http://schemas.openxmlformats.org/drawingml/2006/table">
                <a:tbl>
                  <a:tblPr firstRow="1" bandRow="1">
                    <a:tableStyleId>{5940675A-B579-460E-94D1-54222C63F5DA}</a:tableStyleId>
                  </a:tblPr>
                  <a:tblGrid>
                    <a:gridCol w="1131348">
                      <a:extLst>
                        <a:ext uri="{9D8B030D-6E8A-4147-A177-3AD203B41FA5}">
                          <a16:colId xmlns:a16="http://schemas.microsoft.com/office/drawing/2014/main" val="2232287867"/>
                        </a:ext>
                      </a:extLst>
                    </a:gridCol>
                  </a:tblGrid>
                  <a:tr h="487680">
                    <a:tc>
                      <a:txBody>
                        <a:bodyPr/>
                        <a:lstStyle/>
                        <a:p>
                          <a:pPr algn="ctr"/>
                          <a:endParaRPr lang="en-US" sz="2600"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0648034"/>
                      </a:ext>
                    </a:extLst>
                  </a:tr>
                  <a:tr h="487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5638226"/>
                      </a:ext>
                    </a:extLst>
                  </a:tr>
                  <a:tr h="39624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11"/>
                          <a:stretch>
                            <a:fillRect t="-251613" b="-164516"/>
                          </a:stretch>
                        </a:blipFill>
                      </a:tcPr>
                    </a:tc>
                    <a:extLst>
                      <a:ext uri="{0D108BD9-81ED-4DB2-BD59-A6C34878D82A}">
                        <a16:rowId xmlns:a16="http://schemas.microsoft.com/office/drawing/2014/main" val="440150531"/>
                      </a:ext>
                    </a:extLst>
                  </a:tr>
                  <a:tr h="487680">
                    <a:tc>
                      <a:txBody>
                        <a:bodyPr/>
                        <a:lstStyle/>
                        <a:p>
                          <a:pPr algn="ctr"/>
                          <a:r>
                            <a:rPr lang="en-US" sz="2600" dirty="0"/>
                            <a:t>...</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1566779"/>
                      </a:ext>
                    </a:extLst>
                  </a:tr>
                </a:tbl>
              </a:graphicData>
            </a:graphic>
          </p:graphicFrame>
        </mc:Fallback>
      </mc:AlternateContent>
      <p:cxnSp>
        <p:nvCxnSpPr>
          <p:cNvPr id="16" name="Straight Arrow Connector 15">
            <a:extLst>
              <a:ext uri="{FF2B5EF4-FFF2-40B4-BE49-F238E27FC236}">
                <a16:creationId xmlns:a16="http://schemas.microsoft.com/office/drawing/2014/main" id="{B0379CBC-0CCA-7D47-0A12-33A66062203B}"/>
              </a:ext>
            </a:extLst>
          </p:cNvPr>
          <p:cNvCxnSpPr>
            <a:cxnSpLocks/>
          </p:cNvCxnSpPr>
          <p:nvPr/>
        </p:nvCxnSpPr>
        <p:spPr>
          <a:xfrm>
            <a:off x="1430781" y="4005033"/>
            <a:ext cx="288147"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196ACD-B556-F59C-044E-24B64FCE8EB8}"/>
              </a:ext>
            </a:extLst>
          </p:cNvPr>
          <p:cNvSpPr txBox="1"/>
          <p:nvPr/>
        </p:nvSpPr>
        <p:spPr>
          <a:xfrm>
            <a:off x="4897054" y="1492278"/>
            <a:ext cx="3846053" cy="769441"/>
          </a:xfrm>
          <a:prstGeom prst="rect">
            <a:avLst/>
          </a:prstGeom>
          <a:noFill/>
        </p:spPr>
        <p:txBody>
          <a:bodyPr wrap="none" rtlCol="0">
            <a:spAutoFit/>
          </a:bodyPr>
          <a:lstStyle/>
          <a:p>
            <a:pPr algn="ctr"/>
            <a:r>
              <a:rPr lang="en-US" sz="2200" dirty="0">
                <a:solidFill>
                  <a:srgbClr val="FF0000"/>
                </a:solidFill>
              </a:rPr>
              <a:t>HE: Malicious secure </a:t>
            </a:r>
          </a:p>
          <a:p>
            <a:pPr algn="ctr"/>
            <a:r>
              <a:rPr lang="en-US" sz="2200" dirty="0">
                <a:solidFill>
                  <a:srgbClr val="FF0000"/>
                </a:solidFill>
              </a:rPr>
              <a:t>homomorphic encryption [IP07]</a:t>
            </a:r>
          </a:p>
        </p:txBody>
      </p:sp>
    </p:spTree>
    <p:extLst>
      <p:ext uri="{BB962C8B-B14F-4D97-AF65-F5344CB8AC3E}">
        <p14:creationId xmlns:p14="http://schemas.microsoft.com/office/powerpoint/2010/main" val="4103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4DF1-751F-7123-B17C-D15E542BC237}"/>
              </a:ext>
            </a:extLst>
          </p:cNvPr>
          <p:cNvSpPr>
            <a:spLocks noGrp="1"/>
          </p:cNvSpPr>
          <p:nvPr>
            <p:ph type="title"/>
          </p:nvPr>
        </p:nvSpPr>
        <p:spPr>
          <a:xfrm>
            <a:off x="838200" y="365125"/>
            <a:ext cx="11353800" cy="1325563"/>
          </a:xfrm>
        </p:spPr>
        <p:txBody>
          <a:bodyPr>
            <a:normAutofit fontScale="90000"/>
          </a:bodyPr>
          <a:lstStyle/>
          <a:p>
            <a:r>
              <a:rPr lang="en-US" dirty="0">
                <a:solidFill>
                  <a:srgbClr val="0070C0"/>
                </a:solidFill>
              </a:rPr>
              <a:t>Background</a:t>
            </a:r>
            <a:r>
              <a:rPr lang="en-US" dirty="0"/>
              <a:t>:</a:t>
            </a:r>
            <a:r>
              <a:rPr lang="en-US" dirty="0">
                <a:solidFill>
                  <a:srgbClr val="0070C0"/>
                </a:solidFill>
              </a:rPr>
              <a:t> </a:t>
            </a:r>
            <a:r>
              <a:rPr lang="en-US" u="sng" dirty="0">
                <a:solidFill>
                  <a:srgbClr val="0070C0"/>
                </a:solidFill>
              </a:rPr>
              <a:t>S</a:t>
            </a:r>
            <a:r>
              <a:rPr lang="en-US" dirty="0"/>
              <a:t>omewhere </a:t>
            </a:r>
            <a:r>
              <a:rPr lang="en-US" u="sng" dirty="0">
                <a:solidFill>
                  <a:srgbClr val="0070C0"/>
                </a:solidFill>
              </a:rPr>
              <a:t>S</a:t>
            </a:r>
            <a:r>
              <a:rPr lang="en-US" dirty="0"/>
              <a:t>tatistical </a:t>
            </a:r>
            <a:r>
              <a:rPr lang="en-US" u="sng" dirty="0">
                <a:solidFill>
                  <a:srgbClr val="0070C0"/>
                </a:solidFill>
              </a:rPr>
              <a:t>B</a:t>
            </a:r>
            <a:r>
              <a:rPr lang="en-US" dirty="0"/>
              <a:t>inding Hash (SSB)</a:t>
            </a:r>
            <a:br>
              <a:rPr lang="en-US" dirty="0"/>
            </a:br>
            <a:r>
              <a:rPr lang="en-US" sz="2600" dirty="0">
                <a:solidFill>
                  <a:srgbClr val="0070C0"/>
                </a:solidFill>
              </a:rPr>
              <a:t>[Hubacek-Wichs’15, Okamoto-Pietrzak-Waters-Wichs’15]</a:t>
            </a:r>
          </a:p>
        </p:txBody>
      </p:sp>
      <p:sp>
        <p:nvSpPr>
          <p:cNvPr id="4" name="Rectangle 3">
            <a:extLst>
              <a:ext uri="{FF2B5EF4-FFF2-40B4-BE49-F238E27FC236}">
                <a16:creationId xmlns:a16="http://schemas.microsoft.com/office/drawing/2014/main" id="{98222DDA-00CC-0AE9-FF87-25DF5A8B263F}"/>
              </a:ext>
            </a:extLst>
          </p:cNvPr>
          <p:cNvSpPr/>
          <p:nvPr/>
        </p:nvSpPr>
        <p:spPr>
          <a:xfrm>
            <a:off x="1256532" y="3453359"/>
            <a:ext cx="4371159" cy="942014"/>
          </a:xfrm>
          <a:prstGeom prst="rect">
            <a:avLst/>
          </a:prstGeom>
          <a:noFill/>
          <a:ln w="254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 name="Rectangle 4">
            <a:extLst>
              <a:ext uri="{FF2B5EF4-FFF2-40B4-BE49-F238E27FC236}">
                <a16:creationId xmlns:a16="http://schemas.microsoft.com/office/drawing/2014/main" id="{23E235E8-DB25-B067-E17B-79323020AD34}"/>
              </a:ext>
            </a:extLst>
          </p:cNvPr>
          <p:cNvSpPr/>
          <p:nvPr/>
        </p:nvSpPr>
        <p:spPr>
          <a:xfrm>
            <a:off x="6251894" y="3423031"/>
            <a:ext cx="4785694" cy="1031746"/>
          </a:xfrm>
          <a:prstGeom prst="rect">
            <a:avLst/>
          </a:prstGeom>
          <a:noFill/>
          <a:ln w="254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BA70E67-0FE0-DB91-94DE-B2A482804936}"/>
                  </a:ext>
                </a:extLst>
              </p:cNvPr>
              <p:cNvSpPr txBox="1"/>
              <p:nvPr/>
            </p:nvSpPr>
            <p:spPr>
              <a:xfrm>
                <a:off x="6519228" y="3706120"/>
                <a:ext cx="4471248" cy="492443"/>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n-US" altLang="zh-CN" sz="2600" b="0" i="1" dirty="0" smtClean="0">
                          <a:solidFill>
                            <a:schemeClr val="tx1"/>
                          </a:solidFill>
                          <a:latin typeface="Cambria Math" panose="02040503050406030204" pitchFamily="18" charset="0"/>
                        </a:rPr>
                        <m:t>𝑐</m:t>
                      </m:r>
                      <m:r>
                        <a:rPr lang="en-US" altLang="zh-CN" sz="2600" b="0" i="1" dirty="0" smtClean="0">
                          <a:solidFill>
                            <a:schemeClr val="tx1"/>
                          </a:solidFill>
                          <a:latin typeface="Cambria Math" panose="02040503050406030204" pitchFamily="18" charset="0"/>
                        </a:rPr>
                        <m:t>←</m:t>
                      </m:r>
                      <m:r>
                        <a:rPr lang="en-US" altLang="zh-CN" sz="2600" b="0" i="1" dirty="0" smtClean="0">
                          <a:solidFill>
                            <a:schemeClr val="tx1"/>
                          </a:solidFill>
                          <a:latin typeface="Cambria Math" panose="02040503050406030204" pitchFamily="18" charset="0"/>
                        </a:rPr>
                        <m:t>𝐻</m:t>
                      </m:r>
                      <m:r>
                        <a:rPr lang="en-US" altLang="zh-CN" sz="2600" b="0" i="1" dirty="0" smtClean="0">
                          <a:solidFill>
                            <a:schemeClr val="tx1"/>
                          </a:solidFill>
                          <a:latin typeface="Cambria Math" panose="02040503050406030204" pitchFamily="18" charset="0"/>
                        </a:rPr>
                        <m:t>(</m:t>
                      </m:r>
                      <m:sSub>
                        <m:sSubPr>
                          <m:ctrlPr>
                            <a:rPr lang="en-US" altLang="zh-CN" sz="2600" b="0" i="1" dirty="0" smtClean="0">
                              <a:solidFill>
                                <a:schemeClr val="bg1">
                                  <a:lumMod val="65000"/>
                                </a:schemeClr>
                              </a:solidFill>
                              <a:latin typeface="Cambria Math" panose="02040503050406030204" pitchFamily="18" charset="0"/>
                            </a:rPr>
                          </m:ctrlPr>
                        </m:sSubPr>
                        <m:e>
                          <m:sSup>
                            <m:sSupPr>
                              <m:ctrlPr>
                                <a:rPr lang="en-US" altLang="zh-CN" sz="2600" b="0" i="1" dirty="0" smtClean="0">
                                  <a:solidFill>
                                    <a:schemeClr val="tx1"/>
                                  </a:solidFill>
                                  <a:latin typeface="Cambria Math" panose="02040503050406030204" pitchFamily="18" charset="0"/>
                                </a:rPr>
                              </m:ctrlPr>
                            </m:sSupPr>
                            <m:e>
                              <m:r>
                                <a:rPr lang="en-US" altLang="zh-CN" sz="2600" b="0" i="1" dirty="0" smtClean="0">
                                  <a:solidFill>
                                    <a:schemeClr val="tx1"/>
                                  </a:solidFill>
                                  <a:latin typeface="Cambria Math" panose="02040503050406030204" pitchFamily="18" charset="0"/>
                                </a:rPr>
                                <m:t>𝐾</m:t>
                              </m:r>
                            </m:e>
                            <m:sup>
                              <m:r>
                                <a:rPr lang="en-US" altLang="zh-CN" sz="2600" b="0" i="1" dirty="0" smtClean="0">
                                  <a:solidFill>
                                    <a:schemeClr val="tx1"/>
                                  </a:solidFill>
                                  <a:latin typeface="Cambria Math" panose="02040503050406030204" pitchFamily="18" charset="0"/>
                                </a:rPr>
                                <m:t>∗</m:t>
                              </m:r>
                            </m:sup>
                          </m:sSup>
                          <m:r>
                            <a:rPr lang="en-US" altLang="zh-CN" sz="2600" b="0" i="1" dirty="0" smtClean="0">
                              <a:solidFill>
                                <a:schemeClr val="bg1">
                                  <a:lumMod val="65000"/>
                                </a:schemeClr>
                              </a:solidFill>
                              <a:latin typeface="Cambria Math" panose="02040503050406030204" pitchFamily="18" charset="0"/>
                            </a:rPr>
                            <m:t>,</m:t>
                          </m:r>
                          <m:r>
                            <a:rPr lang="en-US" altLang="zh-CN" sz="2600" b="0" i="1" dirty="0" smtClean="0">
                              <a:solidFill>
                                <a:schemeClr val="bg1">
                                  <a:lumMod val="65000"/>
                                </a:schemeClr>
                              </a:solidFill>
                              <a:latin typeface="Cambria Math" panose="02040503050406030204" pitchFamily="18" charset="0"/>
                            </a:rPr>
                            <m:t>𝑚</m:t>
                          </m:r>
                        </m:e>
                        <m:sub>
                          <m:r>
                            <a:rPr lang="en-US" altLang="zh-CN" sz="2600" b="0" i="1" dirty="0" smtClean="0">
                              <a:solidFill>
                                <a:schemeClr val="bg1">
                                  <a:lumMod val="65000"/>
                                </a:schemeClr>
                              </a:solidFill>
                              <a:latin typeface="Cambria Math" panose="02040503050406030204" pitchFamily="18" charset="0"/>
                            </a:rPr>
                            <m:t>1</m:t>
                          </m:r>
                        </m:sub>
                      </m:sSub>
                      <m:r>
                        <a:rPr lang="en-US" altLang="zh-CN" sz="2600" b="0" i="1" dirty="0" smtClean="0">
                          <a:solidFill>
                            <a:schemeClr val="bg1">
                              <a:lumMod val="65000"/>
                            </a:schemeClr>
                          </a:solidFill>
                          <a:latin typeface="Cambria Math" panose="02040503050406030204" pitchFamily="18" charset="0"/>
                        </a:rPr>
                        <m:t>,</m:t>
                      </m:r>
                      <m:sSub>
                        <m:sSubPr>
                          <m:ctrlPr>
                            <a:rPr lang="en-US" altLang="zh-CN" sz="2600" b="1" i="1" dirty="0" smtClean="0">
                              <a:solidFill>
                                <a:srgbClr val="FF0000"/>
                              </a:solidFill>
                              <a:latin typeface="Cambria Math" panose="02040503050406030204" pitchFamily="18" charset="0"/>
                              <a:ea typeface="Cambria Math" panose="02040503050406030204" pitchFamily="18" charset="0"/>
                            </a:rPr>
                          </m:ctrlPr>
                        </m:sSubPr>
                        <m:e>
                          <m:r>
                            <a:rPr lang="en-US" altLang="zh-CN" sz="2600" b="1" i="1" dirty="0" smtClean="0">
                              <a:solidFill>
                                <a:srgbClr val="FF0000"/>
                              </a:solidFill>
                              <a:latin typeface="Cambria Math" panose="02040503050406030204" pitchFamily="18" charset="0"/>
                              <a:ea typeface="Cambria Math" panose="02040503050406030204" pitchFamily="18" charset="0"/>
                            </a:rPr>
                            <m:t>𝒎</m:t>
                          </m:r>
                        </m:e>
                        <m:sub>
                          <m:r>
                            <a:rPr lang="en-US" altLang="zh-CN" sz="2600" b="1" i="1" dirty="0" smtClean="0">
                              <a:solidFill>
                                <a:srgbClr val="FF0000"/>
                              </a:solidFill>
                              <a:latin typeface="Cambria Math" panose="02040503050406030204" pitchFamily="18" charset="0"/>
                              <a:ea typeface="Cambria Math" panose="02040503050406030204" pitchFamily="18" charset="0"/>
                            </a:rPr>
                            <m:t>𝒊</m:t>
                          </m:r>
                        </m:sub>
                      </m:sSub>
                      <m:r>
                        <a:rPr lang="en-US" altLang="zh-CN" sz="2600" b="1" i="1" dirty="0" smtClean="0">
                          <a:solidFill>
                            <a:schemeClr val="bg1">
                              <a:lumMod val="75000"/>
                            </a:schemeClr>
                          </a:solidFill>
                          <a:latin typeface="Cambria Math" panose="02040503050406030204" pitchFamily="18" charset="0"/>
                          <a:ea typeface="Cambria Math" panose="02040503050406030204" pitchFamily="18" charset="0"/>
                        </a:rPr>
                        <m:t>,</m:t>
                      </m:r>
                      <m:r>
                        <a:rPr lang="en-US" altLang="zh-CN" sz="2600" b="0" i="1" dirty="0" smtClean="0">
                          <a:solidFill>
                            <a:schemeClr val="bg1">
                              <a:lumMod val="75000"/>
                            </a:schemeClr>
                          </a:solidFill>
                          <a:latin typeface="Cambria Math" panose="02040503050406030204" pitchFamily="18" charset="0"/>
                          <a:ea typeface="Cambria Math" panose="02040503050406030204" pitchFamily="18" charset="0"/>
                        </a:rPr>
                        <m:t>…,</m:t>
                      </m:r>
                      <m:sSub>
                        <m:sSubPr>
                          <m:ctrlPr>
                            <a:rPr lang="en-US" altLang="zh-CN" sz="2600" b="0" i="1" dirty="0" smtClean="0">
                              <a:solidFill>
                                <a:schemeClr val="bg1">
                                  <a:lumMod val="65000"/>
                                </a:schemeClr>
                              </a:solidFill>
                              <a:latin typeface="Cambria Math" panose="02040503050406030204" pitchFamily="18" charset="0"/>
                              <a:ea typeface="Cambria Math" panose="02040503050406030204" pitchFamily="18" charset="0"/>
                            </a:rPr>
                          </m:ctrlPr>
                        </m:sSubPr>
                        <m:e>
                          <m:r>
                            <a:rPr lang="en-US" altLang="zh-CN" sz="2600" b="0" i="1" dirty="0" smtClean="0">
                              <a:solidFill>
                                <a:schemeClr val="bg1">
                                  <a:lumMod val="65000"/>
                                </a:schemeClr>
                              </a:solidFill>
                              <a:latin typeface="Cambria Math" panose="02040503050406030204" pitchFamily="18" charset="0"/>
                              <a:ea typeface="Cambria Math" panose="02040503050406030204" pitchFamily="18" charset="0"/>
                            </a:rPr>
                            <m:t>𝑚</m:t>
                          </m:r>
                        </m:e>
                        <m:sub>
                          <m:r>
                            <a:rPr lang="en-US" altLang="zh-CN" sz="2600" b="0" i="1" dirty="0" smtClean="0">
                              <a:solidFill>
                                <a:schemeClr val="bg1">
                                  <a:lumMod val="65000"/>
                                </a:schemeClr>
                              </a:solidFill>
                              <a:latin typeface="Cambria Math" panose="02040503050406030204" pitchFamily="18" charset="0"/>
                              <a:ea typeface="Cambria Math" panose="02040503050406030204" pitchFamily="18" charset="0"/>
                            </a:rPr>
                            <m:t>𝑛</m:t>
                          </m:r>
                        </m:sub>
                      </m:sSub>
                      <m:r>
                        <a:rPr lang="en-US" altLang="zh-CN" sz="2600" b="0" i="1" dirty="0" smtClean="0">
                          <a:solidFill>
                            <a:schemeClr val="tx1"/>
                          </a:solidFill>
                          <a:latin typeface="Cambria Math" panose="02040503050406030204" pitchFamily="18" charset="0"/>
                          <a:ea typeface="Cambria Math" panose="02040503050406030204" pitchFamily="18" charset="0"/>
                        </a:rPr>
                        <m:t>)</m:t>
                      </m:r>
                    </m:oMath>
                  </m:oMathPara>
                </a14:m>
                <a:endParaRPr lang="zh-CN" altLang="en-US" sz="2600" dirty="0">
                  <a:solidFill>
                    <a:schemeClr val="bg1">
                      <a:lumMod val="75000"/>
                    </a:schemeClr>
                  </a:solidFill>
                </a:endParaRPr>
              </a:p>
            </p:txBody>
          </p:sp>
        </mc:Choice>
        <mc:Fallback xmlns="">
          <p:sp>
            <p:nvSpPr>
              <p:cNvPr id="6" name="TextBox 5">
                <a:extLst>
                  <a:ext uri="{FF2B5EF4-FFF2-40B4-BE49-F238E27FC236}">
                    <a16:creationId xmlns:a16="http://schemas.microsoft.com/office/drawing/2014/main" id="{CBA70E67-0FE0-DB91-94DE-B2A482804936}"/>
                  </a:ext>
                </a:extLst>
              </p:cNvPr>
              <p:cNvSpPr txBox="1">
                <a:spLocks noRot="1" noChangeAspect="1" noMove="1" noResize="1" noEditPoints="1" noAdjustHandles="1" noChangeArrowheads="1" noChangeShapeType="1" noTextEdit="1"/>
              </p:cNvSpPr>
              <p:nvPr/>
            </p:nvSpPr>
            <p:spPr>
              <a:xfrm>
                <a:off x="6519228" y="3706120"/>
                <a:ext cx="4471248" cy="492443"/>
              </a:xfrm>
              <a:prstGeom prst="rect">
                <a:avLst/>
              </a:prstGeom>
              <a:blipFill>
                <a:blip r:embed="rId3"/>
                <a:stretch>
                  <a:fillRect b="-1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219823C-4AC9-04C1-EDFE-E57D5C73DDA4}"/>
                  </a:ext>
                </a:extLst>
              </p:cNvPr>
              <p:cNvSpPr txBox="1"/>
              <p:nvPr/>
            </p:nvSpPr>
            <p:spPr>
              <a:xfrm>
                <a:off x="1814461" y="2568982"/>
                <a:ext cx="2169661"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3000" i="1">
                          <a:latin typeface="Cambria Math" panose="02040503050406030204" pitchFamily="18" charset="0"/>
                        </a:rPr>
                        <m:t>𝐾</m:t>
                      </m:r>
                    </m:oMath>
                  </m:oMathPara>
                </a14:m>
                <a:endParaRPr lang="zh-CN" altLang="en-US" sz="3000" i="1" dirty="0"/>
              </a:p>
            </p:txBody>
          </p:sp>
        </mc:Choice>
        <mc:Fallback xmlns="">
          <p:sp>
            <p:nvSpPr>
              <p:cNvPr id="7" name="TextBox 6">
                <a:extLst>
                  <a:ext uri="{FF2B5EF4-FFF2-40B4-BE49-F238E27FC236}">
                    <a16:creationId xmlns:a16="http://schemas.microsoft.com/office/drawing/2014/main" id="{B219823C-4AC9-04C1-EDFE-E57D5C73DDA4}"/>
                  </a:ext>
                </a:extLst>
              </p:cNvPr>
              <p:cNvSpPr txBox="1">
                <a:spLocks noRot="1" noChangeAspect="1" noMove="1" noResize="1" noEditPoints="1" noAdjustHandles="1" noChangeArrowheads="1" noChangeShapeType="1" noTextEdit="1"/>
              </p:cNvSpPr>
              <p:nvPr/>
            </p:nvSpPr>
            <p:spPr>
              <a:xfrm>
                <a:off x="1814461" y="2568982"/>
                <a:ext cx="2169661"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78BE19A-DA9F-9A93-7DDB-E6494CB344D3}"/>
                  </a:ext>
                </a:extLst>
              </p:cNvPr>
              <p:cNvSpPr txBox="1"/>
              <p:nvPr/>
            </p:nvSpPr>
            <p:spPr>
              <a:xfrm>
                <a:off x="7422291" y="2563833"/>
                <a:ext cx="2819784"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3000" b="0" i="1" smtClean="0">
                              <a:latin typeface="Cambria Math" panose="02040503050406030204" pitchFamily="18" charset="0"/>
                            </a:rPr>
                          </m:ctrlPr>
                        </m:sSupPr>
                        <m:e>
                          <m:r>
                            <a:rPr lang="en-US" altLang="zh-CN" sz="3000" b="0" i="1" smtClean="0">
                              <a:latin typeface="Cambria Math" panose="02040503050406030204" pitchFamily="18" charset="0"/>
                            </a:rPr>
                            <m:t>𝐾</m:t>
                          </m:r>
                        </m:e>
                        <m:sup>
                          <m:r>
                            <a:rPr lang="en-US" altLang="zh-CN" sz="3000" b="0" i="1" smtClean="0">
                              <a:latin typeface="Cambria Math" panose="02040503050406030204" pitchFamily="18" charset="0"/>
                            </a:rPr>
                            <m:t>∗</m:t>
                          </m:r>
                        </m:sup>
                      </m:sSup>
                      <m:r>
                        <a:rPr lang="en-US" altLang="zh-CN" sz="3000" b="0" i="1" smtClean="0">
                          <a:latin typeface="Cambria Math" panose="02040503050406030204" pitchFamily="18" charset="0"/>
                        </a:rPr>
                        <m:t>(</m:t>
                      </m:r>
                      <m:r>
                        <a:rPr lang="en-US" altLang="zh-CN" sz="3000" b="0" i="1" smtClean="0">
                          <a:solidFill>
                            <a:srgbClr val="FF0000"/>
                          </a:solidFill>
                          <a:latin typeface="Cambria Math" panose="02040503050406030204" pitchFamily="18" charset="0"/>
                        </a:rPr>
                        <m:t>𝑖</m:t>
                      </m:r>
                      <m:r>
                        <a:rPr lang="en-US" altLang="zh-CN" sz="3000" b="0" i="1" smtClean="0">
                          <a:solidFill>
                            <a:srgbClr val="FF0000"/>
                          </a:solidFill>
                          <a:latin typeface="Cambria Math" panose="02040503050406030204" pitchFamily="18" charset="0"/>
                        </a:rPr>
                        <m:t>)</m:t>
                      </m:r>
                    </m:oMath>
                  </m:oMathPara>
                </a14:m>
                <a:endParaRPr lang="zh-CN" altLang="en-US" sz="3000" dirty="0"/>
              </a:p>
            </p:txBody>
          </p:sp>
        </mc:Choice>
        <mc:Fallback xmlns="">
          <p:sp>
            <p:nvSpPr>
              <p:cNvPr id="8" name="TextBox 7">
                <a:extLst>
                  <a:ext uri="{FF2B5EF4-FFF2-40B4-BE49-F238E27FC236}">
                    <a16:creationId xmlns:a16="http://schemas.microsoft.com/office/drawing/2014/main" id="{178BE19A-DA9F-9A93-7DDB-E6494CB344D3}"/>
                  </a:ext>
                </a:extLst>
              </p:cNvPr>
              <p:cNvSpPr txBox="1">
                <a:spLocks noRot="1" noChangeAspect="1" noMove="1" noResize="1" noEditPoints="1" noAdjustHandles="1" noChangeArrowheads="1" noChangeShapeType="1" noTextEdit="1"/>
              </p:cNvSpPr>
              <p:nvPr/>
            </p:nvSpPr>
            <p:spPr>
              <a:xfrm>
                <a:off x="7422291" y="2563833"/>
                <a:ext cx="2819784" cy="553998"/>
              </a:xfrm>
              <a:prstGeom prst="rect">
                <a:avLst/>
              </a:prstGeom>
              <a:blipFill>
                <a:blip r:embed="rId5"/>
                <a:stretch>
                  <a:fillRect b="-20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D924B31-2B4D-E4E3-4B61-EBD2B2DF4EED}"/>
                  </a:ext>
                </a:extLst>
              </p:cNvPr>
              <p:cNvSpPr txBox="1"/>
              <p:nvPr/>
            </p:nvSpPr>
            <p:spPr>
              <a:xfrm>
                <a:off x="5535824" y="2303017"/>
                <a:ext cx="924969"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000" b="0" i="1" smtClean="0">
                              <a:latin typeface="Cambria Math" panose="02040503050406030204" pitchFamily="18" charset="0"/>
                            </a:rPr>
                          </m:ctrlPr>
                        </m:sSubPr>
                        <m:e>
                          <m:r>
                            <a:rPr lang="en-US" altLang="zh-CN" sz="4000" b="0" i="1" smtClean="0">
                              <a:latin typeface="Cambria Math" panose="02040503050406030204" pitchFamily="18" charset="0"/>
                            </a:rPr>
                            <m:t>≈</m:t>
                          </m:r>
                        </m:e>
                        <m:sub>
                          <m:r>
                            <a:rPr lang="en-US" altLang="zh-CN" sz="4000" b="0" i="1" smtClean="0">
                              <a:latin typeface="Cambria Math" panose="02040503050406030204" pitchFamily="18" charset="0"/>
                            </a:rPr>
                            <m:t>𝑐</m:t>
                          </m:r>
                        </m:sub>
                      </m:sSub>
                    </m:oMath>
                  </m:oMathPara>
                </a14:m>
                <a:endParaRPr lang="zh-CN" altLang="en-US" sz="4000" dirty="0"/>
              </a:p>
            </p:txBody>
          </p:sp>
        </mc:Choice>
        <mc:Fallback xmlns="">
          <p:sp>
            <p:nvSpPr>
              <p:cNvPr id="9" name="TextBox 8">
                <a:extLst>
                  <a:ext uri="{FF2B5EF4-FFF2-40B4-BE49-F238E27FC236}">
                    <a16:creationId xmlns:a16="http://schemas.microsoft.com/office/drawing/2014/main" id="{AD924B31-2B4D-E4E3-4B61-EBD2B2DF4EED}"/>
                  </a:ext>
                </a:extLst>
              </p:cNvPr>
              <p:cNvSpPr txBox="1">
                <a:spLocks noRot="1" noChangeAspect="1" noMove="1" noResize="1" noEditPoints="1" noAdjustHandles="1" noChangeArrowheads="1" noChangeShapeType="1" noTextEdit="1"/>
              </p:cNvSpPr>
              <p:nvPr/>
            </p:nvSpPr>
            <p:spPr>
              <a:xfrm>
                <a:off x="5535824" y="2303017"/>
                <a:ext cx="924969" cy="707886"/>
              </a:xfrm>
              <a:prstGeom prst="rect">
                <a:avLst/>
              </a:prstGeom>
              <a:blipFill>
                <a:blip r:embed="rId6"/>
                <a:stretch>
                  <a:fillRect b="-3509"/>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8653075D-0305-1AF4-488F-9CC9F45A9878}"/>
              </a:ext>
            </a:extLst>
          </p:cNvPr>
          <p:cNvCxnSpPr>
            <a:cxnSpLocks/>
          </p:cNvCxnSpPr>
          <p:nvPr/>
        </p:nvCxnSpPr>
        <p:spPr>
          <a:xfrm>
            <a:off x="5972191" y="3307388"/>
            <a:ext cx="0" cy="199555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1C4FF45-B1D5-489E-61B6-9341F6267AA5}"/>
              </a:ext>
            </a:extLst>
          </p:cNvPr>
          <p:cNvSpPr/>
          <p:nvPr/>
        </p:nvSpPr>
        <p:spPr>
          <a:xfrm>
            <a:off x="1744746" y="2268931"/>
            <a:ext cx="8702508" cy="82329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a:extLst>
              <a:ext uri="{FF2B5EF4-FFF2-40B4-BE49-F238E27FC236}">
                <a16:creationId xmlns:a16="http://schemas.microsoft.com/office/drawing/2014/main" id="{530C4A25-C7A0-475E-7068-DEBDD63E1E29}"/>
              </a:ext>
            </a:extLst>
          </p:cNvPr>
          <p:cNvSpPr txBox="1"/>
          <p:nvPr/>
        </p:nvSpPr>
        <p:spPr>
          <a:xfrm>
            <a:off x="1942310" y="2235744"/>
            <a:ext cx="2041812" cy="430887"/>
          </a:xfrm>
          <a:prstGeom prst="rect">
            <a:avLst/>
          </a:prstGeom>
          <a:noFill/>
        </p:spPr>
        <p:txBody>
          <a:bodyPr wrap="square" rtlCol="0" anchor="ctr">
            <a:spAutoFit/>
          </a:bodyPr>
          <a:lstStyle/>
          <a:p>
            <a:pPr algn="ctr"/>
            <a:r>
              <a:rPr lang="en-US" altLang="zh-CN" sz="2200" b="1">
                <a:solidFill>
                  <a:schemeClr val="accent1"/>
                </a:solidFill>
              </a:rPr>
              <a:t>Normal Mode</a:t>
            </a:r>
            <a:endParaRPr lang="zh-CN" altLang="en-US" sz="2200" b="1">
              <a:solidFill>
                <a:schemeClr val="accent1"/>
              </a:solidFill>
            </a:endParaRPr>
          </a:p>
        </p:txBody>
      </p:sp>
      <p:sp>
        <p:nvSpPr>
          <p:cNvPr id="13" name="TextBox 12">
            <a:extLst>
              <a:ext uri="{FF2B5EF4-FFF2-40B4-BE49-F238E27FC236}">
                <a16:creationId xmlns:a16="http://schemas.microsoft.com/office/drawing/2014/main" id="{C1B4E0E3-FB57-6437-89FB-4F0061B0808B}"/>
              </a:ext>
            </a:extLst>
          </p:cNvPr>
          <p:cNvSpPr txBox="1"/>
          <p:nvPr/>
        </p:nvSpPr>
        <p:spPr>
          <a:xfrm>
            <a:off x="7455726" y="2197445"/>
            <a:ext cx="2752914" cy="430887"/>
          </a:xfrm>
          <a:prstGeom prst="rect">
            <a:avLst/>
          </a:prstGeom>
          <a:noFill/>
        </p:spPr>
        <p:txBody>
          <a:bodyPr wrap="square" rtlCol="0" anchor="ctr">
            <a:spAutoFit/>
          </a:bodyPr>
          <a:lstStyle/>
          <a:p>
            <a:pPr algn="ctr"/>
            <a:r>
              <a:rPr lang="en-US" altLang="zh-CN" sz="2200" b="1">
                <a:solidFill>
                  <a:srgbClr val="FF0000"/>
                </a:solidFill>
              </a:rPr>
              <a:t>Trapdoor Mode</a:t>
            </a:r>
            <a:endParaRPr lang="zh-CN" altLang="en-US" sz="2200" b="1">
              <a:solidFill>
                <a:srgbClr val="FF0000"/>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EF78EE3-037A-E8FB-05DF-3B248A49A144}"/>
                  </a:ext>
                </a:extLst>
              </p:cNvPr>
              <p:cNvSpPr txBox="1"/>
              <p:nvPr/>
            </p:nvSpPr>
            <p:spPr>
              <a:xfrm>
                <a:off x="1208643" y="3654117"/>
                <a:ext cx="4466936" cy="492443"/>
              </a:xfrm>
              <a:prstGeom prst="rect">
                <a:avLst/>
              </a:prstGeom>
              <a:noFill/>
            </p:spPr>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n-US" altLang="zh-CN" sz="2600" b="0" i="1" dirty="0" smtClean="0">
                          <a:solidFill>
                            <a:schemeClr val="tx1"/>
                          </a:solidFill>
                          <a:latin typeface="Cambria Math" panose="02040503050406030204" pitchFamily="18" charset="0"/>
                        </a:rPr>
                        <m:t>𝑐</m:t>
                      </m:r>
                      <m:r>
                        <a:rPr lang="en-US" altLang="zh-CN" sz="2600" b="0" i="1" dirty="0" smtClean="0">
                          <a:solidFill>
                            <a:schemeClr val="tx1"/>
                          </a:solidFill>
                          <a:latin typeface="Cambria Math" panose="02040503050406030204" pitchFamily="18" charset="0"/>
                        </a:rPr>
                        <m:t>←</m:t>
                      </m:r>
                      <m:r>
                        <a:rPr lang="en-US" altLang="zh-CN" sz="2600" b="0" i="1" dirty="0" smtClean="0">
                          <a:solidFill>
                            <a:schemeClr val="tx1"/>
                          </a:solidFill>
                          <a:latin typeface="Cambria Math" panose="02040503050406030204" pitchFamily="18" charset="0"/>
                        </a:rPr>
                        <m:t>𝐻</m:t>
                      </m:r>
                      <m:r>
                        <a:rPr lang="en-US" altLang="zh-CN" sz="2600" b="0" i="1" dirty="0" smtClean="0">
                          <a:solidFill>
                            <a:schemeClr val="tx1"/>
                          </a:solidFill>
                          <a:latin typeface="Cambria Math" panose="02040503050406030204" pitchFamily="18" charset="0"/>
                        </a:rPr>
                        <m:t>(</m:t>
                      </m:r>
                      <m:sSub>
                        <m:sSubPr>
                          <m:ctrlPr>
                            <a:rPr lang="en-US" altLang="zh-CN" sz="2600" b="0" i="1" dirty="0" smtClean="0">
                              <a:solidFill>
                                <a:schemeClr val="tx1"/>
                              </a:solidFill>
                              <a:latin typeface="Cambria Math" panose="02040503050406030204" pitchFamily="18" charset="0"/>
                            </a:rPr>
                          </m:ctrlPr>
                        </m:sSubPr>
                        <m:e>
                          <m:r>
                            <a:rPr lang="en-US" altLang="zh-CN" sz="2600" b="0" i="1" dirty="0" smtClean="0">
                              <a:solidFill>
                                <a:schemeClr val="tx1"/>
                              </a:solidFill>
                              <a:latin typeface="Cambria Math" panose="02040503050406030204" pitchFamily="18" charset="0"/>
                            </a:rPr>
                            <m:t>𝐾</m:t>
                          </m:r>
                          <m:r>
                            <a:rPr lang="en-US" altLang="zh-CN" sz="2600" b="0" i="1" dirty="0" smtClean="0">
                              <a:solidFill>
                                <a:schemeClr val="tx1"/>
                              </a:solidFill>
                              <a:latin typeface="Cambria Math" panose="02040503050406030204" pitchFamily="18" charset="0"/>
                            </a:rPr>
                            <m:t>,</m:t>
                          </m:r>
                          <m:r>
                            <a:rPr lang="en-US" altLang="zh-CN" sz="2600" b="0" i="1" dirty="0" smtClean="0">
                              <a:solidFill>
                                <a:schemeClr val="tx1"/>
                              </a:solidFill>
                              <a:latin typeface="Cambria Math" panose="02040503050406030204" pitchFamily="18" charset="0"/>
                            </a:rPr>
                            <m:t>𝑚</m:t>
                          </m:r>
                        </m:e>
                        <m:sub>
                          <m:r>
                            <a:rPr lang="en-US" altLang="zh-CN" sz="2600" b="0" i="1" dirty="0" smtClean="0">
                              <a:solidFill>
                                <a:schemeClr val="tx1"/>
                              </a:solidFill>
                              <a:latin typeface="Cambria Math" panose="02040503050406030204" pitchFamily="18" charset="0"/>
                            </a:rPr>
                            <m:t>1</m:t>
                          </m:r>
                        </m:sub>
                      </m:sSub>
                      <m:r>
                        <a:rPr lang="en-US" altLang="zh-CN" sz="2600" b="0" i="1" dirty="0" smtClean="0">
                          <a:solidFill>
                            <a:schemeClr val="tx1"/>
                          </a:solidFill>
                          <a:latin typeface="Cambria Math" panose="02040503050406030204" pitchFamily="18" charset="0"/>
                        </a:rPr>
                        <m:t>,</m:t>
                      </m:r>
                      <m:sSub>
                        <m:sSubPr>
                          <m:ctrlPr>
                            <a:rPr lang="en-US" altLang="zh-CN" sz="2600" i="1" dirty="0" smtClean="0">
                              <a:solidFill>
                                <a:schemeClr val="tx1"/>
                              </a:solidFill>
                              <a:latin typeface="Cambria Math" panose="02040503050406030204" pitchFamily="18" charset="0"/>
                            </a:rPr>
                          </m:ctrlPr>
                        </m:sSubPr>
                        <m:e>
                          <m:r>
                            <a:rPr lang="en-US" altLang="zh-CN" sz="2600" b="0" i="1" dirty="0" smtClean="0">
                              <a:solidFill>
                                <a:schemeClr val="tx1"/>
                              </a:solidFill>
                              <a:latin typeface="Cambria Math" panose="02040503050406030204" pitchFamily="18" charset="0"/>
                            </a:rPr>
                            <m:t>𝑚</m:t>
                          </m:r>
                        </m:e>
                        <m:sub>
                          <m:r>
                            <a:rPr lang="en-US" altLang="zh-CN" sz="2600" b="0" i="1" dirty="0" smtClean="0">
                              <a:solidFill>
                                <a:schemeClr val="tx1"/>
                              </a:solidFill>
                              <a:latin typeface="Cambria Math" panose="02040503050406030204" pitchFamily="18" charset="0"/>
                            </a:rPr>
                            <m:t>𝑖</m:t>
                          </m:r>
                        </m:sub>
                      </m:sSub>
                      <m:r>
                        <a:rPr lang="en-US" altLang="zh-CN" sz="2600" b="1" i="1" dirty="0" smtClean="0">
                          <a:solidFill>
                            <a:schemeClr val="tx1"/>
                          </a:solidFill>
                          <a:latin typeface="Cambria Math" panose="02040503050406030204" pitchFamily="18" charset="0"/>
                          <a:ea typeface="Cambria Math" panose="02040503050406030204" pitchFamily="18" charset="0"/>
                        </a:rPr>
                        <m:t>,</m:t>
                      </m:r>
                      <m:r>
                        <a:rPr lang="en-US" altLang="zh-CN" sz="2600" b="0" i="1" dirty="0" smtClean="0">
                          <a:solidFill>
                            <a:schemeClr val="tx1"/>
                          </a:solidFill>
                          <a:latin typeface="Cambria Math" panose="02040503050406030204" pitchFamily="18" charset="0"/>
                          <a:ea typeface="Cambria Math" panose="02040503050406030204" pitchFamily="18" charset="0"/>
                        </a:rPr>
                        <m:t>…,</m:t>
                      </m:r>
                      <m:sSub>
                        <m:sSubPr>
                          <m:ctrlPr>
                            <a:rPr lang="en-US" altLang="zh-CN" sz="2600" b="0" i="1" dirty="0" smtClean="0">
                              <a:solidFill>
                                <a:schemeClr val="tx1"/>
                              </a:solidFill>
                              <a:latin typeface="Cambria Math" panose="02040503050406030204" pitchFamily="18" charset="0"/>
                              <a:ea typeface="Cambria Math" panose="02040503050406030204" pitchFamily="18" charset="0"/>
                            </a:rPr>
                          </m:ctrlPr>
                        </m:sSubPr>
                        <m:e>
                          <m:r>
                            <a:rPr lang="en-US" altLang="zh-CN" sz="2600" b="0" i="1" dirty="0" smtClean="0">
                              <a:solidFill>
                                <a:schemeClr val="tx1"/>
                              </a:solidFill>
                              <a:latin typeface="Cambria Math" panose="02040503050406030204" pitchFamily="18" charset="0"/>
                              <a:ea typeface="Cambria Math" panose="02040503050406030204" pitchFamily="18" charset="0"/>
                            </a:rPr>
                            <m:t>𝑚</m:t>
                          </m:r>
                        </m:e>
                        <m:sub>
                          <m:r>
                            <a:rPr lang="en-US" altLang="zh-CN" sz="2600" b="0" i="1" dirty="0" smtClean="0">
                              <a:solidFill>
                                <a:schemeClr val="tx1"/>
                              </a:solidFill>
                              <a:latin typeface="Cambria Math" panose="02040503050406030204" pitchFamily="18" charset="0"/>
                              <a:ea typeface="Cambria Math" panose="02040503050406030204" pitchFamily="18" charset="0"/>
                            </a:rPr>
                            <m:t>𝑛</m:t>
                          </m:r>
                        </m:sub>
                      </m:sSub>
                      <m:r>
                        <a:rPr lang="en-US" altLang="zh-CN" sz="2600" b="0" i="1" dirty="0" smtClean="0">
                          <a:solidFill>
                            <a:schemeClr val="tx1"/>
                          </a:solidFill>
                          <a:latin typeface="Cambria Math" panose="02040503050406030204" pitchFamily="18" charset="0"/>
                          <a:ea typeface="Cambria Math" panose="02040503050406030204" pitchFamily="18" charset="0"/>
                        </a:rPr>
                        <m:t>)</m:t>
                      </m:r>
                    </m:oMath>
                  </m:oMathPara>
                </a14:m>
                <a:endParaRPr lang="zh-CN" altLang="en-US" sz="2600" dirty="0">
                  <a:solidFill>
                    <a:schemeClr val="tx1"/>
                  </a:solidFill>
                </a:endParaRPr>
              </a:p>
            </p:txBody>
          </p:sp>
        </mc:Choice>
        <mc:Fallback xmlns="">
          <p:sp>
            <p:nvSpPr>
              <p:cNvPr id="14" name="TextBox 13">
                <a:extLst>
                  <a:ext uri="{FF2B5EF4-FFF2-40B4-BE49-F238E27FC236}">
                    <a16:creationId xmlns:a16="http://schemas.microsoft.com/office/drawing/2014/main" id="{EEF78EE3-037A-E8FB-05DF-3B248A49A144}"/>
                  </a:ext>
                </a:extLst>
              </p:cNvPr>
              <p:cNvSpPr txBox="1">
                <a:spLocks noRot="1" noChangeAspect="1" noMove="1" noResize="1" noEditPoints="1" noAdjustHandles="1" noChangeArrowheads="1" noChangeShapeType="1" noTextEdit="1"/>
              </p:cNvSpPr>
              <p:nvPr/>
            </p:nvSpPr>
            <p:spPr>
              <a:xfrm>
                <a:off x="1208643" y="3654117"/>
                <a:ext cx="4466936" cy="492443"/>
              </a:xfrm>
              <a:prstGeom prst="rect">
                <a:avLst/>
              </a:prstGeom>
              <a:blipFill>
                <a:blip r:embed="rId7"/>
                <a:stretch>
                  <a:fillRect b="-1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90A1F88-A549-E466-12DE-F827A6DDF715}"/>
                  </a:ext>
                </a:extLst>
              </p:cNvPr>
              <p:cNvSpPr txBox="1"/>
              <p:nvPr/>
            </p:nvSpPr>
            <p:spPr>
              <a:xfrm>
                <a:off x="6320942" y="4825893"/>
                <a:ext cx="4471248" cy="477054"/>
              </a:xfrm>
              <a:prstGeom prst="rect">
                <a:avLst/>
              </a:prstGeom>
              <a:noFill/>
            </p:spPr>
            <p:txBody>
              <a:bodyPr wrap="square" rtlCol="0" anchor="ctr">
                <a:spAutoFit/>
              </a:bodyPr>
              <a:lstStyle/>
              <a:p>
                <a:pPr algn="ctr"/>
                <a:r>
                  <a:rPr lang="en-US" altLang="zh-CN" sz="2500" b="1" dirty="0">
                    <a:solidFill>
                      <a:srgbClr val="FF0000"/>
                    </a:solidFill>
                  </a:rPr>
                  <a:t>Extraction:</a:t>
                </a:r>
                <a:r>
                  <a:rPr lang="en-US" altLang="zh-CN" sz="2500" b="0" dirty="0">
                    <a:solidFill>
                      <a:srgbClr val="FF0000"/>
                    </a:solidFill>
                  </a:rPr>
                  <a:t> </a:t>
                </a:r>
                <a14:m>
                  <m:oMath xmlns:m="http://schemas.openxmlformats.org/officeDocument/2006/math">
                    <m:sSub>
                      <m:sSubPr>
                        <m:ctrlPr>
                          <a:rPr lang="en-US" altLang="zh-CN" sz="2500" b="0" i="1" dirty="0" smtClean="0">
                            <a:solidFill>
                              <a:srgbClr val="FF0000"/>
                            </a:solidFill>
                            <a:latin typeface="Cambria Math" panose="02040503050406030204" pitchFamily="18" charset="0"/>
                          </a:rPr>
                        </m:ctrlPr>
                      </m:sSubPr>
                      <m:e>
                        <m:r>
                          <a:rPr lang="en-US" altLang="zh-CN" sz="2500" b="0" i="1" dirty="0" smtClean="0">
                            <a:solidFill>
                              <a:srgbClr val="FF0000"/>
                            </a:solidFill>
                            <a:latin typeface="Cambria Math" panose="02040503050406030204" pitchFamily="18" charset="0"/>
                          </a:rPr>
                          <m:t>𝑚</m:t>
                        </m:r>
                      </m:e>
                      <m:sub>
                        <m:r>
                          <a:rPr lang="en-US" altLang="zh-CN" sz="2500" b="0" i="1" dirty="0" smtClean="0">
                            <a:solidFill>
                              <a:srgbClr val="FF0000"/>
                            </a:solidFill>
                            <a:latin typeface="Cambria Math" panose="02040503050406030204" pitchFamily="18" charset="0"/>
                          </a:rPr>
                          <m:t>𝑖</m:t>
                        </m:r>
                      </m:sub>
                    </m:sSub>
                    <m:r>
                      <a:rPr lang="en-US" altLang="zh-CN" sz="2500" b="1" i="1" dirty="0" smtClean="0">
                        <a:solidFill>
                          <a:schemeClr val="tx1"/>
                        </a:solidFill>
                        <a:latin typeface="Cambria Math" panose="02040503050406030204" pitchFamily="18" charset="0"/>
                      </a:rPr>
                      <m:t>←</m:t>
                    </m:r>
                    <m:r>
                      <m:rPr>
                        <m:sty m:val="p"/>
                      </m:rPr>
                      <a:rPr lang="en-US" altLang="zh-CN" sz="2500" b="0" i="0" dirty="0">
                        <a:solidFill>
                          <a:schemeClr val="tx1"/>
                        </a:solidFill>
                        <a:latin typeface="Cambria Math" panose="02040503050406030204" pitchFamily="18" charset="0"/>
                      </a:rPr>
                      <m:t>Ext</m:t>
                    </m:r>
                    <m:r>
                      <a:rPr lang="en-US" altLang="zh-CN" sz="2500" b="0" i="1" dirty="0" smtClean="0">
                        <a:solidFill>
                          <a:schemeClr val="tx1"/>
                        </a:solidFill>
                        <a:latin typeface="Cambria Math" panose="02040503050406030204" pitchFamily="18" charset="0"/>
                      </a:rPr>
                      <m:t>(</m:t>
                    </m:r>
                    <m:r>
                      <m:rPr>
                        <m:sty m:val="p"/>
                      </m:rPr>
                      <a:rPr lang="en-US" altLang="zh-CN" sz="2500" b="0" i="1" dirty="0" smtClean="0">
                        <a:solidFill>
                          <a:schemeClr val="accent6"/>
                        </a:solidFill>
                        <a:latin typeface="Cambria Math" panose="02040503050406030204" pitchFamily="18" charset="0"/>
                      </a:rPr>
                      <m:t>td</m:t>
                    </m:r>
                    <m:r>
                      <a:rPr lang="en-US" altLang="zh-CN" sz="2500" b="0" i="1" dirty="0" smtClean="0">
                        <a:solidFill>
                          <a:schemeClr val="bg1">
                            <a:lumMod val="65000"/>
                          </a:schemeClr>
                        </a:solidFill>
                        <a:latin typeface="Cambria Math" panose="02040503050406030204" pitchFamily="18" charset="0"/>
                      </a:rPr>
                      <m:t>,</m:t>
                    </m:r>
                    <m:r>
                      <a:rPr lang="en-US" altLang="zh-CN" sz="2500" b="0" i="1" dirty="0" smtClean="0">
                        <a:solidFill>
                          <a:schemeClr val="tx1"/>
                        </a:solidFill>
                        <a:latin typeface="Cambria Math" panose="02040503050406030204" pitchFamily="18" charset="0"/>
                      </a:rPr>
                      <m:t> </m:t>
                    </m:r>
                    <m:r>
                      <a:rPr lang="en-US" altLang="zh-CN" sz="2500" b="0" i="1" dirty="0" smtClean="0">
                        <a:solidFill>
                          <a:schemeClr val="tx1"/>
                        </a:solidFill>
                        <a:latin typeface="Cambria Math" panose="02040503050406030204" pitchFamily="18" charset="0"/>
                      </a:rPr>
                      <m:t>𝑐</m:t>
                    </m:r>
                    <m:r>
                      <a:rPr lang="en-US" altLang="zh-CN" sz="2500" b="0" i="1" dirty="0" smtClean="0">
                        <a:solidFill>
                          <a:schemeClr val="tx1"/>
                        </a:solidFill>
                        <a:latin typeface="Cambria Math" panose="02040503050406030204" pitchFamily="18" charset="0"/>
                        <a:ea typeface="Cambria Math" panose="02040503050406030204" pitchFamily="18" charset="0"/>
                      </a:rPr>
                      <m:t>)</m:t>
                    </m:r>
                  </m:oMath>
                </a14:m>
                <a:endParaRPr lang="zh-CN" altLang="en-US" sz="2500" dirty="0">
                  <a:solidFill>
                    <a:schemeClr val="bg1">
                      <a:lumMod val="75000"/>
                    </a:schemeClr>
                  </a:solidFill>
                </a:endParaRPr>
              </a:p>
            </p:txBody>
          </p:sp>
        </mc:Choice>
        <mc:Fallback xmlns="">
          <p:sp>
            <p:nvSpPr>
              <p:cNvPr id="15" name="TextBox 14">
                <a:extLst>
                  <a:ext uri="{FF2B5EF4-FFF2-40B4-BE49-F238E27FC236}">
                    <a16:creationId xmlns:a16="http://schemas.microsoft.com/office/drawing/2014/main" id="{790A1F88-A549-E466-12DE-F827A6DDF715}"/>
                  </a:ext>
                </a:extLst>
              </p:cNvPr>
              <p:cNvSpPr txBox="1">
                <a:spLocks noRot="1" noChangeAspect="1" noMove="1" noResize="1" noEditPoints="1" noAdjustHandles="1" noChangeArrowheads="1" noChangeShapeType="1" noTextEdit="1"/>
              </p:cNvSpPr>
              <p:nvPr/>
            </p:nvSpPr>
            <p:spPr>
              <a:xfrm>
                <a:off x="6320942" y="4825893"/>
                <a:ext cx="4471248" cy="477054"/>
              </a:xfrm>
              <a:prstGeom prst="rect">
                <a:avLst/>
              </a:prstGeom>
              <a:blipFill>
                <a:blip r:embed="rId8"/>
                <a:stretch>
                  <a:fillRect t="-13158" b="-31579"/>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8E36E663-D9E5-6743-6E7E-C080CFB82C2C}"/>
              </a:ext>
            </a:extLst>
          </p:cNvPr>
          <p:cNvSpPr txBox="1"/>
          <p:nvPr/>
        </p:nvSpPr>
        <p:spPr>
          <a:xfrm>
            <a:off x="1278664" y="5674063"/>
            <a:ext cx="9513526" cy="892552"/>
          </a:xfrm>
          <a:prstGeom prst="rect">
            <a:avLst/>
          </a:prstGeom>
          <a:noFill/>
        </p:spPr>
        <p:txBody>
          <a:bodyPr wrap="square" rtlCol="0">
            <a:spAutoFit/>
          </a:bodyPr>
          <a:lstStyle/>
          <a:p>
            <a:pPr algn="ctr"/>
            <a:r>
              <a:rPr lang="en-US" sz="2600" dirty="0"/>
              <a:t>Can be constructed from LWE </a:t>
            </a:r>
            <a:r>
              <a:rPr lang="en-US" sz="2200" dirty="0">
                <a:solidFill>
                  <a:schemeClr val="bg2">
                    <a:lumMod val="50000"/>
                  </a:schemeClr>
                </a:solidFill>
              </a:rPr>
              <a:t>[Hubacek-Wichs’15]</a:t>
            </a:r>
            <a:r>
              <a:rPr lang="en-US" sz="2600" dirty="0"/>
              <a:t> / DDH </a:t>
            </a:r>
            <a:r>
              <a:rPr lang="en-US" sz="2200" dirty="0">
                <a:solidFill>
                  <a:schemeClr val="bg2">
                    <a:lumMod val="50000"/>
                  </a:schemeClr>
                </a:solidFill>
              </a:rPr>
              <a:t>[Okamoto et. al]</a:t>
            </a:r>
            <a:r>
              <a:rPr lang="en-US" sz="2600" dirty="0"/>
              <a:t> in a Merkle-tree style.</a:t>
            </a:r>
          </a:p>
        </p:txBody>
      </p:sp>
    </p:spTree>
    <p:extLst>
      <p:ext uri="{BB962C8B-B14F-4D97-AF65-F5344CB8AC3E}">
        <p14:creationId xmlns:p14="http://schemas.microsoft.com/office/powerpoint/2010/main" val="36661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1" grpId="0" animBg="1"/>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D99B-EA7B-121B-07C4-0DB683C26A9F}"/>
              </a:ext>
            </a:extLst>
          </p:cNvPr>
          <p:cNvSpPr>
            <a:spLocks noGrp="1"/>
          </p:cNvSpPr>
          <p:nvPr>
            <p:ph type="title"/>
          </p:nvPr>
        </p:nvSpPr>
        <p:spPr/>
        <p:txBody>
          <a:bodyPr/>
          <a:lstStyle/>
          <a:p>
            <a:r>
              <a:rPr lang="en-US" dirty="0"/>
              <a:t>Proving </a:t>
            </a:r>
            <a:r>
              <a:rPr lang="en-US" dirty="0">
                <a:solidFill>
                  <a:srgbClr val="0070C0"/>
                </a:solidFill>
              </a:rPr>
              <a:t>Credibility</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002A8453-99D2-2F0F-1740-D78A57D3DBA7}"/>
                  </a:ext>
                </a:extLst>
              </p:cNvPr>
              <p:cNvGraphicFramePr>
                <a:graphicFrameLocks/>
              </p:cNvGraphicFramePr>
              <p:nvPr>
                <p:extLst>
                  <p:ext uri="{D42A27DB-BD31-4B8C-83A1-F6EECF244321}">
                    <p14:modId xmlns:p14="http://schemas.microsoft.com/office/powerpoint/2010/main" val="3993973949"/>
                  </p:ext>
                </p:extLst>
              </p:nvPr>
            </p:nvGraphicFramePr>
            <p:xfrm>
              <a:off x="691038" y="2579866"/>
              <a:ext cx="560836" cy="1950720"/>
            </p:xfrm>
            <a:graphic>
              <a:graphicData uri="http://schemas.openxmlformats.org/drawingml/2006/table">
                <a:tbl>
                  <a:tblPr firstRow="1" bandRow="1">
                    <a:tableStyleId>{5940675A-B579-460E-94D1-54222C63F5DA}</a:tableStyleId>
                  </a:tblPr>
                  <a:tblGrid>
                    <a:gridCol w="560836">
                      <a:extLst>
                        <a:ext uri="{9D8B030D-6E8A-4147-A177-3AD203B41FA5}">
                          <a16:colId xmlns:a16="http://schemas.microsoft.com/office/drawing/2014/main" val="2232287867"/>
                        </a:ext>
                      </a:extLst>
                    </a:gridCol>
                  </a:tblGrid>
                  <a:tr h="459000">
                    <a:tc>
                      <a:txBody>
                        <a:bodyPr/>
                        <a:lstStyle/>
                        <a:p>
                          <a:pPr algn="ctr"/>
                          <a:endParaRPr lang="en-US" sz="2600" dirty="0"/>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70648034"/>
                      </a:ext>
                    </a:extLst>
                  </a:tr>
                  <a:tr h="459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p>
                      </a:txBody>
                      <a:tcPr anchor="ctr"/>
                    </a:tc>
                    <a:extLst>
                      <a:ext uri="{0D108BD9-81ED-4DB2-BD59-A6C34878D82A}">
                        <a16:rowId xmlns:a16="http://schemas.microsoft.com/office/drawing/2014/main" val="4005638226"/>
                      </a:ext>
                    </a:extLst>
                  </a:tr>
                  <a:tr h="459000">
                    <a:tc>
                      <a:txBody>
                        <a:bodyPr/>
                        <a:lstStyle/>
                        <a:p>
                          <a:pPr algn="ctr"/>
                          <a14:m>
                            <m:oMathPara xmlns:m="http://schemas.openxmlformats.org/officeDocument/2006/math">
                              <m:oMathParaPr>
                                <m:jc m:val="centerGroup"/>
                              </m:oMathParaPr>
                              <m:oMath xmlns:m="http://schemas.openxmlformats.org/officeDocument/2006/math">
                                <m:r>
                                  <a:rPr lang="en-US" sz="2600" i="1" dirty="0" smtClean="0">
                                    <a:latin typeface="Cambria Math" panose="02040503050406030204" pitchFamily="18" charset="0"/>
                                  </a:rPr>
                                  <m:t>𝑤</m:t>
                                </m:r>
                              </m:oMath>
                            </m:oMathPara>
                          </a14:m>
                          <a:endParaRPr lang="en-US" sz="2600" dirty="0"/>
                        </a:p>
                      </a:txBody>
                      <a:tcPr anchor="ctr"/>
                    </a:tc>
                    <a:extLst>
                      <a:ext uri="{0D108BD9-81ED-4DB2-BD59-A6C34878D82A}">
                        <a16:rowId xmlns:a16="http://schemas.microsoft.com/office/drawing/2014/main" val="440150531"/>
                      </a:ext>
                    </a:extLst>
                  </a:tr>
                  <a:tr h="459000">
                    <a:tc>
                      <a:txBody>
                        <a:bodyPr/>
                        <a:lstStyle/>
                        <a:p>
                          <a:pPr algn="ctr"/>
                          <a:endParaRPr lang="en-US" sz="2600" dirty="0"/>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Choice>
        <mc:Fallback xmlns="">
          <p:graphicFrame>
            <p:nvGraphicFramePr>
              <p:cNvPr id="4" name="Table 4">
                <a:extLst>
                  <a:ext uri="{FF2B5EF4-FFF2-40B4-BE49-F238E27FC236}">
                    <a16:creationId xmlns:a16="http://schemas.microsoft.com/office/drawing/2014/main" id="{002A8453-99D2-2F0F-1740-D78A57D3DBA7}"/>
                  </a:ext>
                </a:extLst>
              </p:cNvPr>
              <p:cNvGraphicFramePr>
                <a:graphicFrameLocks/>
              </p:cNvGraphicFramePr>
              <p:nvPr>
                <p:extLst>
                  <p:ext uri="{D42A27DB-BD31-4B8C-83A1-F6EECF244321}">
                    <p14:modId xmlns:p14="http://schemas.microsoft.com/office/powerpoint/2010/main" val="3993973949"/>
                  </p:ext>
                </p:extLst>
              </p:nvPr>
            </p:nvGraphicFramePr>
            <p:xfrm>
              <a:off x="691038" y="2579866"/>
              <a:ext cx="560836" cy="1950720"/>
            </p:xfrm>
            <a:graphic>
              <a:graphicData uri="http://schemas.openxmlformats.org/drawingml/2006/table">
                <a:tbl>
                  <a:tblPr firstRow="1" bandRow="1">
                    <a:tableStyleId>{5940675A-B579-460E-94D1-54222C63F5DA}</a:tableStyleId>
                  </a:tblPr>
                  <a:tblGrid>
                    <a:gridCol w="560836">
                      <a:extLst>
                        <a:ext uri="{9D8B030D-6E8A-4147-A177-3AD203B41FA5}">
                          <a16:colId xmlns:a16="http://schemas.microsoft.com/office/drawing/2014/main" val="2232287867"/>
                        </a:ext>
                      </a:extLst>
                    </a:gridCol>
                  </a:tblGrid>
                  <a:tr h="487680">
                    <a:tc>
                      <a:txBody>
                        <a:bodyPr/>
                        <a:lstStyle/>
                        <a:p>
                          <a:pPr algn="ctr"/>
                          <a:endParaRPr lang="en-US" sz="2600" dirty="0"/>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70648034"/>
                      </a:ext>
                    </a:extLst>
                  </a:tr>
                  <a:tr h="487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p>
                      </a:txBody>
                      <a:tcPr anchor="ctr"/>
                    </a:tc>
                    <a:extLst>
                      <a:ext uri="{0D108BD9-81ED-4DB2-BD59-A6C34878D82A}">
                        <a16:rowId xmlns:a16="http://schemas.microsoft.com/office/drawing/2014/main" val="4005638226"/>
                      </a:ext>
                    </a:extLst>
                  </a:tr>
                  <a:tr h="487680">
                    <a:tc>
                      <a:txBody>
                        <a:bodyPr/>
                        <a:lstStyle/>
                        <a:p>
                          <a:endParaRPr lang="en-US"/>
                        </a:p>
                      </a:txBody>
                      <a:tcPr anchor="ctr">
                        <a:blipFill>
                          <a:blip r:embed="rId3"/>
                          <a:stretch>
                            <a:fillRect l="-2222" t="-200000" r="-2222" b="-102564"/>
                          </a:stretch>
                        </a:blipFill>
                      </a:tcPr>
                    </a:tc>
                    <a:extLst>
                      <a:ext uri="{0D108BD9-81ED-4DB2-BD59-A6C34878D82A}">
                        <a16:rowId xmlns:a16="http://schemas.microsoft.com/office/drawing/2014/main" val="440150531"/>
                      </a:ext>
                    </a:extLst>
                  </a:tr>
                  <a:tr h="487680">
                    <a:tc>
                      <a:txBody>
                        <a:bodyPr/>
                        <a:lstStyle/>
                        <a:p>
                          <a:pPr algn="ctr"/>
                          <a:endParaRPr lang="en-US" sz="2600" dirty="0"/>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Fallback>
      </mc:AlternateContent>
      <p:cxnSp>
        <p:nvCxnSpPr>
          <p:cNvPr id="5" name="Straight Connector 4">
            <a:extLst>
              <a:ext uri="{FF2B5EF4-FFF2-40B4-BE49-F238E27FC236}">
                <a16:creationId xmlns:a16="http://schemas.microsoft.com/office/drawing/2014/main" id="{FEF01971-283A-739A-F7E4-34A94D886026}"/>
              </a:ext>
            </a:extLst>
          </p:cNvPr>
          <p:cNvCxnSpPr/>
          <p:nvPr/>
        </p:nvCxnSpPr>
        <p:spPr>
          <a:xfrm>
            <a:off x="2795838" y="2802795"/>
            <a:ext cx="508000" cy="25400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3CA35CD-3A48-6EC7-3556-2569EF5C9CCF}"/>
              </a:ext>
            </a:extLst>
          </p:cNvPr>
          <p:cNvCxnSpPr>
            <a:cxnSpLocks/>
          </p:cNvCxnSpPr>
          <p:nvPr/>
        </p:nvCxnSpPr>
        <p:spPr>
          <a:xfrm flipH="1">
            <a:off x="2795838" y="3056795"/>
            <a:ext cx="508001" cy="287867"/>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E981CEF-E7EF-7413-7896-4AF87210EEB1}"/>
              </a:ext>
            </a:extLst>
          </p:cNvPr>
          <p:cNvCxnSpPr/>
          <p:nvPr/>
        </p:nvCxnSpPr>
        <p:spPr>
          <a:xfrm>
            <a:off x="2795838" y="3711373"/>
            <a:ext cx="508000" cy="25400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69C7C0-C4A4-DDE5-AF34-72741FAEA273}"/>
              </a:ext>
            </a:extLst>
          </p:cNvPr>
          <p:cNvCxnSpPr>
            <a:cxnSpLocks/>
          </p:cNvCxnSpPr>
          <p:nvPr/>
        </p:nvCxnSpPr>
        <p:spPr>
          <a:xfrm flipH="1">
            <a:off x="2795838" y="3965373"/>
            <a:ext cx="508001" cy="287867"/>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590ADD-8C19-77BC-9B08-E9A9A7003769}"/>
              </a:ext>
            </a:extLst>
          </p:cNvPr>
          <p:cNvCxnSpPr>
            <a:cxnSpLocks/>
          </p:cNvCxnSpPr>
          <p:nvPr/>
        </p:nvCxnSpPr>
        <p:spPr>
          <a:xfrm>
            <a:off x="3303838" y="3056795"/>
            <a:ext cx="508000" cy="43180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982914-A2EF-DDBA-7787-7292079C79A5}"/>
              </a:ext>
            </a:extLst>
          </p:cNvPr>
          <p:cNvCxnSpPr>
            <a:cxnSpLocks/>
          </p:cNvCxnSpPr>
          <p:nvPr/>
        </p:nvCxnSpPr>
        <p:spPr>
          <a:xfrm flipH="1">
            <a:off x="3303838" y="3488595"/>
            <a:ext cx="508000" cy="465668"/>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23AE103-C78B-4717-8A9F-B37533B301BE}"/>
                  </a:ext>
                </a:extLst>
              </p:cNvPr>
              <p:cNvSpPr txBox="1"/>
              <p:nvPr/>
            </p:nvSpPr>
            <p:spPr>
              <a:xfrm>
                <a:off x="3940264" y="3275340"/>
                <a:ext cx="47134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h</m:t>
                      </m:r>
                    </m:oMath>
                  </m:oMathPara>
                </a14:m>
                <a:endParaRPr lang="en-US" sz="2800" dirty="0"/>
              </a:p>
            </p:txBody>
          </p:sp>
        </mc:Choice>
        <mc:Fallback xmlns="">
          <p:sp>
            <p:nvSpPr>
              <p:cNvPr id="11" name="TextBox 10">
                <a:extLst>
                  <a:ext uri="{FF2B5EF4-FFF2-40B4-BE49-F238E27FC236}">
                    <a16:creationId xmlns:a16="http://schemas.microsoft.com/office/drawing/2014/main" id="{723AE103-C78B-4717-8A9F-B37533B301BE}"/>
                  </a:ext>
                </a:extLst>
              </p:cNvPr>
              <p:cNvSpPr txBox="1">
                <a:spLocks noRot="1" noChangeAspect="1" noMove="1" noResize="1" noEditPoints="1" noAdjustHandles="1" noChangeArrowheads="1" noChangeShapeType="1" noTextEdit="1"/>
              </p:cNvSpPr>
              <p:nvPr/>
            </p:nvSpPr>
            <p:spPr>
              <a:xfrm>
                <a:off x="3940264" y="3275340"/>
                <a:ext cx="471346" cy="523220"/>
              </a:xfrm>
              <a:prstGeom prst="rect">
                <a:avLst/>
              </a:prstGeom>
              <a:blipFill>
                <a:blip r:embed="rId4"/>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2DD296BF-2DB7-E8D7-A516-880E774FD766}"/>
              </a:ext>
            </a:extLst>
          </p:cNvPr>
          <p:cNvSpPr txBox="1"/>
          <p:nvPr/>
        </p:nvSpPr>
        <p:spPr>
          <a:xfrm>
            <a:off x="2120483" y="1519030"/>
            <a:ext cx="1646262" cy="584775"/>
          </a:xfrm>
          <a:prstGeom prst="rect">
            <a:avLst/>
          </a:prstGeom>
          <a:noFill/>
        </p:spPr>
        <p:txBody>
          <a:bodyPr wrap="square" rtlCol="0">
            <a:spAutoFit/>
          </a:bodyPr>
          <a:lstStyle/>
          <a:p>
            <a:pPr algn="ctr"/>
            <a:r>
              <a:rPr lang="en-US" sz="3200" u="sng" dirty="0">
                <a:solidFill>
                  <a:schemeClr val="accent1">
                    <a:lumMod val="75000"/>
                  </a:schemeClr>
                </a:solidFill>
              </a:rPr>
              <a:t>Server</a:t>
            </a:r>
            <a:endParaRPr lang="en-US" sz="3200" dirty="0">
              <a:solidFill>
                <a:schemeClr val="accent1">
                  <a:lumMod val="75000"/>
                </a:schemeClr>
              </a:solidFill>
            </a:endParaRPr>
          </a:p>
        </p:txBody>
      </p:sp>
      <p:sp>
        <p:nvSpPr>
          <p:cNvPr id="13" name="TextBox 12">
            <a:extLst>
              <a:ext uri="{FF2B5EF4-FFF2-40B4-BE49-F238E27FC236}">
                <a16:creationId xmlns:a16="http://schemas.microsoft.com/office/drawing/2014/main" id="{2D61F519-B43D-621A-1D9E-1C57F44067EC}"/>
              </a:ext>
            </a:extLst>
          </p:cNvPr>
          <p:cNvSpPr txBox="1"/>
          <p:nvPr/>
        </p:nvSpPr>
        <p:spPr>
          <a:xfrm>
            <a:off x="9453977" y="1940805"/>
            <a:ext cx="1899823" cy="584775"/>
          </a:xfrm>
          <a:prstGeom prst="rect">
            <a:avLst/>
          </a:prstGeom>
          <a:noFill/>
        </p:spPr>
        <p:txBody>
          <a:bodyPr wrap="square" rtlCol="0">
            <a:spAutoFit/>
          </a:bodyPr>
          <a:lstStyle/>
          <a:p>
            <a:pPr algn="ctr"/>
            <a:r>
              <a:rPr lang="en-US" sz="3200" u="sng" dirty="0">
                <a:solidFill>
                  <a:schemeClr val="accent1">
                    <a:lumMod val="75000"/>
                  </a:schemeClr>
                </a:solidFill>
              </a:rPr>
              <a:t>Client</a:t>
            </a:r>
            <a:endParaRPr lang="en-US" sz="2800" u="sng" dirty="0">
              <a:solidFill>
                <a:schemeClr val="accent1">
                  <a:lumMod val="75000"/>
                </a:schemeClr>
              </a:solidFill>
            </a:endParaRPr>
          </a:p>
        </p:txBody>
      </p:sp>
      <p:pic>
        <p:nvPicPr>
          <p:cNvPr id="14" name="Picture 13" descr="Icon&#10;&#10;Description automatically generated">
            <a:extLst>
              <a:ext uri="{FF2B5EF4-FFF2-40B4-BE49-F238E27FC236}">
                <a16:creationId xmlns:a16="http://schemas.microsoft.com/office/drawing/2014/main" id="{A2CEB5BB-5F3C-4225-FDD7-DB850DC27437}"/>
              </a:ext>
            </a:extLst>
          </p:cNvPr>
          <p:cNvPicPr>
            <a:picLocks noChangeAspect="1"/>
          </p:cNvPicPr>
          <p:nvPr/>
        </p:nvPicPr>
        <p:blipFill>
          <a:blip r:embed="rId5"/>
          <a:stretch>
            <a:fillRect/>
          </a:stretch>
        </p:blipFill>
        <p:spPr>
          <a:xfrm flipH="1">
            <a:off x="10118562" y="3024153"/>
            <a:ext cx="1131293" cy="1229087"/>
          </a:xfrm>
          <a:prstGeom prst="rect">
            <a:avLst/>
          </a:prstGeom>
        </p:spPr>
      </p:pic>
      <p:cxnSp>
        <p:nvCxnSpPr>
          <p:cNvPr id="16" name="Straight Arrow Connector 15">
            <a:extLst>
              <a:ext uri="{FF2B5EF4-FFF2-40B4-BE49-F238E27FC236}">
                <a16:creationId xmlns:a16="http://schemas.microsoft.com/office/drawing/2014/main" id="{4AFAC29C-B3AA-D7B2-7341-1EDC76AEF9CC}"/>
              </a:ext>
            </a:extLst>
          </p:cNvPr>
          <p:cNvCxnSpPr>
            <a:cxnSpLocks/>
          </p:cNvCxnSpPr>
          <p:nvPr/>
        </p:nvCxnSpPr>
        <p:spPr>
          <a:xfrm flipH="1">
            <a:off x="4781800" y="3229217"/>
            <a:ext cx="4008171"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3445FE74-1D02-6EA7-4171-5E4493A85DC1}"/>
              </a:ext>
            </a:extLst>
          </p:cNvPr>
          <p:cNvGrpSpPr/>
          <p:nvPr/>
        </p:nvGrpSpPr>
        <p:grpSpPr>
          <a:xfrm>
            <a:off x="6172686" y="2195628"/>
            <a:ext cx="1701977" cy="971176"/>
            <a:chOff x="5938405" y="2221754"/>
            <a:chExt cx="1701977" cy="971176"/>
          </a:xfrm>
        </p:grpSpPr>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6B888A07-D0F6-FE4E-7D83-AF366F78EEBE}"/>
                    </a:ext>
                  </a:extLst>
                </p:cNvPr>
                <p:cNvSpPr/>
                <p:nvPr/>
              </p:nvSpPr>
              <p:spPr>
                <a:xfrm rot="21551617">
                  <a:off x="5938405" y="2221754"/>
                  <a:ext cx="1122563" cy="751055"/>
                </a:xfrm>
                <a:prstGeom prst="roundRect">
                  <a:avLst>
                    <a:gd name="adj" fmla="val 1976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rgbClr val="FF0000"/>
                            </a:solidFill>
                            <a:latin typeface="Cambria Math" panose="02040503050406030204" pitchFamily="18" charset="0"/>
                          </a:rPr>
                          <m:t>𝑥</m:t>
                        </m:r>
                        <m:r>
                          <a:rPr lang="en-US" sz="3200" b="0" i="1" dirty="0" smtClean="0">
                            <a:solidFill>
                              <a:srgbClr val="FF0000"/>
                            </a:solidFill>
                            <a:latin typeface="Cambria Math" panose="02040503050406030204" pitchFamily="18" charset="0"/>
                          </a:rPr>
                          <m:t>~</m:t>
                        </m:r>
                        <m:r>
                          <a:rPr lang="en-US" sz="3200" b="0" i="1" dirty="0" smtClean="0">
                            <a:solidFill>
                              <a:srgbClr val="FF0000"/>
                            </a:solidFill>
                            <a:latin typeface="Cambria Math" panose="02040503050406030204" pitchFamily="18" charset="0"/>
                          </a:rPr>
                          <m:t>𝐷</m:t>
                        </m:r>
                      </m:oMath>
                    </m:oMathPara>
                  </a14:m>
                  <a:endParaRPr lang="en-US" sz="3200" dirty="0">
                    <a:solidFill>
                      <a:srgbClr val="FF0000"/>
                    </a:solidFill>
                  </a:endParaRPr>
                </a:p>
              </p:txBody>
            </p:sp>
          </mc:Choice>
          <mc:Fallback xmlns="">
            <p:sp>
              <p:nvSpPr>
                <p:cNvPr id="17" name="Rounded Rectangle 16">
                  <a:extLst>
                    <a:ext uri="{FF2B5EF4-FFF2-40B4-BE49-F238E27FC236}">
                      <a16:creationId xmlns:a16="http://schemas.microsoft.com/office/drawing/2014/main" id="{6B888A07-D0F6-FE4E-7D83-AF366F78EEBE}"/>
                    </a:ext>
                  </a:extLst>
                </p:cNvPr>
                <p:cNvSpPr>
                  <a:spLocks noRot="1" noChangeAspect="1" noMove="1" noResize="1" noEditPoints="1" noAdjustHandles="1" noChangeArrowheads="1" noChangeShapeType="1" noTextEdit="1"/>
                </p:cNvSpPr>
                <p:nvPr/>
              </p:nvSpPr>
              <p:spPr>
                <a:xfrm rot="21551617">
                  <a:off x="5938405" y="2221754"/>
                  <a:ext cx="1122563" cy="751055"/>
                </a:xfrm>
                <a:prstGeom prst="roundRect">
                  <a:avLst>
                    <a:gd name="adj" fmla="val 19766"/>
                  </a:avLst>
                </a:prstGeom>
                <a:blipFill>
                  <a:blip r:embed="rId6"/>
                  <a:stretch>
                    <a:fillRect/>
                  </a:stretch>
                </a:blipFill>
                <a:ln w="25400">
                  <a:solidFill>
                    <a:schemeClr val="tx1"/>
                  </a:solidFill>
                </a:ln>
              </p:spPr>
              <p:txBody>
                <a:bodyPr/>
                <a:lstStyle/>
                <a:p>
                  <a:r>
                    <a:rPr lang="en-US">
                      <a:noFill/>
                    </a:rPr>
                    <a:t> </a:t>
                  </a:r>
                </a:p>
              </p:txBody>
            </p:sp>
          </mc:Fallback>
        </mc:AlternateContent>
        <p:sp>
          <p:nvSpPr>
            <p:cNvPr id="23" name="TextBox 22">
              <a:extLst>
                <a:ext uri="{FF2B5EF4-FFF2-40B4-BE49-F238E27FC236}">
                  <a16:creationId xmlns:a16="http://schemas.microsoft.com/office/drawing/2014/main" id="{7D7A2ABB-B959-DB4F-5F75-24E81B55E8F9}"/>
                </a:ext>
              </a:extLst>
            </p:cNvPr>
            <p:cNvSpPr txBox="1"/>
            <p:nvPr/>
          </p:nvSpPr>
          <p:spPr>
            <a:xfrm>
              <a:off x="7054965" y="2669710"/>
              <a:ext cx="585417" cy="523220"/>
            </a:xfrm>
            <a:prstGeom prst="rect">
              <a:avLst/>
            </a:prstGeom>
            <a:noFill/>
          </p:spPr>
          <p:txBody>
            <a:bodyPr wrap="none" rtlCol="0">
              <a:spAutoFit/>
            </a:bodyPr>
            <a:lstStyle/>
            <a:p>
              <a:r>
                <a:rPr lang="en-US" sz="2800" b="1" dirty="0"/>
                <a:t>HE</a:t>
              </a:r>
            </a:p>
          </p:txBody>
        </p:sp>
      </p:grpSp>
      <p:grpSp>
        <p:nvGrpSpPr>
          <p:cNvPr id="19" name="Group 18">
            <a:extLst>
              <a:ext uri="{FF2B5EF4-FFF2-40B4-BE49-F238E27FC236}">
                <a16:creationId xmlns:a16="http://schemas.microsoft.com/office/drawing/2014/main" id="{2DB0DA5F-75C0-8176-25C6-37DD2DD08EFF}"/>
              </a:ext>
            </a:extLst>
          </p:cNvPr>
          <p:cNvGrpSpPr/>
          <p:nvPr/>
        </p:nvGrpSpPr>
        <p:grpSpPr>
          <a:xfrm>
            <a:off x="4060138" y="3855535"/>
            <a:ext cx="5846762" cy="1432224"/>
            <a:chOff x="3825857" y="3881661"/>
            <a:chExt cx="5846762" cy="1432224"/>
          </a:xfrm>
        </p:grpSpPr>
        <p:cxnSp>
          <p:nvCxnSpPr>
            <p:cNvPr id="18" name="Straight Arrow Connector 17">
              <a:extLst>
                <a:ext uri="{FF2B5EF4-FFF2-40B4-BE49-F238E27FC236}">
                  <a16:creationId xmlns:a16="http://schemas.microsoft.com/office/drawing/2014/main" id="{C10AB74E-0406-9DED-F698-16ADB869D6FE}"/>
                </a:ext>
              </a:extLst>
            </p:cNvPr>
            <p:cNvCxnSpPr>
              <a:cxnSpLocks/>
            </p:cNvCxnSpPr>
            <p:nvPr/>
          </p:nvCxnSpPr>
          <p:spPr>
            <a:xfrm>
              <a:off x="3825857" y="4536178"/>
              <a:ext cx="5846762"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090114BC-B61E-A23D-E1D1-69664F4903C0}"/>
                    </a:ext>
                  </a:extLst>
                </p:cNvPr>
                <p:cNvSpPr/>
                <p:nvPr/>
              </p:nvSpPr>
              <p:spPr>
                <a:xfrm>
                  <a:off x="5188294" y="3885059"/>
                  <a:ext cx="3952739" cy="1090430"/>
                </a:xfrm>
                <a:prstGeom prst="roundRect">
                  <a:avLst>
                    <a:gd name="adj" fmla="val 1973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rPr>
                    <a:t>Zero-Knowledge Proof</a:t>
                  </a:r>
                </a:p>
                <a:p>
                  <a:pPr algn="ctr"/>
                  <a:r>
                    <a:rPr lang="en-US" sz="2400" dirty="0">
                      <a:solidFill>
                        <a:schemeClr val="tx1"/>
                      </a:solidFill>
                    </a:rPr>
                    <a:t>“</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𝑤</m:t>
                      </m:r>
                    </m:oMath>
                  </a14:m>
                  <a:r>
                    <a:rPr lang="en-US" sz="2400" dirty="0">
                      <a:solidFill>
                        <a:schemeClr val="tx1"/>
                      </a:solidFill>
                    </a:rPr>
                    <a:t> &amp; its local opening for </a:t>
                  </a:r>
                  <a14:m>
                    <m:oMath xmlns:m="http://schemas.openxmlformats.org/officeDocument/2006/math">
                      <m:r>
                        <a:rPr lang="en-US" sz="2400" i="1" dirty="0" smtClean="0">
                          <a:solidFill>
                            <a:schemeClr val="tx1"/>
                          </a:solidFill>
                          <a:latin typeface="Cambria Math" panose="02040503050406030204" pitchFamily="18" charset="0"/>
                        </a:rPr>
                        <m:t>h</m:t>
                      </m:r>
                    </m:oMath>
                  </a14:m>
                  <a:r>
                    <a:rPr lang="en-US" sz="2400" dirty="0">
                      <a:solidFill>
                        <a:schemeClr val="tx1"/>
                      </a:solidFill>
                    </a:rPr>
                    <a:t> </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𝑅</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𝑥</m:t>
                          </m:r>
                          <m:r>
                            <a:rPr lang="en-US" sz="2400" b="0" i="0"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𝑤</m:t>
                          </m:r>
                        </m:e>
                      </m:d>
                      <m:r>
                        <a:rPr lang="en-US" sz="2400" b="0" i="0" smtClean="0">
                          <a:solidFill>
                            <a:schemeClr val="tx1"/>
                          </a:solidFill>
                          <a:latin typeface="Cambria Math" panose="02040503050406030204" pitchFamily="18" charset="0"/>
                        </a:rPr>
                        <m:t>=1</m:t>
                      </m:r>
                    </m:oMath>
                  </a14:m>
                  <a:r>
                    <a:rPr lang="en-US" sz="2400" dirty="0">
                      <a:solidFill>
                        <a:schemeClr val="tx1"/>
                      </a:solidFill>
                    </a:rPr>
                    <a:t>”</a:t>
                  </a:r>
                </a:p>
              </p:txBody>
            </p:sp>
          </mc:Choice>
          <mc:Fallback xmlns="">
            <p:sp>
              <p:nvSpPr>
                <p:cNvPr id="22" name="Rounded Rectangle 21">
                  <a:extLst>
                    <a:ext uri="{FF2B5EF4-FFF2-40B4-BE49-F238E27FC236}">
                      <a16:creationId xmlns:a16="http://schemas.microsoft.com/office/drawing/2014/main" id="{090114BC-B61E-A23D-E1D1-69664F4903C0}"/>
                    </a:ext>
                  </a:extLst>
                </p:cNvPr>
                <p:cNvSpPr>
                  <a:spLocks noRot="1" noChangeAspect="1" noMove="1" noResize="1" noEditPoints="1" noAdjustHandles="1" noChangeArrowheads="1" noChangeShapeType="1" noTextEdit="1"/>
                </p:cNvSpPr>
                <p:nvPr/>
              </p:nvSpPr>
              <p:spPr>
                <a:xfrm>
                  <a:off x="5188294" y="3885059"/>
                  <a:ext cx="3952739" cy="1090430"/>
                </a:xfrm>
                <a:prstGeom prst="roundRect">
                  <a:avLst>
                    <a:gd name="adj" fmla="val 19730"/>
                  </a:avLst>
                </a:prstGeom>
                <a:blipFill>
                  <a:blip r:embed="rId7"/>
                  <a:stretch>
                    <a:fillRect t="-6742" b="-15730"/>
                  </a:stretch>
                </a:blipFill>
                <a:ln w="25400">
                  <a:solidFill>
                    <a:schemeClr val="tx1"/>
                  </a:solidFill>
                </a:ln>
              </p:spPr>
              <p:txBody>
                <a:bodyPr/>
                <a:lstStyle/>
                <a:p>
                  <a:r>
                    <a:rPr lang="en-US">
                      <a:noFill/>
                    </a:rPr>
                    <a:t> </a:t>
                  </a:r>
                </a:p>
              </p:txBody>
            </p:sp>
          </mc:Fallback>
        </mc:AlternateContent>
        <p:sp>
          <p:nvSpPr>
            <p:cNvPr id="24" name="TextBox 23">
              <a:extLst>
                <a:ext uri="{FF2B5EF4-FFF2-40B4-BE49-F238E27FC236}">
                  <a16:creationId xmlns:a16="http://schemas.microsoft.com/office/drawing/2014/main" id="{9E9B1180-7F04-7BF8-126C-AB1AFF14777D}"/>
                </a:ext>
              </a:extLst>
            </p:cNvPr>
            <p:cNvSpPr txBox="1"/>
            <p:nvPr/>
          </p:nvSpPr>
          <p:spPr>
            <a:xfrm>
              <a:off x="9032365" y="4790665"/>
              <a:ext cx="585417" cy="523220"/>
            </a:xfrm>
            <a:prstGeom prst="rect">
              <a:avLst/>
            </a:prstGeom>
            <a:noFill/>
          </p:spPr>
          <p:txBody>
            <a:bodyPr wrap="none" rtlCol="0">
              <a:spAutoFit/>
            </a:bodyPr>
            <a:lstStyle/>
            <a:p>
              <a:r>
                <a:rPr lang="en-US" sz="2800" b="1" dirty="0"/>
                <a:t>HE</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E254F94-2363-1C94-0F62-7E342247DB06}"/>
                    </a:ext>
                  </a:extLst>
                </p:cNvPr>
                <p:cNvSpPr txBox="1"/>
                <p:nvPr/>
              </p:nvSpPr>
              <p:spPr>
                <a:xfrm>
                  <a:off x="4340278" y="3881661"/>
                  <a:ext cx="564450" cy="646331"/>
                </a:xfrm>
                <a:prstGeom prst="rect">
                  <a:avLst/>
                </a:prstGeom>
                <a:noFill/>
              </p:spPr>
              <p:txBody>
                <a:bodyPr wrap="none" rtlCol="0">
                  <a:spAutoFit/>
                </a:bodyPr>
                <a:lstStyle/>
                <a:p>
                  <a14:m>
                    <m:oMath xmlns:m="http://schemas.openxmlformats.org/officeDocument/2006/math">
                      <m:r>
                        <a:rPr lang="en-US" sz="3600" i="1" dirty="0" smtClean="0">
                          <a:solidFill>
                            <a:srgbClr val="FF0000"/>
                          </a:solidFill>
                          <a:latin typeface="Cambria Math" panose="02040503050406030204" pitchFamily="18" charset="0"/>
                        </a:rPr>
                        <m:t>h</m:t>
                      </m:r>
                    </m:oMath>
                  </a14:m>
                  <a:r>
                    <a:rPr lang="en-US" sz="3600" dirty="0"/>
                    <a:t>,</a:t>
                  </a:r>
                </a:p>
              </p:txBody>
            </p:sp>
          </mc:Choice>
          <mc:Fallback xmlns="">
            <p:sp>
              <p:nvSpPr>
                <p:cNvPr id="25" name="TextBox 24">
                  <a:extLst>
                    <a:ext uri="{FF2B5EF4-FFF2-40B4-BE49-F238E27FC236}">
                      <a16:creationId xmlns:a16="http://schemas.microsoft.com/office/drawing/2014/main" id="{5E254F94-2363-1C94-0F62-7E342247DB06}"/>
                    </a:ext>
                  </a:extLst>
                </p:cNvPr>
                <p:cNvSpPr txBox="1">
                  <a:spLocks noRot="1" noChangeAspect="1" noMove="1" noResize="1" noEditPoints="1" noAdjustHandles="1" noChangeArrowheads="1" noChangeShapeType="1" noTextEdit="1"/>
                </p:cNvSpPr>
                <p:nvPr/>
              </p:nvSpPr>
              <p:spPr>
                <a:xfrm>
                  <a:off x="4340278" y="3881661"/>
                  <a:ext cx="564450" cy="646331"/>
                </a:xfrm>
                <a:prstGeom prst="rect">
                  <a:avLst/>
                </a:prstGeom>
                <a:blipFill>
                  <a:blip r:embed="rId8"/>
                  <a:stretch>
                    <a:fillRect l="-10870" t="-13462" r="-30435" b="-32692"/>
                  </a:stretch>
                </a:blipFill>
              </p:spPr>
              <p:txBody>
                <a:bodyPr/>
                <a:lstStyle/>
                <a:p>
                  <a:r>
                    <a:rPr lang="en-US">
                      <a:noFill/>
                    </a:rPr>
                    <a:t> </a:t>
                  </a:r>
                </a:p>
              </p:txBody>
            </p:sp>
          </mc:Fallback>
        </mc:AlternateContent>
      </p:grpSp>
      <p:sp>
        <p:nvSpPr>
          <p:cNvPr id="27" name="TextBox 26">
            <a:extLst>
              <a:ext uri="{FF2B5EF4-FFF2-40B4-BE49-F238E27FC236}">
                <a16:creationId xmlns:a16="http://schemas.microsoft.com/office/drawing/2014/main" id="{724247DD-82B4-B971-543A-57D7A0B55DC8}"/>
              </a:ext>
            </a:extLst>
          </p:cNvPr>
          <p:cNvSpPr txBox="1"/>
          <p:nvPr/>
        </p:nvSpPr>
        <p:spPr>
          <a:xfrm>
            <a:off x="2802664" y="2349034"/>
            <a:ext cx="1510350" cy="461665"/>
          </a:xfrm>
          <a:prstGeom prst="rect">
            <a:avLst/>
          </a:prstGeom>
          <a:noFill/>
        </p:spPr>
        <p:txBody>
          <a:bodyPr wrap="none" rtlCol="0">
            <a:spAutoFit/>
          </a:bodyPr>
          <a:lstStyle/>
          <a:p>
            <a:r>
              <a:rPr lang="en-US" sz="2400" dirty="0">
                <a:solidFill>
                  <a:srgbClr val="FF0000"/>
                </a:solidFill>
              </a:rPr>
              <a:t>(SSB Hash)</a:t>
            </a:r>
          </a:p>
        </p:txBody>
      </p:sp>
      <p:grpSp>
        <p:nvGrpSpPr>
          <p:cNvPr id="15" name="Group 14">
            <a:extLst>
              <a:ext uri="{FF2B5EF4-FFF2-40B4-BE49-F238E27FC236}">
                <a16:creationId xmlns:a16="http://schemas.microsoft.com/office/drawing/2014/main" id="{1DE4D00F-4C6A-3A7D-54F3-33921EB588B5}"/>
              </a:ext>
            </a:extLst>
          </p:cNvPr>
          <p:cNvGrpSpPr/>
          <p:nvPr/>
        </p:nvGrpSpPr>
        <p:grpSpPr>
          <a:xfrm>
            <a:off x="3345726" y="4407155"/>
            <a:ext cx="3923959" cy="1180301"/>
            <a:chOff x="3111445" y="4433281"/>
            <a:chExt cx="3923959" cy="1180301"/>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3054C04-5ED9-229B-C573-38335DD7E524}"/>
                    </a:ext>
                  </a:extLst>
                </p:cNvPr>
                <p:cNvSpPr txBox="1"/>
                <p:nvPr/>
              </p:nvSpPr>
              <p:spPr>
                <a:xfrm>
                  <a:off x="3111445" y="5151917"/>
                  <a:ext cx="3923959" cy="461665"/>
                </a:xfrm>
                <a:prstGeom prst="rect">
                  <a:avLst/>
                </a:prstGeom>
                <a:solidFill>
                  <a:schemeClr val="bg1"/>
                </a:solidFill>
                <a:ln w="25400">
                  <a:solidFill>
                    <a:srgbClr val="FF0000"/>
                  </a:solidFill>
                </a:ln>
              </p:spPr>
              <p:txBody>
                <a:bodyPr wrap="none" rtlCol="0">
                  <a:spAutoFit/>
                </a:bodyPr>
                <a:lstStyle/>
                <a:p>
                  <a:pPr algn="ctr"/>
                  <a:r>
                    <a:rPr lang="en-US" sz="2400" b="1" dirty="0">
                      <a:solidFill>
                        <a:srgbClr val="FF0000"/>
                      </a:solidFill>
                    </a:rPr>
                    <a:t>Extract a random location: </a:t>
                  </a:r>
                  <a14:m>
                    <m:oMath xmlns:m="http://schemas.openxmlformats.org/officeDocument/2006/math">
                      <m:r>
                        <a:rPr lang="en-US" sz="2400" b="0" i="1" dirty="0" smtClean="0">
                          <a:solidFill>
                            <a:srgbClr val="FF0000"/>
                          </a:solidFill>
                          <a:latin typeface="Cambria Math" panose="02040503050406030204" pitchFamily="18" charset="0"/>
                        </a:rPr>
                        <m:t>𝑤</m:t>
                      </m:r>
                      <m:r>
                        <a:rPr lang="en-US" sz="2400" b="0" i="1" dirty="0" smtClean="0">
                          <a:solidFill>
                            <a:srgbClr val="FF0000"/>
                          </a:solidFill>
                          <a:latin typeface="Cambria Math" panose="02040503050406030204" pitchFamily="18" charset="0"/>
                        </a:rPr>
                        <m:t>′</m:t>
                      </m:r>
                    </m:oMath>
                  </a14:m>
                  <a:endParaRPr lang="en-US" sz="2400" dirty="0">
                    <a:solidFill>
                      <a:srgbClr val="FF0000"/>
                    </a:solidFill>
                  </a:endParaRPr>
                </a:p>
              </p:txBody>
            </p:sp>
          </mc:Choice>
          <mc:Fallback xmlns="">
            <p:sp>
              <p:nvSpPr>
                <p:cNvPr id="28" name="TextBox 27">
                  <a:extLst>
                    <a:ext uri="{FF2B5EF4-FFF2-40B4-BE49-F238E27FC236}">
                      <a16:creationId xmlns:a16="http://schemas.microsoft.com/office/drawing/2014/main" id="{33054C04-5ED9-229B-C573-38335DD7E524}"/>
                    </a:ext>
                  </a:extLst>
                </p:cNvPr>
                <p:cNvSpPr txBox="1">
                  <a:spLocks noRot="1" noChangeAspect="1" noMove="1" noResize="1" noEditPoints="1" noAdjustHandles="1" noChangeArrowheads="1" noChangeShapeType="1" noTextEdit="1"/>
                </p:cNvSpPr>
                <p:nvPr/>
              </p:nvSpPr>
              <p:spPr>
                <a:xfrm>
                  <a:off x="3111445" y="5151917"/>
                  <a:ext cx="3923959" cy="461665"/>
                </a:xfrm>
                <a:prstGeom prst="rect">
                  <a:avLst/>
                </a:prstGeom>
                <a:blipFill>
                  <a:blip r:embed="rId9"/>
                  <a:stretch>
                    <a:fillRect l="-1282" t="-5000" b="-25000"/>
                  </a:stretch>
                </a:blipFill>
                <a:ln w="25400">
                  <a:solidFill>
                    <a:srgbClr val="FF0000"/>
                  </a:solidFill>
                </a:ln>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4D264A89-73EF-1FFE-FB86-4CCC008DF646}"/>
                </a:ext>
              </a:extLst>
            </p:cNvPr>
            <p:cNvCxnSpPr>
              <a:cxnSpLocks/>
              <a:endCxn id="28" idx="0"/>
            </p:cNvCxnSpPr>
            <p:nvPr/>
          </p:nvCxnSpPr>
          <p:spPr>
            <a:xfrm>
              <a:off x="4577915" y="4433281"/>
              <a:ext cx="495510" cy="718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E60AFD18-D2ED-E09B-4F23-391F47D0FB29}"/>
                  </a:ext>
                </a:extLst>
              </p:cNvPr>
              <p:cNvSpPr txBox="1"/>
              <p:nvPr/>
            </p:nvSpPr>
            <p:spPr>
              <a:xfrm>
                <a:off x="1224667" y="5830903"/>
                <a:ext cx="10036594" cy="461665"/>
              </a:xfrm>
              <a:prstGeom prst="rect">
                <a:avLst/>
              </a:prstGeom>
              <a:noFill/>
            </p:spPr>
            <p:txBody>
              <a:bodyPr wrap="none" rtlCol="0">
                <a:spAutoFit/>
              </a:bodyPr>
              <a:lstStyle/>
              <a:p>
                <a:r>
                  <a:rPr lang="en-US" sz="2400" dirty="0">
                    <a:solidFill>
                      <a:srgbClr val="FF0000"/>
                    </a:solidFill>
                  </a:rPr>
                  <a:t>With Pr. </a:t>
                </a:r>
                <a14:m>
                  <m:oMath xmlns:m="http://schemas.openxmlformats.org/officeDocument/2006/math">
                    <m:r>
                      <a:rPr lang="en-US" sz="2400" b="0" i="1" smtClean="0">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𝑝𝑜𝑙𝑦</m:t>
                    </m:r>
                  </m:oMath>
                </a14:m>
                <a:r>
                  <a:rPr lang="en-US" sz="2400" dirty="0">
                    <a:solidFill>
                      <a:srgbClr val="FF0000"/>
                    </a:solidFill>
                  </a:rPr>
                  <a:t>, </a:t>
                </a:r>
                <a14:m>
                  <m:oMath xmlns:m="http://schemas.openxmlformats.org/officeDocument/2006/math">
                    <m:r>
                      <a:rPr lang="en-US" sz="2400" b="0" i="1" smtClean="0">
                        <a:solidFill>
                          <a:srgbClr val="FF0000"/>
                        </a:solidFill>
                        <a:latin typeface="Cambria Math" panose="02040503050406030204" pitchFamily="18" charset="0"/>
                      </a:rPr>
                      <m:t>𝑤</m:t>
                    </m:r>
                    <m:r>
                      <a:rPr lang="en-US" sz="2400" b="0" i="1" smtClean="0">
                        <a:solidFill>
                          <a:srgbClr val="FF0000"/>
                        </a:solidFill>
                        <a:latin typeface="Cambria Math" panose="02040503050406030204" pitchFamily="18" charset="0"/>
                      </a:rPr>
                      <m:t>=</m:t>
                    </m:r>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𝑤</m:t>
                        </m:r>
                      </m:e>
                      <m:sup>
                        <m:r>
                          <a:rPr lang="en-US" sz="2400" b="0" i="1" smtClean="0">
                            <a:solidFill>
                              <a:srgbClr val="FF0000"/>
                            </a:solidFill>
                            <a:latin typeface="Cambria Math" panose="02040503050406030204" pitchFamily="18" charset="0"/>
                          </a:rPr>
                          <m:t>′</m:t>
                        </m:r>
                      </m:sup>
                    </m:sSup>
                  </m:oMath>
                </a14:m>
                <a:r>
                  <a:rPr lang="en-US" sz="2400" dirty="0">
                    <a:solidFill>
                      <a:srgbClr val="FF0000"/>
                    </a:solidFill>
                  </a:rPr>
                  <a:t> </a:t>
                </a:r>
                <a14:m>
                  <m:oMath xmlns:m="http://schemas.openxmlformats.org/officeDocument/2006/math">
                    <m:r>
                      <a:rPr lang="en-US" sz="2400" b="0" i="1" dirty="0" smtClean="0">
                        <a:solidFill>
                          <a:srgbClr val="FF0000"/>
                        </a:solidFill>
                        <a:latin typeface="Cambria Math" panose="02040503050406030204" pitchFamily="18" charset="0"/>
                      </a:rPr>
                      <m:t>⇒</m:t>
                    </m:r>
                    <m:r>
                      <a:rPr lang="en-US" sz="2400" b="0" i="1" dirty="0" smtClean="0">
                        <a:solidFill>
                          <a:srgbClr val="FF0000"/>
                        </a:solidFill>
                        <a:latin typeface="Cambria Math" panose="02040503050406030204" pitchFamily="18" charset="0"/>
                      </a:rPr>
                      <m:t>𝑅</m:t>
                    </m:r>
                    <m:d>
                      <m:dPr>
                        <m:ctrlPr>
                          <a:rPr lang="en-US" sz="2400" b="0" i="1" dirty="0" smtClean="0">
                            <a:solidFill>
                              <a:srgbClr val="FF0000"/>
                            </a:solidFill>
                            <a:latin typeface="Cambria Math" panose="02040503050406030204" pitchFamily="18" charset="0"/>
                          </a:rPr>
                        </m:ctrlPr>
                      </m:dPr>
                      <m:e>
                        <m:r>
                          <a:rPr lang="en-US" sz="2400" b="0" i="1" dirty="0" smtClean="0">
                            <a:solidFill>
                              <a:srgbClr val="FF0000"/>
                            </a:solidFill>
                            <a:latin typeface="Cambria Math" panose="02040503050406030204" pitchFamily="18" charset="0"/>
                          </a:rPr>
                          <m:t>𝑥</m:t>
                        </m:r>
                        <m:r>
                          <a:rPr lang="en-US" sz="2400" b="0" i="1" dirty="0" smtClean="0">
                            <a:solidFill>
                              <a:srgbClr val="FF0000"/>
                            </a:solidFill>
                            <a:latin typeface="Cambria Math" panose="02040503050406030204" pitchFamily="18" charset="0"/>
                          </a:rPr>
                          <m:t>,</m:t>
                        </m:r>
                        <m:sSup>
                          <m:sSupPr>
                            <m:ctrlPr>
                              <a:rPr lang="en-US" sz="2400" b="0" i="1" dirty="0" smtClean="0">
                                <a:solidFill>
                                  <a:srgbClr val="FF0000"/>
                                </a:solidFill>
                                <a:latin typeface="Cambria Math" panose="02040503050406030204" pitchFamily="18" charset="0"/>
                              </a:rPr>
                            </m:ctrlPr>
                          </m:sSupPr>
                          <m:e>
                            <m:r>
                              <a:rPr lang="en-US" sz="2400" b="0" i="1" dirty="0" smtClean="0">
                                <a:solidFill>
                                  <a:srgbClr val="FF0000"/>
                                </a:solidFill>
                                <a:latin typeface="Cambria Math" panose="02040503050406030204" pitchFamily="18" charset="0"/>
                              </a:rPr>
                              <m:t>𝑤</m:t>
                            </m:r>
                          </m:e>
                          <m:sup>
                            <m:r>
                              <a:rPr lang="en-US" sz="2400" b="0" i="1" dirty="0" smtClean="0">
                                <a:solidFill>
                                  <a:srgbClr val="FF0000"/>
                                </a:solidFill>
                                <a:latin typeface="Cambria Math" panose="02040503050406030204" pitchFamily="18" charset="0"/>
                              </a:rPr>
                              <m:t>′</m:t>
                            </m:r>
                          </m:sup>
                        </m:sSup>
                      </m:e>
                    </m:d>
                    <m:r>
                      <a:rPr lang="en-US" sz="2400" b="0" i="1" dirty="0" smtClean="0">
                        <a:solidFill>
                          <a:srgbClr val="FF0000"/>
                        </a:solidFill>
                        <a:latin typeface="Cambria Math" panose="02040503050406030204" pitchFamily="18" charset="0"/>
                      </a:rPr>
                      <m:t>=1</m:t>
                    </m:r>
                  </m:oMath>
                </a14:m>
                <a:r>
                  <a:rPr lang="en-US" sz="2400" dirty="0">
                    <a:solidFill>
                      <a:srgbClr val="FF0000"/>
                    </a:solidFill>
                  </a:rPr>
                  <a:t>, which is unlikely for ‘high entropy’ </a:t>
                </a:r>
                <a14:m>
                  <m:oMath xmlns:m="http://schemas.openxmlformats.org/officeDocument/2006/math">
                    <m:r>
                      <a:rPr lang="en-US" sz="2400" b="0" i="1" smtClean="0">
                        <a:solidFill>
                          <a:srgbClr val="FF0000"/>
                        </a:solidFill>
                        <a:latin typeface="Cambria Math" panose="02040503050406030204" pitchFamily="18" charset="0"/>
                      </a:rPr>
                      <m:t>𝑥</m:t>
                    </m:r>
                  </m:oMath>
                </a14:m>
                <a:endParaRPr lang="en-US" sz="2400" dirty="0">
                  <a:solidFill>
                    <a:srgbClr val="FF0000"/>
                  </a:solidFill>
                </a:endParaRPr>
              </a:p>
            </p:txBody>
          </p:sp>
        </mc:Choice>
        <mc:Fallback>
          <p:sp>
            <p:nvSpPr>
              <p:cNvPr id="31" name="TextBox 30">
                <a:extLst>
                  <a:ext uri="{FF2B5EF4-FFF2-40B4-BE49-F238E27FC236}">
                    <a16:creationId xmlns:a16="http://schemas.microsoft.com/office/drawing/2014/main" id="{E60AFD18-D2ED-E09B-4F23-391F47D0FB29}"/>
                  </a:ext>
                </a:extLst>
              </p:cNvPr>
              <p:cNvSpPr txBox="1">
                <a:spLocks noRot="1" noChangeAspect="1" noMove="1" noResize="1" noEditPoints="1" noAdjustHandles="1" noChangeArrowheads="1" noChangeShapeType="1" noTextEdit="1"/>
              </p:cNvSpPr>
              <p:nvPr/>
            </p:nvSpPr>
            <p:spPr>
              <a:xfrm>
                <a:off x="1224667" y="5830903"/>
                <a:ext cx="10036594" cy="461665"/>
              </a:xfrm>
              <a:prstGeom prst="rect">
                <a:avLst/>
              </a:prstGeom>
              <a:blipFill>
                <a:blip r:embed="rId10"/>
                <a:stretch>
                  <a:fillRect l="-1011" t="-8108" b="-29730"/>
                </a:stretch>
              </a:blipFill>
            </p:spPr>
            <p:txBody>
              <a:bodyPr/>
              <a:lstStyle/>
              <a:p>
                <a:r>
                  <a:rPr lang="en-US">
                    <a:noFill/>
                  </a:rPr>
                  <a:t> </a:t>
                </a:r>
              </a:p>
            </p:txBody>
          </p:sp>
        </mc:Fallback>
      </mc:AlternateContent>
      <p:sp>
        <p:nvSpPr>
          <p:cNvPr id="32" name="Rounded Rectangle 31">
            <a:extLst>
              <a:ext uri="{FF2B5EF4-FFF2-40B4-BE49-F238E27FC236}">
                <a16:creationId xmlns:a16="http://schemas.microsoft.com/office/drawing/2014/main" id="{639F2D38-4004-9B76-58DF-99BEAF1ACAA2}"/>
              </a:ext>
            </a:extLst>
          </p:cNvPr>
          <p:cNvSpPr/>
          <p:nvPr/>
        </p:nvSpPr>
        <p:spPr>
          <a:xfrm>
            <a:off x="5421796" y="3858933"/>
            <a:ext cx="3952739" cy="1090430"/>
          </a:xfrm>
          <a:prstGeom prst="roundRect">
            <a:avLst>
              <a:gd name="adj" fmla="val 19730"/>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3" name="TextBox 32">
            <a:extLst>
              <a:ext uri="{FF2B5EF4-FFF2-40B4-BE49-F238E27FC236}">
                <a16:creationId xmlns:a16="http://schemas.microsoft.com/office/drawing/2014/main" id="{B1EF3672-7579-EF8B-6DCF-6B21F4437944}"/>
              </a:ext>
            </a:extLst>
          </p:cNvPr>
          <p:cNvSpPr txBox="1"/>
          <p:nvPr/>
        </p:nvSpPr>
        <p:spPr>
          <a:xfrm>
            <a:off x="7508049" y="5284363"/>
            <a:ext cx="4353564" cy="461665"/>
          </a:xfrm>
          <a:prstGeom prst="rect">
            <a:avLst/>
          </a:prstGeom>
          <a:noFill/>
        </p:spPr>
        <p:txBody>
          <a:bodyPr wrap="none" rtlCol="0">
            <a:spAutoFit/>
          </a:bodyPr>
          <a:lstStyle/>
          <a:p>
            <a:r>
              <a:rPr lang="en-US" sz="2400" dirty="0">
                <a:solidFill>
                  <a:srgbClr val="7030A0"/>
                </a:solidFill>
              </a:rPr>
              <a:t>Avoid non-black-box use of hash?</a:t>
            </a:r>
          </a:p>
        </p:txBody>
      </p:sp>
      <mc:AlternateContent xmlns:mc="http://schemas.openxmlformats.org/markup-compatibility/2006" xmlns:a14="http://schemas.microsoft.com/office/drawing/2010/main">
        <mc:Choice Requires="a14">
          <p:graphicFrame>
            <p:nvGraphicFramePr>
              <p:cNvPr id="20" name="Table 4">
                <a:extLst>
                  <a:ext uri="{FF2B5EF4-FFF2-40B4-BE49-F238E27FC236}">
                    <a16:creationId xmlns:a16="http://schemas.microsoft.com/office/drawing/2014/main" id="{27E4EC10-FD88-AD48-77AE-1306B890357C}"/>
                  </a:ext>
                </a:extLst>
              </p:cNvPr>
              <p:cNvGraphicFramePr>
                <a:graphicFrameLocks/>
              </p:cNvGraphicFramePr>
              <p:nvPr>
                <p:extLst>
                  <p:ext uri="{D42A27DB-BD31-4B8C-83A1-F6EECF244321}">
                    <p14:modId xmlns:p14="http://schemas.microsoft.com/office/powerpoint/2010/main" val="1458622076"/>
                  </p:ext>
                </p:extLst>
              </p:nvPr>
            </p:nvGraphicFramePr>
            <p:xfrm>
              <a:off x="1528648" y="2637333"/>
              <a:ext cx="1131348" cy="1859280"/>
            </p:xfrm>
            <a:graphic>
              <a:graphicData uri="http://schemas.openxmlformats.org/drawingml/2006/table">
                <a:tbl>
                  <a:tblPr firstRow="1" bandRow="1">
                    <a:tableStyleId>{5940675A-B579-460E-94D1-54222C63F5DA}</a:tableStyleId>
                  </a:tblPr>
                  <a:tblGrid>
                    <a:gridCol w="1131348">
                      <a:extLst>
                        <a:ext uri="{9D8B030D-6E8A-4147-A177-3AD203B41FA5}">
                          <a16:colId xmlns:a16="http://schemas.microsoft.com/office/drawing/2014/main" val="2232287867"/>
                        </a:ext>
                      </a:extLst>
                    </a:gridCol>
                  </a:tblGrid>
                  <a:tr h="370840">
                    <a:tc>
                      <a:txBody>
                        <a:bodyPr/>
                        <a:lstStyle/>
                        <a:p>
                          <a:pPr algn="ctr"/>
                          <a:endParaRPr lang="en-US" sz="2600"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06480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5638226"/>
                      </a:ext>
                    </a:extLst>
                  </a:tr>
                  <a:tr h="370840">
                    <a:tc>
                      <a:txBody>
                        <a:bodyPr/>
                        <a:lstStyle/>
                        <a:p>
                          <a:pPr algn="ctr"/>
                          <a:r>
                            <a:rPr lang="en-US" sz="2000" dirty="0"/>
                            <a:t>Com(</a:t>
                          </a:r>
                          <a14:m>
                            <m:oMath xmlns:m="http://schemas.openxmlformats.org/officeDocument/2006/math">
                              <m:r>
                                <a:rPr lang="en-US" sz="2000" i="1" dirty="0" smtClean="0">
                                  <a:latin typeface="Cambria Math" panose="02040503050406030204" pitchFamily="18" charset="0"/>
                                </a:rPr>
                                <m:t>𝑤</m:t>
                              </m:r>
                            </m:oMath>
                          </a14:m>
                          <a:r>
                            <a:rPr lang="en-US" sz="20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40150531"/>
                      </a:ext>
                    </a:extLst>
                  </a:tr>
                  <a:tr h="370840">
                    <a:tc>
                      <a:txBody>
                        <a:bodyPr/>
                        <a:lstStyle/>
                        <a:p>
                          <a:pPr algn="ctr"/>
                          <a:r>
                            <a:rPr lang="en-US" sz="2600" dirty="0"/>
                            <a:t>...</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1566779"/>
                      </a:ext>
                    </a:extLst>
                  </a:tr>
                </a:tbl>
              </a:graphicData>
            </a:graphic>
          </p:graphicFrame>
        </mc:Choice>
        <mc:Fallback xmlns="">
          <p:graphicFrame>
            <p:nvGraphicFramePr>
              <p:cNvPr id="20" name="Table 4">
                <a:extLst>
                  <a:ext uri="{FF2B5EF4-FFF2-40B4-BE49-F238E27FC236}">
                    <a16:creationId xmlns:a16="http://schemas.microsoft.com/office/drawing/2014/main" id="{27E4EC10-FD88-AD48-77AE-1306B890357C}"/>
                  </a:ext>
                </a:extLst>
              </p:cNvPr>
              <p:cNvGraphicFramePr>
                <a:graphicFrameLocks/>
              </p:cNvGraphicFramePr>
              <p:nvPr>
                <p:extLst>
                  <p:ext uri="{D42A27DB-BD31-4B8C-83A1-F6EECF244321}">
                    <p14:modId xmlns:p14="http://schemas.microsoft.com/office/powerpoint/2010/main" val="1458622076"/>
                  </p:ext>
                </p:extLst>
              </p:nvPr>
            </p:nvGraphicFramePr>
            <p:xfrm>
              <a:off x="1528648" y="2637333"/>
              <a:ext cx="1131348" cy="1859280"/>
            </p:xfrm>
            <a:graphic>
              <a:graphicData uri="http://schemas.openxmlformats.org/drawingml/2006/table">
                <a:tbl>
                  <a:tblPr firstRow="1" bandRow="1">
                    <a:tableStyleId>{5940675A-B579-460E-94D1-54222C63F5DA}</a:tableStyleId>
                  </a:tblPr>
                  <a:tblGrid>
                    <a:gridCol w="1131348">
                      <a:extLst>
                        <a:ext uri="{9D8B030D-6E8A-4147-A177-3AD203B41FA5}">
                          <a16:colId xmlns:a16="http://schemas.microsoft.com/office/drawing/2014/main" val="2232287867"/>
                        </a:ext>
                      </a:extLst>
                    </a:gridCol>
                  </a:tblGrid>
                  <a:tr h="487680">
                    <a:tc>
                      <a:txBody>
                        <a:bodyPr/>
                        <a:lstStyle/>
                        <a:p>
                          <a:pPr algn="ctr"/>
                          <a:endParaRPr lang="en-US" sz="2600"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0648034"/>
                      </a:ext>
                    </a:extLst>
                  </a:tr>
                  <a:tr h="487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5638226"/>
                      </a:ext>
                    </a:extLst>
                  </a:tr>
                  <a:tr h="39624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11"/>
                          <a:stretch>
                            <a:fillRect t="-251613" b="-164516"/>
                          </a:stretch>
                        </a:blipFill>
                      </a:tcPr>
                    </a:tc>
                    <a:extLst>
                      <a:ext uri="{0D108BD9-81ED-4DB2-BD59-A6C34878D82A}">
                        <a16:rowId xmlns:a16="http://schemas.microsoft.com/office/drawing/2014/main" val="440150531"/>
                      </a:ext>
                    </a:extLst>
                  </a:tr>
                  <a:tr h="487680">
                    <a:tc>
                      <a:txBody>
                        <a:bodyPr/>
                        <a:lstStyle/>
                        <a:p>
                          <a:pPr algn="ctr"/>
                          <a:r>
                            <a:rPr lang="en-US" sz="2600" dirty="0"/>
                            <a:t>...</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1566779"/>
                      </a:ext>
                    </a:extLst>
                  </a:tr>
                </a:tbl>
              </a:graphicData>
            </a:graphic>
          </p:graphicFrame>
        </mc:Fallback>
      </mc:AlternateContent>
      <p:cxnSp>
        <p:nvCxnSpPr>
          <p:cNvPr id="21" name="Straight Arrow Connector 20">
            <a:extLst>
              <a:ext uri="{FF2B5EF4-FFF2-40B4-BE49-F238E27FC236}">
                <a16:creationId xmlns:a16="http://schemas.microsoft.com/office/drawing/2014/main" id="{2ABD181B-CA19-AA2B-85AD-777E6C0133FB}"/>
              </a:ext>
            </a:extLst>
          </p:cNvPr>
          <p:cNvCxnSpPr>
            <a:cxnSpLocks/>
          </p:cNvCxnSpPr>
          <p:nvPr/>
        </p:nvCxnSpPr>
        <p:spPr>
          <a:xfrm>
            <a:off x="1283619" y="3812247"/>
            <a:ext cx="288147"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93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4875-6364-D751-2747-3944DBA22F8C}"/>
              </a:ext>
            </a:extLst>
          </p:cNvPr>
          <p:cNvSpPr>
            <a:spLocks noGrp="1"/>
          </p:cNvSpPr>
          <p:nvPr>
            <p:ph type="title"/>
          </p:nvPr>
        </p:nvSpPr>
        <p:spPr/>
        <p:txBody>
          <a:bodyPr/>
          <a:lstStyle/>
          <a:p>
            <a:r>
              <a:rPr lang="en-US" dirty="0">
                <a:solidFill>
                  <a:srgbClr val="0070C0"/>
                </a:solidFill>
              </a:rPr>
              <a:t>Background</a:t>
            </a:r>
            <a:r>
              <a:rPr lang="en-US" dirty="0"/>
              <a:t>: </a:t>
            </a:r>
            <a:br>
              <a:rPr lang="en-US" dirty="0"/>
            </a:br>
            <a:r>
              <a:rPr lang="en-US" dirty="0"/>
              <a:t>Zero-Knowledge via </a:t>
            </a:r>
            <a:r>
              <a:rPr lang="en-US" dirty="0">
                <a:solidFill>
                  <a:srgbClr val="0070C0"/>
                </a:solidFill>
              </a:rPr>
              <a:t>MPC-in-the-Head</a:t>
            </a:r>
            <a:r>
              <a:rPr lang="en-US" dirty="0"/>
              <a:t> </a:t>
            </a:r>
            <a:r>
              <a:rPr lang="en-US" sz="3200" dirty="0">
                <a:solidFill>
                  <a:srgbClr val="0070C0"/>
                </a:solidFill>
              </a:rPr>
              <a:t>[IKOS’17]</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316837E-3462-E05D-C94D-C1A27A6DFF81}"/>
                  </a:ext>
                </a:extLst>
              </p:cNvPr>
              <p:cNvSpPr txBox="1"/>
              <p:nvPr/>
            </p:nvSpPr>
            <p:spPr>
              <a:xfrm>
                <a:off x="1102432" y="5497556"/>
                <a:ext cx="3753976" cy="830997"/>
              </a:xfrm>
              <a:prstGeom prst="rect">
                <a:avLst/>
              </a:prstGeom>
              <a:noFill/>
            </p:spPr>
            <p:txBody>
              <a:bodyPr wrap="none" rtlCol="0" anchor="ctr">
                <a:spAutoFit/>
              </a:bodyPr>
              <a:lstStyle/>
              <a:p>
                <a:pPr algn="ctr"/>
                <a:r>
                  <a:rPr lang="en-US" sz="2400" dirty="0"/>
                  <a:t>Jointly Compute</a:t>
                </a:r>
              </a:p>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𝑅</m:t>
                      </m:r>
                      <m:r>
                        <a:rPr lang="en-US" sz="2400" b="0" i="1" dirty="0" smtClean="0">
                          <a:latin typeface="Cambria Math" panose="02040503050406030204" pitchFamily="18" charset="0"/>
                        </a:rPr>
                        <m:t>(</m:t>
                      </m:r>
                      <m:r>
                        <a:rPr lang="en-US" sz="2400" b="0" i="1" dirty="0" smtClean="0">
                          <a:latin typeface="Cambria Math" panose="02040503050406030204" pitchFamily="18" charset="0"/>
                        </a:rPr>
                        <m:t>𝑥</m:t>
                      </m:r>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3</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4</m:t>
                          </m:r>
                        </m:sub>
                      </m:sSub>
                      <m:r>
                        <a:rPr lang="en-US" sz="2400" b="0" i="1" dirty="0" smtClean="0">
                          <a:latin typeface="Cambria Math" panose="02040503050406030204" pitchFamily="18" charset="0"/>
                        </a:rPr>
                        <m:t>)</m:t>
                      </m:r>
                    </m:oMath>
                  </m:oMathPara>
                </a14:m>
                <a:endParaRPr lang="en-US" sz="2400" dirty="0"/>
              </a:p>
            </p:txBody>
          </p:sp>
        </mc:Choice>
        <mc:Fallback xmlns="">
          <p:sp>
            <p:nvSpPr>
              <p:cNvPr id="16" name="TextBox 15">
                <a:extLst>
                  <a:ext uri="{FF2B5EF4-FFF2-40B4-BE49-F238E27FC236}">
                    <a16:creationId xmlns:a16="http://schemas.microsoft.com/office/drawing/2014/main" id="{D316837E-3462-E05D-C94D-C1A27A6DFF81}"/>
                  </a:ext>
                </a:extLst>
              </p:cNvPr>
              <p:cNvSpPr txBox="1">
                <a:spLocks noRot="1" noChangeAspect="1" noMove="1" noResize="1" noEditPoints="1" noAdjustHandles="1" noChangeArrowheads="1" noChangeShapeType="1" noTextEdit="1"/>
              </p:cNvSpPr>
              <p:nvPr/>
            </p:nvSpPr>
            <p:spPr>
              <a:xfrm>
                <a:off x="1102432" y="5497556"/>
                <a:ext cx="3753976" cy="830997"/>
              </a:xfrm>
              <a:prstGeom prst="rect">
                <a:avLst/>
              </a:prstGeom>
              <a:blipFill>
                <a:blip r:embed="rId3"/>
                <a:stretch>
                  <a:fillRect t="-4478" b="-8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E9BD064-B32D-ADFC-D1C6-3124AF2269E6}"/>
                  </a:ext>
                </a:extLst>
              </p:cNvPr>
              <p:cNvSpPr txBox="1"/>
              <p:nvPr/>
            </p:nvSpPr>
            <p:spPr>
              <a:xfrm>
                <a:off x="436426" y="1905452"/>
                <a:ext cx="6096000" cy="461665"/>
              </a:xfrm>
              <a:prstGeom prst="rect">
                <a:avLst/>
              </a:prstGeom>
              <a:noFill/>
            </p:spPr>
            <p:txBody>
              <a:bodyPr wrap="square">
                <a:spAutoFit/>
              </a:bodyPr>
              <a:lstStyle/>
              <a:p>
                <a:r>
                  <a:rPr lang="en-US" sz="2400" b="0" dirty="0"/>
                  <a:t> Secrete share </a:t>
                </a:r>
                <a14:m>
                  <m:oMath xmlns:m="http://schemas.openxmlformats.org/officeDocument/2006/math">
                    <m:r>
                      <a:rPr lang="en-US" sz="2400" b="0" i="1" dirty="0" smtClean="0">
                        <a:latin typeface="Cambria Math" panose="02040503050406030204" pitchFamily="18" charset="0"/>
                      </a:rPr>
                      <m:t>𝑤</m:t>
                    </m:r>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𝑁</m:t>
                        </m:r>
                      </m:sub>
                    </m:sSub>
                  </m:oMath>
                </a14:m>
                <a:endParaRPr lang="en-US" sz="2400" dirty="0"/>
              </a:p>
            </p:txBody>
          </p:sp>
        </mc:Choice>
        <mc:Fallback xmlns="">
          <p:sp>
            <p:nvSpPr>
              <p:cNvPr id="20" name="TextBox 19">
                <a:extLst>
                  <a:ext uri="{FF2B5EF4-FFF2-40B4-BE49-F238E27FC236}">
                    <a16:creationId xmlns:a16="http://schemas.microsoft.com/office/drawing/2014/main" id="{2E9BD064-B32D-ADFC-D1C6-3124AF2269E6}"/>
                  </a:ext>
                </a:extLst>
              </p:cNvPr>
              <p:cNvSpPr txBox="1">
                <a:spLocks noRot="1" noChangeAspect="1" noMove="1" noResize="1" noEditPoints="1" noAdjustHandles="1" noChangeArrowheads="1" noChangeShapeType="1" noTextEdit="1"/>
              </p:cNvSpPr>
              <p:nvPr/>
            </p:nvSpPr>
            <p:spPr>
              <a:xfrm>
                <a:off x="436426" y="1905452"/>
                <a:ext cx="6096000" cy="461665"/>
              </a:xfrm>
              <a:prstGeom prst="rect">
                <a:avLst/>
              </a:prstGeom>
              <a:blipFill>
                <a:blip r:embed="rId4"/>
                <a:stretch>
                  <a:fillRect l="-416" t="-8108" b="-29730"/>
                </a:stretch>
              </a:blipFill>
            </p:spPr>
            <p:txBody>
              <a:bodyPr/>
              <a:lstStyle/>
              <a:p>
                <a:r>
                  <a:rPr lang="en-US">
                    <a:noFill/>
                  </a:rPr>
                  <a:t> </a:t>
                </a:r>
              </a:p>
            </p:txBody>
          </p:sp>
        </mc:Fallback>
      </mc:AlternateContent>
      <p:sp>
        <p:nvSpPr>
          <p:cNvPr id="3" name="Right Arrow 2">
            <a:extLst>
              <a:ext uri="{FF2B5EF4-FFF2-40B4-BE49-F238E27FC236}">
                <a16:creationId xmlns:a16="http://schemas.microsoft.com/office/drawing/2014/main" id="{A43931AA-3C85-3006-B44E-575BD75209C2}"/>
              </a:ext>
            </a:extLst>
          </p:cNvPr>
          <p:cNvSpPr/>
          <p:nvPr/>
        </p:nvSpPr>
        <p:spPr>
          <a:xfrm>
            <a:off x="5204669" y="3802134"/>
            <a:ext cx="687977" cy="3900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DFC39EB6-01B6-2C23-DE89-5EAF98CE38E7}"/>
              </a:ext>
            </a:extLst>
          </p:cNvPr>
          <p:cNvGrpSpPr/>
          <p:nvPr/>
        </p:nvGrpSpPr>
        <p:grpSpPr>
          <a:xfrm>
            <a:off x="7056586" y="2874462"/>
            <a:ext cx="3988528" cy="553998"/>
            <a:chOff x="7056586" y="2874462"/>
            <a:chExt cx="3988528" cy="553998"/>
          </a:xfrm>
        </p:grpSpPr>
        <p:cxnSp>
          <p:nvCxnSpPr>
            <p:cNvPr id="13" name="Straight Arrow Connector 12">
              <a:extLst>
                <a:ext uri="{FF2B5EF4-FFF2-40B4-BE49-F238E27FC236}">
                  <a16:creationId xmlns:a16="http://schemas.microsoft.com/office/drawing/2014/main" id="{4E533DEE-CAA5-B9DE-D2D3-319E104C490A}"/>
                </a:ext>
              </a:extLst>
            </p:cNvPr>
            <p:cNvCxnSpPr>
              <a:cxnSpLocks/>
            </p:cNvCxnSpPr>
            <p:nvPr/>
          </p:nvCxnSpPr>
          <p:spPr>
            <a:xfrm>
              <a:off x="7741977" y="3428460"/>
              <a:ext cx="2786367" cy="0"/>
            </a:xfrm>
            <a:prstGeom prst="straightConnector1">
              <a:avLst/>
            </a:prstGeom>
            <a:ln w="25400">
              <a:solidFill>
                <a:schemeClr val="tx1"/>
              </a:solidFill>
              <a:headEnd type="none"/>
              <a:tailEnd type="arrow" w="lg" len="lg"/>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3E64320-B677-82D3-CFE2-E3B0B3E01D18}"/>
                    </a:ext>
                  </a:extLst>
                </p:cNvPr>
                <p:cNvSpPr txBox="1"/>
                <p:nvPr/>
              </p:nvSpPr>
              <p:spPr>
                <a:xfrm>
                  <a:off x="7056586" y="2874462"/>
                  <a:ext cx="398852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400" b="0" i="1" dirty="0" smtClean="0">
                            <a:latin typeface="Cambria Math" panose="02040503050406030204" pitchFamily="18" charset="0"/>
                          </a:rPr>
                          <m:t>Com</m:t>
                        </m:r>
                        <m:r>
                          <a:rPr lang="en-US" altLang="zh-CN" sz="2400" b="0" i="1" dirty="0" smtClean="0">
                            <a:latin typeface="Cambria Math" panose="02040503050406030204" pitchFamily="18" charset="0"/>
                          </a:rPr>
                          <m:t>(</m:t>
                        </m:r>
                        <m:r>
                          <a:rPr lang="en-US" altLang="zh-CN" sz="2400" i="1" dirty="0" smtClean="0">
                            <a:latin typeface="Cambria Math" panose="02040503050406030204" pitchFamily="18" charset="0"/>
                          </a:rPr>
                          <m:t>𝑉𝑖𝑒</m:t>
                        </m:r>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𝑤</m:t>
                            </m:r>
                          </m:e>
                          <m:sub>
                            <m:r>
                              <a:rPr lang="en-US" altLang="zh-CN" sz="2400" b="0" i="1" dirty="0" smtClean="0">
                                <a:latin typeface="Cambria Math" panose="02040503050406030204" pitchFamily="18" charset="0"/>
                              </a:rPr>
                              <m:t>1</m:t>
                            </m:r>
                          </m:sub>
                        </m:sSub>
                        <m:r>
                          <a:rPr lang="en-US" altLang="zh-CN" sz="2400" b="0" i="1" dirty="0" smtClean="0">
                            <a:latin typeface="Cambria Math" panose="02040503050406030204" pitchFamily="18" charset="0"/>
                          </a:rPr>
                          <m:t>),</m:t>
                        </m:r>
                        <m:r>
                          <m:rPr>
                            <m:sty m:val="p"/>
                          </m:rPr>
                          <a:rPr lang="en-US" altLang="zh-CN" sz="2400" b="0" i="1" dirty="0" smtClean="0">
                            <a:latin typeface="Cambria Math" panose="02040503050406030204" pitchFamily="18" charset="0"/>
                          </a:rPr>
                          <m:t>Com</m:t>
                        </m:r>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𝑉𝑖𝑒</m:t>
                        </m:r>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𝑤</m:t>
                            </m:r>
                          </m:e>
                          <m:sub>
                            <m:r>
                              <a:rPr lang="en-US" altLang="zh-CN" sz="2400" b="0" i="1" dirty="0" smtClean="0">
                                <a:latin typeface="Cambria Math" panose="02040503050406030204" pitchFamily="18" charset="0"/>
                              </a:rPr>
                              <m:t>2</m:t>
                            </m:r>
                          </m:sub>
                        </m:sSub>
                        <m:r>
                          <a:rPr lang="en-US" altLang="zh-CN" sz="2400" b="0" i="1" dirty="0" smtClean="0">
                            <a:latin typeface="Cambria Math" panose="02040503050406030204" pitchFamily="18" charset="0"/>
                          </a:rPr>
                          <m:t>),…</m:t>
                        </m:r>
                      </m:oMath>
                    </m:oMathPara>
                  </a14:m>
                  <a:endParaRPr lang="zh-CN" altLang="en-US" sz="2400" dirty="0"/>
                </a:p>
              </p:txBody>
            </p:sp>
          </mc:Choice>
          <mc:Fallback xmlns="">
            <p:sp>
              <p:nvSpPr>
                <p:cNvPr id="19" name="TextBox 18">
                  <a:extLst>
                    <a:ext uri="{FF2B5EF4-FFF2-40B4-BE49-F238E27FC236}">
                      <a16:creationId xmlns:a16="http://schemas.microsoft.com/office/drawing/2014/main" id="{E3E64320-B677-82D3-CFE2-E3B0B3E01D18}"/>
                    </a:ext>
                  </a:extLst>
                </p:cNvPr>
                <p:cNvSpPr txBox="1">
                  <a:spLocks noRot="1" noChangeAspect="1" noMove="1" noResize="1" noEditPoints="1" noAdjustHandles="1" noChangeArrowheads="1" noChangeShapeType="1" noTextEdit="1"/>
                </p:cNvSpPr>
                <p:nvPr/>
              </p:nvSpPr>
              <p:spPr>
                <a:xfrm>
                  <a:off x="7056586" y="2874462"/>
                  <a:ext cx="3988528" cy="369332"/>
                </a:xfrm>
                <a:prstGeom prst="rect">
                  <a:avLst/>
                </a:prstGeom>
                <a:blipFill>
                  <a:blip r:embed="rId5"/>
                  <a:stretch>
                    <a:fillRect b="-33333"/>
                  </a:stretch>
                </a:blipFill>
              </p:spPr>
              <p:txBody>
                <a:bodyPr/>
                <a:lstStyle/>
                <a:p>
                  <a:r>
                    <a:rPr lang="en-US">
                      <a:noFill/>
                    </a:rPr>
                    <a:t> </a:t>
                  </a:r>
                </a:p>
              </p:txBody>
            </p:sp>
          </mc:Fallback>
        </mc:AlternateContent>
      </p:grpSp>
      <p:grpSp>
        <p:nvGrpSpPr>
          <p:cNvPr id="53" name="Group 52">
            <a:extLst>
              <a:ext uri="{FF2B5EF4-FFF2-40B4-BE49-F238E27FC236}">
                <a16:creationId xmlns:a16="http://schemas.microsoft.com/office/drawing/2014/main" id="{4B78D759-31D6-3418-5F2A-A703D08339D3}"/>
              </a:ext>
            </a:extLst>
          </p:cNvPr>
          <p:cNvGrpSpPr/>
          <p:nvPr/>
        </p:nvGrpSpPr>
        <p:grpSpPr>
          <a:xfrm>
            <a:off x="7741977" y="4445523"/>
            <a:ext cx="2901684" cy="581446"/>
            <a:chOff x="7741977" y="4445523"/>
            <a:chExt cx="2901684" cy="581446"/>
          </a:xfrm>
        </p:grpSpPr>
        <p:cxnSp>
          <p:nvCxnSpPr>
            <p:cNvPr id="9" name="Straight Arrow Connector 8">
              <a:extLst>
                <a:ext uri="{FF2B5EF4-FFF2-40B4-BE49-F238E27FC236}">
                  <a16:creationId xmlns:a16="http://schemas.microsoft.com/office/drawing/2014/main" id="{0D541612-26EF-6573-7F3E-ED55D5D86EE3}"/>
                </a:ext>
              </a:extLst>
            </p:cNvPr>
            <p:cNvCxnSpPr>
              <a:cxnSpLocks/>
            </p:cNvCxnSpPr>
            <p:nvPr/>
          </p:nvCxnSpPr>
          <p:spPr>
            <a:xfrm>
              <a:off x="7741977" y="5026969"/>
              <a:ext cx="2901684" cy="0"/>
            </a:xfrm>
            <a:prstGeom prst="straightConnector1">
              <a:avLst/>
            </a:prstGeom>
            <a:ln w="25400">
              <a:solidFill>
                <a:schemeClr val="tx1"/>
              </a:solidFill>
              <a:headEnd type="none"/>
              <a:tailEnd type="arrow" w="lg" len="lg"/>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4097F2E-F9C0-3BBE-F1A3-B73BEEB3B429}"/>
                    </a:ext>
                  </a:extLst>
                </p:cNvPr>
                <p:cNvSpPr txBox="1"/>
                <p:nvPr/>
              </p:nvSpPr>
              <p:spPr>
                <a:xfrm>
                  <a:off x="7956262" y="4445523"/>
                  <a:ext cx="2473113" cy="430887"/>
                </a:xfrm>
                <a:prstGeom prst="rect">
                  <a:avLst/>
                </a:prstGeom>
                <a:noFill/>
              </p:spPr>
              <p:txBody>
                <a:bodyPr wrap="none" lIns="0" tIns="0" rIns="0" bIns="0" rtlCol="0">
                  <a:spAutoFit/>
                </a:bodyPr>
                <a:lstStyle/>
                <a:p>
                  <a:r>
                    <a:rPr lang="en-US" altLang="zh-CN" sz="2800" dirty="0"/>
                    <a:t>Open </a:t>
                  </a:r>
                  <a14:m>
                    <m:oMath xmlns:m="http://schemas.openxmlformats.org/officeDocument/2006/math">
                      <m:sSub>
                        <m:sSubPr>
                          <m:ctrlPr>
                            <a:rPr lang="en-US" altLang="zh-CN" sz="2800" b="0" i="1" smtClean="0">
                              <a:latin typeface="Cambria Math" panose="02040503050406030204" pitchFamily="18" charset="0"/>
                            </a:rPr>
                          </m:ctrlPr>
                        </m:sSubPr>
                        <m:e>
                          <m:d>
                            <m:dPr>
                              <m:begChr m:val="{"/>
                              <m:endChr m:val="}"/>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𝑉𝑖𝑒</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𝑤</m:t>
                                  </m:r>
                                </m:e>
                                <m:sub>
                                  <m:r>
                                    <a:rPr lang="en-US" altLang="zh-CN" sz="2800" b="0" i="1" smtClean="0">
                                      <a:latin typeface="Cambria Math" panose="02040503050406030204" pitchFamily="18" charset="0"/>
                                    </a:rPr>
                                    <m:t>𝑖</m:t>
                                  </m:r>
                                </m:sub>
                              </m:sSub>
                            </m:e>
                          </m:d>
                        </m:e>
                        <m:sub>
                          <m:r>
                            <a:rPr lang="en-US" altLang="zh-CN" sz="2800" b="0" i="1" smtClean="0">
                              <a:latin typeface="Cambria Math" panose="02040503050406030204" pitchFamily="18" charset="0"/>
                            </a:rPr>
                            <m:t>𝑖</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𝑆</m:t>
                          </m:r>
                        </m:sub>
                      </m:sSub>
                    </m:oMath>
                  </a14:m>
                  <a:endParaRPr lang="zh-CN" altLang="en-US" sz="2800" dirty="0"/>
                </a:p>
              </p:txBody>
            </p:sp>
          </mc:Choice>
          <mc:Fallback xmlns="">
            <p:sp>
              <p:nvSpPr>
                <p:cNvPr id="21" name="TextBox 20">
                  <a:extLst>
                    <a:ext uri="{FF2B5EF4-FFF2-40B4-BE49-F238E27FC236}">
                      <a16:creationId xmlns:a16="http://schemas.microsoft.com/office/drawing/2014/main" id="{B4097F2E-F9C0-3BBE-F1A3-B73BEEB3B429}"/>
                    </a:ext>
                  </a:extLst>
                </p:cNvPr>
                <p:cNvSpPr txBox="1">
                  <a:spLocks noRot="1" noChangeAspect="1" noMove="1" noResize="1" noEditPoints="1" noAdjustHandles="1" noChangeArrowheads="1" noChangeShapeType="1" noTextEdit="1"/>
                </p:cNvSpPr>
                <p:nvPr/>
              </p:nvSpPr>
              <p:spPr>
                <a:xfrm>
                  <a:off x="7956262" y="4445523"/>
                  <a:ext cx="2473113" cy="430887"/>
                </a:xfrm>
                <a:prstGeom prst="rect">
                  <a:avLst/>
                </a:prstGeom>
                <a:blipFill>
                  <a:blip r:embed="rId6"/>
                  <a:stretch>
                    <a:fillRect l="-8673" t="-22857" r="-2041" b="-48571"/>
                  </a:stretch>
                </a:blipFill>
              </p:spPr>
              <p:txBody>
                <a:bodyPr/>
                <a:lstStyle/>
                <a:p>
                  <a:r>
                    <a:rPr lang="en-US">
                      <a:noFill/>
                    </a:rPr>
                    <a:t> </a:t>
                  </a:r>
                </a:p>
              </p:txBody>
            </p:sp>
          </mc:Fallback>
        </mc:AlternateContent>
      </p:grpSp>
      <p:grpSp>
        <p:nvGrpSpPr>
          <p:cNvPr id="52" name="Group 51">
            <a:extLst>
              <a:ext uri="{FF2B5EF4-FFF2-40B4-BE49-F238E27FC236}">
                <a16:creationId xmlns:a16="http://schemas.microsoft.com/office/drawing/2014/main" id="{FC7A550B-A54C-29D7-B0E1-F5865F6977F0}"/>
              </a:ext>
            </a:extLst>
          </p:cNvPr>
          <p:cNvGrpSpPr/>
          <p:nvPr/>
        </p:nvGrpSpPr>
        <p:grpSpPr>
          <a:xfrm>
            <a:off x="7659776" y="3649690"/>
            <a:ext cx="2868568" cy="448304"/>
            <a:chOff x="7659776" y="3649690"/>
            <a:chExt cx="2868568" cy="448304"/>
          </a:xfrm>
        </p:grpSpPr>
        <p:cxnSp>
          <p:nvCxnSpPr>
            <p:cNvPr id="7" name="Straight Arrow Connector 6">
              <a:extLst>
                <a:ext uri="{FF2B5EF4-FFF2-40B4-BE49-F238E27FC236}">
                  <a16:creationId xmlns:a16="http://schemas.microsoft.com/office/drawing/2014/main" id="{6600818F-F26E-E8EE-2E59-FD668B0EED0E}"/>
                </a:ext>
              </a:extLst>
            </p:cNvPr>
            <p:cNvCxnSpPr>
              <a:cxnSpLocks/>
            </p:cNvCxnSpPr>
            <p:nvPr/>
          </p:nvCxnSpPr>
          <p:spPr>
            <a:xfrm flipH="1">
              <a:off x="7659776" y="4097994"/>
              <a:ext cx="2868568" cy="0"/>
            </a:xfrm>
            <a:prstGeom prst="straightConnector1">
              <a:avLst/>
            </a:prstGeom>
            <a:ln w="25400">
              <a:solidFill>
                <a:schemeClr val="tx1"/>
              </a:solidFill>
              <a:headEnd type="none"/>
              <a:tailEnd type="arrow" w="lg" len="lg"/>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8AC263-0816-0592-8885-3CEB5AEF3BBF}"/>
                    </a:ext>
                  </a:extLst>
                </p:cNvPr>
                <p:cNvSpPr txBox="1"/>
                <p:nvPr/>
              </p:nvSpPr>
              <p:spPr>
                <a:xfrm>
                  <a:off x="7874983" y="3649690"/>
                  <a:ext cx="2438296" cy="369332"/>
                </a:xfrm>
                <a:prstGeom prst="rect">
                  <a:avLst/>
                </a:prstGeom>
                <a:noFill/>
              </p:spPr>
              <p:txBody>
                <a:bodyPr wrap="none" lIns="0" tIns="0" rIns="0" bIns="0" rtlCol="0">
                  <a:spAutoFit/>
                </a:bodyPr>
                <a:lstStyle/>
                <a:p>
                  <a14:m>
                    <m:oMath xmlns:m="http://schemas.openxmlformats.org/officeDocument/2006/math">
                      <m:r>
                        <a:rPr lang="en-US" altLang="zh-CN" sz="2400" b="0" i="1" smtClean="0">
                          <a:solidFill>
                            <a:schemeClr val="tx1"/>
                          </a:solidFill>
                          <a:latin typeface="Cambria Math" panose="02040503050406030204" pitchFamily="18" charset="0"/>
                        </a:rPr>
                        <m:t>𝑆</m:t>
                      </m:r>
                      <m:r>
                        <a:rPr lang="en-US" altLang="zh-CN" sz="2400" b="0" i="1" smtClean="0">
                          <a:solidFill>
                            <a:schemeClr val="tx1"/>
                          </a:solidFill>
                          <a:latin typeface="Cambria Math" panose="02040503050406030204" pitchFamily="18" charset="0"/>
                        </a:rPr>
                        <m:t>⊆</m:t>
                      </m:r>
                      <m:d>
                        <m:dPr>
                          <m:begChr m:val="["/>
                          <m:endChr m:val="]"/>
                          <m:ctrlPr>
                            <a:rPr lang="en-US" altLang="zh-CN" sz="2400" b="0" i="1" smtClean="0">
                              <a:solidFill>
                                <a:schemeClr val="tx1"/>
                              </a:solidFill>
                              <a:latin typeface="Cambria Math" panose="02040503050406030204" pitchFamily="18" charset="0"/>
                            </a:rPr>
                          </m:ctrlPr>
                        </m:dPr>
                        <m:e>
                          <m:r>
                            <a:rPr lang="en-US" altLang="zh-CN" sz="2400" b="0" i="1" smtClean="0">
                              <a:solidFill>
                                <a:schemeClr val="tx1"/>
                              </a:solidFill>
                              <a:latin typeface="Cambria Math" panose="02040503050406030204" pitchFamily="18" charset="0"/>
                            </a:rPr>
                            <m:t>𝑁</m:t>
                          </m:r>
                        </m:e>
                      </m:d>
                      <m:r>
                        <a:rPr lang="en-US" altLang="zh-CN" sz="2400" b="0" i="1" smtClean="0">
                          <a:solidFill>
                            <a:schemeClr val="tx1"/>
                          </a:solidFill>
                          <a:latin typeface="Cambria Math" panose="02040503050406030204" pitchFamily="18" charset="0"/>
                        </a:rPr>
                        <m:t>, </m:t>
                      </m:r>
                      <m:d>
                        <m:dPr>
                          <m:begChr m:val="|"/>
                          <m:endChr m:val="|"/>
                          <m:ctrlPr>
                            <a:rPr lang="en-US" altLang="zh-CN" sz="2400" b="0" i="1" smtClean="0">
                              <a:solidFill>
                                <a:schemeClr val="tx1"/>
                              </a:solidFill>
                              <a:latin typeface="Cambria Math" panose="02040503050406030204" pitchFamily="18" charset="0"/>
                            </a:rPr>
                          </m:ctrlPr>
                        </m:dPr>
                        <m:e>
                          <m:r>
                            <a:rPr lang="en-US" altLang="zh-CN" sz="2400" b="0" i="1" smtClean="0">
                              <a:solidFill>
                                <a:schemeClr val="tx1"/>
                              </a:solidFill>
                              <a:latin typeface="Cambria Math" panose="02040503050406030204" pitchFamily="18" charset="0"/>
                            </a:rPr>
                            <m:t>𝑆</m:t>
                          </m:r>
                        </m:e>
                      </m:d>
                      <m:r>
                        <a:rPr lang="en-US" altLang="zh-CN" sz="2400" b="0" i="1" smtClean="0">
                          <a:solidFill>
                            <a:schemeClr val="tx1"/>
                          </a:solidFill>
                          <a:latin typeface="Cambria Math" panose="02040503050406030204" pitchFamily="18" charset="0"/>
                        </a:rPr>
                        <m:t>&lt;</m:t>
                      </m:r>
                      <m:r>
                        <a:rPr lang="en-US" altLang="zh-CN" sz="2400" b="0" i="1" smtClean="0">
                          <a:solidFill>
                            <a:schemeClr val="tx1"/>
                          </a:solidFill>
                          <a:latin typeface="Cambria Math" panose="02040503050406030204" pitchFamily="18" charset="0"/>
                        </a:rPr>
                        <m:t>𝑁</m:t>
                      </m:r>
                      <m:r>
                        <a:rPr lang="en-US" altLang="zh-CN" sz="2400" b="0" i="1" smtClean="0">
                          <a:solidFill>
                            <a:schemeClr val="tx1"/>
                          </a:solidFill>
                          <a:latin typeface="Cambria Math" panose="02040503050406030204" pitchFamily="18" charset="0"/>
                        </a:rPr>
                        <m:t>/</m:t>
                      </m:r>
                    </m:oMath>
                  </a14:m>
                  <a:r>
                    <a:rPr lang="en-US" altLang="zh-CN" sz="2400" dirty="0">
                      <a:solidFill>
                        <a:schemeClr val="tx1"/>
                      </a:solidFill>
                    </a:rPr>
                    <a:t>3</a:t>
                  </a:r>
                  <a:endParaRPr lang="zh-CN" altLang="en-US" sz="2400" dirty="0">
                    <a:solidFill>
                      <a:schemeClr val="tx1"/>
                    </a:solidFill>
                  </a:endParaRPr>
                </a:p>
              </p:txBody>
            </p:sp>
          </mc:Choice>
          <mc:Fallback xmlns="">
            <p:sp>
              <p:nvSpPr>
                <p:cNvPr id="26" name="TextBox 25">
                  <a:extLst>
                    <a:ext uri="{FF2B5EF4-FFF2-40B4-BE49-F238E27FC236}">
                      <a16:creationId xmlns:a16="http://schemas.microsoft.com/office/drawing/2014/main" id="{7C8AC263-0816-0592-8885-3CEB5AEF3BBF}"/>
                    </a:ext>
                  </a:extLst>
                </p:cNvPr>
                <p:cNvSpPr txBox="1">
                  <a:spLocks noRot="1" noChangeAspect="1" noMove="1" noResize="1" noEditPoints="1" noAdjustHandles="1" noChangeArrowheads="1" noChangeShapeType="1" noTextEdit="1"/>
                </p:cNvSpPr>
                <p:nvPr/>
              </p:nvSpPr>
              <p:spPr>
                <a:xfrm>
                  <a:off x="7874983" y="3649690"/>
                  <a:ext cx="2438296" cy="369332"/>
                </a:xfrm>
                <a:prstGeom prst="rect">
                  <a:avLst/>
                </a:prstGeom>
                <a:blipFill>
                  <a:blip r:embed="rId7"/>
                  <a:stretch>
                    <a:fillRect l="-4145" t="-23333" r="-6736" b="-50000"/>
                  </a:stretch>
                </a:blipFill>
              </p:spPr>
              <p:txBody>
                <a:bodyPr/>
                <a:lstStyle/>
                <a:p>
                  <a:r>
                    <a:rPr lang="en-US">
                      <a:noFill/>
                    </a:rPr>
                    <a:t> </a:t>
                  </a:r>
                </a:p>
              </p:txBody>
            </p:sp>
          </mc:Fallback>
        </mc:AlternateContent>
      </p:grpSp>
      <p:grpSp>
        <p:nvGrpSpPr>
          <p:cNvPr id="50" name="Group 49">
            <a:extLst>
              <a:ext uri="{FF2B5EF4-FFF2-40B4-BE49-F238E27FC236}">
                <a16:creationId xmlns:a16="http://schemas.microsoft.com/office/drawing/2014/main" id="{C6C2BDE8-A23C-D3F2-AF66-1D885DAA68A0}"/>
              </a:ext>
            </a:extLst>
          </p:cNvPr>
          <p:cNvGrpSpPr/>
          <p:nvPr/>
        </p:nvGrpSpPr>
        <p:grpSpPr>
          <a:xfrm>
            <a:off x="6583225" y="2367117"/>
            <a:ext cx="5028204" cy="3223786"/>
            <a:chOff x="6583225" y="2367117"/>
            <a:chExt cx="5028204" cy="3223786"/>
          </a:xfrm>
        </p:grpSpPr>
        <p:sp>
          <p:nvSpPr>
            <p:cNvPr id="17" name="Rectangle 16">
              <a:extLst>
                <a:ext uri="{FF2B5EF4-FFF2-40B4-BE49-F238E27FC236}">
                  <a16:creationId xmlns:a16="http://schemas.microsoft.com/office/drawing/2014/main" id="{DF5AEDB5-A7BF-A95D-3494-4337B2075898}"/>
                </a:ext>
              </a:extLst>
            </p:cNvPr>
            <p:cNvSpPr/>
            <p:nvPr/>
          </p:nvSpPr>
          <p:spPr>
            <a:xfrm>
              <a:off x="6583225" y="2367117"/>
              <a:ext cx="5028204" cy="3223786"/>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30" name="Picture 29" descr="A picture containing mollusk, light&#10;&#10;Description automatically generated">
              <a:extLst>
                <a:ext uri="{FF2B5EF4-FFF2-40B4-BE49-F238E27FC236}">
                  <a16:creationId xmlns:a16="http://schemas.microsoft.com/office/drawing/2014/main" id="{9E975D28-0B0B-DDE0-5BB5-82DCE9C3D636}"/>
                </a:ext>
              </a:extLst>
            </p:cNvPr>
            <p:cNvPicPr>
              <a:picLocks noChangeAspect="1"/>
            </p:cNvPicPr>
            <p:nvPr/>
          </p:nvPicPr>
          <p:blipFill>
            <a:blip r:embed="rId8"/>
            <a:stretch>
              <a:fillRect/>
            </a:stretch>
          </p:blipFill>
          <p:spPr>
            <a:xfrm flipH="1">
              <a:off x="10748483" y="3522027"/>
              <a:ext cx="767072" cy="830907"/>
            </a:xfrm>
            <a:prstGeom prst="rect">
              <a:avLst/>
            </a:prstGeom>
          </p:spPr>
        </p:pic>
        <p:pic>
          <p:nvPicPr>
            <p:cNvPr id="31" name="Picture 30" descr="Icon&#10;&#10;Description automatically generated">
              <a:extLst>
                <a:ext uri="{FF2B5EF4-FFF2-40B4-BE49-F238E27FC236}">
                  <a16:creationId xmlns:a16="http://schemas.microsoft.com/office/drawing/2014/main" id="{8EE19857-1BE8-6DEF-3305-EB94A0D30578}"/>
                </a:ext>
              </a:extLst>
            </p:cNvPr>
            <p:cNvPicPr>
              <a:picLocks noChangeAspect="1"/>
            </p:cNvPicPr>
            <p:nvPr/>
          </p:nvPicPr>
          <p:blipFill>
            <a:blip r:embed="rId9"/>
            <a:stretch>
              <a:fillRect/>
            </a:stretch>
          </p:blipFill>
          <p:spPr>
            <a:xfrm>
              <a:off x="6608473" y="3576412"/>
              <a:ext cx="767071" cy="776452"/>
            </a:xfrm>
            <a:prstGeom prst="rect">
              <a:avLst/>
            </a:prstGeom>
          </p:spPr>
        </p:pic>
      </p:grpSp>
      <p:grpSp>
        <p:nvGrpSpPr>
          <p:cNvPr id="47" name="Group 46">
            <a:extLst>
              <a:ext uri="{FF2B5EF4-FFF2-40B4-BE49-F238E27FC236}">
                <a16:creationId xmlns:a16="http://schemas.microsoft.com/office/drawing/2014/main" id="{772A5A40-8BDB-4CC2-A2F1-A29E07D9057C}"/>
              </a:ext>
            </a:extLst>
          </p:cNvPr>
          <p:cNvGrpSpPr/>
          <p:nvPr/>
        </p:nvGrpSpPr>
        <p:grpSpPr>
          <a:xfrm>
            <a:off x="1131671" y="2367117"/>
            <a:ext cx="3404297" cy="3069300"/>
            <a:chOff x="1447685" y="2519517"/>
            <a:chExt cx="3404297" cy="3069300"/>
          </a:xfrm>
        </p:grpSpPr>
        <p:pic>
          <p:nvPicPr>
            <p:cNvPr id="8" name="Content Placeholder 3" descr="Icon&#10;&#10;Description automatically generated">
              <a:extLst>
                <a:ext uri="{FF2B5EF4-FFF2-40B4-BE49-F238E27FC236}">
                  <a16:creationId xmlns:a16="http://schemas.microsoft.com/office/drawing/2014/main" id="{81948201-F855-FB6E-4F78-64EA3F8FD88E}"/>
                </a:ext>
              </a:extLst>
            </p:cNvPr>
            <p:cNvPicPr>
              <a:picLocks noChangeAspect="1"/>
            </p:cNvPicPr>
            <p:nvPr/>
          </p:nvPicPr>
          <p:blipFill>
            <a:blip r:embed="rId9"/>
            <a:stretch>
              <a:fillRect/>
            </a:stretch>
          </p:blipFill>
          <p:spPr>
            <a:xfrm flipH="1">
              <a:off x="4238352" y="3449669"/>
              <a:ext cx="608450" cy="615891"/>
            </a:xfrm>
            <a:prstGeom prst="rect">
              <a:avLst/>
            </a:prstGeom>
          </p:spPr>
        </p:pic>
        <p:pic>
          <p:nvPicPr>
            <p:cNvPr id="32" name="Content Placeholder 3" descr="Icon&#10;&#10;Description automatically generated">
              <a:extLst>
                <a:ext uri="{FF2B5EF4-FFF2-40B4-BE49-F238E27FC236}">
                  <a16:creationId xmlns:a16="http://schemas.microsoft.com/office/drawing/2014/main" id="{5A46AA78-1295-EAA1-67F9-43EC14A6F20E}"/>
                </a:ext>
              </a:extLst>
            </p:cNvPr>
            <p:cNvPicPr>
              <a:picLocks noChangeAspect="1"/>
            </p:cNvPicPr>
            <p:nvPr/>
          </p:nvPicPr>
          <p:blipFill>
            <a:blip r:embed="rId9"/>
            <a:stretch>
              <a:fillRect/>
            </a:stretch>
          </p:blipFill>
          <p:spPr>
            <a:xfrm flipH="1">
              <a:off x="2861461" y="2519517"/>
              <a:ext cx="608450" cy="615891"/>
            </a:xfrm>
            <a:prstGeom prst="rect">
              <a:avLst/>
            </a:prstGeom>
          </p:spPr>
        </p:pic>
        <p:pic>
          <p:nvPicPr>
            <p:cNvPr id="33" name="Content Placeholder 3" descr="Icon&#10;&#10;Description automatically generated">
              <a:extLst>
                <a:ext uri="{FF2B5EF4-FFF2-40B4-BE49-F238E27FC236}">
                  <a16:creationId xmlns:a16="http://schemas.microsoft.com/office/drawing/2014/main" id="{F1692571-3046-BFA9-F84B-1FCFEB293E9B}"/>
                </a:ext>
              </a:extLst>
            </p:cNvPr>
            <p:cNvPicPr>
              <a:picLocks noChangeAspect="1"/>
            </p:cNvPicPr>
            <p:nvPr/>
          </p:nvPicPr>
          <p:blipFill>
            <a:blip r:embed="rId9"/>
            <a:stretch>
              <a:fillRect/>
            </a:stretch>
          </p:blipFill>
          <p:spPr>
            <a:xfrm>
              <a:off x="1447685" y="3441856"/>
              <a:ext cx="608450" cy="615891"/>
            </a:xfrm>
            <a:prstGeom prst="rect">
              <a:avLst/>
            </a:prstGeom>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649F892-D02E-C366-88DD-96A08BADEC8C}"/>
                    </a:ext>
                  </a:extLst>
                </p:cNvPr>
                <p:cNvSpPr txBox="1"/>
                <p:nvPr/>
              </p:nvSpPr>
              <p:spPr>
                <a:xfrm>
                  <a:off x="2863398" y="3191383"/>
                  <a:ext cx="6065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𝑤</m:t>
                            </m:r>
                          </m:e>
                          <m:sub>
                            <m:r>
                              <a:rPr lang="en-US" sz="2400" b="0" i="1" dirty="0" smtClean="0">
                                <a:latin typeface="Cambria Math" panose="02040503050406030204" pitchFamily="18" charset="0"/>
                              </a:rPr>
                              <m:t>1</m:t>
                            </m:r>
                          </m:sub>
                        </m:sSub>
                      </m:oMath>
                    </m:oMathPara>
                  </a14:m>
                  <a:endParaRPr lang="en-US" sz="2400" dirty="0"/>
                </a:p>
              </p:txBody>
            </p:sp>
          </mc:Choice>
          <mc:Fallback xmlns="">
            <p:sp>
              <p:nvSpPr>
                <p:cNvPr id="34" name="TextBox 33">
                  <a:extLst>
                    <a:ext uri="{FF2B5EF4-FFF2-40B4-BE49-F238E27FC236}">
                      <a16:creationId xmlns:a16="http://schemas.microsoft.com/office/drawing/2014/main" id="{1649F892-D02E-C366-88DD-96A08BADEC8C}"/>
                    </a:ext>
                  </a:extLst>
                </p:cNvPr>
                <p:cNvSpPr txBox="1">
                  <a:spLocks noRot="1" noChangeAspect="1" noMove="1" noResize="1" noEditPoints="1" noAdjustHandles="1" noChangeArrowheads="1" noChangeShapeType="1" noTextEdit="1"/>
                </p:cNvSpPr>
                <p:nvPr/>
              </p:nvSpPr>
              <p:spPr>
                <a:xfrm>
                  <a:off x="2863398" y="3191383"/>
                  <a:ext cx="606513" cy="461665"/>
                </a:xfrm>
                <a:prstGeom prst="rect">
                  <a:avLst/>
                </a:prstGeom>
                <a:blipFill>
                  <a:blip r:embed="rId10"/>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07693A7-CAEC-837C-06C9-47A7CC9782FD}"/>
                    </a:ext>
                  </a:extLst>
                </p:cNvPr>
                <p:cNvSpPr txBox="1"/>
                <p:nvPr/>
              </p:nvSpPr>
              <p:spPr>
                <a:xfrm>
                  <a:off x="1533093" y="4057747"/>
                  <a:ext cx="61363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𝑤</m:t>
                            </m:r>
                          </m:e>
                          <m:sub>
                            <m:r>
                              <a:rPr lang="en-US" sz="2400" b="0" i="1" dirty="0" smtClean="0">
                                <a:latin typeface="Cambria Math" panose="02040503050406030204" pitchFamily="18" charset="0"/>
                              </a:rPr>
                              <m:t>2</m:t>
                            </m:r>
                          </m:sub>
                        </m:sSub>
                      </m:oMath>
                    </m:oMathPara>
                  </a14:m>
                  <a:endParaRPr lang="en-US" sz="2400" dirty="0"/>
                </a:p>
              </p:txBody>
            </p:sp>
          </mc:Choice>
          <mc:Fallback xmlns="">
            <p:sp>
              <p:nvSpPr>
                <p:cNvPr id="35" name="TextBox 34">
                  <a:extLst>
                    <a:ext uri="{FF2B5EF4-FFF2-40B4-BE49-F238E27FC236}">
                      <a16:creationId xmlns:a16="http://schemas.microsoft.com/office/drawing/2014/main" id="{C07693A7-CAEC-837C-06C9-47A7CC9782FD}"/>
                    </a:ext>
                  </a:extLst>
                </p:cNvPr>
                <p:cNvSpPr txBox="1">
                  <a:spLocks noRot="1" noChangeAspect="1" noMove="1" noResize="1" noEditPoints="1" noAdjustHandles="1" noChangeArrowheads="1" noChangeShapeType="1" noTextEdit="1"/>
                </p:cNvSpPr>
                <p:nvPr/>
              </p:nvSpPr>
              <p:spPr>
                <a:xfrm>
                  <a:off x="1533093" y="4057747"/>
                  <a:ext cx="613630" cy="461665"/>
                </a:xfrm>
                <a:prstGeom prst="rect">
                  <a:avLst/>
                </a:prstGeom>
                <a:blipFill>
                  <a:blip r:embed="rId11"/>
                  <a:stretch>
                    <a:fillRect b="-2703"/>
                  </a:stretch>
                </a:blipFill>
              </p:spPr>
              <p:txBody>
                <a:bodyPr/>
                <a:lstStyle/>
                <a:p>
                  <a:r>
                    <a:rPr lang="en-US">
                      <a:noFill/>
                    </a:rPr>
                    <a:t> </a:t>
                  </a:r>
                </a:p>
              </p:txBody>
            </p:sp>
          </mc:Fallback>
        </mc:AlternateContent>
        <p:pic>
          <p:nvPicPr>
            <p:cNvPr id="36" name="Content Placeholder 3" descr="Icon&#10;&#10;Description automatically generated">
              <a:extLst>
                <a:ext uri="{FF2B5EF4-FFF2-40B4-BE49-F238E27FC236}">
                  <a16:creationId xmlns:a16="http://schemas.microsoft.com/office/drawing/2014/main" id="{541EFA5B-429D-7329-E997-DD838E67CD65}"/>
                </a:ext>
              </a:extLst>
            </p:cNvPr>
            <p:cNvPicPr>
              <a:picLocks noChangeAspect="1"/>
            </p:cNvPicPr>
            <p:nvPr/>
          </p:nvPicPr>
          <p:blipFill>
            <a:blip r:embed="rId9"/>
            <a:stretch>
              <a:fillRect/>
            </a:stretch>
          </p:blipFill>
          <p:spPr>
            <a:xfrm flipH="1">
              <a:off x="2887953" y="4527225"/>
              <a:ext cx="608450" cy="615891"/>
            </a:xfrm>
            <a:prstGeom prst="rect">
              <a:avLst/>
            </a:prstGeom>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78BEECC-6816-707C-1C01-1EE842954C43}"/>
                    </a:ext>
                  </a:extLst>
                </p:cNvPr>
                <p:cNvSpPr txBox="1"/>
                <p:nvPr/>
              </p:nvSpPr>
              <p:spPr>
                <a:xfrm>
                  <a:off x="2918396" y="5127152"/>
                  <a:ext cx="61363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𝑤</m:t>
                            </m:r>
                          </m:e>
                          <m:sub>
                            <m:r>
                              <a:rPr lang="en-US" sz="2400" b="0" i="1" dirty="0" smtClean="0">
                                <a:latin typeface="Cambria Math" panose="02040503050406030204" pitchFamily="18" charset="0"/>
                              </a:rPr>
                              <m:t>3</m:t>
                            </m:r>
                          </m:sub>
                        </m:sSub>
                      </m:oMath>
                    </m:oMathPara>
                  </a14:m>
                  <a:endParaRPr lang="en-US" sz="2400" dirty="0"/>
                </a:p>
              </p:txBody>
            </p:sp>
          </mc:Choice>
          <mc:Fallback xmlns="">
            <p:sp>
              <p:nvSpPr>
                <p:cNvPr id="37" name="TextBox 36">
                  <a:extLst>
                    <a:ext uri="{FF2B5EF4-FFF2-40B4-BE49-F238E27FC236}">
                      <a16:creationId xmlns:a16="http://schemas.microsoft.com/office/drawing/2014/main" id="{A78BEECC-6816-707C-1C01-1EE842954C43}"/>
                    </a:ext>
                  </a:extLst>
                </p:cNvPr>
                <p:cNvSpPr txBox="1">
                  <a:spLocks noRot="1" noChangeAspect="1" noMove="1" noResize="1" noEditPoints="1" noAdjustHandles="1" noChangeArrowheads="1" noChangeShapeType="1" noTextEdit="1"/>
                </p:cNvSpPr>
                <p:nvPr/>
              </p:nvSpPr>
              <p:spPr>
                <a:xfrm>
                  <a:off x="2918396" y="5127152"/>
                  <a:ext cx="613630" cy="461665"/>
                </a:xfrm>
                <a:prstGeom prst="rect">
                  <a:avLst/>
                </a:prstGeom>
                <a:blipFill>
                  <a:blip r:embed="rId12"/>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A3E7BD3-4E6D-98D2-3B96-5EFED44DC740}"/>
                    </a:ext>
                  </a:extLst>
                </p:cNvPr>
                <p:cNvSpPr txBox="1"/>
                <p:nvPr/>
              </p:nvSpPr>
              <p:spPr>
                <a:xfrm>
                  <a:off x="4238352" y="4065560"/>
                  <a:ext cx="61363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𝑤</m:t>
                            </m:r>
                          </m:e>
                          <m:sub>
                            <m:r>
                              <a:rPr lang="en-US" sz="2400" b="0" i="1" dirty="0" smtClean="0">
                                <a:latin typeface="Cambria Math" panose="02040503050406030204" pitchFamily="18" charset="0"/>
                              </a:rPr>
                              <m:t>4</m:t>
                            </m:r>
                          </m:sub>
                        </m:sSub>
                      </m:oMath>
                    </m:oMathPara>
                  </a14:m>
                  <a:endParaRPr lang="en-US" sz="2400" dirty="0"/>
                </a:p>
              </p:txBody>
            </p:sp>
          </mc:Choice>
          <mc:Fallback xmlns="">
            <p:sp>
              <p:nvSpPr>
                <p:cNvPr id="38" name="TextBox 37">
                  <a:extLst>
                    <a:ext uri="{FF2B5EF4-FFF2-40B4-BE49-F238E27FC236}">
                      <a16:creationId xmlns:a16="http://schemas.microsoft.com/office/drawing/2014/main" id="{5A3E7BD3-4E6D-98D2-3B96-5EFED44DC740}"/>
                    </a:ext>
                  </a:extLst>
                </p:cNvPr>
                <p:cNvSpPr txBox="1">
                  <a:spLocks noRot="1" noChangeAspect="1" noMove="1" noResize="1" noEditPoints="1" noAdjustHandles="1" noChangeArrowheads="1" noChangeShapeType="1" noTextEdit="1"/>
                </p:cNvSpPr>
                <p:nvPr/>
              </p:nvSpPr>
              <p:spPr>
                <a:xfrm>
                  <a:off x="4238352" y="4065560"/>
                  <a:ext cx="613630" cy="461665"/>
                </a:xfrm>
                <a:prstGeom prst="rect">
                  <a:avLst/>
                </a:prstGeom>
                <a:blipFill>
                  <a:blip r:embed="rId13"/>
                  <a:stretch>
                    <a:fillRect b="-2703"/>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A4C0780C-F742-B94E-6576-CC2F7FA4C8B6}"/>
                </a:ext>
              </a:extLst>
            </p:cNvPr>
            <p:cNvCxnSpPr>
              <a:cxnSpLocks/>
            </p:cNvCxnSpPr>
            <p:nvPr/>
          </p:nvCxnSpPr>
          <p:spPr>
            <a:xfrm flipV="1">
              <a:off x="2090001" y="3052426"/>
              <a:ext cx="704345" cy="528434"/>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5500DEA-061D-E73E-6C24-C2A75337C804}"/>
                </a:ext>
              </a:extLst>
            </p:cNvPr>
            <p:cNvCxnSpPr>
              <a:cxnSpLocks/>
            </p:cNvCxnSpPr>
            <p:nvPr/>
          </p:nvCxnSpPr>
          <p:spPr>
            <a:xfrm flipV="1">
              <a:off x="3532026" y="4288579"/>
              <a:ext cx="704345" cy="528434"/>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043851F-DE35-6AE1-EAE6-AF7B605C441B}"/>
                </a:ext>
              </a:extLst>
            </p:cNvPr>
            <p:cNvCxnSpPr>
              <a:cxnSpLocks/>
            </p:cNvCxnSpPr>
            <p:nvPr/>
          </p:nvCxnSpPr>
          <p:spPr>
            <a:xfrm flipV="1">
              <a:off x="2181738" y="3273656"/>
              <a:ext cx="704345" cy="528434"/>
            </a:xfrm>
            <a:prstGeom prst="straightConnector1">
              <a:avLst/>
            </a:prstGeom>
            <a:ln w="25400">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3AA24AE-D319-1130-9495-AE397A26B0A3}"/>
                </a:ext>
              </a:extLst>
            </p:cNvPr>
            <p:cNvCxnSpPr>
              <a:cxnSpLocks/>
            </p:cNvCxnSpPr>
            <p:nvPr/>
          </p:nvCxnSpPr>
          <p:spPr>
            <a:xfrm flipV="1">
              <a:off x="3623763" y="4509809"/>
              <a:ext cx="704345" cy="528434"/>
            </a:xfrm>
            <a:prstGeom prst="straightConnector1">
              <a:avLst/>
            </a:prstGeom>
            <a:ln w="25400">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C10F5EA-5E2D-BBFA-9D2A-EE439AEE6A54}"/>
                </a:ext>
              </a:extLst>
            </p:cNvPr>
            <p:cNvCxnSpPr>
              <a:cxnSpLocks/>
            </p:cNvCxnSpPr>
            <p:nvPr/>
          </p:nvCxnSpPr>
          <p:spPr>
            <a:xfrm flipH="1" flipV="1">
              <a:off x="3379290" y="3313675"/>
              <a:ext cx="776990" cy="435431"/>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B854215-4D88-79A9-F279-07A6C4E0131F}"/>
                </a:ext>
              </a:extLst>
            </p:cNvPr>
            <p:cNvCxnSpPr>
              <a:cxnSpLocks/>
            </p:cNvCxnSpPr>
            <p:nvPr/>
          </p:nvCxnSpPr>
          <p:spPr>
            <a:xfrm flipH="1" flipV="1">
              <a:off x="2064625" y="4343696"/>
              <a:ext cx="776990" cy="435431"/>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E2371BF-C464-5DCC-819A-D769B82DA850}"/>
                </a:ext>
              </a:extLst>
            </p:cNvPr>
            <p:cNvCxnSpPr>
              <a:cxnSpLocks/>
            </p:cNvCxnSpPr>
            <p:nvPr/>
          </p:nvCxnSpPr>
          <p:spPr>
            <a:xfrm flipH="1" flipV="1">
              <a:off x="3496403" y="3161452"/>
              <a:ext cx="776990" cy="435431"/>
            </a:xfrm>
            <a:prstGeom prst="straightConnector1">
              <a:avLst/>
            </a:prstGeom>
            <a:ln w="25400">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69C2D5F-D63C-4C42-6A42-9DE8E7BDADD7}"/>
                </a:ext>
              </a:extLst>
            </p:cNvPr>
            <p:cNvCxnSpPr>
              <a:cxnSpLocks/>
            </p:cNvCxnSpPr>
            <p:nvPr/>
          </p:nvCxnSpPr>
          <p:spPr>
            <a:xfrm flipH="1" flipV="1">
              <a:off x="2181738" y="4191473"/>
              <a:ext cx="776990" cy="435431"/>
            </a:xfrm>
            <a:prstGeom prst="straightConnector1">
              <a:avLst/>
            </a:prstGeom>
            <a:ln w="25400">
              <a:headEnd type="arrow" w="lg" len="lg"/>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284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8E39-690D-CC6A-30E5-ABC8F56E26C3}"/>
              </a:ext>
            </a:extLst>
          </p:cNvPr>
          <p:cNvSpPr>
            <a:spLocks noGrp="1"/>
          </p:cNvSpPr>
          <p:nvPr>
            <p:ph type="title"/>
          </p:nvPr>
        </p:nvSpPr>
        <p:spPr/>
        <p:txBody>
          <a:bodyPr/>
          <a:lstStyle/>
          <a:p>
            <a:r>
              <a:rPr lang="en-US" dirty="0">
                <a:solidFill>
                  <a:schemeClr val="accent5">
                    <a:lumMod val="75000"/>
                  </a:schemeClr>
                </a:solidFill>
              </a:rPr>
              <a:t>4-Round</a:t>
            </a:r>
            <a:r>
              <a:rPr lang="en-US" dirty="0"/>
              <a:t> Protocol</a:t>
            </a:r>
          </a:p>
        </p:txBody>
      </p:sp>
      <p:grpSp>
        <p:nvGrpSpPr>
          <p:cNvPr id="3" name="Group 2">
            <a:extLst>
              <a:ext uri="{FF2B5EF4-FFF2-40B4-BE49-F238E27FC236}">
                <a16:creationId xmlns:a16="http://schemas.microsoft.com/office/drawing/2014/main" id="{9F510C3B-D435-1EB9-0816-5F275C341189}"/>
              </a:ext>
            </a:extLst>
          </p:cNvPr>
          <p:cNvGrpSpPr/>
          <p:nvPr/>
        </p:nvGrpSpPr>
        <p:grpSpPr>
          <a:xfrm>
            <a:off x="743313" y="2125731"/>
            <a:ext cx="607859" cy="2061291"/>
            <a:chOff x="743313" y="2125731"/>
            <a:chExt cx="607859" cy="2061291"/>
          </a:xfrm>
        </p:grpSpPr>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69A1F97A-3099-3641-0E2E-97B48243A32D}"/>
                    </a:ext>
                  </a:extLst>
                </p:cNvPr>
                <p:cNvGraphicFramePr>
                  <a:graphicFrameLocks/>
                </p:cNvGraphicFramePr>
                <p:nvPr>
                  <p:extLst>
                    <p:ext uri="{D42A27DB-BD31-4B8C-83A1-F6EECF244321}">
                      <p14:modId xmlns:p14="http://schemas.microsoft.com/office/powerpoint/2010/main" val="2278438441"/>
                    </p:ext>
                  </p:extLst>
                </p:nvPr>
              </p:nvGraphicFramePr>
              <p:xfrm>
                <a:off x="870687" y="2125731"/>
                <a:ext cx="339303" cy="1593820"/>
              </p:xfrm>
              <a:graphic>
                <a:graphicData uri="http://schemas.openxmlformats.org/drawingml/2006/table">
                  <a:tbl>
                    <a:tblPr firstRow="1" bandRow="1">
                      <a:tableStyleId>{5940675A-B579-460E-94D1-54222C63F5DA}</a:tableStyleId>
                    </a:tblPr>
                    <a:tblGrid>
                      <a:gridCol w="339303">
                        <a:extLst>
                          <a:ext uri="{9D8B030D-6E8A-4147-A177-3AD203B41FA5}">
                            <a16:colId xmlns:a16="http://schemas.microsoft.com/office/drawing/2014/main" val="2232287867"/>
                          </a:ext>
                        </a:extLst>
                      </a:gridCol>
                    </a:tblGrid>
                    <a:tr h="398455">
                      <a:tc>
                        <a:txBody>
                          <a:bodyPr/>
                          <a:lstStyle/>
                          <a:p>
                            <a:pPr algn="ctr"/>
                            <a:endParaRPr lang="en-US" sz="1600" dirty="0"/>
                          </a:p>
                        </a:txBody>
                        <a:tcPr marL="86836" marR="86836" marT="43418" marB="43418"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70648034"/>
                        </a:ext>
                      </a:extLst>
                    </a:tr>
                    <a:tr h="3984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marL="86836" marR="86836" marT="43418" marB="43418" anchor="ctr"/>
                      </a:tc>
                      <a:extLst>
                        <a:ext uri="{0D108BD9-81ED-4DB2-BD59-A6C34878D82A}">
                          <a16:rowId xmlns:a16="http://schemas.microsoft.com/office/drawing/2014/main" val="4005638226"/>
                        </a:ext>
                      </a:extLst>
                    </a:tr>
                    <a:tr h="398455">
                      <a:tc>
                        <a:txBody>
                          <a:bodyPr/>
                          <a:lstStyle/>
                          <a:p>
                            <a:pPr algn="ctr"/>
                            <a:endParaRPr lang="en-US" sz="1600" dirty="0"/>
                          </a:p>
                        </a:txBody>
                        <a:tcPr marL="86836" marR="86836" marT="43418" marB="43418" anchor="ctr"/>
                      </a:tc>
                      <a:extLst>
                        <a:ext uri="{0D108BD9-81ED-4DB2-BD59-A6C34878D82A}">
                          <a16:rowId xmlns:a16="http://schemas.microsoft.com/office/drawing/2014/main" val="440150531"/>
                        </a:ext>
                      </a:extLst>
                    </a:tr>
                    <a:tr h="398455">
                      <a:tc>
                        <a:txBody>
                          <a:bodyPr/>
                          <a:lstStyle/>
                          <a:p>
                            <a:pPr algn="ctr"/>
                            <a:endParaRPr lang="en-US" sz="1600" dirty="0"/>
                          </a:p>
                        </a:txBody>
                        <a:tcPr marL="86836" marR="86836" marT="43418" marB="43418"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Choice>
          <mc:Fallback xmlns="">
            <p:graphicFrame>
              <p:nvGraphicFramePr>
                <p:cNvPr id="4" name="Table 4">
                  <a:extLst>
                    <a:ext uri="{FF2B5EF4-FFF2-40B4-BE49-F238E27FC236}">
                      <a16:creationId xmlns:a16="http://schemas.microsoft.com/office/drawing/2014/main" id="{69A1F97A-3099-3641-0E2E-97B48243A32D}"/>
                    </a:ext>
                  </a:extLst>
                </p:cNvPr>
                <p:cNvGraphicFramePr>
                  <a:graphicFrameLocks/>
                </p:cNvGraphicFramePr>
                <p:nvPr>
                  <p:extLst>
                    <p:ext uri="{D42A27DB-BD31-4B8C-83A1-F6EECF244321}">
                      <p14:modId xmlns:p14="http://schemas.microsoft.com/office/powerpoint/2010/main" val="2278438441"/>
                    </p:ext>
                  </p:extLst>
                </p:nvPr>
              </p:nvGraphicFramePr>
              <p:xfrm>
                <a:off x="870687" y="2125731"/>
                <a:ext cx="339303" cy="1593820"/>
              </p:xfrm>
              <a:graphic>
                <a:graphicData uri="http://schemas.openxmlformats.org/drawingml/2006/table">
                  <a:tbl>
                    <a:tblPr firstRow="1" bandRow="1">
                      <a:tableStyleId>{5940675A-B579-460E-94D1-54222C63F5DA}</a:tableStyleId>
                    </a:tblPr>
                    <a:tblGrid>
                      <a:gridCol w="339303">
                        <a:extLst>
                          <a:ext uri="{9D8B030D-6E8A-4147-A177-3AD203B41FA5}">
                            <a16:colId xmlns:a16="http://schemas.microsoft.com/office/drawing/2014/main" val="2232287867"/>
                          </a:ext>
                        </a:extLst>
                      </a:gridCol>
                    </a:tblGrid>
                    <a:tr h="398455">
                      <a:tc>
                        <a:txBody>
                          <a:bodyPr/>
                          <a:lstStyle/>
                          <a:p>
                            <a:pPr algn="ctr"/>
                            <a:endParaRPr lang="en-US" sz="1600" dirty="0"/>
                          </a:p>
                        </a:txBody>
                        <a:tcPr marL="86836" marR="86836" marT="43418" marB="43418"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70648034"/>
                        </a:ext>
                      </a:extLst>
                    </a:tr>
                    <a:tr h="3984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marL="86836" marR="86836" marT="43418" marB="43418" anchor="ctr"/>
                      </a:tc>
                      <a:extLst>
                        <a:ext uri="{0D108BD9-81ED-4DB2-BD59-A6C34878D82A}">
                          <a16:rowId xmlns:a16="http://schemas.microsoft.com/office/drawing/2014/main" val="4005638226"/>
                        </a:ext>
                      </a:extLst>
                    </a:tr>
                    <a:tr h="398455">
                      <a:tc>
                        <a:txBody>
                          <a:bodyPr/>
                          <a:lstStyle/>
                          <a:p>
                            <a:pPr algn="ctr"/>
                            <a:endParaRPr lang="en-US" sz="1600" dirty="0"/>
                          </a:p>
                        </a:txBody>
                        <a:tcPr marL="86836" marR="86836" marT="43418" marB="43418" anchor="ctr"/>
                      </a:tc>
                      <a:extLst>
                        <a:ext uri="{0D108BD9-81ED-4DB2-BD59-A6C34878D82A}">
                          <a16:rowId xmlns:a16="http://schemas.microsoft.com/office/drawing/2014/main" val="440150531"/>
                        </a:ext>
                      </a:extLst>
                    </a:tr>
                    <a:tr h="398455">
                      <a:tc>
                        <a:txBody>
                          <a:bodyPr/>
                          <a:lstStyle/>
                          <a:p>
                            <a:pPr algn="ctr"/>
                            <a:endParaRPr lang="en-US" sz="1600" dirty="0"/>
                          </a:p>
                        </a:txBody>
                        <a:tcPr marL="86836" marR="86836" marT="43418" marB="43418"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B37937C-1DDD-FCB2-61A5-8BAB8C31A594}"/>
                    </a:ext>
                  </a:extLst>
                </p:cNvPr>
                <p:cNvSpPr txBox="1"/>
                <p:nvPr/>
              </p:nvSpPr>
              <p:spPr>
                <a:xfrm>
                  <a:off x="743313" y="3756135"/>
                  <a:ext cx="607859"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1" dirty="0" smtClean="0">
                            <a:solidFill>
                              <a:schemeClr val="accent5">
                                <a:lumMod val="75000"/>
                              </a:schemeClr>
                            </a:solidFill>
                            <a:latin typeface="Cambria Math" panose="02040503050406030204" pitchFamily="18" charset="0"/>
                          </a:rPr>
                          <m:t>DB</m:t>
                        </m:r>
                      </m:oMath>
                    </m:oMathPara>
                  </a14:m>
                  <a:endParaRPr lang="en-US" sz="2200" dirty="0">
                    <a:solidFill>
                      <a:schemeClr val="accent5">
                        <a:lumMod val="75000"/>
                      </a:schemeClr>
                    </a:solidFill>
                  </a:endParaRPr>
                </a:p>
              </p:txBody>
            </p:sp>
          </mc:Choice>
          <mc:Fallback xmlns="">
            <p:sp>
              <p:nvSpPr>
                <p:cNvPr id="5" name="TextBox 4">
                  <a:extLst>
                    <a:ext uri="{FF2B5EF4-FFF2-40B4-BE49-F238E27FC236}">
                      <a16:creationId xmlns:a16="http://schemas.microsoft.com/office/drawing/2014/main" id="{FB37937C-1DDD-FCB2-61A5-8BAB8C31A594}"/>
                    </a:ext>
                  </a:extLst>
                </p:cNvPr>
                <p:cNvSpPr txBox="1">
                  <a:spLocks noRot="1" noChangeAspect="1" noMove="1" noResize="1" noEditPoints="1" noAdjustHandles="1" noChangeArrowheads="1" noChangeShapeType="1" noTextEdit="1"/>
                </p:cNvSpPr>
                <p:nvPr/>
              </p:nvSpPr>
              <p:spPr>
                <a:xfrm>
                  <a:off x="743313" y="3756135"/>
                  <a:ext cx="607859" cy="430887"/>
                </a:xfrm>
                <a:prstGeom prst="rect">
                  <a:avLst/>
                </a:prstGeom>
                <a:blipFill>
                  <a:blip r:embed="rId3"/>
                  <a:stretch>
                    <a:fillRect/>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87667640-EB83-0E5D-F7A6-2C1D9BFB960C}"/>
              </a:ext>
            </a:extLst>
          </p:cNvPr>
          <p:cNvGrpSpPr/>
          <p:nvPr/>
        </p:nvGrpSpPr>
        <p:grpSpPr>
          <a:xfrm>
            <a:off x="1253284" y="2127799"/>
            <a:ext cx="2695300" cy="2115718"/>
            <a:chOff x="1253284" y="2127799"/>
            <a:chExt cx="2695300" cy="2115718"/>
          </a:xfrm>
        </p:grpSpPr>
        <mc:AlternateContent xmlns:mc="http://schemas.openxmlformats.org/markup-compatibility/2006" xmlns:a14="http://schemas.microsoft.com/office/drawing/2010/main">
          <mc:Choice Requires="a14">
            <p:graphicFrame>
              <p:nvGraphicFramePr>
                <p:cNvPr id="6" name="Table 4">
                  <a:extLst>
                    <a:ext uri="{FF2B5EF4-FFF2-40B4-BE49-F238E27FC236}">
                      <a16:creationId xmlns:a16="http://schemas.microsoft.com/office/drawing/2014/main" id="{5D528FA5-9CB4-DC6F-58A0-99AC566B56C5}"/>
                    </a:ext>
                  </a:extLst>
                </p:cNvPr>
                <p:cNvGraphicFramePr>
                  <a:graphicFrameLocks/>
                </p:cNvGraphicFramePr>
                <p:nvPr>
                  <p:extLst>
                    <p:ext uri="{D42A27DB-BD31-4B8C-83A1-F6EECF244321}">
                      <p14:modId xmlns:p14="http://schemas.microsoft.com/office/powerpoint/2010/main" val="2306734392"/>
                    </p:ext>
                  </p:extLst>
                </p:nvPr>
              </p:nvGraphicFramePr>
              <p:xfrm>
                <a:off x="1661107" y="2127799"/>
                <a:ext cx="318434" cy="1547200"/>
              </p:xfrm>
              <a:graphic>
                <a:graphicData uri="http://schemas.openxmlformats.org/drawingml/2006/table">
                  <a:tbl>
                    <a:tblPr firstRow="1" bandRow="1">
                      <a:tableStyleId>{5940675A-B579-460E-94D1-54222C63F5DA}</a:tableStyleId>
                    </a:tblPr>
                    <a:tblGrid>
                      <a:gridCol w="318434">
                        <a:extLst>
                          <a:ext uri="{9D8B030D-6E8A-4147-A177-3AD203B41FA5}">
                            <a16:colId xmlns:a16="http://schemas.microsoft.com/office/drawing/2014/main" val="2232287867"/>
                          </a:ext>
                        </a:extLst>
                      </a:gridCol>
                    </a:tblGrid>
                    <a:tr h="386800">
                      <a:tc>
                        <a:txBody>
                          <a:bodyPr/>
                          <a:lstStyle/>
                          <a:p>
                            <a:pPr algn="ctr"/>
                            <a:endParaRPr lang="en-US" sz="1600" dirty="0"/>
                          </a:p>
                        </a:txBody>
                        <a:tcPr marL="86836" marR="86836" marT="43418" marB="43418"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70648034"/>
                        </a:ext>
                      </a:extLst>
                    </a:tr>
                    <a:tr h="386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marL="86836" marR="86836" marT="43418" marB="43418" anchor="ctr"/>
                      </a:tc>
                      <a:extLst>
                        <a:ext uri="{0D108BD9-81ED-4DB2-BD59-A6C34878D82A}">
                          <a16:rowId xmlns:a16="http://schemas.microsoft.com/office/drawing/2014/main" val="4005638226"/>
                        </a:ext>
                      </a:extLst>
                    </a:tr>
                    <a:tr h="386800">
                      <a:tc>
                        <a:txBody>
                          <a:bodyPr/>
                          <a:lstStyle/>
                          <a:p>
                            <a:pPr algn="ctr"/>
                            <a:endParaRPr lang="en-US" sz="1600" dirty="0"/>
                          </a:p>
                        </a:txBody>
                        <a:tcPr marL="86836" marR="86836" marT="43418" marB="43418" anchor="ctr"/>
                      </a:tc>
                      <a:extLst>
                        <a:ext uri="{0D108BD9-81ED-4DB2-BD59-A6C34878D82A}">
                          <a16:rowId xmlns:a16="http://schemas.microsoft.com/office/drawing/2014/main" val="440150531"/>
                        </a:ext>
                      </a:extLst>
                    </a:tr>
                    <a:tr h="386800">
                      <a:tc>
                        <a:txBody>
                          <a:bodyPr/>
                          <a:lstStyle/>
                          <a:p>
                            <a:pPr algn="ctr"/>
                            <a:endParaRPr lang="en-US" sz="1600" dirty="0"/>
                          </a:p>
                        </a:txBody>
                        <a:tcPr marL="86836" marR="86836" marT="43418" marB="43418"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Choice>
          <mc:Fallback xmlns="">
            <p:graphicFrame>
              <p:nvGraphicFramePr>
                <p:cNvPr id="6" name="Table 4">
                  <a:extLst>
                    <a:ext uri="{FF2B5EF4-FFF2-40B4-BE49-F238E27FC236}">
                      <a16:creationId xmlns:a16="http://schemas.microsoft.com/office/drawing/2014/main" id="{5D528FA5-9CB4-DC6F-58A0-99AC566B56C5}"/>
                    </a:ext>
                  </a:extLst>
                </p:cNvPr>
                <p:cNvGraphicFramePr>
                  <a:graphicFrameLocks/>
                </p:cNvGraphicFramePr>
                <p:nvPr>
                  <p:extLst>
                    <p:ext uri="{D42A27DB-BD31-4B8C-83A1-F6EECF244321}">
                      <p14:modId xmlns:p14="http://schemas.microsoft.com/office/powerpoint/2010/main" val="2306734392"/>
                    </p:ext>
                  </p:extLst>
                </p:nvPr>
              </p:nvGraphicFramePr>
              <p:xfrm>
                <a:off x="1661107" y="2127799"/>
                <a:ext cx="318434" cy="1547200"/>
              </p:xfrm>
              <a:graphic>
                <a:graphicData uri="http://schemas.openxmlformats.org/drawingml/2006/table">
                  <a:tbl>
                    <a:tblPr firstRow="1" bandRow="1">
                      <a:tableStyleId>{5940675A-B579-460E-94D1-54222C63F5DA}</a:tableStyleId>
                    </a:tblPr>
                    <a:tblGrid>
                      <a:gridCol w="318434">
                        <a:extLst>
                          <a:ext uri="{9D8B030D-6E8A-4147-A177-3AD203B41FA5}">
                            <a16:colId xmlns:a16="http://schemas.microsoft.com/office/drawing/2014/main" val="2232287867"/>
                          </a:ext>
                        </a:extLst>
                      </a:gridCol>
                    </a:tblGrid>
                    <a:tr h="386800">
                      <a:tc>
                        <a:txBody>
                          <a:bodyPr/>
                          <a:lstStyle/>
                          <a:p>
                            <a:pPr algn="ctr"/>
                            <a:endParaRPr lang="en-US" sz="1600" dirty="0"/>
                          </a:p>
                        </a:txBody>
                        <a:tcPr marL="86836" marR="86836" marT="43418" marB="43418"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70648034"/>
                        </a:ext>
                      </a:extLst>
                    </a:tr>
                    <a:tr h="386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marL="86836" marR="86836" marT="43418" marB="43418" anchor="ctr"/>
                      </a:tc>
                      <a:extLst>
                        <a:ext uri="{0D108BD9-81ED-4DB2-BD59-A6C34878D82A}">
                          <a16:rowId xmlns:a16="http://schemas.microsoft.com/office/drawing/2014/main" val="4005638226"/>
                        </a:ext>
                      </a:extLst>
                    </a:tr>
                    <a:tr h="386800">
                      <a:tc>
                        <a:txBody>
                          <a:bodyPr/>
                          <a:lstStyle/>
                          <a:p>
                            <a:pPr algn="ctr"/>
                            <a:endParaRPr lang="en-US" sz="1600" dirty="0"/>
                          </a:p>
                        </a:txBody>
                        <a:tcPr marL="86836" marR="86836" marT="43418" marB="43418" anchor="ctr"/>
                      </a:tc>
                      <a:extLst>
                        <a:ext uri="{0D108BD9-81ED-4DB2-BD59-A6C34878D82A}">
                          <a16:rowId xmlns:a16="http://schemas.microsoft.com/office/drawing/2014/main" val="440150531"/>
                        </a:ext>
                      </a:extLst>
                    </a:tr>
                    <a:tr h="386800">
                      <a:tc>
                        <a:txBody>
                          <a:bodyPr/>
                          <a:lstStyle/>
                          <a:p>
                            <a:pPr algn="ctr"/>
                            <a:endParaRPr lang="en-US" sz="1600" dirty="0"/>
                          </a:p>
                        </a:txBody>
                        <a:tcPr marL="86836" marR="86836" marT="43418" marB="43418"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3A0DA8-5CE3-B9EC-3ACE-512A64F5C6A3}"/>
                    </a:ext>
                  </a:extLst>
                </p:cNvPr>
                <p:cNvSpPr txBox="1"/>
                <p:nvPr/>
              </p:nvSpPr>
              <p:spPr>
                <a:xfrm>
                  <a:off x="1496923" y="3752008"/>
                  <a:ext cx="731675"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b="0" i="1" dirty="0" smtClean="0">
                                <a:solidFill>
                                  <a:schemeClr val="accent5">
                                    <a:lumMod val="75000"/>
                                  </a:schemeClr>
                                </a:solidFill>
                                <a:latin typeface="Cambria Math" panose="02040503050406030204" pitchFamily="18" charset="0"/>
                              </a:rPr>
                            </m:ctrlPr>
                          </m:sSubPr>
                          <m:e>
                            <m:r>
                              <m:rPr>
                                <m:sty m:val="p"/>
                              </m:rPr>
                              <a:rPr lang="en-US" sz="2200" b="0" i="0" dirty="0" smtClean="0">
                                <a:solidFill>
                                  <a:schemeClr val="accent5">
                                    <a:lumMod val="75000"/>
                                  </a:schemeClr>
                                </a:solidFill>
                                <a:latin typeface="Cambria Math" panose="02040503050406030204" pitchFamily="18" charset="0"/>
                              </a:rPr>
                              <m:t>DB</m:t>
                            </m:r>
                          </m:e>
                          <m:sub>
                            <m:r>
                              <a:rPr lang="en-US" sz="2200" b="0" i="1" dirty="0" smtClean="0">
                                <a:solidFill>
                                  <a:schemeClr val="accent5">
                                    <a:lumMod val="75000"/>
                                  </a:schemeClr>
                                </a:solidFill>
                                <a:latin typeface="Cambria Math" panose="02040503050406030204" pitchFamily="18" charset="0"/>
                              </a:rPr>
                              <m:t>1</m:t>
                            </m:r>
                          </m:sub>
                        </m:sSub>
                      </m:oMath>
                    </m:oMathPara>
                  </a14:m>
                  <a:endParaRPr lang="en-US" sz="2200" dirty="0">
                    <a:solidFill>
                      <a:schemeClr val="accent5">
                        <a:lumMod val="75000"/>
                      </a:schemeClr>
                    </a:solidFill>
                  </a:endParaRPr>
                </a:p>
              </p:txBody>
            </p:sp>
          </mc:Choice>
          <mc:Fallback xmlns="">
            <p:sp>
              <p:nvSpPr>
                <p:cNvPr id="7" name="TextBox 6">
                  <a:extLst>
                    <a:ext uri="{FF2B5EF4-FFF2-40B4-BE49-F238E27FC236}">
                      <a16:creationId xmlns:a16="http://schemas.microsoft.com/office/drawing/2014/main" id="{843A0DA8-5CE3-B9EC-3ACE-512A64F5C6A3}"/>
                    </a:ext>
                  </a:extLst>
                </p:cNvPr>
                <p:cNvSpPr txBox="1">
                  <a:spLocks noRot="1" noChangeAspect="1" noMove="1" noResize="1" noEditPoints="1" noAdjustHandles="1" noChangeArrowheads="1" noChangeShapeType="1" noTextEdit="1"/>
                </p:cNvSpPr>
                <p:nvPr/>
              </p:nvSpPr>
              <p:spPr>
                <a:xfrm>
                  <a:off x="1496923" y="3752008"/>
                  <a:ext cx="731675" cy="430887"/>
                </a:xfrm>
                <a:prstGeom prst="rect">
                  <a:avLst/>
                </a:prstGeom>
                <a:blipFill>
                  <a:blip r:embed="rId4"/>
                  <a:stretch>
                    <a:fillRect b="-285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7829CF1-D640-7E0C-1302-EC3C77A943CD}"/>
                </a:ext>
              </a:extLst>
            </p:cNvPr>
            <p:cNvSpPr txBox="1"/>
            <p:nvPr/>
          </p:nvSpPr>
          <p:spPr>
            <a:xfrm>
              <a:off x="1253284" y="2635551"/>
              <a:ext cx="364202" cy="523220"/>
            </a:xfrm>
            <a:prstGeom prst="rect">
              <a:avLst/>
            </a:prstGeom>
            <a:noFill/>
          </p:spPr>
          <p:txBody>
            <a:bodyPr wrap="none" rtlCol="0">
              <a:spAutoFit/>
            </a:bodyPr>
            <a:lstStyle/>
            <a:p>
              <a:r>
                <a:rPr lang="en-US" sz="2800" dirty="0">
                  <a:solidFill>
                    <a:schemeClr val="accent5">
                      <a:lumMod val="75000"/>
                    </a:schemeClr>
                  </a:solidFill>
                </a:rPr>
                <a:t>=</a:t>
              </a:r>
            </a:p>
          </p:txBody>
        </p:sp>
        <mc:AlternateContent xmlns:mc="http://schemas.openxmlformats.org/markup-compatibility/2006">
          <mc:Choice xmlns:a14="http://schemas.microsoft.com/office/drawing/2010/main" Requires="a14">
            <p:graphicFrame>
              <p:nvGraphicFramePr>
                <p:cNvPr id="9" name="Table 4">
                  <a:extLst>
                    <a:ext uri="{FF2B5EF4-FFF2-40B4-BE49-F238E27FC236}">
                      <a16:creationId xmlns:a16="http://schemas.microsoft.com/office/drawing/2014/main" id="{1353C595-17FA-99F1-7B44-8B3785BABC1F}"/>
                    </a:ext>
                  </a:extLst>
                </p:cNvPr>
                <p:cNvGraphicFramePr>
                  <a:graphicFrameLocks/>
                </p:cNvGraphicFramePr>
                <p:nvPr>
                  <p:extLst>
                    <p:ext uri="{D42A27DB-BD31-4B8C-83A1-F6EECF244321}">
                      <p14:modId xmlns:p14="http://schemas.microsoft.com/office/powerpoint/2010/main" val="1342926833"/>
                    </p:ext>
                  </p:extLst>
                </p:nvPr>
              </p:nvGraphicFramePr>
              <p:xfrm>
                <a:off x="2343555" y="2203403"/>
                <a:ext cx="318434" cy="1547200"/>
              </p:xfrm>
              <a:graphic>
                <a:graphicData uri="http://schemas.openxmlformats.org/drawingml/2006/table">
                  <a:tbl>
                    <a:tblPr firstRow="1" bandRow="1">
                      <a:tableStyleId>{5940675A-B579-460E-94D1-54222C63F5DA}</a:tableStyleId>
                    </a:tblPr>
                    <a:tblGrid>
                      <a:gridCol w="318434">
                        <a:extLst>
                          <a:ext uri="{9D8B030D-6E8A-4147-A177-3AD203B41FA5}">
                            <a16:colId xmlns:a16="http://schemas.microsoft.com/office/drawing/2014/main" val="2232287867"/>
                          </a:ext>
                        </a:extLst>
                      </a:gridCol>
                    </a:tblGrid>
                    <a:tr h="386800">
                      <a:tc>
                        <a:txBody>
                          <a:bodyPr/>
                          <a:lstStyle/>
                          <a:p>
                            <a:pPr algn="ctr"/>
                            <a:endParaRPr lang="en-US" sz="1600" dirty="0"/>
                          </a:p>
                        </a:txBody>
                        <a:tcPr marL="86836" marR="86836" marT="43418" marB="43418"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70648034"/>
                        </a:ext>
                      </a:extLst>
                    </a:tr>
                    <a:tr h="386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marL="86836" marR="86836" marT="43418" marB="43418" anchor="ctr"/>
                      </a:tc>
                      <a:extLst>
                        <a:ext uri="{0D108BD9-81ED-4DB2-BD59-A6C34878D82A}">
                          <a16:rowId xmlns:a16="http://schemas.microsoft.com/office/drawing/2014/main" val="4005638226"/>
                        </a:ext>
                      </a:extLst>
                    </a:tr>
                    <a:tr h="386800">
                      <a:tc>
                        <a:txBody>
                          <a:bodyPr/>
                          <a:lstStyle/>
                          <a:p>
                            <a:pPr algn="ctr"/>
                            <a:endParaRPr lang="en-US" sz="1600" dirty="0"/>
                          </a:p>
                        </a:txBody>
                        <a:tcPr marL="86836" marR="86836" marT="43418" marB="43418" anchor="ctr"/>
                      </a:tc>
                      <a:extLst>
                        <a:ext uri="{0D108BD9-81ED-4DB2-BD59-A6C34878D82A}">
                          <a16:rowId xmlns:a16="http://schemas.microsoft.com/office/drawing/2014/main" val="440150531"/>
                        </a:ext>
                      </a:extLst>
                    </a:tr>
                    <a:tr h="386800">
                      <a:tc>
                        <a:txBody>
                          <a:bodyPr/>
                          <a:lstStyle/>
                          <a:p>
                            <a:pPr algn="ctr"/>
                            <a:endParaRPr lang="en-US" sz="1600" dirty="0"/>
                          </a:p>
                        </a:txBody>
                        <a:tcPr marL="86836" marR="86836" marT="43418" marB="43418"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Choice>
          <mc:Fallback>
            <p:graphicFrame>
              <p:nvGraphicFramePr>
                <p:cNvPr id="9" name="Table 4">
                  <a:extLst>
                    <a:ext uri="{FF2B5EF4-FFF2-40B4-BE49-F238E27FC236}">
                      <a16:creationId xmlns:a16="http://schemas.microsoft.com/office/drawing/2014/main" id="{1353C595-17FA-99F1-7B44-8B3785BABC1F}"/>
                    </a:ext>
                  </a:extLst>
                </p:cNvPr>
                <p:cNvGraphicFramePr>
                  <a:graphicFrameLocks/>
                </p:cNvGraphicFramePr>
                <p:nvPr>
                  <p:extLst>
                    <p:ext uri="{D42A27DB-BD31-4B8C-83A1-F6EECF244321}">
                      <p14:modId xmlns:p14="http://schemas.microsoft.com/office/powerpoint/2010/main" val="1342926833"/>
                    </p:ext>
                  </p:extLst>
                </p:nvPr>
              </p:nvGraphicFramePr>
              <p:xfrm>
                <a:off x="2343555" y="2203403"/>
                <a:ext cx="318434" cy="1547200"/>
              </p:xfrm>
              <a:graphic>
                <a:graphicData uri="http://schemas.openxmlformats.org/drawingml/2006/table">
                  <a:tbl>
                    <a:tblPr firstRow="1" bandRow="1">
                      <a:tableStyleId>{5940675A-B579-460E-94D1-54222C63F5DA}</a:tableStyleId>
                    </a:tblPr>
                    <a:tblGrid>
                      <a:gridCol w="318434">
                        <a:extLst>
                          <a:ext uri="{9D8B030D-6E8A-4147-A177-3AD203B41FA5}">
                            <a16:colId xmlns:a16="http://schemas.microsoft.com/office/drawing/2014/main" val="2232287867"/>
                          </a:ext>
                        </a:extLst>
                      </a:gridCol>
                    </a:tblGrid>
                    <a:tr h="386800">
                      <a:tc>
                        <a:txBody>
                          <a:bodyPr/>
                          <a:lstStyle/>
                          <a:p>
                            <a:pPr algn="ctr"/>
                            <a:endParaRPr lang="en-US" sz="1600" dirty="0"/>
                          </a:p>
                        </a:txBody>
                        <a:tcPr marL="86836" marR="86836" marT="43418" marB="43418"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70648034"/>
                        </a:ext>
                      </a:extLst>
                    </a:tr>
                    <a:tr h="386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marL="86836" marR="86836" marT="43418" marB="43418" anchor="ctr"/>
                      </a:tc>
                      <a:extLst>
                        <a:ext uri="{0D108BD9-81ED-4DB2-BD59-A6C34878D82A}">
                          <a16:rowId xmlns:a16="http://schemas.microsoft.com/office/drawing/2014/main" val="4005638226"/>
                        </a:ext>
                      </a:extLst>
                    </a:tr>
                    <a:tr h="386800">
                      <a:tc>
                        <a:txBody>
                          <a:bodyPr/>
                          <a:lstStyle/>
                          <a:p>
                            <a:pPr algn="ctr"/>
                            <a:endParaRPr lang="en-US" sz="1600" dirty="0"/>
                          </a:p>
                        </a:txBody>
                        <a:tcPr marL="86836" marR="86836" marT="43418" marB="43418" anchor="ctr"/>
                      </a:tc>
                      <a:extLst>
                        <a:ext uri="{0D108BD9-81ED-4DB2-BD59-A6C34878D82A}">
                          <a16:rowId xmlns:a16="http://schemas.microsoft.com/office/drawing/2014/main" val="440150531"/>
                        </a:ext>
                      </a:extLst>
                    </a:tr>
                    <a:tr h="386800">
                      <a:tc>
                        <a:txBody>
                          <a:bodyPr/>
                          <a:lstStyle/>
                          <a:p>
                            <a:pPr algn="ctr"/>
                            <a:endParaRPr lang="en-US" sz="1600" dirty="0"/>
                          </a:p>
                        </a:txBody>
                        <a:tcPr marL="86836" marR="86836" marT="43418" marB="43418"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77100EC-7C5C-F8CC-1F89-132DF5BCBA62}"/>
                    </a:ext>
                  </a:extLst>
                </p:cNvPr>
                <p:cNvSpPr txBox="1"/>
                <p:nvPr/>
              </p:nvSpPr>
              <p:spPr>
                <a:xfrm>
                  <a:off x="2163203" y="3812630"/>
                  <a:ext cx="738215"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b="0" i="1" dirty="0" smtClean="0">
                                <a:solidFill>
                                  <a:schemeClr val="accent5">
                                    <a:lumMod val="75000"/>
                                  </a:schemeClr>
                                </a:solidFill>
                                <a:latin typeface="Cambria Math" panose="02040503050406030204" pitchFamily="18" charset="0"/>
                              </a:rPr>
                            </m:ctrlPr>
                          </m:sSubPr>
                          <m:e>
                            <m:r>
                              <m:rPr>
                                <m:sty m:val="p"/>
                              </m:rPr>
                              <a:rPr lang="en-US" sz="2200" b="0" i="0" dirty="0" smtClean="0">
                                <a:solidFill>
                                  <a:schemeClr val="accent5">
                                    <a:lumMod val="75000"/>
                                  </a:schemeClr>
                                </a:solidFill>
                                <a:latin typeface="Cambria Math" panose="02040503050406030204" pitchFamily="18" charset="0"/>
                              </a:rPr>
                              <m:t>DB</m:t>
                            </m:r>
                          </m:e>
                          <m:sub>
                            <m:r>
                              <a:rPr lang="en-US" sz="2200" b="0" i="1" dirty="0" smtClean="0">
                                <a:solidFill>
                                  <a:schemeClr val="accent5">
                                    <a:lumMod val="75000"/>
                                  </a:schemeClr>
                                </a:solidFill>
                                <a:latin typeface="Cambria Math" panose="02040503050406030204" pitchFamily="18" charset="0"/>
                              </a:rPr>
                              <m:t>2</m:t>
                            </m:r>
                          </m:sub>
                        </m:sSub>
                      </m:oMath>
                    </m:oMathPara>
                  </a14:m>
                  <a:endParaRPr lang="en-US" sz="2200" dirty="0">
                    <a:solidFill>
                      <a:schemeClr val="accent5">
                        <a:lumMod val="75000"/>
                      </a:schemeClr>
                    </a:solidFill>
                  </a:endParaRPr>
                </a:p>
              </p:txBody>
            </p:sp>
          </mc:Choice>
          <mc:Fallback>
            <p:sp>
              <p:nvSpPr>
                <p:cNvPr id="10" name="TextBox 9">
                  <a:extLst>
                    <a:ext uri="{FF2B5EF4-FFF2-40B4-BE49-F238E27FC236}">
                      <a16:creationId xmlns:a16="http://schemas.microsoft.com/office/drawing/2014/main" id="{A77100EC-7C5C-F8CC-1F89-132DF5BCBA62}"/>
                    </a:ext>
                  </a:extLst>
                </p:cNvPr>
                <p:cNvSpPr txBox="1">
                  <a:spLocks noRot="1" noChangeAspect="1" noMove="1" noResize="1" noEditPoints="1" noAdjustHandles="1" noChangeArrowheads="1" noChangeShapeType="1" noTextEdit="1"/>
                </p:cNvSpPr>
                <p:nvPr/>
              </p:nvSpPr>
              <p:spPr>
                <a:xfrm>
                  <a:off x="2163203" y="3812630"/>
                  <a:ext cx="738215" cy="430887"/>
                </a:xfrm>
                <a:prstGeom prst="rect">
                  <a:avLst/>
                </a:prstGeom>
                <a:blipFill>
                  <a:blip r:embed="rId5"/>
                  <a:stretch>
                    <a:fillRect b="-28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2D5C642-951A-54D2-9C57-B56A3534DC6E}"/>
                    </a:ext>
                  </a:extLst>
                </p:cNvPr>
                <p:cNvSpPr txBox="1"/>
                <p:nvPr/>
              </p:nvSpPr>
              <p:spPr>
                <a:xfrm>
                  <a:off x="1839362" y="2669606"/>
                  <a:ext cx="62388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5">
                                <a:lumMod val="75000"/>
                              </a:schemeClr>
                            </a:solidFill>
                            <a:latin typeface="Cambria Math" panose="02040503050406030204" pitchFamily="18" charset="0"/>
                          </a:rPr>
                          <m:t>⊕</m:t>
                        </m:r>
                      </m:oMath>
                    </m:oMathPara>
                  </a14:m>
                  <a:endParaRPr lang="en-US" sz="2800" dirty="0">
                    <a:solidFill>
                      <a:schemeClr val="accent5">
                        <a:lumMod val="75000"/>
                      </a:schemeClr>
                    </a:solidFill>
                  </a:endParaRPr>
                </a:p>
              </p:txBody>
            </p:sp>
          </mc:Choice>
          <mc:Fallback>
            <p:sp>
              <p:nvSpPr>
                <p:cNvPr id="11" name="TextBox 10">
                  <a:extLst>
                    <a:ext uri="{FF2B5EF4-FFF2-40B4-BE49-F238E27FC236}">
                      <a16:creationId xmlns:a16="http://schemas.microsoft.com/office/drawing/2014/main" id="{82D5C642-951A-54D2-9C57-B56A3534DC6E}"/>
                    </a:ext>
                  </a:extLst>
                </p:cNvPr>
                <p:cNvSpPr txBox="1">
                  <a:spLocks noRot="1" noChangeAspect="1" noMove="1" noResize="1" noEditPoints="1" noAdjustHandles="1" noChangeArrowheads="1" noChangeShapeType="1" noTextEdit="1"/>
                </p:cNvSpPr>
                <p:nvPr/>
              </p:nvSpPr>
              <p:spPr>
                <a:xfrm>
                  <a:off x="1839362" y="2669606"/>
                  <a:ext cx="623889" cy="523220"/>
                </a:xfrm>
                <a:prstGeom prst="rect">
                  <a:avLst/>
                </a:prstGeom>
                <a:blipFill>
                  <a:blip r:embed="rId6"/>
                  <a:stretch>
                    <a:fillRect l="-2000" r="-4000" b="-9524"/>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CEF69E1-D953-DDC7-0AEA-94340C543CF6}"/>
                </a:ext>
              </a:extLst>
            </p:cNvPr>
            <p:cNvSpPr txBox="1"/>
            <p:nvPr/>
          </p:nvSpPr>
          <p:spPr>
            <a:xfrm>
              <a:off x="2849897" y="2548037"/>
              <a:ext cx="458780" cy="523220"/>
            </a:xfrm>
            <a:prstGeom prst="rect">
              <a:avLst/>
            </a:prstGeom>
            <a:noFill/>
          </p:spPr>
          <p:txBody>
            <a:bodyPr wrap="none" rtlCol="0">
              <a:spAutoFit/>
            </a:bodyPr>
            <a:lstStyle/>
            <a:p>
              <a:r>
                <a:rPr lang="en-US" sz="2800" dirty="0">
                  <a:solidFill>
                    <a:schemeClr val="accent5">
                      <a:lumMod val="75000"/>
                    </a:schemeClr>
                  </a:solidFill>
                </a:rPr>
                <a:t>...</a:t>
              </a:r>
            </a:p>
          </p:txBody>
        </p:sp>
        <mc:AlternateContent xmlns:mc="http://schemas.openxmlformats.org/markup-compatibility/2006" xmlns:a14="http://schemas.microsoft.com/office/drawing/2010/main">
          <mc:Choice Requires="a14">
            <p:graphicFrame>
              <p:nvGraphicFramePr>
                <p:cNvPr id="13" name="Table 4">
                  <a:extLst>
                    <a:ext uri="{FF2B5EF4-FFF2-40B4-BE49-F238E27FC236}">
                      <a16:creationId xmlns:a16="http://schemas.microsoft.com/office/drawing/2014/main" id="{83E4F9D9-63EA-B056-065D-8FE0F80AF5D9}"/>
                    </a:ext>
                  </a:extLst>
                </p:cNvPr>
                <p:cNvGraphicFramePr>
                  <a:graphicFrameLocks/>
                </p:cNvGraphicFramePr>
                <p:nvPr>
                  <p:extLst>
                    <p:ext uri="{D42A27DB-BD31-4B8C-83A1-F6EECF244321}">
                      <p14:modId xmlns:p14="http://schemas.microsoft.com/office/powerpoint/2010/main" val="4248500441"/>
                    </p:ext>
                  </p:extLst>
                </p:nvPr>
              </p:nvGraphicFramePr>
              <p:xfrm>
                <a:off x="3302266" y="2142033"/>
                <a:ext cx="318434" cy="1547200"/>
              </p:xfrm>
              <a:graphic>
                <a:graphicData uri="http://schemas.openxmlformats.org/drawingml/2006/table">
                  <a:tbl>
                    <a:tblPr firstRow="1" bandRow="1">
                      <a:tableStyleId>{5940675A-B579-460E-94D1-54222C63F5DA}</a:tableStyleId>
                    </a:tblPr>
                    <a:tblGrid>
                      <a:gridCol w="318434">
                        <a:extLst>
                          <a:ext uri="{9D8B030D-6E8A-4147-A177-3AD203B41FA5}">
                            <a16:colId xmlns:a16="http://schemas.microsoft.com/office/drawing/2014/main" val="2232287867"/>
                          </a:ext>
                        </a:extLst>
                      </a:gridCol>
                    </a:tblGrid>
                    <a:tr h="386800">
                      <a:tc>
                        <a:txBody>
                          <a:bodyPr/>
                          <a:lstStyle/>
                          <a:p>
                            <a:pPr algn="ctr"/>
                            <a:endParaRPr lang="en-US" sz="1600" dirty="0"/>
                          </a:p>
                        </a:txBody>
                        <a:tcPr marL="86836" marR="86836" marT="43418" marB="43418"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70648034"/>
                        </a:ext>
                      </a:extLst>
                    </a:tr>
                    <a:tr h="386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marL="86836" marR="86836" marT="43418" marB="43418" anchor="ctr"/>
                      </a:tc>
                      <a:extLst>
                        <a:ext uri="{0D108BD9-81ED-4DB2-BD59-A6C34878D82A}">
                          <a16:rowId xmlns:a16="http://schemas.microsoft.com/office/drawing/2014/main" val="4005638226"/>
                        </a:ext>
                      </a:extLst>
                    </a:tr>
                    <a:tr h="386800">
                      <a:tc>
                        <a:txBody>
                          <a:bodyPr/>
                          <a:lstStyle/>
                          <a:p>
                            <a:pPr algn="ctr"/>
                            <a:endParaRPr lang="en-US" sz="1600" dirty="0"/>
                          </a:p>
                        </a:txBody>
                        <a:tcPr marL="86836" marR="86836" marT="43418" marB="43418" anchor="ctr"/>
                      </a:tc>
                      <a:extLst>
                        <a:ext uri="{0D108BD9-81ED-4DB2-BD59-A6C34878D82A}">
                          <a16:rowId xmlns:a16="http://schemas.microsoft.com/office/drawing/2014/main" val="440150531"/>
                        </a:ext>
                      </a:extLst>
                    </a:tr>
                    <a:tr h="386800">
                      <a:tc>
                        <a:txBody>
                          <a:bodyPr/>
                          <a:lstStyle/>
                          <a:p>
                            <a:pPr algn="ctr"/>
                            <a:endParaRPr lang="en-US" sz="1600" dirty="0"/>
                          </a:p>
                        </a:txBody>
                        <a:tcPr marL="86836" marR="86836" marT="43418" marB="43418"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Choice>
          <mc:Fallback xmlns="">
            <p:graphicFrame>
              <p:nvGraphicFramePr>
                <p:cNvPr id="13" name="Table 4">
                  <a:extLst>
                    <a:ext uri="{FF2B5EF4-FFF2-40B4-BE49-F238E27FC236}">
                      <a16:creationId xmlns:a16="http://schemas.microsoft.com/office/drawing/2014/main" id="{83E4F9D9-63EA-B056-065D-8FE0F80AF5D9}"/>
                    </a:ext>
                  </a:extLst>
                </p:cNvPr>
                <p:cNvGraphicFramePr>
                  <a:graphicFrameLocks/>
                </p:cNvGraphicFramePr>
                <p:nvPr>
                  <p:extLst>
                    <p:ext uri="{D42A27DB-BD31-4B8C-83A1-F6EECF244321}">
                      <p14:modId xmlns:p14="http://schemas.microsoft.com/office/powerpoint/2010/main" val="4248500441"/>
                    </p:ext>
                  </p:extLst>
                </p:nvPr>
              </p:nvGraphicFramePr>
              <p:xfrm>
                <a:off x="3302266" y="2142033"/>
                <a:ext cx="318434" cy="1547200"/>
              </p:xfrm>
              <a:graphic>
                <a:graphicData uri="http://schemas.openxmlformats.org/drawingml/2006/table">
                  <a:tbl>
                    <a:tblPr firstRow="1" bandRow="1">
                      <a:tableStyleId>{5940675A-B579-460E-94D1-54222C63F5DA}</a:tableStyleId>
                    </a:tblPr>
                    <a:tblGrid>
                      <a:gridCol w="318434">
                        <a:extLst>
                          <a:ext uri="{9D8B030D-6E8A-4147-A177-3AD203B41FA5}">
                            <a16:colId xmlns:a16="http://schemas.microsoft.com/office/drawing/2014/main" val="2232287867"/>
                          </a:ext>
                        </a:extLst>
                      </a:gridCol>
                    </a:tblGrid>
                    <a:tr h="386800">
                      <a:tc>
                        <a:txBody>
                          <a:bodyPr/>
                          <a:lstStyle/>
                          <a:p>
                            <a:pPr algn="ctr"/>
                            <a:endParaRPr lang="en-US" sz="1600" dirty="0"/>
                          </a:p>
                        </a:txBody>
                        <a:tcPr marL="86836" marR="86836" marT="43418" marB="43418"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70648034"/>
                        </a:ext>
                      </a:extLst>
                    </a:tr>
                    <a:tr h="386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marL="86836" marR="86836" marT="43418" marB="43418" anchor="ctr"/>
                      </a:tc>
                      <a:extLst>
                        <a:ext uri="{0D108BD9-81ED-4DB2-BD59-A6C34878D82A}">
                          <a16:rowId xmlns:a16="http://schemas.microsoft.com/office/drawing/2014/main" val="4005638226"/>
                        </a:ext>
                      </a:extLst>
                    </a:tr>
                    <a:tr h="386800">
                      <a:tc>
                        <a:txBody>
                          <a:bodyPr/>
                          <a:lstStyle/>
                          <a:p>
                            <a:pPr algn="ctr"/>
                            <a:endParaRPr lang="en-US" sz="1600" dirty="0"/>
                          </a:p>
                        </a:txBody>
                        <a:tcPr marL="86836" marR="86836" marT="43418" marB="43418" anchor="ctr"/>
                      </a:tc>
                      <a:extLst>
                        <a:ext uri="{0D108BD9-81ED-4DB2-BD59-A6C34878D82A}">
                          <a16:rowId xmlns:a16="http://schemas.microsoft.com/office/drawing/2014/main" val="440150531"/>
                        </a:ext>
                      </a:extLst>
                    </a:tr>
                    <a:tr h="386800">
                      <a:tc>
                        <a:txBody>
                          <a:bodyPr/>
                          <a:lstStyle/>
                          <a:p>
                            <a:pPr algn="ctr"/>
                            <a:endParaRPr lang="en-US" sz="1600" dirty="0"/>
                          </a:p>
                        </a:txBody>
                        <a:tcPr marL="86836" marR="86836" marT="43418" marB="43418"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D5986EC-9A23-5826-987B-703E32E46F64}"/>
                    </a:ext>
                  </a:extLst>
                </p:cNvPr>
                <p:cNvSpPr txBox="1"/>
                <p:nvPr/>
              </p:nvSpPr>
              <p:spPr>
                <a:xfrm>
                  <a:off x="3168692" y="3752008"/>
                  <a:ext cx="77989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b="0" i="1" dirty="0" smtClean="0">
                                <a:solidFill>
                                  <a:schemeClr val="accent5">
                                    <a:lumMod val="75000"/>
                                  </a:schemeClr>
                                </a:solidFill>
                                <a:latin typeface="Cambria Math" panose="02040503050406030204" pitchFamily="18" charset="0"/>
                              </a:rPr>
                            </m:ctrlPr>
                          </m:sSubPr>
                          <m:e>
                            <m:r>
                              <m:rPr>
                                <m:sty m:val="p"/>
                              </m:rPr>
                              <a:rPr lang="en-US" sz="2200" b="0" i="0" dirty="0" smtClean="0">
                                <a:solidFill>
                                  <a:schemeClr val="accent5">
                                    <a:lumMod val="75000"/>
                                  </a:schemeClr>
                                </a:solidFill>
                                <a:latin typeface="Cambria Math" panose="02040503050406030204" pitchFamily="18" charset="0"/>
                              </a:rPr>
                              <m:t>DB</m:t>
                            </m:r>
                          </m:e>
                          <m:sub>
                            <m:r>
                              <a:rPr lang="en-US" sz="2200" b="0" i="1" dirty="0" smtClean="0">
                                <a:solidFill>
                                  <a:schemeClr val="accent5">
                                    <a:lumMod val="75000"/>
                                  </a:schemeClr>
                                </a:solidFill>
                                <a:latin typeface="Cambria Math" panose="02040503050406030204" pitchFamily="18" charset="0"/>
                              </a:rPr>
                              <m:t>𝑁</m:t>
                            </m:r>
                          </m:sub>
                        </m:sSub>
                      </m:oMath>
                    </m:oMathPara>
                  </a14:m>
                  <a:endParaRPr lang="en-US" sz="2200" dirty="0">
                    <a:solidFill>
                      <a:schemeClr val="accent5">
                        <a:lumMod val="75000"/>
                      </a:schemeClr>
                    </a:solidFill>
                  </a:endParaRPr>
                </a:p>
              </p:txBody>
            </p:sp>
          </mc:Choice>
          <mc:Fallback xmlns="">
            <p:sp>
              <p:nvSpPr>
                <p:cNvPr id="14" name="TextBox 13">
                  <a:extLst>
                    <a:ext uri="{FF2B5EF4-FFF2-40B4-BE49-F238E27FC236}">
                      <a16:creationId xmlns:a16="http://schemas.microsoft.com/office/drawing/2014/main" id="{AD5986EC-9A23-5826-987B-703E32E46F64}"/>
                    </a:ext>
                  </a:extLst>
                </p:cNvPr>
                <p:cNvSpPr txBox="1">
                  <a:spLocks noRot="1" noChangeAspect="1" noMove="1" noResize="1" noEditPoints="1" noAdjustHandles="1" noChangeArrowheads="1" noChangeShapeType="1" noTextEdit="1"/>
                </p:cNvSpPr>
                <p:nvPr/>
              </p:nvSpPr>
              <p:spPr>
                <a:xfrm>
                  <a:off x="3168692" y="3752008"/>
                  <a:ext cx="779892" cy="430887"/>
                </a:xfrm>
                <a:prstGeom prst="rect">
                  <a:avLst/>
                </a:prstGeom>
                <a:blipFill>
                  <a:blip r:embed="rId7"/>
                  <a:stretch>
                    <a:fillRect b="-2857"/>
                  </a:stretch>
                </a:blipFill>
              </p:spPr>
              <p:txBody>
                <a:bodyPr/>
                <a:lstStyle/>
                <a:p>
                  <a:r>
                    <a:rPr lang="en-US">
                      <a:noFill/>
                    </a:rPr>
                    <a:t> </a:t>
                  </a:r>
                </a:p>
              </p:txBody>
            </p:sp>
          </mc:Fallback>
        </mc:AlternateContent>
      </p:grpSp>
      <p:pic>
        <p:nvPicPr>
          <p:cNvPr id="15" name="Picture 14" descr="Icon&#10;&#10;Description automatically generated">
            <a:extLst>
              <a:ext uri="{FF2B5EF4-FFF2-40B4-BE49-F238E27FC236}">
                <a16:creationId xmlns:a16="http://schemas.microsoft.com/office/drawing/2014/main" id="{8260D8E7-4E78-9BF6-4B05-4614F1210C6A}"/>
              </a:ext>
            </a:extLst>
          </p:cNvPr>
          <p:cNvPicPr>
            <a:picLocks noChangeAspect="1"/>
          </p:cNvPicPr>
          <p:nvPr/>
        </p:nvPicPr>
        <p:blipFill>
          <a:blip r:embed="rId8"/>
          <a:stretch>
            <a:fillRect/>
          </a:stretch>
        </p:blipFill>
        <p:spPr>
          <a:xfrm flipH="1">
            <a:off x="9884281" y="3050279"/>
            <a:ext cx="1131293" cy="1229087"/>
          </a:xfrm>
          <a:prstGeom prst="rect">
            <a:avLst/>
          </a:prstGeom>
        </p:spPr>
      </p:pic>
      <p:grpSp>
        <p:nvGrpSpPr>
          <p:cNvPr id="34" name="Group 33">
            <a:extLst>
              <a:ext uri="{FF2B5EF4-FFF2-40B4-BE49-F238E27FC236}">
                <a16:creationId xmlns:a16="http://schemas.microsoft.com/office/drawing/2014/main" id="{73D5BAF0-C47B-24FE-5A76-83130D31BD8A}"/>
              </a:ext>
            </a:extLst>
          </p:cNvPr>
          <p:cNvGrpSpPr/>
          <p:nvPr/>
        </p:nvGrpSpPr>
        <p:grpSpPr>
          <a:xfrm>
            <a:off x="4768147" y="2016690"/>
            <a:ext cx="4008171" cy="1033589"/>
            <a:chOff x="4768147" y="2016690"/>
            <a:chExt cx="4008171" cy="1033589"/>
          </a:xfrm>
        </p:grpSpPr>
        <p:cxnSp>
          <p:nvCxnSpPr>
            <p:cNvPr id="16" name="Straight Arrow Connector 15">
              <a:extLst>
                <a:ext uri="{FF2B5EF4-FFF2-40B4-BE49-F238E27FC236}">
                  <a16:creationId xmlns:a16="http://schemas.microsoft.com/office/drawing/2014/main" id="{7B644580-7FCD-484E-6876-D5DD3B8B7BCD}"/>
                </a:ext>
              </a:extLst>
            </p:cNvPr>
            <p:cNvCxnSpPr>
              <a:cxnSpLocks/>
            </p:cNvCxnSpPr>
            <p:nvPr/>
          </p:nvCxnSpPr>
          <p:spPr>
            <a:xfrm flipH="1">
              <a:off x="4768147" y="3050279"/>
              <a:ext cx="4008171"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65C226F3-60B8-1B47-1F3C-7E63384BB23E}"/>
                    </a:ext>
                  </a:extLst>
                </p:cNvPr>
                <p:cNvSpPr/>
                <p:nvPr/>
              </p:nvSpPr>
              <p:spPr>
                <a:xfrm>
                  <a:off x="6377868" y="2016690"/>
                  <a:ext cx="903728" cy="751055"/>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chemeClr val="tx1"/>
                            </a:solidFill>
                            <a:latin typeface="Cambria Math" panose="02040503050406030204" pitchFamily="18" charset="0"/>
                          </a:rPr>
                          <m:t>𝑥</m:t>
                        </m:r>
                      </m:oMath>
                    </m:oMathPara>
                  </a14:m>
                  <a:endParaRPr lang="en-US" sz="3200" dirty="0">
                    <a:solidFill>
                      <a:schemeClr val="tx1"/>
                    </a:solidFill>
                  </a:endParaRPr>
                </a:p>
              </p:txBody>
            </p:sp>
          </mc:Choice>
          <mc:Fallback xmlns="">
            <p:sp>
              <p:nvSpPr>
                <p:cNvPr id="17" name="Rounded Rectangle 16">
                  <a:extLst>
                    <a:ext uri="{FF2B5EF4-FFF2-40B4-BE49-F238E27FC236}">
                      <a16:creationId xmlns:a16="http://schemas.microsoft.com/office/drawing/2014/main" id="{65C226F3-60B8-1B47-1F3C-7E63384BB23E}"/>
                    </a:ext>
                  </a:extLst>
                </p:cNvPr>
                <p:cNvSpPr>
                  <a:spLocks noRot="1" noChangeAspect="1" noMove="1" noResize="1" noEditPoints="1" noAdjustHandles="1" noChangeArrowheads="1" noChangeShapeType="1" noTextEdit="1"/>
                </p:cNvSpPr>
                <p:nvPr/>
              </p:nvSpPr>
              <p:spPr>
                <a:xfrm>
                  <a:off x="6377868" y="2016690"/>
                  <a:ext cx="903728" cy="751055"/>
                </a:xfrm>
                <a:prstGeom prst="roundRect">
                  <a:avLst>
                    <a:gd name="adj" fmla="val 19766"/>
                  </a:avLst>
                </a:prstGeom>
                <a:blipFill>
                  <a:blip r:embed="rId9"/>
                  <a:stretch>
                    <a:fillRect/>
                  </a:stretch>
                </a:blipFill>
                <a:ln w="25400">
                  <a:solidFill>
                    <a:srgbClr val="FF0000"/>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670EEFD9-4D97-781A-260A-F3CEB4510BFD}"/>
                </a:ext>
              </a:extLst>
            </p:cNvPr>
            <p:cNvSpPr txBox="1"/>
            <p:nvPr/>
          </p:nvSpPr>
          <p:spPr>
            <a:xfrm>
              <a:off x="7274090" y="2506135"/>
              <a:ext cx="585417" cy="523220"/>
            </a:xfrm>
            <a:prstGeom prst="rect">
              <a:avLst/>
            </a:prstGeom>
            <a:noFill/>
          </p:spPr>
          <p:txBody>
            <a:bodyPr wrap="none" rtlCol="0">
              <a:spAutoFit/>
            </a:bodyPr>
            <a:lstStyle/>
            <a:p>
              <a:r>
                <a:rPr lang="en-US" sz="2800" b="1" dirty="0">
                  <a:solidFill>
                    <a:srgbClr val="FF0000"/>
                  </a:solidFill>
                </a:rPr>
                <a:t>HE</a:t>
              </a:r>
            </a:p>
          </p:txBody>
        </p:sp>
      </p:grpSp>
      <p:grpSp>
        <p:nvGrpSpPr>
          <p:cNvPr id="36" name="Group 35">
            <a:extLst>
              <a:ext uri="{FF2B5EF4-FFF2-40B4-BE49-F238E27FC236}">
                <a16:creationId xmlns:a16="http://schemas.microsoft.com/office/drawing/2014/main" id="{43354AD2-03C2-B1F7-70C6-C9FFD9C345F4}"/>
              </a:ext>
            </a:extLst>
          </p:cNvPr>
          <p:cNvGrpSpPr/>
          <p:nvPr/>
        </p:nvGrpSpPr>
        <p:grpSpPr>
          <a:xfrm>
            <a:off x="4768147" y="4102903"/>
            <a:ext cx="4120816" cy="513209"/>
            <a:chOff x="4768147" y="4102903"/>
            <a:chExt cx="4120816" cy="513209"/>
          </a:xfrm>
        </p:grpSpPr>
        <p:cxnSp>
          <p:nvCxnSpPr>
            <p:cNvPr id="19" name="Straight Arrow Connector 18">
              <a:extLst>
                <a:ext uri="{FF2B5EF4-FFF2-40B4-BE49-F238E27FC236}">
                  <a16:creationId xmlns:a16="http://schemas.microsoft.com/office/drawing/2014/main" id="{25783D29-0D3D-0840-9AF9-9ED89683046A}"/>
                </a:ext>
              </a:extLst>
            </p:cNvPr>
            <p:cNvCxnSpPr>
              <a:cxnSpLocks/>
            </p:cNvCxnSpPr>
            <p:nvPr/>
          </p:nvCxnSpPr>
          <p:spPr>
            <a:xfrm flipH="1">
              <a:off x="4768147" y="4616112"/>
              <a:ext cx="4120816" cy="0"/>
            </a:xfrm>
            <a:prstGeom prst="straightConnector1">
              <a:avLst/>
            </a:prstGeom>
            <a:ln w="25400">
              <a:solidFill>
                <a:schemeClr val="tx1"/>
              </a:solidFill>
              <a:headEnd type="none"/>
              <a:tailEnd type="arrow" w="lg" len="lg"/>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277854A-EA09-0A90-5678-6E52A2D9B50C}"/>
                    </a:ext>
                  </a:extLst>
                </p:cNvPr>
                <p:cNvSpPr txBox="1"/>
                <p:nvPr/>
              </p:nvSpPr>
              <p:spPr>
                <a:xfrm>
                  <a:off x="6377868" y="4102903"/>
                  <a:ext cx="10869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𝑆</m:t>
                        </m:r>
                        <m:r>
                          <a:rPr lang="en-US" altLang="zh-CN" sz="2400" b="0" i="1" smtClean="0">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𝑁</m:t>
                        </m:r>
                        <m:r>
                          <a:rPr lang="en-US" altLang="zh-CN" sz="2400" b="0" i="1" smtClean="0">
                            <a:solidFill>
                              <a:schemeClr val="tx1"/>
                            </a:solidFill>
                            <a:latin typeface="Cambria Math" panose="02040503050406030204" pitchFamily="18" charset="0"/>
                          </a:rPr>
                          <m:t>]</m:t>
                        </m:r>
                      </m:oMath>
                    </m:oMathPara>
                  </a14:m>
                  <a:endParaRPr lang="zh-CN" altLang="en-US" sz="2400" dirty="0">
                    <a:solidFill>
                      <a:schemeClr val="tx1"/>
                    </a:solidFill>
                  </a:endParaRPr>
                </a:p>
              </p:txBody>
            </p:sp>
          </mc:Choice>
          <mc:Fallback xmlns="">
            <p:sp>
              <p:nvSpPr>
                <p:cNvPr id="20" name="TextBox 19">
                  <a:extLst>
                    <a:ext uri="{FF2B5EF4-FFF2-40B4-BE49-F238E27FC236}">
                      <a16:creationId xmlns:a16="http://schemas.microsoft.com/office/drawing/2014/main" id="{5277854A-EA09-0A90-5678-6E52A2D9B50C}"/>
                    </a:ext>
                  </a:extLst>
                </p:cNvPr>
                <p:cNvSpPr txBox="1">
                  <a:spLocks noRot="1" noChangeAspect="1" noMove="1" noResize="1" noEditPoints="1" noAdjustHandles="1" noChangeArrowheads="1" noChangeShapeType="1" noTextEdit="1"/>
                </p:cNvSpPr>
                <p:nvPr/>
              </p:nvSpPr>
              <p:spPr>
                <a:xfrm>
                  <a:off x="6377868" y="4102903"/>
                  <a:ext cx="1086964" cy="369332"/>
                </a:xfrm>
                <a:prstGeom prst="rect">
                  <a:avLst/>
                </a:prstGeom>
                <a:blipFill>
                  <a:blip r:embed="rId10"/>
                  <a:stretch>
                    <a:fillRect l="-6977" r="-9302" b="-33333"/>
                  </a:stretch>
                </a:blipFill>
              </p:spPr>
              <p:txBody>
                <a:bodyPr/>
                <a:lstStyle/>
                <a:p>
                  <a:r>
                    <a:rPr lang="en-US">
                      <a:noFill/>
                    </a:rPr>
                    <a:t> </a:t>
                  </a:r>
                </a:p>
              </p:txBody>
            </p:sp>
          </mc:Fallback>
        </mc:AlternateContent>
      </p:grpSp>
      <p:cxnSp>
        <p:nvCxnSpPr>
          <p:cNvPr id="23" name="Straight Arrow Connector 22">
            <a:extLst>
              <a:ext uri="{FF2B5EF4-FFF2-40B4-BE49-F238E27FC236}">
                <a16:creationId xmlns:a16="http://schemas.microsoft.com/office/drawing/2014/main" id="{61AC090D-CD31-0C98-A9A0-BDAFA3465436}"/>
              </a:ext>
            </a:extLst>
          </p:cNvPr>
          <p:cNvCxnSpPr>
            <a:cxnSpLocks/>
          </p:cNvCxnSpPr>
          <p:nvPr/>
        </p:nvCxnSpPr>
        <p:spPr>
          <a:xfrm>
            <a:off x="4791153" y="3939261"/>
            <a:ext cx="4097810" cy="0"/>
          </a:xfrm>
          <a:prstGeom prst="straightConnector1">
            <a:avLst/>
          </a:prstGeom>
          <a:ln w="25400">
            <a:solidFill>
              <a:schemeClr val="tx1"/>
            </a:solidFill>
            <a:headEnd type="none"/>
            <a:tailEnd type="arrow" w="lg" len="lg"/>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61C4F95-95C1-53F3-D433-FB515CE8398C}"/>
                  </a:ext>
                </a:extLst>
              </p:cNvPr>
              <p:cNvSpPr txBox="1"/>
              <p:nvPr/>
            </p:nvSpPr>
            <p:spPr>
              <a:xfrm>
                <a:off x="4900435" y="3385263"/>
                <a:ext cx="398852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400" b="0" i="1" dirty="0" smtClean="0">
                          <a:latin typeface="Cambria Math" panose="02040503050406030204" pitchFamily="18" charset="0"/>
                        </a:rPr>
                        <m:t>Com</m:t>
                      </m:r>
                      <m:r>
                        <a:rPr lang="en-US" altLang="zh-CN" sz="2400" b="0" i="1" dirty="0" smtClean="0">
                          <a:latin typeface="Cambria Math" panose="02040503050406030204" pitchFamily="18" charset="0"/>
                        </a:rPr>
                        <m:t>(</m:t>
                      </m:r>
                      <m:r>
                        <a:rPr lang="en-US" altLang="zh-CN" sz="2400" i="1" dirty="0" smtClean="0">
                          <a:latin typeface="Cambria Math" panose="02040503050406030204" pitchFamily="18" charset="0"/>
                        </a:rPr>
                        <m:t>𝑉𝑖𝑒</m:t>
                      </m:r>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𝑤</m:t>
                          </m:r>
                        </m:e>
                        <m:sub>
                          <m:r>
                            <a:rPr lang="en-US" altLang="zh-CN" sz="2400" b="0" i="1" dirty="0" smtClean="0">
                              <a:latin typeface="Cambria Math" panose="02040503050406030204" pitchFamily="18" charset="0"/>
                            </a:rPr>
                            <m:t>1</m:t>
                          </m:r>
                        </m:sub>
                      </m:sSub>
                      <m:r>
                        <a:rPr lang="en-US" altLang="zh-CN" sz="2400" b="0" i="1" dirty="0" smtClean="0">
                          <a:latin typeface="Cambria Math" panose="02040503050406030204" pitchFamily="18" charset="0"/>
                        </a:rPr>
                        <m:t>),</m:t>
                      </m:r>
                      <m:r>
                        <m:rPr>
                          <m:sty m:val="p"/>
                        </m:rPr>
                        <a:rPr lang="en-US" altLang="zh-CN" sz="2400" b="0" i="1" dirty="0" smtClean="0">
                          <a:latin typeface="Cambria Math" panose="02040503050406030204" pitchFamily="18" charset="0"/>
                        </a:rPr>
                        <m:t>Com</m:t>
                      </m:r>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𝑉𝑖𝑒</m:t>
                      </m:r>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𝑤</m:t>
                          </m:r>
                        </m:e>
                        <m:sub>
                          <m:r>
                            <a:rPr lang="en-US" altLang="zh-CN" sz="2400" b="0" i="1" dirty="0" smtClean="0">
                              <a:latin typeface="Cambria Math" panose="02040503050406030204" pitchFamily="18" charset="0"/>
                            </a:rPr>
                            <m:t>2</m:t>
                          </m:r>
                        </m:sub>
                      </m:sSub>
                      <m:r>
                        <a:rPr lang="en-US" altLang="zh-CN" sz="2400" b="0" i="1" dirty="0" smtClean="0">
                          <a:latin typeface="Cambria Math" panose="02040503050406030204" pitchFamily="18" charset="0"/>
                        </a:rPr>
                        <m:t>),…</m:t>
                      </m:r>
                    </m:oMath>
                  </m:oMathPara>
                </a14:m>
                <a:endParaRPr lang="zh-CN" altLang="en-US" sz="2400" dirty="0"/>
              </a:p>
            </p:txBody>
          </p:sp>
        </mc:Choice>
        <mc:Fallback xmlns="">
          <p:sp>
            <p:nvSpPr>
              <p:cNvPr id="24" name="TextBox 23">
                <a:extLst>
                  <a:ext uri="{FF2B5EF4-FFF2-40B4-BE49-F238E27FC236}">
                    <a16:creationId xmlns:a16="http://schemas.microsoft.com/office/drawing/2014/main" id="{661C4F95-95C1-53F3-D433-FB515CE8398C}"/>
                  </a:ext>
                </a:extLst>
              </p:cNvPr>
              <p:cNvSpPr txBox="1">
                <a:spLocks noRot="1" noChangeAspect="1" noMove="1" noResize="1" noEditPoints="1" noAdjustHandles="1" noChangeArrowheads="1" noChangeShapeType="1" noTextEdit="1"/>
              </p:cNvSpPr>
              <p:nvPr/>
            </p:nvSpPr>
            <p:spPr>
              <a:xfrm>
                <a:off x="4900435" y="3385263"/>
                <a:ext cx="3988528" cy="369332"/>
              </a:xfrm>
              <a:prstGeom prst="rect">
                <a:avLst/>
              </a:prstGeom>
              <a:blipFill>
                <a:blip r:embed="rId11"/>
                <a:stretch>
                  <a:fillRect b="-33333"/>
                </a:stretch>
              </a:blipFill>
            </p:spPr>
            <p:txBody>
              <a:bodyPr/>
              <a:lstStyle/>
              <a:p>
                <a:r>
                  <a:rPr lang="en-US">
                    <a:noFill/>
                  </a:rPr>
                  <a:t> </a:t>
                </a:r>
              </a:p>
            </p:txBody>
          </p:sp>
        </mc:Fallback>
      </mc:AlternateContent>
      <p:grpSp>
        <p:nvGrpSpPr>
          <p:cNvPr id="38" name="Group 37">
            <a:extLst>
              <a:ext uri="{FF2B5EF4-FFF2-40B4-BE49-F238E27FC236}">
                <a16:creationId xmlns:a16="http://schemas.microsoft.com/office/drawing/2014/main" id="{EC9AAA6E-F50E-A1FD-33DF-930F6A6FD6A8}"/>
              </a:ext>
            </a:extLst>
          </p:cNvPr>
          <p:cNvGrpSpPr/>
          <p:nvPr/>
        </p:nvGrpSpPr>
        <p:grpSpPr>
          <a:xfrm>
            <a:off x="4791153" y="4814390"/>
            <a:ext cx="4166456" cy="935182"/>
            <a:chOff x="4791153" y="4814390"/>
            <a:chExt cx="4166456" cy="935182"/>
          </a:xfrm>
        </p:grpSpPr>
        <p:cxnSp>
          <p:nvCxnSpPr>
            <p:cNvPr id="21" name="Straight Arrow Connector 20">
              <a:extLst>
                <a:ext uri="{FF2B5EF4-FFF2-40B4-BE49-F238E27FC236}">
                  <a16:creationId xmlns:a16="http://schemas.microsoft.com/office/drawing/2014/main" id="{78E86F53-671E-D93A-CB3E-2BAA3042237D}"/>
                </a:ext>
              </a:extLst>
            </p:cNvPr>
            <p:cNvCxnSpPr>
              <a:cxnSpLocks/>
            </p:cNvCxnSpPr>
            <p:nvPr/>
          </p:nvCxnSpPr>
          <p:spPr>
            <a:xfrm>
              <a:off x="4791153" y="5737377"/>
              <a:ext cx="4166456" cy="0"/>
            </a:xfrm>
            <a:prstGeom prst="straightConnector1">
              <a:avLst/>
            </a:prstGeom>
            <a:ln w="25400">
              <a:solidFill>
                <a:schemeClr val="tx1"/>
              </a:solidFill>
              <a:headEnd type="none"/>
              <a:tailEnd type="arrow" w="lg" len="lg"/>
            </a:ln>
          </p:spPr>
          <p:style>
            <a:lnRef idx="3">
              <a:schemeClr val="dk1"/>
            </a:lnRef>
            <a:fillRef idx="0">
              <a:schemeClr val="dk1"/>
            </a:fillRef>
            <a:effectRef idx="2">
              <a:schemeClr val="dk1"/>
            </a:effectRef>
            <a:fontRef idx="minor">
              <a:schemeClr val="tx1"/>
            </a:fontRef>
          </p:style>
        </p:cxnSp>
        <p:grpSp>
          <p:nvGrpSpPr>
            <p:cNvPr id="37" name="Group 36">
              <a:extLst>
                <a:ext uri="{FF2B5EF4-FFF2-40B4-BE49-F238E27FC236}">
                  <a16:creationId xmlns:a16="http://schemas.microsoft.com/office/drawing/2014/main" id="{CFF3F9AA-769B-67A5-9805-6C41710FB2D6}"/>
                </a:ext>
              </a:extLst>
            </p:cNvPr>
            <p:cNvGrpSpPr/>
            <p:nvPr/>
          </p:nvGrpSpPr>
          <p:grpSpPr>
            <a:xfrm>
              <a:off x="5131442" y="4814390"/>
              <a:ext cx="3826167" cy="935182"/>
              <a:chOff x="5131442" y="4814390"/>
              <a:chExt cx="3826167" cy="935182"/>
            </a:xfrm>
          </p:grpSpPr>
          <mc:AlternateContent xmlns:mc="http://schemas.openxmlformats.org/markup-compatibility/2006">
            <mc:Choice xmlns:a14="http://schemas.microsoft.com/office/drawing/2010/main" Requires="a14">
              <p:sp>
                <p:nvSpPr>
                  <p:cNvPr id="25" name="Rounded Rectangle 24">
                    <a:extLst>
                      <a:ext uri="{FF2B5EF4-FFF2-40B4-BE49-F238E27FC236}">
                        <a16:creationId xmlns:a16="http://schemas.microsoft.com/office/drawing/2014/main" id="{08BB54D4-DFB1-B088-9402-E491691B315D}"/>
                      </a:ext>
                    </a:extLst>
                  </p:cNvPr>
                  <p:cNvSpPr/>
                  <p:nvPr/>
                </p:nvSpPr>
                <p:spPr>
                  <a:xfrm>
                    <a:off x="5131442" y="4814390"/>
                    <a:ext cx="3240751" cy="751055"/>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accent5">
                            <a:lumMod val="75000"/>
                          </a:schemeClr>
                        </a:solidFill>
                      </a:rPr>
                      <a:t>Open </a:t>
                    </a:r>
                    <a14:m>
                      <m:oMath xmlns:m="http://schemas.openxmlformats.org/officeDocument/2006/math">
                        <m:sSub>
                          <m:sSubPr>
                            <m:ctrlPr>
                              <a:rPr lang="en-US" altLang="zh-CN" sz="2400" b="0" i="1" smtClean="0">
                                <a:solidFill>
                                  <a:schemeClr val="accent5">
                                    <a:lumMod val="75000"/>
                                  </a:schemeClr>
                                </a:solidFill>
                                <a:latin typeface="Cambria Math" panose="02040503050406030204" pitchFamily="18" charset="0"/>
                              </a:rPr>
                            </m:ctrlPr>
                          </m:sSubPr>
                          <m:e>
                            <m:d>
                              <m:dPr>
                                <m:begChr m:val="{"/>
                                <m:endChr m:val="}"/>
                                <m:ctrlPr>
                                  <a:rPr lang="en-US" altLang="zh-CN" sz="2400" b="0" i="1" smtClean="0">
                                    <a:solidFill>
                                      <a:schemeClr val="accent5">
                                        <a:lumMod val="75000"/>
                                      </a:schemeClr>
                                    </a:solidFill>
                                    <a:latin typeface="Cambria Math" panose="02040503050406030204" pitchFamily="18" charset="0"/>
                                  </a:rPr>
                                </m:ctrlPr>
                              </m:dPr>
                              <m:e>
                                <m:r>
                                  <a:rPr lang="en-US" altLang="zh-CN" sz="2400" b="0" i="1" smtClean="0">
                                    <a:solidFill>
                                      <a:schemeClr val="accent5">
                                        <a:lumMod val="75000"/>
                                      </a:schemeClr>
                                    </a:solidFill>
                                    <a:latin typeface="Cambria Math" panose="02040503050406030204" pitchFamily="18" charset="0"/>
                                  </a:rPr>
                                  <m:t>𝑉𝑖𝑒</m:t>
                                </m:r>
                                <m:sSub>
                                  <m:sSubPr>
                                    <m:ctrlPr>
                                      <a:rPr lang="en-US" altLang="zh-CN" sz="2400" b="0" i="1" smtClean="0">
                                        <a:solidFill>
                                          <a:schemeClr val="accent5">
                                            <a:lumMod val="75000"/>
                                          </a:schemeClr>
                                        </a:solidFill>
                                        <a:latin typeface="Cambria Math" panose="02040503050406030204" pitchFamily="18" charset="0"/>
                                      </a:rPr>
                                    </m:ctrlPr>
                                  </m:sSubPr>
                                  <m:e>
                                    <m:r>
                                      <a:rPr lang="en-US" altLang="zh-CN" sz="2400" b="0" i="1" smtClean="0">
                                        <a:solidFill>
                                          <a:schemeClr val="accent5">
                                            <a:lumMod val="75000"/>
                                          </a:schemeClr>
                                        </a:solidFill>
                                        <a:latin typeface="Cambria Math" panose="02040503050406030204" pitchFamily="18" charset="0"/>
                                      </a:rPr>
                                      <m:t>𝑤</m:t>
                                    </m:r>
                                  </m:e>
                                  <m:sub>
                                    <m:r>
                                      <a:rPr lang="en-US" altLang="zh-CN" sz="2400" b="0" i="1" smtClean="0">
                                        <a:solidFill>
                                          <a:schemeClr val="accent5">
                                            <a:lumMod val="75000"/>
                                          </a:schemeClr>
                                        </a:solidFill>
                                        <a:latin typeface="Cambria Math" panose="02040503050406030204" pitchFamily="18" charset="0"/>
                                      </a:rPr>
                                      <m:t>𝑖</m:t>
                                    </m:r>
                                  </m:sub>
                                </m:sSub>
                              </m:e>
                            </m:d>
                          </m:e>
                          <m:sub>
                            <m:r>
                              <a:rPr lang="en-US" altLang="zh-CN" sz="2400" b="0" i="1" smtClean="0">
                                <a:solidFill>
                                  <a:schemeClr val="accent5">
                                    <a:lumMod val="75000"/>
                                  </a:schemeClr>
                                </a:solidFill>
                                <a:latin typeface="Cambria Math" panose="02040503050406030204" pitchFamily="18" charset="0"/>
                              </a:rPr>
                              <m:t>𝑖</m:t>
                            </m:r>
                            <m:r>
                              <a:rPr lang="en-US" altLang="zh-CN" sz="2400" b="0" i="1" smtClean="0">
                                <a:solidFill>
                                  <a:schemeClr val="accent5">
                                    <a:lumMod val="75000"/>
                                  </a:schemeClr>
                                </a:solidFill>
                                <a:latin typeface="Cambria Math" panose="02040503050406030204" pitchFamily="18" charset="0"/>
                              </a:rPr>
                              <m:t>∈</m:t>
                            </m:r>
                            <m:r>
                              <a:rPr lang="en-US" altLang="zh-CN" sz="2400" b="0" i="1" smtClean="0">
                                <a:solidFill>
                                  <a:schemeClr val="accent5">
                                    <a:lumMod val="75000"/>
                                  </a:schemeClr>
                                </a:solidFill>
                                <a:latin typeface="Cambria Math" panose="02040503050406030204" pitchFamily="18" charset="0"/>
                              </a:rPr>
                              <m:t>𝑆</m:t>
                            </m:r>
                          </m:sub>
                        </m:sSub>
                      </m:oMath>
                    </a14:m>
                    <a:r>
                      <a:rPr lang="en-US" altLang="zh-CN" sz="2400" dirty="0">
                        <a:solidFill>
                          <a:schemeClr val="accent5">
                            <a:lumMod val="75000"/>
                          </a:schemeClr>
                        </a:solidFill>
                      </a:rPr>
                      <a:t>, </a:t>
                    </a:r>
                  </a:p>
                  <a:p>
                    <a:pPr algn="ctr"/>
                    <a:r>
                      <a:rPr lang="en-US" altLang="zh-CN" sz="2400" dirty="0">
                        <a:solidFill>
                          <a:schemeClr val="accent5">
                            <a:lumMod val="75000"/>
                          </a:schemeClr>
                        </a:solidFill>
                      </a:rPr>
                      <a:t>local opening for </a:t>
                    </a:r>
                    <a14:m>
                      <m:oMath xmlns:m="http://schemas.openxmlformats.org/officeDocument/2006/math">
                        <m:r>
                          <a:rPr lang="en-US" altLang="zh-CN" sz="2400" b="0" i="1" smtClean="0">
                            <a:solidFill>
                              <a:schemeClr val="accent5">
                                <a:lumMod val="75000"/>
                              </a:schemeClr>
                            </a:solidFill>
                            <a:latin typeface="Cambria Math" panose="02040503050406030204" pitchFamily="18" charset="0"/>
                          </a:rPr>
                          <m:t>h</m:t>
                        </m:r>
                      </m:oMath>
                    </a14:m>
                    <a:r>
                      <a:rPr lang="en-US" altLang="zh-CN" sz="2400" dirty="0">
                        <a:solidFill>
                          <a:schemeClr val="accent5">
                            <a:lumMod val="75000"/>
                          </a:schemeClr>
                        </a:solidFill>
                      </a:rPr>
                      <a:t> in </a:t>
                    </a:r>
                    <a14:m>
                      <m:oMath xmlns:m="http://schemas.openxmlformats.org/officeDocument/2006/math">
                        <m:r>
                          <a:rPr lang="en-US" altLang="zh-CN" sz="2400" b="0" i="1" smtClean="0">
                            <a:solidFill>
                              <a:schemeClr val="accent5">
                                <a:lumMod val="75000"/>
                              </a:schemeClr>
                            </a:solidFill>
                            <a:latin typeface="Cambria Math" panose="02040503050406030204" pitchFamily="18" charset="0"/>
                          </a:rPr>
                          <m:t>𝑆</m:t>
                        </m:r>
                      </m:oMath>
                    </a14:m>
                    <a:endParaRPr lang="zh-CN" altLang="en-US" sz="2400" dirty="0">
                      <a:solidFill>
                        <a:schemeClr val="accent5">
                          <a:lumMod val="75000"/>
                        </a:schemeClr>
                      </a:solidFill>
                    </a:endParaRPr>
                  </a:p>
                </p:txBody>
              </p:sp>
            </mc:Choice>
            <mc:Fallback>
              <p:sp>
                <p:nvSpPr>
                  <p:cNvPr id="25" name="Rounded Rectangle 24">
                    <a:extLst>
                      <a:ext uri="{FF2B5EF4-FFF2-40B4-BE49-F238E27FC236}">
                        <a16:creationId xmlns:a16="http://schemas.microsoft.com/office/drawing/2014/main" id="{08BB54D4-DFB1-B088-9402-E491691B315D}"/>
                      </a:ext>
                    </a:extLst>
                  </p:cNvPr>
                  <p:cNvSpPr>
                    <a:spLocks noRot="1" noChangeAspect="1" noMove="1" noResize="1" noEditPoints="1" noAdjustHandles="1" noChangeArrowheads="1" noChangeShapeType="1" noTextEdit="1"/>
                  </p:cNvSpPr>
                  <p:nvPr/>
                </p:nvSpPr>
                <p:spPr>
                  <a:xfrm>
                    <a:off x="5131442" y="4814390"/>
                    <a:ext cx="3240751" cy="751055"/>
                  </a:xfrm>
                  <a:prstGeom prst="roundRect">
                    <a:avLst>
                      <a:gd name="adj" fmla="val 19766"/>
                    </a:avLst>
                  </a:prstGeom>
                  <a:blipFill>
                    <a:blip r:embed="rId12"/>
                    <a:stretch>
                      <a:fillRect t="-8065" b="-19355"/>
                    </a:stretch>
                  </a:blipFill>
                  <a:ln w="25400">
                    <a:solidFill>
                      <a:srgbClr val="FF0000"/>
                    </a:solidFill>
                  </a:ln>
                </p:spPr>
                <p:txBody>
                  <a:bodyPr/>
                  <a:lstStyle/>
                  <a:p>
                    <a:r>
                      <a:rPr lang="en-US">
                        <a:noFill/>
                      </a:rPr>
                      <a:t> </a:t>
                    </a:r>
                  </a:p>
                </p:txBody>
              </p:sp>
            </mc:Fallback>
          </mc:AlternateContent>
          <p:sp>
            <p:nvSpPr>
              <p:cNvPr id="26" name="TextBox 25">
                <a:extLst>
                  <a:ext uri="{FF2B5EF4-FFF2-40B4-BE49-F238E27FC236}">
                    <a16:creationId xmlns:a16="http://schemas.microsoft.com/office/drawing/2014/main" id="{2AD5B453-46D1-84D0-9D60-5227F74927C6}"/>
                  </a:ext>
                </a:extLst>
              </p:cNvPr>
              <p:cNvSpPr txBox="1"/>
              <p:nvPr/>
            </p:nvSpPr>
            <p:spPr>
              <a:xfrm>
                <a:off x="8372192" y="5226352"/>
                <a:ext cx="585417" cy="523220"/>
              </a:xfrm>
              <a:prstGeom prst="rect">
                <a:avLst/>
              </a:prstGeom>
              <a:noFill/>
            </p:spPr>
            <p:txBody>
              <a:bodyPr wrap="none" rtlCol="0">
                <a:spAutoFit/>
              </a:bodyPr>
              <a:lstStyle/>
              <a:p>
                <a:r>
                  <a:rPr lang="en-US" sz="2800" b="1" dirty="0">
                    <a:solidFill>
                      <a:srgbClr val="FF0000"/>
                    </a:solidFill>
                  </a:rPr>
                  <a:t>HE</a:t>
                </a:r>
              </a:p>
            </p:txBody>
          </p:sp>
        </p:grpSp>
      </p:grpSp>
      <p:grpSp>
        <p:nvGrpSpPr>
          <p:cNvPr id="40" name="Group 39">
            <a:extLst>
              <a:ext uri="{FF2B5EF4-FFF2-40B4-BE49-F238E27FC236}">
                <a16:creationId xmlns:a16="http://schemas.microsoft.com/office/drawing/2014/main" id="{F22BF0BD-52FE-AC38-2D01-0177AF290E65}"/>
              </a:ext>
            </a:extLst>
          </p:cNvPr>
          <p:cNvGrpSpPr/>
          <p:nvPr/>
        </p:nvGrpSpPr>
        <p:grpSpPr>
          <a:xfrm rot="5400000">
            <a:off x="2139691" y="3977721"/>
            <a:ext cx="1016000" cy="1671648"/>
            <a:chOff x="5955663" y="610949"/>
            <a:chExt cx="1016000" cy="1450445"/>
          </a:xfrm>
        </p:grpSpPr>
        <p:cxnSp>
          <p:nvCxnSpPr>
            <p:cNvPr id="27" name="Straight Connector 26">
              <a:extLst>
                <a:ext uri="{FF2B5EF4-FFF2-40B4-BE49-F238E27FC236}">
                  <a16:creationId xmlns:a16="http://schemas.microsoft.com/office/drawing/2014/main" id="{F590BFD9-84C3-54F8-2782-345915278F89}"/>
                </a:ext>
              </a:extLst>
            </p:cNvPr>
            <p:cNvCxnSpPr/>
            <p:nvPr/>
          </p:nvCxnSpPr>
          <p:spPr>
            <a:xfrm>
              <a:off x="5955663" y="610949"/>
              <a:ext cx="508000" cy="25400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F151ECA-740E-A6B4-29F9-9B2C4B9695D8}"/>
                </a:ext>
              </a:extLst>
            </p:cNvPr>
            <p:cNvCxnSpPr>
              <a:cxnSpLocks/>
            </p:cNvCxnSpPr>
            <p:nvPr/>
          </p:nvCxnSpPr>
          <p:spPr>
            <a:xfrm flipH="1">
              <a:off x="5955663" y="864949"/>
              <a:ext cx="508001" cy="287867"/>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37507DB-2294-DBED-CB88-8DF46275FB8F}"/>
                </a:ext>
              </a:extLst>
            </p:cNvPr>
            <p:cNvCxnSpPr/>
            <p:nvPr/>
          </p:nvCxnSpPr>
          <p:spPr>
            <a:xfrm>
              <a:off x="5955663" y="1519527"/>
              <a:ext cx="508000" cy="25400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82CFF1D-D2E4-93B1-7C05-D22748770B9E}"/>
                </a:ext>
              </a:extLst>
            </p:cNvPr>
            <p:cNvCxnSpPr>
              <a:cxnSpLocks/>
            </p:cNvCxnSpPr>
            <p:nvPr/>
          </p:nvCxnSpPr>
          <p:spPr>
            <a:xfrm flipH="1">
              <a:off x="5955663" y="1773527"/>
              <a:ext cx="508001" cy="287867"/>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3AE650B-507F-D0F7-2C64-9F9C82B86A80}"/>
                </a:ext>
              </a:extLst>
            </p:cNvPr>
            <p:cNvCxnSpPr>
              <a:cxnSpLocks/>
            </p:cNvCxnSpPr>
            <p:nvPr/>
          </p:nvCxnSpPr>
          <p:spPr>
            <a:xfrm>
              <a:off x="6463663" y="864949"/>
              <a:ext cx="508000" cy="43180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234E4CC-4707-5E97-9D4B-EBD801FAB1E8}"/>
                </a:ext>
              </a:extLst>
            </p:cNvPr>
            <p:cNvCxnSpPr>
              <a:cxnSpLocks/>
            </p:cNvCxnSpPr>
            <p:nvPr/>
          </p:nvCxnSpPr>
          <p:spPr>
            <a:xfrm flipH="1">
              <a:off x="6463663" y="1296749"/>
              <a:ext cx="508000" cy="465668"/>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E22D6A2-6D46-8195-875E-100176233877}"/>
                  </a:ext>
                </a:extLst>
              </p:cNvPr>
              <p:cNvSpPr txBox="1"/>
              <p:nvPr/>
            </p:nvSpPr>
            <p:spPr>
              <a:xfrm>
                <a:off x="4462862" y="3270650"/>
                <a:ext cx="54508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h</m:t>
                      </m:r>
                      <m:r>
                        <a:rPr lang="en-US" sz="2800" b="0" i="1" dirty="0" smtClean="0">
                          <a:latin typeface="Cambria Math" panose="02040503050406030204" pitchFamily="18" charset="0"/>
                        </a:rPr>
                        <m:t>,</m:t>
                      </m:r>
                    </m:oMath>
                  </m:oMathPara>
                </a14:m>
                <a:endParaRPr lang="en-US" sz="2800" dirty="0"/>
              </a:p>
            </p:txBody>
          </p:sp>
        </mc:Choice>
        <mc:Fallback xmlns="">
          <p:sp>
            <p:nvSpPr>
              <p:cNvPr id="33" name="TextBox 32">
                <a:extLst>
                  <a:ext uri="{FF2B5EF4-FFF2-40B4-BE49-F238E27FC236}">
                    <a16:creationId xmlns:a16="http://schemas.microsoft.com/office/drawing/2014/main" id="{CE22D6A2-6D46-8195-875E-100176233877}"/>
                  </a:ext>
                </a:extLst>
              </p:cNvPr>
              <p:cNvSpPr txBox="1">
                <a:spLocks noRot="1" noChangeAspect="1" noMove="1" noResize="1" noEditPoints="1" noAdjustHandles="1" noChangeArrowheads="1" noChangeShapeType="1" noTextEdit="1"/>
              </p:cNvSpPr>
              <p:nvPr/>
            </p:nvSpPr>
            <p:spPr>
              <a:xfrm>
                <a:off x="4462862" y="3270650"/>
                <a:ext cx="545085"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39CB2868-13FB-85C7-B031-953433A8074C}"/>
                  </a:ext>
                </a:extLst>
              </p:cNvPr>
              <p:cNvSpPr txBox="1"/>
              <p:nvPr/>
            </p:nvSpPr>
            <p:spPr>
              <a:xfrm>
                <a:off x="2451645" y="5510864"/>
                <a:ext cx="47134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h</m:t>
                      </m:r>
                    </m:oMath>
                  </m:oMathPara>
                </a14:m>
                <a:endParaRPr lang="en-US" sz="2800" dirty="0"/>
              </a:p>
            </p:txBody>
          </p:sp>
        </mc:Choice>
        <mc:Fallback>
          <p:sp>
            <p:nvSpPr>
              <p:cNvPr id="42" name="TextBox 41">
                <a:extLst>
                  <a:ext uri="{FF2B5EF4-FFF2-40B4-BE49-F238E27FC236}">
                    <a16:creationId xmlns:a16="http://schemas.microsoft.com/office/drawing/2014/main" id="{39CB2868-13FB-85C7-B031-953433A8074C}"/>
                  </a:ext>
                </a:extLst>
              </p:cNvPr>
              <p:cNvSpPr txBox="1">
                <a:spLocks noRot="1" noChangeAspect="1" noMove="1" noResize="1" noEditPoints="1" noAdjustHandles="1" noChangeArrowheads="1" noChangeShapeType="1" noTextEdit="1"/>
              </p:cNvSpPr>
              <p:nvPr/>
            </p:nvSpPr>
            <p:spPr>
              <a:xfrm>
                <a:off x="2451645" y="5510864"/>
                <a:ext cx="471347" cy="523220"/>
              </a:xfrm>
              <a:prstGeom prst="rect">
                <a:avLst/>
              </a:prstGeom>
              <a:blipFill>
                <a:blip r:embed="rId14"/>
                <a:stretch>
                  <a:fillRect/>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5DB4941A-6D7F-6A44-6528-11E57B5A7A14}"/>
              </a:ext>
            </a:extLst>
          </p:cNvPr>
          <p:cNvGrpSpPr/>
          <p:nvPr/>
        </p:nvGrpSpPr>
        <p:grpSpPr>
          <a:xfrm>
            <a:off x="4937324" y="3263707"/>
            <a:ext cx="4494747" cy="828710"/>
            <a:chOff x="4937324" y="3263707"/>
            <a:chExt cx="4494747" cy="828710"/>
          </a:xfrm>
        </p:grpSpPr>
        <p:sp>
          <p:nvSpPr>
            <p:cNvPr id="47" name="Rounded Rectangle 46">
              <a:extLst>
                <a:ext uri="{FF2B5EF4-FFF2-40B4-BE49-F238E27FC236}">
                  <a16:creationId xmlns:a16="http://schemas.microsoft.com/office/drawing/2014/main" id="{C4CE73DC-29A0-7191-3AC1-E2B881875BE2}"/>
                </a:ext>
              </a:extLst>
            </p:cNvPr>
            <p:cNvSpPr/>
            <p:nvPr/>
          </p:nvSpPr>
          <p:spPr>
            <a:xfrm>
              <a:off x="4937324" y="3263707"/>
              <a:ext cx="3909331" cy="579268"/>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lumMod val="75000"/>
                  </a:schemeClr>
                </a:solidFill>
              </a:endParaRPr>
            </a:p>
          </p:txBody>
        </p:sp>
        <p:sp>
          <p:nvSpPr>
            <p:cNvPr id="48" name="TextBox 47">
              <a:extLst>
                <a:ext uri="{FF2B5EF4-FFF2-40B4-BE49-F238E27FC236}">
                  <a16:creationId xmlns:a16="http://schemas.microsoft.com/office/drawing/2014/main" id="{83C35105-A0C4-E8F2-F070-CC911E044E38}"/>
                </a:ext>
              </a:extLst>
            </p:cNvPr>
            <p:cNvSpPr txBox="1"/>
            <p:nvPr/>
          </p:nvSpPr>
          <p:spPr>
            <a:xfrm>
              <a:off x="8846654" y="3569197"/>
              <a:ext cx="585417" cy="523220"/>
            </a:xfrm>
            <a:prstGeom prst="rect">
              <a:avLst/>
            </a:prstGeom>
            <a:noFill/>
          </p:spPr>
          <p:txBody>
            <a:bodyPr wrap="none" rtlCol="0">
              <a:spAutoFit/>
            </a:bodyPr>
            <a:lstStyle/>
            <a:p>
              <a:r>
                <a:rPr lang="en-US" sz="2800" b="1" dirty="0">
                  <a:solidFill>
                    <a:srgbClr val="FF0000"/>
                  </a:solidFill>
                </a:rPr>
                <a:t>HE</a:t>
              </a:r>
            </a:p>
          </p:txBody>
        </p:sp>
      </p:grpSp>
      <p:sp>
        <p:nvSpPr>
          <p:cNvPr id="39" name="TextBox 38">
            <a:extLst>
              <a:ext uri="{FF2B5EF4-FFF2-40B4-BE49-F238E27FC236}">
                <a16:creationId xmlns:a16="http://schemas.microsoft.com/office/drawing/2014/main" id="{CC0D9338-34F6-4502-2245-6386B9EAE81B}"/>
              </a:ext>
            </a:extLst>
          </p:cNvPr>
          <p:cNvSpPr txBox="1"/>
          <p:nvPr/>
        </p:nvSpPr>
        <p:spPr>
          <a:xfrm>
            <a:off x="4791153" y="5921504"/>
            <a:ext cx="4017446" cy="584775"/>
          </a:xfrm>
          <a:prstGeom prst="rect">
            <a:avLst/>
          </a:prstGeom>
          <a:noFill/>
        </p:spPr>
        <p:txBody>
          <a:bodyPr wrap="none" rtlCol="0">
            <a:spAutoFit/>
          </a:bodyPr>
          <a:lstStyle/>
          <a:p>
            <a:r>
              <a:rPr lang="en-US" sz="3200" dirty="0">
                <a:solidFill>
                  <a:srgbClr val="7030A0"/>
                </a:solidFill>
              </a:rPr>
              <a:t>Compress to 2 rounds?</a:t>
            </a:r>
          </a:p>
        </p:txBody>
      </p:sp>
    </p:spTree>
    <p:extLst>
      <p:ext uri="{BB962C8B-B14F-4D97-AF65-F5344CB8AC3E}">
        <p14:creationId xmlns:p14="http://schemas.microsoft.com/office/powerpoint/2010/main" val="422636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42"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2672-4E64-308D-66F7-64AC949F6446}"/>
              </a:ext>
            </a:extLst>
          </p:cNvPr>
          <p:cNvSpPr>
            <a:spLocks noGrp="1"/>
          </p:cNvSpPr>
          <p:nvPr>
            <p:ph type="title"/>
          </p:nvPr>
        </p:nvSpPr>
        <p:spPr/>
        <p:txBody>
          <a:bodyPr/>
          <a:lstStyle/>
          <a:p>
            <a:r>
              <a:rPr lang="en-US" dirty="0">
                <a:solidFill>
                  <a:srgbClr val="0070C0"/>
                </a:solidFill>
              </a:rPr>
              <a:t>Recall:</a:t>
            </a:r>
            <a:r>
              <a:rPr lang="en-US" dirty="0"/>
              <a:t> 2-round </a:t>
            </a:r>
            <a:r>
              <a:rPr lang="en-US" b="1" u="sng" dirty="0"/>
              <a:t>O</a:t>
            </a:r>
            <a:r>
              <a:rPr lang="en-US" dirty="0"/>
              <a:t>blivious </a:t>
            </a:r>
            <a:r>
              <a:rPr lang="en-US" b="1" u="sng" dirty="0"/>
              <a:t>T</a:t>
            </a:r>
            <a:r>
              <a:rPr lang="en-US" dirty="0"/>
              <a:t>ransfer (OT)</a:t>
            </a:r>
          </a:p>
        </p:txBody>
      </p:sp>
      <p:pic>
        <p:nvPicPr>
          <p:cNvPr id="3" name="Picture 2" descr="Icon&#10;&#10;Description automatically generated">
            <a:extLst>
              <a:ext uri="{FF2B5EF4-FFF2-40B4-BE49-F238E27FC236}">
                <a16:creationId xmlns:a16="http://schemas.microsoft.com/office/drawing/2014/main" id="{88792F4C-2789-A3B9-ADF8-81E1CE5390CB}"/>
              </a:ext>
            </a:extLst>
          </p:cNvPr>
          <p:cNvPicPr>
            <a:picLocks noChangeAspect="1"/>
          </p:cNvPicPr>
          <p:nvPr/>
        </p:nvPicPr>
        <p:blipFill>
          <a:blip r:embed="rId3"/>
          <a:stretch>
            <a:fillRect/>
          </a:stretch>
        </p:blipFill>
        <p:spPr>
          <a:xfrm flipH="1">
            <a:off x="8320144" y="2353449"/>
            <a:ext cx="846133" cy="919276"/>
          </a:xfrm>
          <a:prstGeom prst="rect">
            <a:avLst/>
          </a:prstGeom>
        </p:spPr>
      </p:pic>
      <p:pic>
        <p:nvPicPr>
          <p:cNvPr id="4" name="Picture 3" descr="A picture containing mollusk, light&#10;&#10;Description automatically generated">
            <a:extLst>
              <a:ext uri="{FF2B5EF4-FFF2-40B4-BE49-F238E27FC236}">
                <a16:creationId xmlns:a16="http://schemas.microsoft.com/office/drawing/2014/main" id="{A99F3ABC-948A-78E7-9450-CF407F94A87F}"/>
              </a:ext>
            </a:extLst>
          </p:cNvPr>
          <p:cNvPicPr>
            <a:picLocks noChangeAspect="1"/>
          </p:cNvPicPr>
          <p:nvPr/>
        </p:nvPicPr>
        <p:blipFill>
          <a:blip r:embed="rId4"/>
          <a:stretch>
            <a:fillRect/>
          </a:stretch>
        </p:blipFill>
        <p:spPr>
          <a:xfrm>
            <a:off x="2600139" y="2353449"/>
            <a:ext cx="848652" cy="91927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8475C6F-6B8D-6946-C049-9D1110591C98}"/>
                  </a:ext>
                </a:extLst>
              </p:cNvPr>
              <p:cNvSpPr txBox="1"/>
              <p:nvPr/>
            </p:nvSpPr>
            <p:spPr>
              <a:xfrm>
                <a:off x="8006558" y="3323666"/>
                <a:ext cx="164243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𝑏</m:t>
                      </m:r>
                      <m:r>
                        <a:rPr lang="en-US" sz="2800" b="0" i="1" smtClean="0">
                          <a:latin typeface="Cambria Math" panose="02040503050406030204" pitchFamily="18" charset="0"/>
                        </a:rPr>
                        <m:t>∈{0,1}</m:t>
                      </m:r>
                    </m:oMath>
                  </m:oMathPara>
                </a14:m>
                <a:endParaRPr lang="en-US" sz="2800" dirty="0"/>
              </a:p>
            </p:txBody>
          </p:sp>
        </mc:Choice>
        <mc:Fallback xmlns="">
          <p:sp>
            <p:nvSpPr>
              <p:cNvPr id="5" name="TextBox 4">
                <a:extLst>
                  <a:ext uri="{FF2B5EF4-FFF2-40B4-BE49-F238E27FC236}">
                    <a16:creationId xmlns:a16="http://schemas.microsoft.com/office/drawing/2014/main" id="{78475C6F-6B8D-6946-C049-9D1110591C98}"/>
                  </a:ext>
                </a:extLst>
              </p:cNvPr>
              <p:cNvSpPr txBox="1">
                <a:spLocks noRot="1" noChangeAspect="1" noMove="1" noResize="1" noEditPoints="1" noAdjustHandles="1" noChangeArrowheads="1" noChangeShapeType="1" noTextEdit="1"/>
              </p:cNvSpPr>
              <p:nvPr/>
            </p:nvSpPr>
            <p:spPr>
              <a:xfrm>
                <a:off x="8006558" y="3323666"/>
                <a:ext cx="1642437" cy="523220"/>
              </a:xfrm>
              <a:prstGeom prst="rect">
                <a:avLst/>
              </a:prstGeom>
              <a:blipFill>
                <a:blip r:embed="rId5"/>
                <a:stretch>
                  <a:fillRect r="-1538"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CB67FEB-E587-CA50-98A4-327E5FDD4013}"/>
                  </a:ext>
                </a:extLst>
              </p:cNvPr>
              <p:cNvSpPr txBox="1"/>
              <p:nvPr/>
            </p:nvSpPr>
            <p:spPr>
              <a:xfrm>
                <a:off x="2543004" y="3349925"/>
                <a:ext cx="11004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oMath>
                  </m:oMathPara>
                </a14:m>
                <a:endParaRPr lang="en-US" sz="2800" dirty="0"/>
              </a:p>
            </p:txBody>
          </p:sp>
        </mc:Choice>
        <mc:Fallback xmlns="">
          <p:sp>
            <p:nvSpPr>
              <p:cNvPr id="6" name="TextBox 5">
                <a:extLst>
                  <a:ext uri="{FF2B5EF4-FFF2-40B4-BE49-F238E27FC236}">
                    <a16:creationId xmlns:a16="http://schemas.microsoft.com/office/drawing/2014/main" id="{7CB67FEB-E587-CA50-98A4-327E5FDD4013}"/>
                  </a:ext>
                </a:extLst>
              </p:cNvPr>
              <p:cNvSpPr txBox="1">
                <a:spLocks noRot="1" noChangeAspect="1" noMove="1" noResize="1" noEditPoints="1" noAdjustHandles="1" noChangeArrowheads="1" noChangeShapeType="1" noTextEdit="1"/>
              </p:cNvSpPr>
              <p:nvPr/>
            </p:nvSpPr>
            <p:spPr>
              <a:xfrm>
                <a:off x="2543004" y="3349925"/>
                <a:ext cx="1100494" cy="523220"/>
              </a:xfrm>
              <a:prstGeom prst="rect">
                <a:avLst/>
              </a:prstGeom>
              <a:blipFill>
                <a:blip r:embed="rId6"/>
                <a:stretch>
                  <a:fillRect b="-2439"/>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392BE987-A00E-191B-EDE0-BFE71EA2B72C}"/>
              </a:ext>
            </a:extLst>
          </p:cNvPr>
          <p:cNvCxnSpPr>
            <a:cxnSpLocks/>
          </p:cNvCxnSpPr>
          <p:nvPr/>
        </p:nvCxnSpPr>
        <p:spPr>
          <a:xfrm flipH="1">
            <a:off x="4572330" y="3538867"/>
            <a:ext cx="2711179"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F16ACDD-9B1B-F0AC-3D92-5AD2E4358639}"/>
              </a:ext>
            </a:extLst>
          </p:cNvPr>
          <p:cNvCxnSpPr>
            <a:cxnSpLocks/>
          </p:cNvCxnSpPr>
          <p:nvPr/>
        </p:nvCxnSpPr>
        <p:spPr>
          <a:xfrm>
            <a:off x="4572330" y="4416311"/>
            <a:ext cx="2786367" cy="0"/>
          </a:xfrm>
          <a:prstGeom prst="straightConnector1">
            <a:avLst/>
          </a:prstGeom>
          <a:ln w="25400">
            <a:solidFill>
              <a:srgbClr val="0070C0"/>
            </a:solidFill>
            <a:headEnd type="none"/>
            <a:tailEnd type="arrow" w="lg" len="lg"/>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AD277DC-0EE9-744D-7F8A-BCFF55515642}"/>
                  </a:ext>
                </a:extLst>
              </p:cNvPr>
              <p:cNvSpPr txBox="1"/>
              <p:nvPr/>
            </p:nvSpPr>
            <p:spPr>
              <a:xfrm>
                <a:off x="8320144" y="4423939"/>
                <a:ext cx="1154932" cy="523220"/>
              </a:xfrm>
              <a:prstGeom prst="rect">
                <a:avLst/>
              </a:prstGeom>
              <a:noFill/>
            </p:spPr>
            <p:txBody>
              <a:bodyPr wrap="none" rtlCol="0">
                <a:spAutoFit/>
              </a:bodyPr>
              <a:lstStyle/>
              <a:p>
                <a:r>
                  <a:rPr lang="en-US" sz="2800" dirty="0"/>
                  <a:t>Get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𝑏</m:t>
                        </m:r>
                      </m:sub>
                    </m:sSub>
                  </m:oMath>
                </a14:m>
                <a:endParaRPr lang="en-US" sz="2800" dirty="0"/>
              </a:p>
            </p:txBody>
          </p:sp>
        </mc:Choice>
        <mc:Fallback xmlns="">
          <p:sp>
            <p:nvSpPr>
              <p:cNvPr id="12" name="TextBox 11">
                <a:extLst>
                  <a:ext uri="{FF2B5EF4-FFF2-40B4-BE49-F238E27FC236}">
                    <a16:creationId xmlns:a16="http://schemas.microsoft.com/office/drawing/2014/main" id="{3AD277DC-0EE9-744D-7F8A-BCFF55515642}"/>
                  </a:ext>
                </a:extLst>
              </p:cNvPr>
              <p:cNvSpPr txBox="1">
                <a:spLocks noRot="1" noChangeAspect="1" noMove="1" noResize="1" noEditPoints="1" noAdjustHandles="1" noChangeArrowheads="1" noChangeShapeType="1" noTextEdit="1"/>
              </p:cNvSpPr>
              <p:nvPr/>
            </p:nvSpPr>
            <p:spPr>
              <a:xfrm>
                <a:off x="8320144" y="4423939"/>
                <a:ext cx="1154932" cy="523220"/>
              </a:xfrm>
              <a:prstGeom prst="rect">
                <a:avLst/>
              </a:prstGeom>
              <a:blipFill>
                <a:blip r:embed="rId7"/>
                <a:stretch>
                  <a:fillRect l="-10989" t="-11905"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14A3D15-AC0F-D78A-D78E-6B04461C3F12}"/>
                  </a:ext>
                </a:extLst>
              </p:cNvPr>
              <p:cNvSpPr txBox="1"/>
              <p:nvPr/>
            </p:nvSpPr>
            <p:spPr>
              <a:xfrm>
                <a:off x="3226526" y="5362068"/>
                <a:ext cx="4123052" cy="892552"/>
              </a:xfrm>
              <a:prstGeom prst="rect">
                <a:avLst/>
              </a:prstGeom>
              <a:noFill/>
            </p:spPr>
            <p:txBody>
              <a:bodyPr wrap="none" rtlCol="0">
                <a:spAutoFit/>
              </a:bodyPr>
              <a:lstStyle/>
              <a:p>
                <a:pPr marL="285750" indent="-285750">
                  <a:buFont typeface="Arial" panose="020B0604020202020204" pitchFamily="34" charset="0"/>
                  <a:buChar char="•"/>
                </a:pPr>
                <a:r>
                  <a:rPr lang="en-US" sz="2600" b="1" dirty="0"/>
                  <a:t>Sender Security: </a:t>
                </a:r>
                <a:r>
                  <a:rPr lang="en-US" sz="2600" dirty="0"/>
                  <a:t>hide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𝑥</m:t>
                        </m:r>
                      </m:e>
                      <m:sub>
                        <m:r>
                          <a:rPr lang="en-US" sz="2600" b="0" i="1" smtClean="0">
                            <a:latin typeface="Cambria Math" panose="02040503050406030204" pitchFamily="18" charset="0"/>
                          </a:rPr>
                          <m:t>1−</m:t>
                        </m:r>
                        <m:r>
                          <a:rPr lang="en-US" sz="2600" b="0" i="1" smtClean="0">
                            <a:latin typeface="Cambria Math" panose="02040503050406030204" pitchFamily="18" charset="0"/>
                          </a:rPr>
                          <m:t>𝑏</m:t>
                        </m:r>
                      </m:sub>
                    </m:sSub>
                  </m:oMath>
                </a14:m>
                <a:endParaRPr lang="en-US" sz="2600" b="1" dirty="0"/>
              </a:p>
              <a:p>
                <a:pPr marL="285750" indent="-285750">
                  <a:buFont typeface="Arial" panose="020B0604020202020204" pitchFamily="34" charset="0"/>
                  <a:buChar char="•"/>
                </a:pPr>
                <a:r>
                  <a:rPr lang="en-US" sz="2600" b="1" dirty="0"/>
                  <a:t>Receiver Security: </a:t>
                </a:r>
                <a:r>
                  <a:rPr lang="en-US" sz="2600" dirty="0"/>
                  <a:t>hide </a:t>
                </a:r>
                <a14:m>
                  <m:oMath xmlns:m="http://schemas.openxmlformats.org/officeDocument/2006/math">
                    <m:r>
                      <a:rPr lang="en-US" sz="2600" b="0" i="1" smtClean="0">
                        <a:latin typeface="Cambria Math" panose="02040503050406030204" pitchFamily="18" charset="0"/>
                      </a:rPr>
                      <m:t>𝑏</m:t>
                    </m:r>
                  </m:oMath>
                </a14:m>
                <a:endParaRPr lang="en-US" sz="2600" dirty="0"/>
              </a:p>
            </p:txBody>
          </p:sp>
        </mc:Choice>
        <mc:Fallback xmlns="">
          <p:sp>
            <p:nvSpPr>
              <p:cNvPr id="13" name="TextBox 12">
                <a:extLst>
                  <a:ext uri="{FF2B5EF4-FFF2-40B4-BE49-F238E27FC236}">
                    <a16:creationId xmlns:a16="http://schemas.microsoft.com/office/drawing/2014/main" id="{D14A3D15-AC0F-D78A-D78E-6B04461C3F12}"/>
                  </a:ext>
                </a:extLst>
              </p:cNvPr>
              <p:cNvSpPr txBox="1">
                <a:spLocks noRot="1" noChangeAspect="1" noMove="1" noResize="1" noEditPoints="1" noAdjustHandles="1" noChangeArrowheads="1" noChangeShapeType="1" noTextEdit="1"/>
              </p:cNvSpPr>
              <p:nvPr/>
            </p:nvSpPr>
            <p:spPr>
              <a:xfrm>
                <a:off x="3226526" y="5362068"/>
                <a:ext cx="4123052" cy="892552"/>
              </a:xfrm>
              <a:prstGeom prst="rect">
                <a:avLst/>
              </a:prstGeom>
              <a:blipFill>
                <a:blip r:embed="rId8"/>
                <a:stretch>
                  <a:fillRect l="-2147" t="-7042" b="-16901"/>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D83F92ED-81F9-31D9-BF43-2222B07E212E}"/>
              </a:ext>
            </a:extLst>
          </p:cNvPr>
          <p:cNvSpPr txBox="1"/>
          <p:nvPr/>
        </p:nvSpPr>
        <p:spPr>
          <a:xfrm>
            <a:off x="2289101" y="1595915"/>
            <a:ext cx="1509090" cy="523220"/>
          </a:xfrm>
          <a:prstGeom prst="rect">
            <a:avLst/>
          </a:prstGeom>
          <a:noFill/>
        </p:spPr>
        <p:txBody>
          <a:bodyPr wrap="square" anchor="ctr">
            <a:spAutoFit/>
          </a:bodyPr>
          <a:lstStyle/>
          <a:p>
            <a:pPr algn="ctr"/>
            <a:r>
              <a:rPr lang="en-US" sz="2800" b="1" u="sng" dirty="0"/>
              <a:t>Sender</a:t>
            </a:r>
            <a:endParaRPr lang="en-US" sz="2800" u="sng" dirty="0"/>
          </a:p>
        </p:txBody>
      </p:sp>
      <p:sp>
        <p:nvSpPr>
          <p:cNvPr id="16" name="TextBox 15">
            <a:extLst>
              <a:ext uri="{FF2B5EF4-FFF2-40B4-BE49-F238E27FC236}">
                <a16:creationId xmlns:a16="http://schemas.microsoft.com/office/drawing/2014/main" id="{A280457E-46B4-C8CB-1C3D-D4BFCD814E8D}"/>
              </a:ext>
            </a:extLst>
          </p:cNvPr>
          <p:cNvSpPr txBox="1"/>
          <p:nvPr/>
        </p:nvSpPr>
        <p:spPr>
          <a:xfrm>
            <a:off x="7970112" y="1649232"/>
            <a:ext cx="1509090" cy="523220"/>
          </a:xfrm>
          <a:prstGeom prst="rect">
            <a:avLst/>
          </a:prstGeom>
          <a:noFill/>
        </p:spPr>
        <p:txBody>
          <a:bodyPr wrap="square" anchor="ctr">
            <a:spAutoFit/>
          </a:bodyPr>
          <a:lstStyle/>
          <a:p>
            <a:pPr algn="ctr"/>
            <a:r>
              <a:rPr lang="en-US" sz="2800" b="1" u="sng" dirty="0"/>
              <a:t>Receiver</a:t>
            </a:r>
            <a:endParaRPr lang="en-US" sz="2800" u="sng"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6157E34-8AFD-412D-5AFE-B3BAD99A0D1D}"/>
                  </a:ext>
                </a:extLst>
              </p:cNvPr>
              <p:cNvSpPr txBox="1"/>
              <p:nvPr/>
            </p:nvSpPr>
            <p:spPr>
              <a:xfrm>
                <a:off x="5486400" y="2878667"/>
                <a:ext cx="83407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OT</m:t>
                          </m:r>
                        </m:e>
                        <m:sub>
                          <m:r>
                            <a:rPr lang="en-US" sz="2800" b="0" i="1" smtClean="0">
                              <a:latin typeface="Cambria Math" panose="02040503050406030204" pitchFamily="18" charset="0"/>
                            </a:rPr>
                            <m:t>1</m:t>
                          </m:r>
                        </m:sub>
                      </m:sSub>
                    </m:oMath>
                  </m:oMathPara>
                </a14:m>
                <a:endParaRPr lang="en-US" sz="2800" dirty="0"/>
              </a:p>
            </p:txBody>
          </p:sp>
        </mc:Choice>
        <mc:Fallback xmlns="">
          <p:sp>
            <p:nvSpPr>
              <p:cNvPr id="10" name="TextBox 9">
                <a:extLst>
                  <a:ext uri="{FF2B5EF4-FFF2-40B4-BE49-F238E27FC236}">
                    <a16:creationId xmlns:a16="http://schemas.microsoft.com/office/drawing/2014/main" id="{06157E34-8AFD-412D-5AFE-B3BAD99A0D1D}"/>
                  </a:ext>
                </a:extLst>
              </p:cNvPr>
              <p:cNvSpPr txBox="1">
                <a:spLocks noRot="1" noChangeAspect="1" noMove="1" noResize="1" noEditPoints="1" noAdjustHandles="1" noChangeArrowheads="1" noChangeShapeType="1" noTextEdit="1"/>
              </p:cNvSpPr>
              <p:nvPr/>
            </p:nvSpPr>
            <p:spPr>
              <a:xfrm>
                <a:off x="5486400" y="2878667"/>
                <a:ext cx="834074" cy="523220"/>
              </a:xfrm>
              <a:prstGeom prst="rect">
                <a:avLst/>
              </a:prstGeom>
              <a:blipFill>
                <a:blip r:embed="rId9"/>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3031981-4295-8692-0778-9960FEE996C0}"/>
                  </a:ext>
                </a:extLst>
              </p:cNvPr>
              <p:cNvSpPr txBox="1"/>
              <p:nvPr/>
            </p:nvSpPr>
            <p:spPr>
              <a:xfrm>
                <a:off x="5510882" y="3846886"/>
                <a:ext cx="84234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OT</m:t>
                          </m:r>
                        </m:e>
                        <m:sub>
                          <m:r>
                            <a:rPr lang="en-US" sz="2800" b="0" i="1" smtClean="0">
                              <a:latin typeface="Cambria Math" panose="02040503050406030204" pitchFamily="18" charset="0"/>
                            </a:rPr>
                            <m:t>2</m:t>
                          </m:r>
                        </m:sub>
                      </m:sSub>
                    </m:oMath>
                  </m:oMathPara>
                </a14:m>
                <a:endParaRPr lang="en-US" sz="2800" dirty="0"/>
              </a:p>
            </p:txBody>
          </p:sp>
        </mc:Choice>
        <mc:Fallback xmlns="">
          <p:sp>
            <p:nvSpPr>
              <p:cNvPr id="11" name="TextBox 10">
                <a:extLst>
                  <a:ext uri="{FF2B5EF4-FFF2-40B4-BE49-F238E27FC236}">
                    <a16:creationId xmlns:a16="http://schemas.microsoft.com/office/drawing/2014/main" id="{A3031981-4295-8692-0778-9960FEE996C0}"/>
                  </a:ext>
                </a:extLst>
              </p:cNvPr>
              <p:cNvSpPr txBox="1">
                <a:spLocks noRot="1" noChangeAspect="1" noMove="1" noResize="1" noEditPoints="1" noAdjustHandles="1" noChangeArrowheads="1" noChangeShapeType="1" noTextEdit="1"/>
              </p:cNvSpPr>
              <p:nvPr/>
            </p:nvSpPr>
            <p:spPr>
              <a:xfrm>
                <a:off x="5510882" y="3846886"/>
                <a:ext cx="842346" cy="523220"/>
              </a:xfrm>
              <a:prstGeom prst="rect">
                <a:avLst/>
              </a:prstGeom>
              <a:blipFill>
                <a:blip r:embed="rId10"/>
                <a:stretch>
                  <a:fillRect b="-2326"/>
                </a:stretch>
              </a:blipFill>
            </p:spPr>
            <p:txBody>
              <a:bodyPr/>
              <a:lstStyle/>
              <a:p>
                <a:r>
                  <a:rPr lang="en-US">
                    <a:noFill/>
                  </a:rPr>
                  <a:t> </a:t>
                </a:r>
              </a:p>
            </p:txBody>
          </p:sp>
        </mc:Fallback>
      </mc:AlternateContent>
    </p:spTree>
    <p:extLst>
      <p:ext uri="{BB962C8B-B14F-4D97-AF65-F5344CB8AC3E}">
        <p14:creationId xmlns:p14="http://schemas.microsoft.com/office/powerpoint/2010/main" val="422209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A821-A2A1-D9D9-6226-2DB2CF62356D}"/>
              </a:ext>
            </a:extLst>
          </p:cNvPr>
          <p:cNvSpPr>
            <a:spLocks noGrp="1"/>
          </p:cNvSpPr>
          <p:nvPr>
            <p:ph type="title"/>
          </p:nvPr>
        </p:nvSpPr>
        <p:spPr/>
        <p:txBody>
          <a:bodyPr/>
          <a:lstStyle/>
          <a:p>
            <a:r>
              <a:rPr lang="en-US" dirty="0"/>
              <a:t>Compress </a:t>
            </a:r>
            <a:r>
              <a:rPr lang="en-US" dirty="0">
                <a:solidFill>
                  <a:srgbClr val="0070C0"/>
                </a:solidFill>
              </a:rPr>
              <a:t>4-round</a:t>
            </a:r>
            <a:r>
              <a:rPr lang="en-US" dirty="0"/>
              <a:t> to </a:t>
            </a:r>
            <a:r>
              <a:rPr lang="en-US" dirty="0">
                <a:solidFill>
                  <a:srgbClr val="0070C0"/>
                </a:solidFill>
              </a:rPr>
              <a:t>2-round</a:t>
            </a:r>
          </a:p>
        </p:txBody>
      </p:sp>
      <p:cxnSp>
        <p:nvCxnSpPr>
          <p:cNvPr id="4" name="Straight Arrow Connector 3">
            <a:extLst>
              <a:ext uri="{FF2B5EF4-FFF2-40B4-BE49-F238E27FC236}">
                <a16:creationId xmlns:a16="http://schemas.microsoft.com/office/drawing/2014/main" id="{6FCE8DFB-F37B-5398-CE3D-4D50B2EC8D4B}"/>
              </a:ext>
            </a:extLst>
          </p:cNvPr>
          <p:cNvCxnSpPr>
            <a:cxnSpLocks/>
          </p:cNvCxnSpPr>
          <p:nvPr/>
        </p:nvCxnSpPr>
        <p:spPr>
          <a:xfrm flipH="1">
            <a:off x="4768147" y="3050279"/>
            <a:ext cx="4008171"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40F9A3B0-770D-64AA-0632-56C43BD40DE7}"/>
                  </a:ext>
                </a:extLst>
              </p:cNvPr>
              <p:cNvSpPr/>
              <p:nvPr/>
            </p:nvSpPr>
            <p:spPr>
              <a:xfrm>
                <a:off x="5410350" y="1949234"/>
                <a:ext cx="903728" cy="751055"/>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chemeClr val="tx1"/>
                          </a:solidFill>
                          <a:latin typeface="Cambria Math" panose="02040503050406030204" pitchFamily="18" charset="0"/>
                        </a:rPr>
                        <m:t>𝑥</m:t>
                      </m:r>
                    </m:oMath>
                  </m:oMathPara>
                </a14:m>
                <a:endParaRPr lang="en-US" sz="3200" dirty="0">
                  <a:solidFill>
                    <a:schemeClr val="tx1"/>
                  </a:solidFill>
                </a:endParaRPr>
              </a:p>
            </p:txBody>
          </p:sp>
        </mc:Choice>
        <mc:Fallback xmlns="">
          <p:sp>
            <p:nvSpPr>
              <p:cNvPr id="5" name="Rounded Rectangle 4">
                <a:extLst>
                  <a:ext uri="{FF2B5EF4-FFF2-40B4-BE49-F238E27FC236}">
                    <a16:creationId xmlns:a16="http://schemas.microsoft.com/office/drawing/2014/main" id="{40F9A3B0-770D-64AA-0632-56C43BD40DE7}"/>
                  </a:ext>
                </a:extLst>
              </p:cNvPr>
              <p:cNvSpPr>
                <a:spLocks noRot="1" noChangeAspect="1" noMove="1" noResize="1" noEditPoints="1" noAdjustHandles="1" noChangeArrowheads="1" noChangeShapeType="1" noTextEdit="1"/>
              </p:cNvSpPr>
              <p:nvPr/>
            </p:nvSpPr>
            <p:spPr>
              <a:xfrm>
                <a:off x="5410350" y="1949234"/>
                <a:ext cx="903728" cy="751055"/>
              </a:xfrm>
              <a:prstGeom prst="roundRect">
                <a:avLst>
                  <a:gd name="adj" fmla="val 19766"/>
                </a:avLst>
              </a:prstGeom>
              <a:blipFill>
                <a:blip r:embed="rId3"/>
                <a:stretch>
                  <a:fillRect/>
                </a:stretch>
              </a:blipFill>
              <a:ln w="25400">
                <a:solidFill>
                  <a:srgbClr val="FF0000"/>
                </a:solid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7B3D4B6D-3DE3-20DD-0C62-A12E9265EADD}"/>
              </a:ext>
            </a:extLst>
          </p:cNvPr>
          <p:cNvSpPr txBox="1"/>
          <p:nvPr/>
        </p:nvSpPr>
        <p:spPr>
          <a:xfrm>
            <a:off x="6306572" y="2438679"/>
            <a:ext cx="585417" cy="523220"/>
          </a:xfrm>
          <a:prstGeom prst="rect">
            <a:avLst/>
          </a:prstGeom>
          <a:noFill/>
        </p:spPr>
        <p:txBody>
          <a:bodyPr wrap="none" rtlCol="0">
            <a:spAutoFit/>
          </a:bodyPr>
          <a:lstStyle/>
          <a:p>
            <a:r>
              <a:rPr lang="en-US" sz="2800" b="1" dirty="0">
                <a:solidFill>
                  <a:srgbClr val="FF0000"/>
                </a:solidFill>
              </a:rPr>
              <a:t>HE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56D4297-8652-7C2A-FBAD-EBBA621ACF85}"/>
                  </a:ext>
                </a:extLst>
              </p:cNvPr>
              <p:cNvSpPr txBox="1"/>
              <p:nvPr/>
            </p:nvSpPr>
            <p:spPr>
              <a:xfrm>
                <a:off x="7210300" y="2152094"/>
                <a:ext cx="114531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solidFill>
                                <a:srgbClr val="7030A0"/>
                              </a:solidFill>
                              <a:latin typeface="Cambria Math" panose="02040503050406030204" pitchFamily="18" charset="0"/>
                            </a:rPr>
                          </m:ctrlPr>
                        </m:sSubPr>
                        <m:e>
                          <m:r>
                            <m:rPr>
                              <m:sty m:val="p"/>
                            </m:rPr>
                            <a:rPr lang="en-US" altLang="zh-CN" sz="2800" b="0" i="0" smtClean="0">
                              <a:solidFill>
                                <a:srgbClr val="7030A0"/>
                              </a:solidFill>
                              <a:latin typeface="Cambria Math" panose="02040503050406030204" pitchFamily="18" charset="0"/>
                            </a:rPr>
                            <m:t>OT</m:t>
                          </m:r>
                        </m:e>
                        <m:sub>
                          <m:r>
                            <a:rPr lang="en-US" altLang="zh-CN" sz="2800" b="0" i="1" smtClean="0">
                              <a:solidFill>
                                <a:srgbClr val="7030A0"/>
                              </a:solidFill>
                              <a:latin typeface="Cambria Math" panose="02040503050406030204" pitchFamily="18" charset="0"/>
                            </a:rPr>
                            <m:t>1</m:t>
                          </m:r>
                        </m:sub>
                      </m:sSub>
                      <m:r>
                        <a:rPr lang="en-US" altLang="zh-CN" sz="2800" b="0" i="1" smtClean="0">
                          <a:solidFill>
                            <a:srgbClr val="7030A0"/>
                          </a:solidFill>
                          <a:latin typeface="Cambria Math" panose="02040503050406030204" pitchFamily="18" charset="0"/>
                        </a:rPr>
                        <m:t>(</m:t>
                      </m:r>
                      <m:r>
                        <a:rPr lang="en-US" altLang="zh-CN" sz="2800" b="0" i="1" smtClean="0">
                          <a:solidFill>
                            <a:srgbClr val="7030A0"/>
                          </a:solidFill>
                          <a:latin typeface="Cambria Math" panose="02040503050406030204" pitchFamily="18" charset="0"/>
                        </a:rPr>
                        <m:t>𝑆</m:t>
                      </m:r>
                      <m:r>
                        <a:rPr lang="en-US" altLang="zh-CN" sz="2800" b="0" i="1" smtClean="0">
                          <a:solidFill>
                            <a:srgbClr val="7030A0"/>
                          </a:solidFill>
                          <a:latin typeface="Cambria Math" panose="02040503050406030204" pitchFamily="18" charset="0"/>
                        </a:rPr>
                        <m:t>)</m:t>
                      </m:r>
                    </m:oMath>
                  </m:oMathPara>
                </a14:m>
                <a:endParaRPr lang="zh-CN" altLang="en-US" sz="2800" dirty="0">
                  <a:solidFill>
                    <a:srgbClr val="7030A0"/>
                  </a:solidFill>
                </a:endParaRPr>
              </a:p>
            </p:txBody>
          </p:sp>
        </mc:Choice>
        <mc:Fallback xmlns="">
          <p:sp>
            <p:nvSpPr>
              <p:cNvPr id="8" name="TextBox 7">
                <a:extLst>
                  <a:ext uri="{FF2B5EF4-FFF2-40B4-BE49-F238E27FC236}">
                    <a16:creationId xmlns:a16="http://schemas.microsoft.com/office/drawing/2014/main" id="{756D4297-8652-7C2A-FBAD-EBBA621ACF85}"/>
                  </a:ext>
                </a:extLst>
              </p:cNvPr>
              <p:cNvSpPr txBox="1">
                <a:spLocks noRot="1" noChangeAspect="1" noMove="1" noResize="1" noEditPoints="1" noAdjustHandles="1" noChangeArrowheads="1" noChangeShapeType="1" noTextEdit="1"/>
              </p:cNvSpPr>
              <p:nvPr/>
            </p:nvSpPr>
            <p:spPr>
              <a:xfrm>
                <a:off x="7210300" y="2152094"/>
                <a:ext cx="1145314" cy="430887"/>
              </a:xfrm>
              <a:prstGeom prst="rect">
                <a:avLst/>
              </a:prstGeom>
              <a:blipFill>
                <a:blip r:embed="rId4"/>
                <a:stretch>
                  <a:fillRect l="-6522" t="-2857" r="-9783" b="-31429"/>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6C41DA85-979C-D274-3C79-3246BB1D013D}"/>
              </a:ext>
            </a:extLst>
          </p:cNvPr>
          <p:cNvCxnSpPr>
            <a:cxnSpLocks/>
          </p:cNvCxnSpPr>
          <p:nvPr/>
        </p:nvCxnSpPr>
        <p:spPr>
          <a:xfrm>
            <a:off x="4791153" y="5737377"/>
            <a:ext cx="4166456" cy="0"/>
          </a:xfrm>
          <a:prstGeom prst="straightConnector1">
            <a:avLst/>
          </a:prstGeom>
          <a:ln w="25400">
            <a:solidFill>
              <a:schemeClr val="tx1"/>
            </a:solidFill>
            <a:headEnd type="none"/>
            <a:tailEnd type="arrow" w="lg" len="lg"/>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1308F5A4-A5A9-E377-4C44-4E3B4A08DA56}"/>
              </a:ext>
            </a:extLst>
          </p:cNvPr>
          <p:cNvCxnSpPr>
            <a:cxnSpLocks/>
          </p:cNvCxnSpPr>
          <p:nvPr/>
        </p:nvCxnSpPr>
        <p:spPr>
          <a:xfrm>
            <a:off x="4791153" y="3939261"/>
            <a:ext cx="4097810" cy="0"/>
          </a:xfrm>
          <a:prstGeom prst="straightConnector1">
            <a:avLst/>
          </a:prstGeom>
          <a:ln w="25400">
            <a:solidFill>
              <a:schemeClr val="tx1"/>
            </a:solidFill>
            <a:headEnd type="none"/>
            <a:tailEnd type="arrow" w="lg" len="lg"/>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E8CF480-7F2F-2B75-CD0E-5F0CBF45ADBD}"/>
                  </a:ext>
                </a:extLst>
              </p:cNvPr>
              <p:cNvSpPr txBox="1"/>
              <p:nvPr/>
            </p:nvSpPr>
            <p:spPr>
              <a:xfrm>
                <a:off x="4900435" y="3385263"/>
                <a:ext cx="398852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400" b="0" i="1" dirty="0" smtClean="0">
                          <a:latin typeface="Cambria Math" panose="02040503050406030204" pitchFamily="18" charset="0"/>
                        </a:rPr>
                        <m:t>Com</m:t>
                      </m:r>
                      <m:r>
                        <a:rPr lang="en-US" altLang="zh-CN" sz="2400" b="0" i="1" dirty="0" smtClean="0">
                          <a:latin typeface="Cambria Math" panose="02040503050406030204" pitchFamily="18" charset="0"/>
                        </a:rPr>
                        <m:t>(</m:t>
                      </m:r>
                      <m:r>
                        <a:rPr lang="en-US" altLang="zh-CN" sz="2400" i="1" dirty="0" smtClean="0">
                          <a:latin typeface="Cambria Math" panose="02040503050406030204" pitchFamily="18" charset="0"/>
                        </a:rPr>
                        <m:t>𝑉𝑖𝑒</m:t>
                      </m:r>
                      <m:sSub>
                        <m:sSubPr>
                          <m:ctrlPr>
                            <a:rPr lang="en-US" altLang="zh-CN" sz="2400" b="0" i="1" dirty="0" smtClean="0">
                              <a:latin typeface="Cambria Math" panose="02040503050406030204" pitchFamily="18" charset="0"/>
                            </a:rPr>
                          </m:ctrlPr>
                        </m:sSubPr>
                        <m:e>
                          <m:r>
                            <a:rPr lang="en-US" altLang="zh-CN" sz="2400" i="1" dirty="0" smtClean="0">
                              <a:latin typeface="Cambria Math" panose="02040503050406030204" pitchFamily="18" charset="0"/>
                            </a:rPr>
                            <m:t>𝑤</m:t>
                          </m:r>
                        </m:e>
                        <m:sub>
                          <m:r>
                            <a:rPr lang="en-US" altLang="zh-CN" sz="2400" b="0" i="1" dirty="0" smtClean="0">
                              <a:latin typeface="Cambria Math" panose="02040503050406030204" pitchFamily="18" charset="0"/>
                            </a:rPr>
                            <m:t>1</m:t>
                          </m:r>
                        </m:sub>
                      </m:sSub>
                      <m:r>
                        <a:rPr lang="en-US" altLang="zh-CN" sz="2400" b="0" i="1" dirty="0" smtClean="0">
                          <a:latin typeface="Cambria Math" panose="02040503050406030204" pitchFamily="18" charset="0"/>
                        </a:rPr>
                        <m:t>),</m:t>
                      </m:r>
                      <m:r>
                        <m:rPr>
                          <m:sty m:val="p"/>
                        </m:rPr>
                        <a:rPr lang="en-US" altLang="zh-CN" sz="2400" b="0" i="1" dirty="0" smtClean="0">
                          <a:latin typeface="Cambria Math" panose="02040503050406030204" pitchFamily="18" charset="0"/>
                        </a:rPr>
                        <m:t>Com</m:t>
                      </m:r>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𝑉𝑖𝑒</m:t>
                      </m:r>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𝑤</m:t>
                          </m:r>
                        </m:e>
                        <m:sub>
                          <m:r>
                            <a:rPr lang="en-US" altLang="zh-CN" sz="2400" b="0" i="1" dirty="0" smtClean="0">
                              <a:latin typeface="Cambria Math" panose="02040503050406030204" pitchFamily="18" charset="0"/>
                            </a:rPr>
                            <m:t>2</m:t>
                          </m:r>
                        </m:sub>
                      </m:sSub>
                      <m:r>
                        <a:rPr lang="en-US" altLang="zh-CN" sz="2400" b="0" i="1" dirty="0" smtClean="0">
                          <a:latin typeface="Cambria Math" panose="02040503050406030204" pitchFamily="18" charset="0"/>
                        </a:rPr>
                        <m:t>),…</m:t>
                      </m:r>
                    </m:oMath>
                  </m:oMathPara>
                </a14:m>
                <a:endParaRPr lang="zh-CN" altLang="en-US" sz="2400" dirty="0"/>
              </a:p>
            </p:txBody>
          </p:sp>
        </mc:Choice>
        <mc:Fallback xmlns="">
          <p:sp>
            <p:nvSpPr>
              <p:cNvPr id="11" name="TextBox 10">
                <a:extLst>
                  <a:ext uri="{FF2B5EF4-FFF2-40B4-BE49-F238E27FC236}">
                    <a16:creationId xmlns:a16="http://schemas.microsoft.com/office/drawing/2014/main" id="{8E8CF480-7F2F-2B75-CD0E-5F0CBF45ADBD}"/>
                  </a:ext>
                </a:extLst>
              </p:cNvPr>
              <p:cNvSpPr txBox="1">
                <a:spLocks noRot="1" noChangeAspect="1" noMove="1" noResize="1" noEditPoints="1" noAdjustHandles="1" noChangeArrowheads="1" noChangeShapeType="1" noTextEdit="1"/>
              </p:cNvSpPr>
              <p:nvPr/>
            </p:nvSpPr>
            <p:spPr>
              <a:xfrm>
                <a:off x="4900435" y="3385263"/>
                <a:ext cx="3988528" cy="369332"/>
              </a:xfrm>
              <a:prstGeom prst="rect">
                <a:avLst/>
              </a:prstGeom>
              <a:blipFill>
                <a:blip r:embed="rId5"/>
                <a:stretch>
                  <a:fillRect b="-33333"/>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89E7CC6A-3126-F04C-F02B-5EAB0E878B79}"/>
              </a:ext>
            </a:extLst>
          </p:cNvPr>
          <p:cNvGrpSpPr/>
          <p:nvPr/>
        </p:nvGrpSpPr>
        <p:grpSpPr>
          <a:xfrm>
            <a:off x="5210076" y="4825372"/>
            <a:ext cx="3379769" cy="935182"/>
            <a:chOff x="4492087" y="4816467"/>
            <a:chExt cx="3379769" cy="935182"/>
          </a:xfrm>
        </p:grpSpPr>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55D76F85-73CE-3D6D-DBEA-4FEE8B9194C7}"/>
                    </a:ext>
                  </a:extLst>
                </p:cNvPr>
                <p:cNvSpPr/>
                <p:nvPr/>
              </p:nvSpPr>
              <p:spPr>
                <a:xfrm>
                  <a:off x="4492087" y="4816467"/>
                  <a:ext cx="2794353" cy="751055"/>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accent5">
                          <a:lumMod val="75000"/>
                        </a:schemeClr>
                      </a:solidFill>
                    </a:rPr>
                    <a:t>Open </a:t>
                  </a:r>
                  <a14:m>
                    <m:oMath xmlns:m="http://schemas.openxmlformats.org/officeDocument/2006/math">
                      <m:sSub>
                        <m:sSubPr>
                          <m:ctrlPr>
                            <a:rPr lang="en-US" altLang="zh-CN" sz="2400" b="0" i="1" smtClean="0">
                              <a:solidFill>
                                <a:schemeClr val="accent5">
                                  <a:lumMod val="75000"/>
                                </a:schemeClr>
                              </a:solidFill>
                              <a:latin typeface="Cambria Math" panose="02040503050406030204" pitchFamily="18" charset="0"/>
                            </a:rPr>
                          </m:ctrlPr>
                        </m:sSubPr>
                        <m:e>
                          <m:d>
                            <m:dPr>
                              <m:begChr m:val="{"/>
                              <m:endChr m:val="}"/>
                              <m:ctrlPr>
                                <a:rPr lang="en-US" altLang="zh-CN" sz="2400" b="0" i="1" smtClean="0">
                                  <a:solidFill>
                                    <a:schemeClr val="accent5">
                                      <a:lumMod val="75000"/>
                                    </a:schemeClr>
                                  </a:solidFill>
                                  <a:latin typeface="Cambria Math" panose="02040503050406030204" pitchFamily="18" charset="0"/>
                                </a:rPr>
                              </m:ctrlPr>
                            </m:dPr>
                            <m:e>
                              <m:r>
                                <a:rPr lang="en-US" altLang="zh-CN" sz="2400" b="0" i="1" smtClean="0">
                                  <a:solidFill>
                                    <a:schemeClr val="accent5">
                                      <a:lumMod val="75000"/>
                                    </a:schemeClr>
                                  </a:solidFill>
                                  <a:latin typeface="Cambria Math" panose="02040503050406030204" pitchFamily="18" charset="0"/>
                                </a:rPr>
                                <m:t>𝑉𝑖𝑒</m:t>
                              </m:r>
                              <m:sSub>
                                <m:sSubPr>
                                  <m:ctrlPr>
                                    <a:rPr lang="en-US" altLang="zh-CN" sz="2400" b="0" i="1" smtClean="0">
                                      <a:solidFill>
                                        <a:schemeClr val="accent5">
                                          <a:lumMod val="75000"/>
                                        </a:schemeClr>
                                      </a:solidFill>
                                      <a:latin typeface="Cambria Math" panose="02040503050406030204" pitchFamily="18" charset="0"/>
                                    </a:rPr>
                                  </m:ctrlPr>
                                </m:sSubPr>
                                <m:e>
                                  <m:r>
                                    <a:rPr lang="en-US" altLang="zh-CN" sz="2400" b="0" i="1" smtClean="0">
                                      <a:solidFill>
                                        <a:schemeClr val="accent5">
                                          <a:lumMod val="75000"/>
                                        </a:schemeClr>
                                      </a:solidFill>
                                      <a:latin typeface="Cambria Math" panose="02040503050406030204" pitchFamily="18" charset="0"/>
                                    </a:rPr>
                                    <m:t>𝑤</m:t>
                                  </m:r>
                                </m:e>
                                <m:sub>
                                  <m:r>
                                    <a:rPr lang="en-US" altLang="zh-CN" sz="2400" b="0" i="1" smtClean="0">
                                      <a:solidFill>
                                        <a:schemeClr val="accent5">
                                          <a:lumMod val="75000"/>
                                        </a:schemeClr>
                                      </a:solidFill>
                                      <a:latin typeface="Cambria Math" panose="02040503050406030204" pitchFamily="18" charset="0"/>
                                    </a:rPr>
                                    <m:t>𝑖</m:t>
                                  </m:r>
                                </m:sub>
                              </m:sSub>
                            </m:e>
                          </m:d>
                        </m:e>
                        <m:sub>
                          <m:r>
                            <a:rPr lang="en-US" altLang="zh-CN" sz="2400" b="0" i="1" smtClean="0">
                              <a:solidFill>
                                <a:schemeClr val="accent5">
                                  <a:lumMod val="75000"/>
                                </a:schemeClr>
                              </a:solidFill>
                              <a:latin typeface="Cambria Math" panose="02040503050406030204" pitchFamily="18" charset="0"/>
                            </a:rPr>
                            <m:t>𝑖</m:t>
                          </m:r>
                          <m:r>
                            <a:rPr lang="en-US" altLang="zh-CN" sz="2400" b="0" i="1" smtClean="0">
                              <a:solidFill>
                                <a:schemeClr val="accent5">
                                  <a:lumMod val="75000"/>
                                </a:schemeClr>
                              </a:solidFill>
                              <a:latin typeface="Cambria Math" panose="02040503050406030204" pitchFamily="18" charset="0"/>
                            </a:rPr>
                            <m:t>∈</m:t>
                          </m:r>
                          <m:r>
                            <a:rPr lang="en-US" altLang="zh-CN" sz="2400" b="0" i="1" smtClean="0">
                              <a:solidFill>
                                <a:schemeClr val="accent5">
                                  <a:lumMod val="75000"/>
                                </a:schemeClr>
                              </a:solidFill>
                              <a:latin typeface="Cambria Math" panose="02040503050406030204" pitchFamily="18" charset="0"/>
                            </a:rPr>
                            <m:t>𝑆</m:t>
                          </m:r>
                        </m:sub>
                      </m:sSub>
                    </m:oMath>
                  </a14:m>
                  <a:r>
                    <a:rPr lang="en-US" altLang="zh-CN" sz="2400" dirty="0">
                      <a:solidFill>
                        <a:schemeClr val="accent5">
                          <a:lumMod val="75000"/>
                        </a:schemeClr>
                      </a:solidFill>
                    </a:rPr>
                    <a:t>, </a:t>
                  </a:r>
                </a:p>
                <a:p>
                  <a:pPr algn="ctr"/>
                  <a:r>
                    <a:rPr lang="en-US" altLang="zh-CN" sz="2400" dirty="0">
                      <a:solidFill>
                        <a:schemeClr val="accent5">
                          <a:lumMod val="75000"/>
                        </a:schemeClr>
                      </a:solidFill>
                    </a:rPr>
                    <a:t>local opening for </a:t>
                  </a:r>
                  <a14:m>
                    <m:oMath xmlns:m="http://schemas.openxmlformats.org/officeDocument/2006/math">
                      <m:r>
                        <a:rPr lang="en-US" altLang="zh-CN" sz="2400" b="0" i="1" smtClean="0">
                          <a:solidFill>
                            <a:schemeClr val="accent5">
                              <a:lumMod val="75000"/>
                            </a:schemeClr>
                          </a:solidFill>
                          <a:latin typeface="Cambria Math" panose="02040503050406030204" pitchFamily="18" charset="0"/>
                        </a:rPr>
                        <m:t>𝑆</m:t>
                      </m:r>
                    </m:oMath>
                  </a14:m>
                  <a:endParaRPr lang="zh-CN" altLang="en-US" sz="2400" dirty="0">
                    <a:solidFill>
                      <a:schemeClr val="accent5">
                        <a:lumMod val="75000"/>
                      </a:schemeClr>
                    </a:solidFill>
                  </a:endParaRPr>
                </a:p>
              </p:txBody>
            </p:sp>
          </mc:Choice>
          <mc:Fallback xmlns="">
            <p:sp>
              <p:nvSpPr>
                <p:cNvPr id="12" name="Rounded Rectangle 11">
                  <a:extLst>
                    <a:ext uri="{FF2B5EF4-FFF2-40B4-BE49-F238E27FC236}">
                      <a16:creationId xmlns:a16="http://schemas.microsoft.com/office/drawing/2014/main" id="{55D76F85-73CE-3D6D-DBEA-4FEE8B9194C7}"/>
                    </a:ext>
                  </a:extLst>
                </p:cNvPr>
                <p:cNvSpPr>
                  <a:spLocks noRot="1" noChangeAspect="1" noMove="1" noResize="1" noEditPoints="1" noAdjustHandles="1" noChangeArrowheads="1" noChangeShapeType="1" noTextEdit="1"/>
                </p:cNvSpPr>
                <p:nvPr/>
              </p:nvSpPr>
              <p:spPr>
                <a:xfrm>
                  <a:off x="4492087" y="4816467"/>
                  <a:ext cx="2794353" cy="751055"/>
                </a:xfrm>
                <a:prstGeom prst="roundRect">
                  <a:avLst>
                    <a:gd name="adj" fmla="val 19766"/>
                  </a:avLst>
                </a:prstGeom>
                <a:blipFill>
                  <a:blip r:embed="rId6"/>
                  <a:stretch>
                    <a:fillRect t="-8065" b="-19355"/>
                  </a:stretch>
                </a:blipFill>
                <a:ln w="25400">
                  <a:solidFill>
                    <a:srgbClr val="FF0000"/>
                  </a:solid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A52F0333-49E2-CC8B-EDF2-9CEB1C22F5E3}"/>
                </a:ext>
              </a:extLst>
            </p:cNvPr>
            <p:cNvSpPr txBox="1"/>
            <p:nvPr/>
          </p:nvSpPr>
          <p:spPr>
            <a:xfrm>
              <a:off x="7286439" y="5228429"/>
              <a:ext cx="585417" cy="523220"/>
            </a:xfrm>
            <a:prstGeom prst="rect">
              <a:avLst/>
            </a:prstGeom>
            <a:noFill/>
          </p:spPr>
          <p:txBody>
            <a:bodyPr wrap="none" rtlCol="0">
              <a:spAutoFit/>
            </a:bodyPr>
            <a:lstStyle/>
            <a:p>
              <a:r>
                <a:rPr lang="en-US" sz="2800" b="1" dirty="0">
                  <a:solidFill>
                    <a:srgbClr val="FF0000"/>
                  </a:solidFill>
                </a:rPr>
                <a:t>HE</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7543D5A-C440-22AD-C4E2-EDD45B22CD57}"/>
                  </a:ext>
                </a:extLst>
              </p:cNvPr>
              <p:cNvSpPr txBox="1"/>
              <p:nvPr/>
            </p:nvSpPr>
            <p:spPr>
              <a:xfrm>
                <a:off x="4462862" y="3270650"/>
                <a:ext cx="54508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h</m:t>
                      </m:r>
                      <m:r>
                        <a:rPr lang="en-US" sz="2800" b="0" i="1" dirty="0" smtClean="0">
                          <a:latin typeface="Cambria Math" panose="02040503050406030204" pitchFamily="18" charset="0"/>
                        </a:rPr>
                        <m:t>,</m:t>
                      </m:r>
                    </m:oMath>
                  </m:oMathPara>
                </a14:m>
                <a:endParaRPr lang="en-US" sz="2800" dirty="0"/>
              </a:p>
            </p:txBody>
          </p:sp>
        </mc:Choice>
        <mc:Fallback xmlns="">
          <p:sp>
            <p:nvSpPr>
              <p:cNvPr id="14" name="TextBox 13">
                <a:extLst>
                  <a:ext uri="{FF2B5EF4-FFF2-40B4-BE49-F238E27FC236}">
                    <a16:creationId xmlns:a16="http://schemas.microsoft.com/office/drawing/2014/main" id="{F7543D5A-C440-22AD-C4E2-EDD45B22CD57}"/>
                  </a:ext>
                </a:extLst>
              </p:cNvPr>
              <p:cNvSpPr txBox="1">
                <a:spLocks noRot="1" noChangeAspect="1" noMove="1" noResize="1" noEditPoints="1" noAdjustHandles="1" noChangeArrowheads="1" noChangeShapeType="1" noTextEdit="1"/>
              </p:cNvSpPr>
              <p:nvPr/>
            </p:nvSpPr>
            <p:spPr>
              <a:xfrm>
                <a:off x="4462862" y="3270650"/>
                <a:ext cx="545085" cy="523220"/>
              </a:xfrm>
              <a:prstGeom prst="rect">
                <a:avLst/>
              </a:prstGeom>
              <a:blipFill>
                <a:blip r:embed="rId7"/>
                <a:stretch>
                  <a:fillRect/>
                </a:stretch>
              </a:blipFill>
            </p:spPr>
            <p:txBody>
              <a:bodyPr/>
              <a:lstStyle/>
              <a:p>
                <a:r>
                  <a:rPr lang="en-US">
                    <a:noFill/>
                  </a:rPr>
                  <a:t> </a:t>
                </a:r>
              </a:p>
            </p:txBody>
          </p:sp>
        </mc:Fallback>
      </mc:AlternateContent>
      <p:sp>
        <p:nvSpPr>
          <p:cNvPr id="15" name="Rounded Rectangle 14">
            <a:extLst>
              <a:ext uri="{FF2B5EF4-FFF2-40B4-BE49-F238E27FC236}">
                <a16:creationId xmlns:a16="http://schemas.microsoft.com/office/drawing/2014/main" id="{B9FBB59C-EE4A-73F3-6290-472FE2F2E138}"/>
              </a:ext>
            </a:extLst>
          </p:cNvPr>
          <p:cNvSpPr/>
          <p:nvPr/>
        </p:nvSpPr>
        <p:spPr>
          <a:xfrm>
            <a:off x="4937324" y="3263707"/>
            <a:ext cx="3909331" cy="579268"/>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lumMod val="75000"/>
                </a:schemeClr>
              </a:solidFill>
            </a:endParaRPr>
          </a:p>
        </p:txBody>
      </p:sp>
      <p:sp>
        <p:nvSpPr>
          <p:cNvPr id="16" name="TextBox 15">
            <a:extLst>
              <a:ext uri="{FF2B5EF4-FFF2-40B4-BE49-F238E27FC236}">
                <a16:creationId xmlns:a16="http://schemas.microsoft.com/office/drawing/2014/main" id="{29852C1F-1349-F6C9-526A-82E36DA2DD2F}"/>
              </a:ext>
            </a:extLst>
          </p:cNvPr>
          <p:cNvSpPr txBox="1"/>
          <p:nvPr/>
        </p:nvSpPr>
        <p:spPr>
          <a:xfrm>
            <a:off x="8846654" y="3569197"/>
            <a:ext cx="585417" cy="523220"/>
          </a:xfrm>
          <a:prstGeom prst="rect">
            <a:avLst/>
          </a:prstGeom>
          <a:noFill/>
        </p:spPr>
        <p:txBody>
          <a:bodyPr wrap="none" rtlCol="0">
            <a:spAutoFit/>
          </a:bodyPr>
          <a:lstStyle/>
          <a:p>
            <a:r>
              <a:rPr lang="en-US" sz="2800" b="1" dirty="0">
                <a:solidFill>
                  <a:srgbClr val="FF0000"/>
                </a:solidFill>
              </a:rPr>
              <a:t>HE</a:t>
            </a:r>
          </a:p>
        </p:txBody>
      </p:sp>
      <p:pic>
        <p:nvPicPr>
          <p:cNvPr id="17" name="Picture 16" descr="Icon&#10;&#10;Description automatically generated">
            <a:extLst>
              <a:ext uri="{FF2B5EF4-FFF2-40B4-BE49-F238E27FC236}">
                <a16:creationId xmlns:a16="http://schemas.microsoft.com/office/drawing/2014/main" id="{195160E6-A9FE-DA36-8030-A86907DBE87A}"/>
              </a:ext>
            </a:extLst>
          </p:cNvPr>
          <p:cNvPicPr>
            <a:picLocks noChangeAspect="1"/>
          </p:cNvPicPr>
          <p:nvPr/>
        </p:nvPicPr>
        <p:blipFill>
          <a:blip r:embed="rId8"/>
          <a:stretch>
            <a:fillRect/>
          </a:stretch>
        </p:blipFill>
        <p:spPr>
          <a:xfrm flipH="1">
            <a:off x="9884281" y="3050279"/>
            <a:ext cx="1131293" cy="1229087"/>
          </a:xfrm>
          <a:prstGeom prst="rect">
            <a:avLst/>
          </a:prstGeom>
        </p:spPr>
      </p:pic>
      <p:grpSp>
        <p:nvGrpSpPr>
          <p:cNvPr id="3" name="Group 2">
            <a:extLst>
              <a:ext uri="{FF2B5EF4-FFF2-40B4-BE49-F238E27FC236}">
                <a16:creationId xmlns:a16="http://schemas.microsoft.com/office/drawing/2014/main" id="{5B23D8B4-3411-46C5-D434-DD4BE1E4D728}"/>
              </a:ext>
            </a:extLst>
          </p:cNvPr>
          <p:cNvGrpSpPr/>
          <p:nvPr/>
        </p:nvGrpSpPr>
        <p:grpSpPr>
          <a:xfrm>
            <a:off x="4768147" y="4102903"/>
            <a:ext cx="4120816" cy="513209"/>
            <a:chOff x="4768147" y="4102903"/>
            <a:chExt cx="4120816" cy="513209"/>
          </a:xfrm>
        </p:grpSpPr>
        <p:cxnSp>
          <p:nvCxnSpPr>
            <p:cNvPr id="7" name="Straight Arrow Connector 6">
              <a:extLst>
                <a:ext uri="{FF2B5EF4-FFF2-40B4-BE49-F238E27FC236}">
                  <a16:creationId xmlns:a16="http://schemas.microsoft.com/office/drawing/2014/main" id="{CCD24250-FE0F-76FB-F5A0-6BB5C99060F7}"/>
                </a:ext>
              </a:extLst>
            </p:cNvPr>
            <p:cNvCxnSpPr>
              <a:cxnSpLocks/>
            </p:cNvCxnSpPr>
            <p:nvPr/>
          </p:nvCxnSpPr>
          <p:spPr>
            <a:xfrm flipH="1">
              <a:off x="4768147" y="4616112"/>
              <a:ext cx="4120816" cy="0"/>
            </a:xfrm>
            <a:prstGeom prst="straightConnector1">
              <a:avLst/>
            </a:prstGeom>
            <a:ln w="25400">
              <a:solidFill>
                <a:schemeClr val="tx1"/>
              </a:solidFill>
              <a:headEnd type="none"/>
              <a:tailEnd type="arrow" w="lg" len="lg"/>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5F61BB9-6C83-2F3A-6090-5A8BBFCA6402}"/>
                    </a:ext>
                  </a:extLst>
                </p:cNvPr>
                <p:cNvSpPr txBox="1"/>
                <p:nvPr/>
              </p:nvSpPr>
              <p:spPr>
                <a:xfrm>
                  <a:off x="6377868" y="4102903"/>
                  <a:ext cx="10869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𝑆</m:t>
                        </m:r>
                        <m:r>
                          <a:rPr lang="en-US" altLang="zh-CN" sz="2400" b="0" i="1" smtClean="0">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𝑁</m:t>
                        </m:r>
                        <m:r>
                          <a:rPr lang="en-US" altLang="zh-CN" sz="2400" b="0" i="1" smtClean="0">
                            <a:solidFill>
                              <a:schemeClr val="tx1"/>
                            </a:solidFill>
                            <a:latin typeface="Cambria Math" panose="02040503050406030204" pitchFamily="18" charset="0"/>
                          </a:rPr>
                          <m:t>]</m:t>
                        </m:r>
                      </m:oMath>
                    </m:oMathPara>
                  </a14:m>
                  <a:endParaRPr lang="zh-CN" altLang="en-US" sz="2400" dirty="0">
                    <a:solidFill>
                      <a:schemeClr val="tx1"/>
                    </a:solidFill>
                  </a:endParaRPr>
                </a:p>
              </p:txBody>
            </p:sp>
          </mc:Choice>
          <mc:Fallback xmlns="">
            <p:sp>
              <p:nvSpPr>
                <p:cNvPr id="18" name="TextBox 17">
                  <a:extLst>
                    <a:ext uri="{FF2B5EF4-FFF2-40B4-BE49-F238E27FC236}">
                      <a16:creationId xmlns:a16="http://schemas.microsoft.com/office/drawing/2014/main" id="{F5F61BB9-6C83-2F3A-6090-5A8BBFCA6402}"/>
                    </a:ext>
                  </a:extLst>
                </p:cNvPr>
                <p:cNvSpPr txBox="1">
                  <a:spLocks noRot="1" noChangeAspect="1" noMove="1" noResize="1" noEditPoints="1" noAdjustHandles="1" noChangeArrowheads="1" noChangeShapeType="1" noTextEdit="1"/>
                </p:cNvSpPr>
                <p:nvPr/>
              </p:nvSpPr>
              <p:spPr>
                <a:xfrm>
                  <a:off x="6377868" y="4102903"/>
                  <a:ext cx="1086964" cy="369332"/>
                </a:xfrm>
                <a:prstGeom prst="rect">
                  <a:avLst/>
                </a:prstGeom>
                <a:blipFill>
                  <a:blip r:embed="rId9"/>
                  <a:stretch>
                    <a:fillRect l="-6977" r="-9302" b="-3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11AB6E7-34AF-61DA-5B64-EDA9A2A76D9B}"/>
                  </a:ext>
                </a:extLst>
              </p:cNvPr>
              <p:cNvSpPr txBox="1"/>
              <p:nvPr/>
            </p:nvSpPr>
            <p:spPr>
              <a:xfrm>
                <a:off x="4861389" y="5028075"/>
                <a:ext cx="422070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i="0" dirty="0" smtClean="0">
                          <a:solidFill>
                            <a:srgbClr val="7030A0"/>
                          </a:solidFill>
                          <a:latin typeface="Cambria Math" panose="02040503050406030204" pitchFamily="18" charset="0"/>
                        </a:rPr>
                        <m:t>O</m:t>
                      </m:r>
                      <m:sSub>
                        <m:sSubPr>
                          <m:ctrlPr>
                            <a:rPr lang="en-US" sz="2400" i="1" dirty="0" smtClean="0">
                              <a:solidFill>
                                <a:srgbClr val="7030A0"/>
                              </a:solidFill>
                              <a:latin typeface="Cambria Math" panose="02040503050406030204" pitchFamily="18" charset="0"/>
                            </a:rPr>
                          </m:ctrlPr>
                        </m:sSubPr>
                        <m:e>
                          <m:r>
                            <m:rPr>
                              <m:sty m:val="p"/>
                            </m:rPr>
                            <a:rPr lang="en-US" sz="2400" i="0" dirty="0" smtClean="0">
                              <a:solidFill>
                                <a:srgbClr val="7030A0"/>
                              </a:solidFill>
                              <a:latin typeface="Cambria Math" panose="02040503050406030204" pitchFamily="18" charset="0"/>
                            </a:rPr>
                            <m:t>T</m:t>
                          </m:r>
                        </m:e>
                        <m:sub>
                          <m:r>
                            <a:rPr lang="en-US" sz="2400" i="0" dirty="0" smtClean="0">
                              <a:solidFill>
                                <a:srgbClr val="7030A0"/>
                              </a:solidFill>
                              <a:latin typeface="Cambria Math" panose="02040503050406030204" pitchFamily="18" charset="0"/>
                            </a:rPr>
                            <m:t>2</m:t>
                          </m:r>
                        </m:sub>
                      </m:sSub>
                      <m:r>
                        <a:rPr lang="en-US" sz="2400" b="0" i="0" dirty="0" smtClean="0">
                          <a:solidFill>
                            <a:srgbClr val="7030A0"/>
                          </a:solidFill>
                          <a:latin typeface="Cambria Math" panose="02040503050406030204" pitchFamily="18" charset="0"/>
                        </a:rPr>
                        <m:t>(</m:t>
                      </m:r>
                      <m:sSub>
                        <m:sSubPr>
                          <m:ctrlPr>
                            <a:rPr lang="en-US" sz="2400" b="0" i="1" dirty="0" smtClean="0">
                              <a:solidFill>
                                <a:srgbClr val="7030A0"/>
                              </a:solidFill>
                              <a:latin typeface="Cambria Math" panose="02040503050406030204" pitchFamily="18" charset="0"/>
                            </a:rPr>
                          </m:ctrlPr>
                        </m:sSubPr>
                        <m:e>
                          <m:d>
                            <m:dPr>
                              <m:begChr m:val="{"/>
                              <m:endChr m:val="}"/>
                              <m:ctrlPr>
                                <a:rPr lang="en-US" sz="2400" b="0" i="1" dirty="0" smtClean="0">
                                  <a:solidFill>
                                    <a:srgbClr val="7030A0"/>
                                  </a:solidFill>
                                  <a:latin typeface="Cambria Math" panose="02040503050406030204" pitchFamily="18" charset="0"/>
                                </a:rPr>
                              </m:ctrlPr>
                            </m:dPr>
                            <m:e>
                              <m:sSub>
                                <m:sSubPr>
                                  <m:ctrlPr>
                                    <a:rPr lang="en-US" sz="2400" b="0" i="1" dirty="0" smtClean="0">
                                      <a:solidFill>
                                        <a:srgbClr val="7030A0"/>
                                      </a:solidFill>
                                      <a:latin typeface="Cambria Math" panose="02040503050406030204" pitchFamily="18" charset="0"/>
                                    </a:rPr>
                                  </m:ctrlPr>
                                </m:sSubPr>
                                <m:e>
                                  <m:r>
                                    <m:rPr>
                                      <m:sty m:val="p"/>
                                    </m:rPr>
                                    <a:rPr lang="en-US" sz="2400" b="0" i="0" dirty="0" smtClean="0">
                                      <a:solidFill>
                                        <a:srgbClr val="7030A0"/>
                                      </a:solidFill>
                                      <a:latin typeface="Cambria Math" panose="02040503050406030204" pitchFamily="18" charset="0"/>
                                    </a:rPr>
                                    <m:t>View</m:t>
                                  </m:r>
                                </m:e>
                                <m:sub>
                                  <m:r>
                                    <a:rPr lang="en-US" sz="2400" b="0" i="1" dirty="0" smtClean="0">
                                      <a:solidFill>
                                        <a:srgbClr val="7030A0"/>
                                      </a:solidFill>
                                      <a:latin typeface="Cambria Math" panose="02040503050406030204" pitchFamily="18" charset="0"/>
                                    </a:rPr>
                                    <m:t>𝑖</m:t>
                                  </m:r>
                                </m:sub>
                              </m:sSub>
                            </m:e>
                          </m:d>
                        </m:e>
                        <m:sub>
                          <m:r>
                            <a:rPr lang="en-US" sz="2400" b="0" i="1" dirty="0" smtClean="0">
                              <a:solidFill>
                                <a:srgbClr val="7030A0"/>
                              </a:solidFill>
                              <a:latin typeface="Cambria Math" panose="02040503050406030204" pitchFamily="18" charset="0"/>
                            </a:rPr>
                            <m:t>𝑖</m:t>
                          </m:r>
                        </m:sub>
                      </m:sSub>
                      <m:r>
                        <a:rPr lang="en-US" sz="2400" b="0" i="0" dirty="0" smtClean="0">
                          <a:solidFill>
                            <a:srgbClr val="7030A0"/>
                          </a:solidFill>
                          <a:latin typeface="Cambria Math" panose="02040503050406030204" pitchFamily="18" charset="0"/>
                        </a:rPr>
                        <m:t>, </m:t>
                      </m:r>
                      <m:r>
                        <m:rPr>
                          <m:sty m:val="p"/>
                        </m:rPr>
                        <a:rPr lang="en-US" sz="2400" b="0" i="0" dirty="0" smtClean="0">
                          <a:solidFill>
                            <a:srgbClr val="7030A0"/>
                          </a:solidFill>
                          <a:latin typeface="Cambria Math" panose="02040503050406030204" pitchFamily="18" charset="0"/>
                        </a:rPr>
                        <m:t>local</m:t>
                      </m:r>
                      <m:r>
                        <a:rPr lang="en-US" sz="2400" b="0" i="0" dirty="0" smtClean="0">
                          <a:solidFill>
                            <a:srgbClr val="7030A0"/>
                          </a:solidFill>
                          <a:latin typeface="Cambria Math" panose="02040503050406030204" pitchFamily="18" charset="0"/>
                        </a:rPr>
                        <m:t> </m:t>
                      </m:r>
                      <m:r>
                        <m:rPr>
                          <m:sty m:val="p"/>
                        </m:rPr>
                        <a:rPr lang="en-US" sz="2400" b="0" i="0" dirty="0" smtClean="0">
                          <a:solidFill>
                            <a:srgbClr val="7030A0"/>
                          </a:solidFill>
                          <a:latin typeface="Cambria Math" panose="02040503050406030204" pitchFamily="18" charset="0"/>
                        </a:rPr>
                        <m:t>openings</m:t>
                      </m:r>
                      <m:r>
                        <a:rPr lang="en-US" sz="2400" b="0" i="0" dirty="0" smtClean="0">
                          <a:solidFill>
                            <a:srgbClr val="7030A0"/>
                          </a:solidFill>
                          <a:latin typeface="Cambria Math" panose="02040503050406030204" pitchFamily="18" charset="0"/>
                        </a:rPr>
                        <m:t>)</m:t>
                      </m:r>
                    </m:oMath>
                  </m:oMathPara>
                </a14:m>
                <a:endParaRPr lang="en-US" sz="2400" dirty="0">
                  <a:solidFill>
                    <a:srgbClr val="7030A0"/>
                  </a:solidFill>
                </a:endParaRPr>
              </a:p>
            </p:txBody>
          </p:sp>
        </mc:Choice>
        <mc:Fallback xmlns="">
          <p:sp>
            <p:nvSpPr>
              <p:cNvPr id="19" name="TextBox 18">
                <a:extLst>
                  <a:ext uri="{FF2B5EF4-FFF2-40B4-BE49-F238E27FC236}">
                    <a16:creationId xmlns:a16="http://schemas.microsoft.com/office/drawing/2014/main" id="{211AB6E7-34AF-61DA-5B64-EDA9A2A76D9B}"/>
                  </a:ext>
                </a:extLst>
              </p:cNvPr>
              <p:cNvSpPr txBox="1">
                <a:spLocks noRot="1" noChangeAspect="1" noMove="1" noResize="1" noEditPoints="1" noAdjustHandles="1" noChangeArrowheads="1" noChangeShapeType="1" noTextEdit="1"/>
              </p:cNvSpPr>
              <p:nvPr/>
            </p:nvSpPr>
            <p:spPr>
              <a:xfrm>
                <a:off x="4861389" y="5028075"/>
                <a:ext cx="4220706" cy="461665"/>
              </a:xfrm>
              <a:prstGeom prst="rect">
                <a:avLst/>
              </a:prstGeom>
              <a:blipFill>
                <a:blip r:embed="rId10"/>
                <a:stretch>
                  <a:fillRect b="-21622"/>
                </a:stretch>
              </a:blipFill>
            </p:spPr>
            <p:txBody>
              <a:bodyPr/>
              <a:lstStyle/>
              <a:p>
                <a:r>
                  <a:rPr lang="en-US">
                    <a:noFill/>
                  </a:rPr>
                  <a:t> </a:t>
                </a:r>
              </a:p>
            </p:txBody>
          </p:sp>
        </mc:Fallback>
      </mc:AlternateContent>
      <p:graphicFrame>
        <p:nvGraphicFramePr>
          <p:cNvPr id="20" name="Table 4">
            <a:extLst>
              <a:ext uri="{FF2B5EF4-FFF2-40B4-BE49-F238E27FC236}">
                <a16:creationId xmlns:a16="http://schemas.microsoft.com/office/drawing/2014/main" id="{2FC8DE9E-2C2D-4F45-BCF8-B7C8D98E04B8}"/>
              </a:ext>
            </a:extLst>
          </p:cNvPr>
          <p:cNvGraphicFramePr>
            <a:graphicFrameLocks/>
          </p:cNvGraphicFramePr>
          <p:nvPr>
            <p:extLst>
              <p:ext uri="{D42A27DB-BD31-4B8C-83A1-F6EECF244321}">
                <p14:modId xmlns:p14="http://schemas.microsoft.com/office/powerpoint/2010/main" val="3198544256"/>
              </p:ext>
            </p:extLst>
          </p:nvPr>
        </p:nvGraphicFramePr>
        <p:xfrm>
          <a:off x="870687" y="2125731"/>
          <a:ext cx="339303" cy="1593820"/>
        </p:xfrm>
        <a:graphic>
          <a:graphicData uri="http://schemas.openxmlformats.org/drawingml/2006/table">
            <a:tbl>
              <a:tblPr firstRow="1" bandRow="1">
                <a:tableStyleId>{5940675A-B579-460E-94D1-54222C63F5DA}</a:tableStyleId>
              </a:tblPr>
              <a:tblGrid>
                <a:gridCol w="339303">
                  <a:extLst>
                    <a:ext uri="{9D8B030D-6E8A-4147-A177-3AD203B41FA5}">
                      <a16:colId xmlns:a16="http://schemas.microsoft.com/office/drawing/2014/main" val="2232287867"/>
                    </a:ext>
                  </a:extLst>
                </a:gridCol>
              </a:tblGrid>
              <a:tr h="398455">
                <a:tc>
                  <a:txBody>
                    <a:bodyPr/>
                    <a:lstStyle/>
                    <a:p>
                      <a:pPr algn="ctr"/>
                      <a:endParaRPr lang="en-US" sz="1600" dirty="0"/>
                    </a:p>
                  </a:txBody>
                  <a:tcPr marL="86836" marR="86836" marT="43418" marB="43418"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70648034"/>
                  </a:ext>
                </a:extLst>
              </a:tr>
              <a:tr h="3984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marL="86836" marR="86836" marT="43418" marB="43418" anchor="ctr"/>
                </a:tc>
                <a:extLst>
                  <a:ext uri="{0D108BD9-81ED-4DB2-BD59-A6C34878D82A}">
                    <a16:rowId xmlns:a16="http://schemas.microsoft.com/office/drawing/2014/main" val="4005638226"/>
                  </a:ext>
                </a:extLst>
              </a:tr>
              <a:tr h="398455">
                <a:tc>
                  <a:txBody>
                    <a:bodyPr/>
                    <a:lstStyle/>
                    <a:p>
                      <a:pPr algn="ctr"/>
                      <a:endParaRPr lang="en-US" sz="1600" dirty="0"/>
                    </a:p>
                  </a:txBody>
                  <a:tcPr marL="86836" marR="86836" marT="43418" marB="43418" anchor="ctr"/>
                </a:tc>
                <a:extLst>
                  <a:ext uri="{0D108BD9-81ED-4DB2-BD59-A6C34878D82A}">
                    <a16:rowId xmlns:a16="http://schemas.microsoft.com/office/drawing/2014/main" val="440150531"/>
                  </a:ext>
                </a:extLst>
              </a:tr>
              <a:tr h="398455">
                <a:tc>
                  <a:txBody>
                    <a:bodyPr/>
                    <a:lstStyle/>
                    <a:p>
                      <a:pPr algn="ctr"/>
                      <a:endParaRPr lang="en-US" sz="1600" dirty="0"/>
                    </a:p>
                  </a:txBody>
                  <a:tcPr marL="86836" marR="86836" marT="43418" marB="43418"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C222166-FB7C-0A14-ED95-B79F3134CC20}"/>
                  </a:ext>
                </a:extLst>
              </p:cNvPr>
              <p:cNvSpPr txBox="1"/>
              <p:nvPr/>
            </p:nvSpPr>
            <p:spPr>
              <a:xfrm>
                <a:off x="743313" y="3756135"/>
                <a:ext cx="607859"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1" dirty="0" smtClean="0">
                          <a:solidFill>
                            <a:schemeClr val="accent5">
                              <a:lumMod val="75000"/>
                            </a:schemeClr>
                          </a:solidFill>
                          <a:latin typeface="Cambria Math" panose="02040503050406030204" pitchFamily="18" charset="0"/>
                        </a:rPr>
                        <m:t>DB</m:t>
                      </m:r>
                    </m:oMath>
                  </m:oMathPara>
                </a14:m>
                <a:endParaRPr lang="en-US" sz="2200" dirty="0">
                  <a:solidFill>
                    <a:schemeClr val="accent5">
                      <a:lumMod val="75000"/>
                    </a:schemeClr>
                  </a:solidFill>
                </a:endParaRPr>
              </a:p>
            </p:txBody>
          </p:sp>
        </mc:Choice>
        <mc:Fallback xmlns="">
          <p:sp>
            <p:nvSpPr>
              <p:cNvPr id="21" name="TextBox 20">
                <a:extLst>
                  <a:ext uri="{FF2B5EF4-FFF2-40B4-BE49-F238E27FC236}">
                    <a16:creationId xmlns:a16="http://schemas.microsoft.com/office/drawing/2014/main" id="{3C222166-FB7C-0A14-ED95-B79F3134CC20}"/>
                  </a:ext>
                </a:extLst>
              </p:cNvPr>
              <p:cNvSpPr txBox="1">
                <a:spLocks noRot="1" noChangeAspect="1" noMove="1" noResize="1" noEditPoints="1" noAdjustHandles="1" noChangeArrowheads="1" noChangeShapeType="1" noTextEdit="1"/>
              </p:cNvSpPr>
              <p:nvPr/>
            </p:nvSpPr>
            <p:spPr>
              <a:xfrm>
                <a:off x="743313" y="3756135"/>
                <a:ext cx="607859" cy="430887"/>
              </a:xfrm>
              <a:prstGeom prst="rect">
                <a:avLst/>
              </a:prstGeom>
              <a:blipFill>
                <a:blip r:embed="rId11"/>
                <a:stretch>
                  <a:fillRect/>
                </a:stretch>
              </a:blipFill>
            </p:spPr>
            <p:txBody>
              <a:bodyPr/>
              <a:lstStyle/>
              <a:p>
                <a:r>
                  <a:rPr lang="en-US">
                    <a:noFill/>
                  </a:rPr>
                  <a:t> </a:t>
                </a:r>
              </a:p>
            </p:txBody>
          </p:sp>
        </mc:Fallback>
      </mc:AlternateContent>
      <p:graphicFrame>
        <p:nvGraphicFramePr>
          <p:cNvPr id="22" name="Table 4">
            <a:extLst>
              <a:ext uri="{FF2B5EF4-FFF2-40B4-BE49-F238E27FC236}">
                <a16:creationId xmlns:a16="http://schemas.microsoft.com/office/drawing/2014/main" id="{869ABE9B-AF2B-28E8-462C-01802D69FF88}"/>
              </a:ext>
            </a:extLst>
          </p:cNvPr>
          <p:cNvGraphicFramePr>
            <a:graphicFrameLocks/>
          </p:cNvGraphicFramePr>
          <p:nvPr>
            <p:extLst>
              <p:ext uri="{D42A27DB-BD31-4B8C-83A1-F6EECF244321}">
                <p14:modId xmlns:p14="http://schemas.microsoft.com/office/powerpoint/2010/main" val="1840661764"/>
              </p:ext>
            </p:extLst>
          </p:nvPr>
        </p:nvGraphicFramePr>
        <p:xfrm>
          <a:off x="1661107" y="2127799"/>
          <a:ext cx="318434" cy="1547200"/>
        </p:xfrm>
        <a:graphic>
          <a:graphicData uri="http://schemas.openxmlformats.org/drawingml/2006/table">
            <a:tbl>
              <a:tblPr firstRow="1" bandRow="1">
                <a:tableStyleId>{5940675A-B579-460E-94D1-54222C63F5DA}</a:tableStyleId>
              </a:tblPr>
              <a:tblGrid>
                <a:gridCol w="318434">
                  <a:extLst>
                    <a:ext uri="{9D8B030D-6E8A-4147-A177-3AD203B41FA5}">
                      <a16:colId xmlns:a16="http://schemas.microsoft.com/office/drawing/2014/main" val="2232287867"/>
                    </a:ext>
                  </a:extLst>
                </a:gridCol>
              </a:tblGrid>
              <a:tr h="386800">
                <a:tc>
                  <a:txBody>
                    <a:bodyPr/>
                    <a:lstStyle/>
                    <a:p>
                      <a:pPr algn="ctr"/>
                      <a:endParaRPr lang="en-US" sz="1600" dirty="0"/>
                    </a:p>
                  </a:txBody>
                  <a:tcPr marL="86836" marR="86836" marT="43418" marB="43418"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70648034"/>
                  </a:ext>
                </a:extLst>
              </a:tr>
              <a:tr h="386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marL="86836" marR="86836" marT="43418" marB="43418" anchor="ctr"/>
                </a:tc>
                <a:extLst>
                  <a:ext uri="{0D108BD9-81ED-4DB2-BD59-A6C34878D82A}">
                    <a16:rowId xmlns:a16="http://schemas.microsoft.com/office/drawing/2014/main" val="4005638226"/>
                  </a:ext>
                </a:extLst>
              </a:tr>
              <a:tr h="386800">
                <a:tc>
                  <a:txBody>
                    <a:bodyPr/>
                    <a:lstStyle/>
                    <a:p>
                      <a:pPr algn="ctr"/>
                      <a:endParaRPr lang="en-US" sz="1600" dirty="0"/>
                    </a:p>
                  </a:txBody>
                  <a:tcPr marL="86836" marR="86836" marT="43418" marB="43418" anchor="ctr"/>
                </a:tc>
                <a:extLst>
                  <a:ext uri="{0D108BD9-81ED-4DB2-BD59-A6C34878D82A}">
                    <a16:rowId xmlns:a16="http://schemas.microsoft.com/office/drawing/2014/main" val="440150531"/>
                  </a:ext>
                </a:extLst>
              </a:tr>
              <a:tr h="386800">
                <a:tc>
                  <a:txBody>
                    <a:bodyPr/>
                    <a:lstStyle/>
                    <a:p>
                      <a:pPr algn="ctr"/>
                      <a:endParaRPr lang="en-US" sz="1600" dirty="0"/>
                    </a:p>
                  </a:txBody>
                  <a:tcPr marL="86836" marR="86836" marT="43418" marB="43418"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8F47FF4-3F23-34DC-3CE7-20C30F4CF9FC}"/>
                  </a:ext>
                </a:extLst>
              </p:cNvPr>
              <p:cNvSpPr txBox="1"/>
              <p:nvPr/>
            </p:nvSpPr>
            <p:spPr>
              <a:xfrm>
                <a:off x="1496923" y="3752008"/>
                <a:ext cx="731675"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b="0" i="1" dirty="0" smtClean="0">
                              <a:solidFill>
                                <a:schemeClr val="accent5">
                                  <a:lumMod val="75000"/>
                                </a:schemeClr>
                              </a:solidFill>
                              <a:latin typeface="Cambria Math" panose="02040503050406030204" pitchFamily="18" charset="0"/>
                            </a:rPr>
                          </m:ctrlPr>
                        </m:sSubPr>
                        <m:e>
                          <m:r>
                            <m:rPr>
                              <m:sty m:val="p"/>
                            </m:rPr>
                            <a:rPr lang="en-US" sz="2200" b="0" i="0" dirty="0" smtClean="0">
                              <a:solidFill>
                                <a:schemeClr val="accent5">
                                  <a:lumMod val="75000"/>
                                </a:schemeClr>
                              </a:solidFill>
                              <a:latin typeface="Cambria Math" panose="02040503050406030204" pitchFamily="18" charset="0"/>
                            </a:rPr>
                            <m:t>DB</m:t>
                          </m:r>
                        </m:e>
                        <m:sub>
                          <m:r>
                            <a:rPr lang="en-US" sz="2200" b="0" i="1" dirty="0" smtClean="0">
                              <a:solidFill>
                                <a:schemeClr val="accent5">
                                  <a:lumMod val="75000"/>
                                </a:schemeClr>
                              </a:solidFill>
                              <a:latin typeface="Cambria Math" panose="02040503050406030204" pitchFamily="18" charset="0"/>
                            </a:rPr>
                            <m:t>1</m:t>
                          </m:r>
                        </m:sub>
                      </m:sSub>
                    </m:oMath>
                  </m:oMathPara>
                </a14:m>
                <a:endParaRPr lang="en-US" sz="2200" dirty="0">
                  <a:solidFill>
                    <a:schemeClr val="accent5">
                      <a:lumMod val="75000"/>
                    </a:schemeClr>
                  </a:solidFill>
                </a:endParaRPr>
              </a:p>
            </p:txBody>
          </p:sp>
        </mc:Choice>
        <mc:Fallback xmlns="">
          <p:sp>
            <p:nvSpPr>
              <p:cNvPr id="23" name="TextBox 22">
                <a:extLst>
                  <a:ext uri="{FF2B5EF4-FFF2-40B4-BE49-F238E27FC236}">
                    <a16:creationId xmlns:a16="http://schemas.microsoft.com/office/drawing/2014/main" id="{68F47FF4-3F23-34DC-3CE7-20C30F4CF9FC}"/>
                  </a:ext>
                </a:extLst>
              </p:cNvPr>
              <p:cNvSpPr txBox="1">
                <a:spLocks noRot="1" noChangeAspect="1" noMove="1" noResize="1" noEditPoints="1" noAdjustHandles="1" noChangeArrowheads="1" noChangeShapeType="1" noTextEdit="1"/>
              </p:cNvSpPr>
              <p:nvPr/>
            </p:nvSpPr>
            <p:spPr>
              <a:xfrm>
                <a:off x="1496923" y="3752008"/>
                <a:ext cx="731675" cy="430887"/>
              </a:xfrm>
              <a:prstGeom prst="rect">
                <a:avLst/>
              </a:prstGeom>
              <a:blipFill>
                <a:blip r:embed="rId12"/>
                <a:stretch>
                  <a:fillRect b="-2857"/>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D53F7C11-D885-172B-B60D-3E9FBD54B000}"/>
              </a:ext>
            </a:extLst>
          </p:cNvPr>
          <p:cNvSpPr txBox="1"/>
          <p:nvPr/>
        </p:nvSpPr>
        <p:spPr>
          <a:xfrm>
            <a:off x="1253284" y="2635551"/>
            <a:ext cx="364202" cy="523220"/>
          </a:xfrm>
          <a:prstGeom prst="rect">
            <a:avLst/>
          </a:prstGeom>
          <a:noFill/>
        </p:spPr>
        <p:txBody>
          <a:bodyPr wrap="none" rtlCol="0">
            <a:spAutoFit/>
          </a:bodyPr>
          <a:lstStyle/>
          <a:p>
            <a:r>
              <a:rPr lang="en-US" sz="2800" dirty="0">
                <a:solidFill>
                  <a:schemeClr val="accent5">
                    <a:lumMod val="75000"/>
                  </a:schemeClr>
                </a:solidFill>
              </a:rPr>
              <a:t>=</a:t>
            </a:r>
          </a:p>
        </p:txBody>
      </p:sp>
      <p:graphicFrame>
        <p:nvGraphicFramePr>
          <p:cNvPr id="25" name="Table 4">
            <a:extLst>
              <a:ext uri="{FF2B5EF4-FFF2-40B4-BE49-F238E27FC236}">
                <a16:creationId xmlns:a16="http://schemas.microsoft.com/office/drawing/2014/main" id="{4C68B91E-7E45-8676-42B0-5523ADA60081}"/>
              </a:ext>
            </a:extLst>
          </p:cNvPr>
          <p:cNvGraphicFramePr>
            <a:graphicFrameLocks/>
          </p:cNvGraphicFramePr>
          <p:nvPr>
            <p:extLst>
              <p:ext uri="{D42A27DB-BD31-4B8C-83A1-F6EECF244321}">
                <p14:modId xmlns:p14="http://schemas.microsoft.com/office/powerpoint/2010/main" val="2515281211"/>
              </p:ext>
            </p:extLst>
          </p:nvPr>
        </p:nvGraphicFramePr>
        <p:xfrm>
          <a:off x="2511208" y="2131935"/>
          <a:ext cx="318434" cy="1547200"/>
        </p:xfrm>
        <a:graphic>
          <a:graphicData uri="http://schemas.openxmlformats.org/drawingml/2006/table">
            <a:tbl>
              <a:tblPr firstRow="1" bandRow="1">
                <a:tableStyleId>{5940675A-B579-460E-94D1-54222C63F5DA}</a:tableStyleId>
              </a:tblPr>
              <a:tblGrid>
                <a:gridCol w="318434">
                  <a:extLst>
                    <a:ext uri="{9D8B030D-6E8A-4147-A177-3AD203B41FA5}">
                      <a16:colId xmlns:a16="http://schemas.microsoft.com/office/drawing/2014/main" val="2232287867"/>
                    </a:ext>
                  </a:extLst>
                </a:gridCol>
              </a:tblGrid>
              <a:tr h="386800">
                <a:tc>
                  <a:txBody>
                    <a:bodyPr/>
                    <a:lstStyle/>
                    <a:p>
                      <a:pPr algn="ctr"/>
                      <a:endParaRPr lang="en-US" sz="1600" dirty="0"/>
                    </a:p>
                  </a:txBody>
                  <a:tcPr marL="86836" marR="86836" marT="43418" marB="43418"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70648034"/>
                  </a:ext>
                </a:extLst>
              </a:tr>
              <a:tr h="386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marL="86836" marR="86836" marT="43418" marB="43418" anchor="ctr"/>
                </a:tc>
                <a:extLst>
                  <a:ext uri="{0D108BD9-81ED-4DB2-BD59-A6C34878D82A}">
                    <a16:rowId xmlns:a16="http://schemas.microsoft.com/office/drawing/2014/main" val="4005638226"/>
                  </a:ext>
                </a:extLst>
              </a:tr>
              <a:tr h="386800">
                <a:tc>
                  <a:txBody>
                    <a:bodyPr/>
                    <a:lstStyle/>
                    <a:p>
                      <a:pPr algn="ctr"/>
                      <a:endParaRPr lang="en-US" sz="1600" dirty="0"/>
                    </a:p>
                  </a:txBody>
                  <a:tcPr marL="86836" marR="86836" marT="43418" marB="43418" anchor="ctr"/>
                </a:tc>
                <a:extLst>
                  <a:ext uri="{0D108BD9-81ED-4DB2-BD59-A6C34878D82A}">
                    <a16:rowId xmlns:a16="http://schemas.microsoft.com/office/drawing/2014/main" val="440150531"/>
                  </a:ext>
                </a:extLst>
              </a:tr>
              <a:tr h="386800">
                <a:tc>
                  <a:txBody>
                    <a:bodyPr/>
                    <a:lstStyle/>
                    <a:p>
                      <a:pPr algn="ctr"/>
                      <a:endParaRPr lang="en-US" sz="1600" dirty="0"/>
                    </a:p>
                  </a:txBody>
                  <a:tcPr marL="86836" marR="86836" marT="43418" marB="43418"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FA78B6F-F707-691B-1875-348AE46F2109}"/>
                  </a:ext>
                </a:extLst>
              </p:cNvPr>
              <p:cNvSpPr txBox="1"/>
              <p:nvPr/>
            </p:nvSpPr>
            <p:spPr>
              <a:xfrm>
                <a:off x="2349289" y="3740486"/>
                <a:ext cx="738215"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b="0" i="1" dirty="0" smtClean="0">
                              <a:solidFill>
                                <a:schemeClr val="accent5">
                                  <a:lumMod val="75000"/>
                                </a:schemeClr>
                              </a:solidFill>
                              <a:latin typeface="Cambria Math" panose="02040503050406030204" pitchFamily="18" charset="0"/>
                            </a:rPr>
                          </m:ctrlPr>
                        </m:sSubPr>
                        <m:e>
                          <m:r>
                            <m:rPr>
                              <m:sty m:val="p"/>
                            </m:rPr>
                            <a:rPr lang="en-US" sz="2200" b="0" i="0" dirty="0" smtClean="0">
                              <a:solidFill>
                                <a:schemeClr val="accent5">
                                  <a:lumMod val="75000"/>
                                </a:schemeClr>
                              </a:solidFill>
                              <a:latin typeface="Cambria Math" panose="02040503050406030204" pitchFamily="18" charset="0"/>
                            </a:rPr>
                            <m:t>DB</m:t>
                          </m:r>
                        </m:e>
                        <m:sub>
                          <m:r>
                            <a:rPr lang="en-US" sz="2200" b="0" i="1" dirty="0" smtClean="0">
                              <a:solidFill>
                                <a:schemeClr val="accent5">
                                  <a:lumMod val="75000"/>
                                </a:schemeClr>
                              </a:solidFill>
                              <a:latin typeface="Cambria Math" panose="02040503050406030204" pitchFamily="18" charset="0"/>
                            </a:rPr>
                            <m:t>2</m:t>
                          </m:r>
                        </m:sub>
                      </m:sSub>
                    </m:oMath>
                  </m:oMathPara>
                </a14:m>
                <a:endParaRPr lang="en-US" sz="2200" dirty="0">
                  <a:solidFill>
                    <a:schemeClr val="accent5">
                      <a:lumMod val="75000"/>
                    </a:schemeClr>
                  </a:solidFill>
                </a:endParaRPr>
              </a:p>
            </p:txBody>
          </p:sp>
        </mc:Choice>
        <mc:Fallback xmlns="">
          <p:sp>
            <p:nvSpPr>
              <p:cNvPr id="26" name="TextBox 25">
                <a:extLst>
                  <a:ext uri="{FF2B5EF4-FFF2-40B4-BE49-F238E27FC236}">
                    <a16:creationId xmlns:a16="http://schemas.microsoft.com/office/drawing/2014/main" id="{DFA78B6F-F707-691B-1875-348AE46F2109}"/>
                  </a:ext>
                </a:extLst>
              </p:cNvPr>
              <p:cNvSpPr txBox="1">
                <a:spLocks noRot="1" noChangeAspect="1" noMove="1" noResize="1" noEditPoints="1" noAdjustHandles="1" noChangeArrowheads="1" noChangeShapeType="1" noTextEdit="1"/>
              </p:cNvSpPr>
              <p:nvPr/>
            </p:nvSpPr>
            <p:spPr>
              <a:xfrm>
                <a:off x="2349289" y="3740486"/>
                <a:ext cx="738215" cy="430887"/>
              </a:xfrm>
              <a:prstGeom prst="rect">
                <a:avLst/>
              </a:prstGeom>
              <a:blipFill>
                <a:blip r:embed="rId13"/>
                <a:stretch>
                  <a:fillRect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E8B5636-EAEF-5F16-94FC-15DBE6B32BC4}"/>
                  </a:ext>
                </a:extLst>
              </p:cNvPr>
              <p:cNvSpPr txBox="1"/>
              <p:nvPr/>
            </p:nvSpPr>
            <p:spPr>
              <a:xfrm>
                <a:off x="1939282" y="2598138"/>
                <a:ext cx="62388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5">
                              <a:lumMod val="75000"/>
                            </a:schemeClr>
                          </a:solidFill>
                          <a:latin typeface="Cambria Math" panose="02040503050406030204" pitchFamily="18" charset="0"/>
                        </a:rPr>
                        <m:t>⊕</m:t>
                      </m:r>
                    </m:oMath>
                  </m:oMathPara>
                </a14:m>
                <a:endParaRPr lang="en-US" sz="2800" dirty="0">
                  <a:solidFill>
                    <a:schemeClr val="accent5">
                      <a:lumMod val="75000"/>
                    </a:schemeClr>
                  </a:solidFill>
                </a:endParaRPr>
              </a:p>
            </p:txBody>
          </p:sp>
        </mc:Choice>
        <mc:Fallback xmlns="">
          <p:sp>
            <p:nvSpPr>
              <p:cNvPr id="27" name="TextBox 26">
                <a:extLst>
                  <a:ext uri="{FF2B5EF4-FFF2-40B4-BE49-F238E27FC236}">
                    <a16:creationId xmlns:a16="http://schemas.microsoft.com/office/drawing/2014/main" id="{AE8B5636-EAEF-5F16-94FC-15DBE6B32BC4}"/>
                  </a:ext>
                </a:extLst>
              </p:cNvPr>
              <p:cNvSpPr txBox="1">
                <a:spLocks noRot="1" noChangeAspect="1" noMove="1" noResize="1" noEditPoints="1" noAdjustHandles="1" noChangeArrowheads="1" noChangeShapeType="1" noTextEdit="1"/>
              </p:cNvSpPr>
              <p:nvPr/>
            </p:nvSpPr>
            <p:spPr>
              <a:xfrm>
                <a:off x="1939282" y="2598138"/>
                <a:ext cx="623889" cy="523220"/>
              </a:xfrm>
              <a:prstGeom prst="rect">
                <a:avLst/>
              </a:prstGeom>
              <a:blipFill>
                <a:blip r:embed="rId14"/>
                <a:stretch>
                  <a:fillRect l="-2000" r="-4000" b="-11905"/>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4F5CA751-C88C-CED9-FB76-373D16A8ADAF}"/>
              </a:ext>
            </a:extLst>
          </p:cNvPr>
          <p:cNvSpPr txBox="1"/>
          <p:nvPr/>
        </p:nvSpPr>
        <p:spPr>
          <a:xfrm>
            <a:off x="2849897" y="2548037"/>
            <a:ext cx="458780" cy="523220"/>
          </a:xfrm>
          <a:prstGeom prst="rect">
            <a:avLst/>
          </a:prstGeom>
          <a:noFill/>
        </p:spPr>
        <p:txBody>
          <a:bodyPr wrap="none" rtlCol="0">
            <a:spAutoFit/>
          </a:bodyPr>
          <a:lstStyle/>
          <a:p>
            <a:r>
              <a:rPr lang="en-US" sz="2800" dirty="0">
                <a:solidFill>
                  <a:schemeClr val="accent5">
                    <a:lumMod val="75000"/>
                  </a:schemeClr>
                </a:solidFill>
              </a:rPr>
              <a:t>...</a:t>
            </a:r>
          </a:p>
        </p:txBody>
      </p:sp>
      <p:graphicFrame>
        <p:nvGraphicFramePr>
          <p:cNvPr id="29" name="Table 4">
            <a:extLst>
              <a:ext uri="{FF2B5EF4-FFF2-40B4-BE49-F238E27FC236}">
                <a16:creationId xmlns:a16="http://schemas.microsoft.com/office/drawing/2014/main" id="{3D68300E-7536-241F-FC05-B670BBB31355}"/>
              </a:ext>
            </a:extLst>
          </p:cNvPr>
          <p:cNvGraphicFramePr>
            <a:graphicFrameLocks/>
          </p:cNvGraphicFramePr>
          <p:nvPr>
            <p:extLst>
              <p:ext uri="{D42A27DB-BD31-4B8C-83A1-F6EECF244321}">
                <p14:modId xmlns:p14="http://schemas.microsoft.com/office/powerpoint/2010/main" val="2159411914"/>
              </p:ext>
            </p:extLst>
          </p:nvPr>
        </p:nvGraphicFramePr>
        <p:xfrm>
          <a:off x="3302266" y="2142033"/>
          <a:ext cx="318434" cy="1547200"/>
        </p:xfrm>
        <a:graphic>
          <a:graphicData uri="http://schemas.openxmlformats.org/drawingml/2006/table">
            <a:tbl>
              <a:tblPr firstRow="1" bandRow="1">
                <a:tableStyleId>{5940675A-B579-460E-94D1-54222C63F5DA}</a:tableStyleId>
              </a:tblPr>
              <a:tblGrid>
                <a:gridCol w="318434">
                  <a:extLst>
                    <a:ext uri="{9D8B030D-6E8A-4147-A177-3AD203B41FA5}">
                      <a16:colId xmlns:a16="http://schemas.microsoft.com/office/drawing/2014/main" val="2232287867"/>
                    </a:ext>
                  </a:extLst>
                </a:gridCol>
              </a:tblGrid>
              <a:tr h="386800">
                <a:tc>
                  <a:txBody>
                    <a:bodyPr/>
                    <a:lstStyle/>
                    <a:p>
                      <a:pPr algn="ctr"/>
                      <a:endParaRPr lang="en-US" sz="1600" dirty="0"/>
                    </a:p>
                  </a:txBody>
                  <a:tcPr marL="86836" marR="86836" marT="43418" marB="43418"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70648034"/>
                  </a:ext>
                </a:extLst>
              </a:tr>
              <a:tr h="386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marL="86836" marR="86836" marT="43418" marB="43418" anchor="ctr"/>
                </a:tc>
                <a:extLst>
                  <a:ext uri="{0D108BD9-81ED-4DB2-BD59-A6C34878D82A}">
                    <a16:rowId xmlns:a16="http://schemas.microsoft.com/office/drawing/2014/main" val="4005638226"/>
                  </a:ext>
                </a:extLst>
              </a:tr>
              <a:tr h="386800">
                <a:tc>
                  <a:txBody>
                    <a:bodyPr/>
                    <a:lstStyle/>
                    <a:p>
                      <a:pPr algn="ctr"/>
                      <a:endParaRPr lang="en-US" sz="1600" dirty="0"/>
                    </a:p>
                  </a:txBody>
                  <a:tcPr marL="86836" marR="86836" marT="43418" marB="43418" anchor="ctr"/>
                </a:tc>
                <a:extLst>
                  <a:ext uri="{0D108BD9-81ED-4DB2-BD59-A6C34878D82A}">
                    <a16:rowId xmlns:a16="http://schemas.microsoft.com/office/drawing/2014/main" val="440150531"/>
                  </a:ext>
                </a:extLst>
              </a:tr>
              <a:tr h="386800">
                <a:tc>
                  <a:txBody>
                    <a:bodyPr/>
                    <a:lstStyle/>
                    <a:p>
                      <a:pPr algn="ctr"/>
                      <a:endParaRPr lang="en-US" sz="1600" dirty="0"/>
                    </a:p>
                  </a:txBody>
                  <a:tcPr marL="86836" marR="86836" marT="43418" marB="43418"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975C8D4-1E8A-A0FA-620D-749A95857F75}"/>
                  </a:ext>
                </a:extLst>
              </p:cNvPr>
              <p:cNvSpPr txBox="1"/>
              <p:nvPr/>
            </p:nvSpPr>
            <p:spPr>
              <a:xfrm>
                <a:off x="3168692" y="3752008"/>
                <a:ext cx="77989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b="0" i="1" dirty="0" smtClean="0">
                              <a:solidFill>
                                <a:schemeClr val="accent5">
                                  <a:lumMod val="75000"/>
                                </a:schemeClr>
                              </a:solidFill>
                              <a:latin typeface="Cambria Math" panose="02040503050406030204" pitchFamily="18" charset="0"/>
                            </a:rPr>
                          </m:ctrlPr>
                        </m:sSubPr>
                        <m:e>
                          <m:r>
                            <m:rPr>
                              <m:sty m:val="p"/>
                            </m:rPr>
                            <a:rPr lang="en-US" sz="2200" b="0" i="0" dirty="0" smtClean="0">
                              <a:solidFill>
                                <a:schemeClr val="accent5">
                                  <a:lumMod val="75000"/>
                                </a:schemeClr>
                              </a:solidFill>
                              <a:latin typeface="Cambria Math" panose="02040503050406030204" pitchFamily="18" charset="0"/>
                            </a:rPr>
                            <m:t>DB</m:t>
                          </m:r>
                        </m:e>
                        <m:sub>
                          <m:r>
                            <a:rPr lang="en-US" sz="2200" b="0" i="1" dirty="0" smtClean="0">
                              <a:solidFill>
                                <a:schemeClr val="accent5">
                                  <a:lumMod val="75000"/>
                                </a:schemeClr>
                              </a:solidFill>
                              <a:latin typeface="Cambria Math" panose="02040503050406030204" pitchFamily="18" charset="0"/>
                            </a:rPr>
                            <m:t>𝑁</m:t>
                          </m:r>
                        </m:sub>
                      </m:sSub>
                    </m:oMath>
                  </m:oMathPara>
                </a14:m>
                <a:endParaRPr lang="en-US" sz="2200" dirty="0">
                  <a:solidFill>
                    <a:schemeClr val="accent5">
                      <a:lumMod val="75000"/>
                    </a:schemeClr>
                  </a:solidFill>
                </a:endParaRPr>
              </a:p>
            </p:txBody>
          </p:sp>
        </mc:Choice>
        <mc:Fallback xmlns="">
          <p:sp>
            <p:nvSpPr>
              <p:cNvPr id="30" name="TextBox 29">
                <a:extLst>
                  <a:ext uri="{FF2B5EF4-FFF2-40B4-BE49-F238E27FC236}">
                    <a16:creationId xmlns:a16="http://schemas.microsoft.com/office/drawing/2014/main" id="{5975C8D4-1E8A-A0FA-620D-749A95857F75}"/>
                  </a:ext>
                </a:extLst>
              </p:cNvPr>
              <p:cNvSpPr txBox="1">
                <a:spLocks noRot="1" noChangeAspect="1" noMove="1" noResize="1" noEditPoints="1" noAdjustHandles="1" noChangeArrowheads="1" noChangeShapeType="1" noTextEdit="1"/>
              </p:cNvSpPr>
              <p:nvPr/>
            </p:nvSpPr>
            <p:spPr>
              <a:xfrm>
                <a:off x="3168692" y="3752008"/>
                <a:ext cx="779892" cy="430887"/>
              </a:xfrm>
              <a:prstGeom prst="rect">
                <a:avLst/>
              </a:prstGeom>
              <a:blipFill>
                <a:blip r:embed="rId15"/>
                <a:stretch>
                  <a:fillRect b="-2857"/>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BC78B603-3C1D-A160-738D-9230D94D70C4}"/>
              </a:ext>
            </a:extLst>
          </p:cNvPr>
          <p:cNvGrpSpPr/>
          <p:nvPr/>
        </p:nvGrpSpPr>
        <p:grpSpPr>
          <a:xfrm rot="5400000">
            <a:off x="1769629" y="3607659"/>
            <a:ext cx="1016000" cy="2411772"/>
            <a:chOff x="5955663" y="610949"/>
            <a:chExt cx="1016000" cy="1450445"/>
          </a:xfrm>
        </p:grpSpPr>
        <p:cxnSp>
          <p:nvCxnSpPr>
            <p:cNvPr id="32" name="Straight Connector 31">
              <a:extLst>
                <a:ext uri="{FF2B5EF4-FFF2-40B4-BE49-F238E27FC236}">
                  <a16:creationId xmlns:a16="http://schemas.microsoft.com/office/drawing/2014/main" id="{6F9A6217-433A-A2B6-5AA4-C0BE2C3C049A}"/>
                </a:ext>
              </a:extLst>
            </p:cNvPr>
            <p:cNvCxnSpPr/>
            <p:nvPr/>
          </p:nvCxnSpPr>
          <p:spPr>
            <a:xfrm>
              <a:off x="5955663" y="610949"/>
              <a:ext cx="508000" cy="25400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3A4EF4-BD95-4762-D57D-2BF9D3B8E49B}"/>
                </a:ext>
              </a:extLst>
            </p:cNvPr>
            <p:cNvCxnSpPr>
              <a:cxnSpLocks/>
            </p:cNvCxnSpPr>
            <p:nvPr/>
          </p:nvCxnSpPr>
          <p:spPr>
            <a:xfrm flipH="1">
              <a:off x="5955663" y="864949"/>
              <a:ext cx="508001" cy="287867"/>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D6374F-01CF-1155-CBEC-795EADAE4F07}"/>
                </a:ext>
              </a:extLst>
            </p:cNvPr>
            <p:cNvCxnSpPr/>
            <p:nvPr/>
          </p:nvCxnSpPr>
          <p:spPr>
            <a:xfrm>
              <a:off x="5955663" y="1519527"/>
              <a:ext cx="508000" cy="25400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4334B9C-1950-343C-5DAE-6727A3491CEC}"/>
                </a:ext>
              </a:extLst>
            </p:cNvPr>
            <p:cNvCxnSpPr>
              <a:cxnSpLocks/>
            </p:cNvCxnSpPr>
            <p:nvPr/>
          </p:nvCxnSpPr>
          <p:spPr>
            <a:xfrm flipH="1">
              <a:off x="5955663" y="1773527"/>
              <a:ext cx="508001" cy="287867"/>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6AC63A3-F346-7D83-6B12-AF4AB9BB1E46}"/>
                </a:ext>
              </a:extLst>
            </p:cNvPr>
            <p:cNvCxnSpPr>
              <a:cxnSpLocks/>
            </p:cNvCxnSpPr>
            <p:nvPr/>
          </p:nvCxnSpPr>
          <p:spPr>
            <a:xfrm>
              <a:off x="6463663" y="864949"/>
              <a:ext cx="508000" cy="43180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F21113A-91ED-2444-4821-F86A7D16045C}"/>
                </a:ext>
              </a:extLst>
            </p:cNvPr>
            <p:cNvCxnSpPr>
              <a:cxnSpLocks/>
            </p:cNvCxnSpPr>
            <p:nvPr/>
          </p:nvCxnSpPr>
          <p:spPr>
            <a:xfrm flipH="1">
              <a:off x="6463663" y="1296749"/>
              <a:ext cx="508000" cy="465668"/>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0A094C2-562A-5485-17EC-96D00821E5A9}"/>
                  </a:ext>
                </a:extLst>
              </p:cNvPr>
              <p:cNvSpPr txBox="1"/>
              <p:nvPr/>
            </p:nvSpPr>
            <p:spPr>
              <a:xfrm>
                <a:off x="2091824" y="5428975"/>
                <a:ext cx="47134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h</m:t>
                      </m:r>
                    </m:oMath>
                  </m:oMathPara>
                </a14:m>
                <a:endParaRPr lang="en-US" sz="2800" dirty="0"/>
              </a:p>
            </p:txBody>
          </p:sp>
        </mc:Choice>
        <mc:Fallback xmlns="">
          <p:sp>
            <p:nvSpPr>
              <p:cNvPr id="38" name="TextBox 37">
                <a:extLst>
                  <a:ext uri="{FF2B5EF4-FFF2-40B4-BE49-F238E27FC236}">
                    <a16:creationId xmlns:a16="http://schemas.microsoft.com/office/drawing/2014/main" id="{30A094C2-562A-5485-17EC-96D00821E5A9}"/>
                  </a:ext>
                </a:extLst>
              </p:cNvPr>
              <p:cNvSpPr txBox="1">
                <a:spLocks noRot="1" noChangeAspect="1" noMove="1" noResize="1" noEditPoints="1" noAdjustHandles="1" noChangeArrowheads="1" noChangeShapeType="1" noTextEdit="1"/>
              </p:cNvSpPr>
              <p:nvPr/>
            </p:nvSpPr>
            <p:spPr>
              <a:xfrm>
                <a:off x="2091824" y="5428975"/>
                <a:ext cx="471347" cy="523220"/>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0177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nodeType="clickEffect">
                                  <p:stCondLst>
                                    <p:cond delay="0"/>
                                  </p:stCondLst>
                                  <p:childTnLst>
                                    <p:animEffect transition="out" filter="checkerboard(across)">
                                      <p:cBhvr>
                                        <p:cTn id="15" dur="1000"/>
                                        <p:tgtEl>
                                          <p:spTgt spid="39"/>
                                        </p:tgtEl>
                                      </p:cBhvr>
                                    </p:animEffect>
                                    <p:set>
                                      <p:cBhvr>
                                        <p:cTn id="16" dur="1" fill="hold">
                                          <p:stCondLst>
                                            <p:cond delay="999"/>
                                          </p:stCondLst>
                                        </p:cTn>
                                        <p:tgtEl>
                                          <p:spTgt spid="39"/>
                                        </p:tgtEl>
                                        <p:attrNameLst>
                                          <p:attrName>style.visibility</p:attrName>
                                        </p:attrNameLst>
                                      </p:cBhvr>
                                      <p:to>
                                        <p:strVal val="hidden"/>
                                      </p:to>
                                    </p:set>
                                  </p:childTnLst>
                                </p:cTn>
                              </p:par>
                            </p:childTnLst>
                          </p:cTn>
                        </p:par>
                        <p:par>
                          <p:cTn id="17" fill="hold">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heckerboard(across)">
                                      <p:cBhvr>
                                        <p:cTn id="2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50119-CFAC-5717-C25D-4BB06C00AEC0}"/>
              </a:ext>
            </a:extLst>
          </p:cNvPr>
          <p:cNvSpPr>
            <a:spLocks noGrp="1"/>
          </p:cNvSpPr>
          <p:nvPr>
            <p:ph type="title"/>
          </p:nvPr>
        </p:nvSpPr>
        <p:spPr>
          <a:xfrm>
            <a:off x="3314700" y="1933620"/>
            <a:ext cx="5562600" cy="2096030"/>
          </a:xfrm>
        </p:spPr>
        <p:txBody>
          <a:bodyPr anchor="ctr">
            <a:normAutofit/>
          </a:bodyPr>
          <a:lstStyle/>
          <a:p>
            <a:pPr algn="ctr">
              <a:lnSpc>
                <a:spcPct val="150000"/>
              </a:lnSpc>
            </a:pPr>
            <a:r>
              <a:rPr lang="en-US" dirty="0"/>
              <a:t>Thank you!</a:t>
            </a:r>
            <a:br>
              <a:rPr lang="en-US" dirty="0"/>
            </a:br>
            <a:r>
              <a:rPr lang="en-US" dirty="0"/>
              <a:t>Q &amp; A</a:t>
            </a:r>
          </a:p>
        </p:txBody>
      </p:sp>
    </p:spTree>
    <p:extLst>
      <p:ext uri="{BB962C8B-B14F-4D97-AF65-F5344CB8AC3E}">
        <p14:creationId xmlns:p14="http://schemas.microsoft.com/office/powerpoint/2010/main" val="327609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B4DCC-F446-12BA-78F6-E25B023F19C4}"/>
              </a:ext>
            </a:extLst>
          </p:cNvPr>
          <p:cNvSpPr>
            <a:spLocks noGrp="1"/>
          </p:cNvSpPr>
          <p:nvPr>
            <p:ph type="title"/>
          </p:nvPr>
        </p:nvSpPr>
        <p:spPr/>
        <p:txBody>
          <a:bodyPr/>
          <a:lstStyle/>
          <a:p>
            <a:r>
              <a:rPr lang="en-US" b="1" u="sng" dirty="0">
                <a:solidFill>
                  <a:schemeClr val="accent5">
                    <a:lumMod val="75000"/>
                  </a:schemeClr>
                </a:solidFill>
              </a:rPr>
              <a:t>P</a:t>
            </a:r>
            <a:r>
              <a:rPr lang="en-US" dirty="0"/>
              <a:t>rivate </a:t>
            </a:r>
            <a:r>
              <a:rPr lang="en-US" b="1" u="sng" dirty="0">
                <a:solidFill>
                  <a:schemeClr val="accent5">
                    <a:lumMod val="75000"/>
                  </a:schemeClr>
                </a:solidFill>
              </a:rPr>
              <a:t>S</a:t>
            </a:r>
            <a:r>
              <a:rPr lang="en-US" dirty="0"/>
              <a:t>et </a:t>
            </a:r>
            <a:r>
              <a:rPr lang="en-US" b="1" u="sng" dirty="0">
                <a:solidFill>
                  <a:schemeClr val="accent5">
                    <a:lumMod val="75000"/>
                  </a:schemeClr>
                </a:solidFill>
              </a:rPr>
              <a:t>M</a:t>
            </a:r>
            <a:r>
              <a:rPr lang="en-US" dirty="0"/>
              <a:t>embership (PSM)</a:t>
            </a:r>
            <a:endParaRPr lang="en-US" dirty="0">
              <a:solidFill>
                <a:schemeClr val="accent1">
                  <a:lumMod val="75000"/>
                </a:schemeClr>
              </a:solidFill>
            </a:endParaRPr>
          </a:p>
        </p:txBody>
      </p:sp>
      <p:grpSp>
        <p:nvGrpSpPr>
          <p:cNvPr id="29" name="Group 28">
            <a:extLst>
              <a:ext uri="{FF2B5EF4-FFF2-40B4-BE49-F238E27FC236}">
                <a16:creationId xmlns:a16="http://schemas.microsoft.com/office/drawing/2014/main" id="{57420B99-0E75-9DDA-CE94-DE7B21ED5859}"/>
              </a:ext>
            </a:extLst>
          </p:cNvPr>
          <p:cNvGrpSpPr/>
          <p:nvPr/>
        </p:nvGrpSpPr>
        <p:grpSpPr>
          <a:xfrm>
            <a:off x="4597569" y="2811305"/>
            <a:ext cx="3665899" cy="1195496"/>
            <a:chOff x="4597569" y="2811305"/>
            <a:chExt cx="3665899" cy="1195496"/>
          </a:xfrm>
        </p:grpSpPr>
        <p:cxnSp>
          <p:nvCxnSpPr>
            <p:cNvPr id="17" name="Straight Arrow Connector 16">
              <a:extLst>
                <a:ext uri="{FF2B5EF4-FFF2-40B4-BE49-F238E27FC236}">
                  <a16:creationId xmlns:a16="http://schemas.microsoft.com/office/drawing/2014/main" id="{2EFD817A-9BE5-1D3B-0B19-3BADF683BE2F}"/>
                </a:ext>
              </a:extLst>
            </p:cNvPr>
            <p:cNvCxnSpPr>
              <a:cxnSpLocks/>
            </p:cNvCxnSpPr>
            <p:nvPr/>
          </p:nvCxnSpPr>
          <p:spPr>
            <a:xfrm flipH="1" flipV="1">
              <a:off x="4597569" y="2811305"/>
              <a:ext cx="3665899" cy="8961"/>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8E386C5-F71A-F671-866D-0E8989FAB024}"/>
                </a:ext>
              </a:extLst>
            </p:cNvPr>
            <p:cNvCxnSpPr>
              <a:cxnSpLocks/>
            </p:cNvCxnSpPr>
            <p:nvPr/>
          </p:nvCxnSpPr>
          <p:spPr>
            <a:xfrm>
              <a:off x="4692110" y="4006801"/>
              <a:ext cx="3476816"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8" name="Rounded Rectangle 37">
                <a:extLst>
                  <a:ext uri="{FF2B5EF4-FFF2-40B4-BE49-F238E27FC236}">
                    <a16:creationId xmlns:a16="http://schemas.microsoft.com/office/drawing/2014/main" id="{F54EFB41-D2CA-2994-A8E4-1FDF285F1AC5}"/>
                  </a:ext>
                </a:extLst>
              </p:cNvPr>
              <p:cNvSpPr/>
              <p:nvPr/>
            </p:nvSpPr>
            <p:spPr>
              <a:xfrm>
                <a:off x="779939" y="4965734"/>
                <a:ext cx="4266585" cy="12453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DB learns nothing about </a:t>
                </a:r>
                <a14:m>
                  <m:oMath xmlns:m="http://schemas.openxmlformats.org/officeDocument/2006/math">
                    <m:r>
                      <a:rPr lang="en-US" sz="2800" b="0" i="1" smtClean="0">
                        <a:solidFill>
                          <a:schemeClr val="tx1"/>
                        </a:solidFill>
                        <a:latin typeface="Cambria Math" panose="02040503050406030204" pitchFamily="18" charset="0"/>
                      </a:rPr>
                      <m:t>𝑥</m:t>
                    </m:r>
                  </m:oMath>
                </a14:m>
                <a:endParaRPr lang="en-US" sz="2800" dirty="0">
                  <a:solidFill>
                    <a:schemeClr val="tx1"/>
                  </a:solidFill>
                </a:endParaRPr>
              </a:p>
            </p:txBody>
          </p:sp>
        </mc:Choice>
        <mc:Fallback xmlns="">
          <p:sp>
            <p:nvSpPr>
              <p:cNvPr id="38" name="Rounded Rectangle 37">
                <a:extLst>
                  <a:ext uri="{FF2B5EF4-FFF2-40B4-BE49-F238E27FC236}">
                    <a16:creationId xmlns:a16="http://schemas.microsoft.com/office/drawing/2014/main" id="{F54EFB41-D2CA-2994-A8E4-1FDF285F1AC5}"/>
                  </a:ext>
                </a:extLst>
              </p:cNvPr>
              <p:cNvSpPr>
                <a:spLocks noRot="1" noChangeAspect="1" noMove="1" noResize="1" noEditPoints="1" noAdjustHandles="1" noChangeArrowheads="1" noChangeShapeType="1" noTextEdit="1"/>
              </p:cNvSpPr>
              <p:nvPr/>
            </p:nvSpPr>
            <p:spPr>
              <a:xfrm>
                <a:off x="779939" y="4965734"/>
                <a:ext cx="4266585" cy="1245331"/>
              </a:xfrm>
              <a:prstGeom prst="round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ED3CF18A-1D0A-1EDD-8374-6FE6003C00FB}"/>
                  </a:ext>
                </a:extLst>
              </p:cNvPr>
              <p:cNvSpPr/>
              <p:nvPr/>
            </p:nvSpPr>
            <p:spPr>
              <a:xfrm>
                <a:off x="7592502" y="5061969"/>
                <a:ext cx="4266585" cy="12453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Client only learns </a:t>
                </a:r>
                <a14:m>
                  <m:oMath xmlns:m="http://schemas.openxmlformats.org/officeDocument/2006/math">
                    <m:r>
                      <a:rPr lang="en-US" sz="2800" b="0" i="1" smtClean="0">
                        <a:solidFill>
                          <a:schemeClr val="tx1"/>
                        </a:solidFill>
                        <a:latin typeface="Cambria Math" panose="02040503050406030204" pitchFamily="18" charset="0"/>
                      </a:rPr>
                      <m:t>𝑥</m:t>
                    </m:r>
                    <m:r>
                      <a:rPr lang="en-US" sz="2800" b="0" i="1" smtClean="0">
                        <a:solidFill>
                          <a:schemeClr val="tx1"/>
                        </a:solidFill>
                        <a:latin typeface="Cambria Math" panose="02040503050406030204" pitchFamily="18" charset="0"/>
                      </a:rPr>
                      <m:t>∈?</m:t>
                    </m:r>
                    <m:r>
                      <m:rPr>
                        <m:sty m:val="p"/>
                      </m:rPr>
                      <a:rPr lang="en-US" sz="2800" b="0" i="1" smtClean="0">
                        <a:solidFill>
                          <a:schemeClr val="tx1"/>
                        </a:solidFill>
                        <a:latin typeface="Cambria Math" panose="02040503050406030204" pitchFamily="18" charset="0"/>
                      </a:rPr>
                      <m:t>DB</m:t>
                    </m:r>
                  </m:oMath>
                </a14:m>
                <a:endParaRPr lang="en-US" sz="2800" dirty="0">
                  <a:solidFill>
                    <a:schemeClr val="tx1"/>
                  </a:solidFill>
                </a:endParaRPr>
              </a:p>
            </p:txBody>
          </p:sp>
        </mc:Choice>
        <mc:Fallback xmlns="">
          <p:sp>
            <p:nvSpPr>
              <p:cNvPr id="15" name="Rounded Rectangle 14">
                <a:extLst>
                  <a:ext uri="{FF2B5EF4-FFF2-40B4-BE49-F238E27FC236}">
                    <a16:creationId xmlns:a16="http://schemas.microsoft.com/office/drawing/2014/main" id="{ED3CF18A-1D0A-1EDD-8374-6FE6003C00FB}"/>
                  </a:ext>
                </a:extLst>
              </p:cNvPr>
              <p:cNvSpPr>
                <a:spLocks noRot="1" noChangeAspect="1" noMove="1" noResize="1" noEditPoints="1" noAdjustHandles="1" noChangeArrowheads="1" noChangeShapeType="1" noTextEdit="1"/>
              </p:cNvSpPr>
              <p:nvPr/>
            </p:nvSpPr>
            <p:spPr>
              <a:xfrm>
                <a:off x="7592502" y="5061969"/>
                <a:ext cx="4266585" cy="1245331"/>
              </a:xfrm>
              <a:prstGeom prst="roundRect">
                <a:avLst/>
              </a:prstGeom>
              <a:blipFill>
                <a:blip r:embed="rId4"/>
                <a:stretch>
                  <a:fillRect/>
                </a:stretch>
              </a:blipFill>
              <a:ln>
                <a:noFill/>
              </a:ln>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78D45ECF-6EF9-1B22-50FC-306FB320F381}"/>
              </a:ext>
            </a:extLst>
          </p:cNvPr>
          <p:cNvGrpSpPr/>
          <p:nvPr/>
        </p:nvGrpSpPr>
        <p:grpSpPr>
          <a:xfrm>
            <a:off x="8648297" y="1847921"/>
            <a:ext cx="1899823" cy="2374491"/>
            <a:chOff x="8648297" y="1847921"/>
            <a:chExt cx="1899823" cy="2374491"/>
          </a:xfrm>
        </p:grpSpPr>
        <p:grpSp>
          <p:nvGrpSpPr>
            <p:cNvPr id="3" name="Group 2">
              <a:extLst>
                <a:ext uri="{FF2B5EF4-FFF2-40B4-BE49-F238E27FC236}">
                  <a16:creationId xmlns:a16="http://schemas.microsoft.com/office/drawing/2014/main" id="{E1A9CEFE-5786-044A-26C9-7160DF76296D}"/>
                </a:ext>
              </a:extLst>
            </p:cNvPr>
            <p:cNvGrpSpPr/>
            <p:nvPr/>
          </p:nvGrpSpPr>
          <p:grpSpPr>
            <a:xfrm>
              <a:off x="8648297" y="1847921"/>
              <a:ext cx="1899823" cy="2374491"/>
              <a:chOff x="8755414" y="1838928"/>
              <a:chExt cx="1899823" cy="2374491"/>
            </a:xfrm>
          </p:grpSpPr>
          <p:pic>
            <p:nvPicPr>
              <p:cNvPr id="13" name="Picture 12" descr="Icon&#10;&#10;Description automatically generated">
                <a:extLst>
                  <a:ext uri="{FF2B5EF4-FFF2-40B4-BE49-F238E27FC236}">
                    <a16:creationId xmlns:a16="http://schemas.microsoft.com/office/drawing/2014/main" id="{7423A5AA-7FC9-4E88-E7D3-878BB082A25F}"/>
                  </a:ext>
                </a:extLst>
              </p:cNvPr>
              <p:cNvPicPr>
                <a:picLocks noChangeAspect="1"/>
              </p:cNvPicPr>
              <p:nvPr/>
            </p:nvPicPr>
            <p:blipFill>
              <a:blip r:embed="rId5"/>
              <a:stretch>
                <a:fillRect/>
              </a:stretch>
            </p:blipFill>
            <p:spPr>
              <a:xfrm flipH="1">
                <a:off x="9191639" y="2984332"/>
                <a:ext cx="1131293" cy="1229087"/>
              </a:xfrm>
              <a:prstGeom prst="rect">
                <a:avLst/>
              </a:prstGeom>
            </p:spPr>
          </p:pic>
          <p:sp>
            <p:nvSpPr>
              <p:cNvPr id="14" name="TextBox 13">
                <a:extLst>
                  <a:ext uri="{FF2B5EF4-FFF2-40B4-BE49-F238E27FC236}">
                    <a16:creationId xmlns:a16="http://schemas.microsoft.com/office/drawing/2014/main" id="{3887F1D3-6997-0206-DDDD-CAD21D30E222}"/>
                  </a:ext>
                </a:extLst>
              </p:cNvPr>
              <p:cNvSpPr txBox="1"/>
              <p:nvPr/>
            </p:nvSpPr>
            <p:spPr>
              <a:xfrm>
                <a:off x="8755414" y="1838928"/>
                <a:ext cx="1899823" cy="584775"/>
              </a:xfrm>
              <a:prstGeom prst="rect">
                <a:avLst/>
              </a:prstGeom>
              <a:noFill/>
            </p:spPr>
            <p:txBody>
              <a:bodyPr wrap="square" rtlCol="0">
                <a:spAutoFit/>
              </a:bodyPr>
              <a:lstStyle/>
              <a:p>
                <a:pPr algn="ctr"/>
                <a:r>
                  <a:rPr lang="en-US" sz="3200" u="sng" dirty="0">
                    <a:solidFill>
                      <a:schemeClr val="accent1">
                        <a:lumMod val="75000"/>
                      </a:schemeClr>
                    </a:solidFill>
                  </a:rPr>
                  <a:t>Client</a:t>
                </a:r>
                <a:endParaRPr lang="en-US" sz="2800" u="sng" dirty="0">
                  <a:solidFill>
                    <a:schemeClr val="accent1">
                      <a:lumMod val="75000"/>
                    </a:schemeClr>
                  </a:solidFill>
                </a:endParaRPr>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507D4DC-C487-87A9-4CCF-48A4F9B36F9A}"/>
                    </a:ext>
                  </a:extLst>
                </p:cNvPr>
                <p:cNvSpPr txBox="1"/>
                <p:nvPr/>
              </p:nvSpPr>
              <p:spPr>
                <a:xfrm>
                  <a:off x="9086351" y="2321982"/>
                  <a:ext cx="1131293"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dirty="0" smtClean="0">
                            <a:solidFill>
                              <a:schemeClr val="tx1"/>
                            </a:solidFill>
                            <a:latin typeface="Cambria Math" panose="02040503050406030204" pitchFamily="18" charset="0"/>
                          </a:rPr>
                          <m:t>𝑥</m:t>
                        </m:r>
                      </m:oMath>
                    </m:oMathPara>
                  </a14:m>
                  <a:endParaRPr lang="en-US" sz="4000" dirty="0"/>
                </a:p>
              </p:txBody>
            </p:sp>
          </mc:Choice>
          <mc:Fallback xmlns="">
            <p:sp>
              <p:nvSpPr>
                <p:cNvPr id="11" name="TextBox 10">
                  <a:extLst>
                    <a:ext uri="{FF2B5EF4-FFF2-40B4-BE49-F238E27FC236}">
                      <a16:creationId xmlns:a16="http://schemas.microsoft.com/office/drawing/2014/main" id="{D507D4DC-C487-87A9-4CCF-48A4F9B36F9A}"/>
                    </a:ext>
                  </a:extLst>
                </p:cNvPr>
                <p:cNvSpPr txBox="1">
                  <a:spLocks noRot="1" noChangeAspect="1" noMove="1" noResize="1" noEditPoints="1" noAdjustHandles="1" noChangeArrowheads="1" noChangeShapeType="1" noTextEdit="1"/>
                </p:cNvSpPr>
                <p:nvPr/>
              </p:nvSpPr>
              <p:spPr>
                <a:xfrm>
                  <a:off x="9086351" y="2321982"/>
                  <a:ext cx="1131293" cy="707886"/>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146CB3BD-7930-18E8-AB7B-673FFE0169BE}"/>
                  </a:ext>
                </a:extLst>
              </p:cNvPr>
              <p:cNvSpPr/>
              <p:nvPr/>
            </p:nvSpPr>
            <p:spPr>
              <a:xfrm>
                <a:off x="8556239" y="4164466"/>
                <a:ext cx="2187858" cy="751055"/>
              </a:xfrm>
              <a:prstGeom prst="roundRect">
                <a:avLst>
                  <a:gd name="adj" fmla="val 19766"/>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dirty="0" smtClean="0">
                          <a:solidFill>
                            <a:srgbClr val="7030A0"/>
                          </a:solidFill>
                          <a:latin typeface="Cambria Math" panose="02040503050406030204" pitchFamily="18" charset="0"/>
                        </a:rPr>
                        <m:t>𝑥</m:t>
                      </m:r>
                      <m:r>
                        <a:rPr lang="en-US" sz="2800" b="0" i="1" dirty="0" smtClean="0">
                          <a:solidFill>
                            <a:srgbClr val="7030A0"/>
                          </a:solidFill>
                          <a:latin typeface="Cambria Math" panose="02040503050406030204" pitchFamily="18" charset="0"/>
                        </a:rPr>
                        <m:t>∈?</m:t>
                      </m:r>
                      <m:r>
                        <m:rPr>
                          <m:sty m:val="p"/>
                        </m:rPr>
                        <a:rPr lang="en-US" sz="2800" b="0" i="1" dirty="0" smtClean="0">
                          <a:solidFill>
                            <a:srgbClr val="7030A0"/>
                          </a:solidFill>
                          <a:latin typeface="Cambria Math" panose="02040503050406030204" pitchFamily="18" charset="0"/>
                        </a:rPr>
                        <m:t>DB</m:t>
                      </m:r>
                    </m:oMath>
                  </m:oMathPara>
                </a14:m>
                <a:endParaRPr lang="en-US" sz="2800" dirty="0">
                  <a:solidFill>
                    <a:schemeClr val="accent6">
                      <a:lumMod val="75000"/>
                    </a:schemeClr>
                  </a:solidFill>
                </a:endParaRPr>
              </a:p>
            </p:txBody>
          </p:sp>
        </mc:Choice>
        <mc:Fallback xmlns="">
          <p:sp>
            <p:nvSpPr>
              <p:cNvPr id="21" name="Rounded Rectangle 20">
                <a:extLst>
                  <a:ext uri="{FF2B5EF4-FFF2-40B4-BE49-F238E27FC236}">
                    <a16:creationId xmlns:a16="http://schemas.microsoft.com/office/drawing/2014/main" id="{146CB3BD-7930-18E8-AB7B-673FFE0169BE}"/>
                  </a:ext>
                </a:extLst>
              </p:cNvPr>
              <p:cNvSpPr>
                <a:spLocks noRot="1" noChangeAspect="1" noMove="1" noResize="1" noEditPoints="1" noAdjustHandles="1" noChangeArrowheads="1" noChangeShapeType="1" noTextEdit="1"/>
              </p:cNvSpPr>
              <p:nvPr/>
            </p:nvSpPr>
            <p:spPr>
              <a:xfrm>
                <a:off x="8556239" y="4164466"/>
                <a:ext cx="2187858" cy="751055"/>
              </a:xfrm>
              <a:prstGeom prst="roundRect">
                <a:avLst>
                  <a:gd name="adj" fmla="val 19766"/>
                </a:avLst>
              </a:prstGeom>
              <a:blipFill>
                <a:blip r:embed="rId7"/>
                <a:stretch>
                  <a:fillRect/>
                </a:stretch>
              </a:blipFill>
              <a:ln w="25400">
                <a:noFill/>
              </a:ln>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83703624-535A-92DA-8F70-7326107B3E2A}"/>
              </a:ext>
            </a:extLst>
          </p:cNvPr>
          <p:cNvGrpSpPr/>
          <p:nvPr/>
        </p:nvGrpSpPr>
        <p:grpSpPr>
          <a:xfrm>
            <a:off x="779939" y="1523993"/>
            <a:ext cx="3190243" cy="3246834"/>
            <a:chOff x="779939" y="1523993"/>
            <a:chExt cx="3190243" cy="3246834"/>
          </a:xfrm>
        </p:grpSpPr>
        <p:grpSp>
          <p:nvGrpSpPr>
            <p:cNvPr id="8" name="Group 7">
              <a:extLst>
                <a:ext uri="{FF2B5EF4-FFF2-40B4-BE49-F238E27FC236}">
                  <a16:creationId xmlns:a16="http://schemas.microsoft.com/office/drawing/2014/main" id="{B64CACB7-19AA-776C-9DD9-12BD687D6535}"/>
                </a:ext>
              </a:extLst>
            </p:cNvPr>
            <p:cNvGrpSpPr/>
            <p:nvPr/>
          </p:nvGrpSpPr>
          <p:grpSpPr>
            <a:xfrm>
              <a:off x="779939" y="2060165"/>
              <a:ext cx="3190243" cy="2710662"/>
              <a:chOff x="731442" y="2277823"/>
              <a:chExt cx="3190243" cy="2710662"/>
            </a:xfrm>
          </p:grpSpPr>
          <p:sp>
            <p:nvSpPr>
              <p:cNvPr id="4" name="TextBox 3">
                <a:extLst>
                  <a:ext uri="{FF2B5EF4-FFF2-40B4-BE49-F238E27FC236}">
                    <a16:creationId xmlns:a16="http://schemas.microsoft.com/office/drawing/2014/main" id="{B1679F1A-E1C6-3B6E-7574-A451EAF95850}"/>
                  </a:ext>
                </a:extLst>
              </p:cNvPr>
              <p:cNvSpPr txBox="1"/>
              <p:nvPr/>
            </p:nvSpPr>
            <p:spPr>
              <a:xfrm>
                <a:off x="731442" y="3283506"/>
                <a:ext cx="1185611" cy="584775"/>
              </a:xfrm>
              <a:prstGeom prst="rect">
                <a:avLst/>
              </a:prstGeom>
              <a:noFill/>
            </p:spPr>
            <p:txBody>
              <a:bodyPr wrap="square" rtlCol="0">
                <a:spAutoFit/>
              </a:bodyPr>
              <a:lstStyle/>
              <a:p>
                <a:pPr algn="ctr"/>
                <a:r>
                  <a:rPr lang="en-US" sz="3200" dirty="0">
                    <a:solidFill>
                      <a:schemeClr val="accent1">
                        <a:lumMod val="75000"/>
                      </a:schemeClr>
                    </a:solidFill>
                  </a:rPr>
                  <a:t>DB:</a:t>
                </a:r>
              </a:p>
            </p:txBody>
          </p:sp>
          <p:graphicFrame>
            <p:nvGraphicFramePr>
              <p:cNvPr id="5" name="Table 4">
                <a:extLst>
                  <a:ext uri="{FF2B5EF4-FFF2-40B4-BE49-F238E27FC236}">
                    <a16:creationId xmlns:a16="http://schemas.microsoft.com/office/drawing/2014/main" id="{B33385D2-1219-02EB-EBA6-ECA9A0531F86}"/>
                  </a:ext>
                </a:extLst>
              </p:cNvPr>
              <p:cNvGraphicFramePr>
                <a:graphicFrameLocks/>
              </p:cNvGraphicFramePr>
              <p:nvPr>
                <p:extLst>
                  <p:ext uri="{D42A27DB-BD31-4B8C-83A1-F6EECF244321}">
                    <p14:modId xmlns:p14="http://schemas.microsoft.com/office/powerpoint/2010/main" val="378336299"/>
                  </p:ext>
                </p:extLst>
              </p:nvPr>
            </p:nvGraphicFramePr>
            <p:xfrm>
              <a:off x="2037793" y="2632362"/>
              <a:ext cx="1883892" cy="1950720"/>
            </p:xfrm>
            <a:graphic>
              <a:graphicData uri="http://schemas.openxmlformats.org/drawingml/2006/table">
                <a:tbl>
                  <a:tblPr firstRow="1" bandRow="1">
                    <a:tableStyleId>{5940675A-B579-460E-94D1-54222C63F5DA}</a:tableStyleId>
                  </a:tblPr>
                  <a:tblGrid>
                    <a:gridCol w="1883892">
                      <a:extLst>
                        <a:ext uri="{9D8B030D-6E8A-4147-A177-3AD203B41FA5}">
                          <a16:colId xmlns:a16="http://schemas.microsoft.com/office/drawing/2014/main" val="2232287867"/>
                        </a:ext>
                      </a:extLst>
                    </a:gridCol>
                  </a:tblGrid>
                  <a:tr h="370840">
                    <a:tc>
                      <a:txBody>
                        <a:bodyPr/>
                        <a:lstStyle/>
                        <a:p>
                          <a:pPr algn="ctr"/>
                          <a:endParaRPr lang="en-US" sz="2600" dirty="0"/>
                        </a:p>
                      </a:txBody>
                      <a:tcPr>
                        <a:lnT w="12700" cap="flat" cmpd="sng" algn="ctr">
                          <a:noFill/>
                          <a:prstDash val="solid"/>
                          <a:round/>
                          <a:headEnd type="none" w="med" len="med"/>
                          <a:tailEnd type="none" w="med" len="med"/>
                        </a:lnT>
                        <a:noFill/>
                      </a:tcPr>
                    </a:tc>
                    <a:extLst>
                      <a:ext uri="{0D108BD9-81ED-4DB2-BD59-A6C34878D82A}">
                        <a16:rowId xmlns:a16="http://schemas.microsoft.com/office/drawing/2014/main" val="26706480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p>
                      </a:txBody>
                      <a:tcPr/>
                    </a:tc>
                    <a:extLst>
                      <a:ext uri="{0D108BD9-81ED-4DB2-BD59-A6C34878D82A}">
                        <a16:rowId xmlns:a16="http://schemas.microsoft.com/office/drawing/2014/main" val="4005638226"/>
                      </a:ext>
                    </a:extLst>
                  </a:tr>
                  <a:tr h="370840">
                    <a:tc>
                      <a:txBody>
                        <a:bodyPr/>
                        <a:lstStyle/>
                        <a:p>
                          <a:pPr algn="ctr"/>
                          <a:endParaRPr lang="en-US" sz="2600" dirty="0"/>
                        </a:p>
                      </a:txBody>
                      <a:tcPr anchor="ctr"/>
                    </a:tc>
                    <a:extLst>
                      <a:ext uri="{0D108BD9-81ED-4DB2-BD59-A6C34878D82A}">
                        <a16:rowId xmlns:a16="http://schemas.microsoft.com/office/drawing/2014/main" val="440150531"/>
                      </a:ext>
                    </a:extLst>
                  </a:tr>
                  <a:tr h="370840">
                    <a:tc>
                      <a:txBody>
                        <a:bodyPr/>
                        <a:lstStyle/>
                        <a:p>
                          <a:pPr algn="ctr"/>
                          <a:endParaRPr lang="en-US" sz="2600" dirty="0"/>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p:sp>
            <p:nvSpPr>
              <p:cNvPr id="6" name="TextBox 5">
                <a:extLst>
                  <a:ext uri="{FF2B5EF4-FFF2-40B4-BE49-F238E27FC236}">
                    <a16:creationId xmlns:a16="http://schemas.microsoft.com/office/drawing/2014/main" id="{AB6D709B-732F-CB2B-9B1D-668200E1F5F1}"/>
                  </a:ext>
                </a:extLst>
              </p:cNvPr>
              <p:cNvSpPr txBox="1"/>
              <p:nvPr/>
            </p:nvSpPr>
            <p:spPr>
              <a:xfrm>
                <a:off x="2789108" y="2277823"/>
                <a:ext cx="415498" cy="461665"/>
              </a:xfrm>
              <a:prstGeom prst="rect">
                <a:avLst/>
              </a:prstGeom>
              <a:noFill/>
            </p:spPr>
            <p:txBody>
              <a:bodyPr wrap="none" rtlCol="0" anchor="ctr">
                <a:spAutoFit/>
              </a:bodyPr>
              <a:lstStyle/>
              <a:p>
                <a:pPr algn="ctr"/>
                <a:r>
                  <a:rPr lang="en-US" sz="2400" dirty="0"/>
                  <a:t>...</a:t>
                </a:r>
              </a:p>
            </p:txBody>
          </p:sp>
          <p:sp>
            <p:nvSpPr>
              <p:cNvPr id="7" name="TextBox 6">
                <a:extLst>
                  <a:ext uri="{FF2B5EF4-FFF2-40B4-BE49-F238E27FC236}">
                    <a16:creationId xmlns:a16="http://schemas.microsoft.com/office/drawing/2014/main" id="{7426CA38-0902-01F7-B7FF-57A645ECF0D5}"/>
                  </a:ext>
                </a:extLst>
              </p:cNvPr>
              <p:cNvSpPr txBox="1"/>
              <p:nvPr/>
            </p:nvSpPr>
            <p:spPr>
              <a:xfrm>
                <a:off x="2789108" y="4526820"/>
                <a:ext cx="415498" cy="461665"/>
              </a:xfrm>
              <a:prstGeom prst="rect">
                <a:avLst/>
              </a:prstGeom>
              <a:noFill/>
            </p:spPr>
            <p:txBody>
              <a:bodyPr wrap="none" rtlCol="0" anchor="ctr">
                <a:spAutoFit/>
              </a:bodyPr>
              <a:lstStyle/>
              <a:p>
                <a:pPr algn="ctr"/>
                <a:r>
                  <a:rPr lang="en-US" sz="2400" dirty="0"/>
                  <a:t>...</a:t>
                </a:r>
              </a:p>
            </p:txBody>
          </p:sp>
        </p:grpSp>
        <p:sp>
          <p:nvSpPr>
            <p:cNvPr id="30" name="TextBox 29">
              <a:extLst>
                <a:ext uri="{FF2B5EF4-FFF2-40B4-BE49-F238E27FC236}">
                  <a16:creationId xmlns:a16="http://schemas.microsoft.com/office/drawing/2014/main" id="{9AF5C2E5-9B1F-CA5C-D1A5-59822CFEF6B1}"/>
                </a:ext>
              </a:extLst>
            </p:cNvPr>
            <p:cNvSpPr txBox="1"/>
            <p:nvPr/>
          </p:nvSpPr>
          <p:spPr>
            <a:xfrm>
              <a:off x="1613503" y="1523993"/>
              <a:ext cx="1899823" cy="584775"/>
            </a:xfrm>
            <a:prstGeom prst="rect">
              <a:avLst/>
            </a:prstGeom>
            <a:noFill/>
          </p:spPr>
          <p:txBody>
            <a:bodyPr wrap="square" rtlCol="0">
              <a:spAutoFit/>
            </a:bodyPr>
            <a:lstStyle/>
            <a:p>
              <a:pPr algn="ctr"/>
              <a:r>
                <a:rPr lang="en-US" sz="3200" u="sng" dirty="0">
                  <a:solidFill>
                    <a:schemeClr val="accent1">
                      <a:lumMod val="75000"/>
                    </a:schemeClr>
                  </a:solidFill>
                </a:rPr>
                <a:t>Server</a:t>
              </a:r>
              <a:endParaRPr lang="en-US" sz="2800" u="sng" dirty="0">
                <a:solidFill>
                  <a:schemeClr val="accent1">
                    <a:lumMod val="75000"/>
                  </a:schemeClr>
                </a:solidFill>
              </a:endParaRPr>
            </a:p>
          </p:txBody>
        </p:sp>
      </p:grpSp>
    </p:spTree>
    <p:extLst>
      <p:ext uri="{BB962C8B-B14F-4D97-AF65-F5344CB8AC3E}">
        <p14:creationId xmlns:p14="http://schemas.microsoft.com/office/powerpoint/2010/main" val="186175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5"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pple Logo and symbol, meaning, history, PNG, brand">
            <a:extLst>
              <a:ext uri="{FF2B5EF4-FFF2-40B4-BE49-F238E27FC236}">
                <a16:creationId xmlns:a16="http://schemas.microsoft.com/office/drawing/2014/main" id="{07371066-BA57-83B0-0E1B-BFAE573FC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145" y="4875420"/>
            <a:ext cx="1923727" cy="10772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A8B4DCC-F446-12BA-78F6-E25B023F19C4}"/>
              </a:ext>
            </a:extLst>
          </p:cNvPr>
          <p:cNvSpPr>
            <a:spLocks noGrp="1"/>
          </p:cNvSpPr>
          <p:nvPr>
            <p:ph type="title"/>
          </p:nvPr>
        </p:nvSpPr>
        <p:spPr/>
        <p:txBody>
          <a:bodyPr/>
          <a:lstStyle/>
          <a:p>
            <a:r>
              <a:rPr lang="en-US" dirty="0">
                <a:solidFill>
                  <a:schemeClr val="accent1">
                    <a:lumMod val="75000"/>
                  </a:schemeClr>
                </a:solidFill>
              </a:rPr>
              <a:t>Application: </a:t>
            </a:r>
            <a:r>
              <a:rPr lang="en-US" dirty="0"/>
              <a:t>Exposed Password Checker</a:t>
            </a:r>
            <a:endParaRPr lang="en-US" sz="2400" dirty="0"/>
          </a:p>
        </p:txBody>
      </p:sp>
      <p:pic>
        <p:nvPicPr>
          <p:cNvPr id="2050" name="Picture 2" descr="Google has a new logo - The Verge">
            <a:extLst>
              <a:ext uri="{FF2B5EF4-FFF2-40B4-BE49-F238E27FC236}">
                <a16:creationId xmlns:a16="http://schemas.microsoft.com/office/drawing/2014/main" id="{75BC8C8B-4C0E-66A5-2C04-FD5635082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345" y="4730666"/>
            <a:ext cx="1883892" cy="14129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icrosoft Unveils a New Look - The Official Microsoft Blog">
            <a:extLst>
              <a:ext uri="{FF2B5EF4-FFF2-40B4-BE49-F238E27FC236}">
                <a16:creationId xmlns:a16="http://schemas.microsoft.com/office/drawing/2014/main" id="{0D0AF74C-C997-AF84-9242-12BB04274A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945" y="4858686"/>
            <a:ext cx="3476816" cy="127452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24249323-3FDB-8139-095E-7F17BF405B4F}"/>
              </a:ext>
            </a:extLst>
          </p:cNvPr>
          <p:cNvSpPr txBox="1"/>
          <p:nvPr/>
        </p:nvSpPr>
        <p:spPr>
          <a:xfrm>
            <a:off x="7434865" y="5121710"/>
            <a:ext cx="4384790" cy="830997"/>
          </a:xfrm>
          <a:prstGeom prst="rect">
            <a:avLst/>
          </a:prstGeom>
          <a:noFill/>
        </p:spPr>
        <p:txBody>
          <a:bodyPr wrap="none" rtlCol="0">
            <a:spAutoFit/>
          </a:bodyPr>
          <a:lstStyle/>
          <a:p>
            <a:r>
              <a:rPr lang="en-US" sz="2400" b="1" u="sng" dirty="0"/>
              <a:t>Other Applications:</a:t>
            </a:r>
          </a:p>
          <a:p>
            <a:r>
              <a:rPr lang="en-US" sz="2400" dirty="0"/>
              <a:t>Private contact discovery [Mar14]</a:t>
            </a:r>
            <a:endParaRPr lang="en-US" sz="2400" u="sng" dirty="0"/>
          </a:p>
        </p:txBody>
      </p:sp>
      <p:grpSp>
        <p:nvGrpSpPr>
          <p:cNvPr id="15" name="Group 14">
            <a:extLst>
              <a:ext uri="{FF2B5EF4-FFF2-40B4-BE49-F238E27FC236}">
                <a16:creationId xmlns:a16="http://schemas.microsoft.com/office/drawing/2014/main" id="{BEF44646-9C39-1FC2-832A-B2672F85C985}"/>
              </a:ext>
            </a:extLst>
          </p:cNvPr>
          <p:cNvGrpSpPr/>
          <p:nvPr/>
        </p:nvGrpSpPr>
        <p:grpSpPr>
          <a:xfrm>
            <a:off x="1294772" y="1686417"/>
            <a:ext cx="4309018" cy="3080139"/>
            <a:chOff x="1583833" y="2109006"/>
            <a:chExt cx="4309018" cy="3080139"/>
          </a:xfrm>
        </p:grpSpPr>
        <p:graphicFrame>
          <p:nvGraphicFramePr>
            <p:cNvPr id="3" name="Table 4">
              <a:extLst>
                <a:ext uri="{FF2B5EF4-FFF2-40B4-BE49-F238E27FC236}">
                  <a16:creationId xmlns:a16="http://schemas.microsoft.com/office/drawing/2014/main" id="{AFB98FA7-6EE0-2482-6E18-E710D94C8FF4}"/>
                </a:ext>
              </a:extLst>
            </p:cNvPr>
            <p:cNvGraphicFramePr>
              <a:graphicFrameLocks/>
            </p:cNvGraphicFramePr>
            <p:nvPr>
              <p:extLst>
                <p:ext uri="{D42A27DB-BD31-4B8C-83A1-F6EECF244321}">
                  <p14:modId xmlns:p14="http://schemas.microsoft.com/office/powerpoint/2010/main" val="2530688697"/>
                </p:ext>
              </p:extLst>
            </p:nvPr>
          </p:nvGraphicFramePr>
          <p:xfrm>
            <a:off x="1583833" y="2725162"/>
            <a:ext cx="1883892" cy="1950720"/>
          </p:xfrm>
          <a:graphic>
            <a:graphicData uri="http://schemas.openxmlformats.org/drawingml/2006/table">
              <a:tbl>
                <a:tblPr firstRow="1" bandRow="1">
                  <a:tableStyleId>{5940675A-B579-460E-94D1-54222C63F5DA}</a:tableStyleId>
                </a:tblPr>
                <a:tblGrid>
                  <a:gridCol w="1883892">
                    <a:extLst>
                      <a:ext uri="{9D8B030D-6E8A-4147-A177-3AD203B41FA5}">
                        <a16:colId xmlns:a16="http://schemas.microsoft.com/office/drawing/2014/main" val="2232287867"/>
                      </a:ext>
                    </a:extLst>
                  </a:gridCol>
                </a:tblGrid>
                <a:tr h="370840">
                  <a:tc>
                    <a:txBody>
                      <a:bodyPr/>
                      <a:lstStyle/>
                      <a:p>
                        <a:pPr algn="ctr"/>
                        <a:endParaRPr lang="en-US" sz="2600" dirty="0"/>
                      </a:p>
                    </a:txBody>
                    <a:tcPr>
                      <a:lnT w="12700" cap="flat" cmpd="sng" algn="ctr">
                        <a:noFill/>
                        <a:prstDash val="solid"/>
                        <a:round/>
                        <a:headEnd type="none" w="med" len="med"/>
                        <a:tailEnd type="none" w="med" len="med"/>
                      </a:lnT>
                      <a:noFill/>
                    </a:tcPr>
                  </a:tc>
                  <a:extLst>
                    <a:ext uri="{0D108BD9-81ED-4DB2-BD59-A6C34878D82A}">
                      <a16:rowId xmlns:a16="http://schemas.microsoft.com/office/drawing/2014/main" val="26706480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t>qwerty123</a:t>
                        </a:r>
                      </a:p>
                    </a:txBody>
                    <a:tcPr/>
                  </a:tc>
                  <a:extLst>
                    <a:ext uri="{0D108BD9-81ED-4DB2-BD59-A6C34878D82A}">
                      <a16:rowId xmlns:a16="http://schemas.microsoft.com/office/drawing/2014/main" val="4005638226"/>
                    </a:ext>
                  </a:extLst>
                </a:tr>
                <a:tr h="370840">
                  <a:tc>
                    <a:txBody>
                      <a:bodyPr/>
                      <a:lstStyle/>
                      <a:p>
                        <a:pPr algn="ctr"/>
                        <a:endParaRPr lang="en-US" sz="2600" dirty="0"/>
                      </a:p>
                    </a:txBody>
                    <a:tcPr anchor="ctr"/>
                  </a:tc>
                  <a:extLst>
                    <a:ext uri="{0D108BD9-81ED-4DB2-BD59-A6C34878D82A}">
                      <a16:rowId xmlns:a16="http://schemas.microsoft.com/office/drawing/2014/main" val="440150531"/>
                    </a:ext>
                  </a:extLst>
                </a:tr>
                <a:tr h="370840">
                  <a:tc>
                    <a:txBody>
                      <a:bodyPr/>
                      <a:lstStyle/>
                      <a:p>
                        <a:pPr algn="ctr"/>
                        <a:endParaRPr lang="en-US" sz="2600" dirty="0"/>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p:sp>
          <p:nvSpPr>
            <p:cNvPr id="7" name="TextBox 6">
              <a:extLst>
                <a:ext uri="{FF2B5EF4-FFF2-40B4-BE49-F238E27FC236}">
                  <a16:creationId xmlns:a16="http://schemas.microsoft.com/office/drawing/2014/main" id="{CDDCCE18-5BAC-6C01-10CD-D2A85E28EF0F}"/>
                </a:ext>
              </a:extLst>
            </p:cNvPr>
            <p:cNvSpPr txBox="1"/>
            <p:nvPr/>
          </p:nvSpPr>
          <p:spPr>
            <a:xfrm>
              <a:off x="2318030" y="2109006"/>
              <a:ext cx="415498" cy="461665"/>
            </a:xfrm>
            <a:prstGeom prst="rect">
              <a:avLst/>
            </a:prstGeom>
            <a:noFill/>
          </p:spPr>
          <p:txBody>
            <a:bodyPr wrap="none" rtlCol="0" anchor="ctr">
              <a:spAutoFit/>
            </a:bodyPr>
            <a:lstStyle/>
            <a:p>
              <a:pPr algn="ctr"/>
              <a:r>
                <a:rPr lang="en-US" sz="2400" dirty="0"/>
                <a:t>...</a:t>
              </a:r>
            </a:p>
          </p:txBody>
        </p:sp>
        <p:sp>
          <p:nvSpPr>
            <p:cNvPr id="8" name="TextBox 7">
              <a:extLst>
                <a:ext uri="{FF2B5EF4-FFF2-40B4-BE49-F238E27FC236}">
                  <a16:creationId xmlns:a16="http://schemas.microsoft.com/office/drawing/2014/main" id="{7201B6BF-D32F-B43F-64B9-8D9DAA0EEA4C}"/>
                </a:ext>
              </a:extLst>
            </p:cNvPr>
            <p:cNvSpPr txBox="1"/>
            <p:nvPr/>
          </p:nvSpPr>
          <p:spPr>
            <a:xfrm>
              <a:off x="2318030" y="4727480"/>
              <a:ext cx="415498" cy="461665"/>
            </a:xfrm>
            <a:prstGeom prst="rect">
              <a:avLst/>
            </a:prstGeom>
            <a:noFill/>
          </p:spPr>
          <p:txBody>
            <a:bodyPr wrap="none" rtlCol="0" anchor="ctr">
              <a:spAutoFit/>
            </a:bodyPr>
            <a:lstStyle/>
            <a:p>
              <a:pPr algn="ctr"/>
              <a:r>
                <a:rPr lang="en-US" sz="2400" dirty="0"/>
                <a:t>...</a:t>
              </a:r>
            </a:p>
          </p:txBody>
        </p:sp>
        <p:pic>
          <p:nvPicPr>
            <p:cNvPr id="10" name="Graphic 9" descr="Database outline">
              <a:extLst>
                <a:ext uri="{FF2B5EF4-FFF2-40B4-BE49-F238E27FC236}">
                  <a16:creationId xmlns:a16="http://schemas.microsoft.com/office/drawing/2014/main" id="{3E59ED9A-FA7C-423F-1B40-C9A5497318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63053" y="2718648"/>
              <a:ext cx="1320939" cy="1320939"/>
            </a:xfrm>
            <a:prstGeom prst="rect">
              <a:avLst/>
            </a:prstGeom>
          </p:spPr>
        </p:pic>
        <p:sp>
          <p:nvSpPr>
            <p:cNvPr id="12" name="TextBox 11">
              <a:extLst>
                <a:ext uri="{FF2B5EF4-FFF2-40B4-BE49-F238E27FC236}">
                  <a16:creationId xmlns:a16="http://schemas.microsoft.com/office/drawing/2014/main" id="{13CB1808-2AB8-C430-F636-76C1B807B20D}"/>
                </a:ext>
              </a:extLst>
            </p:cNvPr>
            <p:cNvSpPr txBox="1"/>
            <p:nvPr/>
          </p:nvSpPr>
          <p:spPr>
            <a:xfrm>
              <a:off x="3993028" y="4036012"/>
              <a:ext cx="1899823" cy="830997"/>
            </a:xfrm>
            <a:prstGeom prst="rect">
              <a:avLst/>
            </a:prstGeom>
            <a:noFill/>
          </p:spPr>
          <p:txBody>
            <a:bodyPr wrap="square" rtlCol="0">
              <a:spAutoFit/>
            </a:bodyPr>
            <a:lstStyle/>
            <a:p>
              <a:pPr algn="ctr"/>
              <a:r>
                <a:rPr lang="en-US" sz="2400" dirty="0">
                  <a:solidFill>
                    <a:schemeClr val="accent1">
                      <a:lumMod val="75000"/>
                    </a:schemeClr>
                  </a:solidFill>
                </a:rPr>
                <a:t>Leaked password DB</a:t>
              </a:r>
            </a:p>
          </p:txBody>
        </p:sp>
        <p:sp>
          <p:nvSpPr>
            <p:cNvPr id="14" name="Right Brace 13">
              <a:extLst>
                <a:ext uri="{FF2B5EF4-FFF2-40B4-BE49-F238E27FC236}">
                  <a16:creationId xmlns:a16="http://schemas.microsoft.com/office/drawing/2014/main" id="{C5E891D7-59AE-5833-038B-AB2DB5C80E77}"/>
                </a:ext>
              </a:extLst>
            </p:cNvPr>
            <p:cNvSpPr/>
            <p:nvPr/>
          </p:nvSpPr>
          <p:spPr>
            <a:xfrm>
              <a:off x="3684923" y="2537588"/>
              <a:ext cx="472218" cy="2285215"/>
            </a:xfrm>
            <a:prstGeom prst="rightBrace">
              <a:avLst>
                <a:gd name="adj1" fmla="val 65708"/>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3" name="Picture 12" descr="Icon&#10;&#10;Description automatically generated">
            <a:extLst>
              <a:ext uri="{FF2B5EF4-FFF2-40B4-BE49-F238E27FC236}">
                <a16:creationId xmlns:a16="http://schemas.microsoft.com/office/drawing/2014/main" id="{7423A5AA-7FC9-4E88-E7D3-878BB082A25F}"/>
              </a:ext>
            </a:extLst>
          </p:cNvPr>
          <p:cNvPicPr>
            <a:picLocks noChangeAspect="1"/>
          </p:cNvPicPr>
          <p:nvPr/>
        </p:nvPicPr>
        <p:blipFill>
          <a:blip r:embed="rId8"/>
          <a:stretch>
            <a:fillRect/>
          </a:stretch>
        </p:blipFill>
        <p:spPr>
          <a:xfrm flipH="1">
            <a:off x="9015231" y="2568657"/>
            <a:ext cx="1131293" cy="1229087"/>
          </a:xfrm>
          <a:prstGeom prst="rect">
            <a:avLst/>
          </a:prstGeom>
        </p:spPr>
      </p:pic>
      <p:grpSp>
        <p:nvGrpSpPr>
          <p:cNvPr id="39" name="Group 38">
            <a:extLst>
              <a:ext uri="{FF2B5EF4-FFF2-40B4-BE49-F238E27FC236}">
                <a16:creationId xmlns:a16="http://schemas.microsoft.com/office/drawing/2014/main" id="{BCE54D20-D2C9-66BF-2D28-266DFC251D3A}"/>
              </a:ext>
            </a:extLst>
          </p:cNvPr>
          <p:cNvGrpSpPr/>
          <p:nvPr/>
        </p:nvGrpSpPr>
        <p:grpSpPr>
          <a:xfrm>
            <a:off x="5827228" y="1801148"/>
            <a:ext cx="3188003" cy="1089422"/>
            <a:chOff x="5827228" y="1801148"/>
            <a:chExt cx="3188003" cy="1089422"/>
          </a:xfrm>
        </p:grpSpPr>
        <p:cxnSp>
          <p:nvCxnSpPr>
            <p:cNvPr id="17" name="Straight Arrow Connector 16">
              <a:extLst>
                <a:ext uri="{FF2B5EF4-FFF2-40B4-BE49-F238E27FC236}">
                  <a16:creationId xmlns:a16="http://schemas.microsoft.com/office/drawing/2014/main" id="{2EFD817A-9BE5-1D3B-0B19-3BADF683BE2F}"/>
                </a:ext>
              </a:extLst>
            </p:cNvPr>
            <p:cNvCxnSpPr>
              <a:cxnSpLocks/>
            </p:cNvCxnSpPr>
            <p:nvPr/>
          </p:nvCxnSpPr>
          <p:spPr>
            <a:xfrm flipH="1">
              <a:off x="5827228" y="2750360"/>
              <a:ext cx="3188003"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C461D5E8-D1FD-2280-7E4D-0FEE205CCF23}"/>
                </a:ext>
              </a:extLst>
            </p:cNvPr>
            <p:cNvGrpSpPr/>
            <p:nvPr/>
          </p:nvGrpSpPr>
          <p:grpSpPr>
            <a:xfrm rot="20971411">
              <a:off x="6346545" y="1801148"/>
              <a:ext cx="2176639" cy="1089422"/>
              <a:chOff x="6533764" y="1940705"/>
              <a:chExt cx="2176639" cy="1089422"/>
            </a:xfrm>
          </p:grpSpPr>
          <p:sp>
            <p:nvSpPr>
              <p:cNvPr id="30" name="Rounded Rectangle 29">
                <a:extLst>
                  <a:ext uri="{FF2B5EF4-FFF2-40B4-BE49-F238E27FC236}">
                    <a16:creationId xmlns:a16="http://schemas.microsoft.com/office/drawing/2014/main" id="{A7EAD5D1-B739-0A95-996B-4E6DC1C5D433}"/>
                  </a:ext>
                </a:extLst>
              </p:cNvPr>
              <p:cNvSpPr/>
              <p:nvPr/>
            </p:nvSpPr>
            <p:spPr>
              <a:xfrm rot="623434">
                <a:off x="6533764" y="1940705"/>
                <a:ext cx="1845733" cy="751055"/>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Password</a:t>
                </a:r>
              </a:p>
            </p:txBody>
          </p:sp>
          <p:pic>
            <p:nvPicPr>
              <p:cNvPr id="31" name="Graphic 30" descr="Lock with solid fill">
                <a:extLst>
                  <a:ext uri="{FF2B5EF4-FFF2-40B4-BE49-F238E27FC236}">
                    <a16:creationId xmlns:a16="http://schemas.microsoft.com/office/drawing/2014/main" id="{DCFFC9B3-743A-21A5-0A69-78094C1B71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21258">
                <a:off x="8044894" y="2364618"/>
                <a:ext cx="665509" cy="665509"/>
              </a:xfrm>
              <a:prstGeom prst="rect">
                <a:avLst/>
              </a:prstGeom>
            </p:spPr>
          </p:pic>
        </p:grpSp>
      </p:grpSp>
      <p:grpSp>
        <p:nvGrpSpPr>
          <p:cNvPr id="40" name="Group 39">
            <a:extLst>
              <a:ext uri="{FF2B5EF4-FFF2-40B4-BE49-F238E27FC236}">
                <a16:creationId xmlns:a16="http://schemas.microsoft.com/office/drawing/2014/main" id="{BE8FB39A-220D-AECC-F6D9-7B9EED7CD269}"/>
              </a:ext>
            </a:extLst>
          </p:cNvPr>
          <p:cNvGrpSpPr/>
          <p:nvPr/>
        </p:nvGrpSpPr>
        <p:grpSpPr>
          <a:xfrm>
            <a:off x="5840863" y="3334465"/>
            <a:ext cx="3188003" cy="918828"/>
            <a:chOff x="5840863" y="3334465"/>
            <a:chExt cx="3188003" cy="918828"/>
          </a:xfrm>
        </p:grpSpPr>
        <p:cxnSp>
          <p:nvCxnSpPr>
            <p:cNvPr id="18" name="Straight Arrow Connector 17">
              <a:extLst>
                <a:ext uri="{FF2B5EF4-FFF2-40B4-BE49-F238E27FC236}">
                  <a16:creationId xmlns:a16="http://schemas.microsoft.com/office/drawing/2014/main" id="{68E386C5-F71A-F671-866D-0E8989FAB024}"/>
                </a:ext>
              </a:extLst>
            </p:cNvPr>
            <p:cNvCxnSpPr>
              <a:cxnSpLocks/>
            </p:cNvCxnSpPr>
            <p:nvPr/>
          </p:nvCxnSpPr>
          <p:spPr>
            <a:xfrm>
              <a:off x="5840863" y="4253293"/>
              <a:ext cx="3188003"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0482A54A-2CAA-273B-2749-8B4E81848099}"/>
                </a:ext>
              </a:extLst>
            </p:cNvPr>
            <p:cNvGrpSpPr/>
            <p:nvPr/>
          </p:nvGrpSpPr>
          <p:grpSpPr>
            <a:xfrm rot="888318">
              <a:off x="6297449" y="3334465"/>
              <a:ext cx="2452599" cy="751055"/>
              <a:chOff x="5731583" y="3730349"/>
              <a:chExt cx="2452599" cy="751055"/>
            </a:xfrm>
          </p:grpSpPr>
          <p:sp>
            <p:nvSpPr>
              <p:cNvPr id="33" name="Rounded Rectangle 32">
                <a:extLst>
                  <a:ext uri="{FF2B5EF4-FFF2-40B4-BE49-F238E27FC236}">
                    <a16:creationId xmlns:a16="http://schemas.microsoft.com/office/drawing/2014/main" id="{DF321FA3-92EB-B92C-512F-87249632FDD7}"/>
                  </a:ext>
                </a:extLst>
              </p:cNvPr>
              <p:cNvSpPr/>
              <p:nvPr/>
            </p:nvSpPr>
            <p:spPr>
              <a:xfrm rot="20727466">
                <a:off x="5731583" y="3730349"/>
                <a:ext cx="2024109" cy="751055"/>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7030A0"/>
                    </a:solidFill>
                  </a:rPr>
                  <a:t>Find</a:t>
                </a:r>
                <a:r>
                  <a:rPr lang="en-US" sz="2800" dirty="0">
                    <a:solidFill>
                      <a:schemeClr val="tx1"/>
                    </a:solidFill>
                  </a:rPr>
                  <a:t> or </a:t>
                </a:r>
                <a:r>
                  <a:rPr lang="en-US" sz="2800" dirty="0">
                    <a:solidFill>
                      <a:schemeClr val="accent6">
                        <a:lumMod val="75000"/>
                      </a:schemeClr>
                    </a:solidFill>
                  </a:rPr>
                  <a:t>not</a:t>
                </a:r>
              </a:p>
            </p:txBody>
          </p:sp>
          <p:pic>
            <p:nvPicPr>
              <p:cNvPr id="34" name="Graphic 33" descr="Lock with solid fill">
                <a:extLst>
                  <a:ext uri="{FF2B5EF4-FFF2-40B4-BE49-F238E27FC236}">
                    <a16:creationId xmlns:a16="http://schemas.microsoft.com/office/drawing/2014/main" id="{6CC230DE-1A8E-C183-9497-619ADC1971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633191">
                <a:off x="7518673" y="3791076"/>
                <a:ext cx="665509" cy="665509"/>
              </a:xfrm>
              <a:prstGeom prst="rect">
                <a:avLst/>
              </a:prstGeom>
            </p:spPr>
          </p:pic>
        </p:grpSp>
      </p:grpSp>
    </p:spTree>
    <p:extLst>
      <p:ext uri="{BB962C8B-B14F-4D97-AF65-F5344CB8AC3E}">
        <p14:creationId xmlns:p14="http://schemas.microsoft.com/office/powerpoint/2010/main" val="328355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DC8-6252-D1E9-659D-8E84579DC5CA}"/>
              </a:ext>
            </a:extLst>
          </p:cNvPr>
          <p:cNvSpPr>
            <a:spLocks noGrp="1"/>
          </p:cNvSpPr>
          <p:nvPr>
            <p:ph type="title"/>
          </p:nvPr>
        </p:nvSpPr>
        <p:spPr/>
        <p:txBody>
          <a:bodyPr/>
          <a:lstStyle/>
          <a:p>
            <a:r>
              <a:rPr lang="en-US" dirty="0"/>
              <a:t>Issue: </a:t>
            </a:r>
            <a:r>
              <a:rPr lang="en-US" dirty="0">
                <a:solidFill>
                  <a:srgbClr val="0070C0"/>
                </a:solidFill>
              </a:rPr>
              <a:t>Credibility</a:t>
            </a:r>
          </a:p>
        </p:txBody>
      </p:sp>
      <p:graphicFrame>
        <p:nvGraphicFramePr>
          <p:cNvPr id="4" name="Table 4">
            <a:extLst>
              <a:ext uri="{FF2B5EF4-FFF2-40B4-BE49-F238E27FC236}">
                <a16:creationId xmlns:a16="http://schemas.microsoft.com/office/drawing/2014/main" id="{ED758244-5E32-303C-68AA-26F082955A5A}"/>
              </a:ext>
            </a:extLst>
          </p:cNvPr>
          <p:cNvGraphicFramePr>
            <a:graphicFrameLocks/>
          </p:cNvGraphicFramePr>
          <p:nvPr>
            <p:extLst>
              <p:ext uri="{D42A27DB-BD31-4B8C-83A1-F6EECF244321}">
                <p14:modId xmlns:p14="http://schemas.microsoft.com/office/powerpoint/2010/main" val="1549922917"/>
              </p:ext>
            </p:extLst>
          </p:nvPr>
        </p:nvGraphicFramePr>
        <p:xfrm>
          <a:off x="1431433" y="2572762"/>
          <a:ext cx="1883892" cy="1950720"/>
        </p:xfrm>
        <a:graphic>
          <a:graphicData uri="http://schemas.openxmlformats.org/drawingml/2006/table">
            <a:tbl>
              <a:tblPr firstRow="1" bandRow="1">
                <a:tableStyleId>{5940675A-B579-460E-94D1-54222C63F5DA}</a:tableStyleId>
              </a:tblPr>
              <a:tblGrid>
                <a:gridCol w="1883892">
                  <a:extLst>
                    <a:ext uri="{9D8B030D-6E8A-4147-A177-3AD203B41FA5}">
                      <a16:colId xmlns:a16="http://schemas.microsoft.com/office/drawing/2014/main" val="2232287867"/>
                    </a:ext>
                  </a:extLst>
                </a:gridCol>
              </a:tblGrid>
              <a:tr h="370840">
                <a:tc>
                  <a:txBody>
                    <a:bodyPr/>
                    <a:lstStyle/>
                    <a:p>
                      <a:pPr algn="ctr"/>
                      <a:endParaRPr lang="en-US" sz="2600" dirty="0"/>
                    </a:p>
                  </a:txBody>
                  <a:tcPr>
                    <a:lnT w="12700" cap="flat" cmpd="sng" algn="ctr">
                      <a:noFill/>
                      <a:prstDash val="solid"/>
                      <a:round/>
                      <a:headEnd type="none" w="med" len="med"/>
                      <a:tailEnd type="none" w="med" len="med"/>
                    </a:lnT>
                    <a:noFill/>
                  </a:tcPr>
                </a:tc>
                <a:extLst>
                  <a:ext uri="{0D108BD9-81ED-4DB2-BD59-A6C34878D82A}">
                    <a16:rowId xmlns:a16="http://schemas.microsoft.com/office/drawing/2014/main" val="26706480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t>qwerty123</a:t>
                      </a:r>
                    </a:p>
                  </a:txBody>
                  <a:tcPr/>
                </a:tc>
                <a:extLst>
                  <a:ext uri="{0D108BD9-81ED-4DB2-BD59-A6C34878D82A}">
                    <a16:rowId xmlns:a16="http://schemas.microsoft.com/office/drawing/2014/main" val="4005638226"/>
                  </a:ext>
                </a:extLst>
              </a:tr>
              <a:tr h="370840">
                <a:tc>
                  <a:txBody>
                    <a:bodyPr/>
                    <a:lstStyle/>
                    <a:p>
                      <a:pPr algn="ctr"/>
                      <a:endParaRPr lang="en-US" sz="2600" dirty="0"/>
                    </a:p>
                  </a:txBody>
                  <a:tcPr anchor="ctr"/>
                </a:tc>
                <a:extLst>
                  <a:ext uri="{0D108BD9-81ED-4DB2-BD59-A6C34878D82A}">
                    <a16:rowId xmlns:a16="http://schemas.microsoft.com/office/drawing/2014/main" val="440150531"/>
                  </a:ext>
                </a:extLst>
              </a:tr>
              <a:tr h="370840">
                <a:tc>
                  <a:txBody>
                    <a:bodyPr/>
                    <a:lstStyle/>
                    <a:p>
                      <a:pPr algn="ctr"/>
                      <a:endParaRPr lang="en-US" sz="2600" dirty="0"/>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p:sp>
        <p:nvSpPr>
          <p:cNvPr id="5" name="TextBox 4">
            <a:extLst>
              <a:ext uri="{FF2B5EF4-FFF2-40B4-BE49-F238E27FC236}">
                <a16:creationId xmlns:a16="http://schemas.microsoft.com/office/drawing/2014/main" id="{3CA07380-EE6D-B99E-6BA7-DF058C4A9FB7}"/>
              </a:ext>
            </a:extLst>
          </p:cNvPr>
          <p:cNvSpPr txBox="1"/>
          <p:nvPr/>
        </p:nvSpPr>
        <p:spPr>
          <a:xfrm>
            <a:off x="2165630" y="1956606"/>
            <a:ext cx="415498" cy="461665"/>
          </a:xfrm>
          <a:prstGeom prst="rect">
            <a:avLst/>
          </a:prstGeom>
          <a:noFill/>
        </p:spPr>
        <p:txBody>
          <a:bodyPr wrap="none" rtlCol="0" anchor="ctr">
            <a:spAutoFit/>
          </a:bodyPr>
          <a:lstStyle/>
          <a:p>
            <a:pPr algn="ctr"/>
            <a:r>
              <a:rPr lang="en-US" sz="2400" dirty="0"/>
              <a:t>...</a:t>
            </a:r>
          </a:p>
        </p:txBody>
      </p:sp>
      <p:sp>
        <p:nvSpPr>
          <p:cNvPr id="6" name="TextBox 5">
            <a:extLst>
              <a:ext uri="{FF2B5EF4-FFF2-40B4-BE49-F238E27FC236}">
                <a16:creationId xmlns:a16="http://schemas.microsoft.com/office/drawing/2014/main" id="{AA54CE39-5D1C-ED23-29ED-B70C7636113A}"/>
              </a:ext>
            </a:extLst>
          </p:cNvPr>
          <p:cNvSpPr txBox="1"/>
          <p:nvPr/>
        </p:nvSpPr>
        <p:spPr>
          <a:xfrm>
            <a:off x="2165630" y="4575080"/>
            <a:ext cx="415498" cy="461665"/>
          </a:xfrm>
          <a:prstGeom prst="rect">
            <a:avLst/>
          </a:prstGeom>
          <a:noFill/>
        </p:spPr>
        <p:txBody>
          <a:bodyPr wrap="none" rtlCol="0" anchor="ctr">
            <a:spAutoFit/>
          </a:bodyPr>
          <a:lstStyle/>
          <a:p>
            <a:pPr algn="ctr"/>
            <a:r>
              <a:rPr lang="en-US" sz="2400" dirty="0"/>
              <a:t>...</a:t>
            </a:r>
          </a:p>
        </p:txBody>
      </p:sp>
      <p:pic>
        <p:nvPicPr>
          <p:cNvPr id="7" name="Graphic 6" descr="Database outline">
            <a:extLst>
              <a:ext uri="{FF2B5EF4-FFF2-40B4-BE49-F238E27FC236}">
                <a16:creationId xmlns:a16="http://schemas.microsoft.com/office/drawing/2014/main" id="{28503CDC-B0AF-07FC-2FBF-36A97C8B10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8553" y="2768530"/>
            <a:ext cx="1320939" cy="1320939"/>
          </a:xfrm>
          <a:prstGeom prst="rect">
            <a:avLst/>
          </a:prstGeom>
        </p:spPr>
      </p:pic>
      <p:sp>
        <p:nvSpPr>
          <p:cNvPr id="8" name="TextBox 7">
            <a:extLst>
              <a:ext uri="{FF2B5EF4-FFF2-40B4-BE49-F238E27FC236}">
                <a16:creationId xmlns:a16="http://schemas.microsoft.com/office/drawing/2014/main" id="{ABC34BB4-FF61-7F32-8F01-18FC919B2CF3}"/>
              </a:ext>
            </a:extLst>
          </p:cNvPr>
          <p:cNvSpPr txBox="1"/>
          <p:nvPr/>
        </p:nvSpPr>
        <p:spPr>
          <a:xfrm>
            <a:off x="3768528" y="4085894"/>
            <a:ext cx="1899823" cy="461665"/>
          </a:xfrm>
          <a:prstGeom prst="rect">
            <a:avLst/>
          </a:prstGeom>
          <a:noFill/>
        </p:spPr>
        <p:txBody>
          <a:bodyPr wrap="square" rtlCol="0">
            <a:spAutoFit/>
          </a:bodyPr>
          <a:lstStyle/>
          <a:p>
            <a:pPr algn="ctr"/>
            <a:r>
              <a:rPr lang="en-US" sz="2400" dirty="0">
                <a:solidFill>
                  <a:schemeClr val="accent1">
                    <a:lumMod val="75000"/>
                  </a:schemeClr>
                </a:solidFill>
              </a:rPr>
              <a:t>DB</a:t>
            </a:r>
          </a:p>
        </p:txBody>
      </p:sp>
      <p:pic>
        <p:nvPicPr>
          <p:cNvPr id="9" name="Picture 8" descr="Icon&#10;&#10;Description automatically generated">
            <a:extLst>
              <a:ext uri="{FF2B5EF4-FFF2-40B4-BE49-F238E27FC236}">
                <a16:creationId xmlns:a16="http://schemas.microsoft.com/office/drawing/2014/main" id="{9E50B56B-BE6F-5595-8B83-23ADFBEFBFF4}"/>
              </a:ext>
            </a:extLst>
          </p:cNvPr>
          <p:cNvPicPr>
            <a:picLocks noChangeAspect="1"/>
          </p:cNvPicPr>
          <p:nvPr/>
        </p:nvPicPr>
        <p:blipFill>
          <a:blip r:embed="rId5"/>
          <a:stretch>
            <a:fillRect/>
          </a:stretch>
        </p:blipFill>
        <p:spPr>
          <a:xfrm flipH="1">
            <a:off x="9749829" y="2745630"/>
            <a:ext cx="1131293" cy="1229087"/>
          </a:xfrm>
          <a:prstGeom prst="rect">
            <a:avLst/>
          </a:prstGeom>
        </p:spPr>
      </p:pic>
      <p:cxnSp>
        <p:nvCxnSpPr>
          <p:cNvPr id="10" name="Straight Arrow Connector 9">
            <a:extLst>
              <a:ext uri="{FF2B5EF4-FFF2-40B4-BE49-F238E27FC236}">
                <a16:creationId xmlns:a16="http://schemas.microsoft.com/office/drawing/2014/main" id="{0526F249-B68C-41BC-4BE0-14BCE388CBF0}"/>
              </a:ext>
            </a:extLst>
          </p:cNvPr>
          <p:cNvCxnSpPr>
            <a:cxnSpLocks/>
          </p:cNvCxnSpPr>
          <p:nvPr/>
        </p:nvCxnSpPr>
        <p:spPr>
          <a:xfrm flipH="1">
            <a:off x="5732271" y="2794503"/>
            <a:ext cx="3357212"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6589E78-D667-B9E1-E45B-F12903377208}"/>
              </a:ext>
            </a:extLst>
          </p:cNvPr>
          <p:cNvCxnSpPr>
            <a:cxnSpLocks/>
          </p:cNvCxnSpPr>
          <p:nvPr/>
        </p:nvCxnSpPr>
        <p:spPr>
          <a:xfrm>
            <a:off x="5732271" y="4670403"/>
            <a:ext cx="3473311"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34D0C701-70B1-DC0F-BB2B-47FC08E41AE6}"/>
              </a:ext>
            </a:extLst>
          </p:cNvPr>
          <p:cNvGrpSpPr/>
          <p:nvPr/>
        </p:nvGrpSpPr>
        <p:grpSpPr>
          <a:xfrm rot="20995912">
            <a:off x="6506107" y="1840476"/>
            <a:ext cx="2176639" cy="1089422"/>
            <a:chOff x="6533764" y="1940705"/>
            <a:chExt cx="2176639" cy="1089422"/>
          </a:xfrm>
        </p:grpSpPr>
        <p:sp>
          <p:nvSpPr>
            <p:cNvPr id="12" name="Rounded Rectangle 11">
              <a:extLst>
                <a:ext uri="{FF2B5EF4-FFF2-40B4-BE49-F238E27FC236}">
                  <a16:creationId xmlns:a16="http://schemas.microsoft.com/office/drawing/2014/main" id="{CE9A63D9-75BA-06E4-B97F-F52D0D22A9EE}"/>
                </a:ext>
              </a:extLst>
            </p:cNvPr>
            <p:cNvSpPr/>
            <p:nvPr/>
          </p:nvSpPr>
          <p:spPr>
            <a:xfrm rot="623434">
              <a:off x="6533764" y="1940705"/>
              <a:ext cx="1845733" cy="751055"/>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Password</a:t>
              </a:r>
            </a:p>
          </p:txBody>
        </p:sp>
        <p:pic>
          <p:nvPicPr>
            <p:cNvPr id="13" name="Graphic 12" descr="Lock with solid fill">
              <a:extLst>
                <a:ext uri="{FF2B5EF4-FFF2-40B4-BE49-F238E27FC236}">
                  <a16:creationId xmlns:a16="http://schemas.microsoft.com/office/drawing/2014/main" id="{5F891172-892B-B614-801A-2DD3484F87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621258">
              <a:off x="8044894" y="2364618"/>
              <a:ext cx="665509" cy="665509"/>
            </a:xfrm>
            <a:prstGeom prst="rect">
              <a:avLst/>
            </a:prstGeom>
          </p:spPr>
        </p:pic>
      </p:grpSp>
      <p:grpSp>
        <p:nvGrpSpPr>
          <p:cNvPr id="14" name="Group 13">
            <a:extLst>
              <a:ext uri="{FF2B5EF4-FFF2-40B4-BE49-F238E27FC236}">
                <a16:creationId xmlns:a16="http://schemas.microsoft.com/office/drawing/2014/main" id="{747504F6-6842-10FC-E78B-48235666500B}"/>
              </a:ext>
            </a:extLst>
          </p:cNvPr>
          <p:cNvGrpSpPr/>
          <p:nvPr/>
        </p:nvGrpSpPr>
        <p:grpSpPr>
          <a:xfrm rot="822254">
            <a:off x="6691143" y="3759388"/>
            <a:ext cx="1760690" cy="814516"/>
            <a:chOff x="6423492" y="3642069"/>
            <a:chExt cx="1760690" cy="814516"/>
          </a:xfrm>
        </p:grpSpPr>
        <p:sp>
          <p:nvSpPr>
            <p:cNvPr id="15" name="Rounded Rectangle 14">
              <a:extLst>
                <a:ext uri="{FF2B5EF4-FFF2-40B4-BE49-F238E27FC236}">
                  <a16:creationId xmlns:a16="http://schemas.microsoft.com/office/drawing/2014/main" id="{F32C2B6E-165A-9F8B-8619-414C5E6F88BE}"/>
                </a:ext>
              </a:extLst>
            </p:cNvPr>
            <p:cNvSpPr/>
            <p:nvPr/>
          </p:nvSpPr>
          <p:spPr>
            <a:xfrm rot="20727466">
              <a:off x="6423492" y="3642069"/>
              <a:ext cx="1320937" cy="751055"/>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7030A0"/>
                  </a:solidFill>
                </a:rPr>
                <a:t>Find!</a:t>
              </a:r>
              <a:endParaRPr lang="en-US" sz="2400" dirty="0">
                <a:solidFill>
                  <a:schemeClr val="accent6">
                    <a:lumMod val="75000"/>
                  </a:schemeClr>
                </a:solidFill>
              </a:endParaRPr>
            </a:p>
          </p:txBody>
        </p:sp>
        <p:pic>
          <p:nvPicPr>
            <p:cNvPr id="16" name="Graphic 15" descr="Lock with solid fill">
              <a:extLst>
                <a:ext uri="{FF2B5EF4-FFF2-40B4-BE49-F238E27FC236}">
                  <a16:creationId xmlns:a16="http://schemas.microsoft.com/office/drawing/2014/main" id="{16093227-FAC0-C260-C107-94B1AA87AF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633191">
              <a:off x="7518673" y="3791076"/>
              <a:ext cx="665509" cy="665509"/>
            </a:xfrm>
            <a:prstGeom prst="rect">
              <a:avLst/>
            </a:prstGeom>
          </p:spPr>
        </p:pic>
      </p:grpSp>
      <p:sp>
        <p:nvSpPr>
          <p:cNvPr id="17" name="Right Brace 16">
            <a:extLst>
              <a:ext uri="{FF2B5EF4-FFF2-40B4-BE49-F238E27FC236}">
                <a16:creationId xmlns:a16="http://schemas.microsoft.com/office/drawing/2014/main" id="{4A6AC955-B458-14C4-2F82-4EBE45BF89A9}"/>
              </a:ext>
            </a:extLst>
          </p:cNvPr>
          <p:cNvSpPr/>
          <p:nvPr/>
        </p:nvSpPr>
        <p:spPr>
          <a:xfrm>
            <a:off x="3532523" y="2385188"/>
            <a:ext cx="472218" cy="2285215"/>
          </a:xfrm>
          <a:prstGeom prst="rightBrace">
            <a:avLst>
              <a:gd name="adj1" fmla="val 65708"/>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 name="Group 23">
            <a:extLst>
              <a:ext uri="{FF2B5EF4-FFF2-40B4-BE49-F238E27FC236}">
                <a16:creationId xmlns:a16="http://schemas.microsoft.com/office/drawing/2014/main" id="{AD43800E-B53D-B191-5527-B376D0781F61}"/>
              </a:ext>
            </a:extLst>
          </p:cNvPr>
          <p:cNvGrpSpPr/>
          <p:nvPr/>
        </p:nvGrpSpPr>
        <p:grpSpPr>
          <a:xfrm>
            <a:off x="8907173" y="4024161"/>
            <a:ext cx="2730684" cy="1487064"/>
            <a:chOff x="8907173" y="4024161"/>
            <a:chExt cx="2730684" cy="1487064"/>
          </a:xfrm>
        </p:grpSpPr>
        <p:sp>
          <p:nvSpPr>
            <p:cNvPr id="19" name="TextBox 18">
              <a:extLst>
                <a:ext uri="{FF2B5EF4-FFF2-40B4-BE49-F238E27FC236}">
                  <a16:creationId xmlns:a16="http://schemas.microsoft.com/office/drawing/2014/main" id="{2AB35FAF-CA0B-704C-2BBB-1CE51D9D0C71}"/>
                </a:ext>
              </a:extLst>
            </p:cNvPr>
            <p:cNvSpPr txBox="1"/>
            <p:nvPr/>
          </p:nvSpPr>
          <p:spPr>
            <a:xfrm>
              <a:off x="8907173" y="4988005"/>
              <a:ext cx="2730684" cy="523220"/>
            </a:xfrm>
            <a:prstGeom prst="rect">
              <a:avLst/>
            </a:prstGeom>
            <a:noFill/>
          </p:spPr>
          <p:txBody>
            <a:bodyPr wrap="none" rtlCol="0">
              <a:spAutoFit/>
            </a:bodyPr>
            <a:lstStyle/>
            <a:p>
              <a:r>
                <a:rPr lang="en-US" sz="2800" dirty="0">
                  <a:solidFill>
                    <a:srgbClr val="FF0000"/>
                  </a:solidFill>
                </a:rPr>
                <a:t>Update password</a:t>
              </a:r>
            </a:p>
          </p:txBody>
        </p:sp>
        <p:pic>
          <p:nvPicPr>
            <p:cNvPr id="21" name="Graphic 20" descr="Wrench with solid fill">
              <a:extLst>
                <a:ext uri="{FF2B5EF4-FFF2-40B4-BE49-F238E27FC236}">
                  <a16:creationId xmlns:a16="http://schemas.microsoft.com/office/drawing/2014/main" id="{91C44F36-B43E-47CA-BC52-5EB9A02888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315" y="4024161"/>
              <a:ext cx="914400" cy="914400"/>
            </a:xfrm>
            <a:prstGeom prst="rect">
              <a:avLst/>
            </a:prstGeom>
          </p:spPr>
        </p:pic>
      </p:grpSp>
      <p:pic>
        <p:nvPicPr>
          <p:cNvPr id="22" name="Picture 21" descr="A picture containing drawing&#10;&#10;Description automatically generated">
            <a:extLst>
              <a:ext uri="{FF2B5EF4-FFF2-40B4-BE49-F238E27FC236}">
                <a16:creationId xmlns:a16="http://schemas.microsoft.com/office/drawing/2014/main" id="{88B660A8-5CD0-E96A-62E9-D589C22A99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68528" y="2385188"/>
            <a:ext cx="930618" cy="981404"/>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FBC99F0D-1902-DBF8-64AB-A192C92D46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57174" y="3097533"/>
            <a:ext cx="930618" cy="981404"/>
          </a:xfrm>
          <a:prstGeom prst="rect">
            <a:avLst/>
          </a:prstGeom>
        </p:spPr>
      </p:pic>
      <p:sp>
        <p:nvSpPr>
          <p:cNvPr id="26" name="Rounded Rectangle 25">
            <a:extLst>
              <a:ext uri="{FF2B5EF4-FFF2-40B4-BE49-F238E27FC236}">
                <a16:creationId xmlns:a16="http://schemas.microsoft.com/office/drawing/2014/main" id="{3F18B81A-242A-F430-71B6-E176F99556CE}"/>
              </a:ext>
            </a:extLst>
          </p:cNvPr>
          <p:cNvSpPr/>
          <p:nvPr/>
        </p:nvSpPr>
        <p:spPr>
          <a:xfrm>
            <a:off x="1322822" y="5578424"/>
            <a:ext cx="10547227" cy="874236"/>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rPr>
              <a:t>Credibility</a:t>
            </a:r>
            <a:r>
              <a:rPr lang="en-US" sz="2800" dirty="0">
                <a:solidFill>
                  <a:srgbClr val="0070C0"/>
                </a:solidFill>
              </a:rPr>
              <a:t>:</a:t>
            </a:r>
            <a:r>
              <a:rPr lang="en-US" sz="2800" dirty="0">
                <a:solidFill>
                  <a:schemeClr val="tx1"/>
                </a:solidFill>
              </a:rPr>
              <a:t> Any malicious server </a:t>
            </a:r>
            <a:r>
              <a:rPr lang="en-US" sz="2800" dirty="0">
                <a:solidFill>
                  <a:srgbClr val="C00000"/>
                </a:solidFill>
              </a:rPr>
              <a:t>shouldn’t</a:t>
            </a:r>
            <a:r>
              <a:rPr lang="en-US" sz="2800" dirty="0">
                <a:solidFill>
                  <a:schemeClr val="tx1"/>
                </a:solidFill>
              </a:rPr>
              <a:t> convince the </a:t>
            </a:r>
          </a:p>
          <a:p>
            <a:pPr algn="ctr"/>
            <a:r>
              <a:rPr lang="en-US" sz="2800" dirty="0">
                <a:solidFill>
                  <a:schemeClr val="tx1"/>
                </a:solidFill>
              </a:rPr>
              <a:t>client that (a high-entropy) password is in DB.</a:t>
            </a:r>
          </a:p>
        </p:txBody>
      </p:sp>
    </p:spTree>
    <p:extLst>
      <p:ext uri="{BB962C8B-B14F-4D97-AF65-F5344CB8AC3E}">
        <p14:creationId xmlns:p14="http://schemas.microsoft.com/office/powerpoint/2010/main" val="354754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82CC315-DB00-CD69-BCA2-CDED923E19DD}"/>
              </a:ext>
            </a:extLst>
          </p:cNvPr>
          <p:cNvSpPr txBox="1"/>
          <p:nvPr/>
        </p:nvSpPr>
        <p:spPr>
          <a:xfrm>
            <a:off x="3367379" y="3515143"/>
            <a:ext cx="6302238" cy="492443"/>
          </a:xfrm>
          <a:prstGeom prst="rect">
            <a:avLst/>
          </a:prstGeom>
          <a:noFill/>
        </p:spPr>
        <p:txBody>
          <a:bodyPr wrap="none" rtlCol="0">
            <a:spAutoFit/>
          </a:bodyPr>
          <a:lstStyle/>
          <a:p>
            <a:r>
              <a:rPr lang="en-US" sz="2600" b="1" u="sng" dirty="0">
                <a:solidFill>
                  <a:srgbClr val="7030A0"/>
                </a:solidFill>
              </a:rPr>
              <a:t>Our Goal:</a:t>
            </a:r>
            <a:r>
              <a:rPr lang="en-US" sz="2600" dirty="0">
                <a:solidFill>
                  <a:srgbClr val="7030A0"/>
                </a:solidFill>
              </a:rPr>
              <a:t> Round Optimal Protocol (2 rounds)</a:t>
            </a:r>
          </a:p>
        </p:txBody>
      </p:sp>
      <p:sp>
        <p:nvSpPr>
          <p:cNvPr id="2" name="Title 1">
            <a:extLst>
              <a:ext uri="{FF2B5EF4-FFF2-40B4-BE49-F238E27FC236}">
                <a16:creationId xmlns:a16="http://schemas.microsoft.com/office/drawing/2014/main" id="{6FDE426A-2333-CED9-7E87-BEB3A1559844}"/>
              </a:ext>
            </a:extLst>
          </p:cNvPr>
          <p:cNvSpPr>
            <a:spLocks noGrp="1"/>
          </p:cNvSpPr>
          <p:nvPr>
            <p:ph type="title"/>
          </p:nvPr>
        </p:nvSpPr>
        <p:spPr/>
        <p:txBody>
          <a:bodyPr/>
          <a:lstStyle/>
          <a:p>
            <a:r>
              <a:rPr lang="en-US" dirty="0">
                <a:solidFill>
                  <a:srgbClr val="0070C0"/>
                </a:solidFill>
              </a:rPr>
              <a:t>Our Def: </a:t>
            </a:r>
            <a:r>
              <a:rPr lang="en-US" dirty="0"/>
              <a:t>Credible </a:t>
            </a:r>
            <a:r>
              <a:rPr lang="en-US" dirty="0">
                <a:solidFill>
                  <a:srgbClr val="0070C0"/>
                </a:solidFill>
              </a:rPr>
              <a:t>Private </a:t>
            </a:r>
            <a:r>
              <a:rPr lang="en-US" dirty="0"/>
              <a:t>Set Membership</a:t>
            </a:r>
          </a:p>
        </p:txBody>
      </p:sp>
      <p:sp>
        <p:nvSpPr>
          <p:cNvPr id="4" name="TextBox 3">
            <a:extLst>
              <a:ext uri="{FF2B5EF4-FFF2-40B4-BE49-F238E27FC236}">
                <a16:creationId xmlns:a16="http://schemas.microsoft.com/office/drawing/2014/main" id="{B699599D-F81C-5CAE-C019-E29F8CFB4300}"/>
              </a:ext>
            </a:extLst>
          </p:cNvPr>
          <p:cNvSpPr txBox="1"/>
          <p:nvPr/>
        </p:nvSpPr>
        <p:spPr>
          <a:xfrm>
            <a:off x="529492" y="3352717"/>
            <a:ext cx="1185611" cy="584775"/>
          </a:xfrm>
          <a:prstGeom prst="rect">
            <a:avLst/>
          </a:prstGeom>
          <a:noFill/>
        </p:spPr>
        <p:txBody>
          <a:bodyPr wrap="square" rtlCol="0">
            <a:spAutoFit/>
          </a:bodyPr>
          <a:lstStyle/>
          <a:p>
            <a:pPr algn="ctr"/>
            <a:r>
              <a:rPr lang="en-US" sz="3200" u="sng" dirty="0">
                <a:solidFill>
                  <a:schemeClr val="accent1">
                    <a:lumMod val="75000"/>
                  </a:schemeClr>
                </a:solidFill>
              </a:rPr>
              <a:t>DB</a:t>
            </a:r>
            <a:r>
              <a:rPr lang="en-US" sz="3200" dirty="0">
                <a:solidFill>
                  <a:schemeClr val="accent1">
                    <a:lumMod val="75000"/>
                  </a:schemeClr>
                </a:solidFill>
              </a:rPr>
              <a:t>:</a:t>
            </a:r>
          </a:p>
        </p:txBody>
      </p:sp>
      <p:pic>
        <p:nvPicPr>
          <p:cNvPr id="5" name="Picture 4" descr="Icon&#10;&#10;Description automatically generated">
            <a:extLst>
              <a:ext uri="{FF2B5EF4-FFF2-40B4-BE49-F238E27FC236}">
                <a16:creationId xmlns:a16="http://schemas.microsoft.com/office/drawing/2014/main" id="{38AB9039-26C4-A135-4E9B-6781B3783101}"/>
              </a:ext>
            </a:extLst>
          </p:cNvPr>
          <p:cNvPicPr>
            <a:picLocks noChangeAspect="1"/>
          </p:cNvPicPr>
          <p:nvPr/>
        </p:nvPicPr>
        <p:blipFill>
          <a:blip r:embed="rId3"/>
          <a:stretch>
            <a:fillRect/>
          </a:stretch>
        </p:blipFill>
        <p:spPr>
          <a:xfrm flipH="1">
            <a:off x="9440024" y="2862999"/>
            <a:ext cx="1131293" cy="1229087"/>
          </a:xfrm>
          <a:prstGeom prst="rect">
            <a:avLst/>
          </a:prstGeom>
        </p:spPr>
      </p:pic>
      <p:cxnSp>
        <p:nvCxnSpPr>
          <p:cNvPr id="6" name="Straight Arrow Connector 5">
            <a:extLst>
              <a:ext uri="{FF2B5EF4-FFF2-40B4-BE49-F238E27FC236}">
                <a16:creationId xmlns:a16="http://schemas.microsoft.com/office/drawing/2014/main" id="{64041A9E-321B-4144-605B-B517BCA95FEF}"/>
              </a:ext>
            </a:extLst>
          </p:cNvPr>
          <p:cNvCxnSpPr>
            <a:cxnSpLocks/>
          </p:cNvCxnSpPr>
          <p:nvPr/>
        </p:nvCxnSpPr>
        <p:spPr>
          <a:xfrm flipH="1">
            <a:off x="4255958" y="2793433"/>
            <a:ext cx="3917813"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5B54236-73DA-3FC9-A61D-42EFCC50FC06}"/>
              </a:ext>
            </a:extLst>
          </p:cNvPr>
          <p:cNvCxnSpPr>
            <a:cxnSpLocks/>
          </p:cNvCxnSpPr>
          <p:nvPr/>
        </p:nvCxnSpPr>
        <p:spPr>
          <a:xfrm flipV="1">
            <a:off x="3906983" y="4600275"/>
            <a:ext cx="4656468" cy="167"/>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F1364C0-177D-8050-65C2-EC4FB6D4CFF3}"/>
              </a:ext>
            </a:extLst>
          </p:cNvPr>
          <p:cNvGrpSpPr/>
          <p:nvPr/>
        </p:nvGrpSpPr>
        <p:grpSpPr>
          <a:xfrm rot="20965262">
            <a:off x="5681401" y="1888145"/>
            <a:ext cx="1459399" cy="1024208"/>
            <a:chOff x="7453964" y="1916189"/>
            <a:chExt cx="1459399" cy="1024208"/>
          </a:xfrm>
        </p:grpSpPr>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5A6176A4-1740-1252-64FB-27BECC702A39}"/>
                    </a:ext>
                  </a:extLst>
                </p:cNvPr>
                <p:cNvSpPr/>
                <p:nvPr/>
              </p:nvSpPr>
              <p:spPr>
                <a:xfrm rot="623434">
                  <a:off x="7453964" y="1916189"/>
                  <a:ext cx="1122563" cy="751055"/>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chemeClr val="tx1"/>
                            </a:solidFill>
                            <a:latin typeface="Cambria Math" panose="02040503050406030204" pitchFamily="18" charset="0"/>
                          </a:rPr>
                          <m:t>𝑥</m:t>
                        </m:r>
                      </m:oMath>
                    </m:oMathPara>
                  </a14:m>
                  <a:endParaRPr lang="en-US" sz="3200" dirty="0">
                    <a:solidFill>
                      <a:schemeClr val="tx1"/>
                    </a:solidFill>
                  </a:endParaRPr>
                </a:p>
              </p:txBody>
            </p:sp>
          </mc:Choice>
          <mc:Fallback xmlns="">
            <p:sp>
              <p:nvSpPr>
                <p:cNvPr id="9" name="Rounded Rectangle 8">
                  <a:extLst>
                    <a:ext uri="{FF2B5EF4-FFF2-40B4-BE49-F238E27FC236}">
                      <a16:creationId xmlns:a16="http://schemas.microsoft.com/office/drawing/2014/main" id="{5A6176A4-1740-1252-64FB-27BECC702A39}"/>
                    </a:ext>
                  </a:extLst>
                </p:cNvPr>
                <p:cNvSpPr>
                  <a:spLocks noRot="1" noChangeAspect="1" noMove="1" noResize="1" noEditPoints="1" noAdjustHandles="1" noChangeArrowheads="1" noChangeShapeType="1" noTextEdit="1"/>
                </p:cNvSpPr>
                <p:nvPr/>
              </p:nvSpPr>
              <p:spPr>
                <a:xfrm rot="623434">
                  <a:off x="7453964" y="1916189"/>
                  <a:ext cx="1122563" cy="751055"/>
                </a:xfrm>
                <a:prstGeom prst="roundRect">
                  <a:avLst>
                    <a:gd name="adj" fmla="val 19766"/>
                  </a:avLst>
                </a:prstGeom>
                <a:blipFill>
                  <a:blip r:embed="rId4"/>
                  <a:stretch>
                    <a:fillRect/>
                  </a:stretch>
                </a:blipFill>
                <a:ln w="25400">
                  <a:solidFill>
                    <a:srgbClr val="FF0000"/>
                  </a:solidFill>
                </a:ln>
              </p:spPr>
              <p:txBody>
                <a:bodyPr/>
                <a:lstStyle/>
                <a:p>
                  <a:r>
                    <a:rPr lang="en-US">
                      <a:noFill/>
                    </a:rPr>
                    <a:t> </a:t>
                  </a:r>
                </a:p>
              </p:txBody>
            </p:sp>
          </mc:Fallback>
        </mc:AlternateContent>
        <p:pic>
          <p:nvPicPr>
            <p:cNvPr id="10" name="Graphic 9" descr="Lock with solid fill">
              <a:extLst>
                <a:ext uri="{FF2B5EF4-FFF2-40B4-BE49-F238E27FC236}">
                  <a16:creationId xmlns:a16="http://schemas.microsoft.com/office/drawing/2014/main" id="{F0EBCAFB-E636-093A-FA81-E549D81FB5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621258">
              <a:off x="8247854" y="2274888"/>
              <a:ext cx="665509" cy="665509"/>
            </a:xfrm>
            <a:prstGeom prst="rect">
              <a:avLst/>
            </a:prstGeom>
          </p:spPr>
        </p:pic>
      </p:grpSp>
      <p:grpSp>
        <p:nvGrpSpPr>
          <p:cNvPr id="11" name="Group 10">
            <a:extLst>
              <a:ext uri="{FF2B5EF4-FFF2-40B4-BE49-F238E27FC236}">
                <a16:creationId xmlns:a16="http://schemas.microsoft.com/office/drawing/2014/main" id="{B04F8082-0FF2-7201-9BCE-5EF894332BAC}"/>
              </a:ext>
            </a:extLst>
          </p:cNvPr>
          <p:cNvGrpSpPr/>
          <p:nvPr/>
        </p:nvGrpSpPr>
        <p:grpSpPr>
          <a:xfrm rot="899480">
            <a:off x="4309827" y="3362353"/>
            <a:ext cx="4275312" cy="922889"/>
            <a:chOff x="3908870" y="3791076"/>
            <a:chExt cx="4275312" cy="922889"/>
          </a:xfrm>
        </p:grpSpPr>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D5C75034-C733-35D9-929B-12E7FEB47111}"/>
                    </a:ext>
                  </a:extLst>
                </p:cNvPr>
                <p:cNvSpPr/>
                <p:nvPr/>
              </p:nvSpPr>
              <p:spPr>
                <a:xfrm rot="20727466">
                  <a:off x="3908870" y="3962910"/>
                  <a:ext cx="3876498" cy="751055"/>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dirty="0" smtClean="0">
                            <a:solidFill>
                              <a:srgbClr val="7030A0"/>
                            </a:solidFill>
                            <a:latin typeface="Cambria Math" panose="02040503050406030204" pitchFamily="18" charset="0"/>
                          </a:rPr>
                          <m:t>∃</m:t>
                        </m:r>
                        <m:r>
                          <a:rPr lang="en-US" sz="2800" b="0" i="1" dirty="0" smtClean="0">
                            <a:solidFill>
                              <a:srgbClr val="7030A0"/>
                            </a:solidFill>
                            <a:latin typeface="Cambria Math" panose="02040503050406030204" pitchFamily="18" charset="0"/>
                          </a:rPr>
                          <m:t>𝑤</m:t>
                        </m:r>
                        <m:r>
                          <a:rPr lang="en-US" sz="2800" b="0" i="1" dirty="0" smtClean="0">
                            <a:solidFill>
                              <a:srgbClr val="7030A0"/>
                            </a:solidFill>
                            <a:latin typeface="Cambria Math" panose="02040503050406030204" pitchFamily="18" charset="0"/>
                          </a:rPr>
                          <m:t>∈</m:t>
                        </m:r>
                        <m:r>
                          <m:rPr>
                            <m:sty m:val="p"/>
                          </m:rPr>
                          <a:rPr lang="en-US" sz="2800" b="0" i="1" dirty="0" smtClean="0">
                            <a:solidFill>
                              <a:srgbClr val="7030A0"/>
                            </a:solidFill>
                            <a:latin typeface="Cambria Math" panose="02040503050406030204" pitchFamily="18" charset="0"/>
                          </a:rPr>
                          <m:t>DB</m:t>
                        </m:r>
                        <m:r>
                          <a:rPr lang="en-US" sz="2800" b="0" i="1" dirty="0" smtClean="0">
                            <a:solidFill>
                              <a:srgbClr val="7030A0"/>
                            </a:solidFill>
                            <a:latin typeface="Cambria Math" panose="02040503050406030204" pitchFamily="18" charset="0"/>
                          </a:rPr>
                          <m:t>:</m:t>
                        </m:r>
                        <m:r>
                          <a:rPr lang="en-US" sz="2800" b="0" i="1" dirty="0" smtClean="0">
                            <a:solidFill>
                              <a:srgbClr val="7030A0"/>
                            </a:solidFill>
                            <a:latin typeface="Cambria Math" panose="02040503050406030204" pitchFamily="18" charset="0"/>
                          </a:rPr>
                          <m:t>𝑅</m:t>
                        </m:r>
                        <m:d>
                          <m:dPr>
                            <m:ctrlPr>
                              <a:rPr lang="en-US" sz="2800" b="0" i="1" dirty="0" smtClean="0">
                                <a:solidFill>
                                  <a:srgbClr val="7030A0"/>
                                </a:solidFill>
                                <a:latin typeface="Cambria Math" panose="02040503050406030204" pitchFamily="18" charset="0"/>
                              </a:rPr>
                            </m:ctrlPr>
                          </m:dPr>
                          <m:e>
                            <m:r>
                              <a:rPr lang="en-US" sz="2800" b="0" i="1" dirty="0" smtClean="0">
                                <a:solidFill>
                                  <a:srgbClr val="7030A0"/>
                                </a:solidFill>
                                <a:latin typeface="Cambria Math" panose="02040503050406030204" pitchFamily="18" charset="0"/>
                              </a:rPr>
                              <m:t>𝑥</m:t>
                            </m:r>
                            <m:r>
                              <a:rPr lang="en-US" sz="2800" b="0" i="1" dirty="0" smtClean="0">
                                <a:solidFill>
                                  <a:srgbClr val="7030A0"/>
                                </a:solidFill>
                                <a:latin typeface="Cambria Math" panose="02040503050406030204" pitchFamily="18" charset="0"/>
                              </a:rPr>
                              <m:t>,</m:t>
                            </m:r>
                            <m:r>
                              <a:rPr lang="en-US" sz="2800" b="0" i="1" dirty="0" smtClean="0">
                                <a:solidFill>
                                  <a:srgbClr val="7030A0"/>
                                </a:solidFill>
                                <a:latin typeface="Cambria Math" panose="02040503050406030204" pitchFamily="18" charset="0"/>
                              </a:rPr>
                              <m:t>𝑤</m:t>
                            </m:r>
                          </m:e>
                        </m:d>
                        <m:r>
                          <a:rPr lang="en-US" sz="2800" b="0" i="1" dirty="0" smtClean="0">
                            <a:solidFill>
                              <a:srgbClr val="7030A0"/>
                            </a:solidFill>
                            <a:latin typeface="Cambria Math" panose="02040503050406030204" pitchFamily="18" charset="0"/>
                          </a:rPr>
                          <m:t>=1?</m:t>
                        </m:r>
                      </m:oMath>
                    </m:oMathPara>
                  </a14:m>
                  <a:endParaRPr lang="en-US" sz="2800" dirty="0">
                    <a:solidFill>
                      <a:schemeClr val="accent6">
                        <a:lumMod val="75000"/>
                      </a:schemeClr>
                    </a:solidFill>
                  </a:endParaRPr>
                </a:p>
              </p:txBody>
            </p:sp>
          </mc:Choice>
          <mc:Fallback xmlns="">
            <p:sp>
              <p:nvSpPr>
                <p:cNvPr id="12" name="Rounded Rectangle 11">
                  <a:extLst>
                    <a:ext uri="{FF2B5EF4-FFF2-40B4-BE49-F238E27FC236}">
                      <a16:creationId xmlns:a16="http://schemas.microsoft.com/office/drawing/2014/main" id="{D5C75034-C733-35D9-929B-12E7FEB47111}"/>
                    </a:ext>
                  </a:extLst>
                </p:cNvPr>
                <p:cNvSpPr>
                  <a:spLocks noRot="1" noChangeAspect="1" noMove="1" noResize="1" noEditPoints="1" noAdjustHandles="1" noChangeArrowheads="1" noChangeShapeType="1" noTextEdit="1"/>
                </p:cNvSpPr>
                <p:nvPr/>
              </p:nvSpPr>
              <p:spPr>
                <a:xfrm rot="20727466">
                  <a:off x="3908870" y="3962910"/>
                  <a:ext cx="3876498" cy="751055"/>
                </a:xfrm>
                <a:prstGeom prst="roundRect">
                  <a:avLst>
                    <a:gd name="adj" fmla="val 19766"/>
                  </a:avLst>
                </a:prstGeom>
                <a:blipFill>
                  <a:blip r:embed="rId7"/>
                  <a:stretch>
                    <a:fillRect/>
                  </a:stretch>
                </a:blipFill>
                <a:ln w="25400">
                  <a:solidFill>
                    <a:srgbClr val="FF0000"/>
                  </a:solidFill>
                </a:ln>
              </p:spPr>
              <p:txBody>
                <a:bodyPr/>
                <a:lstStyle/>
                <a:p>
                  <a:r>
                    <a:rPr lang="en-US">
                      <a:noFill/>
                    </a:rPr>
                    <a:t> </a:t>
                  </a:r>
                </a:p>
              </p:txBody>
            </p:sp>
          </mc:Fallback>
        </mc:AlternateContent>
        <p:pic>
          <p:nvPicPr>
            <p:cNvPr id="13" name="Graphic 12" descr="Lock with solid fill">
              <a:extLst>
                <a:ext uri="{FF2B5EF4-FFF2-40B4-BE49-F238E27FC236}">
                  <a16:creationId xmlns:a16="http://schemas.microsoft.com/office/drawing/2014/main" id="{1EB598E2-A86F-EC07-80B2-8731CC7313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33191">
              <a:off x="7518673" y="3791076"/>
              <a:ext cx="665509" cy="665509"/>
            </a:xfrm>
            <a:prstGeom prst="rect">
              <a:avLst/>
            </a:prstGeom>
          </p:spPr>
        </p:pic>
      </p:grpSp>
      <p:sp>
        <p:nvSpPr>
          <p:cNvPr id="14" name="TextBox 13">
            <a:extLst>
              <a:ext uri="{FF2B5EF4-FFF2-40B4-BE49-F238E27FC236}">
                <a16:creationId xmlns:a16="http://schemas.microsoft.com/office/drawing/2014/main" id="{CAD9BAA2-CC3E-5F21-0400-049B0A910B3A}"/>
              </a:ext>
            </a:extLst>
          </p:cNvPr>
          <p:cNvSpPr txBox="1"/>
          <p:nvPr/>
        </p:nvSpPr>
        <p:spPr>
          <a:xfrm>
            <a:off x="9055760" y="1970619"/>
            <a:ext cx="1899823" cy="584775"/>
          </a:xfrm>
          <a:prstGeom prst="rect">
            <a:avLst/>
          </a:prstGeom>
          <a:noFill/>
        </p:spPr>
        <p:txBody>
          <a:bodyPr wrap="square" rtlCol="0">
            <a:spAutoFit/>
          </a:bodyPr>
          <a:lstStyle/>
          <a:p>
            <a:pPr algn="ctr"/>
            <a:r>
              <a:rPr lang="en-US" sz="3200" u="sng" dirty="0">
                <a:solidFill>
                  <a:schemeClr val="accent1">
                    <a:lumMod val="75000"/>
                  </a:schemeClr>
                </a:solidFill>
              </a:rPr>
              <a:t>Client</a:t>
            </a:r>
            <a:endParaRPr lang="en-US" sz="2800" u="sng" dirty="0">
              <a:solidFill>
                <a:schemeClr val="accent1">
                  <a:lumMod val="75000"/>
                </a:schemeClr>
              </a:solidFill>
            </a:endParaRPr>
          </a:p>
        </p:txBody>
      </p:sp>
      <mc:AlternateContent xmlns:mc="http://schemas.openxmlformats.org/markup-compatibility/2006" xmlns:a14="http://schemas.microsoft.com/office/drawing/2010/main">
        <mc:Choice Requires="a14">
          <p:graphicFrame>
            <p:nvGraphicFramePr>
              <p:cNvPr id="15" name="Table 4">
                <a:extLst>
                  <a:ext uri="{FF2B5EF4-FFF2-40B4-BE49-F238E27FC236}">
                    <a16:creationId xmlns:a16="http://schemas.microsoft.com/office/drawing/2014/main" id="{66C02EA7-F42B-3C4F-CB25-922F61866BE9}"/>
                  </a:ext>
                </a:extLst>
              </p:cNvPr>
              <p:cNvGraphicFramePr>
                <a:graphicFrameLocks/>
              </p:cNvGraphicFramePr>
              <p:nvPr>
                <p:extLst>
                  <p:ext uri="{D42A27DB-BD31-4B8C-83A1-F6EECF244321}">
                    <p14:modId xmlns:p14="http://schemas.microsoft.com/office/powerpoint/2010/main" val="382657768"/>
                  </p:ext>
                </p:extLst>
              </p:nvPr>
            </p:nvGraphicFramePr>
            <p:xfrm>
              <a:off x="1764655" y="2669745"/>
              <a:ext cx="1528479" cy="1950720"/>
            </p:xfrm>
            <a:graphic>
              <a:graphicData uri="http://schemas.openxmlformats.org/drawingml/2006/table">
                <a:tbl>
                  <a:tblPr firstRow="1" bandRow="1">
                    <a:tableStyleId>{5940675A-B579-460E-94D1-54222C63F5DA}</a:tableStyleId>
                  </a:tblPr>
                  <a:tblGrid>
                    <a:gridCol w="1528479">
                      <a:extLst>
                        <a:ext uri="{9D8B030D-6E8A-4147-A177-3AD203B41FA5}">
                          <a16:colId xmlns:a16="http://schemas.microsoft.com/office/drawing/2014/main" val="2232287867"/>
                        </a:ext>
                      </a:extLst>
                    </a:gridCol>
                  </a:tblGrid>
                  <a:tr h="370840">
                    <a:tc>
                      <a:txBody>
                        <a:bodyPr/>
                        <a:lstStyle/>
                        <a:p>
                          <a:pPr algn="ctr"/>
                          <a:endParaRPr lang="en-US" sz="2600" dirty="0"/>
                        </a:p>
                      </a:txBody>
                      <a:tcPr>
                        <a:lnT w="12700" cap="flat" cmpd="sng" algn="ctr">
                          <a:noFill/>
                          <a:prstDash val="solid"/>
                          <a:round/>
                          <a:headEnd type="none" w="med" len="med"/>
                          <a:tailEnd type="none" w="med" len="med"/>
                        </a:lnT>
                        <a:noFill/>
                      </a:tcPr>
                    </a:tc>
                    <a:extLst>
                      <a:ext uri="{0D108BD9-81ED-4DB2-BD59-A6C34878D82A}">
                        <a16:rowId xmlns:a16="http://schemas.microsoft.com/office/drawing/2014/main" val="26706480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600" i="1" dirty="0" smtClean="0">
                                    <a:latin typeface="Cambria Math" panose="02040503050406030204" pitchFamily="18" charset="0"/>
                                  </a:rPr>
                                  <m:t>𝑤</m:t>
                                </m:r>
                              </m:oMath>
                            </m:oMathPara>
                          </a14:m>
                          <a:endParaRPr lang="en-US" sz="2600" dirty="0"/>
                        </a:p>
                      </a:txBody>
                      <a:tcPr/>
                    </a:tc>
                    <a:extLst>
                      <a:ext uri="{0D108BD9-81ED-4DB2-BD59-A6C34878D82A}">
                        <a16:rowId xmlns:a16="http://schemas.microsoft.com/office/drawing/2014/main" val="4005638226"/>
                      </a:ext>
                    </a:extLst>
                  </a:tr>
                  <a:tr h="370840">
                    <a:tc>
                      <a:txBody>
                        <a:bodyPr/>
                        <a:lstStyle/>
                        <a:p>
                          <a:pPr algn="ctr"/>
                          <a:endParaRPr lang="en-US" sz="2600" dirty="0"/>
                        </a:p>
                      </a:txBody>
                      <a:tcPr anchor="ctr"/>
                    </a:tc>
                    <a:extLst>
                      <a:ext uri="{0D108BD9-81ED-4DB2-BD59-A6C34878D82A}">
                        <a16:rowId xmlns:a16="http://schemas.microsoft.com/office/drawing/2014/main" val="440150531"/>
                      </a:ext>
                    </a:extLst>
                  </a:tr>
                  <a:tr h="370840">
                    <a:tc>
                      <a:txBody>
                        <a:bodyPr/>
                        <a:lstStyle/>
                        <a:p>
                          <a:pPr algn="ctr"/>
                          <a:endParaRPr lang="en-US" sz="2600" dirty="0"/>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Choice>
        <mc:Fallback xmlns="">
          <p:graphicFrame>
            <p:nvGraphicFramePr>
              <p:cNvPr id="15" name="Table 4">
                <a:extLst>
                  <a:ext uri="{FF2B5EF4-FFF2-40B4-BE49-F238E27FC236}">
                    <a16:creationId xmlns:a16="http://schemas.microsoft.com/office/drawing/2014/main" id="{66C02EA7-F42B-3C4F-CB25-922F61866BE9}"/>
                  </a:ext>
                </a:extLst>
              </p:cNvPr>
              <p:cNvGraphicFramePr>
                <a:graphicFrameLocks/>
              </p:cNvGraphicFramePr>
              <p:nvPr>
                <p:extLst>
                  <p:ext uri="{D42A27DB-BD31-4B8C-83A1-F6EECF244321}">
                    <p14:modId xmlns:p14="http://schemas.microsoft.com/office/powerpoint/2010/main" val="382657768"/>
                  </p:ext>
                </p:extLst>
              </p:nvPr>
            </p:nvGraphicFramePr>
            <p:xfrm>
              <a:off x="1764655" y="2669745"/>
              <a:ext cx="1528479" cy="1950720"/>
            </p:xfrm>
            <a:graphic>
              <a:graphicData uri="http://schemas.openxmlformats.org/drawingml/2006/table">
                <a:tbl>
                  <a:tblPr firstRow="1" bandRow="1">
                    <a:tableStyleId>{5940675A-B579-460E-94D1-54222C63F5DA}</a:tableStyleId>
                  </a:tblPr>
                  <a:tblGrid>
                    <a:gridCol w="1528479">
                      <a:extLst>
                        <a:ext uri="{9D8B030D-6E8A-4147-A177-3AD203B41FA5}">
                          <a16:colId xmlns:a16="http://schemas.microsoft.com/office/drawing/2014/main" val="2232287867"/>
                        </a:ext>
                      </a:extLst>
                    </a:gridCol>
                  </a:tblGrid>
                  <a:tr h="487680">
                    <a:tc>
                      <a:txBody>
                        <a:bodyPr/>
                        <a:lstStyle/>
                        <a:p>
                          <a:pPr algn="ctr"/>
                          <a:endParaRPr lang="en-US" sz="2600" dirty="0"/>
                        </a:p>
                      </a:txBody>
                      <a:tcPr>
                        <a:lnT w="12700" cap="flat" cmpd="sng" algn="ctr">
                          <a:noFill/>
                          <a:prstDash val="solid"/>
                          <a:round/>
                          <a:headEnd type="none" w="med" len="med"/>
                          <a:tailEnd type="none" w="med" len="med"/>
                        </a:lnT>
                        <a:noFill/>
                      </a:tcPr>
                    </a:tc>
                    <a:extLst>
                      <a:ext uri="{0D108BD9-81ED-4DB2-BD59-A6C34878D82A}">
                        <a16:rowId xmlns:a16="http://schemas.microsoft.com/office/drawing/2014/main" val="2670648034"/>
                      </a:ext>
                    </a:extLst>
                  </a:tr>
                  <a:tr h="487680">
                    <a:tc>
                      <a:txBody>
                        <a:bodyPr/>
                        <a:lstStyle/>
                        <a:p>
                          <a:endParaRPr lang="en-US"/>
                        </a:p>
                      </a:txBody>
                      <a:tcPr>
                        <a:blipFill>
                          <a:blip r:embed="rId8"/>
                          <a:stretch>
                            <a:fillRect t="-105263" r="-820" b="-205263"/>
                          </a:stretch>
                        </a:blipFill>
                      </a:tcPr>
                    </a:tc>
                    <a:extLst>
                      <a:ext uri="{0D108BD9-81ED-4DB2-BD59-A6C34878D82A}">
                        <a16:rowId xmlns:a16="http://schemas.microsoft.com/office/drawing/2014/main" val="4005638226"/>
                      </a:ext>
                    </a:extLst>
                  </a:tr>
                  <a:tr h="487680">
                    <a:tc>
                      <a:txBody>
                        <a:bodyPr/>
                        <a:lstStyle/>
                        <a:p>
                          <a:pPr algn="ctr"/>
                          <a:endParaRPr lang="en-US" sz="2600" dirty="0"/>
                        </a:p>
                      </a:txBody>
                      <a:tcPr anchor="ctr"/>
                    </a:tc>
                    <a:extLst>
                      <a:ext uri="{0D108BD9-81ED-4DB2-BD59-A6C34878D82A}">
                        <a16:rowId xmlns:a16="http://schemas.microsoft.com/office/drawing/2014/main" val="440150531"/>
                      </a:ext>
                    </a:extLst>
                  </a:tr>
                  <a:tr h="487680">
                    <a:tc>
                      <a:txBody>
                        <a:bodyPr/>
                        <a:lstStyle/>
                        <a:p>
                          <a:pPr algn="ctr"/>
                          <a:endParaRPr lang="en-US" sz="2600" dirty="0"/>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Fallback>
      </mc:AlternateContent>
      <p:sp>
        <p:nvSpPr>
          <p:cNvPr id="16" name="TextBox 15">
            <a:extLst>
              <a:ext uri="{FF2B5EF4-FFF2-40B4-BE49-F238E27FC236}">
                <a16:creationId xmlns:a16="http://schemas.microsoft.com/office/drawing/2014/main" id="{F9E42E9F-F89B-8834-87BB-3EA2889B95FE}"/>
              </a:ext>
            </a:extLst>
          </p:cNvPr>
          <p:cNvSpPr txBox="1"/>
          <p:nvPr/>
        </p:nvSpPr>
        <p:spPr>
          <a:xfrm>
            <a:off x="2321146" y="2010875"/>
            <a:ext cx="415498" cy="461665"/>
          </a:xfrm>
          <a:prstGeom prst="rect">
            <a:avLst/>
          </a:prstGeom>
          <a:noFill/>
        </p:spPr>
        <p:txBody>
          <a:bodyPr wrap="none" rtlCol="0" anchor="ctr">
            <a:spAutoFit/>
          </a:bodyPr>
          <a:lstStyle/>
          <a:p>
            <a:pPr algn="ctr"/>
            <a:r>
              <a:rPr lang="en-US" sz="2400" dirty="0"/>
              <a:t>...</a:t>
            </a:r>
          </a:p>
        </p:txBody>
      </p:sp>
      <p:sp>
        <p:nvSpPr>
          <p:cNvPr id="17" name="TextBox 16">
            <a:extLst>
              <a:ext uri="{FF2B5EF4-FFF2-40B4-BE49-F238E27FC236}">
                <a16:creationId xmlns:a16="http://schemas.microsoft.com/office/drawing/2014/main" id="{3AFCBFC5-9218-ED4C-CAE3-1D7157D381E7}"/>
              </a:ext>
            </a:extLst>
          </p:cNvPr>
          <p:cNvSpPr txBox="1"/>
          <p:nvPr/>
        </p:nvSpPr>
        <p:spPr>
          <a:xfrm>
            <a:off x="2321146" y="4629349"/>
            <a:ext cx="415498" cy="461665"/>
          </a:xfrm>
          <a:prstGeom prst="rect">
            <a:avLst/>
          </a:prstGeom>
          <a:noFill/>
        </p:spPr>
        <p:txBody>
          <a:bodyPr wrap="none" rtlCol="0" anchor="ctr">
            <a:spAutoFit/>
          </a:bodyPr>
          <a:lstStyle/>
          <a:p>
            <a:pPr algn="ctr"/>
            <a:r>
              <a:rPr lang="en-US" sz="2400" dirty="0"/>
              <a: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4FE7C96-40A0-1C35-3047-46AFC53482AF}"/>
                  </a:ext>
                </a:extLst>
              </p:cNvPr>
              <p:cNvSpPr txBox="1"/>
              <p:nvPr/>
            </p:nvSpPr>
            <p:spPr>
              <a:xfrm>
                <a:off x="4239025" y="4644965"/>
                <a:ext cx="3884268" cy="415498"/>
              </a:xfrm>
              <a:prstGeom prst="rect">
                <a:avLst/>
              </a:prstGeom>
              <a:noFill/>
            </p:spPr>
            <p:txBody>
              <a:bodyPr wrap="none" rtlCol="0">
                <a:spAutoFit/>
              </a:bodyPr>
              <a:lstStyle/>
              <a:p>
                <a:r>
                  <a:rPr lang="en-US" sz="2100" dirty="0"/>
                  <a:t>(</a:t>
                </a:r>
                <a14:m>
                  <m:oMath xmlns:m="http://schemas.openxmlformats.org/officeDocument/2006/math">
                    <m:r>
                      <a:rPr lang="en-US" sz="2100" i="1" dirty="0" smtClean="0">
                        <a:latin typeface="Cambria Math" panose="02040503050406030204" pitchFamily="18" charset="0"/>
                      </a:rPr>
                      <m:t>𝑅</m:t>
                    </m:r>
                    <m:r>
                      <a:rPr lang="en-US" sz="2100" b="0" i="0" dirty="0" smtClean="0">
                        <a:latin typeface="Cambria Math" panose="02040503050406030204" pitchFamily="18" charset="0"/>
                      </a:rPr>
                      <m:t>=</m:t>
                    </m:r>
                  </m:oMath>
                </a14:m>
                <a:r>
                  <a:rPr lang="en-US" sz="2100" dirty="0"/>
                  <a:t> equality : Password checker)</a:t>
                </a:r>
              </a:p>
            </p:txBody>
          </p:sp>
        </mc:Choice>
        <mc:Fallback xmlns="">
          <p:sp>
            <p:nvSpPr>
              <p:cNvPr id="24" name="TextBox 23">
                <a:extLst>
                  <a:ext uri="{FF2B5EF4-FFF2-40B4-BE49-F238E27FC236}">
                    <a16:creationId xmlns:a16="http://schemas.microsoft.com/office/drawing/2014/main" id="{14FE7C96-40A0-1C35-3047-46AFC53482AF}"/>
                  </a:ext>
                </a:extLst>
              </p:cNvPr>
              <p:cNvSpPr txBox="1">
                <a:spLocks noRot="1" noChangeAspect="1" noMove="1" noResize="1" noEditPoints="1" noAdjustHandles="1" noChangeArrowheads="1" noChangeShapeType="1" noTextEdit="1"/>
              </p:cNvSpPr>
              <p:nvPr/>
            </p:nvSpPr>
            <p:spPr>
              <a:xfrm>
                <a:off x="4239025" y="4644965"/>
                <a:ext cx="3884268" cy="415498"/>
              </a:xfrm>
              <a:prstGeom prst="rect">
                <a:avLst/>
              </a:prstGeom>
              <a:blipFill>
                <a:blip r:embed="rId9"/>
                <a:stretch>
                  <a:fillRect l="-1629" t="-8824" r="-977" b="-29412"/>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DCF13B55-E2DA-7DA0-4E64-3766A896E57F}"/>
              </a:ext>
            </a:extLst>
          </p:cNvPr>
          <p:cNvSpPr txBox="1"/>
          <p:nvPr/>
        </p:nvSpPr>
        <p:spPr>
          <a:xfrm>
            <a:off x="9112085" y="4278611"/>
            <a:ext cx="2071080" cy="461665"/>
          </a:xfrm>
          <a:prstGeom prst="rect">
            <a:avLst/>
          </a:prstGeom>
          <a:noFill/>
        </p:spPr>
        <p:txBody>
          <a:bodyPr wrap="none" rtlCol="0">
            <a:spAutoFit/>
          </a:bodyPr>
          <a:lstStyle/>
          <a:p>
            <a:r>
              <a:rPr lang="en-US" sz="2400" dirty="0">
                <a:solidFill>
                  <a:schemeClr val="accent6">
                    <a:lumMod val="75000"/>
                  </a:schemeClr>
                </a:solidFill>
              </a:rPr>
              <a:t>Accept </a:t>
            </a:r>
            <a:r>
              <a:rPr lang="en-US" sz="2400" dirty="0"/>
              <a:t>/ </a:t>
            </a:r>
            <a:r>
              <a:rPr lang="en-US" sz="2400" dirty="0">
                <a:solidFill>
                  <a:srgbClr val="FF0000"/>
                </a:solidFill>
              </a:rPr>
              <a:t>Reject</a:t>
            </a:r>
          </a:p>
        </p:txBody>
      </p:sp>
      <p:grpSp>
        <p:nvGrpSpPr>
          <p:cNvPr id="18" name="Group 17">
            <a:extLst>
              <a:ext uri="{FF2B5EF4-FFF2-40B4-BE49-F238E27FC236}">
                <a16:creationId xmlns:a16="http://schemas.microsoft.com/office/drawing/2014/main" id="{E0D0319C-F0E6-3D22-7E23-BFCE20AB5548}"/>
              </a:ext>
            </a:extLst>
          </p:cNvPr>
          <p:cNvGrpSpPr/>
          <p:nvPr/>
        </p:nvGrpSpPr>
        <p:grpSpPr>
          <a:xfrm>
            <a:off x="1342136" y="5489188"/>
            <a:ext cx="6617394" cy="896221"/>
            <a:chOff x="1342136" y="5489188"/>
            <a:chExt cx="6617394" cy="896221"/>
          </a:xfrm>
        </p:grpSpPr>
        <p:sp>
          <p:nvSpPr>
            <p:cNvPr id="37" name="TextBox 36">
              <a:extLst>
                <a:ext uri="{FF2B5EF4-FFF2-40B4-BE49-F238E27FC236}">
                  <a16:creationId xmlns:a16="http://schemas.microsoft.com/office/drawing/2014/main" id="{D8ED6956-1477-9B2D-9377-5B595A45D2AA}"/>
                </a:ext>
              </a:extLst>
            </p:cNvPr>
            <p:cNvSpPr txBox="1"/>
            <p:nvPr/>
          </p:nvSpPr>
          <p:spPr>
            <a:xfrm>
              <a:off x="1342136" y="5489188"/>
              <a:ext cx="2629053" cy="584775"/>
            </a:xfrm>
            <a:prstGeom prst="rect">
              <a:avLst/>
            </a:prstGeom>
            <a:noFill/>
          </p:spPr>
          <p:txBody>
            <a:bodyPr wrap="none" rtlCol="0">
              <a:spAutoFit/>
            </a:bodyPr>
            <a:lstStyle/>
            <a:p>
              <a:r>
                <a:rPr lang="en-US" sz="3200" u="sng" dirty="0"/>
                <a:t>Client Privacy:</a:t>
              </a:r>
              <a:r>
                <a:rPr lang="en-US" sz="3200" dirty="0"/>
                <a:t> </a:t>
              </a:r>
            </a:p>
          </p:txBody>
        </p:sp>
        <p:grpSp>
          <p:nvGrpSpPr>
            <p:cNvPr id="38" name="Group 37">
              <a:extLst>
                <a:ext uri="{FF2B5EF4-FFF2-40B4-BE49-F238E27FC236}">
                  <a16:creationId xmlns:a16="http://schemas.microsoft.com/office/drawing/2014/main" id="{32B68B51-AEE5-8FB8-C2BC-520F85C05CD1}"/>
                </a:ext>
              </a:extLst>
            </p:cNvPr>
            <p:cNvGrpSpPr/>
            <p:nvPr/>
          </p:nvGrpSpPr>
          <p:grpSpPr>
            <a:xfrm rot="20938954">
              <a:off x="4423848" y="5538820"/>
              <a:ext cx="1206309" cy="846589"/>
              <a:chOff x="7453964" y="1916189"/>
              <a:chExt cx="1459399" cy="1024208"/>
            </a:xfrm>
          </p:grpSpPr>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ADAB9110-4706-81A9-2975-7EDA30DEDB3A}"/>
                      </a:ext>
                    </a:extLst>
                  </p:cNvPr>
                  <p:cNvSpPr/>
                  <p:nvPr/>
                </p:nvSpPr>
                <p:spPr>
                  <a:xfrm rot="623434">
                    <a:off x="7453964" y="1916189"/>
                    <a:ext cx="1122563" cy="751055"/>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i="1" dirty="0" smtClean="0">
                                  <a:solidFill>
                                    <a:schemeClr val="tx1"/>
                                  </a:solidFill>
                                  <a:latin typeface="Cambria Math" panose="02040503050406030204" pitchFamily="18" charset="0"/>
                                </a:rPr>
                                <m:t>𝑥</m:t>
                              </m:r>
                            </m:e>
                            <m:sub>
                              <m:r>
                                <a:rPr lang="en-US" sz="3200" b="0" i="1" dirty="0" smtClean="0">
                                  <a:solidFill>
                                    <a:schemeClr val="tx1"/>
                                  </a:solidFill>
                                  <a:latin typeface="Cambria Math" panose="02040503050406030204" pitchFamily="18" charset="0"/>
                                </a:rPr>
                                <m:t>0</m:t>
                              </m:r>
                            </m:sub>
                          </m:sSub>
                        </m:oMath>
                      </m:oMathPara>
                    </a14:m>
                    <a:endParaRPr lang="en-US" sz="3200" dirty="0">
                      <a:solidFill>
                        <a:schemeClr val="tx1"/>
                      </a:solidFill>
                    </a:endParaRPr>
                  </a:p>
                </p:txBody>
              </p:sp>
            </mc:Choice>
            <mc:Fallback xmlns="">
              <p:sp>
                <p:nvSpPr>
                  <p:cNvPr id="39" name="Rounded Rectangle 38">
                    <a:extLst>
                      <a:ext uri="{FF2B5EF4-FFF2-40B4-BE49-F238E27FC236}">
                        <a16:creationId xmlns:a16="http://schemas.microsoft.com/office/drawing/2014/main" id="{ADAB9110-4706-81A9-2975-7EDA30DEDB3A}"/>
                      </a:ext>
                    </a:extLst>
                  </p:cNvPr>
                  <p:cNvSpPr>
                    <a:spLocks noRot="1" noChangeAspect="1" noMove="1" noResize="1" noEditPoints="1" noAdjustHandles="1" noChangeArrowheads="1" noChangeShapeType="1" noTextEdit="1"/>
                  </p:cNvSpPr>
                  <p:nvPr/>
                </p:nvSpPr>
                <p:spPr>
                  <a:xfrm rot="623434">
                    <a:off x="7453964" y="1916189"/>
                    <a:ext cx="1122563" cy="751055"/>
                  </a:xfrm>
                  <a:prstGeom prst="roundRect">
                    <a:avLst>
                      <a:gd name="adj" fmla="val 19766"/>
                    </a:avLst>
                  </a:prstGeom>
                  <a:blipFill>
                    <a:blip r:embed="rId10"/>
                    <a:stretch>
                      <a:fillRect b="-1887"/>
                    </a:stretch>
                  </a:blipFill>
                  <a:ln w="25400">
                    <a:solidFill>
                      <a:srgbClr val="FF0000"/>
                    </a:solidFill>
                  </a:ln>
                </p:spPr>
                <p:txBody>
                  <a:bodyPr/>
                  <a:lstStyle/>
                  <a:p>
                    <a:r>
                      <a:rPr lang="en-US">
                        <a:noFill/>
                      </a:rPr>
                      <a:t> </a:t>
                    </a:r>
                  </a:p>
                </p:txBody>
              </p:sp>
            </mc:Fallback>
          </mc:AlternateContent>
          <p:pic>
            <p:nvPicPr>
              <p:cNvPr id="40" name="Graphic 39" descr="Lock with solid fill">
                <a:extLst>
                  <a:ext uri="{FF2B5EF4-FFF2-40B4-BE49-F238E27FC236}">
                    <a16:creationId xmlns:a16="http://schemas.microsoft.com/office/drawing/2014/main" id="{A3CF2F44-C388-4BD2-E600-FF08521705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621258">
                <a:off x="8247854" y="2274888"/>
                <a:ext cx="665509" cy="665509"/>
              </a:xfrm>
              <a:prstGeom prst="rect">
                <a:avLst/>
              </a:prstGeom>
            </p:spPr>
          </p:pic>
        </p:grpSp>
        <p:grpSp>
          <p:nvGrpSpPr>
            <p:cNvPr id="42" name="Group 41">
              <a:extLst>
                <a:ext uri="{FF2B5EF4-FFF2-40B4-BE49-F238E27FC236}">
                  <a16:creationId xmlns:a16="http://schemas.microsoft.com/office/drawing/2014/main" id="{39CA19ED-95B6-74D4-23C5-B75ACC33CA53}"/>
                </a:ext>
              </a:extLst>
            </p:cNvPr>
            <p:cNvGrpSpPr/>
            <p:nvPr/>
          </p:nvGrpSpPr>
          <p:grpSpPr>
            <a:xfrm rot="20938954">
              <a:off x="6753221" y="5530558"/>
              <a:ext cx="1206309" cy="846589"/>
              <a:chOff x="7453964" y="1916189"/>
              <a:chExt cx="1459399" cy="1024208"/>
            </a:xfrm>
          </p:grpSpPr>
          <mc:AlternateContent xmlns:mc="http://schemas.openxmlformats.org/markup-compatibility/2006" xmlns:a14="http://schemas.microsoft.com/office/drawing/2010/main">
            <mc:Choice Requires="a14">
              <p:sp>
                <p:nvSpPr>
                  <p:cNvPr id="43" name="Rounded Rectangle 42">
                    <a:extLst>
                      <a:ext uri="{FF2B5EF4-FFF2-40B4-BE49-F238E27FC236}">
                        <a16:creationId xmlns:a16="http://schemas.microsoft.com/office/drawing/2014/main" id="{915E9FD1-9684-D12D-EBEB-A643E625FEDB}"/>
                      </a:ext>
                    </a:extLst>
                  </p:cNvPr>
                  <p:cNvSpPr/>
                  <p:nvPr/>
                </p:nvSpPr>
                <p:spPr>
                  <a:xfrm rot="623434">
                    <a:off x="7453964" y="1916189"/>
                    <a:ext cx="1122563" cy="751055"/>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i="1" dirty="0" smtClean="0">
                                  <a:solidFill>
                                    <a:schemeClr val="tx1"/>
                                  </a:solidFill>
                                  <a:latin typeface="Cambria Math" panose="02040503050406030204" pitchFamily="18" charset="0"/>
                                </a:rPr>
                                <m:t>𝑥</m:t>
                              </m:r>
                            </m:e>
                            <m:sub>
                              <m:r>
                                <a:rPr lang="en-US" sz="3200" b="0" i="1" dirty="0" smtClean="0">
                                  <a:solidFill>
                                    <a:schemeClr val="tx1"/>
                                  </a:solidFill>
                                  <a:latin typeface="Cambria Math" panose="02040503050406030204" pitchFamily="18" charset="0"/>
                                </a:rPr>
                                <m:t>1</m:t>
                              </m:r>
                            </m:sub>
                          </m:sSub>
                        </m:oMath>
                      </m:oMathPara>
                    </a14:m>
                    <a:endParaRPr lang="en-US" sz="3200" dirty="0">
                      <a:solidFill>
                        <a:schemeClr val="tx1"/>
                      </a:solidFill>
                    </a:endParaRPr>
                  </a:p>
                </p:txBody>
              </p:sp>
            </mc:Choice>
            <mc:Fallback xmlns="">
              <p:sp>
                <p:nvSpPr>
                  <p:cNvPr id="43" name="Rounded Rectangle 42">
                    <a:extLst>
                      <a:ext uri="{FF2B5EF4-FFF2-40B4-BE49-F238E27FC236}">
                        <a16:creationId xmlns:a16="http://schemas.microsoft.com/office/drawing/2014/main" id="{915E9FD1-9684-D12D-EBEB-A643E625FEDB}"/>
                      </a:ext>
                    </a:extLst>
                  </p:cNvPr>
                  <p:cNvSpPr>
                    <a:spLocks noRot="1" noChangeAspect="1" noMove="1" noResize="1" noEditPoints="1" noAdjustHandles="1" noChangeArrowheads="1" noChangeShapeType="1" noTextEdit="1"/>
                  </p:cNvSpPr>
                  <p:nvPr/>
                </p:nvSpPr>
                <p:spPr>
                  <a:xfrm rot="623434">
                    <a:off x="7453964" y="1916189"/>
                    <a:ext cx="1122563" cy="751055"/>
                  </a:xfrm>
                  <a:prstGeom prst="roundRect">
                    <a:avLst>
                      <a:gd name="adj" fmla="val 19766"/>
                    </a:avLst>
                  </a:prstGeom>
                  <a:blipFill>
                    <a:blip r:embed="rId11"/>
                    <a:stretch>
                      <a:fillRect/>
                    </a:stretch>
                  </a:blipFill>
                  <a:ln w="25400">
                    <a:solidFill>
                      <a:srgbClr val="FF0000"/>
                    </a:solidFill>
                  </a:ln>
                </p:spPr>
                <p:txBody>
                  <a:bodyPr/>
                  <a:lstStyle/>
                  <a:p>
                    <a:r>
                      <a:rPr lang="en-US">
                        <a:noFill/>
                      </a:rPr>
                      <a:t> </a:t>
                    </a:r>
                  </a:p>
                </p:txBody>
              </p:sp>
            </mc:Fallback>
          </mc:AlternateContent>
          <p:pic>
            <p:nvPicPr>
              <p:cNvPr id="44" name="Graphic 43" descr="Lock with solid fill">
                <a:extLst>
                  <a:ext uri="{FF2B5EF4-FFF2-40B4-BE49-F238E27FC236}">
                    <a16:creationId xmlns:a16="http://schemas.microsoft.com/office/drawing/2014/main" id="{DF690025-0625-FC89-9CA4-3250805457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621258">
                <a:off x="8247854" y="2274888"/>
                <a:ext cx="665509" cy="665509"/>
              </a:xfrm>
              <a:prstGeom prst="rect">
                <a:avLst/>
              </a:prstGeom>
            </p:spPr>
          </p:pic>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85D164B-3EA5-FC3D-6887-9F49D6E6FC59}"/>
                    </a:ext>
                  </a:extLst>
                </p:cNvPr>
                <p:cNvSpPr txBox="1"/>
                <p:nvPr/>
              </p:nvSpPr>
              <p:spPr>
                <a:xfrm>
                  <a:off x="5766375" y="5620785"/>
                  <a:ext cx="75623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a:rPr lang="en-US" sz="3200" b="0" i="1" dirty="0" smtClean="0">
                                <a:latin typeface="Cambria Math" panose="02040503050406030204" pitchFamily="18" charset="0"/>
                              </a:rPr>
                              <m:t>≈</m:t>
                            </m:r>
                          </m:e>
                          <m:sub>
                            <m:r>
                              <a:rPr lang="en-US" sz="3200" b="0" i="1" dirty="0" smtClean="0">
                                <a:latin typeface="Cambria Math" panose="02040503050406030204" pitchFamily="18" charset="0"/>
                              </a:rPr>
                              <m:t>𝑐</m:t>
                            </m:r>
                          </m:sub>
                        </m:sSub>
                      </m:oMath>
                    </m:oMathPara>
                  </a14:m>
                  <a:endParaRPr lang="en-US" sz="3200" dirty="0"/>
                </a:p>
              </p:txBody>
            </p:sp>
          </mc:Choice>
          <mc:Fallback xmlns="">
            <p:sp>
              <p:nvSpPr>
                <p:cNvPr id="45" name="TextBox 44">
                  <a:extLst>
                    <a:ext uri="{FF2B5EF4-FFF2-40B4-BE49-F238E27FC236}">
                      <a16:creationId xmlns:a16="http://schemas.microsoft.com/office/drawing/2014/main" id="{185D164B-3EA5-FC3D-6887-9F49D6E6FC59}"/>
                    </a:ext>
                  </a:extLst>
                </p:cNvPr>
                <p:cNvSpPr txBox="1">
                  <a:spLocks noRot="1" noChangeAspect="1" noMove="1" noResize="1" noEditPoints="1" noAdjustHandles="1" noChangeArrowheads="1" noChangeShapeType="1" noTextEdit="1"/>
                </p:cNvSpPr>
                <p:nvPr/>
              </p:nvSpPr>
              <p:spPr>
                <a:xfrm>
                  <a:off x="5766375" y="5620785"/>
                  <a:ext cx="756233" cy="584775"/>
                </a:xfrm>
                <a:prstGeom prst="rect">
                  <a:avLst/>
                </a:prstGeom>
                <a:blipFill>
                  <a:blip r:embed="rId12"/>
                  <a:stretch>
                    <a:fillRect b="-4255"/>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63701C9B-BC44-07A9-32CA-E6B29A1702A4}"/>
              </a:ext>
            </a:extLst>
          </p:cNvPr>
          <p:cNvGrpSpPr/>
          <p:nvPr/>
        </p:nvGrpSpPr>
        <p:grpSpPr>
          <a:xfrm>
            <a:off x="601138" y="2043677"/>
            <a:ext cx="8110111" cy="3099530"/>
            <a:chOff x="574075" y="2066380"/>
            <a:chExt cx="8110111" cy="3099530"/>
          </a:xfrm>
        </p:grpSpPr>
        <p:sp>
          <p:nvSpPr>
            <p:cNvPr id="46" name="Rectangle 45">
              <a:extLst>
                <a:ext uri="{FF2B5EF4-FFF2-40B4-BE49-F238E27FC236}">
                  <a16:creationId xmlns:a16="http://schemas.microsoft.com/office/drawing/2014/main" id="{A7F7F91D-145A-9D0E-DE32-966E2754DFDF}"/>
                </a:ext>
              </a:extLst>
            </p:cNvPr>
            <p:cNvSpPr/>
            <p:nvPr/>
          </p:nvSpPr>
          <p:spPr>
            <a:xfrm>
              <a:off x="574075" y="2066380"/>
              <a:ext cx="2943228" cy="302463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F4A75A9-5D73-A37C-68A8-11CD355FC959}"/>
                </a:ext>
              </a:extLst>
            </p:cNvPr>
            <p:cNvSpPr/>
            <p:nvPr/>
          </p:nvSpPr>
          <p:spPr>
            <a:xfrm>
              <a:off x="3408048" y="3274182"/>
              <a:ext cx="5276138" cy="189172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550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par>
                          <p:cTn id="16" fill="hold">
                            <p:stCondLst>
                              <p:cond delay="500"/>
                            </p:stCondLst>
                            <p:childTnLst>
                              <p:par>
                                <p:cTn id="17" presetID="5" presetClass="entr" presetSubtype="1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4"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E426A-2333-CED9-7E87-BEB3A1559844}"/>
              </a:ext>
            </a:extLst>
          </p:cNvPr>
          <p:cNvSpPr>
            <a:spLocks noGrp="1"/>
          </p:cNvSpPr>
          <p:nvPr>
            <p:ph type="title"/>
          </p:nvPr>
        </p:nvSpPr>
        <p:spPr/>
        <p:txBody>
          <a:bodyPr/>
          <a:lstStyle/>
          <a:p>
            <a:r>
              <a:rPr lang="en-US" dirty="0">
                <a:solidFill>
                  <a:srgbClr val="0070C0"/>
                </a:solidFill>
              </a:rPr>
              <a:t>Our Def: </a:t>
            </a:r>
            <a:r>
              <a:rPr lang="en-US" dirty="0"/>
              <a:t>Credible </a:t>
            </a:r>
            <a:r>
              <a:rPr lang="en-US" dirty="0">
                <a:solidFill>
                  <a:srgbClr val="0070C0"/>
                </a:solidFill>
              </a:rPr>
              <a:t>Private </a:t>
            </a:r>
            <a:r>
              <a:rPr lang="en-US" dirty="0"/>
              <a:t>Set Membership</a:t>
            </a:r>
          </a:p>
        </p:txBody>
      </p:sp>
      <p:sp>
        <p:nvSpPr>
          <p:cNvPr id="4" name="TextBox 3">
            <a:extLst>
              <a:ext uri="{FF2B5EF4-FFF2-40B4-BE49-F238E27FC236}">
                <a16:creationId xmlns:a16="http://schemas.microsoft.com/office/drawing/2014/main" id="{B699599D-F81C-5CAE-C019-E29F8CFB4300}"/>
              </a:ext>
            </a:extLst>
          </p:cNvPr>
          <p:cNvSpPr txBox="1"/>
          <p:nvPr/>
        </p:nvSpPr>
        <p:spPr>
          <a:xfrm>
            <a:off x="529492" y="3352717"/>
            <a:ext cx="1185611" cy="584775"/>
          </a:xfrm>
          <a:prstGeom prst="rect">
            <a:avLst/>
          </a:prstGeom>
          <a:noFill/>
        </p:spPr>
        <p:txBody>
          <a:bodyPr wrap="square" rtlCol="0">
            <a:spAutoFit/>
          </a:bodyPr>
          <a:lstStyle/>
          <a:p>
            <a:pPr algn="ctr"/>
            <a:r>
              <a:rPr lang="en-US" sz="3200" u="sng" dirty="0">
                <a:solidFill>
                  <a:schemeClr val="accent1">
                    <a:lumMod val="75000"/>
                  </a:schemeClr>
                </a:solidFill>
              </a:rPr>
              <a:t>DB</a:t>
            </a:r>
            <a:r>
              <a:rPr lang="en-US" sz="3200" dirty="0">
                <a:solidFill>
                  <a:schemeClr val="accent1">
                    <a:lumMod val="75000"/>
                  </a:schemeClr>
                </a:solidFill>
              </a:rPr>
              <a:t>:</a:t>
            </a:r>
          </a:p>
        </p:txBody>
      </p:sp>
      <p:pic>
        <p:nvPicPr>
          <p:cNvPr id="5" name="Picture 4" descr="Icon&#10;&#10;Description automatically generated">
            <a:extLst>
              <a:ext uri="{FF2B5EF4-FFF2-40B4-BE49-F238E27FC236}">
                <a16:creationId xmlns:a16="http://schemas.microsoft.com/office/drawing/2014/main" id="{38AB9039-26C4-A135-4E9B-6781B3783101}"/>
              </a:ext>
            </a:extLst>
          </p:cNvPr>
          <p:cNvPicPr>
            <a:picLocks noChangeAspect="1"/>
          </p:cNvPicPr>
          <p:nvPr/>
        </p:nvPicPr>
        <p:blipFill>
          <a:blip r:embed="rId3"/>
          <a:stretch>
            <a:fillRect/>
          </a:stretch>
        </p:blipFill>
        <p:spPr>
          <a:xfrm flipH="1">
            <a:off x="9440024" y="2862999"/>
            <a:ext cx="1131293" cy="1229087"/>
          </a:xfrm>
          <a:prstGeom prst="rect">
            <a:avLst/>
          </a:prstGeom>
        </p:spPr>
      </p:pic>
      <p:cxnSp>
        <p:nvCxnSpPr>
          <p:cNvPr id="6" name="Straight Arrow Connector 5">
            <a:extLst>
              <a:ext uri="{FF2B5EF4-FFF2-40B4-BE49-F238E27FC236}">
                <a16:creationId xmlns:a16="http://schemas.microsoft.com/office/drawing/2014/main" id="{64041A9E-321B-4144-605B-B517BCA95FEF}"/>
              </a:ext>
            </a:extLst>
          </p:cNvPr>
          <p:cNvCxnSpPr>
            <a:cxnSpLocks/>
          </p:cNvCxnSpPr>
          <p:nvPr/>
        </p:nvCxnSpPr>
        <p:spPr>
          <a:xfrm flipH="1">
            <a:off x="4255958" y="2793433"/>
            <a:ext cx="3913287"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5B54236-73DA-3FC9-A61D-42EFCC50FC06}"/>
              </a:ext>
            </a:extLst>
          </p:cNvPr>
          <p:cNvCxnSpPr>
            <a:cxnSpLocks/>
          </p:cNvCxnSpPr>
          <p:nvPr/>
        </p:nvCxnSpPr>
        <p:spPr>
          <a:xfrm>
            <a:off x="3906983" y="4600442"/>
            <a:ext cx="4656468"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F1364C0-177D-8050-65C2-EC4FB6D4CFF3}"/>
              </a:ext>
            </a:extLst>
          </p:cNvPr>
          <p:cNvGrpSpPr/>
          <p:nvPr/>
        </p:nvGrpSpPr>
        <p:grpSpPr>
          <a:xfrm rot="20964881">
            <a:off x="5681401" y="1888145"/>
            <a:ext cx="1459399" cy="1024208"/>
            <a:chOff x="7453964" y="1916189"/>
            <a:chExt cx="1459399" cy="1024208"/>
          </a:xfrm>
        </p:grpSpPr>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5A6176A4-1740-1252-64FB-27BECC702A39}"/>
                    </a:ext>
                  </a:extLst>
                </p:cNvPr>
                <p:cNvSpPr/>
                <p:nvPr/>
              </p:nvSpPr>
              <p:spPr>
                <a:xfrm rot="623434">
                  <a:off x="7453964" y="1916189"/>
                  <a:ext cx="1122563" cy="751055"/>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chemeClr val="tx1"/>
                            </a:solidFill>
                            <a:latin typeface="Cambria Math" panose="02040503050406030204" pitchFamily="18" charset="0"/>
                          </a:rPr>
                          <m:t>𝑥</m:t>
                        </m:r>
                      </m:oMath>
                    </m:oMathPara>
                  </a14:m>
                  <a:endParaRPr lang="en-US" sz="3200" dirty="0">
                    <a:solidFill>
                      <a:schemeClr val="tx1"/>
                    </a:solidFill>
                  </a:endParaRPr>
                </a:p>
              </p:txBody>
            </p:sp>
          </mc:Choice>
          <mc:Fallback xmlns="">
            <p:sp>
              <p:nvSpPr>
                <p:cNvPr id="9" name="Rounded Rectangle 8">
                  <a:extLst>
                    <a:ext uri="{FF2B5EF4-FFF2-40B4-BE49-F238E27FC236}">
                      <a16:creationId xmlns:a16="http://schemas.microsoft.com/office/drawing/2014/main" id="{5A6176A4-1740-1252-64FB-27BECC702A39}"/>
                    </a:ext>
                  </a:extLst>
                </p:cNvPr>
                <p:cNvSpPr>
                  <a:spLocks noRot="1" noChangeAspect="1" noMove="1" noResize="1" noEditPoints="1" noAdjustHandles="1" noChangeArrowheads="1" noChangeShapeType="1" noTextEdit="1"/>
                </p:cNvSpPr>
                <p:nvPr/>
              </p:nvSpPr>
              <p:spPr>
                <a:xfrm rot="623434">
                  <a:off x="7453964" y="1916189"/>
                  <a:ext cx="1122563" cy="751055"/>
                </a:xfrm>
                <a:prstGeom prst="roundRect">
                  <a:avLst>
                    <a:gd name="adj" fmla="val 19766"/>
                  </a:avLst>
                </a:prstGeom>
                <a:blipFill>
                  <a:blip r:embed="rId4"/>
                  <a:stretch>
                    <a:fillRect/>
                  </a:stretch>
                </a:blipFill>
                <a:ln w="25400">
                  <a:solidFill>
                    <a:srgbClr val="FF0000"/>
                  </a:solidFill>
                </a:ln>
              </p:spPr>
              <p:txBody>
                <a:bodyPr/>
                <a:lstStyle/>
                <a:p>
                  <a:r>
                    <a:rPr lang="en-US">
                      <a:noFill/>
                    </a:rPr>
                    <a:t> </a:t>
                  </a:r>
                </a:p>
              </p:txBody>
            </p:sp>
          </mc:Fallback>
        </mc:AlternateContent>
        <p:pic>
          <p:nvPicPr>
            <p:cNvPr id="10" name="Graphic 9" descr="Lock with solid fill">
              <a:extLst>
                <a:ext uri="{FF2B5EF4-FFF2-40B4-BE49-F238E27FC236}">
                  <a16:creationId xmlns:a16="http://schemas.microsoft.com/office/drawing/2014/main" id="{F0EBCAFB-E636-093A-FA81-E549D81FB5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621258">
              <a:off x="8247854" y="2274888"/>
              <a:ext cx="665509" cy="665509"/>
            </a:xfrm>
            <a:prstGeom prst="rect">
              <a:avLst/>
            </a:prstGeom>
          </p:spPr>
        </p:pic>
      </p:grpSp>
      <p:grpSp>
        <p:nvGrpSpPr>
          <p:cNvPr id="11" name="Group 10">
            <a:extLst>
              <a:ext uri="{FF2B5EF4-FFF2-40B4-BE49-F238E27FC236}">
                <a16:creationId xmlns:a16="http://schemas.microsoft.com/office/drawing/2014/main" id="{B04F8082-0FF2-7201-9BCE-5EF894332BAC}"/>
              </a:ext>
            </a:extLst>
          </p:cNvPr>
          <p:cNvGrpSpPr/>
          <p:nvPr/>
        </p:nvGrpSpPr>
        <p:grpSpPr>
          <a:xfrm rot="899480">
            <a:off x="4309827" y="3362353"/>
            <a:ext cx="4275312" cy="922889"/>
            <a:chOff x="3908870" y="3791076"/>
            <a:chExt cx="4275312" cy="922889"/>
          </a:xfrm>
        </p:grpSpPr>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D5C75034-C733-35D9-929B-12E7FEB47111}"/>
                    </a:ext>
                  </a:extLst>
                </p:cNvPr>
                <p:cNvSpPr/>
                <p:nvPr/>
              </p:nvSpPr>
              <p:spPr>
                <a:xfrm rot="20727466">
                  <a:off x="3908870" y="3962910"/>
                  <a:ext cx="3876498" cy="751055"/>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dirty="0" smtClean="0">
                            <a:solidFill>
                              <a:srgbClr val="7030A0"/>
                            </a:solidFill>
                            <a:latin typeface="Cambria Math" panose="02040503050406030204" pitchFamily="18" charset="0"/>
                          </a:rPr>
                          <m:t>∃</m:t>
                        </m:r>
                        <m:r>
                          <a:rPr lang="en-US" sz="2800" b="0" i="1" dirty="0" smtClean="0">
                            <a:solidFill>
                              <a:srgbClr val="7030A0"/>
                            </a:solidFill>
                            <a:latin typeface="Cambria Math" panose="02040503050406030204" pitchFamily="18" charset="0"/>
                          </a:rPr>
                          <m:t>𝑤</m:t>
                        </m:r>
                        <m:r>
                          <a:rPr lang="en-US" sz="2800" b="0" i="1" dirty="0" smtClean="0">
                            <a:solidFill>
                              <a:srgbClr val="7030A0"/>
                            </a:solidFill>
                            <a:latin typeface="Cambria Math" panose="02040503050406030204" pitchFamily="18" charset="0"/>
                          </a:rPr>
                          <m:t>∈</m:t>
                        </m:r>
                        <m:r>
                          <m:rPr>
                            <m:sty m:val="p"/>
                          </m:rPr>
                          <a:rPr lang="en-US" sz="2800" b="0" i="1" dirty="0" smtClean="0">
                            <a:solidFill>
                              <a:srgbClr val="7030A0"/>
                            </a:solidFill>
                            <a:latin typeface="Cambria Math" panose="02040503050406030204" pitchFamily="18" charset="0"/>
                          </a:rPr>
                          <m:t>DB</m:t>
                        </m:r>
                        <m:r>
                          <a:rPr lang="en-US" sz="2800" b="0" i="1" dirty="0" smtClean="0">
                            <a:solidFill>
                              <a:srgbClr val="7030A0"/>
                            </a:solidFill>
                            <a:latin typeface="Cambria Math" panose="02040503050406030204" pitchFamily="18" charset="0"/>
                          </a:rPr>
                          <m:t>:</m:t>
                        </m:r>
                        <m:r>
                          <a:rPr lang="en-US" sz="2800" b="0" i="1" dirty="0" smtClean="0">
                            <a:solidFill>
                              <a:srgbClr val="7030A0"/>
                            </a:solidFill>
                            <a:latin typeface="Cambria Math" panose="02040503050406030204" pitchFamily="18" charset="0"/>
                          </a:rPr>
                          <m:t>𝑅</m:t>
                        </m:r>
                        <m:d>
                          <m:dPr>
                            <m:ctrlPr>
                              <a:rPr lang="en-US" sz="2800" b="0" i="1" dirty="0" smtClean="0">
                                <a:solidFill>
                                  <a:srgbClr val="7030A0"/>
                                </a:solidFill>
                                <a:latin typeface="Cambria Math" panose="02040503050406030204" pitchFamily="18" charset="0"/>
                              </a:rPr>
                            </m:ctrlPr>
                          </m:dPr>
                          <m:e>
                            <m:r>
                              <a:rPr lang="en-US" sz="2800" b="0" i="1" dirty="0" smtClean="0">
                                <a:solidFill>
                                  <a:srgbClr val="7030A0"/>
                                </a:solidFill>
                                <a:latin typeface="Cambria Math" panose="02040503050406030204" pitchFamily="18" charset="0"/>
                              </a:rPr>
                              <m:t>𝑥</m:t>
                            </m:r>
                            <m:r>
                              <a:rPr lang="en-US" sz="2800" b="0" i="1" dirty="0" smtClean="0">
                                <a:solidFill>
                                  <a:srgbClr val="7030A0"/>
                                </a:solidFill>
                                <a:latin typeface="Cambria Math" panose="02040503050406030204" pitchFamily="18" charset="0"/>
                              </a:rPr>
                              <m:t>,</m:t>
                            </m:r>
                            <m:r>
                              <a:rPr lang="en-US" sz="2800" b="0" i="1" dirty="0" smtClean="0">
                                <a:solidFill>
                                  <a:srgbClr val="7030A0"/>
                                </a:solidFill>
                                <a:latin typeface="Cambria Math" panose="02040503050406030204" pitchFamily="18" charset="0"/>
                              </a:rPr>
                              <m:t>𝑤</m:t>
                            </m:r>
                          </m:e>
                        </m:d>
                        <m:r>
                          <a:rPr lang="en-US" sz="2800" b="0" i="1" dirty="0" smtClean="0">
                            <a:solidFill>
                              <a:srgbClr val="7030A0"/>
                            </a:solidFill>
                            <a:latin typeface="Cambria Math" panose="02040503050406030204" pitchFamily="18" charset="0"/>
                          </a:rPr>
                          <m:t>=1?</m:t>
                        </m:r>
                      </m:oMath>
                    </m:oMathPara>
                  </a14:m>
                  <a:endParaRPr lang="en-US" sz="2800" dirty="0">
                    <a:solidFill>
                      <a:schemeClr val="accent6">
                        <a:lumMod val="75000"/>
                      </a:schemeClr>
                    </a:solidFill>
                  </a:endParaRPr>
                </a:p>
              </p:txBody>
            </p:sp>
          </mc:Choice>
          <mc:Fallback xmlns="">
            <p:sp>
              <p:nvSpPr>
                <p:cNvPr id="12" name="Rounded Rectangle 11">
                  <a:extLst>
                    <a:ext uri="{FF2B5EF4-FFF2-40B4-BE49-F238E27FC236}">
                      <a16:creationId xmlns:a16="http://schemas.microsoft.com/office/drawing/2014/main" id="{D5C75034-C733-35D9-929B-12E7FEB47111}"/>
                    </a:ext>
                  </a:extLst>
                </p:cNvPr>
                <p:cNvSpPr>
                  <a:spLocks noRot="1" noChangeAspect="1" noMove="1" noResize="1" noEditPoints="1" noAdjustHandles="1" noChangeArrowheads="1" noChangeShapeType="1" noTextEdit="1"/>
                </p:cNvSpPr>
                <p:nvPr/>
              </p:nvSpPr>
              <p:spPr>
                <a:xfrm rot="20727466">
                  <a:off x="3908870" y="3962910"/>
                  <a:ext cx="3876498" cy="751055"/>
                </a:xfrm>
                <a:prstGeom prst="roundRect">
                  <a:avLst>
                    <a:gd name="adj" fmla="val 19766"/>
                  </a:avLst>
                </a:prstGeom>
                <a:blipFill>
                  <a:blip r:embed="rId7"/>
                  <a:stretch>
                    <a:fillRect/>
                  </a:stretch>
                </a:blipFill>
                <a:ln w="25400">
                  <a:solidFill>
                    <a:srgbClr val="FF0000"/>
                  </a:solidFill>
                </a:ln>
              </p:spPr>
              <p:txBody>
                <a:bodyPr/>
                <a:lstStyle/>
                <a:p>
                  <a:r>
                    <a:rPr lang="en-US">
                      <a:noFill/>
                    </a:rPr>
                    <a:t> </a:t>
                  </a:r>
                </a:p>
              </p:txBody>
            </p:sp>
          </mc:Fallback>
        </mc:AlternateContent>
        <p:pic>
          <p:nvPicPr>
            <p:cNvPr id="13" name="Graphic 12" descr="Lock with solid fill">
              <a:extLst>
                <a:ext uri="{FF2B5EF4-FFF2-40B4-BE49-F238E27FC236}">
                  <a16:creationId xmlns:a16="http://schemas.microsoft.com/office/drawing/2014/main" id="{1EB598E2-A86F-EC07-80B2-8731CC7313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33191">
              <a:off x="7518673" y="3791076"/>
              <a:ext cx="665509" cy="665509"/>
            </a:xfrm>
            <a:prstGeom prst="rect">
              <a:avLst/>
            </a:prstGeom>
          </p:spPr>
        </p:pic>
      </p:grpSp>
      <p:sp>
        <p:nvSpPr>
          <p:cNvPr id="14" name="TextBox 13">
            <a:extLst>
              <a:ext uri="{FF2B5EF4-FFF2-40B4-BE49-F238E27FC236}">
                <a16:creationId xmlns:a16="http://schemas.microsoft.com/office/drawing/2014/main" id="{CAD9BAA2-CC3E-5F21-0400-049B0A910B3A}"/>
              </a:ext>
            </a:extLst>
          </p:cNvPr>
          <p:cNvSpPr txBox="1"/>
          <p:nvPr/>
        </p:nvSpPr>
        <p:spPr>
          <a:xfrm>
            <a:off x="9055760" y="1970619"/>
            <a:ext cx="1899823" cy="584775"/>
          </a:xfrm>
          <a:prstGeom prst="rect">
            <a:avLst/>
          </a:prstGeom>
          <a:noFill/>
        </p:spPr>
        <p:txBody>
          <a:bodyPr wrap="square" rtlCol="0">
            <a:spAutoFit/>
          </a:bodyPr>
          <a:lstStyle/>
          <a:p>
            <a:pPr algn="ctr"/>
            <a:r>
              <a:rPr lang="en-US" sz="3200" u="sng" dirty="0">
                <a:solidFill>
                  <a:schemeClr val="accent1">
                    <a:lumMod val="75000"/>
                  </a:schemeClr>
                </a:solidFill>
              </a:rPr>
              <a:t>Client</a:t>
            </a:r>
            <a:endParaRPr lang="en-US" sz="2800" u="sng" dirty="0">
              <a:solidFill>
                <a:schemeClr val="accent1">
                  <a:lumMod val="75000"/>
                </a:schemeClr>
              </a:solidFill>
            </a:endParaRPr>
          </a:p>
        </p:txBody>
      </p:sp>
      <mc:AlternateContent xmlns:mc="http://schemas.openxmlformats.org/markup-compatibility/2006" xmlns:a14="http://schemas.microsoft.com/office/drawing/2010/main">
        <mc:Choice Requires="a14">
          <p:graphicFrame>
            <p:nvGraphicFramePr>
              <p:cNvPr id="15" name="Table 4">
                <a:extLst>
                  <a:ext uri="{FF2B5EF4-FFF2-40B4-BE49-F238E27FC236}">
                    <a16:creationId xmlns:a16="http://schemas.microsoft.com/office/drawing/2014/main" id="{66C02EA7-F42B-3C4F-CB25-922F61866BE9}"/>
                  </a:ext>
                </a:extLst>
              </p:cNvPr>
              <p:cNvGraphicFramePr>
                <a:graphicFrameLocks/>
              </p:cNvGraphicFramePr>
              <p:nvPr/>
            </p:nvGraphicFramePr>
            <p:xfrm>
              <a:off x="1764655" y="2669745"/>
              <a:ext cx="1528479" cy="1950720"/>
            </p:xfrm>
            <a:graphic>
              <a:graphicData uri="http://schemas.openxmlformats.org/drawingml/2006/table">
                <a:tbl>
                  <a:tblPr firstRow="1" bandRow="1">
                    <a:tableStyleId>{5940675A-B579-460E-94D1-54222C63F5DA}</a:tableStyleId>
                  </a:tblPr>
                  <a:tblGrid>
                    <a:gridCol w="1528479">
                      <a:extLst>
                        <a:ext uri="{9D8B030D-6E8A-4147-A177-3AD203B41FA5}">
                          <a16:colId xmlns:a16="http://schemas.microsoft.com/office/drawing/2014/main" val="2232287867"/>
                        </a:ext>
                      </a:extLst>
                    </a:gridCol>
                  </a:tblGrid>
                  <a:tr h="370840">
                    <a:tc>
                      <a:txBody>
                        <a:bodyPr/>
                        <a:lstStyle/>
                        <a:p>
                          <a:pPr algn="ctr"/>
                          <a:endParaRPr lang="en-US" sz="2600" dirty="0"/>
                        </a:p>
                      </a:txBody>
                      <a:tcPr>
                        <a:lnT w="12700" cap="flat" cmpd="sng" algn="ctr">
                          <a:noFill/>
                          <a:prstDash val="solid"/>
                          <a:round/>
                          <a:headEnd type="none" w="med" len="med"/>
                          <a:tailEnd type="none" w="med" len="med"/>
                        </a:lnT>
                        <a:noFill/>
                      </a:tcPr>
                    </a:tc>
                    <a:extLst>
                      <a:ext uri="{0D108BD9-81ED-4DB2-BD59-A6C34878D82A}">
                        <a16:rowId xmlns:a16="http://schemas.microsoft.com/office/drawing/2014/main" val="26706480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600" i="1" dirty="0" smtClean="0">
                                    <a:latin typeface="Cambria Math" panose="02040503050406030204" pitchFamily="18" charset="0"/>
                                  </a:rPr>
                                  <m:t>𝑤</m:t>
                                </m:r>
                              </m:oMath>
                            </m:oMathPara>
                          </a14:m>
                          <a:endParaRPr lang="en-US" sz="2600" dirty="0"/>
                        </a:p>
                      </a:txBody>
                      <a:tcPr/>
                    </a:tc>
                    <a:extLst>
                      <a:ext uri="{0D108BD9-81ED-4DB2-BD59-A6C34878D82A}">
                        <a16:rowId xmlns:a16="http://schemas.microsoft.com/office/drawing/2014/main" val="4005638226"/>
                      </a:ext>
                    </a:extLst>
                  </a:tr>
                  <a:tr h="370840">
                    <a:tc>
                      <a:txBody>
                        <a:bodyPr/>
                        <a:lstStyle/>
                        <a:p>
                          <a:pPr algn="ctr"/>
                          <a:endParaRPr lang="en-US" sz="2600" dirty="0"/>
                        </a:p>
                      </a:txBody>
                      <a:tcPr anchor="ctr"/>
                    </a:tc>
                    <a:extLst>
                      <a:ext uri="{0D108BD9-81ED-4DB2-BD59-A6C34878D82A}">
                        <a16:rowId xmlns:a16="http://schemas.microsoft.com/office/drawing/2014/main" val="440150531"/>
                      </a:ext>
                    </a:extLst>
                  </a:tr>
                  <a:tr h="370840">
                    <a:tc>
                      <a:txBody>
                        <a:bodyPr/>
                        <a:lstStyle/>
                        <a:p>
                          <a:pPr algn="ctr"/>
                          <a:endParaRPr lang="en-US" sz="2600" dirty="0"/>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Choice>
        <mc:Fallback xmlns="">
          <p:graphicFrame>
            <p:nvGraphicFramePr>
              <p:cNvPr id="15" name="Table 4">
                <a:extLst>
                  <a:ext uri="{FF2B5EF4-FFF2-40B4-BE49-F238E27FC236}">
                    <a16:creationId xmlns:a16="http://schemas.microsoft.com/office/drawing/2014/main" id="{66C02EA7-F42B-3C4F-CB25-922F61866BE9}"/>
                  </a:ext>
                </a:extLst>
              </p:cNvPr>
              <p:cNvGraphicFramePr>
                <a:graphicFrameLocks/>
              </p:cNvGraphicFramePr>
              <p:nvPr/>
            </p:nvGraphicFramePr>
            <p:xfrm>
              <a:off x="1764655" y="2669745"/>
              <a:ext cx="1528479" cy="1950720"/>
            </p:xfrm>
            <a:graphic>
              <a:graphicData uri="http://schemas.openxmlformats.org/drawingml/2006/table">
                <a:tbl>
                  <a:tblPr firstRow="1" bandRow="1">
                    <a:tableStyleId>{5940675A-B579-460E-94D1-54222C63F5DA}</a:tableStyleId>
                  </a:tblPr>
                  <a:tblGrid>
                    <a:gridCol w="1528479">
                      <a:extLst>
                        <a:ext uri="{9D8B030D-6E8A-4147-A177-3AD203B41FA5}">
                          <a16:colId xmlns:a16="http://schemas.microsoft.com/office/drawing/2014/main" val="2232287867"/>
                        </a:ext>
                      </a:extLst>
                    </a:gridCol>
                  </a:tblGrid>
                  <a:tr h="487680">
                    <a:tc>
                      <a:txBody>
                        <a:bodyPr/>
                        <a:lstStyle/>
                        <a:p>
                          <a:pPr algn="ctr"/>
                          <a:endParaRPr lang="en-US" sz="2600" dirty="0"/>
                        </a:p>
                      </a:txBody>
                      <a:tcPr>
                        <a:lnT w="12700" cap="flat" cmpd="sng" algn="ctr">
                          <a:noFill/>
                          <a:prstDash val="solid"/>
                          <a:round/>
                          <a:headEnd type="none" w="med" len="med"/>
                          <a:tailEnd type="none" w="med" len="med"/>
                        </a:lnT>
                        <a:noFill/>
                      </a:tcPr>
                    </a:tc>
                    <a:extLst>
                      <a:ext uri="{0D108BD9-81ED-4DB2-BD59-A6C34878D82A}">
                        <a16:rowId xmlns:a16="http://schemas.microsoft.com/office/drawing/2014/main" val="2670648034"/>
                      </a:ext>
                    </a:extLst>
                  </a:tr>
                  <a:tr h="487680">
                    <a:tc>
                      <a:txBody>
                        <a:bodyPr/>
                        <a:lstStyle/>
                        <a:p>
                          <a:endParaRPr lang="en-US"/>
                        </a:p>
                      </a:txBody>
                      <a:tcPr>
                        <a:blipFill>
                          <a:blip r:embed="rId8"/>
                          <a:stretch>
                            <a:fillRect t="-105263" r="-820" b="-205263"/>
                          </a:stretch>
                        </a:blipFill>
                      </a:tcPr>
                    </a:tc>
                    <a:extLst>
                      <a:ext uri="{0D108BD9-81ED-4DB2-BD59-A6C34878D82A}">
                        <a16:rowId xmlns:a16="http://schemas.microsoft.com/office/drawing/2014/main" val="4005638226"/>
                      </a:ext>
                    </a:extLst>
                  </a:tr>
                  <a:tr h="487680">
                    <a:tc>
                      <a:txBody>
                        <a:bodyPr/>
                        <a:lstStyle/>
                        <a:p>
                          <a:pPr algn="ctr"/>
                          <a:endParaRPr lang="en-US" sz="2600" dirty="0"/>
                        </a:p>
                      </a:txBody>
                      <a:tcPr anchor="ctr"/>
                    </a:tc>
                    <a:extLst>
                      <a:ext uri="{0D108BD9-81ED-4DB2-BD59-A6C34878D82A}">
                        <a16:rowId xmlns:a16="http://schemas.microsoft.com/office/drawing/2014/main" val="440150531"/>
                      </a:ext>
                    </a:extLst>
                  </a:tr>
                  <a:tr h="487680">
                    <a:tc>
                      <a:txBody>
                        <a:bodyPr/>
                        <a:lstStyle/>
                        <a:p>
                          <a:pPr algn="ctr"/>
                          <a:endParaRPr lang="en-US" sz="2600" dirty="0"/>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Fallback>
      </mc:AlternateContent>
      <p:sp>
        <p:nvSpPr>
          <p:cNvPr id="16" name="TextBox 15">
            <a:extLst>
              <a:ext uri="{FF2B5EF4-FFF2-40B4-BE49-F238E27FC236}">
                <a16:creationId xmlns:a16="http://schemas.microsoft.com/office/drawing/2014/main" id="{F9E42E9F-F89B-8834-87BB-3EA2889B95FE}"/>
              </a:ext>
            </a:extLst>
          </p:cNvPr>
          <p:cNvSpPr txBox="1"/>
          <p:nvPr/>
        </p:nvSpPr>
        <p:spPr>
          <a:xfrm>
            <a:off x="2321146" y="2010875"/>
            <a:ext cx="415498" cy="461665"/>
          </a:xfrm>
          <a:prstGeom prst="rect">
            <a:avLst/>
          </a:prstGeom>
          <a:noFill/>
        </p:spPr>
        <p:txBody>
          <a:bodyPr wrap="none" rtlCol="0" anchor="ctr">
            <a:spAutoFit/>
          </a:bodyPr>
          <a:lstStyle/>
          <a:p>
            <a:pPr algn="ctr"/>
            <a:r>
              <a:rPr lang="en-US" sz="2400" dirty="0"/>
              <a:t>...</a:t>
            </a:r>
          </a:p>
        </p:txBody>
      </p:sp>
      <p:sp>
        <p:nvSpPr>
          <p:cNvPr id="17" name="TextBox 16">
            <a:extLst>
              <a:ext uri="{FF2B5EF4-FFF2-40B4-BE49-F238E27FC236}">
                <a16:creationId xmlns:a16="http://schemas.microsoft.com/office/drawing/2014/main" id="{3AFCBFC5-9218-ED4C-CAE3-1D7157D381E7}"/>
              </a:ext>
            </a:extLst>
          </p:cNvPr>
          <p:cNvSpPr txBox="1"/>
          <p:nvPr/>
        </p:nvSpPr>
        <p:spPr>
          <a:xfrm>
            <a:off x="2321146" y="4629349"/>
            <a:ext cx="415498" cy="461665"/>
          </a:xfrm>
          <a:prstGeom prst="rect">
            <a:avLst/>
          </a:prstGeom>
          <a:noFill/>
        </p:spPr>
        <p:txBody>
          <a:bodyPr wrap="none" rtlCol="0" anchor="ctr">
            <a:spAutoFit/>
          </a:bodyPr>
          <a:lstStyle/>
          <a:p>
            <a:pPr algn="ctr"/>
            <a:r>
              <a:rPr lang="en-US" sz="2400" dirty="0"/>
              <a:t>...</a:t>
            </a:r>
          </a:p>
        </p:txBody>
      </p:sp>
      <p:sp>
        <p:nvSpPr>
          <p:cNvPr id="36" name="TextBox 35">
            <a:extLst>
              <a:ext uri="{FF2B5EF4-FFF2-40B4-BE49-F238E27FC236}">
                <a16:creationId xmlns:a16="http://schemas.microsoft.com/office/drawing/2014/main" id="{DCF13B55-E2DA-7DA0-4E64-3766A896E57F}"/>
              </a:ext>
            </a:extLst>
          </p:cNvPr>
          <p:cNvSpPr txBox="1"/>
          <p:nvPr/>
        </p:nvSpPr>
        <p:spPr>
          <a:xfrm>
            <a:off x="9112085" y="4278611"/>
            <a:ext cx="2071080" cy="461665"/>
          </a:xfrm>
          <a:prstGeom prst="rect">
            <a:avLst/>
          </a:prstGeom>
          <a:noFill/>
        </p:spPr>
        <p:txBody>
          <a:bodyPr wrap="none" rtlCol="0">
            <a:spAutoFit/>
          </a:bodyPr>
          <a:lstStyle/>
          <a:p>
            <a:r>
              <a:rPr lang="en-US" sz="2400" dirty="0">
                <a:solidFill>
                  <a:schemeClr val="accent6">
                    <a:lumMod val="75000"/>
                  </a:schemeClr>
                </a:solidFill>
              </a:rPr>
              <a:t>Accept </a:t>
            </a:r>
            <a:r>
              <a:rPr lang="en-US" sz="2400" dirty="0"/>
              <a:t>/ </a:t>
            </a:r>
            <a:r>
              <a:rPr lang="en-US" sz="2400" dirty="0">
                <a:solidFill>
                  <a:srgbClr val="FF0000"/>
                </a:solidFill>
              </a:rPr>
              <a:t>Reject</a:t>
            </a:r>
          </a:p>
        </p:txBody>
      </p:sp>
      <p:sp>
        <p:nvSpPr>
          <p:cNvPr id="37" name="TextBox 36">
            <a:extLst>
              <a:ext uri="{FF2B5EF4-FFF2-40B4-BE49-F238E27FC236}">
                <a16:creationId xmlns:a16="http://schemas.microsoft.com/office/drawing/2014/main" id="{D8ED6956-1477-9B2D-9377-5B595A45D2AA}"/>
              </a:ext>
            </a:extLst>
          </p:cNvPr>
          <p:cNvSpPr txBox="1"/>
          <p:nvPr/>
        </p:nvSpPr>
        <p:spPr>
          <a:xfrm>
            <a:off x="890425" y="5502771"/>
            <a:ext cx="2640595" cy="584775"/>
          </a:xfrm>
          <a:prstGeom prst="rect">
            <a:avLst/>
          </a:prstGeom>
          <a:noFill/>
        </p:spPr>
        <p:txBody>
          <a:bodyPr wrap="none" rtlCol="0">
            <a:spAutoFit/>
          </a:bodyPr>
          <a:lstStyle/>
          <a:p>
            <a:r>
              <a:rPr lang="en-US" sz="3200" u="sng" dirty="0"/>
              <a:t>Server Privacy:</a:t>
            </a:r>
            <a:endParaRPr lang="en-US" sz="3200"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F282067-3F6E-59CE-12DB-E0D8A66501E1}"/>
                  </a:ext>
                </a:extLst>
              </p:cNvPr>
              <p:cNvSpPr txBox="1"/>
              <p:nvPr/>
            </p:nvSpPr>
            <p:spPr>
              <a:xfrm>
                <a:off x="3531020" y="5580364"/>
                <a:ext cx="792114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m:rPr>
                          <m:sty m:val="p"/>
                        </m:rPr>
                        <a:rPr lang="en-US" sz="2400" b="0" i="1" smtClean="0">
                          <a:latin typeface="Cambria Math" panose="02040503050406030204" pitchFamily="18" charset="0"/>
                        </a:rPr>
                        <m:t>Sim</m:t>
                      </m:r>
                      <m:r>
                        <a:rPr lang="en-US" sz="2400" b="0" i="1" smtClean="0">
                          <a:latin typeface="Cambria Math" panose="02040503050406030204" pitchFamily="18" charset="0"/>
                        </a:rPr>
                        <m:t>:</m:t>
                      </m:r>
                      <m:r>
                        <a:rPr lang="zh-CN" altLang="en-US" sz="2400" b="0" i="1" smtClean="0">
                          <a:latin typeface="Cambria Math" panose="02040503050406030204" pitchFamily="18" charset="0"/>
                        </a:rPr>
                        <m:t> </m:t>
                      </m:r>
                      <m:r>
                        <m:rPr>
                          <m:sty m:val="p"/>
                        </m:rPr>
                        <a:rPr lang="en-US" altLang="zh-CN" sz="2400" i="1">
                          <a:latin typeface="Cambria Math" panose="02040503050406030204" pitchFamily="18" charset="0"/>
                        </a:rPr>
                        <m:t>Server</m:t>
                      </m:r>
                      <m:r>
                        <a:rPr lang="en-US" altLang="zh-CN" sz="2400" i="1" smtClean="0">
                          <a:latin typeface="Cambria Math" panose="02040503050406030204" pitchFamily="18" charset="0"/>
                        </a:rPr>
                        <m:t>’</m:t>
                      </m:r>
                      <m:r>
                        <a:rPr lang="en-US" altLang="zh-CN" sz="2400" b="0" i="1" smtClean="0">
                          <a:latin typeface="Cambria Math" panose="02040503050406030204" pitchFamily="18" charset="0"/>
                        </a:rPr>
                        <m:t>𝑠</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𝑚𝑠𝑔</m:t>
                      </m:r>
                      <m:r>
                        <a:rPr lang="en-US" altLang="zh-CN" sz="2400" b="0" i="1" smtClean="0">
                          <a:latin typeface="Cambria Math" panose="02040503050406030204" pitchFamily="18" charset="0"/>
                        </a:rPr>
                        <m:t>≈</m:t>
                      </m:r>
                      <m:r>
                        <m:rPr>
                          <m:sty m:val="p"/>
                        </m:rPr>
                        <a:rPr lang="en-US" sz="2400" b="0" i="1" smtClean="0">
                          <a:latin typeface="Cambria Math" panose="02040503050406030204" pitchFamily="18" charset="0"/>
                        </a:rPr>
                        <m:t>Sim</m:t>
                      </m:r>
                      <m:r>
                        <a:rPr lang="en-US" sz="2400" b="0" i="1" smtClean="0">
                          <a:latin typeface="Cambria Math" panose="02040503050406030204" pitchFamily="18" charset="0"/>
                        </a:rPr>
                        <m:t>(</m:t>
                      </m:r>
                      <m:r>
                        <a:rPr lang="en-US" sz="2400" b="0" i="1" smtClean="0">
                          <a:latin typeface="Cambria Math" panose="02040503050406030204" pitchFamily="18" charset="0"/>
                        </a:rPr>
                        <m:t>𝐶𝑙𝑖𝑒𝑛</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𝑠</m:t>
                      </m:r>
                      <m:r>
                        <a:rPr lang="en-US" sz="2400" b="0" i="1" smtClean="0">
                          <a:latin typeface="Cambria Math" panose="02040503050406030204" pitchFamily="18" charset="0"/>
                        </a:rPr>
                        <m:t> </m:t>
                      </m:r>
                      <m:r>
                        <a:rPr lang="en-US" sz="2400" b="0" i="1" smtClean="0">
                          <a:latin typeface="Cambria Math" panose="02040503050406030204" pitchFamily="18" charset="0"/>
                        </a:rPr>
                        <m:t>𝑚𝑠</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 </m:t>
                      </m:r>
                      <m:r>
                        <a:rPr lang="en-US" sz="2400" b="0" i="1" smtClean="0">
                          <a:latin typeface="Cambria Math" panose="02040503050406030204" pitchFamily="18" charset="0"/>
                        </a:rPr>
                        <m:t>𝑟𝑒𝑠𝑢𝑙𝑡</m:t>
                      </m:r>
                      <m:r>
                        <a:rPr lang="en-US" sz="2400" b="0" i="1" smtClean="0">
                          <a:latin typeface="Cambria Math" panose="02040503050406030204" pitchFamily="18" charset="0"/>
                        </a:rPr>
                        <m:t>∈{0,1})</m:t>
                      </m:r>
                    </m:oMath>
                  </m:oMathPara>
                </a14:m>
                <a:endParaRPr lang="en-US" sz="2400" dirty="0"/>
              </a:p>
            </p:txBody>
          </p:sp>
        </mc:Choice>
        <mc:Fallback>
          <p:sp>
            <p:nvSpPr>
              <p:cNvPr id="3" name="TextBox 2">
                <a:extLst>
                  <a:ext uri="{FF2B5EF4-FFF2-40B4-BE49-F238E27FC236}">
                    <a16:creationId xmlns:a16="http://schemas.microsoft.com/office/drawing/2014/main" id="{EF282067-3F6E-59CE-12DB-E0D8A66501E1}"/>
                  </a:ext>
                </a:extLst>
              </p:cNvPr>
              <p:cNvSpPr txBox="1">
                <a:spLocks noRot="1" noChangeAspect="1" noMove="1" noResize="1" noEditPoints="1" noAdjustHandles="1" noChangeArrowheads="1" noChangeShapeType="1" noTextEdit="1"/>
              </p:cNvSpPr>
              <p:nvPr/>
            </p:nvSpPr>
            <p:spPr>
              <a:xfrm>
                <a:off x="3531020" y="5580364"/>
                <a:ext cx="7921143" cy="461665"/>
              </a:xfrm>
              <a:prstGeom prst="rect">
                <a:avLst/>
              </a:prstGeom>
              <a:blipFill>
                <a:blip r:embed="rId9"/>
                <a:stretch>
                  <a:fillRect b="-21622"/>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91AED46F-AC9E-AF45-542D-F54417583198}"/>
              </a:ext>
            </a:extLst>
          </p:cNvPr>
          <p:cNvSpPr/>
          <p:nvPr/>
        </p:nvSpPr>
        <p:spPr>
          <a:xfrm>
            <a:off x="8898868" y="1970619"/>
            <a:ext cx="2943228" cy="356064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2FBDE9-71F4-D155-B104-71AC1BB59ED3}"/>
              </a:ext>
            </a:extLst>
          </p:cNvPr>
          <p:cNvSpPr/>
          <p:nvPr/>
        </p:nvSpPr>
        <p:spPr>
          <a:xfrm>
            <a:off x="3740366" y="1477751"/>
            <a:ext cx="4984544" cy="189172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131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E426A-2333-CED9-7E87-BEB3A1559844}"/>
              </a:ext>
            </a:extLst>
          </p:cNvPr>
          <p:cNvSpPr>
            <a:spLocks noGrp="1"/>
          </p:cNvSpPr>
          <p:nvPr>
            <p:ph type="title"/>
          </p:nvPr>
        </p:nvSpPr>
        <p:spPr/>
        <p:txBody>
          <a:bodyPr/>
          <a:lstStyle/>
          <a:p>
            <a:r>
              <a:rPr lang="en-US" dirty="0">
                <a:solidFill>
                  <a:srgbClr val="0070C0"/>
                </a:solidFill>
              </a:rPr>
              <a:t>Our Def: Credible</a:t>
            </a:r>
            <a:r>
              <a:rPr lang="en-US" dirty="0"/>
              <a:t> Private Set Membership</a:t>
            </a:r>
          </a:p>
        </p:txBody>
      </p:sp>
      <p:pic>
        <p:nvPicPr>
          <p:cNvPr id="5" name="Picture 4" descr="Icon&#10;&#10;Description automatically generated">
            <a:extLst>
              <a:ext uri="{FF2B5EF4-FFF2-40B4-BE49-F238E27FC236}">
                <a16:creationId xmlns:a16="http://schemas.microsoft.com/office/drawing/2014/main" id="{38AB9039-26C4-A135-4E9B-6781B3783101}"/>
              </a:ext>
            </a:extLst>
          </p:cNvPr>
          <p:cNvPicPr>
            <a:picLocks noChangeAspect="1"/>
          </p:cNvPicPr>
          <p:nvPr/>
        </p:nvPicPr>
        <p:blipFill>
          <a:blip r:embed="rId3"/>
          <a:stretch>
            <a:fillRect/>
          </a:stretch>
        </p:blipFill>
        <p:spPr>
          <a:xfrm flipH="1">
            <a:off x="9214878" y="2307330"/>
            <a:ext cx="1131293" cy="1229087"/>
          </a:xfrm>
          <a:prstGeom prst="rect">
            <a:avLst/>
          </a:prstGeom>
        </p:spPr>
      </p:pic>
      <p:cxnSp>
        <p:nvCxnSpPr>
          <p:cNvPr id="6" name="Straight Arrow Connector 5">
            <a:extLst>
              <a:ext uri="{FF2B5EF4-FFF2-40B4-BE49-F238E27FC236}">
                <a16:creationId xmlns:a16="http://schemas.microsoft.com/office/drawing/2014/main" id="{64041A9E-321B-4144-605B-B517BCA95FEF}"/>
              </a:ext>
            </a:extLst>
          </p:cNvPr>
          <p:cNvCxnSpPr>
            <a:cxnSpLocks/>
          </p:cNvCxnSpPr>
          <p:nvPr/>
        </p:nvCxnSpPr>
        <p:spPr>
          <a:xfrm flipH="1" flipV="1">
            <a:off x="4235046" y="2997480"/>
            <a:ext cx="4022388" cy="25464"/>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5B54236-73DA-3FC9-A61D-42EFCC50FC06}"/>
              </a:ext>
            </a:extLst>
          </p:cNvPr>
          <p:cNvCxnSpPr>
            <a:cxnSpLocks/>
          </p:cNvCxnSpPr>
          <p:nvPr/>
        </p:nvCxnSpPr>
        <p:spPr>
          <a:xfrm>
            <a:off x="4286545" y="3868070"/>
            <a:ext cx="4022388"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F1364C0-177D-8050-65C2-EC4FB6D4CFF3}"/>
              </a:ext>
            </a:extLst>
          </p:cNvPr>
          <p:cNvGrpSpPr/>
          <p:nvPr/>
        </p:nvGrpSpPr>
        <p:grpSpPr>
          <a:xfrm rot="20959070">
            <a:off x="5678771" y="1885347"/>
            <a:ext cx="1459399" cy="1024208"/>
            <a:chOff x="7453964" y="1916189"/>
            <a:chExt cx="1459399" cy="1024208"/>
          </a:xfrm>
        </p:grpSpPr>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5A6176A4-1740-1252-64FB-27BECC702A39}"/>
                    </a:ext>
                  </a:extLst>
                </p:cNvPr>
                <p:cNvSpPr/>
                <p:nvPr/>
              </p:nvSpPr>
              <p:spPr>
                <a:xfrm rot="623434">
                  <a:off x="7453964" y="1916189"/>
                  <a:ext cx="1122563" cy="751055"/>
                </a:xfrm>
                <a:prstGeom prst="roundRect">
                  <a:avLst>
                    <a:gd name="adj" fmla="val 1976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chemeClr val="tx1"/>
                            </a:solidFill>
                            <a:latin typeface="Cambria Math" panose="02040503050406030204" pitchFamily="18" charset="0"/>
                          </a:rPr>
                          <m:t>𝑥</m:t>
                        </m:r>
                        <m:r>
                          <a:rPr lang="en-US" sz="3200" b="0" i="1" dirty="0" smtClean="0">
                            <a:solidFill>
                              <a:schemeClr val="tx1"/>
                            </a:solidFill>
                            <a:latin typeface="Cambria Math" panose="02040503050406030204" pitchFamily="18" charset="0"/>
                          </a:rPr>
                          <m:t>~</m:t>
                        </m:r>
                        <m:r>
                          <a:rPr lang="en-US" sz="3200" b="0" i="1" dirty="0" smtClean="0">
                            <a:solidFill>
                              <a:schemeClr val="tx1"/>
                            </a:solidFill>
                            <a:latin typeface="Cambria Math" panose="02040503050406030204" pitchFamily="18" charset="0"/>
                          </a:rPr>
                          <m:t>𝐷</m:t>
                        </m:r>
                      </m:oMath>
                    </m:oMathPara>
                  </a14:m>
                  <a:endParaRPr lang="en-US" sz="3200" dirty="0">
                    <a:solidFill>
                      <a:schemeClr val="tx1"/>
                    </a:solidFill>
                  </a:endParaRPr>
                </a:p>
              </p:txBody>
            </p:sp>
          </mc:Choice>
          <mc:Fallback xmlns="">
            <p:sp>
              <p:nvSpPr>
                <p:cNvPr id="9" name="Rounded Rectangle 8">
                  <a:extLst>
                    <a:ext uri="{FF2B5EF4-FFF2-40B4-BE49-F238E27FC236}">
                      <a16:creationId xmlns:a16="http://schemas.microsoft.com/office/drawing/2014/main" id="{5A6176A4-1740-1252-64FB-27BECC702A39}"/>
                    </a:ext>
                  </a:extLst>
                </p:cNvPr>
                <p:cNvSpPr>
                  <a:spLocks noRot="1" noChangeAspect="1" noMove="1" noResize="1" noEditPoints="1" noAdjustHandles="1" noChangeArrowheads="1" noChangeShapeType="1" noTextEdit="1"/>
                </p:cNvSpPr>
                <p:nvPr/>
              </p:nvSpPr>
              <p:spPr>
                <a:xfrm rot="623434">
                  <a:off x="7453964" y="1916189"/>
                  <a:ext cx="1122563" cy="751055"/>
                </a:xfrm>
                <a:prstGeom prst="roundRect">
                  <a:avLst>
                    <a:gd name="adj" fmla="val 19766"/>
                  </a:avLst>
                </a:prstGeom>
                <a:blipFill>
                  <a:blip r:embed="rId4"/>
                  <a:stretch>
                    <a:fillRect/>
                  </a:stretch>
                </a:blipFill>
                <a:ln w="25400">
                  <a:solidFill>
                    <a:srgbClr val="FF0000"/>
                  </a:solidFill>
                </a:ln>
              </p:spPr>
              <p:txBody>
                <a:bodyPr/>
                <a:lstStyle/>
                <a:p>
                  <a:r>
                    <a:rPr lang="en-US">
                      <a:noFill/>
                    </a:rPr>
                    <a:t> </a:t>
                  </a:r>
                </a:p>
              </p:txBody>
            </p:sp>
          </mc:Fallback>
        </mc:AlternateContent>
        <p:pic>
          <p:nvPicPr>
            <p:cNvPr id="10" name="Graphic 9" descr="Lock with solid fill">
              <a:extLst>
                <a:ext uri="{FF2B5EF4-FFF2-40B4-BE49-F238E27FC236}">
                  <a16:creationId xmlns:a16="http://schemas.microsoft.com/office/drawing/2014/main" id="{F0EBCAFB-E636-093A-FA81-E549D81FB5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621258">
              <a:off x="8247854" y="2274888"/>
              <a:ext cx="665509" cy="665509"/>
            </a:xfrm>
            <a:prstGeom prst="rect">
              <a:avLst/>
            </a:prstGeom>
          </p:spPr>
        </p:pic>
      </p:grpSp>
      <p:grpSp>
        <p:nvGrpSpPr>
          <p:cNvPr id="4" name="Group 3">
            <a:extLst>
              <a:ext uri="{FF2B5EF4-FFF2-40B4-BE49-F238E27FC236}">
                <a16:creationId xmlns:a16="http://schemas.microsoft.com/office/drawing/2014/main" id="{1E480981-E23A-4111-857B-ABF2FC750FF9}"/>
              </a:ext>
            </a:extLst>
          </p:cNvPr>
          <p:cNvGrpSpPr/>
          <p:nvPr/>
        </p:nvGrpSpPr>
        <p:grpSpPr>
          <a:xfrm>
            <a:off x="1647943" y="4611848"/>
            <a:ext cx="9521055" cy="1515124"/>
            <a:chOff x="1647943" y="4611848"/>
            <a:chExt cx="9521055" cy="1515124"/>
          </a:xfrm>
        </p:grpSpPr>
        <p:sp>
          <p:nvSpPr>
            <p:cNvPr id="18" name="Rounded Rectangle 17">
              <a:extLst>
                <a:ext uri="{FF2B5EF4-FFF2-40B4-BE49-F238E27FC236}">
                  <a16:creationId xmlns:a16="http://schemas.microsoft.com/office/drawing/2014/main" id="{4B074F6D-FBC5-9B6F-F5B5-D8ACA0BD59A6}"/>
                </a:ext>
              </a:extLst>
            </p:cNvPr>
            <p:cNvSpPr/>
            <p:nvPr/>
          </p:nvSpPr>
          <p:spPr>
            <a:xfrm>
              <a:off x="1647943" y="4611848"/>
              <a:ext cx="9521055" cy="1515124"/>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u="sng" dirty="0">
                  <a:solidFill>
                    <a:schemeClr val="tx1"/>
                  </a:solidFill>
                </a:rPr>
                <a:t>Credibility</a:t>
              </a:r>
              <a:endParaRPr lang="en-US" sz="2800" dirty="0">
                <a:solidFill>
                  <a:schemeClr val="tx1"/>
                </a:solidFill>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D446E3C-3716-76A1-D363-015E1F73FB85}"/>
                    </a:ext>
                  </a:extLst>
                </p:cNvPr>
                <p:cNvSpPr txBox="1"/>
                <p:nvPr/>
              </p:nvSpPr>
              <p:spPr>
                <a:xfrm>
                  <a:off x="1903536" y="5114382"/>
                  <a:ext cx="4014642" cy="902363"/>
                </a:xfrm>
                <a:prstGeom prst="rect">
                  <a:avLst/>
                </a:prstGeom>
                <a:noFill/>
              </p:spPr>
              <p:txBody>
                <a:bodyPr wrap="square" anchor="ctr">
                  <a:spAutoFit/>
                </a:bodyPr>
                <a:lstStyle/>
                <a:p>
                  <a:pPr algn="ctr"/>
                  <a:r>
                    <a:rPr lang="en-US" sz="2400" dirty="0">
                      <a:solidFill>
                        <a:schemeClr val="accent5">
                          <a:lumMod val="75000"/>
                        </a:schemeClr>
                      </a:solidFill>
                    </a:rPr>
                    <a:t>If </a:t>
                  </a:r>
                  <a14:m>
                    <m:oMath xmlns:m="http://schemas.openxmlformats.org/officeDocument/2006/math">
                      <m:r>
                        <a:rPr lang="en-US" sz="2400" i="1" dirty="0" smtClean="0">
                          <a:solidFill>
                            <a:schemeClr val="accent5">
                              <a:lumMod val="75000"/>
                            </a:schemeClr>
                          </a:solidFill>
                          <a:latin typeface="Cambria Math" panose="02040503050406030204" pitchFamily="18" charset="0"/>
                        </a:rPr>
                        <m:t>𝑥</m:t>
                      </m:r>
                      <m:r>
                        <a:rPr lang="en-US" sz="2400" b="0" i="1" dirty="0" smtClean="0">
                          <a:solidFill>
                            <a:schemeClr val="accent5">
                              <a:lumMod val="75000"/>
                            </a:schemeClr>
                          </a:solidFill>
                          <a:latin typeface="Cambria Math" panose="02040503050406030204" pitchFamily="18" charset="0"/>
                        </a:rPr>
                        <m:t>~</m:t>
                      </m:r>
                      <m:r>
                        <a:rPr lang="en-US" sz="2400" b="0" i="1" dirty="0" smtClean="0">
                          <a:solidFill>
                            <a:schemeClr val="accent5">
                              <a:lumMod val="75000"/>
                            </a:schemeClr>
                          </a:solidFill>
                          <a:latin typeface="Cambria Math" panose="02040503050406030204" pitchFamily="18" charset="0"/>
                        </a:rPr>
                        <m:t>𝐷</m:t>
                      </m:r>
                    </m:oMath>
                  </a14:m>
                  <a:r>
                    <a:rPr lang="en-US" sz="2400" dirty="0">
                      <a:solidFill>
                        <a:schemeClr val="accent5">
                          <a:lumMod val="75000"/>
                        </a:schemeClr>
                      </a:solidFill>
                    </a:rPr>
                    <a:t> has ‘high entropy’, i.e.</a:t>
                  </a:r>
                </a:p>
                <a:p>
                  <a:pPr algn="ctr"/>
                  <a14:m>
                    <m:oMathPara xmlns:m="http://schemas.openxmlformats.org/officeDocument/2006/math">
                      <m:oMathParaPr>
                        <m:jc m:val="centerGroup"/>
                      </m:oMathParaPr>
                      <m:oMath xmlns:m="http://schemas.openxmlformats.org/officeDocument/2006/math">
                        <m:func>
                          <m:funcPr>
                            <m:ctrlPr>
                              <a:rPr lang="en-US" sz="2200" b="0" i="1" dirty="0" smtClean="0">
                                <a:latin typeface="Cambria Math" panose="02040503050406030204" pitchFamily="18" charset="0"/>
                              </a:rPr>
                            </m:ctrlPr>
                          </m:funcPr>
                          <m:fName>
                            <m:r>
                              <a:rPr lang="en-US" sz="2200" b="0" i="1" dirty="0" smtClean="0">
                                <a:latin typeface="Cambria Math" panose="02040503050406030204" pitchFamily="18" charset="0"/>
                              </a:rPr>
                              <m:t>∀</m:t>
                            </m:r>
                            <m:r>
                              <a:rPr lang="en-US" sz="2200" b="0" i="1" dirty="0" smtClean="0">
                                <a:latin typeface="Cambria Math" panose="02040503050406030204" pitchFamily="18" charset="0"/>
                              </a:rPr>
                              <m:t>𝑤</m:t>
                            </m:r>
                            <m:r>
                              <a:rPr lang="en-US" sz="2200" b="0" i="1" dirty="0" smtClean="0">
                                <a:latin typeface="Cambria Math" panose="02040503050406030204" pitchFamily="18" charset="0"/>
                              </a:rPr>
                              <m:t>: </m:t>
                            </m:r>
                            <m:limLow>
                              <m:limLowPr>
                                <m:ctrlPr>
                                  <a:rPr lang="en-US" sz="2200" b="0" i="1" dirty="0" smtClean="0">
                                    <a:latin typeface="Cambria Math" panose="02040503050406030204" pitchFamily="18" charset="0"/>
                                  </a:rPr>
                                </m:ctrlPr>
                              </m:limLowPr>
                              <m:e>
                                <m:r>
                                  <m:rPr>
                                    <m:sty m:val="p"/>
                                  </m:rPr>
                                  <a:rPr lang="en-US" sz="2200" i="0" dirty="0" smtClean="0">
                                    <a:latin typeface="Cambria Math" panose="02040503050406030204" pitchFamily="18" charset="0"/>
                                  </a:rPr>
                                  <m:t>Pr</m:t>
                                </m:r>
                              </m:e>
                              <m:lim>
                                <m:r>
                                  <a:rPr lang="en-US" sz="2200" b="0" i="1" dirty="0" smtClean="0">
                                    <a:latin typeface="Cambria Math" panose="02040503050406030204" pitchFamily="18" charset="0"/>
                                  </a:rPr>
                                  <m:t>𝑥</m:t>
                                </m:r>
                                <m:r>
                                  <a:rPr lang="en-US" sz="2200" b="0" i="1" dirty="0" smtClean="0">
                                    <a:latin typeface="Cambria Math" panose="02040503050406030204" pitchFamily="18" charset="0"/>
                                  </a:rPr>
                                  <m:t>~</m:t>
                                </m:r>
                                <m:r>
                                  <a:rPr lang="en-US" sz="2200" b="0" i="1" dirty="0" smtClean="0">
                                    <a:latin typeface="Cambria Math" panose="02040503050406030204" pitchFamily="18" charset="0"/>
                                  </a:rPr>
                                  <m:t>𝐷</m:t>
                                </m:r>
                              </m:lim>
                            </m:limLow>
                          </m:fName>
                          <m:e>
                            <m:d>
                              <m:dPr>
                                <m:begChr m:val="["/>
                                <m:endChr m:val="]"/>
                                <m:ctrlPr>
                                  <a:rPr lang="en-US" sz="2200" b="0" i="1" dirty="0" smtClean="0">
                                    <a:latin typeface="Cambria Math" panose="02040503050406030204" pitchFamily="18" charset="0"/>
                                  </a:rPr>
                                </m:ctrlPr>
                              </m:dPr>
                              <m:e>
                                <m:r>
                                  <a:rPr lang="en-US" sz="2200" b="0" i="1" dirty="0" smtClean="0">
                                    <a:latin typeface="Cambria Math" panose="02040503050406030204" pitchFamily="18" charset="0"/>
                                  </a:rPr>
                                  <m:t>𝑅</m:t>
                                </m:r>
                                <m:d>
                                  <m:dPr>
                                    <m:ctrlPr>
                                      <a:rPr lang="en-US" sz="2200" b="0" i="1" dirty="0" smtClean="0">
                                        <a:latin typeface="Cambria Math" panose="02040503050406030204" pitchFamily="18" charset="0"/>
                                      </a:rPr>
                                    </m:ctrlPr>
                                  </m:dPr>
                                  <m:e>
                                    <m:r>
                                      <a:rPr lang="en-US" sz="2200" b="0" i="1" dirty="0" smtClean="0">
                                        <a:latin typeface="Cambria Math" panose="02040503050406030204" pitchFamily="18" charset="0"/>
                                      </a:rPr>
                                      <m:t>𝑥</m:t>
                                    </m:r>
                                    <m:r>
                                      <a:rPr lang="en-US" sz="2200" b="0" i="1" dirty="0" smtClean="0">
                                        <a:latin typeface="Cambria Math" panose="02040503050406030204" pitchFamily="18" charset="0"/>
                                      </a:rPr>
                                      <m:t>,</m:t>
                                    </m:r>
                                    <m:r>
                                      <a:rPr lang="en-US" sz="2200" b="0" i="1" dirty="0" smtClean="0">
                                        <a:latin typeface="Cambria Math" panose="02040503050406030204" pitchFamily="18" charset="0"/>
                                      </a:rPr>
                                      <m:t>𝑤</m:t>
                                    </m:r>
                                  </m:e>
                                </m:d>
                                <m:r>
                                  <a:rPr lang="en-US" sz="2200" b="0" i="1" dirty="0" smtClean="0">
                                    <a:latin typeface="Cambria Math" panose="02040503050406030204" pitchFamily="18" charset="0"/>
                                  </a:rPr>
                                  <m:t>=1</m:t>
                                </m:r>
                              </m:e>
                            </m:d>
                            <m:r>
                              <a:rPr lang="en-US" sz="2200" b="0" i="1" dirty="0" smtClean="0">
                                <a:latin typeface="Cambria Math" panose="02040503050406030204" pitchFamily="18" charset="0"/>
                              </a:rPr>
                              <m:t>≤</m:t>
                            </m:r>
                            <m:r>
                              <m:rPr>
                                <m:sty m:val="p"/>
                              </m:rPr>
                              <a:rPr lang="en-US" sz="2200" b="0" i="1" dirty="0" smtClean="0">
                                <a:latin typeface="Cambria Math" panose="02040503050406030204" pitchFamily="18" charset="0"/>
                              </a:rPr>
                              <m:t>negl</m:t>
                            </m:r>
                          </m:e>
                        </m:func>
                      </m:oMath>
                    </m:oMathPara>
                  </a14:m>
                  <a:endParaRPr lang="en-US" sz="2200" dirty="0">
                    <a:solidFill>
                      <a:schemeClr val="tx1"/>
                    </a:solidFill>
                  </a:endParaRPr>
                </a:p>
              </p:txBody>
            </p:sp>
          </mc:Choice>
          <mc:Fallback xmlns="">
            <p:sp>
              <p:nvSpPr>
                <p:cNvPr id="31" name="TextBox 30">
                  <a:extLst>
                    <a:ext uri="{FF2B5EF4-FFF2-40B4-BE49-F238E27FC236}">
                      <a16:creationId xmlns:a16="http://schemas.microsoft.com/office/drawing/2014/main" id="{1D446E3C-3716-76A1-D363-015E1F73FB85}"/>
                    </a:ext>
                  </a:extLst>
                </p:cNvPr>
                <p:cNvSpPr txBox="1">
                  <a:spLocks noRot="1" noChangeAspect="1" noMove="1" noResize="1" noEditPoints="1" noAdjustHandles="1" noChangeArrowheads="1" noChangeShapeType="1" noTextEdit="1"/>
                </p:cNvSpPr>
                <p:nvPr/>
              </p:nvSpPr>
              <p:spPr>
                <a:xfrm>
                  <a:off x="1903536" y="5114382"/>
                  <a:ext cx="4014642" cy="902363"/>
                </a:xfrm>
                <a:prstGeom prst="rect">
                  <a:avLst/>
                </a:prstGeom>
                <a:blipFill>
                  <a:blip r:embed="rId7"/>
                  <a:stretch>
                    <a:fillRect t="-2778"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CC220AF-8036-0A68-F72C-4BAEAC951114}"/>
                    </a:ext>
                  </a:extLst>
                </p:cNvPr>
                <p:cNvSpPr txBox="1"/>
                <p:nvPr/>
              </p:nvSpPr>
              <p:spPr>
                <a:xfrm>
                  <a:off x="6590915" y="5318611"/>
                  <a:ext cx="4465154" cy="461665"/>
                </a:xfrm>
                <a:prstGeom prst="rect">
                  <a:avLst/>
                </a:prstGeom>
                <a:noFill/>
              </p:spPr>
              <p:txBody>
                <a:bodyPr wrap="square" anchor="ctr">
                  <a:spAutoFit/>
                </a:bodyPr>
                <a:lstStyle/>
                <a:p>
                  <a:pPr algn="ctr"/>
                  <a:r>
                    <a:rPr lang="en-US" sz="2400" dirty="0">
                      <a:solidFill>
                        <a:schemeClr val="tx1"/>
                      </a:solidFill>
                    </a:rPr>
                    <a:t>Client </a:t>
                  </a:r>
                  <a:r>
                    <a:rPr lang="en-US" sz="2400" dirty="0">
                      <a:solidFill>
                        <a:srgbClr val="FF0000"/>
                      </a:solidFill>
                    </a:rPr>
                    <a:t>rejects</a:t>
                  </a:r>
                  <a:r>
                    <a:rPr lang="en-US" sz="2400" dirty="0">
                      <a:solidFill>
                        <a:schemeClr val="tx1"/>
                      </a:solidFill>
                    </a:rPr>
                    <a:t> for a random </a:t>
                  </a:r>
                  <a14:m>
                    <m:oMath xmlns:m="http://schemas.openxmlformats.org/officeDocument/2006/math">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𝐷</m:t>
                      </m:r>
                    </m:oMath>
                  </a14:m>
                  <a:r>
                    <a:rPr lang="en-US" sz="2400" dirty="0">
                      <a:solidFill>
                        <a:schemeClr val="tx1"/>
                      </a:solidFill>
                    </a:rPr>
                    <a:t>.</a:t>
                  </a:r>
                </a:p>
              </p:txBody>
            </p:sp>
          </mc:Choice>
          <mc:Fallback xmlns="">
            <p:sp>
              <p:nvSpPr>
                <p:cNvPr id="33" name="TextBox 32">
                  <a:extLst>
                    <a:ext uri="{FF2B5EF4-FFF2-40B4-BE49-F238E27FC236}">
                      <a16:creationId xmlns:a16="http://schemas.microsoft.com/office/drawing/2014/main" id="{DCC220AF-8036-0A68-F72C-4BAEAC951114}"/>
                    </a:ext>
                  </a:extLst>
                </p:cNvPr>
                <p:cNvSpPr txBox="1">
                  <a:spLocks noRot="1" noChangeAspect="1" noMove="1" noResize="1" noEditPoints="1" noAdjustHandles="1" noChangeArrowheads="1" noChangeShapeType="1" noTextEdit="1"/>
                </p:cNvSpPr>
                <p:nvPr/>
              </p:nvSpPr>
              <p:spPr>
                <a:xfrm>
                  <a:off x="6590915" y="5318611"/>
                  <a:ext cx="4465154" cy="461665"/>
                </a:xfrm>
                <a:prstGeom prst="rect">
                  <a:avLst/>
                </a:prstGeom>
                <a:blipFill>
                  <a:blip r:embed="rId8"/>
                  <a:stretch>
                    <a:fillRect t="-526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DE9F38E-A21F-FF62-1614-7D385B3402CA}"/>
                    </a:ext>
                  </a:extLst>
                </p:cNvPr>
                <p:cNvSpPr txBox="1"/>
                <p:nvPr/>
              </p:nvSpPr>
              <p:spPr>
                <a:xfrm>
                  <a:off x="5965846" y="5287834"/>
                  <a:ext cx="57740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35" name="TextBox 34">
                  <a:extLst>
                    <a:ext uri="{FF2B5EF4-FFF2-40B4-BE49-F238E27FC236}">
                      <a16:creationId xmlns:a16="http://schemas.microsoft.com/office/drawing/2014/main" id="{3DE9F38E-A21F-FF62-1614-7D385B3402CA}"/>
                    </a:ext>
                  </a:extLst>
                </p:cNvPr>
                <p:cNvSpPr txBox="1">
                  <a:spLocks noRot="1" noChangeAspect="1" noMove="1" noResize="1" noEditPoints="1" noAdjustHandles="1" noChangeArrowheads="1" noChangeShapeType="1" noTextEdit="1"/>
                </p:cNvSpPr>
                <p:nvPr/>
              </p:nvSpPr>
              <p:spPr>
                <a:xfrm>
                  <a:off x="5965846" y="5287834"/>
                  <a:ext cx="577401" cy="523220"/>
                </a:xfrm>
                <a:prstGeom prst="rect">
                  <a:avLst/>
                </a:prstGeom>
                <a:blipFill>
                  <a:blip r:embed="rId9"/>
                  <a:stretch>
                    <a:fillRect/>
                  </a:stretch>
                </a:blipFill>
              </p:spPr>
              <p:txBody>
                <a:bodyPr/>
                <a:lstStyle/>
                <a:p>
                  <a:r>
                    <a:rPr lang="en-US">
                      <a:noFill/>
                    </a:rPr>
                    <a:t> </a:t>
                  </a:r>
                </a:p>
              </p:txBody>
            </p:sp>
          </mc:Fallback>
        </mc:AlternateContent>
      </p:grpSp>
      <p:sp>
        <p:nvSpPr>
          <p:cNvPr id="36" name="TextBox 35">
            <a:extLst>
              <a:ext uri="{FF2B5EF4-FFF2-40B4-BE49-F238E27FC236}">
                <a16:creationId xmlns:a16="http://schemas.microsoft.com/office/drawing/2014/main" id="{DCF13B55-E2DA-7DA0-4E64-3766A896E57F}"/>
              </a:ext>
            </a:extLst>
          </p:cNvPr>
          <p:cNvSpPr txBox="1"/>
          <p:nvPr/>
        </p:nvSpPr>
        <p:spPr>
          <a:xfrm>
            <a:off x="9214878" y="3716740"/>
            <a:ext cx="1227772" cy="523220"/>
          </a:xfrm>
          <a:prstGeom prst="rect">
            <a:avLst/>
          </a:prstGeom>
          <a:noFill/>
        </p:spPr>
        <p:txBody>
          <a:bodyPr wrap="none" rtlCol="0">
            <a:spAutoFit/>
          </a:bodyPr>
          <a:lstStyle/>
          <a:p>
            <a:r>
              <a:rPr lang="en-US" sz="2800" b="1" u="sng" dirty="0">
                <a:solidFill>
                  <a:srgbClr val="FF0000"/>
                </a:solidFill>
              </a:rPr>
              <a:t>Reject!</a:t>
            </a:r>
          </a:p>
        </p:txBody>
      </p:sp>
      <p:sp>
        <p:nvSpPr>
          <p:cNvPr id="11" name="TextBox 10">
            <a:extLst>
              <a:ext uri="{FF2B5EF4-FFF2-40B4-BE49-F238E27FC236}">
                <a16:creationId xmlns:a16="http://schemas.microsoft.com/office/drawing/2014/main" id="{614E5202-3861-C7E4-3900-B29B9133B639}"/>
              </a:ext>
            </a:extLst>
          </p:cNvPr>
          <p:cNvSpPr txBox="1"/>
          <p:nvPr/>
        </p:nvSpPr>
        <p:spPr>
          <a:xfrm>
            <a:off x="745156" y="2834768"/>
            <a:ext cx="1185611" cy="584775"/>
          </a:xfrm>
          <a:prstGeom prst="rect">
            <a:avLst/>
          </a:prstGeom>
          <a:noFill/>
        </p:spPr>
        <p:txBody>
          <a:bodyPr wrap="square" rtlCol="0">
            <a:spAutoFit/>
          </a:bodyPr>
          <a:lstStyle/>
          <a:p>
            <a:pPr algn="ctr"/>
            <a:r>
              <a:rPr lang="en-US" sz="3200" u="sng" dirty="0">
                <a:solidFill>
                  <a:schemeClr val="accent1">
                    <a:lumMod val="75000"/>
                  </a:schemeClr>
                </a:solidFill>
              </a:rPr>
              <a:t>DB</a:t>
            </a:r>
            <a:r>
              <a:rPr lang="en-US" sz="3200" dirty="0">
                <a:solidFill>
                  <a:schemeClr val="accent1">
                    <a:lumMod val="75000"/>
                  </a:schemeClr>
                </a:solidFill>
              </a:rPr>
              <a:t>:</a:t>
            </a:r>
          </a:p>
        </p:txBody>
      </p:sp>
      <mc:AlternateContent xmlns:mc="http://schemas.openxmlformats.org/markup-compatibility/2006">
        <mc:Choice xmlns:a14="http://schemas.microsoft.com/office/drawing/2010/main" Requires="a14">
          <p:graphicFrame>
            <p:nvGraphicFramePr>
              <p:cNvPr id="12" name="Table 4">
                <a:extLst>
                  <a:ext uri="{FF2B5EF4-FFF2-40B4-BE49-F238E27FC236}">
                    <a16:creationId xmlns:a16="http://schemas.microsoft.com/office/drawing/2014/main" id="{4F25BBB0-6B06-E7F4-5493-29A12538C82F}"/>
                  </a:ext>
                </a:extLst>
              </p:cNvPr>
              <p:cNvGraphicFramePr>
                <a:graphicFrameLocks/>
              </p:cNvGraphicFramePr>
              <p:nvPr>
                <p:extLst>
                  <p:ext uri="{D42A27DB-BD31-4B8C-83A1-F6EECF244321}">
                    <p14:modId xmlns:p14="http://schemas.microsoft.com/office/powerpoint/2010/main" val="1683930397"/>
                  </p:ext>
                </p:extLst>
              </p:nvPr>
            </p:nvGraphicFramePr>
            <p:xfrm>
              <a:off x="1953087" y="2195396"/>
              <a:ext cx="1528479" cy="1950720"/>
            </p:xfrm>
            <a:graphic>
              <a:graphicData uri="http://schemas.openxmlformats.org/drawingml/2006/table">
                <a:tbl>
                  <a:tblPr firstRow="1" bandRow="1">
                    <a:tableStyleId>{5940675A-B579-460E-94D1-54222C63F5DA}</a:tableStyleId>
                  </a:tblPr>
                  <a:tblGrid>
                    <a:gridCol w="1528479">
                      <a:extLst>
                        <a:ext uri="{9D8B030D-6E8A-4147-A177-3AD203B41FA5}">
                          <a16:colId xmlns:a16="http://schemas.microsoft.com/office/drawing/2014/main" val="2232287867"/>
                        </a:ext>
                      </a:extLst>
                    </a:gridCol>
                  </a:tblGrid>
                  <a:tr h="370840">
                    <a:tc>
                      <a:txBody>
                        <a:bodyPr/>
                        <a:lstStyle/>
                        <a:p>
                          <a:pPr algn="ctr"/>
                          <a:endParaRPr lang="en-US" sz="2600" dirty="0"/>
                        </a:p>
                      </a:txBody>
                      <a:tcPr>
                        <a:lnT w="12700" cap="flat" cmpd="sng" algn="ctr">
                          <a:noFill/>
                          <a:prstDash val="solid"/>
                          <a:round/>
                          <a:headEnd type="none" w="med" len="med"/>
                          <a:tailEnd type="none" w="med" len="med"/>
                        </a:lnT>
                        <a:noFill/>
                      </a:tcPr>
                    </a:tc>
                    <a:extLst>
                      <a:ext uri="{0D108BD9-81ED-4DB2-BD59-A6C34878D82A}">
                        <a16:rowId xmlns:a16="http://schemas.microsoft.com/office/drawing/2014/main" val="26706480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600" i="1" dirty="0" smtClean="0">
                                    <a:latin typeface="Cambria Math" panose="02040503050406030204" pitchFamily="18" charset="0"/>
                                  </a:rPr>
                                  <m:t>𝑤</m:t>
                                </m:r>
                              </m:oMath>
                            </m:oMathPara>
                          </a14:m>
                          <a:endParaRPr lang="en-US" sz="2600" dirty="0"/>
                        </a:p>
                      </a:txBody>
                      <a:tcPr/>
                    </a:tc>
                    <a:extLst>
                      <a:ext uri="{0D108BD9-81ED-4DB2-BD59-A6C34878D82A}">
                        <a16:rowId xmlns:a16="http://schemas.microsoft.com/office/drawing/2014/main" val="4005638226"/>
                      </a:ext>
                    </a:extLst>
                  </a:tr>
                  <a:tr h="370840">
                    <a:tc>
                      <a:txBody>
                        <a:bodyPr/>
                        <a:lstStyle/>
                        <a:p>
                          <a:pPr algn="ctr"/>
                          <a:endParaRPr lang="en-US" sz="2600" dirty="0"/>
                        </a:p>
                      </a:txBody>
                      <a:tcPr anchor="ctr"/>
                    </a:tc>
                    <a:extLst>
                      <a:ext uri="{0D108BD9-81ED-4DB2-BD59-A6C34878D82A}">
                        <a16:rowId xmlns:a16="http://schemas.microsoft.com/office/drawing/2014/main" val="440150531"/>
                      </a:ext>
                    </a:extLst>
                  </a:tr>
                  <a:tr h="370840">
                    <a:tc>
                      <a:txBody>
                        <a:bodyPr/>
                        <a:lstStyle/>
                        <a:p>
                          <a:pPr algn="ctr"/>
                          <a:endParaRPr lang="en-US" sz="2600" dirty="0"/>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Choice>
        <mc:Fallback>
          <p:graphicFrame>
            <p:nvGraphicFramePr>
              <p:cNvPr id="12" name="Table 4">
                <a:extLst>
                  <a:ext uri="{FF2B5EF4-FFF2-40B4-BE49-F238E27FC236}">
                    <a16:creationId xmlns:a16="http://schemas.microsoft.com/office/drawing/2014/main" id="{4F25BBB0-6B06-E7F4-5493-29A12538C82F}"/>
                  </a:ext>
                </a:extLst>
              </p:cNvPr>
              <p:cNvGraphicFramePr>
                <a:graphicFrameLocks/>
              </p:cNvGraphicFramePr>
              <p:nvPr>
                <p:extLst>
                  <p:ext uri="{D42A27DB-BD31-4B8C-83A1-F6EECF244321}">
                    <p14:modId xmlns:p14="http://schemas.microsoft.com/office/powerpoint/2010/main" val="1683930397"/>
                  </p:ext>
                </p:extLst>
              </p:nvPr>
            </p:nvGraphicFramePr>
            <p:xfrm>
              <a:off x="1953087" y="2195396"/>
              <a:ext cx="1528479" cy="1950720"/>
            </p:xfrm>
            <a:graphic>
              <a:graphicData uri="http://schemas.openxmlformats.org/drawingml/2006/table">
                <a:tbl>
                  <a:tblPr firstRow="1" bandRow="1">
                    <a:tableStyleId>{5940675A-B579-460E-94D1-54222C63F5DA}</a:tableStyleId>
                  </a:tblPr>
                  <a:tblGrid>
                    <a:gridCol w="1528479">
                      <a:extLst>
                        <a:ext uri="{9D8B030D-6E8A-4147-A177-3AD203B41FA5}">
                          <a16:colId xmlns:a16="http://schemas.microsoft.com/office/drawing/2014/main" val="2232287867"/>
                        </a:ext>
                      </a:extLst>
                    </a:gridCol>
                  </a:tblGrid>
                  <a:tr h="487680">
                    <a:tc>
                      <a:txBody>
                        <a:bodyPr/>
                        <a:lstStyle/>
                        <a:p>
                          <a:pPr algn="ctr"/>
                          <a:endParaRPr lang="en-US" sz="2600" dirty="0"/>
                        </a:p>
                      </a:txBody>
                      <a:tcPr>
                        <a:lnT w="12700" cap="flat" cmpd="sng" algn="ctr">
                          <a:noFill/>
                          <a:prstDash val="solid"/>
                          <a:round/>
                          <a:headEnd type="none" w="med" len="med"/>
                          <a:tailEnd type="none" w="med" len="med"/>
                        </a:lnT>
                        <a:noFill/>
                      </a:tcPr>
                    </a:tc>
                    <a:extLst>
                      <a:ext uri="{0D108BD9-81ED-4DB2-BD59-A6C34878D82A}">
                        <a16:rowId xmlns:a16="http://schemas.microsoft.com/office/drawing/2014/main" val="2670648034"/>
                      </a:ext>
                    </a:extLst>
                  </a:tr>
                  <a:tr h="487680">
                    <a:tc>
                      <a:txBody>
                        <a:bodyPr/>
                        <a:lstStyle/>
                        <a:p>
                          <a:endParaRPr lang="en-US"/>
                        </a:p>
                      </a:txBody>
                      <a:tcPr>
                        <a:blipFill>
                          <a:blip r:embed="rId10"/>
                          <a:stretch>
                            <a:fillRect t="-100000" r="-820" b="-200000"/>
                          </a:stretch>
                        </a:blipFill>
                      </a:tcPr>
                    </a:tc>
                    <a:extLst>
                      <a:ext uri="{0D108BD9-81ED-4DB2-BD59-A6C34878D82A}">
                        <a16:rowId xmlns:a16="http://schemas.microsoft.com/office/drawing/2014/main" val="4005638226"/>
                      </a:ext>
                    </a:extLst>
                  </a:tr>
                  <a:tr h="487680">
                    <a:tc>
                      <a:txBody>
                        <a:bodyPr/>
                        <a:lstStyle/>
                        <a:p>
                          <a:pPr algn="ctr"/>
                          <a:endParaRPr lang="en-US" sz="2600" dirty="0"/>
                        </a:p>
                      </a:txBody>
                      <a:tcPr anchor="ctr"/>
                    </a:tc>
                    <a:extLst>
                      <a:ext uri="{0D108BD9-81ED-4DB2-BD59-A6C34878D82A}">
                        <a16:rowId xmlns:a16="http://schemas.microsoft.com/office/drawing/2014/main" val="440150531"/>
                      </a:ext>
                    </a:extLst>
                  </a:tr>
                  <a:tr h="487680">
                    <a:tc>
                      <a:txBody>
                        <a:bodyPr/>
                        <a:lstStyle/>
                        <a:p>
                          <a:pPr algn="ctr"/>
                          <a:endParaRPr lang="en-US" sz="2600" dirty="0"/>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mc:Fallback>
      </mc:AlternateContent>
      <p:sp>
        <p:nvSpPr>
          <p:cNvPr id="13" name="TextBox 12">
            <a:extLst>
              <a:ext uri="{FF2B5EF4-FFF2-40B4-BE49-F238E27FC236}">
                <a16:creationId xmlns:a16="http://schemas.microsoft.com/office/drawing/2014/main" id="{8E05ED86-51EA-2D6D-541F-B246844C5E63}"/>
              </a:ext>
            </a:extLst>
          </p:cNvPr>
          <p:cNvSpPr txBox="1"/>
          <p:nvPr/>
        </p:nvSpPr>
        <p:spPr>
          <a:xfrm>
            <a:off x="2509579" y="1694755"/>
            <a:ext cx="415498" cy="461665"/>
          </a:xfrm>
          <a:prstGeom prst="rect">
            <a:avLst/>
          </a:prstGeom>
          <a:noFill/>
        </p:spPr>
        <p:txBody>
          <a:bodyPr wrap="none" rtlCol="0" anchor="ctr">
            <a:spAutoFit/>
          </a:bodyPr>
          <a:lstStyle/>
          <a:p>
            <a:pPr algn="ctr"/>
            <a:r>
              <a:rPr lang="en-US" sz="2400" dirty="0"/>
              <a:t>...</a:t>
            </a:r>
          </a:p>
        </p:txBody>
      </p:sp>
      <p:sp>
        <p:nvSpPr>
          <p:cNvPr id="14" name="TextBox 13">
            <a:extLst>
              <a:ext uri="{FF2B5EF4-FFF2-40B4-BE49-F238E27FC236}">
                <a16:creationId xmlns:a16="http://schemas.microsoft.com/office/drawing/2014/main" id="{C87C9976-8633-CE64-B13D-D3DFECC0958E}"/>
              </a:ext>
            </a:extLst>
          </p:cNvPr>
          <p:cNvSpPr txBox="1"/>
          <p:nvPr/>
        </p:nvSpPr>
        <p:spPr>
          <a:xfrm>
            <a:off x="2509578" y="4128626"/>
            <a:ext cx="415498" cy="461665"/>
          </a:xfrm>
          <a:prstGeom prst="rect">
            <a:avLst/>
          </a:prstGeom>
          <a:noFill/>
        </p:spPr>
        <p:txBody>
          <a:bodyPr wrap="none" rtlCol="0" anchor="ctr">
            <a:spAutoFit/>
          </a:bodyPr>
          <a:lstStyle/>
          <a:p>
            <a:pPr algn="ctr"/>
            <a:r>
              <a:rPr lang="en-US" sz="2400" dirty="0"/>
              <a:t>...</a:t>
            </a:r>
          </a:p>
        </p:txBody>
      </p:sp>
    </p:spTree>
    <p:extLst>
      <p:ext uri="{BB962C8B-B14F-4D97-AF65-F5344CB8AC3E}">
        <p14:creationId xmlns:p14="http://schemas.microsoft.com/office/powerpoint/2010/main" val="205856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7EA3-3A79-A38C-3CA6-D680D43C3EC2}"/>
              </a:ext>
            </a:extLst>
          </p:cNvPr>
          <p:cNvSpPr>
            <a:spLocks noGrp="1"/>
          </p:cNvSpPr>
          <p:nvPr>
            <p:ph type="title"/>
          </p:nvPr>
        </p:nvSpPr>
        <p:spPr/>
        <p:txBody>
          <a:bodyPr/>
          <a:lstStyle/>
          <a:p>
            <a:r>
              <a:rPr lang="en-US" dirty="0"/>
              <a:t>Prior Approaches</a:t>
            </a:r>
          </a:p>
        </p:txBody>
      </p:sp>
      <p:grpSp>
        <p:nvGrpSpPr>
          <p:cNvPr id="54" name="Group 53">
            <a:extLst>
              <a:ext uri="{FF2B5EF4-FFF2-40B4-BE49-F238E27FC236}">
                <a16:creationId xmlns:a16="http://schemas.microsoft.com/office/drawing/2014/main" id="{C153FBAC-9E35-3968-9E56-D3193573305C}"/>
              </a:ext>
            </a:extLst>
          </p:cNvPr>
          <p:cNvGrpSpPr/>
          <p:nvPr/>
        </p:nvGrpSpPr>
        <p:grpSpPr>
          <a:xfrm>
            <a:off x="490064" y="1458213"/>
            <a:ext cx="2518119" cy="2542191"/>
            <a:chOff x="490064" y="1458213"/>
            <a:chExt cx="2518119" cy="2542191"/>
          </a:xfrm>
        </p:grpSpPr>
        <p:sp>
          <p:nvSpPr>
            <p:cNvPr id="6" name="TextBox 5">
              <a:extLst>
                <a:ext uri="{FF2B5EF4-FFF2-40B4-BE49-F238E27FC236}">
                  <a16:creationId xmlns:a16="http://schemas.microsoft.com/office/drawing/2014/main" id="{D59BC4C5-899A-356F-1C1A-0750CCC500D6}"/>
                </a:ext>
              </a:extLst>
            </p:cNvPr>
            <p:cNvSpPr txBox="1"/>
            <p:nvPr/>
          </p:nvSpPr>
          <p:spPr>
            <a:xfrm>
              <a:off x="490064" y="2565197"/>
              <a:ext cx="1185611" cy="461665"/>
            </a:xfrm>
            <a:prstGeom prst="rect">
              <a:avLst/>
            </a:prstGeom>
            <a:noFill/>
          </p:spPr>
          <p:txBody>
            <a:bodyPr wrap="square" rtlCol="0">
              <a:spAutoFit/>
            </a:bodyPr>
            <a:lstStyle/>
            <a:p>
              <a:pPr algn="ctr"/>
              <a:r>
                <a:rPr lang="en-US" sz="2400" u="sng" dirty="0">
                  <a:solidFill>
                    <a:schemeClr val="accent1">
                      <a:lumMod val="75000"/>
                    </a:schemeClr>
                  </a:solidFill>
                </a:rPr>
                <a:t>DB</a:t>
              </a:r>
              <a:r>
                <a:rPr lang="en-US" sz="2400" dirty="0">
                  <a:solidFill>
                    <a:schemeClr val="accent1">
                      <a:lumMod val="75000"/>
                    </a:schemeClr>
                  </a:solidFill>
                </a:rPr>
                <a:t>:</a:t>
              </a:r>
            </a:p>
          </p:txBody>
        </p:sp>
        <p:graphicFrame>
          <p:nvGraphicFramePr>
            <p:cNvPr id="7" name="Table 4">
              <a:extLst>
                <a:ext uri="{FF2B5EF4-FFF2-40B4-BE49-F238E27FC236}">
                  <a16:creationId xmlns:a16="http://schemas.microsoft.com/office/drawing/2014/main" id="{62B39A4E-9387-F346-F8A4-A80AE4275A7D}"/>
                </a:ext>
              </a:extLst>
            </p:cNvPr>
            <p:cNvGraphicFramePr>
              <a:graphicFrameLocks/>
            </p:cNvGraphicFramePr>
            <p:nvPr>
              <p:extLst>
                <p:ext uri="{D42A27DB-BD31-4B8C-83A1-F6EECF244321}">
                  <p14:modId xmlns:p14="http://schemas.microsoft.com/office/powerpoint/2010/main" val="2891752851"/>
                </p:ext>
              </p:extLst>
            </p:nvPr>
          </p:nvGraphicFramePr>
          <p:xfrm>
            <a:off x="1479704" y="1940772"/>
            <a:ext cx="1528479" cy="1706880"/>
          </p:xfrm>
          <a:graphic>
            <a:graphicData uri="http://schemas.openxmlformats.org/drawingml/2006/table">
              <a:tbl>
                <a:tblPr firstRow="1" bandRow="1">
                  <a:tableStyleId>{5940675A-B579-460E-94D1-54222C63F5DA}</a:tableStyleId>
                </a:tblPr>
                <a:tblGrid>
                  <a:gridCol w="1528479">
                    <a:extLst>
                      <a:ext uri="{9D8B030D-6E8A-4147-A177-3AD203B41FA5}">
                        <a16:colId xmlns:a16="http://schemas.microsoft.com/office/drawing/2014/main" val="2232287867"/>
                      </a:ext>
                    </a:extLst>
                  </a:gridCol>
                </a:tblGrid>
                <a:tr h="370840">
                  <a:tc>
                    <a:txBody>
                      <a:bodyPr/>
                      <a:lstStyle/>
                      <a:p>
                        <a:pPr algn="ctr"/>
                        <a:endParaRPr lang="en-US" sz="2200" dirty="0"/>
                      </a:p>
                    </a:txBody>
                    <a:tcPr>
                      <a:lnT w="12700" cap="flat" cmpd="sng" algn="ctr">
                        <a:noFill/>
                        <a:prstDash val="solid"/>
                        <a:round/>
                        <a:headEnd type="none" w="med" len="med"/>
                        <a:tailEnd type="none" w="med" len="med"/>
                      </a:lnT>
                      <a:noFill/>
                    </a:tcPr>
                  </a:tc>
                  <a:extLst>
                    <a:ext uri="{0D108BD9-81ED-4DB2-BD59-A6C34878D82A}">
                      <a16:rowId xmlns:a16="http://schemas.microsoft.com/office/drawing/2014/main" val="26706480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qwerty123</a:t>
                        </a:r>
                      </a:p>
                    </a:txBody>
                    <a:tcPr/>
                  </a:tc>
                  <a:extLst>
                    <a:ext uri="{0D108BD9-81ED-4DB2-BD59-A6C34878D82A}">
                      <a16:rowId xmlns:a16="http://schemas.microsoft.com/office/drawing/2014/main" val="4005638226"/>
                    </a:ext>
                  </a:extLst>
                </a:tr>
                <a:tr h="370840">
                  <a:tc>
                    <a:txBody>
                      <a:bodyPr/>
                      <a:lstStyle/>
                      <a:p>
                        <a:pPr algn="ctr"/>
                        <a:r>
                          <a:rPr lang="en-US" sz="2200" dirty="0"/>
                          <a:t>123ABC!</a:t>
                        </a:r>
                      </a:p>
                    </a:txBody>
                    <a:tcPr anchor="ctr"/>
                  </a:tc>
                  <a:extLst>
                    <a:ext uri="{0D108BD9-81ED-4DB2-BD59-A6C34878D82A}">
                      <a16:rowId xmlns:a16="http://schemas.microsoft.com/office/drawing/2014/main" val="440150531"/>
                    </a:ext>
                  </a:extLst>
                </a:tr>
                <a:tr h="370840">
                  <a:tc>
                    <a:txBody>
                      <a:bodyPr/>
                      <a:lstStyle/>
                      <a:p>
                        <a:pPr algn="ctr"/>
                        <a:endParaRPr lang="en-US" sz="2200" dirty="0"/>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p:sp>
          <p:nvSpPr>
            <p:cNvPr id="8" name="TextBox 7">
              <a:extLst>
                <a:ext uri="{FF2B5EF4-FFF2-40B4-BE49-F238E27FC236}">
                  <a16:creationId xmlns:a16="http://schemas.microsoft.com/office/drawing/2014/main" id="{5777B316-A4A0-8681-C574-8AC83DD874D5}"/>
                </a:ext>
              </a:extLst>
            </p:cNvPr>
            <p:cNvSpPr txBox="1"/>
            <p:nvPr/>
          </p:nvSpPr>
          <p:spPr>
            <a:xfrm>
              <a:off x="2036194" y="1458213"/>
              <a:ext cx="415498" cy="461665"/>
            </a:xfrm>
            <a:prstGeom prst="rect">
              <a:avLst/>
            </a:prstGeom>
            <a:noFill/>
          </p:spPr>
          <p:txBody>
            <a:bodyPr wrap="none" rtlCol="0" anchor="ctr">
              <a:spAutoFit/>
            </a:bodyPr>
            <a:lstStyle/>
            <a:p>
              <a:pPr algn="ctr"/>
              <a:r>
                <a:rPr lang="en-US" sz="2400" dirty="0"/>
                <a:t>...</a:t>
              </a:r>
            </a:p>
          </p:txBody>
        </p:sp>
        <p:sp>
          <p:nvSpPr>
            <p:cNvPr id="9" name="TextBox 8">
              <a:extLst>
                <a:ext uri="{FF2B5EF4-FFF2-40B4-BE49-F238E27FC236}">
                  <a16:creationId xmlns:a16="http://schemas.microsoft.com/office/drawing/2014/main" id="{D77D0ACC-54A6-A57E-BCEA-23E65913D67D}"/>
                </a:ext>
              </a:extLst>
            </p:cNvPr>
            <p:cNvSpPr txBox="1"/>
            <p:nvPr/>
          </p:nvSpPr>
          <p:spPr>
            <a:xfrm>
              <a:off x="2036194" y="3538739"/>
              <a:ext cx="415498" cy="461665"/>
            </a:xfrm>
            <a:prstGeom prst="rect">
              <a:avLst/>
            </a:prstGeom>
            <a:noFill/>
          </p:spPr>
          <p:txBody>
            <a:bodyPr wrap="none" rtlCol="0" anchor="ctr">
              <a:spAutoFit/>
            </a:bodyPr>
            <a:lstStyle/>
            <a:p>
              <a:pPr algn="ctr"/>
              <a:r>
                <a:rPr lang="en-US" sz="2400" dirty="0"/>
                <a:t>...</a:t>
              </a:r>
            </a:p>
          </p:txBody>
        </p:sp>
      </p:grpSp>
      <p:grpSp>
        <p:nvGrpSpPr>
          <p:cNvPr id="55" name="Group 54">
            <a:extLst>
              <a:ext uri="{FF2B5EF4-FFF2-40B4-BE49-F238E27FC236}">
                <a16:creationId xmlns:a16="http://schemas.microsoft.com/office/drawing/2014/main" id="{FDC23E2D-88C7-65B9-60F6-FF045DA2A7A5}"/>
              </a:ext>
            </a:extLst>
          </p:cNvPr>
          <p:cNvGrpSpPr/>
          <p:nvPr/>
        </p:nvGrpSpPr>
        <p:grpSpPr>
          <a:xfrm>
            <a:off x="8971021" y="1290764"/>
            <a:ext cx="1899823" cy="1579544"/>
            <a:chOff x="8971021" y="1290764"/>
            <a:chExt cx="1899823" cy="1579544"/>
          </a:xfrm>
        </p:grpSpPr>
        <p:pic>
          <p:nvPicPr>
            <p:cNvPr id="3" name="Picture 2" descr="Icon&#10;&#10;Description automatically generated">
              <a:extLst>
                <a:ext uri="{FF2B5EF4-FFF2-40B4-BE49-F238E27FC236}">
                  <a16:creationId xmlns:a16="http://schemas.microsoft.com/office/drawing/2014/main" id="{090E1D1C-6EB1-755E-08B5-1550660EDF23}"/>
                </a:ext>
              </a:extLst>
            </p:cNvPr>
            <p:cNvPicPr>
              <a:picLocks noChangeAspect="1"/>
            </p:cNvPicPr>
            <p:nvPr/>
          </p:nvPicPr>
          <p:blipFill>
            <a:blip r:embed="rId3"/>
            <a:stretch>
              <a:fillRect/>
            </a:stretch>
          </p:blipFill>
          <p:spPr>
            <a:xfrm flipH="1">
              <a:off x="9503752" y="1963823"/>
              <a:ext cx="834359" cy="906485"/>
            </a:xfrm>
            <a:prstGeom prst="rect">
              <a:avLst/>
            </a:prstGeom>
          </p:spPr>
        </p:pic>
        <p:sp>
          <p:nvSpPr>
            <p:cNvPr id="4" name="TextBox 3">
              <a:extLst>
                <a:ext uri="{FF2B5EF4-FFF2-40B4-BE49-F238E27FC236}">
                  <a16:creationId xmlns:a16="http://schemas.microsoft.com/office/drawing/2014/main" id="{F2FE1FF9-EC8E-177D-6A4D-C94E341E715A}"/>
                </a:ext>
              </a:extLst>
            </p:cNvPr>
            <p:cNvSpPr txBox="1"/>
            <p:nvPr/>
          </p:nvSpPr>
          <p:spPr>
            <a:xfrm>
              <a:off x="8971021" y="1290764"/>
              <a:ext cx="1899823" cy="523220"/>
            </a:xfrm>
            <a:prstGeom prst="rect">
              <a:avLst/>
            </a:prstGeom>
            <a:noFill/>
          </p:spPr>
          <p:txBody>
            <a:bodyPr wrap="square" rtlCol="0">
              <a:spAutoFit/>
            </a:bodyPr>
            <a:lstStyle/>
            <a:p>
              <a:pPr algn="ctr"/>
              <a:r>
                <a:rPr lang="en-US" sz="2800" u="sng" dirty="0">
                  <a:solidFill>
                    <a:schemeClr val="accent1">
                      <a:lumMod val="75000"/>
                    </a:schemeClr>
                  </a:solidFill>
                </a:rPr>
                <a:t>Client</a:t>
              </a:r>
              <a:endParaRPr lang="en-US" sz="2400" u="sng" dirty="0">
                <a:solidFill>
                  <a:schemeClr val="accent1">
                    <a:lumMod val="75000"/>
                  </a:schemeClr>
                </a:solidFill>
              </a:endParaRPr>
            </a:p>
          </p:txBody>
        </p:sp>
      </p:grpSp>
      <p:graphicFrame>
        <p:nvGraphicFramePr>
          <p:cNvPr id="12" name="Table 4">
            <a:extLst>
              <a:ext uri="{FF2B5EF4-FFF2-40B4-BE49-F238E27FC236}">
                <a16:creationId xmlns:a16="http://schemas.microsoft.com/office/drawing/2014/main" id="{8D0C3F1F-A88A-C406-E7EC-1E207C7E0F3E}"/>
              </a:ext>
            </a:extLst>
          </p:cNvPr>
          <p:cNvGraphicFramePr>
            <a:graphicFrameLocks/>
          </p:cNvGraphicFramePr>
          <p:nvPr>
            <p:extLst>
              <p:ext uri="{D42A27DB-BD31-4B8C-83A1-F6EECF244321}">
                <p14:modId xmlns:p14="http://schemas.microsoft.com/office/powerpoint/2010/main" val="2458332329"/>
              </p:ext>
            </p:extLst>
          </p:nvPr>
        </p:nvGraphicFramePr>
        <p:xfrm>
          <a:off x="4432682" y="1967504"/>
          <a:ext cx="1528479" cy="1706880"/>
        </p:xfrm>
        <a:graphic>
          <a:graphicData uri="http://schemas.openxmlformats.org/drawingml/2006/table">
            <a:tbl>
              <a:tblPr firstRow="1" bandRow="1">
                <a:tableStyleId>{5940675A-B579-460E-94D1-54222C63F5DA}</a:tableStyleId>
              </a:tblPr>
              <a:tblGrid>
                <a:gridCol w="1528479">
                  <a:extLst>
                    <a:ext uri="{9D8B030D-6E8A-4147-A177-3AD203B41FA5}">
                      <a16:colId xmlns:a16="http://schemas.microsoft.com/office/drawing/2014/main" val="2232287867"/>
                    </a:ext>
                  </a:extLst>
                </a:gridCol>
              </a:tblGrid>
              <a:tr h="370840">
                <a:tc>
                  <a:txBody>
                    <a:bodyPr/>
                    <a:lstStyle/>
                    <a:p>
                      <a:pPr algn="ctr"/>
                      <a:endParaRPr lang="en-US" sz="2200" dirty="0"/>
                    </a:p>
                  </a:txBody>
                  <a:tcPr>
                    <a:lnT w="12700" cap="flat" cmpd="sng" algn="ctr">
                      <a:noFill/>
                      <a:prstDash val="solid"/>
                      <a:round/>
                      <a:headEnd type="none" w="med" len="med"/>
                      <a:tailEnd type="none" w="med" len="med"/>
                    </a:lnT>
                    <a:noFill/>
                  </a:tcPr>
                </a:tc>
                <a:extLst>
                  <a:ext uri="{0D108BD9-81ED-4DB2-BD59-A6C34878D82A}">
                    <a16:rowId xmlns:a16="http://schemas.microsoft.com/office/drawing/2014/main" val="26706480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0x24152ab</a:t>
                      </a:r>
                    </a:p>
                  </a:txBody>
                  <a:tcPr/>
                </a:tc>
                <a:extLst>
                  <a:ext uri="{0D108BD9-81ED-4DB2-BD59-A6C34878D82A}">
                    <a16:rowId xmlns:a16="http://schemas.microsoft.com/office/drawing/2014/main" val="4005638226"/>
                  </a:ext>
                </a:extLst>
              </a:tr>
              <a:tr h="370840">
                <a:tc>
                  <a:txBody>
                    <a:bodyPr/>
                    <a:lstStyle/>
                    <a:p>
                      <a:pPr algn="ctr"/>
                      <a:r>
                        <a:rPr lang="en-US" sz="2200" dirty="0"/>
                        <a:t>0x12a315c</a:t>
                      </a:r>
                    </a:p>
                  </a:txBody>
                  <a:tcPr anchor="ctr"/>
                </a:tc>
                <a:extLst>
                  <a:ext uri="{0D108BD9-81ED-4DB2-BD59-A6C34878D82A}">
                    <a16:rowId xmlns:a16="http://schemas.microsoft.com/office/drawing/2014/main" val="440150531"/>
                  </a:ext>
                </a:extLst>
              </a:tr>
              <a:tr h="370840">
                <a:tc>
                  <a:txBody>
                    <a:bodyPr/>
                    <a:lstStyle/>
                    <a:p>
                      <a:pPr algn="ctr"/>
                      <a:endParaRPr lang="en-US" sz="2200" dirty="0"/>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p:grpSp>
        <p:nvGrpSpPr>
          <p:cNvPr id="53" name="Group 52">
            <a:extLst>
              <a:ext uri="{FF2B5EF4-FFF2-40B4-BE49-F238E27FC236}">
                <a16:creationId xmlns:a16="http://schemas.microsoft.com/office/drawing/2014/main" id="{6BDCB666-FC86-6B82-A909-EBF1EC9B56A4}"/>
              </a:ext>
            </a:extLst>
          </p:cNvPr>
          <p:cNvGrpSpPr/>
          <p:nvPr/>
        </p:nvGrpSpPr>
        <p:grpSpPr>
          <a:xfrm>
            <a:off x="2985928" y="2503652"/>
            <a:ext cx="1383432" cy="1231719"/>
            <a:chOff x="2985928" y="2503652"/>
            <a:chExt cx="1383432" cy="1231719"/>
          </a:xfrm>
        </p:grpSpPr>
        <p:sp>
          <p:nvSpPr>
            <p:cNvPr id="11" name="Right Arrow 10">
              <a:extLst>
                <a:ext uri="{FF2B5EF4-FFF2-40B4-BE49-F238E27FC236}">
                  <a16:creationId xmlns:a16="http://schemas.microsoft.com/office/drawing/2014/main" id="{FBA65ECE-82C0-9139-969E-5ECD6C5C3429}"/>
                </a:ext>
              </a:extLst>
            </p:cNvPr>
            <p:cNvSpPr/>
            <p:nvPr/>
          </p:nvSpPr>
          <p:spPr>
            <a:xfrm>
              <a:off x="3434693" y="2503652"/>
              <a:ext cx="571478" cy="343380"/>
            </a:xfrm>
            <a:prstGeom prst="rightArrow">
              <a:avLst>
                <a:gd name="adj1" fmla="val 34784"/>
                <a:gd name="adj2" fmla="val 690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A59585-BF6B-1CD3-E044-4DF2EA4D7ABA}"/>
                </a:ext>
              </a:extLst>
            </p:cNvPr>
            <p:cNvSpPr txBox="1"/>
            <p:nvPr/>
          </p:nvSpPr>
          <p:spPr>
            <a:xfrm>
              <a:off x="2985928" y="2904374"/>
              <a:ext cx="1383432" cy="830997"/>
            </a:xfrm>
            <a:prstGeom prst="rect">
              <a:avLst/>
            </a:prstGeom>
            <a:noFill/>
          </p:spPr>
          <p:txBody>
            <a:bodyPr wrap="square" rtlCol="0" anchor="ctr">
              <a:spAutoFit/>
            </a:bodyPr>
            <a:lstStyle/>
            <a:p>
              <a:pPr algn="ctr"/>
              <a:r>
                <a:rPr lang="en-US" sz="2400" dirty="0">
                  <a:solidFill>
                    <a:schemeClr val="accent5">
                      <a:lumMod val="75000"/>
                    </a:schemeClr>
                  </a:solidFill>
                </a:rPr>
                <a:t>Oblivious PRF</a:t>
              </a:r>
            </a:p>
          </p:txBody>
        </p:sp>
      </p:grpSp>
      <p:cxnSp>
        <p:nvCxnSpPr>
          <p:cNvPr id="14" name="Straight Arrow Connector 13">
            <a:extLst>
              <a:ext uri="{FF2B5EF4-FFF2-40B4-BE49-F238E27FC236}">
                <a16:creationId xmlns:a16="http://schemas.microsoft.com/office/drawing/2014/main" id="{1526B632-BCDC-9FD4-8983-F096E5B7C0FD}"/>
              </a:ext>
            </a:extLst>
          </p:cNvPr>
          <p:cNvCxnSpPr>
            <a:cxnSpLocks/>
          </p:cNvCxnSpPr>
          <p:nvPr/>
        </p:nvCxnSpPr>
        <p:spPr>
          <a:xfrm>
            <a:off x="6556320" y="2655529"/>
            <a:ext cx="2414701"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2FAF230-792A-A9B1-8E31-10BC6F0B0760}"/>
              </a:ext>
            </a:extLst>
          </p:cNvPr>
          <p:cNvSpPr txBox="1"/>
          <p:nvPr/>
        </p:nvSpPr>
        <p:spPr>
          <a:xfrm>
            <a:off x="10090724" y="3033949"/>
            <a:ext cx="1795481"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Password</a:t>
            </a:r>
          </a:p>
        </p:txBody>
      </p:sp>
      <p:sp>
        <p:nvSpPr>
          <p:cNvPr id="20" name="TextBox 19">
            <a:extLst>
              <a:ext uri="{FF2B5EF4-FFF2-40B4-BE49-F238E27FC236}">
                <a16:creationId xmlns:a16="http://schemas.microsoft.com/office/drawing/2014/main" id="{EE6101FB-126C-43E7-1DC1-030B65A25EFF}"/>
              </a:ext>
            </a:extLst>
          </p:cNvPr>
          <p:cNvSpPr txBox="1"/>
          <p:nvPr/>
        </p:nvSpPr>
        <p:spPr>
          <a:xfrm>
            <a:off x="8246367" y="3061991"/>
            <a:ext cx="1528479" cy="430887"/>
          </a:xfrm>
          <a:prstGeom prst="rect">
            <a:avLst/>
          </a:prstGeom>
          <a:noFill/>
        </p:spPr>
        <p:txBody>
          <a:bodyPr wrap="square" anchor="ctr">
            <a:spAutoFit/>
          </a:bodyPr>
          <a:lstStyle/>
          <a:p>
            <a:pPr algn="ctr"/>
            <a:r>
              <a:rPr lang="en-US" sz="2200" dirty="0"/>
              <a:t>0x24152ab</a:t>
            </a:r>
          </a:p>
        </p:txBody>
      </p:sp>
      <p:sp>
        <p:nvSpPr>
          <p:cNvPr id="21" name="TextBox 20">
            <a:extLst>
              <a:ext uri="{FF2B5EF4-FFF2-40B4-BE49-F238E27FC236}">
                <a16:creationId xmlns:a16="http://schemas.microsoft.com/office/drawing/2014/main" id="{6F41F95A-83A9-0D1C-B208-D97988D12B08}"/>
              </a:ext>
            </a:extLst>
          </p:cNvPr>
          <p:cNvSpPr txBox="1"/>
          <p:nvPr/>
        </p:nvSpPr>
        <p:spPr>
          <a:xfrm>
            <a:off x="8495393" y="3470282"/>
            <a:ext cx="1101071" cy="461665"/>
          </a:xfrm>
          <a:prstGeom prst="rect">
            <a:avLst/>
          </a:prstGeom>
          <a:noFill/>
        </p:spPr>
        <p:txBody>
          <a:bodyPr wrap="none" rtlCol="0">
            <a:spAutoFit/>
          </a:bodyPr>
          <a:lstStyle/>
          <a:p>
            <a:r>
              <a:rPr lang="en-US" sz="2400" b="1" dirty="0">
                <a:solidFill>
                  <a:srgbClr val="FF0000"/>
                </a:solidFill>
              </a:rPr>
              <a:t>Match!</a:t>
            </a:r>
          </a:p>
        </p:txBody>
      </p:sp>
      <p:grpSp>
        <p:nvGrpSpPr>
          <p:cNvPr id="56" name="Group 55">
            <a:extLst>
              <a:ext uri="{FF2B5EF4-FFF2-40B4-BE49-F238E27FC236}">
                <a16:creationId xmlns:a16="http://schemas.microsoft.com/office/drawing/2014/main" id="{60F4DE4E-EFE3-64A5-660C-1DD10BE6CDF9}"/>
              </a:ext>
            </a:extLst>
          </p:cNvPr>
          <p:cNvGrpSpPr/>
          <p:nvPr/>
        </p:nvGrpSpPr>
        <p:grpSpPr>
          <a:xfrm>
            <a:off x="9774846" y="3098317"/>
            <a:ext cx="651140" cy="826343"/>
            <a:chOff x="9774846" y="3098317"/>
            <a:chExt cx="651140" cy="826343"/>
          </a:xfrm>
        </p:grpSpPr>
        <p:sp>
          <p:nvSpPr>
            <p:cNvPr id="18" name="Right Arrow 17">
              <a:extLst>
                <a:ext uri="{FF2B5EF4-FFF2-40B4-BE49-F238E27FC236}">
                  <a16:creationId xmlns:a16="http://schemas.microsoft.com/office/drawing/2014/main" id="{3E809003-8C37-1D3B-4EF5-F15A2DEC9AC6}"/>
                </a:ext>
              </a:extLst>
            </p:cNvPr>
            <p:cNvSpPr/>
            <p:nvPr/>
          </p:nvSpPr>
          <p:spPr>
            <a:xfrm rot="10800000">
              <a:off x="9809681" y="3098317"/>
              <a:ext cx="461665" cy="343380"/>
            </a:xfrm>
            <a:prstGeom prst="rightArrow">
              <a:avLst>
                <a:gd name="adj1" fmla="val 34784"/>
                <a:gd name="adj2" fmla="val 690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1F678B1-1A91-88FF-193F-6C2E07CB1393}"/>
                </a:ext>
              </a:extLst>
            </p:cNvPr>
            <p:cNvSpPr txBox="1"/>
            <p:nvPr/>
          </p:nvSpPr>
          <p:spPr>
            <a:xfrm>
              <a:off x="9774846" y="3462995"/>
              <a:ext cx="651140" cy="461665"/>
            </a:xfrm>
            <a:prstGeom prst="rect">
              <a:avLst/>
            </a:prstGeom>
            <a:noFill/>
          </p:spPr>
          <p:txBody>
            <a:bodyPr wrap="none" rtlCol="0">
              <a:spAutoFit/>
            </a:bodyPr>
            <a:lstStyle/>
            <a:p>
              <a:r>
                <a:rPr lang="en-US" sz="2400" dirty="0">
                  <a:solidFill>
                    <a:srgbClr val="0070C0"/>
                  </a:solidFill>
                </a:rPr>
                <a:t>PRF</a:t>
              </a:r>
            </a:p>
          </p:txBody>
        </p:sp>
      </p:grpSp>
      <p:pic>
        <p:nvPicPr>
          <p:cNvPr id="30" name="Picture 4" descr="Apple Logo and symbol, meaning, history, PNG, brand">
            <a:extLst>
              <a:ext uri="{FF2B5EF4-FFF2-40B4-BE49-F238E27FC236}">
                <a16:creationId xmlns:a16="http://schemas.microsoft.com/office/drawing/2014/main" id="{0975E64D-B6E0-507B-DB98-CA7D59BC31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732" y="3109008"/>
            <a:ext cx="1923727" cy="10772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Google has a new logo - The Verge">
            <a:extLst>
              <a:ext uri="{FF2B5EF4-FFF2-40B4-BE49-F238E27FC236}">
                <a16:creationId xmlns:a16="http://schemas.microsoft.com/office/drawing/2014/main" id="{A0AD919C-D34F-60D9-C4B3-5EBF09428B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9869" y="2975958"/>
            <a:ext cx="1883892" cy="1412919"/>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35F286F4-5333-8EC1-9F65-BB9E123B32A2}"/>
              </a:ext>
            </a:extLst>
          </p:cNvPr>
          <p:cNvCxnSpPr>
            <a:cxnSpLocks/>
          </p:cNvCxnSpPr>
          <p:nvPr/>
        </p:nvCxnSpPr>
        <p:spPr>
          <a:xfrm>
            <a:off x="943908" y="4233333"/>
            <a:ext cx="10304183" cy="0"/>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319F4CA8-BADD-0089-A627-7BF770FA1F1C}"/>
              </a:ext>
            </a:extLst>
          </p:cNvPr>
          <p:cNvGrpSpPr/>
          <p:nvPr/>
        </p:nvGrpSpPr>
        <p:grpSpPr>
          <a:xfrm>
            <a:off x="490064" y="4600443"/>
            <a:ext cx="2175251" cy="1706880"/>
            <a:chOff x="490064" y="4600443"/>
            <a:chExt cx="2175251" cy="1706880"/>
          </a:xfrm>
        </p:grpSpPr>
        <p:sp>
          <p:nvSpPr>
            <p:cNvPr id="32" name="TextBox 31">
              <a:extLst>
                <a:ext uri="{FF2B5EF4-FFF2-40B4-BE49-F238E27FC236}">
                  <a16:creationId xmlns:a16="http://schemas.microsoft.com/office/drawing/2014/main" id="{AA881B86-73D9-5116-92EF-26282BF9159B}"/>
                </a:ext>
              </a:extLst>
            </p:cNvPr>
            <p:cNvSpPr txBox="1"/>
            <p:nvPr/>
          </p:nvSpPr>
          <p:spPr>
            <a:xfrm>
              <a:off x="490064" y="5224868"/>
              <a:ext cx="1185611" cy="461665"/>
            </a:xfrm>
            <a:prstGeom prst="rect">
              <a:avLst/>
            </a:prstGeom>
            <a:noFill/>
          </p:spPr>
          <p:txBody>
            <a:bodyPr wrap="square" rtlCol="0">
              <a:spAutoFit/>
            </a:bodyPr>
            <a:lstStyle/>
            <a:p>
              <a:pPr algn="ctr"/>
              <a:r>
                <a:rPr lang="en-US" sz="2400" u="sng" dirty="0">
                  <a:solidFill>
                    <a:schemeClr val="accent1">
                      <a:lumMod val="75000"/>
                    </a:schemeClr>
                  </a:solidFill>
                </a:rPr>
                <a:t>DB</a:t>
              </a:r>
              <a:r>
                <a:rPr lang="en-US" sz="2400" dirty="0">
                  <a:solidFill>
                    <a:schemeClr val="accent1">
                      <a:lumMod val="75000"/>
                    </a:schemeClr>
                  </a:solidFill>
                </a:rPr>
                <a:t>:</a:t>
              </a:r>
            </a:p>
          </p:txBody>
        </p:sp>
        <p:graphicFrame>
          <p:nvGraphicFramePr>
            <p:cNvPr id="33" name="Table 4">
              <a:extLst>
                <a:ext uri="{FF2B5EF4-FFF2-40B4-BE49-F238E27FC236}">
                  <a16:creationId xmlns:a16="http://schemas.microsoft.com/office/drawing/2014/main" id="{851B2B63-7857-0180-38B7-9258CC4CB482}"/>
                </a:ext>
              </a:extLst>
            </p:cNvPr>
            <p:cNvGraphicFramePr>
              <a:graphicFrameLocks/>
            </p:cNvGraphicFramePr>
            <p:nvPr>
              <p:extLst>
                <p:ext uri="{D42A27DB-BD31-4B8C-83A1-F6EECF244321}">
                  <p14:modId xmlns:p14="http://schemas.microsoft.com/office/powerpoint/2010/main" val="3179821167"/>
                </p:ext>
              </p:extLst>
            </p:nvPr>
          </p:nvGraphicFramePr>
          <p:xfrm>
            <a:off x="1479704" y="4600443"/>
            <a:ext cx="1185611" cy="1706880"/>
          </p:xfrm>
          <a:graphic>
            <a:graphicData uri="http://schemas.openxmlformats.org/drawingml/2006/table">
              <a:tbl>
                <a:tblPr firstRow="1" bandRow="1">
                  <a:tableStyleId>{5940675A-B579-460E-94D1-54222C63F5DA}</a:tableStyleId>
                </a:tblPr>
                <a:tblGrid>
                  <a:gridCol w="1185611">
                    <a:extLst>
                      <a:ext uri="{9D8B030D-6E8A-4147-A177-3AD203B41FA5}">
                        <a16:colId xmlns:a16="http://schemas.microsoft.com/office/drawing/2014/main" val="2232287867"/>
                      </a:ext>
                    </a:extLst>
                  </a:gridCol>
                </a:tblGrid>
                <a:tr h="370840">
                  <a:tc>
                    <a:txBody>
                      <a:bodyPr/>
                      <a:lstStyle/>
                      <a:p>
                        <a:pPr algn="ctr"/>
                        <a:endParaRPr lang="en-US" sz="2200" dirty="0"/>
                      </a:p>
                    </a:txBody>
                    <a:tcPr>
                      <a:lnT w="12700" cap="flat" cmpd="sng" algn="ctr">
                        <a:noFill/>
                        <a:prstDash val="solid"/>
                        <a:round/>
                        <a:headEnd type="none" w="med" len="med"/>
                        <a:tailEnd type="none" w="med" len="med"/>
                      </a:lnT>
                      <a:noFill/>
                    </a:tcPr>
                  </a:tc>
                  <a:extLst>
                    <a:ext uri="{0D108BD9-81ED-4DB2-BD59-A6C34878D82A}">
                      <a16:rowId xmlns:a16="http://schemas.microsoft.com/office/drawing/2014/main" val="26706480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dirty="0"/>
                      </a:p>
                    </a:txBody>
                    <a:tcPr/>
                  </a:tc>
                  <a:extLst>
                    <a:ext uri="{0D108BD9-81ED-4DB2-BD59-A6C34878D82A}">
                      <a16:rowId xmlns:a16="http://schemas.microsoft.com/office/drawing/2014/main" val="4005638226"/>
                    </a:ext>
                  </a:extLst>
                </a:tr>
                <a:tr h="370840">
                  <a:tc>
                    <a:txBody>
                      <a:bodyPr/>
                      <a:lstStyle/>
                      <a:p>
                        <a:pPr algn="ctr"/>
                        <a:endParaRPr lang="en-US" sz="2200" dirty="0"/>
                      </a:p>
                    </a:txBody>
                    <a:tcPr anchor="ctr"/>
                  </a:tc>
                  <a:extLst>
                    <a:ext uri="{0D108BD9-81ED-4DB2-BD59-A6C34878D82A}">
                      <a16:rowId xmlns:a16="http://schemas.microsoft.com/office/drawing/2014/main" val="440150531"/>
                    </a:ext>
                  </a:extLst>
                </a:tr>
                <a:tr h="370840">
                  <a:tc>
                    <a:txBody>
                      <a:bodyPr/>
                      <a:lstStyle/>
                      <a:p>
                        <a:pPr algn="ctr"/>
                        <a:endParaRPr lang="en-US" sz="2200" dirty="0"/>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2151566779"/>
                    </a:ext>
                  </a:extLst>
                </a:tr>
              </a:tbl>
            </a:graphicData>
          </a:graphic>
        </p:graphicFrame>
      </p:grpSp>
      <p:grpSp>
        <p:nvGrpSpPr>
          <p:cNvPr id="58" name="Group 57">
            <a:extLst>
              <a:ext uri="{FF2B5EF4-FFF2-40B4-BE49-F238E27FC236}">
                <a16:creationId xmlns:a16="http://schemas.microsoft.com/office/drawing/2014/main" id="{13B0E866-C187-FE0A-1834-A7CE92A44D02}"/>
              </a:ext>
            </a:extLst>
          </p:cNvPr>
          <p:cNvGrpSpPr/>
          <p:nvPr/>
        </p:nvGrpSpPr>
        <p:grpSpPr>
          <a:xfrm>
            <a:off x="2562060" y="5343153"/>
            <a:ext cx="1383432" cy="808049"/>
            <a:chOff x="2562060" y="5343153"/>
            <a:chExt cx="1383432" cy="808049"/>
          </a:xfrm>
        </p:grpSpPr>
        <p:sp>
          <p:nvSpPr>
            <p:cNvPr id="35" name="Right Arrow 34">
              <a:extLst>
                <a:ext uri="{FF2B5EF4-FFF2-40B4-BE49-F238E27FC236}">
                  <a16:creationId xmlns:a16="http://schemas.microsoft.com/office/drawing/2014/main" id="{2336B881-9B19-52F3-74E2-FB9072C9E216}"/>
                </a:ext>
              </a:extLst>
            </p:cNvPr>
            <p:cNvSpPr/>
            <p:nvPr/>
          </p:nvSpPr>
          <p:spPr>
            <a:xfrm>
              <a:off x="2979978" y="5343153"/>
              <a:ext cx="571478" cy="343380"/>
            </a:xfrm>
            <a:prstGeom prst="rightArrow">
              <a:avLst>
                <a:gd name="adj1" fmla="val 34784"/>
                <a:gd name="adj2" fmla="val 690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D0EA703-221D-509D-484E-219263A84B1F}"/>
                </a:ext>
              </a:extLst>
            </p:cNvPr>
            <p:cNvSpPr txBox="1"/>
            <p:nvPr/>
          </p:nvSpPr>
          <p:spPr>
            <a:xfrm>
              <a:off x="2562060" y="5689537"/>
              <a:ext cx="1383432" cy="461665"/>
            </a:xfrm>
            <a:prstGeom prst="rect">
              <a:avLst/>
            </a:prstGeom>
            <a:noFill/>
          </p:spPr>
          <p:txBody>
            <a:bodyPr wrap="square" rtlCol="0" anchor="ctr">
              <a:spAutoFit/>
            </a:bodyPr>
            <a:lstStyle/>
            <a:p>
              <a:pPr algn="ctr"/>
              <a:r>
                <a:rPr lang="en-US" sz="2400" dirty="0">
                  <a:solidFill>
                    <a:schemeClr val="accent5">
                      <a:lumMod val="75000"/>
                    </a:schemeClr>
                  </a:solidFill>
                </a:rPr>
                <a:t>Hash</a:t>
              </a:r>
            </a:p>
          </p:txBody>
        </p:sp>
      </p:grpSp>
      <p:grpSp>
        <p:nvGrpSpPr>
          <p:cNvPr id="63" name="Group 62">
            <a:extLst>
              <a:ext uri="{FF2B5EF4-FFF2-40B4-BE49-F238E27FC236}">
                <a16:creationId xmlns:a16="http://schemas.microsoft.com/office/drawing/2014/main" id="{C1FBF1F3-65FB-C53B-B0A7-1A56D80B6445}"/>
              </a:ext>
            </a:extLst>
          </p:cNvPr>
          <p:cNvGrpSpPr/>
          <p:nvPr/>
        </p:nvGrpSpPr>
        <p:grpSpPr>
          <a:xfrm>
            <a:off x="9045929" y="4629059"/>
            <a:ext cx="1899823" cy="1579544"/>
            <a:chOff x="9045929" y="4629059"/>
            <a:chExt cx="1899823" cy="1579544"/>
          </a:xfrm>
        </p:grpSpPr>
        <p:pic>
          <p:nvPicPr>
            <p:cNvPr id="37" name="Picture 36" descr="Icon&#10;&#10;Description automatically generated">
              <a:extLst>
                <a:ext uri="{FF2B5EF4-FFF2-40B4-BE49-F238E27FC236}">
                  <a16:creationId xmlns:a16="http://schemas.microsoft.com/office/drawing/2014/main" id="{487345DC-CAF4-AEAF-AEE0-AFE2E181CF5F}"/>
                </a:ext>
              </a:extLst>
            </p:cNvPr>
            <p:cNvPicPr>
              <a:picLocks noChangeAspect="1"/>
            </p:cNvPicPr>
            <p:nvPr/>
          </p:nvPicPr>
          <p:blipFill>
            <a:blip r:embed="rId3"/>
            <a:stretch>
              <a:fillRect/>
            </a:stretch>
          </p:blipFill>
          <p:spPr>
            <a:xfrm flipH="1">
              <a:off x="9578660" y="5302118"/>
              <a:ext cx="834359" cy="906485"/>
            </a:xfrm>
            <a:prstGeom prst="rect">
              <a:avLst/>
            </a:prstGeom>
          </p:spPr>
        </p:pic>
        <p:sp>
          <p:nvSpPr>
            <p:cNvPr id="38" name="TextBox 37">
              <a:extLst>
                <a:ext uri="{FF2B5EF4-FFF2-40B4-BE49-F238E27FC236}">
                  <a16:creationId xmlns:a16="http://schemas.microsoft.com/office/drawing/2014/main" id="{9313A8B6-979D-3641-2944-6A7B3B677F5D}"/>
                </a:ext>
              </a:extLst>
            </p:cNvPr>
            <p:cNvSpPr txBox="1"/>
            <p:nvPr/>
          </p:nvSpPr>
          <p:spPr>
            <a:xfrm>
              <a:off x="9045929" y="4629059"/>
              <a:ext cx="1899823" cy="523220"/>
            </a:xfrm>
            <a:prstGeom prst="rect">
              <a:avLst/>
            </a:prstGeom>
            <a:noFill/>
          </p:spPr>
          <p:txBody>
            <a:bodyPr wrap="square" rtlCol="0">
              <a:spAutoFit/>
            </a:bodyPr>
            <a:lstStyle/>
            <a:p>
              <a:pPr algn="ctr"/>
              <a:r>
                <a:rPr lang="en-US" sz="2800" u="sng" dirty="0">
                  <a:solidFill>
                    <a:schemeClr val="accent1">
                      <a:lumMod val="75000"/>
                    </a:schemeClr>
                  </a:solidFill>
                </a:rPr>
                <a:t>Client</a:t>
              </a:r>
              <a:endParaRPr lang="en-US" sz="2400" u="sng" dirty="0">
                <a:solidFill>
                  <a:schemeClr val="accent1">
                    <a:lumMod val="75000"/>
                  </a:schemeClr>
                </a:solidFill>
              </a:endParaRPr>
            </a:p>
          </p:txBody>
        </p:sp>
      </p:grpSp>
      <p:grpSp>
        <p:nvGrpSpPr>
          <p:cNvPr id="59" name="Group 58">
            <a:extLst>
              <a:ext uri="{FF2B5EF4-FFF2-40B4-BE49-F238E27FC236}">
                <a16:creationId xmlns:a16="http://schemas.microsoft.com/office/drawing/2014/main" id="{406547DD-0E5A-1131-8CF5-F880B768EB35}"/>
              </a:ext>
            </a:extLst>
          </p:cNvPr>
          <p:cNvGrpSpPr/>
          <p:nvPr/>
        </p:nvGrpSpPr>
        <p:grpSpPr>
          <a:xfrm>
            <a:off x="5109088" y="4464849"/>
            <a:ext cx="2539229" cy="753197"/>
            <a:chOff x="5694400" y="4833574"/>
            <a:chExt cx="2539229" cy="753197"/>
          </a:xfrm>
        </p:grpSpPr>
        <p:cxnSp>
          <p:nvCxnSpPr>
            <p:cNvPr id="39" name="Straight Arrow Connector 38">
              <a:extLst>
                <a:ext uri="{FF2B5EF4-FFF2-40B4-BE49-F238E27FC236}">
                  <a16:creationId xmlns:a16="http://schemas.microsoft.com/office/drawing/2014/main" id="{D28A5D47-94D6-A350-9CFA-FF3F3B158734}"/>
                </a:ext>
              </a:extLst>
            </p:cNvPr>
            <p:cNvCxnSpPr>
              <a:cxnSpLocks/>
            </p:cNvCxnSpPr>
            <p:nvPr/>
          </p:nvCxnSpPr>
          <p:spPr>
            <a:xfrm flipH="1">
              <a:off x="5694400" y="5555167"/>
              <a:ext cx="2539229"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F8F5A55D-587A-B4F4-612A-333A3E3A8C41}"/>
                </a:ext>
              </a:extLst>
            </p:cNvPr>
            <p:cNvGrpSpPr/>
            <p:nvPr/>
          </p:nvGrpSpPr>
          <p:grpSpPr>
            <a:xfrm rot="20871797">
              <a:off x="6604976" y="4833574"/>
              <a:ext cx="1053756" cy="753197"/>
              <a:chOff x="8101183" y="2239153"/>
              <a:chExt cx="1053756" cy="753197"/>
            </a:xfrm>
          </p:grpSpPr>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05D63538-4E87-285A-8FB3-F257C70CB205}"/>
                      </a:ext>
                    </a:extLst>
                  </p:cNvPr>
                  <p:cNvSpPr/>
                  <p:nvPr/>
                </p:nvSpPr>
                <p:spPr>
                  <a:xfrm rot="623434">
                    <a:off x="8101183" y="2239153"/>
                    <a:ext cx="692278" cy="516926"/>
                  </a:xfrm>
                  <a:prstGeom prst="roundRect">
                    <a:avLst>
                      <a:gd name="adj" fmla="val 19766"/>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chemeClr val="tx1"/>
                              </a:solidFill>
                              <a:latin typeface="Cambria Math" panose="02040503050406030204" pitchFamily="18" charset="0"/>
                            </a:rPr>
                            <m:t>𝑥</m:t>
                          </m:r>
                        </m:oMath>
                      </m:oMathPara>
                    </a14:m>
                    <a:endParaRPr lang="en-US" sz="3200" dirty="0">
                      <a:solidFill>
                        <a:schemeClr val="tx1"/>
                      </a:solidFill>
                    </a:endParaRPr>
                  </a:p>
                </p:txBody>
              </p:sp>
            </mc:Choice>
            <mc:Fallback xmlns="">
              <p:sp>
                <p:nvSpPr>
                  <p:cNvPr id="41" name="Rounded Rectangle 40">
                    <a:extLst>
                      <a:ext uri="{FF2B5EF4-FFF2-40B4-BE49-F238E27FC236}">
                        <a16:creationId xmlns:a16="http://schemas.microsoft.com/office/drawing/2014/main" id="{05D63538-4E87-285A-8FB3-F257C70CB205}"/>
                      </a:ext>
                    </a:extLst>
                  </p:cNvPr>
                  <p:cNvSpPr>
                    <a:spLocks noRot="1" noChangeAspect="1" noMove="1" noResize="1" noEditPoints="1" noAdjustHandles="1" noChangeArrowheads="1" noChangeShapeType="1" noTextEdit="1"/>
                  </p:cNvSpPr>
                  <p:nvPr/>
                </p:nvSpPr>
                <p:spPr>
                  <a:xfrm rot="623434">
                    <a:off x="8101183" y="2239153"/>
                    <a:ext cx="692278" cy="516926"/>
                  </a:xfrm>
                  <a:prstGeom prst="roundRect">
                    <a:avLst>
                      <a:gd name="adj" fmla="val 19766"/>
                    </a:avLst>
                  </a:prstGeom>
                  <a:blipFill>
                    <a:blip r:embed="rId6"/>
                    <a:stretch>
                      <a:fillRect/>
                    </a:stretch>
                  </a:blipFill>
                  <a:ln w="25400">
                    <a:solidFill>
                      <a:srgbClr val="0070C0"/>
                    </a:solidFill>
                  </a:ln>
                </p:spPr>
                <p:txBody>
                  <a:bodyPr/>
                  <a:lstStyle/>
                  <a:p>
                    <a:r>
                      <a:rPr lang="en-US">
                        <a:noFill/>
                      </a:rPr>
                      <a:t> </a:t>
                    </a:r>
                  </a:p>
                </p:txBody>
              </p:sp>
            </mc:Fallback>
          </mc:AlternateContent>
          <p:pic>
            <p:nvPicPr>
              <p:cNvPr id="42" name="Graphic 41" descr="Lock with solid fill">
                <a:extLst>
                  <a:ext uri="{FF2B5EF4-FFF2-40B4-BE49-F238E27FC236}">
                    <a16:creationId xmlns:a16="http://schemas.microsoft.com/office/drawing/2014/main" id="{66BA5B8C-7816-744B-10EF-AB0C805778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21258">
                <a:off x="8489430" y="2326841"/>
                <a:ext cx="665509" cy="665509"/>
              </a:xfrm>
              <a:prstGeom prst="rect">
                <a:avLst/>
              </a:prstGeom>
            </p:spPr>
          </p:pic>
        </p:grp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D371876-DD45-0F53-2354-E3768D21EC6B}"/>
                  </a:ext>
                </a:extLst>
              </p:cNvPr>
              <p:cNvSpPr txBox="1"/>
              <p:nvPr/>
            </p:nvSpPr>
            <p:spPr>
              <a:xfrm>
                <a:off x="3706058" y="5271806"/>
                <a:ext cx="47134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h</m:t>
                      </m:r>
                    </m:oMath>
                  </m:oMathPara>
                </a14:m>
                <a:endParaRPr lang="en-US" sz="2800" dirty="0"/>
              </a:p>
            </p:txBody>
          </p:sp>
        </mc:Choice>
        <mc:Fallback xmlns="">
          <p:sp>
            <p:nvSpPr>
              <p:cNvPr id="47" name="TextBox 46">
                <a:extLst>
                  <a:ext uri="{FF2B5EF4-FFF2-40B4-BE49-F238E27FC236}">
                    <a16:creationId xmlns:a16="http://schemas.microsoft.com/office/drawing/2014/main" id="{ED371876-DD45-0F53-2354-E3768D21EC6B}"/>
                  </a:ext>
                </a:extLst>
              </p:cNvPr>
              <p:cNvSpPr txBox="1">
                <a:spLocks noRot="1" noChangeAspect="1" noMove="1" noResize="1" noEditPoints="1" noAdjustHandles="1" noChangeArrowheads="1" noChangeShapeType="1" noTextEdit="1"/>
              </p:cNvSpPr>
              <p:nvPr/>
            </p:nvSpPr>
            <p:spPr>
              <a:xfrm>
                <a:off x="3706058" y="5271806"/>
                <a:ext cx="471347" cy="523220"/>
              </a:xfrm>
              <a:prstGeom prst="rect">
                <a:avLst/>
              </a:prstGeom>
              <a:blipFill>
                <a:blip r:embed="rId9"/>
                <a:stretch>
                  <a:fillRect/>
                </a:stretch>
              </a:blipFill>
            </p:spPr>
            <p:txBody>
              <a:bodyPr/>
              <a:lstStyle/>
              <a:p>
                <a:r>
                  <a:rPr lang="en-US">
                    <a:noFill/>
                  </a:rPr>
                  <a:t> </a:t>
                </a:r>
              </a:p>
            </p:txBody>
          </p:sp>
        </mc:Fallback>
      </mc:AlternateContent>
      <p:grpSp>
        <p:nvGrpSpPr>
          <p:cNvPr id="62" name="Group 61">
            <a:extLst>
              <a:ext uri="{FF2B5EF4-FFF2-40B4-BE49-F238E27FC236}">
                <a16:creationId xmlns:a16="http://schemas.microsoft.com/office/drawing/2014/main" id="{C6815526-38F6-718E-CEAA-95229D92CBBB}"/>
              </a:ext>
            </a:extLst>
          </p:cNvPr>
          <p:cNvGrpSpPr/>
          <p:nvPr/>
        </p:nvGrpSpPr>
        <p:grpSpPr>
          <a:xfrm>
            <a:off x="4432682" y="5523143"/>
            <a:ext cx="3984570" cy="909091"/>
            <a:chOff x="4432682" y="5523143"/>
            <a:chExt cx="3984570" cy="909091"/>
          </a:xfrm>
        </p:grpSpPr>
        <p:cxnSp>
          <p:nvCxnSpPr>
            <p:cNvPr id="44" name="Straight Arrow Connector 43">
              <a:extLst>
                <a:ext uri="{FF2B5EF4-FFF2-40B4-BE49-F238E27FC236}">
                  <a16:creationId xmlns:a16="http://schemas.microsoft.com/office/drawing/2014/main" id="{215953C8-7282-02B1-C987-E70ADAE74532}"/>
                </a:ext>
              </a:extLst>
            </p:cNvPr>
            <p:cNvCxnSpPr>
              <a:cxnSpLocks/>
            </p:cNvCxnSpPr>
            <p:nvPr/>
          </p:nvCxnSpPr>
          <p:spPr>
            <a:xfrm>
              <a:off x="4647149" y="6369674"/>
              <a:ext cx="3770103" cy="0"/>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8B81D56-4D6F-222E-048E-A7F3C02077E8}"/>
                    </a:ext>
                  </a:extLst>
                </p:cNvPr>
                <p:cNvSpPr txBox="1"/>
                <p:nvPr/>
              </p:nvSpPr>
              <p:spPr>
                <a:xfrm>
                  <a:off x="4432682" y="5633596"/>
                  <a:ext cx="1986954" cy="523220"/>
                </a:xfrm>
                <a:prstGeom prst="rect">
                  <a:avLst/>
                </a:prstGeom>
                <a:noFill/>
              </p:spPr>
              <p:txBody>
                <a:bodyPr wrap="none" rtlCol="0">
                  <a:spAutoFit/>
                </a:bodyPr>
                <a:lstStyle/>
                <a:p>
                  <a14:m>
                    <m:oMath xmlns:m="http://schemas.openxmlformats.org/officeDocument/2006/math">
                      <m:r>
                        <a:rPr lang="en-US" sz="2800" i="1" dirty="0" smtClean="0">
                          <a:latin typeface="Cambria Math" panose="02040503050406030204" pitchFamily="18" charset="0"/>
                        </a:rPr>
                        <m:t>h</m:t>
                      </m:r>
                    </m:oMath>
                  </a14:m>
                  <a:r>
                    <a:rPr lang="en-US" sz="2800" dirty="0"/>
                    <a:t>, </a:t>
                  </a:r>
                  <a:r>
                    <a:rPr lang="en-US" sz="2800" dirty="0" err="1"/>
                    <a:t>zk</a:t>
                  </a:r>
                  <a:r>
                    <a:rPr lang="en-US" sz="2800" dirty="0"/>
                    <a:t>-SNARK</a:t>
                  </a:r>
                </a:p>
              </p:txBody>
            </p:sp>
          </mc:Choice>
          <mc:Fallback xmlns="">
            <p:sp>
              <p:nvSpPr>
                <p:cNvPr id="48" name="TextBox 47">
                  <a:extLst>
                    <a:ext uri="{FF2B5EF4-FFF2-40B4-BE49-F238E27FC236}">
                      <a16:creationId xmlns:a16="http://schemas.microsoft.com/office/drawing/2014/main" id="{E8B81D56-4D6F-222E-048E-A7F3C02077E8}"/>
                    </a:ext>
                  </a:extLst>
                </p:cNvPr>
                <p:cNvSpPr txBox="1">
                  <a:spLocks noRot="1" noChangeAspect="1" noMove="1" noResize="1" noEditPoints="1" noAdjustHandles="1" noChangeArrowheads="1" noChangeShapeType="1" noTextEdit="1"/>
                </p:cNvSpPr>
                <p:nvPr/>
              </p:nvSpPr>
              <p:spPr>
                <a:xfrm>
                  <a:off x="4432682" y="5633596"/>
                  <a:ext cx="1986954" cy="523220"/>
                </a:xfrm>
                <a:prstGeom prst="rect">
                  <a:avLst/>
                </a:prstGeom>
                <a:blipFill>
                  <a:blip r:embed="rId10"/>
                  <a:stretch>
                    <a:fillRect l="-1266" t="-11905" r="-3797" b="-30952"/>
                  </a:stretch>
                </a:blipFill>
              </p:spPr>
              <p:txBody>
                <a:bodyPr/>
                <a:lstStyle/>
                <a:p>
                  <a:r>
                    <a:rPr lang="en-US">
                      <a:noFill/>
                    </a:rPr>
                    <a:t> </a:t>
                  </a:r>
                </a:p>
              </p:txBody>
            </p:sp>
          </mc:Fallback>
        </mc:AlternateContent>
        <p:grpSp>
          <p:nvGrpSpPr>
            <p:cNvPr id="49" name="Group 48">
              <a:extLst>
                <a:ext uri="{FF2B5EF4-FFF2-40B4-BE49-F238E27FC236}">
                  <a16:creationId xmlns:a16="http://schemas.microsoft.com/office/drawing/2014/main" id="{66DF341A-0C34-046C-71AC-AF009AE3C458}"/>
                </a:ext>
              </a:extLst>
            </p:cNvPr>
            <p:cNvGrpSpPr/>
            <p:nvPr/>
          </p:nvGrpSpPr>
          <p:grpSpPr>
            <a:xfrm rot="20958924">
              <a:off x="6616742" y="5523143"/>
              <a:ext cx="1792830" cy="909091"/>
              <a:chOff x="7120533" y="2031306"/>
              <a:chExt cx="1792830" cy="909091"/>
            </a:xfrm>
          </p:grpSpPr>
          <p:sp>
            <p:nvSpPr>
              <p:cNvPr id="50" name="Rounded Rectangle 49">
                <a:extLst>
                  <a:ext uri="{FF2B5EF4-FFF2-40B4-BE49-F238E27FC236}">
                    <a16:creationId xmlns:a16="http://schemas.microsoft.com/office/drawing/2014/main" id="{69C9C095-E5EF-5306-68B0-4B9DA324E720}"/>
                  </a:ext>
                </a:extLst>
              </p:cNvPr>
              <p:cNvSpPr/>
              <p:nvPr/>
            </p:nvSpPr>
            <p:spPr>
              <a:xfrm rot="623434">
                <a:off x="7120533" y="2031306"/>
                <a:ext cx="1445528" cy="605620"/>
              </a:xfrm>
              <a:prstGeom prst="roundRect">
                <a:avLst>
                  <a:gd name="adj" fmla="val 19766"/>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‘Find’</a:t>
                </a:r>
              </a:p>
            </p:txBody>
          </p:sp>
          <p:pic>
            <p:nvPicPr>
              <p:cNvPr id="51" name="Graphic 50" descr="Lock with solid fill">
                <a:extLst>
                  <a:ext uri="{FF2B5EF4-FFF2-40B4-BE49-F238E27FC236}">
                    <a16:creationId xmlns:a16="http://schemas.microsoft.com/office/drawing/2014/main" id="{04AE0109-628E-EA46-71F3-E7230E1019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21258">
                <a:off x="8247854" y="2274888"/>
                <a:ext cx="665509" cy="665509"/>
              </a:xfrm>
              <a:prstGeom prst="rect">
                <a:avLst/>
              </a:prstGeom>
            </p:spPr>
          </p:pic>
        </p:grpSp>
      </p:grpSp>
      <mc:AlternateContent xmlns:mc="http://schemas.openxmlformats.org/markup-compatibility/2006" xmlns:a14="http://schemas.microsoft.com/office/drawing/2010/main">
        <mc:Choice Requires="a14">
          <p:sp>
            <p:nvSpPr>
              <p:cNvPr id="24" name="Content Placeholder 2">
                <a:extLst>
                  <a:ext uri="{FF2B5EF4-FFF2-40B4-BE49-F238E27FC236}">
                    <a16:creationId xmlns:a16="http://schemas.microsoft.com/office/drawing/2014/main" id="{37E8B645-9EFA-BA77-5701-27EA26D930FE}"/>
                  </a:ext>
                </a:extLst>
              </p:cNvPr>
              <p:cNvSpPr>
                <a:spLocks noGrp="1"/>
              </p:cNvSpPr>
              <p:nvPr>
                <p:ph idx="1"/>
              </p:nvPr>
            </p:nvSpPr>
            <p:spPr>
              <a:xfrm>
                <a:off x="2573542" y="1974929"/>
                <a:ext cx="7005117" cy="1930404"/>
              </a:xfrm>
              <a:solidFill>
                <a:schemeClr val="bg1">
                  <a:alpha val="85000"/>
                </a:schemeClr>
              </a:solidFill>
              <a:ln w="25400">
                <a:solidFill>
                  <a:srgbClr val="FF0000"/>
                </a:solidFill>
              </a:ln>
            </p:spPr>
            <p:txBody>
              <a:bodyPr anchor="ctr">
                <a:normAutofit/>
              </a:bodyPr>
              <a:lstStyle/>
              <a:p>
                <a:pPr marL="0" indent="0" algn="ctr">
                  <a:lnSpc>
                    <a:spcPct val="100000"/>
                  </a:lnSpc>
                  <a:buNone/>
                </a:pPr>
                <a:r>
                  <a:rPr lang="en-US" sz="3600" dirty="0">
                    <a:solidFill>
                      <a:srgbClr val="FF0000"/>
                    </a:solidFill>
                  </a:rPr>
                  <a:t>Communication </a:t>
                </a:r>
                <a14:m>
                  <m:oMath xmlns:m="http://schemas.openxmlformats.org/officeDocument/2006/math">
                    <m:r>
                      <a:rPr lang="en-US" sz="3600" b="0" i="1" smtClean="0">
                        <a:solidFill>
                          <a:srgbClr val="FF0000"/>
                        </a:solidFill>
                        <a:latin typeface="Cambria Math" panose="02040503050406030204" pitchFamily="18" charset="0"/>
                      </a:rPr>
                      <m:t>≈ </m:t>
                    </m:r>
                  </m:oMath>
                </a14:m>
                <a:r>
                  <a:rPr lang="en-US" sz="3600" dirty="0">
                    <a:solidFill>
                      <a:srgbClr val="FF0000"/>
                    </a:solidFill>
                  </a:rPr>
                  <a:t>|DB|</a:t>
                </a:r>
              </a:p>
            </p:txBody>
          </p:sp>
        </mc:Choice>
        <mc:Fallback xmlns="">
          <p:sp>
            <p:nvSpPr>
              <p:cNvPr id="24" name="Content Placeholder 2">
                <a:extLst>
                  <a:ext uri="{FF2B5EF4-FFF2-40B4-BE49-F238E27FC236}">
                    <a16:creationId xmlns:a16="http://schemas.microsoft.com/office/drawing/2014/main" id="{37E8B645-9EFA-BA77-5701-27EA26D930FE}"/>
                  </a:ext>
                </a:extLst>
              </p:cNvPr>
              <p:cNvSpPr>
                <a:spLocks noGrp="1" noRot="1" noChangeAspect="1" noMove="1" noResize="1" noEditPoints="1" noAdjustHandles="1" noChangeArrowheads="1" noChangeShapeType="1" noTextEdit="1"/>
              </p:cNvSpPr>
              <p:nvPr>
                <p:ph idx="1"/>
              </p:nvPr>
            </p:nvSpPr>
            <p:spPr>
              <a:xfrm>
                <a:off x="2573542" y="1974929"/>
                <a:ext cx="7005117" cy="1930404"/>
              </a:xfrm>
              <a:blipFill>
                <a:blip r:embed="rId11"/>
                <a:stretch>
                  <a:fillRect/>
                </a:stretch>
              </a:blipFill>
              <a:ln w="25400">
                <a:solidFill>
                  <a:srgbClr val="FF0000"/>
                </a:solidFill>
              </a:ln>
            </p:spPr>
            <p:txBody>
              <a:bodyPr/>
              <a:lstStyle/>
              <a:p>
                <a:r>
                  <a:rPr lang="en-US">
                    <a:noFill/>
                  </a:rPr>
                  <a:t> </a:t>
                </a:r>
              </a:p>
            </p:txBody>
          </p:sp>
        </mc:Fallback>
      </mc:AlternateContent>
      <p:sp>
        <p:nvSpPr>
          <p:cNvPr id="52" name="Content Placeholder 2">
            <a:extLst>
              <a:ext uri="{FF2B5EF4-FFF2-40B4-BE49-F238E27FC236}">
                <a16:creationId xmlns:a16="http://schemas.microsoft.com/office/drawing/2014/main" id="{A3F719BD-9905-7F4C-FCA0-20D88D1A6FB9}"/>
              </a:ext>
            </a:extLst>
          </p:cNvPr>
          <p:cNvSpPr txBox="1">
            <a:spLocks/>
          </p:cNvSpPr>
          <p:nvPr/>
        </p:nvSpPr>
        <p:spPr>
          <a:xfrm>
            <a:off x="2348178" y="4599115"/>
            <a:ext cx="7752474" cy="1615632"/>
          </a:xfrm>
          <a:prstGeom prst="rect">
            <a:avLst/>
          </a:prstGeom>
          <a:solidFill>
            <a:schemeClr val="bg1">
              <a:alpha val="85000"/>
            </a:schemeClr>
          </a:solidFill>
          <a:ln w="25400">
            <a:solidFill>
              <a:srgbClr val="FF00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3600" dirty="0">
                <a:solidFill>
                  <a:srgbClr val="FF0000"/>
                </a:solidFill>
              </a:rPr>
              <a:t>Non-back-box Use of Crypto Primitive</a:t>
            </a:r>
          </a:p>
        </p:txBody>
      </p:sp>
    </p:spTree>
    <p:extLst>
      <p:ext uri="{BB962C8B-B14F-4D97-AF65-F5344CB8AC3E}">
        <p14:creationId xmlns:p14="http://schemas.microsoft.com/office/powerpoint/2010/main" val="139354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bg/>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47" grpId="0"/>
      <p:bldP spid="24" grpId="0" uiExpand="1" build="p"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4242A-AA4C-B3DB-EAF4-5A7063AE91EC}"/>
              </a:ext>
            </a:extLst>
          </p:cNvPr>
          <p:cNvSpPr>
            <a:spLocks noGrp="1"/>
          </p:cNvSpPr>
          <p:nvPr>
            <p:ph idx="1"/>
          </p:nvPr>
        </p:nvSpPr>
        <p:spPr>
          <a:xfrm>
            <a:off x="960966" y="2091735"/>
            <a:ext cx="10270067" cy="1904532"/>
          </a:xfrm>
          <a:ln w="25400">
            <a:solidFill>
              <a:srgbClr val="FF0000"/>
            </a:solidFill>
          </a:ln>
        </p:spPr>
        <p:txBody>
          <a:bodyPr anchor="ctr">
            <a:normAutofit lnSpcReduction="10000"/>
          </a:bodyPr>
          <a:lstStyle/>
          <a:p>
            <a:pPr marL="0" indent="0" algn="ctr">
              <a:lnSpc>
                <a:spcPct val="100000"/>
              </a:lnSpc>
              <a:buNone/>
            </a:pPr>
            <a:r>
              <a:rPr lang="en-US" b="1" u="sng" dirty="0">
                <a:solidFill>
                  <a:srgbClr val="FF0000"/>
                </a:solidFill>
              </a:rPr>
              <a:t>Question</a:t>
            </a:r>
          </a:p>
          <a:p>
            <a:pPr marL="0" indent="0" algn="ctr">
              <a:lnSpc>
                <a:spcPct val="100000"/>
              </a:lnSpc>
              <a:buNone/>
            </a:pPr>
            <a:r>
              <a:rPr lang="en-US" dirty="0">
                <a:solidFill>
                  <a:srgbClr val="FF0000"/>
                </a:solidFill>
              </a:rPr>
              <a:t>Can we build credible private set membership with both </a:t>
            </a:r>
          </a:p>
          <a:p>
            <a:pPr marL="2343150" lvl="4" indent="-514350">
              <a:lnSpc>
                <a:spcPct val="100000"/>
              </a:lnSpc>
              <a:buAutoNum type="arabicPeriod"/>
            </a:pPr>
            <a:r>
              <a:rPr lang="en-US" sz="2800" i="1" dirty="0">
                <a:solidFill>
                  <a:srgbClr val="FF0000"/>
                </a:solidFill>
              </a:rPr>
              <a:t>sublinear communication,</a:t>
            </a:r>
            <a:r>
              <a:rPr lang="en-US" sz="2800" dirty="0">
                <a:solidFill>
                  <a:srgbClr val="FF0000"/>
                </a:solidFill>
              </a:rPr>
              <a:t> and </a:t>
            </a:r>
          </a:p>
          <a:p>
            <a:pPr marL="2343150" lvl="4" indent="-514350">
              <a:lnSpc>
                <a:spcPct val="100000"/>
              </a:lnSpc>
              <a:buAutoNum type="arabicPeriod"/>
            </a:pPr>
            <a:r>
              <a:rPr lang="en-US" sz="2800" i="1" dirty="0">
                <a:solidFill>
                  <a:srgbClr val="FF0000"/>
                </a:solidFill>
              </a:rPr>
              <a:t>black-box</a:t>
            </a:r>
            <a:r>
              <a:rPr lang="en-US" sz="2800" dirty="0">
                <a:solidFill>
                  <a:srgbClr val="FF0000"/>
                </a:solidFill>
              </a:rPr>
              <a:t> use of underlying crypto primitives?</a:t>
            </a:r>
          </a:p>
        </p:txBody>
      </p:sp>
    </p:spTree>
    <p:extLst>
      <p:ext uri="{BB962C8B-B14F-4D97-AF65-F5344CB8AC3E}">
        <p14:creationId xmlns:p14="http://schemas.microsoft.com/office/powerpoint/2010/main" val="1270326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4068</TotalTime>
  <Words>3190</Words>
  <Application>Microsoft Macintosh PowerPoint</Application>
  <PresentationFormat>Widescreen</PresentationFormat>
  <Paragraphs>340</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 Math</vt:lpstr>
      <vt:lpstr>Office Theme</vt:lpstr>
      <vt:lpstr>Credibility in Private Set Membership</vt:lpstr>
      <vt:lpstr>Private Set Membership (PSM)</vt:lpstr>
      <vt:lpstr>Application: Exposed Password Checker</vt:lpstr>
      <vt:lpstr>Issue: Credibility</vt:lpstr>
      <vt:lpstr>Our Def: Credible Private Set Membership</vt:lpstr>
      <vt:lpstr>Our Def: Credible Private Set Membership</vt:lpstr>
      <vt:lpstr>Our Def: Credible Private Set Membership</vt:lpstr>
      <vt:lpstr>Prior Approaches</vt:lpstr>
      <vt:lpstr>PowerPoint Presentation</vt:lpstr>
      <vt:lpstr>Our Result</vt:lpstr>
      <vt:lpstr>Starting Point: Commit-and-Prove</vt:lpstr>
      <vt:lpstr>Background: Somewhere Statistical Binding Hash (SSB) [Hubacek-Wichs’15, Okamoto-Pietrzak-Waters-Wichs’15]</vt:lpstr>
      <vt:lpstr>Proving Credibility</vt:lpstr>
      <vt:lpstr>Background:  Zero-Knowledge via MPC-in-the-Head [IKOS’17]</vt:lpstr>
      <vt:lpstr>4-Round Protocol</vt:lpstr>
      <vt:lpstr>Recall: 2-round Oblivious Transfer (OT)</vt:lpstr>
      <vt:lpstr>Compress 4-round to 2-round</vt:lpstr>
      <vt:lpstr>Thank you! 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Credibility in Private Set Membership</dc:title>
  <dc:creator>Zhengzhong Jin</dc:creator>
  <cp:lastModifiedBy>Zhengzhong Jin</cp:lastModifiedBy>
  <cp:revision>255</cp:revision>
  <dcterms:created xsi:type="dcterms:W3CDTF">2023-05-03T17:20:58Z</dcterms:created>
  <dcterms:modified xsi:type="dcterms:W3CDTF">2023-05-10T05:00:53Z</dcterms:modified>
</cp:coreProperties>
</file>