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heme/theme2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heme/theme3.xml" ContentType="application/vnd.openxmlformats-officedocument.them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2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15" r:id="rId5"/>
  </p:sldMasterIdLst>
  <p:notesMasterIdLst>
    <p:notesMasterId r:id="rId22"/>
  </p:notesMasterIdLst>
  <p:handoutMasterIdLst>
    <p:handoutMasterId r:id="rId23"/>
  </p:handoutMasterIdLst>
  <p:sldIdLst>
    <p:sldId id="267" r:id="rId6"/>
    <p:sldId id="304" r:id="rId7"/>
    <p:sldId id="280" r:id="rId8"/>
    <p:sldId id="281" r:id="rId9"/>
    <p:sldId id="289" r:id="rId10"/>
    <p:sldId id="282" r:id="rId11"/>
    <p:sldId id="305" r:id="rId12"/>
    <p:sldId id="290" r:id="rId13"/>
    <p:sldId id="291" r:id="rId14"/>
    <p:sldId id="292" r:id="rId15"/>
    <p:sldId id="306" r:id="rId16"/>
    <p:sldId id="259" r:id="rId17"/>
    <p:sldId id="295" r:id="rId18"/>
    <p:sldId id="296" r:id="rId19"/>
    <p:sldId id="297" r:id="rId20"/>
    <p:sldId id="257" r:id="rId21"/>
  </p:sldIdLst>
  <p:sldSz cx="12192000" cy="6858000"/>
  <p:notesSz cx="7099300" cy="10234613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3657509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4267093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4876678" algn="l" defTabSz="12191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AB9EEC-A1E8-4564-B15C-EE9A94FF113A}">
          <p14:sldIdLst>
            <p14:sldId id="267"/>
            <p14:sldId id="304"/>
            <p14:sldId id="280"/>
            <p14:sldId id="281"/>
            <p14:sldId id="289"/>
            <p14:sldId id="282"/>
            <p14:sldId id="305"/>
            <p14:sldId id="290"/>
            <p14:sldId id="291"/>
            <p14:sldId id="292"/>
            <p14:sldId id="306"/>
            <p14:sldId id="259"/>
            <p14:sldId id="295"/>
            <p14:sldId id="296"/>
            <p14:sldId id="297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7">
          <p15:clr>
            <a:srgbClr val="A4A3A4"/>
          </p15:clr>
        </p15:guide>
        <p15:guide id="2" orient="horz" pos="638">
          <p15:clr>
            <a:srgbClr val="A4A3A4"/>
          </p15:clr>
        </p15:guide>
        <p15:guide id="3" orient="horz" pos="453">
          <p15:clr>
            <a:srgbClr val="A4A3A4"/>
          </p15:clr>
        </p15:guide>
        <p15:guide id="4" orient="horz" pos="6262">
          <p15:clr>
            <a:srgbClr val="A4A3A4"/>
          </p15:clr>
        </p15:guide>
        <p15:guide id="5" pos="4186">
          <p15:clr>
            <a:srgbClr val="A4A3A4"/>
          </p15:clr>
        </p15:guide>
        <p15:guide id="6" pos="286">
          <p15:clr>
            <a:srgbClr val="A4A3A4"/>
          </p15:clr>
        </p15:guide>
        <p15:guide id="7" pos="830">
          <p15:clr>
            <a:srgbClr val="A4A3A4"/>
          </p15:clr>
        </p15:guide>
        <p15:guide id="8" pos="38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9525" cmpd="sng">
              <a:solidFill>
                <a:schemeClr val="lt1"/>
              </a:solidFill>
            </a:ln>
          </a:left>
          <a:right>
            <a:ln w="9525" cmpd="sng">
              <a:solidFill>
                <a:srgbClr val="FFFFFF"/>
              </a:solidFill>
            </a:ln>
          </a:right>
          <a:top>
            <a:ln w="9525" cmpd="sng">
              <a:solidFill>
                <a:srgbClr val="FFFFFF"/>
              </a:solidFill>
            </a:ln>
          </a:top>
          <a:bottom>
            <a:ln w="9525" cmpd="sng">
              <a:solidFill>
                <a:srgbClr val="FFFFFF"/>
              </a:solidFill>
            </a:ln>
          </a:bottom>
          <a:insideH>
            <a:ln w="9525" cmpd="sng">
              <a:solidFill>
                <a:srgbClr val="FFFFFF"/>
              </a:solidFill>
            </a:ln>
          </a:insideH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</a:tcStyle>
    </a:band1H>
    <a:band2H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H>
    <a:band1V>
      <a:tcStyle>
        <a:tcBdr/>
      </a:tcStyle>
    </a:band1V>
    <a:band2V>
      <a:tcTxStyle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band2V>
    <a:la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lastRow>
    <a:firstRow>
      <a:tcTxStyle b="on">
        <a:fontRef idx="minor">
          <a:prstClr val="white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96" autoAdjust="0"/>
  </p:normalViewPr>
  <p:slideViewPr>
    <p:cSldViewPr snapToObjects="1" showGuides="1">
      <p:cViewPr varScale="1">
        <p:scale>
          <a:sx n="66" d="100"/>
          <a:sy n="66" d="100"/>
        </p:scale>
        <p:origin x="560" y="3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0" d="100"/>
          <a:sy n="70" d="100"/>
        </p:scale>
        <p:origin x="2268" y="42"/>
      </p:cViewPr>
      <p:guideLst>
        <p:guide orient="horz" pos="187"/>
        <p:guide orient="horz" pos="638"/>
        <p:guide orient="horz" pos="453"/>
        <p:guide orient="horz" pos="6262"/>
        <p:guide pos="4186"/>
        <p:guide pos="286"/>
        <p:guide pos="830"/>
        <p:guide pos="38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7.png"/><Relationship Id="rId2" Type="http://schemas.openxmlformats.org/officeDocument/2006/relationships/tags" Target="../tags/tag204.xml"/><Relationship Id="rId1" Type="http://schemas.openxmlformats.org/officeDocument/2006/relationships/theme" Target="../theme/theme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0" Type="http://schemas.openxmlformats.org/officeDocument/2006/relationships/tags" Target="../tags/tag212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200">
                <a:latin typeface="Tahoma" pitchFamily="34" charset="0"/>
              </a:defRPr>
            </a:lvl1pPr>
          </a:lstStyle>
          <a:p>
            <a:endParaRPr lang="en-US" sz="1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" hidden="1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pPr algn="ctr"/>
            <a:r>
              <a:rPr lang="en-US" sz="100" b="1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9" name="Date Placeholder" hidden="1"/>
          <p:cNvSpPr>
            <a:spLocks noGrp="1"/>
          </p:cNvSpPr>
          <p:nvPr>
            <p:ph type="dt" sz="quarter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l"/>
            <a:r>
              <a:rPr lang="en-US" sz="100" dirty="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2020-09-28</a:t>
            </a:r>
          </a:p>
          <a:p>
            <a:pPr algn="l"/>
            <a:endParaRPr lang="en-US" sz="100" dirty="0">
              <a:noFill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5997922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fld id="{4F5EA4BF-E9AE-43AF-B3B0-E8B2B4D213BF}" type="slidenum">
              <a:rPr lang="en-US" sz="80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AB77BC53-8E05-4977-B193-6A6AD69A870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89310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 smtClea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8A3F532B-9233-4B6C-A1AE-20F78C1A46B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37922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smtClea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707F235E-2AB2-45AA-AAE4-3CA5D9E6B28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89310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smtClea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5B6337D7-EF4A-437B-98C9-7A76CBDDE797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smtClea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empower_classification_attention_placeholder" hidden="1">
            <a:extLst>
              <a:ext uri="{FF2B5EF4-FFF2-40B4-BE49-F238E27FC236}">
                <a16:creationId xmlns:a16="http://schemas.microsoft.com/office/drawing/2014/main" id="{07AA87B6-2D72-4228-A7D0-DDCA437050BF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smtClea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placeholder">
            <a:extLst>
              <a:ext uri="{FF2B5EF4-FFF2-40B4-BE49-F238E27FC236}">
                <a16:creationId xmlns:a16="http://schemas.microsoft.com/office/drawing/2014/main" id="{162FD7ED-CC36-4F26-ADD4-95B9EFF2AE3D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smtClea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empower_date_placeholder">
            <a:extLst>
              <a:ext uri="{FF2B5EF4-FFF2-40B4-BE49-F238E27FC236}">
                <a16:creationId xmlns:a16="http://schemas.microsoft.com/office/drawing/2014/main" id="{17C46F5C-5E8F-4CC2-80E6-B88261E13B5B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89309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 smtClea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 Mai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6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42869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7.png"/><Relationship Id="rId2" Type="http://schemas.openxmlformats.org/officeDocument/2006/relationships/tags" Target="../tags/tag194.xml"/><Relationship Id="rId1" Type="http://schemas.openxmlformats.org/officeDocument/2006/relationships/theme" Target="../theme/theme2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1012825"/>
            <a:ext cx="61912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4997" name="Notes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3306" y="4757266"/>
            <a:ext cx="6191968" cy="47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Notes</a:t>
            </a:r>
          </a:p>
        </p:txBody>
      </p:sp>
      <p:sp>
        <p:nvSpPr>
          <p:cNvPr id="28" name="Header Placeholder" hidden="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709930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819">
              <a:defRPr sz="10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sz="100" dirty="0"/>
          </a:p>
        </p:txBody>
      </p:sp>
      <p:sp>
        <p:nvSpPr>
          <p:cNvPr id="10" name="Footer Placeholder" hidden="1"/>
          <p:cNvSpPr>
            <a:spLocks noGrp="1"/>
          </p:cNvSpPr>
          <p:nvPr>
            <p:ph type="ftr" sz="quarter" idx="4"/>
            <p:custDataLst>
              <p:tags r:id="rId3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</a:p>
        </p:txBody>
      </p:sp>
      <p:sp>
        <p:nvSpPr>
          <p:cNvPr id="11" name="Date Placeholder" hidden="1"/>
          <p:cNvSpPr>
            <a:spLocks noGrp="1"/>
          </p:cNvSpPr>
          <p:nvPr>
            <p:ph type="dt" idx="1"/>
            <p:custDataLst>
              <p:tags r:id="rId4"/>
            </p:custDataLst>
          </p:nvPr>
        </p:nvSpPr>
        <p:spPr>
          <a:xfrm>
            <a:off x="7099300" y="10234613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2020-09-28</a:t>
            </a:r>
          </a:p>
          <a:p>
            <a:endParaRPr lang="en-US" dirty="0"/>
          </a:p>
        </p:txBody>
      </p:sp>
      <p:sp>
        <p:nvSpPr>
          <p:cNvPr id="12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033274" y="9833798"/>
            <a:ext cx="612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92828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165D906-55BD-49C5-997D-27A40DB53D15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mpower_document_placeholder" hidden="1">
            <a:extLst>
              <a:ext uri="{FF2B5EF4-FFF2-40B4-BE49-F238E27FC236}">
                <a16:creationId xmlns:a16="http://schemas.microsoft.com/office/drawing/2014/main" id="{E8AE2277-2635-47CE-8461-F921E010AD6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auto">
          <a:xfrm>
            <a:off x="453306" y="426585"/>
            <a:ext cx="259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 smtClea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[Owner:   Doc ID:   Vers.: ]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mpower_proprietary_placeholder" hidden="1">
            <a:extLst>
              <a:ext uri="{FF2B5EF4-FFF2-40B4-BE49-F238E27FC236}">
                <a16:creationId xmlns:a16="http://schemas.microsoft.com/office/drawing/2014/main" id="{1ED6373F-3656-4DFD-9B9C-BC0ABABA2CB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5673274" y="9545798"/>
            <a:ext cx="97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smtClea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Infineon Proprietary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mpower_draft_placeholder" hidden="1">
            <a:extLst>
              <a:ext uri="{FF2B5EF4-FFF2-40B4-BE49-F238E27FC236}">
                <a16:creationId xmlns:a16="http://schemas.microsoft.com/office/drawing/2014/main" id="{3D3123B4-E08C-4CCD-9703-AD1F689F1FB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auto">
          <a:xfrm>
            <a:off x="453306" y="9545798"/>
            <a:ext cx="3603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smtClea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DRAFT -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empower_footer_placeholder">
            <a:extLst>
              <a:ext uri="{FF2B5EF4-FFF2-40B4-BE49-F238E27FC236}">
                <a16:creationId xmlns:a16="http://schemas.microsoft.com/office/drawing/2014/main" id="{7E51E007-F5B3-45C7-900F-9B0FFE9F37F6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 bwMode="auto">
          <a:xfrm>
            <a:off x="2001479" y="9833798"/>
            <a:ext cx="309634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smtClea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Copyright © Infineon Technologies AG 2023. All rights reserved.</a:t>
            </a:r>
            <a:endParaRPr lang="en-US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empower_classification_attention_placeholder" hidden="1">
            <a:extLst>
              <a:ext uri="{FF2B5EF4-FFF2-40B4-BE49-F238E27FC236}">
                <a16:creationId xmlns:a16="http://schemas.microsoft.com/office/drawing/2014/main" id="{CD1E0C77-9862-4B96-A3C1-8F3320EB5330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 bwMode="auto">
          <a:xfrm>
            <a:off x="3063723" y="426585"/>
            <a:ext cx="971855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smtClea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</a:t>
            </a:r>
            <a:endParaRPr lang="de-DE" sz="800" b="1" kern="0" dirty="0">
              <a:solidFill>
                <a:srgbClr val="E30034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empower_classification_placeholder">
            <a:extLst>
              <a:ext uri="{FF2B5EF4-FFF2-40B4-BE49-F238E27FC236}">
                <a16:creationId xmlns:a16="http://schemas.microsoft.com/office/drawing/2014/main" id="{9F464BB7-63C3-4B8A-A50E-5FC32FA6A18F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 bwMode="auto">
          <a:xfrm>
            <a:off x="3062327" y="426585"/>
            <a:ext cx="9732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b="1" kern="0" smtClea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</a:t>
            </a:r>
            <a:endParaRPr lang="de-DE" sz="800" b="1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empower_date_placeholder">
            <a:extLst>
              <a:ext uri="{FF2B5EF4-FFF2-40B4-BE49-F238E27FC236}">
                <a16:creationId xmlns:a16="http://schemas.microsoft.com/office/drawing/2014/main" id="{7E930412-6BBA-43BF-B0D5-11DDE46E471E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 bwMode="auto">
          <a:xfrm>
            <a:off x="453306" y="9833798"/>
            <a:ext cx="612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de-DE" sz="800" kern="0" smtClean="0">
                <a:solidFill>
                  <a:srgbClr val="92828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 Mai 2023</a:t>
            </a:r>
            <a:endParaRPr lang="de-DE" sz="800" kern="0" dirty="0">
              <a:solidFill>
                <a:srgbClr val="92828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32" name="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7072" y="295163"/>
            <a:ext cx="880886" cy="4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041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2020-09-28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8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2020-09-28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0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z="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Copyright © Infineon Technologies AG 2020. All rights reserved.</a:t>
            </a:r>
          </a:p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restricted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2020-09-28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65D906-55BD-49C5-997D-27A40DB53D1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2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5" Type="http://schemas.openxmlformats.org/officeDocument/2006/relationships/tags" Target="../tags/tag151.xml"/><Relationship Id="rId10" Type="http://schemas.openxmlformats.org/officeDocument/2006/relationships/tags" Target="../tags/tag15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6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4.jpg"/><Relationship Id="rId5" Type="http://schemas.openxmlformats.org/officeDocument/2006/relationships/tags" Target="../tags/tag2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OGO PROTECTION" hidden="1">
            <a:extLst>
              <a:ext uri="{FF2B5EF4-FFF2-40B4-BE49-F238E27FC236}">
                <a16:creationId xmlns:a16="http://schemas.microsoft.com/office/drawing/2014/main" id="{193C101A-31DD-4FCB-8E69-ED3C115F16E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Background White">
            <a:extLst>
              <a:ext uri="{FF2B5EF4-FFF2-40B4-BE49-F238E27FC236}">
                <a16:creationId xmlns:a16="http://schemas.microsoft.com/office/drawing/2014/main" id="{9FD1694A-5725-40E5-AC10-2A7A68B981E5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Crystal Picture Placeholder">
            <a:extLst>
              <a:ext uri="{FF2B5EF4-FFF2-40B4-BE49-F238E27FC236}">
                <a16:creationId xmlns:a16="http://schemas.microsoft.com/office/drawing/2014/main" id="{5805FCC4-D045-0733-8C95-81CAFF9580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" y="2"/>
            <a:ext cx="12191999" cy="3743997"/>
          </a:xfrm>
          <a:custGeom>
            <a:avLst/>
            <a:gdLst>
              <a:gd name="connsiteX0" fmla="*/ 0 w 12191999"/>
              <a:gd name="connsiteY0" fmla="*/ 0 h 3743997"/>
              <a:gd name="connsiteX1" fmla="*/ 12191999 w 12191999"/>
              <a:gd name="connsiteY1" fmla="*/ 0 h 3743997"/>
              <a:gd name="connsiteX2" fmla="*/ 12191999 w 12191999"/>
              <a:gd name="connsiteY2" fmla="*/ 3726156 h 3743997"/>
              <a:gd name="connsiteX3" fmla="*/ 3063660 w 12191999"/>
              <a:gd name="connsiteY3" fmla="*/ 2179105 h 3743997"/>
              <a:gd name="connsiteX4" fmla="*/ 387 w 12191999"/>
              <a:gd name="connsiteY4" fmla="*/ 3726157 h 3743997"/>
              <a:gd name="connsiteX5" fmla="*/ 387 w 12191999"/>
              <a:gd name="connsiteY5" fmla="*/ 3743997 h 3743997"/>
              <a:gd name="connsiteX6" fmla="*/ 0 w 12191999"/>
              <a:gd name="connsiteY6" fmla="*/ 3743997 h 374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743997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743997"/>
                </a:lnTo>
                <a:lnTo>
                  <a:pt x="0" y="3743997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3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951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26638A09-FAF0-40AC-917E-C2B12C875E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24000" y="4163051"/>
            <a:ext cx="8280000" cy="1118901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9" name="empower_classification_attention_placeholder" hidden="1">
            <a:extLst>
              <a:ext uri="{FF2B5EF4-FFF2-40B4-BE49-F238E27FC236}">
                <a16:creationId xmlns:a16="http://schemas.microsoft.com/office/drawing/2014/main" id="{542ADA73-329E-4D35-A040-712B75800F88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0314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classification_placeholder">
            <a:extLst>
              <a:ext uri="{FF2B5EF4-FFF2-40B4-BE49-F238E27FC236}">
                <a16:creationId xmlns:a16="http://schemas.microsoft.com/office/drawing/2014/main" id="{2D16A7B9-CA23-4C66-B2AF-3682EAAE815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412000" y="6500314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FE25D73-2664-463A-AF80-DF3E4E2CB8B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624000" y="6500314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raft_placeholder" hidden="1">
            <a:extLst>
              <a:ext uri="{FF2B5EF4-FFF2-40B4-BE49-F238E27FC236}">
                <a16:creationId xmlns:a16="http://schemas.microsoft.com/office/drawing/2014/main" id="{9769B1E2-E46B-4957-AEBB-2CD1EAF09328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MIO_AGENDA_IGNORE_NAVIGATION" hidden="1">
            <a:extLst>
              <a:ext uri="{FF2B5EF4-FFF2-40B4-BE49-F238E27FC236}">
                <a16:creationId xmlns:a16="http://schemas.microsoft.com/office/drawing/2014/main" id="{03AF05FD-8ED3-440D-B616-18664CA13DD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E0053FF2-2ADB-4CE0-850C-04ADE25DFF5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B19EA23C-BCB4-4E72-A8B3-AFF05FD396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271BB539-26D3-4B9C-9F13-4E382668BE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970E7400-5A78-4596-8A13-DC8308CA511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370ED20-2DD7-4652-95B4-6C73AD11EB7F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6B56D54D-5DB0-4E94-B345-B1ECC46FD7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5" y="5453288"/>
            <a:ext cx="1830253" cy="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123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ow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ECAA0892-68E2-4E2E-9B18-4A8DC40F0E11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D16A0514-897C-427C-A5CD-34FCB4F6BF1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A6FCF5E5-2935-4FDA-903C-EA43A699BD8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115A00C6-A501-466D-A34B-23C1071DA39E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footer_placeholder">
            <a:extLst>
              <a:ext uri="{FF2B5EF4-FFF2-40B4-BE49-F238E27FC236}">
                <a16:creationId xmlns:a16="http://schemas.microsoft.com/office/drawing/2014/main" id="{0C8DD3BC-73D2-4101-B037-359F1B42B434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D39CEC28-75A6-43F3-9DE9-2436F3F4D9C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empower_classification_placeholder">
            <a:extLst>
              <a:ext uri="{FF2B5EF4-FFF2-40B4-BE49-F238E27FC236}">
                <a16:creationId xmlns:a16="http://schemas.microsoft.com/office/drawing/2014/main" id="{FC21F178-EFAA-49DE-A35E-72E2C0CA3B0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empower_date_placeholder">
            <a:extLst>
              <a:ext uri="{FF2B5EF4-FFF2-40B4-BE49-F238E27FC236}">
                <a16:creationId xmlns:a16="http://schemas.microsoft.com/office/drawing/2014/main" id="{43B2B732-8EC3-4F44-986D-B5DAC6EA77C1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11520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Bottom Left"/>
          <p:cNvSpPr>
            <a:spLocks noGrp="1"/>
          </p:cNvSpPr>
          <p:nvPr>
            <p:ph sz="quarter" idx="14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Right"/>
          <p:cNvSpPr>
            <a:spLocks noGrp="1"/>
          </p:cNvSpPr>
          <p:nvPr>
            <p:ph sz="quarter" idx="15" hasCustomPrompt="1"/>
          </p:nvPr>
        </p:nvSpPr>
        <p:spPr>
          <a:xfrm>
            <a:off x="6166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ADACDEE-D42E-4EEF-8504-614B0FC9E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F595BB6-F050-434C-AF4B-533D75C5E5D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3ABBB783-BFC3-406F-9AE2-14E6D55F43A3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7DAA9CDC-CAD4-4554-97D9-7059E95FE638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07C82FBB-C728-405A-8E31-DE02DA8D9177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03708507-303A-4696-8A49-D64DA70EAF1B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273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4020">
          <p15:clr>
            <a:srgbClr val="FBAE40"/>
          </p15:clr>
        </p15:guide>
        <p15:guide id="4" pos="7469">
          <p15:clr>
            <a:srgbClr val="FBAE40"/>
          </p15:clr>
        </p15:guide>
        <p15:guide id="5" pos="3885">
          <p15:clr>
            <a:srgbClr val="FBAE40"/>
          </p15:clr>
        </p15:guide>
        <p15:guide id="6" pos="3795">
          <p15:clr>
            <a:srgbClr val="FBAE40"/>
          </p15:clr>
        </p15:guide>
        <p15:guide id="7" pos="211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Row | 2 columns |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C812AE9A-81D7-4AE8-BC9F-85686450823C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A8D3527-E357-41F9-99D1-BCEAEC88D7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3A1A2EC5-F603-4F90-ADD8-B8933F3B810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FA03A6F0-5545-409D-93A9-5E09698484A1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97E57A33-CDFD-4C72-B657-882682DACB1E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5A896D99-24DF-4F81-9EC3-37F5EF05FFE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F09BE8EF-EBD2-4B7A-9878-8440DC26C91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99207B66-AFA5-4510-BF1D-29423C34CEF2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433" y="1268412"/>
            <a:ext cx="11521280" cy="126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Center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 Right"/>
          <p:cNvSpPr>
            <a:spLocks noGrp="1"/>
          </p:cNvSpPr>
          <p:nvPr>
            <p:ph sz="quarter" idx="15" hasCustomPrompt="1"/>
          </p:nvPr>
        </p:nvSpPr>
        <p:spPr>
          <a:xfrm>
            <a:off x="6167437" y="2780913"/>
            <a:ext cx="5688000" cy="1980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Bottom"/>
          <p:cNvSpPr>
            <a:spLocks noGrp="1"/>
          </p:cNvSpPr>
          <p:nvPr>
            <p:ph sz="quarter" idx="16" hasCustomPrompt="1"/>
          </p:nvPr>
        </p:nvSpPr>
        <p:spPr>
          <a:xfrm>
            <a:off x="334433" y="5085186"/>
            <a:ext cx="11521280" cy="1296567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CB6C61-472A-4F78-8808-601D74D8D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878DF235-2AD8-4C82-A0BD-D1BDFC87370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9104FB9-0912-4A0F-BBB7-DF055F82945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E424A36D-7777-4A82-B12F-96CE1F877678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E1CCD2B2-40D2-43D5-80C4-5322AD4033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1235F132-B0A2-4CF3-A146-5DF950DFB464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3795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593">
          <p15:clr>
            <a:srgbClr val="FBAE40"/>
          </p15:clr>
        </p15:guide>
        <p15:guide id="7" orient="horz" pos="1752">
          <p15:clr>
            <a:srgbClr val="FBAE40"/>
          </p15:clr>
        </p15:guide>
        <p15:guide id="8" orient="horz" pos="2999">
          <p15:clr>
            <a:srgbClr val="FBAE40"/>
          </p15:clr>
        </p15:guide>
        <p15:guide id="9" orient="horz" pos="3203">
          <p15:clr>
            <a:srgbClr val="FBAE40"/>
          </p15:clr>
        </p15:guide>
        <p15:guide id="10" orient="horz" pos="40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7FB993A8-52D6-439E-9FD7-796FB137109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document_placeholder" hidden="1">
            <a:extLst>
              <a:ext uri="{FF2B5EF4-FFF2-40B4-BE49-F238E27FC236}">
                <a16:creationId xmlns:a16="http://schemas.microsoft.com/office/drawing/2014/main" id="{112013B0-A00B-4A1F-90FB-E2E8B2F86D5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empower_proprietary_placeholder" hidden="1">
            <a:extLst>
              <a:ext uri="{FF2B5EF4-FFF2-40B4-BE49-F238E27FC236}">
                <a16:creationId xmlns:a16="http://schemas.microsoft.com/office/drawing/2014/main" id="{FC3769D5-91E6-43B0-BC4B-C0040A71CF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empower_draft_placeholder" hidden="1">
            <a:extLst>
              <a:ext uri="{FF2B5EF4-FFF2-40B4-BE49-F238E27FC236}">
                <a16:creationId xmlns:a16="http://schemas.microsoft.com/office/drawing/2014/main" id="{B0E0CB85-0435-4FEC-B2B6-D19200B6292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footer_placeholder">
            <a:extLst>
              <a:ext uri="{FF2B5EF4-FFF2-40B4-BE49-F238E27FC236}">
                <a16:creationId xmlns:a16="http://schemas.microsoft.com/office/drawing/2014/main" id="{557CA6BF-F2F9-417F-A2FD-035F1FC8569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empower_classification_attention_placeholder" hidden="1">
            <a:extLst>
              <a:ext uri="{FF2B5EF4-FFF2-40B4-BE49-F238E27FC236}">
                <a16:creationId xmlns:a16="http://schemas.microsoft.com/office/drawing/2014/main" id="{8C605CA2-9EAD-450F-BC1B-8D9AF92E587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empower_classification_placeholder">
            <a:extLst>
              <a:ext uri="{FF2B5EF4-FFF2-40B4-BE49-F238E27FC236}">
                <a16:creationId xmlns:a16="http://schemas.microsoft.com/office/drawing/2014/main" id="{4E82CE8C-8E20-4C1A-B65C-F8A30CF5A15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empower_date_placeholder">
            <a:extLst>
              <a:ext uri="{FF2B5EF4-FFF2-40B4-BE49-F238E27FC236}">
                <a16:creationId xmlns:a16="http://schemas.microsoft.com/office/drawing/2014/main" id="{D96F0A90-37BC-4B0D-A29D-8711C51DD447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3744384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Center"/>
          <p:cNvSpPr>
            <a:spLocks noGrp="1"/>
          </p:cNvSpPr>
          <p:nvPr>
            <p:ph sz="quarter" idx="14" hasCustomPrompt="1"/>
          </p:nvPr>
        </p:nvSpPr>
        <p:spPr>
          <a:xfrm>
            <a:off x="4262399" y="1268414"/>
            <a:ext cx="3672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Right"/>
          <p:cNvSpPr>
            <a:spLocks noGrp="1"/>
          </p:cNvSpPr>
          <p:nvPr>
            <p:ph sz="quarter" idx="15" hasCustomPrompt="1"/>
          </p:nvPr>
        </p:nvSpPr>
        <p:spPr>
          <a:xfrm>
            <a:off x="8113184" y="1268414"/>
            <a:ext cx="3744416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A635AE4-FE20-4282-BFFD-96EBDCED6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96E14A5B-9E91-4287-8D3D-9F9C469D8EC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210BD89C-2BAC-459E-A79D-05B6C0B33362}"/>
              </a:ext>
            </a:extLst>
          </p:cNvPr>
          <p:cNvSpPr>
            <a:spLocks noGrp="1"/>
          </p:cNvSpPr>
          <p:nvPr>
            <p:ph type="dt" sz="half" idx="16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2" name="Footer Placeholder 11" hidden="1">
            <a:extLst>
              <a:ext uri="{FF2B5EF4-FFF2-40B4-BE49-F238E27FC236}">
                <a16:creationId xmlns:a16="http://schemas.microsoft.com/office/drawing/2014/main" id="{13A018B2-30A4-435D-A599-2BE57EAB5CB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 hidden="1">
            <a:extLst>
              <a:ext uri="{FF2B5EF4-FFF2-40B4-BE49-F238E27FC236}">
                <a16:creationId xmlns:a16="http://schemas.microsoft.com/office/drawing/2014/main" id="{B6CA23A5-CFDD-4B39-B853-6A18A878BFBF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226441E8-60EA-42A3-B978-BA612ACACF40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pos="4997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5110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Row |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488416C1-009C-4276-862C-859A39D89869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B192327F-A51B-41E2-B3F1-79934B28290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EE529511-279F-4E8D-B98F-7745CB480D7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7712C297-5B52-4E05-AEC3-8C81F2A74EE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C492E0D9-97C5-4A27-B585-4460769C4D6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EB4DD739-504C-48CA-BA98-DEE0B3A91EA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D547197E-1EC3-47AA-B644-4B7771421A2B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5B4084F1-8114-4C22-84F5-3D14817A790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1280" cy="1368425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Content Left"/>
          <p:cNvSpPr>
            <a:spLocks noGrp="1"/>
          </p:cNvSpPr>
          <p:nvPr>
            <p:ph sz="quarter" idx="14" hasCustomPrompt="1"/>
          </p:nvPr>
        </p:nvSpPr>
        <p:spPr>
          <a:xfrm>
            <a:off x="334800" y="2781300"/>
            <a:ext cx="3744000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Center"/>
          <p:cNvSpPr>
            <a:spLocks noGrp="1"/>
          </p:cNvSpPr>
          <p:nvPr>
            <p:ph sz="quarter" idx="15" hasCustomPrompt="1"/>
          </p:nvPr>
        </p:nvSpPr>
        <p:spPr>
          <a:xfrm>
            <a:off x="4259262" y="2781300"/>
            <a:ext cx="3673475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Right"/>
          <p:cNvSpPr>
            <a:spLocks noGrp="1"/>
          </p:cNvSpPr>
          <p:nvPr>
            <p:ph sz="quarter" idx="16" hasCustomPrompt="1"/>
          </p:nvPr>
        </p:nvSpPr>
        <p:spPr>
          <a:xfrm>
            <a:off x="8113186" y="2781300"/>
            <a:ext cx="3744383" cy="3600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6C581746-1B2C-4D98-9755-6221A3ED9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7AAAECD1-71D2-46B6-BF2D-6007823BA888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A8AF054-4363-4E54-A605-8A5E7CD05422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C839DAF8-6F4C-441B-B45B-348B7EA8B4B3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CBA086A-526B-43F0-BEDE-EC3219CC7834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F76E7CBE-7230-4110-85FB-3718D4B81343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4997">
          <p15:clr>
            <a:srgbClr val="FBAE40"/>
          </p15:clr>
        </p15:guide>
        <p15:guide id="2" pos="5110">
          <p15:clr>
            <a:srgbClr val="FBAE40"/>
          </p15:clr>
        </p15:guide>
        <p15:guide id="3" pos="7469">
          <p15:clr>
            <a:srgbClr val="FBAE40"/>
          </p15:clr>
        </p15:guide>
        <p15:guide id="4" pos="2683">
          <p15:clr>
            <a:srgbClr val="FBAE40"/>
          </p15:clr>
        </p15:guide>
        <p15:guide id="5" pos="2570">
          <p15:clr>
            <a:srgbClr val="FBAE40"/>
          </p15:clr>
        </p15:guide>
        <p15:guide id="6" pos="211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4020">
          <p15:clr>
            <a:srgbClr val="FBAE40"/>
          </p15:clr>
        </p15:guide>
        <p15:guide id="9" orient="horz" pos="1661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mpower_additionalText_placeholder" hidden="1">
            <a:extLst>
              <a:ext uri="{FF2B5EF4-FFF2-40B4-BE49-F238E27FC236}">
                <a16:creationId xmlns:a16="http://schemas.microsoft.com/office/drawing/2014/main" id="{5BFFD0DD-DDFD-422B-86D9-F164E68C053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DF070F93-7F88-456A-894C-885F8AC591A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9A5FF993-F527-4569-A066-E8D346767DE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09C3987-21ED-4B60-B90F-837FB1F2A7A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footer_placeholder">
            <a:extLst>
              <a:ext uri="{FF2B5EF4-FFF2-40B4-BE49-F238E27FC236}">
                <a16:creationId xmlns:a16="http://schemas.microsoft.com/office/drawing/2014/main" id="{C33D0117-4C9D-47FC-BBAF-7D90814DB7C7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40F47B66-9156-4480-85AF-99EB0563F553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empower_classification_placeholder">
            <a:extLst>
              <a:ext uri="{FF2B5EF4-FFF2-40B4-BE49-F238E27FC236}">
                <a16:creationId xmlns:a16="http://schemas.microsoft.com/office/drawing/2014/main" id="{B1D76006-023D-437E-80D1-B8FC83CA1329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71DC81B7-1CCA-48F9-8AB9-34BBC16340CF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Left">
            <a:extLst>
              <a:ext uri="{FF2B5EF4-FFF2-40B4-BE49-F238E27FC236}">
                <a16:creationId xmlns:a16="http://schemas.microsoft.com/office/drawing/2014/main" id="{371B7856-37AA-4EBD-9A28-1045DC90A92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4799" y="1268414"/>
            <a:ext cx="2808000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Center Left">
            <a:extLst>
              <a:ext uri="{FF2B5EF4-FFF2-40B4-BE49-F238E27FC236}">
                <a16:creationId xmlns:a16="http://schemas.microsoft.com/office/drawing/2014/main" id="{AB4408A9-DF90-4D32-8AE8-9278539718C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24225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Center Right">
            <a:extLst>
              <a:ext uri="{FF2B5EF4-FFF2-40B4-BE49-F238E27FC236}">
                <a16:creationId xmlns:a16="http://schemas.microsoft.com/office/drawing/2014/main" id="{FFF96914-9970-46DB-82A4-AB1B8011037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03950" y="1268414"/>
            <a:ext cx="2663825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Right">
            <a:extLst>
              <a:ext uri="{FF2B5EF4-FFF2-40B4-BE49-F238E27FC236}">
                <a16:creationId xmlns:a16="http://schemas.microsoft.com/office/drawing/2014/main" id="{6803C6B1-D864-4BE6-AE1F-CA280F4DABD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9048750" y="1268414"/>
            <a:ext cx="2807593" cy="5113338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DD773CC-FCEC-46C8-A75B-E70A26A7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FC67C23C-8514-4FAA-ABF5-040B63DA67C4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735BE885-8732-4220-942B-E6D8F286274D}"/>
              </a:ext>
            </a:extLst>
          </p:cNvPr>
          <p:cNvSpPr>
            <a:spLocks noGrp="1"/>
          </p:cNvSpPr>
          <p:nvPr>
            <p:ph type="dt" sz="half" idx="24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3" name="Footer Placeholder 12" hidden="1">
            <a:extLst>
              <a:ext uri="{FF2B5EF4-FFF2-40B4-BE49-F238E27FC236}">
                <a16:creationId xmlns:a16="http://schemas.microsoft.com/office/drawing/2014/main" id="{30570D12-AEFF-4406-B206-CB0D80D8FF49}"/>
              </a:ext>
            </a:extLst>
          </p:cNvPr>
          <p:cNvSpPr>
            <a:spLocks noGrp="1"/>
          </p:cNvSpPr>
          <p:nvPr>
            <p:ph type="ftr" sz="quarter" idx="25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 hidden="1">
            <a:extLst>
              <a:ext uri="{FF2B5EF4-FFF2-40B4-BE49-F238E27FC236}">
                <a16:creationId xmlns:a16="http://schemas.microsoft.com/office/drawing/2014/main" id="{C49E2653-C8D1-4594-B3A4-0606A88CBB62}"/>
              </a:ext>
            </a:extLst>
          </p:cNvPr>
          <p:cNvSpPr>
            <a:spLocks noGrp="1"/>
          </p:cNvSpPr>
          <p:nvPr>
            <p:ph type="sldNum" sz="quarter" idx="2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8" name="MIO_Placeholder_Mapping" hidden="1">
            <a:extLst>
              <a:ext uri="{FF2B5EF4-FFF2-40B4-BE49-F238E27FC236}">
                <a16:creationId xmlns:a16="http://schemas.microsoft.com/office/drawing/2014/main" id="{12ADA7AE-DD1C-409A-B0A5-6D14FF7BF270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5" pos="3908">
          <p15:clr>
            <a:srgbClr val="FBAE40"/>
          </p15:clr>
        </p15:guide>
        <p15:guide id="6" pos="3772">
          <p15:clr>
            <a:srgbClr val="FBAE40"/>
          </p15:clr>
        </p15:guide>
        <p15:guide id="7" pos="5586">
          <p15:clr>
            <a:srgbClr val="FBAE40"/>
          </p15:clr>
        </p15:guide>
        <p15:guide id="8" pos="5700">
          <p15:clr>
            <a:srgbClr val="FBAE40"/>
          </p15:clr>
        </p15:guide>
        <p15:guide id="9" pos="1980">
          <p15:clr>
            <a:srgbClr val="FBAE40"/>
          </p15:clr>
        </p15:guide>
        <p15:guide id="10" pos="20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Row |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mpower_additionalText_placeholder" hidden="1">
            <a:extLst>
              <a:ext uri="{FF2B5EF4-FFF2-40B4-BE49-F238E27FC236}">
                <a16:creationId xmlns:a16="http://schemas.microsoft.com/office/drawing/2014/main" id="{598DE9EE-A198-41B5-9814-41C66F96D3B0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mpower_document_placeholder" hidden="1">
            <a:extLst>
              <a:ext uri="{FF2B5EF4-FFF2-40B4-BE49-F238E27FC236}">
                <a16:creationId xmlns:a16="http://schemas.microsoft.com/office/drawing/2014/main" id="{0AFB1D71-5FD7-446C-90B5-1DE68C513BD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empower_proprietary_placeholder" hidden="1">
            <a:extLst>
              <a:ext uri="{FF2B5EF4-FFF2-40B4-BE49-F238E27FC236}">
                <a16:creationId xmlns:a16="http://schemas.microsoft.com/office/drawing/2014/main" id="{57168C6C-B95E-4260-9301-8D1D5988F67B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empower_draft_placeholder" hidden="1">
            <a:extLst>
              <a:ext uri="{FF2B5EF4-FFF2-40B4-BE49-F238E27FC236}">
                <a16:creationId xmlns:a16="http://schemas.microsoft.com/office/drawing/2014/main" id="{729E2230-F28C-4139-A2F7-536C0BDB8E9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footer_placeholder">
            <a:extLst>
              <a:ext uri="{FF2B5EF4-FFF2-40B4-BE49-F238E27FC236}">
                <a16:creationId xmlns:a16="http://schemas.microsoft.com/office/drawing/2014/main" id="{2A98BB16-D9CD-4785-A71C-21C57A55488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classification_attention_placeholder" hidden="1">
            <a:extLst>
              <a:ext uri="{FF2B5EF4-FFF2-40B4-BE49-F238E27FC236}">
                <a16:creationId xmlns:a16="http://schemas.microsoft.com/office/drawing/2014/main" id="{333A1F8F-A990-434A-92C1-D59A014E7AFF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classification_placeholder">
            <a:extLst>
              <a:ext uri="{FF2B5EF4-FFF2-40B4-BE49-F238E27FC236}">
                <a16:creationId xmlns:a16="http://schemas.microsoft.com/office/drawing/2014/main" id="{DBAA7875-DC7B-4CB1-AFAA-A99AEDD01BF7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empower_date_placeholder">
            <a:extLst>
              <a:ext uri="{FF2B5EF4-FFF2-40B4-BE49-F238E27FC236}">
                <a16:creationId xmlns:a16="http://schemas.microsoft.com/office/drawing/2014/main" id="{5743D8EF-9336-4669-BBD9-501D062A3DB4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Top">
            <a:extLst>
              <a:ext uri="{FF2B5EF4-FFF2-40B4-BE49-F238E27FC236}">
                <a16:creationId xmlns:a16="http://schemas.microsoft.com/office/drawing/2014/main" id="{B528FDA5-64C4-4079-B7B7-97722BA3003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34800" y="1268414"/>
            <a:ext cx="11521280" cy="1368425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Content Left">
            <a:extLst>
              <a:ext uri="{FF2B5EF4-FFF2-40B4-BE49-F238E27FC236}">
                <a16:creationId xmlns:a16="http://schemas.microsoft.com/office/drawing/2014/main" id="{11455573-DB68-4634-9EB0-10FDA72EB09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4800" y="2781300"/>
            <a:ext cx="2808000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Center Left">
            <a:extLst>
              <a:ext uri="{FF2B5EF4-FFF2-40B4-BE49-F238E27FC236}">
                <a16:creationId xmlns:a16="http://schemas.microsoft.com/office/drawing/2014/main" id="{DF6A34C2-8D0D-4C18-BD01-86B1344A92D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324225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Center Right">
            <a:extLst>
              <a:ext uri="{FF2B5EF4-FFF2-40B4-BE49-F238E27FC236}">
                <a16:creationId xmlns:a16="http://schemas.microsoft.com/office/drawing/2014/main" id="{A331F240-D4BB-4096-BFB7-002D583A4FC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03950" y="2781300"/>
            <a:ext cx="2663825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Right">
            <a:extLst>
              <a:ext uri="{FF2B5EF4-FFF2-40B4-BE49-F238E27FC236}">
                <a16:creationId xmlns:a16="http://schemas.microsoft.com/office/drawing/2014/main" id="{2BEB3BE2-22F6-4B6B-AB28-F38AB449DED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48750" y="2781300"/>
            <a:ext cx="2807593" cy="3600451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9A27F18-A46A-4C29-AB62-7BEB5215C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LOGO PROTECTION" hidden="1">
            <a:extLst>
              <a:ext uri="{FF2B5EF4-FFF2-40B4-BE49-F238E27FC236}">
                <a16:creationId xmlns:a16="http://schemas.microsoft.com/office/drawing/2014/main" id="{DDE018F7-7CB9-4F69-872D-4609CBE453C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80E7AAC-C545-4F05-8939-1B218CC948D8}"/>
              </a:ext>
            </a:extLst>
          </p:cNvPr>
          <p:cNvSpPr>
            <a:spLocks noGrp="1"/>
          </p:cNvSpPr>
          <p:nvPr>
            <p:ph type="dt" sz="half" idx="26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6E86CFC-21FB-497B-BD25-729619D70F13}"/>
              </a:ext>
            </a:extLst>
          </p:cNvPr>
          <p:cNvSpPr>
            <a:spLocks noGrp="1"/>
          </p:cNvSpPr>
          <p:nvPr>
            <p:ph type="ftr" sz="quarter" idx="27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 hidden="1">
            <a:extLst>
              <a:ext uri="{FF2B5EF4-FFF2-40B4-BE49-F238E27FC236}">
                <a16:creationId xmlns:a16="http://schemas.microsoft.com/office/drawing/2014/main" id="{C7A23CE7-AF5A-4245-A417-6A94DA58E485}"/>
              </a:ext>
            </a:extLst>
          </p:cNvPr>
          <p:cNvSpPr>
            <a:spLocks noGrp="1"/>
          </p:cNvSpPr>
          <p:nvPr>
            <p:ph type="sldNum" sz="quarter" idx="28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9" name="MIO_Placeholder_Mapping" hidden="1">
            <a:extLst>
              <a:ext uri="{FF2B5EF4-FFF2-40B4-BE49-F238E27FC236}">
                <a16:creationId xmlns:a16="http://schemas.microsoft.com/office/drawing/2014/main" id="{E3241B79-27A8-4873-89EC-D6F0564709E7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orient="horz" pos="1661">
          <p15:clr>
            <a:srgbClr val="FBAE40"/>
          </p15:clr>
        </p15:guide>
        <p15:guide id="3" orient="horz" pos="1752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1980">
          <p15:clr>
            <a:srgbClr val="FBAE40"/>
          </p15:clr>
        </p15:guide>
        <p15:guide id="6" pos="211">
          <p15:clr>
            <a:srgbClr val="FBAE40"/>
          </p15:clr>
        </p15:guide>
        <p15:guide id="7" pos="2094">
          <p15:clr>
            <a:srgbClr val="FBAE40"/>
          </p15:clr>
        </p15:guide>
        <p15:guide id="8" pos="3772">
          <p15:clr>
            <a:srgbClr val="FBAE40"/>
          </p15:clr>
        </p15:guide>
        <p15:guide id="9" pos="3908">
          <p15:clr>
            <a:srgbClr val="FBAE40"/>
          </p15:clr>
        </p15:guide>
        <p15:guide id="10" pos="5586">
          <p15:clr>
            <a:srgbClr val="FBAE40"/>
          </p15:clr>
        </p15:guide>
        <p15:guide id="11" pos="5700">
          <p15:clr>
            <a:srgbClr val="FBAE40"/>
          </p15:clr>
        </p15:guide>
        <p15:guide id="12" pos="746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mpower_additionalText_placeholder" hidden="1">
            <a:extLst>
              <a:ext uri="{FF2B5EF4-FFF2-40B4-BE49-F238E27FC236}">
                <a16:creationId xmlns:a16="http://schemas.microsoft.com/office/drawing/2014/main" id="{8B492BE2-D2A2-481A-B24A-CDE1C12A85F8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C269EC22-FB11-4D33-A5AD-970FF7AE0E7D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B1BF6CA-DC2D-48CD-962D-066217BE39A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884DECEF-9719-4244-AEE1-2AEA4754457D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4E03D739-7852-4964-A407-6FD3B0FC1EEE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8BB80B65-0382-459F-AC7F-F3D707F65045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baseline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classification_placeholder">
            <a:extLst>
              <a:ext uri="{FF2B5EF4-FFF2-40B4-BE49-F238E27FC236}">
                <a16:creationId xmlns:a16="http://schemas.microsoft.com/office/drawing/2014/main" id="{35CA1B3C-86AD-43CD-94E9-5A2E81B7D24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date_placeholder">
            <a:extLst>
              <a:ext uri="{FF2B5EF4-FFF2-40B4-BE49-F238E27FC236}">
                <a16:creationId xmlns:a16="http://schemas.microsoft.com/office/drawing/2014/main" id="{8E11CE1F-6424-469C-8957-85A359561FBF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06A8C73-A6AF-4DF0-8894-BF2EC7AA230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AB7F0ADB-6E9B-485D-93FC-12BF83F0A67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688F703F-EAD1-4063-8445-95277BEEE9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1AE06898-E172-4A77-BE61-DAD235E107B9}"/>
              </a:ext>
            </a:extLst>
          </p:cNvPr>
          <p:cNvSpPr/>
          <p:nvPr userDrawn="1">
            <p:custDataLst>
              <p:tags r:id="rId12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7469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4020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pi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9A3C9F-7C21-45B3-9124-006DC5D0E6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12281 h 6858000"/>
              <a:gd name="connsiteX3" fmla="*/ 12192000 w 12192000"/>
              <a:gd name="connsiteY3" fmla="*/ 6823094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23094 h 6858000"/>
              <a:gd name="connsiteX7" fmla="*/ 0 w 12192000"/>
              <a:gd name="connsiteY7" fmla="*/ 68122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12281"/>
                </a:lnTo>
                <a:lnTo>
                  <a:pt x="12192000" y="6823094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23094"/>
                </a:lnTo>
                <a:lnTo>
                  <a:pt x="0" y="6812281"/>
                </a:lnTo>
                <a:close/>
              </a:path>
            </a:pathLst>
          </a:custGeom>
          <a:solidFill>
            <a:srgbClr val="DCD5D7"/>
          </a:solidFill>
        </p:spPr>
        <p:txBody>
          <a:bodyPr wrap="square" tIns="2880000">
            <a:noAutofit/>
          </a:bodyPr>
          <a:lstStyle>
            <a:lvl1pPr algn="ctr">
              <a:buNone/>
              <a:defRPr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MIO_AGENDA_IGNORE_NAVIGATION" hidden="1">
            <a:extLst>
              <a:ext uri="{FF2B5EF4-FFF2-40B4-BE49-F238E27FC236}">
                <a16:creationId xmlns:a16="http://schemas.microsoft.com/office/drawing/2014/main" id="{298E6853-722D-4D8C-A4A5-A6FCEB4A06C0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MIO_AGENDA_IGNORE_CHAPTER_REFERENCE" hidden="1">
            <a:extLst>
              <a:ext uri="{FF2B5EF4-FFF2-40B4-BE49-F238E27FC236}">
                <a16:creationId xmlns:a16="http://schemas.microsoft.com/office/drawing/2014/main" id="{4C952A04-6CCB-455C-887C-1B9A3B0ACD0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7D6FAC8-11F4-4964-9B25-EE9D1E189D30}"/>
              </a:ext>
            </a:extLst>
          </p:cNvPr>
          <p:cNvSpPr>
            <a:spLocks noGrp="1"/>
          </p:cNvSpPr>
          <p:nvPr>
            <p:ph type="dt" sz="half" idx="13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6B82CD2-EA5C-4D03-98C1-175706CF32FC}"/>
              </a:ext>
            </a:extLst>
          </p:cNvPr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6C4E2716-EC8F-40FC-B4F8-3418FB160B39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MIO_Placeholder_Mapping" hidden="1">
            <a:extLst>
              <a:ext uri="{FF2B5EF4-FFF2-40B4-BE49-F238E27FC236}">
                <a16:creationId xmlns:a16="http://schemas.microsoft.com/office/drawing/2014/main" id="{162DC542-CA6E-49F2-AE52-133D584ED71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5700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White">
            <a:extLst>
              <a:ext uri="{FF2B5EF4-FFF2-40B4-BE49-F238E27FC236}">
                <a16:creationId xmlns:a16="http://schemas.microsoft.com/office/drawing/2014/main" id="{8739B1C3-A1A6-48E1-B2C4-F4CE3C824436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LOGO PROTECTION" hidden="1">
            <a:extLst>
              <a:ext uri="{FF2B5EF4-FFF2-40B4-BE49-F238E27FC236}">
                <a16:creationId xmlns:a16="http://schemas.microsoft.com/office/drawing/2014/main" id="{8182E335-5A52-4E3C-BCEC-9507D81BA51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927650" y="1920766"/>
            <a:ext cx="6336702" cy="3088476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6" name="MIO_AGENDA_LAST_SLIDE" hidden="1">
            <a:extLst>
              <a:ext uri="{FF2B5EF4-FFF2-40B4-BE49-F238E27FC236}">
                <a16:creationId xmlns:a16="http://schemas.microsoft.com/office/drawing/2014/main" id="{45591D6F-6D52-44E5-B3AA-2575CCD4520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MIO_AGENDA_IGNORE_NAVIGATION" hidden="1">
            <a:extLst>
              <a:ext uri="{FF2B5EF4-FFF2-40B4-BE49-F238E27FC236}">
                <a16:creationId xmlns:a16="http://schemas.microsoft.com/office/drawing/2014/main" id="{C7038F66-C11F-4566-ADAF-A099AF957551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MIO_AGENDA_IGNORE_CHAPTER_REFERENCE" hidden="1">
            <a:extLst>
              <a:ext uri="{FF2B5EF4-FFF2-40B4-BE49-F238E27FC236}">
                <a16:creationId xmlns:a16="http://schemas.microsoft.com/office/drawing/2014/main" id="{E0318986-8EA2-446A-AFF2-E8441C3AF8A6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087EFA22-3F6E-4210-A8FC-0864CD1DE4E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BDF262C8-30D5-474A-BD81-CA14ACCE51B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3F1C5DF9-A781-4661-8C3B-816A398ADFD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77B07280-C452-41A8-A8A7-B816EB9C3C9E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73CB23E4-ACBF-4CAE-8E36-63B740BD98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48" y="2755984"/>
            <a:ext cx="3077813" cy="13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01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501C1CF0-6452-4D4E-9BC7-65EADBD5EEC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Background White">
            <a:extLst>
              <a:ext uri="{FF2B5EF4-FFF2-40B4-BE49-F238E27FC236}">
                <a16:creationId xmlns:a16="http://schemas.microsoft.com/office/drawing/2014/main" id="{FBA286CB-2DB7-49EA-ABB9-E63BB6315EDB}"/>
              </a:ext>
            </a:extLst>
          </p:cNvPr>
          <p:cNvSpPr/>
          <p:nvPr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7" name="Crystal Picture Placeholder">
            <a:extLst>
              <a:ext uri="{FF2B5EF4-FFF2-40B4-BE49-F238E27FC236}">
                <a16:creationId xmlns:a16="http://schemas.microsoft.com/office/drawing/2014/main" id="{2B034C47-A659-3457-E1A7-79A7F521356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" y="0"/>
            <a:ext cx="5205158" cy="6858000"/>
          </a:xfrm>
          <a:custGeom>
            <a:avLst/>
            <a:gdLst>
              <a:gd name="connsiteX0" fmla="*/ 0 w 5205158"/>
              <a:gd name="connsiteY0" fmla="*/ 0 h 6858000"/>
              <a:gd name="connsiteX1" fmla="*/ 4377139 w 5205158"/>
              <a:gd name="connsiteY1" fmla="*/ 0 h 6858000"/>
              <a:gd name="connsiteX2" fmla="*/ 5205158 w 5205158"/>
              <a:gd name="connsiteY2" fmla="*/ 1713978 h 6858000"/>
              <a:gd name="connsiteX3" fmla="*/ 4370092 w 5205158"/>
              <a:gd name="connsiteY3" fmla="*/ 6858000 h 6858000"/>
              <a:gd name="connsiteX4" fmla="*/ 0 w 520515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158" h="6858000">
                <a:moveTo>
                  <a:pt x="0" y="0"/>
                </a:moveTo>
                <a:lnTo>
                  <a:pt x="4377139" y="0"/>
                </a:lnTo>
                <a:lnTo>
                  <a:pt x="5205158" y="1713978"/>
                </a:lnTo>
                <a:lnTo>
                  <a:pt x="4370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 wrap="square" tIns="2700000">
            <a:noAutofit/>
          </a:bodyPr>
          <a:lstStyle>
            <a:lvl1pPr marL="0" indent="0" algn="ctr" rtl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35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5808608" y="3790101"/>
            <a:ext cx="576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0926292C-4FD6-404F-8149-3EB0B4DF87B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08608" y="1757203"/>
            <a:ext cx="5760000" cy="1672899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275E4ACD-2699-4EB4-B72E-2EBE63C205D6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808608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baseline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classification_placeholder">
            <a:extLst>
              <a:ext uri="{FF2B5EF4-FFF2-40B4-BE49-F238E27FC236}">
                <a16:creationId xmlns:a16="http://schemas.microsoft.com/office/drawing/2014/main" id="{2E1A11AC-1395-4E21-827C-BF03F1350E73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808608" y="6501600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8A1DAB4F-0FA1-4116-AD11-2FAD7B4CA74A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8328521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6199DA7C-0CA0-4D66-B211-C7E7EAED824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7464565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77B7EDDE-B2BF-41DF-B12E-29C55B064D28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MIO_AGENDA_IGNORE_CHAPTER_REFERENCE" hidden="1">
            <a:extLst>
              <a:ext uri="{FF2B5EF4-FFF2-40B4-BE49-F238E27FC236}">
                <a16:creationId xmlns:a16="http://schemas.microsoft.com/office/drawing/2014/main" id="{77CD087C-DFE1-43D5-AF8C-29BB0B90F672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8A2B950C-C584-4156-BAA9-284D4A5BB0F4}"/>
              </a:ext>
            </a:extLst>
          </p:cNvPr>
          <p:cNvSpPr>
            <a:spLocks noGrp="1"/>
          </p:cNvSpPr>
          <p:nvPr>
            <p:ph type="dt" sz="half" idx="19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7" name="Footer Placeholder 16" hidden="1">
            <a:extLst>
              <a:ext uri="{FF2B5EF4-FFF2-40B4-BE49-F238E27FC236}">
                <a16:creationId xmlns:a16="http://schemas.microsoft.com/office/drawing/2014/main" id="{05BA39DF-1C65-465A-9ECA-C35A3F0705E9}"/>
              </a:ext>
            </a:extLst>
          </p:cNvPr>
          <p:cNvSpPr>
            <a:spLocks noGrp="1"/>
          </p:cNvSpPr>
          <p:nvPr>
            <p:ph type="ftr" sz="quarter" idx="20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237973C6-0D90-4AEE-BB6E-AE4A8B5BA26B}"/>
              </a:ext>
            </a:extLst>
          </p:cNvPr>
          <p:cNvSpPr>
            <a:spLocks noGrp="1"/>
          </p:cNvSpPr>
          <p:nvPr>
            <p:ph type="sldNum" sz="quarter" idx="2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D727B4D6-DF5E-49B7-A837-D207551F221D}"/>
              </a:ext>
            </a:extLst>
          </p:cNvPr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654D0BA7-AB24-4D20-9AAD-D10920623A9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5" y="5453288"/>
            <a:ext cx="1830253" cy="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328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4A951B-0B3C-4A20-86D2-B3C8F8FB956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624391" y="5337212"/>
            <a:ext cx="2060717" cy="1116123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4" name="Background White">
            <a:extLst>
              <a:ext uri="{FF2B5EF4-FFF2-40B4-BE49-F238E27FC236}">
                <a16:creationId xmlns:a16="http://schemas.microsoft.com/office/drawing/2014/main" id="{1FBC75BD-957B-1EC7-B3A9-8C67FC480706}"/>
              </a:ext>
            </a:extLst>
          </p:cNvPr>
          <p:cNvSpPr/>
          <p:nvPr userDrawn="1"/>
        </p:nvSpPr>
        <p:spPr bwMode="auto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rtl="0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3" name="Crystal Shape">
            <a:extLst>
              <a:ext uri="{FF2B5EF4-FFF2-40B4-BE49-F238E27FC236}">
                <a16:creationId xmlns:a16="http://schemas.microsoft.com/office/drawing/2014/main" id="{2EA7ACC0-9174-0F6F-0B3E-9FE773D0A408}"/>
              </a:ext>
            </a:extLst>
          </p:cNvPr>
          <p:cNvSpPr/>
          <p:nvPr userDrawn="1"/>
        </p:nvSpPr>
        <p:spPr bwMode="auto">
          <a:xfrm>
            <a:off x="2" y="1"/>
            <a:ext cx="12191999" cy="3932241"/>
          </a:xfrm>
          <a:custGeom>
            <a:avLst/>
            <a:gdLst>
              <a:gd name="connsiteX0" fmla="*/ 0 w 12191999"/>
              <a:gd name="connsiteY0" fmla="*/ 0 h 3932241"/>
              <a:gd name="connsiteX1" fmla="*/ 12191999 w 12191999"/>
              <a:gd name="connsiteY1" fmla="*/ 0 h 3932241"/>
              <a:gd name="connsiteX2" fmla="*/ 12191999 w 12191999"/>
              <a:gd name="connsiteY2" fmla="*/ 3726156 h 3932241"/>
              <a:gd name="connsiteX3" fmla="*/ 3063660 w 12191999"/>
              <a:gd name="connsiteY3" fmla="*/ 2179105 h 3932241"/>
              <a:gd name="connsiteX4" fmla="*/ 387 w 12191999"/>
              <a:gd name="connsiteY4" fmla="*/ 3726157 h 3932241"/>
              <a:gd name="connsiteX5" fmla="*/ 387 w 12191999"/>
              <a:gd name="connsiteY5" fmla="*/ 3932241 h 3932241"/>
              <a:gd name="connsiteX6" fmla="*/ 0 w 12191999"/>
              <a:gd name="connsiteY6" fmla="*/ 3932241 h 39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932241">
                <a:moveTo>
                  <a:pt x="0" y="0"/>
                </a:moveTo>
                <a:lnTo>
                  <a:pt x="12191999" y="0"/>
                </a:lnTo>
                <a:lnTo>
                  <a:pt x="12191999" y="3726156"/>
                </a:lnTo>
                <a:lnTo>
                  <a:pt x="3063660" y="2179105"/>
                </a:lnTo>
                <a:lnTo>
                  <a:pt x="387" y="3726157"/>
                </a:lnTo>
                <a:lnTo>
                  <a:pt x="387" y="3932241"/>
                </a:lnTo>
                <a:lnTo>
                  <a:pt x="0" y="3932241"/>
                </a:lnTo>
                <a:close/>
              </a:path>
            </a:pathLst>
          </a:custGeom>
          <a:solidFill>
            <a:srgbClr val="0A8276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>
            <a:noAutofit/>
          </a:bodyPr>
          <a:lstStyle/>
          <a:p>
            <a:pPr algn="ctr" defTabSz="576000" rtl="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00" y="5641200"/>
            <a:ext cx="8280000" cy="612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lang="en-GB" sz="18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Author (department)</a:t>
            </a:r>
            <a:br>
              <a:rPr lang="en-US" noProof="0" dirty="0"/>
            </a:br>
            <a:r>
              <a:rPr lang="en-US" noProof="0" dirty="0"/>
              <a:t>Date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DDFB9099-E080-4657-A124-1583A738508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24001" y="4161599"/>
            <a:ext cx="8280000" cy="1119600"/>
          </a:xfrm>
        </p:spPr>
        <p:txBody>
          <a:bodyPr bIns="0" anchor="b">
            <a:normAutofit/>
          </a:bodyPr>
          <a:lstStyle>
            <a:lvl1pPr algn="l"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Please type in title</a:t>
            </a:r>
          </a:p>
        </p:txBody>
      </p:sp>
      <p:sp>
        <p:nvSpPr>
          <p:cNvPr id="8" name="empower_classification_attention_placeholder" hidden="1">
            <a:extLst>
              <a:ext uri="{FF2B5EF4-FFF2-40B4-BE49-F238E27FC236}">
                <a16:creationId xmlns:a16="http://schemas.microsoft.com/office/drawing/2014/main" id="{597455C0-1C86-4D66-BC01-C39FC063630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5411800" y="6501600"/>
            <a:ext cx="136840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baseline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mpower_classification_placeholder">
            <a:extLst>
              <a:ext uri="{FF2B5EF4-FFF2-40B4-BE49-F238E27FC236}">
                <a16:creationId xmlns:a16="http://schemas.microsoft.com/office/drawing/2014/main" id="{F2A69E30-B66A-4640-A0FD-5D2C3EE160B0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412000" y="6501600"/>
            <a:ext cx="1368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96E39437-30C8-4D2C-BDE0-D743E3FA80DD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624000" y="6501600"/>
            <a:ext cx="3240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8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draft_placeholder" hidden="1">
            <a:extLst>
              <a:ext uri="{FF2B5EF4-FFF2-40B4-BE49-F238E27FC236}">
                <a16:creationId xmlns:a16="http://schemas.microsoft.com/office/drawing/2014/main" id="{4B8FCDCD-762A-43C6-901A-F85ED8B716C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auto">
          <a:xfrm>
            <a:off x="4350044" y="6501239"/>
            <a:ext cx="576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MIO_AGENDA_IGNORE_NAVIGATION" hidden="1">
            <a:extLst>
              <a:ext uri="{FF2B5EF4-FFF2-40B4-BE49-F238E27FC236}">
                <a16:creationId xmlns:a16="http://schemas.microsoft.com/office/drawing/2014/main" id="{E1EDD075-E4C7-4D42-B9EA-266CAA36278B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CHAPTER_REFERENCE" hidden="1">
            <a:extLst>
              <a:ext uri="{FF2B5EF4-FFF2-40B4-BE49-F238E27FC236}">
                <a16:creationId xmlns:a16="http://schemas.microsoft.com/office/drawing/2014/main" id="{69714F47-DD62-4063-BF75-AE10B75ACD2F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C4801112-C226-4D1B-8109-89A1EA6E6950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7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7" name="Footer Placeholder 16" hidden="1">
            <a:extLst>
              <a:ext uri="{FF2B5EF4-FFF2-40B4-BE49-F238E27FC236}">
                <a16:creationId xmlns:a16="http://schemas.microsoft.com/office/drawing/2014/main" id="{4A132925-95FA-4753-A3A8-100A8B4A5840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90BC69B8-D726-4EBC-AE1A-053251677C8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MIO_Placeholder_Mapping" hidden="1">
            <a:extLst>
              <a:ext uri="{FF2B5EF4-FFF2-40B4-BE49-F238E27FC236}">
                <a16:creationId xmlns:a16="http://schemas.microsoft.com/office/drawing/2014/main" id="{3B046A58-B894-4C62-9312-C4EF9EDFF3F0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LOGO">
            <a:extLst>
              <a:ext uri="{FF2B5EF4-FFF2-40B4-BE49-F238E27FC236}">
                <a16:creationId xmlns:a16="http://schemas.microsoft.com/office/drawing/2014/main" id="{970E1343-78A3-40CB-920D-223F7CC40BF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55" y="5453288"/>
            <a:ext cx="1830253" cy="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1533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mpower_additionalText_placeholder" hidden="1">
            <a:extLst>
              <a:ext uri="{FF2B5EF4-FFF2-40B4-BE49-F238E27FC236}">
                <a16:creationId xmlns:a16="http://schemas.microsoft.com/office/drawing/2014/main" id="{93F7048C-8316-453D-8883-8716B78B030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19AD8A63-6441-49F3-BD90-8D4DF9E47EE1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proprietary_placeholder" hidden="1">
            <a:extLst>
              <a:ext uri="{FF2B5EF4-FFF2-40B4-BE49-F238E27FC236}">
                <a16:creationId xmlns:a16="http://schemas.microsoft.com/office/drawing/2014/main" id="{47EE7D08-6A4F-4583-B0FB-2642238529C0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empower_draft_placeholder" hidden="1">
            <a:extLst>
              <a:ext uri="{FF2B5EF4-FFF2-40B4-BE49-F238E27FC236}">
                <a16:creationId xmlns:a16="http://schemas.microsoft.com/office/drawing/2014/main" id="{BBB3932D-D47B-4955-93EE-467AC52E4E27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footer_placeholder">
            <a:extLst>
              <a:ext uri="{FF2B5EF4-FFF2-40B4-BE49-F238E27FC236}">
                <a16:creationId xmlns:a16="http://schemas.microsoft.com/office/drawing/2014/main" id="{BB857729-3B9C-45BF-8F44-236D56EED406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classification_attention_placeholder" hidden="1">
            <a:extLst>
              <a:ext uri="{FF2B5EF4-FFF2-40B4-BE49-F238E27FC236}">
                <a16:creationId xmlns:a16="http://schemas.microsoft.com/office/drawing/2014/main" id="{ED12D396-6789-4220-B5FF-8F4E755A3C76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baseline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classification_placeholder">
            <a:extLst>
              <a:ext uri="{FF2B5EF4-FFF2-40B4-BE49-F238E27FC236}">
                <a16:creationId xmlns:a16="http://schemas.microsoft.com/office/drawing/2014/main" id="{37C1E426-F34B-4FFB-A688-C9E251A8BC0B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date_placeholder">
            <a:extLst>
              <a:ext uri="{FF2B5EF4-FFF2-40B4-BE49-F238E27FC236}">
                <a16:creationId xmlns:a16="http://schemas.microsoft.com/office/drawing/2014/main" id="{6976A686-032A-4DD8-ACB2-F6323D2BEB1D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baseline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807386D-5007-41B0-8720-8A575EEBA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F5FE3C92-21D9-4EC7-8208-A5BA097E9D7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D1F9AA12-4C8C-4488-AF38-E06943B19AA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971F8BAB-E178-4122-ADFD-FE4894CC864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F4BB077B-5178-4306-A596-17CDBFA21A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D23B78-ED4D-4135-B16E-F5097554D30C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2" orient="horz" pos="402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15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mpower_additionalText_placeholder" hidden="1">
            <a:extLst>
              <a:ext uri="{FF2B5EF4-FFF2-40B4-BE49-F238E27FC236}">
                <a16:creationId xmlns:a16="http://schemas.microsoft.com/office/drawing/2014/main" id="{9D9C4037-B0BC-4E62-B476-A41D0440655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mpower_document_placeholder" hidden="1">
            <a:extLst>
              <a:ext uri="{FF2B5EF4-FFF2-40B4-BE49-F238E27FC236}">
                <a16:creationId xmlns:a16="http://schemas.microsoft.com/office/drawing/2014/main" id="{7BEA6DD0-FBBB-494B-9C03-C447E71492A5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empower_proprietary_placeholder" hidden="1">
            <a:extLst>
              <a:ext uri="{FF2B5EF4-FFF2-40B4-BE49-F238E27FC236}">
                <a16:creationId xmlns:a16="http://schemas.microsoft.com/office/drawing/2014/main" id="{295E96AB-B6AB-4A8B-A097-6438B2DA5C51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empower_draft_placeholder" hidden="1">
            <a:extLst>
              <a:ext uri="{FF2B5EF4-FFF2-40B4-BE49-F238E27FC236}">
                <a16:creationId xmlns:a16="http://schemas.microsoft.com/office/drawing/2014/main" id="{0B3EC6CF-5868-40BD-BF1B-882B13F49F5C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empower_footer_placeholder">
            <a:extLst>
              <a:ext uri="{FF2B5EF4-FFF2-40B4-BE49-F238E27FC236}">
                <a16:creationId xmlns:a16="http://schemas.microsoft.com/office/drawing/2014/main" id="{FE09BAC5-F3BC-4C51-A794-098F4099C052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empower_classification_attention_placeholder" hidden="1">
            <a:extLst>
              <a:ext uri="{FF2B5EF4-FFF2-40B4-BE49-F238E27FC236}">
                <a16:creationId xmlns:a16="http://schemas.microsoft.com/office/drawing/2014/main" id="{E695FB18-B641-433F-A03A-D58B93F377B4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empower_classification_placeholder">
            <a:extLst>
              <a:ext uri="{FF2B5EF4-FFF2-40B4-BE49-F238E27FC236}">
                <a16:creationId xmlns:a16="http://schemas.microsoft.com/office/drawing/2014/main" id="{6F76DDB4-3F8E-4A82-B473-4784C9B20BC1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empower_date_placeholder">
            <a:extLst>
              <a:ext uri="{FF2B5EF4-FFF2-40B4-BE49-F238E27FC236}">
                <a16:creationId xmlns:a16="http://schemas.microsoft.com/office/drawing/2014/main" id="{2C326E6F-F54B-4E77-BCF5-73E6B02466B0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11520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209D2CA-FDE2-4B12-9D75-213CCFE3F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9" name="LOGO PROTECTION" hidden="1">
            <a:extLst>
              <a:ext uri="{FF2B5EF4-FFF2-40B4-BE49-F238E27FC236}">
                <a16:creationId xmlns:a16="http://schemas.microsoft.com/office/drawing/2014/main" id="{DF1FB678-4F92-45E5-9B25-2B5FE93A095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7B8A1C3-E607-4E28-91A1-A973183FE78F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6B901E0B-D453-4CEB-8C35-51C25A27F89D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 hidden="1">
            <a:extLst>
              <a:ext uri="{FF2B5EF4-FFF2-40B4-BE49-F238E27FC236}">
                <a16:creationId xmlns:a16="http://schemas.microsoft.com/office/drawing/2014/main" id="{212E0C1A-F772-4C8C-B2E7-03887DA46ED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0BE19B5-FA3E-481C-ACF3-046C2AA8A91D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7469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4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mpower_additionalText_placeholder" hidden="1">
            <a:extLst>
              <a:ext uri="{FF2B5EF4-FFF2-40B4-BE49-F238E27FC236}">
                <a16:creationId xmlns:a16="http://schemas.microsoft.com/office/drawing/2014/main" id="{FD35C554-56A1-4651-98F3-FC19B8770A8A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700"/>
            <a:ext cx="1728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empower_document_placeholder" hidden="1">
            <a:extLst>
              <a:ext uri="{FF2B5EF4-FFF2-40B4-BE49-F238E27FC236}">
                <a16:creationId xmlns:a16="http://schemas.microsoft.com/office/drawing/2014/main" id="{4FA374A8-328C-4586-BEF8-CF0921FBF7D3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empower_proprietary_placeholder" hidden="1">
            <a:extLst>
              <a:ext uri="{FF2B5EF4-FFF2-40B4-BE49-F238E27FC236}">
                <a16:creationId xmlns:a16="http://schemas.microsoft.com/office/drawing/2014/main" id="{AEB670C2-21D6-4210-BA37-DF3C9B9933BC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700"/>
            <a:ext cx="97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draft_placeholder" hidden="1">
            <a:extLst>
              <a:ext uri="{FF2B5EF4-FFF2-40B4-BE49-F238E27FC236}">
                <a16:creationId xmlns:a16="http://schemas.microsoft.com/office/drawing/2014/main" id="{21B71886-0324-4B36-AA82-C90CF46385B2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700"/>
            <a:ext cx="360362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footer_placeholder">
            <a:extLst>
              <a:ext uri="{FF2B5EF4-FFF2-40B4-BE49-F238E27FC236}">
                <a16:creationId xmlns:a16="http://schemas.microsoft.com/office/drawing/2014/main" id="{DC9834AE-8B30-477E-8C87-5F8E7D7B17A3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700"/>
            <a:ext cx="3096343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classification_attention_placeholder" hidden="1">
            <a:extLst>
              <a:ext uri="{FF2B5EF4-FFF2-40B4-BE49-F238E27FC236}">
                <a16:creationId xmlns:a16="http://schemas.microsoft.com/office/drawing/2014/main" id="{B5FD8F85-4CB3-489A-86B2-4ABCB308F30D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700"/>
            <a:ext cx="971855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placeholder">
            <a:extLst>
              <a:ext uri="{FF2B5EF4-FFF2-40B4-BE49-F238E27FC236}">
                <a16:creationId xmlns:a16="http://schemas.microsoft.com/office/drawing/2014/main" id="{A254D557-505E-4B08-8C5B-DEA083728C5A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238188" y="6489700"/>
            <a:ext cx="973251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empower_date_placeholder">
            <a:extLst>
              <a:ext uri="{FF2B5EF4-FFF2-40B4-BE49-F238E27FC236}">
                <a16:creationId xmlns:a16="http://schemas.microsoft.com/office/drawing/2014/main" id="{6E3D16E2-B858-4F89-B7A0-119FBFC70810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700"/>
            <a:ext cx="612000" cy="3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4"/>
            <a:ext cx="5688000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Right"/>
          <p:cNvSpPr>
            <a:spLocks noGrp="1"/>
          </p:cNvSpPr>
          <p:nvPr>
            <p:ph sz="quarter" idx="14" hasCustomPrompt="1"/>
          </p:nvPr>
        </p:nvSpPr>
        <p:spPr>
          <a:xfrm>
            <a:off x="6167439" y="1268414"/>
            <a:ext cx="5689202" cy="5113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73E7DFD-EB78-498B-97A4-CE06BA4BE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D623209F-EEBF-4451-AF99-363F6EA35F67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850AB63-C5F5-4BA2-A73E-BB668324B70F}"/>
              </a:ext>
            </a:extLst>
          </p:cNvPr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1" name="Footer Placeholder 10" hidden="1">
            <a:extLst>
              <a:ext uri="{FF2B5EF4-FFF2-40B4-BE49-F238E27FC236}">
                <a16:creationId xmlns:a16="http://schemas.microsoft.com/office/drawing/2014/main" id="{ED18627F-EDFA-45CA-A572-C60F0E37473A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 hidden="1">
            <a:extLst>
              <a:ext uri="{FF2B5EF4-FFF2-40B4-BE49-F238E27FC236}">
                <a16:creationId xmlns:a16="http://schemas.microsoft.com/office/drawing/2014/main" id="{E2FA0071-6D08-45B0-AF4E-22BFCF09E76B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673026AB-61DE-4BDA-8F8E-CCC68BAAE095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7469">
          <p15:clr>
            <a:srgbClr val="FBAE40"/>
          </p15:clr>
        </p15:guide>
        <p15:guide id="3" pos="3795">
          <p15:clr>
            <a:srgbClr val="FBAE40"/>
          </p15:clr>
        </p15:guide>
        <p15:guide id="4" pos="2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Crystal Shape">
            <a:extLst>
              <a:ext uri="{FF2B5EF4-FFF2-40B4-BE49-F238E27FC236}">
                <a16:creationId xmlns:a16="http://schemas.microsoft.com/office/drawing/2014/main" id="{3FBBF7BF-BA7F-647C-39AB-CEDA0092AA91}"/>
              </a:ext>
            </a:extLst>
          </p:cNvPr>
          <p:cNvSpPr/>
          <p:nvPr userDrawn="1"/>
        </p:nvSpPr>
        <p:spPr>
          <a:xfrm rot="5400000">
            <a:off x="1207129" y="-1234005"/>
            <a:ext cx="6878637" cy="9330464"/>
          </a:xfrm>
          <a:custGeom>
            <a:avLst/>
            <a:gdLst>
              <a:gd name="connsiteX0" fmla="*/ 0 w 6870543"/>
              <a:gd name="connsiteY0" fmla="*/ 727877 h 5591944"/>
              <a:gd name="connsiteX1" fmla="*/ 1726296 w 6870543"/>
              <a:gd name="connsiteY1" fmla="*/ 0 h 5591944"/>
              <a:gd name="connsiteX2" fmla="*/ 6870543 w 6870543"/>
              <a:gd name="connsiteY2" fmla="*/ 1136853 h 5591944"/>
              <a:gd name="connsiteX3" fmla="*/ 6870543 w 6870543"/>
              <a:gd name="connsiteY3" fmla="*/ 5591944 h 5591944"/>
              <a:gd name="connsiteX4" fmla="*/ 0 w 6870543"/>
              <a:gd name="connsiteY4" fmla="*/ 5591944 h 5591944"/>
              <a:gd name="connsiteX5" fmla="*/ 0 w 6870543"/>
              <a:gd name="connsiteY5" fmla="*/ 727877 h 5591944"/>
              <a:gd name="connsiteX0" fmla="*/ 0 w 6870545"/>
              <a:gd name="connsiteY0" fmla="*/ 727877 h 9322375"/>
              <a:gd name="connsiteX1" fmla="*/ 1726296 w 6870545"/>
              <a:gd name="connsiteY1" fmla="*/ 0 h 9322375"/>
              <a:gd name="connsiteX2" fmla="*/ 6870543 w 6870545"/>
              <a:gd name="connsiteY2" fmla="*/ 1136853 h 9322375"/>
              <a:gd name="connsiteX3" fmla="*/ 6870545 w 6870545"/>
              <a:gd name="connsiteY3" fmla="*/ 9322375 h 9322375"/>
              <a:gd name="connsiteX4" fmla="*/ 0 w 6870545"/>
              <a:gd name="connsiteY4" fmla="*/ 5591944 h 9322375"/>
              <a:gd name="connsiteX5" fmla="*/ 0 w 6870545"/>
              <a:gd name="connsiteY5" fmla="*/ 727877 h 9322375"/>
              <a:gd name="connsiteX0" fmla="*/ 8092 w 6878637"/>
              <a:gd name="connsiteY0" fmla="*/ 727877 h 9330464"/>
              <a:gd name="connsiteX1" fmla="*/ 1734388 w 6878637"/>
              <a:gd name="connsiteY1" fmla="*/ 0 h 9330464"/>
              <a:gd name="connsiteX2" fmla="*/ 6878635 w 6878637"/>
              <a:gd name="connsiteY2" fmla="*/ 1136853 h 9330464"/>
              <a:gd name="connsiteX3" fmla="*/ 6878637 w 6878637"/>
              <a:gd name="connsiteY3" fmla="*/ 9322375 h 9330464"/>
              <a:gd name="connsiteX4" fmla="*/ 0 w 6878637"/>
              <a:gd name="connsiteY4" fmla="*/ 9330464 h 9330464"/>
              <a:gd name="connsiteX5" fmla="*/ 8092 w 6878637"/>
              <a:gd name="connsiteY5" fmla="*/ 727877 h 933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8637" h="9330464">
                <a:moveTo>
                  <a:pt x="8092" y="727877"/>
                </a:moveTo>
                <a:lnTo>
                  <a:pt x="1734388" y="0"/>
                </a:lnTo>
                <a:lnTo>
                  <a:pt x="6878635" y="1136853"/>
                </a:lnTo>
                <a:cubicBezTo>
                  <a:pt x="6878636" y="3865360"/>
                  <a:pt x="6878636" y="6593868"/>
                  <a:pt x="6878637" y="9322375"/>
                </a:cubicBezTo>
                <a:lnTo>
                  <a:pt x="0" y="9330464"/>
                </a:lnTo>
                <a:cubicBezTo>
                  <a:pt x="2697" y="6462935"/>
                  <a:pt x="5395" y="3595406"/>
                  <a:pt x="8092" y="727877"/>
                </a:cubicBez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5" name="LOGO PROTECTION" hidden="1">
            <a:extLst>
              <a:ext uri="{FF2B5EF4-FFF2-40B4-BE49-F238E27FC236}">
                <a16:creationId xmlns:a16="http://schemas.microsoft.com/office/drawing/2014/main" id="{D0048F1C-4756-47EC-8B66-DB56E576453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E4554E90-4FD5-45B2-A49A-214245B7F6D7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743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White"/>
          <p:cNvSpPr/>
          <p:nvPr/>
        </p:nvSpPr>
        <p:spPr bwMode="auto">
          <a:xfrm>
            <a:off x="0" y="810000"/>
            <a:ext cx="12191998" cy="6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6000" tIns="96000" rIns="96000" bIns="96000" rtlCol="0" anchor="ctr"/>
          <a:lstStyle/>
          <a:p>
            <a:pPr algn="ctr" eaLnBrk="0" hangingPunct="0"/>
            <a:endParaRPr lang="en-US" sz="2133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6" name="Crystal Shape">
            <a:extLst>
              <a:ext uri="{FF2B5EF4-FFF2-40B4-BE49-F238E27FC236}">
                <a16:creationId xmlns:a16="http://schemas.microsoft.com/office/drawing/2014/main" id="{63F28C96-D1D9-271E-B326-A1C4DC6BC78F}"/>
              </a:ext>
            </a:extLst>
          </p:cNvPr>
          <p:cNvSpPr/>
          <p:nvPr userDrawn="1"/>
        </p:nvSpPr>
        <p:spPr>
          <a:xfrm rot="16200000">
            <a:off x="6866258" y="1532259"/>
            <a:ext cx="6857999" cy="3793483"/>
          </a:xfrm>
          <a:custGeom>
            <a:avLst/>
            <a:gdLst>
              <a:gd name="connsiteX0" fmla="*/ 6857999 w 6857999"/>
              <a:gd name="connsiteY0" fmla="*/ 1129077 h 3793483"/>
              <a:gd name="connsiteX1" fmla="*/ 6857999 w 6857999"/>
              <a:gd name="connsiteY1" fmla="*/ 3792536 h 3793483"/>
              <a:gd name="connsiteX2" fmla="*/ 0 w 6857999"/>
              <a:gd name="connsiteY2" fmla="*/ 3793483 h 3793483"/>
              <a:gd name="connsiteX3" fmla="*/ 0 w 6857999"/>
              <a:gd name="connsiteY3" fmla="*/ 729579 h 3793483"/>
              <a:gd name="connsiteX4" fmla="*/ 1748945 w 6857999"/>
              <a:gd name="connsiteY4" fmla="*/ 0 h 3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3793483">
                <a:moveTo>
                  <a:pt x="6857999" y="1129077"/>
                </a:moveTo>
                <a:lnTo>
                  <a:pt x="6857999" y="3792536"/>
                </a:lnTo>
                <a:lnTo>
                  <a:pt x="0" y="3793483"/>
                </a:lnTo>
                <a:lnTo>
                  <a:pt x="0" y="729579"/>
                </a:lnTo>
                <a:lnTo>
                  <a:pt x="1748945" y="0"/>
                </a:lnTo>
                <a:close/>
              </a:path>
            </a:pathLst>
          </a:custGeom>
          <a:solidFill>
            <a:srgbClr val="0A8276"/>
          </a:solidFill>
          <a:ln w="115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F95C3DD4-2582-4776-B0CC-687FF5436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134800"/>
            <a:ext cx="8137525" cy="683369"/>
          </a:xfrm>
        </p:spPr>
        <p:txBody>
          <a:bodyPr bIns="0"/>
          <a:lstStyle>
            <a:lvl1pPr>
              <a:defRPr sz="3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enter Section</a:t>
            </a:r>
          </a:p>
        </p:txBody>
      </p:sp>
      <p:sp>
        <p:nvSpPr>
          <p:cNvPr id="15" name="MIO_AGENDA_IGNORE_NAVIGATION" hidden="1">
            <a:extLst>
              <a:ext uri="{FF2B5EF4-FFF2-40B4-BE49-F238E27FC236}">
                <a16:creationId xmlns:a16="http://schemas.microsoft.com/office/drawing/2014/main" id="{33FB814B-5214-4193-99B5-0E31D6690784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9" name="MIO_AGENDA_IGNORE_CHAPTER_REFERENCE" hidden="1">
            <a:extLst>
              <a:ext uri="{FF2B5EF4-FFF2-40B4-BE49-F238E27FC236}">
                <a16:creationId xmlns:a16="http://schemas.microsoft.com/office/drawing/2014/main" id="{524067FF-9067-40E5-ABF5-E79653E2B17D}"/>
              </a:ext>
            </a:extLst>
          </p:cNvPr>
          <p:cNvSpPr/>
          <p:nvPr/>
        </p:nvSpPr>
        <p:spPr bwMode="auto">
          <a:xfrm>
            <a:off x="11833096" y="116632"/>
            <a:ext cx="216024" cy="216024"/>
          </a:xfrm>
          <a:prstGeom prst="noSmoking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0949F6EC-C7FD-4272-87A0-1C0174E0932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44ED5823-C4CB-420B-B80B-942E31DCE1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 hidden="1">
            <a:extLst>
              <a:ext uri="{FF2B5EF4-FFF2-40B4-BE49-F238E27FC236}">
                <a16:creationId xmlns:a16="http://schemas.microsoft.com/office/drawing/2014/main" id="{4B1B9C5C-1639-4FEF-865D-BFEAD6451E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3397AAAC-6004-4D82-828E-381F58EDEA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2" y="193689"/>
            <a:ext cx="1207447" cy="5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2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5337">
          <p15:clr>
            <a:srgbClr val="FBAE40"/>
          </p15:clr>
        </p15:guide>
        <p15:guide id="2" pos="211">
          <p15:clr>
            <a:srgbClr val="FBAE40"/>
          </p15:clr>
        </p15:guide>
        <p15:guide id="3" orient="horz" pos="1344">
          <p15:clr>
            <a:srgbClr val="FBAE40"/>
          </p15:clr>
        </p15:guide>
        <p15:guide id="4" orient="horz" pos="17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mpower_additionalText_placeholder" hidden="1">
            <a:extLst>
              <a:ext uri="{FF2B5EF4-FFF2-40B4-BE49-F238E27FC236}">
                <a16:creationId xmlns:a16="http://schemas.microsoft.com/office/drawing/2014/main" id="{8B1B7AE2-264A-4900-9F60-CC5615C90F03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2531796" y="6489341"/>
            <a:ext cx="1728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>
            <a:defPPr>
              <a:defRPr lang="en-US"/>
            </a:defPPr>
            <a:lvl1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b="1" kern="0">
                <a:solidFill>
                  <a:srgbClr val="E3003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pPr lvl="0" algn="l"/>
            <a:endParaRPr lang="en-US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empower_document_placeholder" hidden="1">
            <a:extLst>
              <a:ext uri="{FF2B5EF4-FFF2-40B4-BE49-F238E27FC236}">
                <a16:creationId xmlns:a16="http://schemas.microsoft.com/office/drawing/2014/main" id="{F2DD26D5-8427-4844-992F-AA5F995450F6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 rot="16200000">
            <a:off x="10757888" y="4960337"/>
            <a:ext cx="2592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7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[Owner:   Doc ID:   Vers.: ]</a:t>
            </a:r>
            <a:endParaRPr lang="en-US" sz="7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empower_proprietary_placeholder" hidden="1">
            <a:extLst>
              <a:ext uri="{FF2B5EF4-FFF2-40B4-BE49-F238E27FC236}">
                <a16:creationId xmlns:a16="http://schemas.microsoft.com/office/drawing/2014/main" id="{879A7BCC-64D2-4276-855E-685546620EF5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444480" y="6489341"/>
            <a:ext cx="97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Infineon Proprietary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empower_draft_placeholder" hidden="1">
            <a:extLst>
              <a:ext uri="{FF2B5EF4-FFF2-40B4-BE49-F238E27FC236}">
                <a16:creationId xmlns:a16="http://schemas.microsoft.com/office/drawing/2014/main" id="{B8FD1BFA-BD00-4A1A-9BEE-984BDA7A1385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8761190" y="6489341"/>
            <a:ext cx="360362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- DRAFT -</a:t>
            </a:r>
            <a:endParaRPr lang="en-US" sz="800" b="1" kern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empower_footer_placeholder">
            <a:extLst>
              <a:ext uri="{FF2B5EF4-FFF2-40B4-BE49-F238E27FC236}">
                <a16:creationId xmlns:a16="http://schemas.microsoft.com/office/drawing/2014/main" id="{C0C951CC-CB9B-43AC-8395-FB2751814E0F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4547828" y="6489341"/>
            <a:ext cx="3096343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© Infineon Technologies AG 2023. All rights reserved.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empower_classification_attention_placeholder" hidden="1">
            <a:extLst>
              <a:ext uri="{FF2B5EF4-FFF2-40B4-BE49-F238E27FC236}">
                <a16:creationId xmlns:a16="http://schemas.microsoft.com/office/drawing/2014/main" id="{0FDEE340-AE14-4EB2-8F0B-840A5F5E2FB9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1238188" y="6489341"/>
            <a:ext cx="971855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rtl="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empower_classification_placeholder">
            <a:extLst>
              <a:ext uri="{FF2B5EF4-FFF2-40B4-BE49-F238E27FC236}">
                <a16:creationId xmlns:a16="http://schemas.microsoft.com/office/drawing/2014/main" id="{3F4900C8-0A39-4B02-8E0A-398AAC4831B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238188" y="6489341"/>
            <a:ext cx="973251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b="1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endParaRPr lang="en-US" sz="800" b="1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empower_date_placeholder">
            <a:extLst>
              <a:ext uri="{FF2B5EF4-FFF2-40B4-BE49-F238E27FC236}">
                <a16:creationId xmlns:a16="http://schemas.microsoft.com/office/drawing/2014/main" id="{A1158698-11CA-4310-AAEA-81BFB74C7A4D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334963" y="6489341"/>
            <a:ext cx="612000" cy="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defTabSz="914400" eaLnBrk="0" fontAlgn="auto" latinLnBrk="0" hangingPunc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</a:pPr>
            <a:r>
              <a:rPr lang="en-US" sz="800" kern="0" noProof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Mai 2023</a:t>
            </a:r>
            <a:endParaRPr lang="en-US" sz="800" kern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Top Left"/>
          <p:cNvSpPr>
            <a:spLocks noGrp="1"/>
          </p:cNvSpPr>
          <p:nvPr>
            <p:ph sz="quarter" idx="13" hasCustomPrompt="1"/>
          </p:nvPr>
        </p:nvSpPr>
        <p:spPr>
          <a:xfrm>
            <a:off x="334800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Top Right"/>
          <p:cNvSpPr>
            <a:spLocks noGrp="1"/>
          </p:cNvSpPr>
          <p:nvPr>
            <p:ph sz="quarter" idx="14" hasCustomPrompt="1"/>
          </p:nvPr>
        </p:nvSpPr>
        <p:spPr>
          <a:xfrm>
            <a:off x="6166799" y="1268412"/>
            <a:ext cx="5688000" cy="234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Bottom Left"/>
          <p:cNvSpPr>
            <a:spLocks noGrp="1"/>
          </p:cNvSpPr>
          <p:nvPr>
            <p:ph sz="quarter" idx="15" hasCustomPrompt="1"/>
          </p:nvPr>
        </p:nvSpPr>
        <p:spPr>
          <a:xfrm>
            <a:off x="334800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Bottom Right"/>
          <p:cNvSpPr>
            <a:spLocks noGrp="1"/>
          </p:cNvSpPr>
          <p:nvPr>
            <p:ph sz="quarter" idx="16" hasCustomPrompt="1"/>
          </p:nvPr>
        </p:nvSpPr>
        <p:spPr>
          <a:xfrm>
            <a:off x="6166799" y="3860801"/>
            <a:ext cx="5688000" cy="2520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4034893-5E9F-45A3-8C16-98C9F6C02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LOGO PROTECTION" hidden="1">
            <a:extLst>
              <a:ext uri="{FF2B5EF4-FFF2-40B4-BE49-F238E27FC236}">
                <a16:creationId xmlns:a16="http://schemas.microsoft.com/office/drawing/2014/main" id="{4ED1F400-5A94-4F05-84F8-53C80E7C434C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1283" y="1"/>
            <a:ext cx="2060717" cy="836712"/>
          </a:xfrm>
          <a:prstGeom prst="rect">
            <a:avLst/>
          </a:prstGeom>
          <a:solidFill>
            <a:schemeClr val="accent3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eaLnBrk="0" hangingPunct="0"/>
            <a:endParaRPr lang="en-US" sz="1600" noProof="0"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7C8E721-6FC1-4A4E-9559-945024071571}"/>
              </a:ext>
            </a:extLst>
          </p:cNvPr>
          <p:cNvSpPr>
            <a:spLocks noGrp="1"/>
          </p:cNvSpPr>
          <p:nvPr>
            <p:ph type="dt" sz="half" idx="17"/>
            <p:custDataLst>
              <p:tags r:id="rId10"/>
            </p:custDataLst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89885E48-72F6-4042-BF62-A49ACDF10504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1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 hidden="1">
            <a:extLst>
              <a:ext uri="{FF2B5EF4-FFF2-40B4-BE49-F238E27FC236}">
                <a16:creationId xmlns:a16="http://schemas.microsoft.com/office/drawing/2014/main" id="{0242B527-F278-4C5E-9E24-C19CDFEB73B1}"/>
              </a:ext>
            </a:extLst>
          </p:cNvPr>
          <p:cNvSpPr>
            <a:spLocks noGrp="1"/>
          </p:cNvSpPr>
          <p:nvPr>
            <p:ph type="sldNum" sz="quarter" idx="19"/>
            <p:custDataLst>
              <p:tags r:id="rId12"/>
            </p:custDataLst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MIO_Placeholder_Mapping" hidden="1">
            <a:extLst>
              <a:ext uri="{FF2B5EF4-FFF2-40B4-BE49-F238E27FC236}">
                <a16:creationId xmlns:a16="http://schemas.microsoft.com/office/drawing/2014/main" id="{C4E976BE-C7DE-4FCF-9535-07568046A13E}"/>
              </a:ext>
            </a:extLst>
          </p:cNvPr>
          <p:cNvSpPr/>
          <p:nvPr userDrawn="1">
            <p:custDataLst>
              <p:tags r:id="rId13"/>
            </p:custDataLst>
          </p:nvPr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de-DE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211">
          <p15:clr>
            <a:srgbClr val="FBAE40"/>
          </p15:clr>
        </p15:guide>
        <p15:guide id="3" pos="3885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20">
          <p15:clr>
            <a:srgbClr val="FBAE40"/>
          </p15:clr>
        </p15:guide>
        <p15:guide id="7" orient="horz" pos="2273">
          <p15:clr>
            <a:srgbClr val="FBAE40"/>
          </p15:clr>
        </p15:guide>
        <p15:guide id="8" orient="horz" pos="24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 hidden="1">
            <a:extLst>
              <a:ext uri="{FF2B5EF4-FFF2-40B4-BE49-F238E27FC236}">
                <a16:creationId xmlns:a16="http://schemas.microsoft.com/office/drawing/2014/main" id="{372AE43B-8F10-43C8-8785-1E1CB85CFAD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rgbClr val="928285"/>
              </a:buClr>
              <a:defRPr sz="100" b="0">
                <a:noFill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" hidden="1">
            <a:extLst>
              <a:ext uri="{FF2B5EF4-FFF2-40B4-BE49-F238E27FC236}">
                <a16:creationId xmlns:a16="http://schemas.microsoft.com/office/drawing/2014/main" id="{4D268FD3-4056-49DC-8C79-D4C201EED6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6" name="Date Placeholder" hidden="1">
            <a:extLst>
              <a:ext uri="{FF2B5EF4-FFF2-40B4-BE49-F238E27FC236}">
                <a16:creationId xmlns:a16="http://schemas.microsoft.com/office/drawing/2014/main" id="{59032602-9911-40B1-9BF6-AFD731868C0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12192000" y="68580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r" fontAlgn="t">
              <a:buClr>
                <a:schemeClr val="accent2"/>
              </a:buClr>
              <a:defRPr sz="100" b="0">
                <a:noFill/>
                <a:latin typeface="+mn-lt"/>
                <a:ea typeface="+mn-ea"/>
              </a:defRPr>
            </a:lvl1pPr>
          </a:lstStyle>
          <a:p>
            <a:endParaRPr lang="en-US" b="1" dirty="0"/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335360" y="188720"/>
            <a:ext cx="9613068" cy="720000"/>
          </a:xfrm>
          <a:prstGeom prst="rect">
            <a:avLst/>
          </a:prstGeom>
        </p:spPr>
        <p:txBody>
          <a:bodyPr vert="horz" lIns="0" tIns="0" rIns="0" bIns="10800" rtlCol="0" anchor="b" anchorCtr="0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6" name="Content"/>
          <p:cNvSpPr>
            <a:spLocks noGrp="1"/>
          </p:cNvSpPr>
          <p:nvPr>
            <p:ph type="body" idx="1"/>
          </p:nvPr>
        </p:nvSpPr>
        <p:spPr>
          <a:xfrm>
            <a:off x="334434" y="1268414"/>
            <a:ext cx="11521017" cy="5113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sp>
        <p:nvSpPr>
          <p:cNvPr id="3" name="empower - DO NOT DELETE!!!" hidden="1"/>
          <p:cNvSpPr/>
          <p:nvPr userDrawn="1">
            <p:custDataLst>
              <p:tags r:id="rId23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 lIns="72000" tIns="72000" rIns="72000" bIns="72000" rtlCol="0" anchor="ctr"/>
          <a:lstStyle/>
          <a:p>
            <a:pPr lvl="0" algn="ctr" eaLnBrk="0" hangingPunct="0"/>
            <a:endParaRPr lang="en-US" sz="160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Fixed Page Placeholder">
            <a:extLst>
              <a:ext uri="{FF2B5EF4-FFF2-40B4-BE49-F238E27FC236}">
                <a16:creationId xmlns:a16="http://schemas.microsoft.com/office/drawing/2014/main" id="{E361B9A9-2219-4F44-982D-701D7F2A6185}"/>
              </a:ext>
            </a:extLst>
          </p:cNvPr>
          <p:cNvSpPr txBox="1"/>
          <p:nvPr userDrawn="1"/>
        </p:nvSpPr>
        <p:spPr bwMode="auto">
          <a:xfrm>
            <a:off x="11471403" y="6489341"/>
            <a:ext cx="384048" cy="3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r" defTabSz="576000" eaLnBrk="0" fontAlgn="auto" latin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</a:pPr>
            <a:fld id="{AE05A9AF-4D70-4052-9354-7E4D957B036D}" type="slidenum">
              <a:rPr lang="de-DE" sz="800" b="1" kern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r" defTabSz="576000" eaLnBrk="0" fontAlgn="auto" latinLnBrk="0" hangingPunct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Tx/>
                <a:buNone/>
                <a:tabLst/>
              </a:pPr>
              <a:t>‹#›</a:t>
            </a:fld>
            <a:endParaRPr lang="de-DE" sz="800" b="1" kern="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4A9E5BD-EFF9-4F06-A7F8-89F78ECA1C8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42" y="193689"/>
            <a:ext cx="1207447" cy="528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5" r:id="rId2"/>
    <p:sldLayoutId id="2147483751" r:id="rId3"/>
    <p:sldLayoutId id="2147483729" r:id="rId4"/>
    <p:sldLayoutId id="2147483730" r:id="rId5"/>
    <p:sldLayoutId id="2147483731" r:id="rId6"/>
    <p:sldLayoutId id="2147483747" r:id="rId7"/>
    <p:sldLayoutId id="2147483756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54" r:id="rId17"/>
    <p:sldLayoutId id="2147483753" r:id="rId18"/>
  </p:sldLayoutIdLst>
  <p:hf hdr="0" dt="0"/>
  <p:txStyles>
    <p:titleStyle>
      <a:lvl1pPr algn="l" defTabSz="576000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Tx/>
        <a:buNone/>
        <a:defRPr sz="24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467" b="1">
          <a:solidFill>
            <a:schemeClr val="tx2"/>
          </a:solidFill>
          <a:latin typeface="Arial" charset="0"/>
        </a:defRPr>
      </a:lvl9pPr>
    </p:titleStyle>
    <p:bodyStyle>
      <a:lvl1pPr marL="252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600">
          <a:solidFill>
            <a:schemeClr val="tx1"/>
          </a:solidFill>
          <a:latin typeface="+mn-lt"/>
          <a:cs typeface="+mn-cs"/>
        </a:defRPr>
      </a:lvl2pPr>
      <a:lvl3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3pPr>
      <a:lvl4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4pPr>
      <a:lvl5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5pPr>
      <a:lvl6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‒"/>
        <a:defRPr sz="1400" baseline="0">
          <a:solidFill>
            <a:schemeClr val="tx1"/>
          </a:solidFill>
          <a:latin typeface="+mn-lt"/>
          <a:cs typeface="+mn-cs"/>
        </a:defRPr>
      </a:lvl6pPr>
      <a:lvl7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7pPr>
      <a:lvl8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8pPr>
      <a:lvl9pPr marL="756000" indent="-252000" algn="l" defTabSz="576000" rtl="0" eaLnBrk="1" fontAlgn="base" hangingPunct="1">
        <a:lnSpc>
          <a:spcPct val="120000"/>
        </a:lnSpc>
        <a:spcBef>
          <a:spcPts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slide" Target="slide11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slide" Target="slide7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slide" Target="slide2.xml"/><Relationship Id="rId5" Type="http://schemas.openxmlformats.org/officeDocument/2006/relationships/tags" Target="../tags/tag243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242.xml"/><Relationship Id="rId9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ypt-gen.com/" TargetMode="External"/><Relationship Id="rId2" Type="http://schemas.openxmlformats.org/officeDocument/2006/relationships/hyperlink" Target="https://ia.cr/2023/222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slide" Target="slide1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slide" Target="slide7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slide" Target="slide2.xml"/><Relationship Id="rId5" Type="http://schemas.openxmlformats.org/officeDocument/2006/relationships/tags" Target="../tags/tag218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217.xml"/><Relationship Id="rId9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tags" Target="../tags/tag224.xml"/><Relationship Id="rId7" Type="http://schemas.openxmlformats.org/officeDocument/2006/relationships/image" Target="../media/image9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image" Target="../media/image2.sv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2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23.svg"/><Relationship Id="rId5" Type="http://schemas.openxmlformats.org/officeDocument/2006/relationships/tags" Target="../tags/tag229.xml"/><Relationship Id="rId10" Type="http://schemas.openxmlformats.org/officeDocument/2006/relationships/image" Target="../media/image8.png"/><Relationship Id="rId4" Type="http://schemas.openxmlformats.org/officeDocument/2006/relationships/tags" Target="../tags/tag228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slide" Target="slide11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slide" Target="slide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slide" Target="slide2.xml"/><Relationship Id="rId5" Type="http://schemas.openxmlformats.org/officeDocument/2006/relationships/tags" Target="../tags/tag235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234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589B28-D26E-44F4-8C62-FEE4AAED4A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FB27639-D1FE-4EB7-81D0-019FC186F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Thomas Pöppelmann. Joint </a:t>
            </a:r>
            <a:r>
              <a:rPr lang="en-US" dirty="0"/>
              <a:t>work with Samed </a:t>
            </a:r>
            <a:r>
              <a:rPr lang="en-US" dirty="0" smtClean="0"/>
              <a:t>Düzlü, </a:t>
            </a:r>
            <a:r>
              <a:rPr lang="en-US" dirty="0"/>
              <a:t>Juliane </a:t>
            </a:r>
            <a:r>
              <a:rPr lang="en-US" dirty="0" smtClean="0"/>
              <a:t>Krämer, and </a:t>
            </a:r>
            <a:r>
              <a:rPr lang="en-US" dirty="0"/>
              <a:t>Patrick </a:t>
            </a:r>
            <a:r>
              <a:rPr lang="en-US" dirty="0" smtClean="0"/>
              <a:t>Struck of University of Regensburg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B1C68C-D054-4F8D-AA7A-F778CCFFF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Lightweight </a:t>
            </a:r>
            <a:r>
              <a:rPr lang="en-US" dirty="0" smtClean="0"/>
              <a:t>Identification Protocol Based </a:t>
            </a:r>
            <a:r>
              <a:rPr lang="en-US" dirty="0"/>
              <a:t>on Lattices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01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744071" y="1268414"/>
            <a:ext cx="5184577" cy="5113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5760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5760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5760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5760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5760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5760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1400" baseline="0">
                <a:solidFill>
                  <a:schemeClr val="tx1"/>
                </a:solidFill>
                <a:latin typeface="+mn-lt"/>
                <a:cs typeface="+mn-cs"/>
              </a:defRPr>
            </a:lvl6pPr>
            <a:lvl7pPr marL="756000" indent="-252000" algn="l" defTabSz="5760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756000" indent="-252000" algn="l" defTabSz="5760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756000" indent="-252000" algn="l" defTabSz="5760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Our approach</a:t>
            </a:r>
          </a:p>
          <a:p>
            <a:pPr lvl="1"/>
            <a:r>
              <a:rPr lang="en-US" sz="2200" kern="0" dirty="0" smtClean="0"/>
              <a:t>Move from a </a:t>
            </a:r>
            <a:r>
              <a:rPr lang="en-US" sz="2200" kern="0" dirty="0" smtClean="0"/>
              <a:t>2-pass </a:t>
            </a:r>
            <a:r>
              <a:rPr lang="en-US" sz="2200" kern="0" dirty="0" smtClean="0"/>
              <a:t>protocol to a </a:t>
            </a:r>
            <a:r>
              <a:rPr lang="en-US" sz="2200" kern="0" dirty="0" smtClean="0"/>
              <a:t>4-pass </a:t>
            </a:r>
            <a:r>
              <a:rPr lang="en-US" sz="2200" kern="0" dirty="0" smtClean="0"/>
              <a:t>protocol</a:t>
            </a:r>
          </a:p>
          <a:p>
            <a:pPr lvl="1"/>
            <a:r>
              <a:rPr lang="en-US" sz="2200" kern="0" dirty="0" smtClean="0"/>
              <a:t>Prover decrypts a challenge and commits on the response but doesn’t provide it</a:t>
            </a:r>
          </a:p>
          <a:p>
            <a:pPr lvl="1"/>
            <a:r>
              <a:rPr lang="en-US" sz="2200" kern="0" dirty="0" smtClean="0"/>
              <a:t>Verifier provides randomness used to generate challenge</a:t>
            </a:r>
          </a:p>
          <a:p>
            <a:pPr lvl="1"/>
            <a:r>
              <a:rPr lang="en-US" sz="2200" kern="0" dirty="0" smtClean="0"/>
              <a:t>Prover re-computes the ciphertext using randomness from Verifier</a:t>
            </a:r>
          </a:p>
          <a:p>
            <a:pPr lvl="1"/>
            <a:r>
              <a:rPr lang="en-US" sz="2200" kern="0" dirty="0" smtClean="0"/>
              <a:t>If ciphertext was honestly generated the full response is provided and checked</a:t>
            </a:r>
          </a:p>
          <a:p>
            <a:endParaRPr lang="en-US" sz="2400" kern="0" dirty="0" smtClean="0"/>
          </a:p>
          <a:p>
            <a:endParaRPr lang="en-US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64" y="1280495"/>
            <a:ext cx="6389757" cy="488481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4223792" y="1347537"/>
            <a:ext cx="2520279" cy="1721423"/>
          </a:xfrm>
          <a:prstGeom prst="roundRect">
            <a:avLst>
              <a:gd name="adj" fmla="val 5709"/>
            </a:avLst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223792" y="3573016"/>
            <a:ext cx="2520279" cy="2088232"/>
          </a:xfrm>
          <a:prstGeom prst="roundRect">
            <a:avLst>
              <a:gd name="adj" fmla="val 5709"/>
            </a:avLst>
          </a:prstGeom>
          <a:noFill/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 anchor="ctr"/>
          <a:lstStyle/>
          <a:p>
            <a:pPr algn="ctr" defTabSz="576000" eaLnBrk="0" hangingPunct="0">
              <a:lnSpc>
                <a:spcPct val="120000"/>
              </a:lnSpc>
            </a:pPr>
            <a:endParaRPr lang="en-US" sz="16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4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>
            <p:custDataLst>
              <p:tags r:id="rId1"/>
            </p:custDataLst>
          </p:nvPr>
        </p:nvGrpSpPr>
        <p:grpSpPr>
          <a:xfrm>
            <a:off x="334434" y="1268413"/>
            <a:ext cx="10692231" cy="1655999"/>
            <a:chOff x="334434" y="1268413"/>
            <a:chExt cx="10692231" cy="1655999"/>
          </a:xfrm>
        </p:grpSpPr>
        <p:sp>
          <p:nvSpPr>
            <p:cNvPr id="5" name="MIO_AGENDA_ELEMENT_TITEL_1">
              <a:hlinkClick r:id="rId11" action="ppaction://hlinksldjump"/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235076" y="1268413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smtClean="0">
                  <a:latin typeface="+mn-lt"/>
                </a:rPr>
                <a:t>Motivation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6" name="MIO_AGENDA_ELEMENT_ELEMENTNUMBER_1">
              <a:hlinkClick r:id="rId11" action="ppaction://hlinksldjump"/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34434" y="1268413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MIO_AGENDA_ELEMENT_TITEL_2">
              <a:hlinkClick r:id="rId12" action="ppaction://hlinksldjump"/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235076" y="1844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smtClean="0">
                  <a:latin typeface="+mn-lt"/>
                </a:rPr>
                <a:t>Our construction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8" name="MIO_AGENDA_ELEMENT_ELEMENTNUMBER_2">
              <a:hlinkClick r:id="rId12" action="ppaction://hlinksldjump"/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34434" y="1844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MIO_AGENDA_ELEMENT_TITEL_3">
              <a:hlinkClick r:id="rId13" action="ppaction://hlinksldjump"/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235075" y="2420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b="1" smtClean="0">
                  <a:solidFill>
                    <a:schemeClr val="tx2"/>
                  </a:solidFill>
                  <a:latin typeface="+mn-lt"/>
                </a:rPr>
                <a:t>Evaluation</a:t>
              </a:r>
              <a:endParaRPr lang="de-DE" sz="1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MIO_AGENDA_ELEMENT_ELEMENTNUMBER_3">
              <a:hlinkClick r:id="rId13" action="ppaction://hlinksldjump"/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34434" y="2420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Table of contents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60B38-ED9A-4688-A544-CA41460ADE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Implementation on ARM Cortex-M4 using </a:t>
            </a:r>
            <a:r>
              <a:rPr lang="en-US" sz="2400" dirty="0" err="1"/>
              <a:t>pq</a:t>
            </a:r>
            <a:r>
              <a:rPr lang="en-US" sz="2400" dirty="0"/>
              <a:t>-clean or pqm4 with the </a:t>
            </a:r>
            <a:r>
              <a:rPr lang="en-US" sz="2400" dirty="0" smtClean="0"/>
              <a:t>m4fspeed variant</a:t>
            </a:r>
            <a:endParaRPr lang="en-US" sz="2400" dirty="0"/>
          </a:p>
          <a:p>
            <a:r>
              <a:rPr lang="en-US" sz="2400" dirty="0" smtClean="0"/>
              <a:t>Kyber </a:t>
            </a:r>
            <a:r>
              <a:rPr lang="en-US" sz="2400" dirty="0"/>
              <a:t>version Kyber768 is used for measurement and comparison </a:t>
            </a:r>
            <a:r>
              <a:rPr lang="en-US" sz="2400" dirty="0" smtClean="0"/>
              <a:t>later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Caution</a:t>
            </a:r>
            <a:r>
              <a:rPr lang="en-US" sz="2400" dirty="0" smtClean="0"/>
              <a:t>: We are comparing non-masked vs. x-order masked implementations but this is not sufficient to be secured in practice (e.g., due to fault attacks, template attacks, etc.)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142A3-3E18-4302-85FC-39EF0216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based on Kyber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7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34800" y="4581128"/>
            <a:ext cx="11520000" cy="1800623"/>
          </a:xfrm>
        </p:spPr>
        <p:txBody>
          <a:bodyPr/>
          <a:lstStyle>
            <a:lvl1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1pPr>
            <a:lvl2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2pPr>
            <a:lvl3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3pPr>
            <a:lvl4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4pPr>
            <a:lvl5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5pPr>
            <a:lvl6pPr>
              <a:buClr>
                <a:schemeClr val="tx2"/>
              </a:buClr>
              <a:buFont typeface="Arial" panose="020B0604020202020204" pitchFamily="34" charset="0"/>
              <a:buChar char="‒"/>
            </a:lvl6pPr>
            <a:lvl7pPr>
              <a:buClr>
                <a:schemeClr val="tx2"/>
              </a:buClr>
              <a:buFont typeface="Arial" panose="020B0604020202020204" pitchFamily="34" charset="0"/>
              <a:buChar char="‒"/>
            </a:lvl7pPr>
            <a:lvl8pPr>
              <a:buClr>
                <a:schemeClr val="tx2"/>
              </a:buClr>
              <a:buFont typeface="Arial" panose="020B0604020202020204" pitchFamily="34" charset="0"/>
              <a:buChar char="‒"/>
            </a:lvl8pPr>
            <a:lvl9pPr>
              <a:buClr>
                <a:schemeClr val="tx2"/>
              </a:buClr>
              <a:buFont typeface="Arial" panose="020B0604020202020204" pitchFamily="34" charset="0"/>
              <a:buChar char="‒"/>
            </a:lvl9pPr>
          </a:lstStyle>
          <a:p>
            <a:r>
              <a:rPr lang="en-US" sz="2400" dirty="0" smtClean="0"/>
              <a:t>No difference in </a:t>
            </a:r>
            <a:r>
              <a:rPr lang="en-US" sz="2400" dirty="0"/>
              <a:t>cycle counts between </a:t>
            </a:r>
            <a:r>
              <a:rPr lang="en-US" sz="2400" dirty="0" smtClean="0"/>
              <a:t>our approach and CCA-Kyber as expected (re-encryption is still required)</a:t>
            </a:r>
          </a:p>
          <a:p>
            <a:r>
              <a:rPr lang="en-US" sz="2400" dirty="0" smtClean="0"/>
              <a:t>Signature approach using Dilithium much slower</a:t>
            </a:r>
          </a:p>
          <a:p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functional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67" y="908720"/>
            <a:ext cx="11578133" cy="32447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029" y="3925352"/>
            <a:ext cx="4281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/>
              <a:t>Implemented using the pqm4 library with m4fspeed.</a:t>
            </a:r>
          </a:p>
        </p:txBody>
      </p:sp>
    </p:spTree>
    <p:extLst>
      <p:ext uri="{BB962C8B-B14F-4D97-AF65-F5344CB8AC3E}">
        <p14:creationId xmlns:p14="http://schemas.microsoft.com/office/powerpoint/2010/main" val="342024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with masking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123324"/>
            <a:ext cx="5157312" cy="3457804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334800" y="4868737"/>
            <a:ext cx="11520000" cy="1800623"/>
          </a:xfrm>
        </p:spPr>
        <p:txBody>
          <a:bodyPr/>
          <a:lstStyle>
            <a:lvl1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1pPr>
            <a:lvl2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2pPr>
            <a:lvl3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3pPr>
            <a:lvl4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4pPr>
            <a:lvl5pPr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</a:lvl5pPr>
            <a:lvl6pPr>
              <a:buClr>
                <a:schemeClr val="tx2"/>
              </a:buClr>
              <a:buFont typeface="Arial" panose="020B0604020202020204" pitchFamily="34" charset="0"/>
              <a:buChar char="‒"/>
            </a:lvl6pPr>
            <a:lvl7pPr>
              <a:buClr>
                <a:schemeClr val="tx2"/>
              </a:buClr>
              <a:buFont typeface="Arial" panose="020B0604020202020204" pitchFamily="34" charset="0"/>
              <a:buChar char="‒"/>
            </a:lvl7pPr>
            <a:lvl8pPr>
              <a:buClr>
                <a:schemeClr val="tx2"/>
              </a:buClr>
              <a:buFont typeface="Arial" panose="020B0604020202020204" pitchFamily="34" charset="0"/>
              <a:buChar char="‒"/>
            </a:lvl8pPr>
            <a:lvl9pPr>
              <a:buClr>
                <a:schemeClr val="tx2"/>
              </a:buClr>
              <a:buFont typeface="Arial" panose="020B0604020202020204" pitchFamily="34" charset="0"/>
              <a:buChar char="‒"/>
            </a:lvl9pPr>
          </a:lstStyle>
          <a:p>
            <a:r>
              <a:rPr lang="en-US" sz="2400" dirty="0" smtClean="0"/>
              <a:t>Protocol becomes more advantageous when increasing the masking order for improves side-channel protection -&gt; </a:t>
            </a:r>
            <a:r>
              <a:rPr lang="en-US" sz="2200" dirty="0" smtClean="0"/>
              <a:t>Less sensitive code to protect</a:t>
            </a:r>
          </a:p>
          <a:p>
            <a:endParaRPr lang="en-US" sz="24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5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34800" y="1268415"/>
            <a:ext cx="11520000" cy="3600746"/>
          </a:xfrm>
        </p:spPr>
        <p:txBody>
          <a:bodyPr/>
          <a:lstStyle/>
          <a:p>
            <a:r>
              <a:rPr lang="en-US" sz="2400" dirty="0" smtClean="0"/>
              <a:t>We gave an approach to use Kyber in as ID/authentication protocol in a practical setting</a:t>
            </a:r>
          </a:p>
          <a:p>
            <a:endParaRPr lang="en-US" sz="2400" dirty="0" smtClean="0"/>
          </a:p>
          <a:p>
            <a:r>
              <a:rPr lang="en-US" sz="2400" dirty="0" smtClean="0"/>
              <a:t>Consideration:</a:t>
            </a:r>
          </a:p>
          <a:p>
            <a:pPr lvl="1"/>
            <a:r>
              <a:rPr lang="en-US" sz="2400" dirty="0" smtClean="0"/>
              <a:t>Tradeoff </a:t>
            </a:r>
            <a:r>
              <a:rPr lang="en-US" sz="2400" dirty="0" smtClean="0"/>
              <a:t>2-pass </a:t>
            </a:r>
            <a:r>
              <a:rPr lang="en-US" sz="2400" dirty="0" smtClean="0"/>
              <a:t>vs. </a:t>
            </a:r>
            <a:r>
              <a:rPr lang="en-US" sz="2400" dirty="0" smtClean="0"/>
              <a:t>4-pass </a:t>
            </a:r>
            <a:r>
              <a:rPr lang="en-US" sz="2400" dirty="0" smtClean="0"/>
              <a:t>vs. cost of side-channel hardening?</a:t>
            </a:r>
          </a:p>
          <a:p>
            <a:pPr lvl="1"/>
            <a:r>
              <a:rPr lang="en-US" sz="2400" dirty="0" smtClean="0"/>
              <a:t>Benefit depends on ability of community to improve protection of Kyber against attacks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4795" y="4725144"/>
            <a:ext cx="8802410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chemeClr val="accent1"/>
                </a:solidFill>
              </a:rPr>
              <a:t>Thank you for your attention</a:t>
            </a:r>
            <a:endParaRPr lang="en-US" sz="7200" dirty="0" smtClean="0"/>
          </a:p>
          <a:p>
            <a:pPr algn="ctr"/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ia.cr/2023/222</a:t>
            </a:r>
            <a:endParaRPr lang="en-US" sz="1600" dirty="0" smtClean="0"/>
          </a:p>
          <a:p>
            <a:pPr algn="ctr"/>
            <a:r>
              <a:rPr lang="de-DE" sz="1600" dirty="0"/>
              <a:t>See also </a:t>
            </a:r>
            <a:r>
              <a:rPr lang="de-DE" sz="1600" dirty="0">
                <a:hlinkClick r:id="rId3"/>
              </a:rPr>
              <a:t>http://crypt-gen.com</a:t>
            </a:r>
            <a:r>
              <a:rPr lang="de-DE" sz="1600" dirty="0" smtClean="0">
                <a:hlinkClick r:id="rId3"/>
              </a:rPr>
              <a:t>/</a:t>
            </a:r>
            <a:r>
              <a:rPr lang="de-DE" sz="1600" dirty="0" smtClean="0"/>
              <a:t> for GPT-2 </a:t>
            </a:r>
            <a:r>
              <a:rPr lang="de-DE" sz="1600" dirty="0" err="1" smtClean="0"/>
              <a:t>based</a:t>
            </a:r>
            <a:r>
              <a:rPr lang="de-DE" sz="1600" dirty="0" smtClean="0"/>
              <a:t> </a:t>
            </a:r>
            <a:r>
              <a:rPr lang="de-DE" sz="1600" dirty="0" err="1" smtClean="0"/>
              <a:t>paper</a:t>
            </a:r>
            <a:r>
              <a:rPr lang="de-DE" sz="1600" dirty="0" smtClean="0"/>
              <a:t> </a:t>
            </a:r>
            <a:r>
              <a:rPr lang="de-DE" sz="1600" dirty="0" err="1" smtClean="0"/>
              <a:t>abstract</a:t>
            </a:r>
            <a:r>
              <a:rPr lang="de-DE" sz="1600" dirty="0" smtClean="0"/>
              <a:t> </a:t>
            </a:r>
            <a:r>
              <a:rPr lang="de-DE" sz="1600" dirty="0" err="1" smtClean="0"/>
              <a:t>generator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969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13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>
            <p:custDataLst>
              <p:tags r:id="rId1"/>
            </p:custDataLst>
          </p:nvPr>
        </p:nvGrpSpPr>
        <p:grpSpPr>
          <a:xfrm>
            <a:off x="334434" y="1268413"/>
            <a:ext cx="10692231" cy="1655999"/>
            <a:chOff x="334434" y="1268413"/>
            <a:chExt cx="10692231" cy="1655999"/>
          </a:xfrm>
        </p:grpSpPr>
        <p:sp>
          <p:nvSpPr>
            <p:cNvPr id="5" name="MIO_AGENDA_ELEMENT_TITEL_1">
              <a:hlinkClick r:id="rId11" action="ppaction://hlinksldjump"/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235075" y="1268413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b="1" smtClean="0">
                  <a:solidFill>
                    <a:schemeClr val="tx2"/>
                  </a:solidFill>
                  <a:latin typeface="+mn-lt"/>
                </a:rPr>
                <a:t>Motivation</a:t>
              </a:r>
              <a:endParaRPr lang="de-DE" sz="1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" name="MIO_AGENDA_ELEMENT_ELEMENTNUMBER_1">
              <a:hlinkClick r:id="rId11" action="ppaction://hlinksldjump"/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34434" y="1268413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MIO_AGENDA_ELEMENT_TITEL_2">
              <a:hlinkClick r:id="rId12" action="ppaction://hlinksldjump"/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235076" y="1844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smtClean="0">
                  <a:latin typeface="+mn-lt"/>
                </a:rPr>
                <a:t>Our construction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8" name="MIO_AGENDA_ELEMENT_ELEMENTNUMBER_2">
              <a:hlinkClick r:id="rId12" action="ppaction://hlinksldjump"/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34434" y="1844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MIO_AGENDA_ELEMENT_TITEL_3">
              <a:hlinkClick r:id="rId13" action="ppaction://hlinksldjump"/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235076" y="2420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smtClean="0">
                  <a:latin typeface="+mn-lt"/>
                </a:rPr>
                <a:t>Evaluation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0" name="MIO_AGENDA_ELEMENT_ELEMENTNUMBER_3">
              <a:hlinkClick r:id="rId13" action="ppaction://hlinksldjump"/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34434" y="2420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Table of contents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34800" y="1268415"/>
            <a:ext cx="11520000" cy="1656530"/>
          </a:xfrm>
        </p:spPr>
        <p:txBody>
          <a:bodyPr/>
          <a:lstStyle/>
          <a:p>
            <a:r>
              <a:rPr lang="en-US" sz="2400" dirty="0" smtClean="0"/>
              <a:t>Verifier: </a:t>
            </a:r>
            <a:r>
              <a:rPr lang="en-US" sz="2400" dirty="0"/>
              <a:t>A party that wants to </a:t>
            </a:r>
            <a:r>
              <a:rPr lang="en-US" sz="2400" dirty="0" smtClean="0"/>
              <a:t>check the identity of a party</a:t>
            </a:r>
          </a:p>
          <a:p>
            <a:r>
              <a:rPr lang="en-US" sz="2400" dirty="0" smtClean="0"/>
              <a:t>Prover</a:t>
            </a:r>
            <a:r>
              <a:rPr lang="en-US" sz="2400" dirty="0"/>
              <a:t>: The </a:t>
            </a:r>
            <a:r>
              <a:rPr lang="en-US" sz="2400" dirty="0" smtClean="0"/>
              <a:t>party that interacts </a:t>
            </a:r>
            <a:r>
              <a:rPr lang="en-US" sz="2400" dirty="0"/>
              <a:t>with the </a:t>
            </a:r>
            <a:r>
              <a:rPr lang="en-US" sz="2400" dirty="0" smtClean="0"/>
              <a:t>verifier </a:t>
            </a:r>
            <a:r>
              <a:rPr lang="en-US" sz="2400" dirty="0"/>
              <a:t>as the asserted </a:t>
            </a:r>
            <a:r>
              <a:rPr lang="en-US" sz="2400" dirty="0" smtClean="0"/>
              <a:t>party proving its identity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identification problem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15880" y="4469342"/>
            <a:ext cx="1296144" cy="1732201"/>
            <a:chOff x="4727848" y="4581128"/>
            <a:chExt cx="1296144" cy="1732201"/>
          </a:xfrm>
        </p:grpSpPr>
        <p:pic>
          <p:nvPicPr>
            <p:cNvPr id="11" name="Chip">
              <a:extLst>
                <a:ext uri="{FF2B5EF4-FFF2-40B4-BE49-F238E27FC236}">
                  <a16:creationId xmlns:a16="http://schemas.microsoft.com/office/drawing/2014/main" id="{C5C350D6-CFBE-4DBE-9B3D-A77383F31E80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6"/>
                </a:ext>
              </a:extLst>
            </a:blip>
            <a:stretch>
              <a:fillRect/>
            </a:stretch>
          </p:blipFill>
          <p:spPr>
            <a:xfrm>
              <a:off x="4727848" y="4581128"/>
              <a:ext cx="1296144" cy="12961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4981582" y="5910911"/>
              <a:ext cx="788677" cy="40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en-US" sz="2400" kern="0" baseline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Chips</a:t>
              </a:r>
              <a:endParaRPr lang="en-US" sz="2400" kern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 bwMode="auto">
          <a:xfrm>
            <a:off x="1487488" y="3645024"/>
            <a:ext cx="2911053" cy="8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400" kern="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Practical application: </a:t>
            </a:r>
          </a:p>
          <a:p>
            <a:pPr marR="0" algn="l" defTabSz="57600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tabLst/>
            </a:pPr>
            <a:r>
              <a:rPr lang="en-US" sz="2400" kern="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Prevent counterfeit</a:t>
            </a:r>
            <a:endParaRPr lang="en-US" sz="2400" kern="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00056" y="2722065"/>
            <a:ext cx="1215076" cy="1355007"/>
            <a:chOff x="7680176" y="4757113"/>
            <a:chExt cx="1215076" cy="1355007"/>
          </a:xfrm>
        </p:grpSpPr>
        <p:pic>
          <p:nvPicPr>
            <p:cNvPr id="10" name="Battery">
              <a:extLst>
                <a:ext uri="{FF2B5EF4-FFF2-40B4-BE49-F238E27FC236}">
                  <a16:creationId xmlns:a16="http://schemas.microsoft.com/office/drawing/2014/main" id="{A7FA3A49-5FD0-4B51-8E27-3AB905E9657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8"/>
                </a:ext>
              </a:extLst>
            </a:blip>
            <a:stretch>
              <a:fillRect/>
            </a:stretch>
          </p:blipFill>
          <p:spPr>
            <a:xfrm>
              <a:off x="7711650" y="4757113"/>
              <a:ext cx="1152128" cy="115212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7680176" y="5709702"/>
              <a:ext cx="1215076" cy="40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en-US" sz="2400" kern="0" baseline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Batteries</a:t>
              </a:r>
              <a:endParaRPr lang="en-US" sz="2400" kern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36160" y="4574989"/>
            <a:ext cx="1934825" cy="1626554"/>
            <a:chOff x="6744072" y="2902637"/>
            <a:chExt cx="1934825" cy="1626554"/>
          </a:xfrm>
        </p:grpSpPr>
        <p:pic>
          <p:nvPicPr>
            <p:cNvPr id="7" name="Gear wheels">
              <a:extLst>
                <a:ext uri="{FF2B5EF4-FFF2-40B4-BE49-F238E27FC236}">
                  <a16:creationId xmlns:a16="http://schemas.microsoft.com/office/drawing/2014/main" id="{918E2CAA-34AB-4FBE-BF8F-B0CD3A68F51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0"/>
                </a:ext>
              </a:extLst>
            </a:blip>
            <a:stretch>
              <a:fillRect/>
            </a:stretch>
          </p:blipFill>
          <p:spPr>
            <a:xfrm>
              <a:off x="7099416" y="2902637"/>
              <a:ext cx="1224136" cy="122413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6744072" y="4126773"/>
              <a:ext cx="1934825" cy="402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en-US" sz="2400" kern="0" baseline="0" dirty="0" smtClean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Machine parts</a:t>
              </a:r>
              <a:endParaRPr lang="en-US" sz="2400" kern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08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</a:t>
            </a:r>
            <a:r>
              <a:rPr lang="en-US" dirty="0" smtClean="0"/>
              <a:t>nown </a:t>
            </a:r>
            <a:r>
              <a:rPr lang="en-US" dirty="0" smtClean="0"/>
              <a:t>solutions in practice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32971" y="1124744"/>
            <a:ext cx="2172069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</a:rPr>
              <a:t>Symmetric </a:t>
            </a:r>
            <a:r>
              <a:rPr lang="en-US" sz="2400" kern="0" dirty="0">
                <a:solidFill>
                  <a:schemeClr val="accent1"/>
                </a:solidFill>
                <a:latin typeface="+mn-lt"/>
              </a:rPr>
              <a:t>keys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7004" y="2924944"/>
            <a:ext cx="3113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kern="0" dirty="0">
                <a:solidFill>
                  <a:schemeClr val="accent1"/>
                </a:solidFill>
                <a:latin typeface="+mn-lt"/>
              </a:rPr>
              <a:t>Public-key encryption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6790" y="4797152"/>
            <a:ext cx="236443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kern="0" dirty="0">
                <a:solidFill>
                  <a:schemeClr val="accent1"/>
                </a:solidFill>
                <a:latin typeface="+mn-lt"/>
              </a:rPr>
              <a:t>Digital signatures</a:t>
            </a:r>
          </a:p>
        </p:txBody>
      </p:sp>
      <p:pic>
        <p:nvPicPr>
          <p:cNvPr id="12" name="Man">
            <a:extLst>
              <a:ext uri="{FF2B5EF4-FFF2-40B4-BE49-F238E27FC236}">
                <a16:creationId xmlns:a16="http://schemas.microsoft.com/office/drawing/2014/main" id="{3CB7E5B3-5CD8-49F5-B863-E8BD1B73644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9"/>
              </a:ext>
            </a:extLst>
          </a:blip>
          <a:stretch>
            <a:fillRect/>
          </a:stretch>
        </p:blipFill>
        <p:spPr>
          <a:xfrm>
            <a:off x="3026717" y="1676238"/>
            <a:ext cx="786513" cy="786513"/>
          </a:xfrm>
          <a:prstGeom prst="rect">
            <a:avLst/>
          </a:prstGeom>
        </p:spPr>
      </p:pic>
      <p:pic>
        <p:nvPicPr>
          <p:cNvPr id="13" name="Chip">
            <a:extLst>
              <a:ext uri="{FF2B5EF4-FFF2-40B4-BE49-F238E27FC236}">
                <a16:creationId xmlns:a16="http://schemas.microsoft.com/office/drawing/2014/main" id="{C5C350D6-CFBE-4DBE-9B3D-A77383F31E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1"/>
              </a:ext>
            </a:extLst>
          </a:blip>
          <a:stretch>
            <a:fillRect/>
          </a:stretch>
        </p:blipFill>
        <p:spPr>
          <a:xfrm>
            <a:off x="7284981" y="1490359"/>
            <a:ext cx="1158270" cy="115827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4322861" y="1954455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322861" y="2396036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956804" y="1592845"/>
            <a:ext cx="1324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err="1" smtClean="0">
                <a:latin typeface="+mn-lt"/>
              </a:rPr>
              <a:t>Enc</a:t>
            </a:r>
            <a:r>
              <a:rPr lang="en-US" sz="1600" kern="0" baseline="-25000" dirty="0" err="1" smtClean="0">
                <a:latin typeface="+mn-lt"/>
              </a:rPr>
              <a:t>S</a:t>
            </a:r>
            <a:r>
              <a:rPr lang="en-US" sz="1600" kern="0" dirty="0" smtClean="0">
                <a:latin typeface="+mn-lt"/>
              </a:rPr>
              <a:t>(nonce)</a:t>
            </a:r>
            <a:endParaRPr lang="en-US" sz="1600" kern="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47750" y="2050870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/>
              <a:t>nonce</a:t>
            </a:r>
            <a:endParaRPr lang="en-US" sz="1600" dirty="0"/>
          </a:p>
        </p:txBody>
      </p:sp>
      <p:pic>
        <p:nvPicPr>
          <p:cNvPr id="26" name="Man">
            <a:extLst>
              <a:ext uri="{FF2B5EF4-FFF2-40B4-BE49-F238E27FC236}">
                <a16:creationId xmlns:a16="http://schemas.microsoft.com/office/drawing/2014/main" id="{3CB7E5B3-5CD8-49F5-B863-E8BD1B7364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9"/>
              </a:ext>
            </a:extLst>
          </a:blip>
          <a:stretch>
            <a:fillRect/>
          </a:stretch>
        </p:blipFill>
        <p:spPr>
          <a:xfrm>
            <a:off x="3026717" y="3537463"/>
            <a:ext cx="786513" cy="786513"/>
          </a:xfrm>
          <a:prstGeom prst="rect">
            <a:avLst/>
          </a:prstGeom>
        </p:spPr>
      </p:pic>
      <p:pic>
        <p:nvPicPr>
          <p:cNvPr id="27" name="Chip">
            <a:extLst>
              <a:ext uri="{FF2B5EF4-FFF2-40B4-BE49-F238E27FC236}">
                <a16:creationId xmlns:a16="http://schemas.microsoft.com/office/drawing/2014/main" id="{C5C350D6-CFBE-4DBE-9B3D-A77383F31E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1"/>
              </a:ext>
            </a:extLst>
          </a:blip>
          <a:stretch>
            <a:fillRect/>
          </a:stretch>
        </p:blipFill>
        <p:spPr>
          <a:xfrm>
            <a:off x="7284981" y="3351584"/>
            <a:ext cx="1158270" cy="115827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4322861" y="3815680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22861" y="4257261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11119" y="345407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err="1" smtClean="0">
                <a:latin typeface="+mn-lt"/>
              </a:rPr>
              <a:t>Enc</a:t>
            </a:r>
            <a:r>
              <a:rPr lang="en-US" sz="1600" kern="0" baseline="-25000" dirty="0" err="1" smtClean="0">
                <a:latin typeface="+mn-lt"/>
              </a:rPr>
              <a:t>PK</a:t>
            </a:r>
            <a:r>
              <a:rPr lang="en-US" sz="1600" kern="0" dirty="0" smtClean="0">
                <a:latin typeface="+mn-lt"/>
              </a:rPr>
              <a:t>(nonce)</a:t>
            </a:r>
            <a:endParaRPr lang="en-US" sz="1600" kern="0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47750" y="3912095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smtClean="0"/>
              <a:t>nonce</a:t>
            </a:r>
            <a:endParaRPr lang="en-US" sz="1600" dirty="0"/>
          </a:p>
        </p:txBody>
      </p:sp>
      <p:pic>
        <p:nvPicPr>
          <p:cNvPr id="34" name="Man">
            <a:extLst>
              <a:ext uri="{FF2B5EF4-FFF2-40B4-BE49-F238E27FC236}">
                <a16:creationId xmlns:a16="http://schemas.microsoft.com/office/drawing/2014/main" id="{3CB7E5B3-5CD8-49F5-B863-E8BD1B7364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9"/>
              </a:ext>
            </a:extLst>
          </a:blip>
          <a:stretch>
            <a:fillRect/>
          </a:stretch>
        </p:blipFill>
        <p:spPr>
          <a:xfrm>
            <a:off x="3026717" y="5323484"/>
            <a:ext cx="786513" cy="786513"/>
          </a:xfrm>
          <a:prstGeom prst="rect">
            <a:avLst/>
          </a:prstGeom>
        </p:spPr>
      </p:pic>
      <p:pic>
        <p:nvPicPr>
          <p:cNvPr id="35" name="Chip">
            <a:extLst>
              <a:ext uri="{FF2B5EF4-FFF2-40B4-BE49-F238E27FC236}">
                <a16:creationId xmlns:a16="http://schemas.microsoft.com/office/drawing/2014/main" id="{C5C350D6-CFBE-4DBE-9B3D-A77383F31E8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11"/>
              </a:ext>
            </a:extLst>
          </a:blip>
          <a:stretch>
            <a:fillRect/>
          </a:stretch>
        </p:blipFill>
        <p:spPr>
          <a:xfrm>
            <a:off x="7284981" y="5137605"/>
            <a:ext cx="1158270" cy="115827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4322861" y="5601701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322861" y="6043282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236529" y="5240091"/>
            <a:ext cx="764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smtClean="0"/>
              <a:t>nonce</a:t>
            </a:r>
            <a:endParaRPr lang="en-US" sz="1600" kern="0" dirty="0"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39973" y="5698116"/>
            <a:ext cx="1358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err="1" smtClean="0"/>
              <a:t>Sig</a:t>
            </a:r>
            <a:r>
              <a:rPr lang="en-US" sz="1600" kern="0" baseline="-25000" dirty="0" err="1" smtClean="0"/>
              <a:t>SK</a:t>
            </a:r>
            <a:r>
              <a:rPr lang="en-US" sz="1600" kern="0" dirty="0" smtClean="0"/>
              <a:t>(nonce)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3003032" y="2442374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smtClean="0">
                <a:latin typeface="+mn-lt"/>
              </a:rPr>
              <a:t>Verifier</a:t>
            </a:r>
            <a:endParaRPr lang="en-US" sz="1600" kern="0" dirty="0"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69617" y="2586390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smtClean="0">
                <a:latin typeface="+mn-lt"/>
              </a:rPr>
              <a:t>Prover</a:t>
            </a:r>
            <a:endParaRPr lang="en-US" sz="1600" kern="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69617" y="4438179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smtClean="0">
                <a:latin typeface="+mn-lt"/>
              </a:rPr>
              <a:t>Prover</a:t>
            </a:r>
            <a:endParaRPr lang="en-US" sz="1600" kern="0" dirty="0"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69617" y="6212473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smtClean="0">
                <a:latin typeface="+mn-lt"/>
              </a:rPr>
              <a:t>Prover</a:t>
            </a:r>
            <a:endParaRPr lang="en-US" sz="1600" kern="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03032" y="4314582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smtClean="0">
                <a:latin typeface="+mn-lt"/>
              </a:rPr>
              <a:t>Verifier</a:t>
            </a:r>
            <a:endParaRPr lang="en-US" sz="1600" kern="0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03032" y="6042774"/>
            <a:ext cx="833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smtClean="0">
                <a:latin typeface="+mn-lt"/>
              </a:rPr>
              <a:t>Verifier</a:t>
            </a:r>
            <a:endParaRPr lang="en-US" sz="1600" kern="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4618" y="3761442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err="1" smtClean="0"/>
              <a:t>Dec</a:t>
            </a:r>
            <a:r>
              <a:rPr lang="en-US" sz="1600" kern="0" baseline="-25000" dirty="0" err="1" smtClean="0"/>
              <a:t>SK</a:t>
            </a:r>
            <a:r>
              <a:rPr lang="en-US" sz="1600" kern="0" dirty="0" smtClean="0"/>
              <a:t>(nonce)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8634618" y="1900217"/>
            <a:ext cx="1335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kern="0" dirty="0" err="1" smtClean="0">
                <a:latin typeface="+mn-lt"/>
              </a:rPr>
              <a:t>Dec</a:t>
            </a:r>
            <a:r>
              <a:rPr lang="en-US" sz="1600" kern="0" baseline="-25000" dirty="0" err="1" smtClean="0">
                <a:latin typeface="+mn-lt"/>
              </a:rPr>
              <a:t>S</a:t>
            </a:r>
            <a:r>
              <a:rPr lang="en-US" sz="1600" kern="0" dirty="0" smtClean="0">
                <a:latin typeface="+mn-lt"/>
              </a:rPr>
              <a:t>(nonce)</a:t>
            </a:r>
            <a:endParaRPr lang="en-US" sz="1600" kern="0" dirty="0"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34618" y="5547463"/>
            <a:ext cx="1358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err="1" smtClean="0"/>
              <a:t>Sig</a:t>
            </a:r>
            <a:r>
              <a:rPr lang="en-US" sz="1600" kern="0" baseline="-25000" dirty="0" err="1" smtClean="0"/>
              <a:t>SK</a:t>
            </a:r>
            <a:r>
              <a:rPr lang="en-US" sz="1600" kern="0" dirty="0" smtClean="0"/>
              <a:t>(nonce)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565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Practical requirements towards </a:t>
            </a:r>
            <a:r>
              <a:rPr lang="en-US" sz="2400" dirty="0" smtClean="0"/>
              <a:t>a post-</a:t>
            </a:r>
            <a:r>
              <a:rPr lang="de-DE" sz="2400" dirty="0" err="1" smtClean="0"/>
              <a:t>quantum</a:t>
            </a:r>
            <a:r>
              <a:rPr lang="de-DE" sz="2400" dirty="0" smtClean="0"/>
              <a:t> </a:t>
            </a:r>
            <a:r>
              <a:rPr lang="en-US" sz="2400" dirty="0" smtClean="0"/>
              <a:t>identification </a:t>
            </a:r>
            <a:r>
              <a:rPr lang="en-US" sz="2400" dirty="0" smtClean="0"/>
              <a:t>protocol</a:t>
            </a:r>
          </a:p>
          <a:p>
            <a:pPr lvl="1"/>
            <a:r>
              <a:rPr lang="en-US" sz="2200" dirty="0" smtClean="0"/>
              <a:t>Active security</a:t>
            </a:r>
          </a:p>
          <a:p>
            <a:pPr lvl="1"/>
            <a:r>
              <a:rPr lang="en-US" sz="2200" dirty="0" smtClean="0"/>
              <a:t>Protection against physical attacks</a:t>
            </a:r>
          </a:p>
          <a:p>
            <a:pPr lvl="1"/>
            <a:r>
              <a:rPr lang="en-US" sz="2200" dirty="0"/>
              <a:t>Asymmetric </a:t>
            </a:r>
            <a:r>
              <a:rPr lang="en-US" sz="2200" dirty="0" smtClean="0"/>
              <a:t>scheme (secret only in Prover)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In Elliptic Curve Crypto signatures and encryption/</a:t>
            </a:r>
            <a:r>
              <a:rPr lang="en-US" sz="2400" dirty="0" err="1" smtClean="0"/>
              <a:t>Diffie</a:t>
            </a:r>
            <a:r>
              <a:rPr lang="en-US" sz="2400" dirty="0" smtClean="0"/>
              <a:t>-Hellman cost roughly the same and physical protection is well understood</a:t>
            </a:r>
          </a:p>
          <a:p>
            <a:endParaRPr lang="en-US" sz="2400" dirty="0" smtClean="0"/>
          </a:p>
          <a:p>
            <a:r>
              <a:rPr lang="en-US" sz="2400" dirty="0" smtClean="0"/>
              <a:t>With the new PQC schemes, signatures are getting much more expensive than PKEs/KEMs</a:t>
            </a:r>
          </a:p>
          <a:p>
            <a:endParaRPr lang="en-US" sz="2400" dirty="0" smtClean="0"/>
          </a:p>
          <a:p>
            <a:r>
              <a:rPr lang="en-US" sz="2400" dirty="0" smtClean="0"/>
              <a:t>Lattice-based PKE/KEM schemes are expensive to protect against side-channel attacks due to properties of the Fujisaki-Okamoto (FO) transform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are different for </a:t>
            </a:r>
            <a:r>
              <a:rPr lang="en-US" dirty="0" smtClean="0"/>
              <a:t>post-quantum cryptography (PQC)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>
            <p:custDataLst>
              <p:tags r:id="rId1"/>
            </p:custDataLst>
          </p:nvPr>
        </p:nvGrpSpPr>
        <p:grpSpPr>
          <a:xfrm>
            <a:off x="334434" y="1268413"/>
            <a:ext cx="10692231" cy="1655999"/>
            <a:chOff x="334434" y="1268413"/>
            <a:chExt cx="10692231" cy="1655999"/>
          </a:xfrm>
        </p:grpSpPr>
        <p:sp>
          <p:nvSpPr>
            <p:cNvPr id="5" name="MIO_AGENDA_ELEMENT_TITEL_1">
              <a:hlinkClick r:id="rId11" action="ppaction://hlinksldjump"/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235076" y="1268413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smtClean="0">
                  <a:latin typeface="+mn-lt"/>
                </a:rPr>
                <a:t>Motivation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6" name="MIO_AGENDA_ELEMENT_ELEMENTNUMBER_1">
              <a:hlinkClick r:id="rId11" action="ppaction://hlinksldjump"/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334434" y="1268413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1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MIO_AGENDA_ELEMENT_TITEL_2">
              <a:hlinkClick r:id="rId12" action="ppaction://hlinksldjump"/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1235075" y="1844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b="1" smtClean="0">
                  <a:solidFill>
                    <a:schemeClr val="tx2"/>
                  </a:solidFill>
                  <a:latin typeface="+mn-lt"/>
                </a:rPr>
                <a:t>Our construction</a:t>
              </a:r>
              <a:endParaRPr lang="de-DE" sz="1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" name="MIO_AGENDA_ELEMENT_ELEMENTNUMBER_2">
              <a:hlinkClick r:id="rId12" action="ppaction://hlinksldjump"/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34434" y="1844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2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MIO_AGENDA_ELEMENT_TITEL_3">
              <a:hlinkClick r:id="rId13" action="ppaction://hlinksldjump"/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1235076" y="2420412"/>
              <a:ext cx="9791589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9E6E6"/>
                  </a:solidFill>
                </a14:hiddenFill>
              </a:ext>
            </a:extLst>
          </p:spPr>
          <p:txBody>
            <a:bodyPr vert="horz" wrap="none" lIns="0" tIns="36000" rIns="3600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576000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None/>
              </a:pPr>
              <a:r>
                <a:rPr lang="de-DE" sz="1800" smtClean="0">
                  <a:latin typeface="+mn-lt"/>
                </a:rPr>
                <a:t>Evaluation</a:t>
              </a:r>
              <a:endParaRPr lang="de-DE" sz="1800" dirty="0">
                <a:latin typeface="+mn-lt"/>
              </a:endParaRPr>
            </a:p>
          </p:txBody>
        </p:sp>
        <p:sp>
          <p:nvSpPr>
            <p:cNvPr id="10" name="MIO_AGENDA_ELEMENT_ELEMENTNUMBER_3">
              <a:hlinkClick r:id="rId13" action="ppaction://hlinksldjump"/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34434" y="2420412"/>
              <a:ext cx="503937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vert="horz" wrap="none" lIns="0" tIns="36000" rIns="0" bIns="36000" rtlCol="0" anchor="ctr"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609585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1219170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828754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2438339" algn="l" rtl="0" fontAlgn="base">
                <a:spcBef>
                  <a:spcPct val="0"/>
                </a:spcBef>
                <a:spcAft>
                  <a:spcPct val="0"/>
                </a:spcAft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1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</a:pPr>
              <a:r>
                <a:rPr lang="de-DE" b="1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3</a:t>
              </a:r>
              <a:endParaRPr lang="de-DE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Table of contents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point: Naïve construction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52" y="902819"/>
            <a:ext cx="10071695" cy="580289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8472264" y="4005064"/>
            <a:ext cx="576064" cy="115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84032" y="3115999"/>
            <a:ext cx="4467570" cy="8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rtlCol="0" anchor="t" anchorCtr="0">
            <a:spAutoFit/>
          </a:bodyPr>
          <a:lstStyle/>
          <a:p>
            <a:pPr algn="ctr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</a:rPr>
              <a:t>Instantiation with Kyber requires </a:t>
            </a:r>
          </a:p>
          <a:p>
            <a:pPr algn="ctr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</a:rPr>
              <a:t>FO-transform for active security</a:t>
            </a:r>
            <a:endParaRPr lang="en-US" sz="2400" kern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4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Goal of the FO transform: Check that the ciphertext was honestly generated</a:t>
            </a:r>
          </a:p>
          <a:p>
            <a:endParaRPr lang="en-US" sz="2400" dirty="0" smtClean="0"/>
          </a:p>
          <a:p>
            <a:r>
              <a:rPr lang="en-US" sz="2400" dirty="0" smtClean="0"/>
              <a:t>The CPA-secured decryption of Kyber is quite straightforward to protect and relatively fast</a:t>
            </a:r>
          </a:p>
          <a:p>
            <a:endParaRPr lang="en-US" sz="2400" dirty="0" smtClean="0"/>
          </a:p>
          <a:p>
            <a:r>
              <a:rPr lang="en-US" sz="2400" dirty="0" smtClean="0"/>
              <a:t>But in CCA-secure lattice-based KEMs like Kyber the re-encryption is sensitive </a:t>
            </a:r>
            <a:r>
              <a:rPr lang="en-US" sz="2400" dirty="0" smtClean="0"/>
              <a:t>to </a:t>
            </a:r>
            <a:r>
              <a:rPr lang="en-US" sz="2400" dirty="0" smtClean="0"/>
              <a:t>physical attacks </a:t>
            </a:r>
          </a:p>
          <a:p>
            <a:pPr lvl="1"/>
            <a:r>
              <a:rPr lang="en-US" sz="2200" dirty="0" smtClean="0"/>
              <a:t>Re-encryption operates on secret-dependent data</a:t>
            </a:r>
          </a:p>
          <a:p>
            <a:pPr lvl="1"/>
            <a:r>
              <a:rPr lang="en-US" sz="2200" dirty="0" smtClean="0"/>
              <a:t>Re-encryption requires operations that are complex and hard to protect like binomial sampling, hashing, masked comparison, etc.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FO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192000" y="6858000"/>
            <a:ext cx="0" cy="0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173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CLMASTER" val="0"/>
  <p:tag name="SLIDESPERROW" val="4"/>
  <p:tag name="THUMBWIDTH" val="220"/>
  <p:tag name="INFINEON_CATEGORY" val="{&quot;CategoryList&quot;:[],&quot;CategoryDictionary&quot;:{}}"/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YBAQEBAQEBAQEBAQEBAQIAAAAAAAAAAwAAAAMAAAAA/////wQASw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10GBAEGmsRCrWeMKWDzcgcFAAAAAAADAAAAAAADAAAAAwADAAEA////////BAAAAAMAEAALVNGgrCHzak+1I7mkeTCCY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F0GBAEGmsRCrWeMKWDzcgcDRGF0YQAbAAAABExpbmtlZFNoYXBlRGF0YQAFAAAAAAACTmFtZQAZAAAATGlua2VkU2hhcGVzRGF0YVByb3BlcnR5ABBWZXJzaW9uAAAAAAAJTGFzdFdyaXRlAEHvOgOCAQAAAAEA/////8YAxgAAAAVfaWQAEAAAAARU0aCsIfNqT7UjuaR5MIJhA0RhdGEAUwAAAAhQcmVzZW50YXRpb25TY2FubmVkRm9yTGlua2VkU2hhcGVzAAECTnVtYmVyRm9ybWF0U2VwYXJhdG9yTW9kZQAKAAAAQXV0b21hdGljAAACTmFtZQAkAAAATGlua2VkU2hhcGVQcmVzZW50YXRpb25TZXR0aW5nc0RhdGEAEFZlcnNpb24AAAAAAAlMYXN0V3JpdGUAWe86A4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Two_ColumnsMIOPlaceholderMapping.11MIOPlaceholderMapping-Infineon 16:9MIOPlaceholderMapping.Row | 2 columnsMIOPlaceholderMapping.1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Two_Columns_RowMIOPlaceholderMapping.12MIOPlaceholderMapping-Infineon 16:9MIOPlaceholderMapping.Row | 2 columns | rowMIOPlaceholderMapping.1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Three_ColumnsMIOPlaceholderMapping.13MIOPlaceholderMapping-Infineon 16:9MIOPlaceholderMapping.3 columnsMIOPlaceholderMapping.1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Three_ColumnsMIOPlaceholderMapping.14MIOPlaceholderMapping-Infineon 16:9MIOPlaceholderMapping.Row | 3 columnsMIOPlaceholderMapping.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PresentationTitle_1MIOPlaceholderMapping.2MIOPlaceholderMapping-Infineon 16:9MIOPlaceholderMapping.Presentation title 1MIOPlaceholderMapping.1MIOPlaceholderMapping;Infineon 16:9MIOPlaceholderMapping.IFX_PresentationTitle_2MIOPlaceholderMapping.3MIOPlaceholderMapping-Infineon 16:9MIOPlaceholderMapping.Presentation title 1MIOPlaceholderMapping.1MIOPlaceholderMapping;Infineon 16:9MIOPlaceholderMapping.IFX_PresentationTitle_3MIOPlaceholderMapping.4MIOPlaceholderMapping-Infineon 16:9MIOPlaceholderMapping.Presentation title 1MIOPlaceholderMapping.1MIOPlaceholderMapping;Infineon 16:9MIOPlaceholderMapping.IFX_PresentationTitle_1MIOPlaceholderMapping.2MIOPlaceholderMapping.Picture Placeholder 20MIOPlaceholderMapping.18MIOPlaceholderMapping-Infineon 16:9MIOPlaceholderMapping.Presentation title 1MIOPlaceholderMapping.1MIOPlaceholderMapping.Crystal Picture PlaceholderMIOPlaceholderMapping.15MIOPlaceholderMapping;Infineon 16:9MIOPlaceholderMapping.IFX_PresentationTitle_2MIOPlaceholderMapping.3MIOPlaceholderMapping.Picture Placeholder 20MIOPlaceholderMapping.14MIOPlaceholderMapping-Infineon 16:9MIOPlaceholderMapping.Presentation title 1MIOPlaceholderMapping.1MIOPlaceholderMapping.Crystal Picture PlaceholderMIOPlaceholderMapping.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our_ColumnsMIOPlaceholderMapping.15MIOPlaceholderMapping-Infineon 16:9MIOPlaceholderMapping.4 columnsMIOPlaceholderMapping.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Row_and_Four_ColumnsMIOPlaceholderMapping.16MIOPlaceholderMapping-Infineon 16:9MIOPlaceholderMapping.Row | 4 columnsMIOPlaceholderMapping.1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EmptyMIOPlaceholderMapping.17MIOPlaceholderMapping-Infineon 16:9MIOPlaceholderMapping.EmptyMIOPlaceholderMapping.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ullpicMIOPlaceholderMapping.18MIOPlaceholderMapping-Infineon 16:9MIOPlaceholderMapping.FullpicMIOPlaceholderMapping.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Final_ClaimMIOPlaceholderMapping.19MIOPlaceholderMapping-Infineon 16:9MIOPlaceholderMapping.FinalMIOPlaceholderMapping.1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1"/>
  <p:tag name="MIO_AGENDA_ELEMENTNAME" val="Motivation"/>
  <p:tag name="MIO_AGENDA_EXPLICIT_ITEM_LEVEL_TAG" val="0"/>
  <p:tag name="MIO_AGENDA_NUMBER_STRING_TAG" val="1"/>
  <p:tag name="MIO_AGENDA_SHOW_SUBITEMS_LEVEL2_TAG" val="True"/>
  <p:tag name="MIO_AGENDA_SCALEMODE_FIT_TO_SLIDE_TAG" val="True"/>
  <p:tag name="MIO_AGENDA_AUTOMATIC_UPDATE_TAG" val="True"/>
  <p:tag name="MIO_EKGUID" val="d9b0a732-6d6c-4fe3-b9e8-6a4a78dae162"/>
  <p:tag name="MIO_GUID" val="fa404825-3044-4105-b65c-babcb6de7687"/>
  <p:tag name="MIO_VERSION" val="31.12.9999 23:59:59"/>
  <p:tag name="MIO_DBID" val="FDE84254-54DB-49E3-9A0E-CDE72035D530"/>
  <p:tag name="MIO_LASTDOWNLOADED" val="07.05.2023 20:26:45.556"/>
  <p:tag name="MIO_UPDATE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01c70cb8-96fa-4909-9766-e8c91b4bdc51"/>
  <p:tag name="MIO_GUID" val="be408a05-6002-4a38-97db-b4548c621dda"/>
  <p:tag name="MIO_UPDATE" val="True"/>
  <p:tag name="MIO_VERSION" val="05.03.2023 11:12:20"/>
  <p:tag name="MIO_DBID" val="FDE84254-54DB-49E3-9A0E-CDE72035D530"/>
  <p:tag name="MIO_LASTDOWNLOADED" val="01.05.2023 18:27:40.871"/>
  <p:tag name="MIO_OBJECTNAME" val="Gear wheels"/>
  <p:tag name="MIO_LASTEDITORNAME" val="Verena Koh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4ccd882f-68e4-4c74-933c-70788a233a6c"/>
  <p:tag name="MIO_GUID" val="0efa1a75-d575-4c07-8216-545ce0b57cc5"/>
  <p:tag name="MIO_UPDATE" val="True"/>
  <p:tag name="MIO_VERSION" val="05.03.2023 11:08:51"/>
  <p:tag name="MIO_DBID" val="FDE84254-54DB-49E3-9A0E-CDE72035D530"/>
  <p:tag name="MIO_LASTDOWNLOADED" val="01.05.2023 18:28:06.979"/>
  <p:tag name="MIO_OBJECTNAME" val="Battery"/>
  <p:tag name="MIO_LASTEDITORNAME" val="Verena Koh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d92c822b-a9f8-464b-8e0c-3a87c8de70b6"/>
  <p:tag name="MIO_GUID" val="2b5486f5-a1b3-4428-b23c-2282c4e046f1"/>
  <p:tag name="MIO_UPDATE" val="True"/>
  <p:tag name="MIO_VERSION" val="05.03.2023 11:09:38"/>
  <p:tag name="MIO_DBID" val="FDE84254-54DB-49E3-9A0E-CDE72035D530"/>
  <p:tag name="MIO_LASTDOWNLOADED" val="01.05.2023 18:28:30.499"/>
  <p:tag name="MIO_OBJECTNAME" val="Chip"/>
  <p:tag name="MIO_LASTEDITORNAME" val="Verena Koh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23e717de-d1a9-4439-b287-696e351429ff"/>
  <p:tag name="MIO_GUID" val="b1475558-8120-4443-bd92-60d248af41ab"/>
  <p:tag name="MIO_UPDATE" val="True"/>
  <p:tag name="MIO_VERSION" val="05.03.2023 11:13:43"/>
  <p:tag name="MIO_DBID" val="FDE84254-54DB-49E3-9A0E-CDE72035D530"/>
  <p:tag name="MIO_LASTDOWNLOADED" val="01.05.2023 18:34:57.499"/>
  <p:tag name="MIO_OBJECTNAME" val="Man"/>
  <p:tag name="MIO_LASTEDITORNAME" val="Verena Koh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d92c822b-a9f8-464b-8e0c-3a87c8de70b6"/>
  <p:tag name="MIO_GUID" val="a69a30c0-0a64-4878-8658-55a6fa790ed3"/>
  <p:tag name="MIO_UPDATE" val="True"/>
  <p:tag name="MIO_VERSION" val="05.03.2023 11:09:38"/>
  <p:tag name="MIO_DBID" val="FDE84254-54DB-49E3-9A0E-CDE72035D530"/>
  <p:tag name="MIO_LASTDOWNLOADED" val="01.05.2023 18:35:20.392"/>
  <p:tag name="MIO_OBJECTNAME" val="Chip"/>
  <p:tag name="MIO_LASTEDITORNAME" val="Verena Koh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23e717de-d1a9-4439-b287-696e351429ff"/>
  <p:tag name="MIO_GUID" val="b1475558-8120-4443-bd92-60d248af41ab"/>
  <p:tag name="MIO_UPDATE" val="True"/>
  <p:tag name="MIO_VERSION" val="05.03.2023 11:13:43"/>
  <p:tag name="MIO_DBID" val="FDE84254-54DB-49E3-9A0E-CDE72035D530"/>
  <p:tag name="MIO_LASTDOWNLOADED" val="01.05.2023 18:34:57.499"/>
  <p:tag name="MIO_OBJECTNAME" val="Man"/>
  <p:tag name="MIO_LASTEDITORNAME" val="Verena Koh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d92c822b-a9f8-464b-8e0c-3a87c8de70b6"/>
  <p:tag name="MIO_GUID" val="a69a30c0-0a64-4878-8658-55a6fa790ed3"/>
  <p:tag name="MIO_UPDATE" val="True"/>
  <p:tag name="MIO_VERSION" val="05.03.2023 11:09:38"/>
  <p:tag name="MIO_DBID" val="FDE84254-54DB-49E3-9A0E-CDE72035D530"/>
  <p:tag name="MIO_LASTDOWNLOADED" val="01.05.2023 18:35:20.392"/>
  <p:tag name="MIO_OBJECTNAME" val="Chip"/>
  <p:tag name="MIO_LASTEDITORNAME" val="Verena Koh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23e717de-d1a9-4439-b287-696e351429ff"/>
  <p:tag name="MIO_GUID" val="b1475558-8120-4443-bd92-60d248af41ab"/>
  <p:tag name="MIO_UPDATE" val="True"/>
  <p:tag name="MIO_VERSION" val="05.03.2023 11:13:43"/>
  <p:tag name="MIO_DBID" val="FDE84254-54DB-49E3-9A0E-CDE72035D530"/>
  <p:tag name="MIO_LASTDOWNLOADED" val="01.05.2023 18:34:57.499"/>
  <p:tag name="MIO_OBJECTNAME" val="Man"/>
  <p:tag name="MIO_LASTEDITORNAME" val="Verena Koh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d92c822b-a9f8-464b-8e0c-3a87c8de70b6"/>
  <p:tag name="MIO_GUID" val="a69a30c0-0a64-4878-8658-55a6fa790ed3"/>
  <p:tag name="MIO_UPDATE" val="True"/>
  <p:tag name="MIO_VERSION" val="05.03.2023 11:09:38"/>
  <p:tag name="MIO_DBID" val="FDE84254-54DB-49E3-9A0E-CDE72035D530"/>
  <p:tag name="MIO_LASTDOWNLOADED" val="01.05.2023 18:35:20.392"/>
  <p:tag name="MIO_OBJECTNAME" val="Chip"/>
  <p:tag name="MIO_LASTEDITORNAME" val="Verena Koh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2"/>
  <p:tag name="MIO_AGENDA_ELEMENTNAME" val="Our construction"/>
  <p:tag name="MIO_AGENDA_EXPLICIT_ITEM_LEVEL_TAG" val="0"/>
  <p:tag name="MIO_AGENDA_NUMBER_STRING_TAG" val="2"/>
  <p:tag name="MIO_AGENDA_SHOW_SUBITEMS_LEVEL2_TAG" val="True"/>
  <p:tag name="MIO_AGENDA_SCALEMODE_FIT_TO_SLIDE_TAG" val="True"/>
  <p:tag name="MIO_AGENDA_AUTOMATIC_UPDATE_TAG" val="True"/>
  <p:tag name="MIO_EKGUID" val="d9b0a732-6d6c-4fe3-b9e8-6a4a78dae162"/>
  <p:tag name="MIO_GUID" val="74f250cb-8a8d-449b-be46-a459639a6bc7"/>
  <p:tag name="MIO_VERSION" val="31.12.9999 23:59:59"/>
  <p:tag name="MIO_DBID" val="FDE84254-54DB-49E3-9A0E-CDE72035D530"/>
  <p:tag name="MIO_LASTDOWNLOADED" val="07.05.2023 20:26:45.640"/>
  <p:tag name="MIO_UPDATE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3"/>
  <p:tag name="MIO_AGENDA_ELEMENTNAME" val="Evaluation"/>
  <p:tag name="MIO_AGENDA_EXPLICIT_ITEM_LEVEL_TAG" val="0"/>
  <p:tag name="MIO_AGENDA_NUMBER_STRING_TAG" val="3"/>
  <p:tag name="MIO_AGENDA_SHOW_SUBITEMS_LEVEL2_TAG" val="True"/>
  <p:tag name="MIO_AGENDA_SCALEMODE_FIT_TO_SLIDE_TAG" val="True"/>
  <p:tag name="MIO_AGENDA_AUTOMATIC_UPDATE_TAG" val="True"/>
  <p:tag name="MIO_EKGUID" val="d9b0a732-6d6c-4fe3-b9e8-6a4a78dae162"/>
  <p:tag name="MIO_GUID" val="7d5c9ba7-2ce2-4681-a5cb-0b6719145c19"/>
  <p:tag name="MIO_VERSION" val="31.12.9999 23:59:59"/>
  <p:tag name="MIO_DBID" val="FDE84254-54DB-49E3-9A0E-CDE72035D530"/>
  <p:tag name="MIO_LASTDOWNLOADED" val="07.05.2023 20:26:45.704"/>
  <p:tag name="MIO_UPDAT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PresentationTitleMIOPlaceholderMapping.1MIOPlaceholderMapping-Infineon 16:9MIOPlaceholderMapping.Presentation title 3MIOPlaceholderMapping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OnlyMIOPlaceholderMapping.5MIOPlaceholderMapping-Infineon 16:9MIOPlaceholderMapping.Title OnlyMIOPlaceholderMapping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4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True"/>
  <p:tag name="MIO_NUMBER_OF_VALID_LAYOUTS" val="18"/>
  <p:tag name="MIO_HDS" val="True"/>
  <p:tag name="MIO_SKIPVERSION" val="01.01.0001 00:00:00"/>
  <p:tag name="MIO_EKGUID" val="f8120ca7-cceb-428f-a7d0-f20ce9397e1b"/>
  <p:tag name="MIO_UPDATE" val="True"/>
  <p:tag name="MIO_VERSION" val="30.03.2023 14:13:39"/>
  <p:tag name="MIO_DBID" val="FDE84254-54DB-49E3-9A0E-CDE72035D530"/>
  <p:tag name="MIO_LASTDOWNLOADED" val="27.04.2023 13:48:37.622"/>
  <p:tag name="MIO_OBJECTNAME" val="Infineon LCD 16:9"/>
  <p:tag name="MIO_CDID" val="e2fc2f9e-d5cf-4311-b3a1-0559b8fd1ab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ContentMIOPlaceholderMapping.6MIOPlaceholderMapping-Infineon 16:9MIOPlaceholderMapping.Title | contentMIOPlaceholderMapping.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Two_ContentMIOPlaceholderMapping.8MIOPlaceholderMapping-Infineon 16:9MIOPlaceholderMapping.2 contentsMIOPlaceholderMapping.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SectionMIOPlaceholderMapping.9MIOPlaceholderMapping-Infineon 16:9MIOPlaceholderMapping.Section 1MIOPlaceholderMapping.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Infineon 16:9MIOPlaceholderMapping.IFX_Title_and_Four_ContentMIOPlaceholderMapping.10MIOPlaceholderMapping-Infineon 16:9MIOPlaceholderMapping.4 contentsMIOPlaceholderMapping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Infineon 16:9">
  <a:themeElements>
    <a:clrScheme name="Infineon 2023 - 2">
      <a:dk1>
        <a:srgbClr val="1D1D1D"/>
      </a:dk1>
      <a:lt1>
        <a:srgbClr val="FFFFFF"/>
      </a:lt1>
      <a:dk2>
        <a:srgbClr val="0A8276"/>
      </a:dk2>
      <a:lt2>
        <a:srgbClr val="8D8786"/>
      </a:lt2>
      <a:accent1>
        <a:srgbClr val="0A8276"/>
      </a:accent1>
      <a:accent2>
        <a:srgbClr val="575352"/>
      </a:accent2>
      <a:accent3>
        <a:srgbClr val="F97414"/>
      </a:accent3>
      <a:accent4>
        <a:srgbClr val="9BBA43"/>
      </a:accent4>
      <a:accent5>
        <a:srgbClr val="FCD442"/>
      </a:accent5>
      <a:accent6>
        <a:srgbClr val="9C216E"/>
      </a:accent6>
      <a:hlink>
        <a:srgbClr val="0A8276"/>
      </a:hlink>
      <a:folHlink>
        <a:srgbClr val="0A8276"/>
      </a:folHlink>
    </a:clrScheme>
    <a:fontScheme name="Infineon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noFill/>
          <a:miter lim="800000"/>
          <a:headEnd/>
          <a:tailEnd/>
        </a:ln>
      </a:spPr>
      <a:bodyPr wrap="square" lIns="72000" tIns="72000" rIns="72000" bIns="72000" rtlCol="0" anchor="ctr"/>
      <a:lstStyle>
        <a:defPPr algn="ctr" defTabSz="576000" eaLnBrk="0" hangingPunct="0">
          <a:lnSpc>
            <a:spcPct val="120000"/>
          </a:lnSpc>
          <a:defRPr sz="1600" baseline="0" dirty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spDef>
    <a:lnDef>
      <a:spPr>
        <a:ln w="9525">
          <a:solidFill>
            <a:schemeClr val="bg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 rtlCol="0" anchor="t" anchorCtr="0">
        <a:spAutoFit/>
      </a:bodyPr>
      <a:lstStyle>
        <a:defPPr marL="252000" marR="0" indent="-252000" algn="l" defTabSz="576000" eaLnBrk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>
            <a:schemeClr val="tx2"/>
          </a:buClr>
          <a:buSzTx/>
          <a:buFont typeface="Arial" panose="020B0604020202020204" pitchFamily="34" charset="0"/>
          <a:buChar char="‒"/>
          <a:tabLst/>
          <a:defRPr sz="1800" kern="0" baseline="0" dirty="0"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Ocean 100">
      <a:srgbClr val="0A8276"/>
    </a:custClr>
    <a:custClr name="Ocean 80">
      <a:srgbClr val="3B9B91"/>
    </a:custClr>
    <a:custClr name="Ocean 60">
      <a:srgbClr val="6CB4AD"/>
    </a:custClr>
    <a:custClr name="Ocean 40">
      <a:srgbClr val="B8DEDA"/>
    </a:custClr>
    <a:custClr name="White">
      <a:srgbClr val="FFFFFF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Main">
      <a:srgbClr val="9BBA43"/>
    </a:custClr>
    <a:custClr name="Berry Main">
      <a:srgbClr val="9C216E"/>
    </a:custClr>
    <a:custClr name="Engineering Main">
      <a:srgbClr val="575352"/>
    </a:custClr>
    <a:custClr name="Sun Main">
      <a:srgbClr val="F97414"/>
    </a:custClr>
    <a:custClr name="Sand Main">
      <a:srgbClr val="FCD442"/>
    </a:custClr>
    <a:custClr name="White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Lawn Light">
      <a:srgbClr val="B9D257"/>
    </a:custClr>
    <a:custClr name="Berry Light">
      <a:srgbClr val="BE3283"/>
    </a:custClr>
    <a:custClr name="Engineering Light">
      <a:srgbClr val="8D8786"/>
    </a:custClr>
    <a:custClr name="Sun Light">
      <a:srgbClr val="FF9737"/>
    </a:custClr>
    <a:custClr name="Sand Light">
      <a:srgbClr val="FBE273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Grey 300 ">
      <a:srgbClr val="DCD5D7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  <a:custClr name="White ">
      <a:srgbClr val="FFFFFF"/>
    </a:custClr>
  </a:custClrLst>
  <a:extLst>
    <a:ext uri="{05A4C25C-085E-4340-85A3-A5531E510DB2}">
      <thm15:themeFamily xmlns:thm15="http://schemas.microsoft.com/office/thememl/2012/main" name="Default Theme.pptx" id="{1D6FBEBA-C6A7-420B-A7D4-49267CF22469}" vid="{B3FCA129-7DE6-4B5C-BA66-EBEFFC98B7B0}"/>
    </a:ext>
  </a:extLst>
</a:theme>
</file>

<file path=ppt/theme/theme2.xml><?xml version="1.0" encoding="utf-8"?>
<a:theme xmlns:a="http://schemas.openxmlformats.org/drawingml/2006/main" name="Larissa-Design">
  <a:themeElements>
    <a:clrScheme name="Infineon">
      <a:dk1>
        <a:srgbClr val="000000"/>
      </a:dk1>
      <a:lt1>
        <a:srgbClr val="FFFFFF"/>
      </a:lt1>
      <a:dk2>
        <a:srgbClr val="FFE054"/>
      </a:dk2>
      <a:lt2>
        <a:srgbClr val="E9E6E6"/>
      </a:lt2>
      <a:accent1>
        <a:srgbClr val="E30034"/>
      </a:accent1>
      <a:accent2>
        <a:srgbClr val="928285"/>
      </a:accent2>
      <a:accent3>
        <a:srgbClr val="84B6A7"/>
      </a:accent3>
      <a:accent4>
        <a:srgbClr val="AEC067"/>
      </a:accent4>
      <a:accent5>
        <a:srgbClr val="EE813C"/>
      </a:accent5>
      <a:accent6>
        <a:srgbClr val="AB377A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_ColorTheme_2012">
      <a:dk1>
        <a:srgbClr val="00214A"/>
      </a:dk1>
      <a:lt1>
        <a:srgbClr val="FFFFFF"/>
      </a:lt1>
      <a:dk2>
        <a:srgbClr val="00214A"/>
      </a:dk2>
      <a:lt2>
        <a:srgbClr val="C8D8E6"/>
      </a:lt2>
      <a:accent1>
        <a:srgbClr val="B70D28"/>
      </a:accent1>
      <a:accent2>
        <a:srgbClr val="E3EBF2"/>
      </a:accent2>
      <a:accent3>
        <a:srgbClr val="005DA9"/>
      </a:accent3>
      <a:accent4>
        <a:srgbClr val="969696"/>
      </a:accent4>
      <a:accent5>
        <a:srgbClr val="FDC400"/>
      </a:accent5>
      <a:accent6>
        <a:srgbClr val="009651"/>
      </a:accent6>
      <a:hlink>
        <a:srgbClr val="1122CC"/>
      </a:hlink>
      <a:folHlink>
        <a:srgbClr val="1122CC"/>
      </a:folHlink>
    </a:clrScheme>
    <a:fontScheme name="Infineon Fonts">
      <a:majorFont>
        <a:latin typeface="Verdana"/>
        <a:ea typeface=""/>
        <a:cs typeface="Verdana"/>
      </a:majorFont>
      <a:minorFont>
        <a:latin typeface="Verdana"/>
        <a:ea typeface=""/>
        <a:cs typeface="Verdana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5AAE9148B404486CBFDD74AD2AA0B" ma:contentTypeVersion="2" ma:contentTypeDescription="Create a new document." ma:contentTypeScope="" ma:versionID="a24cc1775e4f53b56bd6bf310015a115">
  <xsd:schema xmlns:xsd="http://www.w3.org/2001/XMLSchema" xmlns:xs="http://www.w3.org/2001/XMLSchema" xmlns:p="http://schemas.microsoft.com/office/2006/metadata/properties" xmlns:ns2="a709603d-609a-478b-a91d-3c5e984c0e79" xmlns:ns3="6ef45842-284e-44e4-b2db-1749e7948b44" targetNamespace="http://schemas.microsoft.com/office/2006/metadata/properties" ma:root="true" ma:fieldsID="f8923fe8aa0ace7ab58ef4ccc8b43a85" ns2:_="" ns3:_="">
    <xsd:import namespace="a709603d-609a-478b-a91d-3c5e984c0e79"/>
    <xsd:import namespace="6ef45842-284e-44e4-b2db-1749e7948b44"/>
    <xsd:element name="properties">
      <xsd:complexType>
        <xsd:sequence>
          <xsd:element name="documentManagement">
            <xsd:complexType>
              <xsd:all>
                <xsd:element ref="ns2:V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9603d-609a-478b-a91d-3c5e984c0e79" elementFormDefault="qualified">
    <xsd:import namespace="http://schemas.microsoft.com/office/2006/documentManagement/types"/>
    <xsd:import namespace="http://schemas.microsoft.com/office/infopath/2007/PartnerControls"/>
    <xsd:element name="Ver" ma:index="8" nillable="true" ma:displayName="Ver" ma:default="0" ma:internalName="V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45842-284e-44e4-b2db-1749e7948b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 xmlns="a709603d-609a-478b-a91d-3c5e984c0e79">0</Ver>
  </documentManagement>
</p:properties>
</file>

<file path=customXml/itemProps1.xml><?xml version="1.0" encoding="utf-8"?>
<ds:datastoreItem xmlns:ds="http://schemas.openxmlformats.org/officeDocument/2006/customXml" ds:itemID="{63C6748B-B74E-4BE1-834C-AEBB9BCA18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2014AB-78C2-4F59-9D6E-9572E72F77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9603d-609a-478b-a91d-3c5e984c0e79"/>
    <ds:schemaRef ds:uri="6ef45842-284e-44e4-b2db-1749e7948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44A13-A380-40B3-9980-61BD11F58D0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D299A1D5-F553-4264-9022-E0136C61CE27}">
  <ds:schemaRefs>
    <ds:schemaRef ds:uri="a709603d-609a-478b-a91d-3c5e984c0e79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ef45842-284e-44e4-b2db-1749e7948b4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137</TotalTime>
  <Words>581</Words>
  <Application>Microsoft Office PowerPoint</Application>
  <PresentationFormat>Widescreen</PresentationFormat>
  <Paragraphs>120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 Unicode MS</vt:lpstr>
      <vt:lpstr>Arial</vt:lpstr>
      <vt:lpstr>Verdana</vt:lpstr>
      <vt:lpstr>Infineon 16:9</vt:lpstr>
      <vt:lpstr>A Lightweight Identification Protocol Based on Lattices</vt:lpstr>
      <vt:lpstr>Table of contents</vt:lpstr>
      <vt:lpstr>The identification problem</vt:lpstr>
      <vt:lpstr>Some known solutions in practice</vt:lpstr>
      <vt:lpstr>Practical requirements</vt:lpstr>
      <vt:lpstr>Things are different for post-quantum cryptography (PQC)</vt:lpstr>
      <vt:lpstr>Table of contents</vt:lpstr>
      <vt:lpstr>Starting point: Naïve construction</vt:lpstr>
      <vt:lpstr>Rationale for FO transform</vt:lpstr>
      <vt:lpstr>Protocol</vt:lpstr>
      <vt:lpstr>Table of contents</vt:lpstr>
      <vt:lpstr>Implementation based on Kyber</vt:lpstr>
      <vt:lpstr>Results for functional implementation</vt:lpstr>
      <vt:lpstr>Advantage with masking</vt:lpstr>
      <vt:lpstr>Conclusion</vt:lpstr>
      <vt:lpstr>PowerPoint Presentation</vt:lpstr>
    </vt:vector>
  </TitlesOfParts>
  <Company>Infineon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Lightweight Identification Protocol Based on Lattices</dc:title>
  <dc:creator>Poeppelmann Thomas (IFAG DSS TI CI PCE)</dc:creator>
  <cp:lastModifiedBy>Poeppelmann Thomas (IFAG DSS TI CI PCE)</cp:lastModifiedBy>
  <cp:revision>16</cp:revision>
  <dcterms:created xsi:type="dcterms:W3CDTF">2023-05-02T01:19:13Z</dcterms:created>
  <dcterms:modified xsi:type="dcterms:W3CDTF">2023-05-08T03:56:03Z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D">
    <vt:lpwstr/>
  </property>
  <property fmtid="{D5CDD505-2E9C-101B-9397-08002B2CF9AE}" pid="3" name="DocumentVersion">
    <vt:lpwstr/>
  </property>
  <property fmtid="{D5CDD505-2E9C-101B-9397-08002B2CF9AE}" pid="4" name="Proprietary">
    <vt:lpwstr/>
  </property>
  <property fmtid="{D5CDD505-2E9C-101B-9397-08002B2CF9AE}" pid="5" name="ConfidentialityMarking">
    <vt:lpwstr>restricted</vt:lpwstr>
  </property>
  <property fmtid="{D5CDD505-2E9C-101B-9397-08002B2CF9AE}" pid="6" name="AdditionalMarking">
    <vt:lpwstr/>
  </property>
  <property fmtid="{D5CDD505-2E9C-101B-9397-08002B2CF9AE}" pid="7" name="TemplateCompany">
    <vt:lpwstr>IFX</vt:lpwstr>
  </property>
  <property fmtid="{D5CDD505-2E9C-101B-9397-08002B2CF9AE}" pid="8" name="ContentTypeId">
    <vt:lpwstr>0x010100A655AAE9148B404486CBFDD74AD2AA0B</vt:lpwstr>
  </property>
  <property fmtid="{D5CDD505-2E9C-101B-9397-08002B2CF9AE}" pid="9" name="empower.integration.Classification.DocumentId">
    <vt:lpwstr/>
  </property>
  <property fmtid="{D5CDD505-2E9C-101B-9397-08002B2CF9AE}" pid="10" name="empower.integration.Classification.DocumentVersion">
    <vt:lpwstr/>
  </property>
  <property fmtid="{D5CDD505-2E9C-101B-9397-08002B2CF9AE}" pid="11" name="empower.integration.Classification.DocumentOwner">
    <vt:lpwstr/>
  </property>
  <property fmtid="{D5CDD505-2E9C-101B-9397-08002B2CF9AE}" pid="12" name="empower.integration.Classification.ShowFooter">
    <vt:bool>true</vt:bool>
  </property>
  <property fmtid="{D5CDD505-2E9C-101B-9397-08002B2CF9AE}" pid="13" name="empower.integration.Classification.RestrictionLevel">
    <vt:i4>-1</vt:i4>
  </property>
  <property fmtid="{D5CDD505-2E9C-101B-9397-08002B2CF9AE}" pid="14" name="empower.integration.Classification.FooterDate">
    <vt:filetime>2023-05-08T07:00:00Z</vt:filetime>
  </property>
  <property fmtid="{D5CDD505-2E9C-101B-9397-08002B2CF9AE}" pid="15" name="empower.integration.Classification.DateFormat">
    <vt:lpwstr>d MMM yyyy</vt:lpwstr>
  </property>
  <property fmtid="{D5CDD505-2E9C-101B-9397-08002B2CF9AE}" pid="16" name="empower.integration.Classification.IsDraft">
    <vt:bool>false</vt:bool>
  </property>
  <property fmtid="{D5CDD505-2E9C-101B-9397-08002B2CF9AE}" pid="17" name="empower.integration.Classification.IsProprietary">
    <vt:bool>false</vt:bool>
  </property>
  <property fmtid="{D5CDD505-2E9C-101B-9397-08002B2CF9AE}" pid="18" name="empower.integration.Classification.HasAdditionalMarking">
    <vt:bool>false</vt:bool>
  </property>
  <property fmtid="{D5CDD505-2E9C-101B-9397-08002B2CF9AE}" pid="19" name="empower.integration.Classification.AdditionalMarking">
    <vt:lpwstr/>
  </property>
  <property fmtid="{D5CDD505-2E9C-101B-9397-08002B2CF9AE}" pid="20" name="empower.integration.Classification.IsEmpowerClassified">
    <vt:bool>true</vt:bool>
  </property>
  <property fmtid="{D5CDD505-2E9C-101B-9397-08002B2CF9AE}" pid="21" name="empower_migrated_document">
    <vt:lpwstr>true</vt:lpwstr>
  </property>
  <property fmtid="{D5CDD505-2E9C-101B-9397-08002B2CF9AE}" pid="22" name="MSIP_Label_a15a25aa-e944-415d-b7a7-40f6b9180b6b_Enabled">
    <vt:lpwstr>true</vt:lpwstr>
  </property>
  <property fmtid="{D5CDD505-2E9C-101B-9397-08002B2CF9AE}" pid="23" name="MSIP_Label_a15a25aa-e944-415d-b7a7-40f6b9180b6b_SetDate">
    <vt:lpwstr>2023-03-24T13:40:28Z</vt:lpwstr>
  </property>
  <property fmtid="{D5CDD505-2E9C-101B-9397-08002B2CF9AE}" pid="24" name="MSIP_Label_a15a25aa-e944-415d-b7a7-40f6b9180b6b_Method">
    <vt:lpwstr>Standard</vt:lpwstr>
  </property>
  <property fmtid="{D5CDD505-2E9C-101B-9397-08002B2CF9AE}" pid="25" name="MSIP_Label_a15a25aa-e944-415d-b7a7-40f6b9180b6b_Name">
    <vt:lpwstr>a15a25aa-e944-415d-b7a7-40f6b9180b6b</vt:lpwstr>
  </property>
  <property fmtid="{D5CDD505-2E9C-101B-9397-08002B2CF9AE}" pid="26" name="MSIP_Label_a15a25aa-e944-415d-b7a7-40f6b9180b6b_SiteId">
    <vt:lpwstr>eeb8d0e8-3544-41d3-aac6-934c309faf5a</vt:lpwstr>
  </property>
  <property fmtid="{D5CDD505-2E9C-101B-9397-08002B2CF9AE}" pid="27" name="MSIP_Label_a15a25aa-e944-415d-b7a7-40f6b9180b6b_ActionId">
    <vt:lpwstr>73b1d637-b020-4fda-a205-ff5e02ff8705</vt:lpwstr>
  </property>
  <property fmtid="{D5CDD505-2E9C-101B-9397-08002B2CF9AE}" pid="28" name="MSIP_Label_a15a25aa-e944-415d-b7a7-40f6b9180b6b_ContentBits">
    <vt:lpwstr>0</vt:lpwstr>
  </property>
</Properties>
</file>