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3"/>
  </p:notesMasterIdLst>
  <p:sldIdLst>
    <p:sldId id="256" r:id="rId5"/>
    <p:sldId id="912" r:id="rId6"/>
    <p:sldId id="867" r:id="rId7"/>
    <p:sldId id="884" r:id="rId8"/>
    <p:sldId id="853" r:id="rId9"/>
    <p:sldId id="887" r:id="rId10"/>
    <p:sldId id="890" r:id="rId11"/>
    <p:sldId id="891" r:id="rId12"/>
    <p:sldId id="875" r:id="rId13"/>
    <p:sldId id="911" r:id="rId14"/>
    <p:sldId id="882" r:id="rId15"/>
    <p:sldId id="892" r:id="rId16"/>
    <p:sldId id="893" r:id="rId17"/>
    <p:sldId id="894" r:id="rId18"/>
    <p:sldId id="895" r:id="rId19"/>
    <p:sldId id="896" r:id="rId20"/>
    <p:sldId id="913" r:id="rId21"/>
    <p:sldId id="90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CA"/>
    <a:srgbClr val="64DD17"/>
    <a:srgbClr val="ED4747"/>
    <a:srgbClr val="974F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197120-0D2B-430D-A166-0BB383EF86C2}" v="3096" dt="2022-11-09T15:37:07.2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7" d="100"/>
          <a:sy n="107" d="100"/>
        </p:scale>
        <p:origin x="13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AC5C46-EAA9-404E-99AA-67E4717BF3BC}" type="datetimeFigureOut">
              <a:rPr lang="en-US" smtClean="0"/>
              <a:t>3/26/2023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4968AC-7D1A-492D-8691-04ACB3055153}" type="slidenum">
              <a:rPr lang="en-US" smtClean="0"/>
              <a:t>‹#›</a:t>
            </a:fld>
            <a:endParaRPr lang="en-US"/>
          </a:p>
        </p:txBody>
      </p:sp>
    </p:spTree>
    <p:extLst>
      <p:ext uri="{BB962C8B-B14F-4D97-AF65-F5344CB8AC3E}">
        <p14:creationId xmlns:p14="http://schemas.microsoft.com/office/powerpoint/2010/main" val="911812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err="1"/>
              <a:t>Rowhammer</a:t>
            </a:r>
            <a:r>
              <a:rPr lang="en-US"/>
              <a:t> is reliability issue in DRAM that can result in fault injection attacks. To see how that happen, consider memory here arranged as a 2d grid cells; The </a:t>
            </a:r>
            <a:r>
              <a:rPr lang="en-US" err="1"/>
              <a:t>Rowhammer</a:t>
            </a:r>
            <a:r>
              <a:rPr lang="en-US"/>
              <a:t> effect occurs when an attacker repeatedly triggers activations of rows 1 and 3, in rapid succession which can result in bit flips in row 2 due to electromagnetic coupling draining charge from the capacitors in row 2. This is called the </a:t>
            </a:r>
            <a:r>
              <a:rPr lang="en-US" err="1"/>
              <a:t>rowhammer</a:t>
            </a:r>
            <a:r>
              <a:rPr lang="en-US"/>
              <a:t> effect, note that the bit flip occurs across security domains  This means that if an attacker has memory on rows 3 and 1, he can write to memory in row 2, which potentially belongs to another process. When the corrupted data is requested from memory, the error percolates upward and is visible to software,  thereby compromising memory integrity.  This is the basis for how we poisoned the </a:t>
            </a:r>
            <a:r>
              <a:rPr lang="en-US" err="1"/>
              <a:t>frodokem</a:t>
            </a:r>
            <a:r>
              <a:rPr lang="en-US"/>
              <a:t> key, and one key property that is critical to our attack is that </a:t>
            </a:r>
            <a:r>
              <a:rPr lang="en-US" err="1"/>
              <a:t>rowhammer</a:t>
            </a:r>
            <a:r>
              <a:rPr lang="en-US"/>
              <a:t> bit flips are repeatable; that is, if a bit flips once during a </a:t>
            </a:r>
            <a:r>
              <a:rPr lang="en-US" err="1"/>
              <a:t>rowhammer</a:t>
            </a:r>
            <a:r>
              <a:rPr lang="en-US"/>
              <a:t> attempt, it is likely to flip again on subsequent hammering attempts; furthermore, the flappable bit will always flip in the same direction, assuming that the machine has not been rebooted.</a:t>
            </a:r>
          </a:p>
        </p:txBody>
      </p:sp>
      <p:sp>
        <p:nvSpPr>
          <p:cNvPr id="4" name="Slide Number Placeholder 3"/>
          <p:cNvSpPr>
            <a:spLocks noGrp="1"/>
          </p:cNvSpPr>
          <p:nvPr>
            <p:ph type="sldNum" sz="quarter" idx="5"/>
          </p:nvPr>
        </p:nvSpPr>
        <p:spPr/>
        <p:txBody>
          <a:bodyPr/>
          <a:lstStyle/>
          <a:p>
            <a:fld id="{6193F16C-CFED-4156-8EA5-26DDDB47BB32}" type="slidenum">
              <a:rPr lang="x-none"/>
              <a:pPr/>
              <a:t>12</a:t>
            </a:fld>
            <a:endParaRPr lang="en-US"/>
          </a:p>
        </p:txBody>
      </p:sp>
    </p:spTree>
    <p:extLst>
      <p:ext uri="{BB962C8B-B14F-4D97-AF65-F5344CB8AC3E}">
        <p14:creationId xmlns:p14="http://schemas.microsoft.com/office/powerpoint/2010/main" val="627602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recall that we want to use </a:t>
            </a:r>
            <a:r>
              <a:rPr lang="en-US" dirty="0" err="1"/>
              <a:t>rowhammer</a:t>
            </a:r>
            <a:r>
              <a:rPr lang="en-US" dirty="0"/>
              <a:t> in our attack to increase the decryption failure rate of </a:t>
            </a:r>
            <a:r>
              <a:rPr lang="en-US" dirty="0" err="1"/>
              <a:t>FrodoKEM</a:t>
            </a:r>
            <a:r>
              <a:rPr lang="en-US" dirty="0"/>
              <a:t>. To do this, we targeted an error matrix, called E, that is used during Frodo’s key generation phase. Ideally we accomplish this by flipping 1 bit in each column, but only in very particular offsets. This is because accidentally flipping a bit in the wrong offset can completely ruin the attack, resulting in a near 100% decryption-failure rate. Moreover, these bombs outnumber the moles by a factor of 7. This means that we require very precise hammering, where we flip all the moles, but avoid flipping even a single bomb.</a:t>
            </a:r>
          </a:p>
          <a:p>
            <a:endParaRPr lang="en-US" dirty="0"/>
          </a:p>
          <a:p>
            <a:r>
              <a:rPr lang="en-US" dirty="0"/>
              <a:t> flip bits in the error matrix E to increase the decryption failure rate, and given that E is a 640 by 8 matrix, we want to flip 1 bit in one element of each column . Moreover, we want the bit flip to be the ninth least significant bit, which we call a 256-bit flip as it adds 256 to the value. Doing this for all 8 columns increases the decryption failure rate to 2^-27, which is a nice compromise between causing the decryption failure rate being too high and detectable, and not being so low that we cannot generate sufficient failing ciphertexts. One issue that complicates this process, however, is that if there is even a single unintentional bit flip in positions 9 through 15, the attack is ruined, as it results in a decryption failure rate of near 100%. </a:t>
            </a:r>
            <a:r>
              <a:rPr lang="en-US" dirty="0">
                <a:cs typeface="Calibri"/>
              </a:rPr>
              <a:t>For the attack to work, then, we require a set of pages with a number of bit flips, in very precise locations.</a:t>
            </a:r>
          </a:p>
          <a:p>
            <a:endParaRPr lang="en-US" dirty="0">
              <a:cs typeface="Calibri"/>
            </a:endParaRPr>
          </a:p>
          <a:p>
            <a:r>
              <a:rPr lang="en-US" dirty="0">
                <a:cs typeface="Calibri"/>
              </a:rPr>
              <a:t>No numbers</a:t>
            </a:r>
          </a:p>
        </p:txBody>
      </p:sp>
      <p:sp>
        <p:nvSpPr>
          <p:cNvPr id="4" name="Slide Number Placeholder 3"/>
          <p:cNvSpPr>
            <a:spLocks noGrp="1"/>
          </p:cNvSpPr>
          <p:nvPr>
            <p:ph type="sldNum" sz="quarter" idx="5"/>
          </p:nvPr>
        </p:nvSpPr>
        <p:spPr/>
        <p:txBody>
          <a:bodyPr/>
          <a:lstStyle/>
          <a:p>
            <a:fld id="{E24968AC-7D1A-492D-8691-04ACB3055153}" type="slidenum">
              <a:rPr lang="en-US" smtClean="0"/>
              <a:t>13</a:t>
            </a:fld>
            <a:endParaRPr lang="en-US"/>
          </a:p>
        </p:txBody>
      </p:sp>
    </p:spTree>
    <p:extLst>
      <p:ext uri="{BB962C8B-B14F-4D97-AF65-F5344CB8AC3E}">
        <p14:creationId xmlns:p14="http://schemas.microsoft.com/office/powerpoint/2010/main" val="3017569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find memory that would be suitable for our precise </a:t>
            </a:r>
            <a:r>
              <a:rPr lang="en-US" dirty="0" err="1"/>
              <a:t>Rowhammering</a:t>
            </a:r>
            <a:r>
              <a:rPr lang="en-US" dirty="0"/>
              <a:t>, the attacker must first profile the machine. This involves allocating a large chunk of memory, and iteratively hammering every row, looking for bit flips. We eventually found a set of 4 pages that suited our needs, with a 256-bit flip in 7 of the 8 columns. While a 256- bit flip in all 8 would have been preferable, I will later discuss how we overcame this problem. An additional problem we had to overcome, , is the fact that these same pages also had numerous undesirable, high order bit flips within the same row. This means that when we hammer the targeted rows, these undesirable bit flips will be unintentionally hammered at the same  as the targeted bits, since they share the same row in DRAM. To solve this, we utilized the bit flip suppression techniques outlined by </a:t>
            </a:r>
            <a:r>
              <a:rPr lang="en-US" dirty="0" err="1"/>
              <a:t>ECCPloit</a:t>
            </a:r>
            <a:r>
              <a:rPr lang="en-US" dirty="0"/>
              <a:t>.</a:t>
            </a:r>
          </a:p>
          <a:p>
            <a:endParaRPr lang="en-US" dirty="0"/>
          </a:p>
          <a:p>
            <a:r>
              <a:rPr lang="en-US" dirty="0"/>
              <a:t> At a high level, if we set the values of the bits above and below the bit flip to be suppressed to the same value, this drastically reduces the chances of the bit flipping during the attack. This technique allows us to toggle which bit flips are on or off, and precisely</a:t>
            </a:r>
          </a:p>
        </p:txBody>
      </p:sp>
      <p:sp>
        <p:nvSpPr>
          <p:cNvPr id="4" name="Slide Number Placeholder 3"/>
          <p:cNvSpPr>
            <a:spLocks noGrp="1"/>
          </p:cNvSpPr>
          <p:nvPr>
            <p:ph type="sldNum" sz="quarter" idx="5"/>
          </p:nvPr>
        </p:nvSpPr>
        <p:spPr/>
        <p:txBody>
          <a:bodyPr/>
          <a:lstStyle/>
          <a:p>
            <a:fld id="{E24968AC-7D1A-492D-8691-04ACB3055153}" type="slidenum">
              <a:rPr lang="en-US" smtClean="0"/>
              <a:t>14</a:t>
            </a:fld>
            <a:endParaRPr lang="en-US"/>
          </a:p>
        </p:txBody>
      </p:sp>
    </p:spTree>
    <p:extLst>
      <p:ext uri="{BB962C8B-B14F-4D97-AF65-F5344CB8AC3E}">
        <p14:creationId xmlns:p14="http://schemas.microsoft.com/office/powerpoint/2010/main" val="687282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profiling the machine and finding a set of suitable pages, the attacker still needs to somehow force the victim </a:t>
            </a:r>
            <a:r>
              <a:rPr lang="en-US" dirty="0" err="1"/>
              <a:t>FrodoKEM</a:t>
            </a:r>
            <a:r>
              <a:rPr lang="en-US" dirty="0"/>
              <a:t> process to use those pages for storing the E error matrix. We want E to be placed in row 2. We accomplished this by borrowing </a:t>
            </a:r>
            <a:r>
              <a:rPr lang="en-US" dirty="0" err="1"/>
              <a:t>Rambleed’s</a:t>
            </a:r>
            <a:r>
              <a:rPr lang="en-US" dirty="0"/>
              <a:t> technique for attacking Linux’s page frame cache, which is used when a process requests a memory allocation. The desired goal is illustrated here, where the attacker wants E to land in row 2.. At a high level, the attacking process carefully places the page frame cache in a state such that after the attacker releases the 4 target pages, when the </a:t>
            </a:r>
            <a:r>
              <a:rPr lang="en-US" dirty="0" err="1"/>
              <a:t>FrodoKEM</a:t>
            </a:r>
            <a:r>
              <a:rPr lang="en-US" dirty="0"/>
              <a:t> victim requests memory to store E, E lands on the desired pages. The attacker then proceeds to hammer rows 1 and 3 to induce the bit flips in E.</a:t>
            </a:r>
          </a:p>
        </p:txBody>
      </p:sp>
      <p:sp>
        <p:nvSpPr>
          <p:cNvPr id="4" name="Slide Number Placeholder 3"/>
          <p:cNvSpPr>
            <a:spLocks noGrp="1"/>
          </p:cNvSpPr>
          <p:nvPr>
            <p:ph type="sldNum" sz="quarter" idx="5"/>
          </p:nvPr>
        </p:nvSpPr>
        <p:spPr/>
        <p:txBody>
          <a:bodyPr/>
          <a:lstStyle/>
          <a:p>
            <a:fld id="{E24968AC-7D1A-492D-8691-04ACB3055153}" type="slidenum">
              <a:rPr lang="en-US" smtClean="0"/>
              <a:t>15</a:t>
            </a:fld>
            <a:endParaRPr lang="en-US"/>
          </a:p>
        </p:txBody>
      </p:sp>
    </p:spTree>
    <p:extLst>
      <p:ext uri="{BB962C8B-B14F-4D97-AF65-F5344CB8AC3E}">
        <p14:creationId xmlns:p14="http://schemas.microsoft.com/office/powerpoint/2010/main" val="572208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were able to successfully combine these techniques into a precise </a:t>
            </a:r>
            <a:r>
              <a:rPr lang="en-US" err="1"/>
              <a:t>rowhammer</a:t>
            </a:r>
            <a:r>
              <a:rPr lang="en-US"/>
              <a:t> attack, where we managed to flip 7 bit flips in highly targeted locations, all the while avoiding undesirable bit flips by suppressing 117 bit flips</a:t>
            </a:r>
          </a:p>
          <a:p>
            <a:r>
              <a:rPr lang="en-US"/>
              <a:t> increased the decryption failure rate to 1:2,700,000. This was sufficiently high enough for us to use super computing to find 665 thousand failing ciphertexts over the course of 237,806 core hours. We then used the failing ciphertexts to recover 7 of the 8 columns of the master key; even though we did not fully recover the master key, this allows us to brute force session keys in just a matter of minutes of a commodity laptop</a:t>
            </a:r>
          </a:p>
          <a:p>
            <a:endParaRPr lang="en-US"/>
          </a:p>
          <a:p>
            <a:r>
              <a:rPr lang="en-US"/>
              <a:t>In conclusion, we flipped Frodo in an end-to-end attack</a:t>
            </a:r>
          </a:p>
          <a:p>
            <a:endParaRPr lang="en-US"/>
          </a:p>
          <a:p>
            <a:r>
              <a:rPr lang="en-US"/>
              <a:t>Incorporate the </a:t>
            </a:r>
            <a:r>
              <a:rPr lang="en-US" err="1"/>
              <a:t>kem</a:t>
            </a:r>
            <a:r>
              <a:rPr lang="en-US"/>
              <a:t> diagram somehow?</a:t>
            </a:r>
          </a:p>
        </p:txBody>
      </p:sp>
      <p:sp>
        <p:nvSpPr>
          <p:cNvPr id="4" name="Slide Number Placeholder 3"/>
          <p:cNvSpPr>
            <a:spLocks noGrp="1"/>
          </p:cNvSpPr>
          <p:nvPr>
            <p:ph type="sldNum" sz="quarter" idx="5"/>
          </p:nvPr>
        </p:nvSpPr>
        <p:spPr/>
        <p:txBody>
          <a:bodyPr/>
          <a:lstStyle/>
          <a:p>
            <a:fld id="{E24968AC-7D1A-492D-8691-04ACB3055153}" type="slidenum">
              <a:rPr lang="en-US" smtClean="0"/>
              <a:t>16</a:t>
            </a:fld>
            <a:endParaRPr lang="en-US"/>
          </a:p>
        </p:txBody>
      </p:sp>
    </p:spTree>
    <p:extLst>
      <p:ext uri="{BB962C8B-B14F-4D97-AF65-F5344CB8AC3E}">
        <p14:creationId xmlns:p14="http://schemas.microsoft.com/office/powerpoint/2010/main" val="3927098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were able to successfully combine these techniques into a precise </a:t>
            </a:r>
            <a:r>
              <a:rPr lang="en-US" dirty="0" err="1"/>
              <a:t>rowhammer</a:t>
            </a:r>
            <a:r>
              <a:rPr lang="en-US" dirty="0"/>
              <a:t> attack, where we managed to flip 7 bit flips in highly targeted locations, all the while avoiding undesirable bit flips by suppressing 117 bit flips</a:t>
            </a:r>
          </a:p>
          <a:p>
            <a:r>
              <a:rPr lang="en-US" dirty="0"/>
              <a:t> increased the decryption failure rate to 1:2,700,000. This was sufficiently high enough for us to use super computing to find 665 thousand failing ciphertexts over the course of 237,806 core hours. We then used the failing ciphertexts to recover 7 of the 8 columns of the master key; even though we did not fully recover the master key, this allows us to brute force session keys in just a matter of minutes of a commodity laptop</a:t>
            </a:r>
          </a:p>
          <a:p>
            <a:endParaRPr lang="en-US" dirty="0"/>
          </a:p>
          <a:p>
            <a:r>
              <a:rPr lang="en-US" dirty="0"/>
              <a:t>In conclusion, we flipped Frodo in an end-to-end attack</a:t>
            </a:r>
          </a:p>
          <a:p>
            <a:endParaRPr lang="en-US" dirty="0"/>
          </a:p>
          <a:p>
            <a:r>
              <a:rPr lang="en-US" dirty="0"/>
              <a:t>Incorporate the </a:t>
            </a:r>
            <a:r>
              <a:rPr lang="en-US" dirty="0" err="1"/>
              <a:t>kem</a:t>
            </a:r>
            <a:r>
              <a:rPr lang="en-US" dirty="0"/>
              <a:t> diagram somehow?</a:t>
            </a:r>
          </a:p>
        </p:txBody>
      </p:sp>
      <p:sp>
        <p:nvSpPr>
          <p:cNvPr id="4" name="Slide Number Placeholder 3"/>
          <p:cNvSpPr>
            <a:spLocks noGrp="1"/>
          </p:cNvSpPr>
          <p:nvPr>
            <p:ph type="sldNum" sz="quarter" idx="5"/>
          </p:nvPr>
        </p:nvSpPr>
        <p:spPr/>
        <p:txBody>
          <a:bodyPr/>
          <a:lstStyle/>
          <a:p>
            <a:fld id="{E24968AC-7D1A-492D-8691-04ACB3055153}" type="slidenum">
              <a:rPr lang="en-US" smtClean="0"/>
              <a:t>18</a:t>
            </a:fld>
            <a:endParaRPr lang="en-US"/>
          </a:p>
        </p:txBody>
      </p:sp>
    </p:spTree>
    <p:extLst>
      <p:ext uri="{BB962C8B-B14F-4D97-AF65-F5344CB8AC3E}">
        <p14:creationId xmlns:p14="http://schemas.microsoft.com/office/powerpoint/2010/main" val="2482334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18F21-28E0-9A22-74DD-C2528EBADD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0C5A2E-E82E-2206-8D5F-1DFCF5555B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351166-4E88-87C4-FEED-B656233B1D46}"/>
              </a:ext>
            </a:extLst>
          </p:cNvPr>
          <p:cNvSpPr>
            <a:spLocks noGrp="1"/>
          </p:cNvSpPr>
          <p:nvPr>
            <p:ph type="dt" sz="half" idx="10"/>
          </p:nvPr>
        </p:nvSpPr>
        <p:spPr/>
        <p:txBody>
          <a:bodyPr/>
          <a:lstStyle/>
          <a:p>
            <a:fld id="{4F9276C2-2112-441A-A5E4-264D96F8F404}" type="datetime1">
              <a:rPr lang="en-US" smtClean="0"/>
              <a:t>3/26/2023</a:t>
            </a:fld>
            <a:endParaRPr lang="en-US"/>
          </a:p>
        </p:txBody>
      </p:sp>
      <p:sp>
        <p:nvSpPr>
          <p:cNvPr id="5" name="Footer Placeholder 4">
            <a:extLst>
              <a:ext uri="{FF2B5EF4-FFF2-40B4-BE49-F238E27FC236}">
                <a16:creationId xmlns:a16="http://schemas.microsoft.com/office/drawing/2014/main" id="{FB2B4B09-6804-D39E-D562-24C6D6AB77AC}"/>
              </a:ext>
            </a:extLst>
          </p:cNvPr>
          <p:cNvSpPr>
            <a:spLocks noGrp="1"/>
          </p:cNvSpPr>
          <p:nvPr>
            <p:ph type="ftr" sz="quarter" idx="11"/>
          </p:nvPr>
        </p:nvSpPr>
        <p:spPr/>
        <p:txBody>
          <a:bodyPr/>
          <a:lstStyle/>
          <a:p>
            <a:r>
              <a:rPr lang="en-US"/>
              <a:t>1University of Arkansas, 2University of Maryland, 3University of Michigan, 4George Washington University, 5NIST, 6Georgia Institute of Technology, 7Mitre</a:t>
            </a:r>
          </a:p>
        </p:txBody>
      </p:sp>
      <p:sp>
        <p:nvSpPr>
          <p:cNvPr id="6" name="Slide Number Placeholder 5">
            <a:extLst>
              <a:ext uri="{FF2B5EF4-FFF2-40B4-BE49-F238E27FC236}">
                <a16:creationId xmlns:a16="http://schemas.microsoft.com/office/drawing/2014/main" id="{AB57A070-A7E8-D383-F131-508CBAB09503}"/>
              </a:ext>
            </a:extLst>
          </p:cNvPr>
          <p:cNvSpPr>
            <a:spLocks noGrp="1"/>
          </p:cNvSpPr>
          <p:nvPr>
            <p:ph type="sldNum" sz="quarter" idx="12"/>
          </p:nvPr>
        </p:nvSpPr>
        <p:spPr/>
        <p:txBody>
          <a:bodyPr/>
          <a:lstStyle/>
          <a:p>
            <a:fld id="{A8AB81F3-D877-40AB-B9C6-5DBC3A20DFE8}" type="slidenum">
              <a:rPr lang="en-US" smtClean="0"/>
              <a:t>‹#›</a:t>
            </a:fld>
            <a:endParaRPr lang="en-US"/>
          </a:p>
        </p:txBody>
      </p:sp>
    </p:spTree>
    <p:extLst>
      <p:ext uri="{BB962C8B-B14F-4D97-AF65-F5344CB8AC3E}">
        <p14:creationId xmlns:p14="http://schemas.microsoft.com/office/powerpoint/2010/main" val="3506242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B96E0-CD15-F580-F70B-54CE5C8D07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A1662A-1BFA-A106-3604-32A0AB396A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FE6D73-6816-5222-ADD9-972C23C0BC31}"/>
              </a:ext>
            </a:extLst>
          </p:cNvPr>
          <p:cNvSpPr>
            <a:spLocks noGrp="1"/>
          </p:cNvSpPr>
          <p:nvPr>
            <p:ph type="dt" sz="half" idx="10"/>
          </p:nvPr>
        </p:nvSpPr>
        <p:spPr/>
        <p:txBody>
          <a:bodyPr/>
          <a:lstStyle/>
          <a:p>
            <a:fld id="{8F46B1A4-D118-480A-B840-9A470AD5615B}" type="datetime1">
              <a:rPr lang="en-US" smtClean="0"/>
              <a:t>3/26/2023</a:t>
            </a:fld>
            <a:endParaRPr lang="en-US"/>
          </a:p>
        </p:txBody>
      </p:sp>
      <p:sp>
        <p:nvSpPr>
          <p:cNvPr id="5" name="Footer Placeholder 4">
            <a:extLst>
              <a:ext uri="{FF2B5EF4-FFF2-40B4-BE49-F238E27FC236}">
                <a16:creationId xmlns:a16="http://schemas.microsoft.com/office/drawing/2014/main" id="{75D55379-C935-2145-A02F-8192263F8896}"/>
              </a:ext>
            </a:extLst>
          </p:cNvPr>
          <p:cNvSpPr>
            <a:spLocks noGrp="1"/>
          </p:cNvSpPr>
          <p:nvPr>
            <p:ph type="ftr" sz="quarter" idx="11"/>
          </p:nvPr>
        </p:nvSpPr>
        <p:spPr/>
        <p:txBody>
          <a:bodyPr/>
          <a:lstStyle/>
          <a:p>
            <a:r>
              <a:rPr lang="en-US"/>
              <a:t>1University of Arkansas, 2University of Maryland, 3University of Michigan, 4George Washington University, 5NIST, 6Georgia Institute of Technology, 7Mitre</a:t>
            </a:r>
          </a:p>
        </p:txBody>
      </p:sp>
      <p:sp>
        <p:nvSpPr>
          <p:cNvPr id="6" name="Slide Number Placeholder 5">
            <a:extLst>
              <a:ext uri="{FF2B5EF4-FFF2-40B4-BE49-F238E27FC236}">
                <a16:creationId xmlns:a16="http://schemas.microsoft.com/office/drawing/2014/main" id="{82F21A24-0E33-F69A-3133-7FDD758026ED}"/>
              </a:ext>
            </a:extLst>
          </p:cNvPr>
          <p:cNvSpPr>
            <a:spLocks noGrp="1"/>
          </p:cNvSpPr>
          <p:nvPr>
            <p:ph type="sldNum" sz="quarter" idx="12"/>
          </p:nvPr>
        </p:nvSpPr>
        <p:spPr/>
        <p:txBody>
          <a:bodyPr/>
          <a:lstStyle/>
          <a:p>
            <a:fld id="{A8AB81F3-D877-40AB-B9C6-5DBC3A20DFE8}" type="slidenum">
              <a:rPr lang="en-US" smtClean="0"/>
              <a:t>‹#›</a:t>
            </a:fld>
            <a:endParaRPr lang="en-US"/>
          </a:p>
        </p:txBody>
      </p:sp>
    </p:spTree>
    <p:extLst>
      <p:ext uri="{BB962C8B-B14F-4D97-AF65-F5344CB8AC3E}">
        <p14:creationId xmlns:p14="http://schemas.microsoft.com/office/powerpoint/2010/main" val="3748481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7549A9-82AF-7354-5FE1-50F139401D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1B7B51-1038-48AA-67AD-AD30EF8DF7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320754-CEDF-B235-ED13-350B47F8088E}"/>
              </a:ext>
            </a:extLst>
          </p:cNvPr>
          <p:cNvSpPr>
            <a:spLocks noGrp="1"/>
          </p:cNvSpPr>
          <p:nvPr>
            <p:ph type="dt" sz="half" idx="10"/>
          </p:nvPr>
        </p:nvSpPr>
        <p:spPr/>
        <p:txBody>
          <a:bodyPr/>
          <a:lstStyle/>
          <a:p>
            <a:fld id="{D41E11CB-E94E-4137-A3F9-752818FB2729}" type="datetime1">
              <a:rPr lang="en-US" smtClean="0"/>
              <a:t>3/26/2023</a:t>
            </a:fld>
            <a:endParaRPr lang="en-US"/>
          </a:p>
        </p:txBody>
      </p:sp>
      <p:sp>
        <p:nvSpPr>
          <p:cNvPr id="5" name="Footer Placeholder 4">
            <a:extLst>
              <a:ext uri="{FF2B5EF4-FFF2-40B4-BE49-F238E27FC236}">
                <a16:creationId xmlns:a16="http://schemas.microsoft.com/office/drawing/2014/main" id="{415DC951-5DE6-0085-9149-6642E23B4B20}"/>
              </a:ext>
            </a:extLst>
          </p:cNvPr>
          <p:cNvSpPr>
            <a:spLocks noGrp="1"/>
          </p:cNvSpPr>
          <p:nvPr>
            <p:ph type="ftr" sz="quarter" idx="11"/>
          </p:nvPr>
        </p:nvSpPr>
        <p:spPr/>
        <p:txBody>
          <a:bodyPr/>
          <a:lstStyle/>
          <a:p>
            <a:r>
              <a:rPr lang="en-US"/>
              <a:t>1University of Arkansas, 2University of Maryland, 3University of Michigan, 4George Washington University, 5NIST, 6Georgia Institute of Technology, 7Mitre</a:t>
            </a:r>
          </a:p>
        </p:txBody>
      </p:sp>
      <p:sp>
        <p:nvSpPr>
          <p:cNvPr id="6" name="Slide Number Placeholder 5">
            <a:extLst>
              <a:ext uri="{FF2B5EF4-FFF2-40B4-BE49-F238E27FC236}">
                <a16:creationId xmlns:a16="http://schemas.microsoft.com/office/drawing/2014/main" id="{6AA36AF6-A824-0C64-A287-614D7D8BCB2E}"/>
              </a:ext>
            </a:extLst>
          </p:cNvPr>
          <p:cNvSpPr>
            <a:spLocks noGrp="1"/>
          </p:cNvSpPr>
          <p:nvPr>
            <p:ph type="sldNum" sz="quarter" idx="12"/>
          </p:nvPr>
        </p:nvSpPr>
        <p:spPr/>
        <p:txBody>
          <a:bodyPr/>
          <a:lstStyle/>
          <a:p>
            <a:fld id="{A8AB81F3-D877-40AB-B9C6-5DBC3A20DFE8}" type="slidenum">
              <a:rPr lang="en-US" smtClean="0"/>
              <a:t>‹#›</a:t>
            </a:fld>
            <a:endParaRPr lang="en-US"/>
          </a:p>
        </p:txBody>
      </p:sp>
    </p:spTree>
    <p:extLst>
      <p:ext uri="{BB962C8B-B14F-4D97-AF65-F5344CB8AC3E}">
        <p14:creationId xmlns:p14="http://schemas.microsoft.com/office/powerpoint/2010/main" val="2381890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47B91-BCEE-A581-C5E3-FACD67292A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4E4B26-B079-BA34-7E8A-0BCE281ABC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15002F-912E-CCFF-5B99-07DC5CB8272E}"/>
              </a:ext>
            </a:extLst>
          </p:cNvPr>
          <p:cNvSpPr>
            <a:spLocks noGrp="1"/>
          </p:cNvSpPr>
          <p:nvPr>
            <p:ph type="dt" sz="half" idx="10"/>
          </p:nvPr>
        </p:nvSpPr>
        <p:spPr/>
        <p:txBody>
          <a:bodyPr/>
          <a:lstStyle/>
          <a:p>
            <a:fld id="{32CA3B96-6DAD-4134-B27E-89F68F0BF4E8}" type="datetime1">
              <a:rPr lang="en-US" smtClean="0"/>
              <a:t>3/26/2023</a:t>
            </a:fld>
            <a:endParaRPr lang="en-US"/>
          </a:p>
        </p:txBody>
      </p:sp>
      <p:sp>
        <p:nvSpPr>
          <p:cNvPr id="5" name="Footer Placeholder 4">
            <a:extLst>
              <a:ext uri="{FF2B5EF4-FFF2-40B4-BE49-F238E27FC236}">
                <a16:creationId xmlns:a16="http://schemas.microsoft.com/office/drawing/2014/main" id="{9B76AEB4-60FC-CCB8-07BF-BF4E863B967D}"/>
              </a:ext>
            </a:extLst>
          </p:cNvPr>
          <p:cNvSpPr>
            <a:spLocks noGrp="1"/>
          </p:cNvSpPr>
          <p:nvPr>
            <p:ph type="ftr" sz="quarter" idx="11"/>
          </p:nvPr>
        </p:nvSpPr>
        <p:spPr/>
        <p:txBody>
          <a:bodyPr/>
          <a:lstStyle/>
          <a:p>
            <a:r>
              <a:rPr lang="en-US"/>
              <a:t>1University of Arkansas, 2University of Maryland, 3University of Michigan, 4George Washington University, 5NIST, 6Georgia Institute of Technology, 7Mitre</a:t>
            </a:r>
          </a:p>
        </p:txBody>
      </p:sp>
      <p:sp>
        <p:nvSpPr>
          <p:cNvPr id="6" name="Slide Number Placeholder 5">
            <a:extLst>
              <a:ext uri="{FF2B5EF4-FFF2-40B4-BE49-F238E27FC236}">
                <a16:creationId xmlns:a16="http://schemas.microsoft.com/office/drawing/2014/main" id="{ADBA074F-85C4-3B03-6F30-9C42D0FBA373}"/>
              </a:ext>
            </a:extLst>
          </p:cNvPr>
          <p:cNvSpPr>
            <a:spLocks noGrp="1"/>
          </p:cNvSpPr>
          <p:nvPr>
            <p:ph type="sldNum" sz="quarter" idx="12"/>
          </p:nvPr>
        </p:nvSpPr>
        <p:spPr/>
        <p:txBody>
          <a:bodyPr/>
          <a:lstStyle/>
          <a:p>
            <a:fld id="{A8AB81F3-D877-40AB-B9C6-5DBC3A20DFE8}" type="slidenum">
              <a:rPr lang="en-US" smtClean="0"/>
              <a:t>‹#›</a:t>
            </a:fld>
            <a:endParaRPr lang="en-US"/>
          </a:p>
        </p:txBody>
      </p:sp>
    </p:spTree>
    <p:extLst>
      <p:ext uri="{BB962C8B-B14F-4D97-AF65-F5344CB8AC3E}">
        <p14:creationId xmlns:p14="http://schemas.microsoft.com/office/powerpoint/2010/main" val="2271761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17AF4-FBD2-40E8-BAD4-948FCA0293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DFC7F3-E61A-F24F-0CC3-61DDB1CC61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93FE9D-BBAE-DB81-A99C-3C7F955C06A7}"/>
              </a:ext>
            </a:extLst>
          </p:cNvPr>
          <p:cNvSpPr>
            <a:spLocks noGrp="1"/>
          </p:cNvSpPr>
          <p:nvPr>
            <p:ph type="dt" sz="half" idx="10"/>
          </p:nvPr>
        </p:nvSpPr>
        <p:spPr/>
        <p:txBody>
          <a:bodyPr/>
          <a:lstStyle/>
          <a:p>
            <a:fld id="{FB7B33E6-310C-411B-95AA-3E8A08A97D8D}" type="datetime1">
              <a:rPr lang="en-US" smtClean="0"/>
              <a:t>3/26/2023</a:t>
            </a:fld>
            <a:endParaRPr lang="en-US"/>
          </a:p>
        </p:txBody>
      </p:sp>
      <p:sp>
        <p:nvSpPr>
          <p:cNvPr id="5" name="Footer Placeholder 4">
            <a:extLst>
              <a:ext uri="{FF2B5EF4-FFF2-40B4-BE49-F238E27FC236}">
                <a16:creationId xmlns:a16="http://schemas.microsoft.com/office/drawing/2014/main" id="{6ACC9546-FE13-90EF-BD24-77F660FFBC5D}"/>
              </a:ext>
            </a:extLst>
          </p:cNvPr>
          <p:cNvSpPr>
            <a:spLocks noGrp="1"/>
          </p:cNvSpPr>
          <p:nvPr>
            <p:ph type="ftr" sz="quarter" idx="11"/>
          </p:nvPr>
        </p:nvSpPr>
        <p:spPr/>
        <p:txBody>
          <a:bodyPr/>
          <a:lstStyle/>
          <a:p>
            <a:r>
              <a:rPr lang="en-US"/>
              <a:t>1University of Arkansas, 2University of Maryland, 3University of Michigan, 4George Washington University, 5NIST, 6Georgia Institute of Technology, 7Mitre</a:t>
            </a:r>
          </a:p>
        </p:txBody>
      </p:sp>
      <p:sp>
        <p:nvSpPr>
          <p:cNvPr id="6" name="Slide Number Placeholder 5">
            <a:extLst>
              <a:ext uri="{FF2B5EF4-FFF2-40B4-BE49-F238E27FC236}">
                <a16:creationId xmlns:a16="http://schemas.microsoft.com/office/drawing/2014/main" id="{108B0862-B5E4-B128-6DDB-C3E297177874}"/>
              </a:ext>
            </a:extLst>
          </p:cNvPr>
          <p:cNvSpPr>
            <a:spLocks noGrp="1"/>
          </p:cNvSpPr>
          <p:nvPr>
            <p:ph type="sldNum" sz="quarter" idx="12"/>
          </p:nvPr>
        </p:nvSpPr>
        <p:spPr/>
        <p:txBody>
          <a:bodyPr/>
          <a:lstStyle/>
          <a:p>
            <a:fld id="{A8AB81F3-D877-40AB-B9C6-5DBC3A20DFE8}" type="slidenum">
              <a:rPr lang="en-US" smtClean="0"/>
              <a:t>‹#›</a:t>
            </a:fld>
            <a:endParaRPr lang="en-US"/>
          </a:p>
        </p:txBody>
      </p:sp>
    </p:spTree>
    <p:extLst>
      <p:ext uri="{BB962C8B-B14F-4D97-AF65-F5344CB8AC3E}">
        <p14:creationId xmlns:p14="http://schemas.microsoft.com/office/powerpoint/2010/main" val="869937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D76C8-AB6C-2F25-AC0F-DB109C637F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A081FD-CC1B-AF1C-B1F8-04BF5C3B54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0CA0E1-F76C-1E5C-206C-957A529D5A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91A7EE-13BF-D514-2ED7-157ABB00D13F}"/>
              </a:ext>
            </a:extLst>
          </p:cNvPr>
          <p:cNvSpPr>
            <a:spLocks noGrp="1"/>
          </p:cNvSpPr>
          <p:nvPr>
            <p:ph type="dt" sz="half" idx="10"/>
          </p:nvPr>
        </p:nvSpPr>
        <p:spPr/>
        <p:txBody>
          <a:bodyPr/>
          <a:lstStyle/>
          <a:p>
            <a:fld id="{CF495DF6-3951-4944-9C19-38EFF969CAEB}" type="datetime1">
              <a:rPr lang="en-US" smtClean="0"/>
              <a:t>3/26/2023</a:t>
            </a:fld>
            <a:endParaRPr lang="en-US"/>
          </a:p>
        </p:txBody>
      </p:sp>
      <p:sp>
        <p:nvSpPr>
          <p:cNvPr id="6" name="Footer Placeholder 5">
            <a:extLst>
              <a:ext uri="{FF2B5EF4-FFF2-40B4-BE49-F238E27FC236}">
                <a16:creationId xmlns:a16="http://schemas.microsoft.com/office/drawing/2014/main" id="{18FE653E-D213-2DC9-86B0-AD1980775F80}"/>
              </a:ext>
            </a:extLst>
          </p:cNvPr>
          <p:cNvSpPr>
            <a:spLocks noGrp="1"/>
          </p:cNvSpPr>
          <p:nvPr>
            <p:ph type="ftr" sz="quarter" idx="11"/>
          </p:nvPr>
        </p:nvSpPr>
        <p:spPr/>
        <p:txBody>
          <a:bodyPr/>
          <a:lstStyle/>
          <a:p>
            <a:r>
              <a:rPr lang="en-US"/>
              <a:t>1University of Arkansas, 2University of Maryland, 3University of Michigan, 4George Washington University, 5NIST, 6Georgia Institute of Technology, 7Mitre</a:t>
            </a:r>
          </a:p>
        </p:txBody>
      </p:sp>
      <p:sp>
        <p:nvSpPr>
          <p:cNvPr id="7" name="Slide Number Placeholder 6">
            <a:extLst>
              <a:ext uri="{FF2B5EF4-FFF2-40B4-BE49-F238E27FC236}">
                <a16:creationId xmlns:a16="http://schemas.microsoft.com/office/drawing/2014/main" id="{F5DC526E-6840-9726-C5A8-C9CE9C677E5B}"/>
              </a:ext>
            </a:extLst>
          </p:cNvPr>
          <p:cNvSpPr>
            <a:spLocks noGrp="1"/>
          </p:cNvSpPr>
          <p:nvPr>
            <p:ph type="sldNum" sz="quarter" idx="12"/>
          </p:nvPr>
        </p:nvSpPr>
        <p:spPr/>
        <p:txBody>
          <a:bodyPr/>
          <a:lstStyle/>
          <a:p>
            <a:fld id="{A8AB81F3-D877-40AB-B9C6-5DBC3A20DFE8}" type="slidenum">
              <a:rPr lang="en-US" smtClean="0"/>
              <a:t>‹#›</a:t>
            </a:fld>
            <a:endParaRPr lang="en-US"/>
          </a:p>
        </p:txBody>
      </p:sp>
    </p:spTree>
    <p:extLst>
      <p:ext uri="{BB962C8B-B14F-4D97-AF65-F5344CB8AC3E}">
        <p14:creationId xmlns:p14="http://schemas.microsoft.com/office/powerpoint/2010/main" val="1437481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5D8E6-7D7E-D65D-DB24-9638DA4ADE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72C8D8-7C91-BCB7-F69B-F5B5B09F70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4B4AF6-DE45-617D-16B4-21DDDF94F5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E0FDFF-2C6D-4BF6-6FE5-28AEDC9656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5E7839-6E08-1882-C90E-F091B6063A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17CB3D-687C-3F29-6DBB-31BB4811091A}"/>
              </a:ext>
            </a:extLst>
          </p:cNvPr>
          <p:cNvSpPr>
            <a:spLocks noGrp="1"/>
          </p:cNvSpPr>
          <p:nvPr>
            <p:ph type="dt" sz="half" idx="10"/>
          </p:nvPr>
        </p:nvSpPr>
        <p:spPr/>
        <p:txBody>
          <a:bodyPr/>
          <a:lstStyle/>
          <a:p>
            <a:fld id="{46645B44-7A5B-497B-8DEE-C990452A6451}" type="datetime1">
              <a:rPr lang="en-US" smtClean="0"/>
              <a:t>3/26/2023</a:t>
            </a:fld>
            <a:endParaRPr lang="en-US"/>
          </a:p>
        </p:txBody>
      </p:sp>
      <p:sp>
        <p:nvSpPr>
          <p:cNvPr id="8" name="Footer Placeholder 7">
            <a:extLst>
              <a:ext uri="{FF2B5EF4-FFF2-40B4-BE49-F238E27FC236}">
                <a16:creationId xmlns:a16="http://schemas.microsoft.com/office/drawing/2014/main" id="{AB47DA85-F88F-330F-2933-EBB7EC68493F}"/>
              </a:ext>
            </a:extLst>
          </p:cNvPr>
          <p:cNvSpPr>
            <a:spLocks noGrp="1"/>
          </p:cNvSpPr>
          <p:nvPr>
            <p:ph type="ftr" sz="quarter" idx="11"/>
          </p:nvPr>
        </p:nvSpPr>
        <p:spPr/>
        <p:txBody>
          <a:bodyPr/>
          <a:lstStyle/>
          <a:p>
            <a:r>
              <a:rPr lang="en-US"/>
              <a:t>1University of Arkansas, 2University of Maryland, 3University of Michigan, 4George Washington University, 5NIST, 6Georgia Institute of Technology, 7Mitre</a:t>
            </a:r>
          </a:p>
        </p:txBody>
      </p:sp>
      <p:sp>
        <p:nvSpPr>
          <p:cNvPr id="9" name="Slide Number Placeholder 8">
            <a:extLst>
              <a:ext uri="{FF2B5EF4-FFF2-40B4-BE49-F238E27FC236}">
                <a16:creationId xmlns:a16="http://schemas.microsoft.com/office/drawing/2014/main" id="{DA795BD2-DCA5-6FF8-5C2D-6BF347C4AE3A}"/>
              </a:ext>
            </a:extLst>
          </p:cNvPr>
          <p:cNvSpPr>
            <a:spLocks noGrp="1"/>
          </p:cNvSpPr>
          <p:nvPr>
            <p:ph type="sldNum" sz="quarter" idx="12"/>
          </p:nvPr>
        </p:nvSpPr>
        <p:spPr/>
        <p:txBody>
          <a:bodyPr/>
          <a:lstStyle/>
          <a:p>
            <a:fld id="{A8AB81F3-D877-40AB-B9C6-5DBC3A20DFE8}" type="slidenum">
              <a:rPr lang="en-US" smtClean="0"/>
              <a:t>‹#›</a:t>
            </a:fld>
            <a:endParaRPr lang="en-US"/>
          </a:p>
        </p:txBody>
      </p:sp>
    </p:spTree>
    <p:extLst>
      <p:ext uri="{BB962C8B-B14F-4D97-AF65-F5344CB8AC3E}">
        <p14:creationId xmlns:p14="http://schemas.microsoft.com/office/powerpoint/2010/main" val="1223486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E3E26-1AC2-D5CE-EBD4-4060D2E3F5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2F9376-2EFF-0897-D6ED-402302EB8AE4}"/>
              </a:ext>
            </a:extLst>
          </p:cNvPr>
          <p:cNvSpPr>
            <a:spLocks noGrp="1"/>
          </p:cNvSpPr>
          <p:nvPr>
            <p:ph type="dt" sz="half" idx="10"/>
          </p:nvPr>
        </p:nvSpPr>
        <p:spPr/>
        <p:txBody>
          <a:bodyPr/>
          <a:lstStyle/>
          <a:p>
            <a:fld id="{C42055F8-7944-4DFB-B63B-D9C089AE09D3}" type="datetime1">
              <a:rPr lang="en-US" smtClean="0"/>
              <a:t>3/26/2023</a:t>
            </a:fld>
            <a:endParaRPr lang="en-US"/>
          </a:p>
        </p:txBody>
      </p:sp>
      <p:sp>
        <p:nvSpPr>
          <p:cNvPr id="4" name="Footer Placeholder 3">
            <a:extLst>
              <a:ext uri="{FF2B5EF4-FFF2-40B4-BE49-F238E27FC236}">
                <a16:creationId xmlns:a16="http://schemas.microsoft.com/office/drawing/2014/main" id="{AE22E8F0-FF28-F0A3-7954-7A30A08AAA3E}"/>
              </a:ext>
            </a:extLst>
          </p:cNvPr>
          <p:cNvSpPr>
            <a:spLocks noGrp="1"/>
          </p:cNvSpPr>
          <p:nvPr>
            <p:ph type="ftr" sz="quarter" idx="11"/>
          </p:nvPr>
        </p:nvSpPr>
        <p:spPr/>
        <p:txBody>
          <a:bodyPr/>
          <a:lstStyle/>
          <a:p>
            <a:r>
              <a:rPr lang="en-US"/>
              <a:t>1University of Arkansas, 2University of Maryland, 3University of Michigan, 4George Washington University, 5NIST, 6Georgia Institute of Technology, 7Mitre</a:t>
            </a:r>
          </a:p>
        </p:txBody>
      </p:sp>
      <p:sp>
        <p:nvSpPr>
          <p:cNvPr id="5" name="Slide Number Placeholder 4">
            <a:extLst>
              <a:ext uri="{FF2B5EF4-FFF2-40B4-BE49-F238E27FC236}">
                <a16:creationId xmlns:a16="http://schemas.microsoft.com/office/drawing/2014/main" id="{D28AFD9F-498C-B0C8-078F-1B9328D134D8}"/>
              </a:ext>
            </a:extLst>
          </p:cNvPr>
          <p:cNvSpPr>
            <a:spLocks noGrp="1"/>
          </p:cNvSpPr>
          <p:nvPr>
            <p:ph type="sldNum" sz="quarter" idx="12"/>
          </p:nvPr>
        </p:nvSpPr>
        <p:spPr/>
        <p:txBody>
          <a:bodyPr/>
          <a:lstStyle/>
          <a:p>
            <a:fld id="{A8AB81F3-D877-40AB-B9C6-5DBC3A20DFE8}" type="slidenum">
              <a:rPr lang="en-US" smtClean="0"/>
              <a:t>‹#›</a:t>
            </a:fld>
            <a:endParaRPr lang="en-US"/>
          </a:p>
        </p:txBody>
      </p:sp>
    </p:spTree>
    <p:extLst>
      <p:ext uri="{BB962C8B-B14F-4D97-AF65-F5344CB8AC3E}">
        <p14:creationId xmlns:p14="http://schemas.microsoft.com/office/powerpoint/2010/main" val="3244358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0FC5A5-19F1-1E6C-95BA-7A5D2F2B85FB}"/>
              </a:ext>
            </a:extLst>
          </p:cNvPr>
          <p:cNvSpPr>
            <a:spLocks noGrp="1"/>
          </p:cNvSpPr>
          <p:nvPr>
            <p:ph type="dt" sz="half" idx="10"/>
          </p:nvPr>
        </p:nvSpPr>
        <p:spPr/>
        <p:txBody>
          <a:bodyPr/>
          <a:lstStyle/>
          <a:p>
            <a:fld id="{37181C4F-53CA-44D9-AEB9-167B9A698EA5}" type="datetime1">
              <a:rPr lang="en-US" smtClean="0"/>
              <a:t>3/26/2023</a:t>
            </a:fld>
            <a:endParaRPr lang="en-US"/>
          </a:p>
        </p:txBody>
      </p:sp>
      <p:sp>
        <p:nvSpPr>
          <p:cNvPr id="3" name="Footer Placeholder 2">
            <a:extLst>
              <a:ext uri="{FF2B5EF4-FFF2-40B4-BE49-F238E27FC236}">
                <a16:creationId xmlns:a16="http://schemas.microsoft.com/office/drawing/2014/main" id="{9A623893-9BEB-ADB4-717A-20F54FE5A52F}"/>
              </a:ext>
            </a:extLst>
          </p:cNvPr>
          <p:cNvSpPr>
            <a:spLocks noGrp="1"/>
          </p:cNvSpPr>
          <p:nvPr>
            <p:ph type="ftr" sz="quarter" idx="11"/>
          </p:nvPr>
        </p:nvSpPr>
        <p:spPr/>
        <p:txBody>
          <a:bodyPr/>
          <a:lstStyle/>
          <a:p>
            <a:r>
              <a:rPr lang="en-US"/>
              <a:t>1University of Arkansas, 2University of Maryland, 3University of Michigan, 4George Washington University, 5NIST, 6Georgia Institute of Technology, 7Mitre</a:t>
            </a:r>
          </a:p>
        </p:txBody>
      </p:sp>
      <p:sp>
        <p:nvSpPr>
          <p:cNvPr id="4" name="Slide Number Placeholder 3">
            <a:extLst>
              <a:ext uri="{FF2B5EF4-FFF2-40B4-BE49-F238E27FC236}">
                <a16:creationId xmlns:a16="http://schemas.microsoft.com/office/drawing/2014/main" id="{ABD7EA5B-1570-2969-05FB-8CEB5D411D85}"/>
              </a:ext>
            </a:extLst>
          </p:cNvPr>
          <p:cNvSpPr>
            <a:spLocks noGrp="1"/>
          </p:cNvSpPr>
          <p:nvPr>
            <p:ph type="sldNum" sz="quarter" idx="12"/>
          </p:nvPr>
        </p:nvSpPr>
        <p:spPr/>
        <p:txBody>
          <a:bodyPr/>
          <a:lstStyle/>
          <a:p>
            <a:fld id="{A8AB81F3-D877-40AB-B9C6-5DBC3A20DFE8}" type="slidenum">
              <a:rPr lang="en-US" smtClean="0"/>
              <a:t>‹#›</a:t>
            </a:fld>
            <a:endParaRPr lang="en-US"/>
          </a:p>
        </p:txBody>
      </p:sp>
    </p:spTree>
    <p:extLst>
      <p:ext uri="{BB962C8B-B14F-4D97-AF65-F5344CB8AC3E}">
        <p14:creationId xmlns:p14="http://schemas.microsoft.com/office/powerpoint/2010/main" val="1084507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2EF58-A0B2-2311-E009-8F00873BC3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94C845-8DD0-2206-4792-DB351CDA5F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6078A9-EEB0-2AC2-6836-4B45F937B6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9D98AF-C7CA-9CC4-963E-6BEC207B18A3}"/>
              </a:ext>
            </a:extLst>
          </p:cNvPr>
          <p:cNvSpPr>
            <a:spLocks noGrp="1"/>
          </p:cNvSpPr>
          <p:nvPr>
            <p:ph type="dt" sz="half" idx="10"/>
          </p:nvPr>
        </p:nvSpPr>
        <p:spPr/>
        <p:txBody>
          <a:bodyPr/>
          <a:lstStyle/>
          <a:p>
            <a:fld id="{898848CC-E8F4-4711-AC24-B248524BD696}" type="datetime1">
              <a:rPr lang="en-US" smtClean="0"/>
              <a:t>3/26/2023</a:t>
            </a:fld>
            <a:endParaRPr lang="en-US"/>
          </a:p>
        </p:txBody>
      </p:sp>
      <p:sp>
        <p:nvSpPr>
          <p:cNvPr id="6" name="Footer Placeholder 5">
            <a:extLst>
              <a:ext uri="{FF2B5EF4-FFF2-40B4-BE49-F238E27FC236}">
                <a16:creationId xmlns:a16="http://schemas.microsoft.com/office/drawing/2014/main" id="{8334D2EA-5A46-6F6D-EA8F-D76DEF7D713D}"/>
              </a:ext>
            </a:extLst>
          </p:cNvPr>
          <p:cNvSpPr>
            <a:spLocks noGrp="1"/>
          </p:cNvSpPr>
          <p:nvPr>
            <p:ph type="ftr" sz="quarter" idx="11"/>
          </p:nvPr>
        </p:nvSpPr>
        <p:spPr/>
        <p:txBody>
          <a:bodyPr/>
          <a:lstStyle/>
          <a:p>
            <a:r>
              <a:rPr lang="en-US"/>
              <a:t>1University of Arkansas, 2University of Maryland, 3University of Michigan, 4George Washington University, 5NIST, 6Georgia Institute of Technology, 7Mitre</a:t>
            </a:r>
          </a:p>
        </p:txBody>
      </p:sp>
      <p:sp>
        <p:nvSpPr>
          <p:cNvPr id="7" name="Slide Number Placeholder 6">
            <a:extLst>
              <a:ext uri="{FF2B5EF4-FFF2-40B4-BE49-F238E27FC236}">
                <a16:creationId xmlns:a16="http://schemas.microsoft.com/office/drawing/2014/main" id="{C69E94F4-FFE8-953E-C00D-071767A7593C}"/>
              </a:ext>
            </a:extLst>
          </p:cNvPr>
          <p:cNvSpPr>
            <a:spLocks noGrp="1"/>
          </p:cNvSpPr>
          <p:nvPr>
            <p:ph type="sldNum" sz="quarter" idx="12"/>
          </p:nvPr>
        </p:nvSpPr>
        <p:spPr/>
        <p:txBody>
          <a:bodyPr/>
          <a:lstStyle/>
          <a:p>
            <a:fld id="{A8AB81F3-D877-40AB-B9C6-5DBC3A20DFE8}" type="slidenum">
              <a:rPr lang="en-US" smtClean="0"/>
              <a:t>‹#›</a:t>
            </a:fld>
            <a:endParaRPr lang="en-US"/>
          </a:p>
        </p:txBody>
      </p:sp>
    </p:spTree>
    <p:extLst>
      <p:ext uri="{BB962C8B-B14F-4D97-AF65-F5344CB8AC3E}">
        <p14:creationId xmlns:p14="http://schemas.microsoft.com/office/powerpoint/2010/main" val="720793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E6A9C-CC35-D7D5-96A3-CBECA46058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01F163-1682-6EDB-D190-1EF7F0008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8571A5-4E55-1721-0B31-2B171D5AA6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70EED7-28A3-F6E2-4F2E-3DBCA7A262A4}"/>
              </a:ext>
            </a:extLst>
          </p:cNvPr>
          <p:cNvSpPr>
            <a:spLocks noGrp="1"/>
          </p:cNvSpPr>
          <p:nvPr>
            <p:ph type="dt" sz="half" idx="10"/>
          </p:nvPr>
        </p:nvSpPr>
        <p:spPr/>
        <p:txBody>
          <a:bodyPr/>
          <a:lstStyle/>
          <a:p>
            <a:fld id="{008F0596-0567-48D3-958E-C225EAC90473}" type="datetime1">
              <a:rPr lang="en-US" smtClean="0"/>
              <a:t>3/26/2023</a:t>
            </a:fld>
            <a:endParaRPr lang="en-US"/>
          </a:p>
        </p:txBody>
      </p:sp>
      <p:sp>
        <p:nvSpPr>
          <p:cNvPr id="6" name="Footer Placeholder 5">
            <a:extLst>
              <a:ext uri="{FF2B5EF4-FFF2-40B4-BE49-F238E27FC236}">
                <a16:creationId xmlns:a16="http://schemas.microsoft.com/office/drawing/2014/main" id="{558CBCC4-93DC-DC7A-7E95-97C9447BC24B}"/>
              </a:ext>
            </a:extLst>
          </p:cNvPr>
          <p:cNvSpPr>
            <a:spLocks noGrp="1"/>
          </p:cNvSpPr>
          <p:nvPr>
            <p:ph type="ftr" sz="quarter" idx="11"/>
          </p:nvPr>
        </p:nvSpPr>
        <p:spPr/>
        <p:txBody>
          <a:bodyPr/>
          <a:lstStyle/>
          <a:p>
            <a:r>
              <a:rPr lang="en-US"/>
              <a:t>1University of Arkansas, 2University of Maryland, 3University of Michigan, 4George Washington University, 5NIST, 6Georgia Institute of Technology, 7Mitre</a:t>
            </a:r>
          </a:p>
        </p:txBody>
      </p:sp>
      <p:sp>
        <p:nvSpPr>
          <p:cNvPr id="7" name="Slide Number Placeholder 6">
            <a:extLst>
              <a:ext uri="{FF2B5EF4-FFF2-40B4-BE49-F238E27FC236}">
                <a16:creationId xmlns:a16="http://schemas.microsoft.com/office/drawing/2014/main" id="{F4853045-94C6-3B0C-28E1-73CFDDC6A96C}"/>
              </a:ext>
            </a:extLst>
          </p:cNvPr>
          <p:cNvSpPr>
            <a:spLocks noGrp="1"/>
          </p:cNvSpPr>
          <p:nvPr>
            <p:ph type="sldNum" sz="quarter" idx="12"/>
          </p:nvPr>
        </p:nvSpPr>
        <p:spPr/>
        <p:txBody>
          <a:bodyPr/>
          <a:lstStyle/>
          <a:p>
            <a:fld id="{A8AB81F3-D877-40AB-B9C6-5DBC3A20DFE8}" type="slidenum">
              <a:rPr lang="en-US" smtClean="0"/>
              <a:t>‹#›</a:t>
            </a:fld>
            <a:endParaRPr lang="en-US"/>
          </a:p>
        </p:txBody>
      </p:sp>
    </p:spTree>
    <p:extLst>
      <p:ext uri="{BB962C8B-B14F-4D97-AF65-F5344CB8AC3E}">
        <p14:creationId xmlns:p14="http://schemas.microsoft.com/office/powerpoint/2010/main" val="55032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2ED987-3B9D-633D-E027-79BBE4CC3B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8D6C69-F246-E5F6-BBE2-26C2C20001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853469-05BF-ED49-A6C4-11ADDD07DA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26E9B-4E5B-4EFE-9519-AAC5A37B37B5}" type="datetime1">
              <a:rPr lang="en-US" smtClean="0"/>
              <a:t>3/26/2023</a:t>
            </a:fld>
            <a:endParaRPr lang="en-US"/>
          </a:p>
        </p:txBody>
      </p:sp>
      <p:sp>
        <p:nvSpPr>
          <p:cNvPr id="5" name="Footer Placeholder 4">
            <a:extLst>
              <a:ext uri="{FF2B5EF4-FFF2-40B4-BE49-F238E27FC236}">
                <a16:creationId xmlns:a16="http://schemas.microsoft.com/office/drawing/2014/main" id="{BFFE2BB0-C23B-DEC9-476E-34BBA08951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1University of Arkansas, 2University of Maryland, 3University of Michigan, 4George Washington University, 5NIST, 6Georgia Institute of Technology, 7Mitre</a:t>
            </a:r>
          </a:p>
        </p:txBody>
      </p:sp>
      <p:sp>
        <p:nvSpPr>
          <p:cNvPr id="6" name="Slide Number Placeholder 5">
            <a:extLst>
              <a:ext uri="{FF2B5EF4-FFF2-40B4-BE49-F238E27FC236}">
                <a16:creationId xmlns:a16="http://schemas.microsoft.com/office/drawing/2014/main" id="{9F3B47AC-4CFA-E83B-3A16-8278FCEA83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AB81F3-D877-40AB-B9C6-5DBC3A20DFE8}" type="slidenum">
              <a:rPr lang="en-US" smtClean="0"/>
              <a:t>‹#›</a:t>
            </a:fld>
            <a:endParaRPr lang="en-US"/>
          </a:p>
        </p:txBody>
      </p:sp>
    </p:spTree>
    <p:extLst>
      <p:ext uri="{BB962C8B-B14F-4D97-AF65-F5344CB8AC3E}">
        <p14:creationId xmlns:p14="http://schemas.microsoft.com/office/powerpoint/2010/main" val="1259091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37.jpeg"/><Relationship Id="rId18" Type="http://schemas.openxmlformats.org/officeDocument/2006/relationships/image" Target="../media/image75.png"/><Relationship Id="rId3" Type="http://schemas.openxmlformats.org/officeDocument/2006/relationships/image" Target="../media/image34.svg"/><Relationship Id="rId21" Type="http://schemas.openxmlformats.org/officeDocument/2006/relationships/image" Target="../media/image18.png"/><Relationship Id="rId7" Type="http://schemas.openxmlformats.org/officeDocument/2006/relationships/image" Target="../media/image57.svg"/><Relationship Id="rId12" Type="http://schemas.openxmlformats.org/officeDocument/2006/relationships/image" Target="../media/image36.jpeg"/><Relationship Id="rId17" Type="http://schemas.openxmlformats.org/officeDocument/2006/relationships/image" Target="../media/image45.jpeg"/><Relationship Id="rId2" Type="http://schemas.openxmlformats.org/officeDocument/2006/relationships/image" Target="../media/image33.png"/><Relationship Id="rId16" Type="http://schemas.openxmlformats.org/officeDocument/2006/relationships/image" Target="../media/image41.svg"/><Relationship Id="rId20"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28.svg"/><Relationship Id="rId5" Type="http://schemas.openxmlformats.org/officeDocument/2006/relationships/image" Target="../media/image68.png"/><Relationship Id="rId15" Type="http://schemas.openxmlformats.org/officeDocument/2006/relationships/image" Target="../media/image40.png"/><Relationship Id="rId10" Type="http://schemas.openxmlformats.org/officeDocument/2006/relationships/image" Target="../media/image27.png"/><Relationship Id="rId19" Type="http://schemas.openxmlformats.org/officeDocument/2006/relationships/image" Target="../media/image44.png"/><Relationship Id="rId4" Type="http://schemas.openxmlformats.org/officeDocument/2006/relationships/image" Target="../media/image69.png"/><Relationship Id="rId9" Type="http://schemas.openxmlformats.org/officeDocument/2006/relationships/image" Target="../media/image73.png"/><Relationship Id="rId14" Type="http://schemas.openxmlformats.org/officeDocument/2006/relationships/image" Target="../media/image74.png"/><Relationship Id="rId22"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1.xml"/><Relationship Id="rId7" Type="http://schemas.openxmlformats.org/officeDocument/2006/relationships/image" Target="../media/image76.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73.jpeg"/><Relationship Id="rId5" Type="http://schemas.microsoft.com/office/2007/relationships/hdphoto" Target="../media/hdphoto1.wdp"/><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80.png"/><Relationship Id="rId3" Type="http://schemas.openxmlformats.org/officeDocument/2006/relationships/image" Target="../media/image36.jpeg"/><Relationship Id="rId7" Type="http://schemas.openxmlformats.org/officeDocument/2006/relationships/image" Target="../media/image27.png"/><Relationship Id="rId12" Type="http://schemas.openxmlformats.org/officeDocument/2006/relationships/image" Target="../media/image7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1.svg"/><Relationship Id="rId11" Type="http://schemas.microsoft.com/office/2007/relationships/hdphoto" Target="../media/hdphoto1.wdp"/><Relationship Id="rId5" Type="http://schemas.openxmlformats.org/officeDocument/2006/relationships/image" Target="../media/image40.png"/><Relationship Id="rId10" Type="http://schemas.openxmlformats.org/officeDocument/2006/relationships/image" Target="../media/image18.png"/><Relationship Id="rId4" Type="http://schemas.openxmlformats.org/officeDocument/2006/relationships/image" Target="../media/image78.png"/><Relationship Id="rId9" Type="http://schemas.openxmlformats.org/officeDocument/2006/relationships/image" Target="../media/image77.png"/><Relationship Id="rId14" Type="http://schemas.microsoft.com/office/2007/relationships/hdphoto" Target="../media/hdphoto3.wdp"/></Relationships>
</file>

<file path=ppt/slides/_rels/slide14.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81.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82.png"/><Relationship Id="rId10" Type="http://schemas.microsoft.com/office/2007/relationships/hdphoto" Target="../media/hdphoto5.wdp"/><Relationship Id="rId4" Type="http://schemas.microsoft.com/office/2007/relationships/hdphoto" Target="../media/hdphoto4.wdp"/><Relationship Id="rId9" Type="http://schemas.openxmlformats.org/officeDocument/2006/relationships/image" Target="../media/image83.png"/></Relationships>
</file>

<file path=ppt/slides/_rels/slide15.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19.jpeg"/><Relationship Id="rId7" Type="http://schemas.openxmlformats.org/officeDocument/2006/relationships/image" Target="../media/image7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5.jpeg"/><Relationship Id="rId5" Type="http://schemas.microsoft.com/office/2007/relationships/hdphoto" Target="../media/hdphoto1.wdp"/><Relationship Id="rId4" Type="http://schemas.openxmlformats.org/officeDocument/2006/relationships/image" Target="../media/image18.png"/><Relationship Id="rId9" Type="http://schemas.microsoft.com/office/2007/relationships/hdphoto" Target="../media/hdphoto3.wdp"/></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7.png"/><Relationship Id="rId7" Type="http://schemas.microsoft.com/office/2007/relationships/hdphoto" Target="../media/hdphoto3.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10" Type="http://schemas.openxmlformats.org/officeDocument/2006/relationships/image" Target="../media/image85.png"/><Relationship Id="rId4" Type="http://schemas.openxmlformats.org/officeDocument/2006/relationships/image" Target="../media/image84.png"/><Relationship Id="rId9"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35.jpeg"/><Relationship Id="rId7" Type="http://schemas.openxmlformats.org/officeDocument/2006/relationships/image" Target="../media/image8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8.png"/><Relationship Id="rId5" Type="http://schemas.microsoft.com/office/2007/relationships/hdphoto" Target="../media/hdphoto1.wdp"/><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13" Type="http://schemas.microsoft.com/office/2007/relationships/hdphoto" Target="../media/hdphoto1.wdp"/><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sv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23.png"/><Relationship Id="rId21" Type="http://schemas.openxmlformats.org/officeDocument/2006/relationships/image" Target="../media/image41.sv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7.jpeg"/><Relationship Id="rId25" Type="http://schemas.openxmlformats.org/officeDocument/2006/relationships/image" Target="../media/image45.png"/><Relationship Id="rId2" Type="http://schemas.openxmlformats.org/officeDocument/2006/relationships/image" Target="../media/image22.png"/><Relationship Id="rId16" Type="http://schemas.openxmlformats.org/officeDocument/2006/relationships/image" Target="../media/image36.jpeg"/><Relationship Id="rId20"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26.svg"/><Relationship Id="rId11" Type="http://schemas.openxmlformats.org/officeDocument/2006/relationships/image" Target="../media/image31.png"/><Relationship Id="rId24" Type="http://schemas.openxmlformats.org/officeDocument/2006/relationships/image" Target="../media/image44.png"/><Relationship Id="rId5" Type="http://schemas.openxmlformats.org/officeDocument/2006/relationships/image" Target="../media/image25.png"/><Relationship Id="rId15" Type="http://schemas.openxmlformats.org/officeDocument/2006/relationships/image" Target="../media/image35.jpeg"/><Relationship Id="rId23" Type="http://schemas.openxmlformats.org/officeDocument/2006/relationships/image" Target="../media/image43.svg"/><Relationship Id="rId10" Type="http://schemas.openxmlformats.org/officeDocument/2006/relationships/image" Target="../media/image30.svg"/><Relationship Id="rId19" Type="http://schemas.openxmlformats.org/officeDocument/2006/relationships/image" Target="../media/image39.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 Id="rId22" Type="http://schemas.openxmlformats.org/officeDocument/2006/relationships/image" Target="../media/image42.png"/></Relationships>
</file>

<file path=ppt/slides/_rels/slide6.xml.rels><?xml version="1.0" encoding="UTF-8" standalone="yes"?>
<Relationships xmlns="http://schemas.openxmlformats.org/package/2006/relationships"><Relationship Id="rId13" Type="http://schemas.openxmlformats.org/officeDocument/2006/relationships/image" Target="../media/image28.svg"/><Relationship Id="rId18" Type="http://schemas.openxmlformats.org/officeDocument/2006/relationships/image" Target="../media/image37.jpeg"/><Relationship Id="rId26" Type="http://schemas.openxmlformats.org/officeDocument/2006/relationships/image" Target="../media/image45.jpeg"/><Relationship Id="rId3" Type="http://schemas.openxmlformats.org/officeDocument/2006/relationships/image" Target="../media/image47.png"/><Relationship Id="rId21" Type="http://schemas.openxmlformats.org/officeDocument/2006/relationships/image" Target="../media/image41.svg"/><Relationship Id="rId7" Type="http://schemas.openxmlformats.org/officeDocument/2006/relationships/image" Target="../media/image34.svg"/><Relationship Id="rId12" Type="http://schemas.openxmlformats.org/officeDocument/2006/relationships/image" Target="../media/image27.png"/><Relationship Id="rId17" Type="http://schemas.openxmlformats.org/officeDocument/2006/relationships/image" Target="../media/image36.jpeg"/><Relationship Id="rId25" Type="http://schemas.openxmlformats.org/officeDocument/2006/relationships/image" Target="../media/image44.png"/><Relationship Id="rId33" Type="http://schemas.openxmlformats.org/officeDocument/2006/relationships/image" Target="../media/image57.png"/><Relationship Id="rId2" Type="http://schemas.openxmlformats.org/officeDocument/2006/relationships/image" Target="../media/image46.png"/><Relationship Id="rId16" Type="http://schemas.openxmlformats.org/officeDocument/2006/relationships/image" Target="../media/image35.jpeg"/><Relationship Id="rId20" Type="http://schemas.openxmlformats.org/officeDocument/2006/relationships/image" Target="../media/image40.png"/><Relationship Id="rId29"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26.svg"/><Relationship Id="rId24" Type="http://schemas.openxmlformats.org/officeDocument/2006/relationships/image" Target="../media/image43.svg"/><Relationship Id="rId32" Type="http://schemas.openxmlformats.org/officeDocument/2006/relationships/image" Target="../media/image54.svg"/><Relationship Id="rId5" Type="http://schemas.openxmlformats.org/officeDocument/2006/relationships/image" Target="../media/image30.svg"/><Relationship Id="rId15" Type="http://schemas.openxmlformats.org/officeDocument/2006/relationships/image" Target="../media/image32.svg"/><Relationship Id="rId23" Type="http://schemas.openxmlformats.org/officeDocument/2006/relationships/image" Target="../media/image42.png"/><Relationship Id="rId28" Type="http://schemas.openxmlformats.org/officeDocument/2006/relationships/image" Target="../media/image52.png"/><Relationship Id="rId36" Type="http://schemas.openxmlformats.org/officeDocument/2006/relationships/image" Target="../media/image60.png"/><Relationship Id="rId10" Type="http://schemas.openxmlformats.org/officeDocument/2006/relationships/image" Target="../media/image25.png"/><Relationship Id="rId19" Type="http://schemas.openxmlformats.org/officeDocument/2006/relationships/image" Target="../media/image48.png"/><Relationship Id="rId31" Type="http://schemas.openxmlformats.org/officeDocument/2006/relationships/image" Target="../media/image53.png"/><Relationship Id="rId4" Type="http://schemas.openxmlformats.org/officeDocument/2006/relationships/image" Target="../media/image29.png"/><Relationship Id="rId9" Type="http://schemas.openxmlformats.org/officeDocument/2006/relationships/image" Target="../media/image24.svg"/><Relationship Id="rId14" Type="http://schemas.openxmlformats.org/officeDocument/2006/relationships/image" Target="../media/image31.png"/><Relationship Id="rId22" Type="http://schemas.openxmlformats.org/officeDocument/2006/relationships/image" Target="../media/image49.png"/><Relationship Id="rId27" Type="http://schemas.openxmlformats.org/officeDocument/2006/relationships/image" Target="../media/image51.png"/><Relationship Id="rId30" Type="http://schemas.openxmlformats.org/officeDocument/2006/relationships/image" Target="../media/image51.svg"/><Relationship Id="rId8" Type="http://schemas.openxmlformats.org/officeDocument/2006/relationships/image" Target="../media/image23.png"/></Relationships>
</file>

<file path=ppt/slides/_rels/slide7.xml.rels><?xml version="1.0" encoding="UTF-8" standalone="yes"?>
<Relationships xmlns="http://schemas.openxmlformats.org/package/2006/relationships"><Relationship Id="rId13" Type="http://schemas.openxmlformats.org/officeDocument/2006/relationships/image" Target="../media/image27.png"/><Relationship Id="rId18" Type="http://schemas.openxmlformats.org/officeDocument/2006/relationships/image" Target="../media/image48.png"/><Relationship Id="rId26" Type="http://schemas.openxmlformats.org/officeDocument/2006/relationships/image" Target="../media/image56.png"/><Relationship Id="rId3" Type="http://schemas.openxmlformats.org/officeDocument/2006/relationships/image" Target="../media/image54.svg"/><Relationship Id="rId21" Type="http://schemas.openxmlformats.org/officeDocument/2006/relationships/image" Target="../media/image49.png"/><Relationship Id="rId34" Type="http://schemas.openxmlformats.org/officeDocument/2006/relationships/image" Target="../media/image65.svg"/><Relationship Id="rId7" Type="http://schemas.openxmlformats.org/officeDocument/2006/relationships/image" Target="../media/image25.png"/><Relationship Id="rId12" Type="http://schemas.openxmlformats.org/officeDocument/2006/relationships/image" Target="../media/image47.png"/><Relationship Id="rId17" Type="http://schemas.openxmlformats.org/officeDocument/2006/relationships/image" Target="../media/image37.jpeg"/><Relationship Id="rId25" Type="http://schemas.openxmlformats.org/officeDocument/2006/relationships/image" Target="../media/image59.png"/><Relationship Id="rId33" Type="http://schemas.openxmlformats.org/officeDocument/2006/relationships/image" Target="../media/image64.png"/><Relationship Id="rId2" Type="http://schemas.openxmlformats.org/officeDocument/2006/relationships/image" Target="../media/image53.png"/><Relationship Id="rId16" Type="http://schemas.openxmlformats.org/officeDocument/2006/relationships/image" Target="../media/image36.jpeg"/><Relationship Id="rId20" Type="http://schemas.openxmlformats.org/officeDocument/2006/relationships/image" Target="../media/image41.svg"/><Relationship Id="rId29"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image" Target="../media/image46.png"/><Relationship Id="rId24" Type="http://schemas.openxmlformats.org/officeDocument/2006/relationships/image" Target="../media/image55.png"/><Relationship Id="rId32" Type="http://schemas.openxmlformats.org/officeDocument/2006/relationships/image" Target="../media/image67.png"/><Relationship Id="rId5" Type="http://schemas.openxmlformats.org/officeDocument/2006/relationships/image" Target="../media/image23.png"/><Relationship Id="rId15" Type="http://schemas.openxmlformats.org/officeDocument/2006/relationships/image" Target="../media/image35.jpeg"/><Relationship Id="rId23" Type="http://schemas.openxmlformats.org/officeDocument/2006/relationships/image" Target="../media/image51.png"/><Relationship Id="rId28" Type="http://schemas.openxmlformats.org/officeDocument/2006/relationships/image" Target="../media/image58.png"/><Relationship Id="rId10" Type="http://schemas.openxmlformats.org/officeDocument/2006/relationships/image" Target="../media/image34.svg"/><Relationship Id="rId19" Type="http://schemas.openxmlformats.org/officeDocument/2006/relationships/image" Target="../media/image40.png"/><Relationship Id="rId31" Type="http://schemas.openxmlformats.org/officeDocument/2006/relationships/image" Target="../media/image63.svg"/><Relationship Id="rId4" Type="http://schemas.openxmlformats.org/officeDocument/2006/relationships/image" Target="../media/image57.png"/><Relationship Id="rId9" Type="http://schemas.openxmlformats.org/officeDocument/2006/relationships/image" Target="../media/image33.png"/><Relationship Id="rId14" Type="http://schemas.openxmlformats.org/officeDocument/2006/relationships/image" Target="../media/image28.svg"/><Relationship Id="rId22" Type="http://schemas.openxmlformats.org/officeDocument/2006/relationships/image" Target="../media/image45.jpeg"/><Relationship Id="rId27" Type="http://schemas.openxmlformats.org/officeDocument/2006/relationships/image" Target="../media/image57.svg"/><Relationship Id="rId30" Type="http://schemas.openxmlformats.org/officeDocument/2006/relationships/image" Target="../media/image62.png"/><Relationship Id="rId35" Type="http://schemas.openxmlformats.org/officeDocument/2006/relationships/image" Target="../media/image70.png"/><Relationship Id="rId8" Type="http://schemas.openxmlformats.org/officeDocument/2006/relationships/image" Target="../media/image26.svg"/></Relationships>
</file>

<file path=ppt/slides/_rels/slide8.xml.rels><?xml version="1.0" encoding="UTF-8" standalone="yes"?>
<Relationships xmlns="http://schemas.openxmlformats.org/package/2006/relationships"><Relationship Id="rId13" Type="http://schemas.openxmlformats.org/officeDocument/2006/relationships/image" Target="../media/image46.png"/><Relationship Id="rId18" Type="http://schemas.openxmlformats.org/officeDocument/2006/relationships/image" Target="../media/image48.png"/><Relationship Id="rId26" Type="http://schemas.openxmlformats.org/officeDocument/2006/relationships/image" Target="../media/image56.png"/><Relationship Id="rId21" Type="http://schemas.openxmlformats.org/officeDocument/2006/relationships/image" Target="../media/image49.png"/><Relationship Id="rId34" Type="http://schemas.openxmlformats.org/officeDocument/2006/relationships/image" Target="../media/image65.svg"/><Relationship Id="rId7" Type="http://schemas.openxmlformats.org/officeDocument/2006/relationships/image" Target="../media/image23.png"/><Relationship Id="rId12" Type="http://schemas.openxmlformats.org/officeDocument/2006/relationships/image" Target="../media/image34.svg"/><Relationship Id="rId17" Type="http://schemas.openxmlformats.org/officeDocument/2006/relationships/image" Target="../media/image37.jpeg"/><Relationship Id="rId25" Type="http://schemas.openxmlformats.org/officeDocument/2006/relationships/image" Target="../media/image59.png"/><Relationship Id="rId33" Type="http://schemas.openxmlformats.org/officeDocument/2006/relationships/image" Target="../media/image64.png"/><Relationship Id="rId38" Type="http://schemas.openxmlformats.org/officeDocument/2006/relationships/image" Target="../media/image60.png"/><Relationship Id="rId2" Type="http://schemas.openxmlformats.org/officeDocument/2006/relationships/image" Target="../media/image35.jpeg"/><Relationship Id="rId16" Type="http://schemas.openxmlformats.org/officeDocument/2006/relationships/image" Target="../media/image28.svg"/><Relationship Id="rId20" Type="http://schemas.openxmlformats.org/officeDocument/2006/relationships/image" Target="../media/image41.svg"/><Relationship Id="rId29"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33.png"/><Relationship Id="rId24" Type="http://schemas.openxmlformats.org/officeDocument/2006/relationships/image" Target="../media/image55.png"/><Relationship Id="rId32" Type="http://schemas.openxmlformats.org/officeDocument/2006/relationships/image" Target="../media/image67.png"/><Relationship Id="rId37" Type="http://schemas.openxmlformats.org/officeDocument/2006/relationships/image" Target="../media/image66.png"/><Relationship Id="rId5" Type="http://schemas.openxmlformats.org/officeDocument/2006/relationships/image" Target="../media/image54.svg"/><Relationship Id="rId15" Type="http://schemas.openxmlformats.org/officeDocument/2006/relationships/image" Target="../media/image27.png"/><Relationship Id="rId23" Type="http://schemas.openxmlformats.org/officeDocument/2006/relationships/image" Target="../media/image51.png"/><Relationship Id="rId28" Type="http://schemas.openxmlformats.org/officeDocument/2006/relationships/image" Target="../media/image58.png"/><Relationship Id="rId36" Type="http://schemas.microsoft.com/office/2007/relationships/hdphoto" Target="../media/hdphoto1.wdp"/><Relationship Id="rId10" Type="http://schemas.openxmlformats.org/officeDocument/2006/relationships/image" Target="../media/image26.svg"/><Relationship Id="rId19" Type="http://schemas.openxmlformats.org/officeDocument/2006/relationships/image" Target="../media/image40.png"/><Relationship Id="rId31" Type="http://schemas.openxmlformats.org/officeDocument/2006/relationships/image" Target="../media/image63.svg"/><Relationship Id="rId4" Type="http://schemas.openxmlformats.org/officeDocument/2006/relationships/image" Target="../media/image53.png"/><Relationship Id="rId9" Type="http://schemas.openxmlformats.org/officeDocument/2006/relationships/image" Target="../media/image25.png"/><Relationship Id="rId14" Type="http://schemas.openxmlformats.org/officeDocument/2006/relationships/image" Target="../media/image47.png"/><Relationship Id="rId22" Type="http://schemas.openxmlformats.org/officeDocument/2006/relationships/image" Target="../media/image45.jpeg"/><Relationship Id="rId27" Type="http://schemas.openxmlformats.org/officeDocument/2006/relationships/image" Target="../media/image57.svg"/><Relationship Id="rId30" Type="http://schemas.openxmlformats.org/officeDocument/2006/relationships/image" Target="../media/image62.png"/><Relationship Id="rId35" Type="http://schemas.openxmlformats.org/officeDocument/2006/relationships/image" Target="../media/image18.png"/><Relationship Id="rId8" Type="http://schemas.openxmlformats.org/officeDocument/2006/relationships/image" Target="../media/image24.svg"/><Relationship Id="rId3" Type="http://schemas.openxmlformats.org/officeDocument/2006/relationships/image" Target="../media/image36.jpeg"/></Relationships>
</file>

<file path=ppt/slides/_rels/slide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72.svg"/><Relationship Id="rId4" Type="http://schemas.openxmlformats.org/officeDocument/2006/relationships/image" Target="../media/image7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B9D51-D8AE-1DF7-6224-7840CEF60B24}"/>
              </a:ext>
            </a:extLst>
          </p:cNvPr>
          <p:cNvSpPr>
            <a:spLocks noGrp="1"/>
          </p:cNvSpPr>
          <p:nvPr>
            <p:ph type="ctrTitle"/>
          </p:nvPr>
        </p:nvSpPr>
        <p:spPr/>
        <p:txBody>
          <a:bodyPr>
            <a:normAutofit fontScale="90000"/>
          </a:bodyPr>
          <a:lstStyle/>
          <a:p>
            <a:r>
              <a:rPr lang="en-US"/>
              <a:t>When Frodo Flips: End-to-End Key Recovery on </a:t>
            </a:r>
            <a:r>
              <a:rPr lang="en-US" err="1"/>
              <a:t>FrodoKEM</a:t>
            </a:r>
            <a:r>
              <a:rPr lang="en-US"/>
              <a:t> via </a:t>
            </a:r>
            <a:r>
              <a:rPr lang="en-US" err="1"/>
              <a:t>Rowhammer</a:t>
            </a:r>
            <a:endParaRPr lang="en-US"/>
          </a:p>
        </p:txBody>
      </p:sp>
      <p:sp>
        <p:nvSpPr>
          <p:cNvPr id="3" name="Subtitle 2">
            <a:extLst>
              <a:ext uri="{FF2B5EF4-FFF2-40B4-BE49-F238E27FC236}">
                <a16:creationId xmlns:a16="http://schemas.microsoft.com/office/drawing/2014/main" id="{6CDCDEE4-3182-DF12-92B4-CE872E772DDE}"/>
              </a:ext>
            </a:extLst>
          </p:cNvPr>
          <p:cNvSpPr>
            <a:spLocks noGrp="1"/>
          </p:cNvSpPr>
          <p:nvPr>
            <p:ph type="subTitle" idx="1"/>
          </p:nvPr>
        </p:nvSpPr>
        <p:spPr/>
        <p:txBody>
          <a:bodyPr vert="horz" lIns="91440" tIns="45720" rIns="91440" bIns="45720" rtlCol="0" anchor="t">
            <a:normAutofit/>
          </a:bodyPr>
          <a:lstStyle/>
          <a:p>
            <a:r>
              <a:rPr lang="en-US">
                <a:cs typeface="Calibri"/>
              </a:rPr>
              <a:t>Michael </a:t>
            </a:r>
            <a:r>
              <a:rPr lang="en-US" err="1">
                <a:cs typeface="Calibri"/>
              </a:rPr>
              <a:t>Fahr</a:t>
            </a:r>
            <a:r>
              <a:rPr lang="en-US">
                <a:cs typeface="Calibri"/>
              </a:rPr>
              <a:t> Jr., </a:t>
            </a:r>
            <a:r>
              <a:rPr lang="en-US" b="1">
                <a:cs typeface="Calibri"/>
              </a:rPr>
              <a:t>Hunter Kippen</a:t>
            </a:r>
            <a:r>
              <a:rPr lang="en-US">
                <a:cs typeface="Calibri"/>
              </a:rPr>
              <a:t>, </a:t>
            </a:r>
            <a:r>
              <a:rPr lang="en-US" b="1">
                <a:cs typeface="Calibri"/>
              </a:rPr>
              <a:t>Andrew </a:t>
            </a:r>
            <a:r>
              <a:rPr lang="en-US" b="1" err="1">
                <a:cs typeface="Calibri"/>
              </a:rPr>
              <a:t>Kwong</a:t>
            </a:r>
            <a:r>
              <a:rPr lang="en-US">
                <a:cs typeface="Calibri"/>
              </a:rPr>
              <a:t>, </a:t>
            </a:r>
            <a:r>
              <a:rPr lang="en-US" err="1">
                <a:cs typeface="Calibri"/>
              </a:rPr>
              <a:t>Thinh</a:t>
            </a:r>
            <a:r>
              <a:rPr lang="en-US">
                <a:cs typeface="Calibri"/>
              </a:rPr>
              <a:t> Dang, Jacob </a:t>
            </a:r>
            <a:r>
              <a:rPr lang="en-US" err="1">
                <a:cs typeface="Calibri"/>
              </a:rPr>
              <a:t>Lichtinger</a:t>
            </a:r>
            <a:r>
              <a:rPr lang="en-US">
                <a:cs typeface="Calibri"/>
              </a:rPr>
              <a:t>, Dana </a:t>
            </a:r>
            <a:r>
              <a:rPr lang="en-US" err="1">
                <a:cs typeface="Calibri"/>
              </a:rPr>
              <a:t>Dachman</a:t>
            </a:r>
            <a:r>
              <a:rPr lang="en-US">
                <a:cs typeface="Calibri"/>
              </a:rPr>
              <a:t>-Soled, Daniel </a:t>
            </a:r>
            <a:r>
              <a:rPr lang="en-US" err="1">
                <a:cs typeface="Calibri"/>
              </a:rPr>
              <a:t>Genkin</a:t>
            </a:r>
            <a:r>
              <a:rPr lang="en-US">
                <a:cs typeface="Calibri"/>
              </a:rPr>
              <a:t>, Alexander Nelson, Ray </a:t>
            </a:r>
            <a:r>
              <a:rPr lang="en-US" err="1">
                <a:cs typeface="Calibri"/>
              </a:rPr>
              <a:t>Perlner</a:t>
            </a:r>
            <a:r>
              <a:rPr lang="en-US">
                <a:cs typeface="Calibri"/>
              </a:rPr>
              <a:t>, </a:t>
            </a:r>
            <a:r>
              <a:rPr lang="en-US" err="1">
                <a:cs typeface="Calibri"/>
              </a:rPr>
              <a:t>Arkady</a:t>
            </a:r>
            <a:r>
              <a:rPr lang="en-US">
                <a:cs typeface="Calibri"/>
              </a:rPr>
              <a:t> </a:t>
            </a:r>
            <a:r>
              <a:rPr lang="en-US" err="1">
                <a:cs typeface="Calibri"/>
              </a:rPr>
              <a:t>Yerukhimovich</a:t>
            </a:r>
            <a:r>
              <a:rPr lang="en-US">
                <a:cs typeface="Calibri"/>
              </a:rPr>
              <a:t>, Daniel </a:t>
            </a:r>
            <a:r>
              <a:rPr lang="en-US" err="1">
                <a:cs typeface="Calibri"/>
              </a:rPr>
              <a:t>Apon</a:t>
            </a:r>
            <a:endParaRPr lang="en-US" baseline="30000">
              <a:cs typeface="Calibri"/>
            </a:endParaRPr>
          </a:p>
        </p:txBody>
      </p:sp>
      <p:grpSp>
        <p:nvGrpSpPr>
          <p:cNvPr id="4" name="Group 3">
            <a:extLst>
              <a:ext uri="{FF2B5EF4-FFF2-40B4-BE49-F238E27FC236}">
                <a16:creationId xmlns:a16="http://schemas.microsoft.com/office/drawing/2014/main" id="{7A150B7C-BE34-30AE-6B5A-D77211DD58B8}"/>
              </a:ext>
            </a:extLst>
          </p:cNvPr>
          <p:cNvGrpSpPr/>
          <p:nvPr/>
        </p:nvGrpSpPr>
        <p:grpSpPr>
          <a:xfrm>
            <a:off x="556594" y="5257800"/>
            <a:ext cx="11078811" cy="910810"/>
            <a:chOff x="481551" y="5856498"/>
            <a:chExt cx="11078811" cy="910810"/>
          </a:xfrm>
        </p:grpSpPr>
        <p:pic>
          <p:nvPicPr>
            <p:cNvPr id="1026" name="Picture 2" descr="Official Logo">
              <a:extLst>
                <a:ext uri="{FF2B5EF4-FFF2-40B4-BE49-F238E27FC236}">
                  <a16:creationId xmlns:a16="http://schemas.microsoft.com/office/drawing/2014/main" id="{68244531-E901-73E4-D892-D617C8B4C1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6786" y="5860051"/>
              <a:ext cx="1153576" cy="8769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iversity of Maryland informal seal">
              <a:extLst>
                <a:ext uri="{FF2B5EF4-FFF2-40B4-BE49-F238E27FC236}">
                  <a16:creationId xmlns:a16="http://schemas.microsoft.com/office/drawing/2014/main" id="{985A60E3-D7F5-9A9F-5304-B62162006D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3137" y="5890403"/>
              <a:ext cx="876905" cy="8769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M primary logo">
              <a:extLst>
                <a:ext uri="{FF2B5EF4-FFF2-40B4-BE49-F238E27FC236}">
                  <a16:creationId xmlns:a16="http://schemas.microsoft.com/office/drawing/2014/main" id="{9073CE39-484E-8741-6990-616506DBBF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6849" y="5856498"/>
              <a:ext cx="825937" cy="87690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DC3D3EBA-3EBB-4FEF-6167-956AFB861F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8807" y="5856499"/>
              <a:ext cx="1151296" cy="87690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lue version of the NIST logo">
              <a:extLst>
                <a:ext uri="{FF2B5EF4-FFF2-40B4-BE49-F238E27FC236}">
                  <a16:creationId xmlns:a16="http://schemas.microsoft.com/office/drawing/2014/main" id="{E74934B8-20E4-965F-E0CE-AB9D40B948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551" y="5856500"/>
              <a:ext cx="1966859" cy="87690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ee the source image">
              <a:extLst>
                <a:ext uri="{FF2B5EF4-FFF2-40B4-BE49-F238E27FC236}">
                  <a16:creationId xmlns:a16="http://schemas.microsoft.com/office/drawing/2014/main" id="{582A38F9-D800-36EC-A12C-A8076F7F98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9532" y="5924309"/>
              <a:ext cx="1966859" cy="80909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Georgia Tech logo - Vertical">
              <a:extLst>
                <a:ext uri="{FF2B5EF4-FFF2-40B4-BE49-F238E27FC236}">
                  <a16:creationId xmlns:a16="http://schemas.microsoft.com/office/drawing/2014/main" id="{BFD07031-3C79-C4EF-6B3C-351569EAEB8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25156" y="5856498"/>
              <a:ext cx="876905" cy="87690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80663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Big aes key 1" descr="Key with solid fill">
            <a:extLst>
              <a:ext uri="{FF2B5EF4-FFF2-40B4-BE49-F238E27FC236}">
                <a16:creationId xmlns:a16="http://schemas.microsoft.com/office/drawing/2014/main" id="{AD5B97C3-2398-93F1-C79D-47968D29FB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9889421">
            <a:off x="5913120" y="3064584"/>
            <a:ext cx="365760" cy="365760"/>
          </a:xfrm>
          <a:prstGeom prst="rect">
            <a:avLst/>
          </a:prstGeom>
        </p:spPr>
      </p:pic>
      <p:pic>
        <p:nvPicPr>
          <p:cNvPr id="11" name="Picture 11" descr="Chart, line chart&#10;&#10;Description automatically generated" hidden="1">
            <a:extLst>
              <a:ext uri="{FF2B5EF4-FFF2-40B4-BE49-F238E27FC236}">
                <a16:creationId xmlns:a16="http://schemas.microsoft.com/office/drawing/2014/main" id="{641CCEB0-81D0-C68E-DFCB-9CB9D119665D}"/>
              </a:ext>
            </a:extLst>
          </p:cNvPr>
          <p:cNvPicPr>
            <a:picLocks noChangeAspect="1"/>
          </p:cNvPicPr>
          <p:nvPr/>
        </p:nvPicPr>
        <p:blipFill rotWithShape="1">
          <a:blip r:embed="rId4"/>
          <a:srcRect l="627" t="1049" r="-157" b="-350"/>
          <a:stretch/>
        </p:blipFill>
        <p:spPr>
          <a:xfrm>
            <a:off x="6393875" y="4021425"/>
            <a:ext cx="3942275" cy="1760603"/>
          </a:xfrm>
          <a:prstGeom prst="rect">
            <a:avLst/>
          </a:prstGeom>
        </p:spPr>
      </p:pic>
      <p:sp>
        <p:nvSpPr>
          <p:cNvPr id="3" name="Content Placeholder 2">
            <a:extLst>
              <a:ext uri="{FF2B5EF4-FFF2-40B4-BE49-F238E27FC236}">
                <a16:creationId xmlns:a16="http://schemas.microsoft.com/office/drawing/2014/main" id="{C2AC7C07-9B4E-D003-6591-88B4E9F16DAE}"/>
              </a:ext>
            </a:extLst>
          </p:cNvPr>
          <p:cNvSpPr>
            <a:spLocks noGrp="1"/>
          </p:cNvSpPr>
          <p:nvPr>
            <p:ph idx="1"/>
          </p:nvPr>
        </p:nvSpPr>
        <p:spPr>
          <a:xfrm>
            <a:off x="838200" y="1825625"/>
            <a:ext cx="10515600" cy="4719200"/>
          </a:xfrm>
        </p:spPr>
        <p:txBody>
          <a:bodyPr vert="horz" lIns="91440" tIns="45720" rIns="91440" bIns="45720" rtlCol="0" anchor="t">
            <a:normAutofit/>
          </a:bodyPr>
          <a:lstStyle/>
          <a:p>
            <a:pPr marL="0" indent="0">
              <a:buNone/>
            </a:pPr>
            <a:endParaRPr lang="en-US" sz="2000" dirty="0">
              <a:cs typeface="Calibri"/>
            </a:endParaRPr>
          </a:p>
          <a:p>
            <a:endParaRPr lang="en-US" sz="2000" dirty="0">
              <a:cs typeface="Calibri"/>
            </a:endParaRPr>
          </a:p>
          <a:p>
            <a:endParaRPr lang="en-US" sz="2400" dirty="0">
              <a:cs typeface="Calibri"/>
            </a:endParaRPr>
          </a:p>
          <a:p>
            <a:endParaRPr lang="en-US" sz="2400" dirty="0">
              <a:cs typeface="Calibri"/>
            </a:endParaRPr>
          </a:p>
          <a:p>
            <a:endParaRPr lang="en-US" sz="2400" dirty="0">
              <a:cs typeface="Calibri"/>
            </a:endParaRPr>
          </a:p>
        </p:txBody>
      </p:sp>
      <p:pic>
        <p:nvPicPr>
          <p:cNvPr id="12" name="Picture 12" hidden="1">
            <a:extLst>
              <a:ext uri="{FF2B5EF4-FFF2-40B4-BE49-F238E27FC236}">
                <a16:creationId xmlns:a16="http://schemas.microsoft.com/office/drawing/2014/main" id="{A981C109-6A3A-D5D9-F56B-8F0012B2A013}"/>
              </a:ext>
            </a:extLst>
          </p:cNvPr>
          <p:cNvPicPr>
            <a:picLocks noChangeAspect="1"/>
          </p:cNvPicPr>
          <p:nvPr/>
        </p:nvPicPr>
        <p:blipFill>
          <a:blip r:embed="rId5"/>
          <a:stretch>
            <a:fillRect/>
          </a:stretch>
        </p:blipFill>
        <p:spPr>
          <a:xfrm>
            <a:off x="7241968" y="294077"/>
            <a:ext cx="4424854" cy="2588056"/>
          </a:xfrm>
          <a:prstGeom prst="rect">
            <a:avLst/>
          </a:prstGeom>
        </p:spPr>
      </p:pic>
      <p:sp>
        <p:nvSpPr>
          <p:cNvPr id="10" name="TextBox 9" hidden="1">
            <a:extLst>
              <a:ext uri="{FF2B5EF4-FFF2-40B4-BE49-F238E27FC236}">
                <a16:creationId xmlns:a16="http://schemas.microsoft.com/office/drawing/2014/main" id="{3084A0F0-689C-3B94-50E8-6989C7D88566}"/>
              </a:ext>
            </a:extLst>
          </p:cNvPr>
          <p:cNvSpPr txBox="1"/>
          <p:nvPr/>
        </p:nvSpPr>
        <p:spPr>
          <a:xfrm>
            <a:off x="6333802" y="3084958"/>
            <a:ext cx="3723712" cy="461665"/>
          </a:xfrm>
          <a:prstGeom prst="rect">
            <a:avLst/>
          </a:prstGeom>
          <a:noFill/>
        </p:spPr>
        <p:txBody>
          <a:bodyPr wrap="none" rtlCol="0">
            <a:spAutoFit/>
          </a:bodyPr>
          <a:lstStyle/>
          <a:p>
            <a:r>
              <a:rPr lang="en-US" sz="2400" i="1">
                <a:solidFill>
                  <a:srgbClr val="ED4747"/>
                </a:solidFill>
                <a:cs typeface="Calibri"/>
              </a:rPr>
              <a:t>Less</a:t>
            </a:r>
            <a:r>
              <a:rPr lang="en-US" sz="2400" i="1">
                <a:cs typeface="Calibri"/>
              </a:rPr>
              <a:t> </a:t>
            </a:r>
            <a:r>
              <a:rPr lang="en-US" sz="2400">
                <a:cs typeface="Calibri"/>
              </a:rPr>
              <a:t>information per</a:t>
            </a:r>
            <a:r>
              <a:rPr lang="en-US" sz="2400" i="1">
                <a:cs typeface="Calibri"/>
              </a:rPr>
              <a:t> </a:t>
            </a:r>
            <a:r>
              <a:rPr lang="en-US" sz="2400">
                <a:cs typeface="Calibri"/>
              </a:rPr>
              <a:t>failure</a:t>
            </a:r>
          </a:p>
        </p:txBody>
      </p:sp>
      <p:sp>
        <p:nvSpPr>
          <p:cNvPr id="2" name="Title 1">
            <a:extLst>
              <a:ext uri="{FF2B5EF4-FFF2-40B4-BE49-F238E27FC236}">
                <a16:creationId xmlns:a16="http://schemas.microsoft.com/office/drawing/2014/main" id="{0326EFC5-C355-66C4-23BB-6AEF5C3AC0C3}"/>
              </a:ext>
            </a:extLst>
          </p:cNvPr>
          <p:cNvSpPr>
            <a:spLocks noGrp="1"/>
          </p:cNvSpPr>
          <p:nvPr>
            <p:ph type="title"/>
          </p:nvPr>
        </p:nvSpPr>
        <p:spPr/>
        <p:txBody>
          <a:bodyPr/>
          <a:lstStyle/>
          <a:p>
            <a:r>
              <a:rPr lang="en-US" dirty="0">
                <a:cs typeface="Calibri Light"/>
              </a:rPr>
              <a:t>Attack Summary</a:t>
            </a:r>
            <a:endParaRPr lang="en-US" dirty="0"/>
          </a:p>
        </p:txBody>
      </p:sp>
      <p:sp>
        <p:nvSpPr>
          <p:cNvPr id="13" name="TextBox 12">
            <a:extLst>
              <a:ext uri="{FF2B5EF4-FFF2-40B4-BE49-F238E27FC236}">
                <a16:creationId xmlns:a16="http://schemas.microsoft.com/office/drawing/2014/main" id="{F96A35BD-B6C5-E724-0E8D-2F9BF6C618FC}"/>
              </a:ext>
            </a:extLst>
          </p:cNvPr>
          <p:cNvSpPr txBox="1"/>
          <p:nvPr/>
        </p:nvSpPr>
        <p:spPr>
          <a:xfrm>
            <a:off x="935142" y="5216916"/>
            <a:ext cx="8324268" cy="523220"/>
          </a:xfrm>
          <a:prstGeom prst="rect">
            <a:avLst/>
          </a:prstGeom>
          <a:solidFill>
            <a:schemeClr val="bg1">
              <a:lumMod val="85000"/>
            </a:schemeClr>
          </a:solidFill>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1" dirty="0"/>
              <a:t>For as long as the public key lives, it remains </a:t>
            </a:r>
            <a:r>
              <a:rPr lang="en-US" sz="2800" b="1" dirty="0">
                <a:solidFill>
                  <a:srgbClr val="ED4747"/>
                </a:solidFill>
              </a:rPr>
              <a:t>insecure</a:t>
            </a:r>
            <a:r>
              <a:rPr lang="en-US" sz="2800" b="1" dirty="0"/>
              <a:t>!</a:t>
            </a:r>
          </a:p>
        </p:txBody>
      </p:sp>
      <p:sp>
        <p:nvSpPr>
          <p:cNvPr id="14" name="TextBox 13" hidden="1">
            <a:extLst>
              <a:ext uri="{FF2B5EF4-FFF2-40B4-BE49-F238E27FC236}">
                <a16:creationId xmlns:a16="http://schemas.microsoft.com/office/drawing/2014/main" id="{81FE575E-8B45-1EE1-27E0-B0A75ED24321}"/>
              </a:ext>
            </a:extLst>
          </p:cNvPr>
          <p:cNvSpPr txBox="1"/>
          <p:nvPr/>
        </p:nvSpPr>
        <p:spPr>
          <a:xfrm>
            <a:off x="6345636" y="3563948"/>
            <a:ext cx="399051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a:solidFill>
                  <a:srgbClr val="0085CA"/>
                </a:solidFill>
                <a:cs typeface="Calibri"/>
              </a:rPr>
              <a:t>Faster </a:t>
            </a:r>
            <a:r>
              <a:rPr lang="en-US" sz="2400">
                <a:cs typeface="Calibri"/>
              </a:rPr>
              <a:t>overall attack</a:t>
            </a:r>
          </a:p>
        </p:txBody>
      </p:sp>
      <p:cxnSp>
        <p:nvCxnSpPr>
          <p:cNvPr id="15" name="Straight Arrow Connector 14" hidden="1">
            <a:extLst>
              <a:ext uri="{FF2B5EF4-FFF2-40B4-BE49-F238E27FC236}">
                <a16:creationId xmlns:a16="http://schemas.microsoft.com/office/drawing/2014/main" id="{1C26E165-39B2-5BD9-627F-10DAA980B64A}"/>
              </a:ext>
            </a:extLst>
          </p:cNvPr>
          <p:cNvCxnSpPr>
            <a:cxnSpLocks/>
            <a:endCxn id="14" idx="1"/>
          </p:cNvCxnSpPr>
          <p:nvPr/>
        </p:nvCxnSpPr>
        <p:spPr>
          <a:xfrm>
            <a:off x="5719915" y="3429000"/>
            <a:ext cx="625721" cy="365781"/>
          </a:xfrm>
          <a:prstGeom prst="straightConnector1">
            <a:avLst/>
          </a:prstGeom>
          <a:ln w="57150">
            <a:solidFill>
              <a:srgbClr val="0085CA"/>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hidden="1">
            <a:extLst>
              <a:ext uri="{FF2B5EF4-FFF2-40B4-BE49-F238E27FC236}">
                <a16:creationId xmlns:a16="http://schemas.microsoft.com/office/drawing/2014/main" id="{E23EE922-CCAA-1F79-DFC5-3659D9A67F45}"/>
              </a:ext>
            </a:extLst>
          </p:cNvPr>
          <p:cNvCxnSpPr>
            <a:cxnSpLocks/>
          </p:cNvCxnSpPr>
          <p:nvPr/>
        </p:nvCxnSpPr>
        <p:spPr>
          <a:xfrm>
            <a:off x="5719915" y="3348060"/>
            <a:ext cx="634126" cy="0"/>
          </a:xfrm>
          <a:prstGeom prst="straightConnector1">
            <a:avLst/>
          </a:prstGeom>
          <a:ln w="57150">
            <a:solidFill>
              <a:srgbClr val="ED4747"/>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92711A7B-1680-F668-BBA2-3C14DE9EDD8A}"/>
              </a:ext>
            </a:extLst>
          </p:cNvPr>
          <p:cNvSpPr>
            <a:spLocks noGrp="1"/>
          </p:cNvSpPr>
          <p:nvPr>
            <p:ph type="sldNum" sz="quarter" idx="12"/>
          </p:nvPr>
        </p:nvSpPr>
        <p:spPr/>
        <p:txBody>
          <a:bodyPr/>
          <a:lstStyle/>
          <a:p>
            <a:fld id="{A8AB81F3-D877-40AB-B9C6-5DBC3A20DFE8}" type="slidenum">
              <a:rPr lang="en-US" smtClean="0"/>
              <a:t>10</a:t>
            </a:fld>
            <a:endParaRPr lang="en-US"/>
          </a:p>
        </p:txBody>
      </p:sp>
      <p:grpSp>
        <p:nvGrpSpPr>
          <p:cNvPr id="7" name="Group 6">
            <a:extLst>
              <a:ext uri="{FF2B5EF4-FFF2-40B4-BE49-F238E27FC236}">
                <a16:creationId xmlns:a16="http://schemas.microsoft.com/office/drawing/2014/main" id="{03591E25-40FD-9783-9E42-0ADE11FABE8A}"/>
              </a:ext>
            </a:extLst>
          </p:cNvPr>
          <p:cNvGrpSpPr/>
          <p:nvPr/>
        </p:nvGrpSpPr>
        <p:grpSpPr>
          <a:xfrm>
            <a:off x="9689907" y="4767202"/>
            <a:ext cx="1056159" cy="1056159"/>
            <a:chOff x="2718883" y="4034838"/>
            <a:chExt cx="484632" cy="484632"/>
          </a:xfrm>
        </p:grpSpPr>
        <p:pic>
          <p:nvPicPr>
            <p:cNvPr id="5" name="Noisy Lock 1">
              <a:extLst>
                <a:ext uri="{FF2B5EF4-FFF2-40B4-BE49-F238E27FC236}">
                  <a16:creationId xmlns:a16="http://schemas.microsoft.com/office/drawing/2014/main" id="{C77DAA2F-4A6E-C980-8226-2713E0084A9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18883" y="4034838"/>
              <a:ext cx="484632" cy="484632"/>
            </a:xfrm>
            <a:prstGeom prst="rect">
              <a:avLst/>
            </a:prstGeom>
          </p:spPr>
        </p:pic>
        <p:pic>
          <p:nvPicPr>
            <p:cNvPr id="6" name="Poison Skull 2" descr="Icon&#10;&#10;Description automatically generated">
              <a:extLst>
                <a:ext uri="{FF2B5EF4-FFF2-40B4-BE49-F238E27FC236}">
                  <a16:creationId xmlns:a16="http://schemas.microsoft.com/office/drawing/2014/main" id="{DD6883FA-83F5-D40D-C8B5-1D16F7D5DFD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08925" y="4208163"/>
              <a:ext cx="287108" cy="274320"/>
            </a:xfrm>
            <a:prstGeom prst="rect">
              <a:avLst/>
            </a:prstGeom>
          </p:spPr>
        </p:pic>
      </p:grpSp>
      <mc:AlternateContent xmlns:mc="http://schemas.openxmlformats.org/markup-compatibility/2006" xmlns:a14="http://schemas.microsoft.com/office/drawing/2010/main">
        <mc:Choice Requires="a14">
          <p:sp>
            <p:nvSpPr>
              <p:cNvPr id="9" name="Enc textbox">
                <a:extLst>
                  <a:ext uri="{FF2B5EF4-FFF2-40B4-BE49-F238E27FC236}">
                    <a16:creationId xmlns:a16="http://schemas.microsoft.com/office/drawing/2014/main" id="{451A82F9-B6FA-F60F-7701-9206FF8AD7E9}"/>
                  </a:ext>
                </a:extLst>
              </p:cNvPr>
              <p:cNvSpPr txBox="1"/>
              <p:nvPr/>
            </p:nvSpPr>
            <p:spPr>
              <a:xfrm>
                <a:off x="7053345" y="2647293"/>
                <a:ext cx="244932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𝐸𝑛𝑐𝑎𝑝𝑠</m:t>
                      </m:r>
                      <m:r>
                        <a:rPr lang="en-US" sz="2000" b="0" i="1" smtClean="0">
                          <a:latin typeface="Cambria Math" panose="02040503050406030204" pitchFamily="18" charset="0"/>
                        </a:rPr>
                        <m:t>(              ;        )</m:t>
                      </m:r>
                    </m:oMath>
                  </m:oMathPara>
                </a14:m>
                <a:endParaRPr lang="en-US" sz="2000" dirty="0"/>
              </a:p>
            </p:txBody>
          </p:sp>
        </mc:Choice>
        <mc:Fallback xmlns="">
          <p:sp>
            <p:nvSpPr>
              <p:cNvPr id="9" name="Enc textbox">
                <a:extLst>
                  <a:ext uri="{FF2B5EF4-FFF2-40B4-BE49-F238E27FC236}">
                    <a16:creationId xmlns:a16="http://schemas.microsoft.com/office/drawing/2014/main" id="{451A82F9-B6FA-F60F-7701-9206FF8AD7E9}"/>
                  </a:ext>
                </a:extLst>
              </p:cNvPr>
              <p:cNvSpPr txBox="1">
                <a:spLocks noRot="1" noChangeAspect="1" noMove="1" noResize="1" noEditPoints="1" noAdjustHandles="1" noChangeArrowheads="1" noChangeShapeType="1" noTextEdit="1"/>
              </p:cNvSpPr>
              <p:nvPr/>
            </p:nvSpPr>
            <p:spPr>
              <a:xfrm>
                <a:off x="7053345" y="2647293"/>
                <a:ext cx="2449325" cy="307777"/>
              </a:xfrm>
              <a:prstGeom prst="rect">
                <a:avLst/>
              </a:prstGeom>
              <a:blipFill>
                <a:blip r:embed="rId9"/>
                <a:stretch>
                  <a:fillRect l="-2985" t="-1961" r="-3234" b="-33333"/>
                </a:stretch>
              </a:blipFill>
            </p:spPr>
            <p:txBody>
              <a:bodyPr/>
              <a:lstStyle/>
              <a:p>
                <a:r>
                  <a:rPr lang="en-US">
                    <a:noFill/>
                  </a:rPr>
                  <a:t> </a:t>
                </a:r>
              </a:p>
            </p:txBody>
          </p:sp>
        </mc:Fallback>
      </mc:AlternateContent>
      <p:pic>
        <p:nvPicPr>
          <p:cNvPr id="17" name="Unlocked lock 2" descr="Unlock outline">
            <a:extLst>
              <a:ext uri="{FF2B5EF4-FFF2-40B4-BE49-F238E27FC236}">
                <a16:creationId xmlns:a16="http://schemas.microsoft.com/office/drawing/2014/main" id="{9274AE96-30EB-1264-14DD-5FF8F7C891D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962593" y="2617824"/>
            <a:ext cx="365760" cy="365760"/>
          </a:xfrm>
          <a:prstGeom prst="rect">
            <a:avLst/>
          </a:prstGeom>
        </p:spPr>
      </p:pic>
      <p:grpSp>
        <p:nvGrpSpPr>
          <p:cNvPr id="19" name="Key in envelope">
            <a:extLst>
              <a:ext uri="{FF2B5EF4-FFF2-40B4-BE49-F238E27FC236}">
                <a16:creationId xmlns:a16="http://schemas.microsoft.com/office/drawing/2014/main" id="{95446017-4CE8-6B37-CDAE-A62A5194855A}"/>
              </a:ext>
            </a:extLst>
          </p:cNvPr>
          <p:cNvGrpSpPr/>
          <p:nvPr/>
        </p:nvGrpSpPr>
        <p:grpSpPr>
          <a:xfrm>
            <a:off x="8917213" y="2559490"/>
            <a:ext cx="365760" cy="384048"/>
            <a:chOff x="9039178" y="2714575"/>
            <a:chExt cx="723900" cy="812482"/>
          </a:xfrm>
        </p:grpSpPr>
        <p:sp>
          <p:nvSpPr>
            <p:cNvPr id="20" name="Freeform: Shape 19">
              <a:extLst>
                <a:ext uri="{FF2B5EF4-FFF2-40B4-BE49-F238E27FC236}">
                  <a16:creationId xmlns:a16="http://schemas.microsoft.com/office/drawing/2014/main" id="{D8F4C9D5-A71C-6C56-63C6-88D8B66C6AC0}"/>
                </a:ext>
              </a:extLst>
            </p:cNvPr>
            <p:cNvSpPr/>
            <p:nvPr/>
          </p:nvSpPr>
          <p:spPr>
            <a:xfrm>
              <a:off x="9039178" y="2714575"/>
              <a:ext cx="723900" cy="812482"/>
            </a:xfrm>
            <a:custGeom>
              <a:avLst/>
              <a:gdLst>
                <a:gd name="connsiteX0" fmla="*/ 600075 w 723900"/>
                <a:gd name="connsiteY0" fmla="*/ 200749 h 812482"/>
                <a:gd name="connsiteX1" fmla="*/ 600075 w 723900"/>
                <a:gd name="connsiteY1" fmla="*/ 107633 h 812482"/>
                <a:gd name="connsiteX2" fmla="*/ 490471 w 723900"/>
                <a:gd name="connsiteY2" fmla="*/ 107633 h 812482"/>
                <a:gd name="connsiteX3" fmla="*/ 361950 w 723900"/>
                <a:gd name="connsiteY3" fmla="*/ 0 h 812482"/>
                <a:gd name="connsiteX4" fmla="*/ 233429 w 723900"/>
                <a:gd name="connsiteY4" fmla="*/ 107633 h 812482"/>
                <a:gd name="connsiteX5" fmla="*/ 123825 w 723900"/>
                <a:gd name="connsiteY5" fmla="*/ 107633 h 812482"/>
                <a:gd name="connsiteX6" fmla="*/ 123825 w 723900"/>
                <a:gd name="connsiteY6" fmla="*/ 200749 h 812482"/>
                <a:gd name="connsiteX7" fmla="*/ 0 w 723900"/>
                <a:gd name="connsiteY7" fmla="*/ 303171 h 812482"/>
                <a:gd name="connsiteX8" fmla="*/ 0 w 723900"/>
                <a:gd name="connsiteY8" fmla="*/ 812483 h 812482"/>
                <a:gd name="connsiteX9" fmla="*/ 723900 w 723900"/>
                <a:gd name="connsiteY9" fmla="*/ 812483 h 812482"/>
                <a:gd name="connsiteX10" fmla="*/ 723900 w 723900"/>
                <a:gd name="connsiteY10" fmla="*/ 303171 h 812482"/>
                <a:gd name="connsiteX11" fmla="*/ 600075 w 723900"/>
                <a:gd name="connsiteY11" fmla="*/ 225514 h 812482"/>
                <a:gd name="connsiteX12" fmla="*/ 700240 w 723900"/>
                <a:gd name="connsiteY12" fmla="*/ 308381 h 812482"/>
                <a:gd name="connsiteX13" fmla="*/ 600075 w 723900"/>
                <a:gd name="connsiteY13" fmla="*/ 408489 h 812482"/>
                <a:gd name="connsiteX14" fmla="*/ 361950 w 723900"/>
                <a:gd name="connsiteY14" fmla="*/ 24813 h 812482"/>
                <a:gd name="connsiteX15" fmla="*/ 460800 w 723900"/>
                <a:gd name="connsiteY15" fmla="*/ 107633 h 812482"/>
                <a:gd name="connsiteX16" fmla="*/ 263100 w 723900"/>
                <a:gd name="connsiteY16" fmla="*/ 107633 h 812482"/>
                <a:gd name="connsiteX17" fmla="*/ 142875 w 723900"/>
                <a:gd name="connsiteY17" fmla="*/ 126683 h 812482"/>
                <a:gd name="connsiteX18" fmla="*/ 581025 w 723900"/>
                <a:gd name="connsiteY18" fmla="*/ 126683 h 812482"/>
                <a:gd name="connsiteX19" fmla="*/ 581025 w 723900"/>
                <a:gd name="connsiteY19" fmla="*/ 427539 h 812482"/>
                <a:gd name="connsiteX20" fmla="*/ 466249 w 723900"/>
                <a:gd name="connsiteY20" fmla="*/ 542315 h 812482"/>
                <a:gd name="connsiteX21" fmla="*/ 257651 w 723900"/>
                <a:gd name="connsiteY21" fmla="*/ 542315 h 812482"/>
                <a:gd name="connsiteX22" fmla="*/ 142875 w 723900"/>
                <a:gd name="connsiteY22" fmla="*/ 427539 h 812482"/>
                <a:gd name="connsiteX23" fmla="*/ 123825 w 723900"/>
                <a:gd name="connsiteY23" fmla="*/ 225476 h 812482"/>
                <a:gd name="connsiteX24" fmla="*/ 123825 w 723900"/>
                <a:gd name="connsiteY24" fmla="*/ 408489 h 812482"/>
                <a:gd name="connsiteX25" fmla="*/ 23660 w 723900"/>
                <a:gd name="connsiteY25" fmla="*/ 308324 h 812482"/>
                <a:gd name="connsiteX26" fmla="*/ 19212 w 723900"/>
                <a:gd name="connsiteY26" fmla="*/ 330813 h 812482"/>
                <a:gd name="connsiteX27" fmla="*/ 243707 w 723900"/>
                <a:gd name="connsiteY27" fmla="*/ 555308 h 812482"/>
                <a:gd name="connsiteX28" fmla="*/ 19212 w 723900"/>
                <a:gd name="connsiteY28" fmla="*/ 779802 h 812482"/>
                <a:gd name="connsiteX29" fmla="*/ 19078 w 723900"/>
                <a:gd name="connsiteY29" fmla="*/ 779801 h 812482"/>
                <a:gd name="connsiteX30" fmla="*/ 19050 w 723900"/>
                <a:gd name="connsiteY30" fmla="*/ 779736 h 812482"/>
                <a:gd name="connsiteX31" fmla="*/ 19050 w 723900"/>
                <a:gd name="connsiteY31" fmla="*/ 330879 h 812482"/>
                <a:gd name="connsiteX32" fmla="*/ 19146 w 723900"/>
                <a:gd name="connsiteY32" fmla="*/ 330785 h 812482"/>
                <a:gd name="connsiteX33" fmla="*/ 19212 w 723900"/>
                <a:gd name="connsiteY33" fmla="*/ 330813 h 812482"/>
                <a:gd name="connsiteX34" fmla="*/ 32680 w 723900"/>
                <a:gd name="connsiteY34" fmla="*/ 793271 h 812482"/>
                <a:gd name="connsiteX35" fmla="*/ 257851 w 723900"/>
                <a:gd name="connsiteY35" fmla="*/ 568100 h 812482"/>
                <a:gd name="connsiteX36" fmla="*/ 358140 w 723900"/>
                <a:gd name="connsiteY36" fmla="*/ 523237 h 812482"/>
                <a:gd name="connsiteX37" fmla="*/ 463020 w 723900"/>
                <a:gd name="connsiteY37" fmla="*/ 565033 h 812482"/>
                <a:gd name="connsiteX38" fmla="*/ 691220 w 723900"/>
                <a:gd name="connsiteY38" fmla="*/ 793271 h 812482"/>
                <a:gd name="connsiteX39" fmla="*/ 691219 w 723900"/>
                <a:gd name="connsiteY39" fmla="*/ 793405 h 812482"/>
                <a:gd name="connsiteX40" fmla="*/ 691153 w 723900"/>
                <a:gd name="connsiteY40" fmla="*/ 793433 h 812482"/>
                <a:gd name="connsiteX41" fmla="*/ 32747 w 723900"/>
                <a:gd name="connsiteY41" fmla="*/ 793433 h 812482"/>
                <a:gd name="connsiteX42" fmla="*/ 32653 w 723900"/>
                <a:gd name="connsiteY42" fmla="*/ 793336 h 812482"/>
                <a:gd name="connsiteX43" fmla="*/ 32680 w 723900"/>
                <a:gd name="connsiteY43" fmla="*/ 793271 h 812482"/>
                <a:gd name="connsiteX44" fmla="*/ 704688 w 723900"/>
                <a:gd name="connsiteY44" fmla="*/ 779802 h 812482"/>
                <a:gd name="connsiteX45" fmla="*/ 480193 w 723900"/>
                <a:gd name="connsiteY45" fmla="*/ 555308 h 812482"/>
                <a:gd name="connsiteX46" fmla="*/ 704688 w 723900"/>
                <a:gd name="connsiteY46" fmla="*/ 330813 h 812482"/>
                <a:gd name="connsiteX47" fmla="*/ 704822 w 723900"/>
                <a:gd name="connsiteY47" fmla="*/ 330814 h 812482"/>
                <a:gd name="connsiteX48" fmla="*/ 704850 w 723900"/>
                <a:gd name="connsiteY48" fmla="*/ 330879 h 812482"/>
                <a:gd name="connsiteX49" fmla="*/ 704850 w 723900"/>
                <a:gd name="connsiteY49" fmla="*/ 779736 h 812482"/>
                <a:gd name="connsiteX50" fmla="*/ 704754 w 723900"/>
                <a:gd name="connsiteY50" fmla="*/ 779830 h 812482"/>
                <a:gd name="connsiteX51" fmla="*/ 704688 w 723900"/>
                <a:gd name="connsiteY51" fmla="*/ 779802 h 8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23900" h="812482">
                  <a:moveTo>
                    <a:pt x="600075" y="200749"/>
                  </a:moveTo>
                  <a:lnTo>
                    <a:pt x="600075" y="107633"/>
                  </a:lnTo>
                  <a:lnTo>
                    <a:pt x="490471" y="107633"/>
                  </a:lnTo>
                  <a:lnTo>
                    <a:pt x="361950" y="0"/>
                  </a:lnTo>
                  <a:lnTo>
                    <a:pt x="233429" y="107633"/>
                  </a:lnTo>
                  <a:lnTo>
                    <a:pt x="123825" y="107633"/>
                  </a:lnTo>
                  <a:lnTo>
                    <a:pt x="123825" y="200749"/>
                  </a:lnTo>
                  <a:lnTo>
                    <a:pt x="0" y="303171"/>
                  </a:lnTo>
                  <a:lnTo>
                    <a:pt x="0" y="812483"/>
                  </a:lnTo>
                  <a:lnTo>
                    <a:pt x="723900" y="812483"/>
                  </a:lnTo>
                  <a:lnTo>
                    <a:pt x="723900" y="303171"/>
                  </a:lnTo>
                  <a:close/>
                  <a:moveTo>
                    <a:pt x="600075" y="225514"/>
                  </a:moveTo>
                  <a:lnTo>
                    <a:pt x="700240" y="308381"/>
                  </a:lnTo>
                  <a:lnTo>
                    <a:pt x="600075" y="408489"/>
                  </a:lnTo>
                  <a:close/>
                  <a:moveTo>
                    <a:pt x="361950" y="24813"/>
                  </a:moveTo>
                  <a:lnTo>
                    <a:pt x="460800" y="107633"/>
                  </a:lnTo>
                  <a:lnTo>
                    <a:pt x="263100" y="107633"/>
                  </a:lnTo>
                  <a:close/>
                  <a:moveTo>
                    <a:pt x="142875" y="126683"/>
                  </a:moveTo>
                  <a:lnTo>
                    <a:pt x="581025" y="126683"/>
                  </a:lnTo>
                  <a:lnTo>
                    <a:pt x="581025" y="427539"/>
                  </a:lnTo>
                  <a:lnTo>
                    <a:pt x="466249" y="542315"/>
                  </a:lnTo>
                  <a:cubicBezTo>
                    <a:pt x="406036" y="491402"/>
                    <a:pt x="317864" y="491402"/>
                    <a:pt x="257651" y="542315"/>
                  </a:cubicBezTo>
                  <a:lnTo>
                    <a:pt x="142875" y="427539"/>
                  </a:lnTo>
                  <a:close/>
                  <a:moveTo>
                    <a:pt x="123825" y="225476"/>
                  </a:moveTo>
                  <a:lnTo>
                    <a:pt x="123825" y="408489"/>
                  </a:lnTo>
                  <a:lnTo>
                    <a:pt x="23660" y="308324"/>
                  </a:lnTo>
                  <a:close/>
                  <a:moveTo>
                    <a:pt x="19212" y="330813"/>
                  </a:moveTo>
                  <a:lnTo>
                    <a:pt x="243707" y="555308"/>
                  </a:lnTo>
                  <a:lnTo>
                    <a:pt x="19212" y="779802"/>
                  </a:lnTo>
                  <a:cubicBezTo>
                    <a:pt x="19175" y="779839"/>
                    <a:pt x="19114" y="779838"/>
                    <a:pt x="19078" y="779801"/>
                  </a:cubicBezTo>
                  <a:cubicBezTo>
                    <a:pt x="19060" y="779783"/>
                    <a:pt x="19050" y="779760"/>
                    <a:pt x="19050" y="779736"/>
                  </a:cubicBezTo>
                  <a:lnTo>
                    <a:pt x="19050" y="330879"/>
                  </a:lnTo>
                  <a:cubicBezTo>
                    <a:pt x="19051" y="330827"/>
                    <a:pt x="19094" y="330785"/>
                    <a:pt x="19146" y="330785"/>
                  </a:cubicBezTo>
                  <a:cubicBezTo>
                    <a:pt x="19171" y="330786"/>
                    <a:pt x="19195" y="330796"/>
                    <a:pt x="19212" y="330813"/>
                  </a:cubicBezTo>
                  <a:close/>
                  <a:moveTo>
                    <a:pt x="32680" y="793271"/>
                  </a:moveTo>
                  <a:lnTo>
                    <a:pt x="257851" y="568100"/>
                  </a:lnTo>
                  <a:cubicBezTo>
                    <a:pt x="284321" y="540882"/>
                    <a:pt x="320207" y="524829"/>
                    <a:pt x="358140" y="523237"/>
                  </a:cubicBezTo>
                  <a:cubicBezTo>
                    <a:pt x="397374" y="522071"/>
                    <a:pt x="435341" y="537201"/>
                    <a:pt x="463020" y="565033"/>
                  </a:cubicBezTo>
                  <a:lnTo>
                    <a:pt x="691220" y="793271"/>
                  </a:lnTo>
                  <a:cubicBezTo>
                    <a:pt x="691257" y="793308"/>
                    <a:pt x="691256" y="793369"/>
                    <a:pt x="691219" y="793405"/>
                  </a:cubicBezTo>
                  <a:cubicBezTo>
                    <a:pt x="691201" y="793422"/>
                    <a:pt x="691178" y="793433"/>
                    <a:pt x="691153" y="793433"/>
                  </a:cubicBezTo>
                  <a:lnTo>
                    <a:pt x="32747" y="793433"/>
                  </a:lnTo>
                  <a:cubicBezTo>
                    <a:pt x="32695" y="793432"/>
                    <a:pt x="32653" y="793389"/>
                    <a:pt x="32653" y="793336"/>
                  </a:cubicBezTo>
                  <a:cubicBezTo>
                    <a:pt x="32654" y="793312"/>
                    <a:pt x="32663" y="793288"/>
                    <a:pt x="32680" y="793271"/>
                  </a:cubicBezTo>
                  <a:close/>
                  <a:moveTo>
                    <a:pt x="704688" y="779802"/>
                  </a:moveTo>
                  <a:lnTo>
                    <a:pt x="480193" y="555308"/>
                  </a:lnTo>
                  <a:lnTo>
                    <a:pt x="704688" y="330813"/>
                  </a:lnTo>
                  <a:cubicBezTo>
                    <a:pt x="704725" y="330776"/>
                    <a:pt x="704786" y="330777"/>
                    <a:pt x="704822" y="330814"/>
                  </a:cubicBezTo>
                  <a:cubicBezTo>
                    <a:pt x="704840" y="330832"/>
                    <a:pt x="704850" y="330855"/>
                    <a:pt x="704850" y="330879"/>
                  </a:cubicBezTo>
                  <a:lnTo>
                    <a:pt x="704850" y="779736"/>
                  </a:lnTo>
                  <a:cubicBezTo>
                    <a:pt x="704849" y="779788"/>
                    <a:pt x="704806" y="779830"/>
                    <a:pt x="704754" y="779830"/>
                  </a:cubicBezTo>
                  <a:cubicBezTo>
                    <a:pt x="704729" y="779829"/>
                    <a:pt x="704705" y="779819"/>
                    <a:pt x="704688" y="779802"/>
                  </a:cubicBezTo>
                  <a:close/>
                </a:path>
              </a:pathLst>
            </a:custGeom>
            <a:solidFill>
              <a:srgbClr val="ED4747"/>
            </a:solidFill>
            <a:ln w="9525" cap="flat">
              <a:noFill/>
              <a:prstDash val="solid"/>
              <a:miter/>
            </a:ln>
          </p:spPr>
          <p:txBody>
            <a:bodyPr rtlCol="0" anchor="ctr"/>
            <a:lstStyle/>
            <a:p>
              <a:endParaRPr lang="en-US"/>
            </a:p>
          </p:txBody>
        </p:sp>
        <p:pic>
          <p:nvPicPr>
            <p:cNvPr id="21" name="Graphic 20" descr="Key with solid fill">
              <a:extLst>
                <a:ext uri="{FF2B5EF4-FFF2-40B4-BE49-F238E27FC236}">
                  <a16:creationId xmlns:a16="http://schemas.microsoft.com/office/drawing/2014/main" id="{9610342B-77BB-275F-66FC-655FAC7146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97444" y="2827736"/>
              <a:ext cx="413126" cy="413126"/>
            </a:xfrm>
            <a:prstGeom prst="rect">
              <a:avLst/>
            </a:prstGeom>
          </p:spPr>
        </p:pic>
      </p:grpSp>
      <p:pic>
        <p:nvPicPr>
          <p:cNvPr id="23" name="Frodo1" descr="See the source image">
            <a:extLst>
              <a:ext uri="{FF2B5EF4-FFF2-40B4-BE49-F238E27FC236}">
                <a16:creationId xmlns:a16="http://schemas.microsoft.com/office/drawing/2014/main" id="{9A10D3A1-A881-B954-1732-6C8EE8DDADCB}"/>
              </a:ext>
            </a:extLst>
          </p:cNvPr>
          <p:cNvPicPr>
            <a:picLocks noChangeAspect="1"/>
          </p:cNvPicPr>
          <p:nvPr/>
        </p:nvPicPr>
        <p:blipFill rotWithShape="1">
          <a:blip r:embed="rId12">
            <a:extLst>
              <a:ext uri="{28A0092B-C50C-407E-A947-70E740481C1C}">
                <a14:useLocalDpi xmlns:a14="http://schemas.microsoft.com/office/drawing/2010/main" val="0"/>
              </a:ext>
            </a:extLst>
          </a:blip>
          <a:srcRect l="4874" t="-140" r="1700" b="18733"/>
          <a:stretch/>
        </p:blipFill>
        <p:spPr bwMode="auto">
          <a:xfrm>
            <a:off x="1157238" y="2085348"/>
            <a:ext cx="1350627" cy="929379"/>
          </a:xfrm>
          <a:prstGeom prst="rect">
            <a:avLst/>
          </a:prstGeom>
          <a:noFill/>
          <a:extLst>
            <a:ext uri="{909E8E84-426E-40DD-AFC4-6F175D3DCCD1}">
              <a14:hiddenFill xmlns:a14="http://schemas.microsoft.com/office/drawing/2010/main">
                <a:solidFill>
                  <a:srgbClr val="FFFFFF"/>
                </a:solidFill>
              </a14:hiddenFill>
            </a:ext>
          </a:extLst>
        </p:spPr>
      </p:pic>
      <p:pic>
        <p:nvPicPr>
          <p:cNvPr id="24" name="Gandalf" descr="See the source image">
            <a:extLst>
              <a:ext uri="{FF2B5EF4-FFF2-40B4-BE49-F238E27FC236}">
                <a16:creationId xmlns:a16="http://schemas.microsoft.com/office/drawing/2014/main" id="{4FED76F5-7D00-B94E-5DE4-C398DEA6000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816687" y="2090855"/>
            <a:ext cx="929379" cy="92937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5" name="Keygen Textbox">
                <a:extLst>
                  <a:ext uri="{FF2B5EF4-FFF2-40B4-BE49-F238E27FC236}">
                    <a16:creationId xmlns:a16="http://schemas.microsoft.com/office/drawing/2014/main" id="{F6385DBE-7BF7-1DF6-4E05-BEF1F3DD5785}"/>
                  </a:ext>
                </a:extLst>
              </p:cNvPr>
              <p:cNvSpPr txBox="1"/>
              <p:nvPr/>
            </p:nvSpPr>
            <p:spPr>
              <a:xfrm>
                <a:off x="3652079" y="2468248"/>
                <a:ext cx="115531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𝐾𝑒𝑦𝑔𝑒𝑛</m:t>
                      </m:r>
                      <m:r>
                        <a:rPr lang="en-US" sz="2000" b="0" i="1" smtClean="0">
                          <a:latin typeface="Cambria Math" panose="02040503050406030204" pitchFamily="18" charset="0"/>
                        </a:rPr>
                        <m:t>()</m:t>
                      </m:r>
                    </m:oMath>
                  </m:oMathPara>
                </a14:m>
                <a:endParaRPr lang="en-US" sz="2000" dirty="0"/>
              </a:p>
            </p:txBody>
          </p:sp>
        </mc:Choice>
        <mc:Fallback xmlns="">
          <p:sp>
            <p:nvSpPr>
              <p:cNvPr id="25" name="Keygen Textbox">
                <a:extLst>
                  <a:ext uri="{FF2B5EF4-FFF2-40B4-BE49-F238E27FC236}">
                    <a16:creationId xmlns:a16="http://schemas.microsoft.com/office/drawing/2014/main" id="{F6385DBE-7BF7-1DF6-4E05-BEF1F3DD5785}"/>
                  </a:ext>
                </a:extLst>
              </p:cNvPr>
              <p:cNvSpPr txBox="1">
                <a:spLocks noRot="1" noChangeAspect="1" noMove="1" noResize="1" noEditPoints="1" noAdjustHandles="1" noChangeArrowheads="1" noChangeShapeType="1" noTextEdit="1"/>
              </p:cNvSpPr>
              <p:nvPr/>
            </p:nvSpPr>
            <p:spPr>
              <a:xfrm>
                <a:off x="3652079" y="2468248"/>
                <a:ext cx="1155316" cy="307777"/>
              </a:xfrm>
              <a:prstGeom prst="rect">
                <a:avLst/>
              </a:prstGeom>
              <a:blipFill>
                <a:blip r:embed="rId14"/>
                <a:stretch>
                  <a:fillRect l="-6842" t="-2000" r="-7368" b="-36000"/>
                </a:stretch>
              </a:blipFill>
            </p:spPr>
            <p:txBody>
              <a:bodyPr/>
              <a:lstStyle/>
              <a:p>
                <a:r>
                  <a:rPr lang="en-US">
                    <a:noFill/>
                  </a:rPr>
                  <a:t> </a:t>
                </a:r>
              </a:p>
            </p:txBody>
          </p:sp>
        </mc:Fallback>
      </mc:AlternateContent>
      <p:cxnSp>
        <p:nvCxnSpPr>
          <p:cNvPr id="27" name="keygen to keys">
            <a:extLst>
              <a:ext uri="{FF2B5EF4-FFF2-40B4-BE49-F238E27FC236}">
                <a16:creationId xmlns:a16="http://schemas.microsoft.com/office/drawing/2014/main" id="{8557C41E-F58E-BBFD-CC05-68EEF872BDC8}"/>
              </a:ext>
            </a:extLst>
          </p:cNvPr>
          <p:cNvCxnSpPr>
            <a:cxnSpLocks/>
          </p:cNvCxnSpPr>
          <p:nvPr/>
        </p:nvCxnSpPr>
        <p:spPr>
          <a:xfrm flipH="1">
            <a:off x="3414549" y="2613416"/>
            <a:ext cx="229787" cy="40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8" name="sk">
            <a:extLst>
              <a:ext uri="{FF2B5EF4-FFF2-40B4-BE49-F238E27FC236}">
                <a16:creationId xmlns:a16="http://schemas.microsoft.com/office/drawing/2014/main" id="{76BCD5FB-C6D9-9E3A-6F10-8B3261696681}"/>
              </a:ext>
            </a:extLst>
          </p:cNvPr>
          <p:cNvGrpSpPr/>
          <p:nvPr/>
        </p:nvGrpSpPr>
        <p:grpSpPr>
          <a:xfrm>
            <a:off x="2724842" y="2394366"/>
            <a:ext cx="405497" cy="625868"/>
            <a:chOff x="2704259" y="2587936"/>
            <a:chExt cx="405497" cy="625868"/>
          </a:xfrm>
        </p:grpSpPr>
        <p:pic>
          <p:nvPicPr>
            <p:cNvPr id="29" name="Graphic 28" descr="Old Key outline">
              <a:extLst>
                <a:ext uri="{FF2B5EF4-FFF2-40B4-BE49-F238E27FC236}">
                  <a16:creationId xmlns:a16="http://schemas.microsoft.com/office/drawing/2014/main" id="{4E21EF4D-867F-F519-5B1B-7FAEAA197EE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743996" y="2587936"/>
              <a:ext cx="365760" cy="365760"/>
            </a:xfrm>
            <a:prstGeom prst="rect">
              <a:avLst/>
            </a:prstGeom>
          </p:spPr>
        </p:pic>
        <p:sp>
          <p:nvSpPr>
            <p:cNvPr id="30" name="TextBox 29">
              <a:extLst>
                <a:ext uri="{FF2B5EF4-FFF2-40B4-BE49-F238E27FC236}">
                  <a16:creationId xmlns:a16="http://schemas.microsoft.com/office/drawing/2014/main" id="{E7D567BD-ECC2-3160-A761-634E82C19E27}"/>
                </a:ext>
              </a:extLst>
            </p:cNvPr>
            <p:cNvSpPr txBox="1"/>
            <p:nvPr/>
          </p:nvSpPr>
          <p:spPr>
            <a:xfrm>
              <a:off x="2704259" y="2813694"/>
              <a:ext cx="402674" cy="400110"/>
            </a:xfrm>
            <a:prstGeom prst="rect">
              <a:avLst/>
            </a:prstGeom>
            <a:noFill/>
          </p:spPr>
          <p:txBody>
            <a:bodyPr wrap="none" rtlCol="0">
              <a:spAutoFit/>
            </a:bodyPr>
            <a:lstStyle/>
            <a:p>
              <a:r>
                <a:rPr lang="en-US" sz="2000" dirty="0" err="1">
                  <a:solidFill>
                    <a:srgbClr val="ED4747"/>
                  </a:solidFill>
                </a:rPr>
                <a:t>sk</a:t>
              </a:r>
              <a:endParaRPr lang="en-US" dirty="0">
                <a:solidFill>
                  <a:srgbClr val="ED4747"/>
                </a:solidFill>
              </a:endParaRPr>
            </a:p>
          </p:txBody>
        </p:sp>
      </p:grpSp>
      <p:grpSp>
        <p:nvGrpSpPr>
          <p:cNvPr id="32" name="pk">
            <a:extLst>
              <a:ext uri="{FF2B5EF4-FFF2-40B4-BE49-F238E27FC236}">
                <a16:creationId xmlns:a16="http://schemas.microsoft.com/office/drawing/2014/main" id="{4E00E94D-5455-51AE-9996-85C9576EBF58}"/>
              </a:ext>
            </a:extLst>
          </p:cNvPr>
          <p:cNvGrpSpPr/>
          <p:nvPr/>
        </p:nvGrpSpPr>
        <p:grpSpPr>
          <a:xfrm>
            <a:off x="3023266" y="2367158"/>
            <a:ext cx="436338" cy="663705"/>
            <a:chOff x="1176152" y="2556687"/>
            <a:chExt cx="436338" cy="663705"/>
          </a:xfrm>
        </p:grpSpPr>
        <p:sp>
          <p:nvSpPr>
            <p:cNvPr id="33" name="TextBox 32">
              <a:extLst>
                <a:ext uri="{FF2B5EF4-FFF2-40B4-BE49-F238E27FC236}">
                  <a16:creationId xmlns:a16="http://schemas.microsoft.com/office/drawing/2014/main" id="{0507E908-5765-9B59-76DE-ACF2C5F5520D}"/>
                </a:ext>
              </a:extLst>
            </p:cNvPr>
            <p:cNvSpPr txBox="1"/>
            <p:nvPr/>
          </p:nvSpPr>
          <p:spPr>
            <a:xfrm>
              <a:off x="1176152" y="2820282"/>
              <a:ext cx="436338" cy="400110"/>
            </a:xfrm>
            <a:prstGeom prst="rect">
              <a:avLst/>
            </a:prstGeom>
            <a:noFill/>
          </p:spPr>
          <p:txBody>
            <a:bodyPr wrap="none" rtlCol="0">
              <a:spAutoFit/>
            </a:bodyPr>
            <a:lstStyle/>
            <a:p>
              <a:r>
                <a:rPr lang="en-US" sz="2000" dirty="0">
                  <a:solidFill>
                    <a:srgbClr val="0085CA"/>
                  </a:solidFill>
                </a:rPr>
                <a:t>pk</a:t>
              </a:r>
              <a:endParaRPr lang="en-US" dirty="0">
                <a:solidFill>
                  <a:srgbClr val="0085CA"/>
                </a:solidFill>
              </a:endParaRPr>
            </a:p>
          </p:txBody>
        </p:sp>
        <p:pic>
          <p:nvPicPr>
            <p:cNvPr id="34" name="Graphic 33" descr="Unlock outline">
              <a:extLst>
                <a:ext uri="{FF2B5EF4-FFF2-40B4-BE49-F238E27FC236}">
                  <a16:creationId xmlns:a16="http://schemas.microsoft.com/office/drawing/2014/main" id="{0ACABC0C-8EEE-0B65-0F58-F0E2E65757D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16307" y="2556687"/>
              <a:ext cx="365760" cy="365760"/>
            </a:xfrm>
            <a:prstGeom prst="rect">
              <a:avLst/>
            </a:prstGeom>
          </p:spPr>
        </p:pic>
      </p:grpSp>
      <p:grpSp>
        <p:nvGrpSpPr>
          <p:cNvPr id="35" name="to Enc">
            <a:extLst>
              <a:ext uri="{FF2B5EF4-FFF2-40B4-BE49-F238E27FC236}">
                <a16:creationId xmlns:a16="http://schemas.microsoft.com/office/drawing/2014/main" id="{F4F2D4F5-9645-CEB4-5E05-A78E8974CF20}"/>
              </a:ext>
            </a:extLst>
          </p:cNvPr>
          <p:cNvGrpSpPr/>
          <p:nvPr/>
        </p:nvGrpSpPr>
        <p:grpSpPr>
          <a:xfrm>
            <a:off x="3890101" y="2461669"/>
            <a:ext cx="3199724" cy="370677"/>
            <a:chOff x="3532208" y="3449179"/>
            <a:chExt cx="3199724" cy="370677"/>
          </a:xfrm>
        </p:grpSpPr>
        <p:cxnSp>
          <p:nvCxnSpPr>
            <p:cNvPr id="36" name="Straight Arrow Connector 35">
              <a:extLst>
                <a:ext uri="{FF2B5EF4-FFF2-40B4-BE49-F238E27FC236}">
                  <a16:creationId xmlns:a16="http://schemas.microsoft.com/office/drawing/2014/main" id="{3AECE75A-D01D-CDFA-5F8F-88737E7B863C}"/>
                </a:ext>
              </a:extLst>
            </p:cNvPr>
            <p:cNvCxnSpPr>
              <a:cxnSpLocks/>
            </p:cNvCxnSpPr>
            <p:nvPr/>
          </p:nvCxnSpPr>
          <p:spPr>
            <a:xfrm>
              <a:off x="3532208" y="3819856"/>
              <a:ext cx="319972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37" name="Graphic 36" descr="Unlock outline">
              <a:extLst>
                <a:ext uri="{FF2B5EF4-FFF2-40B4-BE49-F238E27FC236}">
                  <a16:creationId xmlns:a16="http://schemas.microsoft.com/office/drawing/2014/main" id="{51BC347D-6FDB-1D52-EBD5-D60B55A5166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4899056" y="3449179"/>
              <a:ext cx="365760" cy="365760"/>
            </a:xfrm>
            <a:prstGeom prst="rect">
              <a:avLst/>
            </a:prstGeom>
          </p:spPr>
        </p:pic>
      </p:grpSp>
      <p:pic>
        <p:nvPicPr>
          <p:cNvPr id="38" name="Coins" descr="Stacks of gold coins">
            <a:extLst>
              <a:ext uri="{FF2B5EF4-FFF2-40B4-BE49-F238E27FC236}">
                <a16:creationId xmlns:a16="http://schemas.microsoft.com/office/drawing/2014/main" id="{4824FFCC-4A0D-54EA-E89F-BE13C03ECCC7}"/>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8356539" y="2700096"/>
            <a:ext cx="365760" cy="243840"/>
          </a:xfrm>
          <a:prstGeom prst="rect">
            <a:avLst/>
          </a:prstGeom>
        </p:spPr>
      </p:pic>
      <p:pic>
        <p:nvPicPr>
          <p:cNvPr id="49" name="Big aes key 1" descr="Key with solid fill">
            <a:extLst>
              <a:ext uri="{FF2B5EF4-FFF2-40B4-BE49-F238E27FC236}">
                <a16:creationId xmlns:a16="http://schemas.microsoft.com/office/drawing/2014/main" id="{0F864E7B-D816-3E34-060B-FA2FFAC8762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591391" y="2162367"/>
            <a:ext cx="365760" cy="365760"/>
          </a:xfrm>
          <a:prstGeom prst="rect">
            <a:avLst/>
          </a:prstGeom>
        </p:spPr>
      </p:pic>
      <p:cxnSp>
        <p:nvCxnSpPr>
          <p:cNvPr id="50" name="aes key to msg">
            <a:extLst>
              <a:ext uri="{FF2B5EF4-FFF2-40B4-BE49-F238E27FC236}">
                <a16:creationId xmlns:a16="http://schemas.microsoft.com/office/drawing/2014/main" id="{025E777D-76FA-875B-4D37-54A193471CB5}"/>
              </a:ext>
            </a:extLst>
          </p:cNvPr>
          <p:cNvCxnSpPr>
            <a:cxnSpLocks/>
          </p:cNvCxnSpPr>
          <p:nvPr/>
        </p:nvCxnSpPr>
        <p:spPr>
          <a:xfrm flipH="1">
            <a:off x="8527653" y="2431404"/>
            <a:ext cx="98655" cy="139122"/>
          </a:xfrm>
          <a:prstGeom prst="straightConnector1">
            <a:avLst/>
          </a:prstGeom>
          <a:ln w="38100">
            <a:solidFill>
              <a:srgbClr val="ED4747"/>
            </a:solidFill>
            <a:tailEnd type="triangle"/>
          </a:ln>
        </p:spPr>
        <p:style>
          <a:lnRef idx="1">
            <a:schemeClr val="accent1"/>
          </a:lnRef>
          <a:fillRef idx="0">
            <a:schemeClr val="accent1"/>
          </a:fillRef>
          <a:effectRef idx="0">
            <a:schemeClr val="accent1"/>
          </a:effectRef>
          <a:fontRef idx="minor">
            <a:schemeClr val="tx1"/>
          </a:fontRef>
        </p:style>
      </p:cxnSp>
      <p:cxnSp>
        <p:nvCxnSpPr>
          <p:cNvPr id="51" name="aes key to msg">
            <a:extLst>
              <a:ext uri="{FF2B5EF4-FFF2-40B4-BE49-F238E27FC236}">
                <a16:creationId xmlns:a16="http://schemas.microsoft.com/office/drawing/2014/main" id="{3A79848A-4FFD-22E3-D46B-DEDBE6A43583}"/>
              </a:ext>
            </a:extLst>
          </p:cNvPr>
          <p:cNvCxnSpPr>
            <a:cxnSpLocks/>
          </p:cNvCxnSpPr>
          <p:nvPr/>
        </p:nvCxnSpPr>
        <p:spPr>
          <a:xfrm>
            <a:off x="8917213" y="2438516"/>
            <a:ext cx="96302" cy="135804"/>
          </a:xfrm>
          <a:prstGeom prst="straightConnector1">
            <a:avLst/>
          </a:prstGeom>
          <a:ln w="38100">
            <a:solidFill>
              <a:srgbClr val="ED4747"/>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C15BD995-5F48-A2F7-4320-33AE84D53CCF}"/>
                  </a:ext>
                </a:extLst>
              </p:cNvPr>
              <p:cNvSpPr txBox="1"/>
              <p:nvPr/>
            </p:nvSpPr>
            <p:spPr>
              <a:xfrm>
                <a:off x="8947381" y="2161994"/>
                <a:ext cx="54181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ED4747"/>
                          </a:solidFill>
                          <a:latin typeface="Cambria Math" panose="02040503050406030204" pitchFamily="18" charset="0"/>
                        </a:rPr>
                        <m:t>𝑨𝑬𝑺</m:t>
                      </m:r>
                    </m:oMath>
                  </m:oMathPara>
                </a14:m>
                <a:endParaRPr lang="en-US" sz="1600" b="1" i="1" dirty="0"/>
              </a:p>
            </p:txBody>
          </p:sp>
        </mc:Choice>
        <mc:Fallback xmlns="">
          <p:sp>
            <p:nvSpPr>
              <p:cNvPr id="52" name="TextBox 51">
                <a:extLst>
                  <a:ext uri="{FF2B5EF4-FFF2-40B4-BE49-F238E27FC236}">
                    <a16:creationId xmlns:a16="http://schemas.microsoft.com/office/drawing/2014/main" id="{C15BD995-5F48-A2F7-4320-33AE84D53CCF}"/>
                  </a:ext>
                </a:extLst>
              </p:cNvPr>
              <p:cNvSpPr txBox="1">
                <a:spLocks noRot="1" noChangeAspect="1" noMove="1" noResize="1" noEditPoints="1" noAdjustHandles="1" noChangeArrowheads="1" noChangeShapeType="1" noTextEdit="1"/>
              </p:cNvSpPr>
              <p:nvPr/>
            </p:nvSpPr>
            <p:spPr>
              <a:xfrm>
                <a:off x="8947381" y="2161994"/>
                <a:ext cx="541815" cy="307777"/>
              </a:xfrm>
              <a:prstGeom prst="rect">
                <a:avLst/>
              </a:prstGeom>
              <a:blipFill>
                <a:blip r:embed="rId18"/>
                <a:stretch>
                  <a:fillRect l="-11236" r="-11236" b="-6000"/>
                </a:stretch>
              </a:blipFill>
            </p:spPr>
            <p:txBody>
              <a:bodyPr/>
              <a:lstStyle/>
              <a:p>
                <a:r>
                  <a:rPr lang="en-US">
                    <a:noFill/>
                  </a:rPr>
                  <a:t> </a:t>
                </a:r>
              </a:p>
            </p:txBody>
          </p:sp>
        </mc:Fallback>
      </mc:AlternateContent>
      <p:pic>
        <p:nvPicPr>
          <p:cNvPr id="48" name="Saruman">
            <a:extLst>
              <a:ext uri="{FF2B5EF4-FFF2-40B4-BE49-F238E27FC236}">
                <a16:creationId xmlns:a16="http://schemas.microsoft.com/office/drawing/2014/main" id="{E30B1497-342D-1CC0-65C0-36EDB1637FC3}"/>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766389" y="2521653"/>
            <a:ext cx="1773936" cy="1039415"/>
          </a:xfrm>
          <a:prstGeom prst="rect">
            <a:avLst/>
          </a:prstGeom>
        </p:spPr>
      </p:pic>
      <p:pic>
        <p:nvPicPr>
          <p:cNvPr id="60" name="Frodo2" descr="See the source image">
            <a:extLst>
              <a:ext uri="{FF2B5EF4-FFF2-40B4-BE49-F238E27FC236}">
                <a16:creationId xmlns:a16="http://schemas.microsoft.com/office/drawing/2014/main" id="{4272C332-A75E-4832-B68F-7E15264C738D}"/>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74571" y="2087382"/>
            <a:ext cx="1350627" cy="929379"/>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4" descr="Image result for hammer">
            <a:extLst>
              <a:ext uri="{FF2B5EF4-FFF2-40B4-BE49-F238E27FC236}">
                <a16:creationId xmlns:a16="http://schemas.microsoft.com/office/drawing/2014/main" id="{A33BB663-9715-C898-5564-7B7F50B59D40}"/>
              </a:ext>
            </a:extLst>
          </p:cNvPr>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3268" b="95752" l="2929" r="93724">
                        <a14:foregroundMark x1="31590" y1="16340" x2="67782" y2="41667"/>
                        <a14:foregroundMark x1="4184" y1="90523" x2="13389" y2="95752"/>
                        <a14:foregroundMark x1="13389" y1="95752" x2="15900" y2="95752"/>
                        <a14:foregroundMark x1="3347" y1="93137" x2="3556" y2="91176"/>
                        <a14:foregroundMark x1="25523" y1="5065" x2="36402" y2="3595"/>
                        <a14:foregroundMark x1="36402" y1="3595" x2="84519" y2="25327"/>
                        <a14:foregroundMark x1="84519" y1="25327" x2="92887" y2="30719"/>
                        <a14:foregroundMark x1="92887" y1="30719" x2="93724" y2="35131"/>
                        <a14:foregroundMark x1="79916" y1="36601" x2="70921" y2="49183"/>
                        <a14:foregroundMark x1="70921" y1="49183" x2="70921" y2="49183"/>
                        <a14:foregroundMark x1="25732" y1="3758" x2="45816" y2="3268"/>
                      </a14:backgroundRemoval>
                    </a14:imgEffect>
                  </a14:imgLayer>
                </a14:imgProps>
              </a:ext>
              <a:ext uri="{28A0092B-C50C-407E-A947-70E740481C1C}">
                <a14:useLocalDpi xmlns:a14="http://schemas.microsoft.com/office/drawing/2010/main" val="0"/>
              </a:ext>
            </a:extLst>
          </a:blip>
          <a:srcRect/>
          <a:stretch>
            <a:fillRect/>
          </a:stretch>
        </p:blipFill>
        <p:spPr bwMode="auto">
          <a:xfrm rot="17479393">
            <a:off x="2164584" y="1792202"/>
            <a:ext cx="719005" cy="920567"/>
          </a:xfrm>
          <a:prstGeom prst="rect">
            <a:avLst/>
          </a:prstGeom>
          <a:noFill/>
          <a:extLst>
            <a:ext uri="{909E8E84-426E-40DD-AFC4-6F175D3DCCD1}">
              <a14:hiddenFill xmlns:a14="http://schemas.microsoft.com/office/drawing/2010/main">
                <a:solidFill>
                  <a:srgbClr val="FFFFFF"/>
                </a:solidFill>
              </a14:hiddenFill>
            </a:ext>
          </a:extLst>
        </p:spPr>
      </p:pic>
      <p:pic>
        <p:nvPicPr>
          <p:cNvPr id="64" name="Poison Skull 1" descr="Icon&#10;&#10;Description automatically generated">
            <a:extLst>
              <a:ext uri="{FF2B5EF4-FFF2-40B4-BE49-F238E27FC236}">
                <a16:creationId xmlns:a16="http://schemas.microsoft.com/office/drawing/2014/main" id="{2F9B89DB-6557-DD75-B456-7B9C5361ECD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02807" y="2507389"/>
            <a:ext cx="287108" cy="274320"/>
          </a:xfrm>
          <a:prstGeom prst="rect">
            <a:avLst/>
          </a:prstGeom>
        </p:spPr>
      </p:pic>
      <p:pic>
        <p:nvPicPr>
          <p:cNvPr id="67" name="Poison Skull 1" descr="Icon&#10;&#10;Description automatically generated">
            <a:extLst>
              <a:ext uri="{FF2B5EF4-FFF2-40B4-BE49-F238E27FC236}">
                <a16:creationId xmlns:a16="http://schemas.microsoft.com/office/drawing/2014/main" id="{8F364DCE-0167-42D7-4C3D-377E1634BBC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90163" y="2613017"/>
            <a:ext cx="287108" cy="274320"/>
          </a:xfrm>
          <a:prstGeom prst="rect">
            <a:avLst/>
          </a:prstGeom>
        </p:spPr>
      </p:pic>
      <p:pic>
        <p:nvPicPr>
          <p:cNvPr id="70" name="Poison Skull 1" descr="Icon&#10;&#10;Description automatically generated">
            <a:extLst>
              <a:ext uri="{FF2B5EF4-FFF2-40B4-BE49-F238E27FC236}">
                <a16:creationId xmlns:a16="http://schemas.microsoft.com/office/drawing/2014/main" id="{15B0E833-756B-4842-6394-63C8B29F4E5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07540" y="2782237"/>
            <a:ext cx="287108" cy="274320"/>
          </a:xfrm>
          <a:prstGeom prst="rect">
            <a:avLst/>
          </a:prstGeom>
        </p:spPr>
      </p:pic>
      <p:sp>
        <p:nvSpPr>
          <p:cNvPr id="22" name="TextBox 21">
            <a:extLst>
              <a:ext uri="{FF2B5EF4-FFF2-40B4-BE49-F238E27FC236}">
                <a16:creationId xmlns:a16="http://schemas.microsoft.com/office/drawing/2014/main" id="{2707CF60-9799-2B40-9BD2-6A58FFEACF18}"/>
              </a:ext>
            </a:extLst>
          </p:cNvPr>
          <p:cNvSpPr txBox="1"/>
          <p:nvPr/>
        </p:nvSpPr>
        <p:spPr>
          <a:xfrm>
            <a:off x="935142" y="4433042"/>
            <a:ext cx="7916250" cy="523220"/>
          </a:xfrm>
          <a:prstGeom prst="rect">
            <a:avLst/>
          </a:prstGeom>
          <a:solidFill>
            <a:schemeClr val="bg1">
              <a:lumMod val="85000"/>
            </a:schemeClr>
          </a:solidFill>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1" dirty="0">
                <a:solidFill>
                  <a:srgbClr val="0085CA"/>
                </a:solidFill>
              </a:rPr>
              <a:t>Honest</a:t>
            </a:r>
            <a:r>
              <a:rPr lang="en-US" sz="2800" b="1" dirty="0"/>
              <a:t> users are still able to communicate normally</a:t>
            </a:r>
          </a:p>
        </p:txBody>
      </p:sp>
    </p:spTree>
    <p:extLst>
      <p:ext uri="{BB962C8B-B14F-4D97-AF65-F5344CB8AC3E}">
        <p14:creationId xmlns:p14="http://schemas.microsoft.com/office/powerpoint/2010/main" val="354767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p:bldP spid="25" grpId="0"/>
      <p:bldP spid="52" grpId="0"/>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10CF2-86D6-5A37-23E2-5752715C628F}"/>
              </a:ext>
            </a:extLst>
          </p:cNvPr>
          <p:cNvSpPr>
            <a:spLocks noGrp="1"/>
          </p:cNvSpPr>
          <p:nvPr>
            <p:ph type="title"/>
          </p:nvPr>
        </p:nvSpPr>
        <p:spPr/>
        <p:txBody>
          <a:bodyPr/>
          <a:lstStyle/>
          <a:p>
            <a:r>
              <a:rPr lang="en-US"/>
              <a:t>Outline</a:t>
            </a:r>
          </a:p>
        </p:txBody>
      </p:sp>
      <p:sp>
        <p:nvSpPr>
          <p:cNvPr id="3" name="Content Placeholder 2">
            <a:extLst>
              <a:ext uri="{FF2B5EF4-FFF2-40B4-BE49-F238E27FC236}">
                <a16:creationId xmlns:a16="http://schemas.microsoft.com/office/drawing/2014/main" id="{6127CEC9-D276-44F1-5F0E-29496A6C2E55}"/>
              </a:ext>
            </a:extLst>
          </p:cNvPr>
          <p:cNvSpPr>
            <a:spLocks noGrp="1"/>
          </p:cNvSpPr>
          <p:nvPr>
            <p:ph idx="1"/>
          </p:nvPr>
        </p:nvSpPr>
        <p:spPr/>
        <p:txBody>
          <a:bodyPr/>
          <a:lstStyle/>
          <a:p>
            <a:r>
              <a:rPr lang="en-US">
                <a:solidFill>
                  <a:schemeClr val="bg2">
                    <a:lumMod val="90000"/>
                  </a:schemeClr>
                </a:solidFill>
              </a:rPr>
              <a:t>Cryptanalysis</a:t>
            </a:r>
          </a:p>
          <a:p>
            <a:pPr lvl="1"/>
            <a:r>
              <a:rPr lang="en-US">
                <a:solidFill>
                  <a:schemeClr val="bg2">
                    <a:lumMod val="90000"/>
                  </a:schemeClr>
                </a:solidFill>
              </a:rPr>
              <a:t>Operation of a KEM</a:t>
            </a:r>
          </a:p>
          <a:p>
            <a:pPr lvl="1"/>
            <a:r>
              <a:rPr lang="en-US">
                <a:solidFill>
                  <a:schemeClr val="bg2">
                    <a:lumMod val="90000"/>
                  </a:schemeClr>
                </a:solidFill>
              </a:rPr>
              <a:t>How bitflips break </a:t>
            </a:r>
            <a:r>
              <a:rPr lang="en-US" err="1">
                <a:solidFill>
                  <a:schemeClr val="bg2">
                    <a:lumMod val="90000"/>
                  </a:schemeClr>
                </a:solidFill>
              </a:rPr>
              <a:t>FrodoKEM</a:t>
            </a:r>
            <a:endParaRPr lang="en-US">
              <a:solidFill>
                <a:schemeClr val="bg2">
                  <a:lumMod val="90000"/>
                </a:schemeClr>
              </a:solidFill>
            </a:endParaRPr>
          </a:p>
          <a:p>
            <a:r>
              <a:rPr lang="en-US" b="1"/>
              <a:t>Flipping Bits</a:t>
            </a:r>
          </a:p>
          <a:p>
            <a:pPr lvl="1"/>
            <a:r>
              <a:rPr lang="en-US" b="1"/>
              <a:t>What </a:t>
            </a:r>
            <a:r>
              <a:rPr lang="en-US" b="1" err="1"/>
              <a:t>Rowhammer</a:t>
            </a:r>
            <a:r>
              <a:rPr lang="en-US" b="1"/>
              <a:t> is</a:t>
            </a:r>
          </a:p>
          <a:p>
            <a:pPr lvl="1"/>
            <a:r>
              <a:rPr lang="en-US" b="1"/>
              <a:t>How to flip the correct bits</a:t>
            </a:r>
          </a:p>
        </p:txBody>
      </p:sp>
      <p:sp>
        <p:nvSpPr>
          <p:cNvPr id="4" name="Slide Number Placeholder 3">
            <a:extLst>
              <a:ext uri="{FF2B5EF4-FFF2-40B4-BE49-F238E27FC236}">
                <a16:creationId xmlns:a16="http://schemas.microsoft.com/office/drawing/2014/main" id="{CC812058-D951-F9D8-C935-E5B229083760}"/>
              </a:ext>
            </a:extLst>
          </p:cNvPr>
          <p:cNvSpPr>
            <a:spLocks noGrp="1"/>
          </p:cNvSpPr>
          <p:nvPr>
            <p:ph type="sldNum" sz="quarter" idx="12"/>
          </p:nvPr>
        </p:nvSpPr>
        <p:spPr/>
        <p:txBody>
          <a:bodyPr/>
          <a:lstStyle/>
          <a:p>
            <a:fld id="{A8AB81F3-D877-40AB-B9C6-5DBC3A20DFE8}" type="slidenum">
              <a:rPr lang="en-US" smtClean="0"/>
              <a:t>11</a:t>
            </a:fld>
            <a:endParaRPr lang="en-US"/>
          </a:p>
        </p:txBody>
      </p:sp>
      <p:pic>
        <p:nvPicPr>
          <p:cNvPr id="7" name="Picture 2" descr="Army of Thieves' review: On Netflix, a safe bet for fans of breezy heist  films - Chicago Sun-Times">
            <a:extLst>
              <a:ext uri="{FF2B5EF4-FFF2-40B4-BE49-F238E27FC236}">
                <a16:creationId xmlns:a16="http://schemas.microsoft.com/office/drawing/2014/main" id="{9189713F-84A2-660F-B0A0-B4ED64547591}"/>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6963958" y="1258600"/>
            <a:ext cx="3293283" cy="18798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electronics, orange&#10;&#10;Description automatically generated">
            <a:extLst>
              <a:ext uri="{FF2B5EF4-FFF2-40B4-BE49-F238E27FC236}">
                <a16:creationId xmlns:a16="http://schemas.microsoft.com/office/drawing/2014/main" id="{F300F345-215D-10F6-126D-87B11311F615}"/>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6963958" y="3317875"/>
            <a:ext cx="3293283" cy="2519362"/>
          </a:xfrm>
          <a:prstGeom prst="rect">
            <a:avLst/>
          </a:prstGeom>
        </p:spPr>
      </p:pic>
    </p:spTree>
    <p:extLst>
      <p:ext uri="{BB962C8B-B14F-4D97-AF65-F5344CB8AC3E}">
        <p14:creationId xmlns:p14="http://schemas.microsoft.com/office/powerpoint/2010/main" val="1433488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76200"/>
            <a:ext cx="12039601" cy="782055"/>
          </a:xfrm>
        </p:spPr>
        <p:txBody>
          <a:bodyPr/>
          <a:lstStyle/>
          <a:p>
            <a:r>
              <a:rPr lang="en-US" err="1"/>
              <a:t>Rowhammer</a:t>
            </a:r>
            <a:endParaRPr lang="en-US"/>
          </a:p>
        </p:txBody>
      </p:sp>
      <p:sp>
        <p:nvSpPr>
          <p:cNvPr id="6" name="Content Placeholder 2">
            <a:extLst>
              <a:ext uri="{FF2B5EF4-FFF2-40B4-BE49-F238E27FC236}">
                <a16:creationId xmlns:a16="http://schemas.microsoft.com/office/drawing/2014/main" id="{82679944-3C98-4061-BF9F-DF30DD035B01}"/>
              </a:ext>
            </a:extLst>
          </p:cNvPr>
          <p:cNvSpPr txBox="1">
            <a:spLocks/>
          </p:cNvSpPr>
          <p:nvPr/>
        </p:nvSpPr>
        <p:spPr bwMode="auto">
          <a:xfrm>
            <a:off x="7268927" y="725938"/>
            <a:ext cx="4768085" cy="54343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cs typeface="+mn-cs"/>
              </a:defRPr>
            </a:lvl2pPr>
            <a:lvl3pPr marL="1143000" indent="-228600" algn="l" rtl="0" eaLnBrk="1" fontAlgn="base" hangingPunct="1">
              <a:spcBef>
                <a:spcPct val="20000"/>
              </a:spcBef>
              <a:spcAft>
                <a:spcPct val="0"/>
              </a:spcAft>
              <a:buChar char="•"/>
              <a:defRPr sz="2400">
                <a:solidFill>
                  <a:srgbClr val="000000"/>
                </a:solidFill>
                <a:latin typeface="+mn-lt"/>
                <a:cs typeface="+mn-cs"/>
              </a:defRPr>
            </a:lvl3pPr>
            <a:lvl4pPr marL="1600200" indent="-228600" algn="l" rtl="0" eaLnBrk="1" fontAlgn="base" hangingPunct="1">
              <a:spcBef>
                <a:spcPct val="20000"/>
              </a:spcBef>
              <a:spcAft>
                <a:spcPct val="0"/>
              </a:spcAft>
              <a:buChar char="–"/>
              <a:defRPr sz="2000">
                <a:solidFill>
                  <a:srgbClr val="000000"/>
                </a:solidFill>
                <a:latin typeface="+mn-lt"/>
                <a:cs typeface="+mn-cs"/>
              </a:defRPr>
            </a:lvl4pPr>
            <a:lvl5pPr marL="2057400" indent="-228600" algn="l" rtl="0" eaLnBrk="1" fontAlgn="base" hangingPunct="1">
              <a:spcBef>
                <a:spcPct val="20000"/>
              </a:spcBef>
              <a:spcAft>
                <a:spcPct val="0"/>
              </a:spcAft>
              <a:buChar char="»"/>
              <a:defRPr sz="2000">
                <a:solidFill>
                  <a:srgbClr val="000000"/>
                </a:solidFill>
                <a:latin typeface="+mn-lt"/>
                <a:cs typeface="+mn-cs"/>
              </a:defRPr>
            </a:lvl5pPr>
            <a:lvl6pPr marL="2514600" indent="-228600" algn="l" rtl="0" eaLnBrk="1" fontAlgn="base" hangingPunct="1">
              <a:spcBef>
                <a:spcPct val="20000"/>
              </a:spcBef>
              <a:spcAft>
                <a:spcPct val="0"/>
              </a:spcAft>
              <a:buChar char="»"/>
              <a:defRPr sz="2000">
                <a:solidFill>
                  <a:srgbClr val="000000"/>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US" sz="2000">
                <a:solidFill>
                  <a:schemeClr val="tx1"/>
                </a:solidFill>
              </a:rPr>
              <a:t>Repeated activation of rows causes bit flips in nearby rows!</a:t>
            </a:r>
            <a:endParaRPr lang="en-US" sz="2000" kern="0">
              <a:solidFill>
                <a:schemeClr val="tx1"/>
              </a:solidFill>
            </a:endParaRPr>
          </a:p>
          <a:p>
            <a:r>
              <a:rPr lang="en-US" sz="2000" kern="0" err="1">
                <a:solidFill>
                  <a:schemeClr val="tx1"/>
                </a:solidFill>
              </a:rPr>
              <a:t>Rowhammer</a:t>
            </a:r>
            <a:r>
              <a:rPr lang="en-US" sz="2000" kern="0">
                <a:solidFill>
                  <a:schemeClr val="tx1"/>
                </a:solidFill>
              </a:rPr>
              <a:t> can be used to write across security domains</a:t>
            </a:r>
          </a:p>
          <a:p>
            <a:pPr>
              <a:lnSpc>
                <a:spcPct val="100000"/>
              </a:lnSpc>
            </a:pPr>
            <a:r>
              <a:rPr lang="en-US" sz="2000" kern="0">
                <a:solidFill>
                  <a:schemeClr val="tx1"/>
                </a:solidFill>
              </a:rPr>
              <a:t>Corrupted data visible to software</a:t>
            </a:r>
          </a:p>
          <a:p>
            <a:r>
              <a:rPr lang="en-US" sz="2000"/>
              <a:t>If a bit flips once, it is likely to flip again in the future</a:t>
            </a:r>
          </a:p>
          <a:p>
            <a:pPr lvl="1"/>
            <a:r>
              <a:rPr lang="en-US" sz="2000"/>
              <a:t>Will always flip in the same direction (per boot of the machine)</a:t>
            </a:r>
          </a:p>
          <a:p>
            <a:pPr>
              <a:lnSpc>
                <a:spcPct val="100000"/>
              </a:lnSpc>
            </a:pPr>
            <a:endParaRPr lang="en-US" sz="2000" kern="0">
              <a:solidFill>
                <a:schemeClr val="tx1"/>
              </a:solidFill>
            </a:endParaRPr>
          </a:p>
        </p:txBody>
      </p:sp>
      <p:sp>
        <p:nvSpPr>
          <p:cNvPr id="8" name="TextBox 7">
            <a:extLst>
              <a:ext uri="{FF2B5EF4-FFF2-40B4-BE49-F238E27FC236}">
                <a16:creationId xmlns:a16="http://schemas.microsoft.com/office/drawing/2014/main" id="{68650A34-FDE6-43D4-AF3B-BDCFD9CB5883}"/>
              </a:ext>
            </a:extLst>
          </p:cNvPr>
          <p:cNvSpPr txBox="1"/>
          <p:nvPr/>
        </p:nvSpPr>
        <p:spPr>
          <a:xfrm>
            <a:off x="5923503" y="2440026"/>
            <a:ext cx="1465781" cy="561885"/>
          </a:xfrm>
          <a:prstGeom prst="rect">
            <a:avLst/>
          </a:prstGeom>
          <a:noFill/>
        </p:spPr>
        <p:txBody>
          <a:bodyPr wrap="square" rtlCol="0">
            <a:spAutoFit/>
          </a:bodyPr>
          <a:lstStyle/>
          <a:p>
            <a:pPr algn="l">
              <a:lnSpc>
                <a:spcPct val="120000"/>
              </a:lnSpc>
            </a:pPr>
            <a:r>
              <a:rPr lang="en-US" b="1">
                <a:solidFill>
                  <a:schemeClr val="tx1"/>
                </a:solidFill>
              </a:rPr>
              <a:t>Bit flip!</a:t>
            </a:r>
          </a:p>
        </p:txBody>
      </p:sp>
      <p:pic>
        <p:nvPicPr>
          <p:cNvPr id="1028" name="Picture 4" descr="Image result for hammer">
            <a:extLst>
              <a:ext uri="{FF2B5EF4-FFF2-40B4-BE49-F238E27FC236}">
                <a16:creationId xmlns:a16="http://schemas.microsoft.com/office/drawing/2014/main" id="{2B765D6D-8028-49B6-8568-0EEE1A601539}"/>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3268" b="95752" l="2929" r="93724">
                        <a14:foregroundMark x1="31590" y1="16340" x2="67782" y2="41667"/>
                        <a14:foregroundMark x1="4184" y1="90523" x2="13389" y2="95752"/>
                        <a14:foregroundMark x1="13389" y1="95752" x2="15900" y2="95752"/>
                        <a14:foregroundMark x1="3347" y1="93137" x2="3556" y2="91176"/>
                        <a14:foregroundMark x1="25523" y1="5065" x2="36402" y2="3595"/>
                        <a14:foregroundMark x1="36402" y1="3595" x2="84519" y2="25327"/>
                        <a14:foregroundMark x1="84519" y1="25327" x2="92887" y2="30719"/>
                        <a14:foregroundMark x1="92887" y1="30719" x2="93724" y2="35131"/>
                        <a14:foregroundMark x1="79916" y1="36601" x2="70921" y2="49183"/>
                        <a14:foregroundMark x1="70921" y1="49183" x2="70921" y2="49183"/>
                        <a14:foregroundMark x1="25732" y1="3758" x2="45816" y2="3268"/>
                      </a14:backgroundRemoval>
                    </a14:imgEffect>
                  </a14:imgLayer>
                </a14:imgProps>
              </a:ext>
              <a:ext uri="{28A0092B-C50C-407E-A947-70E740481C1C}">
                <a14:useLocalDpi xmlns:a14="http://schemas.microsoft.com/office/drawing/2010/main" val="0"/>
              </a:ext>
            </a:extLst>
          </a:blip>
          <a:srcRect r="-988" b="-6110"/>
          <a:stretch/>
        </p:blipFill>
        <p:spPr bwMode="auto">
          <a:xfrm rot="14268692">
            <a:off x="6054532" y="1463700"/>
            <a:ext cx="726112" cy="97681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136F7207-BCC6-4A2A-8FA6-5C7CD003234A}"/>
              </a:ext>
            </a:extLst>
          </p:cNvPr>
          <p:cNvCxnSpPr>
            <a:cxnSpLocks/>
          </p:cNvCxnSpPr>
          <p:nvPr/>
        </p:nvCxnSpPr>
        <p:spPr bwMode="auto">
          <a:xfrm flipH="1" flipV="1">
            <a:off x="5268609" y="824743"/>
            <a:ext cx="18376" cy="4006836"/>
          </a:xfrm>
          <a:prstGeom prst="line">
            <a:avLst/>
          </a:prstGeom>
          <a:ln w="508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070352C3-DC8A-4252-97C1-2948C031518F}"/>
              </a:ext>
            </a:extLst>
          </p:cNvPr>
          <p:cNvCxnSpPr>
            <a:cxnSpLocks/>
          </p:cNvCxnSpPr>
          <p:nvPr/>
        </p:nvCxnSpPr>
        <p:spPr bwMode="auto">
          <a:xfrm flipH="1" flipV="1">
            <a:off x="4341295" y="822157"/>
            <a:ext cx="18376" cy="4006836"/>
          </a:xfrm>
          <a:prstGeom prst="line">
            <a:avLst/>
          </a:prstGeom>
          <a:ln w="508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DD1A6184-8CCD-4416-980C-798CA138545A}"/>
              </a:ext>
            </a:extLst>
          </p:cNvPr>
          <p:cNvCxnSpPr>
            <a:cxnSpLocks/>
          </p:cNvCxnSpPr>
          <p:nvPr/>
        </p:nvCxnSpPr>
        <p:spPr bwMode="auto">
          <a:xfrm flipH="1" flipV="1">
            <a:off x="3424307" y="829903"/>
            <a:ext cx="18376" cy="4006836"/>
          </a:xfrm>
          <a:prstGeom prst="line">
            <a:avLst/>
          </a:prstGeom>
          <a:ln w="508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179B3664-3A79-4174-9E8D-E0B998AB8147}"/>
              </a:ext>
            </a:extLst>
          </p:cNvPr>
          <p:cNvCxnSpPr>
            <a:cxnSpLocks/>
          </p:cNvCxnSpPr>
          <p:nvPr/>
        </p:nvCxnSpPr>
        <p:spPr bwMode="auto">
          <a:xfrm flipV="1">
            <a:off x="1852961" y="1400009"/>
            <a:ext cx="4112217" cy="5165"/>
          </a:xfrm>
          <a:prstGeom prst="line">
            <a:avLst/>
          </a:prstGeom>
          <a:ln w="508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C6F7A300-1643-41CC-B187-38DBA7A51E76}"/>
              </a:ext>
            </a:extLst>
          </p:cNvPr>
          <p:cNvCxnSpPr>
            <a:cxnSpLocks/>
          </p:cNvCxnSpPr>
          <p:nvPr/>
        </p:nvCxnSpPr>
        <p:spPr bwMode="auto">
          <a:xfrm flipH="1" flipV="1">
            <a:off x="2486661" y="827317"/>
            <a:ext cx="18376" cy="4006836"/>
          </a:xfrm>
          <a:prstGeom prst="line">
            <a:avLst/>
          </a:prstGeom>
          <a:ln w="5080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0" name="Oval 19">
            <a:extLst>
              <a:ext uri="{FF2B5EF4-FFF2-40B4-BE49-F238E27FC236}">
                <a16:creationId xmlns:a16="http://schemas.microsoft.com/office/drawing/2014/main" id="{8E09808B-1CAA-4FFD-96F0-EA23CCF2C673}"/>
              </a:ext>
            </a:extLst>
          </p:cNvPr>
          <p:cNvSpPr/>
          <p:nvPr/>
        </p:nvSpPr>
        <p:spPr>
          <a:xfrm>
            <a:off x="2214588" y="1140919"/>
            <a:ext cx="563105" cy="518181"/>
          </a:xfrm>
          <a:prstGeom prst="ellipse">
            <a:avLst/>
          </a:prstGeom>
          <a:solidFill>
            <a:schemeClr val="tx2">
              <a:lumMod val="50000"/>
            </a:schemeClr>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sp>
        <p:nvSpPr>
          <p:cNvPr id="21" name="Oval 20">
            <a:extLst>
              <a:ext uri="{FF2B5EF4-FFF2-40B4-BE49-F238E27FC236}">
                <a16:creationId xmlns:a16="http://schemas.microsoft.com/office/drawing/2014/main" id="{652853EF-C434-4195-8853-D9223E15E34F}"/>
              </a:ext>
            </a:extLst>
          </p:cNvPr>
          <p:cNvSpPr/>
          <p:nvPr/>
        </p:nvSpPr>
        <p:spPr>
          <a:xfrm>
            <a:off x="3139320" y="1122553"/>
            <a:ext cx="563105" cy="518181"/>
          </a:xfrm>
          <a:prstGeom prst="ellipse">
            <a:avLst/>
          </a:prstGeom>
          <a:solidFill>
            <a:schemeClr val="tx2">
              <a:lumMod val="50000"/>
            </a:schemeClr>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sp>
        <p:nvSpPr>
          <p:cNvPr id="22" name="Oval 21">
            <a:extLst>
              <a:ext uri="{FF2B5EF4-FFF2-40B4-BE49-F238E27FC236}">
                <a16:creationId xmlns:a16="http://schemas.microsoft.com/office/drawing/2014/main" id="{E00690B4-4E19-4A90-92E4-0879F2AC065F}"/>
              </a:ext>
            </a:extLst>
          </p:cNvPr>
          <p:cNvSpPr/>
          <p:nvPr/>
        </p:nvSpPr>
        <p:spPr>
          <a:xfrm>
            <a:off x="4064052" y="1122553"/>
            <a:ext cx="563105" cy="518181"/>
          </a:xfrm>
          <a:prstGeom prst="ellipse">
            <a:avLst/>
          </a:prstGeom>
          <a:solidFill>
            <a:schemeClr val="tx2">
              <a:lumMod val="50000"/>
            </a:schemeClr>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sp>
        <p:nvSpPr>
          <p:cNvPr id="23" name="Oval 22">
            <a:extLst>
              <a:ext uri="{FF2B5EF4-FFF2-40B4-BE49-F238E27FC236}">
                <a16:creationId xmlns:a16="http://schemas.microsoft.com/office/drawing/2014/main" id="{0E13E6F9-5E7B-4791-BA58-AD600E01809D}"/>
              </a:ext>
            </a:extLst>
          </p:cNvPr>
          <p:cNvSpPr/>
          <p:nvPr/>
        </p:nvSpPr>
        <p:spPr>
          <a:xfrm>
            <a:off x="4988784" y="1122552"/>
            <a:ext cx="563105" cy="518181"/>
          </a:xfrm>
          <a:prstGeom prst="ellipse">
            <a:avLst/>
          </a:prstGeom>
          <a:solidFill>
            <a:schemeClr val="tx2">
              <a:lumMod val="50000"/>
            </a:schemeClr>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cxnSp>
        <p:nvCxnSpPr>
          <p:cNvPr id="25" name="Straight Connector 24">
            <a:extLst>
              <a:ext uri="{FF2B5EF4-FFF2-40B4-BE49-F238E27FC236}">
                <a16:creationId xmlns:a16="http://schemas.microsoft.com/office/drawing/2014/main" id="{B924CD10-0B21-4DB2-BDE6-397D6D66BBA4}"/>
              </a:ext>
            </a:extLst>
          </p:cNvPr>
          <p:cNvCxnSpPr>
            <a:cxnSpLocks/>
          </p:cNvCxnSpPr>
          <p:nvPr/>
        </p:nvCxnSpPr>
        <p:spPr bwMode="auto">
          <a:xfrm flipV="1">
            <a:off x="1852961" y="2115515"/>
            <a:ext cx="4112217" cy="5165"/>
          </a:xfrm>
          <a:prstGeom prst="line">
            <a:avLst/>
          </a:prstGeom>
          <a:ln w="508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7" name="Oval 26">
            <a:extLst>
              <a:ext uri="{FF2B5EF4-FFF2-40B4-BE49-F238E27FC236}">
                <a16:creationId xmlns:a16="http://schemas.microsoft.com/office/drawing/2014/main" id="{2CF1B9E5-0A9C-4AEC-989F-C8E03EBEF4E0}"/>
              </a:ext>
            </a:extLst>
          </p:cNvPr>
          <p:cNvSpPr/>
          <p:nvPr/>
        </p:nvSpPr>
        <p:spPr>
          <a:xfrm>
            <a:off x="3141906" y="1838059"/>
            <a:ext cx="563105" cy="518181"/>
          </a:xfrm>
          <a:prstGeom prst="ellipse">
            <a:avLst/>
          </a:prstGeom>
          <a:solidFill>
            <a:schemeClr val="tx2">
              <a:lumMod val="50000"/>
            </a:schemeClr>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sp>
        <p:nvSpPr>
          <p:cNvPr id="29" name="Oval 28">
            <a:extLst>
              <a:ext uri="{FF2B5EF4-FFF2-40B4-BE49-F238E27FC236}">
                <a16:creationId xmlns:a16="http://schemas.microsoft.com/office/drawing/2014/main" id="{795F6FC7-C9D6-4415-A798-F7B3EE54AA96}"/>
              </a:ext>
            </a:extLst>
          </p:cNvPr>
          <p:cNvSpPr/>
          <p:nvPr/>
        </p:nvSpPr>
        <p:spPr>
          <a:xfrm>
            <a:off x="4066638" y="1838059"/>
            <a:ext cx="563105" cy="518181"/>
          </a:xfrm>
          <a:prstGeom prst="ellipse">
            <a:avLst/>
          </a:prstGeom>
          <a:solidFill>
            <a:schemeClr val="tx2">
              <a:lumMod val="50000"/>
            </a:schemeClr>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sp>
        <p:nvSpPr>
          <p:cNvPr id="30" name="Oval 29">
            <a:extLst>
              <a:ext uri="{FF2B5EF4-FFF2-40B4-BE49-F238E27FC236}">
                <a16:creationId xmlns:a16="http://schemas.microsoft.com/office/drawing/2014/main" id="{F51E8AEB-41DA-43DC-8541-0D7D83988826}"/>
              </a:ext>
            </a:extLst>
          </p:cNvPr>
          <p:cNvSpPr/>
          <p:nvPr/>
        </p:nvSpPr>
        <p:spPr>
          <a:xfrm>
            <a:off x="4991370" y="1838058"/>
            <a:ext cx="563105" cy="518181"/>
          </a:xfrm>
          <a:prstGeom prst="ellipse">
            <a:avLst/>
          </a:prstGeom>
          <a:solidFill>
            <a:schemeClr val="tx2">
              <a:lumMod val="50000"/>
            </a:schemeClr>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cxnSp>
        <p:nvCxnSpPr>
          <p:cNvPr id="32" name="Straight Connector 31">
            <a:extLst>
              <a:ext uri="{FF2B5EF4-FFF2-40B4-BE49-F238E27FC236}">
                <a16:creationId xmlns:a16="http://schemas.microsoft.com/office/drawing/2014/main" id="{F129FC1E-BFF0-4749-BF18-FBCE172BDBB5}"/>
              </a:ext>
            </a:extLst>
          </p:cNvPr>
          <p:cNvCxnSpPr>
            <a:cxnSpLocks/>
          </p:cNvCxnSpPr>
          <p:nvPr/>
        </p:nvCxnSpPr>
        <p:spPr bwMode="auto">
          <a:xfrm flipV="1">
            <a:off x="1860713" y="2849102"/>
            <a:ext cx="4112217" cy="5165"/>
          </a:xfrm>
          <a:prstGeom prst="line">
            <a:avLst/>
          </a:prstGeom>
          <a:ln w="508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3" name="Oval 32">
            <a:extLst>
              <a:ext uri="{FF2B5EF4-FFF2-40B4-BE49-F238E27FC236}">
                <a16:creationId xmlns:a16="http://schemas.microsoft.com/office/drawing/2014/main" id="{2596BA3E-4C29-4724-A3F6-0E4B0B9CE02D}"/>
              </a:ext>
            </a:extLst>
          </p:cNvPr>
          <p:cNvSpPr/>
          <p:nvPr/>
        </p:nvSpPr>
        <p:spPr>
          <a:xfrm>
            <a:off x="2222340" y="2590012"/>
            <a:ext cx="563105" cy="518181"/>
          </a:xfrm>
          <a:prstGeom prst="ellipse">
            <a:avLst/>
          </a:prstGeom>
          <a:solidFill>
            <a:schemeClr val="tx2">
              <a:lumMod val="50000"/>
            </a:schemeClr>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sp>
        <p:nvSpPr>
          <p:cNvPr id="34" name="Oval 33">
            <a:extLst>
              <a:ext uri="{FF2B5EF4-FFF2-40B4-BE49-F238E27FC236}">
                <a16:creationId xmlns:a16="http://schemas.microsoft.com/office/drawing/2014/main" id="{8A8BF3B8-B908-46EF-8257-5D4A0F3A1A72}"/>
              </a:ext>
            </a:extLst>
          </p:cNvPr>
          <p:cNvSpPr/>
          <p:nvPr/>
        </p:nvSpPr>
        <p:spPr>
          <a:xfrm>
            <a:off x="3147072" y="2571646"/>
            <a:ext cx="563105" cy="518181"/>
          </a:xfrm>
          <a:prstGeom prst="ellipse">
            <a:avLst/>
          </a:prstGeom>
          <a:solidFill>
            <a:schemeClr val="tx2">
              <a:lumMod val="50000"/>
            </a:schemeClr>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sp>
        <p:nvSpPr>
          <p:cNvPr id="35" name="Oval 34">
            <a:extLst>
              <a:ext uri="{FF2B5EF4-FFF2-40B4-BE49-F238E27FC236}">
                <a16:creationId xmlns:a16="http://schemas.microsoft.com/office/drawing/2014/main" id="{5DE7D247-3918-48EC-B52B-80F9F3645408}"/>
              </a:ext>
            </a:extLst>
          </p:cNvPr>
          <p:cNvSpPr/>
          <p:nvPr/>
        </p:nvSpPr>
        <p:spPr>
          <a:xfrm>
            <a:off x="4071804" y="2571646"/>
            <a:ext cx="563105" cy="518181"/>
          </a:xfrm>
          <a:prstGeom prst="ellipse">
            <a:avLst/>
          </a:prstGeom>
          <a:solidFill>
            <a:schemeClr val="tx2">
              <a:lumMod val="50000"/>
            </a:schemeClr>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sp>
        <p:nvSpPr>
          <p:cNvPr id="36" name="Oval 35">
            <a:extLst>
              <a:ext uri="{FF2B5EF4-FFF2-40B4-BE49-F238E27FC236}">
                <a16:creationId xmlns:a16="http://schemas.microsoft.com/office/drawing/2014/main" id="{F5D1A2E3-B6CB-4814-9FD5-D6CCB18EEB67}"/>
              </a:ext>
            </a:extLst>
          </p:cNvPr>
          <p:cNvSpPr/>
          <p:nvPr/>
        </p:nvSpPr>
        <p:spPr>
          <a:xfrm>
            <a:off x="4996536" y="2571645"/>
            <a:ext cx="563105" cy="518181"/>
          </a:xfrm>
          <a:prstGeom prst="ellipse">
            <a:avLst/>
          </a:prstGeom>
          <a:solidFill>
            <a:schemeClr val="tx2">
              <a:lumMod val="50000"/>
            </a:schemeClr>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cxnSp>
        <p:nvCxnSpPr>
          <p:cNvPr id="38" name="Straight Connector 37">
            <a:extLst>
              <a:ext uri="{FF2B5EF4-FFF2-40B4-BE49-F238E27FC236}">
                <a16:creationId xmlns:a16="http://schemas.microsoft.com/office/drawing/2014/main" id="{F03C1022-EADF-47B0-ACC0-0AF8FBA8D980}"/>
              </a:ext>
            </a:extLst>
          </p:cNvPr>
          <p:cNvCxnSpPr>
            <a:cxnSpLocks/>
          </p:cNvCxnSpPr>
          <p:nvPr/>
        </p:nvCxnSpPr>
        <p:spPr bwMode="auto">
          <a:xfrm flipV="1">
            <a:off x="1863299" y="3564608"/>
            <a:ext cx="4112217" cy="5165"/>
          </a:xfrm>
          <a:prstGeom prst="line">
            <a:avLst/>
          </a:prstGeom>
          <a:ln w="508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9" name="Oval 38">
            <a:extLst>
              <a:ext uri="{FF2B5EF4-FFF2-40B4-BE49-F238E27FC236}">
                <a16:creationId xmlns:a16="http://schemas.microsoft.com/office/drawing/2014/main" id="{E554D5FD-1C6C-425D-BEAC-B5AE3838C443}"/>
              </a:ext>
            </a:extLst>
          </p:cNvPr>
          <p:cNvSpPr/>
          <p:nvPr/>
        </p:nvSpPr>
        <p:spPr>
          <a:xfrm>
            <a:off x="2224926" y="3305518"/>
            <a:ext cx="563105" cy="518181"/>
          </a:xfrm>
          <a:prstGeom prst="ellipse">
            <a:avLst/>
          </a:prstGeom>
          <a:solidFill>
            <a:schemeClr val="tx2">
              <a:lumMod val="50000"/>
            </a:schemeClr>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sp>
        <p:nvSpPr>
          <p:cNvPr id="40" name="Oval 39">
            <a:extLst>
              <a:ext uri="{FF2B5EF4-FFF2-40B4-BE49-F238E27FC236}">
                <a16:creationId xmlns:a16="http://schemas.microsoft.com/office/drawing/2014/main" id="{DE081C56-3EC2-46E5-BC32-89AF40BC7222}"/>
              </a:ext>
            </a:extLst>
          </p:cNvPr>
          <p:cNvSpPr/>
          <p:nvPr/>
        </p:nvSpPr>
        <p:spPr>
          <a:xfrm>
            <a:off x="3149658" y="3287152"/>
            <a:ext cx="563105" cy="518181"/>
          </a:xfrm>
          <a:prstGeom prst="ellipse">
            <a:avLst/>
          </a:prstGeom>
          <a:solidFill>
            <a:schemeClr val="tx2">
              <a:lumMod val="50000"/>
            </a:schemeClr>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sp>
        <p:nvSpPr>
          <p:cNvPr id="41" name="Oval 40">
            <a:extLst>
              <a:ext uri="{FF2B5EF4-FFF2-40B4-BE49-F238E27FC236}">
                <a16:creationId xmlns:a16="http://schemas.microsoft.com/office/drawing/2014/main" id="{38E27A9D-2AB0-48E8-9D69-BA9EEE1ED672}"/>
              </a:ext>
            </a:extLst>
          </p:cNvPr>
          <p:cNvSpPr/>
          <p:nvPr/>
        </p:nvSpPr>
        <p:spPr>
          <a:xfrm>
            <a:off x="4074390" y="3287152"/>
            <a:ext cx="563105" cy="518181"/>
          </a:xfrm>
          <a:prstGeom prst="ellipse">
            <a:avLst/>
          </a:prstGeom>
          <a:solidFill>
            <a:schemeClr val="tx2">
              <a:lumMod val="50000"/>
            </a:schemeClr>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sp>
        <p:nvSpPr>
          <p:cNvPr id="42" name="Oval 41">
            <a:extLst>
              <a:ext uri="{FF2B5EF4-FFF2-40B4-BE49-F238E27FC236}">
                <a16:creationId xmlns:a16="http://schemas.microsoft.com/office/drawing/2014/main" id="{545AB938-C20A-410B-BAD3-DE53A3C27546}"/>
              </a:ext>
            </a:extLst>
          </p:cNvPr>
          <p:cNvSpPr/>
          <p:nvPr/>
        </p:nvSpPr>
        <p:spPr>
          <a:xfrm>
            <a:off x="4999122" y="3287151"/>
            <a:ext cx="563105" cy="518181"/>
          </a:xfrm>
          <a:prstGeom prst="ellipse">
            <a:avLst/>
          </a:prstGeom>
          <a:solidFill>
            <a:schemeClr val="tx2">
              <a:lumMod val="50000"/>
            </a:schemeClr>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cxnSp>
        <p:nvCxnSpPr>
          <p:cNvPr id="44" name="Straight Connector 43">
            <a:extLst>
              <a:ext uri="{FF2B5EF4-FFF2-40B4-BE49-F238E27FC236}">
                <a16:creationId xmlns:a16="http://schemas.microsoft.com/office/drawing/2014/main" id="{9FFAA28D-2473-44E9-9B87-9A5582F7B7AE}"/>
              </a:ext>
            </a:extLst>
          </p:cNvPr>
          <p:cNvCxnSpPr>
            <a:cxnSpLocks/>
          </p:cNvCxnSpPr>
          <p:nvPr/>
        </p:nvCxnSpPr>
        <p:spPr bwMode="auto">
          <a:xfrm flipV="1">
            <a:off x="1860719" y="4243948"/>
            <a:ext cx="4112217" cy="5165"/>
          </a:xfrm>
          <a:prstGeom prst="line">
            <a:avLst/>
          </a:prstGeom>
          <a:ln w="508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5" name="Oval 44">
            <a:extLst>
              <a:ext uri="{FF2B5EF4-FFF2-40B4-BE49-F238E27FC236}">
                <a16:creationId xmlns:a16="http://schemas.microsoft.com/office/drawing/2014/main" id="{FDB0718B-3E94-43FB-B9D3-AD947185205A}"/>
              </a:ext>
            </a:extLst>
          </p:cNvPr>
          <p:cNvSpPr/>
          <p:nvPr/>
        </p:nvSpPr>
        <p:spPr>
          <a:xfrm>
            <a:off x="2222346" y="3984858"/>
            <a:ext cx="563105" cy="518181"/>
          </a:xfrm>
          <a:prstGeom prst="ellipse">
            <a:avLst/>
          </a:prstGeom>
          <a:solidFill>
            <a:schemeClr val="tx2">
              <a:lumMod val="50000"/>
            </a:schemeClr>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sp>
        <p:nvSpPr>
          <p:cNvPr id="46" name="Oval 45">
            <a:extLst>
              <a:ext uri="{FF2B5EF4-FFF2-40B4-BE49-F238E27FC236}">
                <a16:creationId xmlns:a16="http://schemas.microsoft.com/office/drawing/2014/main" id="{E778A59A-E557-469E-A17C-30C9A9261D6D}"/>
              </a:ext>
            </a:extLst>
          </p:cNvPr>
          <p:cNvSpPr/>
          <p:nvPr/>
        </p:nvSpPr>
        <p:spPr>
          <a:xfrm>
            <a:off x="3147078" y="3966492"/>
            <a:ext cx="563105" cy="518181"/>
          </a:xfrm>
          <a:prstGeom prst="ellipse">
            <a:avLst/>
          </a:prstGeom>
          <a:solidFill>
            <a:schemeClr val="tx2">
              <a:lumMod val="50000"/>
            </a:schemeClr>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sp>
        <p:nvSpPr>
          <p:cNvPr id="47" name="Oval 46">
            <a:extLst>
              <a:ext uri="{FF2B5EF4-FFF2-40B4-BE49-F238E27FC236}">
                <a16:creationId xmlns:a16="http://schemas.microsoft.com/office/drawing/2014/main" id="{2AE551A9-06AB-49E8-839D-9A385679365A}"/>
              </a:ext>
            </a:extLst>
          </p:cNvPr>
          <p:cNvSpPr/>
          <p:nvPr/>
        </p:nvSpPr>
        <p:spPr>
          <a:xfrm>
            <a:off x="4071810" y="3966492"/>
            <a:ext cx="563105" cy="518181"/>
          </a:xfrm>
          <a:prstGeom prst="ellipse">
            <a:avLst/>
          </a:prstGeom>
          <a:solidFill>
            <a:schemeClr val="tx2">
              <a:lumMod val="50000"/>
            </a:schemeClr>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sp>
        <p:nvSpPr>
          <p:cNvPr id="48" name="Oval 47">
            <a:extLst>
              <a:ext uri="{FF2B5EF4-FFF2-40B4-BE49-F238E27FC236}">
                <a16:creationId xmlns:a16="http://schemas.microsoft.com/office/drawing/2014/main" id="{9EBEF536-8FD6-4916-B105-C7F32DF7EBD0}"/>
              </a:ext>
            </a:extLst>
          </p:cNvPr>
          <p:cNvSpPr/>
          <p:nvPr/>
        </p:nvSpPr>
        <p:spPr>
          <a:xfrm>
            <a:off x="4996542" y="3966491"/>
            <a:ext cx="563105" cy="518181"/>
          </a:xfrm>
          <a:prstGeom prst="ellipse">
            <a:avLst/>
          </a:prstGeom>
          <a:solidFill>
            <a:schemeClr val="tx2">
              <a:lumMod val="50000"/>
            </a:schemeClr>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sp>
        <p:nvSpPr>
          <p:cNvPr id="50" name="Oval 49">
            <a:extLst>
              <a:ext uri="{FF2B5EF4-FFF2-40B4-BE49-F238E27FC236}">
                <a16:creationId xmlns:a16="http://schemas.microsoft.com/office/drawing/2014/main" id="{B21A2770-2AA7-4AC0-B956-3ACCB297A0B2}"/>
              </a:ext>
            </a:extLst>
          </p:cNvPr>
          <p:cNvSpPr/>
          <p:nvPr/>
        </p:nvSpPr>
        <p:spPr>
          <a:xfrm>
            <a:off x="2217305" y="1137671"/>
            <a:ext cx="563105" cy="518181"/>
          </a:xfrm>
          <a:prstGeom prst="ellipse">
            <a:avLst/>
          </a:prstGeom>
          <a:solidFill>
            <a:schemeClr val="tx2">
              <a:lumMod val="50000"/>
            </a:schemeClr>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sp>
        <p:nvSpPr>
          <p:cNvPr id="51" name="TextBox 50">
            <a:extLst>
              <a:ext uri="{FF2B5EF4-FFF2-40B4-BE49-F238E27FC236}">
                <a16:creationId xmlns:a16="http://schemas.microsoft.com/office/drawing/2014/main" id="{45B1E69E-792C-4521-8898-EBE51228FC30}"/>
              </a:ext>
            </a:extLst>
          </p:cNvPr>
          <p:cNvSpPr txBox="1"/>
          <p:nvPr/>
        </p:nvSpPr>
        <p:spPr>
          <a:xfrm>
            <a:off x="342000" y="1134373"/>
            <a:ext cx="1369329" cy="494751"/>
          </a:xfrm>
          <a:prstGeom prst="rect">
            <a:avLst/>
          </a:prstGeom>
          <a:noFill/>
        </p:spPr>
        <p:txBody>
          <a:bodyPr wrap="square" rtlCol="0">
            <a:spAutoFit/>
          </a:bodyPr>
          <a:lstStyle/>
          <a:p>
            <a:pPr algn="l">
              <a:lnSpc>
                <a:spcPct val="120000"/>
              </a:lnSpc>
            </a:pPr>
            <a:r>
              <a:rPr lang="en-US" sz="2400" b="1">
                <a:solidFill>
                  <a:schemeClr val="tx1"/>
                </a:solidFill>
              </a:rPr>
              <a:t>Row 4</a:t>
            </a:r>
          </a:p>
        </p:txBody>
      </p:sp>
      <p:sp>
        <p:nvSpPr>
          <p:cNvPr id="52" name="TextBox 51">
            <a:extLst>
              <a:ext uri="{FF2B5EF4-FFF2-40B4-BE49-F238E27FC236}">
                <a16:creationId xmlns:a16="http://schemas.microsoft.com/office/drawing/2014/main" id="{B2F34F93-E0A0-4C36-8976-1645F3D81984}"/>
              </a:ext>
            </a:extLst>
          </p:cNvPr>
          <p:cNvSpPr txBox="1"/>
          <p:nvPr/>
        </p:nvSpPr>
        <p:spPr>
          <a:xfrm>
            <a:off x="342000" y="1845770"/>
            <a:ext cx="1369329" cy="494751"/>
          </a:xfrm>
          <a:prstGeom prst="rect">
            <a:avLst/>
          </a:prstGeom>
          <a:noFill/>
        </p:spPr>
        <p:txBody>
          <a:bodyPr wrap="square" rtlCol="0">
            <a:spAutoFit/>
          </a:bodyPr>
          <a:lstStyle/>
          <a:p>
            <a:pPr algn="l">
              <a:lnSpc>
                <a:spcPct val="120000"/>
              </a:lnSpc>
            </a:pPr>
            <a:r>
              <a:rPr lang="en-US" sz="2400" b="1">
                <a:solidFill>
                  <a:schemeClr val="tx1"/>
                </a:solidFill>
              </a:rPr>
              <a:t>Row 3</a:t>
            </a:r>
          </a:p>
        </p:txBody>
      </p:sp>
      <p:sp>
        <p:nvSpPr>
          <p:cNvPr id="53" name="TextBox 52">
            <a:extLst>
              <a:ext uri="{FF2B5EF4-FFF2-40B4-BE49-F238E27FC236}">
                <a16:creationId xmlns:a16="http://schemas.microsoft.com/office/drawing/2014/main" id="{96162617-3C89-4FBF-AC23-002FA70F2F90}"/>
              </a:ext>
            </a:extLst>
          </p:cNvPr>
          <p:cNvSpPr txBox="1"/>
          <p:nvPr/>
        </p:nvSpPr>
        <p:spPr>
          <a:xfrm>
            <a:off x="342000" y="3313166"/>
            <a:ext cx="1369329" cy="494751"/>
          </a:xfrm>
          <a:prstGeom prst="rect">
            <a:avLst/>
          </a:prstGeom>
          <a:noFill/>
        </p:spPr>
        <p:txBody>
          <a:bodyPr wrap="square" rtlCol="0">
            <a:spAutoFit/>
          </a:bodyPr>
          <a:lstStyle/>
          <a:p>
            <a:pPr algn="l">
              <a:lnSpc>
                <a:spcPct val="120000"/>
              </a:lnSpc>
            </a:pPr>
            <a:r>
              <a:rPr lang="en-US" sz="2400" b="1">
                <a:solidFill>
                  <a:schemeClr val="tx1"/>
                </a:solidFill>
              </a:rPr>
              <a:t>Row 1</a:t>
            </a:r>
          </a:p>
        </p:txBody>
      </p:sp>
      <p:sp>
        <p:nvSpPr>
          <p:cNvPr id="54" name="TextBox 53">
            <a:extLst>
              <a:ext uri="{FF2B5EF4-FFF2-40B4-BE49-F238E27FC236}">
                <a16:creationId xmlns:a16="http://schemas.microsoft.com/office/drawing/2014/main" id="{F7B5A374-04EA-4F1B-A6EB-935C99E9DC3A}"/>
              </a:ext>
            </a:extLst>
          </p:cNvPr>
          <p:cNvSpPr txBox="1"/>
          <p:nvPr/>
        </p:nvSpPr>
        <p:spPr>
          <a:xfrm>
            <a:off x="342000" y="3978205"/>
            <a:ext cx="1369329" cy="494751"/>
          </a:xfrm>
          <a:prstGeom prst="rect">
            <a:avLst/>
          </a:prstGeom>
          <a:noFill/>
        </p:spPr>
        <p:txBody>
          <a:bodyPr wrap="square" rtlCol="0">
            <a:spAutoFit/>
          </a:bodyPr>
          <a:lstStyle/>
          <a:p>
            <a:pPr algn="l">
              <a:lnSpc>
                <a:spcPct val="120000"/>
              </a:lnSpc>
            </a:pPr>
            <a:r>
              <a:rPr lang="en-US" sz="2400" b="1">
                <a:solidFill>
                  <a:schemeClr val="tx1"/>
                </a:solidFill>
              </a:rPr>
              <a:t>Row 0</a:t>
            </a:r>
          </a:p>
        </p:txBody>
      </p:sp>
      <p:sp>
        <p:nvSpPr>
          <p:cNvPr id="55" name="TextBox 54">
            <a:extLst>
              <a:ext uri="{FF2B5EF4-FFF2-40B4-BE49-F238E27FC236}">
                <a16:creationId xmlns:a16="http://schemas.microsoft.com/office/drawing/2014/main" id="{B935DF29-1253-49FB-86B6-85CF32AE4C1F}"/>
              </a:ext>
            </a:extLst>
          </p:cNvPr>
          <p:cNvSpPr txBox="1"/>
          <p:nvPr/>
        </p:nvSpPr>
        <p:spPr>
          <a:xfrm>
            <a:off x="342000" y="2595075"/>
            <a:ext cx="1369329" cy="494751"/>
          </a:xfrm>
          <a:prstGeom prst="rect">
            <a:avLst/>
          </a:prstGeom>
          <a:noFill/>
        </p:spPr>
        <p:txBody>
          <a:bodyPr wrap="square" rtlCol="0">
            <a:spAutoFit/>
          </a:bodyPr>
          <a:lstStyle/>
          <a:p>
            <a:pPr algn="l">
              <a:lnSpc>
                <a:spcPct val="120000"/>
              </a:lnSpc>
            </a:pPr>
            <a:r>
              <a:rPr lang="en-US" sz="2400" b="1">
                <a:solidFill>
                  <a:schemeClr val="tx1"/>
                </a:solidFill>
              </a:rPr>
              <a:t>Row 2</a:t>
            </a:r>
          </a:p>
        </p:txBody>
      </p:sp>
      <p:sp>
        <p:nvSpPr>
          <p:cNvPr id="59" name="Oval 58">
            <a:extLst>
              <a:ext uri="{FF2B5EF4-FFF2-40B4-BE49-F238E27FC236}">
                <a16:creationId xmlns:a16="http://schemas.microsoft.com/office/drawing/2014/main" id="{3CE29400-AB9A-4A67-9B21-4BFEB02B6262}"/>
              </a:ext>
            </a:extLst>
          </p:cNvPr>
          <p:cNvSpPr/>
          <p:nvPr/>
        </p:nvSpPr>
        <p:spPr>
          <a:xfrm>
            <a:off x="2217174" y="1856425"/>
            <a:ext cx="563105" cy="518181"/>
          </a:xfrm>
          <a:prstGeom prst="ellipse">
            <a:avLst/>
          </a:prstGeom>
          <a:solidFill>
            <a:schemeClr val="tx2">
              <a:lumMod val="50000"/>
            </a:schemeClr>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sp>
        <p:nvSpPr>
          <p:cNvPr id="79" name="Freeform: Shape 78">
            <a:extLst>
              <a:ext uri="{FF2B5EF4-FFF2-40B4-BE49-F238E27FC236}">
                <a16:creationId xmlns:a16="http://schemas.microsoft.com/office/drawing/2014/main" id="{0965CB84-D3AD-48C6-A6AB-2C4746D26DB5}"/>
              </a:ext>
            </a:extLst>
          </p:cNvPr>
          <p:cNvSpPr/>
          <p:nvPr/>
        </p:nvSpPr>
        <p:spPr>
          <a:xfrm>
            <a:off x="2215595" y="1838136"/>
            <a:ext cx="3337302" cy="539718"/>
          </a:xfrm>
          <a:custGeom>
            <a:avLst/>
            <a:gdLst>
              <a:gd name="connsiteX0" fmla="*/ 281553 w 3337302"/>
              <a:gd name="connsiteY0" fmla="*/ 21536 h 539718"/>
              <a:gd name="connsiteX1" fmla="*/ 563106 w 3337302"/>
              <a:gd name="connsiteY1" fmla="*/ 280627 h 539718"/>
              <a:gd name="connsiteX2" fmla="*/ 281553 w 3337302"/>
              <a:gd name="connsiteY2" fmla="*/ 539718 h 539718"/>
              <a:gd name="connsiteX3" fmla="*/ 0 w 3337302"/>
              <a:gd name="connsiteY3" fmla="*/ 280627 h 539718"/>
              <a:gd name="connsiteX4" fmla="*/ 281553 w 3337302"/>
              <a:gd name="connsiteY4" fmla="*/ 21536 h 539718"/>
              <a:gd name="connsiteX5" fmla="*/ 2131017 w 3337302"/>
              <a:gd name="connsiteY5" fmla="*/ 1 h 539718"/>
              <a:gd name="connsiteX6" fmla="*/ 2412570 w 3337302"/>
              <a:gd name="connsiteY6" fmla="*/ 259092 h 539718"/>
              <a:gd name="connsiteX7" fmla="*/ 2131017 w 3337302"/>
              <a:gd name="connsiteY7" fmla="*/ 518183 h 539718"/>
              <a:gd name="connsiteX8" fmla="*/ 1849464 w 3337302"/>
              <a:gd name="connsiteY8" fmla="*/ 259092 h 539718"/>
              <a:gd name="connsiteX9" fmla="*/ 2131017 w 3337302"/>
              <a:gd name="connsiteY9" fmla="*/ 1 h 539718"/>
              <a:gd name="connsiteX10" fmla="*/ 1206285 w 3337302"/>
              <a:gd name="connsiteY10" fmla="*/ 1 h 539718"/>
              <a:gd name="connsiteX11" fmla="*/ 1487838 w 3337302"/>
              <a:gd name="connsiteY11" fmla="*/ 259092 h 539718"/>
              <a:gd name="connsiteX12" fmla="*/ 1206285 w 3337302"/>
              <a:gd name="connsiteY12" fmla="*/ 518183 h 539718"/>
              <a:gd name="connsiteX13" fmla="*/ 924732 w 3337302"/>
              <a:gd name="connsiteY13" fmla="*/ 259092 h 539718"/>
              <a:gd name="connsiteX14" fmla="*/ 1206285 w 3337302"/>
              <a:gd name="connsiteY14" fmla="*/ 1 h 539718"/>
              <a:gd name="connsiteX15" fmla="*/ 3055749 w 3337302"/>
              <a:gd name="connsiteY15" fmla="*/ 0 h 539718"/>
              <a:gd name="connsiteX16" fmla="*/ 3337302 w 3337302"/>
              <a:gd name="connsiteY16" fmla="*/ 259091 h 539718"/>
              <a:gd name="connsiteX17" fmla="*/ 3055749 w 3337302"/>
              <a:gd name="connsiteY17" fmla="*/ 518182 h 539718"/>
              <a:gd name="connsiteX18" fmla="*/ 2774196 w 3337302"/>
              <a:gd name="connsiteY18" fmla="*/ 259091 h 539718"/>
              <a:gd name="connsiteX19" fmla="*/ 3055749 w 3337302"/>
              <a:gd name="connsiteY19" fmla="*/ 0 h 53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37302" h="539718">
                <a:moveTo>
                  <a:pt x="281553" y="21536"/>
                </a:moveTo>
                <a:cubicBezTo>
                  <a:pt x="437050" y="21536"/>
                  <a:pt x="563106" y="137535"/>
                  <a:pt x="563106" y="280627"/>
                </a:cubicBezTo>
                <a:cubicBezTo>
                  <a:pt x="563106" y="423719"/>
                  <a:pt x="437050" y="539718"/>
                  <a:pt x="281553" y="539718"/>
                </a:cubicBezTo>
                <a:cubicBezTo>
                  <a:pt x="126056" y="539718"/>
                  <a:pt x="0" y="423719"/>
                  <a:pt x="0" y="280627"/>
                </a:cubicBezTo>
                <a:cubicBezTo>
                  <a:pt x="0" y="137535"/>
                  <a:pt x="126056" y="21536"/>
                  <a:pt x="281553" y="21536"/>
                </a:cubicBezTo>
                <a:close/>
                <a:moveTo>
                  <a:pt x="2131017" y="1"/>
                </a:moveTo>
                <a:cubicBezTo>
                  <a:pt x="2286514" y="1"/>
                  <a:pt x="2412570" y="116000"/>
                  <a:pt x="2412570" y="259092"/>
                </a:cubicBezTo>
                <a:cubicBezTo>
                  <a:pt x="2412570" y="402184"/>
                  <a:pt x="2286514" y="518183"/>
                  <a:pt x="2131017" y="518183"/>
                </a:cubicBezTo>
                <a:cubicBezTo>
                  <a:pt x="1975520" y="518183"/>
                  <a:pt x="1849464" y="402184"/>
                  <a:pt x="1849464" y="259092"/>
                </a:cubicBezTo>
                <a:cubicBezTo>
                  <a:pt x="1849464" y="116000"/>
                  <a:pt x="1975520" y="1"/>
                  <a:pt x="2131017" y="1"/>
                </a:cubicBezTo>
                <a:close/>
                <a:moveTo>
                  <a:pt x="1206285" y="1"/>
                </a:moveTo>
                <a:cubicBezTo>
                  <a:pt x="1361782" y="1"/>
                  <a:pt x="1487838" y="116000"/>
                  <a:pt x="1487838" y="259092"/>
                </a:cubicBezTo>
                <a:cubicBezTo>
                  <a:pt x="1487838" y="402184"/>
                  <a:pt x="1361782" y="518183"/>
                  <a:pt x="1206285" y="518183"/>
                </a:cubicBezTo>
                <a:cubicBezTo>
                  <a:pt x="1050788" y="518183"/>
                  <a:pt x="924732" y="402184"/>
                  <a:pt x="924732" y="259092"/>
                </a:cubicBezTo>
                <a:cubicBezTo>
                  <a:pt x="924732" y="116000"/>
                  <a:pt x="1050788" y="1"/>
                  <a:pt x="1206285" y="1"/>
                </a:cubicBezTo>
                <a:close/>
                <a:moveTo>
                  <a:pt x="3055749" y="0"/>
                </a:moveTo>
                <a:cubicBezTo>
                  <a:pt x="3211246" y="0"/>
                  <a:pt x="3337302" y="115999"/>
                  <a:pt x="3337302" y="259091"/>
                </a:cubicBezTo>
                <a:cubicBezTo>
                  <a:pt x="3337302" y="402183"/>
                  <a:pt x="3211246" y="518182"/>
                  <a:pt x="3055749" y="518182"/>
                </a:cubicBezTo>
                <a:cubicBezTo>
                  <a:pt x="2900252" y="518182"/>
                  <a:pt x="2774196" y="402183"/>
                  <a:pt x="2774196" y="259091"/>
                </a:cubicBezTo>
                <a:cubicBezTo>
                  <a:pt x="2774196" y="115999"/>
                  <a:pt x="2900252" y="0"/>
                  <a:pt x="3055749" y="0"/>
                </a:cubicBezTo>
                <a:close/>
              </a:path>
            </a:pathLst>
          </a:custGeom>
          <a:solidFill>
            <a:schemeClr val="accent1"/>
          </a:solidFill>
          <a:ln w="38100">
            <a:noFill/>
          </a:ln>
        </p:spPr>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sp>
        <p:nvSpPr>
          <p:cNvPr id="69" name="Oval 68">
            <a:extLst>
              <a:ext uri="{FF2B5EF4-FFF2-40B4-BE49-F238E27FC236}">
                <a16:creationId xmlns:a16="http://schemas.microsoft.com/office/drawing/2014/main" id="{49395777-DB22-47F8-AF1F-AED321B244CE}"/>
              </a:ext>
            </a:extLst>
          </p:cNvPr>
          <p:cNvSpPr/>
          <p:nvPr/>
        </p:nvSpPr>
        <p:spPr>
          <a:xfrm>
            <a:off x="2221652" y="2589228"/>
            <a:ext cx="563105" cy="518181"/>
          </a:xfrm>
          <a:prstGeom prst="ellipse">
            <a:avLst/>
          </a:prstGeom>
          <a:solidFill>
            <a:schemeClr val="tx2">
              <a:lumMod val="50000"/>
            </a:schemeClr>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sp>
        <p:nvSpPr>
          <p:cNvPr id="70" name="Oval 69">
            <a:extLst>
              <a:ext uri="{FF2B5EF4-FFF2-40B4-BE49-F238E27FC236}">
                <a16:creationId xmlns:a16="http://schemas.microsoft.com/office/drawing/2014/main" id="{9154788D-9E79-4498-88E3-2E5CF8DD3265}"/>
              </a:ext>
            </a:extLst>
          </p:cNvPr>
          <p:cNvSpPr/>
          <p:nvPr/>
        </p:nvSpPr>
        <p:spPr>
          <a:xfrm>
            <a:off x="3146384" y="2570862"/>
            <a:ext cx="563105" cy="518181"/>
          </a:xfrm>
          <a:prstGeom prst="ellipse">
            <a:avLst/>
          </a:prstGeom>
          <a:solidFill>
            <a:schemeClr val="tx2">
              <a:lumMod val="50000"/>
            </a:schemeClr>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sp>
        <p:nvSpPr>
          <p:cNvPr id="71" name="Oval 70">
            <a:extLst>
              <a:ext uri="{FF2B5EF4-FFF2-40B4-BE49-F238E27FC236}">
                <a16:creationId xmlns:a16="http://schemas.microsoft.com/office/drawing/2014/main" id="{7705FBAF-474E-4145-9486-CFFD60679845}"/>
              </a:ext>
            </a:extLst>
          </p:cNvPr>
          <p:cNvSpPr/>
          <p:nvPr/>
        </p:nvSpPr>
        <p:spPr>
          <a:xfrm>
            <a:off x="4071116" y="2570862"/>
            <a:ext cx="563105" cy="518181"/>
          </a:xfrm>
          <a:prstGeom prst="ellipse">
            <a:avLst/>
          </a:prstGeom>
          <a:solidFill>
            <a:schemeClr val="tx2">
              <a:lumMod val="50000"/>
            </a:schemeClr>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sp>
        <p:nvSpPr>
          <p:cNvPr id="72" name="Oval 71">
            <a:extLst>
              <a:ext uri="{FF2B5EF4-FFF2-40B4-BE49-F238E27FC236}">
                <a16:creationId xmlns:a16="http://schemas.microsoft.com/office/drawing/2014/main" id="{BC81A53A-26CE-4F79-80F0-3BD9E4052FAC}"/>
              </a:ext>
            </a:extLst>
          </p:cNvPr>
          <p:cNvSpPr/>
          <p:nvPr/>
        </p:nvSpPr>
        <p:spPr>
          <a:xfrm>
            <a:off x="4995848" y="2570861"/>
            <a:ext cx="563105" cy="518181"/>
          </a:xfrm>
          <a:prstGeom prst="ellipse">
            <a:avLst/>
          </a:prstGeom>
          <a:solidFill>
            <a:schemeClr val="tx2">
              <a:lumMod val="50000"/>
            </a:schemeClr>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sp>
        <p:nvSpPr>
          <p:cNvPr id="73" name="Oval 72">
            <a:extLst>
              <a:ext uri="{FF2B5EF4-FFF2-40B4-BE49-F238E27FC236}">
                <a16:creationId xmlns:a16="http://schemas.microsoft.com/office/drawing/2014/main" id="{0AB6CA3A-1B68-4402-8525-86A9E2B9519F}"/>
              </a:ext>
            </a:extLst>
          </p:cNvPr>
          <p:cNvSpPr/>
          <p:nvPr/>
        </p:nvSpPr>
        <p:spPr>
          <a:xfrm>
            <a:off x="2224369" y="2585980"/>
            <a:ext cx="563105" cy="518181"/>
          </a:xfrm>
          <a:prstGeom prst="ellipse">
            <a:avLst/>
          </a:prstGeom>
          <a:solidFill>
            <a:schemeClr val="tx2">
              <a:lumMod val="50000"/>
            </a:schemeClr>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sp>
        <p:nvSpPr>
          <p:cNvPr id="9" name="TextBox 8">
            <a:extLst>
              <a:ext uri="{FF2B5EF4-FFF2-40B4-BE49-F238E27FC236}">
                <a16:creationId xmlns:a16="http://schemas.microsoft.com/office/drawing/2014/main" id="{E6370FD7-AD7B-48EF-9ABD-6A311446A584}"/>
              </a:ext>
            </a:extLst>
          </p:cNvPr>
          <p:cNvSpPr txBox="1"/>
          <p:nvPr/>
        </p:nvSpPr>
        <p:spPr>
          <a:xfrm>
            <a:off x="1711328" y="4844369"/>
            <a:ext cx="4384671" cy="628955"/>
          </a:xfrm>
          <a:prstGeom prst="rect">
            <a:avLst/>
          </a:prstGeom>
          <a:noFill/>
          <a:ln w="38100">
            <a:solidFill>
              <a:schemeClr val="tx1"/>
            </a:solidFill>
          </a:ln>
        </p:spPr>
        <p:txBody>
          <a:bodyPr wrap="square" rtlCol="0">
            <a:spAutoFit/>
          </a:bodyPr>
          <a:lstStyle/>
          <a:p>
            <a:pPr>
              <a:lnSpc>
                <a:spcPct val="120000"/>
              </a:lnSpc>
            </a:pPr>
            <a:r>
              <a:rPr lang="en-US" sz="3200" b="1">
                <a:solidFill>
                  <a:schemeClr val="tx1"/>
                </a:solidFill>
              </a:rPr>
              <a:t>Row Buffer</a:t>
            </a:r>
          </a:p>
        </p:txBody>
      </p:sp>
      <p:sp>
        <p:nvSpPr>
          <p:cNvPr id="80" name="Freeform: Shape 79">
            <a:extLst>
              <a:ext uri="{FF2B5EF4-FFF2-40B4-BE49-F238E27FC236}">
                <a16:creationId xmlns:a16="http://schemas.microsoft.com/office/drawing/2014/main" id="{8136E5A6-67D6-4872-BACA-10F4831C568A}"/>
              </a:ext>
            </a:extLst>
          </p:cNvPr>
          <p:cNvSpPr/>
          <p:nvPr/>
        </p:nvSpPr>
        <p:spPr>
          <a:xfrm>
            <a:off x="2221652" y="3286656"/>
            <a:ext cx="3337302" cy="539718"/>
          </a:xfrm>
          <a:custGeom>
            <a:avLst/>
            <a:gdLst>
              <a:gd name="connsiteX0" fmla="*/ 281553 w 3337302"/>
              <a:gd name="connsiteY0" fmla="*/ 21536 h 539718"/>
              <a:gd name="connsiteX1" fmla="*/ 563106 w 3337302"/>
              <a:gd name="connsiteY1" fmla="*/ 280627 h 539718"/>
              <a:gd name="connsiteX2" fmla="*/ 281553 w 3337302"/>
              <a:gd name="connsiteY2" fmla="*/ 539718 h 539718"/>
              <a:gd name="connsiteX3" fmla="*/ 0 w 3337302"/>
              <a:gd name="connsiteY3" fmla="*/ 280627 h 539718"/>
              <a:gd name="connsiteX4" fmla="*/ 281553 w 3337302"/>
              <a:gd name="connsiteY4" fmla="*/ 21536 h 539718"/>
              <a:gd name="connsiteX5" fmla="*/ 2131017 w 3337302"/>
              <a:gd name="connsiteY5" fmla="*/ 1 h 539718"/>
              <a:gd name="connsiteX6" fmla="*/ 2412570 w 3337302"/>
              <a:gd name="connsiteY6" fmla="*/ 259092 h 539718"/>
              <a:gd name="connsiteX7" fmla="*/ 2131017 w 3337302"/>
              <a:gd name="connsiteY7" fmla="*/ 518183 h 539718"/>
              <a:gd name="connsiteX8" fmla="*/ 1849464 w 3337302"/>
              <a:gd name="connsiteY8" fmla="*/ 259092 h 539718"/>
              <a:gd name="connsiteX9" fmla="*/ 2131017 w 3337302"/>
              <a:gd name="connsiteY9" fmla="*/ 1 h 539718"/>
              <a:gd name="connsiteX10" fmla="*/ 1206285 w 3337302"/>
              <a:gd name="connsiteY10" fmla="*/ 1 h 539718"/>
              <a:gd name="connsiteX11" fmla="*/ 1487838 w 3337302"/>
              <a:gd name="connsiteY11" fmla="*/ 259092 h 539718"/>
              <a:gd name="connsiteX12" fmla="*/ 1206285 w 3337302"/>
              <a:gd name="connsiteY12" fmla="*/ 518183 h 539718"/>
              <a:gd name="connsiteX13" fmla="*/ 924732 w 3337302"/>
              <a:gd name="connsiteY13" fmla="*/ 259092 h 539718"/>
              <a:gd name="connsiteX14" fmla="*/ 1206285 w 3337302"/>
              <a:gd name="connsiteY14" fmla="*/ 1 h 539718"/>
              <a:gd name="connsiteX15" fmla="*/ 3055749 w 3337302"/>
              <a:gd name="connsiteY15" fmla="*/ 0 h 539718"/>
              <a:gd name="connsiteX16" fmla="*/ 3337302 w 3337302"/>
              <a:gd name="connsiteY16" fmla="*/ 259091 h 539718"/>
              <a:gd name="connsiteX17" fmla="*/ 3055749 w 3337302"/>
              <a:gd name="connsiteY17" fmla="*/ 518182 h 539718"/>
              <a:gd name="connsiteX18" fmla="*/ 2774196 w 3337302"/>
              <a:gd name="connsiteY18" fmla="*/ 259091 h 539718"/>
              <a:gd name="connsiteX19" fmla="*/ 3055749 w 3337302"/>
              <a:gd name="connsiteY19" fmla="*/ 0 h 53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37302" h="539718">
                <a:moveTo>
                  <a:pt x="281553" y="21536"/>
                </a:moveTo>
                <a:cubicBezTo>
                  <a:pt x="437050" y="21536"/>
                  <a:pt x="563106" y="137535"/>
                  <a:pt x="563106" y="280627"/>
                </a:cubicBezTo>
                <a:cubicBezTo>
                  <a:pt x="563106" y="423719"/>
                  <a:pt x="437050" y="539718"/>
                  <a:pt x="281553" y="539718"/>
                </a:cubicBezTo>
                <a:cubicBezTo>
                  <a:pt x="126056" y="539718"/>
                  <a:pt x="0" y="423719"/>
                  <a:pt x="0" y="280627"/>
                </a:cubicBezTo>
                <a:cubicBezTo>
                  <a:pt x="0" y="137535"/>
                  <a:pt x="126056" y="21536"/>
                  <a:pt x="281553" y="21536"/>
                </a:cubicBezTo>
                <a:close/>
                <a:moveTo>
                  <a:pt x="2131017" y="1"/>
                </a:moveTo>
                <a:cubicBezTo>
                  <a:pt x="2286514" y="1"/>
                  <a:pt x="2412570" y="116000"/>
                  <a:pt x="2412570" y="259092"/>
                </a:cubicBezTo>
                <a:cubicBezTo>
                  <a:pt x="2412570" y="402184"/>
                  <a:pt x="2286514" y="518183"/>
                  <a:pt x="2131017" y="518183"/>
                </a:cubicBezTo>
                <a:cubicBezTo>
                  <a:pt x="1975520" y="518183"/>
                  <a:pt x="1849464" y="402184"/>
                  <a:pt x="1849464" y="259092"/>
                </a:cubicBezTo>
                <a:cubicBezTo>
                  <a:pt x="1849464" y="116000"/>
                  <a:pt x="1975520" y="1"/>
                  <a:pt x="2131017" y="1"/>
                </a:cubicBezTo>
                <a:close/>
                <a:moveTo>
                  <a:pt x="1206285" y="1"/>
                </a:moveTo>
                <a:cubicBezTo>
                  <a:pt x="1361782" y="1"/>
                  <a:pt x="1487838" y="116000"/>
                  <a:pt x="1487838" y="259092"/>
                </a:cubicBezTo>
                <a:cubicBezTo>
                  <a:pt x="1487838" y="402184"/>
                  <a:pt x="1361782" y="518183"/>
                  <a:pt x="1206285" y="518183"/>
                </a:cubicBezTo>
                <a:cubicBezTo>
                  <a:pt x="1050788" y="518183"/>
                  <a:pt x="924732" y="402184"/>
                  <a:pt x="924732" y="259092"/>
                </a:cubicBezTo>
                <a:cubicBezTo>
                  <a:pt x="924732" y="116000"/>
                  <a:pt x="1050788" y="1"/>
                  <a:pt x="1206285" y="1"/>
                </a:cubicBezTo>
                <a:close/>
                <a:moveTo>
                  <a:pt x="3055749" y="0"/>
                </a:moveTo>
                <a:cubicBezTo>
                  <a:pt x="3211246" y="0"/>
                  <a:pt x="3337302" y="115999"/>
                  <a:pt x="3337302" y="259091"/>
                </a:cubicBezTo>
                <a:cubicBezTo>
                  <a:pt x="3337302" y="402183"/>
                  <a:pt x="3211246" y="518182"/>
                  <a:pt x="3055749" y="518182"/>
                </a:cubicBezTo>
                <a:cubicBezTo>
                  <a:pt x="2900252" y="518182"/>
                  <a:pt x="2774196" y="402183"/>
                  <a:pt x="2774196" y="259091"/>
                </a:cubicBezTo>
                <a:cubicBezTo>
                  <a:pt x="2774196" y="115999"/>
                  <a:pt x="2900252" y="0"/>
                  <a:pt x="3055749" y="0"/>
                </a:cubicBezTo>
                <a:close/>
              </a:path>
            </a:pathLst>
          </a:custGeom>
          <a:solidFill>
            <a:schemeClr val="accent1"/>
          </a:solidFill>
          <a:ln w="38100">
            <a:noFill/>
          </a:ln>
        </p:spPr>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pic>
        <p:nvPicPr>
          <p:cNvPr id="109" name="Picture 4" descr="Image result for hammer">
            <a:extLst>
              <a:ext uri="{FF2B5EF4-FFF2-40B4-BE49-F238E27FC236}">
                <a16:creationId xmlns:a16="http://schemas.microsoft.com/office/drawing/2014/main" id="{6B3B9BD9-9617-4773-9095-85B12335F5CC}"/>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3268" b="95752" l="2929" r="93724">
                        <a14:foregroundMark x1="31590" y1="16340" x2="67782" y2="41667"/>
                        <a14:foregroundMark x1="4184" y1="90523" x2="13389" y2="95752"/>
                        <a14:foregroundMark x1="13389" y1="95752" x2="15900" y2="95752"/>
                        <a14:foregroundMark x1="3347" y1="93137" x2="3556" y2="91176"/>
                        <a14:foregroundMark x1="25523" y1="5065" x2="36402" y2="3595"/>
                        <a14:foregroundMark x1="36402" y1="3595" x2="84519" y2="25327"/>
                        <a14:foregroundMark x1="84519" y1="25327" x2="92887" y2="30719"/>
                        <a14:foregroundMark x1="92887" y1="30719" x2="93724" y2="35131"/>
                        <a14:foregroundMark x1="79916" y1="36601" x2="70921" y2="49183"/>
                        <a14:foregroundMark x1="70921" y1="49183" x2="70921" y2="49183"/>
                        <a14:foregroundMark x1="25732" y1="3758" x2="45816" y2="3268"/>
                      </a14:backgroundRemoval>
                    </a14:imgEffect>
                  </a14:imgLayer>
                </a14:imgProps>
              </a:ext>
              <a:ext uri="{28A0092B-C50C-407E-A947-70E740481C1C}">
                <a14:useLocalDpi xmlns:a14="http://schemas.microsoft.com/office/drawing/2010/main" val="0"/>
              </a:ext>
            </a:extLst>
          </a:blip>
          <a:srcRect r="-988" b="-6110"/>
          <a:stretch/>
        </p:blipFill>
        <p:spPr bwMode="auto">
          <a:xfrm rot="14268692">
            <a:off x="6069546" y="2947891"/>
            <a:ext cx="726112" cy="976818"/>
          </a:xfrm>
          <a:prstGeom prst="rect">
            <a:avLst/>
          </a:prstGeom>
          <a:noFill/>
          <a:extLst>
            <a:ext uri="{909E8E84-426E-40DD-AFC4-6F175D3DCCD1}">
              <a14:hiddenFill xmlns:a14="http://schemas.microsoft.com/office/drawing/2010/main">
                <a:solidFill>
                  <a:srgbClr val="FFFFFF"/>
                </a:solidFill>
              </a14:hiddenFill>
            </a:ext>
          </a:extLst>
        </p:spPr>
      </p:pic>
      <p:sp>
        <p:nvSpPr>
          <p:cNvPr id="110" name="Explosion: 8 Points 109">
            <a:extLst>
              <a:ext uri="{FF2B5EF4-FFF2-40B4-BE49-F238E27FC236}">
                <a16:creationId xmlns:a16="http://schemas.microsoft.com/office/drawing/2014/main" id="{6AD85407-7A58-4B04-B817-A2BB3D292C4E}"/>
              </a:ext>
            </a:extLst>
          </p:cNvPr>
          <p:cNvSpPr/>
          <p:nvPr/>
        </p:nvSpPr>
        <p:spPr>
          <a:xfrm>
            <a:off x="3005173" y="2356525"/>
            <a:ext cx="890519" cy="946366"/>
          </a:xfrm>
          <a:prstGeom prst="irregularSeal1">
            <a:avLst/>
          </a:prstGeom>
          <a:solidFill>
            <a:srgbClr val="FFFF00"/>
          </a:solidFill>
          <a:ln w="38100">
            <a:solidFill>
              <a:srgbClr val="FFC000"/>
            </a:solid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sp>
        <p:nvSpPr>
          <p:cNvPr id="56" name="Rectangle 55">
            <a:extLst>
              <a:ext uri="{FF2B5EF4-FFF2-40B4-BE49-F238E27FC236}">
                <a16:creationId xmlns:a16="http://schemas.microsoft.com/office/drawing/2014/main" id="{D8E6EC27-E9BE-4ACF-92E1-E726A8CAE875}"/>
              </a:ext>
            </a:extLst>
          </p:cNvPr>
          <p:cNvSpPr/>
          <p:nvPr/>
        </p:nvSpPr>
        <p:spPr>
          <a:xfrm rot="16200000">
            <a:off x="8151169" y="4894721"/>
            <a:ext cx="930536" cy="946673"/>
          </a:xfrm>
          <a:prstGeom prst="rect">
            <a:avLst/>
          </a:prstGeom>
          <a:ln w="38100">
            <a:solidFill>
              <a:schemeClr val="tx1"/>
            </a:solid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r>
              <a:rPr kumimoji="0" lang="en-US" sz="2800" b="0" i="0" u="none" strike="noStrike" cap="none" normalizeH="0" baseline="0">
                <a:ln>
                  <a:noFill/>
                </a:ln>
                <a:effectLst/>
                <a:latin typeface="Arial" charset="0"/>
              </a:rPr>
              <a:t>C</a:t>
            </a:r>
            <a:r>
              <a:rPr kumimoji="0" lang="en-US" sz="2800" b="0" i="0" u="none" strike="noStrike" cap="none" normalizeH="0" baseline="0">
                <a:ln>
                  <a:noFill/>
                </a:ln>
                <a:solidFill>
                  <a:schemeClr val="tx1"/>
                </a:solidFill>
                <a:effectLst/>
                <a:latin typeface="Arial" charset="0"/>
              </a:rPr>
              <a:t>PU</a:t>
            </a:r>
          </a:p>
        </p:txBody>
      </p:sp>
      <p:cxnSp>
        <p:nvCxnSpPr>
          <p:cNvPr id="57" name="Straight Connector 56">
            <a:extLst>
              <a:ext uri="{FF2B5EF4-FFF2-40B4-BE49-F238E27FC236}">
                <a16:creationId xmlns:a16="http://schemas.microsoft.com/office/drawing/2014/main" id="{66375D98-9C10-4319-96A9-2B3554209A16}"/>
              </a:ext>
            </a:extLst>
          </p:cNvPr>
          <p:cNvCxnSpPr>
            <a:cxnSpLocks/>
          </p:cNvCxnSpPr>
          <p:nvPr/>
        </p:nvCxnSpPr>
        <p:spPr bwMode="auto">
          <a:xfrm>
            <a:off x="8390527" y="4553166"/>
            <a:ext cx="0" cy="355002"/>
          </a:xfrm>
          <a:prstGeom prst="line">
            <a:avLst/>
          </a:prstGeom>
          <a:solidFill>
            <a:srgbClr val="FFFFFF"/>
          </a:solidFill>
          <a:ln w="38100" cap="flat" cmpd="sng" algn="ctr">
            <a:solidFill>
              <a:schemeClr val="tx1"/>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267A3533-AFAE-41E3-8086-EC371933C1D5}"/>
              </a:ext>
            </a:extLst>
          </p:cNvPr>
          <p:cNvCxnSpPr>
            <a:cxnSpLocks/>
          </p:cNvCxnSpPr>
          <p:nvPr/>
        </p:nvCxnSpPr>
        <p:spPr bwMode="auto">
          <a:xfrm>
            <a:off x="8610162" y="4555402"/>
            <a:ext cx="0" cy="355002"/>
          </a:xfrm>
          <a:prstGeom prst="line">
            <a:avLst/>
          </a:prstGeom>
          <a:solidFill>
            <a:srgbClr val="FFFFFF"/>
          </a:solidFill>
          <a:ln w="38100" cap="flat" cmpd="sng" algn="ctr">
            <a:solidFill>
              <a:schemeClr val="tx1"/>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660C954F-1967-46C1-B2E0-B9CB3C1AF746}"/>
              </a:ext>
            </a:extLst>
          </p:cNvPr>
          <p:cNvCxnSpPr>
            <a:cxnSpLocks/>
          </p:cNvCxnSpPr>
          <p:nvPr/>
        </p:nvCxnSpPr>
        <p:spPr bwMode="auto">
          <a:xfrm>
            <a:off x="8809629" y="4555402"/>
            <a:ext cx="0" cy="355002"/>
          </a:xfrm>
          <a:prstGeom prst="line">
            <a:avLst/>
          </a:prstGeom>
          <a:solidFill>
            <a:srgbClr val="FFFFFF"/>
          </a:solidFill>
          <a:ln w="38100" cap="flat" cmpd="sng" algn="ctr">
            <a:solidFill>
              <a:schemeClr val="tx1"/>
            </a:solidFill>
            <a:prstDash val="solid"/>
            <a:round/>
            <a:headEnd type="none" w="med" len="med"/>
            <a:tailEnd type="none" w="med" len="med"/>
          </a:ln>
          <a:effectLst/>
        </p:spPr>
      </p:cxnSp>
      <p:grpSp>
        <p:nvGrpSpPr>
          <p:cNvPr id="61" name="Group 60">
            <a:extLst>
              <a:ext uri="{FF2B5EF4-FFF2-40B4-BE49-F238E27FC236}">
                <a16:creationId xmlns:a16="http://schemas.microsoft.com/office/drawing/2014/main" id="{DAA8D464-BBCC-44D0-9062-D33139D9A340}"/>
              </a:ext>
            </a:extLst>
          </p:cNvPr>
          <p:cNvGrpSpPr/>
          <p:nvPr/>
        </p:nvGrpSpPr>
        <p:grpSpPr>
          <a:xfrm rot="5400000">
            <a:off x="9058842" y="5189438"/>
            <a:ext cx="419102" cy="357238"/>
            <a:chOff x="9425496" y="4934174"/>
            <a:chExt cx="419102" cy="357238"/>
          </a:xfrm>
        </p:grpSpPr>
        <p:cxnSp>
          <p:nvCxnSpPr>
            <p:cNvPr id="62" name="Straight Connector 61">
              <a:extLst>
                <a:ext uri="{FF2B5EF4-FFF2-40B4-BE49-F238E27FC236}">
                  <a16:creationId xmlns:a16="http://schemas.microsoft.com/office/drawing/2014/main" id="{A5F4BE7A-399F-44AE-8534-8EDDB5436650}"/>
                </a:ext>
              </a:extLst>
            </p:cNvPr>
            <p:cNvCxnSpPr>
              <a:cxnSpLocks/>
            </p:cNvCxnSpPr>
            <p:nvPr/>
          </p:nvCxnSpPr>
          <p:spPr bwMode="auto">
            <a:xfrm>
              <a:off x="9425496" y="4934174"/>
              <a:ext cx="0" cy="355002"/>
            </a:xfrm>
            <a:prstGeom prst="line">
              <a:avLst/>
            </a:prstGeom>
            <a:solidFill>
              <a:srgbClr val="FFFFFF"/>
            </a:solidFill>
            <a:ln w="38100" cap="flat" cmpd="sng" algn="ctr">
              <a:solidFill>
                <a:schemeClr val="tx1"/>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F899E73D-FE91-471C-9993-6E1A3A528624}"/>
                </a:ext>
              </a:extLst>
            </p:cNvPr>
            <p:cNvCxnSpPr>
              <a:cxnSpLocks/>
            </p:cNvCxnSpPr>
            <p:nvPr/>
          </p:nvCxnSpPr>
          <p:spPr bwMode="auto">
            <a:xfrm>
              <a:off x="9645131" y="4936410"/>
              <a:ext cx="0" cy="355002"/>
            </a:xfrm>
            <a:prstGeom prst="line">
              <a:avLst/>
            </a:prstGeom>
            <a:solidFill>
              <a:srgbClr val="FFFFFF"/>
            </a:solidFill>
            <a:ln w="38100" cap="flat" cmpd="sng" algn="ctr">
              <a:solidFill>
                <a:schemeClr val="tx1"/>
              </a:solidFill>
              <a:prstDash val="solid"/>
              <a:round/>
              <a:headEnd type="none" w="med" len="med"/>
              <a:tailEnd type="none" w="med" len="med"/>
            </a:ln>
            <a:effectLst/>
          </p:spPr>
        </p:cxnSp>
        <p:cxnSp>
          <p:nvCxnSpPr>
            <p:cNvPr id="64" name="Straight Connector 63">
              <a:extLst>
                <a:ext uri="{FF2B5EF4-FFF2-40B4-BE49-F238E27FC236}">
                  <a16:creationId xmlns:a16="http://schemas.microsoft.com/office/drawing/2014/main" id="{9C9DF9C6-33CB-42DB-B7EC-A12745C0E0C6}"/>
                </a:ext>
              </a:extLst>
            </p:cNvPr>
            <p:cNvCxnSpPr>
              <a:cxnSpLocks/>
            </p:cNvCxnSpPr>
            <p:nvPr/>
          </p:nvCxnSpPr>
          <p:spPr bwMode="auto">
            <a:xfrm>
              <a:off x="9844598" y="4936410"/>
              <a:ext cx="0" cy="355002"/>
            </a:xfrm>
            <a:prstGeom prst="line">
              <a:avLst/>
            </a:prstGeom>
            <a:solidFill>
              <a:srgbClr val="FFFFFF"/>
            </a:solidFill>
            <a:ln w="38100" cap="flat" cmpd="sng" algn="ctr">
              <a:solidFill>
                <a:schemeClr val="tx1"/>
              </a:solidFill>
              <a:prstDash val="solid"/>
              <a:round/>
              <a:headEnd type="none" w="med" len="med"/>
              <a:tailEnd type="none" w="med" len="med"/>
            </a:ln>
            <a:effectLst/>
          </p:spPr>
        </p:cxnSp>
      </p:grpSp>
      <p:grpSp>
        <p:nvGrpSpPr>
          <p:cNvPr id="65" name="Group 64">
            <a:extLst>
              <a:ext uri="{FF2B5EF4-FFF2-40B4-BE49-F238E27FC236}">
                <a16:creationId xmlns:a16="http://schemas.microsoft.com/office/drawing/2014/main" id="{50CA7168-EDFD-4E0B-A802-08ACEC2AD699}"/>
              </a:ext>
            </a:extLst>
          </p:cNvPr>
          <p:cNvGrpSpPr/>
          <p:nvPr/>
        </p:nvGrpSpPr>
        <p:grpSpPr>
          <a:xfrm rot="5400000">
            <a:off x="7738793" y="5187193"/>
            <a:ext cx="419102" cy="357238"/>
            <a:chOff x="9425496" y="4934174"/>
            <a:chExt cx="419102" cy="357238"/>
          </a:xfrm>
        </p:grpSpPr>
        <p:cxnSp>
          <p:nvCxnSpPr>
            <p:cNvPr id="66" name="Straight Connector 65">
              <a:extLst>
                <a:ext uri="{FF2B5EF4-FFF2-40B4-BE49-F238E27FC236}">
                  <a16:creationId xmlns:a16="http://schemas.microsoft.com/office/drawing/2014/main" id="{3E7B2FC4-6989-467C-9404-58CE6B682B56}"/>
                </a:ext>
              </a:extLst>
            </p:cNvPr>
            <p:cNvCxnSpPr>
              <a:cxnSpLocks/>
            </p:cNvCxnSpPr>
            <p:nvPr/>
          </p:nvCxnSpPr>
          <p:spPr bwMode="auto">
            <a:xfrm>
              <a:off x="9425496" y="4934174"/>
              <a:ext cx="0" cy="355002"/>
            </a:xfrm>
            <a:prstGeom prst="line">
              <a:avLst/>
            </a:prstGeom>
            <a:solidFill>
              <a:srgbClr val="FFFFFF"/>
            </a:solidFill>
            <a:ln w="38100" cap="flat" cmpd="sng" algn="ctr">
              <a:solidFill>
                <a:schemeClr val="tx1"/>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CBC355DE-4135-4E62-A38E-7445ACC3E77C}"/>
                </a:ext>
              </a:extLst>
            </p:cNvPr>
            <p:cNvCxnSpPr>
              <a:cxnSpLocks/>
            </p:cNvCxnSpPr>
            <p:nvPr/>
          </p:nvCxnSpPr>
          <p:spPr bwMode="auto">
            <a:xfrm>
              <a:off x="9645131" y="4936410"/>
              <a:ext cx="0" cy="355002"/>
            </a:xfrm>
            <a:prstGeom prst="line">
              <a:avLst/>
            </a:prstGeom>
            <a:solidFill>
              <a:srgbClr val="FFFFFF"/>
            </a:solidFill>
            <a:ln w="38100" cap="flat" cmpd="sng" algn="ctr">
              <a:solidFill>
                <a:schemeClr val="tx1"/>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8546409C-154A-4467-BD5E-2DE973D6122F}"/>
                </a:ext>
              </a:extLst>
            </p:cNvPr>
            <p:cNvCxnSpPr>
              <a:cxnSpLocks/>
            </p:cNvCxnSpPr>
            <p:nvPr/>
          </p:nvCxnSpPr>
          <p:spPr bwMode="auto">
            <a:xfrm>
              <a:off x="9844598" y="4936410"/>
              <a:ext cx="0" cy="355002"/>
            </a:xfrm>
            <a:prstGeom prst="line">
              <a:avLst/>
            </a:prstGeom>
            <a:solidFill>
              <a:srgbClr val="FFFFFF"/>
            </a:solidFill>
            <a:ln w="38100" cap="flat" cmpd="sng" algn="ctr">
              <a:solidFill>
                <a:schemeClr val="tx1"/>
              </a:solidFill>
              <a:prstDash val="solid"/>
              <a:round/>
              <a:headEnd type="none" w="med" len="med"/>
              <a:tailEnd type="none" w="med" len="med"/>
            </a:ln>
            <a:effectLst/>
          </p:spPr>
        </p:cxnSp>
      </p:grpSp>
      <p:cxnSp>
        <p:nvCxnSpPr>
          <p:cNvPr id="74" name="Straight Connector 73">
            <a:extLst>
              <a:ext uri="{FF2B5EF4-FFF2-40B4-BE49-F238E27FC236}">
                <a16:creationId xmlns:a16="http://schemas.microsoft.com/office/drawing/2014/main" id="{700D4DFD-1179-47AB-A22E-09A24F889592}"/>
              </a:ext>
            </a:extLst>
          </p:cNvPr>
          <p:cNvCxnSpPr>
            <a:cxnSpLocks/>
          </p:cNvCxnSpPr>
          <p:nvPr/>
        </p:nvCxnSpPr>
        <p:spPr bwMode="auto">
          <a:xfrm>
            <a:off x="8388285" y="5835125"/>
            <a:ext cx="0" cy="355002"/>
          </a:xfrm>
          <a:prstGeom prst="line">
            <a:avLst/>
          </a:prstGeom>
          <a:solidFill>
            <a:srgbClr val="FFFFFF"/>
          </a:solidFill>
          <a:ln w="38100" cap="flat" cmpd="sng" algn="ctr">
            <a:solidFill>
              <a:schemeClr val="tx1"/>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D1F23E46-5098-434E-86AB-17296CD86C68}"/>
              </a:ext>
            </a:extLst>
          </p:cNvPr>
          <p:cNvCxnSpPr>
            <a:cxnSpLocks/>
          </p:cNvCxnSpPr>
          <p:nvPr/>
        </p:nvCxnSpPr>
        <p:spPr bwMode="auto">
          <a:xfrm>
            <a:off x="8607920" y="5837361"/>
            <a:ext cx="0" cy="355002"/>
          </a:xfrm>
          <a:prstGeom prst="line">
            <a:avLst/>
          </a:prstGeom>
          <a:solidFill>
            <a:srgbClr val="FFFFFF"/>
          </a:solidFill>
          <a:ln w="38100" cap="flat" cmpd="sng" algn="ctr">
            <a:solidFill>
              <a:schemeClr val="tx1"/>
            </a:solidFill>
            <a:prstDash val="solid"/>
            <a:round/>
            <a:headEnd type="none" w="med" len="med"/>
            <a:tailEnd type="none" w="med" len="med"/>
          </a:ln>
          <a:effectLst/>
        </p:spPr>
      </p:cxnSp>
      <p:cxnSp>
        <p:nvCxnSpPr>
          <p:cNvPr id="76" name="Straight Connector 75">
            <a:extLst>
              <a:ext uri="{FF2B5EF4-FFF2-40B4-BE49-F238E27FC236}">
                <a16:creationId xmlns:a16="http://schemas.microsoft.com/office/drawing/2014/main" id="{1D2B6DE1-F667-4B5B-93A4-2C97DA31CD8A}"/>
              </a:ext>
            </a:extLst>
          </p:cNvPr>
          <p:cNvCxnSpPr>
            <a:cxnSpLocks/>
          </p:cNvCxnSpPr>
          <p:nvPr/>
        </p:nvCxnSpPr>
        <p:spPr bwMode="auto">
          <a:xfrm>
            <a:off x="8807387" y="5837361"/>
            <a:ext cx="0" cy="355002"/>
          </a:xfrm>
          <a:prstGeom prst="line">
            <a:avLst/>
          </a:prstGeom>
          <a:solidFill>
            <a:srgbClr val="FFFFFF"/>
          </a:solidFill>
          <a:ln w="38100" cap="flat" cmpd="sng" algn="ctr">
            <a:solidFill>
              <a:schemeClr val="tx1"/>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id="{56822E7D-6641-46A1-90FD-CB2A66AC90E5}"/>
              </a:ext>
            </a:extLst>
          </p:cNvPr>
          <p:cNvCxnSpPr>
            <a:cxnSpLocks/>
          </p:cNvCxnSpPr>
          <p:nvPr/>
        </p:nvCxnSpPr>
        <p:spPr bwMode="auto">
          <a:xfrm>
            <a:off x="6095999" y="5158847"/>
            <a:ext cx="1987900" cy="0"/>
          </a:xfrm>
          <a:prstGeom prst="line">
            <a:avLst/>
          </a:prstGeom>
          <a:solidFill>
            <a:srgbClr val="FFFFFF"/>
          </a:solidFill>
          <a:ln w="38100" cap="flat" cmpd="sng" algn="ctr">
            <a:solidFill>
              <a:schemeClr val="tx1"/>
            </a:solidFill>
            <a:prstDash val="solid"/>
            <a:round/>
            <a:headEnd type="none" w="med" len="med"/>
            <a:tailEnd type="none" w="med" len="med"/>
          </a:ln>
          <a:effectLst/>
        </p:spPr>
      </p:cxnSp>
      <p:sp>
        <p:nvSpPr>
          <p:cNvPr id="5" name="Slide Number Placeholder 4">
            <a:extLst>
              <a:ext uri="{FF2B5EF4-FFF2-40B4-BE49-F238E27FC236}">
                <a16:creationId xmlns:a16="http://schemas.microsoft.com/office/drawing/2014/main" id="{24E83D66-6E36-F7F6-F63E-9199DAE5F762}"/>
              </a:ext>
            </a:extLst>
          </p:cNvPr>
          <p:cNvSpPr>
            <a:spLocks noGrp="1"/>
          </p:cNvSpPr>
          <p:nvPr>
            <p:ph type="sldNum" sz="quarter" idx="12"/>
          </p:nvPr>
        </p:nvSpPr>
        <p:spPr/>
        <p:txBody>
          <a:bodyPr/>
          <a:lstStyle/>
          <a:p>
            <a:fld id="{A8AB81F3-D877-40AB-B9C6-5DBC3A20DFE8}" type="slidenum">
              <a:rPr lang="en-US" smtClean="0"/>
              <a:t>12</a:t>
            </a:fld>
            <a:endParaRPr lang="en-US"/>
          </a:p>
        </p:txBody>
      </p:sp>
      <p:pic>
        <p:nvPicPr>
          <p:cNvPr id="1030" name="Picture 6" descr="Mona Lisa - Wikipedia">
            <a:extLst>
              <a:ext uri="{FF2B5EF4-FFF2-40B4-BE49-F238E27FC236}">
                <a16:creationId xmlns:a16="http://schemas.microsoft.com/office/drawing/2014/main" id="{831AED41-FDF7-69EF-9694-2AF7D65C15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12899" y="4315936"/>
            <a:ext cx="1270496" cy="189325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CB51A0AF-4904-7A9C-88E9-E93DA4600DE8}"/>
              </a:ext>
            </a:extLst>
          </p:cNvPr>
          <p:cNvPicPr>
            <a:picLocks noChangeAspect="1" noChangeArrowheads="1"/>
          </p:cNvPicPr>
          <p:nvPr/>
        </p:nvPicPr>
        <p:blipFill>
          <a:blip r:embed="rId7">
            <a:duotone>
              <a:schemeClr val="accent2">
                <a:shade val="45000"/>
                <a:satMod val="135000"/>
              </a:schemeClr>
              <a:prstClr val="white"/>
            </a:duotone>
            <a:alphaModFix/>
            <a:extLst>
              <a:ext uri="{BEBA8EAE-BF5A-486C-A8C5-ECC9F3942E4B}">
                <a14:imgProps xmlns:a14="http://schemas.microsoft.com/office/drawing/2010/main">
                  <a14:imgLayer r:embed="rId8">
                    <a14:imgEffect>
                      <a14:colorTemperature colorTemp="11500"/>
                    </a14:imgEffect>
                    <a14:imgEffect>
                      <a14:saturation sat="99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406996" y="4739904"/>
            <a:ext cx="1211008" cy="589357"/>
          </a:xfrm>
          <a:prstGeom prst="rect">
            <a:avLst/>
          </a:prstGeom>
          <a:noFill/>
          <a:ln>
            <a:noFill/>
          </a:ln>
          <a:effectLst>
            <a:outerShdw blurRad="76200" dir="18900000" sy="23000" kx="-1200000" algn="bl" rotWithShape="0">
              <a:srgbClr val="C00000">
                <a:alpha val="20000"/>
              </a:srgbClr>
            </a:outerShdw>
            <a:reflection endPos="0" dir="5400000" sy="-100000" algn="bl" rotWithShape="0"/>
          </a:effectLst>
        </p:spPr>
      </p:pic>
    </p:spTree>
    <p:custDataLst>
      <p:tags r:id="rId1"/>
    </p:custDataLst>
    <p:extLst>
      <p:ext uri="{BB962C8B-B14F-4D97-AF65-F5344CB8AC3E}">
        <p14:creationId xmlns:p14="http://schemas.microsoft.com/office/powerpoint/2010/main" val="560524466"/>
      </p:ext>
    </p:extLst>
  </p:cSld>
  <p:clrMapOvr>
    <a:masterClrMapping/>
  </p:clrMapOvr>
  <p:transition spd="slow" advTm="551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79"/>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02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09"/>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8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9"/>
                                        </p:tgtEl>
                                        <p:attrNameLst>
                                          <p:attrName>style.visibility</p:attrName>
                                        </p:attrNameLst>
                                      </p:cBhvr>
                                      <p:to>
                                        <p:strVal val="visible"/>
                                      </p:to>
                                    </p:set>
                                  </p:childTnLst>
                                </p:cTn>
                              </p:par>
                              <p:par>
                                <p:cTn id="33" presetID="1" presetClass="entr" presetSubtype="0" fill="hold" grpId="2" nodeType="withEffect">
                                  <p:stCondLst>
                                    <p:cond delay="0"/>
                                  </p:stCondLst>
                                  <p:childTnLst>
                                    <p:set>
                                      <p:cBhvr>
                                        <p:cTn id="34" dur="1" fill="hold">
                                          <p:stCondLst>
                                            <p:cond delay="0"/>
                                          </p:stCondLst>
                                        </p:cTn>
                                        <p:tgtEl>
                                          <p:spTgt spid="8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0" presetClass="entr" presetSubtype="0" fill="hold" grpId="1" nodeType="withEffect">
                                  <p:stCondLst>
                                    <p:cond delay="0"/>
                                  </p:stCondLst>
                                  <p:childTnLst>
                                    <p:set>
                                      <p:cBhvr>
                                        <p:cTn id="38" dur="1" fill="hold">
                                          <p:stCondLst>
                                            <p:cond delay="0"/>
                                          </p:stCondLst>
                                        </p:cTn>
                                        <p:tgtEl>
                                          <p:spTgt spid="110"/>
                                        </p:tgtEl>
                                        <p:attrNameLst>
                                          <p:attrName>style.visibility</p:attrName>
                                        </p:attrNameLst>
                                      </p:cBhvr>
                                      <p:to>
                                        <p:strVal val="visible"/>
                                      </p:to>
                                    </p:set>
                                    <p:animEffect transition="in" filter="fade">
                                      <p:cBhvr>
                                        <p:cTn id="39" dur="500"/>
                                        <p:tgtEl>
                                          <p:spTgt spid="110"/>
                                        </p:tgtEl>
                                      </p:cBhvr>
                                    </p:animEffect>
                                  </p:childTnLst>
                                </p:cTn>
                              </p:par>
                              <p:par>
                                <p:cTn id="40" presetID="1" presetClass="entr" presetSubtype="0" fill="hold" nodeType="with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0" presetClass="path" presetSubtype="0" accel="50000" decel="50000" fill="hold" grpId="0" nodeType="clickEffect">
                                  <p:stCondLst>
                                    <p:cond delay="0"/>
                                  </p:stCondLst>
                                  <p:childTnLst>
                                    <p:animMotion origin="layout" path="M 1.25E-6 3.7037E-7 C 0.00013 0.10625 0.00039 0.21296 0.00065 0.32014 L 0.47773 0.30556 " pathEditMode="relative" rAng="0" ptsTypes="AAA">
                                      <p:cBhvr>
                                        <p:cTn id="53" dur="4000" fill="hold"/>
                                        <p:tgtEl>
                                          <p:spTgt spid="73"/>
                                        </p:tgtEl>
                                        <p:attrNameLst>
                                          <p:attrName>ppt_x</p:attrName>
                                          <p:attrName>ppt_y</p:attrName>
                                        </p:attrNameLst>
                                      </p:cBhvr>
                                      <p:rCtr x="23880" y="15995"/>
                                    </p:animMotion>
                                  </p:childTnLst>
                                </p:cTn>
                              </p:par>
                              <p:par>
                                <p:cTn id="54" presetID="0" presetClass="path" presetSubtype="0" accel="50000" decel="50000" fill="hold" grpId="0" nodeType="withEffect">
                                  <p:stCondLst>
                                    <p:cond delay="0"/>
                                  </p:stCondLst>
                                  <p:childTnLst>
                                    <p:animMotion origin="layout" path="M -1.04167E-6 0 L -1.04167E-6 0.33009 L 0.32787 0.4088 " pathEditMode="relative" rAng="0" ptsTypes="AAA">
                                      <p:cBhvr>
                                        <p:cTn id="55" dur="4000" fill="hold"/>
                                        <p:tgtEl>
                                          <p:spTgt spid="71"/>
                                        </p:tgtEl>
                                        <p:attrNameLst>
                                          <p:attrName>ppt_x</p:attrName>
                                          <p:attrName>ppt_y</p:attrName>
                                        </p:attrNameLst>
                                      </p:cBhvr>
                                      <p:rCtr x="16393" y="20440"/>
                                    </p:animMotion>
                                  </p:childTnLst>
                                </p:cTn>
                              </p:par>
                              <p:par>
                                <p:cTn id="56" presetID="0" presetClass="path" presetSubtype="0" accel="50000" decel="50000" fill="hold" grpId="0" nodeType="withEffect">
                                  <p:stCondLst>
                                    <p:cond delay="0"/>
                                  </p:stCondLst>
                                  <p:childTnLst>
                                    <p:animMotion origin="layout" path="M -2.5E-6 0 L -2.5E-6 0.33102 L 0.30404 0.40741 " pathEditMode="relative" rAng="0" ptsTypes="AAA">
                                      <p:cBhvr>
                                        <p:cTn id="57" dur="4000" fill="hold"/>
                                        <p:tgtEl>
                                          <p:spTgt spid="72"/>
                                        </p:tgtEl>
                                        <p:attrNameLst>
                                          <p:attrName>ppt_x</p:attrName>
                                          <p:attrName>ppt_y</p:attrName>
                                        </p:attrNameLst>
                                      </p:cBhvr>
                                      <p:rCtr x="15195" y="20370"/>
                                    </p:animMotion>
                                  </p:childTnLst>
                                </p:cTn>
                              </p:par>
                              <p:par>
                                <p:cTn id="58" presetID="0" presetClass="path" presetSubtype="0" accel="50000" decel="50000" fill="hold" grpId="0" nodeType="withEffect">
                                  <p:stCondLst>
                                    <p:cond delay="0"/>
                                  </p:stCondLst>
                                  <p:childTnLst>
                                    <p:animMotion origin="layout" path="M -0.00013 0 C -0.00039 0.10995 -0.00039 0.22014 -0.00039 0.33056 L 0.45391 0.31921 " pathEditMode="relative" rAng="0" ptsTypes="AAA">
                                      <p:cBhvr>
                                        <p:cTn id="59" dur="4000" fill="hold"/>
                                        <p:tgtEl>
                                          <p:spTgt spid="110"/>
                                        </p:tgtEl>
                                        <p:attrNameLst>
                                          <p:attrName>ppt_x</p:attrName>
                                          <p:attrName>ppt_y</p:attrName>
                                        </p:attrNameLst>
                                      </p:cBhvr>
                                      <p:rCtr x="22682" y="16528"/>
                                    </p:animMotion>
                                  </p:childTnLst>
                                </p:cTn>
                              </p:par>
                              <p:par>
                                <p:cTn id="60" presetID="10" presetClass="entr" presetSubtype="0" fill="hold" nodeType="withEffect">
                                  <p:stCondLst>
                                    <p:cond delay="4200"/>
                                  </p:stCondLst>
                                  <p:childTnLst>
                                    <p:set>
                                      <p:cBhvr>
                                        <p:cTn id="61" dur="1" fill="hold">
                                          <p:stCondLst>
                                            <p:cond delay="0"/>
                                          </p:stCondLst>
                                        </p:cTn>
                                        <p:tgtEl>
                                          <p:spTgt spid="1026"/>
                                        </p:tgtEl>
                                        <p:attrNameLst>
                                          <p:attrName>style.visibility</p:attrName>
                                        </p:attrNameLst>
                                      </p:cBhvr>
                                      <p:to>
                                        <p:strVal val="visible"/>
                                      </p:to>
                                    </p:set>
                                    <p:animEffect transition="in" filter="fade">
                                      <p:cBhvr>
                                        <p:cTn id="62" dur="500"/>
                                        <p:tgtEl>
                                          <p:spTgt spid="1026"/>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9" grpId="0" animBg="1"/>
      <p:bldP spid="79" grpId="1" animBg="1"/>
      <p:bldP spid="79" grpId="2" animBg="1"/>
      <p:bldP spid="71" grpId="0" animBg="1"/>
      <p:bldP spid="72" grpId="0" animBg="1"/>
      <p:bldP spid="73" grpId="0" animBg="1"/>
      <p:bldP spid="80" grpId="0" animBg="1"/>
      <p:bldP spid="80" grpId="1" animBg="1"/>
      <p:bldP spid="80" grpId="2" animBg="1"/>
      <p:bldP spid="110" grpId="0" animBg="1"/>
      <p:bldP spid="11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Content Placeholder 2">
            <a:extLst>
              <a:ext uri="{FF2B5EF4-FFF2-40B4-BE49-F238E27FC236}">
                <a16:creationId xmlns:a16="http://schemas.microsoft.com/office/drawing/2014/main" id="{18DBB99A-C4B4-311A-9DA7-1034E4603B5D}"/>
              </a:ext>
            </a:extLst>
          </p:cNvPr>
          <p:cNvSpPr>
            <a:spLocks noGrp="1"/>
          </p:cNvSpPr>
          <p:nvPr>
            <p:ph idx="1"/>
          </p:nvPr>
        </p:nvSpPr>
        <p:spPr>
          <a:xfrm>
            <a:off x="222766" y="520727"/>
            <a:ext cx="4665931" cy="4104687"/>
          </a:xfrm>
        </p:spPr>
        <p:txBody>
          <a:bodyPr vert="horz" lIns="91440" tIns="45720" rIns="91440" bIns="45720" rtlCol="0" anchor="t">
            <a:normAutofit fontScale="92500" lnSpcReduction="20000"/>
          </a:bodyPr>
          <a:lstStyle/>
          <a:p>
            <a:r>
              <a:rPr lang="en-US"/>
              <a:t>Goal: flip bits to increase decryption failure rate</a:t>
            </a:r>
          </a:p>
          <a:p>
            <a:r>
              <a:rPr lang="en-US"/>
              <a:t>Want to flip bits in E, error matrix during </a:t>
            </a:r>
            <a:r>
              <a:rPr lang="en-US" i="1"/>
              <a:t>Keygen()</a:t>
            </a:r>
          </a:p>
          <a:p>
            <a:r>
              <a:rPr lang="en-US"/>
              <a:t>Ideally, flip a bit in each column of E</a:t>
            </a:r>
          </a:p>
          <a:p>
            <a:pPr lvl="1"/>
            <a:r>
              <a:rPr lang="en-US">
                <a:cs typeface="Calibri"/>
              </a:rPr>
              <a:t>Only in specific offsets</a:t>
            </a:r>
          </a:p>
          <a:p>
            <a:r>
              <a:rPr lang="en-US"/>
              <a:t>Flipping wrong bit results in ~100% decryption-failure rate</a:t>
            </a:r>
          </a:p>
          <a:p>
            <a:pPr lvl="1"/>
            <a:r>
              <a:rPr lang="en-US"/>
              <a:t>“bombs” outnumber “moles” 7:1</a:t>
            </a:r>
          </a:p>
          <a:p>
            <a:r>
              <a:rPr lang="en-US"/>
              <a:t>Require very precise hammering</a:t>
            </a:r>
          </a:p>
          <a:p>
            <a:endParaRPr lang="en-US">
              <a:cs typeface="Calibri"/>
            </a:endParaRPr>
          </a:p>
        </p:txBody>
      </p:sp>
      <p:grpSp>
        <p:nvGrpSpPr>
          <p:cNvPr id="33" name="Group 32">
            <a:extLst>
              <a:ext uri="{FF2B5EF4-FFF2-40B4-BE49-F238E27FC236}">
                <a16:creationId xmlns:a16="http://schemas.microsoft.com/office/drawing/2014/main" id="{FAC3D9EA-639C-3D1D-3ED1-15AA575FA829}"/>
              </a:ext>
            </a:extLst>
          </p:cNvPr>
          <p:cNvGrpSpPr/>
          <p:nvPr/>
        </p:nvGrpSpPr>
        <p:grpSpPr>
          <a:xfrm>
            <a:off x="5190568" y="408596"/>
            <a:ext cx="6501487" cy="4418894"/>
            <a:chOff x="4430806" y="610306"/>
            <a:chExt cx="7288140" cy="4941477"/>
          </a:xfrm>
        </p:grpSpPr>
        <p:cxnSp>
          <p:nvCxnSpPr>
            <p:cNvPr id="173" name="Straight Connector 172">
              <a:extLst>
                <a:ext uri="{FF2B5EF4-FFF2-40B4-BE49-F238E27FC236}">
                  <a16:creationId xmlns:a16="http://schemas.microsoft.com/office/drawing/2014/main" id="{11DC8077-3EA8-214C-B9FB-3C23D7C34C15}"/>
                </a:ext>
              </a:extLst>
            </p:cNvPr>
            <p:cNvCxnSpPr>
              <a:cxnSpLocks/>
            </p:cNvCxnSpPr>
            <p:nvPr/>
          </p:nvCxnSpPr>
          <p:spPr>
            <a:xfrm>
              <a:off x="5469789" y="610306"/>
              <a:ext cx="0" cy="4941477"/>
            </a:xfrm>
            <a:prstGeom prst="line">
              <a:avLst/>
            </a:prstGeom>
            <a:ln w="41275"/>
          </p:spPr>
          <p:style>
            <a:lnRef idx="1">
              <a:schemeClr val="dk1"/>
            </a:lnRef>
            <a:fillRef idx="0">
              <a:schemeClr val="dk1"/>
            </a:fillRef>
            <a:effectRef idx="0">
              <a:schemeClr val="dk1"/>
            </a:effectRef>
            <a:fontRef idx="minor">
              <a:schemeClr val="tx1"/>
            </a:fontRef>
          </p:style>
        </p:cxnSp>
        <p:cxnSp>
          <p:nvCxnSpPr>
            <p:cNvPr id="174" name="Straight Connector 173">
              <a:extLst>
                <a:ext uri="{FF2B5EF4-FFF2-40B4-BE49-F238E27FC236}">
                  <a16:creationId xmlns:a16="http://schemas.microsoft.com/office/drawing/2014/main" id="{12AE7C6A-DA46-C6BF-ABD3-66DD9B7CC76F}"/>
                </a:ext>
              </a:extLst>
            </p:cNvPr>
            <p:cNvCxnSpPr>
              <a:cxnSpLocks/>
            </p:cNvCxnSpPr>
            <p:nvPr/>
          </p:nvCxnSpPr>
          <p:spPr>
            <a:xfrm>
              <a:off x="5453549" y="612815"/>
              <a:ext cx="418720" cy="0"/>
            </a:xfrm>
            <a:prstGeom prst="line">
              <a:avLst/>
            </a:prstGeom>
            <a:ln w="41275"/>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id="{ED35CECA-C9A6-CC7D-F68A-863BC229F27E}"/>
                </a:ext>
              </a:extLst>
            </p:cNvPr>
            <p:cNvCxnSpPr>
              <a:cxnSpLocks/>
            </p:cNvCxnSpPr>
            <p:nvPr/>
          </p:nvCxnSpPr>
          <p:spPr>
            <a:xfrm>
              <a:off x="5453707" y="5551783"/>
              <a:ext cx="418720" cy="0"/>
            </a:xfrm>
            <a:prstGeom prst="line">
              <a:avLst/>
            </a:prstGeom>
            <a:ln w="41275"/>
          </p:spPr>
          <p:style>
            <a:lnRef idx="1">
              <a:schemeClr val="dk1"/>
            </a:lnRef>
            <a:fillRef idx="0">
              <a:schemeClr val="dk1"/>
            </a:fillRef>
            <a:effectRef idx="0">
              <a:schemeClr val="dk1"/>
            </a:effectRef>
            <a:fontRef idx="minor">
              <a:schemeClr val="tx1"/>
            </a:fontRef>
          </p:style>
        </p:cxnSp>
        <p:cxnSp>
          <p:nvCxnSpPr>
            <p:cNvPr id="170" name="Straight Connector 169">
              <a:extLst>
                <a:ext uri="{FF2B5EF4-FFF2-40B4-BE49-F238E27FC236}">
                  <a16:creationId xmlns:a16="http://schemas.microsoft.com/office/drawing/2014/main" id="{29A6EB70-F27D-C7D0-DAB0-428EC0229078}"/>
                </a:ext>
              </a:extLst>
            </p:cNvPr>
            <p:cNvCxnSpPr>
              <a:cxnSpLocks/>
            </p:cNvCxnSpPr>
            <p:nvPr/>
          </p:nvCxnSpPr>
          <p:spPr>
            <a:xfrm rot="10800000">
              <a:off x="11702705" y="610306"/>
              <a:ext cx="0" cy="4941477"/>
            </a:xfrm>
            <a:prstGeom prst="line">
              <a:avLst/>
            </a:prstGeom>
            <a:ln w="41275"/>
          </p:spPr>
          <p:style>
            <a:lnRef idx="1">
              <a:schemeClr val="dk1"/>
            </a:lnRef>
            <a:fillRef idx="0">
              <a:schemeClr val="dk1"/>
            </a:fillRef>
            <a:effectRef idx="0">
              <a:schemeClr val="dk1"/>
            </a:effectRef>
            <a:fontRef idx="minor">
              <a:schemeClr val="tx1"/>
            </a:fontRef>
          </p:style>
        </p:cxnSp>
        <p:cxnSp>
          <p:nvCxnSpPr>
            <p:cNvPr id="171" name="Straight Connector 170">
              <a:extLst>
                <a:ext uri="{FF2B5EF4-FFF2-40B4-BE49-F238E27FC236}">
                  <a16:creationId xmlns:a16="http://schemas.microsoft.com/office/drawing/2014/main" id="{96AAE269-309E-A02A-BD3D-FFBAA8C202D7}"/>
                </a:ext>
              </a:extLst>
            </p:cNvPr>
            <p:cNvCxnSpPr>
              <a:cxnSpLocks/>
            </p:cNvCxnSpPr>
            <p:nvPr/>
          </p:nvCxnSpPr>
          <p:spPr>
            <a:xfrm rot="10800000">
              <a:off x="11300226" y="5549274"/>
              <a:ext cx="418720" cy="0"/>
            </a:xfrm>
            <a:prstGeom prst="line">
              <a:avLst/>
            </a:prstGeom>
            <a:ln w="41275"/>
          </p:spPr>
          <p:style>
            <a:lnRef idx="1">
              <a:schemeClr val="dk1"/>
            </a:lnRef>
            <a:fillRef idx="0">
              <a:schemeClr val="dk1"/>
            </a:fillRef>
            <a:effectRef idx="0">
              <a:schemeClr val="dk1"/>
            </a:effectRef>
            <a:fontRef idx="minor">
              <a:schemeClr val="tx1"/>
            </a:fontRef>
          </p:style>
        </p:cxnSp>
        <p:cxnSp>
          <p:nvCxnSpPr>
            <p:cNvPr id="172" name="Straight Connector 171">
              <a:extLst>
                <a:ext uri="{FF2B5EF4-FFF2-40B4-BE49-F238E27FC236}">
                  <a16:creationId xmlns:a16="http://schemas.microsoft.com/office/drawing/2014/main" id="{A1FE4899-773B-DF1E-F98E-BB37645B8146}"/>
                </a:ext>
              </a:extLst>
            </p:cNvPr>
            <p:cNvCxnSpPr>
              <a:cxnSpLocks/>
            </p:cNvCxnSpPr>
            <p:nvPr/>
          </p:nvCxnSpPr>
          <p:spPr>
            <a:xfrm rot="10800000">
              <a:off x="11300069" y="610306"/>
              <a:ext cx="418720" cy="0"/>
            </a:xfrm>
            <a:prstGeom prst="line">
              <a:avLst/>
            </a:prstGeom>
            <a:ln w="41275"/>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D6CE75E7-8B15-7F8E-5B4B-C307D135E219}"/>
                </a:ext>
              </a:extLst>
            </p:cNvPr>
            <p:cNvSpPr txBox="1"/>
            <p:nvPr/>
          </p:nvSpPr>
          <p:spPr>
            <a:xfrm>
              <a:off x="4430806" y="2680654"/>
              <a:ext cx="1324924" cy="870748"/>
            </a:xfrm>
            <a:prstGeom prst="rect">
              <a:avLst/>
            </a:prstGeom>
            <a:noFill/>
          </p:spPr>
          <p:txBody>
            <a:bodyPr wrap="square" rtlCol="0">
              <a:spAutoFit/>
            </a:bodyPr>
            <a:lstStyle/>
            <a:p>
              <a:r>
                <a:rPr lang="en-US" sz="6000"/>
                <a:t>E=</a:t>
              </a:r>
            </a:p>
          </p:txBody>
        </p:sp>
      </p:grpSp>
      <p:sp>
        <p:nvSpPr>
          <p:cNvPr id="2" name="Slide Number Placeholder 4">
            <a:extLst>
              <a:ext uri="{FF2B5EF4-FFF2-40B4-BE49-F238E27FC236}">
                <a16:creationId xmlns:a16="http://schemas.microsoft.com/office/drawing/2014/main" id="{E68B74C2-6918-2996-69C5-58D66DA33A80}"/>
              </a:ext>
            </a:extLst>
          </p:cNvPr>
          <p:cNvSpPr>
            <a:spLocks noGrp="1"/>
          </p:cNvSpPr>
          <p:nvPr>
            <p:ph type="sldNum" sz="quarter" idx="12"/>
          </p:nvPr>
        </p:nvSpPr>
        <p:spPr>
          <a:xfrm>
            <a:off x="8673661" y="6274371"/>
            <a:ext cx="2743200" cy="365125"/>
          </a:xfrm>
        </p:spPr>
        <p:txBody>
          <a:bodyPr/>
          <a:lstStyle/>
          <a:p>
            <a:fld id="{A8AB81F3-D877-40AB-B9C6-5DBC3A20DFE8}" type="slidenum">
              <a:rPr lang="en-US" smtClean="0"/>
              <a:t>13</a:t>
            </a:fld>
            <a:endParaRPr lang="en-US"/>
          </a:p>
        </p:txBody>
      </p:sp>
      <p:grpSp>
        <p:nvGrpSpPr>
          <p:cNvPr id="25" name="Group 24">
            <a:extLst>
              <a:ext uri="{FF2B5EF4-FFF2-40B4-BE49-F238E27FC236}">
                <a16:creationId xmlns:a16="http://schemas.microsoft.com/office/drawing/2014/main" id="{7B98F9CF-16B3-942C-2F88-1D41E4260603}"/>
              </a:ext>
            </a:extLst>
          </p:cNvPr>
          <p:cNvGrpSpPr/>
          <p:nvPr/>
        </p:nvGrpSpPr>
        <p:grpSpPr>
          <a:xfrm>
            <a:off x="2727000" y="5117258"/>
            <a:ext cx="2556405" cy="1728374"/>
            <a:chOff x="2763780" y="1557068"/>
            <a:chExt cx="2556405" cy="1728374"/>
          </a:xfrm>
        </p:grpSpPr>
        <p:pic>
          <p:nvPicPr>
            <p:cNvPr id="4" name="Frodo1" descr="See the source image">
              <a:extLst>
                <a:ext uri="{FF2B5EF4-FFF2-40B4-BE49-F238E27FC236}">
                  <a16:creationId xmlns:a16="http://schemas.microsoft.com/office/drawing/2014/main" id="{2526B0F6-6830-DC67-C604-2409290D6B2A}"/>
                </a:ext>
              </a:extLst>
            </p:cNvPr>
            <p:cNvPicPr>
              <a:picLocks noChangeAspect="1"/>
            </p:cNvPicPr>
            <p:nvPr/>
          </p:nvPicPr>
          <p:blipFill rotWithShape="1">
            <a:blip r:embed="rId3">
              <a:extLst>
                <a:ext uri="{28A0092B-C50C-407E-A947-70E740481C1C}">
                  <a14:useLocalDpi xmlns:a14="http://schemas.microsoft.com/office/drawing/2010/main" val="0"/>
                </a:ext>
              </a:extLst>
            </a:blip>
            <a:srcRect l="4874" t="-140" r="1700" b="18733"/>
            <a:stretch/>
          </p:blipFill>
          <p:spPr bwMode="auto">
            <a:xfrm>
              <a:off x="3451409" y="1557068"/>
              <a:ext cx="1350627" cy="92937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Keygen Textbox">
                  <a:extLst>
                    <a:ext uri="{FF2B5EF4-FFF2-40B4-BE49-F238E27FC236}">
                      <a16:creationId xmlns:a16="http://schemas.microsoft.com/office/drawing/2014/main" id="{1E93881D-7F1F-2DE5-6379-C24CCE5089CD}"/>
                    </a:ext>
                  </a:extLst>
                </p:cNvPr>
                <p:cNvSpPr txBox="1"/>
                <p:nvPr/>
              </p:nvSpPr>
              <p:spPr>
                <a:xfrm>
                  <a:off x="4277464" y="2777610"/>
                  <a:ext cx="104272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𝐾𝑒𝑦𝑔𝑒𝑛</m:t>
                        </m:r>
                        <m:r>
                          <a:rPr lang="en-US" b="0" i="1" smtClean="0">
                            <a:latin typeface="Cambria Math" panose="02040503050406030204" pitchFamily="18" charset="0"/>
                          </a:rPr>
                          <m:t>()</m:t>
                        </m:r>
                      </m:oMath>
                    </m:oMathPara>
                  </a14:m>
                  <a:endParaRPr lang="en-US"/>
                </a:p>
              </p:txBody>
            </p:sp>
          </mc:Choice>
          <mc:Fallback xmlns="">
            <p:sp>
              <p:nvSpPr>
                <p:cNvPr id="7" name="Keygen Textbox">
                  <a:extLst>
                    <a:ext uri="{FF2B5EF4-FFF2-40B4-BE49-F238E27FC236}">
                      <a16:creationId xmlns:a16="http://schemas.microsoft.com/office/drawing/2014/main" id="{1E93881D-7F1F-2DE5-6379-C24CCE5089CD}"/>
                    </a:ext>
                  </a:extLst>
                </p:cNvPr>
                <p:cNvSpPr txBox="1">
                  <a:spLocks noRot="1" noChangeAspect="1" noMove="1" noResize="1" noEditPoints="1" noAdjustHandles="1" noChangeArrowheads="1" noChangeShapeType="1" noTextEdit="1"/>
                </p:cNvSpPr>
                <p:nvPr/>
              </p:nvSpPr>
              <p:spPr>
                <a:xfrm>
                  <a:off x="4277464" y="2777610"/>
                  <a:ext cx="1042721" cy="276999"/>
                </a:xfrm>
                <a:prstGeom prst="rect">
                  <a:avLst/>
                </a:prstGeom>
                <a:blipFill>
                  <a:blip r:embed="rId4"/>
                  <a:stretch>
                    <a:fillRect l="-7602" t="-4444" r="-8187" b="-35556"/>
                  </a:stretch>
                </a:blipFill>
              </p:spPr>
              <p:txBody>
                <a:bodyPr/>
                <a:lstStyle/>
                <a:p>
                  <a:r>
                    <a:rPr lang="en-US">
                      <a:noFill/>
                    </a:rPr>
                    <a:t> </a:t>
                  </a:r>
                </a:p>
              </p:txBody>
            </p:sp>
          </mc:Fallback>
        </mc:AlternateContent>
        <p:cxnSp>
          <p:nvCxnSpPr>
            <p:cNvPr id="8" name="keygen to keys">
              <a:extLst>
                <a:ext uri="{FF2B5EF4-FFF2-40B4-BE49-F238E27FC236}">
                  <a16:creationId xmlns:a16="http://schemas.microsoft.com/office/drawing/2014/main" id="{ABFB80DC-D9D5-B8B9-7D0A-8452685115E3}"/>
                </a:ext>
              </a:extLst>
            </p:cNvPr>
            <p:cNvCxnSpPr>
              <a:cxnSpLocks/>
              <a:stCxn id="7" idx="1"/>
            </p:cNvCxnSpPr>
            <p:nvPr/>
          </p:nvCxnSpPr>
          <p:spPr>
            <a:xfrm flipH="1">
              <a:off x="3667723" y="2916110"/>
              <a:ext cx="60974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9" name="sk">
              <a:extLst>
                <a:ext uri="{FF2B5EF4-FFF2-40B4-BE49-F238E27FC236}">
                  <a16:creationId xmlns:a16="http://schemas.microsoft.com/office/drawing/2014/main" id="{416C0B14-F029-1437-0EE9-6380C6C51CE3}"/>
                </a:ext>
              </a:extLst>
            </p:cNvPr>
            <p:cNvGrpSpPr/>
            <p:nvPr/>
          </p:nvGrpSpPr>
          <p:grpSpPr>
            <a:xfrm>
              <a:off x="2763780" y="2548245"/>
              <a:ext cx="540743" cy="737197"/>
              <a:chOff x="2730878" y="2593678"/>
              <a:chExt cx="540743" cy="737197"/>
            </a:xfrm>
          </p:grpSpPr>
          <p:pic>
            <p:nvPicPr>
              <p:cNvPr id="20" name="Graphic 19" descr="Old Key outline">
                <a:extLst>
                  <a:ext uri="{FF2B5EF4-FFF2-40B4-BE49-F238E27FC236}">
                    <a16:creationId xmlns:a16="http://schemas.microsoft.com/office/drawing/2014/main" id="{4E916C3C-DD7C-BDB7-BDEF-44FADC039F3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09934" y="2593678"/>
                <a:ext cx="461687" cy="461687"/>
              </a:xfrm>
              <a:prstGeom prst="rect">
                <a:avLst/>
              </a:prstGeom>
            </p:spPr>
          </p:pic>
          <p:sp>
            <p:nvSpPr>
              <p:cNvPr id="21" name="TextBox 20">
                <a:extLst>
                  <a:ext uri="{FF2B5EF4-FFF2-40B4-BE49-F238E27FC236}">
                    <a16:creationId xmlns:a16="http://schemas.microsoft.com/office/drawing/2014/main" id="{F4D06737-3CC3-54BC-4564-AA6F8701FF21}"/>
                  </a:ext>
                </a:extLst>
              </p:cNvPr>
              <p:cNvSpPr txBox="1"/>
              <p:nvPr/>
            </p:nvSpPr>
            <p:spPr>
              <a:xfrm>
                <a:off x="2730878" y="2961543"/>
                <a:ext cx="378630" cy="369332"/>
              </a:xfrm>
              <a:prstGeom prst="rect">
                <a:avLst/>
              </a:prstGeom>
              <a:noFill/>
            </p:spPr>
            <p:txBody>
              <a:bodyPr wrap="none" rtlCol="0">
                <a:spAutoFit/>
              </a:bodyPr>
              <a:lstStyle/>
              <a:p>
                <a:r>
                  <a:rPr lang="en-US" err="1">
                    <a:solidFill>
                      <a:srgbClr val="ED4747"/>
                    </a:solidFill>
                  </a:rPr>
                  <a:t>sk</a:t>
                </a:r>
                <a:endParaRPr lang="en-US">
                  <a:solidFill>
                    <a:srgbClr val="ED4747"/>
                  </a:solidFill>
                </a:endParaRPr>
              </a:p>
            </p:txBody>
          </p:sp>
        </p:grpSp>
        <p:grpSp>
          <p:nvGrpSpPr>
            <p:cNvPr id="22" name="pk">
              <a:extLst>
                <a:ext uri="{FF2B5EF4-FFF2-40B4-BE49-F238E27FC236}">
                  <a16:creationId xmlns:a16="http://schemas.microsoft.com/office/drawing/2014/main" id="{FCB35EFA-E6C8-B031-1198-88A64F8BC8F4}"/>
                </a:ext>
              </a:extLst>
            </p:cNvPr>
            <p:cNvGrpSpPr/>
            <p:nvPr/>
          </p:nvGrpSpPr>
          <p:grpSpPr>
            <a:xfrm>
              <a:off x="3231925" y="2556689"/>
              <a:ext cx="461687" cy="728753"/>
              <a:chOff x="1241533" y="2556689"/>
              <a:chExt cx="461687" cy="728753"/>
            </a:xfrm>
          </p:grpSpPr>
          <p:sp>
            <p:nvSpPr>
              <p:cNvPr id="23" name="TextBox 22">
                <a:extLst>
                  <a:ext uri="{FF2B5EF4-FFF2-40B4-BE49-F238E27FC236}">
                    <a16:creationId xmlns:a16="http://schemas.microsoft.com/office/drawing/2014/main" id="{6C73BDB9-80C5-3B5D-75E3-EE162803D926}"/>
                  </a:ext>
                </a:extLst>
              </p:cNvPr>
              <p:cNvSpPr txBox="1"/>
              <p:nvPr/>
            </p:nvSpPr>
            <p:spPr>
              <a:xfrm>
                <a:off x="1247396" y="2916110"/>
                <a:ext cx="410690" cy="369332"/>
              </a:xfrm>
              <a:prstGeom prst="rect">
                <a:avLst/>
              </a:prstGeom>
              <a:noFill/>
            </p:spPr>
            <p:txBody>
              <a:bodyPr wrap="none" rtlCol="0">
                <a:spAutoFit/>
              </a:bodyPr>
              <a:lstStyle/>
              <a:p>
                <a:r>
                  <a:rPr lang="en-US">
                    <a:solidFill>
                      <a:srgbClr val="0085CA"/>
                    </a:solidFill>
                  </a:rPr>
                  <a:t>pk</a:t>
                </a:r>
              </a:p>
            </p:txBody>
          </p:sp>
          <p:pic>
            <p:nvPicPr>
              <p:cNvPr id="24" name="Graphic 23" descr="Unlock outline">
                <a:extLst>
                  <a:ext uri="{FF2B5EF4-FFF2-40B4-BE49-F238E27FC236}">
                    <a16:creationId xmlns:a16="http://schemas.microsoft.com/office/drawing/2014/main" id="{4FDB96D3-9D4C-4BCA-44DC-3D6ABFE0072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41533" y="2556689"/>
                <a:ext cx="461687" cy="461687"/>
              </a:xfrm>
              <a:prstGeom prst="rect">
                <a:avLst/>
              </a:prstGeom>
            </p:spPr>
          </p:pic>
        </p:grpSp>
      </p:grpSp>
      <p:pic>
        <p:nvPicPr>
          <p:cNvPr id="30" name="Picture 29">
            <a:extLst>
              <a:ext uri="{FF2B5EF4-FFF2-40B4-BE49-F238E27FC236}">
                <a16:creationId xmlns:a16="http://schemas.microsoft.com/office/drawing/2014/main" id="{1A7585A2-625C-D673-86AB-3EBCED0D777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06605" y="1683547"/>
            <a:ext cx="704678" cy="568647"/>
          </a:xfrm>
          <a:prstGeom prst="rect">
            <a:avLst/>
          </a:prstGeom>
        </p:spPr>
      </p:pic>
      <p:sp>
        <p:nvSpPr>
          <p:cNvPr id="60" name="Speech Bubble: Rectangle with Corners Rounded 59">
            <a:extLst>
              <a:ext uri="{FF2B5EF4-FFF2-40B4-BE49-F238E27FC236}">
                <a16:creationId xmlns:a16="http://schemas.microsoft.com/office/drawing/2014/main" id="{35A3AC3B-2A68-D908-30B0-5995DB9834FE}"/>
              </a:ext>
            </a:extLst>
          </p:cNvPr>
          <p:cNvSpPr/>
          <p:nvPr/>
        </p:nvSpPr>
        <p:spPr>
          <a:xfrm>
            <a:off x="5190568" y="218504"/>
            <a:ext cx="6931956" cy="4898087"/>
          </a:xfrm>
          <a:prstGeom prst="wedgeRoundRectCallout">
            <a:avLst>
              <a:gd name="adj1" fmla="val -54879"/>
              <a:gd name="adj2" fmla="val 59644"/>
              <a:gd name="adj3" fmla="val 16667"/>
            </a:avLst>
          </a:prstGeom>
          <a:noFill/>
          <a:ln w="539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4">
            <a:extLst>
              <a:ext uri="{FF2B5EF4-FFF2-40B4-BE49-F238E27FC236}">
                <a16:creationId xmlns:a16="http://schemas.microsoft.com/office/drawing/2014/main" id="{627B11CD-EE8E-3771-D68C-FFC8DECD0E0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89682" y="3094913"/>
            <a:ext cx="704678" cy="568647"/>
          </a:xfrm>
          <a:prstGeom prst="rect">
            <a:avLst/>
          </a:prstGeom>
        </p:spPr>
      </p:pic>
      <p:pic>
        <p:nvPicPr>
          <p:cNvPr id="66" name="Picture 65">
            <a:extLst>
              <a:ext uri="{FF2B5EF4-FFF2-40B4-BE49-F238E27FC236}">
                <a16:creationId xmlns:a16="http://schemas.microsoft.com/office/drawing/2014/main" id="{1E5BD228-E870-6E00-DFB7-AB0902266B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04950" y="1701984"/>
            <a:ext cx="704678" cy="568647"/>
          </a:xfrm>
          <a:prstGeom prst="rect">
            <a:avLst/>
          </a:prstGeom>
        </p:spPr>
      </p:pic>
      <p:pic>
        <p:nvPicPr>
          <p:cNvPr id="67" name="Picture 66">
            <a:extLst>
              <a:ext uri="{FF2B5EF4-FFF2-40B4-BE49-F238E27FC236}">
                <a16:creationId xmlns:a16="http://schemas.microsoft.com/office/drawing/2014/main" id="{DD9F0BED-8701-9C42-C621-C0289D52F64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64548" y="326680"/>
            <a:ext cx="704678" cy="568647"/>
          </a:xfrm>
          <a:prstGeom prst="rect">
            <a:avLst/>
          </a:prstGeom>
        </p:spPr>
      </p:pic>
      <p:pic>
        <p:nvPicPr>
          <p:cNvPr id="68" name="Picture 67">
            <a:extLst>
              <a:ext uri="{FF2B5EF4-FFF2-40B4-BE49-F238E27FC236}">
                <a16:creationId xmlns:a16="http://schemas.microsoft.com/office/drawing/2014/main" id="{34E0AF84-DD32-78C4-A490-A591F87468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12863" y="2388808"/>
            <a:ext cx="704678" cy="568647"/>
          </a:xfrm>
          <a:prstGeom prst="rect">
            <a:avLst/>
          </a:prstGeom>
        </p:spPr>
      </p:pic>
      <p:pic>
        <p:nvPicPr>
          <p:cNvPr id="69" name="Picture 68">
            <a:extLst>
              <a:ext uri="{FF2B5EF4-FFF2-40B4-BE49-F238E27FC236}">
                <a16:creationId xmlns:a16="http://schemas.microsoft.com/office/drawing/2014/main" id="{5ACA2D18-60D5-D814-F427-24820FD90E0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71441" y="3086712"/>
            <a:ext cx="704678" cy="568647"/>
          </a:xfrm>
          <a:prstGeom prst="rect">
            <a:avLst/>
          </a:prstGeom>
        </p:spPr>
      </p:pic>
      <p:pic>
        <p:nvPicPr>
          <p:cNvPr id="88" name="Picture 87">
            <a:extLst>
              <a:ext uri="{FF2B5EF4-FFF2-40B4-BE49-F238E27FC236}">
                <a16:creationId xmlns:a16="http://schemas.microsoft.com/office/drawing/2014/main" id="{EC0DA00A-8C6F-8AAF-3592-DF35B86DB3B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23416" y="1010206"/>
            <a:ext cx="704678" cy="568647"/>
          </a:xfrm>
          <a:prstGeom prst="rect">
            <a:avLst/>
          </a:prstGeom>
        </p:spPr>
      </p:pic>
      <p:pic>
        <p:nvPicPr>
          <p:cNvPr id="89" name="Picture 88">
            <a:extLst>
              <a:ext uri="{FF2B5EF4-FFF2-40B4-BE49-F238E27FC236}">
                <a16:creationId xmlns:a16="http://schemas.microsoft.com/office/drawing/2014/main" id="{BC1AEEF4-4B99-AD86-FC30-9C073C39D88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26759" y="3977101"/>
            <a:ext cx="704678" cy="568647"/>
          </a:xfrm>
          <a:prstGeom prst="rect">
            <a:avLst/>
          </a:prstGeom>
        </p:spPr>
      </p:pic>
      <p:pic>
        <p:nvPicPr>
          <p:cNvPr id="90" name="Picture 89">
            <a:extLst>
              <a:ext uri="{FF2B5EF4-FFF2-40B4-BE49-F238E27FC236}">
                <a16:creationId xmlns:a16="http://schemas.microsoft.com/office/drawing/2014/main" id="{610A51DD-4B36-A6BE-2B8E-387A612E01C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04721" y="2381880"/>
            <a:ext cx="704678" cy="568647"/>
          </a:xfrm>
          <a:prstGeom prst="rect">
            <a:avLst/>
          </a:prstGeom>
        </p:spPr>
      </p:pic>
      <p:pic>
        <p:nvPicPr>
          <p:cNvPr id="91" name="Picture 90">
            <a:extLst>
              <a:ext uri="{FF2B5EF4-FFF2-40B4-BE49-F238E27FC236}">
                <a16:creationId xmlns:a16="http://schemas.microsoft.com/office/drawing/2014/main" id="{9C2A2656-E3D9-DE2A-BB50-48E557FC106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10976" y="3098982"/>
            <a:ext cx="704678" cy="568647"/>
          </a:xfrm>
          <a:prstGeom prst="rect">
            <a:avLst/>
          </a:prstGeom>
        </p:spPr>
      </p:pic>
      <p:pic>
        <p:nvPicPr>
          <p:cNvPr id="92" name="Picture 91">
            <a:extLst>
              <a:ext uri="{FF2B5EF4-FFF2-40B4-BE49-F238E27FC236}">
                <a16:creationId xmlns:a16="http://schemas.microsoft.com/office/drawing/2014/main" id="{4C020E9A-F3C3-0A53-A8B9-7AB0D85ED94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81474" y="1007261"/>
            <a:ext cx="704678" cy="568647"/>
          </a:xfrm>
          <a:prstGeom prst="rect">
            <a:avLst/>
          </a:prstGeom>
        </p:spPr>
      </p:pic>
      <p:pic>
        <p:nvPicPr>
          <p:cNvPr id="93" name="Picture 92">
            <a:extLst>
              <a:ext uri="{FF2B5EF4-FFF2-40B4-BE49-F238E27FC236}">
                <a16:creationId xmlns:a16="http://schemas.microsoft.com/office/drawing/2014/main" id="{E7700FFF-1886-907C-C364-E42A797734A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10056" y="2440394"/>
            <a:ext cx="704678" cy="568647"/>
          </a:xfrm>
          <a:prstGeom prst="rect">
            <a:avLst/>
          </a:prstGeom>
        </p:spPr>
      </p:pic>
      <p:pic>
        <p:nvPicPr>
          <p:cNvPr id="94" name="Picture 93">
            <a:extLst>
              <a:ext uri="{FF2B5EF4-FFF2-40B4-BE49-F238E27FC236}">
                <a16:creationId xmlns:a16="http://schemas.microsoft.com/office/drawing/2014/main" id="{5CECD9E3-F459-3BE4-9586-094EA4AF9DE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03129" y="388282"/>
            <a:ext cx="704678" cy="568647"/>
          </a:xfrm>
          <a:prstGeom prst="rect">
            <a:avLst/>
          </a:prstGeom>
        </p:spPr>
      </p:pic>
      <p:pic>
        <p:nvPicPr>
          <p:cNvPr id="95" name="Picture 4" descr="Image result for hammer">
            <a:extLst>
              <a:ext uri="{FF2B5EF4-FFF2-40B4-BE49-F238E27FC236}">
                <a16:creationId xmlns:a16="http://schemas.microsoft.com/office/drawing/2014/main" id="{7994C72E-3AB1-083A-5771-89784EC3CA84}"/>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3268" b="95752" l="2929" r="93724">
                        <a14:foregroundMark x1="31590" y1="16340" x2="67782" y2="41667"/>
                        <a14:foregroundMark x1="4184" y1="90523" x2="13389" y2="95752"/>
                        <a14:foregroundMark x1="13389" y1="95752" x2="15900" y2="95752"/>
                        <a14:foregroundMark x1="3347" y1="93137" x2="3556" y2="91176"/>
                        <a14:foregroundMark x1="25523" y1="5065" x2="36402" y2="3595"/>
                        <a14:foregroundMark x1="36402" y1="3595" x2="84519" y2="25327"/>
                        <a14:foregroundMark x1="84519" y1="25327" x2="92887" y2="30719"/>
                        <a14:foregroundMark x1="92887" y1="30719" x2="93724" y2="35131"/>
                        <a14:foregroundMark x1="79916" y1="36601" x2="70921" y2="49183"/>
                        <a14:foregroundMark x1="70921" y1="49183" x2="70921" y2="49183"/>
                        <a14:foregroundMark x1="25732" y1="3758" x2="45816" y2="3268"/>
                      </a14:backgroundRemoval>
                    </a14:imgEffect>
                  </a14:imgLayer>
                </a14:imgProps>
              </a:ext>
              <a:ext uri="{28A0092B-C50C-407E-A947-70E740481C1C}">
                <a14:useLocalDpi xmlns:a14="http://schemas.microsoft.com/office/drawing/2010/main" val="0"/>
              </a:ext>
            </a:extLst>
          </a:blip>
          <a:srcRect/>
          <a:stretch>
            <a:fillRect/>
          </a:stretch>
        </p:blipFill>
        <p:spPr bwMode="auto">
          <a:xfrm rot="16200000">
            <a:off x="3903807" y="4554709"/>
            <a:ext cx="719005" cy="920567"/>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4" descr="Image result for hammer">
            <a:extLst>
              <a:ext uri="{FF2B5EF4-FFF2-40B4-BE49-F238E27FC236}">
                <a16:creationId xmlns:a16="http://schemas.microsoft.com/office/drawing/2014/main" id="{CB748D5D-BBE8-F809-0987-BC6F962FD9F5}"/>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3268" b="95752" l="2929" r="93724">
                        <a14:foregroundMark x1="31590" y1="16340" x2="67782" y2="41667"/>
                        <a14:foregroundMark x1="4184" y1="90523" x2="13389" y2="95752"/>
                        <a14:foregroundMark x1="13389" y1="95752" x2="15900" y2="95752"/>
                        <a14:foregroundMark x1="3347" y1="93137" x2="3556" y2="91176"/>
                        <a14:foregroundMark x1="25523" y1="5065" x2="36402" y2="3595"/>
                        <a14:foregroundMark x1="36402" y1="3595" x2="84519" y2="25327"/>
                        <a14:foregroundMark x1="84519" y1="25327" x2="92887" y2="30719"/>
                        <a14:foregroundMark x1="92887" y1="30719" x2="93724" y2="35131"/>
                        <a14:foregroundMark x1="79916" y1="36601" x2="70921" y2="49183"/>
                        <a14:foregroundMark x1="70921" y1="49183" x2="70921" y2="49183"/>
                        <a14:foregroundMark x1="25732" y1="3758" x2="45816" y2="3268"/>
                      </a14:backgroundRemoval>
                    </a14:imgEffect>
                  </a14:imgLayer>
                </a14:imgProps>
              </a:ext>
              <a:ext uri="{28A0092B-C50C-407E-A947-70E740481C1C}">
                <a14:useLocalDpi xmlns:a14="http://schemas.microsoft.com/office/drawing/2010/main" val="0"/>
              </a:ext>
            </a:extLst>
          </a:blip>
          <a:srcRect/>
          <a:stretch>
            <a:fillRect/>
          </a:stretch>
        </p:blipFill>
        <p:spPr bwMode="auto">
          <a:xfrm rot="16200000">
            <a:off x="6487001" y="1915246"/>
            <a:ext cx="719005" cy="920567"/>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descr="Image result for hammer">
            <a:extLst>
              <a:ext uri="{FF2B5EF4-FFF2-40B4-BE49-F238E27FC236}">
                <a16:creationId xmlns:a16="http://schemas.microsoft.com/office/drawing/2014/main" id="{F4E9F0DE-17F1-DB86-C6C6-0ED617405941}"/>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3268" b="95752" l="2929" r="93724">
                        <a14:foregroundMark x1="31590" y1="16340" x2="67782" y2="41667"/>
                        <a14:foregroundMark x1="4184" y1="90523" x2="13389" y2="95752"/>
                        <a14:foregroundMark x1="13389" y1="95752" x2="15900" y2="95752"/>
                        <a14:foregroundMark x1="3347" y1="93137" x2="3556" y2="91176"/>
                        <a14:foregroundMark x1="25523" y1="5065" x2="36402" y2="3595"/>
                        <a14:foregroundMark x1="36402" y1="3595" x2="84519" y2="25327"/>
                        <a14:foregroundMark x1="84519" y1="25327" x2="92887" y2="30719"/>
                        <a14:foregroundMark x1="92887" y1="30719" x2="93724" y2="35131"/>
                        <a14:foregroundMark x1="79916" y1="36601" x2="70921" y2="49183"/>
                        <a14:foregroundMark x1="70921" y1="49183" x2="70921" y2="49183"/>
                        <a14:foregroundMark x1="25732" y1="3758" x2="45816" y2="3268"/>
                      </a14:backgroundRemoval>
                    </a14:imgEffect>
                  </a14:imgLayer>
                </a14:imgProps>
              </a:ext>
              <a:ext uri="{28A0092B-C50C-407E-A947-70E740481C1C}">
                <a14:useLocalDpi xmlns:a14="http://schemas.microsoft.com/office/drawing/2010/main" val="0"/>
              </a:ext>
            </a:extLst>
          </a:blip>
          <a:srcRect/>
          <a:stretch>
            <a:fillRect/>
          </a:stretch>
        </p:blipFill>
        <p:spPr bwMode="auto">
          <a:xfrm rot="16200000">
            <a:off x="7123565" y="495840"/>
            <a:ext cx="719005" cy="920567"/>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4" descr="Image result for hammer">
            <a:extLst>
              <a:ext uri="{FF2B5EF4-FFF2-40B4-BE49-F238E27FC236}">
                <a16:creationId xmlns:a16="http://schemas.microsoft.com/office/drawing/2014/main" id="{E4109DBD-DBC9-B9CC-C3C2-F6184F838089}"/>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3268" b="95752" l="2929" r="93724">
                        <a14:foregroundMark x1="31590" y1="16340" x2="67782" y2="41667"/>
                        <a14:foregroundMark x1="4184" y1="90523" x2="13389" y2="95752"/>
                        <a14:foregroundMark x1="13389" y1="95752" x2="15900" y2="95752"/>
                        <a14:foregroundMark x1="3347" y1="93137" x2="3556" y2="91176"/>
                        <a14:foregroundMark x1="25523" y1="5065" x2="36402" y2="3595"/>
                        <a14:foregroundMark x1="36402" y1="3595" x2="84519" y2="25327"/>
                        <a14:foregroundMark x1="84519" y1="25327" x2="92887" y2="30719"/>
                        <a14:foregroundMark x1="92887" y1="30719" x2="93724" y2="35131"/>
                        <a14:foregroundMark x1="79916" y1="36601" x2="70921" y2="49183"/>
                        <a14:foregroundMark x1="70921" y1="49183" x2="70921" y2="49183"/>
                        <a14:foregroundMark x1="25732" y1="3758" x2="45816" y2="3268"/>
                      </a14:backgroundRemoval>
                    </a14:imgEffect>
                  </a14:imgLayer>
                </a14:imgProps>
              </a:ext>
              <a:ext uri="{28A0092B-C50C-407E-A947-70E740481C1C}">
                <a14:useLocalDpi xmlns:a14="http://schemas.microsoft.com/office/drawing/2010/main" val="0"/>
              </a:ext>
            </a:extLst>
          </a:blip>
          <a:srcRect/>
          <a:stretch>
            <a:fillRect/>
          </a:stretch>
        </p:blipFill>
        <p:spPr bwMode="auto">
          <a:xfrm rot="16200000">
            <a:off x="7690945" y="3482813"/>
            <a:ext cx="719005" cy="920567"/>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4" descr="Image result for hammer">
            <a:extLst>
              <a:ext uri="{FF2B5EF4-FFF2-40B4-BE49-F238E27FC236}">
                <a16:creationId xmlns:a16="http://schemas.microsoft.com/office/drawing/2014/main" id="{F623C393-09A4-AA47-1CE8-3126BD598323}"/>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3268" b="95752" l="2929" r="93724">
                        <a14:foregroundMark x1="31590" y1="16340" x2="67782" y2="41667"/>
                        <a14:foregroundMark x1="4184" y1="90523" x2="13389" y2="95752"/>
                        <a14:foregroundMark x1="13389" y1="95752" x2="15900" y2="95752"/>
                        <a14:foregroundMark x1="3347" y1="93137" x2="3556" y2="91176"/>
                        <a14:foregroundMark x1="25523" y1="5065" x2="36402" y2="3595"/>
                        <a14:foregroundMark x1="36402" y1="3595" x2="84519" y2="25327"/>
                        <a14:foregroundMark x1="84519" y1="25327" x2="92887" y2="30719"/>
                        <a14:foregroundMark x1="92887" y1="30719" x2="93724" y2="35131"/>
                        <a14:foregroundMark x1="79916" y1="36601" x2="70921" y2="49183"/>
                        <a14:foregroundMark x1="70921" y1="49183" x2="70921" y2="49183"/>
                        <a14:foregroundMark x1="25732" y1="3758" x2="45816" y2="3268"/>
                      </a14:backgroundRemoval>
                    </a14:imgEffect>
                  </a14:imgLayer>
                </a14:imgProps>
              </a:ext>
              <a:ext uri="{28A0092B-C50C-407E-A947-70E740481C1C}">
                <a14:useLocalDpi xmlns:a14="http://schemas.microsoft.com/office/drawing/2010/main" val="0"/>
              </a:ext>
            </a:extLst>
          </a:blip>
          <a:srcRect/>
          <a:stretch>
            <a:fillRect/>
          </a:stretch>
        </p:blipFill>
        <p:spPr bwMode="auto">
          <a:xfrm rot="16200000">
            <a:off x="8343792" y="1173182"/>
            <a:ext cx="719005" cy="920567"/>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4" descr="Image result for hammer">
            <a:extLst>
              <a:ext uri="{FF2B5EF4-FFF2-40B4-BE49-F238E27FC236}">
                <a16:creationId xmlns:a16="http://schemas.microsoft.com/office/drawing/2014/main" id="{8055D943-FB3E-4948-81E2-1F7E35F8ED8D}"/>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3268" b="95752" l="2929" r="93724">
                        <a14:foregroundMark x1="31590" y1="16340" x2="67782" y2="41667"/>
                        <a14:foregroundMark x1="4184" y1="90523" x2="13389" y2="95752"/>
                        <a14:foregroundMark x1="13389" y1="95752" x2="15900" y2="95752"/>
                        <a14:foregroundMark x1="3347" y1="93137" x2="3556" y2="91176"/>
                        <a14:foregroundMark x1="25523" y1="5065" x2="36402" y2="3595"/>
                        <a14:foregroundMark x1="36402" y1="3595" x2="84519" y2="25327"/>
                        <a14:foregroundMark x1="84519" y1="25327" x2="92887" y2="30719"/>
                        <a14:foregroundMark x1="92887" y1="30719" x2="93724" y2="35131"/>
                        <a14:foregroundMark x1="79916" y1="36601" x2="70921" y2="49183"/>
                        <a14:foregroundMark x1="70921" y1="49183" x2="70921" y2="49183"/>
                        <a14:foregroundMark x1="25732" y1="3758" x2="45816" y2="3268"/>
                      </a14:backgroundRemoval>
                    </a14:imgEffect>
                  </a14:imgLayer>
                </a14:imgProps>
              </a:ext>
              <a:ext uri="{28A0092B-C50C-407E-A947-70E740481C1C}">
                <a14:useLocalDpi xmlns:a14="http://schemas.microsoft.com/office/drawing/2010/main" val="0"/>
              </a:ext>
            </a:extLst>
          </a:blip>
          <a:srcRect/>
          <a:stretch>
            <a:fillRect/>
          </a:stretch>
        </p:blipFill>
        <p:spPr bwMode="auto">
          <a:xfrm rot="16200000">
            <a:off x="9137872" y="2580664"/>
            <a:ext cx="719005" cy="920567"/>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4" descr="Image result for hammer">
            <a:extLst>
              <a:ext uri="{FF2B5EF4-FFF2-40B4-BE49-F238E27FC236}">
                <a16:creationId xmlns:a16="http://schemas.microsoft.com/office/drawing/2014/main" id="{410E793A-14E6-12B3-CF98-801ACF36480F}"/>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3268" b="95752" l="2929" r="93724">
                        <a14:foregroundMark x1="31590" y1="16340" x2="67782" y2="41667"/>
                        <a14:foregroundMark x1="4184" y1="90523" x2="13389" y2="95752"/>
                        <a14:foregroundMark x1="13389" y1="95752" x2="15900" y2="95752"/>
                        <a14:foregroundMark x1="3347" y1="93137" x2="3556" y2="91176"/>
                        <a14:foregroundMark x1="25523" y1="5065" x2="36402" y2="3595"/>
                        <a14:foregroundMark x1="36402" y1="3595" x2="84519" y2="25327"/>
                        <a14:foregroundMark x1="84519" y1="25327" x2="92887" y2="30719"/>
                        <a14:foregroundMark x1="92887" y1="30719" x2="93724" y2="35131"/>
                        <a14:foregroundMark x1="79916" y1="36601" x2="70921" y2="49183"/>
                        <a14:foregroundMark x1="70921" y1="49183" x2="70921" y2="49183"/>
                        <a14:foregroundMark x1="25732" y1="3758" x2="45816" y2="3268"/>
                      </a14:backgroundRemoval>
                    </a14:imgEffect>
                  </a14:imgLayer>
                </a14:imgProps>
              </a:ext>
              <a:ext uri="{28A0092B-C50C-407E-A947-70E740481C1C}">
                <a14:useLocalDpi xmlns:a14="http://schemas.microsoft.com/office/drawing/2010/main" val="0"/>
              </a:ext>
            </a:extLst>
          </a:blip>
          <a:srcRect/>
          <a:stretch>
            <a:fillRect/>
          </a:stretch>
        </p:blipFill>
        <p:spPr bwMode="auto">
          <a:xfrm rot="16200000">
            <a:off x="10597388" y="3461126"/>
            <a:ext cx="719005" cy="920567"/>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4" descr="Image result for hammer">
            <a:extLst>
              <a:ext uri="{FF2B5EF4-FFF2-40B4-BE49-F238E27FC236}">
                <a16:creationId xmlns:a16="http://schemas.microsoft.com/office/drawing/2014/main" id="{1C521C6D-1239-FA96-497F-C443E336288D}"/>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3268" b="95752" l="2929" r="93724">
                        <a14:foregroundMark x1="31590" y1="16340" x2="67782" y2="41667"/>
                        <a14:foregroundMark x1="4184" y1="90523" x2="13389" y2="95752"/>
                        <a14:foregroundMark x1="13389" y1="95752" x2="15900" y2="95752"/>
                        <a14:foregroundMark x1="3347" y1="93137" x2="3556" y2="91176"/>
                        <a14:foregroundMark x1="25523" y1="5065" x2="36402" y2="3595"/>
                        <a14:foregroundMark x1="36402" y1="3595" x2="84519" y2="25327"/>
                        <a14:foregroundMark x1="84519" y1="25327" x2="92887" y2="30719"/>
                        <a14:foregroundMark x1="92887" y1="30719" x2="93724" y2="35131"/>
                        <a14:foregroundMark x1="79916" y1="36601" x2="70921" y2="49183"/>
                        <a14:foregroundMark x1="70921" y1="49183" x2="70921" y2="49183"/>
                        <a14:foregroundMark x1="25732" y1="3758" x2="45816" y2="3268"/>
                      </a14:backgroundRemoval>
                    </a14:imgEffect>
                  </a14:imgLayer>
                </a14:imgProps>
              </a:ext>
              <a:ext uri="{28A0092B-C50C-407E-A947-70E740481C1C}">
                <a14:useLocalDpi xmlns:a14="http://schemas.microsoft.com/office/drawing/2010/main" val="0"/>
              </a:ext>
            </a:extLst>
          </a:blip>
          <a:srcRect/>
          <a:stretch>
            <a:fillRect/>
          </a:stretch>
        </p:blipFill>
        <p:spPr bwMode="auto">
          <a:xfrm rot="16200000">
            <a:off x="9885794" y="-169545"/>
            <a:ext cx="719005" cy="920567"/>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4" descr="Image result for hammer">
            <a:extLst>
              <a:ext uri="{FF2B5EF4-FFF2-40B4-BE49-F238E27FC236}">
                <a16:creationId xmlns:a16="http://schemas.microsoft.com/office/drawing/2014/main" id="{B7E8CFDF-F2FF-B442-EDF5-EDA30A9BEE5F}"/>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3268" b="95752" l="2929" r="93724">
                        <a14:foregroundMark x1="31590" y1="16340" x2="67782" y2="41667"/>
                        <a14:foregroundMark x1="4184" y1="90523" x2="13389" y2="95752"/>
                        <a14:foregroundMark x1="13389" y1="95752" x2="15900" y2="95752"/>
                        <a14:foregroundMark x1="3347" y1="93137" x2="3556" y2="91176"/>
                        <a14:foregroundMark x1="25523" y1="5065" x2="36402" y2="3595"/>
                        <a14:foregroundMark x1="36402" y1="3595" x2="84519" y2="25327"/>
                        <a14:foregroundMark x1="84519" y1="25327" x2="92887" y2="30719"/>
                        <a14:foregroundMark x1="92887" y1="30719" x2="93724" y2="35131"/>
                        <a14:foregroundMark x1="79916" y1="36601" x2="70921" y2="49183"/>
                        <a14:foregroundMark x1="70921" y1="49183" x2="70921" y2="49183"/>
                        <a14:foregroundMark x1="25732" y1="3758" x2="45816" y2="3268"/>
                      </a14:backgroundRemoval>
                    </a14:imgEffect>
                  </a14:imgLayer>
                </a14:imgProps>
              </a:ext>
              <a:ext uri="{28A0092B-C50C-407E-A947-70E740481C1C}">
                <a14:useLocalDpi xmlns:a14="http://schemas.microsoft.com/office/drawing/2010/main" val="0"/>
              </a:ext>
            </a:extLst>
          </a:blip>
          <a:srcRect/>
          <a:stretch>
            <a:fillRect/>
          </a:stretch>
        </p:blipFill>
        <p:spPr bwMode="auto">
          <a:xfrm rot="16200000">
            <a:off x="11347286" y="1222485"/>
            <a:ext cx="719005" cy="920567"/>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F9E4D357-C62B-2302-D0ED-59A483BD0B95}"/>
              </a:ext>
            </a:extLst>
          </p:cNvPr>
          <p:cNvSpPr/>
          <p:nvPr/>
        </p:nvSpPr>
        <p:spPr>
          <a:xfrm>
            <a:off x="7335653" y="4435870"/>
            <a:ext cx="634255" cy="189189"/>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8CD26A9-D60A-4DBA-BE13-E689EE47DD2D}"/>
              </a:ext>
            </a:extLst>
          </p:cNvPr>
          <p:cNvPicPr>
            <a:picLocks noChangeAspect="1"/>
          </p:cNvPicPr>
          <p:nvPr/>
        </p:nvPicPr>
        <p:blipFill rotWithShape="1">
          <a:blip r:embed="rId12">
            <a:extLst>
              <a:ext uri="{28A0092B-C50C-407E-A947-70E740481C1C}">
                <a14:useLocalDpi xmlns:a14="http://schemas.microsoft.com/office/drawing/2010/main" val="0"/>
              </a:ext>
            </a:extLst>
          </a:blip>
          <a:srcRect b="53489"/>
          <a:stretch/>
        </p:blipFill>
        <p:spPr>
          <a:xfrm>
            <a:off x="7444390" y="4251547"/>
            <a:ext cx="416779" cy="305685"/>
          </a:xfrm>
          <a:prstGeom prst="rect">
            <a:avLst/>
          </a:prstGeom>
        </p:spPr>
      </p:pic>
      <p:pic>
        <p:nvPicPr>
          <p:cNvPr id="6" name="Picture 5">
            <a:extLst>
              <a:ext uri="{FF2B5EF4-FFF2-40B4-BE49-F238E27FC236}">
                <a16:creationId xmlns:a16="http://schemas.microsoft.com/office/drawing/2014/main" id="{9E538332-A921-61EA-2EE4-C07337F5D02F}"/>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1399" b="85315" l="3364" r="76453">
                        <a14:foregroundMark x1="38226" y1="6294" x2="38226" y2="6294"/>
                        <a14:foregroundMark x1="38532" y1="1748" x2="38532" y2="1748"/>
                        <a14:foregroundMark x1="22018" y1="10490" x2="22018" y2="10490"/>
                        <a14:foregroundMark x1="59327" y1="10490" x2="59327" y2="10490"/>
                        <a14:foregroundMark x1="29664" y1="30420" x2="29664" y2="30420"/>
                        <a14:foregroundMark x1="51682" y1="30070" x2="46483" y2="37762"/>
                        <a14:foregroundMark x1="29358" y1="26573" x2="30887" y2="35315"/>
                        <a14:foregroundMark x1="31193" y1="68881" x2="16944" y2="73724"/>
                        <a14:foregroundMark x1="58363" y1="77939" x2="67592" y2="76938"/>
                        <a14:foregroundMark x1="33639" y1="36713" x2="27829" y2="29371"/>
                        <a14:foregroundMark x1="50765" y1="32517" x2="48318" y2="29021"/>
                        <a14:foregroundMark x1="51070" y1="23776" x2="49235" y2="37063"/>
                        <a14:foregroundMark x1="66667" y1="57692" x2="66667" y2="57692"/>
                        <a14:foregroundMark x1="66361" y1="58392" x2="66361" y2="58392"/>
                        <a14:foregroundMark x1="66667" y1="56993" x2="66667" y2="56993"/>
                        <a14:foregroundMark x1="66361" y1="58042" x2="66361" y2="58042"/>
                        <a14:foregroundMark x1="66667" y1="57343" x2="66667" y2="58741"/>
                        <a14:foregroundMark x1="26606" y1="12937" x2="21407" y2="10490"/>
                        <a14:foregroundMark x1="48930" y1="11538" x2="63914" y2="9790"/>
                        <a14:backgroundMark x1="75229" y1="61888" x2="73700" y2="61888"/>
                        <a14:backgroundMark x1="67507" y1="58741" x2="67890" y2="60490"/>
                        <a14:backgroundMark x1="71278" y1="58392" x2="78899" y2="62587"/>
                        <a14:backgroundMark x1="73089" y1="61189" x2="77370" y2="67133"/>
                        <a14:backgroundMark x1="74924" y1="67483" x2="71689" y2="58741"/>
                        <a14:backgroundMark x1="72783" y1="58392" x2="77982" y2="61538"/>
                        <a14:backgroundMark x1="2752" y1="79371" x2="7645" y2="81119"/>
                        <a14:backgroundMark x1="29969" y1="84615" x2="47706" y2="83566"/>
                        <a14:backgroundMark x1="12232" y1="82168" x2="4281" y2="76573"/>
                        <a14:backgroundMark x1="9786" y1="73776" x2="11315" y2="71329"/>
                        <a14:backgroundMark x1="7645" y1="72727" x2="15291" y2="82867"/>
                        <a14:backgroundMark x1="15291" y1="82867" x2="28135" y2="83217"/>
                        <a14:backgroundMark x1="28135" y1="83217" x2="44954" y2="83217"/>
                        <a14:backgroundMark x1="44954" y1="83217" x2="60245" y2="84615"/>
                        <a14:backgroundMark x1="59021" y1="86014" x2="69725" y2="83916"/>
                        <a14:backgroundMark x1="69725" y1="83916" x2="75535" y2="74126"/>
                        <a14:backgroundMark x1="75535" y1="74476" x2="74618" y2="80070"/>
                        <a14:backgroundMark x1="70642" y1="75524" x2="68502" y2="76923"/>
                        <a14:backgroundMark x1="72477" y1="79021" x2="68196" y2="76224"/>
                        <a14:backgroundMark x1="69725" y1="77273" x2="67584" y2="76923"/>
                      </a14:backgroundRemoval>
                    </a14:imgEffect>
                  </a14:imgLayer>
                </a14:imgProps>
              </a:ext>
              <a:ext uri="{28A0092B-C50C-407E-A947-70E740481C1C}">
                <a14:useLocalDpi xmlns:a14="http://schemas.microsoft.com/office/drawing/2010/main" val="0"/>
              </a:ext>
            </a:extLst>
          </a:blip>
          <a:srcRect r="19851" b="11667"/>
          <a:stretch/>
        </p:blipFill>
        <p:spPr>
          <a:xfrm>
            <a:off x="7335653" y="4080366"/>
            <a:ext cx="613272" cy="531654"/>
          </a:xfrm>
          <a:prstGeom prst="rect">
            <a:avLst/>
          </a:prstGeom>
        </p:spPr>
      </p:pic>
      <p:sp>
        <p:nvSpPr>
          <p:cNvPr id="10" name="Oval 9">
            <a:extLst>
              <a:ext uri="{FF2B5EF4-FFF2-40B4-BE49-F238E27FC236}">
                <a16:creationId xmlns:a16="http://schemas.microsoft.com/office/drawing/2014/main" id="{2946C6BC-FB72-37AC-A4A7-221ED78F764E}"/>
              </a:ext>
            </a:extLst>
          </p:cNvPr>
          <p:cNvSpPr/>
          <p:nvPr/>
        </p:nvSpPr>
        <p:spPr>
          <a:xfrm>
            <a:off x="10261733" y="4435870"/>
            <a:ext cx="634255" cy="189189"/>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A3CE6E9-5B93-1A73-ECF3-722135B41AEF}"/>
              </a:ext>
            </a:extLst>
          </p:cNvPr>
          <p:cNvPicPr>
            <a:picLocks noChangeAspect="1"/>
          </p:cNvPicPr>
          <p:nvPr/>
        </p:nvPicPr>
        <p:blipFill rotWithShape="1">
          <a:blip r:embed="rId12">
            <a:extLst>
              <a:ext uri="{28A0092B-C50C-407E-A947-70E740481C1C}">
                <a14:useLocalDpi xmlns:a14="http://schemas.microsoft.com/office/drawing/2010/main" val="0"/>
              </a:ext>
            </a:extLst>
          </a:blip>
          <a:srcRect b="53489"/>
          <a:stretch/>
        </p:blipFill>
        <p:spPr>
          <a:xfrm>
            <a:off x="10370470" y="4251547"/>
            <a:ext cx="416779" cy="305685"/>
          </a:xfrm>
          <a:prstGeom prst="rect">
            <a:avLst/>
          </a:prstGeom>
        </p:spPr>
      </p:pic>
      <p:pic>
        <p:nvPicPr>
          <p:cNvPr id="12" name="Picture 11">
            <a:extLst>
              <a:ext uri="{FF2B5EF4-FFF2-40B4-BE49-F238E27FC236}">
                <a16:creationId xmlns:a16="http://schemas.microsoft.com/office/drawing/2014/main" id="{1AF0A8D9-DDA3-2A63-3A68-72A61FA3D798}"/>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1399" b="85315" l="3364" r="76453">
                        <a14:foregroundMark x1="38226" y1="6294" x2="38226" y2="6294"/>
                        <a14:foregroundMark x1="38532" y1="1748" x2="38532" y2="1748"/>
                        <a14:foregroundMark x1="22018" y1="10490" x2="22018" y2="10490"/>
                        <a14:foregroundMark x1="59327" y1="10490" x2="59327" y2="10490"/>
                        <a14:foregroundMark x1="29664" y1="30420" x2="29664" y2="30420"/>
                        <a14:foregroundMark x1="51682" y1="30070" x2="46483" y2="37762"/>
                        <a14:foregroundMark x1="29358" y1="26573" x2="30887" y2="35315"/>
                        <a14:foregroundMark x1="31193" y1="68881" x2="16944" y2="73724"/>
                        <a14:foregroundMark x1="58363" y1="77939" x2="67592" y2="76938"/>
                        <a14:foregroundMark x1="33639" y1="36713" x2="27829" y2="29371"/>
                        <a14:foregroundMark x1="50765" y1="32517" x2="48318" y2="29021"/>
                        <a14:foregroundMark x1="51070" y1="23776" x2="49235" y2="37063"/>
                        <a14:foregroundMark x1="66667" y1="57692" x2="66667" y2="57692"/>
                        <a14:foregroundMark x1="66361" y1="58392" x2="66361" y2="58392"/>
                        <a14:foregroundMark x1="66667" y1="56993" x2="66667" y2="56993"/>
                        <a14:foregroundMark x1="66361" y1="58042" x2="66361" y2="58042"/>
                        <a14:foregroundMark x1="66667" y1="57343" x2="66667" y2="58741"/>
                        <a14:foregroundMark x1="26606" y1="12937" x2="21407" y2="10490"/>
                        <a14:foregroundMark x1="48930" y1="11538" x2="63914" y2="9790"/>
                        <a14:backgroundMark x1="75229" y1="61888" x2="73700" y2="61888"/>
                        <a14:backgroundMark x1="67507" y1="58741" x2="67890" y2="60490"/>
                        <a14:backgroundMark x1="71278" y1="58392" x2="78899" y2="62587"/>
                        <a14:backgroundMark x1="73089" y1="61189" x2="77370" y2="67133"/>
                        <a14:backgroundMark x1="74924" y1="67483" x2="71689" y2="58741"/>
                        <a14:backgroundMark x1="72783" y1="58392" x2="77982" y2="61538"/>
                        <a14:backgroundMark x1="2752" y1="79371" x2="7645" y2="81119"/>
                        <a14:backgroundMark x1="29969" y1="84615" x2="47706" y2="83566"/>
                        <a14:backgroundMark x1="12232" y1="82168" x2="4281" y2="76573"/>
                        <a14:backgroundMark x1="9786" y1="73776" x2="11315" y2="71329"/>
                        <a14:backgroundMark x1="7645" y1="72727" x2="15291" y2="82867"/>
                        <a14:backgroundMark x1="15291" y1="82867" x2="28135" y2="83217"/>
                        <a14:backgroundMark x1="28135" y1="83217" x2="44954" y2="83217"/>
                        <a14:backgroundMark x1="44954" y1="83217" x2="60245" y2="84615"/>
                        <a14:backgroundMark x1="59021" y1="86014" x2="69725" y2="83916"/>
                        <a14:backgroundMark x1="69725" y1="83916" x2="75535" y2="74126"/>
                        <a14:backgroundMark x1="75535" y1="74476" x2="74618" y2="80070"/>
                        <a14:backgroundMark x1="70642" y1="75524" x2="68502" y2="76923"/>
                        <a14:backgroundMark x1="72477" y1="79021" x2="68196" y2="76224"/>
                        <a14:backgroundMark x1="69725" y1="77273" x2="67584" y2="76923"/>
                      </a14:backgroundRemoval>
                    </a14:imgEffect>
                  </a14:imgLayer>
                </a14:imgProps>
              </a:ext>
              <a:ext uri="{28A0092B-C50C-407E-A947-70E740481C1C}">
                <a14:useLocalDpi xmlns:a14="http://schemas.microsoft.com/office/drawing/2010/main" val="0"/>
              </a:ext>
            </a:extLst>
          </a:blip>
          <a:srcRect r="19851" b="11667"/>
          <a:stretch/>
        </p:blipFill>
        <p:spPr>
          <a:xfrm>
            <a:off x="10265256" y="4086537"/>
            <a:ext cx="613272" cy="531654"/>
          </a:xfrm>
          <a:prstGeom prst="rect">
            <a:avLst/>
          </a:prstGeom>
        </p:spPr>
      </p:pic>
      <p:sp>
        <p:nvSpPr>
          <p:cNvPr id="13" name="Oval 12">
            <a:extLst>
              <a:ext uri="{FF2B5EF4-FFF2-40B4-BE49-F238E27FC236}">
                <a16:creationId xmlns:a16="http://schemas.microsoft.com/office/drawing/2014/main" id="{9DF312DB-A1B2-2E32-AFC2-5AC102042EFD}"/>
              </a:ext>
            </a:extLst>
          </p:cNvPr>
          <p:cNvSpPr/>
          <p:nvPr/>
        </p:nvSpPr>
        <p:spPr>
          <a:xfrm>
            <a:off x="8805308" y="3507968"/>
            <a:ext cx="634255" cy="189189"/>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C596D35-DD5C-1F8D-07BE-2CB8907F0DF5}"/>
              </a:ext>
            </a:extLst>
          </p:cNvPr>
          <p:cNvPicPr>
            <a:picLocks noChangeAspect="1"/>
          </p:cNvPicPr>
          <p:nvPr/>
        </p:nvPicPr>
        <p:blipFill rotWithShape="1">
          <a:blip r:embed="rId12">
            <a:extLst>
              <a:ext uri="{28A0092B-C50C-407E-A947-70E740481C1C}">
                <a14:useLocalDpi xmlns:a14="http://schemas.microsoft.com/office/drawing/2010/main" val="0"/>
              </a:ext>
            </a:extLst>
          </a:blip>
          <a:srcRect b="53489"/>
          <a:stretch/>
        </p:blipFill>
        <p:spPr>
          <a:xfrm>
            <a:off x="8914045" y="3323645"/>
            <a:ext cx="416779" cy="305685"/>
          </a:xfrm>
          <a:prstGeom prst="rect">
            <a:avLst/>
          </a:prstGeom>
        </p:spPr>
      </p:pic>
      <p:pic>
        <p:nvPicPr>
          <p:cNvPr id="15" name="Picture 14">
            <a:extLst>
              <a:ext uri="{FF2B5EF4-FFF2-40B4-BE49-F238E27FC236}">
                <a16:creationId xmlns:a16="http://schemas.microsoft.com/office/drawing/2014/main" id="{158B22C4-FCB1-CE59-47E3-F561C3F7F94D}"/>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1399" b="85315" l="3364" r="76453">
                        <a14:foregroundMark x1="38226" y1="6294" x2="38226" y2="6294"/>
                        <a14:foregroundMark x1="38532" y1="1748" x2="38532" y2="1748"/>
                        <a14:foregroundMark x1="22018" y1="10490" x2="22018" y2="10490"/>
                        <a14:foregroundMark x1="59327" y1="10490" x2="59327" y2="10490"/>
                        <a14:foregroundMark x1="29664" y1="30420" x2="29664" y2="30420"/>
                        <a14:foregroundMark x1="51682" y1="30070" x2="46483" y2="37762"/>
                        <a14:foregroundMark x1="29358" y1="26573" x2="30887" y2="35315"/>
                        <a14:foregroundMark x1="31193" y1="68881" x2="16944" y2="73724"/>
                        <a14:foregroundMark x1="58363" y1="77939" x2="67592" y2="76938"/>
                        <a14:foregroundMark x1="33639" y1="36713" x2="27829" y2="29371"/>
                        <a14:foregroundMark x1="50765" y1="32517" x2="48318" y2="29021"/>
                        <a14:foregroundMark x1="51070" y1="23776" x2="49235" y2="37063"/>
                        <a14:foregroundMark x1="66667" y1="57692" x2="66667" y2="57692"/>
                        <a14:foregroundMark x1="66361" y1="58392" x2="66361" y2="58392"/>
                        <a14:foregroundMark x1="66667" y1="56993" x2="66667" y2="56993"/>
                        <a14:foregroundMark x1="66361" y1="58042" x2="66361" y2="58042"/>
                        <a14:foregroundMark x1="66667" y1="57343" x2="66667" y2="58741"/>
                        <a14:foregroundMark x1="26606" y1="12937" x2="21407" y2="10490"/>
                        <a14:foregroundMark x1="48930" y1="11538" x2="63914" y2="9790"/>
                        <a14:backgroundMark x1="75229" y1="61888" x2="73700" y2="61888"/>
                        <a14:backgroundMark x1="67507" y1="58741" x2="67890" y2="60490"/>
                        <a14:backgroundMark x1="71278" y1="58392" x2="78899" y2="62587"/>
                        <a14:backgroundMark x1="73089" y1="61189" x2="77370" y2="67133"/>
                        <a14:backgroundMark x1="74924" y1="67483" x2="71689" y2="58741"/>
                        <a14:backgroundMark x1="72783" y1="58392" x2="77982" y2="61538"/>
                        <a14:backgroundMark x1="2752" y1="79371" x2="7645" y2="81119"/>
                        <a14:backgroundMark x1="29969" y1="84615" x2="47706" y2="83566"/>
                        <a14:backgroundMark x1="12232" y1="82168" x2="4281" y2="76573"/>
                        <a14:backgroundMark x1="9786" y1="73776" x2="11315" y2="71329"/>
                        <a14:backgroundMark x1="7645" y1="72727" x2="15291" y2="82867"/>
                        <a14:backgroundMark x1="15291" y1="82867" x2="28135" y2="83217"/>
                        <a14:backgroundMark x1="28135" y1="83217" x2="44954" y2="83217"/>
                        <a14:backgroundMark x1="44954" y1="83217" x2="60245" y2="84615"/>
                        <a14:backgroundMark x1="59021" y1="86014" x2="69725" y2="83916"/>
                        <a14:backgroundMark x1="69725" y1="83916" x2="75535" y2="74126"/>
                        <a14:backgroundMark x1="75535" y1="74476" x2="74618" y2="80070"/>
                        <a14:backgroundMark x1="70642" y1="75524" x2="68502" y2="76923"/>
                        <a14:backgroundMark x1="72477" y1="79021" x2="68196" y2="76224"/>
                        <a14:backgroundMark x1="69725" y1="77273" x2="67584" y2="76923"/>
                      </a14:backgroundRemoval>
                    </a14:imgEffect>
                  </a14:imgLayer>
                </a14:imgProps>
              </a:ext>
              <a:ext uri="{28A0092B-C50C-407E-A947-70E740481C1C}">
                <a14:useLocalDpi xmlns:a14="http://schemas.microsoft.com/office/drawing/2010/main" val="0"/>
              </a:ext>
            </a:extLst>
          </a:blip>
          <a:srcRect r="19851" b="11667"/>
          <a:stretch/>
        </p:blipFill>
        <p:spPr>
          <a:xfrm>
            <a:off x="8805308" y="3152464"/>
            <a:ext cx="613272" cy="531654"/>
          </a:xfrm>
          <a:prstGeom prst="rect">
            <a:avLst/>
          </a:prstGeom>
        </p:spPr>
      </p:pic>
      <p:sp>
        <p:nvSpPr>
          <p:cNvPr id="16" name="Oval 15">
            <a:extLst>
              <a:ext uri="{FF2B5EF4-FFF2-40B4-BE49-F238E27FC236}">
                <a16:creationId xmlns:a16="http://schemas.microsoft.com/office/drawing/2014/main" id="{DB34066E-94B7-7D30-0670-84CDC82392AF}"/>
              </a:ext>
            </a:extLst>
          </p:cNvPr>
          <p:cNvSpPr/>
          <p:nvPr/>
        </p:nvSpPr>
        <p:spPr>
          <a:xfrm>
            <a:off x="11013268" y="2099920"/>
            <a:ext cx="634255" cy="189189"/>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58A93D9A-0C79-4E29-8C6C-7405A0B71C75}"/>
              </a:ext>
            </a:extLst>
          </p:cNvPr>
          <p:cNvPicPr>
            <a:picLocks noChangeAspect="1"/>
          </p:cNvPicPr>
          <p:nvPr/>
        </p:nvPicPr>
        <p:blipFill rotWithShape="1">
          <a:blip r:embed="rId12">
            <a:extLst>
              <a:ext uri="{28A0092B-C50C-407E-A947-70E740481C1C}">
                <a14:useLocalDpi xmlns:a14="http://schemas.microsoft.com/office/drawing/2010/main" val="0"/>
              </a:ext>
            </a:extLst>
          </a:blip>
          <a:srcRect b="53489"/>
          <a:stretch/>
        </p:blipFill>
        <p:spPr>
          <a:xfrm>
            <a:off x="11122005" y="1915597"/>
            <a:ext cx="416779" cy="305685"/>
          </a:xfrm>
          <a:prstGeom prst="rect">
            <a:avLst/>
          </a:prstGeom>
        </p:spPr>
      </p:pic>
      <p:pic>
        <p:nvPicPr>
          <p:cNvPr id="18" name="Picture 17">
            <a:extLst>
              <a:ext uri="{FF2B5EF4-FFF2-40B4-BE49-F238E27FC236}">
                <a16:creationId xmlns:a16="http://schemas.microsoft.com/office/drawing/2014/main" id="{3BD57ECC-8720-D12B-F129-C32C79D37EEE}"/>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1399" b="85315" l="3364" r="76453">
                        <a14:foregroundMark x1="38226" y1="6294" x2="38226" y2="6294"/>
                        <a14:foregroundMark x1="38532" y1="1748" x2="38532" y2="1748"/>
                        <a14:foregroundMark x1="22018" y1="10490" x2="22018" y2="10490"/>
                        <a14:foregroundMark x1="59327" y1="10490" x2="59327" y2="10490"/>
                        <a14:foregroundMark x1="29664" y1="30420" x2="29664" y2="30420"/>
                        <a14:foregroundMark x1="51682" y1="30070" x2="46483" y2="37762"/>
                        <a14:foregroundMark x1="29358" y1="26573" x2="30887" y2="35315"/>
                        <a14:foregroundMark x1="31193" y1="68881" x2="16944" y2="73724"/>
                        <a14:foregroundMark x1="58363" y1="77939" x2="67592" y2="76938"/>
                        <a14:foregroundMark x1="33639" y1="36713" x2="27829" y2="29371"/>
                        <a14:foregroundMark x1="50765" y1="32517" x2="48318" y2="29021"/>
                        <a14:foregroundMark x1="51070" y1="23776" x2="49235" y2="37063"/>
                        <a14:foregroundMark x1="66667" y1="57692" x2="66667" y2="57692"/>
                        <a14:foregroundMark x1="66361" y1="58392" x2="66361" y2="58392"/>
                        <a14:foregroundMark x1="66667" y1="56993" x2="66667" y2="56993"/>
                        <a14:foregroundMark x1="66361" y1="58042" x2="66361" y2="58042"/>
                        <a14:foregroundMark x1="66667" y1="57343" x2="66667" y2="58741"/>
                        <a14:foregroundMark x1="26606" y1="12937" x2="21407" y2="10490"/>
                        <a14:foregroundMark x1="48930" y1="11538" x2="63914" y2="9790"/>
                        <a14:backgroundMark x1="75229" y1="61888" x2="73700" y2="61888"/>
                        <a14:backgroundMark x1="67507" y1="58741" x2="67890" y2="60490"/>
                        <a14:backgroundMark x1="71278" y1="58392" x2="78899" y2="62587"/>
                        <a14:backgroundMark x1="73089" y1="61189" x2="77370" y2="67133"/>
                        <a14:backgroundMark x1="74924" y1="67483" x2="71689" y2="58741"/>
                        <a14:backgroundMark x1="72783" y1="58392" x2="77982" y2="61538"/>
                        <a14:backgroundMark x1="2752" y1="79371" x2="7645" y2="81119"/>
                        <a14:backgroundMark x1="29969" y1="84615" x2="47706" y2="83566"/>
                        <a14:backgroundMark x1="12232" y1="82168" x2="4281" y2="76573"/>
                        <a14:backgroundMark x1="9786" y1="73776" x2="11315" y2="71329"/>
                        <a14:backgroundMark x1="7645" y1="72727" x2="15291" y2="82867"/>
                        <a14:backgroundMark x1="15291" y1="82867" x2="28135" y2="83217"/>
                        <a14:backgroundMark x1="28135" y1="83217" x2="44954" y2="83217"/>
                        <a14:backgroundMark x1="44954" y1="83217" x2="60245" y2="84615"/>
                        <a14:backgroundMark x1="59021" y1="86014" x2="69725" y2="83916"/>
                        <a14:backgroundMark x1="69725" y1="83916" x2="75535" y2="74126"/>
                        <a14:backgroundMark x1="75535" y1="74476" x2="74618" y2="80070"/>
                        <a14:backgroundMark x1="70642" y1="75524" x2="68502" y2="76923"/>
                        <a14:backgroundMark x1="72477" y1="79021" x2="68196" y2="76224"/>
                        <a14:backgroundMark x1="69725" y1="77273" x2="67584" y2="76923"/>
                      </a14:backgroundRemoval>
                    </a14:imgEffect>
                  </a14:imgLayer>
                </a14:imgProps>
              </a:ext>
              <a:ext uri="{28A0092B-C50C-407E-A947-70E740481C1C}">
                <a14:useLocalDpi xmlns:a14="http://schemas.microsoft.com/office/drawing/2010/main" val="0"/>
              </a:ext>
            </a:extLst>
          </a:blip>
          <a:srcRect r="19851" b="11667"/>
          <a:stretch/>
        </p:blipFill>
        <p:spPr>
          <a:xfrm>
            <a:off x="11013268" y="1744416"/>
            <a:ext cx="613272" cy="531654"/>
          </a:xfrm>
          <a:prstGeom prst="rect">
            <a:avLst/>
          </a:prstGeom>
        </p:spPr>
      </p:pic>
      <p:sp>
        <p:nvSpPr>
          <p:cNvPr id="26" name="Oval 25">
            <a:extLst>
              <a:ext uri="{FF2B5EF4-FFF2-40B4-BE49-F238E27FC236}">
                <a16:creationId xmlns:a16="http://schemas.microsoft.com/office/drawing/2014/main" id="{65C79937-27E8-831A-228E-A455B321E170}"/>
              </a:ext>
            </a:extLst>
          </p:cNvPr>
          <p:cNvSpPr/>
          <p:nvPr/>
        </p:nvSpPr>
        <p:spPr>
          <a:xfrm>
            <a:off x="8043149" y="2121461"/>
            <a:ext cx="634255" cy="189189"/>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A1BBF427-50D8-1313-D13C-9FBA334CD035}"/>
              </a:ext>
            </a:extLst>
          </p:cNvPr>
          <p:cNvPicPr>
            <a:picLocks noChangeAspect="1"/>
          </p:cNvPicPr>
          <p:nvPr/>
        </p:nvPicPr>
        <p:blipFill rotWithShape="1">
          <a:blip r:embed="rId12">
            <a:extLst>
              <a:ext uri="{28A0092B-C50C-407E-A947-70E740481C1C}">
                <a14:useLocalDpi xmlns:a14="http://schemas.microsoft.com/office/drawing/2010/main" val="0"/>
              </a:ext>
            </a:extLst>
          </a:blip>
          <a:srcRect b="53489"/>
          <a:stretch/>
        </p:blipFill>
        <p:spPr>
          <a:xfrm>
            <a:off x="8151886" y="1937138"/>
            <a:ext cx="416779" cy="305685"/>
          </a:xfrm>
          <a:prstGeom prst="rect">
            <a:avLst/>
          </a:prstGeom>
        </p:spPr>
      </p:pic>
      <p:pic>
        <p:nvPicPr>
          <p:cNvPr id="29" name="Picture 28">
            <a:extLst>
              <a:ext uri="{FF2B5EF4-FFF2-40B4-BE49-F238E27FC236}">
                <a16:creationId xmlns:a16="http://schemas.microsoft.com/office/drawing/2014/main" id="{5186A569-085F-B114-B71F-3C38E97A3772}"/>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1399" b="85315" l="3364" r="76453">
                        <a14:foregroundMark x1="38226" y1="6294" x2="38226" y2="6294"/>
                        <a14:foregroundMark x1="38532" y1="1748" x2="38532" y2="1748"/>
                        <a14:foregroundMark x1="22018" y1="10490" x2="22018" y2="10490"/>
                        <a14:foregroundMark x1="59327" y1="10490" x2="59327" y2="10490"/>
                        <a14:foregroundMark x1="29664" y1="30420" x2="29664" y2="30420"/>
                        <a14:foregroundMark x1="51682" y1="30070" x2="46483" y2="37762"/>
                        <a14:foregroundMark x1="29358" y1="26573" x2="30887" y2="35315"/>
                        <a14:foregroundMark x1="31193" y1="68881" x2="16944" y2="73724"/>
                        <a14:foregroundMark x1="58363" y1="77939" x2="67592" y2="76938"/>
                        <a14:foregroundMark x1="33639" y1="36713" x2="27829" y2="29371"/>
                        <a14:foregroundMark x1="50765" y1="32517" x2="48318" y2="29021"/>
                        <a14:foregroundMark x1="51070" y1="23776" x2="49235" y2="37063"/>
                        <a14:foregroundMark x1="66667" y1="57692" x2="66667" y2="57692"/>
                        <a14:foregroundMark x1="66361" y1="58392" x2="66361" y2="58392"/>
                        <a14:foregroundMark x1="66667" y1="56993" x2="66667" y2="56993"/>
                        <a14:foregroundMark x1="66361" y1="58042" x2="66361" y2="58042"/>
                        <a14:foregroundMark x1="66667" y1="57343" x2="66667" y2="58741"/>
                        <a14:foregroundMark x1="26606" y1="12937" x2="21407" y2="10490"/>
                        <a14:foregroundMark x1="48930" y1="11538" x2="63914" y2="9790"/>
                        <a14:backgroundMark x1="75229" y1="61888" x2="73700" y2="61888"/>
                        <a14:backgroundMark x1="67507" y1="58741" x2="67890" y2="60490"/>
                        <a14:backgroundMark x1="71278" y1="58392" x2="78899" y2="62587"/>
                        <a14:backgroundMark x1="73089" y1="61189" x2="77370" y2="67133"/>
                        <a14:backgroundMark x1="74924" y1="67483" x2="71689" y2="58741"/>
                        <a14:backgroundMark x1="72783" y1="58392" x2="77982" y2="61538"/>
                        <a14:backgroundMark x1="2752" y1="79371" x2="7645" y2="81119"/>
                        <a14:backgroundMark x1="29969" y1="84615" x2="47706" y2="83566"/>
                        <a14:backgroundMark x1="12232" y1="82168" x2="4281" y2="76573"/>
                        <a14:backgroundMark x1="9786" y1="73776" x2="11315" y2="71329"/>
                        <a14:backgroundMark x1="7645" y1="72727" x2="15291" y2="82867"/>
                        <a14:backgroundMark x1="15291" y1="82867" x2="28135" y2="83217"/>
                        <a14:backgroundMark x1="28135" y1="83217" x2="44954" y2="83217"/>
                        <a14:backgroundMark x1="44954" y1="83217" x2="60245" y2="84615"/>
                        <a14:backgroundMark x1="59021" y1="86014" x2="69725" y2="83916"/>
                        <a14:backgroundMark x1="69725" y1="83916" x2="75535" y2="74126"/>
                        <a14:backgroundMark x1="75535" y1="74476" x2="74618" y2="80070"/>
                        <a14:backgroundMark x1="70642" y1="75524" x2="68502" y2="76923"/>
                        <a14:backgroundMark x1="72477" y1="79021" x2="68196" y2="76224"/>
                        <a14:backgroundMark x1="69725" y1="77273" x2="67584" y2="76923"/>
                      </a14:backgroundRemoval>
                    </a14:imgEffect>
                  </a14:imgLayer>
                </a14:imgProps>
              </a:ext>
              <a:ext uri="{28A0092B-C50C-407E-A947-70E740481C1C}">
                <a14:useLocalDpi xmlns:a14="http://schemas.microsoft.com/office/drawing/2010/main" val="0"/>
              </a:ext>
            </a:extLst>
          </a:blip>
          <a:srcRect r="19851" b="11667"/>
          <a:stretch/>
        </p:blipFill>
        <p:spPr>
          <a:xfrm>
            <a:off x="8043149" y="1765957"/>
            <a:ext cx="613272" cy="531654"/>
          </a:xfrm>
          <a:prstGeom prst="rect">
            <a:avLst/>
          </a:prstGeom>
        </p:spPr>
      </p:pic>
      <p:sp>
        <p:nvSpPr>
          <p:cNvPr id="31" name="Oval 30">
            <a:extLst>
              <a:ext uri="{FF2B5EF4-FFF2-40B4-BE49-F238E27FC236}">
                <a16:creationId xmlns:a16="http://schemas.microsoft.com/office/drawing/2014/main" id="{B2E71B90-C68F-B820-9785-E2F0C382819B}"/>
              </a:ext>
            </a:extLst>
          </p:cNvPr>
          <p:cNvSpPr/>
          <p:nvPr/>
        </p:nvSpPr>
        <p:spPr>
          <a:xfrm>
            <a:off x="6208868" y="2819029"/>
            <a:ext cx="634255" cy="189189"/>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CAC19475-C2B5-66A3-AF17-EF8C57B76099}"/>
              </a:ext>
            </a:extLst>
          </p:cNvPr>
          <p:cNvPicPr>
            <a:picLocks noChangeAspect="1"/>
          </p:cNvPicPr>
          <p:nvPr/>
        </p:nvPicPr>
        <p:blipFill rotWithShape="1">
          <a:blip r:embed="rId12">
            <a:extLst>
              <a:ext uri="{28A0092B-C50C-407E-A947-70E740481C1C}">
                <a14:useLocalDpi xmlns:a14="http://schemas.microsoft.com/office/drawing/2010/main" val="0"/>
              </a:ext>
            </a:extLst>
          </a:blip>
          <a:srcRect b="53489"/>
          <a:stretch/>
        </p:blipFill>
        <p:spPr>
          <a:xfrm>
            <a:off x="6317605" y="2634706"/>
            <a:ext cx="416779" cy="305685"/>
          </a:xfrm>
          <a:prstGeom prst="rect">
            <a:avLst/>
          </a:prstGeom>
        </p:spPr>
      </p:pic>
      <p:pic>
        <p:nvPicPr>
          <p:cNvPr id="34" name="Picture 33">
            <a:extLst>
              <a:ext uri="{FF2B5EF4-FFF2-40B4-BE49-F238E27FC236}">
                <a16:creationId xmlns:a16="http://schemas.microsoft.com/office/drawing/2014/main" id="{E429B7C2-ACEE-297D-EAD3-DA9FC6306EF0}"/>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1399" b="85315" l="3364" r="76453">
                        <a14:foregroundMark x1="38226" y1="6294" x2="38226" y2="6294"/>
                        <a14:foregroundMark x1="38532" y1="1748" x2="38532" y2="1748"/>
                        <a14:foregroundMark x1="22018" y1="10490" x2="22018" y2="10490"/>
                        <a14:foregroundMark x1="59327" y1="10490" x2="59327" y2="10490"/>
                        <a14:foregroundMark x1="29664" y1="30420" x2="29664" y2="30420"/>
                        <a14:foregroundMark x1="51682" y1="30070" x2="46483" y2="37762"/>
                        <a14:foregroundMark x1="29358" y1="26573" x2="30887" y2="35315"/>
                        <a14:foregroundMark x1="31193" y1="68881" x2="16944" y2="73724"/>
                        <a14:foregroundMark x1="58363" y1="77939" x2="67592" y2="76938"/>
                        <a14:foregroundMark x1="33639" y1="36713" x2="27829" y2="29371"/>
                        <a14:foregroundMark x1="50765" y1="32517" x2="48318" y2="29021"/>
                        <a14:foregroundMark x1="51070" y1="23776" x2="49235" y2="37063"/>
                        <a14:foregroundMark x1="66667" y1="57692" x2="66667" y2="57692"/>
                        <a14:foregroundMark x1="66361" y1="58392" x2="66361" y2="58392"/>
                        <a14:foregroundMark x1="66667" y1="56993" x2="66667" y2="56993"/>
                        <a14:foregroundMark x1="66361" y1="58042" x2="66361" y2="58042"/>
                        <a14:foregroundMark x1="66667" y1="57343" x2="66667" y2="58741"/>
                        <a14:foregroundMark x1="26606" y1="12937" x2="21407" y2="10490"/>
                        <a14:foregroundMark x1="48930" y1="11538" x2="63914" y2="9790"/>
                        <a14:backgroundMark x1="75229" y1="61888" x2="73700" y2="61888"/>
                        <a14:backgroundMark x1="67507" y1="58741" x2="67890" y2="60490"/>
                        <a14:backgroundMark x1="71278" y1="58392" x2="78899" y2="62587"/>
                        <a14:backgroundMark x1="73089" y1="61189" x2="77370" y2="67133"/>
                        <a14:backgroundMark x1="74924" y1="67483" x2="71689" y2="58741"/>
                        <a14:backgroundMark x1="72783" y1="58392" x2="77982" y2="61538"/>
                        <a14:backgroundMark x1="2752" y1="79371" x2="7645" y2="81119"/>
                        <a14:backgroundMark x1="29969" y1="84615" x2="47706" y2="83566"/>
                        <a14:backgroundMark x1="12232" y1="82168" x2="4281" y2="76573"/>
                        <a14:backgroundMark x1="9786" y1="73776" x2="11315" y2="71329"/>
                        <a14:backgroundMark x1="7645" y1="72727" x2="15291" y2="82867"/>
                        <a14:backgroundMark x1="15291" y1="82867" x2="28135" y2="83217"/>
                        <a14:backgroundMark x1="28135" y1="83217" x2="44954" y2="83217"/>
                        <a14:backgroundMark x1="44954" y1="83217" x2="60245" y2="84615"/>
                        <a14:backgroundMark x1="59021" y1="86014" x2="69725" y2="83916"/>
                        <a14:backgroundMark x1="69725" y1="83916" x2="75535" y2="74126"/>
                        <a14:backgroundMark x1="75535" y1="74476" x2="74618" y2="80070"/>
                        <a14:backgroundMark x1="70642" y1="75524" x2="68502" y2="76923"/>
                        <a14:backgroundMark x1="72477" y1="79021" x2="68196" y2="76224"/>
                        <a14:backgroundMark x1="69725" y1="77273" x2="67584" y2="76923"/>
                      </a14:backgroundRemoval>
                    </a14:imgEffect>
                  </a14:imgLayer>
                </a14:imgProps>
              </a:ext>
              <a:ext uri="{28A0092B-C50C-407E-A947-70E740481C1C}">
                <a14:useLocalDpi xmlns:a14="http://schemas.microsoft.com/office/drawing/2010/main" val="0"/>
              </a:ext>
            </a:extLst>
          </a:blip>
          <a:srcRect r="19851" b="11667"/>
          <a:stretch/>
        </p:blipFill>
        <p:spPr>
          <a:xfrm>
            <a:off x="6208868" y="2463525"/>
            <a:ext cx="613272" cy="531654"/>
          </a:xfrm>
          <a:prstGeom prst="rect">
            <a:avLst/>
          </a:prstGeom>
        </p:spPr>
      </p:pic>
      <p:sp>
        <p:nvSpPr>
          <p:cNvPr id="35" name="Oval 34">
            <a:extLst>
              <a:ext uri="{FF2B5EF4-FFF2-40B4-BE49-F238E27FC236}">
                <a16:creationId xmlns:a16="http://schemas.microsoft.com/office/drawing/2014/main" id="{3F1E09EE-7CDA-DE72-AADD-3271BD227DB6}"/>
              </a:ext>
            </a:extLst>
          </p:cNvPr>
          <p:cNvSpPr/>
          <p:nvPr/>
        </p:nvSpPr>
        <p:spPr>
          <a:xfrm>
            <a:off x="6860274" y="1429284"/>
            <a:ext cx="634255" cy="189189"/>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9DE4B6E0-EF98-D870-6962-CB26EA883062}"/>
              </a:ext>
            </a:extLst>
          </p:cNvPr>
          <p:cNvPicPr>
            <a:picLocks noChangeAspect="1"/>
          </p:cNvPicPr>
          <p:nvPr/>
        </p:nvPicPr>
        <p:blipFill rotWithShape="1">
          <a:blip r:embed="rId12">
            <a:extLst>
              <a:ext uri="{28A0092B-C50C-407E-A947-70E740481C1C}">
                <a14:useLocalDpi xmlns:a14="http://schemas.microsoft.com/office/drawing/2010/main" val="0"/>
              </a:ext>
            </a:extLst>
          </a:blip>
          <a:srcRect b="53489"/>
          <a:stretch/>
        </p:blipFill>
        <p:spPr>
          <a:xfrm>
            <a:off x="6969011" y="1244961"/>
            <a:ext cx="416779" cy="305685"/>
          </a:xfrm>
          <a:prstGeom prst="rect">
            <a:avLst/>
          </a:prstGeom>
        </p:spPr>
      </p:pic>
      <p:pic>
        <p:nvPicPr>
          <p:cNvPr id="37" name="Picture 36">
            <a:extLst>
              <a:ext uri="{FF2B5EF4-FFF2-40B4-BE49-F238E27FC236}">
                <a16:creationId xmlns:a16="http://schemas.microsoft.com/office/drawing/2014/main" id="{6510E260-0C2B-9099-8D2A-6B4A68837415}"/>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1399" b="85315" l="3364" r="76453">
                        <a14:foregroundMark x1="38226" y1="6294" x2="38226" y2="6294"/>
                        <a14:foregroundMark x1="38532" y1="1748" x2="38532" y2="1748"/>
                        <a14:foregroundMark x1="22018" y1="10490" x2="22018" y2="10490"/>
                        <a14:foregroundMark x1="59327" y1="10490" x2="59327" y2="10490"/>
                        <a14:foregroundMark x1="29664" y1="30420" x2="29664" y2="30420"/>
                        <a14:foregroundMark x1="51682" y1="30070" x2="46483" y2="37762"/>
                        <a14:foregroundMark x1="29358" y1="26573" x2="30887" y2="35315"/>
                        <a14:foregroundMark x1="31193" y1="68881" x2="16944" y2="73724"/>
                        <a14:foregroundMark x1="58363" y1="77939" x2="67592" y2="76938"/>
                        <a14:foregroundMark x1="33639" y1="36713" x2="27829" y2="29371"/>
                        <a14:foregroundMark x1="50765" y1="32517" x2="48318" y2="29021"/>
                        <a14:foregroundMark x1="51070" y1="23776" x2="49235" y2="37063"/>
                        <a14:foregroundMark x1="66667" y1="57692" x2="66667" y2="57692"/>
                        <a14:foregroundMark x1="66361" y1="58392" x2="66361" y2="58392"/>
                        <a14:foregroundMark x1="66667" y1="56993" x2="66667" y2="56993"/>
                        <a14:foregroundMark x1="66361" y1="58042" x2="66361" y2="58042"/>
                        <a14:foregroundMark x1="66667" y1="57343" x2="66667" y2="58741"/>
                        <a14:foregroundMark x1="26606" y1="12937" x2="21407" y2="10490"/>
                        <a14:foregroundMark x1="48930" y1="11538" x2="63914" y2="9790"/>
                        <a14:backgroundMark x1="75229" y1="61888" x2="73700" y2="61888"/>
                        <a14:backgroundMark x1="67507" y1="58741" x2="67890" y2="60490"/>
                        <a14:backgroundMark x1="71278" y1="58392" x2="78899" y2="62587"/>
                        <a14:backgroundMark x1="73089" y1="61189" x2="77370" y2="67133"/>
                        <a14:backgroundMark x1="74924" y1="67483" x2="71689" y2="58741"/>
                        <a14:backgroundMark x1="72783" y1="58392" x2="77982" y2="61538"/>
                        <a14:backgroundMark x1="2752" y1="79371" x2="7645" y2="81119"/>
                        <a14:backgroundMark x1="29969" y1="84615" x2="47706" y2="83566"/>
                        <a14:backgroundMark x1="12232" y1="82168" x2="4281" y2="76573"/>
                        <a14:backgroundMark x1="9786" y1="73776" x2="11315" y2="71329"/>
                        <a14:backgroundMark x1="7645" y1="72727" x2="15291" y2="82867"/>
                        <a14:backgroundMark x1="15291" y1="82867" x2="28135" y2="83217"/>
                        <a14:backgroundMark x1="28135" y1="83217" x2="44954" y2="83217"/>
                        <a14:backgroundMark x1="44954" y1="83217" x2="60245" y2="84615"/>
                        <a14:backgroundMark x1="59021" y1="86014" x2="69725" y2="83916"/>
                        <a14:backgroundMark x1="69725" y1="83916" x2="75535" y2="74126"/>
                        <a14:backgroundMark x1="75535" y1="74476" x2="74618" y2="80070"/>
                        <a14:backgroundMark x1="70642" y1="75524" x2="68502" y2="76923"/>
                        <a14:backgroundMark x1="72477" y1="79021" x2="68196" y2="76224"/>
                        <a14:backgroundMark x1="69725" y1="77273" x2="67584" y2="76923"/>
                      </a14:backgroundRemoval>
                    </a14:imgEffect>
                  </a14:imgLayer>
                </a14:imgProps>
              </a:ext>
              <a:ext uri="{28A0092B-C50C-407E-A947-70E740481C1C}">
                <a14:useLocalDpi xmlns:a14="http://schemas.microsoft.com/office/drawing/2010/main" val="0"/>
              </a:ext>
            </a:extLst>
          </a:blip>
          <a:srcRect r="19851" b="11667"/>
          <a:stretch/>
        </p:blipFill>
        <p:spPr>
          <a:xfrm>
            <a:off x="6860274" y="1073780"/>
            <a:ext cx="613272" cy="531654"/>
          </a:xfrm>
          <a:prstGeom prst="rect">
            <a:avLst/>
          </a:prstGeom>
        </p:spPr>
      </p:pic>
      <p:sp>
        <p:nvSpPr>
          <p:cNvPr id="38" name="Oval 37">
            <a:extLst>
              <a:ext uri="{FF2B5EF4-FFF2-40B4-BE49-F238E27FC236}">
                <a16:creationId xmlns:a16="http://schemas.microsoft.com/office/drawing/2014/main" id="{AF26F893-CB12-7481-1BCF-9C237D1386E7}"/>
              </a:ext>
            </a:extLst>
          </p:cNvPr>
          <p:cNvSpPr/>
          <p:nvPr/>
        </p:nvSpPr>
        <p:spPr>
          <a:xfrm>
            <a:off x="9602239" y="768944"/>
            <a:ext cx="634255" cy="189189"/>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339274FE-6A1E-3D02-CBEA-2F5AC3A41A63}"/>
              </a:ext>
            </a:extLst>
          </p:cNvPr>
          <p:cNvPicPr>
            <a:picLocks noChangeAspect="1"/>
          </p:cNvPicPr>
          <p:nvPr/>
        </p:nvPicPr>
        <p:blipFill rotWithShape="1">
          <a:blip r:embed="rId12">
            <a:extLst>
              <a:ext uri="{28A0092B-C50C-407E-A947-70E740481C1C}">
                <a14:useLocalDpi xmlns:a14="http://schemas.microsoft.com/office/drawing/2010/main" val="0"/>
              </a:ext>
            </a:extLst>
          </a:blip>
          <a:srcRect b="53489"/>
          <a:stretch/>
        </p:blipFill>
        <p:spPr>
          <a:xfrm>
            <a:off x="9710976" y="584621"/>
            <a:ext cx="416779" cy="305685"/>
          </a:xfrm>
          <a:prstGeom prst="rect">
            <a:avLst/>
          </a:prstGeom>
        </p:spPr>
      </p:pic>
      <p:pic>
        <p:nvPicPr>
          <p:cNvPr id="40" name="Picture 39">
            <a:extLst>
              <a:ext uri="{FF2B5EF4-FFF2-40B4-BE49-F238E27FC236}">
                <a16:creationId xmlns:a16="http://schemas.microsoft.com/office/drawing/2014/main" id="{2A7091DC-3466-75E4-D3FD-EF700958C0ED}"/>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1399" b="85315" l="3364" r="76453">
                        <a14:foregroundMark x1="38226" y1="6294" x2="38226" y2="6294"/>
                        <a14:foregroundMark x1="38532" y1="1748" x2="38532" y2="1748"/>
                        <a14:foregroundMark x1="22018" y1="10490" x2="22018" y2="10490"/>
                        <a14:foregroundMark x1="59327" y1="10490" x2="59327" y2="10490"/>
                        <a14:foregroundMark x1="29664" y1="30420" x2="29664" y2="30420"/>
                        <a14:foregroundMark x1="51682" y1="30070" x2="46483" y2="37762"/>
                        <a14:foregroundMark x1="29358" y1="26573" x2="30887" y2="35315"/>
                        <a14:foregroundMark x1="31193" y1="68881" x2="16944" y2="73724"/>
                        <a14:foregroundMark x1="58363" y1="77939" x2="67592" y2="76938"/>
                        <a14:foregroundMark x1="33639" y1="36713" x2="27829" y2="29371"/>
                        <a14:foregroundMark x1="50765" y1="32517" x2="48318" y2="29021"/>
                        <a14:foregroundMark x1="51070" y1="23776" x2="49235" y2="37063"/>
                        <a14:foregroundMark x1="66667" y1="57692" x2="66667" y2="57692"/>
                        <a14:foregroundMark x1="66361" y1="58392" x2="66361" y2="58392"/>
                        <a14:foregroundMark x1="66667" y1="56993" x2="66667" y2="56993"/>
                        <a14:foregroundMark x1="66361" y1="58042" x2="66361" y2="58042"/>
                        <a14:foregroundMark x1="66667" y1="57343" x2="66667" y2="58741"/>
                        <a14:foregroundMark x1="26606" y1="12937" x2="21407" y2="10490"/>
                        <a14:foregroundMark x1="48930" y1="11538" x2="63914" y2="9790"/>
                        <a14:backgroundMark x1="75229" y1="61888" x2="73700" y2="61888"/>
                        <a14:backgroundMark x1="67507" y1="58741" x2="67890" y2="60490"/>
                        <a14:backgroundMark x1="71278" y1="58392" x2="78899" y2="62587"/>
                        <a14:backgroundMark x1="73089" y1="61189" x2="77370" y2="67133"/>
                        <a14:backgroundMark x1="74924" y1="67483" x2="71689" y2="58741"/>
                        <a14:backgroundMark x1="72783" y1="58392" x2="77982" y2="61538"/>
                        <a14:backgroundMark x1="2752" y1="79371" x2="7645" y2="81119"/>
                        <a14:backgroundMark x1="29969" y1="84615" x2="47706" y2="83566"/>
                        <a14:backgroundMark x1="12232" y1="82168" x2="4281" y2="76573"/>
                        <a14:backgroundMark x1="9786" y1="73776" x2="11315" y2="71329"/>
                        <a14:backgroundMark x1="7645" y1="72727" x2="15291" y2="82867"/>
                        <a14:backgroundMark x1="15291" y1="82867" x2="28135" y2="83217"/>
                        <a14:backgroundMark x1="28135" y1="83217" x2="44954" y2="83217"/>
                        <a14:backgroundMark x1="44954" y1="83217" x2="60245" y2="84615"/>
                        <a14:backgroundMark x1="59021" y1="86014" x2="69725" y2="83916"/>
                        <a14:backgroundMark x1="69725" y1="83916" x2="75535" y2="74126"/>
                        <a14:backgroundMark x1="75535" y1="74476" x2="74618" y2="80070"/>
                        <a14:backgroundMark x1="70642" y1="75524" x2="68502" y2="76923"/>
                        <a14:backgroundMark x1="72477" y1="79021" x2="68196" y2="76224"/>
                        <a14:backgroundMark x1="69725" y1="77273" x2="67584" y2="76923"/>
                      </a14:backgroundRemoval>
                    </a14:imgEffect>
                  </a14:imgLayer>
                </a14:imgProps>
              </a:ext>
              <a:ext uri="{28A0092B-C50C-407E-A947-70E740481C1C}">
                <a14:useLocalDpi xmlns:a14="http://schemas.microsoft.com/office/drawing/2010/main" val="0"/>
              </a:ext>
            </a:extLst>
          </a:blip>
          <a:srcRect r="19851" b="11667"/>
          <a:stretch/>
        </p:blipFill>
        <p:spPr>
          <a:xfrm>
            <a:off x="9602239" y="413440"/>
            <a:ext cx="613272" cy="531654"/>
          </a:xfrm>
          <a:prstGeom prst="rect">
            <a:avLst/>
          </a:prstGeom>
        </p:spPr>
      </p:pic>
    </p:spTree>
    <p:extLst>
      <p:ext uri="{BB962C8B-B14F-4D97-AF65-F5344CB8AC3E}">
        <p14:creationId xmlns:p14="http://schemas.microsoft.com/office/powerpoint/2010/main" val="286415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fade">
                                      <p:cBhvr>
                                        <p:cTn id="11" dur="500"/>
                                        <p:tgtEl>
                                          <p:spTgt spid="9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97">
                                            <p:txEl>
                                              <p:pRg st="1" end="1"/>
                                            </p:txEl>
                                          </p:spTgt>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500"/>
                                        <p:tgtEl>
                                          <p:spTgt spid="6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97">
                                            <p:txEl>
                                              <p:pRg st="2" end="2"/>
                                            </p:txEl>
                                          </p:spTgt>
                                        </p:tgtEl>
                                        <p:attrNameLst>
                                          <p:attrName>style.visibility</p:attrName>
                                        </p:attrNameLst>
                                      </p:cBhvr>
                                      <p:to>
                                        <p:strVal val="visible"/>
                                      </p:to>
                                    </p:se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0"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par>
                                <p:cTn id="40" presetID="10"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0"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 presetClass="entr" presetSubtype="0"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childTnLst>
                                </p:cTn>
                              </p:par>
                              <p:par>
                                <p:cTn id="54" presetID="10" presetClass="entr" presetSubtype="0" fill="hold"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par>
                                <p:cTn id="57" presetID="1"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10" presetClass="entr" presetSubtype="0" fill="hold"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par>
                                <p:cTn id="64" presetID="1" presetClass="entr" presetSubtype="0" fill="hold" nodeType="withEffect">
                                  <p:stCondLst>
                                    <p:cond delay="0"/>
                                  </p:stCondLst>
                                  <p:childTnLst>
                                    <p:set>
                                      <p:cBhvr>
                                        <p:cTn id="65" dur="1" fill="hold">
                                          <p:stCondLst>
                                            <p:cond delay="0"/>
                                          </p:stCondLst>
                                        </p:cTn>
                                        <p:tgtEl>
                                          <p:spTgt spid="34"/>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childTnLst>
                                </p:cTn>
                              </p:par>
                              <p:par>
                                <p:cTn id="68" presetID="10" presetClass="entr" presetSubtype="0" fill="hold" nodeType="with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500"/>
                                        <p:tgtEl>
                                          <p:spTgt spid="36"/>
                                        </p:tgtEl>
                                      </p:cBhvr>
                                    </p:animEffect>
                                  </p:childTnLst>
                                </p:cTn>
                              </p:par>
                              <p:par>
                                <p:cTn id="71" presetID="1" presetClass="entr" presetSubtype="0" fill="hold" nodeType="withEffect">
                                  <p:stCondLst>
                                    <p:cond delay="0"/>
                                  </p:stCondLst>
                                  <p:childTnLst>
                                    <p:set>
                                      <p:cBhvr>
                                        <p:cTn id="72" dur="1" fill="hold">
                                          <p:stCondLst>
                                            <p:cond delay="0"/>
                                          </p:stCondLst>
                                        </p:cTn>
                                        <p:tgtEl>
                                          <p:spTgt spid="3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par>
                                <p:cTn id="75" presetID="10" presetClass="entr" presetSubtype="0" fill="hold" nodeType="with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500"/>
                                        <p:tgtEl>
                                          <p:spTgt spid="39"/>
                                        </p:tgtEl>
                                      </p:cBhvr>
                                    </p:animEffect>
                                  </p:childTnLst>
                                </p:cTn>
                              </p:par>
                              <p:par>
                                <p:cTn id="78" presetID="1" presetClass="entr" presetSubtype="0" fill="hold" nodeType="withEffect">
                                  <p:stCondLst>
                                    <p:cond delay="0"/>
                                  </p:stCondLst>
                                  <p:childTnLst>
                                    <p:set>
                                      <p:cBhvr>
                                        <p:cTn id="79" dur="1" fill="hold">
                                          <p:stCondLst>
                                            <p:cond delay="0"/>
                                          </p:stCondLst>
                                        </p:cTn>
                                        <p:tgtEl>
                                          <p:spTgt spid="40"/>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197">
                                            <p:txEl>
                                              <p:pRg st="3" end="3"/>
                                            </p:txEl>
                                          </p:spTgt>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197">
                                            <p:txEl>
                                              <p:pRg st="4" end="4"/>
                                            </p:txEl>
                                          </p:spTgt>
                                        </p:tgtEl>
                                        <p:attrNameLst>
                                          <p:attrName>style.visibility</p:attrName>
                                        </p:attrNameLst>
                                      </p:cBhvr>
                                      <p:to>
                                        <p:strVal val="visible"/>
                                      </p:to>
                                    </p:set>
                                  </p:childTnLst>
                                </p:cTn>
                              </p:par>
                              <p:par>
                                <p:cTn id="90" presetID="10" presetClass="entr" presetSubtype="0" fill="hold" nodeType="with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500"/>
                                        <p:tgtEl>
                                          <p:spTgt spid="30"/>
                                        </p:tgtEl>
                                      </p:cBhvr>
                                    </p:animEffect>
                                  </p:childTnLst>
                                </p:cTn>
                              </p:par>
                              <p:par>
                                <p:cTn id="93" presetID="10" presetClass="entr" presetSubtype="0" fill="hold" nodeType="withEffect">
                                  <p:stCondLst>
                                    <p:cond delay="0"/>
                                  </p:stCondLst>
                                  <p:childTnLst>
                                    <p:set>
                                      <p:cBhvr>
                                        <p:cTn id="94" dur="1" fill="hold">
                                          <p:stCondLst>
                                            <p:cond delay="0"/>
                                          </p:stCondLst>
                                        </p:cTn>
                                        <p:tgtEl>
                                          <p:spTgt spid="65"/>
                                        </p:tgtEl>
                                        <p:attrNameLst>
                                          <p:attrName>style.visibility</p:attrName>
                                        </p:attrNameLst>
                                      </p:cBhvr>
                                      <p:to>
                                        <p:strVal val="visible"/>
                                      </p:to>
                                    </p:set>
                                    <p:animEffect transition="in" filter="fade">
                                      <p:cBhvr>
                                        <p:cTn id="95" dur="500"/>
                                        <p:tgtEl>
                                          <p:spTgt spid="65"/>
                                        </p:tgtEl>
                                      </p:cBhvr>
                                    </p:animEffect>
                                  </p:childTnLst>
                                </p:cTn>
                              </p:par>
                              <p:par>
                                <p:cTn id="96" presetID="10" presetClass="entr" presetSubtype="0" fill="hold" nodeType="withEffect">
                                  <p:stCondLst>
                                    <p:cond delay="0"/>
                                  </p:stCondLst>
                                  <p:childTnLst>
                                    <p:set>
                                      <p:cBhvr>
                                        <p:cTn id="97" dur="1" fill="hold">
                                          <p:stCondLst>
                                            <p:cond delay="0"/>
                                          </p:stCondLst>
                                        </p:cTn>
                                        <p:tgtEl>
                                          <p:spTgt spid="66"/>
                                        </p:tgtEl>
                                        <p:attrNameLst>
                                          <p:attrName>style.visibility</p:attrName>
                                        </p:attrNameLst>
                                      </p:cBhvr>
                                      <p:to>
                                        <p:strVal val="visible"/>
                                      </p:to>
                                    </p:set>
                                    <p:animEffect transition="in" filter="fade">
                                      <p:cBhvr>
                                        <p:cTn id="98" dur="500"/>
                                        <p:tgtEl>
                                          <p:spTgt spid="66"/>
                                        </p:tgtEl>
                                      </p:cBhvr>
                                    </p:animEffect>
                                  </p:childTnLst>
                                </p:cTn>
                              </p:par>
                              <p:par>
                                <p:cTn id="99" presetID="10" presetClass="entr" presetSubtype="0" fill="hold" nodeType="withEffect">
                                  <p:stCondLst>
                                    <p:cond delay="0"/>
                                  </p:stCondLst>
                                  <p:childTnLst>
                                    <p:set>
                                      <p:cBhvr>
                                        <p:cTn id="100" dur="1" fill="hold">
                                          <p:stCondLst>
                                            <p:cond delay="0"/>
                                          </p:stCondLst>
                                        </p:cTn>
                                        <p:tgtEl>
                                          <p:spTgt spid="67"/>
                                        </p:tgtEl>
                                        <p:attrNameLst>
                                          <p:attrName>style.visibility</p:attrName>
                                        </p:attrNameLst>
                                      </p:cBhvr>
                                      <p:to>
                                        <p:strVal val="visible"/>
                                      </p:to>
                                    </p:set>
                                    <p:animEffect transition="in" filter="fade">
                                      <p:cBhvr>
                                        <p:cTn id="101" dur="500"/>
                                        <p:tgtEl>
                                          <p:spTgt spid="67"/>
                                        </p:tgtEl>
                                      </p:cBhvr>
                                    </p:animEffect>
                                  </p:childTnLst>
                                </p:cTn>
                              </p:par>
                              <p:par>
                                <p:cTn id="102" presetID="10" presetClass="entr" presetSubtype="0" fill="hold" nodeType="with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500"/>
                                        <p:tgtEl>
                                          <p:spTgt spid="69"/>
                                        </p:tgtEl>
                                      </p:cBhvr>
                                    </p:animEffect>
                                  </p:childTnLst>
                                </p:cTn>
                              </p:par>
                              <p:par>
                                <p:cTn id="105" presetID="10" presetClass="entr" presetSubtype="0" fill="hold" nodeType="withEffect">
                                  <p:stCondLst>
                                    <p:cond delay="0"/>
                                  </p:stCondLst>
                                  <p:childTnLst>
                                    <p:set>
                                      <p:cBhvr>
                                        <p:cTn id="106" dur="1" fill="hold">
                                          <p:stCondLst>
                                            <p:cond delay="0"/>
                                          </p:stCondLst>
                                        </p:cTn>
                                        <p:tgtEl>
                                          <p:spTgt spid="68"/>
                                        </p:tgtEl>
                                        <p:attrNameLst>
                                          <p:attrName>style.visibility</p:attrName>
                                        </p:attrNameLst>
                                      </p:cBhvr>
                                      <p:to>
                                        <p:strVal val="visible"/>
                                      </p:to>
                                    </p:set>
                                    <p:animEffect transition="in" filter="fade">
                                      <p:cBhvr>
                                        <p:cTn id="107" dur="500"/>
                                        <p:tgtEl>
                                          <p:spTgt spid="68"/>
                                        </p:tgtEl>
                                      </p:cBhvr>
                                    </p:animEffect>
                                  </p:childTnLst>
                                </p:cTn>
                              </p:par>
                              <p:par>
                                <p:cTn id="108" presetID="10" presetClass="entr" presetSubtype="0" fill="hold" nodeType="withEffect">
                                  <p:stCondLst>
                                    <p:cond delay="0"/>
                                  </p:stCondLst>
                                  <p:childTnLst>
                                    <p:set>
                                      <p:cBhvr>
                                        <p:cTn id="109" dur="1" fill="hold">
                                          <p:stCondLst>
                                            <p:cond delay="0"/>
                                          </p:stCondLst>
                                        </p:cTn>
                                        <p:tgtEl>
                                          <p:spTgt spid="89"/>
                                        </p:tgtEl>
                                        <p:attrNameLst>
                                          <p:attrName>style.visibility</p:attrName>
                                        </p:attrNameLst>
                                      </p:cBhvr>
                                      <p:to>
                                        <p:strVal val="visible"/>
                                      </p:to>
                                    </p:set>
                                    <p:animEffect transition="in" filter="fade">
                                      <p:cBhvr>
                                        <p:cTn id="110" dur="500"/>
                                        <p:tgtEl>
                                          <p:spTgt spid="89"/>
                                        </p:tgtEl>
                                      </p:cBhvr>
                                    </p:animEffect>
                                  </p:childTnLst>
                                </p:cTn>
                              </p:par>
                              <p:par>
                                <p:cTn id="111" presetID="10" presetClass="entr" presetSubtype="0" fill="hold" nodeType="withEffect">
                                  <p:stCondLst>
                                    <p:cond delay="0"/>
                                  </p:stCondLst>
                                  <p:childTnLst>
                                    <p:set>
                                      <p:cBhvr>
                                        <p:cTn id="112" dur="1" fill="hold">
                                          <p:stCondLst>
                                            <p:cond delay="0"/>
                                          </p:stCondLst>
                                        </p:cTn>
                                        <p:tgtEl>
                                          <p:spTgt spid="90"/>
                                        </p:tgtEl>
                                        <p:attrNameLst>
                                          <p:attrName>style.visibility</p:attrName>
                                        </p:attrNameLst>
                                      </p:cBhvr>
                                      <p:to>
                                        <p:strVal val="visible"/>
                                      </p:to>
                                    </p:set>
                                    <p:animEffect transition="in" filter="fade">
                                      <p:cBhvr>
                                        <p:cTn id="113" dur="500"/>
                                        <p:tgtEl>
                                          <p:spTgt spid="90"/>
                                        </p:tgtEl>
                                      </p:cBhvr>
                                    </p:animEffect>
                                  </p:childTnLst>
                                </p:cTn>
                              </p:par>
                              <p:par>
                                <p:cTn id="114" presetID="10" presetClass="entr" presetSubtype="0" fill="hold" nodeType="withEffect">
                                  <p:stCondLst>
                                    <p:cond delay="0"/>
                                  </p:stCondLst>
                                  <p:childTnLst>
                                    <p:set>
                                      <p:cBhvr>
                                        <p:cTn id="115" dur="1" fill="hold">
                                          <p:stCondLst>
                                            <p:cond delay="0"/>
                                          </p:stCondLst>
                                        </p:cTn>
                                        <p:tgtEl>
                                          <p:spTgt spid="88"/>
                                        </p:tgtEl>
                                        <p:attrNameLst>
                                          <p:attrName>style.visibility</p:attrName>
                                        </p:attrNameLst>
                                      </p:cBhvr>
                                      <p:to>
                                        <p:strVal val="visible"/>
                                      </p:to>
                                    </p:set>
                                    <p:animEffect transition="in" filter="fade">
                                      <p:cBhvr>
                                        <p:cTn id="116" dur="500"/>
                                        <p:tgtEl>
                                          <p:spTgt spid="88"/>
                                        </p:tgtEl>
                                      </p:cBhvr>
                                    </p:animEffect>
                                  </p:childTnLst>
                                </p:cTn>
                              </p:par>
                              <p:par>
                                <p:cTn id="117" presetID="10" presetClass="entr" presetSubtype="0" fill="hold" nodeType="withEffect">
                                  <p:stCondLst>
                                    <p:cond delay="0"/>
                                  </p:stCondLst>
                                  <p:childTnLst>
                                    <p:set>
                                      <p:cBhvr>
                                        <p:cTn id="118" dur="1" fill="hold">
                                          <p:stCondLst>
                                            <p:cond delay="0"/>
                                          </p:stCondLst>
                                        </p:cTn>
                                        <p:tgtEl>
                                          <p:spTgt spid="92"/>
                                        </p:tgtEl>
                                        <p:attrNameLst>
                                          <p:attrName>style.visibility</p:attrName>
                                        </p:attrNameLst>
                                      </p:cBhvr>
                                      <p:to>
                                        <p:strVal val="visible"/>
                                      </p:to>
                                    </p:set>
                                    <p:animEffect transition="in" filter="fade">
                                      <p:cBhvr>
                                        <p:cTn id="119" dur="500"/>
                                        <p:tgtEl>
                                          <p:spTgt spid="92"/>
                                        </p:tgtEl>
                                      </p:cBhvr>
                                    </p:animEffect>
                                  </p:childTnLst>
                                </p:cTn>
                              </p:par>
                              <p:par>
                                <p:cTn id="120" presetID="10" presetClass="entr" presetSubtype="0" fill="hold" nodeType="withEffect">
                                  <p:stCondLst>
                                    <p:cond delay="0"/>
                                  </p:stCondLst>
                                  <p:childTnLst>
                                    <p:set>
                                      <p:cBhvr>
                                        <p:cTn id="121" dur="1" fill="hold">
                                          <p:stCondLst>
                                            <p:cond delay="0"/>
                                          </p:stCondLst>
                                        </p:cTn>
                                        <p:tgtEl>
                                          <p:spTgt spid="91"/>
                                        </p:tgtEl>
                                        <p:attrNameLst>
                                          <p:attrName>style.visibility</p:attrName>
                                        </p:attrNameLst>
                                      </p:cBhvr>
                                      <p:to>
                                        <p:strVal val="visible"/>
                                      </p:to>
                                    </p:set>
                                    <p:animEffect transition="in" filter="fade">
                                      <p:cBhvr>
                                        <p:cTn id="122" dur="500"/>
                                        <p:tgtEl>
                                          <p:spTgt spid="91"/>
                                        </p:tgtEl>
                                      </p:cBhvr>
                                    </p:animEffect>
                                  </p:childTnLst>
                                </p:cTn>
                              </p:par>
                              <p:par>
                                <p:cTn id="123" presetID="10" presetClass="entr" presetSubtype="0" fill="hold" nodeType="withEffect">
                                  <p:stCondLst>
                                    <p:cond delay="0"/>
                                  </p:stCondLst>
                                  <p:childTnLst>
                                    <p:set>
                                      <p:cBhvr>
                                        <p:cTn id="124" dur="1" fill="hold">
                                          <p:stCondLst>
                                            <p:cond delay="0"/>
                                          </p:stCondLst>
                                        </p:cTn>
                                        <p:tgtEl>
                                          <p:spTgt spid="93"/>
                                        </p:tgtEl>
                                        <p:attrNameLst>
                                          <p:attrName>style.visibility</p:attrName>
                                        </p:attrNameLst>
                                      </p:cBhvr>
                                      <p:to>
                                        <p:strVal val="visible"/>
                                      </p:to>
                                    </p:set>
                                    <p:animEffect transition="in" filter="fade">
                                      <p:cBhvr>
                                        <p:cTn id="125" dur="500"/>
                                        <p:tgtEl>
                                          <p:spTgt spid="93"/>
                                        </p:tgtEl>
                                      </p:cBhvr>
                                    </p:animEffect>
                                  </p:childTnLst>
                                </p:cTn>
                              </p:par>
                              <p:par>
                                <p:cTn id="126" presetID="10" presetClass="entr" presetSubtype="0" fill="hold" nodeType="withEffect">
                                  <p:stCondLst>
                                    <p:cond delay="0"/>
                                  </p:stCondLst>
                                  <p:childTnLst>
                                    <p:set>
                                      <p:cBhvr>
                                        <p:cTn id="127" dur="1" fill="hold">
                                          <p:stCondLst>
                                            <p:cond delay="0"/>
                                          </p:stCondLst>
                                        </p:cTn>
                                        <p:tgtEl>
                                          <p:spTgt spid="94"/>
                                        </p:tgtEl>
                                        <p:attrNameLst>
                                          <p:attrName>style.visibility</p:attrName>
                                        </p:attrNameLst>
                                      </p:cBhvr>
                                      <p:to>
                                        <p:strVal val="visible"/>
                                      </p:to>
                                    </p:set>
                                    <p:animEffect transition="in" filter="fade">
                                      <p:cBhvr>
                                        <p:cTn id="128" dur="500"/>
                                        <p:tgtEl>
                                          <p:spTgt spid="94"/>
                                        </p:tgtEl>
                                      </p:cBhvr>
                                    </p:animEffec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197">
                                            <p:txEl>
                                              <p:pRg st="5" end="5"/>
                                            </p:txEl>
                                          </p:spTgt>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197">
                                            <p:txEl>
                                              <p:pRg st="6" end="6"/>
                                            </p:txEl>
                                          </p:spTgt>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98"/>
                                        </p:tgtEl>
                                        <p:attrNameLst>
                                          <p:attrName>style.visibility</p:attrName>
                                        </p:attrNameLst>
                                      </p:cBhvr>
                                      <p:to>
                                        <p:strVal val="visible"/>
                                      </p:to>
                                    </p:set>
                                    <p:animEffect transition="in" filter="fade">
                                      <p:cBhvr>
                                        <p:cTn id="141" dur="500"/>
                                        <p:tgtEl>
                                          <p:spTgt spid="98"/>
                                        </p:tgtEl>
                                      </p:cBhvr>
                                    </p:animEffect>
                                  </p:childTnLst>
                                </p:cTn>
                              </p:par>
                              <p:par>
                                <p:cTn id="142" presetID="10" presetClass="entr" presetSubtype="0" fill="hold" nodeType="withEffect">
                                  <p:stCondLst>
                                    <p:cond delay="0"/>
                                  </p:stCondLst>
                                  <p:childTnLst>
                                    <p:set>
                                      <p:cBhvr>
                                        <p:cTn id="143" dur="1" fill="hold">
                                          <p:stCondLst>
                                            <p:cond delay="0"/>
                                          </p:stCondLst>
                                        </p:cTn>
                                        <p:tgtEl>
                                          <p:spTgt spid="96"/>
                                        </p:tgtEl>
                                        <p:attrNameLst>
                                          <p:attrName>style.visibility</p:attrName>
                                        </p:attrNameLst>
                                      </p:cBhvr>
                                      <p:to>
                                        <p:strVal val="visible"/>
                                      </p:to>
                                    </p:set>
                                    <p:animEffect transition="in" filter="fade">
                                      <p:cBhvr>
                                        <p:cTn id="144" dur="500"/>
                                        <p:tgtEl>
                                          <p:spTgt spid="96"/>
                                        </p:tgtEl>
                                      </p:cBhvr>
                                    </p:animEffect>
                                  </p:childTnLst>
                                </p:cTn>
                              </p:par>
                              <p:par>
                                <p:cTn id="145" presetID="10" presetClass="entr" presetSubtype="0" fill="hold" nodeType="withEffect">
                                  <p:stCondLst>
                                    <p:cond delay="0"/>
                                  </p:stCondLst>
                                  <p:childTnLst>
                                    <p:set>
                                      <p:cBhvr>
                                        <p:cTn id="146" dur="1" fill="hold">
                                          <p:stCondLst>
                                            <p:cond delay="0"/>
                                          </p:stCondLst>
                                        </p:cTn>
                                        <p:tgtEl>
                                          <p:spTgt spid="97"/>
                                        </p:tgtEl>
                                        <p:attrNameLst>
                                          <p:attrName>style.visibility</p:attrName>
                                        </p:attrNameLst>
                                      </p:cBhvr>
                                      <p:to>
                                        <p:strVal val="visible"/>
                                      </p:to>
                                    </p:set>
                                    <p:animEffect transition="in" filter="fade">
                                      <p:cBhvr>
                                        <p:cTn id="147" dur="500"/>
                                        <p:tgtEl>
                                          <p:spTgt spid="97"/>
                                        </p:tgtEl>
                                      </p:cBhvr>
                                    </p:animEffect>
                                  </p:childTnLst>
                                </p:cTn>
                              </p:par>
                              <p:par>
                                <p:cTn id="148" presetID="10" presetClass="entr" presetSubtype="0" fill="hold" nodeType="withEffect">
                                  <p:stCondLst>
                                    <p:cond delay="0"/>
                                  </p:stCondLst>
                                  <p:childTnLst>
                                    <p:set>
                                      <p:cBhvr>
                                        <p:cTn id="149" dur="1" fill="hold">
                                          <p:stCondLst>
                                            <p:cond delay="0"/>
                                          </p:stCondLst>
                                        </p:cTn>
                                        <p:tgtEl>
                                          <p:spTgt spid="99"/>
                                        </p:tgtEl>
                                        <p:attrNameLst>
                                          <p:attrName>style.visibility</p:attrName>
                                        </p:attrNameLst>
                                      </p:cBhvr>
                                      <p:to>
                                        <p:strVal val="visible"/>
                                      </p:to>
                                    </p:set>
                                    <p:animEffect transition="in" filter="fade">
                                      <p:cBhvr>
                                        <p:cTn id="150" dur="500"/>
                                        <p:tgtEl>
                                          <p:spTgt spid="99"/>
                                        </p:tgtEl>
                                      </p:cBhvr>
                                    </p:animEffect>
                                  </p:childTnLst>
                                </p:cTn>
                              </p:par>
                              <p:par>
                                <p:cTn id="151" presetID="10" presetClass="entr" presetSubtype="0" fill="hold" nodeType="withEffect">
                                  <p:stCondLst>
                                    <p:cond delay="0"/>
                                  </p:stCondLst>
                                  <p:childTnLst>
                                    <p:set>
                                      <p:cBhvr>
                                        <p:cTn id="152" dur="1" fill="hold">
                                          <p:stCondLst>
                                            <p:cond delay="0"/>
                                          </p:stCondLst>
                                        </p:cTn>
                                        <p:tgtEl>
                                          <p:spTgt spid="102"/>
                                        </p:tgtEl>
                                        <p:attrNameLst>
                                          <p:attrName>style.visibility</p:attrName>
                                        </p:attrNameLst>
                                      </p:cBhvr>
                                      <p:to>
                                        <p:strVal val="visible"/>
                                      </p:to>
                                    </p:set>
                                    <p:animEffect transition="in" filter="fade">
                                      <p:cBhvr>
                                        <p:cTn id="153" dur="500"/>
                                        <p:tgtEl>
                                          <p:spTgt spid="102"/>
                                        </p:tgtEl>
                                      </p:cBhvr>
                                    </p:animEffect>
                                  </p:childTnLst>
                                </p:cTn>
                              </p:par>
                              <p:par>
                                <p:cTn id="154" presetID="10" presetClass="entr" presetSubtype="0" fill="hold" nodeType="withEffect">
                                  <p:stCondLst>
                                    <p:cond delay="0"/>
                                  </p:stCondLst>
                                  <p:childTnLst>
                                    <p:set>
                                      <p:cBhvr>
                                        <p:cTn id="155" dur="1" fill="hold">
                                          <p:stCondLst>
                                            <p:cond delay="0"/>
                                          </p:stCondLst>
                                        </p:cTn>
                                        <p:tgtEl>
                                          <p:spTgt spid="103"/>
                                        </p:tgtEl>
                                        <p:attrNameLst>
                                          <p:attrName>style.visibility</p:attrName>
                                        </p:attrNameLst>
                                      </p:cBhvr>
                                      <p:to>
                                        <p:strVal val="visible"/>
                                      </p:to>
                                    </p:set>
                                    <p:animEffect transition="in" filter="fade">
                                      <p:cBhvr>
                                        <p:cTn id="156" dur="500"/>
                                        <p:tgtEl>
                                          <p:spTgt spid="103"/>
                                        </p:tgtEl>
                                      </p:cBhvr>
                                    </p:animEffect>
                                  </p:childTnLst>
                                </p:cTn>
                              </p:par>
                              <p:par>
                                <p:cTn id="157" presetID="10" presetClass="entr" presetSubtype="0" fill="hold" nodeType="withEffect">
                                  <p:stCondLst>
                                    <p:cond delay="0"/>
                                  </p:stCondLst>
                                  <p:childTnLst>
                                    <p:set>
                                      <p:cBhvr>
                                        <p:cTn id="158" dur="1" fill="hold">
                                          <p:stCondLst>
                                            <p:cond delay="0"/>
                                          </p:stCondLst>
                                        </p:cTn>
                                        <p:tgtEl>
                                          <p:spTgt spid="100"/>
                                        </p:tgtEl>
                                        <p:attrNameLst>
                                          <p:attrName>style.visibility</p:attrName>
                                        </p:attrNameLst>
                                      </p:cBhvr>
                                      <p:to>
                                        <p:strVal val="visible"/>
                                      </p:to>
                                    </p:set>
                                    <p:animEffect transition="in" filter="fade">
                                      <p:cBhvr>
                                        <p:cTn id="159" dur="500"/>
                                        <p:tgtEl>
                                          <p:spTgt spid="100"/>
                                        </p:tgtEl>
                                      </p:cBhvr>
                                    </p:animEffect>
                                  </p:childTnLst>
                                </p:cTn>
                              </p:par>
                              <p:par>
                                <p:cTn id="160" presetID="10" presetClass="entr" presetSubtype="0" fill="hold" nodeType="withEffect">
                                  <p:stCondLst>
                                    <p:cond delay="0"/>
                                  </p:stCondLst>
                                  <p:childTnLst>
                                    <p:set>
                                      <p:cBhvr>
                                        <p:cTn id="161" dur="1" fill="hold">
                                          <p:stCondLst>
                                            <p:cond delay="0"/>
                                          </p:stCondLst>
                                        </p:cTn>
                                        <p:tgtEl>
                                          <p:spTgt spid="101"/>
                                        </p:tgtEl>
                                        <p:attrNameLst>
                                          <p:attrName>style.visibility</p:attrName>
                                        </p:attrNameLst>
                                      </p:cBhvr>
                                      <p:to>
                                        <p:strVal val="visible"/>
                                      </p:to>
                                    </p:set>
                                    <p:animEffect transition="in" filter="fade">
                                      <p:cBhvr>
                                        <p:cTn id="162" dur="500"/>
                                        <p:tgtEl>
                                          <p:spTgt spid="101"/>
                                        </p:tgtEl>
                                      </p:cBhvr>
                                    </p:animEffect>
                                  </p:childTnLst>
                                </p:cTn>
                              </p:par>
                              <p:par>
                                <p:cTn id="163" presetID="10" presetClass="exit" presetSubtype="0" fill="hold" nodeType="withEffect">
                                  <p:stCondLst>
                                    <p:cond delay="0"/>
                                  </p:stCondLst>
                                  <p:childTnLst>
                                    <p:animEffect transition="out" filter="fade">
                                      <p:cBhvr>
                                        <p:cTn id="164" dur="500"/>
                                        <p:tgtEl>
                                          <p:spTgt spid="6"/>
                                        </p:tgtEl>
                                      </p:cBhvr>
                                    </p:animEffect>
                                    <p:set>
                                      <p:cBhvr>
                                        <p:cTn id="165" dur="1" fill="hold">
                                          <p:stCondLst>
                                            <p:cond delay="499"/>
                                          </p:stCondLst>
                                        </p:cTn>
                                        <p:tgtEl>
                                          <p:spTgt spid="6"/>
                                        </p:tgtEl>
                                        <p:attrNameLst>
                                          <p:attrName>style.visibility</p:attrName>
                                        </p:attrNameLst>
                                      </p:cBhvr>
                                      <p:to>
                                        <p:strVal val="hidden"/>
                                      </p:to>
                                    </p:set>
                                  </p:childTnLst>
                                </p:cTn>
                              </p:par>
                              <p:par>
                                <p:cTn id="166" presetID="10" presetClass="exit" presetSubtype="0" fill="hold" nodeType="withEffect">
                                  <p:stCondLst>
                                    <p:cond delay="0"/>
                                  </p:stCondLst>
                                  <p:childTnLst>
                                    <p:animEffect transition="out" filter="fade">
                                      <p:cBhvr>
                                        <p:cTn id="167" dur="500"/>
                                        <p:tgtEl>
                                          <p:spTgt spid="12"/>
                                        </p:tgtEl>
                                      </p:cBhvr>
                                    </p:animEffect>
                                    <p:set>
                                      <p:cBhvr>
                                        <p:cTn id="168" dur="1" fill="hold">
                                          <p:stCondLst>
                                            <p:cond delay="499"/>
                                          </p:stCondLst>
                                        </p:cTn>
                                        <p:tgtEl>
                                          <p:spTgt spid="12"/>
                                        </p:tgtEl>
                                        <p:attrNameLst>
                                          <p:attrName>style.visibility</p:attrName>
                                        </p:attrNameLst>
                                      </p:cBhvr>
                                      <p:to>
                                        <p:strVal val="hidden"/>
                                      </p:to>
                                    </p:set>
                                  </p:childTnLst>
                                </p:cTn>
                              </p:par>
                              <p:par>
                                <p:cTn id="169" presetID="10" presetClass="exit" presetSubtype="0" fill="hold" nodeType="withEffect">
                                  <p:stCondLst>
                                    <p:cond delay="0"/>
                                  </p:stCondLst>
                                  <p:childTnLst>
                                    <p:animEffect transition="out" filter="fade">
                                      <p:cBhvr>
                                        <p:cTn id="170" dur="500"/>
                                        <p:tgtEl>
                                          <p:spTgt spid="15"/>
                                        </p:tgtEl>
                                      </p:cBhvr>
                                    </p:animEffect>
                                    <p:set>
                                      <p:cBhvr>
                                        <p:cTn id="171" dur="1" fill="hold">
                                          <p:stCondLst>
                                            <p:cond delay="499"/>
                                          </p:stCondLst>
                                        </p:cTn>
                                        <p:tgtEl>
                                          <p:spTgt spid="15"/>
                                        </p:tgtEl>
                                        <p:attrNameLst>
                                          <p:attrName>style.visibility</p:attrName>
                                        </p:attrNameLst>
                                      </p:cBhvr>
                                      <p:to>
                                        <p:strVal val="hidden"/>
                                      </p:to>
                                    </p:set>
                                  </p:childTnLst>
                                </p:cTn>
                              </p:par>
                              <p:par>
                                <p:cTn id="172" presetID="10" presetClass="exit" presetSubtype="0" fill="hold" nodeType="withEffect">
                                  <p:stCondLst>
                                    <p:cond delay="0"/>
                                  </p:stCondLst>
                                  <p:childTnLst>
                                    <p:animEffect transition="out" filter="fade">
                                      <p:cBhvr>
                                        <p:cTn id="173" dur="500"/>
                                        <p:tgtEl>
                                          <p:spTgt spid="18"/>
                                        </p:tgtEl>
                                      </p:cBhvr>
                                    </p:animEffect>
                                    <p:set>
                                      <p:cBhvr>
                                        <p:cTn id="174" dur="1" fill="hold">
                                          <p:stCondLst>
                                            <p:cond delay="499"/>
                                          </p:stCondLst>
                                        </p:cTn>
                                        <p:tgtEl>
                                          <p:spTgt spid="18"/>
                                        </p:tgtEl>
                                        <p:attrNameLst>
                                          <p:attrName>style.visibility</p:attrName>
                                        </p:attrNameLst>
                                      </p:cBhvr>
                                      <p:to>
                                        <p:strVal val="hidden"/>
                                      </p:to>
                                    </p:set>
                                  </p:childTnLst>
                                </p:cTn>
                              </p:par>
                              <p:par>
                                <p:cTn id="175" presetID="10" presetClass="exit" presetSubtype="0" fill="hold" nodeType="withEffect">
                                  <p:stCondLst>
                                    <p:cond delay="0"/>
                                  </p:stCondLst>
                                  <p:childTnLst>
                                    <p:animEffect transition="out" filter="fade">
                                      <p:cBhvr>
                                        <p:cTn id="176" dur="500"/>
                                        <p:tgtEl>
                                          <p:spTgt spid="29"/>
                                        </p:tgtEl>
                                      </p:cBhvr>
                                    </p:animEffect>
                                    <p:set>
                                      <p:cBhvr>
                                        <p:cTn id="177" dur="1" fill="hold">
                                          <p:stCondLst>
                                            <p:cond delay="499"/>
                                          </p:stCondLst>
                                        </p:cTn>
                                        <p:tgtEl>
                                          <p:spTgt spid="29"/>
                                        </p:tgtEl>
                                        <p:attrNameLst>
                                          <p:attrName>style.visibility</p:attrName>
                                        </p:attrNameLst>
                                      </p:cBhvr>
                                      <p:to>
                                        <p:strVal val="hidden"/>
                                      </p:to>
                                    </p:set>
                                  </p:childTnLst>
                                </p:cTn>
                              </p:par>
                              <p:par>
                                <p:cTn id="178" presetID="10" presetClass="exit" presetSubtype="0" fill="hold" nodeType="withEffect">
                                  <p:stCondLst>
                                    <p:cond delay="0"/>
                                  </p:stCondLst>
                                  <p:childTnLst>
                                    <p:animEffect transition="out" filter="fade">
                                      <p:cBhvr>
                                        <p:cTn id="179" dur="500"/>
                                        <p:tgtEl>
                                          <p:spTgt spid="34"/>
                                        </p:tgtEl>
                                      </p:cBhvr>
                                    </p:animEffect>
                                    <p:set>
                                      <p:cBhvr>
                                        <p:cTn id="180" dur="1" fill="hold">
                                          <p:stCondLst>
                                            <p:cond delay="499"/>
                                          </p:stCondLst>
                                        </p:cTn>
                                        <p:tgtEl>
                                          <p:spTgt spid="34"/>
                                        </p:tgtEl>
                                        <p:attrNameLst>
                                          <p:attrName>style.visibility</p:attrName>
                                        </p:attrNameLst>
                                      </p:cBhvr>
                                      <p:to>
                                        <p:strVal val="hidden"/>
                                      </p:to>
                                    </p:set>
                                  </p:childTnLst>
                                </p:cTn>
                              </p:par>
                              <p:par>
                                <p:cTn id="181" presetID="10" presetClass="exit" presetSubtype="0" fill="hold" nodeType="withEffect">
                                  <p:stCondLst>
                                    <p:cond delay="0"/>
                                  </p:stCondLst>
                                  <p:childTnLst>
                                    <p:animEffect transition="out" filter="fade">
                                      <p:cBhvr>
                                        <p:cTn id="182" dur="500"/>
                                        <p:tgtEl>
                                          <p:spTgt spid="37"/>
                                        </p:tgtEl>
                                      </p:cBhvr>
                                    </p:animEffect>
                                    <p:set>
                                      <p:cBhvr>
                                        <p:cTn id="183" dur="1" fill="hold">
                                          <p:stCondLst>
                                            <p:cond delay="499"/>
                                          </p:stCondLst>
                                        </p:cTn>
                                        <p:tgtEl>
                                          <p:spTgt spid="37"/>
                                        </p:tgtEl>
                                        <p:attrNameLst>
                                          <p:attrName>style.visibility</p:attrName>
                                        </p:attrNameLst>
                                      </p:cBhvr>
                                      <p:to>
                                        <p:strVal val="hidden"/>
                                      </p:to>
                                    </p:set>
                                  </p:childTnLst>
                                </p:cTn>
                              </p:par>
                              <p:par>
                                <p:cTn id="184" presetID="10" presetClass="exit" presetSubtype="0" fill="hold" nodeType="withEffect">
                                  <p:stCondLst>
                                    <p:cond delay="0"/>
                                  </p:stCondLst>
                                  <p:childTnLst>
                                    <p:animEffect transition="out" filter="fade">
                                      <p:cBhvr>
                                        <p:cTn id="185" dur="500"/>
                                        <p:tgtEl>
                                          <p:spTgt spid="40"/>
                                        </p:tgtEl>
                                      </p:cBhvr>
                                    </p:animEffect>
                                    <p:set>
                                      <p:cBhvr>
                                        <p:cTn id="186"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3" grpId="0" animBg="1"/>
      <p:bldP spid="10" grpId="0" animBg="1"/>
      <p:bldP spid="13" grpId="0" animBg="1"/>
      <p:bldP spid="16" grpId="0" animBg="1"/>
      <p:bldP spid="26" grpId="0" animBg="1"/>
      <p:bldP spid="31" grpId="0" animBg="1"/>
      <p:bldP spid="35" grpId="0" animBg="1"/>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upload.wikimedia.org/wikipedia/commons/5/56/DRAM_DDR2_512.jpg">
            <a:extLst>
              <a:ext uri="{FF2B5EF4-FFF2-40B4-BE49-F238E27FC236}">
                <a16:creationId xmlns:a16="http://schemas.microsoft.com/office/drawing/2014/main" id="{501E87D5-CF6F-C3B4-D4E5-72A13E4B00A9}"/>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870" b="89758" l="3375" r="95846">
                        <a14:foregroundMark x1="7529" y1="32216" x2="7529" y2="32216"/>
                        <a14:foregroundMark x1="3842" y1="24022" x2="3842" y2="24022"/>
                        <a14:foregroundMark x1="3998" y1="69646" x2="3998" y2="69646"/>
                        <a14:foregroundMark x1="91641" y1="30540" x2="91641" y2="30540"/>
                        <a14:foregroundMark x1="95327" y1="50279" x2="95327" y2="50279"/>
                        <a14:foregroundMark x1="95691" y1="24581" x2="95691" y2="24581"/>
                        <a14:foregroundMark x1="95898" y1="71695" x2="95898" y2="71695"/>
                        <a14:foregroundMark x1="3375" y1="72626" x2="3375" y2="7262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6386577" y="1871150"/>
            <a:ext cx="3705185" cy="10618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5EE467A-FC5F-CDEB-6B85-C626D39D5B5D}"/>
              </a:ext>
            </a:extLst>
          </p:cNvPr>
          <p:cNvSpPr>
            <a:spLocks noGrp="1"/>
          </p:cNvSpPr>
          <p:nvPr>
            <p:ph type="title"/>
          </p:nvPr>
        </p:nvSpPr>
        <p:spPr>
          <a:xfrm>
            <a:off x="496824" y="-43307"/>
            <a:ext cx="10515600" cy="1325563"/>
          </a:xfrm>
        </p:spPr>
        <p:txBody>
          <a:bodyPr/>
          <a:lstStyle/>
          <a:p>
            <a:r>
              <a:rPr lang="en-US"/>
              <a:t>Finding Flips</a:t>
            </a:r>
          </a:p>
        </p:txBody>
      </p:sp>
      <p:sp>
        <p:nvSpPr>
          <p:cNvPr id="3" name="Content Placeholder 2">
            <a:extLst>
              <a:ext uri="{FF2B5EF4-FFF2-40B4-BE49-F238E27FC236}">
                <a16:creationId xmlns:a16="http://schemas.microsoft.com/office/drawing/2014/main" id="{BF635ECA-1B4B-78E8-C7E4-DD28739E9A4D}"/>
              </a:ext>
            </a:extLst>
          </p:cNvPr>
          <p:cNvSpPr>
            <a:spLocks noGrp="1"/>
          </p:cNvSpPr>
          <p:nvPr>
            <p:ph idx="1"/>
          </p:nvPr>
        </p:nvSpPr>
        <p:spPr>
          <a:xfrm>
            <a:off x="496824" y="1089568"/>
            <a:ext cx="10515600" cy="4351338"/>
          </a:xfrm>
        </p:spPr>
        <p:txBody>
          <a:bodyPr/>
          <a:lstStyle/>
          <a:p>
            <a:r>
              <a:rPr lang="en-US"/>
              <a:t>Allocate large chunk of memory</a:t>
            </a:r>
          </a:p>
          <a:p>
            <a:pPr lvl="1"/>
            <a:r>
              <a:rPr lang="en-US"/>
              <a:t>Hammer every row, looking for flips</a:t>
            </a:r>
          </a:p>
          <a:p>
            <a:r>
              <a:rPr lang="en-US"/>
              <a:t>Found set of 4 pages</a:t>
            </a:r>
          </a:p>
          <a:p>
            <a:pPr lvl="1"/>
            <a:r>
              <a:rPr lang="en-US"/>
              <a:t>A 256-bit flip in 7 of the 8 columns</a:t>
            </a:r>
          </a:p>
          <a:p>
            <a:r>
              <a:rPr lang="en-US"/>
              <a:t>Many intolerable bit flips (“bombs”)</a:t>
            </a:r>
          </a:p>
          <a:p>
            <a:pPr lvl="1"/>
            <a:r>
              <a:rPr lang="en-US"/>
              <a:t>Hammered unintentionally with the rest of the row</a:t>
            </a:r>
          </a:p>
          <a:p>
            <a:pPr lvl="1"/>
            <a:r>
              <a:rPr lang="en-US"/>
              <a:t>Suppressed them with the techniques of [1]</a:t>
            </a:r>
          </a:p>
          <a:p>
            <a:pPr lvl="1"/>
            <a:r>
              <a:rPr lang="en-US"/>
              <a:t>Prevents bits from flipping when hammered</a:t>
            </a:r>
          </a:p>
          <a:p>
            <a:r>
              <a:rPr lang="en-US"/>
              <a:t>Suppressed 117 bit flips</a:t>
            </a:r>
          </a:p>
        </p:txBody>
      </p:sp>
      <p:sp>
        <p:nvSpPr>
          <p:cNvPr id="4" name="TextBox 3">
            <a:extLst>
              <a:ext uri="{FF2B5EF4-FFF2-40B4-BE49-F238E27FC236}">
                <a16:creationId xmlns:a16="http://schemas.microsoft.com/office/drawing/2014/main" id="{60447CCB-AA50-CB26-22E0-C137BD7EB30E}"/>
              </a:ext>
            </a:extLst>
          </p:cNvPr>
          <p:cNvSpPr txBox="1"/>
          <p:nvPr/>
        </p:nvSpPr>
        <p:spPr>
          <a:xfrm>
            <a:off x="3614928" y="6412992"/>
            <a:ext cx="4053840" cy="369332"/>
          </a:xfrm>
          <a:prstGeom prst="rect">
            <a:avLst/>
          </a:prstGeom>
          <a:noFill/>
        </p:spPr>
        <p:txBody>
          <a:bodyPr wrap="square" rtlCol="0">
            <a:spAutoFit/>
          </a:bodyPr>
          <a:lstStyle/>
          <a:p>
            <a:r>
              <a:rPr lang="en-US"/>
              <a:t>[1] </a:t>
            </a:r>
            <a:r>
              <a:rPr lang="en-US" err="1"/>
              <a:t>ECCPloit</a:t>
            </a:r>
            <a:r>
              <a:rPr lang="en-US"/>
              <a:t>. S&amp;P`2019</a:t>
            </a:r>
          </a:p>
        </p:txBody>
      </p:sp>
      <p:grpSp>
        <p:nvGrpSpPr>
          <p:cNvPr id="19" name="Group 18">
            <a:extLst>
              <a:ext uri="{FF2B5EF4-FFF2-40B4-BE49-F238E27FC236}">
                <a16:creationId xmlns:a16="http://schemas.microsoft.com/office/drawing/2014/main" id="{6EC12808-6AE4-360F-9B21-CCDC0DADBB6C}"/>
              </a:ext>
            </a:extLst>
          </p:cNvPr>
          <p:cNvGrpSpPr/>
          <p:nvPr/>
        </p:nvGrpSpPr>
        <p:grpSpPr>
          <a:xfrm>
            <a:off x="9301168" y="762432"/>
            <a:ext cx="2197493" cy="1776489"/>
            <a:chOff x="5811390" y="682725"/>
            <a:chExt cx="1652059" cy="1339370"/>
          </a:xfrm>
        </p:grpSpPr>
        <p:cxnSp>
          <p:nvCxnSpPr>
            <p:cNvPr id="16" name="Straight Connector 15">
              <a:extLst>
                <a:ext uri="{FF2B5EF4-FFF2-40B4-BE49-F238E27FC236}">
                  <a16:creationId xmlns:a16="http://schemas.microsoft.com/office/drawing/2014/main" id="{4CF6FD98-7423-4197-D550-81A5D8667DD7}"/>
                </a:ext>
              </a:extLst>
            </p:cNvPr>
            <p:cNvCxnSpPr>
              <a:cxnSpLocks/>
            </p:cNvCxnSpPr>
            <p:nvPr/>
          </p:nvCxnSpPr>
          <p:spPr bwMode="auto">
            <a:xfrm flipH="1">
              <a:off x="5811390" y="1103965"/>
              <a:ext cx="444975" cy="587801"/>
            </a:xfrm>
            <a:prstGeom prst="line">
              <a:avLst/>
            </a:prstGeom>
            <a:ln w="63500">
              <a:solidFill>
                <a:srgbClr val="FF0000"/>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17" name="Straight Connector 16">
              <a:extLst>
                <a:ext uri="{FF2B5EF4-FFF2-40B4-BE49-F238E27FC236}">
                  <a16:creationId xmlns:a16="http://schemas.microsoft.com/office/drawing/2014/main" id="{4A876308-4B1A-BC6A-2EDC-7AD9A6FFA86B}"/>
                </a:ext>
              </a:extLst>
            </p:cNvPr>
            <p:cNvCxnSpPr>
              <a:cxnSpLocks/>
            </p:cNvCxnSpPr>
            <p:nvPr/>
          </p:nvCxnSpPr>
          <p:spPr bwMode="auto">
            <a:xfrm flipH="1">
              <a:off x="5811390" y="1383998"/>
              <a:ext cx="576916" cy="307767"/>
            </a:xfrm>
            <a:prstGeom prst="line">
              <a:avLst/>
            </a:prstGeom>
            <a:ln w="63500">
              <a:solidFill>
                <a:srgbClr val="FF0000"/>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pic>
          <p:nvPicPr>
            <p:cNvPr id="18" name="Picture 17" descr="A drawing of a face&#10;&#10;Description automatically generated">
              <a:extLst>
                <a:ext uri="{FF2B5EF4-FFF2-40B4-BE49-F238E27FC236}">
                  <a16:creationId xmlns:a16="http://schemas.microsoft.com/office/drawing/2014/main" id="{BC6525BE-AC5B-A01C-1E44-56A3BF78CD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2366" y="682725"/>
              <a:ext cx="1241083" cy="1339370"/>
            </a:xfrm>
            <a:prstGeom prst="rect">
              <a:avLst/>
            </a:prstGeom>
          </p:spPr>
        </p:pic>
      </p:grpSp>
      <p:sp>
        <p:nvSpPr>
          <p:cNvPr id="6" name="Slide Number Placeholder 4">
            <a:extLst>
              <a:ext uri="{FF2B5EF4-FFF2-40B4-BE49-F238E27FC236}">
                <a16:creationId xmlns:a16="http://schemas.microsoft.com/office/drawing/2014/main" id="{11DA5A65-C4C6-BFFC-E8D6-9A06D305DDFF}"/>
              </a:ext>
            </a:extLst>
          </p:cNvPr>
          <p:cNvSpPr>
            <a:spLocks noGrp="1"/>
          </p:cNvSpPr>
          <p:nvPr>
            <p:ph type="sldNum" sz="quarter" idx="12"/>
          </p:nvPr>
        </p:nvSpPr>
        <p:spPr>
          <a:xfrm>
            <a:off x="8610600" y="6356350"/>
            <a:ext cx="2743200" cy="365125"/>
          </a:xfrm>
        </p:spPr>
        <p:txBody>
          <a:bodyPr/>
          <a:lstStyle/>
          <a:p>
            <a:fld id="{A8AB81F3-D877-40AB-B9C6-5DBC3A20DFE8}" type="slidenum">
              <a:rPr lang="en-US" smtClean="0"/>
              <a:t>14</a:t>
            </a:fld>
            <a:endParaRPr lang="en-US"/>
          </a:p>
        </p:txBody>
      </p:sp>
      <p:pic>
        <p:nvPicPr>
          <p:cNvPr id="5" name="Picture 4" descr="Image result for hammer">
            <a:extLst>
              <a:ext uri="{FF2B5EF4-FFF2-40B4-BE49-F238E27FC236}">
                <a16:creationId xmlns:a16="http://schemas.microsoft.com/office/drawing/2014/main" id="{F6F0ECC8-663A-3B10-EA20-8B2102E90101}"/>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3268" b="95752" l="2929" r="93724">
                        <a14:foregroundMark x1="31590" y1="16340" x2="67782" y2="41667"/>
                        <a14:foregroundMark x1="4184" y1="90523" x2="13389" y2="95752"/>
                        <a14:foregroundMark x1="13389" y1="95752" x2="15900" y2="95752"/>
                        <a14:foregroundMark x1="3347" y1="93137" x2="3556" y2="91176"/>
                        <a14:foregroundMark x1="25523" y1="5065" x2="36402" y2="3595"/>
                        <a14:foregroundMark x1="36402" y1="3595" x2="84519" y2="25327"/>
                        <a14:foregroundMark x1="84519" y1="25327" x2="92887" y2="30719"/>
                        <a14:foregroundMark x1="92887" y1="30719" x2="93724" y2="35131"/>
                        <a14:foregroundMark x1="79916" y1="36601" x2="70921" y2="49183"/>
                        <a14:foregroundMark x1="70921" y1="49183" x2="70921" y2="49183"/>
                        <a14:foregroundMark x1="25732" y1="3758" x2="45816" y2="3268"/>
                      </a14:backgroundRemoval>
                    </a14:imgEffect>
                  </a14:imgLayer>
                </a14:imgProps>
              </a:ext>
              <a:ext uri="{28A0092B-C50C-407E-A947-70E740481C1C}">
                <a14:useLocalDpi xmlns:a14="http://schemas.microsoft.com/office/drawing/2010/main" val="0"/>
              </a:ext>
            </a:extLst>
          </a:blip>
          <a:srcRect r="-988" b="-6110"/>
          <a:stretch/>
        </p:blipFill>
        <p:spPr bwMode="auto">
          <a:xfrm rot="3702510">
            <a:off x="6849119" y="923922"/>
            <a:ext cx="1262607" cy="16985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CB901E2-86DB-4DB7-322D-5C82995DB5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35118" y="4331171"/>
            <a:ext cx="1282054" cy="1034566"/>
          </a:xfrm>
          <a:prstGeom prst="rect">
            <a:avLst/>
          </a:prstGeom>
        </p:spPr>
      </p:pic>
      <p:pic>
        <p:nvPicPr>
          <p:cNvPr id="8" name="Picture 4" descr="Image result for hammer">
            <a:extLst>
              <a:ext uri="{FF2B5EF4-FFF2-40B4-BE49-F238E27FC236}">
                <a16:creationId xmlns:a16="http://schemas.microsoft.com/office/drawing/2014/main" id="{7D47813D-E332-A1A7-61FD-6C63D403D9B9}"/>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3268" b="95752" l="2929" r="93724">
                        <a14:foregroundMark x1="31590" y1="16340" x2="67782" y2="41667"/>
                        <a14:foregroundMark x1="4184" y1="90523" x2="13389" y2="95752"/>
                        <a14:foregroundMark x1="13389" y1="95752" x2="15900" y2="95752"/>
                        <a14:foregroundMark x1="3347" y1="93137" x2="3556" y2="91176"/>
                        <a14:foregroundMark x1="25523" y1="5065" x2="36402" y2="3595"/>
                        <a14:foregroundMark x1="36402" y1="3595" x2="84519" y2="25327"/>
                        <a14:foregroundMark x1="84519" y1="25327" x2="92887" y2="30719"/>
                        <a14:foregroundMark x1="92887" y1="30719" x2="93724" y2="35131"/>
                        <a14:foregroundMark x1="79916" y1="36601" x2="70921" y2="49183"/>
                        <a14:foregroundMark x1="70921" y1="49183" x2="70921" y2="49183"/>
                        <a14:foregroundMark x1="25732" y1="3758" x2="45816" y2="3268"/>
                      </a14:backgroundRemoval>
                    </a14:imgEffect>
                  </a14:imgLayer>
                </a14:imgProps>
              </a:ext>
              <a:ext uri="{28A0092B-C50C-407E-A947-70E740481C1C}">
                <a14:useLocalDpi xmlns:a14="http://schemas.microsoft.com/office/drawing/2010/main" val="0"/>
              </a:ext>
            </a:extLst>
          </a:blip>
          <a:srcRect/>
          <a:stretch>
            <a:fillRect/>
          </a:stretch>
        </p:blipFill>
        <p:spPr bwMode="auto">
          <a:xfrm rot="16200000">
            <a:off x="9164295" y="3540188"/>
            <a:ext cx="719005" cy="9205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4A53D3F8-332C-817E-241A-8E1ABF9050CA}"/>
              </a:ext>
            </a:extLst>
          </p:cNvPr>
          <p:cNvPicPr>
            <a:picLocks noChangeAspect="1"/>
          </p:cNvPicPr>
          <p:nvPr/>
        </p:nvPicPr>
        <p:blipFill>
          <a:blip r:embed="rId9">
            <a:alphaModFix/>
            <a:duotone>
              <a:prstClr val="black"/>
              <a:schemeClr val="accent1">
                <a:tint val="45000"/>
                <a:satMod val="400000"/>
              </a:schemeClr>
            </a:duotone>
            <a:extLst>
              <a:ext uri="{BEBA8EAE-BF5A-486C-A8C5-ECC9F3942E4B}">
                <a14:imgProps xmlns:a14="http://schemas.microsoft.com/office/drawing/2010/main">
                  <a14:imgLayer r:embed="rId10">
                    <a14:imgEffect>
                      <a14:backgroundRemoval t="6063" b="97375" l="2828" r="94966">
                        <a14:foregroundMark x1="45862" y1="6063" x2="45862" y2="6063"/>
                        <a14:foregroundMark x1="46207" y1="6063" x2="45448" y2="6063"/>
                        <a14:foregroundMark x1="8391" y1="16376" x2="2828" y2="17563"/>
                        <a14:foregroundMark x1="38552" y1="9938" x2="35234" y2="10646"/>
                        <a14:foregroundMark x1="92759" y1="17938" x2="94966" y2="42375"/>
                        <a14:foregroundMark x1="94966" y1="42375" x2="94690" y2="43000"/>
                        <a14:foregroundMark x1="48138" y1="97375" x2="74897" y2="80500"/>
                        <a14:foregroundMark x1="74897" y1="80500" x2="85448" y2="64938"/>
                        <a14:foregroundMark x1="39379" y1="12438" x2="39379" y2="12438"/>
                        <a14:foregroundMark x1="37172" y1="13438" x2="32690" y2="14125"/>
                        <a14:foregroundMark x1="14414" y1="18875" x2="41586" y2="12313"/>
                        <a14:foregroundMark x1="41586" y1="12313" x2="49103" y2="7000"/>
                        <a14:foregroundMark x1="39034" y1="11063" x2="8897" y2="20188"/>
                        <a14:foregroundMark x1="8897" y1="20188" x2="6207" y2="20188"/>
                        <a14:foregroundMark x1="13392" y1="51377" x2="19517" y2="73813"/>
                        <a14:foregroundMark x1="4690" y1="19500" x2="8756" y2="34394"/>
                        <a14:foregroundMark x1="19517" y1="73813" x2="41862" y2="87750"/>
                        <a14:foregroundMark x1="59582" y1="84923" x2="70069" y2="83250"/>
                        <a14:foregroundMark x1="41862" y1="87750" x2="43984" y2="87412"/>
                        <a14:foregroundMark x1="70069" y1="83250" x2="87103" y2="57500"/>
                        <a14:foregroundMark x1="87103" y1="57500" x2="93862" y2="29938"/>
                        <a14:foregroundMark x1="74795" y1="20033" x2="49103" y2="6688"/>
                        <a14:foregroundMark x1="93862" y1="29938" x2="91810" y2="28872"/>
                        <a14:foregroundMark x1="19241" y1="69563" x2="7517" y2="45438"/>
                        <a14:foregroundMark x1="7517" y1="45438" x2="4690" y2="24250"/>
                        <a14:foregroundMark x1="54690" y1="12063" x2="91241" y2="19875"/>
                        <a14:foregroundMark x1="93103" y1="30000" x2="92414" y2="30312"/>
                        <a14:foregroundMark x1="91655" y1="31375" x2="91655" y2="31375"/>
                        <a14:foregroundMark x1="92414" y1="31000" x2="92000" y2="31000"/>
                        <a14:foregroundMark x1="77448" y1="20563" x2="77448" y2="20563"/>
                        <a14:foregroundMark x1="77448" y1="20563" x2="77448" y2="20563"/>
                        <a14:foregroundMark x1="91655" y1="23563" x2="92759" y2="31375"/>
                        <a14:foregroundMark x1="91655" y1="34375" x2="92759" y2="28313"/>
                        <a14:foregroundMark x1="89793" y1="38438" x2="91655" y2="21188"/>
                        <a14:foregroundMark x1="90138" y1="21188" x2="90897" y2="36063"/>
                        <a14:foregroundMark x1="90138" y1="21188" x2="93103" y2="31000"/>
                        <a14:foregroundMark x1="72276" y1="17125" x2="83448" y2="21188"/>
                        <a14:backgroundMark x1="21103" y1="14438" x2="21103" y2="14438"/>
                        <a14:backgroundMark x1="21103" y1="14438" x2="18138" y2="13750"/>
                        <a14:backgroundMark x1="20759" y1="13750" x2="32345" y2="9688"/>
                        <a14:backgroundMark x1="32345" y1="11063" x2="32345" y2="11063"/>
                        <a14:backgroundMark x1="32345" y1="11063" x2="25586" y2="12438"/>
                        <a14:backgroundMark x1="20000" y1="12750" x2="9586" y2="14125"/>
                        <a14:backgroundMark x1="18483" y1="14125" x2="6207" y2="15125"/>
                        <a14:backgroundMark x1="12552" y1="14813" x2="8069" y2="15438"/>
                        <a14:backgroundMark x1="12207" y1="13750" x2="6207" y2="15125"/>
                        <a14:backgroundMark x1="82690" y1="26313" x2="88276" y2="24250"/>
                        <a14:backgroundMark x1="73724" y1="21563" x2="88690" y2="26625"/>
                        <a14:backgroundMark x1="89034" y1="30000" x2="89257" y2="26934"/>
                        <a14:backgroundMark x1="81172" y1="23563" x2="74483" y2="21188"/>
                        <a14:backgroundMark x1="89034" y1="24938" x2="87931" y2="31375"/>
                        <a14:backgroundMark x1="50966" y1="88188" x2="49103" y2="88188"/>
                        <a14:backgroundMark x1="54345" y1="85813" x2="50207" y2="87125"/>
                        <a14:backgroundMark x1="59172" y1="84438" x2="45379" y2="87813"/>
                        <a14:backgroundMark x1="45724" y1="86500" x2="43517" y2="86813"/>
                        <a14:backgroundMark x1="82345" y1="26625" x2="76690" y2="20188"/>
                        <a14:backgroundMark x1="73379" y1="21188" x2="89034" y2="29000"/>
                        <a14:backgroundMark x1="35310" y1="10750" x2="31172" y2="11063"/>
                        <a14:backgroundMark x1="12552" y1="15125" x2="3586" y2="15812"/>
                        <a14:backgroundMark x1="15517" y1="49938" x2="12552" y2="46938"/>
                        <a14:backgroundMark x1="8828" y1="34375" x2="15172" y2="53000"/>
                        <a14:backgroundMark x1="15172" y1="56063" x2="12897" y2="48938"/>
                        <a14:backgroundMark x1="18897" y1="14438" x2="4690" y2="15812"/>
                        <a14:backgroundMark x1="69655" y1="20563" x2="89318" y2="28130"/>
                        <a14:backgroundMark x1="89405" y1="29849" x2="75586" y2="21188"/>
                        <a14:backgroundMark x1="80483" y1="21875" x2="73379" y2="20875"/>
                      </a14:backgroundRemoval>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7848881" y="4022478"/>
            <a:ext cx="1802037" cy="1988454"/>
          </a:xfrm>
          <a:prstGeom prst="rect">
            <a:avLst/>
          </a:prstGeom>
        </p:spPr>
      </p:pic>
    </p:spTree>
    <p:extLst>
      <p:ext uri="{BB962C8B-B14F-4D97-AF65-F5344CB8AC3E}">
        <p14:creationId xmlns:p14="http://schemas.microsoft.com/office/powerpoint/2010/main" val="325789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0"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childTnLst>
                                </p:cTn>
                              </p:par>
                              <p:par>
                                <p:cTn id="38" presetID="10"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1428CD7F-4074-6B24-4396-68E3468033B2}"/>
              </a:ext>
            </a:extLst>
          </p:cNvPr>
          <p:cNvGrpSpPr/>
          <p:nvPr/>
        </p:nvGrpSpPr>
        <p:grpSpPr>
          <a:xfrm>
            <a:off x="63795" y="5204844"/>
            <a:ext cx="8607060" cy="1009555"/>
            <a:chOff x="63795" y="5204844"/>
            <a:chExt cx="8607060" cy="1009555"/>
          </a:xfrm>
        </p:grpSpPr>
        <p:sp>
          <p:nvSpPr>
            <p:cNvPr id="10" name="Rectangle 9">
              <a:extLst>
                <a:ext uri="{FF2B5EF4-FFF2-40B4-BE49-F238E27FC236}">
                  <a16:creationId xmlns:a16="http://schemas.microsoft.com/office/drawing/2014/main" id="{645A8DC9-8F74-EEF7-E34B-C80FC90A0CF0}"/>
                </a:ext>
              </a:extLst>
            </p:cNvPr>
            <p:cNvSpPr/>
            <p:nvPr/>
          </p:nvSpPr>
          <p:spPr>
            <a:xfrm>
              <a:off x="1000911" y="5563014"/>
              <a:ext cx="1915957" cy="30969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Target</a:t>
              </a:r>
              <a:r>
                <a:rPr lang="en-US" baseline="-25000">
                  <a:solidFill>
                    <a:schemeClr val="tx1"/>
                  </a:solidFill>
                </a:rPr>
                <a:t>0</a:t>
              </a:r>
              <a:endParaRPr lang="en-US">
                <a:solidFill>
                  <a:schemeClr val="tx1"/>
                </a:solidFill>
              </a:endParaRPr>
            </a:p>
          </p:txBody>
        </p:sp>
        <p:sp>
          <p:nvSpPr>
            <p:cNvPr id="11" name="Rectangle 10">
              <a:extLst>
                <a:ext uri="{FF2B5EF4-FFF2-40B4-BE49-F238E27FC236}">
                  <a16:creationId xmlns:a16="http://schemas.microsoft.com/office/drawing/2014/main" id="{DE4F1F74-A575-8FB8-4F79-6A06D93927C6}"/>
                </a:ext>
              </a:extLst>
            </p:cNvPr>
            <p:cNvSpPr/>
            <p:nvPr/>
          </p:nvSpPr>
          <p:spPr>
            <a:xfrm>
              <a:off x="6754898" y="5562802"/>
              <a:ext cx="1915957" cy="30969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Target</a:t>
              </a:r>
              <a:r>
                <a:rPr lang="en-US" baseline="-25000">
                  <a:solidFill>
                    <a:schemeClr val="tx1"/>
                  </a:solidFill>
                </a:rPr>
                <a:t>3</a:t>
              </a:r>
              <a:endParaRPr lang="en-US">
                <a:solidFill>
                  <a:schemeClr val="tx1"/>
                </a:solidFill>
              </a:endParaRPr>
            </a:p>
          </p:txBody>
        </p:sp>
        <p:sp>
          <p:nvSpPr>
            <p:cNvPr id="12" name="Rectangle 11">
              <a:extLst>
                <a:ext uri="{FF2B5EF4-FFF2-40B4-BE49-F238E27FC236}">
                  <a16:creationId xmlns:a16="http://schemas.microsoft.com/office/drawing/2014/main" id="{D9B4568A-481E-4897-A2AB-18F9665B2711}"/>
                </a:ext>
              </a:extLst>
            </p:cNvPr>
            <p:cNvSpPr/>
            <p:nvPr/>
          </p:nvSpPr>
          <p:spPr>
            <a:xfrm>
              <a:off x="4832825" y="5562802"/>
              <a:ext cx="1915957" cy="30969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Target</a:t>
              </a:r>
              <a:r>
                <a:rPr lang="en-US" baseline="-25000">
                  <a:solidFill>
                    <a:schemeClr val="tx1"/>
                  </a:solidFill>
                </a:rPr>
                <a:t>2</a:t>
              </a:r>
              <a:endParaRPr lang="en-US">
                <a:solidFill>
                  <a:schemeClr val="tx1"/>
                </a:solidFill>
              </a:endParaRPr>
            </a:p>
          </p:txBody>
        </p:sp>
        <p:sp>
          <p:nvSpPr>
            <p:cNvPr id="13" name="Rectangle 12">
              <a:extLst>
                <a:ext uri="{FF2B5EF4-FFF2-40B4-BE49-F238E27FC236}">
                  <a16:creationId xmlns:a16="http://schemas.microsoft.com/office/drawing/2014/main" id="{854B92B1-9C84-AB9F-A09D-E0FE8BF1C0DE}"/>
                </a:ext>
              </a:extLst>
            </p:cNvPr>
            <p:cNvSpPr/>
            <p:nvPr/>
          </p:nvSpPr>
          <p:spPr>
            <a:xfrm>
              <a:off x="2916868" y="5562802"/>
              <a:ext cx="1915957" cy="30969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n w="0"/>
                  <a:solidFill>
                    <a:schemeClr val="tx1"/>
                  </a:solidFill>
                  <a:effectLst>
                    <a:outerShdw blurRad="38100" dist="19050" dir="2700000" algn="tl" rotWithShape="0">
                      <a:schemeClr val="dk1">
                        <a:alpha val="40000"/>
                      </a:schemeClr>
                    </a:outerShdw>
                  </a:effectLst>
                </a:rPr>
                <a:t>Target</a:t>
              </a:r>
              <a:r>
                <a:rPr lang="en-US" baseline="-25000">
                  <a:ln w="0"/>
                  <a:solidFill>
                    <a:schemeClr val="tx1"/>
                  </a:solidFill>
                  <a:effectLst>
                    <a:outerShdw blurRad="38100" dist="19050" dir="2700000" algn="tl" rotWithShape="0">
                      <a:schemeClr val="dk1">
                        <a:alpha val="40000"/>
                      </a:schemeClr>
                    </a:outerShdw>
                  </a:effectLst>
                </a:rPr>
                <a:t>1</a:t>
              </a:r>
              <a:endParaRPr lang="en-US">
                <a:ln w="0"/>
                <a:solidFill>
                  <a:schemeClr val="tx1"/>
                </a:solidFill>
                <a:effectLst>
                  <a:outerShdw blurRad="38100" dist="19050" dir="2700000" algn="tl" rotWithShape="0">
                    <a:schemeClr val="dk1">
                      <a:alpha val="40000"/>
                    </a:schemeClr>
                  </a:outerShdw>
                </a:effectLst>
              </a:endParaRPr>
            </a:p>
          </p:txBody>
        </p:sp>
        <p:sp>
          <p:nvSpPr>
            <p:cNvPr id="6" name="Rectangle 5">
              <a:extLst>
                <a:ext uri="{FF2B5EF4-FFF2-40B4-BE49-F238E27FC236}">
                  <a16:creationId xmlns:a16="http://schemas.microsoft.com/office/drawing/2014/main" id="{62BD3324-2377-6F64-B313-AE1CBD83D1CF}"/>
                </a:ext>
              </a:extLst>
            </p:cNvPr>
            <p:cNvSpPr/>
            <p:nvPr/>
          </p:nvSpPr>
          <p:spPr>
            <a:xfrm>
              <a:off x="1001875" y="5254672"/>
              <a:ext cx="1918533" cy="30969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03E880B-48CA-2DA4-2762-386661F6F372}"/>
                </a:ext>
              </a:extLst>
            </p:cNvPr>
            <p:cNvSpPr/>
            <p:nvPr/>
          </p:nvSpPr>
          <p:spPr>
            <a:xfrm>
              <a:off x="6758438" y="5254460"/>
              <a:ext cx="1909841" cy="30969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57C8CB5-8D98-DA9D-0A83-6A944527BC1A}"/>
                </a:ext>
              </a:extLst>
            </p:cNvPr>
            <p:cNvSpPr/>
            <p:nvPr/>
          </p:nvSpPr>
          <p:spPr>
            <a:xfrm>
              <a:off x="4836365" y="5254460"/>
              <a:ext cx="1915957" cy="30969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4033B5D-2A7B-5007-789A-52491E7C489C}"/>
                </a:ext>
              </a:extLst>
            </p:cNvPr>
            <p:cNvSpPr/>
            <p:nvPr/>
          </p:nvSpPr>
          <p:spPr>
            <a:xfrm>
              <a:off x="2920408" y="5254460"/>
              <a:ext cx="1915957" cy="30969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4" name="Rectangle 13">
              <a:extLst>
                <a:ext uri="{FF2B5EF4-FFF2-40B4-BE49-F238E27FC236}">
                  <a16:creationId xmlns:a16="http://schemas.microsoft.com/office/drawing/2014/main" id="{11A1190A-E270-DD28-1D46-7E3BF9F8BC2F}"/>
                </a:ext>
              </a:extLst>
            </p:cNvPr>
            <p:cNvSpPr/>
            <p:nvPr/>
          </p:nvSpPr>
          <p:spPr>
            <a:xfrm>
              <a:off x="1000908" y="5867813"/>
              <a:ext cx="1915957" cy="30969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05FF9AF-71AF-B6E3-04B5-3354EDB6C459}"/>
                </a:ext>
              </a:extLst>
            </p:cNvPr>
            <p:cNvSpPr/>
            <p:nvPr/>
          </p:nvSpPr>
          <p:spPr>
            <a:xfrm>
              <a:off x="6754895" y="5867601"/>
              <a:ext cx="1915957" cy="30969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31216DC-5FA2-8DC2-CA74-C794DC6A145D}"/>
                </a:ext>
              </a:extLst>
            </p:cNvPr>
            <p:cNvSpPr/>
            <p:nvPr/>
          </p:nvSpPr>
          <p:spPr>
            <a:xfrm>
              <a:off x="4832822" y="5867601"/>
              <a:ext cx="1915957" cy="30969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C5BD995-A5BF-896D-0BDF-B1CD910B4DE6}"/>
                </a:ext>
              </a:extLst>
            </p:cNvPr>
            <p:cNvSpPr/>
            <p:nvPr/>
          </p:nvSpPr>
          <p:spPr>
            <a:xfrm>
              <a:off x="2916865" y="5867601"/>
              <a:ext cx="1915957" cy="30969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27" name="TextBox 26">
              <a:extLst>
                <a:ext uri="{FF2B5EF4-FFF2-40B4-BE49-F238E27FC236}">
                  <a16:creationId xmlns:a16="http://schemas.microsoft.com/office/drawing/2014/main" id="{9A944CDD-2797-CE23-92E4-C14E62F30FEE}"/>
                </a:ext>
              </a:extLst>
            </p:cNvPr>
            <p:cNvSpPr txBox="1"/>
            <p:nvPr/>
          </p:nvSpPr>
          <p:spPr>
            <a:xfrm>
              <a:off x="63795" y="5204844"/>
              <a:ext cx="815163" cy="369332"/>
            </a:xfrm>
            <a:prstGeom prst="rect">
              <a:avLst/>
            </a:prstGeom>
            <a:noFill/>
          </p:spPr>
          <p:txBody>
            <a:bodyPr wrap="square" rtlCol="0">
              <a:spAutoFit/>
            </a:bodyPr>
            <a:lstStyle/>
            <a:p>
              <a:r>
                <a:rPr lang="en-US"/>
                <a:t>Row 1</a:t>
              </a:r>
            </a:p>
          </p:txBody>
        </p:sp>
        <p:sp>
          <p:nvSpPr>
            <p:cNvPr id="28" name="TextBox 27">
              <a:extLst>
                <a:ext uri="{FF2B5EF4-FFF2-40B4-BE49-F238E27FC236}">
                  <a16:creationId xmlns:a16="http://schemas.microsoft.com/office/drawing/2014/main" id="{57B3ECBF-4D46-EDE4-C96E-5D9E05210616}"/>
                </a:ext>
              </a:extLst>
            </p:cNvPr>
            <p:cNvSpPr txBox="1"/>
            <p:nvPr/>
          </p:nvSpPr>
          <p:spPr>
            <a:xfrm>
              <a:off x="63795" y="5533420"/>
              <a:ext cx="815163" cy="369332"/>
            </a:xfrm>
            <a:prstGeom prst="rect">
              <a:avLst/>
            </a:prstGeom>
            <a:noFill/>
          </p:spPr>
          <p:txBody>
            <a:bodyPr wrap="square" rtlCol="0">
              <a:spAutoFit/>
            </a:bodyPr>
            <a:lstStyle/>
            <a:p>
              <a:r>
                <a:rPr lang="en-US"/>
                <a:t>Row 2</a:t>
              </a:r>
            </a:p>
          </p:txBody>
        </p:sp>
        <p:sp>
          <p:nvSpPr>
            <p:cNvPr id="29" name="TextBox 28">
              <a:extLst>
                <a:ext uri="{FF2B5EF4-FFF2-40B4-BE49-F238E27FC236}">
                  <a16:creationId xmlns:a16="http://schemas.microsoft.com/office/drawing/2014/main" id="{A91A1BB5-50D3-2699-DE3A-09494A13C362}"/>
                </a:ext>
              </a:extLst>
            </p:cNvPr>
            <p:cNvSpPr txBox="1"/>
            <p:nvPr/>
          </p:nvSpPr>
          <p:spPr>
            <a:xfrm>
              <a:off x="63795" y="5845067"/>
              <a:ext cx="815163" cy="369332"/>
            </a:xfrm>
            <a:prstGeom prst="rect">
              <a:avLst/>
            </a:prstGeom>
            <a:noFill/>
          </p:spPr>
          <p:txBody>
            <a:bodyPr wrap="square" rtlCol="0">
              <a:spAutoFit/>
            </a:bodyPr>
            <a:lstStyle/>
            <a:p>
              <a:r>
                <a:rPr lang="en-US"/>
                <a:t>Row 3</a:t>
              </a:r>
            </a:p>
          </p:txBody>
        </p:sp>
      </p:grpSp>
      <p:grpSp>
        <p:nvGrpSpPr>
          <p:cNvPr id="39" name="Group 38">
            <a:extLst>
              <a:ext uri="{FF2B5EF4-FFF2-40B4-BE49-F238E27FC236}">
                <a16:creationId xmlns:a16="http://schemas.microsoft.com/office/drawing/2014/main" id="{33314FB3-3CA9-CC08-6BD1-C97CFDF56A81}"/>
              </a:ext>
            </a:extLst>
          </p:cNvPr>
          <p:cNvGrpSpPr/>
          <p:nvPr/>
        </p:nvGrpSpPr>
        <p:grpSpPr>
          <a:xfrm>
            <a:off x="1003676" y="5566350"/>
            <a:ext cx="7669944" cy="309904"/>
            <a:chOff x="1153311" y="6310627"/>
            <a:chExt cx="7669944" cy="309904"/>
          </a:xfrm>
        </p:grpSpPr>
        <p:sp>
          <p:nvSpPr>
            <p:cNvPr id="32" name="Rectangle 31">
              <a:extLst>
                <a:ext uri="{FF2B5EF4-FFF2-40B4-BE49-F238E27FC236}">
                  <a16:creationId xmlns:a16="http://schemas.microsoft.com/office/drawing/2014/main" id="{FDFA4F30-3283-75AB-A88F-6DB0406AAAE2}"/>
                </a:ext>
              </a:extLst>
            </p:cNvPr>
            <p:cNvSpPr/>
            <p:nvPr/>
          </p:nvSpPr>
          <p:spPr>
            <a:xfrm>
              <a:off x="1153311" y="6310839"/>
              <a:ext cx="1915957" cy="309692"/>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C70F32C-9E82-53A8-2715-9B9B4F3D3181}"/>
                </a:ext>
              </a:extLst>
            </p:cNvPr>
            <p:cNvSpPr/>
            <p:nvPr/>
          </p:nvSpPr>
          <p:spPr>
            <a:xfrm>
              <a:off x="6907298" y="6310627"/>
              <a:ext cx="1915957" cy="309692"/>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FB106CE-16B1-33E3-F15A-5C6305EAC505}"/>
                </a:ext>
              </a:extLst>
            </p:cNvPr>
            <p:cNvSpPr/>
            <p:nvPr/>
          </p:nvSpPr>
          <p:spPr>
            <a:xfrm>
              <a:off x="4985225" y="6310627"/>
              <a:ext cx="1915957" cy="309692"/>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F089C7B-9C99-CBED-F292-74F6D9AEB358}"/>
                </a:ext>
              </a:extLst>
            </p:cNvPr>
            <p:cNvSpPr/>
            <p:nvPr/>
          </p:nvSpPr>
          <p:spPr>
            <a:xfrm>
              <a:off x="3069268" y="6310627"/>
              <a:ext cx="1915957" cy="309692"/>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grpSp>
      <p:sp>
        <p:nvSpPr>
          <p:cNvPr id="2" name="Title 1">
            <a:extLst>
              <a:ext uri="{FF2B5EF4-FFF2-40B4-BE49-F238E27FC236}">
                <a16:creationId xmlns:a16="http://schemas.microsoft.com/office/drawing/2014/main" id="{49725D31-4128-0432-73DD-A740EF70E4AE}"/>
              </a:ext>
            </a:extLst>
          </p:cNvPr>
          <p:cNvSpPr>
            <a:spLocks noGrp="1"/>
          </p:cNvSpPr>
          <p:nvPr>
            <p:ph type="title"/>
          </p:nvPr>
        </p:nvSpPr>
        <p:spPr>
          <a:xfrm>
            <a:off x="664859" y="18255"/>
            <a:ext cx="10515600" cy="1325563"/>
          </a:xfrm>
        </p:spPr>
        <p:txBody>
          <a:bodyPr/>
          <a:lstStyle/>
          <a:p>
            <a:r>
              <a:rPr lang="en-US"/>
              <a:t>Memory Massaging</a:t>
            </a:r>
          </a:p>
        </p:txBody>
      </p:sp>
      <p:sp>
        <p:nvSpPr>
          <p:cNvPr id="3" name="Content Placeholder 2">
            <a:extLst>
              <a:ext uri="{FF2B5EF4-FFF2-40B4-BE49-F238E27FC236}">
                <a16:creationId xmlns:a16="http://schemas.microsoft.com/office/drawing/2014/main" id="{F3BB4D56-7102-0B1F-613D-8050580C5499}"/>
              </a:ext>
            </a:extLst>
          </p:cNvPr>
          <p:cNvSpPr>
            <a:spLocks noGrp="1"/>
          </p:cNvSpPr>
          <p:nvPr>
            <p:ph idx="1"/>
          </p:nvPr>
        </p:nvSpPr>
        <p:spPr>
          <a:xfrm>
            <a:off x="664859" y="1253331"/>
            <a:ext cx="10862282" cy="2944568"/>
          </a:xfrm>
        </p:spPr>
        <p:txBody>
          <a:bodyPr>
            <a:normAutofit/>
          </a:bodyPr>
          <a:lstStyle/>
          <a:p>
            <a:r>
              <a:rPr lang="en-US"/>
              <a:t>Goal: place E in the pages with the desirable bit flips</a:t>
            </a:r>
          </a:p>
          <a:p>
            <a:r>
              <a:rPr lang="en-US"/>
              <a:t>Attacked Linux’s page frame cache</a:t>
            </a:r>
          </a:p>
          <a:p>
            <a:pPr lvl="1"/>
            <a:r>
              <a:rPr lang="en-US"/>
              <a:t>Borrowed technique of [2]</a:t>
            </a:r>
          </a:p>
          <a:p>
            <a:pPr lvl="1"/>
            <a:r>
              <a:rPr lang="en-US"/>
              <a:t>Attacker first deallocates the Target Pages</a:t>
            </a:r>
          </a:p>
          <a:p>
            <a:pPr lvl="1"/>
            <a:r>
              <a:rPr lang="en-US"/>
              <a:t>manipulate page frame cache to a state that when the victim requests memory to place E, E lands on the desired pages</a:t>
            </a:r>
          </a:p>
        </p:txBody>
      </p:sp>
      <p:sp>
        <p:nvSpPr>
          <p:cNvPr id="5" name="Slide Number Placeholder 4">
            <a:extLst>
              <a:ext uri="{FF2B5EF4-FFF2-40B4-BE49-F238E27FC236}">
                <a16:creationId xmlns:a16="http://schemas.microsoft.com/office/drawing/2014/main" id="{AACEC72C-9DD6-4D87-B24F-728C2551F93A}"/>
              </a:ext>
            </a:extLst>
          </p:cNvPr>
          <p:cNvSpPr>
            <a:spLocks noGrp="1"/>
          </p:cNvSpPr>
          <p:nvPr>
            <p:ph type="sldNum" sz="quarter" idx="12"/>
          </p:nvPr>
        </p:nvSpPr>
        <p:spPr/>
        <p:txBody>
          <a:bodyPr/>
          <a:lstStyle/>
          <a:p>
            <a:fld id="{A8AB81F3-D877-40AB-B9C6-5DBC3A20DFE8}" type="slidenum">
              <a:rPr lang="en-US" smtClean="0"/>
              <a:t>15</a:t>
            </a:fld>
            <a:endParaRPr lang="en-US"/>
          </a:p>
        </p:txBody>
      </p:sp>
      <p:pic>
        <p:nvPicPr>
          <p:cNvPr id="25" name="Picture 6" descr="A picture containing person, indoor, person&#10;&#10;Description automatically generated">
            <a:extLst>
              <a:ext uri="{FF2B5EF4-FFF2-40B4-BE49-F238E27FC236}">
                <a16:creationId xmlns:a16="http://schemas.microsoft.com/office/drawing/2014/main" id="{763B077D-409C-FFF0-5865-A3BDD3046A01}"/>
              </a:ext>
            </a:extLst>
          </p:cNvPr>
          <p:cNvPicPr>
            <a:picLocks noChangeAspect="1"/>
          </p:cNvPicPr>
          <p:nvPr/>
        </p:nvPicPr>
        <p:blipFill rotWithShape="1">
          <a:blip r:embed="rId3"/>
          <a:srcRect l="9556" r="12628" b="-613"/>
          <a:stretch/>
        </p:blipFill>
        <p:spPr>
          <a:xfrm>
            <a:off x="9434623" y="3429000"/>
            <a:ext cx="2155986" cy="1554330"/>
          </a:xfrm>
          <a:prstGeom prst="rect">
            <a:avLst/>
          </a:prstGeom>
        </p:spPr>
      </p:pic>
      <p:sp>
        <p:nvSpPr>
          <p:cNvPr id="30" name="Rectangle 29">
            <a:extLst>
              <a:ext uri="{FF2B5EF4-FFF2-40B4-BE49-F238E27FC236}">
                <a16:creationId xmlns:a16="http://schemas.microsoft.com/office/drawing/2014/main" id="{88220BAA-C67F-4789-7DC5-9CE4B8CDF7E5}"/>
              </a:ext>
            </a:extLst>
          </p:cNvPr>
          <p:cNvSpPr/>
          <p:nvPr/>
        </p:nvSpPr>
        <p:spPr>
          <a:xfrm>
            <a:off x="409113" y="4351439"/>
            <a:ext cx="667437" cy="30969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EE5EE88-95BB-C4B7-9E60-1B0B6420A412}"/>
              </a:ext>
            </a:extLst>
          </p:cNvPr>
          <p:cNvSpPr txBox="1"/>
          <p:nvPr/>
        </p:nvSpPr>
        <p:spPr>
          <a:xfrm>
            <a:off x="1148319" y="4310351"/>
            <a:ext cx="1814624" cy="369332"/>
          </a:xfrm>
          <a:prstGeom prst="rect">
            <a:avLst/>
          </a:prstGeom>
          <a:noFill/>
        </p:spPr>
        <p:txBody>
          <a:bodyPr wrap="square" rtlCol="0">
            <a:spAutoFit/>
          </a:bodyPr>
          <a:lstStyle/>
          <a:p>
            <a:r>
              <a:rPr lang="en-US"/>
              <a:t>= Attacker owned</a:t>
            </a:r>
          </a:p>
        </p:txBody>
      </p:sp>
      <p:sp>
        <p:nvSpPr>
          <p:cNvPr id="37" name="Rectangle 36">
            <a:extLst>
              <a:ext uri="{FF2B5EF4-FFF2-40B4-BE49-F238E27FC236}">
                <a16:creationId xmlns:a16="http://schemas.microsoft.com/office/drawing/2014/main" id="{99AF6E7E-9E13-1225-4048-13146A20F2E1}"/>
              </a:ext>
            </a:extLst>
          </p:cNvPr>
          <p:cNvSpPr/>
          <p:nvPr/>
        </p:nvSpPr>
        <p:spPr>
          <a:xfrm>
            <a:off x="3127505" y="4354987"/>
            <a:ext cx="667437" cy="309692"/>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DF1735F9-ADEC-FE65-F72D-29E17734E618}"/>
              </a:ext>
            </a:extLst>
          </p:cNvPr>
          <p:cNvSpPr txBox="1"/>
          <p:nvPr/>
        </p:nvSpPr>
        <p:spPr>
          <a:xfrm>
            <a:off x="3866711" y="4313899"/>
            <a:ext cx="1814624" cy="369332"/>
          </a:xfrm>
          <a:prstGeom prst="rect">
            <a:avLst/>
          </a:prstGeom>
          <a:noFill/>
        </p:spPr>
        <p:txBody>
          <a:bodyPr wrap="square" rtlCol="0">
            <a:spAutoFit/>
          </a:bodyPr>
          <a:lstStyle/>
          <a:p>
            <a:r>
              <a:rPr lang="en-US"/>
              <a:t>= Vacated</a:t>
            </a:r>
          </a:p>
        </p:txBody>
      </p:sp>
      <p:sp>
        <p:nvSpPr>
          <p:cNvPr id="24" name="Rectangle 23">
            <a:extLst>
              <a:ext uri="{FF2B5EF4-FFF2-40B4-BE49-F238E27FC236}">
                <a16:creationId xmlns:a16="http://schemas.microsoft.com/office/drawing/2014/main" id="{D8668E61-9387-ACF6-9E1C-1519FE381148}"/>
              </a:ext>
            </a:extLst>
          </p:cNvPr>
          <p:cNvSpPr/>
          <p:nvPr/>
        </p:nvSpPr>
        <p:spPr>
          <a:xfrm>
            <a:off x="9611184" y="5205302"/>
            <a:ext cx="1915957" cy="309692"/>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n w="0"/>
                <a:solidFill>
                  <a:schemeClr val="tx1"/>
                </a:solidFill>
                <a:effectLst>
                  <a:outerShdw blurRad="38100" dist="19050" dir="2700000" algn="tl" rotWithShape="0">
                    <a:schemeClr val="dk1">
                      <a:alpha val="40000"/>
                    </a:schemeClr>
                  </a:outerShdw>
                </a:effectLst>
              </a:rPr>
              <a:t>E</a:t>
            </a:r>
            <a:r>
              <a:rPr lang="en-US" baseline="-25000">
                <a:ln w="0"/>
                <a:solidFill>
                  <a:schemeClr val="tx1"/>
                </a:solidFill>
                <a:effectLst>
                  <a:outerShdw blurRad="38100" dist="19050" dir="2700000" algn="tl" rotWithShape="0">
                    <a:schemeClr val="dk1">
                      <a:alpha val="40000"/>
                    </a:schemeClr>
                  </a:outerShdw>
                </a:effectLst>
              </a:rPr>
              <a:t>0</a:t>
            </a:r>
            <a:endParaRPr lang="en-US">
              <a:ln w="0"/>
              <a:solidFill>
                <a:schemeClr val="tx1"/>
              </a:solidFill>
              <a:effectLst>
                <a:outerShdw blurRad="38100" dist="19050" dir="2700000" algn="tl" rotWithShape="0">
                  <a:schemeClr val="dk1">
                    <a:alpha val="40000"/>
                  </a:schemeClr>
                </a:outerShdw>
              </a:effectLst>
            </a:endParaRPr>
          </a:p>
        </p:txBody>
      </p:sp>
      <p:sp>
        <p:nvSpPr>
          <p:cNvPr id="23" name="Rectangle 22">
            <a:extLst>
              <a:ext uri="{FF2B5EF4-FFF2-40B4-BE49-F238E27FC236}">
                <a16:creationId xmlns:a16="http://schemas.microsoft.com/office/drawing/2014/main" id="{DD9011BA-E788-3DD1-61B4-D98409837336}"/>
              </a:ext>
            </a:extLst>
          </p:cNvPr>
          <p:cNvSpPr/>
          <p:nvPr/>
        </p:nvSpPr>
        <p:spPr>
          <a:xfrm>
            <a:off x="9611183" y="5534700"/>
            <a:ext cx="1915957" cy="309692"/>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E</a:t>
            </a:r>
            <a:r>
              <a:rPr lang="en-US" baseline="-25000">
                <a:solidFill>
                  <a:schemeClr val="tx1"/>
                </a:solidFill>
              </a:rPr>
              <a:t>1</a:t>
            </a:r>
            <a:endParaRPr lang="en-US">
              <a:solidFill>
                <a:schemeClr val="tx1"/>
              </a:solidFill>
            </a:endParaRPr>
          </a:p>
        </p:txBody>
      </p:sp>
      <p:sp>
        <p:nvSpPr>
          <p:cNvPr id="22" name="Rectangle 21">
            <a:extLst>
              <a:ext uri="{FF2B5EF4-FFF2-40B4-BE49-F238E27FC236}">
                <a16:creationId xmlns:a16="http://schemas.microsoft.com/office/drawing/2014/main" id="{5A91A49D-EB02-E0AD-C6F3-B077DF614BDD}"/>
              </a:ext>
            </a:extLst>
          </p:cNvPr>
          <p:cNvSpPr/>
          <p:nvPr/>
        </p:nvSpPr>
        <p:spPr>
          <a:xfrm>
            <a:off x="9611183" y="5883443"/>
            <a:ext cx="1915957" cy="309692"/>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E</a:t>
            </a:r>
            <a:r>
              <a:rPr lang="en-US" baseline="-25000">
                <a:solidFill>
                  <a:schemeClr val="tx1"/>
                </a:solidFill>
              </a:rPr>
              <a:t>2</a:t>
            </a:r>
            <a:endParaRPr lang="en-US">
              <a:solidFill>
                <a:schemeClr val="tx1"/>
              </a:solidFill>
            </a:endParaRPr>
          </a:p>
        </p:txBody>
      </p:sp>
      <p:sp>
        <p:nvSpPr>
          <p:cNvPr id="21" name="Rectangle 20">
            <a:extLst>
              <a:ext uri="{FF2B5EF4-FFF2-40B4-BE49-F238E27FC236}">
                <a16:creationId xmlns:a16="http://schemas.microsoft.com/office/drawing/2014/main" id="{7A59E4AC-F8BF-D7D9-26A5-ABF2C7E194E7}"/>
              </a:ext>
            </a:extLst>
          </p:cNvPr>
          <p:cNvSpPr/>
          <p:nvPr/>
        </p:nvSpPr>
        <p:spPr>
          <a:xfrm>
            <a:off x="9611182" y="6232676"/>
            <a:ext cx="1915957" cy="309692"/>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E</a:t>
            </a:r>
            <a:r>
              <a:rPr lang="en-US" baseline="-25000">
                <a:solidFill>
                  <a:schemeClr val="tx1"/>
                </a:solidFill>
              </a:rPr>
              <a:t>3</a:t>
            </a:r>
            <a:endParaRPr lang="en-US">
              <a:solidFill>
                <a:schemeClr val="tx1"/>
              </a:solidFill>
            </a:endParaRPr>
          </a:p>
        </p:txBody>
      </p:sp>
      <p:sp>
        <p:nvSpPr>
          <p:cNvPr id="40" name="TextBox 39">
            <a:extLst>
              <a:ext uri="{FF2B5EF4-FFF2-40B4-BE49-F238E27FC236}">
                <a16:creationId xmlns:a16="http://schemas.microsoft.com/office/drawing/2014/main" id="{2A218DA5-DE36-AEC9-013C-3DF465D42727}"/>
              </a:ext>
            </a:extLst>
          </p:cNvPr>
          <p:cNvSpPr txBox="1"/>
          <p:nvPr/>
        </p:nvSpPr>
        <p:spPr>
          <a:xfrm>
            <a:off x="4749209" y="6464595"/>
            <a:ext cx="4196317" cy="369332"/>
          </a:xfrm>
          <a:prstGeom prst="rect">
            <a:avLst/>
          </a:prstGeom>
          <a:noFill/>
        </p:spPr>
        <p:txBody>
          <a:bodyPr wrap="square" rtlCol="0">
            <a:spAutoFit/>
          </a:bodyPr>
          <a:lstStyle/>
          <a:p>
            <a:r>
              <a:rPr lang="en-US"/>
              <a:t>[2] </a:t>
            </a:r>
            <a:r>
              <a:rPr lang="en-US" err="1"/>
              <a:t>Rambleed</a:t>
            </a:r>
            <a:r>
              <a:rPr lang="en-US"/>
              <a:t>. S&amp;P`2020</a:t>
            </a:r>
          </a:p>
        </p:txBody>
      </p:sp>
      <p:pic>
        <p:nvPicPr>
          <p:cNvPr id="42" name="Picture 4" descr="Image result for hammer">
            <a:extLst>
              <a:ext uri="{FF2B5EF4-FFF2-40B4-BE49-F238E27FC236}">
                <a16:creationId xmlns:a16="http://schemas.microsoft.com/office/drawing/2014/main" id="{EBB5D009-45E4-58C8-B49B-F487D3B984C5}"/>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268" b="95752" l="2929" r="93724">
                        <a14:foregroundMark x1="31590" y1="16340" x2="67782" y2="41667"/>
                        <a14:foregroundMark x1="4184" y1="90523" x2="13389" y2="95752"/>
                        <a14:foregroundMark x1="13389" y1="95752" x2="15900" y2="95752"/>
                        <a14:foregroundMark x1="3347" y1="93137" x2="3556" y2="91176"/>
                        <a14:foregroundMark x1="25523" y1="5065" x2="36402" y2="3595"/>
                        <a14:foregroundMark x1="36402" y1="3595" x2="84519" y2="25327"/>
                        <a14:foregroundMark x1="84519" y1="25327" x2="92887" y2="30719"/>
                        <a14:foregroundMark x1="92887" y1="30719" x2="93724" y2="35131"/>
                        <a14:foregroundMark x1="79916" y1="36601" x2="70921" y2="49183"/>
                        <a14:foregroundMark x1="70921" y1="49183" x2="70921" y2="49183"/>
                        <a14:foregroundMark x1="25732" y1="3758" x2="45816" y2="3268"/>
                      </a14:backgroundRemoval>
                    </a14:imgEffect>
                  </a14:imgLayer>
                </a14:imgProps>
              </a:ext>
              <a:ext uri="{28A0092B-C50C-407E-A947-70E740481C1C}">
                <a14:useLocalDpi xmlns:a14="http://schemas.microsoft.com/office/drawing/2010/main" val="0"/>
              </a:ext>
            </a:extLst>
          </a:blip>
          <a:srcRect/>
          <a:stretch>
            <a:fillRect/>
          </a:stretch>
        </p:blipFill>
        <p:spPr bwMode="auto">
          <a:xfrm rot="14646612">
            <a:off x="8265542" y="5747649"/>
            <a:ext cx="442669" cy="56676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Image result for hammer">
            <a:extLst>
              <a:ext uri="{FF2B5EF4-FFF2-40B4-BE49-F238E27FC236}">
                <a16:creationId xmlns:a16="http://schemas.microsoft.com/office/drawing/2014/main" id="{341E5627-0C8B-DD16-781B-8D1A1A3F4C86}"/>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268" b="95752" l="2929" r="93724">
                        <a14:foregroundMark x1="31590" y1="16340" x2="67782" y2="41667"/>
                        <a14:foregroundMark x1="4184" y1="90523" x2="13389" y2="95752"/>
                        <a14:foregroundMark x1="13389" y1="95752" x2="15900" y2="95752"/>
                        <a14:foregroundMark x1="3347" y1="93137" x2="3556" y2="91176"/>
                        <a14:foregroundMark x1="25523" y1="5065" x2="36402" y2="3595"/>
                        <a14:foregroundMark x1="36402" y1="3595" x2="84519" y2="25327"/>
                        <a14:foregroundMark x1="84519" y1="25327" x2="92887" y2="30719"/>
                        <a14:foregroundMark x1="92887" y1="30719" x2="93724" y2="35131"/>
                        <a14:foregroundMark x1="79916" y1="36601" x2="70921" y2="49183"/>
                        <a14:foregroundMark x1="70921" y1="49183" x2="70921" y2="49183"/>
                        <a14:foregroundMark x1="25732" y1="3758" x2="45816" y2="3268"/>
                      </a14:backgroundRemoval>
                    </a14:imgEffect>
                  </a14:imgLayer>
                </a14:imgProps>
              </a:ext>
              <a:ext uri="{28A0092B-C50C-407E-A947-70E740481C1C}">
                <a14:useLocalDpi xmlns:a14="http://schemas.microsoft.com/office/drawing/2010/main" val="0"/>
              </a:ext>
            </a:extLst>
          </a:blip>
          <a:srcRect/>
          <a:stretch>
            <a:fillRect/>
          </a:stretch>
        </p:blipFill>
        <p:spPr bwMode="auto">
          <a:xfrm rot="14646612">
            <a:off x="8275511" y="5063601"/>
            <a:ext cx="442669" cy="566764"/>
          </a:xfrm>
          <a:prstGeom prst="rect">
            <a:avLst/>
          </a:prstGeom>
          <a:noFill/>
          <a:extLst>
            <a:ext uri="{909E8E84-426E-40DD-AFC4-6F175D3DCCD1}">
              <a14:hiddenFill xmlns:a14="http://schemas.microsoft.com/office/drawing/2010/main">
                <a:solidFill>
                  <a:srgbClr val="FFFFFF"/>
                </a:solidFill>
              </a14:hiddenFill>
            </a:ext>
          </a:extLst>
        </p:spPr>
      </p:pic>
      <p:pic>
        <p:nvPicPr>
          <p:cNvPr id="26" name="Frodo2" descr="See the source image">
            <a:extLst>
              <a:ext uri="{FF2B5EF4-FFF2-40B4-BE49-F238E27FC236}">
                <a16:creationId xmlns:a16="http://schemas.microsoft.com/office/drawing/2014/main" id="{AFC19148-8A9F-6189-8427-A61C47192A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4623" y="3419167"/>
            <a:ext cx="2258843" cy="1554331"/>
          </a:xfrm>
          <a:prstGeom prst="rect">
            <a:avLst/>
          </a:prstGeom>
          <a:noFill/>
          <a:extLst>
            <a:ext uri="{909E8E84-426E-40DD-AFC4-6F175D3DCCD1}">
              <a14:hiddenFill xmlns:a14="http://schemas.microsoft.com/office/drawing/2010/main">
                <a:solidFill>
                  <a:srgbClr val="FFFFFF"/>
                </a:solidFill>
              </a14:hiddenFill>
            </a:ext>
          </a:extLst>
        </p:spPr>
      </p:pic>
      <p:sp>
        <p:nvSpPr>
          <p:cNvPr id="41" name="Oval 40">
            <a:extLst>
              <a:ext uri="{FF2B5EF4-FFF2-40B4-BE49-F238E27FC236}">
                <a16:creationId xmlns:a16="http://schemas.microsoft.com/office/drawing/2014/main" id="{AA07AE20-4BEF-95B2-5906-679FF4164AE3}"/>
              </a:ext>
            </a:extLst>
          </p:cNvPr>
          <p:cNvSpPr/>
          <p:nvPr/>
        </p:nvSpPr>
        <p:spPr>
          <a:xfrm>
            <a:off x="7315333" y="5766830"/>
            <a:ext cx="634255" cy="189189"/>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827D1AFF-EB4A-9B64-3EE2-F9E6928A84CC}"/>
              </a:ext>
            </a:extLst>
          </p:cNvPr>
          <p:cNvPicPr>
            <a:picLocks noChangeAspect="1"/>
          </p:cNvPicPr>
          <p:nvPr/>
        </p:nvPicPr>
        <p:blipFill rotWithShape="1">
          <a:blip r:embed="rId7">
            <a:extLst>
              <a:ext uri="{28A0092B-C50C-407E-A947-70E740481C1C}">
                <a14:useLocalDpi xmlns:a14="http://schemas.microsoft.com/office/drawing/2010/main" val="0"/>
              </a:ext>
            </a:extLst>
          </a:blip>
          <a:srcRect b="53489"/>
          <a:stretch/>
        </p:blipFill>
        <p:spPr>
          <a:xfrm>
            <a:off x="7424070" y="5582507"/>
            <a:ext cx="416779" cy="305685"/>
          </a:xfrm>
          <a:prstGeom prst="rect">
            <a:avLst/>
          </a:prstGeom>
        </p:spPr>
      </p:pic>
      <p:pic>
        <p:nvPicPr>
          <p:cNvPr id="45" name="Picture 44">
            <a:extLst>
              <a:ext uri="{FF2B5EF4-FFF2-40B4-BE49-F238E27FC236}">
                <a16:creationId xmlns:a16="http://schemas.microsoft.com/office/drawing/2014/main" id="{F8F475FA-57CA-8FA4-A5CE-9647E72B4D37}"/>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399" b="85315" l="3364" r="76453">
                        <a14:foregroundMark x1="38226" y1="6294" x2="38226" y2="6294"/>
                        <a14:foregroundMark x1="38532" y1="1748" x2="38532" y2="1748"/>
                        <a14:foregroundMark x1="22018" y1="10490" x2="22018" y2="10490"/>
                        <a14:foregroundMark x1="59327" y1="10490" x2="59327" y2="10490"/>
                        <a14:foregroundMark x1="29664" y1="30420" x2="29664" y2="30420"/>
                        <a14:foregroundMark x1="51682" y1="30070" x2="46483" y2="37762"/>
                        <a14:foregroundMark x1="29358" y1="26573" x2="30887" y2="35315"/>
                        <a14:foregroundMark x1="31193" y1="68881" x2="16944" y2="73724"/>
                        <a14:foregroundMark x1="58363" y1="77939" x2="67592" y2="76938"/>
                        <a14:foregroundMark x1="33639" y1="36713" x2="27829" y2="29371"/>
                        <a14:foregroundMark x1="50765" y1="32517" x2="48318" y2="29021"/>
                        <a14:foregroundMark x1="51070" y1="23776" x2="49235" y2="37063"/>
                        <a14:foregroundMark x1="66667" y1="57692" x2="66667" y2="57692"/>
                        <a14:foregroundMark x1="66361" y1="58392" x2="66361" y2="58392"/>
                        <a14:foregroundMark x1="66667" y1="56993" x2="66667" y2="56993"/>
                        <a14:foregroundMark x1="66361" y1="58042" x2="66361" y2="58042"/>
                        <a14:foregroundMark x1="66667" y1="57343" x2="66667" y2="58741"/>
                        <a14:foregroundMark x1="26606" y1="12937" x2="21407" y2="10490"/>
                        <a14:foregroundMark x1="48930" y1="11538" x2="63914" y2="9790"/>
                        <a14:backgroundMark x1="75229" y1="61888" x2="73700" y2="61888"/>
                        <a14:backgroundMark x1="67507" y1="58741" x2="67890" y2="60490"/>
                        <a14:backgroundMark x1="71278" y1="58392" x2="78899" y2="62587"/>
                        <a14:backgroundMark x1="73089" y1="61189" x2="77370" y2="67133"/>
                        <a14:backgroundMark x1="74924" y1="67483" x2="71689" y2="58741"/>
                        <a14:backgroundMark x1="72783" y1="58392" x2="77982" y2="61538"/>
                        <a14:backgroundMark x1="2752" y1="79371" x2="7645" y2="81119"/>
                        <a14:backgroundMark x1="29969" y1="84615" x2="47706" y2="83566"/>
                        <a14:backgroundMark x1="12232" y1="82168" x2="4281" y2="76573"/>
                        <a14:backgroundMark x1="9786" y1="73776" x2="11315" y2="71329"/>
                        <a14:backgroundMark x1="7645" y1="72727" x2="15291" y2="82867"/>
                        <a14:backgroundMark x1="15291" y1="82867" x2="28135" y2="83217"/>
                        <a14:backgroundMark x1="28135" y1="83217" x2="44954" y2="83217"/>
                        <a14:backgroundMark x1="44954" y1="83217" x2="60245" y2="84615"/>
                        <a14:backgroundMark x1="59021" y1="86014" x2="69725" y2="83916"/>
                        <a14:backgroundMark x1="69725" y1="83916" x2="75535" y2="74126"/>
                        <a14:backgroundMark x1="75535" y1="74476" x2="74618" y2="80070"/>
                        <a14:backgroundMark x1="70642" y1="75524" x2="68502" y2="76923"/>
                        <a14:backgroundMark x1="72477" y1="79021" x2="68196" y2="76224"/>
                        <a14:backgroundMark x1="69725" y1="77273" x2="67584" y2="76923"/>
                      </a14:backgroundRemoval>
                    </a14:imgEffect>
                  </a14:imgLayer>
                </a14:imgProps>
              </a:ext>
              <a:ext uri="{28A0092B-C50C-407E-A947-70E740481C1C}">
                <a14:useLocalDpi xmlns:a14="http://schemas.microsoft.com/office/drawing/2010/main" val="0"/>
              </a:ext>
            </a:extLst>
          </a:blip>
          <a:srcRect r="19851" b="11667"/>
          <a:stretch/>
        </p:blipFill>
        <p:spPr>
          <a:xfrm>
            <a:off x="7315333" y="5411326"/>
            <a:ext cx="613272" cy="531654"/>
          </a:xfrm>
          <a:prstGeom prst="rect">
            <a:avLst/>
          </a:prstGeom>
        </p:spPr>
      </p:pic>
      <p:sp>
        <p:nvSpPr>
          <p:cNvPr id="46" name="Oval 45">
            <a:extLst>
              <a:ext uri="{FF2B5EF4-FFF2-40B4-BE49-F238E27FC236}">
                <a16:creationId xmlns:a16="http://schemas.microsoft.com/office/drawing/2014/main" id="{497446DA-F1C0-A7C6-12B9-28A89A478D19}"/>
              </a:ext>
            </a:extLst>
          </p:cNvPr>
          <p:cNvSpPr/>
          <p:nvPr/>
        </p:nvSpPr>
        <p:spPr>
          <a:xfrm>
            <a:off x="5476373" y="5787150"/>
            <a:ext cx="634255" cy="189189"/>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a:extLst>
              <a:ext uri="{FF2B5EF4-FFF2-40B4-BE49-F238E27FC236}">
                <a16:creationId xmlns:a16="http://schemas.microsoft.com/office/drawing/2014/main" id="{7B4E2EDF-938F-043B-715E-B8268C66C9FE}"/>
              </a:ext>
            </a:extLst>
          </p:cNvPr>
          <p:cNvPicPr>
            <a:picLocks noChangeAspect="1"/>
          </p:cNvPicPr>
          <p:nvPr/>
        </p:nvPicPr>
        <p:blipFill rotWithShape="1">
          <a:blip r:embed="rId7">
            <a:extLst>
              <a:ext uri="{28A0092B-C50C-407E-A947-70E740481C1C}">
                <a14:useLocalDpi xmlns:a14="http://schemas.microsoft.com/office/drawing/2010/main" val="0"/>
              </a:ext>
            </a:extLst>
          </a:blip>
          <a:srcRect b="53489"/>
          <a:stretch/>
        </p:blipFill>
        <p:spPr>
          <a:xfrm>
            <a:off x="5585110" y="5602827"/>
            <a:ext cx="416779" cy="305685"/>
          </a:xfrm>
          <a:prstGeom prst="rect">
            <a:avLst/>
          </a:prstGeom>
        </p:spPr>
      </p:pic>
      <p:pic>
        <p:nvPicPr>
          <p:cNvPr id="48" name="Picture 47">
            <a:extLst>
              <a:ext uri="{FF2B5EF4-FFF2-40B4-BE49-F238E27FC236}">
                <a16:creationId xmlns:a16="http://schemas.microsoft.com/office/drawing/2014/main" id="{14E29E41-3C5C-E6FB-074F-3F88BE4D3B43}"/>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399" b="85315" l="3364" r="76453">
                        <a14:foregroundMark x1="38226" y1="6294" x2="38226" y2="6294"/>
                        <a14:foregroundMark x1="38532" y1="1748" x2="38532" y2="1748"/>
                        <a14:foregroundMark x1="22018" y1="10490" x2="22018" y2="10490"/>
                        <a14:foregroundMark x1="59327" y1="10490" x2="59327" y2="10490"/>
                        <a14:foregroundMark x1="29664" y1="30420" x2="29664" y2="30420"/>
                        <a14:foregroundMark x1="51682" y1="30070" x2="46483" y2="37762"/>
                        <a14:foregroundMark x1="29358" y1="26573" x2="30887" y2="35315"/>
                        <a14:foregroundMark x1="31193" y1="68881" x2="16944" y2="73724"/>
                        <a14:foregroundMark x1="58363" y1="77939" x2="67592" y2="76938"/>
                        <a14:foregroundMark x1="33639" y1="36713" x2="27829" y2="29371"/>
                        <a14:foregroundMark x1="50765" y1="32517" x2="48318" y2="29021"/>
                        <a14:foregroundMark x1="51070" y1="23776" x2="49235" y2="37063"/>
                        <a14:foregroundMark x1="66667" y1="57692" x2="66667" y2="57692"/>
                        <a14:foregroundMark x1="66361" y1="58392" x2="66361" y2="58392"/>
                        <a14:foregroundMark x1="66667" y1="56993" x2="66667" y2="56993"/>
                        <a14:foregroundMark x1="66361" y1="58042" x2="66361" y2="58042"/>
                        <a14:foregroundMark x1="66667" y1="57343" x2="66667" y2="58741"/>
                        <a14:foregroundMark x1="26606" y1="12937" x2="21407" y2="10490"/>
                        <a14:foregroundMark x1="48930" y1="11538" x2="63914" y2="9790"/>
                        <a14:backgroundMark x1="75229" y1="61888" x2="73700" y2="61888"/>
                        <a14:backgroundMark x1="67507" y1="58741" x2="67890" y2="60490"/>
                        <a14:backgroundMark x1="71278" y1="58392" x2="78899" y2="62587"/>
                        <a14:backgroundMark x1="73089" y1="61189" x2="77370" y2="67133"/>
                        <a14:backgroundMark x1="74924" y1="67483" x2="71689" y2="58741"/>
                        <a14:backgroundMark x1="72783" y1="58392" x2="77982" y2="61538"/>
                        <a14:backgroundMark x1="2752" y1="79371" x2="7645" y2="81119"/>
                        <a14:backgroundMark x1="29969" y1="84615" x2="47706" y2="83566"/>
                        <a14:backgroundMark x1="12232" y1="82168" x2="4281" y2="76573"/>
                        <a14:backgroundMark x1="9786" y1="73776" x2="11315" y2="71329"/>
                        <a14:backgroundMark x1="7645" y1="72727" x2="15291" y2="82867"/>
                        <a14:backgroundMark x1="15291" y1="82867" x2="28135" y2="83217"/>
                        <a14:backgroundMark x1="28135" y1="83217" x2="44954" y2="83217"/>
                        <a14:backgroundMark x1="44954" y1="83217" x2="60245" y2="84615"/>
                        <a14:backgroundMark x1="59021" y1="86014" x2="69725" y2="83916"/>
                        <a14:backgroundMark x1="69725" y1="83916" x2="75535" y2="74126"/>
                        <a14:backgroundMark x1="75535" y1="74476" x2="74618" y2="80070"/>
                        <a14:backgroundMark x1="70642" y1="75524" x2="68502" y2="76923"/>
                        <a14:backgroundMark x1="72477" y1="79021" x2="68196" y2="76224"/>
                        <a14:backgroundMark x1="69725" y1="77273" x2="67584" y2="76923"/>
                      </a14:backgroundRemoval>
                    </a14:imgEffect>
                  </a14:imgLayer>
                </a14:imgProps>
              </a:ext>
              <a:ext uri="{28A0092B-C50C-407E-A947-70E740481C1C}">
                <a14:useLocalDpi xmlns:a14="http://schemas.microsoft.com/office/drawing/2010/main" val="0"/>
              </a:ext>
            </a:extLst>
          </a:blip>
          <a:srcRect r="19851" b="11667"/>
          <a:stretch/>
        </p:blipFill>
        <p:spPr>
          <a:xfrm>
            <a:off x="5476373" y="5431646"/>
            <a:ext cx="613272" cy="531654"/>
          </a:xfrm>
          <a:prstGeom prst="rect">
            <a:avLst/>
          </a:prstGeom>
        </p:spPr>
      </p:pic>
      <p:sp>
        <p:nvSpPr>
          <p:cNvPr id="49" name="Oval 48">
            <a:extLst>
              <a:ext uri="{FF2B5EF4-FFF2-40B4-BE49-F238E27FC236}">
                <a16:creationId xmlns:a16="http://schemas.microsoft.com/office/drawing/2014/main" id="{3BC06A58-3320-BDF4-F961-B57722C87EC9}"/>
              </a:ext>
            </a:extLst>
          </p:cNvPr>
          <p:cNvSpPr/>
          <p:nvPr/>
        </p:nvSpPr>
        <p:spPr>
          <a:xfrm>
            <a:off x="3606933" y="5787150"/>
            <a:ext cx="634255" cy="189189"/>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a:extLst>
              <a:ext uri="{FF2B5EF4-FFF2-40B4-BE49-F238E27FC236}">
                <a16:creationId xmlns:a16="http://schemas.microsoft.com/office/drawing/2014/main" id="{229FBC06-176B-9DF4-0C0E-E4FBEF469B90}"/>
              </a:ext>
            </a:extLst>
          </p:cNvPr>
          <p:cNvPicPr>
            <a:picLocks noChangeAspect="1"/>
          </p:cNvPicPr>
          <p:nvPr/>
        </p:nvPicPr>
        <p:blipFill rotWithShape="1">
          <a:blip r:embed="rId7">
            <a:extLst>
              <a:ext uri="{28A0092B-C50C-407E-A947-70E740481C1C}">
                <a14:useLocalDpi xmlns:a14="http://schemas.microsoft.com/office/drawing/2010/main" val="0"/>
              </a:ext>
            </a:extLst>
          </a:blip>
          <a:srcRect b="53489"/>
          <a:stretch/>
        </p:blipFill>
        <p:spPr>
          <a:xfrm>
            <a:off x="3715670" y="5602827"/>
            <a:ext cx="416779" cy="305685"/>
          </a:xfrm>
          <a:prstGeom prst="rect">
            <a:avLst/>
          </a:prstGeom>
        </p:spPr>
      </p:pic>
      <p:pic>
        <p:nvPicPr>
          <p:cNvPr id="51" name="Picture 50">
            <a:extLst>
              <a:ext uri="{FF2B5EF4-FFF2-40B4-BE49-F238E27FC236}">
                <a16:creationId xmlns:a16="http://schemas.microsoft.com/office/drawing/2014/main" id="{992B46F9-1919-FBC9-F99A-4B944FC1E7C7}"/>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399" b="85315" l="3364" r="76453">
                        <a14:foregroundMark x1="38226" y1="6294" x2="38226" y2="6294"/>
                        <a14:foregroundMark x1="38532" y1="1748" x2="38532" y2="1748"/>
                        <a14:foregroundMark x1="22018" y1="10490" x2="22018" y2="10490"/>
                        <a14:foregroundMark x1="59327" y1="10490" x2="59327" y2="10490"/>
                        <a14:foregroundMark x1="29664" y1="30420" x2="29664" y2="30420"/>
                        <a14:foregroundMark x1="51682" y1="30070" x2="46483" y2="37762"/>
                        <a14:foregroundMark x1="29358" y1="26573" x2="30887" y2="35315"/>
                        <a14:foregroundMark x1="31193" y1="68881" x2="16944" y2="73724"/>
                        <a14:foregroundMark x1="58363" y1="77939" x2="67592" y2="76938"/>
                        <a14:foregroundMark x1="33639" y1="36713" x2="27829" y2="29371"/>
                        <a14:foregroundMark x1="50765" y1="32517" x2="48318" y2="29021"/>
                        <a14:foregroundMark x1="51070" y1="23776" x2="49235" y2="37063"/>
                        <a14:foregroundMark x1="66667" y1="57692" x2="66667" y2="57692"/>
                        <a14:foregroundMark x1="66361" y1="58392" x2="66361" y2="58392"/>
                        <a14:foregroundMark x1="66667" y1="56993" x2="66667" y2="56993"/>
                        <a14:foregroundMark x1="66361" y1="58042" x2="66361" y2="58042"/>
                        <a14:foregroundMark x1="66667" y1="57343" x2="66667" y2="58741"/>
                        <a14:foregroundMark x1="26606" y1="12937" x2="21407" y2="10490"/>
                        <a14:foregroundMark x1="48930" y1="11538" x2="63914" y2="9790"/>
                        <a14:backgroundMark x1="75229" y1="61888" x2="73700" y2="61888"/>
                        <a14:backgroundMark x1="67507" y1="58741" x2="67890" y2="60490"/>
                        <a14:backgroundMark x1="71278" y1="58392" x2="78899" y2="62587"/>
                        <a14:backgroundMark x1="73089" y1="61189" x2="77370" y2="67133"/>
                        <a14:backgroundMark x1="74924" y1="67483" x2="71689" y2="58741"/>
                        <a14:backgroundMark x1="72783" y1="58392" x2="77982" y2="61538"/>
                        <a14:backgroundMark x1="2752" y1="79371" x2="7645" y2="81119"/>
                        <a14:backgroundMark x1="29969" y1="84615" x2="47706" y2="83566"/>
                        <a14:backgroundMark x1="12232" y1="82168" x2="4281" y2="76573"/>
                        <a14:backgroundMark x1="9786" y1="73776" x2="11315" y2="71329"/>
                        <a14:backgroundMark x1="7645" y1="72727" x2="15291" y2="82867"/>
                        <a14:backgroundMark x1="15291" y1="82867" x2="28135" y2="83217"/>
                        <a14:backgroundMark x1="28135" y1="83217" x2="44954" y2="83217"/>
                        <a14:backgroundMark x1="44954" y1="83217" x2="60245" y2="84615"/>
                        <a14:backgroundMark x1="59021" y1="86014" x2="69725" y2="83916"/>
                        <a14:backgroundMark x1="69725" y1="83916" x2="75535" y2="74126"/>
                        <a14:backgroundMark x1="75535" y1="74476" x2="74618" y2="80070"/>
                        <a14:backgroundMark x1="70642" y1="75524" x2="68502" y2="76923"/>
                        <a14:backgroundMark x1="72477" y1="79021" x2="68196" y2="76224"/>
                        <a14:backgroundMark x1="69725" y1="77273" x2="67584" y2="76923"/>
                      </a14:backgroundRemoval>
                    </a14:imgEffect>
                  </a14:imgLayer>
                </a14:imgProps>
              </a:ext>
              <a:ext uri="{28A0092B-C50C-407E-A947-70E740481C1C}">
                <a14:useLocalDpi xmlns:a14="http://schemas.microsoft.com/office/drawing/2010/main" val="0"/>
              </a:ext>
            </a:extLst>
          </a:blip>
          <a:srcRect r="19851" b="11667"/>
          <a:stretch/>
        </p:blipFill>
        <p:spPr>
          <a:xfrm>
            <a:off x="3606933" y="5431646"/>
            <a:ext cx="613272" cy="531654"/>
          </a:xfrm>
          <a:prstGeom prst="rect">
            <a:avLst/>
          </a:prstGeom>
        </p:spPr>
      </p:pic>
      <p:sp>
        <p:nvSpPr>
          <p:cNvPr id="52" name="Oval 51">
            <a:extLst>
              <a:ext uri="{FF2B5EF4-FFF2-40B4-BE49-F238E27FC236}">
                <a16:creationId xmlns:a16="http://schemas.microsoft.com/office/drawing/2014/main" id="{F9EB3F98-C182-D898-6BFC-2EA238B6B0F0}"/>
              </a:ext>
            </a:extLst>
          </p:cNvPr>
          <p:cNvSpPr/>
          <p:nvPr/>
        </p:nvSpPr>
        <p:spPr>
          <a:xfrm>
            <a:off x="1727333" y="5817630"/>
            <a:ext cx="634255" cy="189189"/>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a:extLst>
              <a:ext uri="{FF2B5EF4-FFF2-40B4-BE49-F238E27FC236}">
                <a16:creationId xmlns:a16="http://schemas.microsoft.com/office/drawing/2014/main" id="{FB0C07A4-36F0-9BBB-E58C-73942F06156B}"/>
              </a:ext>
            </a:extLst>
          </p:cNvPr>
          <p:cNvPicPr>
            <a:picLocks noChangeAspect="1"/>
          </p:cNvPicPr>
          <p:nvPr/>
        </p:nvPicPr>
        <p:blipFill rotWithShape="1">
          <a:blip r:embed="rId7">
            <a:extLst>
              <a:ext uri="{28A0092B-C50C-407E-A947-70E740481C1C}">
                <a14:useLocalDpi xmlns:a14="http://schemas.microsoft.com/office/drawing/2010/main" val="0"/>
              </a:ext>
            </a:extLst>
          </a:blip>
          <a:srcRect b="53489"/>
          <a:stretch/>
        </p:blipFill>
        <p:spPr>
          <a:xfrm>
            <a:off x="1836070" y="5633307"/>
            <a:ext cx="416779" cy="305685"/>
          </a:xfrm>
          <a:prstGeom prst="rect">
            <a:avLst/>
          </a:prstGeom>
        </p:spPr>
      </p:pic>
      <p:pic>
        <p:nvPicPr>
          <p:cNvPr id="54" name="Picture 53">
            <a:extLst>
              <a:ext uri="{FF2B5EF4-FFF2-40B4-BE49-F238E27FC236}">
                <a16:creationId xmlns:a16="http://schemas.microsoft.com/office/drawing/2014/main" id="{48EFFEEE-AED6-13DD-4BE3-FC159CEBE435}"/>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399" b="85315" l="3364" r="76453">
                        <a14:foregroundMark x1="38226" y1="6294" x2="38226" y2="6294"/>
                        <a14:foregroundMark x1="38532" y1="1748" x2="38532" y2="1748"/>
                        <a14:foregroundMark x1="22018" y1="10490" x2="22018" y2="10490"/>
                        <a14:foregroundMark x1="59327" y1="10490" x2="59327" y2="10490"/>
                        <a14:foregroundMark x1="29664" y1="30420" x2="29664" y2="30420"/>
                        <a14:foregroundMark x1="51682" y1="30070" x2="46483" y2="37762"/>
                        <a14:foregroundMark x1="29358" y1="26573" x2="30887" y2="35315"/>
                        <a14:foregroundMark x1="31193" y1="68881" x2="16944" y2="73724"/>
                        <a14:foregroundMark x1="58363" y1="77939" x2="67592" y2="76938"/>
                        <a14:foregroundMark x1="33639" y1="36713" x2="27829" y2="29371"/>
                        <a14:foregroundMark x1="50765" y1="32517" x2="48318" y2="29021"/>
                        <a14:foregroundMark x1="51070" y1="23776" x2="49235" y2="37063"/>
                        <a14:foregroundMark x1="66667" y1="57692" x2="66667" y2="57692"/>
                        <a14:foregroundMark x1="66361" y1="58392" x2="66361" y2="58392"/>
                        <a14:foregroundMark x1="66667" y1="56993" x2="66667" y2="56993"/>
                        <a14:foregroundMark x1="66361" y1="58042" x2="66361" y2="58042"/>
                        <a14:foregroundMark x1="66667" y1="57343" x2="66667" y2="58741"/>
                        <a14:foregroundMark x1="26606" y1="12937" x2="21407" y2="10490"/>
                        <a14:foregroundMark x1="48930" y1="11538" x2="63914" y2="9790"/>
                        <a14:backgroundMark x1="75229" y1="61888" x2="73700" y2="61888"/>
                        <a14:backgroundMark x1="67507" y1="58741" x2="67890" y2="60490"/>
                        <a14:backgroundMark x1="71278" y1="58392" x2="78899" y2="62587"/>
                        <a14:backgroundMark x1="73089" y1="61189" x2="77370" y2="67133"/>
                        <a14:backgroundMark x1="74924" y1="67483" x2="71689" y2="58741"/>
                        <a14:backgroundMark x1="72783" y1="58392" x2="77982" y2="61538"/>
                        <a14:backgroundMark x1="2752" y1="79371" x2="7645" y2="81119"/>
                        <a14:backgroundMark x1="29969" y1="84615" x2="47706" y2="83566"/>
                        <a14:backgroundMark x1="12232" y1="82168" x2="4281" y2="76573"/>
                        <a14:backgroundMark x1="9786" y1="73776" x2="11315" y2="71329"/>
                        <a14:backgroundMark x1="7645" y1="72727" x2="15291" y2="82867"/>
                        <a14:backgroundMark x1="15291" y1="82867" x2="28135" y2="83217"/>
                        <a14:backgroundMark x1="28135" y1="83217" x2="44954" y2="83217"/>
                        <a14:backgroundMark x1="44954" y1="83217" x2="60245" y2="84615"/>
                        <a14:backgroundMark x1="59021" y1="86014" x2="69725" y2="83916"/>
                        <a14:backgroundMark x1="69725" y1="83916" x2="75535" y2="74126"/>
                        <a14:backgroundMark x1="75535" y1="74476" x2="74618" y2="80070"/>
                        <a14:backgroundMark x1="70642" y1="75524" x2="68502" y2="76923"/>
                        <a14:backgroundMark x1="72477" y1="79021" x2="68196" y2="76224"/>
                        <a14:backgroundMark x1="69725" y1="77273" x2="67584" y2="76923"/>
                      </a14:backgroundRemoval>
                    </a14:imgEffect>
                  </a14:imgLayer>
                </a14:imgProps>
              </a:ext>
              <a:ext uri="{28A0092B-C50C-407E-A947-70E740481C1C}">
                <a14:useLocalDpi xmlns:a14="http://schemas.microsoft.com/office/drawing/2010/main" val="0"/>
              </a:ext>
            </a:extLst>
          </a:blip>
          <a:srcRect r="19851" b="11667"/>
          <a:stretch/>
        </p:blipFill>
        <p:spPr>
          <a:xfrm>
            <a:off x="1727333" y="5462126"/>
            <a:ext cx="613272" cy="531654"/>
          </a:xfrm>
          <a:prstGeom prst="rect">
            <a:avLst/>
          </a:prstGeom>
        </p:spPr>
      </p:pic>
    </p:spTree>
    <p:extLst>
      <p:ext uri="{BB962C8B-B14F-4D97-AF65-F5344CB8AC3E}">
        <p14:creationId xmlns:p14="http://schemas.microsoft.com/office/powerpoint/2010/main" val="289070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par>
                                <p:cTn id="22" presetID="10" presetClass="entr" presetSubtype="0" fill="hold" grpId="1"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grpId="2"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childTnLst>
                                </p:cTn>
                              </p:par>
                              <p:par>
                                <p:cTn id="41" presetID="10"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par>
                                <p:cTn id="44" presetID="1" presetClass="entr" presetSubtype="0" fill="hold" nodeType="with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39"/>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42" presetClass="path" presetSubtype="0" accel="50000" decel="50000" fill="hold" grpId="0" nodeType="clickEffect">
                                  <p:stCondLst>
                                    <p:cond delay="0"/>
                                  </p:stCondLst>
                                  <p:childTnLst>
                                    <p:animMotion origin="layout" path="M 3.125E-6 -1.48148E-6 L -0.70521 0.05324 " pathEditMode="relative" rAng="0" ptsTypes="AA">
                                      <p:cBhvr>
                                        <p:cTn id="61" dur="2000" fill="hold"/>
                                        <p:tgtEl>
                                          <p:spTgt spid="24"/>
                                        </p:tgtEl>
                                        <p:attrNameLst>
                                          <p:attrName>ppt_x</p:attrName>
                                          <p:attrName>ppt_y</p:attrName>
                                        </p:attrNameLst>
                                      </p:cBhvr>
                                      <p:rCtr x="-35260" y="2662"/>
                                    </p:animMotion>
                                  </p:childTnLst>
                                </p:cTn>
                              </p:par>
                              <p:par>
                                <p:cTn id="62" presetID="42" presetClass="path" presetSubtype="0" accel="50000" decel="50000" fill="hold" grpId="0" nodeType="withEffect">
                                  <p:stCondLst>
                                    <p:cond delay="0"/>
                                  </p:stCondLst>
                                  <p:childTnLst>
                                    <p:animMotion origin="layout" path="M 3.125E-6 0.00463 L -0.54961 0.0044 " pathEditMode="relative" rAng="0" ptsTypes="AA">
                                      <p:cBhvr>
                                        <p:cTn id="63" dur="2000" fill="hold"/>
                                        <p:tgtEl>
                                          <p:spTgt spid="23"/>
                                        </p:tgtEl>
                                        <p:attrNameLst>
                                          <p:attrName>ppt_x</p:attrName>
                                          <p:attrName>ppt_y</p:attrName>
                                        </p:attrNameLst>
                                      </p:cBhvr>
                                      <p:rCtr x="-27487" y="-23"/>
                                    </p:animMotion>
                                  </p:childTnLst>
                                </p:cTn>
                              </p:par>
                              <p:par>
                                <p:cTn id="64" presetID="42" presetClass="path" presetSubtype="0" accel="50000" decel="50000" fill="hold" grpId="0" nodeType="withEffect">
                                  <p:stCondLst>
                                    <p:cond delay="0"/>
                                  </p:stCondLst>
                                  <p:childTnLst>
                                    <p:animMotion origin="layout" path="M 0.00052 -0.00277 L -0.39232 -0.04652 " pathEditMode="relative" rAng="0" ptsTypes="AA">
                                      <p:cBhvr>
                                        <p:cTn id="65" dur="2000" fill="hold"/>
                                        <p:tgtEl>
                                          <p:spTgt spid="22"/>
                                        </p:tgtEl>
                                        <p:attrNameLst>
                                          <p:attrName>ppt_x</p:attrName>
                                          <p:attrName>ppt_y</p:attrName>
                                        </p:attrNameLst>
                                      </p:cBhvr>
                                      <p:rCtr x="-19648" y="-2199"/>
                                    </p:animMotion>
                                  </p:childTnLst>
                                </p:cTn>
                              </p:par>
                              <p:par>
                                <p:cTn id="66" presetID="42" presetClass="path" presetSubtype="0" accel="50000" decel="50000" fill="hold" grpId="0" nodeType="withEffect">
                                  <p:stCondLst>
                                    <p:cond delay="0"/>
                                  </p:stCondLst>
                                  <p:childTnLst>
                                    <p:animMotion origin="layout" path="M 3.125E-6 -0.00278 L -0.23477 -0.09745 " pathEditMode="relative" rAng="0" ptsTypes="AA">
                                      <p:cBhvr>
                                        <p:cTn id="67" dur="2000" fill="hold"/>
                                        <p:tgtEl>
                                          <p:spTgt spid="21"/>
                                        </p:tgtEl>
                                        <p:attrNameLst>
                                          <p:attrName>ppt_x</p:attrName>
                                          <p:attrName>ppt_y</p:attrName>
                                        </p:attrNameLst>
                                      </p:cBhvr>
                                      <p:rCtr x="-11745" y="-4745"/>
                                    </p:animMotion>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500"/>
                                        <p:tgtEl>
                                          <p:spTgt spid="42"/>
                                        </p:tgtEl>
                                      </p:cBhvr>
                                    </p:animEffect>
                                  </p:childTnLst>
                                </p:cTn>
                              </p:par>
                              <p:par>
                                <p:cTn id="73" presetID="10" presetClass="entr" presetSubtype="0" fill="hold" nodeType="with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500"/>
                                        <p:tgtEl>
                                          <p:spTgt spid="43"/>
                                        </p:tgtEl>
                                      </p:cBhvr>
                                    </p:animEffect>
                                  </p:childTnLst>
                                </p:cTn>
                              </p:par>
                              <p:par>
                                <p:cTn id="76" presetID="10" presetClass="entr" presetSubtype="0" fill="hold"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500"/>
                                        <p:tgtEl>
                                          <p:spTgt spid="44"/>
                                        </p:tgtEl>
                                      </p:cBhvr>
                                    </p:animEffect>
                                  </p:childTnLst>
                                </p:cTn>
                              </p:par>
                              <p:par>
                                <p:cTn id="79" presetID="1" presetClass="entr" presetSubtype="0" fill="hold" nodeType="withEffect">
                                  <p:stCondLst>
                                    <p:cond delay="0"/>
                                  </p:stCondLst>
                                  <p:childTnLst>
                                    <p:set>
                                      <p:cBhvr>
                                        <p:cTn id="80" dur="1" fill="hold">
                                          <p:stCondLst>
                                            <p:cond delay="0"/>
                                          </p:stCondLst>
                                        </p:cTn>
                                        <p:tgtEl>
                                          <p:spTgt spid="45"/>
                                        </p:tgtEl>
                                        <p:attrNameLst>
                                          <p:attrName>style.visibility</p:attrName>
                                        </p:attrNameLst>
                                      </p:cBhvr>
                                      <p:to>
                                        <p:strVal val="visible"/>
                                      </p:to>
                                    </p:set>
                                  </p:childTnLst>
                                </p:cTn>
                              </p:par>
                              <p:par>
                                <p:cTn id="81" presetID="10" presetClass="entr" presetSubtype="0" fill="hold" grpId="0" nodeType="with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fade">
                                      <p:cBhvr>
                                        <p:cTn id="83" dur="500"/>
                                        <p:tgtEl>
                                          <p:spTgt spid="41"/>
                                        </p:tgtEl>
                                      </p:cBhvr>
                                    </p:animEffect>
                                  </p:childTnLst>
                                </p:cTn>
                              </p:par>
                              <p:par>
                                <p:cTn id="84" presetID="10" presetClass="entr" presetSubtype="0" fill="hold" nodeType="with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fade">
                                      <p:cBhvr>
                                        <p:cTn id="86" dur="500"/>
                                        <p:tgtEl>
                                          <p:spTgt spid="47"/>
                                        </p:tgtEl>
                                      </p:cBhvr>
                                    </p:animEffect>
                                  </p:childTnLst>
                                </p:cTn>
                              </p:par>
                              <p:par>
                                <p:cTn id="87" presetID="1" presetClass="entr" presetSubtype="0" fill="hold" nodeType="withEffect">
                                  <p:stCondLst>
                                    <p:cond delay="0"/>
                                  </p:stCondLst>
                                  <p:childTnLst>
                                    <p:set>
                                      <p:cBhvr>
                                        <p:cTn id="88" dur="1" fill="hold">
                                          <p:stCondLst>
                                            <p:cond delay="0"/>
                                          </p:stCondLst>
                                        </p:cTn>
                                        <p:tgtEl>
                                          <p:spTgt spid="48"/>
                                        </p:tgtEl>
                                        <p:attrNameLst>
                                          <p:attrName>style.visibility</p:attrName>
                                        </p:attrNameLst>
                                      </p:cBhvr>
                                      <p:to>
                                        <p:strVal val="visible"/>
                                      </p:to>
                                    </p:set>
                                  </p:childTnLst>
                                </p:cTn>
                              </p:par>
                              <p:par>
                                <p:cTn id="89" presetID="10" presetClass="entr" presetSubtype="0" fill="hold" grpId="0" nodeType="with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fade">
                                      <p:cBhvr>
                                        <p:cTn id="91" dur="500"/>
                                        <p:tgtEl>
                                          <p:spTgt spid="46"/>
                                        </p:tgtEl>
                                      </p:cBhvr>
                                    </p:animEffect>
                                  </p:childTnLst>
                                </p:cTn>
                              </p:par>
                              <p:par>
                                <p:cTn id="92" presetID="10"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500"/>
                                        <p:tgtEl>
                                          <p:spTgt spid="50"/>
                                        </p:tgtEl>
                                      </p:cBhvr>
                                    </p:animEffect>
                                  </p:childTnLst>
                                </p:cTn>
                              </p:par>
                              <p:par>
                                <p:cTn id="95" presetID="1" presetClass="entr" presetSubtype="0" fill="hold" nodeType="withEffect">
                                  <p:stCondLst>
                                    <p:cond delay="0"/>
                                  </p:stCondLst>
                                  <p:childTnLst>
                                    <p:set>
                                      <p:cBhvr>
                                        <p:cTn id="96" dur="1" fill="hold">
                                          <p:stCondLst>
                                            <p:cond delay="0"/>
                                          </p:stCondLst>
                                        </p:cTn>
                                        <p:tgtEl>
                                          <p:spTgt spid="51"/>
                                        </p:tgtEl>
                                        <p:attrNameLst>
                                          <p:attrName>style.visibility</p:attrName>
                                        </p:attrNameLst>
                                      </p:cBhvr>
                                      <p:to>
                                        <p:strVal val="visible"/>
                                      </p:to>
                                    </p:set>
                                  </p:childTnLst>
                                </p:cTn>
                              </p:par>
                              <p:par>
                                <p:cTn id="97" presetID="10" presetClass="entr" presetSubtype="0" fill="hold" grpId="0" nodeType="withEffect">
                                  <p:stCondLst>
                                    <p:cond delay="0"/>
                                  </p:stCondLst>
                                  <p:childTnLst>
                                    <p:set>
                                      <p:cBhvr>
                                        <p:cTn id="98" dur="1" fill="hold">
                                          <p:stCondLst>
                                            <p:cond delay="0"/>
                                          </p:stCondLst>
                                        </p:cTn>
                                        <p:tgtEl>
                                          <p:spTgt spid="49"/>
                                        </p:tgtEl>
                                        <p:attrNameLst>
                                          <p:attrName>style.visibility</p:attrName>
                                        </p:attrNameLst>
                                      </p:cBhvr>
                                      <p:to>
                                        <p:strVal val="visible"/>
                                      </p:to>
                                    </p:set>
                                    <p:animEffect transition="in" filter="fade">
                                      <p:cBhvr>
                                        <p:cTn id="99" dur="500"/>
                                        <p:tgtEl>
                                          <p:spTgt spid="49"/>
                                        </p:tgtEl>
                                      </p:cBhvr>
                                    </p:animEffect>
                                  </p:childTnLst>
                                </p:cTn>
                              </p:par>
                              <p:par>
                                <p:cTn id="100" presetID="10" presetClass="entr" presetSubtype="0" fill="hold" nodeType="with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fade">
                                      <p:cBhvr>
                                        <p:cTn id="102" dur="500"/>
                                        <p:tgtEl>
                                          <p:spTgt spid="53"/>
                                        </p:tgtEl>
                                      </p:cBhvr>
                                    </p:animEffect>
                                  </p:childTnLst>
                                </p:cTn>
                              </p:par>
                              <p:par>
                                <p:cTn id="103" presetID="1" presetClass="entr" presetSubtype="0" fill="hold" nodeType="withEffect">
                                  <p:stCondLst>
                                    <p:cond delay="0"/>
                                  </p:stCondLst>
                                  <p:childTnLst>
                                    <p:set>
                                      <p:cBhvr>
                                        <p:cTn id="104" dur="1" fill="hold">
                                          <p:stCondLst>
                                            <p:cond delay="0"/>
                                          </p:stCondLst>
                                        </p:cTn>
                                        <p:tgtEl>
                                          <p:spTgt spid="54"/>
                                        </p:tgtEl>
                                        <p:attrNameLst>
                                          <p:attrName>style.visibility</p:attrName>
                                        </p:attrNameLst>
                                      </p:cBhvr>
                                      <p:to>
                                        <p:strVal val="visible"/>
                                      </p:to>
                                    </p:set>
                                  </p:childTnLst>
                                </p:cTn>
                              </p:par>
                              <p:par>
                                <p:cTn id="105" presetID="10" presetClass="entr" presetSubtype="0" fill="hold" grpId="0" nodeType="withEffect">
                                  <p:stCondLst>
                                    <p:cond delay="0"/>
                                  </p:stCondLst>
                                  <p:childTnLst>
                                    <p:set>
                                      <p:cBhvr>
                                        <p:cTn id="106" dur="1" fill="hold">
                                          <p:stCondLst>
                                            <p:cond delay="0"/>
                                          </p:stCondLst>
                                        </p:cTn>
                                        <p:tgtEl>
                                          <p:spTgt spid="52"/>
                                        </p:tgtEl>
                                        <p:attrNameLst>
                                          <p:attrName>style.visibility</p:attrName>
                                        </p:attrNameLst>
                                      </p:cBhvr>
                                      <p:to>
                                        <p:strVal val="visible"/>
                                      </p:to>
                                    </p:set>
                                    <p:animEffect transition="in" filter="fade">
                                      <p:cBhvr>
                                        <p:cTn id="107" dur="500"/>
                                        <p:tgtEl>
                                          <p:spTgt spid="52"/>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fade">
                                      <p:cBhvr>
                                        <p:cTn id="112" dur="500"/>
                                        <p:tgtEl>
                                          <p:spTgt spid="26"/>
                                        </p:tgtEl>
                                      </p:cBhvr>
                                    </p:animEffect>
                                  </p:childTnLst>
                                </p:cTn>
                              </p:par>
                              <p:par>
                                <p:cTn id="113" presetID="10" presetClass="exit" presetSubtype="0" fill="hold" nodeType="withEffect">
                                  <p:stCondLst>
                                    <p:cond delay="0"/>
                                  </p:stCondLst>
                                  <p:childTnLst>
                                    <p:animEffect transition="out" filter="fade">
                                      <p:cBhvr>
                                        <p:cTn id="114" dur="500"/>
                                        <p:tgtEl>
                                          <p:spTgt spid="45"/>
                                        </p:tgtEl>
                                      </p:cBhvr>
                                    </p:animEffect>
                                    <p:set>
                                      <p:cBhvr>
                                        <p:cTn id="115" dur="1" fill="hold">
                                          <p:stCondLst>
                                            <p:cond delay="499"/>
                                          </p:stCondLst>
                                        </p:cTn>
                                        <p:tgtEl>
                                          <p:spTgt spid="45"/>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500"/>
                                        <p:tgtEl>
                                          <p:spTgt spid="48"/>
                                        </p:tgtEl>
                                      </p:cBhvr>
                                    </p:animEffect>
                                    <p:set>
                                      <p:cBhvr>
                                        <p:cTn id="118" dur="1" fill="hold">
                                          <p:stCondLst>
                                            <p:cond delay="499"/>
                                          </p:stCondLst>
                                        </p:cTn>
                                        <p:tgtEl>
                                          <p:spTgt spid="48"/>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500"/>
                                        <p:tgtEl>
                                          <p:spTgt spid="51"/>
                                        </p:tgtEl>
                                      </p:cBhvr>
                                    </p:animEffect>
                                    <p:set>
                                      <p:cBhvr>
                                        <p:cTn id="121" dur="1" fill="hold">
                                          <p:stCondLst>
                                            <p:cond delay="499"/>
                                          </p:stCondLst>
                                        </p:cTn>
                                        <p:tgtEl>
                                          <p:spTgt spid="51"/>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500"/>
                                        <p:tgtEl>
                                          <p:spTgt spid="54"/>
                                        </p:tgtEl>
                                      </p:cBhvr>
                                    </p:animEffect>
                                    <p:set>
                                      <p:cBhvr>
                                        <p:cTn id="124" dur="1" fill="hold">
                                          <p:stCondLst>
                                            <p:cond delay="499"/>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7" grpId="0" animBg="1"/>
      <p:bldP spid="38" grpId="0"/>
      <p:bldP spid="24" grpId="0" animBg="1"/>
      <p:bldP spid="24" grpId="1" animBg="1"/>
      <p:bldP spid="23" grpId="0" animBg="1"/>
      <p:bldP spid="23" grpId="1" animBg="1"/>
      <p:bldP spid="22" grpId="0" animBg="1"/>
      <p:bldP spid="22" grpId="1" animBg="1"/>
      <p:bldP spid="22" grpId="2" animBg="1"/>
      <p:bldP spid="21" grpId="0" animBg="1"/>
      <p:bldP spid="21" grpId="1" animBg="1"/>
      <p:bldP spid="40" grpId="0"/>
      <p:bldP spid="41" grpId="0" animBg="1"/>
      <p:bldP spid="46" grpId="0" animBg="1"/>
      <p:bldP spid="49"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F1EC2-A797-10AC-F321-D2EF3192604E}"/>
              </a:ext>
            </a:extLst>
          </p:cNvPr>
          <p:cNvSpPr>
            <a:spLocks noGrp="1"/>
          </p:cNvSpPr>
          <p:nvPr>
            <p:ph type="title"/>
          </p:nvPr>
        </p:nvSpPr>
        <p:spPr>
          <a:xfrm>
            <a:off x="590107" y="0"/>
            <a:ext cx="10515600" cy="1325563"/>
          </a:xfrm>
        </p:spPr>
        <p:txBody>
          <a:bodyPr/>
          <a:lstStyle/>
          <a:p>
            <a:r>
              <a:rPr lang="en-US"/>
              <a:t>End-to-End Attack</a:t>
            </a:r>
          </a:p>
        </p:txBody>
      </p:sp>
      <p:sp>
        <p:nvSpPr>
          <p:cNvPr id="3" name="Content Placeholder 2">
            <a:extLst>
              <a:ext uri="{FF2B5EF4-FFF2-40B4-BE49-F238E27FC236}">
                <a16:creationId xmlns:a16="http://schemas.microsoft.com/office/drawing/2014/main" id="{E51AC5DD-B44F-8F8C-E66B-5A7C9F1CA379}"/>
              </a:ext>
            </a:extLst>
          </p:cNvPr>
          <p:cNvSpPr>
            <a:spLocks noGrp="1"/>
          </p:cNvSpPr>
          <p:nvPr>
            <p:ph idx="1"/>
          </p:nvPr>
        </p:nvSpPr>
        <p:spPr>
          <a:xfrm>
            <a:off x="470088" y="1081881"/>
            <a:ext cx="8075004" cy="4694238"/>
          </a:xfrm>
        </p:spPr>
        <p:txBody>
          <a:bodyPr>
            <a:normAutofit lnSpcReduction="10000"/>
          </a:bodyPr>
          <a:lstStyle/>
          <a:p>
            <a:r>
              <a:rPr lang="en-US" dirty="0"/>
              <a:t>Successfully conducted a precise </a:t>
            </a:r>
            <a:r>
              <a:rPr lang="en-US" dirty="0" err="1"/>
              <a:t>Rowhammer</a:t>
            </a:r>
            <a:r>
              <a:rPr lang="en-US" dirty="0"/>
              <a:t> attack</a:t>
            </a:r>
          </a:p>
          <a:p>
            <a:pPr lvl="1"/>
            <a:r>
              <a:rPr lang="en-US" dirty="0"/>
              <a:t>7 bit flips, suppressed 117</a:t>
            </a:r>
          </a:p>
          <a:p>
            <a:pPr lvl="1"/>
            <a:endParaRPr lang="en-US" dirty="0"/>
          </a:p>
          <a:p>
            <a:r>
              <a:rPr lang="en-US" dirty="0"/>
              <a:t>Decryption-failure rate for honestly generated ciphertexts:</a:t>
            </a:r>
          </a:p>
          <a:p>
            <a:pPr lvl="1"/>
            <a:r>
              <a:rPr lang="en-US" dirty="0"/>
              <a:t>1 in 2,700,000</a:t>
            </a:r>
          </a:p>
          <a:p>
            <a:pPr lvl="1"/>
            <a:r>
              <a:rPr lang="en-US" dirty="0">
                <a:cs typeface="Calibri"/>
              </a:rPr>
              <a:t>Generated 665,343 failing ciphertexts took 237,806 core hours</a:t>
            </a:r>
          </a:p>
          <a:p>
            <a:pPr lvl="1"/>
            <a:endParaRPr lang="en-US" dirty="0">
              <a:cs typeface="Calibri"/>
            </a:endParaRPr>
          </a:p>
          <a:p>
            <a:r>
              <a:rPr lang="en-US" dirty="0">
                <a:cs typeface="Calibri"/>
              </a:rPr>
              <a:t>Observing failures allows extraction of 7/8 columns of secret</a:t>
            </a:r>
          </a:p>
          <a:p>
            <a:pPr lvl="1"/>
            <a:r>
              <a:rPr lang="en-US" dirty="0" err="1">
                <a:cs typeface="Calibri"/>
              </a:rPr>
              <a:t>Bruteforce</a:t>
            </a:r>
            <a:r>
              <a:rPr lang="en-US" dirty="0">
                <a:cs typeface="Calibri"/>
              </a:rPr>
              <a:t> </a:t>
            </a:r>
            <a:r>
              <a:rPr lang="en-US" i="1" dirty="0">
                <a:solidFill>
                  <a:srgbClr val="0085CA"/>
                </a:solidFill>
                <a:cs typeface="Calibri"/>
              </a:rPr>
              <a:t>session</a:t>
            </a:r>
            <a:r>
              <a:rPr lang="en-US" dirty="0">
                <a:cs typeface="Calibri"/>
              </a:rPr>
              <a:t> keys in 2 minutes on a laptop</a:t>
            </a:r>
          </a:p>
        </p:txBody>
      </p:sp>
      <p:sp>
        <p:nvSpPr>
          <p:cNvPr id="5" name="Slide Number Placeholder 4">
            <a:extLst>
              <a:ext uri="{FF2B5EF4-FFF2-40B4-BE49-F238E27FC236}">
                <a16:creationId xmlns:a16="http://schemas.microsoft.com/office/drawing/2014/main" id="{D3D389C3-71E3-E3DE-1E7D-1F5264843F64}"/>
              </a:ext>
            </a:extLst>
          </p:cNvPr>
          <p:cNvSpPr>
            <a:spLocks noGrp="1"/>
          </p:cNvSpPr>
          <p:nvPr>
            <p:ph type="sldNum" sz="quarter" idx="12"/>
          </p:nvPr>
        </p:nvSpPr>
        <p:spPr/>
        <p:txBody>
          <a:bodyPr/>
          <a:lstStyle/>
          <a:p>
            <a:fld id="{A8AB81F3-D877-40AB-B9C6-5DBC3A20DFE8}" type="slidenum">
              <a:rPr lang="en-US" smtClean="0"/>
              <a:t>16</a:t>
            </a:fld>
            <a:endParaRPr lang="en-US"/>
          </a:p>
        </p:txBody>
      </p:sp>
      <p:pic>
        <p:nvPicPr>
          <p:cNvPr id="8" name="Picture 7">
            <a:extLst>
              <a:ext uri="{FF2B5EF4-FFF2-40B4-BE49-F238E27FC236}">
                <a16:creationId xmlns:a16="http://schemas.microsoft.com/office/drawing/2014/main" id="{9223FBD8-5008-F810-A1D2-5E75585E05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6152" y="1415240"/>
            <a:ext cx="704678" cy="568647"/>
          </a:xfrm>
          <a:prstGeom prst="rect">
            <a:avLst/>
          </a:prstGeom>
        </p:spPr>
      </p:pic>
      <p:pic>
        <p:nvPicPr>
          <p:cNvPr id="11" name="Picture 10">
            <a:extLst>
              <a:ext uri="{FF2B5EF4-FFF2-40B4-BE49-F238E27FC236}">
                <a16:creationId xmlns:a16="http://schemas.microsoft.com/office/drawing/2014/main" id="{5FE035DC-3A54-9452-727C-4834DB9944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5304" y="1415239"/>
            <a:ext cx="704678" cy="568647"/>
          </a:xfrm>
          <a:prstGeom prst="rect">
            <a:avLst/>
          </a:prstGeom>
        </p:spPr>
      </p:pic>
      <p:pic>
        <p:nvPicPr>
          <p:cNvPr id="12" name="Picture 11">
            <a:extLst>
              <a:ext uri="{FF2B5EF4-FFF2-40B4-BE49-F238E27FC236}">
                <a16:creationId xmlns:a16="http://schemas.microsoft.com/office/drawing/2014/main" id="{DA9D4EAF-F897-4020-2E14-CDF208B1D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1195" y="2015058"/>
            <a:ext cx="704678" cy="568647"/>
          </a:xfrm>
          <a:prstGeom prst="rect">
            <a:avLst/>
          </a:prstGeom>
        </p:spPr>
      </p:pic>
      <p:pic>
        <p:nvPicPr>
          <p:cNvPr id="13" name="Picture 12">
            <a:extLst>
              <a:ext uri="{FF2B5EF4-FFF2-40B4-BE49-F238E27FC236}">
                <a16:creationId xmlns:a16="http://schemas.microsoft.com/office/drawing/2014/main" id="{F884C456-B912-B001-5AEA-B6A38E46DB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1195" y="815635"/>
            <a:ext cx="704678" cy="568647"/>
          </a:xfrm>
          <a:prstGeom prst="rect">
            <a:avLst/>
          </a:prstGeom>
        </p:spPr>
      </p:pic>
      <p:pic>
        <p:nvPicPr>
          <p:cNvPr id="20" name="Picture 19">
            <a:extLst>
              <a:ext uri="{FF2B5EF4-FFF2-40B4-BE49-F238E27FC236}">
                <a16:creationId xmlns:a16="http://schemas.microsoft.com/office/drawing/2014/main" id="{8F53DC0B-E47F-5FD5-89FE-3D5911B2B6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2121" y="3017134"/>
            <a:ext cx="2831495" cy="1562041"/>
          </a:xfrm>
          <a:prstGeom prst="rect">
            <a:avLst/>
          </a:prstGeom>
        </p:spPr>
      </p:pic>
      <p:sp>
        <p:nvSpPr>
          <p:cNvPr id="19" name="Oval 18">
            <a:extLst>
              <a:ext uri="{FF2B5EF4-FFF2-40B4-BE49-F238E27FC236}">
                <a16:creationId xmlns:a16="http://schemas.microsoft.com/office/drawing/2014/main" id="{91680B9E-DFCF-86EB-8A9A-35E1F3E5F843}"/>
              </a:ext>
            </a:extLst>
          </p:cNvPr>
          <p:cNvSpPr/>
          <p:nvPr/>
        </p:nvSpPr>
        <p:spPr>
          <a:xfrm>
            <a:off x="9296533" y="1865390"/>
            <a:ext cx="634255" cy="189189"/>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B7FEAC73-6A9D-BC96-8B4D-F8AB737390E5}"/>
              </a:ext>
            </a:extLst>
          </p:cNvPr>
          <p:cNvPicPr>
            <a:picLocks noChangeAspect="1"/>
          </p:cNvPicPr>
          <p:nvPr/>
        </p:nvPicPr>
        <p:blipFill rotWithShape="1">
          <a:blip r:embed="rId5">
            <a:extLst>
              <a:ext uri="{28A0092B-C50C-407E-A947-70E740481C1C}">
                <a14:useLocalDpi xmlns:a14="http://schemas.microsoft.com/office/drawing/2010/main" val="0"/>
              </a:ext>
            </a:extLst>
          </a:blip>
          <a:srcRect b="53489"/>
          <a:stretch/>
        </p:blipFill>
        <p:spPr>
          <a:xfrm>
            <a:off x="9405270" y="1681067"/>
            <a:ext cx="416779" cy="305685"/>
          </a:xfrm>
          <a:prstGeom prst="rect">
            <a:avLst/>
          </a:prstGeom>
        </p:spPr>
      </p:pic>
      <p:pic>
        <p:nvPicPr>
          <p:cNvPr id="24" name="Picture 23">
            <a:extLst>
              <a:ext uri="{FF2B5EF4-FFF2-40B4-BE49-F238E27FC236}">
                <a16:creationId xmlns:a16="http://schemas.microsoft.com/office/drawing/2014/main" id="{48CCA8D4-5022-C2FD-DBE2-11A4AB58B7AC}"/>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399" b="85315" l="3364" r="76453">
                        <a14:foregroundMark x1="38226" y1="6294" x2="38226" y2="6294"/>
                        <a14:foregroundMark x1="38532" y1="1748" x2="38532" y2="1748"/>
                        <a14:foregroundMark x1="22018" y1="10490" x2="22018" y2="10490"/>
                        <a14:foregroundMark x1="59327" y1="10490" x2="59327" y2="10490"/>
                        <a14:foregroundMark x1="29664" y1="30420" x2="29664" y2="30420"/>
                        <a14:foregroundMark x1="51682" y1="30070" x2="46483" y2="37762"/>
                        <a14:foregroundMark x1="29358" y1="26573" x2="30887" y2="35315"/>
                        <a14:foregroundMark x1="31193" y1="68881" x2="16944" y2="73724"/>
                        <a14:foregroundMark x1="58363" y1="77939" x2="67592" y2="76938"/>
                        <a14:foregroundMark x1="33639" y1="36713" x2="27829" y2="29371"/>
                        <a14:foregroundMark x1="50765" y1="32517" x2="48318" y2="29021"/>
                        <a14:foregroundMark x1="51070" y1="23776" x2="49235" y2="37063"/>
                        <a14:foregroundMark x1="66667" y1="57692" x2="66667" y2="57692"/>
                        <a14:foregroundMark x1="66361" y1="58392" x2="66361" y2="58392"/>
                        <a14:foregroundMark x1="66667" y1="56993" x2="66667" y2="56993"/>
                        <a14:foregroundMark x1="66361" y1="58042" x2="66361" y2="58042"/>
                        <a14:foregroundMark x1="66667" y1="57343" x2="66667" y2="58741"/>
                        <a14:foregroundMark x1="26606" y1="12937" x2="21407" y2="10490"/>
                        <a14:foregroundMark x1="48930" y1="11538" x2="63914" y2="9790"/>
                        <a14:backgroundMark x1="75229" y1="61888" x2="73700" y2="61888"/>
                        <a14:backgroundMark x1="67507" y1="58741" x2="67890" y2="60490"/>
                        <a14:backgroundMark x1="71278" y1="58392" x2="78899" y2="62587"/>
                        <a14:backgroundMark x1="73089" y1="61189" x2="77370" y2="67133"/>
                        <a14:backgroundMark x1="74924" y1="67483" x2="71689" y2="58741"/>
                        <a14:backgroundMark x1="72783" y1="58392" x2="77982" y2="61538"/>
                        <a14:backgroundMark x1="2752" y1="79371" x2="7645" y2="81119"/>
                        <a14:backgroundMark x1="29969" y1="84615" x2="47706" y2="83566"/>
                        <a14:backgroundMark x1="12232" y1="82168" x2="4281" y2="76573"/>
                        <a14:backgroundMark x1="9786" y1="73776" x2="11315" y2="71329"/>
                        <a14:backgroundMark x1="7645" y1="72727" x2="15291" y2="82867"/>
                        <a14:backgroundMark x1="15291" y1="82867" x2="28135" y2="83217"/>
                        <a14:backgroundMark x1="28135" y1="83217" x2="44954" y2="83217"/>
                        <a14:backgroundMark x1="44954" y1="83217" x2="60245" y2="84615"/>
                        <a14:backgroundMark x1="59021" y1="86014" x2="69725" y2="83916"/>
                        <a14:backgroundMark x1="69725" y1="83916" x2="75535" y2="74126"/>
                        <a14:backgroundMark x1="75535" y1="74476" x2="74618" y2="80070"/>
                        <a14:backgroundMark x1="70642" y1="75524" x2="68502" y2="76923"/>
                        <a14:backgroundMark x1="72477" y1="79021" x2="68196" y2="76224"/>
                        <a14:backgroundMark x1="69725" y1="77273" x2="67584" y2="76923"/>
                      </a14:backgroundRemoval>
                    </a14:imgEffect>
                  </a14:imgLayer>
                </a14:imgProps>
              </a:ext>
              <a:ext uri="{28A0092B-C50C-407E-A947-70E740481C1C}">
                <a14:useLocalDpi xmlns:a14="http://schemas.microsoft.com/office/drawing/2010/main" val="0"/>
              </a:ext>
            </a:extLst>
          </a:blip>
          <a:srcRect r="19851" b="11667"/>
          <a:stretch/>
        </p:blipFill>
        <p:spPr>
          <a:xfrm>
            <a:off x="9296533" y="1509886"/>
            <a:ext cx="613272" cy="531654"/>
          </a:xfrm>
          <a:prstGeom prst="rect">
            <a:avLst/>
          </a:prstGeom>
        </p:spPr>
      </p:pic>
      <p:pic>
        <p:nvPicPr>
          <p:cNvPr id="9" name="Picture 4" descr="Image result for hammer">
            <a:extLst>
              <a:ext uri="{FF2B5EF4-FFF2-40B4-BE49-F238E27FC236}">
                <a16:creationId xmlns:a16="http://schemas.microsoft.com/office/drawing/2014/main" id="{8AC7D308-8F4B-1899-99E6-A5D56DFB208A}"/>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268" b="95752" l="2929" r="93724">
                        <a14:foregroundMark x1="31590" y1="16340" x2="67782" y2="41667"/>
                        <a14:foregroundMark x1="4184" y1="90523" x2="13389" y2="95752"/>
                        <a14:foregroundMark x1="13389" y1="95752" x2="15900" y2="95752"/>
                        <a14:foregroundMark x1="3347" y1="93137" x2="3556" y2="91176"/>
                        <a14:foregroundMark x1="25523" y1="5065" x2="36402" y2="3595"/>
                        <a14:foregroundMark x1="36402" y1="3595" x2="84519" y2="25327"/>
                        <a14:foregroundMark x1="84519" y1="25327" x2="92887" y2="30719"/>
                        <a14:foregroundMark x1="92887" y1="30719" x2="93724" y2="35131"/>
                        <a14:foregroundMark x1="79916" y1="36601" x2="70921" y2="49183"/>
                        <a14:foregroundMark x1="70921" y1="49183" x2="70921" y2="49183"/>
                        <a14:foregroundMark x1="25732" y1="3758" x2="45816" y2="3268"/>
                      </a14:backgroundRemoval>
                    </a14:imgEffect>
                  </a14:imgLayer>
                </a14:imgProps>
              </a:ext>
              <a:ext uri="{28A0092B-C50C-407E-A947-70E740481C1C}">
                <a14:useLocalDpi xmlns:a14="http://schemas.microsoft.com/office/drawing/2010/main" val="0"/>
              </a:ext>
            </a:extLst>
          </a:blip>
          <a:srcRect/>
          <a:stretch>
            <a:fillRect/>
          </a:stretch>
        </p:blipFill>
        <p:spPr bwMode="auto">
          <a:xfrm rot="12955932">
            <a:off x="11249018" y="284538"/>
            <a:ext cx="476072" cy="60953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picture containing text, device&#10;&#10;Description automatically generated">
            <a:extLst>
              <a:ext uri="{FF2B5EF4-FFF2-40B4-BE49-F238E27FC236}">
                <a16:creationId xmlns:a16="http://schemas.microsoft.com/office/drawing/2014/main" id="{8278A2B8-2E03-F3C8-C538-97D4220B62A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58954" y="1254813"/>
            <a:ext cx="1041800" cy="1041800"/>
          </a:xfrm>
          <a:prstGeom prst="rect">
            <a:avLst/>
          </a:prstGeom>
        </p:spPr>
      </p:pic>
    </p:spTree>
    <p:extLst>
      <p:ext uri="{BB962C8B-B14F-4D97-AF65-F5344CB8AC3E}">
        <p14:creationId xmlns:p14="http://schemas.microsoft.com/office/powerpoint/2010/main" val="42134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par>
                                <p:cTn id="10" presetID="10"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30"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800" decel="100000"/>
                                        <p:tgtEl>
                                          <p:spTgt spid="17"/>
                                        </p:tgtEl>
                                      </p:cBhvr>
                                    </p:animEffect>
                                    <p:anim calcmode="lin" valueType="num">
                                      <p:cBhvr>
                                        <p:cTn id="32" dur="800" decel="100000" fill="hold"/>
                                        <p:tgtEl>
                                          <p:spTgt spid="17"/>
                                        </p:tgtEl>
                                        <p:attrNameLst>
                                          <p:attrName>style.rotation</p:attrName>
                                        </p:attrNameLst>
                                      </p:cBhvr>
                                      <p:tavLst>
                                        <p:tav tm="0">
                                          <p:val>
                                            <p:fltVal val="-90"/>
                                          </p:val>
                                        </p:tav>
                                        <p:tav tm="100000">
                                          <p:val>
                                            <p:fltVal val="0"/>
                                          </p:val>
                                        </p:tav>
                                      </p:tavLst>
                                    </p:anim>
                                    <p:anim calcmode="lin" valueType="num">
                                      <p:cBhvr>
                                        <p:cTn id="33" dur="800" decel="100000" fill="hold"/>
                                        <p:tgtEl>
                                          <p:spTgt spid="17"/>
                                        </p:tgtEl>
                                        <p:attrNameLst>
                                          <p:attrName>ppt_x</p:attrName>
                                        </p:attrNameLst>
                                      </p:cBhvr>
                                      <p:tavLst>
                                        <p:tav tm="0">
                                          <p:val>
                                            <p:strVal val="#ppt_x+0.4"/>
                                          </p:val>
                                        </p:tav>
                                        <p:tav tm="100000">
                                          <p:val>
                                            <p:strVal val="#ppt_x-0.05"/>
                                          </p:val>
                                        </p:tav>
                                      </p:tavLst>
                                    </p:anim>
                                    <p:anim calcmode="lin" valueType="num">
                                      <p:cBhvr>
                                        <p:cTn id="34" dur="800" decel="100000" fill="hold"/>
                                        <p:tgtEl>
                                          <p:spTgt spid="17"/>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nodeType="clickEffect">
                                  <p:stCondLst>
                                    <p:cond delay="0"/>
                                  </p:stCondLst>
                                  <p:childTnLst>
                                    <p:animMotion origin="layout" path="M 2.5E-6 3.7037E-7 L -0.13268 0.12454 " pathEditMode="relative" rAng="0" ptsTypes="AA">
                                      <p:cBhvr>
                                        <p:cTn id="47" dur="1100" fill="hold"/>
                                        <p:tgtEl>
                                          <p:spTgt spid="9"/>
                                        </p:tgtEl>
                                        <p:attrNameLst>
                                          <p:attrName>ppt_x</p:attrName>
                                          <p:attrName>ppt_y</p:attrName>
                                        </p:attrNameLst>
                                      </p:cBhvr>
                                      <p:rCtr x="-6641" y="6227"/>
                                    </p:animMotion>
                                  </p:childTnLst>
                                </p:cTn>
                              </p:par>
                              <p:par>
                                <p:cTn id="48" presetID="1" presetClass="entr" presetSubtype="0" fill="hold" nodeType="withEffect">
                                  <p:stCondLst>
                                    <p:cond delay="0"/>
                                  </p:stCondLst>
                                  <p:childTnLst>
                                    <p:set>
                                      <p:cBhvr>
                                        <p:cTn id="4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24"/>
                                        </p:tgtEl>
                                      </p:cBhvr>
                                    </p:animEffect>
                                    <p:set>
                                      <p:cBhvr>
                                        <p:cTn id="54" dur="1" fill="hold">
                                          <p:stCondLst>
                                            <p:cond delay="499"/>
                                          </p:stCondLst>
                                        </p:cTn>
                                        <p:tgtEl>
                                          <p:spTgt spid="2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5" end="5"/>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EF09F-EF37-93B1-9022-82BF7A390BDF}"/>
              </a:ext>
            </a:extLst>
          </p:cNvPr>
          <p:cNvSpPr>
            <a:spLocks noGrp="1"/>
          </p:cNvSpPr>
          <p:nvPr>
            <p:ph type="title"/>
          </p:nvPr>
        </p:nvSpPr>
        <p:spPr/>
        <p:txBody>
          <a:bodyPr/>
          <a:lstStyle/>
          <a:p>
            <a:r>
              <a:rPr lang="en-US" dirty="0"/>
              <a:t>Mitigations</a:t>
            </a:r>
          </a:p>
        </p:txBody>
      </p:sp>
      <p:sp>
        <p:nvSpPr>
          <p:cNvPr id="3" name="Content Placeholder 2">
            <a:extLst>
              <a:ext uri="{FF2B5EF4-FFF2-40B4-BE49-F238E27FC236}">
                <a16:creationId xmlns:a16="http://schemas.microsoft.com/office/drawing/2014/main" id="{34FFC969-3540-1CA6-9815-F29B1FED16C2}"/>
              </a:ext>
            </a:extLst>
          </p:cNvPr>
          <p:cNvSpPr>
            <a:spLocks noGrp="1"/>
          </p:cNvSpPr>
          <p:nvPr>
            <p:ph idx="1"/>
          </p:nvPr>
        </p:nvSpPr>
        <p:spPr/>
        <p:txBody>
          <a:bodyPr/>
          <a:lstStyle/>
          <a:p>
            <a:r>
              <a:rPr lang="en-US" dirty="0"/>
              <a:t>Minimize </a:t>
            </a:r>
            <a:r>
              <a:rPr lang="en-US" i="1" dirty="0">
                <a:solidFill>
                  <a:srgbClr val="ED4747"/>
                </a:solidFill>
              </a:rPr>
              <a:t>performance degradation </a:t>
            </a:r>
            <a:r>
              <a:rPr lang="en-US" dirty="0"/>
              <a:t>surface</a:t>
            </a:r>
          </a:p>
          <a:p>
            <a:pPr lvl="1"/>
            <a:r>
              <a:rPr lang="en-US" dirty="0"/>
              <a:t>Use hardware accelerated hashing (e.g. AES-NI)</a:t>
            </a:r>
          </a:p>
          <a:p>
            <a:r>
              <a:rPr lang="en-US" i="1" dirty="0">
                <a:solidFill>
                  <a:srgbClr val="0085CA"/>
                </a:solidFill>
              </a:rPr>
              <a:t>Reorder</a:t>
            </a:r>
            <a:r>
              <a:rPr lang="en-US" dirty="0"/>
              <a:t> operations</a:t>
            </a:r>
          </a:p>
          <a:p>
            <a:pPr lvl="1"/>
            <a:r>
              <a:rPr lang="en-US" dirty="0"/>
              <a:t>Expand A from seed </a:t>
            </a:r>
            <a:r>
              <a:rPr lang="en-US" i="1" dirty="0">
                <a:solidFill>
                  <a:srgbClr val="ED4747"/>
                </a:solidFill>
              </a:rPr>
              <a:t>before</a:t>
            </a:r>
            <a:r>
              <a:rPr lang="en-US" dirty="0"/>
              <a:t> sampling S, E</a:t>
            </a:r>
          </a:p>
          <a:p>
            <a:pPr lvl="1"/>
            <a:r>
              <a:rPr lang="en-US" dirty="0"/>
              <a:t>Generate all randomness </a:t>
            </a:r>
            <a:r>
              <a:rPr lang="en-US" i="1" dirty="0">
                <a:solidFill>
                  <a:srgbClr val="ED4747"/>
                </a:solidFill>
              </a:rPr>
              <a:t>before</a:t>
            </a:r>
            <a:r>
              <a:rPr lang="en-US" dirty="0"/>
              <a:t> sampling S, E</a:t>
            </a:r>
          </a:p>
          <a:p>
            <a:r>
              <a:rPr lang="en-US" dirty="0"/>
              <a:t>Verify </a:t>
            </a:r>
            <a:r>
              <a:rPr lang="en-US" i="1" dirty="0">
                <a:solidFill>
                  <a:srgbClr val="0085CA"/>
                </a:solidFill>
              </a:rPr>
              <a:t>pk</a:t>
            </a:r>
          </a:p>
          <a:p>
            <a:pPr lvl="1"/>
            <a:r>
              <a:rPr lang="en-US" dirty="0"/>
              <a:t>Store E as part of </a:t>
            </a:r>
            <a:r>
              <a:rPr lang="en-US" i="1" dirty="0" err="1">
                <a:solidFill>
                  <a:srgbClr val="ED4747"/>
                </a:solidFill>
              </a:rPr>
              <a:t>sk</a:t>
            </a:r>
            <a:endParaRPr lang="en-US" i="1" dirty="0">
              <a:solidFill>
                <a:srgbClr val="ED4747"/>
              </a:solidFill>
            </a:endParaRPr>
          </a:p>
          <a:p>
            <a:pPr lvl="1"/>
            <a:r>
              <a:rPr lang="en-US" dirty="0"/>
              <a:t>Use randomness to generate </a:t>
            </a:r>
            <a:r>
              <a:rPr lang="en-US" i="1" dirty="0">
                <a:solidFill>
                  <a:srgbClr val="0085CA"/>
                </a:solidFill>
              </a:rPr>
              <a:t>pk</a:t>
            </a:r>
            <a:r>
              <a:rPr lang="en-US" dirty="0"/>
              <a:t> twice</a:t>
            </a:r>
          </a:p>
        </p:txBody>
      </p:sp>
      <p:sp>
        <p:nvSpPr>
          <p:cNvPr id="4" name="Slide Number Placeholder 3">
            <a:extLst>
              <a:ext uri="{FF2B5EF4-FFF2-40B4-BE49-F238E27FC236}">
                <a16:creationId xmlns:a16="http://schemas.microsoft.com/office/drawing/2014/main" id="{6741AA78-FFFA-516F-2032-F838633E482E}"/>
              </a:ext>
            </a:extLst>
          </p:cNvPr>
          <p:cNvSpPr>
            <a:spLocks noGrp="1"/>
          </p:cNvSpPr>
          <p:nvPr>
            <p:ph type="sldNum" sz="quarter" idx="12"/>
          </p:nvPr>
        </p:nvSpPr>
        <p:spPr/>
        <p:txBody>
          <a:bodyPr/>
          <a:lstStyle/>
          <a:p>
            <a:fld id="{A8AB81F3-D877-40AB-B9C6-5DBC3A20DFE8}" type="slidenum">
              <a:rPr lang="en-US" smtClean="0"/>
              <a:t>17</a:t>
            </a:fld>
            <a:endParaRPr lang="en-US"/>
          </a:p>
        </p:txBody>
      </p:sp>
      <p:pic>
        <p:nvPicPr>
          <p:cNvPr id="1026" name="Picture 2" descr=".aes_ni_0day AES-NI File Virus – Restore Files (Update April 2017 ...">
            <a:extLst>
              <a:ext uri="{FF2B5EF4-FFF2-40B4-BE49-F238E27FC236}">
                <a16:creationId xmlns:a16="http://schemas.microsoft.com/office/drawing/2014/main" id="{FFE8BF6B-AF21-427A-2A53-AB3191ABFA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4145" y="1863494"/>
            <a:ext cx="3209925" cy="82867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72DA7E4E-7105-DF71-C7CF-ADE28AE8F319}"/>
              </a:ext>
            </a:extLst>
          </p:cNvPr>
          <p:cNvGrpSpPr/>
          <p:nvPr/>
        </p:nvGrpSpPr>
        <p:grpSpPr>
          <a:xfrm>
            <a:off x="8942262" y="2825703"/>
            <a:ext cx="1193690" cy="1334950"/>
            <a:chOff x="2295959" y="1863306"/>
            <a:chExt cx="3498349" cy="3912340"/>
          </a:xfrm>
        </p:grpSpPr>
        <p:sp>
          <p:nvSpPr>
            <p:cNvPr id="8" name="Rectangle 7">
              <a:extLst>
                <a:ext uri="{FF2B5EF4-FFF2-40B4-BE49-F238E27FC236}">
                  <a16:creationId xmlns:a16="http://schemas.microsoft.com/office/drawing/2014/main" id="{28B00575-9F25-D94F-2CDE-2AB945244F49}"/>
                </a:ext>
              </a:extLst>
            </p:cNvPr>
            <p:cNvSpPr/>
            <p:nvPr/>
          </p:nvSpPr>
          <p:spPr>
            <a:xfrm>
              <a:off x="2463282" y="2444620"/>
              <a:ext cx="1110342" cy="1110342"/>
            </a:xfrm>
            <a:prstGeom prst="rect">
              <a:avLst/>
            </a:prstGeom>
            <a:solidFill>
              <a:schemeClr val="bg2">
                <a:lumMod val="9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D9C3379-E95D-67DC-8262-74FEDC680966}"/>
                </a:ext>
              </a:extLst>
            </p:cNvPr>
            <p:cNvSpPr/>
            <p:nvPr/>
          </p:nvSpPr>
          <p:spPr>
            <a:xfrm>
              <a:off x="3573624" y="2444620"/>
              <a:ext cx="1110342" cy="1110342"/>
            </a:xfrm>
            <a:prstGeom prst="rect">
              <a:avLst/>
            </a:prstGeom>
            <a:solidFill>
              <a:schemeClr val="bg2">
                <a:lumMod val="9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60FB74-7EE8-EC7A-254B-6E27AAACE3F3}"/>
                </a:ext>
              </a:extLst>
            </p:cNvPr>
            <p:cNvSpPr/>
            <p:nvPr/>
          </p:nvSpPr>
          <p:spPr>
            <a:xfrm>
              <a:off x="4683966" y="2444620"/>
              <a:ext cx="1110342" cy="1110342"/>
            </a:xfrm>
            <a:prstGeom prst="rect">
              <a:avLst/>
            </a:prstGeom>
            <a:solidFill>
              <a:schemeClr val="bg2">
                <a:lumMod val="9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5D30F4B-6E44-FFC3-611F-74C2912D23EA}"/>
                </a:ext>
              </a:extLst>
            </p:cNvPr>
            <p:cNvSpPr/>
            <p:nvPr/>
          </p:nvSpPr>
          <p:spPr>
            <a:xfrm>
              <a:off x="2463282" y="3554962"/>
              <a:ext cx="1110342" cy="1110342"/>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377E439-0948-EE9F-6738-12E4E5443949}"/>
                </a:ext>
              </a:extLst>
            </p:cNvPr>
            <p:cNvSpPr/>
            <p:nvPr/>
          </p:nvSpPr>
          <p:spPr>
            <a:xfrm>
              <a:off x="3573624" y="3554962"/>
              <a:ext cx="1110342" cy="1110342"/>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2527085-4893-650A-9FF0-7577533D140F}"/>
                </a:ext>
              </a:extLst>
            </p:cNvPr>
            <p:cNvSpPr/>
            <p:nvPr/>
          </p:nvSpPr>
          <p:spPr>
            <a:xfrm>
              <a:off x="4683966" y="3554962"/>
              <a:ext cx="1110342" cy="1110342"/>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54EA59-D061-58A9-9B8D-0CF0484E460D}"/>
                </a:ext>
              </a:extLst>
            </p:cNvPr>
            <p:cNvSpPr/>
            <p:nvPr/>
          </p:nvSpPr>
          <p:spPr>
            <a:xfrm>
              <a:off x="2463282" y="4665304"/>
              <a:ext cx="1110342" cy="1110342"/>
            </a:xfrm>
            <a:prstGeom prst="rect">
              <a:avLst/>
            </a:prstGeom>
            <a:solidFill>
              <a:schemeClr val="bg2">
                <a:lumMod val="9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30CD1AB-9888-333A-1281-5FA9932821BC}"/>
                </a:ext>
              </a:extLst>
            </p:cNvPr>
            <p:cNvSpPr/>
            <p:nvPr/>
          </p:nvSpPr>
          <p:spPr>
            <a:xfrm>
              <a:off x="3573624" y="4665304"/>
              <a:ext cx="1110342" cy="1110342"/>
            </a:xfrm>
            <a:prstGeom prst="rect">
              <a:avLst/>
            </a:prstGeom>
            <a:solidFill>
              <a:schemeClr val="bg2">
                <a:lumMod val="9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307790C-51EB-A7F5-40B6-B8975D3579E5}"/>
                </a:ext>
              </a:extLst>
            </p:cNvPr>
            <p:cNvSpPr/>
            <p:nvPr/>
          </p:nvSpPr>
          <p:spPr>
            <a:xfrm>
              <a:off x="4683966" y="4665304"/>
              <a:ext cx="1110342" cy="1110342"/>
            </a:xfrm>
            <a:prstGeom prst="rect">
              <a:avLst/>
            </a:prstGeom>
            <a:solidFill>
              <a:schemeClr val="bg2">
                <a:lumMod val="9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U-Turn 16">
              <a:extLst>
                <a:ext uri="{FF2B5EF4-FFF2-40B4-BE49-F238E27FC236}">
                  <a16:creationId xmlns:a16="http://schemas.microsoft.com/office/drawing/2014/main" id="{6F6594A4-DE87-BEC1-CABB-0510B7523743}"/>
                </a:ext>
              </a:extLst>
            </p:cNvPr>
            <p:cNvSpPr/>
            <p:nvPr/>
          </p:nvSpPr>
          <p:spPr>
            <a:xfrm>
              <a:off x="2851129" y="1863306"/>
              <a:ext cx="555171" cy="1884783"/>
            </a:xfrm>
            <a:prstGeom prst="uturnArrow">
              <a:avLst>
                <a:gd name="adj1" fmla="val 23558"/>
                <a:gd name="adj2" fmla="val 25000"/>
                <a:gd name="adj3" fmla="val 48840"/>
                <a:gd name="adj4" fmla="val 43750"/>
                <a:gd name="adj5" fmla="val 25990"/>
              </a:avLst>
            </a:prstGeom>
            <a:solidFill>
              <a:schemeClr val="tx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ectangle 17">
              <a:extLst>
                <a:ext uri="{FF2B5EF4-FFF2-40B4-BE49-F238E27FC236}">
                  <a16:creationId xmlns:a16="http://schemas.microsoft.com/office/drawing/2014/main" id="{969E29D6-BD15-C385-13DD-E2F40D1F46C3}"/>
                </a:ext>
              </a:extLst>
            </p:cNvPr>
            <p:cNvSpPr/>
            <p:nvPr/>
          </p:nvSpPr>
          <p:spPr>
            <a:xfrm>
              <a:off x="2295959" y="3382344"/>
              <a:ext cx="1110342" cy="1110342"/>
            </a:xfrm>
            <a:prstGeom prst="rect">
              <a:avLst/>
            </a:prstGeom>
            <a:solidFill>
              <a:srgbClr val="ED4747"/>
            </a:solidFill>
            <a:ln>
              <a:noFill/>
            </a:ln>
            <a:effectLst>
              <a:outerShdw blurRad="50800" dist="38100" dir="2700000" sx="102000" sy="102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D541829-CA36-A4B2-7DD9-686BFEECBB14}"/>
                </a:ext>
              </a:extLst>
            </p:cNvPr>
            <p:cNvSpPr/>
            <p:nvPr/>
          </p:nvSpPr>
          <p:spPr>
            <a:xfrm>
              <a:off x="3406301" y="3382344"/>
              <a:ext cx="1110342" cy="1110342"/>
            </a:xfrm>
            <a:prstGeom prst="rect">
              <a:avLst/>
            </a:prstGeom>
            <a:solidFill>
              <a:srgbClr val="64DD17"/>
            </a:solidFill>
            <a:ln>
              <a:noFill/>
            </a:ln>
            <a:effectLst>
              <a:outerShdw blurRad="50800" dist="38100" dir="2700000" sx="102000" sy="102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530BBF3-92FA-F934-BD3D-F151B8D9A0D5}"/>
                </a:ext>
              </a:extLst>
            </p:cNvPr>
            <p:cNvSpPr/>
            <p:nvPr/>
          </p:nvSpPr>
          <p:spPr>
            <a:xfrm>
              <a:off x="4516643" y="3382344"/>
              <a:ext cx="1110342" cy="1110342"/>
            </a:xfrm>
            <a:prstGeom prst="rect">
              <a:avLst/>
            </a:prstGeom>
            <a:solidFill>
              <a:srgbClr val="0085CA"/>
            </a:solidFill>
            <a:ln>
              <a:noFill/>
            </a:ln>
            <a:effectLst>
              <a:outerShdw blurRad="50800" dist="38100" dir="2700000" sx="102000" sy="102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pic>
        <p:nvPicPr>
          <p:cNvPr id="1028" name="Picture 4" descr="NVC : Records and Transcripts | Alamo Colleges">
            <a:extLst>
              <a:ext uri="{FF2B5EF4-FFF2-40B4-BE49-F238E27FC236}">
                <a16:creationId xmlns:a16="http://schemas.microsoft.com/office/drawing/2014/main" id="{724BC7BA-C81A-538E-F090-065CC04FE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2532" y="4340040"/>
            <a:ext cx="1556057" cy="1556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53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F1EC2-A797-10AC-F321-D2EF3192604E}"/>
              </a:ext>
            </a:extLst>
          </p:cNvPr>
          <p:cNvSpPr>
            <a:spLocks noGrp="1"/>
          </p:cNvSpPr>
          <p:nvPr>
            <p:ph type="title"/>
          </p:nvPr>
        </p:nvSpPr>
        <p:spPr>
          <a:xfrm>
            <a:off x="590107" y="0"/>
            <a:ext cx="10515600" cy="1325563"/>
          </a:xfrm>
        </p:spPr>
        <p:txBody>
          <a:bodyPr/>
          <a:lstStyle/>
          <a:p>
            <a:r>
              <a:rPr lang="en-US"/>
              <a:t>Results</a:t>
            </a:r>
          </a:p>
        </p:txBody>
      </p:sp>
      <p:sp>
        <p:nvSpPr>
          <p:cNvPr id="5" name="Slide Number Placeholder 4">
            <a:extLst>
              <a:ext uri="{FF2B5EF4-FFF2-40B4-BE49-F238E27FC236}">
                <a16:creationId xmlns:a16="http://schemas.microsoft.com/office/drawing/2014/main" id="{D3D389C3-71E3-E3DE-1E7D-1F5264843F64}"/>
              </a:ext>
            </a:extLst>
          </p:cNvPr>
          <p:cNvSpPr>
            <a:spLocks noGrp="1"/>
          </p:cNvSpPr>
          <p:nvPr>
            <p:ph type="sldNum" sz="quarter" idx="12"/>
          </p:nvPr>
        </p:nvSpPr>
        <p:spPr/>
        <p:txBody>
          <a:bodyPr/>
          <a:lstStyle/>
          <a:p>
            <a:fld id="{A8AB81F3-D877-40AB-B9C6-5DBC3A20DFE8}" type="slidenum">
              <a:rPr lang="en-US" smtClean="0"/>
              <a:t>18</a:t>
            </a:fld>
            <a:endParaRPr lang="en-US"/>
          </a:p>
        </p:txBody>
      </p:sp>
      <p:sp>
        <p:nvSpPr>
          <p:cNvPr id="6" name="TextBox 5">
            <a:extLst>
              <a:ext uri="{FF2B5EF4-FFF2-40B4-BE49-F238E27FC236}">
                <a16:creationId xmlns:a16="http://schemas.microsoft.com/office/drawing/2014/main" id="{A10B965B-D34E-2A28-FA4B-0170C8CE8A2D}"/>
              </a:ext>
            </a:extLst>
          </p:cNvPr>
          <p:cNvSpPr txBox="1"/>
          <p:nvPr/>
        </p:nvSpPr>
        <p:spPr>
          <a:xfrm>
            <a:off x="1614054" y="6173875"/>
            <a:ext cx="4350328" cy="584775"/>
          </a:xfrm>
          <a:prstGeom prst="rect">
            <a:avLst/>
          </a:prstGeom>
          <a:noFill/>
        </p:spPr>
        <p:txBody>
          <a:bodyPr wrap="square" rtlCol="0">
            <a:spAutoFit/>
          </a:bodyPr>
          <a:lstStyle/>
          <a:p>
            <a:r>
              <a:rPr lang="en-US" sz="3200">
                <a:solidFill>
                  <a:srgbClr val="ED4747"/>
                </a:solidFill>
              </a:rPr>
              <a:t>(ankwong@umich.edu)</a:t>
            </a:r>
          </a:p>
        </p:txBody>
      </p:sp>
      <p:sp>
        <p:nvSpPr>
          <p:cNvPr id="7" name="TextBox 6">
            <a:extLst>
              <a:ext uri="{FF2B5EF4-FFF2-40B4-BE49-F238E27FC236}">
                <a16:creationId xmlns:a16="http://schemas.microsoft.com/office/drawing/2014/main" id="{B4A160E5-F4AA-2E87-4151-EDE902961BD1}"/>
              </a:ext>
            </a:extLst>
          </p:cNvPr>
          <p:cNvSpPr txBox="1"/>
          <p:nvPr/>
        </p:nvSpPr>
        <p:spPr>
          <a:xfrm>
            <a:off x="6415942" y="6150347"/>
            <a:ext cx="3718657" cy="584775"/>
          </a:xfrm>
          <a:prstGeom prst="rect">
            <a:avLst/>
          </a:prstGeom>
          <a:noFill/>
        </p:spPr>
        <p:txBody>
          <a:bodyPr wrap="square" rtlCol="0">
            <a:spAutoFit/>
          </a:bodyPr>
          <a:lstStyle/>
          <a:p>
            <a:r>
              <a:rPr lang="en-US" sz="3200">
                <a:solidFill>
                  <a:srgbClr val="ED4747"/>
                </a:solidFill>
              </a:rPr>
              <a:t>(hkippen@umd.edu)</a:t>
            </a:r>
          </a:p>
        </p:txBody>
      </p:sp>
      <p:pic>
        <p:nvPicPr>
          <p:cNvPr id="16" name="Frodo2" descr="See the source image">
            <a:extLst>
              <a:ext uri="{FF2B5EF4-FFF2-40B4-BE49-F238E27FC236}">
                <a16:creationId xmlns:a16="http://schemas.microsoft.com/office/drawing/2014/main" id="{A9BCCB40-72B0-CE42-5965-938DB47B1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9299" y="4401915"/>
            <a:ext cx="2486531" cy="171100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Image result for hammer">
            <a:extLst>
              <a:ext uri="{FF2B5EF4-FFF2-40B4-BE49-F238E27FC236}">
                <a16:creationId xmlns:a16="http://schemas.microsoft.com/office/drawing/2014/main" id="{D6084B8B-B870-8225-67E2-E8B5F2240C3D}"/>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268" b="95752" l="2929" r="93724">
                        <a14:foregroundMark x1="31590" y1="16340" x2="67782" y2="41667"/>
                        <a14:foregroundMark x1="4184" y1="90523" x2="13389" y2="95752"/>
                        <a14:foregroundMark x1="13389" y1="95752" x2="15900" y2="95752"/>
                        <a14:foregroundMark x1="3347" y1="93137" x2="3556" y2="91176"/>
                        <a14:foregroundMark x1="25523" y1="5065" x2="36402" y2="3595"/>
                        <a14:foregroundMark x1="36402" y1="3595" x2="84519" y2="25327"/>
                        <a14:foregroundMark x1="84519" y1="25327" x2="92887" y2="30719"/>
                        <a14:foregroundMark x1="92887" y1="30719" x2="93724" y2="35131"/>
                        <a14:foregroundMark x1="79916" y1="36601" x2="70921" y2="49183"/>
                        <a14:foregroundMark x1="70921" y1="49183" x2="70921" y2="49183"/>
                        <a14:foregroundMark x1="25732" y1="3758" x2="45816" y2="3268"/>
                      </a14:backgroundRemoval>
                    </a14:imgEffect>
                  </a14:imgLayer>
                </a14:imgProps>
              </a:ext>
              <a:ext uri="{28A0092B-C50C-407E-A947-70E740481C1C}">
                <a14:useLocalDpi xmlns:a14="http://schemas.microsoft.com/office/drawing/2010/main" val="0"/>
              </a:ext>
            </a:extLst>
          </a:blip>
          <a:srcRect/>
          <a:stretch>
            <a:fillRect/>
          </a:stretch>
        </p:blipFill>
        <p:spPr bwMode="auto">
          <a:xfrm rot="16890285">
            <a:off x="10185282" y="3750356"/>
            <a:ext cx="1322254" cy="169292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15CE47BF-CD48-75E3-E380-252AC587CBD5}"/>
              </a:ext>
            </a:extLst>
          </p:cNvPr>
          <p:cNvSpPr txBox="1"/>
          <p:nvPr/>
        </p:nvSpPr>
        <p:spPr>
          <a:xfrm>
            <a:off x="4914899" y="5119047"/>
            <a:ext cx="2750128" cy="1200329"/>
          </a:xfrm>
          <a:prstGeom prst="rect">
            <a:avLst/>
          </a:prstGeom>
          <a:noFill/>
        </p:spPr>
        <p:txBody>
          <a:bodyPr wrap="square" rtlCol="0">
            <a:spAutoFit/>
          </a:bodyPr>
          <a:lstStyle/>
          <a:p>
            <a:r>
              <a:rPr lang="en-US" sz="3600">
                <a:solidFill>
                  <a:srgbClr val="ED4747"/>
                </a:solidFill>
              </a:rPr>
              <a:t>Thank You!</a:t>
            </a:r>
          </a:p>
          <a:p>
            <a:r>
              <a:rPr lang="en-US" sz="3600">
                <a:solidFill>
                  <a:srgbClr val="ED4747"/>
                </a:solidFill>
              </a:rPr>
              <a:t>Questions?</a:t>
            </a:r>
          </a:p>
        </p:txBody>
      </p:sp>
      <p:sp>
        <p:nvSpPr>
          <p:cNvPr id="22" name="TextBox 21">
            <a:extLst>
              <a:ext uri="{FF2B5EF4-FFF2-40B4-BE49-F238E27FC236}">
                <a16:creationId xmlns:a16="http://schemas.microsoft.com/office/drawing/2014/main" id="{4B39F251-A0EF-D457-053B-E1B95E8FEBE5}"/>
              </a:ext>
            </a:extLst>
          </p:cNvPr>
          <p:cNvSpPr txBox="1"/>
          <p:nvPr/>
        </p:nvSpPr>
        <p:spPr>
          <a:xfrm>
            <a:off x="1232588" y="1202006"/>
            <a:ext cx="6047509" cy="954107"/>
          </a:xfrm>
          <a:prstGeom prst="rect">
            <a:avLst/>
          </a:prstGeom>
          <a:solidFill>
            <a:schemeClr val="bg1">
              <a:lumMod val="85000"/>
            </a:schemeClr>
          </a:solidFill>
          <a:effectLst>
            <a:outerShdw blurRad="50800" dist="38100" dir="5400000" algn="t" rotWithShape="0">
              <a:prstClr val="black">
                <a:alpha val="40000"/>
              </a:prstClr>
            </a:outerShdw>
          </a:effectLst>
        </p:spPr>
        <p:txBody>
          <a:bodyPr wrap="square" rtlCol="0">
            <a:spAutoFit/>
          </a:bodyPr>
          <a:lstStyle/>
          <a:p>
            <a:pPr algn="ctr"/>
            <a:r>
              <a:rPr lang="en-US" sz="2800" b="1">
                <a:cs typeface="Calibri"/>
              </a:rPr>
              <a:t>Can brute-force </a:t>
            </a:r>
            <a:r>
              <a:rPr lang="en-US" sz="2800" b="1" err="1">
                <a:cs typeface="Calibri"/>
              </a:rPr>
              <a:t>FrodoKEM</a:t>
            </a:r>
            <a:r>
              <a:rPr lang="en-US" sz="2800" b="1">
                <a:cs typeface="Calibri"/>
              </a:rPr>
              <a:t> session keys in </a:t>
            </a:r>
            <a:r>
              <a:rPr lang="en-US" sz="2800" b="1">
                <a:solidFill>
                  <a:srgbClr val="0085CA"/>
                </a:solidFill>
                <a:cs typeface="Calibri"/>
              </a:rPr>
              <a:t>2</a:t>
            </a:r>
            <a:r>
              <a:rPr lang="en-US" sz="2800" b="1">
                <a:cs typeface="Calibri"/>
              </a:rPr>
              <a:t> </a:t>
            </a:r>
            <a:r>
              <a:rPr lang="en-US" sz="2800" b="1">
                <a:solidFill>
                  <a:srgbClr val="0085CA"/>
                </a:solidFill>
                <a:cs typeface="Calibri"/>
              </a:rPr>
              <a:t>minutes</a:t>
            </a:r>
            <a:r>
              <a:rPr lang="en-US" sz="2800" b="1">
                <a:cs typeface="Calibri"/>
              </a:rPr>
              <a:t> on a commodity laptop</a:t>
            </a:r>
          </a:p>
        </p:txBody>
      </p:sp>
      <p:sp>
        <p:nvSpPr>
          <p:cNvPr id="10" name="TextBox 9">
            <a:extLst>
              <a:ext uri="{FF2B5EF4-FFF2-40B4-BE49-F238E27FC236}">
                <a16:creationId xmlns:a16="http://schemas.microsoft.com/office/drawing/2014/main" id="{A67AE69F-CB6C-A2A0-9B3A-F976E29E6E8D}"/>
              </a:ext>
            </a:extLst>
          </p:cNvPr>
          <p:cNvSpPr txBox="1"/>
          <p:nvPr/>
        </p:nvSpPr>
        <p:spPr>
          <a:xfrm>
            <a:off x="1236580" y="2623219"/>
            <a:ext cx="6043518" cy="954107"/>
          </a:xfrm>
          <a:prstGeom prst="rect">
            <a:avLst/>
          </a:prstGeom>
          <a:solidFill>
            <a:schemeClr val="bg1">
              <a:lumMod val="85000"/>
            </a:schemeClr>
          </a:solidFill>
          <a:effectLst>
            <a:outerShdw blurRad="50800" dist="38100" dir="5400000" algn="t" rotWithShape="0">
              <a:prstClr val="black">
                <a:alpha val="40000"/>
              </a:prstClr>
            </a:outerShdw>
          </a:effectLst>
        </p:spPr>
        <p:txBody>
          <a:bodyPr wrap="square" rtlCol="0">
            <a:spAutoFit/>
          </a:bodyPr>
          <a:lstStyle/>
          <a:p>
            <a:pPr algn="ctr"/>
            <a:r>
              <a:rPr lang="en-US" sz="2800" b="1">
                <a:cs typeface="Calibri"/>
              </a:rPr>
              <a:t>Public key is poisoned (undetectably) </a:t>
            </a:r>
            <a:r>
              <a:rPr lang="en-US" sz="2800" b="1">
                <a:solidFill>
                  <a:srgbClr val="ED4747"/>
                </a:solidFill>
                <a:cs typeface="Calibri"/>
              </a:rPr>
              <a:t>forever</a:t>
            </a:r>
          </a:p>
        </p:txBody>
      </p:sp>
      <p:sp>
        <p:nvSpPr>
          <p:cNvPr id="23" name="TextBox 22">
            <a:extLst>
              <a:ext uri="{FF2B5EF4-FFF2-40B4-BE49-F238E27FC236}">
                <a16:creationId xmlns:a16="http://schemas.microsoft.com/office/drawing/2014/main" id="{F1B76BB8-EE2A-FBC0-EE1C-5A135BB43CFF}"/>
              </a:ext>
            </a:extLst>
          </p:cNvPr>
          <p:cNvSpPr txBox="1"/>
          <p:nvPr/>
        </p:nvSpPr>
        <p:spPr>
          <a:xfrm>
            <a:off x="1235531" y="4042279"/>
            <a:ext cx="6047509" cy="954107"/>
          </a:xfrm>
          <a:prstGeom prst="rect">
            <a:avLst/>
          </a:prstGeom>
          <a:solidFill>
            <a:schemeClr val="bg1">
              <a:lumMod val="85000"/>
            </a:schemeClr>
          </a:solidFill>
          <a:effectLst>
            <a:outerShdw blurRad="50800" dist="38100" dir="5400000" algn="t" rotWithShape="0">
              <a:prstClr val="black">
                <a:alpha val="40000"/>
              </a:prstClr>
            </a:outerShdw>
          </a:effectLst>
        </p:spPr>
        <p:txBody>
          <a:bodyPr wrap="square" rtlCol="0">
            <a:spAutoFit/>
          </a:bodyPr>
          <a:lstStyle/>
          <a:p>
            <a:pPr algn="ctr"/>
            <a:r>
              <a:rPr lang="en-US" sz="2800" b="1">
                <a:cs typeface="Calibri"/>
              </a:rPr>
              <a:t>First </a:t>
            </a:r>
            <a:r>
              <a:rPr lang="en-US" sz="2800" b="1">
                <a:solidFill>
                  <a:srgbClr val="0085CA"/>
                </a:solidFill>
                <a:cs typeface="Calibri"/>
              </a:rPr>
              <a:t>practical</a:t>
            </a:r>
            <a:r>
              <a:rPr lang="en-US" sz="2800" b="1">
                <a:cs typeface="Calibri"/>
              </a:rPr>
              <a:t> failure boosting attack against a PQ KEM</a:t>
            </a:r>
          </a:p>
        </p:txBody>
      </p:sp>
      <p:pic>
        <p:nvPicPr>
          <p:cNvPr id="32" name="Picture 31">
            <a:extLst>
              <a:ext uri="{FF2B5EF4-FFF2-40B4-BE49-F238E27FC236}">
                <a16:creationId xmlns:a16="http://schemas.microsoft.com/office/drawing/2014/main" id="{72AA2BC2-4385-6C2D-8E8B-2DF7A64969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40986" y="331358"/>
            <a:ext cx="1987156" cy="1985171"/>
          </a:xfrm>
          <a:prstGeom prst="rect">
            <a:avLst/>
          </a:prstGeom>
        </p:spPr>
      </p:pic>
      <p:pic>
        <p:nvPicPr>
          <p:cNvPr id="34" name="Picture 33">
            <a:extLst>
              <a:ext uri="{FF2B5EF4-FFF2-40B4-BE49-F238E27FC236}">
                <a16:creationId xmlns:a16="http://schemas.microsoft.com/office/drawing/2014/main" id="{21345294-BE0A-EB15-C94C-166AD03274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61247" y="2497390"/>
            <a:ext cx="1922638" cy="1282760"/>
          </a:xfrm>
          <a:prstGeom prst="rect">
            <a:avLst/>
          </a:prstGeom>
        </p:spPr>
      </p:pic>
      <p:pic>
        <p:nvPicPr>
          <p:cNvPr id="35" name="Poison Skull 2" descr="Icon&#10;&#10;Description automatically generated">
            <a:extLst>
              <a:ext uri="{FF2B5EF4-FFF2-40B4-BE49-F238E27FC236}">
                <a16:creationId xmlns:a16="http://schemas.microsoft.com/office/drawing/2014/main" id="{0BAA0888-EE91-2D8E-B23A-D50AD2D5DCB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37097" y="3156121"/>
            <a:ext cx="770937" cy="736599"/>
          </a:xfrm>
          <a:prstGeom prst="rect">
            <a:avLst/>
          </a:prstGeom>
        </p:spPr>
      </p:pic>
    </p:spTree>
    <p:extLst>
      <p:ext uri="{BB962C8B-B14F-4D97-AF65-F5344CB8AC3E}">
        <p14:creationId xmlns:p14="http://schemas.microsoft.com/office/powerpoint/2010/main" val="231163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animEffect transition="in" filter="fade">
                                      <p:cBhvr>
                                        <p:cTn id="9" dur="5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1" grpId="0"/>
      <p:bldP spid="22" grpId="0" animBg="1"/>
      <p:bldP spid="10"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53DA55-EEF8-82D7-4818-387DD0AC0C86}"/>
              </a:ext>
            </a:extLst>
          </p:cNvPr>
          <p:cNvSpPr>
            <a:spLocks noGrp="1"/>
          </p:cNvSpPr>
          <p:nvPr>
            <p:ph idx="1"/>
          </p:nvPr>
        </p:nvSpPr>
        <p:spPr/>
        <p:txBody>
          <a:bodyPr vert="horz" lIns="91440" tIns="45720" rIns="91440" bIns="45720" rtlCol="0" anchor="t">
            <a:normAutofit/>
          </a:bodyPr>
          <a:lstStyle/>
          <a:p>
            <a:r>
              <a:rPr lang="en-US" dirty="0">
                <a:cs typeface="Calibri"/>
              </a:rPr>
              <a:t>We need quantum-resistant cryptography</a:t>
            </a:r>
          </a:p>
          <a:p>
            <a:pPr lvl="1"/>
            <a:r>
              <a:rPr lang="en-US" dirty="0">
                <a:cs typeface="Calibri"/>
              </a:rPr>
              <a:t>It is important to quantify </a:t>
            </a:r>
            <a:r>
              <a:rPr lang="en-US" i="1" dirty="0">
                <a:solidFill>
                  <a:srgbClr val="0085CA"/>
                </a:solidFill>
                <a:cs typeface="Calibri"/>
              </a:rPr>
              <a:t>deployment risks</a:t>
            </a:r>
            <a:r>
              <a:rPr lang="en-US" dirty="0">
                <a:cs typeface="Calibri"/>
              </a:rPr>
              <a:t> prior to finalizing the standard</a:t>
            </a:r>
          </a:p>
          <a:p>
            <a:pPr lvl="1"/>
            <a:endParaRPr lang="en-US" dirty="0">
              <a:cs typeface="Calibri"/>
            </a:endParaRPr>
          </a:p>
          <a:p>
            <a:r>
              <a:rPr lang="en-US" dirty="0">
                <a:cs typeface="Calibri"/>
              </a:rPr>
              <a:t>Need to consider security</a:t>
            </a:r>
          </a:p>
          <a:p>
            <a:endParaRPr lang="en-US" dirty="0">
              <a:cs typeface="Calibri"/>
            </a:endParaRPr>
          </a:p>
          <a:p>
            <a:endParaRPr lang="en-US" dirty="0">
              <a:cs typeface="Calibri"/>
            </a:endParaRPr>
          </a:p>
          <a:p>
            <a:r>
              <a:rPr lang="en-US" dirty="0">
                <a:cs typeface="Calibri"/>
              </a:rPr>
              <a:t>Not enough is known about resistance to </a:t>
            </a:r>
            <a:r>
              <a:rPr lang="en-US" i="1" dirty="0">
                <a:solidFill>
                  <a:srgbClr val="ED4747"/>
                </a:solidFill>
                <a:cs typeface="Calibri"/>
              </a:rPr>
              <a:t>active </a:t>
            </a:r>
            <a:r>
              <a:rPr lang="en-US" dirty="0">
                <a:cs typeface="Calibri"/>
              </a:rPr>
              <a:t>side-channels</a:t>
            </a:r>
          </a:p>
        </p:txBody>
      </p:sp>
      <p:sp>
        <p:nvSpPr>
          <p:cNvPr id="2" name="Title 1">
            <a:extLst>
              <a:ext uri="{FF2B5EF4-FFF2-40B4-BE49-F238E27FC236}">
                <a16:creationId xmlns:a16="http://schemas.microsoft.com/office/drawing/2014/main" id="{38A9BE3C-97A0-49EB-00F1-7B21F3C2DCA2}"/>
              </a:ext>
            </a:extLst>
          </p:cNvPr>
          <p:cNvSpPr>
            <a:spLocks noGrp="1"/>
          </p:cNvSpPr>
          <p:nvPr>
            <p:ph type="title"/>
          </p:nvPr>
        </p:nvSpPr>
        <p:spPr/>
        <p:txBody>
          <a:bodyPr/>
          <a:lstStyle/>
          <a:p>
            <a:r>
              <a:rPr lang="en-US">
                <a:cs typeface="Calibri Light"/>
              </a:rPr>
              <a:t>Motivation</a:t>
            </a:r>
            <a:endParaRPr lang="en-US"/>
          </a:p>
        </p:txBody>
      </p:sp>
      <p:sp>
        <p:nvSpPr>
          <p:cNvPr id="5" name="Slide Number Placeholder 4">
            <a:extLst>
              <a:ext uri="{FF2B5EF4-FFF2-40B4-BE49-F238E27FC236}">
                <a16:creationId xmlns:a16="http://schemas.microsoft.com/office/drawing/2014/main" id="{557B7E1B-2A4B-7521-5BFD-EA6FEBD27F95}"/>
              </a:ext>
            </a:extLst>
          </p:cNvPr>
          <p:cNvSpPr>
            <a:spLocks noGrp="1"/>
          </p:cNvSpPr>
          <p:nvPr>
            <p:ph type="sldNum" sz="quarter" idx="12"/>
          </p:nvPr>
        </p:nvSpPr>
        <p:spPr/>
        <p:txBody>
          <a:bodyPr/>
          <a:lstStyle/>
          <a:p>
            <a:fld id="{A8AB81F3-D877-40AB-B9C6-5DBC3A20DFE8}" type="slidenum">
              <a:rPr lang="en-US" smtClean="0"/>
              <a:t>2</a:t>
            </a:fld>
            <a:endParaRPr lang="en-US"/>
          </a:p>
        </p:txBody>
      </p:sp>
      <p:cxnSp>
        <p:nvCxnSpPr>
          <p:cNvPr id="7" name="Straight Arrow Connector 6">
            <a:extLst>
              <a:ext uri="{FF2B5EF4-FFF2-40B4-BE49-F238E27FC236}">
                <a16:creationId xmlns:a16="http://schemas.microsoft.com/office/drawing/2014/main" id="{C1F54B60-A412-4D88-218D-45B32626990A}"/>
              </a:ext>
            </a:extLst>
          </p:cNvPr>
          <p:cNvCxnSpPr>
            <a:cxnSpLocks/>
          </p:cNvCxnSpPr>
          <p:nvPr/>
        </p:nvCxnSpPr>
        <p:spPr>
          <a:xfrm>
            <a:off x="5011850" y="3390730"/>
            <a:ext cx="660402" cy="12264"/>
          </a:xfrm>
          <a:prstGeom prst="straightConnector1">
            <a:avLst/>
          </a:prstGeom>
          <a:ln w="76200">
            <a:solidFill>
              <a:srgbClr val="0085CA"/>
            </a:solidFill>
            <a:tailEnd type="triangle"/>
          </a:ln>
        </p:spPr>
        <p:style>
          <a:lnRef idx="1">
            <a:schemeClr val="accent1"/>
          </a:lnRef>
          <a:fillRef idx="0">
            <a:schemeClr val="accent1"/>
          </a:fillRef>
          <a:effectRef idx="0">
            <a:schemeClr val="accent1"/>
          </a:effectRef>
          <a:fontRef idx="minor">
            <a:schemeClr val="tx1"/>
          </a:fontRef>
        </p:style>
      </p:cxnSp>
      <p:pic>
        <p:nvPicPr>
          <p:cNvPr id="11" name="Graphic 10" descr="Remote learning math outline">
            <a:extLst>
              <a:ext uri="{FF2B5EF4-FFF2-40B4-BE49-F238E27FC236}">
                <a16:creationId xmlns:a16="http://schemas.microsoft.com/office/drawing/2014/main" id="{1D1084C2-8623-745E-67F6-DE4B5711314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20213" y="3015353"/>
            <a:ext cx="643640" cy="643640"/>
          </a:xfrm>
          <a:prstGeom prst="rect">
            <a:avLst/>
          </a:prstGeom>
        </p:spPr>
      </p:pic>
      <p:sp>
        <p:nvSpPr>
          <p:cNvPr id="12" name="TextBox 11">
            <a:extLst>
              <a:ext uri="{FF2B5EF4-FFF2-40B4-BE49-F238E27FC236}">
                <a16:creationId xmlns:a16="http://schemas.microsoft.com/office/drawing/2014/main" id="{6818FED2-0765-916E-6B46-C8C09F223675}"/>
              </a:ext>
            </a:extLst>
          </p:cNvPr>
          <p:cNvSpPr txBox="1"/>
          <p:nvPr/>
        </p:nvSpPr>
        <p:spPr>
          <a:xfrm>
            <a:off x="5654734" y="3159897"/>
            <a:ext cx="1946046" cy="461665"/>
          </a:xfrm>
          <a:prstGeom prst="rect">
            <a:avLst/>
          </a:prstGeom>
          <a:noFill/>
        </p:spPr>
        <p:txBody>
          <a:bodyPr wrap="none" rtlCol="0">
            <a:spAutoFit/>
          </a:bodyPr>
          <a:lstStyle/>
          <a:p>
            <a:r>
              <a:rPr lang="en-US" sz="2400" i="1" dirty="0">
                <a:solidFill>
                  <a:srgbClr val="0085CA"/>
                </a:solidFill>
              </a:rPr>
              <a:t>Mathematical</a:t>
            </a:r>
            <a:endParaRPr lang="en-US" i="1" dirty="0">
              <a:solidFill>
                <a:srgbClr val="0085CA"/>
              </a:solidFill>
            </a:endParaRPr>
          </a:p>
        </p:txBody>
      </p:sp>
      <p:grpSp>
        <p:nvGrpSpPr>
          <p:cNvPr id="8" name="Group 7">
            <a:extLst>
              <a:ext uri="{FF2B5EF4-FFF2-40B4-BE49-F238E27FC236}">
                <a16:creationId xmlns:a16="http://schemas.microsoft.com/office/drawing/2014/main" id="{F971935C-127A-FC59-12F4-1B837094B8CC}"/>
              </a:ext>
            </a:extLst>
          </p:cNvPr>
          <p:cNvGrpSpPr/>
          <p:nvPr/>
        </p:nvGrpSpPr>
        <p:grpSpPr>
          <a:xfrm>
            <a:off x="5011850" y="3445929"/>
            <a:ext cx="3564779" cy="867843"/>
            <a:chOff x="5011850" y="4365965"/>
            <a:chExt cx="3564779" cy="867843"/>
          </a:xfrm>
        </p:grpSpPr>
        <p:sp>
          <p:nvSpPr>
            <p:cNvPr id="4" name="TextBox 3">
              <a:extLst>
                <a:ext uri="{FF2B5EF4-FFF2-40B4-BE49-F238E27FC236}">
                  <a16:creationId xmlns:a16="http://schemas.microsoft.com/office/drawing/2014/main" id="{15C093CE-BE34-2C74-87D6-DADCC9E29042}"/>
                </a:ext>
              </a:extLst>
            </p:cNvPr>
            <p:cNvSpPr txBox="1"/>
            <p:nvPr/>
          </p:nvSpPr>
          <p:spPr>
            <a:xfrm>
              <a:off x="5682541" y="4699451"/>
              <a:ext cx="204656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dirty="0">
                  <a:solidFill>
                    <a:srgbClr val="ED4747"/>
                  </a:solidFill>
                  <a:cs typeface="Calibri"/>
                </a:rPr>
                <a:t>Side-Channel</a:t>
              </a:r>
              <a:endParaRPr lang="en-US" sz="2000" dirty="0">
                <a:solidFill>
                  <a:srgbClr val="ED4747"/>
                </a:solidFill>
                <a:cs typeface="Calibri"/>
              </a:endParaRPr>
            </a:p>
          </p:txBody>
        </p:sp>
        <p:cxnSp>
          <p:nvCxnSpPr>
            <p:cNvPr id="6" name="Straight Arrow Connector 5">
              <a:extLst>
                <a:ext uri="{FF2B5EF4-FFF2-40B4-BE49-F238E27FC236}">
                  <a16:creationId xmlns:a16="http://schemas.microsoft.com/office/drawing/2014/main" id="{2507EBA4-762D-3EA0-12B1-127F683AE476}"/>
                </a:ext>
              </a:extLst>
            </p:cNvPr>
            <p:cNvCxnSpPr/>
            <p:nvPr/>
          </p:nvCxnSpPr>
          <p:spPr>
            <a:xfrm>
              <a:off x="5011850" y="4365965"/>
              <a:ext cx="642884" cy="502747"/>
            </a:xfrm>
            <a:prstGeom prst="straightConnector1">
              <a:avLst/>
            </a:prstGeom>
            <a:ln w="76200">
              <a:solidFill>
                <a:srgbClr val="ED4747"/>
              </a:solidFill>
              <a:tailEnd type="triangle"/>
            </a:ln>
          </p:spPr>
          <p:style>
            <a:lnRef idx="1">
              <a:schemeClr val="accent1"/>
            </a:lnRef>
            <a:fillRef idx="0">
              <a:schemeClr val="accent1"/>
            </a:fillRef>
            <a:effectRef idx="0">
              <a:schemeClr val="accent1"/>
            </a:effectRef>
            <a:fontRef idx="minor">
              <a:schemeClr val="tx1"/>
            </a:fontRef>
          </p:style>
        </p:cxnSp>
        <p:pic>
          <p:nvPicPr>
            <p:cNvPr id="16" name="Graphic 15" descr="Electrician male outline">
              <a:extLst>
                <a:ext uri="{FF2B5EF4-FFF2-40B4-BE49-F238E27FC236}">
                  <a16:creationId xmlns:a16="http://schemas.microsoft.com/office/drawing/2014/main" id="{705A5A51-8563-CB33-FC88-B13CD3AC2F7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34141" y="4691320"/>
              <a:ext cx="542488" cy="542488"/>
            </a:xfrm>
            <a:prstGeom prst="rect">
              <a:avLst/>
            </a:prstGeom>
          </p:spPr>
        </p:pic>
        <p:pic>
          <p:nvPicPr>
            <p:cNvPr id="18" name="Graphic 17" descr="Stopwatch 33% outline">
              <a:extLst>
                <a:ext uri="{FF2B5EF4-FFF2-40B4-BE49-F238E27FC236}">
                  <a16:creationId xmlns:a16="http://schemas.microsoft.com/office/drawing/2014/main" id="{DE4A04E9-365C-DD3C-47AB-DBA56525248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57857" y="4677329"/>
              <a:ext cx="542488" cy="542488"/>
            </a:xfrm>
            <a:prstGeom prst="rect">
              <a:avLst/>
            </a:prstGeom>
          </p:spPr>
        </p:pic>
      </p:grpSp>
      <p:pic>
        <p:nvPicPr>
          <p:cNvPr id="1026" name="Picture 2" descr="An in-depth look at an IBM quantum computer | Popular Science">
            <a:extLst>
              <a:ext uri="{FF2B5EF4-FFF2-40B4-BE49-F238E27FC236}">
                <a16:creationId xmlns:a16="http://schemas.microsoft.com/office/drawing/2014/main" id="{5FB92C73-3091-6705-6EF1-2462214AECA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34888" y="365125"/>
            <a:ext cx="2253490" cy="1690117"/>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25907470-8731-E317-E36D-ED17A56CDEC1}"/>
              </a:ext>
            </a:extLst>
          </p:cNvPr>
          <p:cNvGrpSpPr/>
          <p:nvPr/>
        </p:nvGrpSpPr>
        <p:grpSpPr>
          <a:xfrm>
            <a:off x="2050747" y="5158601"/>
            <a:ext cx="8090506" cy="1286671"/>
            <a:chOff x="2050747" y="5158601"/>
            <a:chExt cx="8090506" cy="1286671"/>
          </a:xfrm>
        </p:grpSpPr>
        <p:pic>
          <p:nvPicPr>
            <p:cNvPr id="10" name="Picture 9">
              <a:extLst>
                <a:ext uri="{FF2B5EF4-FFF2-40B4-BE49-F238E27FC236}">
                  <a16:creationId xmlns:a16="http://schemas.microsoft.com/office/drawing/2014/main" id="{D011F5FA-535C-7ABC-4126-71DDBB5DE74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32730" y="5187955"/>
              <a:ext cx="1529888" cy="1168395"/>
            </a:xfrm>
            <a:prstGeom prst="rect">
              <a:avLst/>
            </a:prstGeom>
          </p:spPr>
        </p:pic>
        <p:pic>
          <p:nvPicPr>
            <p:cNvPr id="9" name="Picture 2" descr="See the source image">
              <a:extLst>
                <a:ext uri="{FF2B5EF4-FFF2-40B4-BE49-F238E27FC236}">
                  <a16:creationId xmlns:a16="http://schemas.microsoft.com/office/drawing/2014/main" id="{043F7A7B-15F5-DC3C-1FDF-E7A3A7F4D1E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0747" y="5291975"/>
              <a:ext cx="1529888" cy="1019925"/>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CE5F7086-8F00-84D0-0DD2-AAFFB5C0568E}"/>
                </a:ext>
              </a:extLst>
            </p:cNvPr>
            <p:cNvGrpSpPr/>
            <p:nvPr/>
          </p:nvGrpSpPr>
          <p:grpSpPr>
            <a:xfrm>
              <a:off x="7682052" y="5158601"/>
              <a:ext cx="2459201" cy="1286671"/>
              <a:chOff x="7386135" y="5164619"/>
              <a:chExt cx="2459201" cy="1286671"/>
            </a:xfrm>
          </p:grpSpPr>
          <p:pic>
            <p:nvPicPr>
              <p:cNvPr id="17" name="Picture 16" descr="A picture containing text, electronics&#10;&#10;Description automatically generated">
                <a:extLst>
                  <a:ext uri="{FF2B5EF4-FFF2-40B4-BE49-F238E27FC236}">
                    <a16:creationId xmlns:a16="http://schemas.microsoft.com/office/drawing/2014/main" id="{EFF95E93-E9AF-B7A0-4C66-EF5DF9F45A8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86135" y="5164619"/>
                <a:ext cx="2459201" cy="1286671"/>
              </a:xfrm>
              <a:prstGeom prst="rect">
                <a:avLst/>
              </a:prstGeom>
            </p:spPr>
          </p:pic>
          <p:pic>
            <p:nvPicPr>
              <p:cNvPr id="19" name="Picture 4" descr="Image result for hammer">
                <a:extLst>
                  <a:ext uri="{FF2B5EF4-FFF2-40B4-BE49-F238E27FC236}">
                    <a16:creationId xmlns:a16="http://schemas.microsoft.com/office/drawing/2014/main" id="{9E4C3511-1DA8-E9D3-96A1-FBCD57FFFAA3}"/>
                  </a:ext>
                </a:extLst>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3268" b="95752" l="2929" r="93724">
                            <a14:foregroundMark x1="31590" y1="16340" x2="67782" y2="41667"/>
                            <a14:foregroundMark x1="4184" y1="90523" x2="13389" y2="95752"/>
                            <a14:foregroundMark x1="13389" y1="95752" x2="15900" y2="95752"/>
                            <a14:foregroundMark x1="3347" y1="93137" x2="3556" y2="91176"/>
                            <a14:foregroundMark x1="25523" y1="5065" x2="36402" y2="3595"/>
                            <a14:foregroundMark x1="36402" y1="3595" x2="84519" y2="25327"/>
                            <a14:foregroundMark x1="84519" y1="25327" x2="92887" y2="30719"/>
                            <a14:foregroundMark x1="92887" y1="30719" x2="93724" y2="35131"/>
                            <a14:foregroundMark x1="79916" y1="36601" x2="70921" y2="49183"/>
                            <a14:foregroundMark x1="70921" y1="49183" x2="70921" y2="49183"/>
                            <a14:foregroundMark x1="25732" y1="3758" x2="45816" y2="3268"/>
                          </a14:backgroundRemoval>
                        </a14:imgEffect>
                      </a14:imgLayer>
                    </a14:imgProps>
                  </a:ext>
                  <a:ext uri="{28A0092B-C50C-407E-A947-70E740481C1C}">
                    <a14:useLocalDpi xmlns:a14="http://schemas.microsoft.com/office/drawing/2010/main" val="0"/>
                  </a:ext>
                </a:extLst>
              </a:blip>
              <a:srcRect/>
              <a:stretch>
                <a:fillRect/>
              </a:stretch>
            </p:blipFill>
            <p:spPr bwMode="auto">
              <a:xfrm rot="16648494">
                <a:off x="8998990" y="5108397"/>
                <a:ext cx="719005" cy="920567"/>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39840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uiExpan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2B21F-C64A-5941-BAC6-60CB1A578532}"/>
              </a:ext>
            </a:extLst>
          </p:cNvPr>
          <p:cNvSpPr>
            <a:spLocks noGrp="1"/>
          </p:cNvSpPr>
          <p:nvPr>
            <p:ph type="title"/>
          </p:nvPr>
        </p:nvSpPr>
        <p:spPr/>
        <p:txBody>
          <a:bodyPr/>
          <a:lstStyle/>
          <a:p>
            <a:r>
              <a:rPr lang="en-US">
                <a:cs typeface="Calibri Light"/>
              </a:rPr>
              <a:t>Our Contributions</a:t>
            </a:r>
            <a:endParaRPr lang="en-US"/>
          </a:p>
        </p:txBody>
      </p:sp>
      <p:sp>
        <p:nvSpPr>
          <p:cNvPr id="3" name="Content Placeholder 2">
            <a:extLst>
              <a:ext uri="{FF2B5EF4-FFF2-40B4-BE49-F238E27FC236}">
                <a16:creationId xmlns:a16="http://schemas.microsoft.com/office/drawing/2014/main" id="{FD0A2E07-7063-EE07-D229-F75101E401C1}"/>
              </a:ext>
            </a:extLst>
          </p:cNvPr>
          <p:cNvSpPr>
            <a:spLocks noGrp="1"/>
          </p:cNvSpPr>
          <p:nvPr>
            <p:ph idx="1"/>
          </p:nvPr>
        </p:nvSpPr>
        <p:spPr/>
        <p:txBody>
          <a:bodyPr vert="horz" lIns="91440" tIns="45720" rIns="91440" bIns="45720" rtlCol="0" anchor="t">
            <a:normAutofit/>
          </a:bodyPr>
          <a:lstStyle/>
          <a:p>
            <a:r>
              <a:rPr lang="en-US">
                <a:cs typeface="Calibri"/>
              </a:rPr>
              <a:t>We examine </a:t>
            </a:r>
            <a:r>
              <a:rPr lang="en-US" i="1" err="1">
                <a:solidFill>
                  <a:srgbClr val="0085CA"/>
                </a:solidFill>
                <a:cs typeface="Calibri"/>
              </a:rPr>
              <a:t>FrodoKEM</a:t>
            </a:r>
            <a:r>
              <a:rPr lang="en-US">
                <a:cs typeface="Calibri"/>
              </a:rPr>
              <a:t>, a PQ-secure Key Encapsulation Mechanism</a:t>
            </a:r>
          </a:p>
          <a:p>
            <a:r>
              <a:rPr lang="en-US">
                <a:cs typeface="Calibri"/>
              </a:rPr>
              <a:t>We quantify the vulnerability of </a:t>
            </a:r>
            <a:r>
              <a:rPr lang="en-US" err="1">
                <a:cs typeface="Calibri"/>
              </a:rPr>
              <a:t>FrodoKEM</a:t>
            </a:r>
            <a:r>
              <a:rPr lang="en-US">
                <a:cs typeface="Calibri"/>
              </a:rPr>
              <a:t> to </a:t>
            </a:r>
            <a:r>
              <a:rPr lang="en-US" i="1">
                <a:solidFill>
                  <a:srgbClr val="ED4747"/>
                </a:solidFill>
                <a:cs typeface="Calibri"/>
              </a:rPr>
              <a:t>bitflips</a:t>
            </a:r>
            <a:endParaRPr lang="en-US">
              <a:cs typeface="Calibri"/>
            </a:endParaRPr>
          </a:p>
          <a:p>
            <a:endParaRPr lang="en-US">
              <a:cs typeface="Calibri"/>
            </a:endParaRPr>
          </a:p>
          <a:p>
            <a:endParaRPr lang="en-US">
              <a:cs typeface="Calibri"/>
            </a:endParaRPr>
          </a:p>
          <a:p>
            <a:r>
              <a:rPr lang="en-US">
                <a:cs typeface="Calibri"/>
              </a:rPr>
              <a:t>Bitflips enable an </a:t>
            </a:r>
            <a:r>
              <a:rPr lang="en-US" b="1">
                <a:cs typeface="Calibri"/>
              </a:rPr>
              <a:t>end-to-end</a:t>
            </a:r>
            <a:r>
              <a:rPr lang="en-US">
                <a:cs typeface="Calibri"/>
              </a:rPr>
              <a:t> </a:t>
            </a:r>
            <a:r>
              <a:rPr lang="en-US" b="1">
                <a:cs typeface="Calibri"/>
              </a:rPr>
              <a:t>key recovery </a:t>
            </a:r>
            <a:r>
              <a:rPr lang="en-US">
                <a:cs typeface="Calibri"/>
              </a:rPr>
              <a:t>attack!</a:t>
            </a:r>
          </a:p>
          <a:p>
            <a:pPr lvl="1"/>
            <a:r>
              <a:rPr lang="en-US" i="1">
                <a:solidFill>
                  <a:srgbClr val="ED4747"/>
                </a:solidFill>
                <a:cs typeface="Calibri"/>
              </a:rPr>
              <a:t>7</a:t>
            </a:r>
            <a:r>
              <a:rPr lang="en-US">
                <a:solidFill>
                  <a:srgbClr val="ED4747"/>
                </a:solidFill>
                <a:cs typeface="Calibri"/>
              </a:rPr>
              <a:t> </a:t>
            </a:r>
            <a:r>
              <a:rPr lang="en-US">
                <a:cs typeface="Calibri"/>
              </a:rPr>
              <a:t>bits</a:t>
            </a:r>
            <a:endParaRPr lang="en-US">
              <a:ea typeface="+mn-lt"/>
              <a:cs typeface="+mn-lt"/>
            </a:endParaRPr>
          </a:p>
          <a:p>
            <a:pPr lvl="1"/>
            <a:r>
              <a:rPr lang="en-US" err="1">
                <a:ea typeface="+mn-lt"/>
                <a:cs typeface="+mn-lt"/>
              </a:rPr>
              <a:t>Bruteforce</a:t>
            </a:r>
            <a:r>
              <a:rPr lang="en-US">
                <a:ea typeface="+mn-lt"/>
                <a:cs typeface="+mn-lt"/>
              </a:rPr>
              <a:t> session keys in </a:t>
            </a:r>
            <a:r>
              <a:rPr lang="en-US" i="1">
                <a:solidFill>
                  <a:srgbClr val="ED4747"/>
                </a:solidFill>
                <a:ea typeface="+mn-lt"/>
                <a:cs typeface="+mn-lt"/>
              </a:rPr>
              <a:t>2</a:t>
            </a:r>
            <a:r>
              <a:rPr lang="en-US">
                <a:ea typeface="+mn-lt"/>
                <a:cs typeface="+mn-lt"/>
              </a:rPr>
              <a:t> minutes on a laptop*</a:t>
            </a:r>
          </a:p>
          <a:p>
            <a:pPr marL="457200" lvl="1" indent="0">
              <a:buNone/>
            </a:pPr>
            <a:r>
              <a:rPr lang="en-US">
                <a:ea typeface="+mn-lt"/>
                <a:cs typeface="+mn-lt"/>
              </a:rPr>
              <a:t> </a:t>
            </a:r>
          </a:p>
        </p:txBody>
      </p:sp>
      <p:sp>
        <p:nvSpPr>
          <p:cNvPr id="6" name="Slide Number Placeholder 5">
            <a:extLst>
              <a:ext uri="{FF2B5EF4-FFF2-40B4-BE49-F238E27FC236}">
                <a16:creationId xmlns:a16="http://schemas.microsoft.com/office/drawing/2014/main" id="{94D4FAEA-5737-DF0B-7BA4-845366056330}"/>
              </a:ext>
            </a:extLst>
          </p:cNvPr>
          <p:cNvSpPr>
            <a:spLocks noGrp="1"/>
          </p:cNvSpPr>
          <p:nvPr>
            <p:ph type="sldNum" sz="quarter" idx="12"/>
          </p:nvPr>
        </p:nvSpPr>
        <p:spPr/>
        <p:txBody>
          <a:bodyPr/>
          <a:lstStyle/>
          <a:p>
            <a:fld id="{A8AB81F3-D877-40AB-B9C6-5DBC3A20DFE8}" type="slidenum">
              <a:rPr lang="en-US" smtClean="0"/>
              <a:t>3</a:t>
            </a:fld>
            <a:endParaRPr lang="en-US"/>
          </a:p>
        </p:txBody>
      </p:sp>
      <p:pic>
        <p:nvPicPr>
          <p:cNvPr id="5" name="Picture 6" descr="A picture containing person, indoor, person&#10;&#10;Description automatically generated">
            <a:extLst>
              <a:ext uri="{FF2B5EF4-FFF2-40B4-BE49-F238E27FC236}">
                <a16:creationId xmlns:a16="http://schemas.microsoft.com/office/drawing/2014/main" id="{C923EAB9-1E3E-85CA-B9A2-D3D96CE4581A}"/>
              </a:ext>
            </a:extLst>
          </p:cNvPr>
          <p:cNvPicPr>
            <a:picLocks noChangeAspect="1"/>
          </p:cNvPicPr>
          <p:nvPr/>
        </p:nvPicPr>
        <p:blipFill rotWithShape="1">
          <a:blip r:embed="rId2"/>
          <a:srcRect l="9556" r="12628" b="-613"/>
          <a:stretch/>
        </p:blipFill>
        <p:spPr>
          <a:xfrm>
            <a:off x="9061298" y="2321644"/>
            <a:ext cx="2062422" cy="1486876"/>
          </a:xfrm>
          <a:prstGeom prst="rect">
            <a:avLst/>
          </a:prstGeom>
        </p:spPr>
      </p:pic>
      <p:sp>
        <p:nvSpPr>
          <p:cNvPr id="7" name="Footer Placeholder 6">
            <a:extLst>
              <a:ext uri="{FF2B5EF4-FFF2-40B4-BE49-F238E27FC236}">
                <a16:creationId xmlns:a16="http://schemas.microsoft.com/office/drawing/2014/main" id="{0D14B9E3-F2E7-952D-8279-CACF441F8E89}"/>
              </a:ext>
            </a:extLst>
          </p:cNvPr>
          <p:cNvSpPr>
            <a:spLocks noGrp="1"/>
          </p:cNvSpPr>
          <p:nvPr>
            <p:ph type="ftr" sz="quarter" idx="11"/>
          </p:nvPr>
        </p:nvSpPr>
        <p:spPr>
          <a:xfrm>
            <a:off x="1179990" y="6356350"/>
            <a:ext cx="8291165" cy="365125"/>
          </a:xfrm>
        </p:spPr>
        <p:txBody>
          <a:bodyPr/>
          <a:lstStyle/>
          <a:p>
            <a:r>
              <a:rPr lang="en-US" sz="2400"/>
              <a:t>*</a:t>
            </a:r>
            <a:r>
              <a:rPr lang="en-US" sz="2800"/>
              <a:t>with</a:t>
            </a:r>
            <a:r>
              <a:rPr lang="en-US" sz="2400"/>
              <a:t> </a:t>
            </a:r>
            <a:r>
              <a:rPr lang="en-US" sz="2400" i="1"/>
              <a:t>237,806</a:t>
            </a:r>
            <a:r>
              <a:rPr lang="en-US" sz="2400"/>
              <a:t> core hours of preprocessing - </a:t>
            </a:r>
            <a:r>
              <a:rPr lang="en-US" sz="2400" b="1"/>
              <a:t>$8,584.79</a:t>
            </a:r>
            <a:r>
              <a:rPr lang="en-US" sz="2400"/>
              <a:t> on EC2</a:t>
            </a:r>
          </a:p>
        </p:txBody>
      </p:sp>
      <p:sp>
        <p:nvSpPr>
          <p:cNvPr id="8" name="Frodo(PKE)">
            <a:extLst>
              <a:ext uri="{FF2B5EF4-FFF2-40B4-BE49-F238E27FC236}">
                <a16:creationId xmlns:a16="http://schemas.microsoft.com/office/drawing/2014/main" id="{A9317D4E-B40A-34F8-B382-E9874AA1E253}"/>
              </a:ext>
            </a:extLst>
          </p:cNvPr>
          <p:cNvSpPr txBox="1"/>
          <p:nvPr/>
        </p:nvSpPr>
        <p:spPr>
          <a:xfrm>
            <a:off x="2720846" y="5396611"/>
            <a:ext cx="6750309" cy="461665"/>
          </a:xfrm>
          <a:prstGeom prst="rect">
            <a:avLst/>
          </a:prstGeom>
          <a:solidFill>
            <a:schemeClr val="bg1">
              <a:lumMod val="85000"/>
            </a:schemeClr>
          </a:solidFill>
          <a:effectLst>
            <a:outerShdw blurRad="50800" dist="38100" dir="5400000" algn="t" rotWithShape="0">
              <a:prstClr val="black">
                <a:alpha val="40000"/>
              </a:prstClr>
            </a:outerShdw>
          </a:effectLst>
        </p:spPr>
        <p:txBody>
          <a:bodyPr wrap="none" rtlCol="0">
            <a:spAutoFit/>
          </a:bodyPr>
          <a:lstStyle/>
          <a:p>
            <a:pPr algn="ctr"/>
            <a:r>
              <a:rPr lang="en-US" sz="2400" b="1" dirty="0"/>
              <a:t>First </a:t>
            </a:r>
            <a:r>
              <a:rPr lang="en-US" sz="2400" b="1" dirty="0">
                <a:solidFill>
                  <a:srgbClr val="0085CA"/>
                </a:solidFill>
              </a:rPr>
              <a:t>practical</a:t>
            </a:r>
            <a:r>
              <a:rPr lang="en-US" sz="2400" b="1" dirty="0"/>
              <a:t> failure boosting attack on a PQ KEM</a:t>
            </a:r>
          </a:p>
        </p:txBody>
      </p:sp>
    </p:spTree>
    <p:extLst>
      <p:ext uri="{BB962C8B-B14F-4D97-AF65-F5344CB8AC3E}">
        <p14:creationId xmlns:p14="http://schemas.microsoft.com/office/powerpoint/2010/main" val="417381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10CF2-86D6-5A37-23E2-5752715C628F}"/>
              </a:ext>
            </a:extLst>
          </p:cNvPr>
          <p:cNvSpPr>
            <a:spLocks noGrp="1"/>
          </p:cNvSpPr>
          <p:nvPr>
            <p:ph type="title"/>
          </p:nvPr>
        </p:nvSpPr>
        <p:spPr/>
        <p:txBody>
          <a:bodyPr/>
          <a:lstStyle/>
          <a:p>
            <a:r>
              <a:rPr lang="en-US"/>
              <a:t>Outline</a:t>
            </a:r>
          </a:p>
        </p:txBody>
      </p:sp>
      <p:sp>
        <p:nvSpPr>
          <p:cNvPr id="3" name="Content Placeholder 2">
            <a:extLst>
              <a:ext uri="{FF2B5EF4-FFF2-40B4-BE49-F238E27FC236}">
                <a16:creationId xmlns:a16="http://schemas.microsoft.com/office/drawing/2014/main" id="{6127CEC9-D276-44F1-5F0E-29496A6C2E55}"/>
              </a:ext>
            </a:extLst>
          </p:cNvPr>
          <p:cNvSpPr>
            <a:spLocks noGrp="1"/>
          </p:cNvSpPr>
          <p:nvPr>
            <p:ph idx="1"/>
          </p:nvPr>
        </p:nvSpPr>
        <p:spPr/>
        <p:txBody>
          <a:bodyPr/>
          <a:lstStyle/>
          <a:p>
            <a:r>
              <a:rPr lang="en-US" b="1"/>
              <a:t>Cryptanalysis</a:t>
            </a:r>
          </a:p>
          <a:p>
            <a:pPr lvl="1"/>
            <a:r>
              <a:rPr lang="en-US" b="1"/>
              <a:t>Operation of a KEM</a:t>
            </a:r>
          </a:p>
          <a:p>
            <a:pPr lvl="1"/>
            <a:r>
              <a:rPr lang="en-US" b="1"/>
              <a:t>How bitflips break </a:t>
            </a:r>
            <a:r>
              <a:rPr lang="en-US" b="1" err="1"/>
              <a:t>FrodoKEM</a:t>
            </a:r>
            <a:endParaRPr lang="en-US" b="1"/>
          </a:p>
          <a:p>
            <a:r>
              <a:rPr lang="en-US">
                <a:solidFill>
                  <a:schemeClr val="bg2">
                    <a:lumMod val="90000"/>
                  </a:schemeClr>
                </a:solidFill>
              </a:rPr>
              <a:t>Flipping Bits</a:t>
            </a:r>
          </a:p>
          <a:p>
            <a:pPr lvl="1"/>
            <a:r>
              <a:rPr lang="en-US">
                <a:solidFill>
                  <a:schemeClr val="bg2">
                    <a:lumMod val="90000"/>
                  </a:schemeClr>
                </a:solidFill>
              </a:rPr>
              <a:t>What </a:t>
            </a:r>
            <a:r>
              <a:rPr lang="en-US" err="1">
                <a:solidFill>
                  <a:schemeClr val="bg2">
                    <a:lumMod val="90000"/>
                  </a:schemeClr>
                </a:solidFill>
              </a:rPr>
              <a:t>Rowhammer</a:t>
            </a:r>
            <a:r>
              <a:rPr lang="en-US">
                <a:solidFill>
                  <a:schemeClr val="bg2">
                    <a:lumMod val="90000"/>
                  </a:schemeClr>
                </a:solidFill>
              </a:rPr>
              <a:t> is</a:t>
            </a:r>
          </a:p>
          <a:p>
            <a:pPr lvl="1"/>
            <a:r>
              <a:rPr lang="en-US">
                <a:solidFill>
                  <a:schemeClr val="bg2">
                    <a:lumMod val="90000"/>
                  </a:schemeClr>
                </a:solidFill>
              </a:rPr>
              <a:t>How to flip the correct bits</a:t>
            </a:r>
          </a:p>
        </p:txBody>
      </p:sp>
      <p:sp>
        <p:nvSpPr>
          <p:cNvPr id="4" name="Slide Number Placeholder 3">
            <a:extLst>
              <a:ext uri="{FF2B5EF4-FFF2-40B4-BE49-F238E27FC236}">
                <a16:creationId xmlns:a16="http://schemas.microsoft.com/office/drawing/2014/main" id="{CC812058-D951-F9D8-C935-E5B229083760}"/>
              </a:ext>
            </a:extLst>
          </p:cNvPr>
          <p:cNvSpPr>
            <a:spLocks noGrp="1"/>
          </p:cNvSpPr>
          <p:nvPr>
            <p:ph type="sldNum" sz="quarter" idx="12"/>
          </p:nvPr>
        </p:nvSpPr>
        <p:spPr/>
        <p:txBody>
          <a:bodyPr/>
          <a:lstStyle/>
          <a:p>
            <a:fld id="{A8AB81F3-D877-40AB-B9C6-5DBC3A20DFE8}" type="slidenum">
              <a:rPr lang="en-US" smtClean="0"/>
              <a:t>4</a:t>
            </a:fld>
            <a:endParaRPr lang="en-US"/>
          </a:p>
        </p:txBody>
      </p:sp>
      <p:pic>
        <p:nvPicPr>
          <p:cNvPr id="2050" name="Picture 2" descr="Army of Thieves' review: On Netflix, a safe bet for fans of breezy heist  films - Chicago Sun-Times">
            <a:extLst>
              <a:ext uri="{FF2B5EF4-FFF2-40B4-BE49-F238E27FC236}">
                <a16:creationId xmlns:a16="http://schemas.microsoft.com/office/drawing/2014/main" id="{31FBAB2B-D1B2-FFE6-15B5-D1428A80BA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3958" y="1258600"/>
            <a:ext cx="3293283" cy="18798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electronics, orange&#10;&#10;Description automatically generated">
            <a:extLst>
              <a:ext uri="{FF2B5EF4-FFF2-40B4-BE49-F238E27FC236}">
                <a16:creationId xmlns:a16="http://schemas.microsoft.com/office/drawing/2014/main" id="{73327401-6A6A-2C2C-3FC6-44261D9DC5D6}"/>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6963958" y="3317875"/>
            <a:ext cx="3293283" cy="2519362"/>
          </a:xfrm>
          <a:prstGeom prst="rect">
            <a:avLst/>
          </a:prstGeom>
        </p:spPr>
      </p:pic>
    </p:spTree>
    <p:extLst>
      <p:ext uri="{BB962C8B-B14F-4D97-AF65-F5344CB8AC3E}">
        <p14:creationId xmlns:p14="http://schemas.microsoft.com/office/powerpoint/2010/main" val="2784376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4" name="Dec textbox">
                <a:extLst>
                  <a:ext uri="{FF2B5EF4-FFF2-40B4-BE49-F238E27FC236}">
                    <a16:creationId xmlns:a16="http://schemas.microsoft.com/office/drawing/2014/main" id="{DB4D893D-66CF-E8A6-DEAB-C8BFC1957C15}"/>
                  </a:ext>
                </a:extLst>
              </p:cNvPr>
              <p:cNvSpPr txBox="1"/>
              <p:nvPr/>
            </p:nvSpPr>
            <p:spPr>
              <a:xfrm>
                <a:off x="2376147" y="4459938"/>
                <a:ext cx="198464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𝐷𝑒𝑐</m:t>
                      </m:r>
                      <m:r>
                        <a:rPr lang="en-US" sz="2400" b="0" i="1" smtClean="0">
                          <a:latin typeface="Cambria Math" panose="02040503050406030204" pitchFamily="18" charset="0"/>
                        </a:rPr>
                        <m:t>(       ;        )</m:t>
                      </m:r>
                    </m:oMath>
                  </m:oMathPara>
                </a14:m>
                <a:endParaRPr lang="en-US" sz="2400"/>
              </a:p>
            </p:txBody>
          </p:sp>
        </mc:Choice>
        <mc:Fallback xmlns="">
          <p:sp>
            <p:nvSpPr>
              <p:cNvPr id="54" name="Dec textbox">
                <a:extLst>
                  <a:ext uri="{FF2B5EF4-FFF2-40B4-BE49-F238E27FC236}">
                    <a16:creationId xmlns:a16="http://schemas.microsoft.com/office/drawing/2014/main" id="{DB4D893D-66CF-E8A6-DEAB-C8BFC1957C15}"/>
                  </a:ext>
                </a:extLst>
              </p:cNvPr>
              <p:cNvSpPr txBox="1">
                <a:spLocks noRot="1" noChangeAspect="1" noMove="1" noResize="1" noEditPoints="1" noAdjustHandles="1" noChangeArrowheads="1" noChangeShapeType="1" noTextEdit="1"/>
              </p:cNvSpPr>
              <p:nvPr/>
            </p:nvSpPr>
            <p:spPr>
              <a:xfrm>
                <a:off x="2376147" y="4459938"/>
                <a:ext cx="1984646" cy="369332"/>
              </a:xfrm>
              <a:prstGeom prst="rect">
                <a:avLst/>
              </a:prstGeom>
              <a:blipFill>
                <a:blip r:embed="rId2"/>
                <a:stretch>
                  <a:fillRect l="-3385" r="-5231" b="-35000"/>
                </a:stretch>
              </a:blipFill>
            </p:spPr>
            <p:txBody>
              <a:bodyPr/>
              <a:lstStyle/>
              <a:p>
                <a:r>
                  <a:rPr lang="en-US">
                    <a:noFill/>
                  </a:rPr>
                  <a:t> </a:t>
                </a:r>
              </a:p>
            </p:txBody>
          </p:sp>
        </mc:Fallback>
      </mc:AlternateContent>
      <p:grpSp>
        <p:nvGrpSpPr>
          <p:cNvPr id="42" name="Sealed Envelope 3">
            <a:extLst>
              <a:ext uri="{FF2B5EF4-FFF2-40B4-BE49-F238E27FC236}">
                <a16:creationId xmlns:a16="http://schemas.microsoft.com/office/drawing/2014/main" id="{44FBA14E-0892-26B3-23D4-AA3D41688C6F}"/>
              </a:ext>
            </a:extLst>
          </p:cNvPr>
          <p:cNvGrpSpPr/>
          <p:nvPr/>
        </p:nvGrpSpPr>
        <p:grpSpPr>
          <a:xfrm>
            <a:off x="3588781" y="4324564"/>
            <a:ext cx="640080" cy="640080"/>
            <a:chOff x="2564492" y="4464702"/>
            <a:chExt cx="417525" cy="417525"/>
          </a:xfrm>
        </p:grpSpPr>
        <p:pic>
          <p:nvPicPr>
            <p:cNvPr id="55" name="Graphic 54" descr="Envelope outline">
              <a:extLst>
                <a:ext uri="{FF2B5EF4-FFF2-40B4-BE49-F238E27FC236}">
                  <a16:creationId xmlns:a16="http://schemas.microsoft.com/office/drawing/2014/main" id="{4F0512ED-3825-CC76-D34C-56EDA45DC1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64492" y="4464702"/>
              <a:ext cx="417525" cy="417525"/>
            </a:xfrm>
            <a:prstGeom prst="rect">
              <a:avLst/>
            </a:prstGeom>
          </p:spPr>
        </p:pic>
        <p:pic>
          <p:nvPicPr>
            <p:cNvPr id="23" name="Closed Lock" descr="Lock with solid fill">
              <a:extLst>
                <a:ext uri="{FF2B5EF4-FFF2-40B4-BE49-F238E27FC236}">
                  <a16:creationId xmlns:a16="http://schemas.microsoft.com/office/drawing/2014/main" id="{337CB2A2-F524-910D-7B63-5B54C70347A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19677" y="4528658"/>
              <a:ext cx="307601" cy="307601"/>
            </a:xfrm>
            <a:prstGeom prst="rect">
              <a:avLst/>
            </a:prstGeom>
          </p:spPr>
        </p:pic>
      </p:grpSp>
      <p:pic>
        <p:nvPicPr>
          <p:cNvPr id="12" name="Unlocked lock 2" descr="Unlock outline">
            <a:extLst>
              <a:ext uri="{FF2B5EF4-FFF2-40B4-BE49-F238E27FC236}">
                <a16:creationId xmlns:a16="http://schemas.microsoft.com/office/drawing/2014/main" id="{F3F0C6E3-285F-4149-B707-6E892439D7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76311" y="3573006"/>
            <a:ext cx="484632" cy="484632"/>
          </a:xfrm>
          <a:prstGeom prst="rect">
            <a:avLst/>
          </a:prstGeom>
        </p:spPr>
      </p:pic>
      <p:pic>
        <p:nvPicPr>
          <p:cNvPr id="11" name="Origami Bird 2" descr="Origami with solid fill">
            <a:extLst>
              <a:ext uri="{FF2B5EF4-FFF2-40B4-BE49-F238E27FC236}">
                <a16:creationId xmlns:a16="http://schemas.microsoft.com/office/drawing/2014/main" id="{93D5008E-578B-C6D7-20FB-C4FBE83EC2E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3688702" y="4393304"/>
            <a:ext cx="484632" cy="484632"/>
          </a:xfrm>
          <a:prstGeom prst="rect">
            <a:avLst/>
          </a:prstGeom>
        </p:spPr>
      </p:pic>
      <p:pic>
        <p:nvPicPr>
          <p:cNvPr id="41" name="dec msg skull" descr="Skull with solid fill">
            <a:extLst>
              <a:ext uri="{FF2B5EF4-FFF2-40B4-BE49-F238E27FC236}">
                <a16:creationId xmlns:a16="http://schemas.microsoft.com/office/drawing/2014/main" id="{7ABC9BD8-CB96-6460-9561-C6598D11A6F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741882" y="4330005"/>
            <a:ext cx="274320" cy="274320"/>
          </a:xfrm>
          <a:prstGeom prst="rect">
            <a:avLst/>
          </a:prstGeom>
        </p:spPr>
      </p:pic>
      <p:sp>
        <p:nvSpPr>
          <p:cNvPr id="2067" name="dec msg">
            <a:extLst>
              <a:ext uri="{FF2B5EF4-FFF2-40B4-BE49-F238E27FC236}">
                <a16:creationId xmlns:a16="http://schemas.microsoft.com/office/drawing/2014/main" id="{8834BFBC-6C4C-580C-E6A2-F905D2ADCD9D}"/>
              </a:ext>
            </a:extLst>
          </p:cNvPr>
          <p:cNvSpPr/>
          <p:nvPr/>
        </p:nvSpPr>
        <p:spPr>
          <a:xfrm>
            <a:off x="1637076" y="4257198"/>
            <a:ext cx="484632" cy="539496"/>
          </a:xfrm>
          <a:custGeom>
            <a:avLst/>
            <a:gdLst>
              <a:gd name="connsiteX0" fmla="*/ 600075 w 723900"/>
              <a:gd name="connsiteY0" fmla="*/ 200749 h 812482"/>
              <a:gd name="connsiteX1" fmla="*/ 600075 w 723900"/>
              <a:gd name="connsiteY1" fmla="*/ 107633 h 812482"/>
              <a:gd name="connsiteX2" fmla="*/ 490471 w 723900"/>
              <a:gd name="connsiteY2" fmla="*/ 107633 h 812482"/>
              <a:gd name="connsiteX3" fmla="*/ 361950 w 723900"/>
              <a:gd name="connsiteY3" fmla="*/ 0 h 812482"/>
              <a:gd name="connsiteX4" fmla="*/ 233429 w 723900"/>
              <a:gd name="connsiteY4" fmla="*/ 107633 h 812482"/>
              <a:gd name="connsiteX5" fmla="*/ 123825 w 723900"/>
              <a:gd name="connsiteY5" fmla="*/ 107633 h 812482"/>
              <a:gd name="connsiteX6" fmla="*/ 123825 w 723900"/>
              <a:gd name="connsiteY6" fmla="*/ 200749 h 812482"/>
              <a:gd name="connsiteX7" fmla="*/ 0 w 723900"/>
              <a:gd name="connsiteY7" fmla="*/ 303171 h 812482"/>
              <a:gd name="connsiteX8" fmla="*/ 0 w 723900"/>
              <a:gd name="connsiteY8" fmla="*/ 812483 h 812482"/>
              <a:gd name="connsiteX9" fmla="*/ 723900 w 723900"/>
              <a:gd name="connsiteY9" fmla="*/ 812483 h 812482"/>
              <a:gd name="connsiteX10" fmla="*/ 723900 w 723900"/>
              <a:gd name="connsiteY10" fmla="*/ 303171 h 812482"/>
              <a:gd name="connsiteX11" fmla="*/ 600075 w 723900"/>
              <a:gd name="connsiteY11" fmla="*/ 225514 h 812482"/>
              <a:gd name="connsiteX12" fmla="*/ 700240 w 723900"/>
              <a:gd name="connsiteY12" fmla="*/ 308381 h 812482"/>
              <a:gd name="connsiteX13" fmla="*/ 600075 w 723900"/>
              <a:gd name="connsiteY13" fmla="*/ 408489 h 812482"/>
              <a:gd name="connsiteX14" fmla="*/ 361950 w 723900"/>
              <a:gd name="connsiteY14" fmla="*/ 24813 h 812482"/>
              <a:gd name="connsiteX15" fmla="*/ 460800 w 723900"/>
              <a:gd name="connsiteY15" fmla="*/ 107633 h 812482"/>
              <a:gd name="connsiteX16" fmla="*/ 263100 w 723900"/>
              <a:gd name="connsiteY16" fmla="*/ 107633 h 812482"/>
              <a:gd name="connsiteX17" fmla="*/ 142875 w 723900"/>
              <a:gd name="connsiteY17" fmla="*/ 126683 h 812482"/>
              <a:gd name="connsiteX18" fmla="*/ 581025 w 723900"/>
              <a:gd name="connsiteY18" fmla="*/ 126683 h 812482"/>
              <a:gd name="connsiteX19" fmla="*/ 581025 w 723900"/>
              <a:gd name="connsiteY19" fmla="*/ 427539 h 812482"/>
              <a:gd name="connsiteX20" fmla="*/ 466249 w 723900"/>
              <a:gd name="connsiteY20" fmla="*/ 542315 h 812482"/>
              <a:gd name="connsiteX21" fmla="*/ 257651 w 723900"/>
              <a:gd name="connsiteY21" fmla="*/ 542315 h 812482"/>
              <a:gd name="connsiteX22" fmla="*/ 142875 w 723900"/>
              <a:gd name="connsiteY22" fmla="*/ 427539 h 812482"/>
              <a:gd name="connsiteX23" fmla="*/ 123825 w 723900"/>
              <a:gd name="connsiteY23" fmla="*/ 225476 h 812482"/>
              <a:gd name="connsiteX24" fmla="*/ 123825 w 723900"/>
              <a:gd name="connsiteY24" fmla="*/ 408489 h 812482"/>
              <a:gd name="connsiteX25" fmla="*/ 23660 w 723900"/>
              <a:gd name="connsiteY25" fmla="*/ 308324 h 812482"/>
              <a:gd name="connsiteX26" fmla="*/ 19212 w 723900"/>
              <a:gd name="connsiteY26" fmla="*/ 330813 h 812482"/>
              <a:gd name="connsiteX27" fmla="*/ 243707 w 723900"/>
              <a:gd name="connsiteY27" fmla="*/ 555308 h 812482"/>
              <a:gd name="connsiteX28" fmla="*/ 19212 w 723900"/>
              <a:gd name="connsiteY28" fmla="*/ 779802 h 812482"/>
              <a:gd name="connsiteX29" fmla="*/ 19078 w 723900"/>
              <a:gd name="connsiteY29" fmla="*/ 779801 h 812482"/>
              <a:gd name="connsiteX30" fmla="*/ 19050 w 723900"/>
              <a:gd name="connsiteY30" fmla="*/ 779736 h 812482"/>
              <a:gd name="connsiteX31" fmla="*/ 19050 w 723900"/>
              <a:gd name="connsiteY31" fmla="*/ 330879 h 812482"/>
              <a:gd name="connsiteX32" fmla="*/ 19146 w 723900"/>
              <a:gd name="connsiteY32" fmla="*/ 330785 h 812482"/>
              <a:gd name="connsiteX33" fmla="*/ 19212 w 723900"/>
              <a:gd name="connsiteY33" fmla="*/ 330813 h 812482"/>
              <a:gd name="connsiteX34" fmla="*/ 32680 w 723900"/>
              <a:gd name="connsiteY34" fmla="*/ 793271 h 812482"/>
              <a:gd name="connsiteX35" fmla="*/ 257851 w 723900"/>
              <a:gd name="connsiteY35" fmla="*/ 568100 h 812482"/>
              <a:gd name="connsiteX36" fmla="*/ 358140 w 723900"/>
              <a:gd name="connsiteY36" fmla="*/ 523237 h 812482"/>
              <a:gd name="connsiteX37" fmla="*/ 463020 w 723900"/>
              <a:gd name="connsiteY37" fmla="*/ 565033 h 812482"/>
              <a:gd name="connsiteX38" fmla="*/ 691220 w 723900"/>
              <a:gd name="connsiteY38" fmla="*/ 793271 h 812482"/>
              <a:gd name="connsiteX39" fmla="*/ 691219 w 723900"/>
              <a:gd name="connsiteY39" fmla="*/ 793405 h 812482"/>
              <a:gd name="connsiteX40" fmla="*/ 691153 w 723900"/>
              <a:gd name="connsiteY40" fmla="*/ 793433 h 812482"/>
              <a:gd name="connsiteX41" fmla="*/ 32747 w 723900"/>
              <a:gd name="connsiteY41" fmla="*/ 793433 h 812482"/>
              <a:gd name="connsiteX42" fmla="*/ 32653 w 723900"/>
              <a:gd name="connsiteY42" fmla="*/ 793336 h 812482"/>
              <a:gd name="connsiteX43" fmla="*/ 32680 w 723900"/>
              <a:gd name="connsiteY43" fmla="*/ 793271 h 812482"/>
              <a:gd name="connsiteX44" fmla="*/ 704688 w 723900"/>
              <a:gd name="connsiteY44" fmla="*/ 779802 h 812482"/>
              <a:gd name="connsiteX45" fmla="*/ 480193 w 723900"/>
              <a:gd name="connsiteY45" fmla="*/ 555308 h 812482"/>
              <a:gd name="connsiteX46" fmla="*/ 704688 w 723900"/>
              <a:gd name="connsiteY46" fmla="*/ 330813 h 812482"/>
              <a:gd name="connsiteX47" fmla="*/ 704822 w 723900"/>
              <a:gd name="connsiteY47" fmla="*/ 330814 h 812482"/>
              <a:gd name="connsiteX48" fmla="*/ 704850 w 723900"/>
              <a:gd name="connsiteY48" fmla="*/ 330879 h 812482"/>
              <a:gd name="connsiteX49" fmla="*/ 704850 w 723900"/>
              <a:gd name="connsiteY49" fmla="*/ 779736 h 812482"/>
              <a:gd name="connsiteX50" fmla="*/ 704754 w 723900"/>
              <a:gd name="connsiteY50" fmla="*/ 779830 h 812482"/>
              <a:gd name="connsiteX51" fmla="*/ 704688 w 723900"/>
              <a:gd name="connsiteY51" fmla="*/ 779802 h 8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23900" h="812482">
                <a:moveTo>
                  <a:pt x="600075" y="200749"/>
                </a:moveTo>
                <a:lnTo>
                  <a:pt x="600075" y="107633"/>
                </a:lnTo>
                <a:lnTo>
                  <a:pt x="490471" y="107633"/>
                </a:lnTo>
                <a:lnTo>
                  <a:pt x="361950" y="0"/>
                </a:lnTo>
                <a:lnTo>
                  <a:pt x="233429" y="107633"/>
                </a:lnTo>
                <a:lnTo>
                  <a:pt x="123825" y="107633"/>
                </a:lnTo>
                <a:lnTo>
                  <a:pt x="123825" y="200749"/>
                </a:lnTo>
                <a:lnTo>
                  <a:pt x="0" y="303171"/>
                </a:lnTo>
                <a:lnTo>
                  <a:pt x="0" y="812483"/>
                </a:lnTo>
                <a:lnTo>
                  <a:pt x="723900" y="812483"/>
                </a:lnTo>
                <a:lnTo>
                  <a:pt x="723900" y="303171"/>
                </a:lnTo>
                <a:close/>
                <a:moveTo>
                  <a:pt x="600075" y="225514"/>
                </a:moveTo>
                <a:lnTo>
                  <a:pt x="700240" y="308381"/>
                </a:lnTo>
                <a:lnTo>
                  <a:pt x="600075" y="408489"/>
                </a:lnTo>
                <a:close/>
                <a:moveTo>
                  <a:pt x="361950" y="24813"/>
                </a:moveTo>
                <a:lnTo>
                  <a:pt x="460800" y="107633"/>
                </a:lnTo>
                <a:lnTo>
                  <a:pt x="263100" y="107633"/>
                </a:lnTo>
                <a:close/>
                <a:moveTo>
                  <a:pt x="142875" y="126683"/>
                </a:moveTo>
                <a:lnTo>
                  <a:pt x="581025" y="126683"/>
                </a:lnTo>
                <a:lnTo>
                  <a:pt x="581025" y="427539"/>
                </a:lnTo>
                <a:lnTo>
                  <a:pt x="466249" y="542315"/>
                </a:lnTo>
                <a:cubicBezTo>
                  <a:pt x="406036" y="491402"/>
                  <a:pt x="317864" y="491402"/>
                  <a:pt x="257651" y="542315"/>
                </a:cubicBezTo>
                <a:lnTo>
                  <a:pt x="142875" y="427539"/>
                </a:lnTo>
                <a:close/>
                <a:moveTo>
                  <a:pt x="123825" y="225476"/>
                </a:moveTo>
                <a:lnTo>
                  <a:pt x="123825" y="408489"/>
                </a:lnTo>
                <a:lnTo>
                  <a:pt x="23660" y="308324"/>
                </a:lnTo>
                <a:close/>
                <a:moveTo>
                  <a:pt x="19212" y="330813"/>
                </a:moveTo>
                <a:lnTo>
                  <a:pt x="243707" y="555308"/>
                </a:lnTo>
                <a:lnTo>
                  <a:pt x="19212" y="779802"/>
                </a:lnTo>
                <a:cubicBezTo>
                  <a:pt x="19175" y="779839"/>
                  <a:pt x="19114" y="779838"/>
                  <a:pt x="19078" y="779801"/>
                </a:cubicBezTo>
                <a:cubicBezTo>
                  <a:pt x="19060" y="779783"/>
                  <a:pt x="19050" y="779760"/>
                  <a:pt x="19050" y="779736"/>
                </a:cubicBezTo>
                <a:lnTo>
                  <a:pt x="19050" y="330879"/>
                </a:lnTo>
                <a:cubicBezTo>
                  <a:pt x="19051" y="330827"/>
                  <a:pt x="19094" y="330785"/>
                  <a:pt x="19146" y="330785"/>
                </a:cubicBezTo>
                <a:cubicBezTo>
                  <a:pt x="19171" y="330786"/>
                  <a:pt x="19195" y="330796"/>
                  <a:pt x="19212" y="330813"/>
                </a:cubicBezTo>
                <a:close/>
                <a:moveTo>
                  <a:pt x="32680" y="793271"/>
                </a:moveTo>
                <a:lnTo>
                  <a:pt x="257851" y="568100"/>
                </a:lnTo>
                <a:cubicBezTo>
                  <a:pt x="284321" y="540882"/>
                  <a:pt x="320207" y="524829"/>
                  <a:pt x="358140" y="523237"/>
                </a:cubicBezTo>
                <a:cubicBezTo>
                  <a:pt x="397374" y="522071"/>
                  <a:pt x="435341" y="537201"/>
                  <a:pt x="463020" y="565033"/>
                </a:cubicBezTo>
                <a:lnTo>
                  <a:pt x="691220" y="793271"/>
                </a:lnTo>
                <a:cubicBezTo>
                  <a:pt x="691257" y="793308"/>
                  <a:pt x="691256" y="793369"/>
                  <a:pt x="691219" y="793405"/>
                </a:cubicBezTo>
                <a:cubicBezTo>
                  <a:pt x="691201" y="793422"/>
                  <a:pt x="691178" y="793433"/>
                  <a:pt x="691153" y="793433"/>
                </a:cubicBezTo>
                <a:lnTo>
                  <a:pt x="32747" y="793433"/>
                </a:lnTo>
                <a:cubicBezTo>
                  <a:pt x="32695" y="793432"/>
                  <a:pt x="32653" y="793389"/>
                  <a:pt x="32653" y="793336"/>
                </a:cubicBezTo>
                <a:cubicBezTo>
                  <a:pt x="32654" y="793312"/>
                  <a:pt x="32663" y="793288"/>
                  <a:pt x="32680" y="793271"/>
                </a:cubicBezTo>
                <a:close/>
                <a:moveTo>
                  <a:pt x="704688" y="779802"/>
                </a:moveTo>
                <a:lnTo>
                  <a:pt x="480193" y="555308"/>
                </a:lnTo>
                <a:lnTo>
                  <a:pt x="704688" y="330813"/>
                </a:lnTo>
                <a:cubicBezTo>
                  <a:pt x="704725" y="330776"/>
                  <a:pt x="704786" y="330777"/>
                  <a:pt x="704822" y="330814"/>
                </a:cubicBezTo>
                <a:cubicBezTo>
                  <a:pt x="704840" y="330832"/>
                  <a:pt x="704850" y="330855"/>
                  <a:pt x="704850" y="330879"/>
                </a:cubicBezTo>
                <a:lnTo>
                  <a:pt x="704850" y="779736"/>
                </a:lnTo>
                <a:cubicBezTo>
                  <a:pt x="704849" y="779788"/>
                  <a:pt x="704806" y="779830"/>
                  <a:pt x="704754" y="779830"/>
                </a:cubicBezTo>
                <a:cubicBezTo>
                  <a:pt x="704729" y="779829"/>
                  <a:pt x="704705" y="779819"/>
                  <a:pt x="704688" y="779802"/>
                </a:cubicBezTo>
                <a:close/>
              </a:path>
            </a:pathLst>
          </a:custGeom>
          <a:solidFill>
            <a:srgbClr val="ED4747"/>
          </a:solidFill>
          <a:ln w="9525" cap="flat">
            <a:noFill/>
            <a:prstDash val="solid"/>
            <a:miter/>
          </a:ln>
        </p:spPr>
        <p:txBody>
          <a:bodyPr rtlCol="0" anchor="ctr"/>
          <a:lstStyle/>
          <a:p>
            <a:endParaRPr lang="en-US"/>
          </a:p>
        </p:txBody>
      </p:sp>
      <p:pic>
        <p:nvPicPr>
          <p:cNvPr id="2068" name="Tiny aes key on dec" descr="Key with solid fill">
            <a:extLst>
              <a:ext uri="{FF2B5EF4-FFF2-40B4-BE49-F238E27FC236}">
                <a16:creationId xmlns:a16="http://schemas.microsoft.com/office/drawing/2014/main" id="{325DE583-1AF1-3CCF-BC92-65B8BA4248B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742232" y="4319196"/>
            <a:ext cx="274320" cy="274320"/>
          </a:xfrm>
          <a:prstGeom prst="rect">
            <a:avLst/>
          </a:prstGeom>
        </p:spPr>
      </p:pic>
      <p:grpSp>
        <p:nvGrpSpPr>
          <p:cNvPr id="2055" name="Key in envelope">
            <a:extLst>
              <a:ext uri="{FF2B5EF4-FFF2-40B4-BE49-F238E27FC236}">
                <a16:creationId xmlns:a16="http://schemas.microsoft.com/office/drawing/2014/main" id="{A2062471-9AD9-1CC7-EFA2-9BF3E18B71AA}"/>
              </a:ext>
            </a:extLst>
          </p:cNvPr>
          <p:cNvGrpSpPr/>
          <p:nvPr/>
        </p:nvGrpSpPr>
        <p:grpSpPr>
          <a:xfrm>
            <a:off x="8862388" y="3459124"/>
            <a:ext cx="487518" cy="547174"/>
            <a:chOff x="9039178" y="2714575"/>
            <a:chExt cx="723900" cy="812482"/>
          </a:xfrm>
        </p:grpSpPr>
        <p:sp>
          <p:nvSpPr>
            <p:cNvPr id="2056" name="Freeform: Shape 2055">
              <a:extLst>
                <a:ext uri="{FF2B5EF4-FFF2-40B4-BE49-F238E27FC236}">
                  <a16:creationId xmlns:a16="http://schemas.microsoft.com/office/drawing/2014/main" id="{8EDAB3F9-57EE-A1E1-ECB0-0B6845886190}"/>
                </a:ext>
              </a:extLst>
            </p:cNvPr>
            <p:cNvSpPr/>
            <p:nvPr/>
          </p:nvSpPr>
          <p:spPr>
            <a:xfrm>
              <a:off x="9039178" y="2714575"/>
              <a:ext cx="723900" cy="812482"/>
            </a:xfrm>
            <a:custGeom>
              <a:avLst/>
              <a:gdLst>
                <a:gd name="connsiteX0" fmla="*/ 600075 w 723900"/>
                <a:gd name="connsiteY0" fmla="*/ 200749 h 812482"/>
                <a:gd name="connsiteX1" fmla="*/ 600075 w 723900"/>
                <a:gd name="connsiteY1" fmla="*/ 107633 h 812482"/>
                <a:gd name="connsiteX2" fmla="*/ 490471 w 723900"/>
                <a:gd name="connsiteY2" fmla="*/ 107633 h 812482"/>
                <a:gd name="connsiteX3" fmla="*/ 361950 w 723900"/>
                <a:gd name="connsiteY3" fmla="*/ 0 h 812482"/>
                <a:gd name="connsiteX4" fmla="*/ 233429 w 723900"/>
                <a:gd name="connsiteY4" fmla="*/ 107633 h 812482"/>
                <a:gd name="connsiteX5" fmla="*/ 123825 w 723900"/>
                <a:gd name="connsiteY5" fmla="*/ 107633 h 812482"/>
                <a:gd name="connsiteX6" fmla="*/ 123825 w 723900"/>
                <a:gd name="connsiteY6" fmla="*/ 200749 h 812482"/>
                <a:gd name="connsiteX7" fmla="*/ 0 w 723900"/>
                <a:gd name="connsiteY7" fmla="*/ 303171 h 812482"/>
                <a:gd name="connsiteX8" fmla="*/ 0 w 723900"/>
                <a:gd name="connsiteY8" fmla="*/ 812483 h 812482"/>
                <a:gd name="connsiteX9" fmla="*/ 723900 w 723900"/>
                <a:gd name="connsiteY9" fmla="*/ 812483 h 812482"/>
                <a:gd name="connsiteX10" fmla="*/ 723900 w 723900"/>
                <a:gd name="connsiteY10" fmla="*/ 303171 h 812482"/>
                <a:gd name="connsiteX11" fmla="*/ 600075 w 723900"/>
                <a:gd name="connsiteY11" fmla="*/ 225514 h 812482"/>
                <a:gd name="connsiteX12" fmla="*/ 700240 w 723900"/>
                <a:gd name="connsiteY12" fmla="*/ 308381 h 812482"/>
                <a:gd name="connsiteX13" fmla="*/ 600075 w 723900"/>
                <a:gd name="connsiteY13" fmla="*/ 408489 h 812482"/>
                <a:gd name="connsiteX14" fmla="*/ 361950 w 723900"/>
                <a:gd name="connsiteY14" fmla="*/ 24813 h 812482"/>
                <a:gd name="connsiteX15" fmla="*/ 460800 w 723900"/>
                <a:gd name="connsiteY15" fmla="*/ 107633 h 812482"/>
                <a:gd name="connsiteX16" fmla="*/ 263100 w 723900"/>
                <a:gd name="connsiteY16" fmla="*/ 107633 h 812482"/>
                <a:gd name="connsiteX17" fmla="*/ 142875 w 723900"/>
                <a:gd name="connsiteY17" fmla="*/ 126683 h 812482"/>
                <a:gd name="connsiteX18" fmla="*/ 581025 w 723900"/>
                <a:gd name="connsiteY18" fmla="*/ 126683 h 812482"/>
                <a:gd name="connsiteX19" fmla="*/ 581025 w 723900"/>
                <a:gd name="connsiteY19" fmla="*/ 427539 h 812482"/>
                <a:gd name="connsiteX20" fmla="*/ 466249 w 723900"/>
                <a:gd name="connsiteY20" fmla="*/ 542315 h 812482"/>
                <a:gd name="connsiteX21" fmla="*/ 257651 w 723900"/>
                <a:gd name="connsiteY21" fmla="*/ 542315 h 812482"/>
                <a:gd name="connsiteX22" fmla="*/ 142875 w 723900"/>
                <a:gd name="connsiteY22" fmla="*/ 427539 h 812482"/>
                <a:gd name="connsiteX23" fmla="*/ 123825 w 723900"/>
                <a:gd name="connsiteY23" fmla="*/ 225476 h 812482"/>
                <a:gd name="connsiteX24" fmla="*/ 123825 w 723900"/>
                <a:gd name="connsiteY24" fmla="*/ 408489 h 812482"/>
                <a:gd name="connsiteX25" fmla="*/ 23660 w 723900"/>
                <a:gd name="connsiteY25" fmla="*/ 308324 h 812482"/>
                <a:gd name="connsiteX26" fmla="*/ 19212 w 723900"/>
                <a:gd name="connsiteY26" fmla="*/ 330813 h 812482"/>
                <a:gd name="connsiteX27" fmla="*/ 243707 w 723900"/>
                <a:gd name="connsiteY27" fmla="*/ 555308 h 812482"/>
                <a:gd name="connsiteX28" fmla="*/ 19212 w 723900"/>
                <a:gd name="connsiteY28" fmla="*/ 779802 h 812482"/>
                <a:gd name="connsiteX29" fmla="*/ 19078 w 723900"/>
                <a:gd name="connsiteY29" fmla="*/ 779801 h 812482"/>
                <a:gd name="connsiteX30" fmla="*/ 19050 w 723900"/>
                <a:gd name="connsiteY30" fmla="*/ 779736 h 812482"/>
                <a:gd name="connsiteX31" fmla="*/ 19050 w 723900"/>
                <a:gd name="connsiteY31" fmla="*/ 330879 h 812482"/>
                <a:gd name="connsiteX32" fmla="*/ 19146 w 723900"/>
                <a:gd name="connsiteY32" fmla="*/ 330785 h 812482"/>
                <a:gd name="connsiteX33" fmla="*/ 19212 w 723900"/>
                <a:gd name="connsiteY33" fmla="*/ 330813 h 812482"/>
                <a:gd name="connsiteX34" fmla="*/ 32680 w 723900"/>
                <a:gd name="connsiteY34" fmla="*/ 793271 h 812482"/>
                <a:gd name="connsiteX35" fmla="*/ 257851 w 723900"/>
                <a:gd name="connsiteY35" fmla="*/ 568100 h 812482"/>
                <a:gd name="connsiteX36" fmla="*/ 358140 w 723900"/>
                <a:gd name="connsiteY36" fmla="*/ 523237 h 812482"/>
                <a:gd name="connsiteX37" fmla="*/ 463020 w 723900"/>
                <a:gd name="connsiteY37" fmla="*/ 565033 h 812482"/>
                <a:gd name="connsiteX38" fmla="*/ 691220 w 723900"/>
                <a:gd name="connsiteY38" fmla="*/ 793271 h 812482"/>
                <a:gd name="connsiteX39" fmla="*/ 691219 w 723900"/>
                <a:gd name="connsiteY39" fmla="*/ 793405 h 812482"/>
                <a:gd name="connsiteX40" fmla="*/ 691153 w 723900"/>
                <a:gd name="connsiteY40" fmla="*/ 793433 h 812482"/>
                <a:gd name="connsiteX41" fmla="*/ 32747 w 723900"/>
                <a:gd name="connsiteY41" fmla="*/ 793433 h 812482"/>
                <a:gd name="connsiteX42" fmla="*/ 32653 w 723900"/>
                <a:gd name="connsiteY42" fmla="*/ 793336 h 812482"/>
                <a:gd name="connsiteX43" fmla="*/ 32680 w 723900"/>
                <a:gd name="connsiteY43" fmla="*/ 793271 h 812482"/>
                <a:gd name="connsiteX44" fmla="*/ 704688 w 723900"/>
                <a:gd name="connsiteY44" fmla="*/ 779802 h 812482"/>
                <a:gd name="connsiteX45" fmla="*/ 480193 w 723900"/>
                <a:gd name="connsiteY45" fmla="*/ 555308 h 812482"/>
                <a:gd name="connsiteX46" fmla="*/ 704688 w 723900"/>
                <a:gd name="connsiteY46" fmla="*/ 330813 h 812482"/>
                <a:gd name="connsiteX47" fmla="*/ 704822 w 723900"/>
                <a:gd name="connsiteY47" fmla="*/ 330814 h 812482"/>
                <a:gd name="connsiteX48" fmla="*/ 704850 w 723900"/>
                <a:gd name="connsiteY48" fmla="*/ 330879 h 812482"/>
                <a:gd name="connsiteX49" fmla="*/ 704850 w 723900"/>
                <a:gd name="connsiteY49" fmla="*/ 779736 h 812482"/>
                <a:gd name="connsiteX50" fmla="*/ 704754 w 723900"/>
                <a:gd name="connsiteY50" fmla="*/ 779830 h 812482"/>
                <a:gd name="connsiteX51" fmla="*/ 704688 w 723900"/>
                <a:gd name="connsiteY51" fmla="*/ 779802 h 8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23900" h="812482">
                  <a:moveTo>
                    <a:pt x="600075" y="200749"/>
                  </a:moveTo>
                  <a:lnTo>
                    <a:pt x="600075" y="107633"/>
                  </a:lnTo>
                  <a:lnTo>
                    <a:pt x="490471" y="107633"/>
                  </a:lnTo>
                  <a:lnTo>
                    <a:pt x="361950" y="0"/>
                  </a:lnTo>
                  <a:lnTo>
                    <a:pt x="233429" y="107633"/>
                  </a:lnTo>
                  <a:lnTo>
                    <a:pt x="123825" y="107633"/>
                  </a:lnTo>
                  <a:lnTo>
                    <a:pt x="123825" y="200749"/>
                  </a:lnTo>
                  <a:lnTo>
                    <a:pt x="0" y="303171"/>
                  </a:lnTo>
                  <a:lnTo>
                    <a:pt x="0" y="812483"/>
                  </a:lnTo>
                  <a:lnTo>
                    <a:pt x="723900" y="812483"/>
                  </a:lnTo>
                  <a:lnTo>
                    <a:pt x="723900" y="303171"/>
                  </a:lnTo>
                  <a:close/>
                  <a:moveTo>
                    <a:pt x="600075" y="225514"/>
                  </a:moveTo>
                  <a:lnTo>
                    <a:pt x="700240" y="308381"/>
                  </a:lnTo>
                  <a:lnTo>
                    <a:pt x="600075" y="408489"/>
                  </a:lnTo>
                  <a:close/>
                  <a:moveTo>
                    <a:pt x="361950" y="24813"/>
                  </a:moveTo>
                  <a:lnTo>
                    <a:pt x="460800" y="107633"/>
                  </a:lnTo>
                  <a:lnTo>
                    <a:pt x="263100" y="107633"/>
                  </a:lnTo>
                  <a:close/>
                  <a:moveTo>
                    <a:pt x="142875" y="126683"/>
                  </a:moveTo>
                  <a:lnTo>
                    <a:pt x="581025" y="126683"/>
                  </a:lnTo>
                  <a:lnTo>
                    <a:pt x="581025" y="427539"/>
                  </a:lnTo>
                  <a:lnTo>
                    <a:pt x="466249" y="542315"/>
                  </a:lnTo>
                  <a:cubicBezTo>
                    <a:pt x="406036" y="491402"/>
                    <a:pt x="317864" y="491402"/>
                    <a:pt x="257651" y="542315"/>
                  </a:cubicBezTo>
                  <a:lnTo>
                    <a:pt x="142875" y="427539"/>
                  </a:lnTo>
                  <a:close/>
                  <a:moveTo>
                    <a:pt x="123825" y="225476"/>
                  </a:moveTo>
                  <a:lnTo>
                    <a:pt x="123825" y="408489"/>
                  </a:lnTo>
                  <a:lnTo>
                    <a:pt x="23660" y="308324"/>
                  </a:lnTo>
                  <a:close/>
                  <a:moveTo>
                    <a:pt x="19212" y="330813"/>
                  </a:moveTo>
                  <a:lnTo>
                    <a:pt x="243707" y="555308"/>
                  </a:lnTo>
                  <a:lnTo>
                    <a:pt x="19212" y="779802"/>
                  </a:lnTo>
                  <a:cubicBezTo>
                    <a:pt x="19175" y="779839"/>
                    <a:pt x="19114" y="779838"/>
                    <a:pt x="19078" y="779801"/>
                  </a:cubicBezTo>
                  <a:cubicBezTo>
                    <a:pt x="19060" y="779783"/>
                    <a:pt x="19050" y="779760"/>
                    <a:pt x="19050" y="779736"/>
                  </a:cubicBezTo>
                  <a:lnTo>
                    <a:pt x="19050" y="330879"/>
                  </a:lnTo>
                  <a:cubicBezTo>
                    <a:pt x="19051" y="330827"/>
                    <a:pt x="19094" y="330785"/>
                    <a:pt x="19146" y="330785"/>
                  </a:cubicBezTo>
                  <a:cubicBezTo>
                    <a:pt x="19171" y="330786"/>
                    <a:pt x="19195" y="330796"/>
                    <a:pt x="19212" y="330813"/>
                  </a:cubicBezTo>
                  <a:close/>
                  <a:moveTo>
                    <a:pt x="32680" y="793271"/>
                  </a:moveTo>
                  <a:lnTo>
                    <a:pt x="257851" y="568100"/>
                  </a:lnTo>
                  <a:cubicBezTo>
                    <a:pt x="284321" y="540882"/>
                    <a:pt x="320207" y="524829"/>
                    <a:pt x="358140" y="523237"/>
                  </a:cubicBezTo>
                  <a:cubicBezTo>
                    <a:pt x="397374" y="522071"/>
                    <a:pt x="435341" y="537201"/>
                    <a:pt x="463020" y="565033"/>
                  </a:cubicBezTo>
                  <a:lnTo>
                    <a:pt x="691220" y="793271"/>
                  </a:lnTo>
                  <a:cubicBezTo>
                    <a:pt x="691257" y="793308"/>
                    <a:pt x="691256" y="793369"/>
                    <a:pt x="691219" y="793405"/>
                  </a:cubicBezTo>
                  <a:cubicBezTo>
                    <a:pt x="691201" y="793422"/>
                    <a:pt x="691178" y="793433"/>
                    <a:pt x="691153" y="793433"/>
                  </a:cubicBezTo>
                  <a:lnTo>
                    <a:pt x="32747" y="793433"/>
                  </a:lnTo>
                  <a:cubicBezTo>
                    <a:pt x="32695" y="793432"/>
                    <a:pt x="32653" y="793389"/>
                    <a:pt x="32653" y="793336"/>
                  </a:cubicBezTo>
                  <a:cubicBezTo>
                    <a:pt x="32654" y="793312"/>
                    <a:pt x="32663" y="793288"/>
                    <a:pt x="32680" y="793271"/>
                  </a:cubicBezTo>
                  <a:close/>
                  <a:moveTo>
                    <a:pt x="704688" y="779802"/>
                  </a:moveTo>
                  <a:lnTo>
                    <a:pt x="480193" y="555308"/>
                  </a:lnTo>
                  <a:lnTo>
                    <a:pt x="704688" y="330813"/>
                  </a:lnTo>
                  <a:cubicBezTo>
                    <a:pt x="704725" y="330776"/>
                    <a:pt x="704786" y="330777"/>
                    <a:pt x="704822" y="330814"/>
                  </a:cubicBezTo>
                  <a:cubicBezTo>
                    <a:pt x="704840" y="330832"/>
                    <a:pt x="704850" y="330855"/>
                    <a:pt x="704850" y="330879"/>
                  </a:cubicBezTo>
                  <a:lnTo>
                    <a:pt x="704850" y="779736"/>
                  </a:lnTo>
                  <a:cubicBezTo>
                    <a:pt x="704849" y="779788"/>
                    <a:pt x="704806" y="779830"/>
                    <a:pt x="704754" y="779830"/>
                  </a:cubicBezTo>
                  <a:cubicBezTo>
                    <a:pt x="704729" y="779829"/>
                    <a:pt x="704705" y="779819"/>
                    <a:pt x="704688" y="779802"/>
                  </a:cubicBezTo>
                  <a:close/>
                </a:path>
              </a:pathLst>
            </a:custGeom>
            <a:solidFill>
              <a:srgbClr val="ED4747"/>
            </a:solidFill>
            <a:ln w="9525" cap="flat">
              <a:noFill/>
              <a:prstDash val="solid"/>
              <a:miter/>
            </a:ln>
          </p:spPr>
          <p:txBody>
            <a:bodyPr rtlCol="0" anchor="ctr"/>
            <a:lstStyle/>
            <a:p>
              <a:endParaRPr lang="en-US"/>
            </a:p>
          </p:txBody>
        </p:sp>
        <p:pic>
          <p:nvPicPr>
            <p:cNvPr id="2057" name="Graphic 2056" descr="Key with solid fill">
              <a:extLst>
                <a:ext uri="{FF2B5EF4-FFF2-40B4-BE49-F238E27FC236}">
                  <a16:creationId xmlns:a16="http://schemas.microsoft.com/office/drawing/2014/main" id="{C32B5687-1BB9-204C-C6A3-61F0388817D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237228" y="2854476"/>
              <a:ext cx="327800" cy="327800"/>
            </a:xfrm>
            <a:prstGeom prst="rect">
              <a:avLst/>
            </a:prstGeom>
          </p:spPr>
        </p:pic>
      </p:grpSp>
      <p:sp>
        <p:nvSpPr>
          <p:cNvPr id="2" name="Title 1">
            <a:extLst>
              <a:ext uri="{FF2B5EF4-FFF2-40B4-BE49-F238E27FC236}">
                <a16:creationId xmlns:a16="http://schemas.microsoft.com/office/drawing/2014/main" id="{45EAA5CA-54CF-B3E5-8BBF-96FDA8E34B7A}"/>
              </a:ext>
            </a:extLst>
          </p:cNvPr>
          <p:cNvSpPr>
            <a:spLocks noGrp="1"/>
          </p:cNvSpPr>
          <p:nvPr>
            <p:ph type="title"/>
          </p:nvPr>
        </p:nvSpPr>
        <p:spPr/>
        <p:txBody>
          <a:bodyPr/>
          <a:lstStyle/>
          <a:p>
            <a:r>
              <a:rPr lang="en-US">
                <a:cs typeface="Calibri Light"/>
              </a:rPr>
              <a:t>Hybrid Encryption</a:t>
            </a:r>
            <a:endParaRPr lang="en-US"/>
          </a:p>
        </p:txBody>
      </p:sp>
      <p:sp>
        <p:nvSpPr>
          <p:cNvPr id="6" name="Slide Number Placeholder 5">
            <a:extLst>
              <a:ext uri="{FF2B5EF4-FFF2-40B4-BE49-F238E27FC236}">
                <a16:creationId xmlns:a16="http://schemas.microsoft.com/office/drawing/2014/main" id="{DB43A0BB-EEDA-04A5-EB8F-50366BCDC6B9}"/>
              </a:ext>
            </a:extLst>
          </p:cNvPr>
          <p:cNvSpPr>
            <a:spLocks noGrp="1"/>
          </p:cNvSpPr>
          <p:nvPr>
            <p:ph type="sldNum" sz="quarter" idx="12"/>
          </p:nvPr>
        </p:nvSpPr>
        <p:spPr/>
        <p:txBody>
          <a:bodyPr/>
          <a:lstStyle/>
          <a:p>
            <a:fld id="{A8AB81F3-D877-40AB-B9C6-5DBC3A20DFE8}" type="slidenum">
              <a:rPr lang="en-US" smtClean="0"/>
              <a:t>5</a:t>
            </a:fld>
            <a:endParaRPr lang="en-US"/>
          </a:p>
        </p:txBody>
      </p:sp>
      <p:pic>
        <p:nvPicPr>
          <p:cNvPr id="2050" name="Frodo2" descr="See the source image">
            <a:extLst>
              <a:ext uri="{FF2B5EF4-FFF2-40B4-BE49-F238E27FC236}">
                <a16:creationId xmlns:a16="http://schemas.microsoft.com/office/drawing/2014/main" id="{6285940C-3856-EDE9-AA91-1BFE5971EAE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51409" y="1557068"/>
            <a:ext cx="1350627" cy="9293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Frodo1" descr="See the source image">
            <a:extLst>
              <a:ext uri="{FF2B5EF4-FFF2-40B4-BE49-F238E27FC236}">
                <a16:creationId xmlns:a16="http://schemas.microsoft.com/office/drawing/2014/main" id="{64CD7D20-495F-ED9A-26B4-0A744659AED6}"/>
              </a:ext>
            </a:extLst>
          </p:cNvPr>
          <p:cNvPicPr>
            <a:picLocks noChangeAspect="1"/>
          </p:cNvPicPr>
          <p:nvPr/>
        </p:nvPicPr>
        <p:blipFill rotWithShape="1">
          <a:blip r:embed="rId16">
            <a:extLst>
              <a:ext uri="{28A0092B-C50C-407E-A947-70E740481C1C}">
                <a14:useLocalDpi xmlns:a14="http://schemas.microsoft.com/office/drawing/2010/main" val="0"/>
              </a:ext>
            </a:extLst>
          </a:blip>
          <a:srcRect l="4874" t="-140" r="1700" b="18733"/>
          <a:stretch/>
        </p:blipFill>
        <p:spPr bwMode="auto">
          <a:xfrm>
            <a:off x="3451409" y="1557068"/>
            <a:ext cx="1350627" cy="9293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Gandalf" descr="See the source image">
            <a:extLst>
              <a:ext uri="{FF2B5EF4-FFF2-40B4-BE49-F238E27FC236}">
                <a16:creationId xmlns:a16="http://schemas.microsoft.com/office/drawing/2014/main" id="{284680E1-F6A6-9E87-BEA9-3CD0451185F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50678" y="1543182"/>
            <a:ext cx="929379" cy="92937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Keygen Textbox">
                <a:extLst>
                  <a:ext uri="{FF2B5EF4-FFF2-40B4-BE49-F238E27FC236}">
                    <a16:creationId xmlns:a16="http://schemas.microsoft.com/office/drawing/2014/main" id="{DE950BF2-E782-9CCB-9617-4B46719D3DC9}"/>
                  </a:ext>
                </a:extLst>
              </p:cNvPr>
              <p:cNvSpPr txBox="1"/>
              <p:nvPr/>
            </p:nvSpPr>
            <p:spPr>
              <a:xfrm>
                <a:off x="4066196" y="2738509"/>
                <a:ext cx="138544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𝐾𝑒𝑦𝑔𝑒𝑛</m:t>
                      </m:r>
                      <m:r>
                        <a:rPr lang="en-US" sz="2400" b="0" i="1" smtClean="0">
                          <a:latin typeface="Cambria Math" panose="02040503050406030204" pitchFamily="18" charset="0"/>
                        </a:rPr>
                        <m:t>()</m:t>
                      </m:r>
                    </m:oMath>
                  </m:oMathPara>
                </a14:m>
                <a:endParaRPr lang="en-US" sz="2400" dirty="0"/>
              </a:p>
            </p:txBody>
          </p:sp>
        </mc:Choice>
        <mc:Fallback xmlns="">
          <p:sp>
            <p:nvSpPr>
              <p:cNvPr id="4" name="Keygen Textbox">
                <a:extLst>
                  <a:ext uri="{FF2B5EF4-FFF2-40B4-BE49-F238E27FC236}">
                    <a16:creationId xmlns:a16="http://schemas.microsoft.com/office/drawing/2014/main" id="{DE950BF2-E782-9CCB-9617-4B46719D3DC9}"/>
                  </a:ext>
                </a:extLst>
              </p:cNvPr>
              <p:cNvSpPr txBox="1">
                <a:spLocks noRot="1" noChangeAspect="1" noMove="1" noResize="1" noEditPoints="1" noAdjustHandles="1" noChangeArrowheads="1" noChangeShapeType="1" noTextEdit="1"/>
              </p:cNvSpPr>
              <p:nvPr/>
            </p:nvSpPr>
            <p:spPr>
              <a:xfrm>
                <a:off x="4066196" y="2738509"/>
                <a:ext cx="1385444" cy="369332"/>
              </a:xfrm>
              <a:prstGeom prst="rect">
                <a:avLst/>
              </a:prstGeom>
              <a:blipFill>
                <a:blip r:embed="rId18"/>
                <a:stretch>
                  <a:fillRect l="-7048" r="-7930" b="-34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Enc textbox">
                <a:extLst>
                  <a:ext uri="{FF2B5EF4-FFF2-40B4-BE49-F238E27FC236}">
                    <a16:creationId xmlns:a16="http://schemas.microsoft.com/office/drawing/2014/main" id="{7E5E758E-3477-BBD4-6F7C-BA96EAAB819C}"/>
                  </a:ext>
                </a:extLst>
              </p:cNvPr>
              <p:cNvSpPr txBox="1"/>
              <p:nvPr/>
            </p:nvSpPr>
            <p:spPr>
              <a:xfrm>
                <a:off x="7550678" y="3636675"/>
                <a:ext cx="198785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𝐸𝑛𝑐</m:t>
                      </m:r>
                      <m:r>
                        <a:rPr lang="en-US" sz="2400" b="0" i="1" smtClean="0">
                          <a:latin typeface="Cambria Math" panose="02040503050406030204" pitchFamily="18" charset="0"/>
                        </a:rPr>
                        <m:t>(       ;        )</m:t>
                      </m:r>
                    </m:oMath>
                  </m:oMathPara>
                </a14:m>
                <a:endParaRPr lang="en-US" sz="2400"/>
              </a:p>
            </p:txBody>
          </p:sp>
        </mc:Choice>
        <mc:Fallback xmlns="">
          <p:sp>
            <p:nvSpPr>
              <p:cNvPr id="5" name="Enc textbox">
                <a:extLst>
                  <a:ext uri="{FF2B5EF4-FFF2-40B4-BE49-F238E27FC236}">
                    <a16:creationId xmlns:a16="http://schemas.microsoft.com/office/drawing/2014/main" id="{7E5E758E-3477-BBD4-6F7C-BA96EAAB819C}"/>
                  </a:ext>
                </a:extLst>
              </p:cNvPr>
              <p:cNvSpPr txBox="1">
                <a:spLocks noRot="1" noChangeAspect="1" noMove="1" noResize="1" noEditPoints="1" noAdjustHandles="1" noChangeArrowheads="1" noChangeShapeType="1" noTextEdit="1"/>
              </p:cNvSpPr>
              <p:nvPr/>
            </p:nvSpPr>
            <p:spPr>
              <a:xfrm>
                <a:off x="7550678" y="3636675"/>
                <a:ext cx="1987852" cy="369332"/>
              </a:xfrm>
              <a:prstGeom prst="rect">
                <a:avLst/>
              </a:prstGeom>
              <a:blipFill>
                <a:blip r:embed="rId19"/>
                <a:stretch>
                  <a:fillRect l="-3374" r="-4908" b="-35000"/>
                </a:stretch>
              </a:blipFill>
            </p:spPr>
            <p:txBody>
              <a:bodyPr/>
              <a:lstStyle/>
              <a:p>
                <a:r>
                  <a:rPr lang="en-US">
                    <a:noFill/>
                  </a:rPr>
                  <a:t> </a:t>
                </a:r>
              </a:p>
            </p:txBody>
          </p:sp>
        </mc:Fallback>
      </mc:AlternateContent>
      <p:pic>
        <p:nvPicPr>
          <p:cNvPr id="20" name="Big aes key 1" descr="Key with solid fill">
            <a:extLst>
              <a:ext uri="{FF2B5EF4-FFF2-40B4-BE49-F238E27FC236}">
                <a16:creationId xmlns:a16="http://schemas.microsoft.com/office/drawing/2014/main" id="{ABFB26D2-405E-942E-0686-CC6F87BE71E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8881841" y="2680859"/>
            <a:ext cx="484632" cy="484632"/>
          </a:xfrm>
          <a:prstGeom prst="rect">
            <a:avLst/>
          </a:prstGeom>
        </p:spPr>
      </p:pic>
      <p:cxnSp>
        <p:nvCxnSpPr>
          <p:cNvPr id="22" name="keygen to keys">
            <a:extLst>
              <a:ext uri="{FF2B5EF4-FFF2-40B4-BE49-F238E27FC236}">
                <a16:creationId xmlns:a16="http://schemas.microsoft.com/office/drawing/2014/main" id="{18C61CB3-D5EE-68ED-648E-7D3E73C99439}"/>
              </a:ext>
            </a:extLst>
          </p:cNvPr>
          <p:cNvCxnSpPr>
            <a:cxnSpLocks/>
            <a:stCxn id="4" idx="1"/>
          </p:cNvCxnSpPr>
          <p:nvPr/>
        </p:nvCxnSpPr>
        <p:spPr>
          <a:xfrm flipH="1">
            <a:off x="3703856" y="2923175"/>
            <a:ext cx="36576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5" name="sk">
            <a:extLst>
              <a:ext uri="{FF2B5EF4-FFF2-40B4-BE49-F238E27FC236}">
                <a16:creationId xmlns:a16="http://schemas.microsoft.com/office/drawing/2014/main" id="{6D512D35-7E5B-96B7-60D9-DD50A37033CA}"/>
              </a:ext>
            </a:extLst>
          </p:cNvPr>
          <p:cNvGrpSpPr/>
          <p:nvPr/>
        </p:nvGrpSpPr>
        <p:grpSpPr>
          <a:xfrm>
            <a:off x="2752656" y="2534023"/>
            <a:ext cx="508622" cy="776738"/>
            <a:chOff x="2704244" y="2505013"/>
            <a:chExt cx="508622" cy="776738"/>
          </a:xfrm>
        </p:grpSpPr>
        <p:pic>
          <p:nvPicPr>
            <p:cNvPr id="13" name="Graphic 12" descr="Old Key outline">
              <a:extLst>
                <a:ext uri="{FF2B5EF4-FFF2-40B4-BE49-F238E27FC236}">
                  <a16:creationId xmlns:a16="http://schemas.microsoft.com/office/drawing/2014/main" id="{F514BC98-5F05-191B-ABC0-3B381E3B454D}"/>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728234" y="2505013"/>
              <a:ext cx="484632" cy="484632"/>
            </a:xfrm>
            <a:prstGeom prst="rect">
              <a:avLst/>
            </a:prstGeom>
          </p:spPr>
        </p:pic>
        <p:sp>
          <p:nvSpPr>
            <p:cNvPr id="34" name="TextBox 33">
              <a:extLst>
                <a:ext uri="{FF2B5EF4-FFF2-40B4-BE49-F238E27FC236}">
                  <a16:creationId xmlns:a16="http://schemas.microsoft.com/office/drawing/2014/main" id="{C7018717-9C18-2074-D152-6B3B0EBC6F24}"/>
                </a:ext>
              </a:extLst>
            </p:cNvPr>
            <p:cNvSpPr txBox="1"/>
            <p:nvPr/>
          </p:nvSpPr>
          <p:spPr>
            <a:xfrm>
              <a:off x="2704244" y="2881641"/>
              <a:ext cx="402674" cy="400110"/>
            </a:xfrm>
            <a:prstGeom prst="rect">
              <a:avLst/>
            </a:prstGeom>
            <a:noFill/>
          </p:spPr>
          <p:txBody>
            <a:bodyPr wrap="none" rtlCol="0">
              <a:spAutoFit/>
            </a:bodyPr>
            <a:lstStyle/>
            <a:p>
              <a:r>
                <a:rPr lang="en-US" sz="2000" err="1">
                  <a:solidFill>
                    <a:srgbClr val="ED4747"/>
                  </a:solidFill>
                </a:rPr>
                <a:t>sk</a:t>
              </a:r>
              <a:endParaRPr lang="en-US">
                <a:solidFill>
                  <a:srgbClr val="ED4747"/>
                </a:solidFill>
              </a:endParaRPr>
            </a:p>
          </p:txBody>
        </p:sp>
      </p:grpSp>
      <p:cxnSp>
        <p:nvCxnSpPr>
          <p:cNvPr id="53" name="enc to dec">
            <a:extLst>
              <a:ext uri="{FF2B5EF4-FFF2-40B4-BE49-F238E27FC236}">
                <a16:creationId xmlns:a16="http://schemas.microsoft.com/office/drawing/2014/main" id="{BBD53CC9-1771-049C-0357-B974F8237C29}"/>
              </a:ext>
            </a:extLst>
          </p:cNvPr>
          <p:cNvCxnSpPr>
            <a:cxnSpLocks/>
          </p:cNvCxnSpPr>
          <p:nvPr/>
        </p:nvCxnSpPr>
        <p:spPr>
          <a:xfrm flipH="1">
            <a:off x="4350954" y="4683887"/>
            <a:ext cx="3199724" cy="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pic>
        <p:nvPicPr>
          <p:cNvPr id="62" name="dec sk" descr="Old Key outline">
            <a:extLst>
              <a:ext uri="{FF2B5EF4-FFF2-40B4-BE49-F238E27FC236}">
                <a16:creationId xmlns:a16="http://schemas.microsoft.com/office/drawing/2014/main" id="{A289D523-B637-6444-A7A8-43AC49828773}"/>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041285" y="4386448"/>
            <a:ext cx="484632" cy="484632"/>
          </a:xfrm>
          <a:prstGeom prst="rect">
            <a:avLst/>
          </a:prstGeom>
        </p:spPr>
      </p:pic>
      <p:cxnSp>
        <p:nvCxnSpPr>
          <p:cNvPr id="2077" name="aes key to msg">
            <a:extLst>
              <a:ext uri="{FF2B5EF4-FFF2-40B4-BE49-F238E27FC236}">
                <a16:creationId xmlns:a16="http://schemas.microsoft.com/office/drawing/2014/main" id="{7BFA7FD8-7FA2-0E1C-B1BF-0623DDFB5B50}"/>
              </a:ext>
            </a:extLst>
          </p:cNvPr>
          <p:cNvCxnSpPr>
            <a:cxnSpLocks/>
          </p:cNvCxnSpPr>
          <p:nvPr/>
        </p:nvCxnSpPr>
        <p:spPr>
          <a:xfrm>
            <a:off x="9101974" y="3075358"/>
            <a:ext cx="0" cy="353642"/>
          </a:xfrm>
          <a:prstGeom prst="straightConnector1">
            <a:avLst/>
          </a:prstGeom>
          <a:ln w="57150">
            <a:solidFill>
              <a:srgbClr val="ED4747"/>
            </a:solidFill>
            <a:tailEnd type="triangle"/>
          </a:ln>
        </p:spPr>
        <p:style>
          <a:lnRef idx="1">
            <a:schemeClr val="accent1"/>
          </a:lnRef>
          <a:fillRef idx="0">
            <a:schemeClr val="accent1"/>
          </a:fillRef>
          <a:effectRef idx="0">
            <a:schemeClr val="accent1"/>
          </a:effectRef>
          <a:fontRef idx="minor">
            <a:schemeClr val="tx1"/>
          </a:fontRef>
        </p:style>
      </p:cxnSp>
      <p:cxnSp>
        <p:nvCxnSpPr>
          <p:cNvPr id="2083" name="dec to dec msg">
            <a:extLst>
              <a:ext uri="{FF2B5EF4-FFF2-40B4-BE49-F238E27FC236}">
                <a16:creationId xmlns:a16="http://schemas.microsoft.com/office/drawing/2014/main" id="{CDD6D97A-B9A8-8A34-4A11-9A85DA3F918F}"/>
              </a:ext>
            </a:extLst>
          </p:cNvPr>
          <p:cNvCxnSpPr>
            <a:cxnSpLocks/>
          </p:cNvCxnSpPr>
          <p:nvPr/>
        </p:nvCxnSpPr>
        <p:spPr>
          <a:xfrm flipH="1">
            <a:off x="2128516" y="4634068"/>
            <a:ext cx="274320" cy="0"/>
          </a:xfrm>
          <a:prstGeom prst="straightConnector1">
            <a:avLst/>
          </a:prstGeom>
          <a:ln w="57150">
            <a:solidFill>
              <a:srgbClr val="ED4747"/>
            </a:solidFill>
            <a:tailEnd type="triangle"/>
          </a:ln>
        </p:spPr>
        <p:style>
          <a:lnRef idx="1">
            <a:schemeClr val="accent1"/>
          </a:lnRef>
          <a:fillRef idx="0">
            <a:schemeClr val="accent1"/>
          </a:fillRef>
          <a:effectRef idx="0">
            <a:schemeClr val="accent1"/>
          </a:effectRef>
          <a:fontRef idx="minor">
            <a:schemeClr val="tx1"/>
          </a:fontRef>
        </p:style>
      </p:cxnSp>
      <p:pic>
        <p:nvPicPr>
          <p:cNvPr id="7" name="Origami Bird 2" descr="Origami with solid fill">
            <a:extLst>
              <a:ext uri="{FF2B5EF4-FFF2-40B4-BE49-F238E27FC236}">
                <a16:creationId xmlns:a16="http://schemas.microsoft.com/office/drawing/2014/main" id="{C6957E8D-7F46-6E75-0988-9469FC2DFB3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5683747" y="4127042"/>
            <a:ext cx="484632" cy="484632"/>
          </a:xfrm>
          <a:prstGeom prst="rect">
            <a:avLst/>
          </a:prstGeom>
        </p:spPr>
      </p:pic>
      <p:grpSp>
        <p:nvGrpSpPr>
          <p:cNvPr id="17" name="pk">
            <a:extLst>
              <a:ext uri="{FF2B5EF4-FFF2-40B4-BE49-F238E27FC236}">
                <a16:creationId xmlns:a16="http://schemas.microsoft.com/office/drawing/2014/main" id="{5D8462E6-ACBF-A788-09CD-D3E7F89575C9}"/>
              </a:ext>
            </a:extLst>
          </p:cNvPr>
          <p:cNvGrpSpPr/>
          <p:nvPr/>
        </p:nvGrpSpPr>
        <p:grpSpPr>
          <a:xfrm>
            <a:off x="3209722" y="2561356"/>
            <a:ext cx="484632" cy="757552"/>
            <a:chOff x="1222173" y="2469892"/>
            <a:chExt cx="484632" cy="757552"/>
          </a:xfrm>
        </p:grpSpPr>
        <p:sp>
          <p:nvSpPr>
            <p:cNvPr id="33" name="TextBox 32">
              <a:extLst>
                <a:ext uri="{FF2B5EF4-FFF2-40B4-BE49-F238E27FC236}">
                  <a16:creationId xmlns:a16="http://schemas.microsoft.com/office/drawing/2014/main" id="{3E0B23B5-FB4B-E27B-B871-C2806997B10A}"/>
                </a:ext>
              </a:extLst>
            </p:cNvPr>
            <p:cNvSpPr txBox="1"/>
            <p:nvPr/>
          </p:nvSpPr>
          <p:spPr>
            <a:xfrm>
              <a:off x="1247396" y="2827334"/>
              <a:ext cx="436338" cy="400110"/>
            </a:xfrm>
            <a:prstGeom prst="rect">
              <a:avLst/>
            </a:prstGeom>
            <a:noFill/>
          </p:spPr>
          <p:txBody>
            <a:bodyPr wrap="none" rtlCol="0">
              <a:spAutoFit/>
            </a:bodyPr>
            <a:lstStyle/>
            <a:p>
              <a:r>
                <a:rPr lang="en-US" sz="2000">
                  <a:solidFill>
                    <a:srgbClr val="0085CA"/>
                  </a:solidFill>
                </a:rPr>
                <a:t>pk</a:t>
              </a:r>
              <a:endParaRPr lang="en-US">
                <a:solidFill>
                  <a:srgbClr val="0085CA"/>
                </a:solidFill>
              </a:endParaRPr>
            </a:p>
          </p:txBody>
        </p:sp>
        <p:pic>
          <p:nvPicPr>
            <p:cNvPr id="9" name="Graphic 8" descr="Unlock outline">
              <a:extLst>
                <a:ext uri="{FF2B5EF4-FFF2-40B4-BE49-F238E27FC236}">
                  <a16:creationId xmlns:a16="http://schemas.microsoft.com/office/drawing/2014/main" id="{4351FBF2-E0DB-B773-FD9B-478873F84F3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22173" y="2469892"/>
              <a:ext cx="484632" cy="484630"/>
            </a:xfrm>
            <a:prstGeom prst="rect">
              <a:avLst/>
            </a:prstGeom>
          </p:spPr>
        </p:pic>
      </p:grpSp>
      <p:grpSp>
        <p:nvGrpSpPr>
          <p:cNvPr id="2059" name="to Enc">
            <a:extLst>
              <a:ext uri="{FF2B5EF4-FFF2-40B4-BE49-F238E27FC236}">
                <a16:creationId xmlns:a16="http://schemas.microsoft.com/office/drawing/2014/main" id="{7C3A66C6-1AE3-B753-F78D-7FAD6108DE17}"/>
              </a:ext>
            </a:extLst>
          </p:cNvPr>
          <p:cNvGrpSpPr/>
          <p:nvPr/>
        </p:nvGrpSpPr>
        <p:grpSpPr>
          <a:xfrm>
            <a:off x="4350954" y="3280337"/>
            <a:ext cx="3199724" cy="539519"/>
            <a:chOff x="3532208" y="3280337"/>
            <a:chExt cx="3199724" cy="539519"/>
          </a:xfrm>
        </p:grpSpPr>
        <p:cxnSp>
          <p:nvCxnSpPr>
            <p:cNvPr id="24" name="Straight Arrow Connector 23">
              <a:extLst>
                <a:ext uri="{FF2B5EF4-FFF2-40B4-BE49-F238E27FC236}">
                  <a16:creationId xmlns:a16="http://schemas.microsoft.com/office/drawing/2014/main" id="{DA245FA1-366D-E70E-69AD-D6347C262360}"/>
                </a:ext>
              </a:extLst>
            </p:cNvPr>
            <p:cNvCxnSpPr>
              <a:cxnSpLocks/>
            </p:cNvCxnSpPr>
            <p:nvPr/>
          </p:nvCxnSpPr>
          <p:spPr>
            <a:xfrm>
              <a:off x="3532208" y="3819856"/>
              <a:ext cx="319972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2058" name="Graphic 2057" descr="Unlock outline">
              <a:extLst>
                <a:ext uri="{FF2B5EF4-FFF2-40B4-BE49-F238E27FC236}">
                  <a16:creationId xmlns:a16="http://schemas.microsoft.com/office/drawing/2014/main" id="{88DACDB9-072C-26CC-1F5A-A6B2129642A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4865001" y="3280337"/>
              <a:ext cx="484632" cy="484632"/>
            </a:xfrm>
            <a:prstGeom prst="rect">
              <a:avLst/>
            </a:prstGeom>
          </p:spPr>
        </p:pic>
      </p:grpSp>
      <p:sp>
        <p:nvSpPr>
          <p:cNvPr id="43" name="Frodo(PKE)">
            <a:extLst>
              <a:ext uri="{FF2B5EF4-FFF2-40B4-BE49-F238E27FC236}">
                <a16:creationId xmlns:a16="http://schemas.microsoft.com/office/drawing/2014/main" id="{82352931-654B-CDCD-E431-072ABDE6971A}"/>
              </a:ext>
            </a:extLst>
          </p:cNvPr>
          <p:cNvSpPr txBox="1"/>
          <p:nvPr/>
        </p:nvSpPr>
        <p:spPr>
          <a:xfrm>
            <a:off x="2983337" y="5404306"/>
            <a:ext cx="5934958" cy="461665"/>
          </a:xfrm>
          <a:prstGeom prst="rect">
            <a:avLst/>
          </a:prstGeom>
          <a:solidFill>
            <a:schemeClr val="bg1">
              <a:lumMod val="85000"/>
            </a:schemeClr>
          </a:solidFill>
          <a:effectLst>
            <a:outerShdw blurRad="50800" dist="38100" dir="5400000" algn="t" rotWithShape="0">
              <a:prstClr val="black">
                <a:alpha val="40000"/>
              </a:prstClr>
            </a:outerShdw>
          </a:effectLst>
        </p:spPr>
        <p:txBody>
          <a:bodyPr wrap="none" rtlCol="0">
            <a:spAutoFit/>
          </a:bodyPr>
          <a:lstStyle/>
          <a:p>
            <a:r>
              <a:rPr lang="en-US" sz="2400" b="1" dirty="0"/>
              <a:t>Frodo(PKE) </a:t>
            </a:r>
            <a:r>
              <a:rPr lang="en-US" sz="2400" b="1" dirty="0">
                <a:solidFill>
                  <a:srgbClr val="ED4747"/>
                </a:solidFill>
              </a:rPr>
              <a:t>vulnerable</a:t>
            </a:r>
            <a:r>
              <a:rPr lang="en-US" sz="2400" b="1" dirty="0"/>
              <a:t> to ciphertext mauling!</a:t>
            </a:r>
          </a:p>
        </p:txBody>
      </p:sp>
      <p:pic>
        <p:nvPicPr>
          <p:cNvPr id="3" name="Big aes key 2" descr="Key with solid fill">
            <a:extLst>
              <a:ext uri="{FF2B5EF4-FFF2-40B4-BE49-F238E27FC236}">
                <a16:creationId xmlns:a16="http://schemas.microsoft.com/office/drawing/2014/main" id="{297B1ECE-D384-2084-41E3-0F55A7373DD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853621" y="4398339"/>
            <a:ext cx="484632" cy="484632"/>
          </a:xfrm>
          <a:prstGeom prst="rect">
            <a:avLst/>
          </a:prstGeom>
        </p:spPr>
      </p:pic>
      <p:cxnSp>
        <p:nvCxnSpPr>
          <p:cNvPr id="19" name="dec msg to key">
            <a:extLst>
              <a:ext uri="{FF2B5EF4-FFF2-40B4-BE49-F238E27FC236}">
                <a16:creationId xmlns:a16="http://schemas.microsoft.com/office/drawing/2014/main" id="{BD15AE97-8846-9C18-59C4-2DA2A3CAEEAC}"/>
              </a:ext>
            </a:extLst>
          </p:cNvPr>
          <p:cNvCxnSpPr>
            <a:cxnSpLocks/>
          </p:cNvCxnSpPr>
          <p:nvPr/>
        </p:nvCxnSpPr>
        <p:spPr>
          <a:xfrm flipH="1">
            <a:off x="1339984" y="4634068"/>
            <a:ext cx="274320" cy="0"/>
          </a:xfrm>
          <a:prstGeom prst="straightConnector1">
            <a:avLst/>
          </a:prstGeom>
          <a:ln w="57150">
            <a:solidFill>
              <a:srgbClr val="ED4747"/>
            </a:solidFill>
            <a:tailEnd type="triangle"/>
          </a:ln>
        </p:spPr>
        <p:style>
          <a:lnRef idx="1">
            <a:schemeClr val="accent1"/>
          </a:lnRef>
          <a:fillRef idx="0">
            <a:schemeClr val="accent1"/>
          </a:fillRef>
          <a:effectRef idx="0">
            <a:schemeClr val="accent1"/>
          </a:effectRef>
          <a:fontRef idx="minor">
            <a:schemeClr val="tx1"/>
          </a:fontRef>
        </p:style>
      </p:cxnSp>
      <p:grpSp>
        <p:nvGrpSpPr>
          <p:cNvPr id="30" name="Sealed Envelope 2">
            <a:extLst>
              <a:ext uri="{FF2B5EF4-FFF2-40B4-BE49-F238E27FC236}">
                <a16:creationId xmlns:a16="http://schemas.microsoft.com/office/drawing/2014/main" id="{87626288-0699-96C9-131F-24EAA5BCC88E}"/>
              </a:ext>
            </a:extLst>
          </p:cNvPr>
          <p:cNvGrpSpPr/>
          <p:nvPr/>
        </p:nvGrpSpPr>
        <p:grpSpPr>
          <a:xfrm>
            <a:off x="5606023" y="4075811"/>
            <a:ext cx="640080" cy="686968"/>
            <a:chOff x="4825265" y="4281661"/>
            <a:chExt cx="417525" cy="417525"/>
          </a:xfrm>
        </p:grpSpPr>
        <p:pic>
          <p:nvPicPr>
            <p:cNvPr id="44" name="Graphic 43" descr="Envelope outline">
              <a:extLst>
                <a:ext uri="{FF2B5EF4-FFF2-40B4-BE49-F238E27FC236}">
                  <a16:creationId xmlns:a16="http://schemas.microsoft.com/office/drawing/2014/main" id="{449F9A2A-FCCA-BA60-FB4F-51D2FD0767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25265" y="4281661"/>
              <a:ext cx="417525" cy="417525"/>
            </a:xfrm>
            <a:prstGeom prst="rect">
              <a:avLst/>
            </a:prstGeom>
          </p:spPr>
        </p:pic>
        <p:pic>
          <p:nvPicPr>
            <p:cNvPr id="29" name="Graphic 28" descr="Lock with solid fill">
              <a:extLst>
                <a:ext uri="{FF2B5EF4-FFF2-40B4-BE49-F238E27FC236}">
                  <a16:creationId xmlns:a16="http://schemas.microsoft.com/office/drawing/2014/main" id="{7A947C6C-BED1-247E-E7D8-AE682AA2CC6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82198" y="4346528"/>
              <a:ext cx="307601" cy="307601"/>
            </a:xfrm>
            <a:prstGeom prst="rect">
              <a:avLst/>
            </a:prstGeom>
          </p:spPr>
        </p:pic>
      </p:grpSp>
      <p:pic>
        <p:nvPicPr>
          <p:cNvPr id="32" name="Big Skull" descr="Skull with solid fill">
            <a:extLst>
              <a:ext uri="{FF2B5EF4-FFF2-40B4-BE49-F238E27FC236}">
                <a16:creationId xmlns:a16="http://schemas.microsoft.com/office/drawing/2014/main" id="{929D2AEB-DBEC-1B5C-F0F5-552844083597}"/>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49346" y="4391752"/>
            <a:ext cx="484632" cy="484632"/>
          </a:xfrm>
          <a:prstGeom prst="rect">
            <a:avLst/>
          </a:prstGeom>
        </p:spPr>
      </p:pic>
      <p:grpSp>
        <p:nvGrpSpPr>
          <p:cNvPr id="36" name="Sealed Envelope 1">
            <a:extLst>
              <a:ext uri="{FF2B5EF4-FFF2-40B4-BE49-F238E27FC236}">
                <a16:creationId xmlns:a16="http://schemas.microsoft.com/office/drawing/2014/main" id="{F289BF82-C941-0E8D-3A9B-1D836F116EF7}"/>
              </a:ext>
            </a:extLst>
          </p:cNvPr>
          <p:cNvGrpSpPr/>
          <p:nvPr/>
        </p:nvGrpSpPr>
        <p:grpSpPr>
          <a:xfrm>
            <a:off x="8788856" y="3500327"/>
            <a:ext cx="642609" cy="642609"/>
            <a:chOff x="4825265" y="4281661"/>
            <a:chExt cx="417525" cy="417525"/>
          </a:xfrm>
        </p:grpSpPr>
        <p:pic>
          <p:nvPicPr>
            <p:cNvPr id="37" name="Graphic 36" descr="Envelope outline">
              <a:extLst>
                <a:ext uri="{FF2B5EF4-FFF2-40B4-BE49-F238E27FC236}">
                  <a16:creationId xmlns:a16="http://schemas.microsoft.com/office/drawing/2014/main" id="{128B2A32-D010-A85A-0611-C8888E09F9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25265" y="4281661"/>
              <a:ext cx="417525" cy="417525"/>
            </a:xfrm>
            <a:prstGeom prst="rect">
              <a:avLst/>
            </a:prstGeom>
          </p:spPr>
        </p:pic>
        <p:pic>
          <p:nvPicPr>
            <p:cNvPr id="39" name="Graphic 38" descr="Lock with solid fill">
              <a:extLst>
                <a:ext uri="{FF2B5EF4-FFF2-40B4-BE49-F238E27FC236}">
                  <a16:creationId xmlns:a16="http://schemas.microsoft.com/office/drawing/2014/main" id="{D10FD410-9314-A705-72A6-6FD1EA5B7B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82197" y="4346530"/>
              <a:ext cx="307601" cy="307601"/>
            </a:xfrm>
            <a:prstGeom prst="rect">
              <a:avLst/>
            </a:prstGeom>
          </p:spPr>
        </p:pic>
      </p:grpSp>
      <p:pic>
        <p:nvPicPr>
          <p:cNvPr id="38" name="Saruman">
            <a:extLst>
              <a:ext uri="{FF2B5EF4-FFF2-40B4-BE49-F238E27FC236}">
                <a16:creationId xmlns:a16="http://schemas.microsoft.com/office/drawing/2014/main" id="{A5531075-E7BA-C3B4-FC09-B335181C94CF}"/>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529126" y="3632412"/>
            <a:ext cx="1773936" cy="1039416"/>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E8ED596-280A-BE48-3E9E-3A62C66B2B6D}"/>
                  </a:ext>
                </a:extLst>
              </p:cNvPr>
              <p:cNvSpPr txBox="1"/>
              <p:nvPr/>
            </p:nvSpPr>
            <p:spPr>
              <a:xfrm>
                <a:off x="9439344" y="2725985"/>
                <a:ext cx="64921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ED4747"/>
                          </a:solidFill>
                          <a:latin typeface="Cambria Math" panose="02040503050406030204" pitchFamily="18" charset="0"/>
                        </a:rPr>
                        <m:t>𝑨𝑬𝑺</m:t>
                      </m:r>
                    </m:oMath>
                  </m:oMathPara>
                </a14:m>
                <a:endParaRPr lang="en-US" b="1" i="1">
                  <a:solidFill>
                    <a:srgbClr val="ED4747"/>
                  </a:solidFill>
                </a:endParaRPr>
              </a:p>
            </p:txBody>
          </p:sp>
        </mc:Choice>
        <mc:Fallback xmlns="">
          <p:sp>
            <p:nvSpPr>
              <p:cNvPr id="8" name="TextBox 7">
                <a:extLst>
                  <a:ext uri="{FF2B5EF4-FFF2-40B4-BE49-F238E27FC236}">
                    <a16:creationId xmlns:a16="http://schemas.microsoft.com/office/drawing/2014/main" id="{EE8ED596-280A-BE48-3E9E-3A62C66B2B6D}"/>
                  </a:ext>
                </a:extLst>
              </p:cNvPr>
              <p:cNvSpPr txBox="1">
                <a:spLocks noRot="1" noChangeAspect="1" noMove="1" noResize="1" noEditPoints="1" noAdjustHandles="1" noChangeArrowheads="1" noChangeShapeType="1" noTextEdit="1"/>
              </p:cNvSpPr>
              <p:nvPr/>
            </p:nvSpPr>
            <p:spPr>
              <a:xfrm>
                <a:off x="9439344" y="2725985"/>
                <a:ext cx="649217" cy="369332"/>
              </a:xfrm>
              <a:prstGeom prst="rect">
                <a:avLst/>
              </a:prstGeom>
              <a:blipFill>
                <a:blip r:embed="rId25"/>
                <a:stretch>
                  <a:fillRect l="-10280" r="-10280" b="-6557"/>
                </a:stretch>
              </a:blipFill>
            </p:spPr>
            <p:txBody>
              <a:bodyPr/>
              <a:lstStyle/>
              <a:p>
                <a:r>
                  <a:rPr lang="en-US">
                    <a:noFill/>
                  </a:rPr>
                  <a:t> </a:t>
                </a:r>
              </a:p>
            </p:txBody>
          </p:sp>
        </mc:Fallback>
      </mc:AlternateContent>
    </p:spTree>
    <p:extLst>
      <p:ext uri="{BB962C8B-B14F-4D97-AF65-F5344CB8AC3E}">
        <p14:creationId xmlns:p14="http://schemas.microsoft.com/office/powerpoint/2010/main" val="68884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7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5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205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08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06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06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1"/>
                                        </p:tgtEl>
                                        <p:attrNameLst>
                                          <p:attrName>style.visibility</p:attrName>
                                        </p:attrNameLst>
                                      </p:cBhvr>
                                      <p:to>
                                        <p:strVal val="visible"/>
                                      </p:to>
                                    </p:set>
                                  </p:childTnLst>
                                </p:cTn>
                              </p:par>
                              <p:par>
                                <p:cTn id="75" presetID="1" presetClass="exit" presetSubtype="0" fill="hold" nodeType="withEffect">
                                  <p:stCondLst>
                                    <p:cond delay="0"/>
                                  </p:stCondLst>
                                  <p:childTnLst>
                                    <p:set>
                                      <p:cBhvr>
                                        <p:cTn id="76" dur="1" fill="hold">
                                          <p:stCondLst>
                                            <p:cond delay="0"/>
                                          </p:stCondLst>
                                        </p:cTn>
                                        <p:tgtEl>
                                          <p:spTgt spid="30"/>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42"/>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1"/>
                                        </p:tgtEl>
                                        <p:attrNameLst>
                                          <p:attrName>style.visibility</p:attrName>
                                        </p:attrNameLst>
                                      </p:cBhvr>
                                      <p:to>
                                        <p:strVal val="visible"/>
                                      </p:to>
                                    </p:set>
                                  </p:childTnLst>
                                </p:cTn>
                              </p:par>
                              <p:par>
                                <p:cTn id="83" presetID="1" presetClass="exit" presetSubtype="0" fill="hold" nodeType="withEffect">
                                  <p:stCondLst>
                                    <p:cond delay="0"/>
                                  </p:stCondLst>
                                  <p:childTnLst>
                                    <p:set>
                                      <p:cBhvr>
                                        <p:cTn id="84" dur="1" fill="hold">
                                          <p:stCondLst>
                                            <p:cond delay="0"/>
                                          </p:stCondLst>
                                        </p:cTn>
                                        <p:tgtEl>
                                          <p:spTgt spid="2068"/>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32"/>
                                        </p:tgtEl>
                                        <p:attrNameLst>
                                          <p:attrName>style.visibility</p:attrName>
                                        </p:attrNameLst>
                                      </p:cBhvr>
                                      <p:to>
                                        <p:strVal val="visible"/>
                                      </p:to>
                                    </p:set>
                                  </p:childTnLst>
                                </p:cTn>
                              </p:par>
                              <p:par>
                                <p:cTn id="87" presetID="1" presetClass="exit" presetSubtype="0" fill="hold" nodeType="withEffect">
                                  <p:stCondLst>
                                    <p:cond delay="0"/>
                                  </p:stCondLst>
                                  <p:childTnLst>
                                    <p:set>
                                      <p:cBhvr>
                                        <p:cTn id="88" dur="1" fill="hold">
                                          <p:stCondLst>
                                            <p:cond delay="0"/>
                                          </p:stCondLst>
                                        </p:cTn>
                                        <p:tgtEl>
                                          <p:spTgt spid="3"/>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2067" grpId="0" animBg="1"/>
      <p:bldP spid="4" grpId="0"/>
      <p:bldP spid="5" grpId="0"/>
      <p:bldP spid="43"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0" name="Enc textbox 2">
                <a:extLst>
                  <a:ext uri="{FF2B5EF4-FFF2-40B4-BE49-F238E27FC236}">
                    <a16:creationId xmlns:a16="http://schemas.microsoft.com/office/drawing/2014/main" id="{FB254B0A-EA5E-5EC7-199F-F2477F4890AC}"/>
                  </a:ext>
                </a:extLst>
              </p:cNvPr>
              <p:cNvSpPr txBox="1"/>
              <p:nvPr/>
            </p:nvSpPr>
            <p:spPr>
              <a:xfrm>
                <a:off x="86128" y="5604020"/>
                <a:ext cx="294138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𝐸𝑛𝑐𝑎𝑝𝑠</m:t>
                      </m:r>
                      <m:r>
                        <a:rPr lang="en-US" sz="2400" b="0" i="1" smtClean="0">
                          <a:latin typeface="Cambria Math" panose="02040503050406030204" pitchFamily="18" charset="0"/>
                        </a:rPr>
                        <m:t>(              ;        )</m:t>
                      </m:r>
                    </m:oMath>
                  </m:oMathPara>
                </a14:m>
                <a:endParaRPr lang="en-US" sz="2400"/>
              </a:p>
            </p:txBody>
          </p:sp>
        </mc:Choice>
        <mc:Fallback xmlns="">
          <p:sp>
            <p:nvSpPr>
              <p:cNvPr id="50" name="Enc textbox 2">
                <a:extLst>
                  <a:ext uri="{FF2B5EF4-FFF2-40B4-BE49-F238E27FC236}">
                    <a16:creationId xmlns:a16="http://schemas.microsoft.com/office/drawing/2014/main" id="{FB254B0A-EA5E-5EC7-199F-F2477F4890AC}"/>
                  </a:ext>
                </a:extLst>
              </p:cNvPr>
              <p:cNvSpPr txBox="1">
                <a:spLocks noRot="1" noChangeAspect="1" noMove="1" noResize="1" noEditPoints="1" noAdjustHandles="1" noChangeArrowheads="1" noChangeShapeType="1" noTextEdit="1"/>
              </p:cNvSpPr>
              <p:nvPr/>
            </p:nvSpPr>
            <p:spPr>
              <a:xfrm>
                <a:off x="86128" y="5604020"/>
                <a:ext cx="2941383" cy="369332"/>
              </a:xfrm>
              <a:prstGeom prst="rect">
                <a:avLst/>
              </a:prstGeom>
              <a:blipFill>
                <a:blip r:embed="rId2"/>
                <a:stretch>
                  <a:fillRect l="-3106" r="-3313" b="-34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Enc textbox">
                <a:extLst>
                  <a:ext uri="{FF2B5EF4-FFF2-40B4-BE49-F238E27FC236}">
                    <a16:creationId xmlns:a16="http://schemas.microsoft.com/office/drawing/2014/main" id="{7E5E758E-3477-BBD4-6F7C-BA96EAAB819C}"/>
                  </a:ext>
                </a:extLst>
              </p:cNvPr>
              <p:cNvSpPr txBox="1"/>
              <p:nvPr/>
            </p:nvSpPr>
            <p:spPr>
              <a:xfrm>
                <a:off x="7541800" y="3636969"/>
                <a:ext cx="294138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𝐸𝑛𝑐𝑎𝑝𝑠</m:t>
                      </m:r>
                      <m:r>
                        <a:rPr lang="en-US" sz="2400" b="0" i="1" smtClean="0">
                          <a:latin typeface="Cambria Math" panose="02040503050406030204" pitchFamily="18" charset="0"/>
                        </a:rPr>
                        <m:t>(              ;        )</m:t>
                      </m:r>
                    </m:oMath>
                  </m:oMathPara>
                </a14:m>
                <a:endParaRPr lang="en-US" sz="2400"/>
              </a:p>
            </p:txBody>
          </p:sp>
        </mc:Choice>
        <mc:Fallback xmlns="">
          <p:sp>
            <p:nvSpPr>
              <p:cNvPr id="5" name="Enc textbox">
                <a:extLst>
                  <a:ext uri="{FF2B5EF4-FFF2-40B4-BE49-F238E27FC236}">
                    <a16:creationId xmlns:a16="http://schemas.microsoft.com/office/drawing/2014/main" id="{7E5E758E-3477-BBD4-6F7C-BA96EAAB819C}"/>
                  </a:ext>
                </a:extLst>
              </p:cNvPr>
              <p:cNvSpPr txBox="1">
                <a:spLocks noRot="1" noChangeAspect="1" noMove="1" noResize="1" noEditPoints="1" noAdjustHandles="1" noChangeArrowheads="1" noChangeShapeType="1" noTextEdit="1"/>
              </p:cNvSpPr>
              <p:nvPr/>
            </p:nvSpPr>
            <p:spPr>
              <a:xfrm>
                <a:off x="7541800" y="3636969"/>
                <a:ext cx="2941383" cy="369332"/>
              </a:xfrm>
              <a:prstGeom prst="rect">
                <a:avLst/>
              </a:prstGeom>
              <a:blipFill>
                <a:blip r:embed="rId3"/>
                <a:stretch>
                  <a:fillRect l="-3106" r="-3313" b="-35000"/>
                </a:stretch>
              </a:blipFill>
            </p:spPr>
            <p:txBody>
              <a:bodyPr/>
              <a:lstStyle/>
              <a:p>
                <a:r>
                  <a:rPr lang="en-US">
                    <a:noFill/>
                  </a:rPr>
                  <a:t> </a:t>
                </a:r>
              </a:p>
            </p:txBody>
          </p:sp>
        </mc:Fallback>
      </mc:AlternateContent>
      <p:pic>
        <p:nvPicPr>
          <p:cNvPr id="2108" name="Origami Bird 3" descr="Origami with solid fill" hidden="1">
            <a:extLst>
              <a:ext uri="{FF2B5EF4-FFF2-40B4-BE49-F238E27FC236}">
                <a16:creationId xmlns:a16="http://schemas.microsoft.com/office/drawing/2014/main" id="{8A98A1DC-D751-C15C-57ED-EDE3E940F5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484870" y="5526153"/>
            <a:ext cx="484632" cy="484632"/>
          </a:xfrm>
          <a:prstGeom prst="rect">
            <a:avLst/>
          </a:prstGeom>
        </p:spPr>
      </p:pic>
      <p:sp>
        <p:nvSpPr>
          <p:cNvPr id="2048" name="Empty Envelope 2">
            <a:extLst>
              <a:ext uri="{FF2B5EF4-FFF2-40B4-BE49-F238E27FC236}">
                <a16:creationId xmlns:a16="http://schemas.microsoft.com/office/drawing/2014/main" id="{B136521F-F63C-F6B1-D8B2-886C20933292}"/>
              </a:ext>
            </a:extLst>
          </p:cNvPr>
          <p:cNvSpPr/>
          <p:nvPr/>
        </p:nvSpPr>
        <p:spPr>
          <a:xfrm>
            <a:off x="2353456" y="5427820"/>
            <a:ext cx="484632" cy="539496"/>
          </a:xfrm>
          <a:custGeom>
            <a:avLst/>
            <a:gdLst>
              <a:gd name="connsiteX0" fmla="*/ 600075 w 723900"/>
              <a:gd name="connsiteY0" fmla="*/ 200749 h 812482"/>
              <a:gd name="connsiteX1" fmla="*/ 600075 w 723900"/>
              <a:gd name="connsiteY1" fmla="*/ 107633 h 812482"/>
              <a:gd name="connsiteX2" fmla="*/ 490471 w 723900"/>
              <a:gd name="connsiteY2" fmla="*/ 107633 h 812482"/>
              <a:gd name="connsiteX3" fmla="*/ 361950 w 723900"/>
              <a:gd name="connsiteY3" fmla="*/ 0 h 812482"/>
              <a:gd name="connsiteX4" fmla="*/ 233429 w 723900"/>
              <a:gd name="connsiteY4" fmla="*/ 107633 h 812482"/>
              <a:gd name="connsiteX5" fmla="*/ 123825 w 723900"/>
              <a:gd name="connsiteY5" fmla="*/ 107633 h 812482"/>
              <a:gd name="connsiteX6" fmla="*/ 123825 w 723900"/>
              <a:gd name="connsiteY6" fmla="*/ 200749 h 812482"/>
              <a:gd name="connsiteX7" fmla="*/ 0 w 723900"/>
              <a:gd name="connsiteY7" fmla="*/ 303171 h 812482"/>
              <a:gd name="connsiteX8" fmla="*/ 0 w 723900"/>
              <a:gd name="connsiteY8" fmla="*/ 812483 h 812482"/>
              <a:gd name="connsiteX9" fmla="*/ 723900 w 723900"/>
              <a:gd name="connsiteY9" fmla="*/ 812483 h 812482"/>
              <a:gd name="connsiteX10" fmla="*/ 723900 w 723900"/>
              <a:gd name="connsiteY10" fmla="*/ 303171 h 812482"/>
              <a:gd name="connsiteX11" fmla="*/ 600075 w 723900"/>
              <a:gd name="connsiteY11" fmla="*/ 225514 h 812482"/>
              <a:gd name="connsiteX12" fmla="*/ 700240 w 723900"/>
              <a:gd name="connsiteY12" fmla="*/ 308381 h 812482"/>
              <a:gd name="connsiteX13" fmla="*/ 600075 w 723900"/>
              <a:gd name="connsiteY13" fmla="*/ 408489 h 812482"/>
              <a:gd name="connsiteX14" fmla="*/ 361950 w 723900"/>
              <a:gd name="connsiteY14" fmla="*/ 24813 h 812482"/>
              <a:gd name="connsiteX15" fmla="*/ 460800 w 723900"/>
              <a:gd name="connsiteY15" fmla="*/ 107633 h 812482"/>
              <a:gd name="connsiteX16" fmla="*/ 263100 w 723900"/>
              <a:gd name="connsiteY16" fmla="*/ 107633 h 812482"/>
              <a:gd name="connsiteX17" fmla="*/ 142875 w 723900"/>
              <a:gd name="connsiteY17" fmla="*/ 126683 h 812482"/>
              <a:gd name="connsiteX18" fmla="*/ 581025 w 723900"/>
              <a:gd name="connsiteY18" fmla="*/ 126683 h 812482"/>
              <a:gd name="connsiteX19" fmla="*/ 581025 w 723900"/>
              <a:gd name="connsiteY19" fmla="*/ 427539 h 812482"/>
              <a:gd name="connsiteX20" fmla="*/ 466249 w 723900"/>
              <a:gd name="connsiteY20" fmla="*/ 542315 h 812482"/>
              <a:gd name="connsiteX21" fmla="*/ 257651 w 723900"/>
              <a:gd name="connsiteY21" fmla="*/ 542315 h 812482"/>
              <a:gd name="connsiteX22" fmla="*/ 142875 w 723900"/>
              <a:gd name="connsiteY22" fmla="*/ 427539 h 812482"/>
              <a:gd name="connsiteX23" fmla="*/ 123825 w 723900"/>
              <a:gd name="connsiteY23" fmla="*/ 225476 h 812482"/>
              <a:gd name="connsiteX24" fmla="*/ 123825 w 723900"/>
              <a:gd name="connsiteY24" fmla="*/ 408489 h 812482"/>
              <a:gd name="connsiteX25" fmla="*/ 23660 w 723900"/>
              <a:gd name="connsiteY25" fmla="*/ 308324 h 812482"/>
              <a:gd name="connsiteX26" fmla="*/ 19212 w 723900"/>
              <a:gd name="connsiteY26" fmla="*/ 330813 h 812482"/>
              <a:gd name="connsiteX27" fmla="*/ 243707 w 723900"/>
              <a:gd name="connsiteY27" fmla="*/ 555308 h 812482"/>
              <a:gd name="connsiteX28" fmla="*/ 19212 w 723900"/>
              <a:gd name="connsiteY28" fmla="*/ 779802 h 812482"/>
              <a:gd name="connsiteX29" fmla="*/ 19078 w 723900"/>
              <a:gd name="connsiteY29" fmla="*/ 779801 h 812482"/>
              <a:gd name="connsiteX30" fmla="*/ 19050 w 723900"/>
              <a:gd name="connsiteY30" fmla="*/ 779736 h 812482"/>
              <a:gd name="connsiteX31" fmla="*/ 19050 w 723900"/>
              <a:gd name="connsiteY31" fmla="*/ 330879 h 812482"/>
              <a:gd name="connsiteX32" fmla="*/ 19146 w 723900"/>
              <a:gd name="connsiteY32" fmla="*/ 330785 h 812482"/>
              <a:gd name="connsiteX33" fmla="*/ 19212 w 723900"/>
              <a:gd name="connsiteY33" fmla="*/ 330813 h 812482"/>
              <a:gd name="connsiteX34" fmla="*/ 32680 w 723900"/>
              <a:gd name="connsiteY34" fmla="*/ 793271 h 812482"/>
              <a:gd name="connsiteX35" fmla="*/ 257851 w 723900"/>
              <a:gd name="connsiteY35" fmla="*/ 568100 h 812482"/>
              <a:gd name="connsiteX36" fmla="*/ 358140 w 723900"/>
              <a:gd name="connsiteY36" fmla="*/ 523237 h 812482"/>
              <a:gd name="connsiteX37" fmla="*/ 463020 w 723900"/>
              <a:gd name="connsiteY37" fmla="*/ 565033 h 812482"/>
              <a:gd name="connsiteX38" fmla="*/ 691220 w 723900"/>
              <a:gd name="connsiteY38" fmla="*/ 793271 h 812482"/>
              <a:gd name="connsiteX39" fmla="*/ 691219 w 723900"/>
              <a:gd name="connsiteY39" fmla="*/ 793405 h 812482"/>
              <a:gd name="connsiteX40" fmla="*/ 691153 w 723900"/>
              <a:gd name="connsiteY40" fmla="*/ 793433 h 812482"/>
              <a:gd name="connsiteX41" fmla="*/ 32747 w 723900"/>
              <a:gd name="connsiteY41" fmla="*/ 793433 h 812482"/>
              <a:gd name="connsiteX42" fmla="*/ 32653 w 723900"/>
              <a:gd name="connsiteY42" fmla="*/ 793336 h 812482"/>
              <a:gd name="connsiteX43" fmla="*/ 32680 w 723900"/>
              <a:gd name="connsiteY43" fmla="*/ 793271 h 812482"/>
              <a:gd name="connsiteX44" fmla="*/ 704688 w 723900"/>
              <a:gd name="connsiteY44" fmla="*/ 779802 h 812482"/>
              <a:gd name="connsiteX45" fmla="*/ 480193 w 723900"/>
              <a:gd name="connsiteY45" fmla="*/ 555308 h 812482"/>
              <a:gd name="connsiteX46" fmla="*/ 704688 w 723900"/>
              <a:gd name="connsiteY46" fmla="*/ 330813 h 812482"/>
              <a:gd name="connsiteX47" fmla="*/ 704822 w 723900"/>
              <a:gd name="connsiteY47" fmla="*/ 330814 h 812482"/>
              <a:gd name="connsiteX48" fmla="*/ 704850 w 723900"/>
              <a:gd name="connsiteY48" fmla="*/ 330879 h 812482"/>
              <a:gd name="connsiteX49" fmla="*/ 704850 w 723900"/>
              <a:gd name="connsiteY49" fmla="*/ 779736 h 812482"/>
              <a:gd name="connsiteX50" fmla="*/ 704754 w 723900"/>
              <a:gd name="connsiteY50" fmla="*/ 779830 h 812482"/>
              <a:gd name="connsiteX51" fmla="*/ 704688 w 723900"/>
              <a:gd name="connsiteY51" fmla="*/ 779802 h 8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23900" h="812482">
                <a:moveTo>
                  <a:pt x="600075" y="200749"/>
                </a:moveTo>
                <a:lnTo>
                  <a:pt x="600075" y="107633"/>
                </a:lnTo>
                <a:lnTo>
                  <a:pt x="490471" y="107633"/>
                </a:lnTo>
                <a:lnTo>
                  <a:pt x="361950" y="0"/>
                </a:lnTo>
                <a:lnTo>
                  <a:pt x="233429" y="107633"/>
                </a:lnTo>
                <a:lnTo>
                  <a:pt x="123825" y="107633"/>
                </a:lnTo>
                <a:lnTo>
                  <a:pt x="123825" y="200749"/>
                </a:lnTo>
                <a:lnTo>
                  <a:pt x="0" y="303171"/>
                </a:lnTo>
                <a:lnTo>
                  <a:pt x="0" y="812483"/>
                </a:lnTo>
                <a:lnTo>
                  <a:pt x="723900" y="812483"/>
                </a:lnTo>
                <a:lnTo>
                  <a:pt x="723900" y="303171"/>
                </a:lnTo>
                <a:close/>
                <a:moveTo>
                  <a:pt x="600075" y="225514"/>
                </a:moveTo>
                <a:lnTo>
                  <a:pt x="700240" y="308381"/>
                </a:lnTo>
                <a:lnTo>
                  <a:pt x="600075" y="408489"/>
                </a:lnTo>
                <a:close/>
                <a:moveTo>
                  <a:pt x="361950" y="24813"/>
                </a:moveTo>
                <a:lnTo>
                  <a:pt x="460800" y="107633"/>
                </a:lnTo>
                <a:lnTo>
                  <a:pt x="263100" y="107633"/>
                </a:lnTo>
                <a:close/>
                <a:moveTo>
                  <a:pt x="142875" y="126683"/>
                </a:moveTo>
                <a:lnTo>
                  <a:pt x="581025" y="126683"/>
                </a:lnTo>
                <a:lnTo>
                  <a:pt x="581025" y="427539"/>
                </a:lnTo>
                <a:lnTo>
                  <a:pt x="466249" y="542315"/>
                </a:lnTo>
                <a:cubicBezTo>
                  <a:pt x="406036" y="491402"/>
                  <a:pt x="317864" y="491402"/>
                  <a:pt x="257651" y="542315"/>
                </a:cubicBezTo>
                <a:lnTo>
                  <a:pt x="142875" y="427539"/>
                </a:lnTo>
                <a:close/>
                <a:moveTo>
                  <a:pt x="123825" y="225476"/>
                </a:moveTo>
                <a:lnTo>
                  <a:pt x="123825" y="408489"/>
                </a:lnTo>
                <a:lnTo>
                  <a:pt x="23660" y="308324"/>
                </a:lnTo>
                <a:close/>
                <a:moveTo>
                  <a:pt x="19212" y="330813"/>
                </a:moveTo>
                <a:lnTo>
                  <a:pt x="243707" y="555308"/>
                </a:lnTo>
                <a:lnTo>
                  <a:pt x="19212" y="779802"/>
                </a:lnTo>
                <a:cubicBezTo>
                  <a:pt x="19175" y="779839"/>
                  <a:pt x="19114" y="779838"/>
                  <a:pt x="19078" y="779801"/>
                </a:cubicBezTo>
                <a:cubicBezTo>
                  <a:pt x="19060" y="779783"/>
                  <a:pt x="19050" y="779760"/>
                  <a:pt x="19050" y="779736"/>
                </a:cubicBezTo>
                <a:lnTo>
                  <a:pt x="19050" y="330879"/>
                </a:lnTo>
                <a:cubicBezTo>
                  <a:pt x="19051" y="330827"/>
                  <a:pt x="19094" y="330785"/>
                  <a:pt x="19146" y="330785"/>
                </a:cubicBezTo>
                <a:cubicBezTo>
                  <a:pt x="19171" y="330786"/>
                  <a:pt x="19195" y="330796"/>
                  <a:pt x="19212" y="330813"/>
                </a:cubicBezTo>
                <a:close/>
                <a:moveTo>
                  <a:pt x="32680" y="793271"/>
                </a:moveTo>
                <a:lnTo>
                  <a:pt x="257851" y="568100"/>
                </a:lnTo>
                <a:cubicBezTo>
                  <a:pt x="284321" y="540882"/>
                  <a:pt x="320207" y="524829"/>
                  <a:pt x="358140" y="523237"/>
                </a:cubicBezTo>
                <a:cubicBezTo>
                  <a:pt x="397374" y="522071"/>
                  <a:pt x="435341" y="537201"/>
                  <a:pt x="463020" y="565033"/>
                </a:cubicBezTo>
                <a:lnTo>
                  <a:pt x="691220" y="793271"/>
                </a:lnTo>
                <a:cubicBezTo>
                  <a:pt x="691257" y="793308"/>
                  <a:pt x="691256" y="793369"/>
                  <a:pt x="691219" y="793405"/>
                </a:cubicBezTo>
                <a:cubicBezTo>
                  <a:pt x="691201" y="793422"/>
                  <a:pt x="691178" y="793433"/>
                  <a:pt x="691153" y="793433"/>
                </a:cubicBezTo>
                <a:lnTo>
                  <a:pt x="32747" y="793433"/>
                </a:lnTo>
                <a:cubicBezTo>
                  <a:pt x="32695" y="793432"/>
                  <a:pt x="32653" y="793389"/>
                  <a:pt x="32653" y="793336"/>
                </a:cubicBezTo>
                <a:cubicBezTo>
                  <a:pt x="32654" y="793312"/>
                  <a:pt x="32663" y="793288"/>
                  <a:pt x="32680" y="793271"/>
                </a:cubicBezTo>
                <a:close/>
                <a:moveTo>
                  <a:pt x="704688" y="779802"/>
                </a:moveTo>
                <a:lnTo>
                  <a:pt x="480193" y="555308"/>
                </a:lnTo>
                <a:lnTo>
                  <a:pt x="704688" y="330813"/>
                </a:lnTo>
                <a:cubicBezTo>
                  <a:pt x="704725" y="330776"/>
                  <a:pt x="704786" y="330777"/>
                  <a:pt x="704822" y="330814"/>
                </a:cubicBezTo>
                <a:cubicBezTo>
                  <a:pt x="704840" y="330832"/>
                  <a:pt x="704850" y="330855"/>
                  <a:pt x="704850" y="330879"/>
                </a:cubicBezTo>
                <a:lnTo>
                  <a:pt x="704850" y="779736"/>
                </a:lnTo>
                <a:cubicBezTo>
                  <a:pt x="704849" y="779788"/>
                  <a:pt x="704806" y="779830"/>
                  <a:pt x="704754" y="779830"/>
                </a:cubicBezTo>
                <a:cubicBezTo>
                  <a:pt x="704729" y="779829"/>
                  <a:pt x="704705" y="779819"/>
                  <a:pt x="704688" y="779802"/>
                </a:cubicBezTo>
                <a:close/>
              </a:path>
            </a:pathLst>
          </a:custGeom>
          <a:solidFill>
            <a:srgbClr val="ED4747"/>
          </a:solidFill>
          <a:ln w="9525" cap="flat">
            <a:noFill/>
            <a:prstDash val="solid"/>
            <a:miter/>
          </a:ln>
        </p:spPr>
        <p:txBody>
          <a:bodyPr rtlCol="0" anchor="ctr"/>
          <a:lstStyle/>
          <a:p>
            <a:endParaRPr lang="en-US"/>
          </a:p>
        </p:txBody>
      </p:sp>
      <p:pic>
        <p:nvPicPr>
          <p:cNvPr id="2049" name="tiny aes key 2" descr="Key with solid fill">
            <a:extLst>
              <a:ext uri="{FF2B5EF4-FFF2-40B4-BE49-F238E27FC236}">
                <a16:creationId xmlns:a16="http://schemas.microsoft.com/office/drawing/2014/main" id="{851BEAC4-C8D6-285C-FB4B-A89FFE4B2CB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58612" y="5486748"/>
            <a:ext cx="274320" cy="274320"/>
          </a:xfrm>
          <a:prstGeom prst="rect">
            <a:avLst/>
          </a:prstGeom>
        </p:spPr>
      </p:pic>
      <p:grpSp>
        <p:nvGrpSpPr>
          <p:cNvPr id="36" name="Sealed Envelope 1">
            <a:extLst>
              <a:ext uri="{FF2B5EF4-FFF2-40B4-BE49-F238E27FC236}">
                <a16:creationId xmlns:a16="http://schemas.microsoft.com/office/drawing/2014/main" id="{F289BF82-C941-0E8D-3A9B-1D836F116EF7}"/>
              </a:ext>
            </a:extLst>
          </p:cNvPr>
          <p:cNvGrpSpPr/>
          <p:nvPr/>
        </p:nvGrpSpPr>
        <p:grpSpPr>
          <a:xfrm>
            <a:off x="9727067" y="3499816"/>
            <a:ext cx="640080" cy="640080"/>
            <a:chOff x="4825265" y="4281661"/>
            <a:chExt cx="417525" cy="417525"/>
          </a:xfrm>
        </p:grpSpPr>
        <p:pic>
          <p:nvPicPr>
            <p:cNvPr id="37" name="Graphic 36" descr="Envelope outline">
              <a:extLst>
                <a:ext uri="{FF2B5EF4-FFF2-40B4-BE49-F238E27FC236}">
                  <a16:creationId xmlns:a16="http://schemas.microsoft.com/office/drawing/2014/main" id="{128B2A32-D010-A85A-0611-C8888E09F92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25265" y="4281661"/>
              <a:ext cx="417525" cy="417525"/>
            </a:xfrm>
            <a:prstGeom prst="rect">
              <a:avLst/>
            </a:prstGeom>
          </p:spPr>
        </p:pic>
        <p:pic>
          <p:nvPicPr>
            <p:cNvPr id="39" name="Graphic 38" descr="Lock with solid fill">
              <a:extLst>
                <a:ext uri="{FF2B5EF4-FFF2-40B4-BE49-F238E27FC236}">
                  <a16:creationId xmlns:a16="http://schemas.microsoft.com/office/drawing/2014/main" id="{D10FD410-9314-A705-72A6-6FD1EA5B7B2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82197" y="4346530"/>
              <a:ext cx="307601" cy="307601"/>
            </a:xfrm>
            <a:prstGeom prst="rect">
              <a:avLst/>
            </a:prstGeom>
          </p:spPr>
        </p:pic>
      </p:grpSp>
      <p:grpSp>
        <p:nvGrpSpPr>
          <p:cNvPr id="46" name="Sealed Envelope 4" hidden="1">
            <a:extLst>
              <a:ext uri="{FF2B5EF4-FFF2-40B4-BE49-F238E27FC236}">
                <a16:creationId xmlns:a16="http://schemas.microsoft.com/office/drawing/2014/main" id="{3DA7CB10-2FD5-93B3-71DA-EF6681E9E343}"/>
              </a:ext>
            </a:extLst>
          </p:cNvPr>
          <p:cNvGrpSpPr/>
          <p:nvPr/>
        </p:nvGrpSpPr>
        <p:grpSpPr>
          <a:xfrm>
            <a:off x="2202390" y="5534864"/>
            <a:ext cx="417525" cy="417525"/>
            <a:chOff x="4825265" y="4281661"/>
            <a:chExt cx="417525" cy="417525"/>
          </a:xfrm>
        </p:grpSpPr>
        <p:pic>
          <p:nvPicPr>
            <p:cNvPr id="47" name="Graphic 46" descr="Envelope outline">
              <a:extLst>
                <a:ext uri="{FF2B5EF4-FFF2-40B4-BE49-F238E27FC236}">
                  <a16:creationId xmlns:a16="http://schemas.microsoft.com/office/drawing/2014/main" id="{72A1779B-21ED-0BE7-CD18-B76B0BAA3F4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25265" y="4281661"/>
              <a:ext cx="417525" cy="417525"/>
            </a:xfrm>
            <a:prstGeom prst="rect">
              <a:avLst/>
            </a:prstGeom>
          </p:spPr>
        </p:pic>
        <p:pic>
          <p:nvPicPr>
            <p:cNvPr id="48" name="Graphic 47" descr="Lock with solid fill">
              <a:extLst>
                <a:ext uri="{FF2B5EF4-FFF2-40B4-BE49-F238E27FC236}">
                  <a16:creationId xmlns:a16="http://schemas.microsoft.com/office/drawing/2014/main" id="{C4A83E68-C7D5-C8D8-D120-EB853FE1F01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82197" y="4346530"/>
              <a:ext cx="307601" cy="307601"/>
            </a:xfrm>
            <a:prstGeom prst="rect">
              <a:avLst/>
            </a:prstGeom>
          </p:spPr>
        </p:pic>
      </p:grpSp>
      <p:grpSp>
        <p:nvGrpSpPr>
          <p:cNvPr id="42" name="Sealed Envelope 3">
            <a:extLst>
              <a:ext uri="{FF2B5EF4-FFF2-40B4-BE49-F238E27FC236}">
                <a16:creationId xmlns:a16="http://schemas.microsoft.com/office/drawing/2014/main" id="{44FBA14E-0892-26B3-23D4-AA3D41688C6F}"/>
              </a:ext>
            </a:extLst>
          </p:cNvPr>
          <p:cNvGrpSpPr/>
          <p:nvPr/>
        </p:nvGrpSpPr>
        <p:grpSpPr>
          <a:xfrm>
            <a:off x="3583977" y="4318353"/>
            <a:ext cx="640080" cy="640080"/>
            <a:chOff x="2564492" y="4464702"/>
            <a:chExt cx="417525" cy="417525"/>
          </a:xfrm>
        </p:grpSpPr>
        <p:pic>
          <p:nvPicPr>
            <p:cNvPr id="55" name="Graphic 54" descr="Envelope outline">
              <a:extLst>
                <a:ext uri="{FF2B5EF4-FFF2-40B4-BE49-F238E27FC236}">
                  <a16:creationId xmlns:a16="http://schemas.microsoft.com/office/drawing/2014/main" id="{4F0512ED-3825-CC76-D34C-56EDA45DC1F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64492" y="4464702"/>
              <a:ext cx="417525" cy="417525"/>
            </a:xfrm>
            <a:prstGeom prst="rect">
              <a:avLst/>
            </a:prstGeom>
          </p:spPr>
        </p:pic>
        <p:pic>
          <p:nvPicPr>
            <p:cNvPr id="23" name="Closed Lock" descr="Lock with solid fill">
              <a:extLst>
                <a:ext uri="{FF2B5EF4-FFF2-40B4-BE49-F238E27FC236}">
                  <a16:creationId xmlns:a16="http://schemas.microsoft.com/office/drawing/2014/main" id="{337CB2A2-F524-910D-7B63-5B54C70347A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619677" y="4528658"/>
              <a:ext cx="307601" cy="307601"/>
            </a:xfrm>
            <a:prstGeom prst="rect">
              <a:avLst/>
            </a:prstGeom>
          </p:spPr>
        </p:pic>
      </p:grpSp>
      <p:pic>
        <p:nvPicPr>
          <p:cNvPr id="12" name="Unlocked lock 2" descr="Unlock outline">
            <a:extLst>
              <a:ext uri="{FF2B5EF4-FFF2-40B4-BE49-F238E27FC236}">
                <a16:creationId xmlns:a16="http://schemas.microsoft.com/office/drawing/2014/main" id="{F3F0C6E3-285F-4149-B707-6E892439D7F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662364" y="3541783"/>
            <a:ext cx="484632" cy="484632"/>
          </a:xfrm>
          <a:prstGeom prst="rect">
            <a:avLst/>
          </a:prstGeom>
        </p:spPr>
      </p:pic>
      <p:pic>
        <p:nvPicPr>
          <p:cNvPr id="11" name="Origami Bird 2" descr="Origami with solid fill" hidden="1">
            <a:extLst>
              <a:ext uri="{FF2B5EF4-FFF2-40B4-BE49-F238E27FC236}">
                <a16:creationId xmlns:a16="http://schemas.microsoft.com/office/drawing/2014/main" id="{93D5008E-578B-C6D7-20FB-C4FBE83EC2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682058" y="4386714"/>
            <a:ext cx="484632" cy="484632"/>
          </a:xfrm>
          <a:prstGeom prst="rect">
            <a:avLst/>
          </a:prstGeom>
        </p:spPr>
      </p:pic>
      <p:pic>
        <p:nvPicPr>
          <p:cNvPr id="41" name="dec msg skull" descr="Skull with solid fill" hidden="1">
            <a:extLst>
              <a:ext uri="{FF2B5EF4-FFF2-40B4-BE49-F238E27FC236}">
                <a16:creationId xmlns:a16="http://schemas.microsoft.com/office/drawing/2014/main" id="{7ABC9BD8-CB96-6460-9561-C6598D11A6F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1264645" y="4337987"/>
            <a:ext cx="274320" cy="274320"/>
          </a:xfrm>
          <a:prstGeom prst="rect">
            <a:avLst/>
          </a:prstGeom>
        </p:spPr>
      </p:pic>
      <p:sp>
        <p:nvSpPr>
          <p:cNvPr id="2067" name="dec msg">
            <a:extLst>
              <a:ext uri="{FF2B5EF4-FFF2-40B4-BE49-F238E27FC236}">
                <a16:creationId xmlns:a16="http://schemas.microsoft.com/office/drawing/2014/main" id="{8834BFBC-6C4C-580C-E6A2-F905D2ADCD9D}"/>
              </a:ext>
            </a:extLst>
          </p:cNvPr>
          <p:cNvSpPr/>
          <p:nvPr/>
        </p:nvSpPr>
        <p:spPr>
          <a:xfrm>
            <a:off x="1166215" y="4262542"/>
            <a:ext cx="484632" cy="539496"/>
          </a:xfrm>
          <a:custGeom>
            <a:avLst/>
            <a:gdLst>
              <a:gd name="connsiteX0" fmla="*/ 600075 w 723900"/>
              <a:gd name="connsiteY0" fmla="*/ 200749 h 812482"/>
              <a:gd name="connsiteX1" fmla="*/ 600075 w 723900"/>
              <a:gd name="connsiteY1" fmla="*/ 107633 h 812482"/>
              <a:gd name="connsiteX2" fmla="*/ 490471 w 723900"/>
              <a:gd name="connsiteY2" fmla="*/ 107633 h 812482"/>
              <a:gd name="connsiteX3" fmla="*/ 361950 w 723900"/>
              <a:gd name="connsiteY3" fmla="*/ 0 h 812482"/>
              <a:gd name="connsiteX4" fmla="*/ 233429 w 723900"/>
              <a:gd name="connsiteY4" fmla="*/ 107633 h 812482"/>
              <a:gd name="connsiteX5" fmla="*/ 123825 w 723900"/>
              <a:gd name="connsiteY5" fmla="*/ 107633 h 812482"/>
              <a:gd name="connsiteX6" fmla="*/ 123825 w 723900"/>
              <a:gd name="connsiteY6" fmla="*/ 200749 h 812482"/>
              <a:gd name="connsiteX7" fmla="*/ 0 w 723900"/>
              <a:gd name="connsiteY7" fmla="*/ 303171 h 812482"/>
              <a:gd name="connsiteX8" fmla="*/ 0 w 723900"/>
              <a:gd name="connsiteY8" fmla="*/ 812483 h 812482"/>
              <a:gd name="connsiteX9" fmla="*/ 723900 w 723900"/>
              <a:gd name="connsiteY9" fmla="*/ 812483 h 812482"/>
              <a:gd name="connsiteX10" fmla="*/ 723900 w 723900"/>
              <a:gd name="connsiteY10" fmla="*/ 303171 h 812482"/>
              <a:gd name="connsiteX11" fmla="*/ 600075 w 723900"/>
              <a:gd name="connsiteY11" fmla="*/ 225514 h 812482"/>
              <a:gd name="connsiteX12" fmla="*/ 700240 w 723900"/>
              <a:gd name="connsiteY12" fmla="*/ 308381 h 812482"/>
              <a:gd name="connsiteX13" fmla="*/ 600075 w 723900"/>
              <a:gd name="connsiteY13" fmla="*/ 408489 h 812482"/>
              <a:gd name="connsiteX14" fmla="*/ 361950 w 723900"/>
              <a:gd name="connsiteY14" fmla="*/ 24813 h 812482"/>
              <a:gd name="connsiteX15" fmla="*/ 460800 w 723900"/>
              <a:gd name="connsiteY15" fmla="*/ 107633 h 812482"/>
              <a:gd name="connsiteX16" fmla="*/ 263100 w 723900"/>
              <a:gd name="connsiteY16" fmla="*/ 107633 h 812482"/>
              <a:gd name="connsiteX17" fmla="*/ 142875 w 723900"/>
              <a:gd name="connsiteY17" fmla="*/ 126683 h 812482"/>
              <a:gd name="connsiteX18" fmla="*/ 581025 w 723900"/>
              <a:gd name="connsiteY18" fmla="*/ 126683 h 812482"/>
              <a:gd name="connsiteX19" fmla="*/ 581025 w 723900"/>
              <a:gd name="connsiteY19" fmla="*/ 427539 h 812482"/>
              <a:gd name="connsiteX20" fmla="*/ 466249 w 723900"/>
              <a:gd name="connsiteY20" fmla="*/ 542315 h 812482"/>
              <a:gd name="connsiteX21" fmla="*/ 257651 w 723900"/>
              <a:gd name="connsiteY21" fmla="*/ 542315 h 812482"/>
              <a:gd name="connsiteX22" fmla="*/ 142875 w 723900"/>
              <a:gd name="connsiteY22" fmla="*/ 427539 h 812482"/>
              <a:gd name="connsiteX23" fmla="*/ 123825 w 723900"/>
              <a:gd name="connsiteY23" fmla="*/ 225476 h 812482"/>
              <a:gd name="connsiteX24" fmla="*/ 123825 w 723900"/>
              <a:gd name="connsiteY24" fmla="*/ 408489 h 812482"/>
              <a:gd name="connsiteX25" fmla="*/ 23660 w 723900"/>
              <a:gd name="connsiteY25" fmla="*/ 308324 h 812482"/>
              <a:gd name="connsiteX26" fmla="*/ 19212 w 723900"/>
              <a:gd name="connsiteY26" fmla="*/ 330813 h 812482"/>
              <a:gd name="connsiteX27" fmla="*/ 243707 w 723900"/>
              <a:gd name="connsiteY27" fmla="*/ 555308 h 812482"/>
              <a:gd name="connsiteX28" fmla="*/ 19212 w 723900"/>
              <a:gd name="connsiteY28" fmla="*/ 779802 h 812482"/>
              <a:gd name="connsiteX29" fmla="*/ 19078 w 723900"/>
              <a:gd name="connsiteY29" fmla="*/ 779801 h 812482"/>
              <a:gd name="connsiteX30" fmla="*/ 19050 w 723900"/>
              <a:gd name="connsiteY30" fmla="*/ 779736 h 812482"/>
              <a:gd name="connsiteX31" fmla="*/ 19050 w 723900"/>
              <a:gd name="connsiteY31" fmla="*/ 330879 h 812482"/>
              <a:gd name="connsiteX32" fmla="*/ 19146 w 723900"/>
              <a:gd name="connsiteY32" fmla="*/ 330785 h 812482"/>
              <a:gd name="connsiteX33" fmla="*/ 19212 w 723900"/>
              <a:gd name="connsiteY33" fmla="*/ 330813 h 812482"/>
              <a:gd name="connsiteX34" fmla="*/ 32680 w 723900"/>
              <a:gd name="connsiteY34" fmla="*/ 793271 h 812482"/>
              <a:gd name="connsiteX35" fmla="*/ 257851 w 723900"/>
              <a:gd name="connsiteY35" fmla="*/ 568100 h 812482"/>
              <a:gd name="connsiteX36" fmla="*/ 358140 w 723900"/>
              <a:gd name="connsiteY36" fmla="*/ 523237 h 812482"/>
              <a:gd name="connsiteX37" fmla="*/ 463020 w 723900"/>
              <a:gd name="connsiteY37" fmla="*/ 565033 h 812482"/>
              <a:gd name="connsiteX38" fmla="*/ 691220 w 723900"/>
              <a:gd name="connsiteY38" fmla="*/ 793271 h 812482"/>
              <a:gd name="connsiteX39" fmla="*/ 691219 w 723900"/>
              <a:gd name="connsiteY39" fmla="*/ 793405 h 812482"/>
              <a:gd name="connsiteX40" fmla="*/ 691153 w 723900"/>
              <a:gd name="connsiteY40" fmla="*/ 793433 h 812482"/>
              <a:gd name="connsiteX41" fmla="*/ 32747 w 723900"/>
              <a:gd name="connsiteY41" fmla="*/ 793433 h 812482"/>
              <a:gd name="connsiteX42" fmla="*/ 32653 w 723900"/>
              <a:gd name="connsiteY42" fmla="*/ 793336 h 812482"/>
              <a:gd name="connsiteX43" fmla="*/ 32680 w 723900"/>
              <a:gd name="connsiteY43" fmla="*/ 793271 h 812482"/>
              <a:gd name="connsiteX44" fmla="*/ 704688 w 723900"/>
              <a:gd name="connsiteY44" fmla="*/ 779802 h 812482"/>
              <a:gd name="connsiteX45" fmla="*/ 480193 w 723900"/>
              <a:gd name="connsiteY45" fmla="*/ 555308 h 812482"/>
              <a:gd name="connsiteX46" fmla="*/ 704688 w 723900"/>
              <a:gd name="connsiteY46" fmla="*/ 330813 h 812482"/>
              <a:gd name="connsiteX47" fmla="*/ 704822 w 723900"/>
              <a:gd name="connsiteY47" fmla="*/ 330814 h 812482"/>
              <a:gd name="connsiteX48" fmla="*/ 704850 w 723900"/>
              <a:gd name="connsiteY48" fmla="*/ 330879 h 812482"/>
              <a:gd name="connsiteX49" fmla="*/ 704850 w 723900"/>
              <a:gd name="connsiteY49" fmla="*/ 779736 h 812482"/>
              <a:gd name="connsiteX50" fmla="*/ 704754 w 723900"/>
              <a:gd name="connsiteY50" fmla="*/ 779830 h 812482"/>
              <a:gd name="connsiteX51" fmla="*/ 704688 w 723900"/>
              <a:gd name="connsiteY51" fmla="*/ 779802 h 8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23900" h="812482">
                <a:moveTo>
                  <a:pt x="600075" y="200749"/>
                </a:moveTo>
                <a:lnTo>
                  <a:pt x="600075" y="107633"/>
                </a:lnTo>
                <a:lnTo>
                  <a:pt x="490471" y="107633"/>
                </a:lnTo>
                <a:lnTo>
                  <a:pt x="361950" y="0"/>
                </a:lnTo>
                <a:lnTo>
                  <a:pt x="233429" y="107633"/>
                </a:lnTo>
                <a:lnTo>
                  <a:pt x="123825" y="107633"/>
                </a:lnTo>
                <a:lnTo>
                  <a:pt x="123825" y="200749"/>
                </a:lnTo>
                <a:lnTo>
                  <a:pt x="0" y="303171"/>
                </a:lnTo>
                <a:lnTo>
                  <a:pt x="0" y="812483"/>
                </a:lnTo>
                <a:lnTo>
                  <a:pt x="723900" y="812483"/>
                </a:lnTo>
                <a:lnTo>
                  <a:pt x="723900" y="303171"/>
                </a:lnTo>
                <a:close/>
                <a:moveTo>
                  <a:pt x="600075" y="225514"/>
                </a:moveTo>
                <a:lnTo>
                  <a:pt x="700240" y="308381"/>
                </a:lnTo>
                <a:lnTo>
                  <a:pt x="600075" y="408489"/>
                </a:lnTo>
                <a:close/>
                <a:moveTo>
                  <a:pt x="361950" y="24813"/>
                </a:moveTo>
                <a:lnTo>
                  <a:pt x="460800" y="107633"/>
                </a:lnTo>
                <a:lnTo>
                  <a:pt x="263100" y="107633"/>
                </a:lnTo>
                <a:close/>
                <a:moveTo>
                  <a:pt x="142875" y="126683"/>
                </a:moveTo>
                <a:lnTo>
                  <a:pt x="581025" y="126683"/>
                </a:lnTo>
                <a:lnTo>
                  <a:pt x="581025" y="427539"/>
                </a:lnTo>
                <a:lnTo>
                  <a:pt x="466249" y="542315"/>
                </a:lnTo>
                <a:cubicBezTo>
                  <a:pt x="406036" y="491402"/>
                  <a:pt x="317864" y="491402"/>
                  <a:pt x="257651" y="542315"/>
                </a:cubicBezTo>
                <a:lnTo>
                  <a:pt x="142875" y="427539"/>
                </a:lnTo>
                <a:close/>
                <a:moveTo>
                  <a:pt x="123825" y="225476"/>
                </a:moveTo>
                <a:lnTo>
                  <a:pt x="123825" y="408489"/>
                </a:lnTo>
                <a:lnTo>
                  <a:pt x="23660" y="308324"/>
                </a:lnTo>
                <a:close/>
                <a:moveTo>
                  <a:pt x="19212" y="330813"/>
                </a:moveTo>
                <a:lnTo>
                  <a:pt x="243707" y="555308"/>
                </a:lnTo>
                <a:lnTo>
                  <a:pt x="19212" y="779802"/>
                </a:lnTo>
                <a:cubicBezTo>
                  <a:pt x="19175" y="779839"/>
                  <a:pt x="19114" y="779838"/>
                  <a:pt x="19078" y="779801"/>
                </a:cubicBezTo>
                <a:cubicBezTo>
                  <a:pt x="19060" y="779783"/>
                  <a:pt x="19050" y="779760"/>
                  <a:pt x="19050" y="779736"/>
                </a:cubicBezTo>
                <a:lnTo>
                  <a:pt x="19050" y="330879"/>
                </a:lnTo>
                <a:cubicBezTo>
                  <a:pt x="19051" y="330827"/>
                  <a:pt x="19094" y="330785"/>
                  <a:pt x="19146" y="330785"/>
                </a:cubicBezTo>
                <a:cubicBezTo>
                  <a:pt x="19171" y="330786"/>
                  <a:pt x="19195" y="330796"/>
                  <a:pt x="19212" y="330813"/>
                </a:cubicBezTo>
                <a:close/>
                <a:moveTo>
                  <a:pt x="32680" y="793271"/>
                </a:moveTo>
                <a:lnTo>
                  <a:pt x="257851" y="568100"/>
                </a:lnTo>
                <a:cubicBezTo>
                  <a:pt x="284321" y="540882"/>
                  <a:pt x="320207" y="524829"/>
                  <a:pt x="358140" y="523237"/>
                </a:cubicBezTo>
                <a:cubicBezTo>
                  <a:pt x="397374" y="522071"/>
                  <a:pt x="435341" y="537201"/>
                  <a:pt x="463020" y="565033"/>
                </a:cubicBezTo>
                <a:lnTo>
                  <a:pt x="691220" y="793271"/>
                </a:lnTo>
                <a:cubicBezTo>
                  <a:pt x="691257" y="793308"/>
                  <a:pt x="691256" y="793369"/>
                  <a:pt x="691219" y="793405"/>
                </a:cubicBezTo>
                <a:cubicBezTo>
                  <a:pt x="691201" y="793422"/>
                  <a:pt x="691178" y="793433"/>
                  <a:pt x="691153" y="793433"/>
                </a:cubicBezTo>
                <a:lnTo>
                  <a:pt x="32747" y="793433"/>
                </a:lnTo>
                <a:cubicBezTo>
                  <a:pt x="32695" y="793432"/>
                  <a:pt x="32653" y="793389"/>
                  <a:pt x="32653" y="793336"/>
                </a:cubicBezTo>
                <a:cubicBezTo>
                  <a:pt x="32654" y="793312"/>
                  <a:pt x="32663" y="793288"/>
                  <a:pt x="32680" y="793271"/>
                </a:cubicBezTo>
                <a:close/>
                <a:moveTo>
                  <a:pt x="704688" y="779802"/>
                </a:moveTo>
                <a:lnTo>
                  <a:pt x="480193" y="555308"/>
                </a:lnTo>
                <a:lnTo>
                  <a:pt x="704688" y="330813"/>
                </a:lnTo>
                <a:cubicBezTo>
                  <a:pt x="704725" y="330776"/>
                  <a:pt x="704786" y="330777"/>
                  <a:pt x="704822" y="330814"/>
                </a:cubicBezTo>
                <a:cubicBezTo>
                  <a:pt x="704840" y="330832"/>
                  <a:pt x="704850" y="330855"/>
                  <a:pt x="704850" y="330879"/>
                </a:cubicBezTo>
                <a:lnTo>
                  <a:pt x="704850" y="779736"/>
                </a:lnTo>
                <a:cubicBezTo>
                  <a:pt x="704849" y="779788"/>
                  <a:pt x="704806" y="779830"/>
                  <a:pt x="704754" y="779830"/>
                </a:cubicBezTo>
                <a:cubicBezTo>
                  <a:pt x="704729" y="779829"/>
                  <a:pt x="704705" y="779819"/>
                  <a:pt x="704688" y="779802"/>
                </a:cubicBezTo>
                <a:close/>
              </a:path>
            </a:pathLst>
          </a:custGeom>
          <a:solidFill>
            <a:srgbClr val="ED4747"/>
          </a:solidFill>
          <a:ln w="9525" cap="flat">
            <a:noFill/>
            <a:prstDash val="solid"/>
            <a:miter/>
          </a:ln>
        </p:spPr>
        <p:txBody>
          <a:bodyPr rtlCol="0" anchor="ctr"/>
          <a:lstStyle/>
          <a:p>
            <a:endParaRPr lang="en-US"/>
          </a:p>
        </p:txBody>
      </p:sp>
      <p:pic>
        <p:nvPicPr>
          <p:cNvPr id="2068" name="Tiny aes key on dec" descr="Key with solid fill">
            <a:extLst>
              <a:ext uri="{FF2B5EF4-FFF2-40B4-BE49-F238E27FC236}">
                <a16:creationId xmlns:a16="http://schemas.microsoft.com/office/drawing/2014/main" id="{325DE583-1AF1-3CCF-BC92-65B8BA4248B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64645" y="4335748"/>
            <a:ext cx="274320" cy="274320"/>
          </a:xfrm>
          <a:prstGeom prst="rect">
            <a:avLst/>
          </a:prstGeom>
        </p:spPr>
      </p:pic>
      <p:grpSp>
        <p:nvGrpSpPr>
          <p:cNvPr id="2055" name="Key in envelope">
            <a:extLst>
              <a:ext uri="{FF2B5EF4-FFF2-40B4-BE49-F238E27FC236}">
                <a16:creationId xmlns:a16="http://schemas.microsoft.com/office/drawing/2014/main" id="{A2062471-9AD9-1CC7-EFA2-9BF3E18B71AA}"/>
              </a:ext>
            </a:extLst>
          </p:cNvPr>
          <p:cNvGrpSpPr/>
          <p:nvPr/>
        </p:nvGrpSpPr>
        <p:grpSpPr>
          <a:xfrm>
            <a:off x="9803704" y="3455159"/>
            <a:ext cx="484632" cy="539496"/>
            <a:chOff x="9039178" y="2714575"/>
            <a:chExt cx="723900" cy="812482"/>
          </a:xfrm>
        </p:grpSpPr>
        <p:sp>
          <p:nvSpPr>
            <p:cNvPr id="2056" name="Freeform: Shape 2055">
              <a:extLst>
                <a:ext uri="{FF2B5EF4-FFF2-40B4-BE49-F238E27FC236}">
                  <a16:creationId xmlns:a16="http://schemas.microsoft.com/office/drawing/2014/main" id="{8EDAB3F9-57EE-A1E1-ECB0-0B6845886190}"/>
                </a:ext>
              </a:extLst>
            </p:cNvPr>
            <p:cNvSpPr/>
            <p:nvPr/>
          </p:nvSpPr>
          <p:spPr>
            <a:xfrm>
              <a:off x="9039178" y="2714575"/>
              <a:ext cx="723900" cy="812482"/>
            </a:xfrm>
            <a:custGeom>
              <a:avLst/>
              <a:gdLst>
                <a:gd name="connsiteX0" fmla="*/ 600075 w 723900"/>
                <a:gd name="connsiteY0" fmla="*/ 200749 h 812482"/>
                <a:gd name="connsiteX1" fmla="*/ 600075 w 723900"/>
                <a:gd name="connsiteY1" fmla="*/ 107633 h 812482"/>
                <a:gd name="connsiteX2" fmla="*/ 490471 w 723900"/>
                <a:gd name="connsiteY2" fmla="*/ 107633 h 812482"/>
                <a:gd name="connsiteX3" fmla="*/ 361950 w 723900"/>
                <a:gd name="connsiteY3" fmla="*/ 0 h 812482"/>
                <a:gd name="connsiteX4" fmla="*/ 233429 w 723900"/>
                <a:gd name="connsiteY4" fmla="*/ 107633 h 812482"/>
                <a:gd name="connsiteX5" fmla="*/ 123825 w 723900"/>
                <a:gd name="connsiteY5" fmla="*/ 107633 h 812482"/>
                <a:gd name="connsiteX6" fmla="*/ 123825 w 723900"/>
                <a:gd name="connsiteY6" fmla="*/ 200749 h 812482"/>
                <a:gd name="connsiteX7" fmla="*/ 0 w 723900"/>
                <a:gd name="connsiteY7" fmla="*/ 303171 h 812482"/>
                <a:gd name="connsiteX8" fmla="*/ 0 w 723900"/>
                <a:gd name="connsiteY8" fmla="*/ 812483 h 812482"/>
                <a:gd name="connsiteX9" fmla="*/ 723900 w 723900"/>
                <a:gd name="connsiteY9" fmla="*/ 812483 h 812482"/>
                <a:gd name="connsiteX10" fmla="*/ 723900 w 723900"/>
                <a:gd name="connsiteY10" fmla="*/ 303171 h 812482"/>
                <a:gd name="connsiteX11" fmla="*/ 600075 w 723900"/>
                <a:gd name="connsiteY11" fmla="*/ 225514 h 812482"/>
                <a:gd name="connsiteX12" fmla="*/ 700240 w 723900"/>
                <a:gd name="connsiteY12" fmla="*/ 308381 h 812482"/>
                <a:gd name="connsiteX13" fmla="*/ 600075 w 723900"/>
                <a:gd name="connsiteY13" fmla="*/ 408489 h 812482"/>
                <a:gd name="connsiteX14" fmla="*/ 361950 w 723900"/>
                <a:gd name="connsiteY14" fmla="*/ 24813 h 812482"/>
                <a:gd name="connsiteX15" fmla="*/ 460800 w 723900"/>
                <a:gd name="connsiteY15" fmla="*/ 107633 h 812482"/>
                <a:gd name="connsiteX16" fmla="*/ 263100 w 723900"/>
                <a:gd name="connsiteY16" fmla="*/ 107633 h 812482"/>
                <a:gd name="connsiteX17" fmla="*/ 142875 w 723900"/>
                <a:gd name="connsiteY17" fmla="*/ 126683 h 812482"/>
                <a:gd name="connsiteX18" fmla="*/ 581025 w 723900"/>
                <a:gd name="connsiteY18" fmla="*/ 126683 h 812482"/>
                <a:gd name="connsiteX19" fmla="*/ 581025 w 723900"/>
                <a:gd name="connsiteY19" fmla="*/ 427539 h 812482"/>
                <a:gd name="connsiteX20" fmla="*/ 466249 w 723900"/>
                <a:gd name="connsiteY20" fmla="*/ 542315 h 812482"/>
                <a:gd name="connsiteX21" fmla="*/ 257651 w 723900"/>
                <a:gd name="connsiteY21" fmla="*/ 542315 h 812482"/>
                <a:gd name="connsiteX22" fmla="*/ 142875 w 723900"/>
                <a:gd name="connsiteY22" fmla="*/ 427539 h 812482"/>
                <a:gd name="connsiteX23" fmla="*/ 123825 w 723900"/>
                <a:gd name="connsiteY23" fmla="*/ 225476 h 812482"/>
                <a:gd name="connsiteX24" fmla="*/ 123825 w 723900"/>
                <a:gd name="connsiteY24" fmla="*/ 408489 h 812482"/>
                <a:gd name="connsiteX25" fmla="*/ 23660 w 723900"/>
                <a:gd name="connsiteY25" fmla="*/ 308324 h 812482"/>
                <a:gd name="connsiteX26" fmla="*/ 19212 w 723900"/>
                <a:gd name="connsiteY26" fmla="*/ 330813 h 812482"/>
                <a:gd name="connsiteX27" fmla="*/ 243707 w 723900"/>
                <a:gd name="connsiteY27" fmla="*/ 555308 h 812482"/>
                <a:gd name="connsiteX28" fmla="*/ 19212 w 723900"/>
                <a:gd name="connsiteY28" fmla="*/ 779802 h 812482"/>
                <a:gd name="connsiteX29" fmla="*/ 19078 w 723900"/>
                <a:gd name="connsiteY29" fmla="*/ 779801 h 812482"/>
                <a:gd name="connsiteX30" fmla="*/ 19050 w 723900"/>
                <a:gd name="connsiteY30" fmla="*/ 779736 h 812482"/>
                <a:gd name="connsiteX31" fmla="*/ 19050 w 723900"/>
                <a:gd name="connsiteY31" fmla="*/ 330879 h 812482"/>
                <a:gd name="connsiteX32" fmla="*/ 19146 w 723900"/>
                <a:gd name="connsiteY32" fmla="*/ 330785 h 812482"/>
                <a:gd name="connsiteX33" fmla="*/ 19212 w 723900"/>
                <a:gd name="connsiteY33" fmla="*/ 330813 h 812482"/>
                <a:gd name="connsiteX34" fmla="*/ 32680 w 723900"/>
                <a:gd name="connsiteY34" fmla="*/ 793271 h 812482"/>
                <a:gd name="connsiteX35" fmla="*/ 257851 w 723900"/>
                <a:gd name="connsiteY35" fmla="*/ 568100 h 812482"/>
                <a:gd name="connsiteX36" fmla="*/ 358140 w 723900"/>
                <a:gd name="connsiteY36" fmla="*/ 523237 h 812482"/>
                <a:gd name="connsiteX37" fmla="*/ 463020 w 723900"/>
                <a:gd name="connsiteY37" fmla="*/ 565033 h 812482"/>
                <a:gd name="connsiteX38" fmla="*/ 691220 w 723900"/>
                <a:gd name="connsiteY38" fmla="*/ 793271 h 812482"/>
                <a:gd name="connsiteX39" fmla="*/ 691219 w 723900"/>
                <a:gd name="connsiteY39" fmla="*/ 793405 h 812482"/>
                <a:gd name="connsiteX40" fmla="*/ 691153 w 723900"/>
                <a:gd name="connsiteY40" fmla="*/ 793433 h 812482"/>
                <a:gd name="connsiteX41" fmla="*/ 32747 w 723900"/>
                <a:gd name="connsiteY41" fmla="*/ 793433 h 812482"/>
                <a:gd name="connsiteX42" fmla="*/ 32653 w 723900"/>
                <a:gd name="connsiteY42" fmla="*/ 793336 h 812482"/>
                <a:gd name="connsiteX43" fmla="*/ 32680 w 723900"/>
                <a:gd name="connsiteY43" fmla="*/ 793271 h 812482"/>
                <a:gd name="connsiteX44" fmla="*/ 704688 w 723900"/>
                <a:gd name="connsiteY44" fmla="*/ 779802 h 812482"/>
                <a:gd name="connsiteX45" fmla="*/ 480193 w 723900"/>
                <a:gd name="connsiteY45" fmla="*/ 555308 h 812482"/>
                <a:gd name="connsiteX46" fmla="*/ 704688 w 723900"/>
                <a:gd name="connsiteY46" fmla="*/ 330813 h 812482"/>
                <a:gd name="connsiteX47" fmla="*/ 704822 w 723900"/>
                <a:gd name="connsiteY47" fmla="*/ 330814 h 812482"/>
                <a:gd name="connsiteX48" fmla="*/ 704850 w 723900"/>
                <a:gd name="connsiteY48" fmla="*/ 330879 h 812482"/>
                <a:gd name="connsiteX49" fmla="*/ 704850 w 723900"/>
                <a:gd name="connsiteY49" fmla="*/ 779736 h 812482"/>
                <a:gd name="connsiteX50" fmla="*/ 704754 w 723900"/>
                <a:gd name="connsiteY50" fmla="*/ 779830 h 812482"/>
                <a:gd name="connsiteX51" fmla="*/ 704688 w 723900"/>
                <a:gd name="connsiteY51" fmla="*/ 779802 h 8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23900" h="812482">
                  <a:moveTo>
                    <a:pt x="600075" y="200749"/>
                  </a:moveTo>
                  <a:lnTo>
                    <a:pt x="600075" y="107633"/>
                  </a:lnTo>
                  <a:lnTo>
                    <a:pt x="490471" y="107633"/>
                  </a:lnTo>
                  <a:lnTo>
                    <a:pt x="361950" y="0"/>
                  </a:lnTo>
                  <a:lnTo>
                    <a:pt x="233429" y="107633"/>
                  </a:lnTo>
                  <a:lnTo>
                    <a:pt x="123825" y="107633"/>
                  </a:lnTo>
                  <a:lnTo>
                    <a:pt x="123825" y="200749"/>
                  </a:lnTo>
                  <a:lnTo>
                    <a:pt x="0" y="303171"/>
                  </a:lnTo>
                  <a:lnTo>
                    <a:pt x="0" y="812483"/>
                  </a:lnTo>
                  <a:lnTo>
                    <a:pt x="723900" y="812483"/>
                  </a:lnTo>
                  <a:lnTo>
                    <a:pt x="723900" y="303171"/>
                  </a:lnTo>
                  <a:close/>
                  <a:moveTo>
                    <a:pt x="600075" y="225514"/>
                  </a:moveTo>
                  <a:lnTo>
                    <a:pt x="700240" y="308381"/>
                  </a:lnTo>
                  <a:lnTo>
                    <a:pt x="600075" y="408489"/>
                  </a:lnTo>
                  <a:close/>
                  <a:moveTo>
                    <a:pt x="361950" y="24813"/>
                  </a:moveTo>
                  <a:lnTo>
                    <a:pt x="460800" y="107633"/>
                  </a:lnTo>
                  <a:lnTo>
                    <a:pt x="263100" y="107633"/>
                  </a:lnTo>
                  <a:close/>
                  <a:moveTo>
                    <a:pt x="142875" y="126683"/>
                  </a:moveTo>
                  <a:lnTo>
                    <a:pt x="581025" y="126683"/>
                  </a:lnTo>
                  <a:lnTo>
                    <a:pt x="581025" y="427539"/>
                  </a:lnTo>
                  <a:lnTo>
                    <a:pt x="466249" y="542315"/>
                  </a:lnTo>
                  <a:cubicBezTo>
                    <a:pt x="406036" y="491402"/>
                    <a:pt x="317864" y="491402"/>
                    <a:pt x="257651" y="542315"/>
                  </a:cubicBezTo>
                  <a:lnTo>
                    <a:pt x="142875" y="427539"/>
                  </a:lnTo>
                  <a:close/>
                  <a:moveTo>
                    <a:pt x="123825" y="225476"/>
                  </a:moveTo>
                  <a:lnTo>
                    <a:pt x="123825" y="408489"/>
                  </a:lnTo>
                  <a:lnTo>
                    <a:pt x="23660" y="308324"/>
                  </a:lnTo>
                  <a:close/>
                  <a:moveTo>
                    <a:pt x="19212" y="330813"/>
                  </a:moveTo>
                  <a:lnTo>
                    <a:pt x="243707" y="555308"/>
                  </a:lnTo>
                  <a:lnTo>
                    <a:pt x="19212" y="779802"/>
                  </a:lnTo>
                  <a:cubicBezTo>
                    <a:pt x="19175" y="779839"/>
                    <a:pt x="19114" y="779838"/>
                    <a:pt x="19078" y="779801"/>
                  </a:cubicBezTo>
                  <a:cubicBezTo>
                    <a:pt x="19060" y="779783"/>
                    <a:pt x="19050" y="779760"/>
                    <a:pt x="19050" y="779736"/>
                  </a:cubicBezTo>
                  <a:lnTo>
                    <a:pt x="19050" y="330879"/>
                  </a:lnTo>
                  <a:cubicBezTo>
                    <a:pt x="19051" y="330827"/>
                    <a:pt x="19094" y="330785"/>
                    <a:pt x="19146" y="330785"/>
                  </a:cubicBezTo>
                  <a:cubicBezTo>
                    <a:pt x="19171" y="330786"/>
                    <a:pt x="19195" y="330796"/>
                    <a:pt x="19212" y="330813"/>
                  </a:cubicBezTo>
                  <a:close/>
                  <a:moveTo>
                    <a:pt x="32680" y="793271"/>
                  </a:moveTo>
                  <a:lnTo>
                    <a:pt x="257851" y="568100"/>
                  </a:lnTo>
                  <a:cubicBezTo>
                    <a:pt x="284321" y="540882"/>
                    <a:pt x="320207" y="524829"/>
                    <a:pt x="358140" y="523237"/>
                  </a:cubicBezTo>
                  <a:cubicBezTo>
                    <a:pt x="397374" y="522071"/>
                    <a:pt x="435341" y="537201"/>
                    <a:pt x="463020" y="565033"/>
                  </a:cubicBezTo>
                  <a:lnTo>
                    <a:pt x="691220" y="793271"/>
                  </a:lnTo>
                  <a:cubicBezTo>
                    <a:pt x="691257" y="793308"/>
                    <a:pt x="691256" y="793369"/>
                    <a:pt x="691219" y="793405"/>
                  </a:cubicBezTo>
                  <a:cubicBezTo>
                    <a:pt x="691201" y="793422"/>
                    <a:pt x="691178" y="793433"/>
                    <a:pt x="691153" y="793433"/>
                  </a:cubicBezTo>
                  <a:lnTo>
                    <a:pt x="32747" y="793433"/>
                  </a:lnTo>
                  <a:cubicBezTo>
                    <a:pt x="32695" y="793432"/>
                    <a:pt x="32653" y="793389"/>
                    <a:pt x="32653" y="793336"/>
                  </a:cubicBezTo>
                  <a:cubicBezTo>
                    <a:pt x="32654" y="793312"/>
                    <a:pt x="32663" y="793288"/>
                    <a:pt x="32680" y="793271"/>
                  </a:cubicBezTo>
                  <a:close/>
                  <a:moveTo>
                    <a:pt x="704688" y="779802"/>
                  </a:moveTo>
                  <a:lnTo>
                    <a:pt x="480193" y="555308"/>
                  </a:lnTo>
                  <a:lnTo>
                    <a:pt x="704688" y="330813"/>
                  </a:lnTo>
                  <a:cubicBezTo>
                    <a:pt x="704725" y="330776"/>
                    <a:pt x="704786" y="330777"/>
                    <a:pt x="704822" y="330814"/>
                  </a:cubicBezTo>
                  <a:cubicBezTo>
                    <a:pt x="704840" y="330832"/>
                    <a:pt x="704850" y="330855"/>
                    <a:pt x="704850" y="330879"/>
                  </a:cubicBezTo>
                  <a:lnTo>
                    <a:pt x="704850" y="779736"/>
                  </a:lnTo>
                  <a:cubicBezTo>
                    <a:pt x="704849" y="779788"/>
                    <a:pt x="704806" y="779830"/>
                    <a:pt x="704754" y="779830"/>
                  </a:cubicBezTo>
                  <a:cubicBezTo>
                    <a:pt x="704729" y="779829"/>
                    <a:pt x="704705" y="779819"/>
                    <a:pt x="704688" y="779802"/>
                  </a:cubicBezTo>
                  <a:close/>
                </a:path>
              </a:pathLst>
            </a:custGeom>
            <a:solidFill>
              <a:srgbClr val="ED4747"/>
            </a:solidFill>
            <a:ln w="9525" cap="flat">
              <a:noFill/>
              <a:prstDash val="solid"/>
              <a:miter/>
            </a:ln>
          </p:spPr>
          <p:txBody>
            <a:bodyPr rtlCol="0" anchor="ctr"/>
            <a:lstStyle/>
            <a:p>
              <a:endParaRPr lang="en-US"/>
            </a:p>
          </p:txBody>
        </p:sp>
        <p:pic>
          <p:nvPicPr>
            <p:cNvPr id="2057" name="Graphic 2056" descr="Key with solid fill">
              <a:extLst>
                <a:ext uri="{FF2B5EF4-FFF2-40B4-BE49-F238E27FC236}">
                  <a16:creationId xmlns:a16="http://schemas.microsoft.com/office/drawing/2014/main" id="{C32B5687-1BB9-204C-C6A3-61F0388817D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97444" y="2827736"/>
              <a:ext cx="413126" cy="413126"/>
            </a:xfrm>
            <a:prstGeom prst="rect">
              <a:avLst/>
            </a:prstGeom>
          </p:spPr>
        </p:pic>
      </p:grpSp>
      <p:sp>
        <p:nvSpPr>
          <p:cNvPr id="2" name="Title 1">
            <a:extLst>
              <a:ext uri="{FF2B5EF4-FFF2-40B4-BE49-F238E27FC236}">
                <a16:creationId xmlns:a16="http://schemas.microsoft.com/office/drawing/2014/main" id="{45EAA5CA-54CF-B3E5-8BBF-96FDA8E34B7A}"/>
              </a:ext>
            </a:extLst>
          </p:cNvPr>
          <p:cNvSpPr>
            <a:spLocks noGrp="1"/>
          </p:cNvSpPr>
          <p:nvPr>
            <p:ph type="title"/>
          </p:nvPr>
        </p:nvSpPr>
        <p:spPr/>
        <p:txBody>
          <a:bodyPr/>
          <a:lstStyle/>
          <a:p>
            <a:r>
              <a:rPr lang="en-US">
                <a:cs typeface="Calibri Light"/>
              </a:rPr>
              <a:t>Key Encapsulation Mechanism</a:t>
            </a:r>
            <a:endParaRPr lang="en-US"/>
          </a:p>
        </p:txBody>
      </p:sp>
      <p:sp>
        <p:nvSpPr>
          <p:cNvPr id="6" name="Slide Number Placeholder 5">
            <a:extLst>
              <a:ext uri="{FF2B5EF4-FFF2-40B4-BE49-F238E27FC236}">
                <a16:creationId xmlns:a16="http://schemas.microsoft.com/office/drawing/2014/main" id="{DB43A0BB-EEDA-04A5-EB8F-50366BCDC6B9}"/>
              </a:ext>
            </a:extLst>
          </p:cNvPr>
          <p:cNvSpPr>
            <a:spLocks noGrp="1"/>
          </p:cNvSpPr>
          <p:nvPr>
            <p:ph type="sldNum" sz="quarter" idx="12"/>
          </p:nvPr>
        </p:nvSpPr>
        <p:spPr/>
        <p:txBody>
          <a:bodyPr/>
          <a:lstStyle/>
          <a:p>
            <a:fld id="{A8AB81F3-D877-40AB-B9C6-5DBC3A20DFE8}" type="slidenum">
              <a:rPr lang="en-US" smtClean="0"/>
              <a:t>6</a:t>
            </a:fld>
            <a:endParaRPr lang="en-US"/>
          </a:p>
        </p:txBody>
      </p:sp>
      <p:pic>
        <p:nvPicPr>
          <p:cNvPr id="2050" name="Frodo2" descr="See the source image">
            <a:extLst>
              <a:ext uri="{FF2B5EF4-FFF2-40B4-BE49-F238E27FC236}">
                <a16:creationId xmlns:a16="http://schemas.microsoft.com/office/drawing/2014/main" id="{6285940C-3856-EDE9-AA91-1BFE5971EAE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51409" y="1557068"/>
            <a:ext cx="1350627" cy="9293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Frodo1" descr="See the source image">
            <a:extLst>
              <a:ext uri="{FF2B5EF4-FFF2-40B4-BE49-F238E27FC236}">
                <a16:creationId xmlns:a16="http://schemas.microsoft.com/office/drawing/2014/main" id="{64CD7D20-495F-ED9A-26B4-0A744659AED6}"/>
              </a:ext>
            </a:extLst>
          </p:cNvPr>
          <p:cNvPicPr>
            <a:picLocks noChangeAspect="1"/>
          </p:cNvPicPr>
          <p:nvPr/>
        </p:nvPicPr>
        <p:blipFill rotWithShape="1">
          <a:blip r:embed="rId17">
            <a:extLst>
              <a:ext uri="{28A0092B-C50C-407E-A947-70E740481C1C}">
                <a14:useLocalDpi xmlns:a14="http://schemas.microsoft.com/office/drawing/2010/main" val="0"/>
              </a:ext>
            </a:extLst>
          </a:blip>
          <a:srcRect l="4874" t="-140" r="1700" b="18733"/>
          <a:stretch/>
        </p:blipFill>
        <p:spPr bwMode="auto">
          <a:xfrm>
            <a:off x="3451409" y="1557068"/>
            <a:ext cx="1350627" cy="9293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Gandalf" descr="See the source image">
            <a:extLst>
              <a:ext uri="{FF2B5EF4-FFF2-40B4-BE49-F238E27FC236}">
                <a16:creationId xmlns:a16="http://schemas.microsoft.com/office/drawing/2014/main" id="{284680E1-F6A6-9E87-BEA9-3CD0451185F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50678" y="1543182"/>
            <a:ext cx="929379" cy="92937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Keygen Textbox">
                <a:extLst>
                  <a:ext uri="{FF2B5EF4-FFF2-40B4-BE49-F238E27FC236}">
                    <a16:creationId xmlns:a16="http://schemas.microsoft.com/office/drawing/2014/main" id="{DE950BF2-E782-9CCB-9617-4B46719D3DC9}"/>
                  </a:ext>
                </a:extLst>
              </p:cNvPr>
              <p:cNvSpPr txBox="1"/>
              <p:nvPr/>
            </p:nvSpPr>
            <p:spPr>
              <a:xfrm>
                <a:off x="4064945" y="2735528"/>
                <a:ext cx="138544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𝐾𝑒𝑦𝑔𝑒𝑛</m:t>
                      </m:r>
                      <m:r>
                        <a:rPr lang="en-US" sz="2400" b="0" i="1" smtClean="0">
                          <a:latin typeface="Cambria Math" panose="02040503050406030204" pitchFamily="18" charset="0"/>
                        </a:rPr>
                        <m:t>()</m:t>
                      </m:r>
                    </m:oMath>
                  </m:oMathPara>
                </a14:m>
                <a:endParaRPr lang="en-US" sz="2400"/>
              </a:p>
            </p:txBody>
          </p:sp>
        </mc:Choice>
        <mc:Fallback xmlns="">
          <p:sp>
            <p:nvSpPr>
              <p:cNvPr id="4" name="Keygen Textbox">
                <a:extLst>
                  <a:ext uri="{FF2B5EF4-FFF2-40B4-BE49-F238E27FC236}">
                    <a16:creationId xmlns:a16="http://schemas.microsoft.com/office/drawing/2014/main" id="{DE950BF2-E782-9CCB-9617-4B46719D3DC9}"/>
                  </a:ext>
                </a:extLst>
              </p:cNvPr>
              <p:cNvSpPr txBox="1">
                <a:spLocks noRot="1" noChangeAspect="1" noMove="1" noResize="1" noEditPoints="1" noAdjustHandles="1" noChangeArrowheads="1" noChangeShapeType="1" noTextEdit="1"/>
              </p:cNvSpPr>
              <p:nvPr/>
            </p:nvSpPr>
            <p:spPr>
              <a:xfrm>
                <a:off x="4064945" y="2735528"/>
                <a:ext cx="1385443" cy="369332"/>
              </a:xfrm>
              <a:prstGeom prst="rect">
                <a:avLst/>
              </a:prstGeom>
              <a:blipFill>
                <a:blip r:embed="rId19"/>
                <a:stretch>
                  <a:fillRect l="-7048" r="-7489" b="-35000"/>
                </a:stretch>
              </a:blipFill>
            </p:spPr>
            <p:txBody>
              <a:bodyPr/>
              <a:lstStyle/>
              <a:p>
                <a:r>
                  <a:rPr lang="en-US">
                    <a:noFill/>
                  </a:rPr>
                  <a:t> </a:t>
                </a:r>
              </a:p>
            </p:txBody>
          </p:sp>
        </mc:Fallback>
      </mc:AlternateContent>
      <p:pic>
        <p:nvPicPr>
          <p:cNvPr id="20" name="Big aes key 1" descr="Key with solid fill">
            <a:extLst>
              <a:ext uri="{FF2B5EF4-FFF2-40B4-BE49-F238E27FC236}">
                <a16:creationId xmlns:a16="http://schemas.microsoft.com/office/drawing/2014/main" id="{ABFB26D2-405E-942E-0686-CC6F87BE71E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561388" y="2636495"/>
            <a:ext cx="484632" cy="484632"/>
          </a:xfrm>
          <a:prstGeom prst="rect">
            <a:avLst/>
          </a:prstGeom>
        </p:spPr>
      </p:pic>
      <p:cxnSp>
        <p:nvCxnSpPr>
          <p:cNvPr id="22" name="keygen to keys">
            <a:extLst>
              <a:ext uri="{FF2B5EF4-FFF2-40B4-BE49-F238E27FC236}">
                <a16:creationId xmlns:a16="http://schemas.microsoft.com/office/drawing/2014/main" id="{18C61CB3-D5EE-68ED-648E-7D3E73C99439}"/>
              </a:ext>
            </a:extLst>
          </p:cNvPr>
          <p:cNvCxnSpPr>
            <a:cxnSpLocks/>
          </p:cNvCxnSpPr>
          <p:nvPr/>
        </p:nvCxnSpPr>
        <p:spPr>
          <a:xfrm flipH="1">
            <a:off x="3700969" y="2920194"/>
            <a:ext cx="36576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5" name="sk">
            <a:extLst>
              <a:ext uri="{FF2B5EF4-FFF2-40B4-BE49-F238E27FC236}">
                <a16:creationId xmlns:a16="http://schemas.microsoft.com/office/drawing/2014/main" id="{6D512D35-7E5B-96B7-60D9-DD50A37033CA}"/>
              </a:ext>
            </a:extLst>
          </p:cNvPr>
          <p:cNvGrpSpPr/>
          <p:nvPr/>
        </p:nvGrpSpPr>
        <p:grpSpPr>
          <a:xfrm>
            <a:off x="2756223" y="2534062"/>
            <a:ext cx="497750" cy="773717"/>
            <a:chOff x="2730878" y="2587936"/>
            <a:chExt cx="497750" cy="773717"/>
          </a:xfrm>
        </p:grpSpPr>
        <p:pic>
          <p:nvPicPr>
            <p:cNvPr id="13" name="Graphic 12" descr="Old Key outline">
              <a:extLst>
                <a:ext uri="{FF2B5EF4-FFF2-40B4-BE49-F238E27FC236}">
                  <a16:creationId xmlns:a16="http://schemas.microsoft.com/office/drawing/2014/main" id="{F514BC98-5F05-191B-ABC0-3B381E3B454D}"/>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743996" y="2587936"/>
              <a:ext cx="484632" cy="484632"/>
            </a:xfrm>
            <a:prstGeom prst="rect">
              <a:avLst/>
            </a:prstGeom>
          </p:spPr>
        </p:pic>
        <p:sp>
          <p:nvSpPr>
            <p:cNvPr id="34" name="TextBox 33">
              <a:extLst>
                <a:ext uri="{FF2B5EF4-FFF2-40B4-BE49-F238E27FC236}">
                  <a16:creationId xmlns:a16="http://schemas.microsoft.com/office/drawing/2014/main" id="{C7018717-9C18-2074-D152-6B3B0EBC6F24}"/>
                </a:ext>
              </a:extLst>
            </p:cNvPr>
            <p:cNvSpPr txBox="1"/>
            <p:nvPr/>
          </p:nvSpPr>
          <p:spPr>
            <a:xfrm>
              <a:off x="2730878" y="2961543"/>
              <a:ext cx="402674" cy="400110"/>
            </a:xfrm>
            <a:prstGeom prst="rect">
              <a:avLst/>
            </a:prstGeom>
            <a:noFill/>
          </p:spPr>
          <p:txBody>
            <a:bodyPr wrap="none" rtlCol="0">
              <a:spAutoFit/>
            </a:bodyPr>
            <a:lstStyle/>
            <a:p>
              <a:r>
                <a:rPr lang="en-US" sz="2000" err="1">
                  <a:solidFill>
                    <a:srgbClr val="ED4747"/>
                  </a:solidFill>
                </a:rPr>
                <a:t>sk</a:t>
              </a:r>
              <a:endParaRPr lang="en-US">
                <a:solidFill>
                  <a:srgbClr val="ED4747"/>
                </a:solidFill>
              </a:endParaRPr>
            </a:p>
          </p:txBody>
        </p:sp>
      </p:grpSp>
      <p:cxnSp>
        <p:nvCxnSpPr>
          <p:cNvPr id="53" name="enc to dec">
            <a:extLst>
              <a:ext uri="{FF2B5EF4-FFF2-40B4-BE49-F238E27FC236}">
                <a16:creationId xmlns:a16="http://schemas.microsoft.com/office/drawing/2014/main" id="{BBD53CC9-1771-049C-0357-B974F8237C29}"/>
              </a:ext>
            </a:extLst>
          </p:cNvPr>
          <p:cNvCxnSpPr>
            <a:cxnSpLocks/>
          </p:cNvCxnSpPr>
          <p:nvPr/>
        </p:nvCxnSpPr>
        <p:spPr>
          <a:xfrm flipH="1">
            <a:off x="4350954" y="4683887"/>
            <a:ext cx="3199724" cy="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4" name="Dec textbox">
                <a:extLst>
                  <a:ext uri="{FF2B5EF4-FFF2-40B4-BE49-F238E27FC236}">
                    <a16:creationId xmlns:a16="http://schemas.microsoft.com/office/drawing/2014/main" id="{DB4D893D-66CF-E8A6-DEAB-C8BFC1957C15}"/>
                  </a:ext>
                </a:extLst>
              </p:cNvPr>
              <p:cNvSpPr txBox="1"/>
              <p:nvPr/>
            </p:nvSpPr>
            <p:spPr>
              <a:xfrm>
                <a:off x="1900133" y="4458047"/>
                <a:ext cx="246689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𝐷𝑒𝑐𝑎𝑝𝑠</m:t>
                      </m:r>
                      <m:r>
                        <a:rPr lang="en-US" sz="2400" b="0" i="1" smtClean="0">
                          <a:latin typeface="Cambria Math" panose="02040503050406030204" pitchFamily="18" charset="0"/>
                        </a:rPr>
                        <m:t>(       ;        )</m:t>
                      </m:r>
                    </m:oMath>
                  </m:oMathPara>
                </a14:m>
                <a:endParaRPr lang="en-US" sz="2400"/>
              </a:p>
            </p:txBody>
          </p:sp>
        </mc:Choice>
        <mc:Fallback xmlns="">
          <p:sp>
            <p:nvSpPr>
              <p:cNvPr id="54" name="Dec textbox">
                <a:extLst>
                  <a:ext uri="{FF2B5EF4-FFF2-40B4-BE49-F238E27FC236}">
                    <a16:creationId xmlns:a16="http://schemas.microsoft.com/office/drawing/2014/main" id="{DB4D893D-66CF-E8A6-DEAB-C8BFC1957C15}"/>
                  </a:ext>
                </a:extLst>
              </p:cNvPr>
              <p:cNvSpPr txBox="1">
                <a:spLocks noRot="1" noChangeAspect="1" noMove="1" noResize="1" noEditPoints="1" noAdjustHandles="1" noChangeArrowheads="1" noChangeShapeType="1" noTextEdit="1"/>
              </p:cNvSpPr>
              <p:nvPr/>
            </p:nvSpPr>
            <p:spPr>
              <a:xfrm>
                <a:off x="1900133" y="4458047"/>
                <a:ext cx="2466894" cy="369332"/>
              </a:xfrm>
              <a:prstGeom prst="rect">
                <a:avLst/>
              </a:prstGeom>
              <a:blipFill>
                <a:blip r:embed="rId22"/>
                <a:stretch>
                  <a:fillRect l="-3960" r="-3960" b="-34426"/>
                </a:stretch>
              </a:blipFill>
            </p:spPr>
            <p:txBody>
              <a:bodyPr/>
              <a:lstStyle/>
              <a:p>
                <a:r>
                  <a:rPr lang="en-US">
                    <a:noFill/>
                  </a:rPr>
                  <a:t> </a:t>
                </a:r>
              </a:p>
            </p:txBody>
          </p:sp>
        </mc:Fallback>
      </mc:AlternateContent>
      <p:pic>
        <p:nvPicPr>
          <p:cNvPr id="62" name="dec sk" descr="Old Key outline">
            <a:extLst>
              <a:ext uri="{FF2B5EF4-FFF2-40B4-BE49-F238E27FC236}">
                <a16:creationId xmlns:a16="http://schemas.microsoft.com/office/drawing/2014/main" id="{A289D523-B637-6444-A7A8-43AC49828773}"/>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043895" y="4386714"/>
            <a:ext cx="484632" cy="484632"/>
          </a:xfrm>
          <a:prstGeom prst="rect">
            <a:avLst/>
          </a:prstGeom>
        </p:spPr>
      </p:pic>
      <p:cxnSp>
        <p:nvCxnSpPr>
          <p:cNvPr id="2077" name="aes key to msg">
            <a:extLst>
              <a:ext uri="{FF2B5EF4-FFF2-40B4-BE49-F238E27FC236}">
                <a16:creationId xmlns:a16="http://schemas.microsoft.com/office/drawing/2014/main" id="{7BFA7FD8-7FA2-0E1C-B1BF-0623DDFB5B50}"/>
              </a:ext>
            </a:extLst>
          </p:cNvPr>
          <p:cNvCxnSpPr>
            <a:cxnSpLocks/>
          </p:cNvCxnSpPr>
          <p:nvPr/>
        </p:nvCxnSpPr>
        <p:spPr>
          <a:xfrm flipH="1">
            <a:off x="9545014" y="3112147"/>
            <a:ext cx="217091" cy="306139"/>
          </a:xfrm>
          <a:prstGeom prst="straightConnector1">
            <a:avLst/>
          </a:prstGeom>
          <a:ln w="57150">
            <a:solidFill>
              <a:srgbClr val="ED4747"/>
            </a:solidFill>
            <a:tailEnd type="triangle"/>
          </a:ln>
        </p:spPr>
        <p:style>
          <a:lnRef idx="1">
            <a:schemeClr val="accent1"/>
          </a:lnRef>
          <a:fillRef idx="0">
            <a:schemeClr val="accent1"/>
          </a:fillRef>
          <a:effectRef idx="0">
            <a:schemeClr val="accent1"/>
          </a:effectRef>
          <a:fontRef idx="minor">
            <a:schemeClr val="tx1"/>
          </a:fontRef>
        </p:style>
      </p:cxnSp>
      <p:cxnSp>
        <p:nvCxnSpPr>
          <p:cNvPr id="2083" name="dec to dec msg">
            <a:extLst>
              <a:ext uri="{FF2B5EF4-FFF2-40B4-BE49-F238E27FC236}">
                <a16:creationId xmlns:a16="http://schemas.microsoft.com/office/drawing/2014/main" id="{CDD6D97A-B9A8-8A34-4A11-9A85DA3F918F}"/>
              </a:ext>
            </a:extLst>
          </p:cNvPr>
          <p:cNvCxnSpPr>
            <a:cxnSpLocks/>
          </p:cNvCxnSpPr>
          <p:nvPr/>
        </p:nvCxnSpPr>
        <p:spPr>
          <a:xfrm flipH="1" flipV="1">
            <a:off x="1662481" y="4634303"/>
            <a:ext cx="274320" cy="0"/>
          </a:xfrm>
          <a:prstGeom prst="straightConnector1">
            <a:avLst/>
          </a:prstGeom>
          <a:ln w="57150">
            <a:solidFill>
              <a:srgbClr val="ED4747"/>
            </a:solidFill>
            <a:tailEnd type="triangle"/>
          </a:ln>
        </p:spPr>
        <p:style>
          <a:lnRef idx="1">
            <a:schemeClr val="accent1"/>
          </a:lnRef>
          <a:fillRef idx="0">
            <a:schemeClr val="accent1"/>
          </a:fillRef>
          <a:effectRef idx="0">
            <a:schemeClr val="accent1"/>
          </a:effectRef>
          <a:fontRef idx="minor">
            <a:schemeClr val="tx1"/>
          </a:fontRef>
        </p:style>
      </p:cxnSp>
      <p:pic>
        <p:nvPicPr>
          <p:cNvPr id="7" name="Origami Bird 1" descr="Origami with solid fill" hidden="1">
            <a:extLst>
              <a:ext uri="{FF2B5EF4-FFF2-40B4-BE49-F238E27FC236}">
                <a16:creationId xmlns:a16="http://schemas.microsoft.com/office/drawing/2014/main" id="{C6957E8D-7F46-6E75-0988-9469FC2DFB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681701" y="4125436"/>
            <a:ext cx="484632" cy="484632"/>
          </a:xfrm>
          <a:prstGeom prst="rect">
            <a:avLst/>
          </a:prstGeom>
        </p:spPr>
      </p:pic>
      <p:grpSp>
        <p:nvGrpSpPr>
          <p:cNvPr id="17" name="pk">
            <a:extLst>
              <a:ext uri="{FF2B5EF4-FFF2-40B4-BE49-F238E27FC236}">
                <a16:creationId xmlns:a16="http://schemas.microsoft.com/office/drawing/2014/main" id="{5D8462E6-ACBF-A788-09CD-D3E7F89575C9}"/>
              </a:ext>
            </a:extLst>
          </p:cNvPr>
          <p:cNvGrpSpPr/>
          <p:nvPr/>
        </p:nvGrpSpPr>
        <p:grpSpPr>
          <a:xfrm>
            <a:off x="3206699" y="2556687"/>
            <a:ext cx="484632" cy="759533"/>
            <a:chOff x="1216307" y="2556687"/>
            <a:chExt cx="484632" cy="759533"/>
          </a:xfrm>
        </p:grpSpPr>
        <p:sp>
          <p:nvSpPr>
            <p:cNvPr id="33" name="TextBox 32">
              <a:extLst>
                <a:ext uri="{FF2B5EF4-FFF2-40B4-BE49-F238E27FC236}">
                  <a16:creationId xmlns:a16="http://schemas.microsoft.com/office/drawing/2014/main" id="{3E0B23B5-FB4B-E27B-B871-C2806997B10A}"/>
                </a:ext>
              </a:extLst>
            </p:cNvPr>
            <p:cNvSpPr txBox="1"/>
            <p:nvPr/>
          </p:nvSpPr>
          <p:spPr>
            <a:xfrm>
              <a:off x="1247396" y="2916110"/>
              <a:ext cx="436338" cy="400110"/>
            </a:xfrm>
            <a:prstGeom prst="rect">
              <a:avLst/>
            </a:prstGeom>
            <a:noFill/>
          </p:spPr>
          <p:txBody>
            <a:bodyPr wrap="none" rtlCol="0">
              <a:spAutoFit/>
            </a:bodyPr>
            <a:lstStyle/>
            <a:p>
              <a:r>
                <a:rPr lang="en-US" sz="2000">
                  <a:solidFill>
                    <a:srgbClr val="0085CA"/>
                  </a:solidFill>
                </a:rPr>
                <a:t>pk</a:t>
              </a:r>
              <a:endParaRPr lang="en-US">
                <a:solidFill>
                  <a:srgbClr val="0085CA"/>
                </a:solidFill>
              </a:endParaRPr>
            </a:p>
          </p:txBody>
        </p:sp>
        <p:pic>
          <p:nvPicPr>
            <p:cNvPr id="9" name="Graphic 8" descr="Unlock outline">
              <a:extLst>
                <a:ext uri="{FF2B5EF4-FFF2-40B4-BE49-F238E27FC236}">
                  <a16:creationId xmlns:a16="http://schemas.microsoft.com/office/drawing/2014/main" id="{4351FBF2-E0DB-B773-FD9B-478873F84F3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216307" y="2556687"/>
              <a:ext cx="484632" cy="484632"/>
            </a:xfrm>
            <a:prstGeom prst="rect">
              <a:avLst/>
            </a:prstGeom>
          </p:spPr>
        </p:pic>
      </p:grpSp>
      <p:grpSp>
        <p:nvGrpSpPr>
          <p:cNvPr id="2059" name="to Enc">
            <a:extLst>
              <a:ext uri="{FF2B5EF4-FFF2-40B4-BE49-F238E27FC236}">
                <a16:creationId xmlns:a16="http://schemas.microsoft.com/office/drawing/2014/main" id="{7C3A66C6-1AE3-B753-F78D-7FAD6108DE17}"/>
              </a:ext>
            </a:extLst>
          </p:cNvPr>
          <p:cNvGrpSpPr/>
          <p:nvPr/>
        </p:nvGrpSpPr>
        <p:grpSpPr>
          <a:xfrm>
            <a:off x="4350954" y="3283273"/>
            <a:ext cx="3199724" cy="536583"/>
            <a:chOff x="3532208" y="3283273"/>
            <a:chExt cx="3199724" cy="536583"/>
          </a:xfrm>
        </p:grpSpPr>
        <p:cxnSp>
          <p:nvCxnSpPr>
            <p:cNvPr id="24" name="Straight Arrow Connector 23">
              <a:extLst>
                <a:ext uri="{FF2B5EF4-FFF2-40B4-BE49-F238E27FC236}">
                  <a16:creationId xmlns:a16="http://schemas.microsoft.com/office/drawing/2014/main" id="{DA245FA1-366D-E70E-69AD-D6347C262360}"/>
                </a:ext>
              </a:extLst>
            </p:cNvPr>
            <p:cNvCxnSpPr>
              <a:cxnSpLocks/>
            </p:cNvCxnSpPr>
            <p:nvPr/>
          </p:nvCxnSpPr>
          <p:spPr>
            <a:xfrm>
              <a:off x="3532208" y="3819856"/>
              <a:ext cx="319972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2058" name="Graphic 2057" descr="Unlock outline">
              <a:extLst>
                <a:ext uri="{FF2B5EF4-FFF2-40B4-BE49-F238E27FC236}">
                  <a16:creationId xmlns:a16="http://schemas.microsoft.com/office/drawing/2014/main" id="{88DACDB9-072C-26CC-1F5A-A6B2129642A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4860775" y="3283273"/>
              <a:ext cx="484632" cy="484632"/>
            </a:xfrm>
            <a:prstGeom prst="rect">
              <a:avLst/>
            </a:prstGeom>
          </p:spPr>
        </p:pic>
      </p:grpSp>
      <p:pic>
        <p:nvPicPr>
          <p:cNvPr id="3" name="Big aes key 2" descr="Key with solid fill">
            <a:extLst>
              <a:ext uri="{FF2B5EF4-FFF2-40B4-BE49-F238E27FC236}">
                <a16:creationId xmlns:a16="http://schemas.microsoft.com/office/drawing/2014/main" id="{297B1ECE-D384-2084-41E3-0F55A7373DD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368539" y="4377836"/>
            <a:ext cx="484632" cy="484632"/>
          </a:xfrm>
          <a:prstGeom prst="rect">
            <a:avLst/>
          </a:prstGeom>
        </p:spPr>
      </p:pic>
      <p:cxnSp>
        <p:nvCxnSpPr>
          <p:cNvPr id="19" name="dec msg to key">
            <a:extLst>
              <a:ext uri="{FF2B5EF4-FFF2-40B4-BE49-F238E27FC236}">
                <a16:creationId xmlns:a16="http://schemas.microsoft.com/office/drawing/2014/main" id="{BD15AE97-8846-9C18-59C4-2DA2A3CAEEAC}"/>
              </a:ext>
            </a:extLst>
          </p:cNvPr>
          <p:cNvCxnSpPr>
            <a:cxnSpLocks/>
          </p:cNvCxnSpPr>
          <p:nvPr/>
        </p:nvCxnSpPr>
        <p:spPr>
          <a:xfrm flipH="1">
            <a:off x="876703" y="4630945"/>
            <a:ext cx="274320" cy="0"/>
          </a:xfrm>
          <a:prstGeom prst="straightConnector1">
            <a:avLst/>
          </a:prstGeom>
          <a:ln w="57150">
            <a:solidFill>
              <a:srgbClr val="ED4747"/>
            </a:solidFill>
            <a:tailEnd type="triangle"/>
          </a:ln>
        </p:spPr>
        <p:style>
          <a:lnRef idx="1">
            <a:schemeClr val="accent1"/>
          </a:lnRef>
          <a:fillRef idx="0">
            <a:schemeClr val="accent1"/>
          </a:fillRef>
          <a:effectRef idx="0">
            <a:schemeClr val="accent1"/>
          </a:effectRef>
          <a:fontRef idx="minor">
            <a:schemeClr val="tx1"/>
          </a:fontRef>
        </p:style>
      </p:cxnSp>
      <p:grpSp>
        <p:nvGrpSpPr>
          <p:cNvPr id="30" name="Sealed Envelope 2">
            <a:extLst>
              <a:ext uri="{FF2B5EF4-FFF2-40B4-BE49-F238E27FC236}">
                <a16:creationId xmlns:a16="http://schemas.microsoft.com/office/drawing/2014/main" id="{87626288-0699-96C9-131F-24EAA5BCC88E}"/>
              </a:ext>
            </a:extLst>
          </p:cNvPr>
          <p:cNvGrpSpPr/>
          <p:nvPr/>
        </p:nvGrpSpPr>
        <p:grpSpPr>
          <a:xfrm>
            <a:off x="5612178" y="4083509"/>
            <a:ext cx="640080" cy="640080"/>
            <a:chOff x="4825265" y="4281661"/>
            <a:chExt cx="417525" cy="417525"/>
          </a:xfrm>
        </p:grpSpPr>
        <p:pic>
          <p:nvPicPr>
            <p:cNvPr id="44" name="Graphic 43" descr="Envelope outline">
              <a:extLst>
                <a:ext uri="{FF2B5EF4-FFF2-40B4-BE49-F238E27FC236}">
                  <a16:creationId xmlns:a16="http://schemas.microsoft.com/office/drawing/2014/main" id="{449F9A2A-FCCA-BA60-FB4F-51D2FD07672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25265" y="4281661"/>
              <a:ext cx="417525" cy="417525"/>
            </a:xfrm>
            <a:prstGeom prst="rect">
              <a:avLst/>
            </a:prstGeom>
          </p:spPr>
        </p:pic>
        <p:pic>
          <p:nvPicPr>
            <p:cNvPr id="29" name="Graphic 28" descr="Lock with solid fill">
              <a:extLst>
                <a:ext uri="{FF2B5EF4-FFF2-40B4-BE49-F238E27FC236}">
                  <a16:creationId xmlns:a16="http://schemas.microsoft.com/office/drawing/2014/main" id="{7A947C6C-BED1-247E-E7D8-AE682AA2CC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82197" y="4346530"/>
              <a:ext cx="307601" cy="307601"/>
            </a:xfrm>
            <a:prstGeom prst="rect">
              <a:avLst/>
            </a:prstGeom>
          </p:spPr>
        </p:pic>
      </p:grpSp>
      <p:pic>
        <p:nvPicPr>
          <p:cNvPr id="32" name="Big Skull" descr="Skull with solid fill" hidden="1">
            <a:extLst>
              <a:ext uri="{FF2B5EF4-FFF2-40B4-BE49-F238E27FC236}">
                <a16:creationId xmlns:a16="http://schemas.microsoft.com/office/drawing/2014/main" id="{929D2AEB-DBEC-1B5C-F0F5-552844083597}"/>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63652" y="4367752"/>
            <a:ext cx="484632" cy="484632"/>
          </a:xfrm>
          <a:prstGeom prst="rect">
            <a:avLst/>
          </a:prstGeom>
        </p:spPr>
      </p:pic>
      <p:pic>
        <p:nvPicPr>
          <p:cNvPr id="38" name="Saruman" hidden="1">
            <a:extLst>
              <a:ext uri="{FF2B5EF4-FFF2-40B4-BE49-F238E27FC236}">
                <a16:creationId xmlns:a16="http://schemas.microsoft.com/office/drawing/2014/main" id="{A5531075-E7BA-C3B4-FC09-B335181C94CF}"/>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526665" y="3629787"/>
            <a:ext cx="1773936" cy="1039415"/>
          </a:xfrm>
          <a:prstGeom prst="rect">
            <a:avLst/>
          </a:prstGeom>
        </p:spPr>
      </p:pic>
      <p:pic>
        <p:nvPicPr>
          <p:cNvPr id="8" name="Coins" descr="Stacks of gold coins">
            <a:extLst>
              <a:ext uri="{FF2B5EF4-FFF2-40B4-BE49-F238E27FC236}">
                <a16:creationId xmlns:a16="http://schemas.microsoft.com/office/drawing/2014/main" id="{3BD27439-F77F-DFA7-0CE9-DB169C73F4CC}"/>
              </a:ext>
            </a:extLst>
          </p:cNvPr>
          <p:cNvPicPr>
            <a:picLocks noChangeAspect="1"/>
          </p:cNvPicPr>
          <p:nvPr/>
        </p:nvPicPr>
        <p:blipFill>
          <a:blip r:embed="rId26">
            <a:extLst>
              <a:ext uri="{28A0092B-C50C-407E-A947-70E740481C1C}">
                <a14:useLocalDpi xmlns:a14="http://schemas.microsoft.com/office/drawing/2010/main" val="0"/>
              </a:ext>
            </a:extLst>
          </a:blip>
          <a:srcRect/>
          <a:stretch/>
        </p:blipFill>
        <p:spPr>
          <a:xfrm>
            <a:off x="9112683" y="3658312"/>
            <a:ext cx="484632" cy="323088"/>
          </a:xfrm>
          <a:prstGeom prst="rect">
            <a:avLst/>
          </a:prstGeom>
        </p:spPr>
      </p:pic>
      <p:cxnSp>
        <p:nvCxnSpPr>
          <p:cNvPr id="27" name="aes key to msg">
            <a:extLst>
              <a:ext uri="{FF2B5EF4-FFF2-40B4-BE49-F238E27FC236}">
                <a16:creationId xmlns:a16="http://schemas.microsoft.com/office/drawing/2014/main" id="{80FADAFA-F27F-8D6E-6496-57B1082C7CC9}"/>
              </a:ext>
            </a:extLst>
          </p:cNvPr>
          <p:cNvCxnSpPr>
            <a:cxnSpLocks/>
          </p:cNvCxnSpPr>
          <p:nvPr/>
        </p:nvCxnSpPr>
        <p:spPr>
          <a:xfrm>
            <a:off x="9813785" y="3115941"/>
            <a:ext cx="217091" cy="306139"/>
          </a:xfrm>
          <a:prstGeom prst="straightConnector1">
            <a:avLst/>
          </a:prstGeom>
          <a:ln w="57150">
            <a:solidFill>
              <a:srgbClr val="ED4747"/>
            </a:solidFill>
            <a:tailEnd type="triangle"/>
          </a:ln>
        </p:spPr>
        <p:style>
          <a:lnRef idx="1">
            <a:schemeClr val="accent1"/>
          </a:lnRef>
          <a:fillRef idx="0">
            <a:schemeClr val="accent1"/>
          </a:fillRef>
          <a:effectRef idx="0">
            <a:schemeClr val="accent1"/>
          </a:effectRef>
          <a:fontRef idx="minor">
            <a:schemeClr val="tx1"/>
          </a:fontRef>
        </p:style>
      </p:cxnSp>
      <p:pic>
        <p:nvPicPr>
          <p:cNvPr id="28" name="Unlocked lock 2" descr="Unlock outline">
            <a:extLst>
              <a:ext uri="{FF2B5EF4-FFF2-40B4-BE49-F238E27FC236}">
                <a16:creationId xmlns:a16="http://schemas.microsoft.com/office/drawing/2014/main" id="{F312B004-F683-7690-EDC6-44D9D7515E2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99375" y="5507729"/>
            <a:ext cx="484632" cy="484632"/>
          </a:xfrm>
          <a:prstGeom prst="rect">
            <a:avLst/>
          </a:prstGeom>
        </p:spPr>
      </p:pic>
      <p:pic>
        <p:nvPicPr>
          <p:cNvPr id="49" name="Coins 2" descr="Stacks of gold coins">
            <a:extLst>
              <a:ext uri="{FF2B5EF4-FFF2-40B4-BE49-F238E27FC236}">
                <a16:creationId xmlns:a16="http://schemas.microsoft.com/office/drawing/2014/main" id="{74502FE9-9634-0B86-A2E1-DE6DC19BA3C9}"/>
              </a:ext>
            </a:extLst>
          </p:cNvPr>
          <p:cNvPicPr>
            <a:picLocks noChangeAspect="1"/>
          </p:cNvPicPr>
          <p:nvPr/>
        </p:nvPicPr>
        <p:blipFill>
          <a:blip r:embed="rId26">
            <a:extLst>
              <a:ext uri="{28A0092B-C50C-407E-A947-70E740481C1C}">
                <a14:useLocalDpi xmlns:a14="http://schemas.microsoft.com/office/drawing/2010/main" val="0"/>
              </a:ext>
            </a:extLst>
          </a:blip>
          <a:srcRect/>
          <a:stretch/>
        </p:blipFill>
        <p:spPr>
          <a:xfrm>
            <a:off x="1663615" y="5644228"/>
            <a:ext cx="484632" cy="323088"/>
          </a:xfrm>
          <a:prstGeom prst="rect">
            <a:avLst/>
          </a:prstGeom>
        </p:spPr>
      </p:pic>
      <p:cxnSp>
        <p:nvCxnSpPr>
          <p:cNvPr id="57" name="aes key 2 to coins">
            <a:extLst>
              <a:ext uri="{FF2B5EF4-FFF2-40B4-BE49-F238E27FC236}">
                <a16:creationId xmlns:a16="http://schemas.microsoft.com/office/drawing/2014/main" id="{55CFCCEC-8048-9C5A-E63A-84C54E361375}"/>
              </a:ext>
            </a:extLst>
          </p:cNvPr>
          <p:cNvCxnSpPr>
            <a:cxnSpLocks/>
          </p:cNvCxnSpPr>
          <p:nvPr/>
        </p:nvCxnSpPr>
        <p:spPr>
          <a:xfrm>
            <a:off x="749998" y="4862282"/>
            <a:ext cx="932688" cy="576072"/>
          </a:xfrm>
          <a:prstGeom prst="straightConnector1">
            <a:avLst/>
          </a:prstGeom>
          <a:ln w="57150">
            <a:solidFill>
              <a:srgbClr val="ED4747"/>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73" name="Equals ?">
                <a:extLst>
                  <a:ext uri="{FF2B5EF4-FFF2-40B4-BE49-F238E27FC236}">
                    <a16:creationId xmlns:a16="http://schemas.microsoft.com/office/drawing/2014/main" id="{8B202BBB-BF85-C6DD-7A49-DA73DA7CB2B4}"/>
                  </a:ext>
                </a:extLst>
              </p:cNvPr>
              <p:cNvSpPr txBox="1"/>
              <p:nvPr/>
            </p:nvSpPr>
            <p:spPr>
              <a:xfrm>
                <a:off x="3076897" y="5279337"/>
                <a:ext cx="226023" cy="61343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400" b="0" i="1" smtClean="0">
                              <a:solidFill>
                                <a:srgbClr val="974FBC"/>
                              </a:solidFill>
                              <a:latin typeface="Cambria Math" panose="02040503050406030204" pitchFamily="18" charset="0"/>
                            </a:rPr>
                          </m:ctrlPr>
                        </m:mPr>
                        <m:mr>
                          <m:e>
                            <m:r>
                              <m:rPr>
                                <m:brk m:alnAt="7"/>
                              </m:rPr>
                              <a:rPr lang="en-US" sz="2400" b="0" i="1" smtClean="0">
                                <a:solidFill>
                                  <a:srgbClr val="974FBC"/>
                                </a:solidFill>
                                <a:latin typeface="Cambria Math" panose="02040503050406030204" pitchFamily="18" charset="0"/>
                              </a:rPr>
                              <m:t>?</m:t>
                            </m:r>
                          </m:e>
                        </m:mr>
                        <m:mr>
                          <m:e>
                            <m:r>
                              <a:rPr lang="en-US" sz="2400" b="0" i="1" smtClean="0">
                                <a:solidFill>
                                  <a:srgbClr val="974FBC"/>
                                </a:solidFill>
                                <a:latin typeface="Cambria Math" panose="02040503050406030204" pitchFamily="18" charset="0"/>
                              </a:rPr>
                              <m:t>=</m:t>
                            </m:r>
                          </m:e>
                        </m:mr>
                      </m:m>
                    </m:oMath>
                  </m:oMathPara>
                </a14:m>
                <a:endParaRPr lang="en-US" sz="2400"/>
              </a:p>
            </p:txBody>
          </p:sp>
        </mc:Choice>
        <mc:Fallback xmlns="">
          <p:sp>
            <p:nvSpPr>
              <p:cNvPr id="2073" name="Equals ?">
                <a:extLst>
                  <a:ext uri="{FF2B5EF4-FFF2-40B4-BE49-F238E27FC236}">
                    <a16:creationId xmlns:a16="http://schemas.microsoft.com/office/drawing/2014/main" id="{8B202BBB-BF85-C6DD-7A49-DA73DA7CB2B4}"/>
                  </a:ext>
                </a:extLst>
              </p:cNvPr>
              <p:cNvSpPr txBox="1">
                <a:spLocks noRot="1" noChangeAspect="1" noMove="1" noResize="1" noEditPoints="1" noAdjustHandles="1" noChangeArrowheads="1" noChangeShapeType="1" noTextEdit="1"/>
              </p:cNvSpPr>
              <p:nvPr/>
            </p:nvSpPr>
            <p:spPr>
              <a:xfrm>
                <a:off x="3076897" y="5279337"/>
                <a:ext cx="226023" cy="613438"/>
              </a:xfrm>
              <a:prstGeom prst="rect">
                <a:avLst/>
              </a:prstGeom>
              <a:blipFill>
                <a:blip r:embed="rId27"/>
                <a:stretch>
                  <a:fillRect/>
                </a:stretch>
              </a:blipFill>
            </p:spPr>
            <p:txBody>
              <a:bodyPr/>
              <a:lstStyle/>
              <a:p>
                <a:r>
                  <a:rPr lang="en-US">
                    <a:noFill/>
                  </a:rPr>
                  <a:t> </a:t>
                </a:r>
              </a:p>
            </p:txBody>
          </p:sp>
        </mc:Fallback>
      </mc:AlternateContent>
      <p:grpSp>
        <p:nvGrpSpPr>
          <p:cNvPr id="2074" name="Equals Check">
            <a:extLst>
              <a:ext uri="{FF2B5EF4-FFF2-40B4-BE49-F238E27FC236}">
                <a16:creationId xmlns:a16="http://schemas.microsoft.com/office/drawing/2014/main" id="{E5FD092F-E66F-F905-3635-EF15729256E0}"/>
              </a:ext>
            </a:extLst>
          </p:cNvPr>
          <p:cNvGrpSpPr/>
          <p:nvPr/>
        </p:nvGrpSpPr>
        <p:grpSpPr>
          <a:xfrm>
            <a:off x="3041530" y="5360121"/>
            <a:ext cx="385469" cy="613609"/>
            <a:chOff x="2245084" y="5585267"/>
            <a:chExt cx="385469" cy="613609"/>
          </a:xfrm>
        </p:grpSpPr>
        <mc:AlternateContent xmlns:mc="http://schemas.openxmlformats.org/markup-compatibility/2006" xmlns:a14="http://schemas.microsoft.com/office/drawing/2010/main">
          <mc:Choice Requires="a14">
            <p:sp>
              <p:nvSpPr>
                <p:cNvPr id="2075" name="TextBox 2074">
                  <a:extLst>
                    <a:ext uri="{FF2B5EF4-FFF2-40B4-BE49-F238E27FC236}">
                      <a16:creationId xmlns:a16="http://schemas.microsoft.com/office/drawing/2014/main" id="{964C2C90-7E88-566A-F30F-7008A4FD237E}"/>
                    </a:ext>
                  </a:extLst>
                </p:cNvPr>
                <p:cNvSpPr txBox="1"/>
                <p:nvPr/>
              </p:nvSpPr>
              <p:spPr>
                <a:xfrm>
                  <a:off x="2245084" y="5829544"/>
                  <a:ext cx="29815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974FBC"/>
                            </a:solidFill>
                            <a:latin typeface="Cambria Math" panose="02040503050406030204" pitchFamily="18" charset="0"/>
                          </a:rPr>
                          <m:t>=</m:t>
                        </m:r>
                      </m:oMath>
                    </m:oMathPara>
                  </a14:m>
                  <a:endParaRPr lang="en-US">
                    <a:solidFill>
                      <a:srgbClr val="974FBC"/>
                    </a:solidFill>
                  </a:endParaRPr>
                </a:p>
              </p:txBody>
            </p:sp>
          </mc:Choice>
          <mc:Fallback xmlns="">
            <p:sp>
              <p:nvSpPr>
                <p:cNvPr id="2075" name="TextBox 2074">
                  <a:extLst>
                    <a:ext uri="{FF2B5EF4-FFF2-40B4-BE49-F238E27FC236}">
                      <a16:creationId xmlns:a16="http://schemas.microsoft.com/office/drawing/2014/main" id="{964C2C90-7E88-566A-F30F-7008A4FD237E}"/>
                    </a:ext>
                  </a:extLst>
                </p:cNvPr>
                <p:cNvSpPr txBox="1">
                  <a:spLocks noRot="1" noChangeAspect="1" noMove="1" noResize="1" noEditPoints="1" noAdjustHandles="1" noChangeArrowheads="1" noChangeShapeType="1" noTextEdit="1"/>
                </p:cNvSpPr>
                <p:nvPr/>
              </p:nvSpPr>
              <p:spPr>
                <a:xfrm>
                  <a:off x="2245084" y="5829544"/>
                  <a:ext cx="298159" cy="369332"/>
                </a:xfrm>
                <a:prstGeom prst="rect">
                  <a:avLst/>
                </a:prstGeom>
                <a:blipFill>
                  <a:blip r:embed="rId28"/>
                  <a:stretch>
                    <a:fillRect l="-10204" r="-10204"/>
                  </a:stretch>
                </a:blipFill>
              </p:spPr>
              <p:txBody>
                <a:bodyPr/>
                <a:lstStyle/>
                <a:p>
                  <a:r>
                    <a:rPr lang="en-US">
                      <a:noFill/>
                    </a:rPr>
                    <a:t> </a:t>
                  </a:r>
                </a:p>
              </p:txBody>
            </p:sp>
          </mc:Fallback>
        </mc:AlternateContent>
        <p:pic>
          <p:nvPicPr>
            <p:cNvPr id="2076" name="Graphic 2075" descr="Checkmark with solid fill">
              <a:extLst>
                <a:ext uri="{FF2B5EF4-FFF2-40B4-BE49-F238E27FC236}">
                  <a16:creationId xmlns:a16="http://schemas.microsoft.com/office/drawing/2014/main" id="{675FB032-ACFD-472D-4BAF-FFBEEFF7AEA2}"/>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2264793" y="5585267"/>
              <a:ext cx="365760" cy="365760"/>
            </a:xfrm>
            <a:prstGeom prst="rect">
              <a:avLst/>
            </a:prstGeom>
          </p:spPr>
        </p:pic>
      </p:grpSp>
      <p:grpSp>
        <p:nvGrpSpPr>
          <p:cNvPr id="2078" name="Equals X" hidden="1">
            <a:extLst>
              <a:ext uri="{FF2B5EF4-FFF2-40B4-BE49-F238E27FC236}">
                <a16:creationId xmlns:a16="http://schemas.microsoft.com/office/drawing/2014/main" id="{D42AB6A8-4A7E-E481-9B93-278B35C1C529}"/>
              </a:ext>
            </a:extLst>
          </p:cNvPr>
          <p:cNvGrpSpPr/>
          <p:nvPr/>
        </p:nvGrpSpPr>
        <p:grpSpPr>
          <a:xfrm>
            <a:off x="3012099" y="5354679"/>
            <a:ext cx="365760" cy="621672"/>
            <a:chOff x="2806011" y="5577204"/>
            <a:chExt cx="365760" cy="621672"/>
          </a:xfrm>
        </p:grpSpPr>
        <p:pic>
          <p:nvPicPr>
            <p:cNvPr id="2079" name="Graphic 2078" descr="Close with solid fill">
              <a:extLst>
                <a:ext uri="{FF2B5EF4-FFF2-40B4-BE49-F238E27FC236}">
                  <a16:creationId xmlns:a16="http://schemas.microsoft.com/office/drawing/2014/main" id="{0510152C-BD18-B8E9-46F4-243940A4A37D}"/>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2806011" y="5577204"/>
              <a:ext cx="365760" cy="365756"/>
            </a:xfrm>
            <a:prstGeom prst="rect">
              <a:avLst/>
            </a:prstGeom>
          </p:spPr>
        </p:pic>
        <mc:AlternateContent xmlns:mc="http://schemas.openxmlformats.org/markup-compatibility/2006" xmlns:a14="http://schemas.microsoft.com/office/drawing/2010/main">
          <mc:Choice Requires="a14">
            <p:sp>
              <p:nvSpPr>
                <p:cNvPr id="2080" name="TextBox 2079">
                  <a:extLst>
                    <a:ext uri="{FF2B5EF4-FFF2-40B4-BE49-F238E27FC236}">
                      <a16:creationId xmlns:a16="http://schemas.microsoft.com/office/drawing/2014/main" id="{1DC72FDA-9E02-31CB-B0C5-59FE79A396F7}"/>
                    </a:ext>
                  </a:extLst>
                </p:cNvPr>
                <p:cNvSpPr txBox="1"/>
                <p:nvPr/>
              </p:nvSpPr>
              <p:spPr>
                <a:xfrm>
                  <a:off x="2839842" y="5829544"/>
                  <a:ext cx="29815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974FBC"/>
                            </a:solidFill>
                            <a:latin typeface="Cambria Math" panose="02040503050406030204" pitchFamily="18" charset="0"/>
                          </a:rPr>
                          <m:t>=</m:t>
                        </m:r>
                      </m:oMath>
                    </m:oMathPara>
                  </a14:m>
                  <a:endParaRPr lang="en-US">
                    <a:solidFill>
                      <a:srgbClr val="974FBC"/>
                    </a:solidFill>
                  </a:endParaRPr>
                </a:p>
              </p:txBody>
            </p:sp>
          </mc:Choice>
          <mc:Fallback xmlns="">
            <p:sp>
              <p:nvSpPr>
                <p:cNvPr id="2080" name="TextBox 2079">
                  <a:extLst>
                    <a:ext uri="{FF2B5EF4-FFF2-40B4-BE49-F238E27FC236}">
                      <a16:creationId xmlns:a16="http://schemas.microsoft.com/office/drawing/2014/main" id="{1DC72FDA-9E02-31CB-B0C5-59FE79A396F7}"/>
                    </a:ext>
                  </a:extLst>
                </p:cNvPr>
                <p:cNvSpPr txBox="1">
                  <a:spLocks noRot="1" noChangeAspect="1" noMove="1" noResize="1" noEditPoints="1" noAdjustHandles="1" noChangeArrowheads="1" noChangeShapeType="1" noTextEdit="1"/>
                </p:cNvSpPr>
                <p:nvPr/>
              </p:nvSpPr>
              <p:spPr>
                <a:xfrm>
                  <a:off x="2839842" y="5829544"/>
                  <a:ext cx="298159" cy="369332"/>
                </a:xfrm>
                <a:prstGeom prst="rect">
                  <a:avLst/>
                </a:prstGeom>
                <a:blipFill>
                  <a:blip r:embed="rId33"/>
                  <a:stretch>
                    <a:fillRect l="-10204" r="-10204"/>
                  </a:stretch>
                </a:blipFill>
              </p:spPr>
              <p:txBody>
                <a:bodyPr/>
                <a:lstStyle/>
                <a:p>
                  <a:r>
                    <a:rPr lang="en-US">
                      <a:noFill/>
                    </a:rPr>
                    <a:t> </a:t>
                  </a:r>
                </a:p>
              </p:txBody>
            </p:sp>
          </mc:Fallback>
        </mc:AlternateContent>
      </p:grpSp>
      <p:sp>
        <p:nvSpPr>
          <p:cNvPr id="2099" name="Oval 2098" hidden="1">
            <a:extLst>
              <a:ext uri="{FF2B5EF4-FFF2-40B4-BE49-F238E27FC236}">
                <a16:creationId xmlns:a16="http://schemas.microsoft.com/office/drawing/2014/main" id="{62B125DE-8504-9569-D713-062B545C7856}"/>
              </a:ext>
            </a:extLst>
          </p:cNvPr>
          <p:cNvSpPr/>
          <p:nvPr/>
        </p:nvSpPr>
        <p:spPr>
          <a:xfrm>
            <a:off x="330248" y="4338092"/>
            <a:ext cx="548746" cy="549871"/>
          </a:xfrm>
          <a:prstGeom prst="ellipse">
            <a:avLst/>
          </a:prstGeom>
          <a:noFill/>
          <a:ln w="28575">
            <a:solidFill>
              <a:srgbClr val="ED4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0" name="Oval 2099" hidden="1">
            <a:extLst>
              <a:ext uri="{FF2B5EF4-FFF2-40B4-BE49-F238E27FC236}">
                <a16:creationId xmlns:a16="http://schemas.microsoft.com/office/drawing/2014/main" id="{D735A3AE-1149-B508-BF8A-B0A999B7C871}"/>
              </a:ext>
            </a:extLst>
          </p:cNvPr>
          <p:cNvSpPr/>
          <p:nvPr/>
        </p:nvSpPr>
        <p:spPr>
          <a:xfrm>
            <a:off x="9517083" y="2594779"/>
            <a:ext cx="548746" cy="549871"/>
          </a:xfrm>
          <a:prstGeom prst="ellipse">
            <a:avLst/>
          </a:prstGeom>
          <a:noFill/>
          <a:ln w="28575">
            <a:solidFill>
              <a:srgbClr val="ED4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05" name="Sealed Envelope 5">
            <a:extLst>
              <a:ext uri="{FF2B5EF4-FFF2-40B4-BE49-F238E27FC236}">
                <a16:creationId xmlns:a16="http://schemas.microsoft.com/office/drawing/2014/main" id="{02421344-E77E-1864-77FA-5326FDF16F28}"/>
              </a:ext>
            </a:extLst>
          </p:cNvPr>
          <p:cNvGrpSpPr/>
          <p:nvPr/>
        </p:nvGrpSpPr>
        <p:grpSpPr>
          <a:xfrm>
            <a:off x="3393000" y="5463233"/>
            <a:ext cx="640080" cy="640080"/>
            <a:chOff x="4825265" y="4281661"/>
            <a:chExt cx="417525" cy="417525"/>
          </a:xfrm>
        </p:grpSpPr>
        <p:pic>
          <p:nvPicPr>
            <p:cNvPr id="2106" name="Graphic 2105" descr="Envelope outline">
              <a:extLst>
                <a:ext uri="{FF2B5EF4-FFF2-40B4-BE49-F238E27FC236}">
                  <a16:creationId xmlns:a16="http://schemas.microsoft.com/office/drawing/2014/main" id="{B6C9F57F-DFD4-1A43-8F68-AA4F3810C6A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25265" y="4281661"/>
              <a:ext cx="417525" cy="417525"/>
            </a:xfrm>
            <a:prstGeom prst="rect">
              <a:avLst/>
            </a:prstGeom>
          </p:spPr>
        </p:pic>
        <p:pic>
          <p:nvPicPr>
            <p:cNvPr id="2107" name="Graphic 2106" descr="Lock with solid fill">
              <a:extLst>
                <a:ext uri="{FF2B5EF4-FFF2-40B4-BE49-F238E27FC236}">
                  <a16:creationId xmlns:a16="http://schemas.microsoft.com/office/drawing/2014/main" id="{1E845458-6665-37CA-7385-5A32768F7AF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82197" y="4346530"/>
              <a:ext cx="307601" cy="307601"/>
            </a:xfrm>
            <a:prstGeom prst="rect">
              <a:avLst/>
            </a:prstGeom>
          </p:spPr>
        </p:pic>
      </p:grpSp>
      <p:cxnSp>
        <p:nvCxnSpPr>
          <p:cNvPr id="2097" name="aes key 2 to coins">
            <a:extLst>
              <a:ext uri="{FF2B5EF4-FFF2-40B4-BE49-F238E27FC236}">
                <a16:creationId xmlns:a16="http://schemas.microsoft.com/office/drawing/2014/main" id="{E257EC57-B321-9B58-0F21-281C5758344D}"/>
              </a:ext>
            </a:extLst>
          </p:cNvPr>
          <p:cNvCxnSpPr>
            <a:cxnSpLocks/>
          </p:cNvCxnSpPr>
          <p:nvPr/>
        </p:nvCxnSpPr>
        <p:spPr>
          <a:xfrm>
            <a:off x="1429172" y="4813217"/>
            <a:ext cx="935549" cy="573492"/>
          </a:xfrm>
          <a:prstGeom prst="straightConnector1">
            <a:avLst/>
          </a:prstGeom>
          <a:ln w="57150">
            <a:solidFill>
              <a:srgbClr val="ED4747"/>
            </a:solidFill>
            <a:tailEnd type="triangle"/>
          </a:ln>
        </p:spPr>
        <p:style>
          <a:lnRef idx="1">
            <a:schemeClr val="accent1"/>
          </a:lnRef>
          <a:fillRef idx="0">
            <a:schemeClr val="accent1"/>
          </a:fillRef>
          <a:effectRef idx="0">
            <a:schemeClr val="accent1"/>
          </a:effectRef>
          <a:fontRef idx="minor">
            <a:schemeClr val="tx1"/>
          </a:fontRef>
        </p:style>
      </p:cxnSp>
      <p:pic>
        <p:nvPicPr>
          <p:cNvPr id="2109" name="dec msg skull" descr="Skull with solid fill" hidden="1">
            <a:extLst>
              <a:ext uri="{FF2B5EF4-FFF2-40B4-BE49-F238E27FC236}">
                <a16:creationId xmlns:a16="http://schemas.microsoft.com/office/drawing/2014/main" id="{20B47AC3-C617-E00A-B283-33A81E49C78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2456357" y="5503386"/>
            <a:ext cx="274320" cy="27432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5C2B3E7-BCD5-F723-694E-D22A1950B3CB}"/>
                  </a:ext>
                </a:extLst>
              </p:cNvPr>
              <p:cNvSpPr txBox="1"/>
              <p:nvPr/>
            </p:nvSpPr>
            <p:spPr>
              <a:xfrm>
                <a:off x="10080189" y="2690282"/>
                <a:ext cx="64921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ED4747"/>
                          </a:solidFill>
                          <a:latin typeface="Cambria Math" panose="02040503050406030204" pitchFamily="18" charset="0"/>
                        </a:rPr>
                        <m:t>𝑨𝑬𝑺</m:t>
                      </m:r>
                    </m:oMath>
                  </m:oMathPara>
                </a14:m>
                <a:endParaRPr lang="en-US" b="1" i="1"/>
              </a:p>
            </p:txBody>
          </p:sp>
        </mc:Choice>
        <mc:Fallback xmlns="">
          <p:sp>
            <p:nvSpPr>
              <p:cNvPr id="10" name="TextBox 9">
                <a:extLst>
                  <a:ext uri="{FF2B5EF4-FFF2-40B4-BE49-F238E27FC236}">
                    <a16:creationId xmlns:a16="http://schemas.microsoft.com/office/drawing/2014/main" id="{35C2B3E7-BCD5-F723-694E-D22A1950B3CB}"/>
                  </a:ext>
                </a:extLst>
              </p:cNvPr>
              <p:cNvSpPr txBox="1">
                <a:spLocks noRot="1" noChangeAspect="1" noMove="1" noResize="1" noEditPoints="1" noAdjustHandles="1" noChangeArrowheads="1" noChangeShapeType="1" noTextEdit="1"/>
              </p:cNvSpPr>
              <p:nvPr/>
            </p:nvSpPr>
            <p:spPr>
              <a:xfrm>
                <a:off x="10080189" y="2690282"/>
                <a:ext cx="649217" cy="369332"/>
              </a:xfrm>
              <a:prstGeom prst="rect">
                <a:avLst/>
              </a:prstGeom>
              <a:blipFill>
                <a:blip r:embed="rId36"/>
                <a:stretch>
                  <a:fillRect l="-11321" r="-10377" b="-6557"/>
                </a:stretch>
              </a:blipFill>
            </p:spPr>
            <p:txBody>
              <a:bodyPr/>
              <a:lstStyle/>
              <a:p>
                <a:r>
                  <a:rPr lang="en-US">
                    <a:noFill/>
                  </a:rPr>
                  <a:t> </a:t>
                </a:r>
              </a:p>
            </p:txBody>
          </p:sp>
        </mc:Fallback>
      </mc:AlternateContent>
    </p:spTree>
    <p:extLst>
      <p:ext uri="{BB962C8B-B14F-4D97-AF65-F5344CB8AC3E}">
        <p14:creationId xmlns:p14="http://schemas.microsoft.com/office/powerpoint/2010/main" val="161387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7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5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205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08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06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06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5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09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04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04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073"/>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2105"/>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2074"/>
                                        </p:tgtEl>
                                        <p:attrNameLst>
                                          <p:attrName>style.visibility</p:attrName>
                                        </p:attrNameLst>
                                      </p:cBhvr>
                                      <p:to>
                                        <p:strVal val="visible"/>
                                      </p:to>
                                    </p:set>
                                  </p:childTnLst>
                                </p:cTn>
                              </p:par>
                              <p:par>
                                <p:cTn id="97" presetID="1" presetClass="exit" presetSubtype="0" fill="hold" grpId="1" nodeType="withEffect">
                                  <p:stCondLst>
                                    <p:cond delay="0"/>
                                  </p:stCondLst>
                                  <p:childTnLst>
                                    <p:set>
                                      <p:cBhvr>
                                        <p:cTn id="98" dur="1" fill="hold">
                                          <p:stCondLst>
                                            <p:cond delay="0"/>
                                          </p:stCondLst>
                                        </p:cTn>
                                        <p:tgtEl>
                                          <p:spTgt spid="20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 grpId="0"/>
      <p:bldP spid="2048" grpId="0" animBg="1"/>
      <p:bldP spid="2067" grpId="0" animBg="1"/>
      <p:bldP spid="4" grpId="0"/>
      <p:bldP spid="54" grpId="0"/>
      <p:bldP spid="2073" grpId="0"/>
      <p:bldP spid="2073" grpId="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78" name="Equals X">
            <a:extLst>
              <a:ext uri="{FF2B5EF4-FFF2-40B4-BE49-F238E27FC236}">
                <a16:creationId xmlns:a16="http://schemas.microsoft.com/office/drawing/2014/main" id="{D42AB6A8-4A7E-E481-9B93-278B35C1C529}"/>
              </a:ext>
            </a:extLst>
          </p:cNvPr>
          <p:cNvGrpSpPr/>
          <p:nvPr/>
        </p:nvGrpSpPr>
        <p:grpSpPr>
          <a:xfrm>
            <a:off x="3012099" y="5354679"/>
            <a:ext cx="365760" cy="621672"/>
            <a:chOff x="2806011" y="5577204"/>
            <a:chExt cx="365760" cy="621672"/>
          </a:xfrm>
        </p:grpSpPr>
        <p:pic>
          <p:nvPicPr>
            <p:cNvPr id="2079" name="Graphic 2078" descr="Close with solid fill">
              <a:extLst>
                <a:ext uri="{FF2B5EF4-FFF2-40B4-BE49-F238E27FC236}">
                  <a16:creationId xmlns:a16="http://schemas.microsoft.com/office/drawing/2014/main" id="{0510152C-BD18-B8E9-46F4-243940A4A3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06011" y="5577204"/>
              <a:ext cx="365760" cy="365756"/>
            </a:xfrm>
            <a:prstGeom prst="rect">
              <a:avLst/>
            </a:prstGeom>
          </p:spPr>
        </p:pic>
        <mc:AlternateContent xmlns:mc="http://schemas.openxmlformats.org/markup-compatibility/2006" xmlns:a14="http://schemas.microsoft.com/office/drawing/2010/main">
          <mc:Choice Requires="a14">
            <p:sp>
              <p:nvSpPr>
                <p:cNvPr id="2080" name="TextBox 2079">
                  <a:extLst>
                    <a:ext uri="{FF2B5EF4-FFF2-40B4-BE49-F238E27FC236}">
                      <a16:creationId xmlns:a16="http://schemas.microsoft.com/office/drawing/2014/main" id="{1DC72FDA-9E02-31CB-B0C5-59FE79A396F7}"/>
                    </a:ext>
                  </a:extLst>
                </p:cNvPr>
                <p:cNvSpPr txBox="1"/>
                <p:nvPr/>
              </p:nvSpPr>
              <p:spPr>
                <a:xfrm>
                  <a:off x="2839842" y="5829544"/>
                  <a:ext cx="29815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974FBC"/>
                            </a:solidFill>
                            <a:latin typeface="Cambria Math" panose="02040503050406030204" pitchFamily="18" charset="0"/>
                          </a:rPr>
                          <m:t>=</m:t>
                        </m:r>
                      </m:oMath>
                    </m:oMathPara>
                  </a14:m>
                  <a:endParaRPr lang="en-US">
                    <a:solidFill>
                      <a:srgbClr val="974FBC"/>
                    </a:solidFill>
                  </a:endParaRPr>
                </a:p>
              </p:txBody>
            </p:sp>
          </mc:Choice>
          <mc:Fallback xmlns="">
            <p:sp>
              <p:nvSpPr>
                <p:cNvPr id="2080" name="TextBox 2079">
                  <a:extLst>
                    <a:ext uri="{FF2B5EF4-FFF2-40B4-BE49-F238E27FC236}">
                      <a16:creationId xmlns:a16="http://schemas.microsoft.com/office/drawing/2014/main" id="{1DC72FDA-9E02-31CB-B0C5-59FE79A396F7}"/>
                    </a:ext>
                  </a:extLst>
                </p:cNvPr>
                <p:cNvSpPr txBox="1">
                  <a:spLocks noRot="1" noChangeAspect="1" noMove="1" noResize="1" noEditPoints="1" noAdjustHandles="1" noChangeArrowheads="1" noChangeShapeType="1" noTextEdit="1"/>
                </p:cNvSpPr>
                <p:nvPr/>
              </p:nvSpPr>
              <p:spPr>
                <a:xfrm>
                  <a:off x="2839842" y="5829544"/>
                  <a:ext cx="298159" cy="369332"/>
                </a:xfrm>
                <a:prstGeom prst="rect">
                  <a:avLst/>
                </a:prstGeom>
                <a:blipFill>
                  <a:blip r:embed="rId4"/>
                  <a:stretch>
                    <a:fillRect l="-10204" r="-10204"/>
                  </a:stretch>
                </a:blipFill>
              </p:spPr>
              <p:txBody>
                <a:bodyPr/>
                <a:lstStyle/>
                <a:p>
                  <a:r>
                    <a:rPr lang="en-US">
                      <a:noFill/>
                    </a:rPr>
                    <a:t> </a:t>
                  </a:r>
                </a:p>
              </p:txBody>
            </p:sp>
          </mc:Fallback>
        </mc:AlternateContent>
      </p:grpSp>
      <p:grpSp>
        <p:nvGrpSpPr>
          <p:cNvPr id="2105" name="Sealed Envelope 5">
            <a:extLst>
              <a:ext uri="{FF2B5EF4-FFF2-40B4-BE49-F238E27FC236}">
                <a16:creationId xmlns:a16="http://schemas.microsoft.com/office/drawing/2014/main" id="{02421344-E77E-1864-77FA-5326FDF16F28}"/>
              </a:ext>
            </a:extLst>
          </p:cNvPr>
          <p:cNvGrpSpPr/>
          <p:nvPr/>
        </p:nvGrpSpPr>
        <p:grpSpPr>
          <a:xfrm>
            <a:off x="3393000" y="5463233"/>
            <a:ext cx="640080" cy="640080"/>
            <a:chOff x="4825265" y="4281661"/>
            <a:chExt cx="417525" cy="417525"/>
          </a:xfrm>
        </p:grpSpPr>
        <p:pic>
          <p:nvPicPr>
            <p:cNvPr id="2106" name="Graphic 2105" descr="Envelope outline">
              <a:extLst>
                <a:ext uri="{FF2B5EF4-FFF2-40B4-BE49-F238E27FC236}">
                  <a16:creationId xmlns:a16="http://schemas.microsoft.com/office/drawing/2014/main" id="{B6C9F57F-DFD4-1A43-8F68-AA4F3810C6A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25265" y="4281661"/>
              <a:ext cx="417525" cy="417525"/>
            </a:xfrm>
            <a:prstGeom prst="rect">
              <a:avLst/>
            </a:prstGeom>
          </p:spPr>
        </p:pic>
        <p:pic>
          <p:nvPicPr>
            <p:cNvPr id="2107" name="Graphic 2106" descr="Lock with solid fill">
              <a:extLst>
                <a:ext uri="{FF2B5EF4-FFF2-40B4-BE49-F238E27FC236}">
                  <a16:creationId xmlns:a16="http://schemas.microsoft.com/office/drawing/2014/main" id="{1E845458-6665-37CA-7385-5A32768F7AF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82197" y="4346530"/>
              <a:ext cx="307601" cy="307601"/>
            </a:xfrm>
            <a:prstGeom prst="rect">
              <a:avLst/>
            </a:prstGeom>
          </p:spPr>
        </p:pic>
      </p:grpSp>
      <p:pic>
        <p:nvPicPr>
          <p:cNvPr id="2068" name="Tiny aes key on dec" descr="Key with solid fill">
            <a:extLst>
              <a:ext uri="{FF2B5EF4-FFF2-40B4-BE49-F238E27FC236}">
                <a16:creationId xmlns:a16="http://schemas.microsoft.com/office/drawing/2014/main" id="{325DE583-1AF1-3CCF-BC92-65B8BA4248B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64645" y="4335748"/>
            <a:ext cx="274320" cy="274320"/>
          </a:xfrm>
          <a:prstGeom prst="rect">
            <a:avLst/>
          </a:prstGeom>
        </p:spPr>
      </p:pic>
      <p:grpSp>
        <p:nvGrpSpPr>
          <p:cNvPr id="30" name="Sealed Envelope 2">
            <a:extLst>
              <a:ext uri="{FF2B5EF4-FFF2-40B4-BE49-F238E27FC236}">
                <a16:creationId xmlns:a16="http://schemas.microsoft.com/office/drawing/2014/main" id="{87626288-0699-96C9-131F-24EAA5BCC88E}"/>
              </a:ext>
            </a:extLst>
          </p:cNvPr>
          <p:cNvGrpSpPr/>
          <p:nvPr/>
        </p:nvGrpSpPr>
        <p:grpSpPr>
          <a:xfrm>
            <a:off x="5612178" y="4083509"/>
            <a:ext cx="640080" cy="640080"/>
            <a:chOff x="4825265" y="4281661"/>
            <a:chExt cx="417525" cy="417525"/>
          </a:xfrm>
        </p:grpSpPr>
        <p:pic>
          <p:nvPicPr>
            <p:cNvPr id="44" name="Graphic 43" descr="Envelope outline">
              <a:extLst>
                <a:ext uri="{FF2B5EF4-FFF2-40B4-BE49-F238E27FC236}">
                  <a16:creationId xmlns:a16="http://schemas.microsoft.com/office/drawing/2014/main" id="{449F9A2A-FCCA-BA60-FB4F-51D2FD07672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25265" y="4281661"/>
              <a:ext cx="417525" cy="417525"/>
            </a:xfrm>
            <a:prstGeom prst="rect">
              <a:avLst/>
            </a:prstGeom>
          </p:spPr>
        </p:pic>
        <p:pic>
          <p:nvPicPr>
            <p:cNvPr id="29" name="Graphic 28" descr="Lock with solid fill">
              <a:extLst>
                <a:ext uri="{FF2B5EF4-FFF2-40B4-BE49-F238E27FC236}">
                  <a16:creationId xmlns:a16="http://schemas.microsoft.com/office/drawing/2014/main" id="{7A947C6C-BED1-247E-E7D8-AE682AA2CC6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82197" y="4346530"/>
              <a:ext cx="307601" cy="307601"/>
            </a:xfrm>
            <a:prstGeom prst="rect">
              <a:avLst/>
            </a:prstGeom>
          </p:spPr>
        </p:pic>
      </p:grpSp>
      <mc:AlternateContent xmlns:mc="http://schemas.openxmlformats.org/markup-compatibility/2006" xmlns:a14="http://schemas.microsoft.com/office/drawing/2010/main">
        <mc:Choice Requires="a14">
          <p:sp>
            <p:nvSpPr>
              <p:cNvPr id="50" name="Enc textbox 2">
                <a:extLst>
                  <a:ext uri="{FF2B5EF4-FFF2-40B4-BE49-F238E27FC236}">
                    <a16:creationId xmlns:a16="http://schemas.microsoft.com/office/drawing/2014/main" id="{FB254B0A-EA5E-5EC7-199F-F2477F4890AC}"/>
                  </a:ext>
                </a:extLst>
              </p:cNvPr>
              <p:cNvSpPr txBox="1"/>
              <p:nvPr/>
            </p:nvSpPr>
            <p:spPr>
              <a:xfrm>
                <a:off x="86128" y="5604020"/>
                <a:ext cx="294138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𝐸𝑛𝑐𝑎𝑝𝑠</m:t>
                      </m:r>
                      <m:r>
                        <a:rPr lang="en-US" sz="2400" b="0" i="1" smtClean="0">
                          <a:latin typeface="Cambria Math" panose="02040503050406030204" pitchFamily="18" charset="0"/>
                        </a:rPr>
                        <m:t>(              ;        )</m:t>
                      </m:r>
                    </m:oMath>
                  </m:oMathPara>
                </a14:m>
                <a:endParaRPr lang="en-US" sz="2400"/>
              </a:p>
            </p:txBody>
          </p:sp>
        </mc:Choice>
        <mc:Fallback xmlns="">
          <p:sp>
            <p:nvSpPr>
              <p:cNvPr id="50" name="Enc textbox 2">
                <a:extLst>
                  <a:ext uri="{FF2B5EF4-FFF2-40B4-BE49-F238E27FC236}">
                    <a16:creationId xmlns:a16="http://schemas.microsoft.com/office/drawing/2014/main" id="{FB254B0A-EA5E-5EC7-199F-F2477F4890AC}"/>
                  </a:ext>
                </a:extLst>
              </p:cNvPr>
              <p:cNvSpPr txBox="1">
                <a:spLocks noRot="1" noChangeAspect="1" noMove="1" noResize="1" noEditPoints="1" noAdjustHandles="1" noChangeArrowheads="1" noChangeShapeType="1" noTextEdit="1"/>
              </p:cNvSpPr>
              <p:nvPr/>
            </p:nvSpPr>
            <p:spPr>
              <a:xfrm>
                <a:off x="86128" y="5604020"/>
                <a:ext cx="2941383" cy="369332"/>
              </a:xfrm>
              <a:prstGeom prst="rect">
                <a:avLst/>
              </a:prstGeom>
              <a:blipFill>
                <a:blip r:embed="rId11"/>
                <a:stretch>
                  <a:fillRect l="-3106" r="-3313" b="-34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Enc textbox">
                <a:extLst>
                  <a:ext uri="{FF2B5EF4-FFF2-40B4-BE49-F238E27FC236}">
                    <a16:creationId xmlns:a16="http://schemas.microsoft.com/office/drawing/2014/main" id="{7E5E758E-3477-BBD4-6F7C-BA96EAAB819C}"/>
                  </a:ext>
                </a:extLst>
              </p:cNvPr>
              <p:cNvSpPr txBox="1"/>
              <p:nvPr/>
            </p:nvSpPr>
            <p:spPr>
              <a:xfrm>
                <a:off x="7541800" y="3636969"/>
                <a:ext cx="294138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𝐸𝑛𝑐𝑎𝑝𝑠</m:t>
                      </m:r>
                      <m:r>
                        <a:rPr lang="en-US" sz="2400" b="0" i="1" smtClean="0">
                          <a:latin typeface="Cambria Math" panose="02040503050406030204" pitchFamily="18" charset="0"/>
                        </a:rPr>
                        <m:t>(              ;        )</m:t>
                      </m:r>
                    </m:oMath>
                  </m:oMathPara>
                </a14:m>
                <a:endParaRPr lang="en-US" sz="2400"/>
              </a:p>
            </p:txBody>
          </p:sp>
        </mc:Choice>
        <mc:Fallback xmlns="">
          <p:sp>
            <p:nvSpPr>
              <p:cNvPr id="5" name="Enc textbox">
                <a:extLst>
                  <a:ext uri="{FF2B5EF4-FFF2-40B4-BE49-F238E27FC236}">
                    <a16:creationId xmlns:a16="http://schemas.microsoft.com/office/drawing/2014/main" id="{7E5E758E-3477-BBD4-6F7C-BA96EAAB819C}"/>
                  </a:ext>
                </a:extLst>
              </p:cNvPr>
              <p:cNvSpPr txBox="1">
                <a:spLocks noRot="1" noChangeAspect="1" noMove="1" noResize="1" noEditPoints="1" noAdjustHandles="1" noChangeArrowheads="1" noChangeShapeType="1" noTextEdit="1"/>
              </p:cNvSpPr>
              <p:nvPr/>
            </p:nvSpPr>
            <p:spPr>
              <a:xfrm>
                <a:off x="7541800" y="3636969"/>
                <a:ext cx="2941383" cy="369332"/>
              </a:xfrm>
              <a:prstGeom prst="rect">
                <a:avLst/>
              </a:prstGeom>
              <a:blipFill>
                <a:blip r:embed="rId12"/>
                <a:stretch>
                  <a:fillRect l="-3106" r="-3313" b="-35000"/>
                </a:stretch>
              </a:blipFill>
            </p:spPr>
            <p:txBody>
              <a:bodyPr/>
              <a:lstStyle/>
              <a:p>
                <a:r>
                  <a:rPr lang="en-US">
                    <a:noFill/>
                  </a:rPr>
                  <a:t> </a:t>
                </a:r>
              </a:p>
            </p:txBody>
          </p:sp>
        </mc:Fallback>
      </mc:AlternateContent>
      <p:sp>
        <p:nvSpPr>
          <p:cNvPr id="2048" name="Empty Envelope 2">
            <a:extLst>
              <a:ext uri="{FF2B5EF4-FFF2-40B4-BE49-F238E27FC236}">
                <a16:creationId xmlns:a16="http://schemas.microsoft.com/office/drawing/2014/main" id="{B136521F-F63C-F6B1-D8B2-886C20933292}"/>
              </a:ext>
            </a:extLst>
          </p:cNvPr>
          <p:cNvSpPr/>
          <p:nvPr/>
        </p:nvSpPr>
        <p:spPr>
          <a:xfrm>
            <a:off x="2353456" y="5427820"/>
            <a:ext cx="484632" cy="539496"/>
          </a:xfrm>
          <a:custGeom>
            <a:avLst/>
            <a:gdLst>
              <a:gd name="connsiteX0" fmla="*/ 600075 w 723900"/>
              <a:gd name="connsiteY0" fmla="*/ 200749 h 812482"/>
              <a:gd name="connsiteX1" fmla="*/ 600075 w 723900"/>
              <a:gd name="connsiteY1" fmla="*/ 107633 h 812482"/>
              <a:gd name="connsiteX2" fmla="*/ 490471 w 723900"/>
              <a:gd name="connsiteY2" fmla="*/ 107633 h 812482"/>
              <a:gd name="connsiteX3" fmla="*/ 361950 w 723900"/>
              <a:gd name="connsiteY3" fmla="*/ 0 h 812482"/>
              <a:gd name="connsiteX4" fmla="*/ 233429 w 723900"/>
              <a:gd name="connsiteY4" fmla="*/ 107633 h 812482"/>
              <a:gd name="connsiteX5" fmla="*/ 123825 w 723900"/>
              <a:gd name="connsiteY5" fmla="*/ 107633 h 812482"/>
              <a:gd name="connsiteX6" fmla="*/ 123825 w 723900"/>
              <a:gd name="connsiteY6" fmla="*/ 200749 h 812482"/>
              <a:gd name="connsiteX7" fmla="*/ 0 w 723900"/>
              <a:gd name="connsiteY7" fmla="*/ 303171 h 812482"/>
              <a:gd name="connsiteX8" fmla="*/ 0 w 723900"/>
              <a:gd name="connsiteY8" fmla="*/ 812483 h 812482"/>
              <a:gd name="connsiteX9" fmla="*/ 723900 w 723900"/>
              <a:gd name="connsiteY9" fmla="*/ 812483 h 812482"/>
              <a:gd name="connsiteX10" fmla="*/ 723900 w 723900"/>
              <a:gd name="connsiteY10" fmla="*/ 303171 h 812482"/>
              <a:gd name="connsiteX11" fmla="*/ 600075 w 723900"/>
              <a:gd name="connsiteY11" fmla="*/ 225514 h 812482"/>
              <a:gd name="connsiteX12" fmla="*/ 700240 w 723900"/>
              <a:gd name="connsiteY12" fmla="*/ 308381 h 812482"/>
              <a:gd name="connsiteX13" fmla="*/ 600075 w 723900"/>
              <a:gd name="connsiteY13" fmla="*/ 408489 h 812482"/>
              <a:gd name="connsiteX14" fmla="*/ 361950 w 723900"/>
              <a:gd name="connsiteY14" fmla="*/ 24813 h 812482"/>
              <a:gd name="connsiteX15" fmla="*/ 460800 w 723900"/>
              <a:gd name="connsiteY15" fmla="*/ 107633 h 812482"/>
              <a:gd name="connsiteX16" fmla="*/ 263100 w 723900"/>
              <a:gd name="connsiteY16" fmla="*/ 107633 h 812482"/>
              <a:gd name="connsiteX17" fmla="*/ 142875 w 723900"/>
              <a:gd name="connsiteY17" fmla="*/ 126683 h 812482"/>
              <a:gd name="connsiteX18" fmla="*/ 581025 w 723900"/>
              <a:gd name="connsiteY18" fmla="*/ 126683 h 812482"/>
              <a:gd name="connsiteX19" fmla="*/ 581025 w 723900"/>
              <a:gd name="connsiteY19" fmla="*/ 427539 h 812482"/>
              <a:gd name="connsiteX20" fmla="*/ 466249 w 723900"/>
              <a:gd name="connsiteY20" fmla="*/ 542315 h 812482"/>
              <a:gd name="connsiteX21" fmla="*/ 257651 w 723900"/>
              <a:gd name="connsiteY21" fmla="*/ 542315 h 812482"/>
              <a:gd name="connsiteX22" fmla="*/ 142875 w 723900"/>
              <a:gd name="connsiteY22" fmla="*/ 427539 h 812482"/>
              <a:gd name="connsiteX23" fmla="*/ 123825 w 723900"/>
              <a:gd name="connsiteY23" fmla="*/ 225476 h 812482"/>
              <a:gd name="connsiteX24" fmla="*/ 123825 w 723900"/>
              <a:gd name="connsiteY24" fmla="*/ 408489 h 812482"/>
              <a:gd name="connsiteX25" fmla="*/ 23660 w 723900"/>
              <a:gd name="connsiteY25" fmla="*/ 308324 h 812482"/>
              <a:gd name="connsiteX26" fmla="*/ 19212 w 723900"/>
              <a:gd name="connsiteY26" fmla="*/ 330813 h 812482"/>
              <a:gd name="connsiteX27" fmla="*/ 243707 w 723900"/>
              <a:gd name="connsiteY27" fmla="*/ 555308 h 812482"/>
              <a:gd name="connsiteX28" fmla="*/ 19212 w 723900"/>
              <a:gd name="connsiteY28" fmla="*/ 779802 h 812482"/>
              <a:gd name="connsiteX29" fmla="*/ 19078 w 723900"/>
              <a:gd name="connsiteY29" fmla="*/ 779801 h 812482"/>
              <a:gd name="connsiteX30" fmla="*/ 19050 w 723900"/>
              <a:gd name="connsiteY30" fmla="*/ 779736 h 812482"/>
              <a:gd name="connsiteX31" fmla="*/ 19050 w 723900"/>
              <a:gd name="connsiteY31" fmla="*/ 330879 h 812482"/>
              <a:gd name="connsiteX32" fmla="*/ 19146 w 723900"/>
              <a:gd name="connsiteY32" fmla="*/ 330785 h 812482"/>
              <a:gd name="connsiteX33" fmla="*/ 19212 w 723900"/>
              <a:gd name="connsiteY33" fmla="*/ 330813 h 812482"/>
              <a:gd name="connsiteX34" fmla="*/ 32680 w 723900"/>
              <a:gd name="connsiteY34" fmla="*/ 793271 h 812482"/>
              <a:gd name="connsiteX35" fmla="*/ 257851 w 723900"/>
              <a:gd name="connsiteY35" fmla="*/ 568100 h 812482"/>
              <a:gd name="connsiteX36" fmla="*/ 358140 w 723900"/>
              <a:gd name="connsiteY36" fmla="*/ 523237 h 812482"/>
              <a:gd name="connsiteX37" fmla="*/ 463020 w 723900"/>
              <a:gd name="connsiteY37" fmla="*/ 565033 h 812482"/>
              <a:gd name="connsiteX38" fmla="*/ 691220 w 723900"/>
              <a:gd name="connsiteY38" fmla="*/ 793271 h 812482"/>
              <a:gd name="connsiteX39" fmla="*/ 691219 w 723900"/>
              <a:gd name="connsiteY39" fmla="*/ 793405 h 812482"/>
              <a:gd name="connsiteX40" fmla="*/ 691153 w 723900"/>
              <a:gd name="connsiteY40" fmla="*/ 793433 h 812482"/>
              <a:gd name="connsiteX41" fmla="*/ 32747 w 723900"/>
              <a:gd name="connsiteY41" fmla="*/ 793433 h 812482"/>
              <a:gd name="connsiteX42" fmla="*/ 32653 w 723900"/>
              <a:gd name="connsiteY42" fmla="*/ 793336 h 812482"/>
              <a:gd name="connsiteX43" fmla="*/ 32680 w 723900"/>
              <a:gd name="connsiteY43" fmla="*/ 793271 h 812482"/>
              <a:gd name="connsiteX44" fmla="*/ 704688 w 723900"/>
              <a:gd name="connsiteY44" fmla="*/ 779802 h 812482"/>
              <a:gd name="connsiteX45" fmla="*/ 480193 w 723900"/>
              <a:gd name="connsiteY45" fmla="*/ 555308 h 812482"/>
              <a:gd name="connsiteX46" fmla="*/ 704688 w 723900"/>
              <a:gd name="connsiteY46" fmla="*/ 330813 h 812482"/>
              <a:gd name="connsiteX47" fmla="*/ 704822 w 723900"/>
              <a:gd name="connsiteY47" fmla="*/ 330814 h 812482"/>
              <a:gd name="connsiteX48" fmla="*/ 704850 w 723900"/>
              <a:gd name="connsiteY48" fmla="*/ 330879 h 812482"/>
              <a:gd name="connsiteX49" fmla="*/ 704850 w 723900"/>
              <a:gd name="connsiteY49" fmla="*/ 779736 h 812482"/>
              <a:gd name="connsiteX50" fmla="*/ 704754 w 723900"/>
              <a:gd name="connsiteY50" fmla="*/ 779830 h 812482"/>
              <a:gd name="connsiteX51" fmla="*/ 704688 w 723900"/>
              <a:gd name="connsiteY51" fmla="*/ 779802 h 8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23900" h="812482">
                <a:moveTo>
                  <a:pt x="600075" y="200749"/>
                </a:moveTo>
                <a:lnTo>
                  <a:pt x="600075" y="107633"/>
                </a:lnTo>
                <a:lnTo>
                  <a:pt x="490471" y="107633"/>
                </a:lnTo>
                <a:lnTo>
                  <a:pt x="361950" y="0"/>
                </a:lnTo>
                <a:lnTo>
                  <a:pt x="233429" y="107633"/>
                </a:lnTo>
                <a:lnTo>
                  <a:pt x="123825" y="107633"/>
                </a:lnTo>
                <a:lnTo>
                  <a:pt x="123825" y="200749"/>
                </a:lnTo>
                <a:lnTo>
                  <a:pt x="0" y="303171"/>
                </a:lnTo>
                <a:lnTo>
                  <a:pt x="0" y="812483"/>
                </a:lnTo>
                <a:lnTo>
                  <a:pt x="723900" y="812483"/>
                </a:lnTo>
                <a:lnTo>
                  <a:pt x="723900" y="303171"/>
                </a:lnTo>
                <a:close/>
                <a:moveTo>
                  <a:pt x="600075" y="225514"/>
                </a:moveTo>
                <a:lnTo>
                  <a:pt x="700240" y="308381"/>
                </a:lnTo>
                <a:lnTo>
                  <a:pt x="600075" y="408489"/>
                </a:lnTo>
                <a:close/>
                <a:moveTo>
                  <a:pt x="361950" y="24813"/>
                </a:moveTo>
                <a:lnTo>
                  <a:pt x="460800" y="107633"/>
                </a:lnTo>
                <a:lnTo>
                  <a:pt x="263100" y="107633"/>
                </a:lnTo>
                <a:close/>
                <a:moveTo>
                  <a:pt x="142875" y="126683"/>
                </a:moveTo>
                <a:lnTo>
                  <a:pt x="581025" y="126683"/>
                </a:lnTo>
                <a:lnTo>
                  <a:pt x="581025" y="427539"/>
                </a:lnTo>
                <a:lnTo>
                  <a:pt x="466249" y="542315"/>
                </a:lnTo>
                <a:cubicBezTo>
                  <a:pt x="406036" y="491402"/>
                  <a:pt x="317864" y="491402"/>
                  <a:pt x="257651" y="542315"/>
                </a:cubicBezTo>
                <a:lnTo>
                  <a:pt x="142875" y="427539"/>
                </a:lnTo>
                <a:close/>
                <a:moveTo>
                  <a:pt x="123825" y="225476"/>
                </a:moveTo>
                <a:lnTo>
                  <a:pt x="123825" y="408489"/>
                </a:lnTo>
                <a:lnTo>
                  <a:pt x="23660" y="308324"/>
                </a:lnTo>
                <a:close/>
                <a:moveTo>
                  <a:pt x="19212" y="330813"/>
                </a:moveTo>
                <a:lnTo>
                  <a:pt x="243707" y="555308"/>
                </a:lnTo>
                <a:lnTo>
                  <a:pt x="19212" y="779802"/>
                </a:lnTo>
                <a:cubicBezTo>
                  <a:pt x="19175" y="779839"/>
                  <a:pt x="19114" y="779838"/>
                  <a:pt x="19078" y="779801"/>
                </a:cubicBezTo>
                <a:cubicBezTo>
                  <a:pt x="19060" y="779783"/>
                  <a:pt x="19050" y="779760"/>
                  <a:pt x="19050" y="779736"/>
                </a:cubicBezTo>
                <a:lnTo>
                  <a:pt x="19050" y="330879"/>
                </a:lnTo>
                <a:cubicBezTo>
                  <a:pt x="19051" y="330827"/>
                  <a:pt x="19094" y="330785"/>
                  <a:pt x="19146" y="330785"/>
                </a:cubicBezTo>
                <a:cubicBezTo>
                  <a:pt x="19171" y="330786"/>
                  <a:pt x="19195" y="330796"/>
                  <a:pt x="19212" y="330813"/>
                </a:cubicBezTo>
                <a:close/>
                <a:moveTo>
                  <a:pt x="32680" y="793271"/>
                </a:moveTo>
                <a:lnTo>
                  <a:pt x="257851" y="568100"/>
                </a:lnTo>
                <a:cubicBezTo>
                  <a:pt x="284321" y="540882"/>
                  <a:pt x="320207" y="524829"/>
                  <a:pt x="358140" y="523237"/>
                </a:cubicBezTo>
                <a:cubicBezTo>
                  <a:pt x="397374" y="522071"/>
                  <a:pt x="435341" y="537201"/>
                  <a:pt x="463020" y="565033"/>
                </a:cubicBezTo>
                <a:lnTo>
                  <a:pt x="691220" y="793271"/>
                </a:lnTo>
                <a:cubicBezTo>
                  <a:pt x="691257" y="793308"/>
                  <a:pt x="691256" y="793369"/>
                  <a:pt x="691219" y="793405"/>
                </a:cubicBezTo>
                <a:cubicBezTo>
                  <a:pt x="691201" y="793422"/>
                  <a:pt x="691178" y="793433"/>
                  <a:pt x="691153" y="793433"/>
                </a:cubicBezTo>
                <a:lnTo>
                  <a:pt x="32747" y="793433"/>
                </a:lnTo>
                <a:cubicBezTo>
                  <a:pt x="32695" y="793432"/>
                  <a:pt x="32653" y="793389"/>
                  <a:pt x="32653" y="793336"/>
                </a:cubicBezTo>
                <a:cubicBezTo>
                  <a:pt x="32654" y="793312"/>
                  <a:pt x="32663" y="793288"/>
                  <a:pt x="32680" y="793271"/>
                </a:cubicBezTo>
                <a:close/>
                <a:moveTo>
                  <a:pt x="704688" y="779802"/>
                </a:moveTo>
                <a:lnTo>
                  <a:pt x="480193" y="555308"/>
                </a:lnTo>
                <a:lnTo>
                  <a:pt x="704688" y="330813"/>
                </a:lnTo>
                <a:cubicBezTo>
                  <a:pt x="704725" y="330776"/>
                  <a:pt x="704786" y="330777"/>
                  <a:pt x="704822" y="330814"/>
                </a:cubicBezTo>
                <a:cubicBezTo>
                  <a:pt x="704840" y="330832"/>
                  <a:pt x="704850" y="330855"/>
                  <a:pt x="704850" y="330879"/>
                </a:cubicBezTo>
                <a:lnTo>
                  <a:pt x="704850" y="779736"/>
                </a:lnTo>
                <a:cubicBezTo>
                  <a:pt x="704849" y="779788"/>
                  <a:pt x="704806" y="779830"/>
                  <a:pt x="704754" y="779830"/>
                </a:cubicBezTo>
                <a:cubicBezTo>
                  <a:pt x="704729" y="779829"/>
                  <a:pt x="704705" y="779819"/>
                  <a:pt x="704688" y="779802"/>
                </a:cubicBezTo>
                <a:close/>
              </a:path>
            </a:pathLst>
          </a:custGeom>
          <a:solidFill>
            <a:srgbClr val="ED4747"/>
          </a:solidFill>
          <a:ln w="9525" cap="flat">
            <a:noFill/>
            <a:prstDash val="solid"/>
            <a:miter/>
          </a:ln>
        </p:spPr>
        <p:txBody>
          <a:bodyPr rtlCol="0" anchor="ctr"/>
          <a:lstStyle/>
          <a:p>
            <a:endParaRPr lang="en-US"/>
          </a:p>
        </p:txBody>
      </p:sp>
      <p:pic>
        <p:nvPicPr>
          <p:cNvPr id="2049" name="tiny aes key 2" descr="Key with solid fill">
            <a:extLst>
              <a:ext uri="{FF2B5EF4-FFF2-40B4-BE49-F238E27FC236}">
                <a16:creationId xmlns:a16="http://schemas.microsoft.com/office/drawing/2014/main" id="{851BEAC4-C8D6-285C-FB4B-A89FFE4B2CB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58612" y="5486748"/>
            <a:ext cx="274320" cy="274320"/>
          </a:xfrm>
          <a:prstGeom prst="rect">
            <a:avLst/>
          </a:prstGeom>
        </p:spPr>
      </p:pic>
      <p:grpSp>
        <p:nvGrpSpPr>
          <p:cNvPr id="42" name="Sealed Envelope 3">
            <a:extLst>
              <a:ext uri="{FF2B5EF4-FFF2-40B4-BE49-F238E27FC236}">
                <a16:creationId xmlns:a16="http://schemas.microsoft.com/office/drawing/2014/main" id="{44FBA14E-0892-26B3-23D4-AA3D41688C6F}"/>
              </a:ext>
            </a:extLst>
          </p:cNvPr>
          <p:cNvGrpSpPr/>
          <p:nvPr/>
        </p:nvGrpSpPr>
        <p:grpSpPr>
          <a:xfrm>
            <a:off x="3583977" y="4318353"/>
            <a:ext cx="640080" cy="640080"/>
            <a:chOff x="2564492" y="4464702"/>
            <a:chExt cx="417525" cy="417525"/>
          </a:xfrm>
        </p:grpSpPr>
        <p:pic>
          <p:nvPicPr>
            <p:cNvPr id="55" name="Graphic 54" descr="Envelope outline">
              <a:extLst>
                <a:ext uri="{FF2B5EF4-FFF2-40B4-BE49-F238E27FC236}">
                  <a16:creationId xmlns:a16="http://schemas.microsoft.com/office/drawing/2014/main" id="{4F0512ED-3825-CC76-D34C-56EDA45DC1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64492" y="4464702"/>
              <a:ext cx="417525" cy="417525"/>
            </a:xfrm>
            <a:prstGeom prst="rect">
              <a:avLst/>
            </a:prstGeom>
          </p:spPr>
        </p:pic>
        <p:pic>
          <p:nvPicPr>
            <p:cNvPr id="23" name="Closed Lock" descr="Lock with solid fill">
              <a:extLst>
                <a:ext uri="{FF2B5EF4-FFF2-40B4-BE49-F238E27FC236}">
                  <a16:creationId xmlns:a16="http://schemas.microsoft.com/office/drawing/2014/main" id="{337CB2A2-F524-910D-7B63-5B54C70347A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19677" y="4528658"/>
              <a:ext cx="307601" cy="307601"/>
            </a:xfrm>
            <a:prstGeom prst="rect">
              <a:avLst/>
            </a:prstGeom>
          </p:spPr>
        </p:pic>
      </p:grpSp>
      <p:pic>
        <p:nvPicPr>
          <p:cNvPr id="12" name="Unlocked lock 2" descr="Unlock outline">
            <a:extLst>
              <a:ext uri="{FF2B5EF4-FFF2-40B4-BE49-F238E27FC236}">
                <a16:creationId xmlns:a16="http://schemas.microsoft.com/office/drawing/2014/main" id="{F3F0C6E3-285F-4149-B707-6E892439D7F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662364" y="3541783"/>
            <a:ext cx="484632" cy="484632"/>
          </a:xfrm>
          <a:prstGeom prst="rect">
            <a:avLst/>
          </a:prstGeom>
        </p:spPr>
      </p:pic>
      <p:sp>
        <p:nvSpPr>
          <p:cNvPr id="2067" name="dec msg">
            <a:extLst>
              <a:ext uri="{FF2B5EF4-FFF2-40B4-BE49-F238E27FC236}">
                <a16:creationId xmlns:a16="http://schemas.microsoft.com/office/drawing/2014/main" id="{8834BFBC-6C4C-580C-E6A2-F905D2ADCD9D}"/>
              </a:ext>
            </a:extLst>
          </p:cNvPr>
          <p:cNvSpPr/>
          <p:nvPr/>
        </p:nvSpPr>
        <p:spPr>
          <a:xfrm>
            <a:off x="1166215" y="4262542"/>
            <a:ext cx="484632" cy="539496"/>
          </a:xfrm>
          <a:custGeom>
            <a:avLst/>
            <a:gdLst>
              <a:gd name="connsiteX0" fmla="*/ 600075 w 723900"/>
              <a:gd name="connsiteY0" fmla="*/ 200749 h 812482"/>
              <a:gd name="connsiteX1" fmla="*/ 600075 w 723900"/>
              <a:gd name="connsiteY1" fmla="*/ 107633 h 812482"/>
              <a:gd name="connsiteX2" fmla="*/ 490471 w 723900"/>
              <a:gd name="connsiteY2" fmla="*/ 107633 h 812482"/>
              <a:gd name="connsiteX3" fmla="*/ 361950 w 723900"/>
              <a:gd name="connsiteY3" fmla="*/ 0 h 812482"/>
              <a:gd name="connsiteX4" fmla="*/ 233429 w 723900"/>
              <a:gd name="connsiteY4" fmla="*/ 107633 h 812482"/>
              <a:gd name="connsiteX5" fmla="*/ 123825 w 723900"/>
              <a:gd name="connsiteY5" fmla="*/ 107633 h 812482"/>
              <a:gd name="connsiteX6" fmla="*/ 123825 w 723900"/>
              <a:gd name="connsiteY6" fmla="*/ 200749 h 812482"/>
              <a:gd name="connsiteX7" fmla="*/ 0 w 723900"/>
              <a:gd name="connsiteY7" fmla="*/ 303171 h 812482"/>
              <a:gd name="connsiteX8" fmla="*/ 0 w 723900"/>
              <a:gd name="connsiteY8" fmla="*/ 812483 h 812482"/>
              <a:gd name="connsiteX9" fmla="*/ 723900 w 723900"/>
              <a:gd name="connsiteY9" fmla="*/ 812483 h 812482"/>
              <a:gd name="connsiteX10" fmla="*/ 723900 w 723900"/>
              <a:gd name="connsiteY10" fmla="*/ 303171 h 812482"/>
              <a:gd name="connsiteX11" fmla="*/ 600075 w 723900"/>
              <a:gd name="connsiteY11" fmla="*/ 225514 h 812482"/>
              <a:gd name="connsiteX12" fmla="*/ 700240 w 723900"/>
              <a:gd name="connsiteY12" fmla="*/ 308381 h 812482"/>
              <a:gd name="connsiteX13" fmla="*/ 600075 w 723900"/>
              <a:gd name="connsiteY13" fmla="*/ 408489 h 812482"/>
              <a:gd name="connsiteX14" fmla="*/ 361950 w 723900"/>
              <a:gd name="connsiteY14" fmla="*/ 24813 h 812482"/>
              <a:gd name="connsiteX15" fmla="*/ 460800 w 723900"/>
              <a:gd name="connsiteY15" fmla="*/ 107633 h 812482"/>
              <a:gd name="connsiteX16" fmla="*/ 263100 w 723900"/>
              <a:gd name="connsiteY16" fmla="*/ 107633 h 812482"/>
              <a:gd name="connsiteX17" fmla="*/ 142875 w 723900"/>
              <a:gd name="connsiteY17" fmla="*/ 126683 h 812482"/>
              <a:gd name="connsiteX18" fmla="*/ 581025 w 723900"/>
              <a:gd name="connsiteY18" fmla="*/ 126683 h 812482"/>
              <a:gd name="connsiteX19" fmla="*/ 581025 w 723900"/>
              <a:gd name="connsiteY19" fmla="*/ 427539 h 812482"/>
              <a:gd name="connsiteX20" fmla="*/ 466249 w 723900"/>
              <a:gd name="connsiteY20" fmla="*/ 542315 h 812482"/>
              <a:gd name="connsiteX21" fmla="*/ 257651 w 723900"/>
              <a:gd name="connsiteY21" fmla="*/ 542315 h 812482"/>
              <a:gd name="connsiteX22" fmla="*/ 142875 w 723900"/>
              <a:gd name="connsiteY22" fmla="*/ 427539 h 812482"/>
              <a:gd name="connsiteX23" fmla="*/ 123825 w 723900"/>
              <a:gd name="connsiteY23" fmla="*/ 225476 h 812482"/>
              <a:gd name="connsiteX24" fmla="*/ 123825 w 723900"/>
              <a:gd name="connsiteY24" fmla="*/ 408489 h 812482"/>
              <a:gd name="connsiteX25" fmla="*/ 23660 w 723900"/>
              <a:gd name="connsiteY25" fmla="*/ 308324 h 812482"/>
              <a:gd name="connsiteX26" fmla="*/ 19212 w 723900"/>
              <a:gd name="connsiteY26" fmla="*/ 330813 h 812482"/>
              <a:gd name="connsiteX27" fmla="*/ 243707 w 723900"/>
              <a:gd name="connsiteY27" fmla="*/ 555308 h 812482"/>
              <a:gd name="connsiteX28" fmla="*/ 19212 w 723900"/>
              <a:gd name="connsiteY28" fmla="*/ 779802 h 812482"/>
              <a:gd name="connsiteX29" fmla="*/ 19078 w 723900"/>
              <a:gd name="connsiteY29" fmla="*/ 779801 h 812482"/>
              <a:gd name="connsiteX30" fmla="*/ 19050 w 723900"/>
              <a:gd name="connsiteY30" fmla="*/ 779736 h 812482"/>
              <a:gd name="connsiteX31" fmla="*/ 19050 w 723900"/>
              <a:gd name="connsiteY31" fmla="*/ 330879 h 812482"/>
              <a:gd name="connsiteX32" fmla="*/ 19146 w 723900"/>
              <a:gd name="connsiteY32" fmla="*/ 330785 h 812482"/>
              <a:gd name="connsiteX33" fmla="*/ 19212 w 723900"/>
              <a:gd name="connsiteY33" fmla="*/ 330813 h 812482"/>
              <a:gd name="connsiteX34" fmla="*/ 32680 w 723900"/>
              <a:gd name="connsiteY34" fmla="*/ 793271 h 812482"/>
              <a:gd name="connsiteX35" fmla="*/ 257851 w 723900"/>
              <a:gd name="connsiteY35" fmla="*/ 568100 h 812482"/>
              <a:gd name="connsiteX36" fmla="*/ 358140 w 723900"/>
              <a:gd name="connsiteY36" fmla="*/ 523237 h 812482"/>
              <a:gd name="connsiteX37" fmla="*/ 463020 w 723900"/>
              <a:gd name="connsiteY37" fmla="*/ 565033 h 812482"/>
              <a:gd name="connsiteX38" fmla="*/ 691220 w 723900"/>
              <a:gd name="connsiteY38" fmla="*/ 793271 h 812482"/>
              <a:gd name="connsiteX39" fmla="*/ 691219 w 723900"/>
              <a:gd name="connsiteY39" fmla="*/ 793405 h 812482"/>
              <a:gd name="connsiteX40" fmla="*/ 691153 w 723900"/>
              <a:gd name="connsiteY40" fmla="*/ 793433 h 812482"/>
              <a:gd name="connsiteX41" fmla="*/ 32747 w 723900"/>
              <a:gd name="connsiteY41" fmla="*/ 793433 h 812482"/>
              <a:gd name="connsiteX42" fmla="*/ 32653 w 723900"/>
              <a:gd name="connsiteY42" fmla="*/ 793336 h 812482"/>
              <a:gd name="connsiteX43" fmla="*/ 32680 w 723900"/>
              <a:gd name="connsiteY43" fmla="*/ 793271 h 812482"/>
              <a:gd name="connsiteX44" fmla="*/ 704688 w 723900"/>
              <a:gd name="connsiteY44" fmla="*/ 779802 h 812482"/>
              <a:gd name="connsiteX45" fmla="*/ 480193 w 723900"/>
              <a:gd name="connsiteY45" fmla="*/ 555308 h 812482"/>
              <a:gd name="connsiteX46" fmla="*/ 704688 w 723900"/>
              <a:gd name="connsiteY46" fmla="*/ 330813 h 812482"/>
              <a:gd name="connsiteX47" fmla="*/ 704822 w 723900"/>
              <a:gd name="connsiteY47" fmla="*/ 330814 h 812482"/>
              <a:gd name="connsiteX48" fmla="*/ 704850 w 723900"/>
              <a:gd name="connsiteY48" fmla="*/ 330879 h 812482"/>
              <a:gd name="connsiteX49" fmla="*/ 704850 w 723900"/>
              <a:gd name="connsiteY49" fmla="*/ 779736 h 812482"/>
              <a:gd name="connsiteX50" fmla="*/ 704754 w 723900"/>
              <a:gd name="connsiteY50" fmla="*/ 779830 h 812482"/>
              <a:gd name="connsiteX51" fmla="*/ 704688 w 723900"/>
              <a:gd name="connsiteY51" fmla="*/ 779802 h 8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23900" h="812482">
                <a:moveTo>
                  <a:pt x="600075" y="200749"/>
                </a:moveTo>
                <a:lnTo>
                  <a:pt x="600075" y="107633"/>
                </a:lnTo>
                <a:lnTo>
                  <a:pt x="490471" y="107633"/>
                </a:lnTo>
                <a:lnTo>
                  <a:pt x="361950" y="0"/>
                </a:lnTo>
                <a:lnTo>
                  <a:pt x="233429" y="107633"/>
                </a:lnTo>
                <a:lnTo>
                  <a:pt x="123825" y="107633"/>
                </a:lnTo>
                <a:lnTo>
                  <a:pt x="123825" y="200749"/>
                </a:lnTo>
                <a:lnTo>
                  <a:pt x="0" y="303171"/>
                </a:lnTo>
                <a:lnTo>
                  <a:pt x="0" y="812483"/>
                </a:lnTo>
                <a:lnTo>
                  <a:pt x="723900" y="812483"/>
                </a:lnTo>
                <a:lnTo>
                  <a:pt x="723900" y="303171"/>
                </a:lnTo>
                <a:close/>
                <a:moveTo>
                  <a:pt x="600075" y="225514"/>
                </a:moveTo>
                <a:lnTo>
                  <a:pt x="700240" y="308381"/>
                </a:lnTo>
                <a:lnTo>
                  <a:pt x="600075" y="408489"/>
                </a:lnTo>
                <a:close/>
                <a:moveTo>
                  <a:pt x="361950" y="24813"/>
                </a:moveTo>
                <a:lnTo>
                  <a:pt x="460800" y="107633"/>
                </a:lnTo>
                <a:lnTo>
                  <a:pt x="263100" y="107633"/>
                </a:lnTo>
                <a:close/>
                <a:moveTo>
                  <a:pt x="142875" y="126683"/>
                </a:moveTo>
                <a:lnTo>
                  <a:pt x="581025" y="126683"/>
                </a:lnTo>
                <a:lnTo>
                  <a:pt x="581025" y="427539"/>
                </a:lnTo>
                <a:lnTo>
                  <a:pt x="466249" y="542315"/>
                </a:lnTo>
                <a:cubicBezTo>
                  <a:pt x="406036" y="491402"/>
                  <a:pt x="317864" y="491402"/>
                  <a:pt x="257651" y="542315"/>
                </a:cubicBezTo>
                <a:lnTo>
                  <a:pt x="142875" y="427539"/>
                </a:lnTo>
                <a:close/>
                <a:moveTo>
                  <a:pt x="123825" y="225476"/>
                </a:moveTo>
                <a:lnTo>
                  <a:pt x="123825" y="408489"/>
                </a:lnTo>
                <a:lnTo>
                  <a:pt x="23660" y="308324"/>
                </a:lnTo>
                <a:close/>
                <a:moveTo>
                  <a:pt x="19212" y="330813"/>
                </a:moveTo>
                <a:lnTo>
                  <a:pt x="243707" y="555308"/>
                </a:lnTo>
                <a:lnTo>
                  <a:pt x="19212" y="779802"/>
                </a:lnTo>
                <a:cubicBezTo>
                  <a:pt x="19175" y="779839"/>
                  <a:pt x="19114" y="779838"/>
                  <a:pt x="19078" y="779801"/>
                </a:cubicBezTo>
                <a:cubicBezTo>
                  <a:pt x="19060" y="779783"/>
                  <a:pt x="19050" y="779760"/>
                  <a:pt x="19050" y="779736"/>
                </a:cubicBezTo>
                <a:lnTo>
                  <a:pt x="19050" y="330879"/>
                </a:lnTo>
                <a:cubicBezTo>
                  <a:pt x="19051" y="330827"/>
                  <a:pt x="19094" y="330785"/>
                  <a:pt x="19146" y="330785"/>
                </a:cubicBezTo>
                <a:cubicBezTo>
                  <a:pt x="19171" y="330786"/>
                  <a:pt x="19195" y="330796"/>
                  <a:pt x="19212" y="330813"/>
                </a:cubicBezTo>
                <a:close/>
                <a:moveTo>
                  <a:pt x="32680" y="793271"/>
                </a:moveTo>
                <a:lnTo>
                  <a:pt x="257851" y="568100"/>
                </a:lnTo>
                <a:cubicBezTo>
                  <a:pt x="284321" y="540882"/>
                  <a:pt x="320207" y="524829"/>
                  <a:pt x="358140" y="523237"/>
                </a:cubicBezTo>
                <a:cubicBezTo>
                  <a:pt x="397374" y="522071"/>
                  <a:pt x="435341" y="537201"/>
                  <a:pt x="463020" y="565033"/>
                </a:cubicBezTo>
                <a:lnTo>
                  <a:pt x="691220" y="793271"/>
                </a:lnTo>
                <a:cubicBezTo>
                  <a:pt x="691257" y="793308"/>
                  <a:pt x="691256" y="793369"/>
                  <a:pt x="691219" y="793405"/>
                </a:cubicBezTo>
                <a:cubicBezTo>
                  <a:pt x="691201" y="793422"/>
                  <a:pt x="691178" y="793433"/>
                  <a:pt x="691153" y="793433"/>
                </a:cubicBezTo>
                <a:lnTo>
                  <a:pt x="32747" y="793433"/>
                </a:lnTo>
                <a:cubicBezTo>
                  <a:pt x="32695" y="793432"/>
                  <a:pt x="32653" y="793389"/>
                  <a:pt x="32653" y="793336"/>
                </a:cubicBezTo>
                <a:cubicBezTo>
                  <a:pt x="32654" y="793312"/>
                  <a:pt x="32663" y="793288"/>
                  <a:pt x="32680" y="793271"/>
                </a:cubicBezTo>
                <a:close/>
                <a:moveTo>
                  <a:pt x="704688" y="779802"/>
                </a:moveTo>
                <a:lnTo>
                  <a:pt x="480193" y="555308"/>
                </a:lnTo>
                <a:lnTo>
                  <a:pt x="704688" y="330813"/>
                </a:lnTo>
                <a:cubicBezTo>
                  <a:pt x="704725" y="330776"/>
                  <a:pt x="704786" y="330777"/>
                  <a:pt x="704822" y="330814"/>
                </a:cubicBezTo>
                <a:cubicBezTo>
                  <a:pt x="704840" y="330832"/>
                  <a:pt x="704850" y="330855"/>
                  <a:pt x="704850" y="330879"/>
                </a:cubicBezTo>
                <a:lnTo>
                  <a:pt x="704850" y="779736"/>
                </a:lnTo>
                <a:cubicBezTo>
                  <a:pt x="704849" y="779788"/>
                  <a:pt x="704806" y="779830"/>
                  <a:pt x="704754" y="779830"/>
                </a:cubicBezTo>
                <a:cubicBezTo>
                  <a:pt x="704729" y="779829"/>
                  <a:pt x="704705" y="779819"/>
                  <a:pt x="704688" y="779802"/>
                </a:cubicBezTo>
                <a:close/>
              </a:path>
            </a:pathLst>
          </a:custGeom>
          <a:solidFill>
            <a:srgbClr val="ED4747"/>
          </a:solidFill>
          <a:ln w="9525" cap="flat">
            <a:noFill/>
            <a:prstDash val="solid"/>
            <a:miter/>
          </a:ln>
        </p:spPr>
        <p:txBody>
          <a:bodyPr rtlCol="0" anchor="ctr"/>
          <a:lstStyle/>
          <a:p>
            <a:endParaRPr lang="en-US"/>
          </a:p>
        </p:txBody>
      </p:sp>
      <p:grpSp>
        <p:nvGrpSpPr>
          <p:cNvPr id="2055" name="Key in envelope">
            <a:extLst>
              <a:ext uri="{FF2B5EF4-FFF2-40B4-BE49-F238E27FC236}">
                <a16:creationId xmlns:a16="http://schemas.microsoft.com/office/drawing/2014/main" id="{A2062471-9AD9-1CC7-EFA2-9BF3E18B71AA}"/>
              </a:ext>
            </a:extLst>
          </p:cNvPr>
          <p:cNvGrpSpPr/>
          <p:nvPr/>
        </p:nvGrpSpPr>
        <p:grpSpPr>
          <a:xfrm>
            <a:off x="9803704" y="3455159"/>
            <a:ext cx="484632" cy="539496"/>
            <a:chOff x="9039178" y="2714575"/>
            <a:chExt cx="723900" cy="812482"/>
          </a:xfrm>
        </p:grpSpPr>
        <p:sp>
          <p:nvSpPr>
            <p:cNvPr id="2056" name="Freeform: Shape 2055">
              <a:extLst>
                <a:ext uri="{FF2B5EF4-FFF2-40B4-BE49-F238E27FC236}">
                  <a16:creationId xmlns:a16="http://schemas.microsoft.com/office/drawing/2014/main" id="{8EDAB3F9-57EE-A1E1-ECB0-0B6845886190}"/>
                </a:ext>
              </a:extLst>
            </p:cNvPr>
            <p:cNvSpPr/>
            <p:nvPr/>
          </p:nvSpPr>
          <p:spPr>
            <a:xfrm>
              <a:off x="9039178" y="2714575"/>
              <a:ext cx="723900" cy="812482"/>
            </a:xfrm>
            <a:custGeom>
              <a:avLst/>
              <a:gdLst>
                <a:gd name="connsiteX0" fmla="*/ 600075 w 723900"/>
                <a:gd name="connsiteY0" fmla="*/ 200749 h 812482"/>
                <a:gd name="connsiteX1" fmla="*/ 600075 w 723900"/>
                <a:gd name="connsiteY1" fmla="*/ 107633 h 812482"/>
                <a:gd name="connsiteX2" fmla="*/ 490471 w 723900"/>
                <a:gd name="connsiteY2" fmla="*/ 107633 h 812482"/>
                <a:gd name="connsiteX3" fmla="*/ 361950 w 723900"/>
                <a:gd name="connsiteY3" fmla="*/ 0 h 812482"/>
                <a:gd name="connsiteX4" fmla="*/ 233429 w 723900"/>
                <a:gd name="connsiteY4" fmla="*/ 107633 h 812482"/>
                <a:gd name="connsiteX5" fmla="*/ 123825 w 723900"/>
                <a:gd name="connsiteY5" fmla="*/ 107633 h 812482"/>
                <a:gd name="connsiteX6" fmla="*/ 123825 w 723900"/>
                <a:gd name="connsiteY6" fmla="*/ 200749 h 812482"/>
                <a:gd name="connsiteX7" fmla="*/ 0 w 723900"/>
                <a:gd name="connsiteY7" fmla="*/ 303171 h 812482"/>
                <a:gd name="connsiteX8" fmla="*/ 0 w 723900"/>
                <a:gd name="connsiteY8" fmla="*/ 812483 h 812482"/>
                <a:gd name="connsiteX9" fmla="*/ 723900 w 723900"/>
                <a:gd name="connsiteY9" fmla="*/ 812483 h 812482"/>
                <a:gd name="connsiteX10" fmla="*/ 723900 w 723900"/>
                <a:gd name="connsiteY10" fmla="*/ 303171 h 812482"/>
                <a:gd name="connsiteX11" fmla="*/ 600075 w 723900"/>
                <a:gd name="connsiteY11" fmla="*/ 225514 h 812482"/>
                <a:gd name="connsiteX12" fmla="*/ 700240 w 723900"/>
                <a:gd name="connsiteY12" fmla="*/ 308381 h 812482"/>
                <a:gd name="connsiteX13" fmla="*/ 600075 w 723900"/>
                <a:gd name="connsiteY13" fmla="*/ 408489 h 812482"/>
                <a:gd name="connsiteX14" fmla="*/ 361950 w 723900"/>
                <a:gd name="connsiteY14" fmla="*/ 24813 h 812482"/>
                <a:gd name="connsiteX15" fmla="*/ 460800 w 723900"/>
                <a:gd name="connsiteY15" fmla="*/ 107633 h 812482"/>
                <a:gd name="connsiteX16" fmla="*/ 263100 w 723900"/>
                <a:gd name="connsiteY16" fmla="*/ 107633 h 812482"/>
                <a:gd name="connsiteX17" fmla="*/ 142875 w 723900"/>
                <a:gd name="connsiteY17" fmla="*/ 126683 h 812482"/>
                <a:gd name="connsiteX18" fmla="*/ 581025 w 723900"/>
                <a:gd name="connsiteY18" fmla="*/ 126683 h 812482"/>
                <a:gd name="connsiteX19" fmla="*/ 581025 w 723900"/>
                <a:gd name="connsiteY19" fmla="*/ 427539 h 812482"/>
                <a:gd name="connsiteX20" fmla="*/ 466249 w 723900"/>
                <a:gd name="connsiteY20" fmla="*/ 542315 h 812482"/>
                <a:gd name="connsiteX21" fmla="*/ 257651 w 723900"/>
                <a:gd name="connsiteY21" fmla="*/ 542315 h 812482"/>
                <a:gd name="connsiteX22" fmla="*/ 142875 w 723900"/>
                <a:gd name="connsiteY22" fmla="*/ 427539 h 812482"/>
                <a:gd name="connsiteX23" fmla="*/ 123825 w 723900"/>
                <a:gd name="connsiteY23" fmla="*/ 225476 h 812482"/>
                <a:gd name="connsiteX24" fmla="*/ 123825 w 723900"/>
                <a:gd name="connsiteY24" fmla="*/ 408489 h 812482"/>
                <a:gd name="connsiteX25" fmla="*/ 23660 w 723900"/>
                <a:gd name="connsiteY25" fmla="*/ 308324 h 812482"/>
                <a:gd name="connsiteX26" fmla="*/ 19212 w 723900"/>
                <a:gd name="connsiteY26" fmla="*/ 330813 h 812482"/>
                <a:gd name="connsiteX27" fmla="*/ 243707 w 723900"/>
                <a:gd name="connsiteY27" fmla="*/ 555308 h 812482"/>
                <a:gd name="connsiteX28" fmla="*/ 19212 w 723900"/>
                <a:gd name="connsiteY28" fmla="*/ 779802 h 812482"/>
                <a:gd name="connsiteX29" fmla="*/ 19078 w 723900"/>
                <a:gd name="connsiteY29" fmla="*/ 779801 h 812482"/>
                <a:gd name="connsiteX30" fmla="*/ 19050 w 723900"/>
                <a:gd name="connsiteY30" fmla="*/ 779736 h 812482"/>
                <a:gd name="connsiteX31" fmla="*/ 19050 w 723900"/>
                <a:gd name="connsiteY31" fmla="*/ 330879 h 812482"/>
                <a:gd name="connsiteX32" fmla="*/ 19146 w 723900"/>
                <a:gd name="connsiteY32" fmla="*/ 330785 h 812482"/>
                <a:gd name="connsiteX33" fmla="*/ 19212 w 723900"/>
                <a:gd name="connsiteY33" fmla="*/ 330813 h 812482"/>
                <a:gd name="connsiteX34" fmla="*/ 32680 w 723900"/>
                <a:gd name="connsiteY34" fmla="*/ 793271 h 812482"/>
                <a:gd name="connsiteX35" fmla="*/ 257851 w 723900"/>
                <a:gd name="connsiteY35" fmla="*/ 568100 h 812482"/>
                <a:gd name="connsiteX36" fmla="*/ 358140 w 723900"/>
                <a:gd name="connsiteY36" fmla="*/ 523237 h 812482"/>
                <a:gd name="connsiteX37" fmla="*/ 463020 w 723900"/>
                <a:gd name="connsiteY37" fmla="*/ 565033 h 812482"/>
                <a:gd name="connsiteX38" fmla="*/ 691220 w 723900"/>
                <a:gd name="connsiteY38" fmla="*/ 793271 h 812482"/>
                <a:gd name="connsiteX39" fmla="*/ 691219 w 723900"/>
                <a:gd name="connsiteY39" fmla="*/ 793405 h 812482"/>
                <a:gd name="connsiteX40" fmla="*/ 691153 w 723900"/>
                <a:gd name="connsiteY40" fmla="*/ 793433 h 812482"/>
                <a:gd name="connsiteX41" fmla="*/ 32747 w 723900"/>
                <a:gd name="connsiteY41" fmla="*/ 793433 h 812482"/>
                <a:gd name="connsiteX42" fmla="*/ 32653 w 723900"/>
                <a:gd name="connsiteY42" fmla="*/ 793336 h 812482"/>
                <a:gd name="connsiteX43" fmla="*/ 32680 w 723900"/>
                <a:gd name="connsiteY43" fmla="*/ 793271 h 812482"/>
                <a:gd name="connsiteX44" fmla="*/ 704688 w 723900"/>
                <a:gd name="connsiteY44" fmla="*/ 779802 h 812482"/>
                <a:gd name="connsiteX45" fmla="*/ 480193 w 723900"/>
                <a:gd name="connsiteY45" fmla="*/ 555308 h 812482"/>
                <a:gd name="connsiteX46" fmla="*/ 704688 w 723900"/>
                <a:gd name="connsiteY46" fmla="*/ 330813 h 812482"/>
                <a:gd name="connsiteX47" fmla="*/ 704822 w 723900"/>
                <a:gd name="connsiteY47" fmla="*/ 330814 h 812482"/>
                <a:gd name="connsiteX48" fmla="*/ 704850 w 723900"/>
                <a:gd name="connsiteY48" fmla="*/ 330879 h 812482"/>
                <a:gd name="connsiteX49" fmla="*/ 704850 w 723900"/>
                <a:gd name="connsiteY49" fmla="*/ 779736 h 812482"/>
                <a:gd name="connsiteX50" fmla="*/ 704754 w 723900"/>
                <a:gd name="connsiteY50" fmla="*/ 779830 h 812482"/>
                <a:gd name="connsiteX51" fmla="*/ 704688 w 723900"/>
                <a:gd name="connsiteY51" fmla="*/ 779802 h 8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23900" h="812482">
                  <a:moveTo>
                    <a:pt x="600075" y="200749"/>
                  </a:moveTo>
                  <a:lnTo>
                    <a:pt x="600075" y="107633"/>
                  </a:lnTo>
                  <a:lnTo>
                    <a:pt x="490471" y="107633"/>
                  </a:lnTo>
                  <a:lnTo>
                    <a:pt x="361950" y="0"/>
                  </a:lnTo>
                  <a:lnTo>
                    <a:pt x="233429" y="107633"/>
                  </a:lnTo>
                  <a:lnTo>
                    <a:pt x="123825" y="107633"/>
                  </a:lnTo>
                  <a:lnTo>
                    <a:pt x="123825" y="200749"/>
                  </a:lnTo>
                  <a:lnTo>
                    <a:pt x="0" y="303171"/>
                  </a:lnTo>
                  <a:lnTo>
                    <a:pt x="0" y="812483"/>
                  </a:lnTo>
                  <a:lnTo>
                    <a:pt x="723900" y="812483"/>
                  </a:lnTo>
                  <a:lnTo>
                    <a:pt x="723900" y="303171"/>
                  </a:lnTo>
                  <a:close/>
                  <a:moveTo>
                    <a:pt x="600075" y="225514"/>
                  </a:moveTo>
                  <a:lnTo>
                    <a:pt x="700240" y="308381"/>
                  </a:lnTo>
                  <a:lnTo>
                    <a:pt x="600075" y="408489"/>
                  </a:lnTo>
                  <a:close/>
                  <a:moveTo>
                    <a:pt x="361950" y="24813"/>
                  </a:moveTo>
                  <a:lnTo>
                    <a:pt x="460800" y="107633"/>
                  </a:lnTo>
                  <a:lnTo>
                    <a:pt x="263100" y="107633"/>
                  </a:lnTo>
                  <a:close/>
                  <a:moveTo>
                    <a:pt x="142875" y="126683"/>
                  </a:moveTo>
                  <a:lnTo>
                    <a:pt x="581025" y="126683"/>
                  </a:lnTo>
                  <a:lnTo>
                    <a:pt x="581025" y="427539"/>
                  </a:lnTo>
                  <a:lnTo>
                    <a:pt x="466249" y="542315"/>
                  </a:lnTo>
                  <a:cubicBezTo>
                    <a:pt x="406036" y="491402"/>
                    <a:pt x="317864" y="491402"/>
                    <a:pt x="257651" y="542315"/>
                  </a:cubicBezTo>
                  <a:lnTo>
                    <a:pt x="142875" y="427539"/>
                  </a:lnTo>
                  <a:close/>
                  <a:moveTo>
                    <a:pt x="123825" y="225476"/>
                  </a:moveTo>
                  <a:lnTo>
                    <a:pt x="123825" y="408489"/>
                  </a:lnTo>
                  <a:lnTo>
                    <a:pt x="23660" y="308324"/>
                  </a:lnTo>
                  <a:close/>
                  <a:moveTo>
                    <a:pt x="19212" y="330813"/>
                  </a:moveTo>
                  <a:lnTo>
                    <a:pt x="243707" y="555308"/>
                  </a:lnTo>
                  <a:lnTo>
                    <a:pt x="19212" y="779802"/>
                  </a:lnTo>
                  <a:cubicBezTo>
                    <a:pt x="19175" y="779839"/>
                    <a:pt x="19114" y="779838"/>
                    <a:pt x="19078" y="779801"/>
                  </a:cubicBezTo>
                  <a:cubicBezTo>
                    <a:pt x="19060" y="779783"/>
                    <a:pt x="19050" y="779760"/>
                    <a:pt x="19050" y="779736"/>
                  </a:cubicBezTo>
                  <a:lnTo>
                    <a:pt x="19050" y="330879"/>
                  </a:lnTo>
                  <a:cubicBezTo>
                    <a:pt x="19051" y="330827"/>
                    <a:pt x="19094" y="330785"/>
                    <a:pt x="19146" y="330785"/>
                  </a:cubicBezTo>
                  <a:cubicBezTo>
                    <a:pt x="19171" y="330786"/>
                    <a:pt x="19195" y="330796"/>
                    <a:pt x="19212" y="330813"/>
                  </a:cubicBezTo>
                  <a:close/>
                  <a:moveTo>
                    <a:pt x="32680" y="793271"/>
                  </a:moveTo>
                  <a:lnTo>
                    <a:pt x="257851" y="568100"/>
                  </a:lnTo>
                  <a:cubicBezTo>
                    <a:pt x="284321" y="540882"/>
                    <a:pt x="320207" y="524829"/>
                    <a:pt x="358140" y="523237"/>
                  </a:cubicBezTo>
                  <a:cubicBezTo>
                    <a:pt x="397374" y="522071"/>
                    <a:pt x="435341" y="537201"/>
                    <a:pt x="463020" y="565033"/>
                  </a:cubicBezTo>
                  <a:lnTo>
                    <a:pt x="691220" y="793271"/>
                  </a:lnTo>
                  <a:cubicBezTo>
                    <a:pt x="691257" y="793308"/>
                    <a:pt x="691256" y="793369"/>
                    <a:pt x="691219" y="793405"/>
                  </a:cubicBezTo>
                  <a:cubicBezTo>
                    <a:pt x="691201" y="793422"/>
                    <a:pt x="691178" y="793433"/>
                    <a:pt x="691153" y="793433"/>
                  </a:cubicBezTo>
                  <a:lnTo>
                    <a:pt x="32747" y="793433"/>
                  </a:lnTo>
                  <a:cubicBezTo>
                    <a:pt x="32695" y="793432"/>
                    <a:pt x="32653" y="793389"/>
                    <a:pt x="32653" y="793336"/>
                  </a:cubicBezTo>
                  <a:cubicBezTo>
                    <a:pt x="32654" y="793312"/>
                    <a:pt x="32663" y="793288"/>
                    <a:pt x="32680" y="793271"/>
                  </a:cubicBezTo>
                  <a:close/>
                  <a:moveTo>
                    <a:pt x="704688" y="779802"/>
                  </a:moveTo>
                  <a:lnTo>
                    <a:pt x="480193" y="555308"/>
                  </a:lnTo>
                  <a:lnTo>
                    <a:pt x="704688" y="330813"/>
                  </a:lnTo>
                  <a:cubicBezTo>
                    <a:pt x="704725" y="330776"/>
                    <a:pt x="704786" y="330777"/>
                    <a:pt x="704822" y="330814"/>
                  </a:cubicBezTo>
                  <a:cubicBezTo>
                    <a:pt x="704840" y="330832"/>
                    <a:pt x="704850" y="330855"/>
                    <a:pt x="704850" y="330879"/>
                  </a:cubicBezTo>
                  <a:lnTo>
                    <a:pt x="704850" y="779736"/>
                  </a:lnTo>
                  <a:cubicBezTo>
                    <a:pt x="704849" y="779788"/>
                    <a:pt x="704806" y="779830"/>
                    <a:pt x="704754" y="779830"/>
                  </a:cubicBezTo>
                  <a:cubicBezTo>
                    <a:pt x="704729" y="779829"/>
                    <a:pt x="704705" y="779819"/>
                    <a:pt x="704688" y="779802"/>
                  </a:cubicBezTo>
                  <a:close/>
                </a:path>
              </a:pathLst>
            </a:custGeom>
            <a:solidFill>
              <a:srgbClr val="ED4747"/>
            </a:solidFill>
            <a:ln w="9525" cap="flat">
              <a:noFill/>
              <a:prstDash val="solid"/>
              <a:miter/>
            </a:ln>
          </p:spPr>
          <p:txBody>
            <a:bodyPr rtlCol="0" anchor="ctr"/>
            <a:lstStyle/>
            <a:p>
              <a:endParaRPr lang="en-US"/>
            </a:p>
          </p:txBody>
        </p:sp>
        <p:pic>
          <p:nvPicPr>
            <p:cNvPr id="2057" name="Graphic 2056" descr="Key with solid fill">
              <a:extLst>
                <a:ext uri="{FF2B5EF4-FFF2-40B4-BE49-F238E27FC236}">
                  <a16:creationId xmlns:a16="http://schemas.microsoft.com/office/drawing/2014/main" id="{C32B5687-1BB9-204C-C6A3-61F038881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197444" y="2827736"/>
              <a:ext cx="413126" cy="413126"/>
            </a:xfrm>
            <a:prstGeom prst="rect">
              <a:avLst/>
            </a:prstGeom>
          </p:spPr>
        </p:pic>
      </p:grpSp>
      <p:sp>
        <p:nvSpPr>
          <p:cNvPr id="2" name="Title 1">
            <a:extLst>
              <a:ext uri="{FF2B5EF4-FFF2-40B4-BE49-F238E27FC236}">
                <a16:creationId xmlns:a16="http://schemas.microsoft.com/office/drawing/2014/main" id="{45EAA5CA-54CF-B3E5-8BBF-96FDA8E34B7A}"/>
              </a:ext>
            </a:extLst>
          </p:cNvPr>
          <p:cNvSpPr>
            <a:spLocks noGrp="1"/>
          </p:cNvSpPr>
          <p:nvPr>
            <p:ph type="title"/>
          </p:nvPr>
        </p:nvSpPr>
        <p:spPr/>
        <p:txBody>
          <a:bodyPr/>
          <a:lstStyle/>
          <a:p>
            <a:r>
              <a:rPr lang="en-US">
                <a:cs typeface="Calibri Light"/>
              </a:rPr>
              <a:t>Decryption Failure Attack</a:t>
            </a:r>
            <a:endParaRPr lang="en-US"/>
          </a:p>
        </p:txBody>
      </p:sp>
      <p:sp>
        <p:nvSpPr>
          <p:cNvPr id="6" name="Slide Number Placeholder 5">
            <a:extLst>
              <a:ext uri="{FF2B5EF4-FFF2-40B4-BE49-F238E27FC236}">
                <a16:creationId xmlns:a16="http://schemas.microsoft.com/office/drawing/2014/main" id="{DB43A0BB-EEDA-04A5-EB8F-50366BCDC6B9}"/>
              </a:ext>
            </a:extLst>
          </p:cNvPr>
          <p:cNvSpPr>
            <a:spLocks noGrp="1"/>
          </p:cNvSpPr>
          <p:nvPr>
            <p:ph type="sldNum" sz="quarter" idx="12"/>
          </p:nvPr>
        </p:nvSpPr>
        <p:spPr/>
        <p:txBody>
          <a:bodyPr/>
          <a:lstStyle/>
          <a:p>
            <a:fld id="{A8AB81F3-D877-40AB-B9C6-5DBC3A20DFE8}" type="slidenum">
              <a:rPr lang="en-US" smtClean="0"/>
              <a:t>7</a:t>
            </a:fld>
            <a:endParaRPr lang="en-US"/>
          </a:p>
        </p:txBody>
      </p:sp>
      <p:pic>
        <p:nvPicPr>
          <p:cNvPr id="2050" name="Frodo2" descr="See the source image">
            <a:extLst>
              <a:ext uri="{FF2B5EF4-FFF2-40B4-BE49-F238E27FC236}">
                <a16:creationId xmlns:a16="http://schemas.microsoft.com/office/drawing/2014/main" id="{6285940C-3856-EDE9-AA91-1BFE5971EAE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51409" y="1557068"/>
            <a:ext cx="1350627" cy="9293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Frodo1" descr="See the source image">
            <a:extLst>
              <a:ext uri="{FF2B5EF4-FFF2-40B4-BE49-F238E27FC236}">
                <a16:creationId xmlns:a16="http://schemas.microsoft.com/office/drawing/2014/main" id="{64CD7D20-495F-ED9A-26B4-0A744659AED6}"/>
              </a:ext>
            </a:extLst>
          </p:cNvPr>
          <p:cNvPicPr>
            <a:picLocks noChangeAspect="1"/>
          </p:cNvPicPr>
          <p:nvPr/>
        </p:nvPicPr>
        <p:blipFill rotWithShape="1">
          <a:blip r:embed="rId16">
            <a:extLst>
              <a:ext uri="{28A0092B-C50C-407E-A947-70E740481C1C}">
                <a14:useLocalDpi xmlns:a14="http://schemas.microsoft.com/office/drawing/2010/main" val="0"/>
              </a:ext>
            </a:extLst>
          </a:blip>
          <a:srcRect l="4874" t="-140" r="1700" b="18733"/>
          <a:stretch/>
        </p:blipFill>
        <p:spPr bwMode="auto">
          <a:xfrm>
            <a:off x="3451409" y="1557068"/>
            <a:ext cx="1350627" cy="9293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Gandalf" descr="See the source image">
            <a:extLst>
              <a:ext uri="{FF2B5EF4-FFF2-40B4-BE49-F238E27FC236}">
                <a16:creationId xmlns:a16="http://schemas.microsoft.com/office/drawing/2014/main" id="{284680E1-F6A6-9E87-BEA9-3CD0451185F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50678" y="1543182"/>
            <a:ext cx="929379" cy="92937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Keygen Textbox">
                <a:extLst>
                  <a:ext uri="{FF2B5EF4-FFF2-40B4-BE49-F238E27FC236}">
                    <a16:creationId xmlns:a16="http://schemas.microsoft.com/office/drawing/2014/main" id="{DE950BF2-E782-9CCB-9617-4B46719D3DC9}"/>
                  </a:ext>
                </a:extLst>
              </p:cNvPr>
              <p:cNvSpPr txBox="1"/>
              <p:nvPr/>
            </p:nvSpPr>
            <p:spPr>
              <a:xfrm>
                <a:off x="4064945" y="2735528"/>
                <a:ext cx="138544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𝐾𝑒𝑦𝑔𝑒𝑛</m:t>
                      </m:r>
                      <m:r>
                        <a:rPr lang="en-US" sz="2400" b="0" i="1" smtClean="0">
                          <a:latin typeface="Cambria Math" panose="02040503050406030204" pitchFamily="18" charset="0"/>
                        </a:rPr>
                        <m:t>()</m:t>
                      </m:r>
                    </m:oMath>
                  </m:oMathPara>
                </a14:m>
                <a:endParaRPr lang="en-US" sz="2400"/>
              </a:p>
            </p:txBody>
          </p:sp>
        </mc:Choice>
        <mc:Fallback xmlns="">
          <p:sp>
            <p:nvSpPr>
              <p:cNvPr id="4" name="Keygen Textbox">
                <a:extLst>
                  <a:ext uri="{FF2B5EF4-FFF2-40B4-BE49-F238E27FC236}">
                    <a16:creationId xmlns:a16="http://schemas.microsoft.com/office/drawing/2014/main" id="{DE950BF2-E782-9CCB-9617-4B46719D3DC9}"/>
                  </a:ext>
                </a:extLst>
              </p:cNvPr>
              <p:cNvSpPr txBox="1">
                <a:spLocks noRot="1" noChangeAspect="1" noMove="1" noResize="1" noEditPoints="1" noAdjustHandles="1" noChangeArrowheads="1" noChangeShapeType="1" noTextEdit="1"/>
              </p:cNvSpPr>
              <p:nvPr/>
            </p:nvSpPr>
            <p:spPr>
              <a:xfrm>
                <a:off x="4064945" y="2735528"/>
                <a:ext cx="1385443" cy="369332"/>
              </a:xfrm>
              <a:prstGeom prst="rect">
                <a:avLst/>
              </a:prstGeom>
              <a:blipFill>
                <a:blip r:embed="rId18"/>
                <a:stretch>
                  <a:fillRect l="-7048" r="-7489" b="-35000"/>
                </a:stretch>
              </a:blipFill>
            </p:spPr>
            <p:txBody>
              <a:bodyPr/>
              <a:lstStyle/>
              <a:p>
                <a:r>
                  <a:rPr lang="en-US">
                    <a:noFill/>
                  </a:rPr>
                  <a:t> </a:t>
                </a:r>
              </a:p>
            </p:txBody>
          </p:sp>
        </mc:Fallback>
      </mc:AlternateContent>
      <p:pic>
        <p:nvPicPr>
          <p:cNvPr id="20" name="Big aes key 1" descr="Key with solid fill">
            <a:extLst>
              <a:ext uri="{FF2B5EF4-FFF2-40B4-BE49-F238E27FC236}">
                <a16:creationId xmlns:a16="http://schemas.microsoft.com/office/drawing/2014/main" id="{ABFB26D2-405E-942E-0686-CC6F87BE71E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9561388" y="2636495"/>
            <a:ext cx="484632" cy="484632"/>
          </a:xfrm>
          <a:prstGeom prst="rect">
            <a:avLst/>
          </a:prstGeom>
        </p:spPr>
      </p:pic>
      <p:cxnSp>
        <p:nvCxnSpPr>
          <p:cNvPr id="22" name="keygen to keys">
            <a:extLst>
              <a:ext uri="{FF2B5EF4-FFF2-40B4-BE49-F238E27FC236}">
                <a16:creationId xmlns:a16="http://schemas.microsoft.com/office/drawing/2014/main" id="{18C61CB3-D5EE-68ED-648E-7D3E73C99439}"/>
              </a:ext>
            </a:extLst>
          </p:cNvPr>
          <p:cNvCxnSpPr>
            <a:cxnSpLocks/>
          </p:cNvCxnSpPr>
          <p:nvPr/>
        </p:nvCxnSpPr>
        <p:spPr>
          <a:xfrm flipH="1">
            <a:off x="3700969" y="2920194"/>
            <a:ext cx="36576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5" name="sk">
            <a:extLst>
              <a:ext uri="{FF2B5EF4-FFF2-40B4-BE49-F238E27FC236}">
                <a16:creationId xmlns:a16="http://schemas.microsoft.com/office/drawing/2014/main" id="{6D512D35-7E5B-96B7-60D9-DD50A37033CA}"/>
              </a:ext>
            </a:extLst>
          </p:cNvPr>
          <p:cNvGrpSpPr/>
          <p:nvPr/>
        </p:nvGrpSpPr>
        <p:grpSpPr>
          <a:xfrm>
            <a:off x="2756223" y="2534062"/>
            <a:ext cx="497750" cy="773717"/>
            <a:chOff x="2730878" y="2587936"/>
            <a:chExt cx="497750" cy="773717"/>
          </a:xfrm>
        </p:grpSpPr>
        <p:pic>
          <p:nvPicPr>
            <p:cNvPr id="13" name="Graphic 12" descr="Old Key outline">
              <a:extLst>
                <a:ext uri="{FF2B5EF4-FFF2-40B4-BE49-F238E27FC236}">
                  <a16:creationId xmlns:a16="http://schemas.microsoft.com/office/drawing/2014/main" id="{F514BC98-5F05-191B-ABC0-3B381E3B454D}"/>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743996" y="2587936"/>
              <a:ext cx="484632" cy="484632"/>
            </a:xfrm>
            <a:prstGeom prst="rect">
              <a:avLst/>
            </a:prstGeom>
          </p:spPr>
        </p:pic>
        <p:sp>
          <p:nvSpPr>
            <p:cNvPr id="34" name="TextBox 33">
              <a:extLst>
                <a:ext uri="{FF2B5EF4-FFF2-40B4-BE49-F238E27FC236}">
                  <a16:creationId xmlns:a16="http://schemas.microsoft.com/office/drawing/2014/main" id="{C7018717-9C18-2074-D152-6B3B0EBC6F24}"/>
                </a:ext>
              </a:extLst>
            </p:cNvPr>
            <p:cNvSpPr txBox="1"/>
            <p:nvPr/>
          </p:nvSpPr>
          <p:spPr>
            <a:xfrm>
              <a:off x="2730878" y="2961543"/>
              <a:ext cx="402674" cy="400110"/>
            </a:xfrm>
            <a:prstGeom prst="rect">
              <a:avLst/>
            </a:prstGeom>
            <a:noFill/>
          </p:spPr>
          <p:txBody>
            <a:bodyPr wrap="none" rtlCol="0">
              <a:spAutoFit/>
            </a:bodyPr>
            <a:lstStyle/>
            <a:p>
              <a:r>
                <a:rPr lang="en-US" sz="2000" err="1">
                  <a:solidFill>
                    <a:srgbClr val="ED4747"/>
                  </a:solidFill>
                </a:rPr>
                <a:t>sk</a:t>
              </a:r>
              <a:endParaRPr lang="en-US">
                <a:solidFill>
                  <a:srgbClr val="ED4747"/>
                </a:solidFill>
              </a:endParaRPr>
            </a:p>
          </p:txBody>
        </p:sp>
      </p:grpSp>
      <p:cxnSp>
        <p:nvCxnSpPr>
          <p:cNvPr id="53" name="enc to dec">
            <a:extLst>
              <a:ext uri="{FF2B5EF4-FFF2-40B4-BE49-F238E27FC236}">
                <a16:creationId xmlns:a16="http://schemas.microsoft.com/office/drawing/2014/main" id="{BBD53CC9-1771-049C-0357-B974F8237C29}"/>
              </a:ext>
            </a:extLst>
          </p:cNvPr>
          <p:cNvCxnSpPr>
            <a:cxnSpLocks/>
          </p:cNvCxnSpPr>
          <p:nvPr/>
        </p:nvCxnSpPr>
        <p:spPr>
          <a:xfrm flipH="1">
            <a:off x="4350954" y="4683887"/>
            <a:ext cx="3199724" cy="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4" name="Dec textbox">
                <a:extLst>
                  <a:ext uri="{FF2B5EF4-FFF2-40B4-BE49-F238E27FC236}">
                    <a16:creationId xmlns:a16="http://schemas.microsoft.com/office/drawing/2014/main" id="{DB4D893D-66CF-E8A6-DEAB-C8BFC1957C15}"/>
                  </a:ext>
                </a:extLst>
              </p:cNvPr>
              <p:cNvSpPr txBox="1"/>
              <p:nvPr/>
            </p:nvSpPr>
            <p:spPr>
              <a:xfrm>
                <a:off x="1900133" y="4458047"/>
                <a:ext cx="246689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𝐷𝑒𝑐𝑎𝑝𝑠</m:t>
                      </m:r>
                      <m:r>
                        <a:rPr lang="en-US" sz="2400" b="0" i="1" smtClean="0">
                          <a:latin typeface="Cambria Math" panose="02040503050406030204" pitchFamily="18" charset="0"/>
                        </a:rPr>
                        <m:t>(       ;        )</m:t>
                      </m:r>
                    </m:oMath>
                  </m:oMathPara>
                </a14:m>
                <a:endParaRPr lang="en-US" sz="2400"/>
              </a:p>
            </p:txBody>
          </p:sp>
        </mc:Choice>
        <mc:Fallback xmlns="">
          <p:sp>
            <p:nvSpPr>
              <p:cNvPr id="54" name="Dec textbox">
                <a:extLst>
                  <a:ext uri="{FF2B5EF4-FFF2-40B4-BE49-F238E27FC236}">
                    <a16:creationId xmlns:a16="http://schemas.microsoft.com/office/drawing/2014/main" id="{DB4D893D-66CF-E8A6-DEAB-C8BFC1957C15}"/>
                  </a:ext>
                </a:extLst>
              </p:cNvPr>
              <p:cNvSpPr txBox="1">
                <a:spLocks noRot="1" noChangeAspect="1" noMove="1" noResize="1" noEditPoints="1" noAdjustHandles="1" noChangeArrowheads="1" noChangeShapeType="1" noTextEdit="1"/>
              </p:cNvSpPr>
              <p:nvPr/>
            </p:nvSpPr>
            <p:spPr>
              <a:xfrm>
                <a:off x="1900133" y="4458047"/>
                <a:ext cx="2466894" cy="369332"/>
              </a:xfrm>
              <a:prstGeom prst="rect">
                <a:avLst/>
              </a:prstGeom>
              <a:blipFill>
                <a:blip r:embed="rId21"/>
                <a:stretch>
                  <a:fillRect l="-3960" r="-3960" b="-34426"/>
                </a:stretch>
              </a:blipFill>
            </p:spPr>
            <p:txBody>
              <a:bodyPr/>
              <a:lstStyle/>
              <a:p>
                <a:r>
                  <a:rPr lang="en-US">
                    <a:noFill/>
                  </a:rPr>
                  <a:t> </a:t>
                </a:r>
              </a:p>
            </p:txBody>
          </p:sp>
        </mc:Fallback>
      </mc:AlternateContent>
      <p:pic>
        <p:nvPicPr>
          <p:cNvPr id="62" name="dec sk" descr="Old Key outline">
            <a:extLst>
              <a:ext uri="{FF2B5EF4-FFF2-40B4-BE49-F238E27FC236}">
                <a16:creationId xmlns:a16="http://schemas.microsoft.com/office/drawing/2014/main" id="{A289D523-B637-6444-A7A8-43AC4982877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043895" y="4386714"/>
            <a:ext cx="484632" cy="484632"/>
          </a:xfrm>
          <a:prstGeom prst="rect">
            <a:avLst/>
          </a:prstGeom>
        </p:spPr>
      </p:pic>
      <p:cxnSp>
        <p:nvCxnSpPr>
          <p:cNvPr id="2077" name="aes key to msg">
            <a:extLst>
              <a:ext uri="{FF2B5EF4-FFF2-40B4-BE49-F238E27FC236}">
                <a16:creationId xmlns:a16="http://schemas.microsoft.com/office/drawing/2014/main" id="{7BFA7FD8-7FA2-0E1C-B1BF-0623DDFB5B50}"/>
              </a:ext>
            </a:extLst>
          </p:cNvPr>
          <p:cNvCxnSpPr>
            <a:cxnSpLocks/>
          </p:cNvCxnSpPr>
          <p:nvPr/>
        </p:nvCxnSpPr>
        <p:spPr>
          <a:xfrm flipH="1">
            <a:off x="9545014" y="3112147"/>
            <a:ext cx="217091" cy="306139"/>
          </a:xfrm>
          <a:prstGeom prst="straightConnector1">
            <a:avLst/>
          </a:prstGeom>
          <a:ln w="57150">
            <a:solidFill>
              <a:srgbClr val="ED4747"/>
            </a:solidFill>
            <a:tailEnd type="triangle"/>
          </a:ln>
        </p:spPr>
        <p:style>
          <a:lnRef idx="1">
            <a:schemeClr val="accent1"/>
          </a:lnRef>
          <a:fillRef idx="0">
            <a:schemeClr val="accent1"/>
          </a:fillRef>
          <a:effectRef idx="0">
            <a:schemeClr val="accent1"/>
          </a:effectRef>
          <a:fontRef idx="minor">
            <a:schemeClr val="tx1"/>
          </a:fontRef>
        </p:style>
      </p:cxnSp>
      <p:cxnSp>
        <p:nvCxnSpPr>
          <p:cNvPr id="2083" name="dec to dec msg">
            <a:extLst>
              <a:ext uri="{FF2B5EF4-FFF2-40B4-BE49-F238E27FC236}">
                <a16:creationId xmlns:a16="http://schemas.microsoft.com/office/drawing/2014/main" id="{CDD6D97A-B9A8-8A34-4A11-9A85DA3F918F}"/>
              </a:ext>
            </a:extLst>
          </p:cNvPr>
          <p:cNvCxnSpPr>
            <a:cxnSpLocks/>
          </p:cNvCxnSpPr>
          <p:nvPr/>
        </p:nvCxnSpPr>
        <p:spPr>
          <a:xfrm flipH="1" flipV="1">
            <a:off x="1662481" y="4634303"/>
            <a:ext cx="274320" cy="0"/>
          </a:xfrm>
          <a:prstGeom prst="straightConnector1">
            <a:avLst/>
          </a:prstGeom>
          <a:ln w="57150">
            <a:solidFill>
              <a:srgbClr val="ED4747"/>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E0B23B5-FB4B-E27B-B871-C2806997B10A}"/>
              </a:ext>
            </a:extLst>
          </p:cNvPr>
          <p:cNvSpPr txBox="1"/>
          <p:nvPr/>
        </p:nvSpPr>
        <p:spPr>
          <a:xfrm>
            <a:off x="3237788" y="2916110"/>
            <a:ext cx="436338" cy="400110"/>
          </a:xfrm>
          <a:prstGeom prst="rect">
            <a:avLst/>
          </a:prstGeom>
          <a:noFill/>
        </p:spPr>
        <p:txBody>
          <a:bodyPr wrap="none" rtlCol="0">
            <a:spAutoFit/>
          </a:bodyPr>
          <a:lstStyle/>
          <a:p>
            <a:r>
              <a:rPr lang="en-US" sz="2000">
                <a:solidFill>
                  <a:srgbClr val="0085CA"/>
                </a:solidFill>
              </a:rPr>
              <a:t>pk</a:t>
            </a:r>
            <a:endParaRPr lang="en-US">
              <a:solidFill>
                <a:srgbClr val="0085CA"/>
              </a:solidFill>
            </a:endParaRPr>
          </a:p>
        </p:txBody>
      </p:sp>
      <p:pic>
        <p:nvPicPr>
          <p:cNvPr id="9" name="Unlocked lock1" descr="Unlock outline">
            <a:extLst>
              <a:ext uri="{FF2B5EF4-FFF2-40B4-BE49-F238E27FC236}">
                <a16:creationId xmlns:a16="http://schemas.microsoft.com/office/drawing/2014/main" id="{4351FBF2-E0DB-B773-FD9B-478873F84F3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206699" y="2556687"/>
            <a:ext cx="484632" cy="484632"/>
          </a:xfrm>
          <a:prstGeom prst="rect">
            <a:avLst/>
          </a:prstGeom>
        </p:spPr>
      </p:pic>
      <p:cxnSp>
        <p:nvCxnSpPr>
          <p:cNvPr id="24" name="Straight Arrow Connector 23">
            <a:extLst>
              <a:ext uri="{FF2B5EF4-FFF2-40B4-BE49-F238E27FC236}">
                <a16:creationId xmlns:a16="http://schemas.microsoft.com/office/drawing/2014/main" id="{DA245FA1-366D-E70E-69AD-D6347C262360}"/>
              </a:ext>
            </a:extLst>
          </p:cNvPr>
          <p:cNvCxnSpPr>
            <a:cxnSpLocks/>
          </p:cNvCxnSpPr>
          <p:nvPr/>
        </p:nvCxnSpPr>
        <p:spPr>
          <a:xfrm>
            <a:off x="4350954" y="3819856"/>
            <a:ext cx="319972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2058" name="Unlocked lock 3" descr="Unlock outline">
            <a:extLst>
              <a:ext uri="{FF2B5EF4-FFF2-40B4-BE49-F238E27FC236}">
                <a16:creationId xmlns:a16="http://schemas.microsoft.com/office/drawing/2014/main" id="{88DACDB9-072C-26CC-1F5A-A6B2129642A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5679521" y="3283273"/>
            <a:ext cx="484632" cy="484632"/>
          </a:xfrm>
          <a:prstGeom prst="rect">
            <a:avLst/>
          </a:prstGeom>
        </p:spPr>
      </p:pic>
      <p:pic>
        <p:nvPicPr>
          <p:cNvPr id="3" name="Big aes key 2" descr="Key with solid fill">
            <a:extLst>
              <a:ext uri="{FF2B5EF4-FFF2-40B4-BE49-F238E27FC236}">
                <a16:creationId xmlns:a16="http://schemas.microsoft.com/office/drawing/2014/main" id="{297B1ECE-D384-2084-41E3-0F55A7373DD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368539" y="4377836"/>
            <a:ext cx="484632" cy="484632"/>
          </a:xfrm>
          <a:prstGeom prst="rect">
            <a:avLst/>
          </a:prstGeom>
        </p:spPr>
      </p:pic>
      <p:cxnSp>
        <p:nvCxnSpPr>
          <p:cNvPr id="19" name="dec msg to key">
            <a:extLst>
              <a:ext uri="{FF2B5EF4-FFF2-40B4-BE49-F238E27FC236}">
                <a16:creationId xmlns:a16="http://schemas.microsoft.com/office/drawing/2014/main" id="{BD15AE97-8846-9C18-59C4-2DA2A3CAEEAC}"/>
              </a:ext>
            </a:extLst>
          </p:cNvPr>
          <p:cNvCxnSpPr>
            <a:cxnSpLocks/>
          </p:cNvCxnSpPr>
          <p:nvPr/>
        </p:nvCxnSpPr>
        <p:spPr>
          <a:xfrm flipH="1">
            <a:off x="876703" y="4630945"/>
            <a:ext cx="274320" cy="0"/>
          </a:xfrm>
          <a:prstGeom prst="straightConnector1">
            <a:avLst/>
          </a:prstGeom>
          <a:ln w="57150">
            <a:solidFill>
              <a:srgbClr val="ED4747"/>
            </a:solidFill>
            <a:tailEnd type="triangle"/>
          </a:ln>
        </p:spPr>
        <p:style>
          <a:lnRef idx="1">
            <a:schemeClr val="accent1"/>
          </a:lnRef>
          <a:fillRef idx="0">
            <a:schemeClr val="accent1"/>
          </a:fillRef>
          <a:effectRef idx="0">
            <a:schemeClr val="accent1"/>
          </a:effectRef>
          <a:fontRef idx="minor">
            <a:schemeClr val="tx1"/>
          </a:fontRef>
        </p:style>
      </p:cxnSp>
      <p:pic>
        <p:nvPicPr>
          <p:cNvPr id="8" name="Coins" descr="Stacks of gold coins">
            <a:extLst>
              <a:ext uri="{FF2B5EF4-FFF2-40B4-BE49-F238E27FC236}">
                <a16:creationId xmlns:a16="http://schemas.microsoft.com/office/drawing/2014/main" id="{3BD27439-F77F-DFA7-0CE9-DB169C73F4CC}"/>
              </a:ext>
            </a:extLst>
          </p:cNvPr>
          <p:cNvPicPr>
            <a:picLocks noChangeAspect="1"/>
          </p:cNvPicPr>
          <p:nvPr/>
        </p:nvPicPr>
        <p:blipFill>
          <a:blip r:embed="rId22">
            <a:extLst>
              <a:ext uri="{28A0092B-C50C-407E-A947-70E740481C1C}">
                <a14:useLocalDpi xmlns:a14="http://schemas.microsoft.com/office/drawing/2010/main" val="0"/>
              </a:ext>
            </a:extLst>
          </a:blip>
          <a:srcRect/>
          <a:stretch/>
        </p:blipFill>
        <p:spPr>
          <a:xfrm>
            <a:off x="9112683" y="3658312"/>
            <a:ext cx="484632" cy="323088"/>
          </a:xfrm>
          <a:prstGeom prst="rect">
            <a:avLst/>
          </a:prstGeom>
        </p:spPr>
      </p:pic>
      <p:cxnSp>
        <p:nvCxnSpPr>
          <p:cNvPr id="27" name="aes key to msg">
            <a:extLst>
              <a:ext uri="{FF2B5EF4-FFF2-40B4-BE49-F238E27FC236}">
                <a16:creationId xmlns:a16="http://schemas.microsoft.com/office/drawing/2014/main" id="{80FADAFA-F27F-8D6E-6496-57B1082C7CC9}"/>
              </a:ext>
            </a:extLst>
          </p:cNvPr>
          <p:cNvCxnSpPr>
            <a:cxnSpLocks/>
          </p:cNvCxnSpPr>
          <p:nvPr/>
        </p:nvCxnSpPr>
        <p:spPr>
          <a:xfrm>
            <a:off x="9813785" y="3115941"/>
            <a:ext cx="217091" cy="306139"/>
          </a:xfrm>
          <a:prstGeom prst="straightConnector1">
            <a:avLst/>
          </a:prstGeom>
          <a:ln w="57150">
            <a:solidFill>
              <a:srgbClr val="ED4747"/>
            </a:solidFill>
            <a:tailEnd type="triangle"/>
          </a:ln>
        </p:spPr>
        <p:style>
          <a:lnRef idx="1">
            <a:schemeClr val="accent1"/>
          </a:lnRef>
          <a:fillRef idx="0">
            <a:schemeClr val="accent1"/>
          </a:fillRef>
          <a:effectRef idx="0">
            <a:schemeClr val="accent1"/>
          </a:effectRef>
          <a:fontRef idx="minor">
            <a:schemeClr val="tx1"/>
          </a:fontRef>
        </p:style>
      </p:cxnSp>
      <p:pic>
        <p:nvPicPr>
          <p:cNvPr id="28" name="Unlocked lock 2" descr="Unlock outline">
            <a:extLst>
              <a:ext uri="{FF2B5EF4-FFF2-40B4-BE49-F238E27FC236}">
                <a16:creationId xmlns:a16="http://schemas.microsoft.com/office/drawing/2014/main" id="{F312B004-F683-7690-EDC6-44D9D7515E2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99375" y="5507729"/>
            <a:ext cx="484632" cy="484632"/>
          </a:xfrm>
          <a:prstGeom prst="rect">
            <a:avLst/>
          </a:prstGeom>
        </p:spPr>
      </p:pic>
      <p:pic>
        <p:nvPicPr>
          <p:cNvPr id="49" name="Coins 2" descr="Stacks of gold coins">
            <a:extLst>
              <a:ext uri="{FF2B5EF4-FFF2-40B4-BE49-F238E27FC236}">
                <a16:creationId xmlns:a16="http://schemas.microsoft.com/office/drawing/2014/main" id="{74502FE9-9634-0B86-A2E1-DE6DC19BA3C9}"/>
              </a:ext>
            </a:extLst>
          </p:cNvPr>
          <p:cNvPicPr>
            <a:picLocks noChangeAspect="1"/>
          </p:cNvPicPr>
          <p:nvPr/>
        </p:nvPicPr>
        <p:blipFill>
          <a:blip r:embed="rId22">
            <a:extLst>
              <a:ext uri="{28A0092B-C50C-407E-A947-70E740481C1C}">
                <a14:useLocalDpi xmlns:a14="http://schemas.microsoft.com/office/drawing/2010/main" val="0"/>
              </a:ext>
            </a:extLst>
          </a:blip>
          <a:srcRect/>
          <a:stretch/>
        </p:blipFill>
        <p:spPr>
          <a:xfrm>
            <a:off x="1663615" y="5644228"/>
            <a:ext cx="484632" cy="323088"/>
          </a:xfrm>
          <a:prstGeom prst="rect">
            <a:avLst/>
          </a:prstGeom>
        </p:spPr>
      </p:pic>
      <p:cxnSp>
        <p:nvCxnSpPr>
          <p:cNvPr id="57" name="aes key 2 to coins">
            <a:extLst>
              <a:ext uri="{FF2B5EF4-FFF2-40B4-BE49-F238E27FC236}">
                <a16:creationId xmlns:a16="http://schemas.microsoft.com/office/drawing/2014/main" id="{55CFCCEC-8048-9C5A-E63A-84C54E361375}"/>
              </a:ext>
            </a:extLst>
          </p:cNvPr>
          <p:cNvCxnSpPr>
            <a:cxnSpLocks/>
          </p:cNvCxnSpPr>
          <p:nvPr/>
        </p:nvCxnSpPr>
        <p:spPr>
          <a:xfrm>
            <a:off x="749998" y="4862282"/>
            <a:ext cx="932688" cy="576072"/>
          </a:xfrm>
          <a:prstGeom prst="straightConnector1">
            <a:avLst/>
          </a:prstGeom>
          <a:ln w="57150">
            <a:solidFill>
              <a:srgbClr val="ED4747"/>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73" name="Equals ?">
                <a:extLst>
                  <a:ext uri="{FF2B5EF4-FFF2-40B4-BE49-F238E27FC236}">
                    <a16:creationId xmlns:a16="http://schemas.microsoft.com/office/drawing/2014/main" id="{8B202BBB-BF85-C6DD-7A49-DA73DA7CB2B4}"/>
                  </a:ext>
                </a:extLst>
              </p:cNvPr>
              <p:cNvSpPr txBox="1"/>
              <p:nvPr/>
            </p:nvSpPr>
            <p:spPr>
              <a:xfrm>
                <a:off x="3076897" y="5279337"/>
                <a:ext cx="226023" cy="61343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400" b="0" i="1" smtClean="0">
                              <a:solidFill>
                                <a:srgbClr val="974FBC"/>
                              </a:solidFill>
                              <a:latin typeface="Cambria Math" panose="02040503050406030204" pitchFamily="18" charset="0"/>
                            </a:rPr>
                          </m:ctrlPr>
                        </m:mPr>
                        <m:mr>
                          <m:e>
                            <m:r>
                              <m:rPr>
                                <m:brk m:alnAt="7"/>
                              </m:rPr>
                              <a:rPr lang="en-US" sz="2400" b="0" i="1" smtClean="0">
                                <a:solidFill>
                                  <a:srgbClr val="974FBC"/>
                                </a:solidFill>
                                <a:latin typeface="Cambria Math" panose="02040503050406030204" pitchFamily="18" charset="0"/>
                              </a:rPr>
                              <m:t>?</m:t>
                            </m:r>
                          </m:e>
                        </m:mr>
                        <m:mr>
                          <m:e>
                            <m:r>
                              <a:rPr lang="en-US" sz="2400" b="0" i="1" smtClean="0">
                                <a:solidFill>
                                  <a:srgbClr val="974FBC"/>
                                </a:solidFill>
                                <a:latin typeface="Cambria Math" panose="02040503050406030204" pitchFamily="18" charset="0"/>
                              </a:rPr>
                              <m:t>=</m:t>
                            </m:r>
                          </m:e>
                        </m:mr>
                      </m:m>
                    </m:oMath>
                  </m:oMathPara>
                </a14:m>
                <a:endParaRPr lang="en-US" sz="2400"/>
              </a:p>
            </p:txBody>
          </p:sp>
        </mc:Choice>
        <mc:Fallback xmlns="">
          <p:sp>
            <p:nvSpPr>
              <p:cNvPr id="2073" name="Equals ?">
                <a:extLst>
                  <a:ext uri="{FF2B5EF4-FFF2-40B4-BE49-F238E27FC236}">
                    <a16:creationId xmlns:a16="http://schemas.microsoft.com/office/drawing/2014/main" id="{8B202BBB-BF85-C6DD-7A49-DA73DA7CB2B4}"/>
                  </a:ext>
                </a:extLst>
              </p:cNvPr>
              <p:cNvSpPr txBox="1">
                <a:spLocks noRot="1" noChangeAspect="1" noMove="1" noResize="1" noEditPoints="1" noAdjustHandles="1" noChangeArrowheads="1" noChangeShapeType="1" noTextEdit="1"/>
              </p:cNvSpPr>
              <p:nvPr/>
            </p:nvSpPr>
            <p:spPr>
              <a:xfrm>
                <a:off x="3076897" y="5279337"/>
                <a:ext cx="226023" cy="613438"/>
              </a:xfrm>
              <a:prstGeom prst="rect">
                <a:avLst/>
              </a:prstGeom>
              <a:blipFill>
                <a:blip r:embed="rId23"/>
                <a:stretch>
                  <a:fillRect/>
                </a:stretch>
              </a:blipFill>
            </p:spPr>
            <p:txBody>
              <a:bodyPr/>
              <a:lstStyle/>
              <a:p>
                <a:r>
                  <a:rPr lang="en-US">
                    <a:noFill/>
                  </a:rPr>
                  <a:t> </a:t>
                </a:r>
              </a:p>
            </p:txBody>
          </p:sp>
        </mc:Fallback>
      </mc:AlternateContent>
      <p:pic>
        <p:nvPicPr>
          <p:cNvPr id="2084" name="Picture 2083">
            <a:extLst>
              <a:ext uri="{FF2B5EF4-FFF2-40B4-BE49-F238E27FC236}">
                <a16:creationId xmlns:a16="http://schemas.microsoft.com/office/drawing/2014/main" id="{5C81885D-A1C9-F090-8D55-E03AA526C2F6}"/>
              </a:ext>
            </a:extLst>
          </p:cNvPr>
          <p:cNvPicPr>
            <a:picLocks noChangeAspect="1"/>
          </p:cNvPicPr>
          <p:nvPr/>
        </p:nvPicPr>
        <p:blipFill>
          <a:blip r:embed="rId24"/>
          <a:stretch>
            <a:fillRect/>
          </a:stretch>
        </p:blipFill>
        <p:spPr>
          <a:xfrm>
            <a:off x="5331463" y="5234028"/>
            <a:ext cx="1948126" cy="1095821"/>
          </a:xfrm>
          <a:prstGeom prst="rect">
            <a:avLst/>
          </a:prstGeom>
          <a:ln w="38100">
            <a:noFill/>
          </a:ln>
        </p:spPr>
      </p:pic>
      <p:cxnSp>
        <p:nvCxnSpPr>
          <p:cNvPr id="2085" name="Straight Arrow Connector 2084">
            <a:extLst>
              <a:ext uri="{FF2B5EF4-FFF2-40B4-BE49-F238E27FC236}">
                <a16:creationId xmlns:a16="http://schemas.microsoft.com/office/drawing/2014/main" id="{A2001406-0979-816D-E368-1E9666476661}"/>
              </a:ext>
            </a:extLst>
          </p:cNvPr>
          <p:cNvCxnSpPr>
            <a:cxnSpLocks/>
          </p:cNvCxnSpPr>
          <p:nvPr/>
        </p:nvCxnSpPr>
        <p:spPr>
          <a:xfrm>
            <a:off x="4046426" y="5791473"/>
            <a:ext cx="1188720" cy="1650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089" name="TextBox 2088">
                <a:extLst>
                  <a:ext uri="{FF2B5EF4-FFF2-40B4-BE49-F238E27FC236}">
                    <a16:creationId xmlns:a16="http://schemas.microsoft.com/office/drawing/2014/main" id="{0EA09E8C-5CA0-2614-482D-4F0E086FCCB0}"/>
                  </a:ext>
                </a:extLst>
              </p:cNvPr>
              <p:cNvSpPr txBox="1"/>
              <p:nvPr/>
            </p:nvSpPr>
            <p:spPr>
              <a:xfrm>
                <a:off x="4027577" y="5407214"/>
                <a:ext cx="112639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𝐴𝑏𝑜𝑟𝑡</m:t>
                      </m:r>
                      <m:r>
                        <a:rPr lang="en-US" sz="2400" b="0" i="1" smtClean="0">
                          <a:solidFill>
                            <a:schemeClr val="tx1"/>
                          </a:solidFill>
                          <a:latin typeface="Cambria Math" panose="02040503050406030204" pitchFamily="18" charset="0"/>
                        </a:rPr>
                        <m:t>()</m:t>
                      </m:r>
                    </m:oMath>
                  </m:oMathPara>
                </a14:m>
                <a:endParaRPr lang="en-US">
                  <a:solidFill>
                    <a:schemeClr val="tx1"/>
                  </a:solidFill>
                </a:endParaRPr>
              </a:p>
            </p:txBody>
          </p:sp>
        </mc:Choice>
        <mc:Fallback xmlns="">
          <p:sp>
            <p:nvSpPr>
              <p:cNvPr id="2089" name="TextBox 2088">
                <a:extLst>
                  <a:ext uri="{FF2B5EF4-FFF2-40B4-BE49-F238E27FC236}">
                    <a16:creationId xmlns:a16="http://schemas.microsoft.com/office/drawing/2014/main" id="{0EA09E8C-5CA0-2614-482D-4F0E086FCCB0}"/>
                  </a:ext>
                </a:extLst>
              </p:cNvPr>
              <p:cNvSpPr txBox="1">
                <a:spLocks noRot="1" noChangeAspect="1" noMove="1" noResize="1" noEditPoints="1" noAdjustHandles="1" noChangeArrowheads="1" noChangeShapeType="1" noTextEdit="1"/>
              </p:cNvSpPr>
              <p:nvPr/>
            </p:nvSpPr>
            <p:spPr>
              <a:xfrm>
                <a:off x="4027577" y="5407214"/>
                <a:ext cx="1126399" cy="369332"/>
              </a:xfrm>
              <a:prstGeom prst="rect">
                <a:avLst/>
              </a:prstGeom>
              <a:blipFill>
                <a:blip r:embed="rId25"/>
                <a:stretch>
                  <a:fillRect l="-6522" r="-9783" b="-34426"/>
                </a:stretch>
              </a:blipFill>
            </p:spPr>
            <p:txBody>
              <a:bodyPr/>
              <a:lstStyle/>
              <a:p>
                <a:r>
                  <a:rPr lang="en-US">
                    <a:noFill/>
                  </a:rPr>
                  <a:t> </a:t>
                </a:r>
              </a:p>
            </p:txBody>
          </p:sp>
        </mc:Fallback>
      </mc:AlternateContent>
      <p:cxnSp>
        <p:nvCxnSpPr>
          <p:cNvPr id="2097" name="aes key 2 to coins">
            <a:extLst>
              <a:ext uri="{FF2B5EF4-FFF2-40B4-BE49-F238E27FC236}">
                <a16:creationId xmlns:a16="http://schemas.microsoft.com/office/drawing/2014/main" id="{E257EC57-B321-9B58-0F21-281C5758344D}"/>
              </a:ext>
            </a:extLst>
          </p:cNvPr>
          <p:cNvCxnSpPr>
            <a:cxnSpLocks/>
          </p:cNvCxnSpPr>
          <p:nvPr/>
        </p:nvCxnSpPr>
        <p:spPr>
          <a:xfrm>
            <a:off x="1429172" y="4813217"/>
            <a:ext cx="935549" cy="573492"/>
          </a:xfrm>
          <a:prstGeom prst="straightConnector1">
            <a:avLst/>
          </a:prstGeom>
          <a:ln w="57150">
            <a:solidFill>
              <a:srgbClr val="ED4747"/>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249F666-B9AE-3FB5-AE1B-4DEEE3ACDFFA}"/>
              </a:ext>
            </a:extLst>
          </p:cNvPr>
          <p:cNvSpPr txBox="1"/>
          <p:nvPr/>
        </p:nvSpPr>
        <p:spPr>
          <a:xfrm>
            <a:off x="285457" y="1559475"/>
            <a:ext cx="2760884" cy="830997"/>
          </a:xfrm>
          <a:prstGeom prst="rect">
            <a:avLst/>
          </a:prstGeom>
          <a:noFill/>
          <a:ln>
            <a:noFill/>
          </a:ln>
          <a:effectLst/>
        </p:spPr>
        <p:txBody>
          <a:bodyPr wrap="none" rtlCol="0">
            <a:spAutoFit/>
          </a:bodyPr>
          <a:lstStyle/>
          <a:p>
            <a:r>
              <a:rPr lang="en-US" sz="2400" b="1"/>
              <a:t>Noisy linear relation</a:t>
            </a:r>
          </a:p>
          <a:p>
            <a:pPr algn="ctr"/>
            <a:r>
              <a:rPr lang="en-US" sz="2400" b="1"/>
              <a:t>btw. </a:t>
            </a:r>
            <a:r>
              <a:rPr lang="en-US" sz="2400" b="1" err="1">
                <a:solidFill>
                  <a:srgbClr val="ED4747"/>
                </a:solidFill>
              </a:rPr>
              <a:t>sk</a:t>
            </a:r>
            <a:r>
              <a:rPr lang="en-US" sz="2400" b="1"/>
              <a:t>,</a:t>
            </a:r>
            <a:r>
              <a:rPr lang="en-US" sz="2400" b="1">
                <a:solidFill>
                  <a:srgbClr val="ED4747"/>
                </a:solidFill>
              </a:rPr>
              <a:t> </a:t>
            </a:r>
            <a:r>
              <a:rPr lang="en-US" sz="2400" b="1">
                <a:solidFill>
                  <a:srgbClr val="0085CA"/>
                </a:solidFill>
              </a:rPr>
              <a:t>pk</a:t>
            </a:r>
            <a:endParaRPr lang="en-US" sz="2400" b="1"/>
          </a:p>
        </p:txBody>
      </p:sp>
      <p:pic>
        <p:nvPicPr>
          <p:cNvPr id="16" name="Noisy Lock 1">
            <a:extLst>
              <a:ext uri="{FF2B5EF4-FFF2-40B4-BE49-F238E27FC236}">
                <a16:creationId xmlns:a16="http://schemas.microsoft.com/office/drawing/2014/main" id="{5349BC55-3F8C-42E0-472B-3ED7F7754DCF}"/>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205778" y="5507729"/>
            <a:ext cx="484632" cy="484632"/>
          </a:xfrm>
          <a:prstGeom prst="rect">
            <a:avLst/>
          </a:prstGeom>
        </p:spPr>
      </p:pic>
      <p:pic>
        <p:nvPicPr>
          <p:cNvPr id="25" name="Noisy Lock 1">
            <a:extLst>
              <a:ext uri="{FF2B5EF4-FFF2-40B4-BE49-F238E27FC236}">
                <a16:creationId xmlns:a16="http://schemas.microsoft.com/office/drawing/2014/main" id="{827B1ECC-692F-9B80-8B6A-3EDCB2C56EA5}"/>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8662364" y="3541783"/>
            <a:ext cx="484632" cy="484632"/>
          </a:xfrm>
          <a:prstGeom prst="rect">
            <a:avLst/>
          </a:prstGeom>
        </p:spPr>
      </p:pic>
      <p:pic>
        <p:nvPicPr>
          <p:cNvPr id="26" name="Noisy Lock 1">
            <a:extLst>
              <a:ext uri="{FF2B5EF4-FFF2-40B4-BE49-F238E27FC236}">
                <a16:creationId xmlns:a16="http://schemas.microsoft.com/office/drawing/2014/main" id="{05E331B8-5AD2-3A56-2C46-A046D9CE1F03}"/>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5675147" y="3281834"/>
            <a:ext cx="484632" cy="484632"/>
          </a:xfrm>
          <a:prstGeom prst="rect">
            <a:avLst/>
          </a:prstGeom>
        </p:spPr>
      </p:pic>
      <p:pic>
        <p:nvPicPr>
          <p:cNvPr id="31" name="Noisy Lock 1">
            <a:extLst>
              <a:ext uri="{FF2B5EF4-FFF2-40B4-BE49-F238E27FC236}">
                <a16:creationId xmlns:a16="http://schemas.microsoft.com/office/drawing/2014/main" id="{144EE6CC-9008-AADA-236A-DD7220C25EFB}"/>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3216337" y="2564354"/>
            <a:ext cx="484632" cy="484632"/>
          </a:xfrm>
          <a:prstGeom prst="rect">
            <a:avLst/>
          </a:prstGeom>
        </p:spPr>
      </p:pic>
      <p:pic>
        <p:nvPicPr>
          <p:cNvPr id="40" name="Noisy letter 1" descr="A picture containing dark, night sky&#10;&#10;Description automatically generated">
            <a:extLst>
              <a:ext uri="{FF2B5EF4-FFF2-40B4-BE49-F238E27FC236}">
                <a16:creationId xmlns:a16="http://schemas.microsoft.com/office/drawing/2014/main" id="{B5F56730-D7EA-5A94-2A76-FFBC542AF7A3}"/>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384454" y="5471433"/>
            <a:ext cx="635840" cy="640080"/>
          </a:xfrm>
          <a:prstGeom prst="rect">
            <a:avLst/>
          </a:prstGeom>
        </p:spPr>
      </p:pic>
      <p:pic>
        <p:nvPicPr>
          <p:cNvPr id="51" name="Noisy letter 1" descr="A picture containing dark, night sky&#10;&#10;Description automatically generated">
            <a:extLst>
              <a:ext uri="{FF2B5EF4-FFF2-40B4-BE49-F238E27FC236}">
                <a16:creationId xmlns:a16="http://schemas.microsoft.com/office/drawing/2014/main" id="{B2861DE5-2A1B-D5E2-A05D-200B2D9EABA4}"/>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588217" y="4319731"/>
            <a:ext cx="635840" cy="640080"/>
          </a:xfrm>
          <a:prstGeom prst="rect">
            <a:avLst/>
          </a:prstGeom>
        </p:spPr>
      </p:pic>
      <p:pic>
        <p:nvPicPr>
          <p:cNvPr id="52" name="Noisy letter 1" descr="A picture containing dark, night sky&#10;&#10;Description automatically generated">
            <a:extLst>
              <a:ext uri="{FF2B5EF4-FFF2-40B4-BE49-F238E27FC236}">
                <a16:creationId xmlns:a16="http://schemas.microsoft.com/office/drawing/2014/main" id="{AAD25771-F6E7-8C7F-8D12-6BBBFA5D4E4A}"/>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5612178" y="4083509"/>
            <a:ext cx="635840" cy="640080"/>
          </a:xfrm>
          <a:prstGeom prst="rect">
            <a:avLst/>
          </a:prstGeom>
        </p:spPr>
      </p:pic>
      <p:pic>
        <p:nvPicPr>
          <p:cNvPr id="61" name="Noisy open letter 1" descr="A picture containing outdoor object, night sky&#10;&#10;Description automatically generated">
            <a:extLst>
              <a:ext uri="{FF2B5EF4-FFF2-40B4-BE49-F238E27FC236}">
                <a16:creationId xmlns:a16="http://schemas.microsoft.com/office/drawing/2014/main" id="{37A969CA-1E46-AE17-9345-8C1108E9C9AC}"/>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169868" y="4259543"/>
            <a:ext cx="484632" cy="546238"/>
          </a:xfrm>
          <a:prstGeom prst="rect">
            <a:avLst/>
          </a:prstGeom>
        </p:spPr>
      </p:pic>
      <p:pic>
        <p:nvPicPr>
          <p:cNvPr id="63" name="Noisy open letter 1" descr="A picture containing outdoor object, night sky&#10;&#10;Description automatically generated">
            <a:extLst>
              <a:ext uri="{FF2B5EF4-FFF2-40B4-BE49-F238E27FC236}">
                <a16:creationId xmlns:a16="http://schemas.microsoft.com/office/drawing/2014/main" id="{74B951C0-F9F8-3287-445C-B80A4CF60449}"/>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353456" y="5430113"/>
            <a:ext cx="484632" cy="546238"/>
          </a:xfrm>
          <a:prstGeom prst="rect">
            <a:avLst/>
          </a:prstGeom>
        </p:spPr>
      </p:pic>
      <p:grpSp>
        <p:nvGrpSpPr>
          <p:cNvPr id="2062" name="Devils 1">
            <a:extLst>
              <a:ext uri="{FF2B5EF4-FFF2-40B4-BE49-F238E27FC236}">
                <a16:creationId xmlns:a16="http://schemas.microsoft.com/office/drawing/2014/main" id="{5031E3FC-4C4D-91F7-6EAA-AC1C076AD26A}"/>
              </a:ext>
            </a:extLst>
          </p:cNvPr>
          <p:cNvGrpSpPr/>
          <p:nvPr/>
        </p:nvGrpSpPr>
        <p:grpSpPr>
          <a:xfrm>
            <a:off x="9141963" y="3541783"/>
            <a:ext cx="469167" cy="474575"/>
            <a:chOff x="9141963" y="3541783"/>
            <a:chExt cx="469167" cy="474575"/>
          </a:xfrm>
        </p:grpSpPr>
        <p:pic>
          <p:nvPicPr>
            <p:cNvPr id="2060" name="Devil 2" descr="Devil face with solid fill with solid fill">
              <a:extLst>
                <a:ext uri="{FF2B5EF4-FFF2-40B4-BE49-F238E27FC236}">
                  <a16:creationId xmlns:a16="http://schemas.microsoft.com/office/drawing/2014/main" id="{1F2762EF-64D0-F2A0-3B3D-E5D98402B53C}"/>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9336810" y="3742038"/>
              <a:ext cx="274320" cy="274320"/>
            </a:xfrm>
            <a:prstGeom prst="rect">
              <a:avLst/>
            </a:prstGeom>
          </p:spPr>
        </p:pic>
        <p:pic>
          <p:nvPicPr>
            <p:cNvPr id="2061" name="Devil 1" descr="Devil face with solid fill with solid fill">
              <a:extLst>
                <a:ext uri="{FF2B5EF4-FFF2-40B4-BE49-F238E27FC236}">
                  <a16:creationId xmlns:a16="http://schemas.microsoft.com/office/drawing/2014/main" id="{F346E6F8-B83F-863A-29F9-6875DE93AC8B}"/>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9141963" y="3541783"/>
              <a:ext cx="274320" cy="274320"/>
            </a:xfrm>
            <a:prstGeom prst="rect">
              <a:avLst/>
            </a:prstGeom>
          </p:spPr>
        </p:pic>
      </p:grpSp>
      <p:grpSp>
        <p:nvGrpSpPr>
          <p:cNvPr id="2063" name="Devils 2">
            <a:extLst>
              <a:ext uri="{FF2B5EF4-FFF2-40B4-BE49-F238E27FC236}">
                <a16:creationId xmlns:a16="http://schemas.microsoft.com/office/drawing/2014/main" id="{45656841-2E3F-4AD0-4C51-AC4B7A693CAA}"/>
              </a:ext>
            </a:extLst>
          </p:cNvPr>
          <p:cNvGrpSpPr/>
          <p:nvPr/>
        </p:nvGrpSpPr>
        <p:grpSpPr>
          <a:xfrm>
            <a:off x="1703738" y="5496872"/>
            <a:ext cx="469167" cy="474575"/>
            <a:chOff x="9141963" y="3541783"/>
            <a:chExt cx="469167" cy="474575"/>
          </a:xfrm>
        </p:grpSpPr>
        <p:pic>
          <p:nvPicPr>
            <p:cNvPr id="2064" name="Devil 2" descr="Devil face with solid fill with solid fill">
              <a:extLst>
                <a:ext uri="{FF2B5EF4-FFF2-40B4-BE49-F238E27FC236}">
                  <a16:creationId xmlns:a16="http://schemas.microsoft.com/office/drawing/2014/main" id="{C02A8E48-B35C-168C-2098-A99D44BCABA8}"/>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9336810" y="3742038"/>
              <a:ext cx="274320" cy="274320"/>
            </a:xfrm>
            <a:prstGeom prst="rect">
              <a:avLst/>
            </a:prstGeom>
          </p:spPr>
        </p:pic>
        <p:pic>
          <p:nvPicPr>
            <p:cNvPr id="2065" name="Devil 1" descr="Devil face with solid fill with solid fill">
              <a:extLst>
                <a:ext uri="{FF2B5EF4-FFF2-40B4-BE49-F238E27FC236}">
                  <a16:creationId xmlns:a16="http://schemas.microsoft.com/office/drawing/2014/main" id="{628ED31B-08A7-7A9C-9F11-0B16A972BF21}"/>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9141963" y="3541783"/>
              <a:ext cx="274320" cy="274320"/>
            </a:xfrm>
            <a:prstGeom prst="rect">
              <a:avLst/>
            </a:prstGeom>
          </p:spPr>
        </p:pic>
      </p:grpSp>
      <p:grpSp>
        <p:nvGrpSpPr>
          <p:cNvPr id="2070" name="Group 2069">
            <a:extLst>
              <a:ext uri="{FF2B5EF4-FFF2-40B4-BE49-F238E27FC236}">
                <a16:creationId xmlns:a16="http://schemas.microsoft.com/office/drawing/2014/main" id="{2A9214EE-A464-D57E-E151-96A567D43C3B}"/>
              </a:ext>
            </a:extLst>
          </p:cNvPr>
          <p:cNvGrpSpPr/>
          <p:nvPr/>
        </p:nvGrpSpPr>
        <p:grpSpPr>
          <a:xfrm>
            <a:off x="7375906" y="5292894"/>
            <a:ext cx="2446089" cy="940511"/>
            <a:chOff x="6756114" y="5506442"/>
            <a:chExt cx="2446089" cy="940511"/>
          </a:xfrm>
        </p:grpSpPr>
        <p:grpSp>
          <p:nvGrpSpPr>
            <p:cNvPr id="2071" name="This is bad!">
              <a:extLst>
                <a:ext uri="{FF2B5EF4-FFF2-40B4-BE49-F238E27FC236}">
                  <a16:creationId xmlns:a16="http://schemas.microsoft.com/office/drawing/2014/main" id="{9346C365-F42E-544A-B0E0-B7D949DF6FB9}"/>
                </a:ext>
              </a:extLst>
            </p:cNvPr>
            <p:cNvGrpSpPr/>
            <p:nvPr/>
          </p:nvGrpSpPr>
          <p:grpSpPr>
            <a:xfrm>
              <a:off x="6756114" y="5506442"/>
              <a:ext cx="2446089" cy="514792"/>
              <a:chOff x="5110816" y="5506442"/>
              <a:chExt cx="2446089" cy="514792"/>
            </a:xfrm>
          </p:grpSpPr>
          <p:sp>
            <p:nvSpPr>
              <p:cNvPr id="2087" name="TextBox 2086">
                <a:extLst>
                  <a:ext uri="{FF2B5EF4-FFF2-40B4-BE49-F238E27FC236}">
                    <a16:creationId xmlns:a16="http://schemas.microsoft.com/office/drawing/2014/main" id="{A7B7E399-6B58-8C21-7BBE-3A2CEABEFC12}"/>
                  </a:ext>
                </a:extLst>
              </p:cNvPr>
              <p:cNvSpPr txBox="1"/>
              <p:nvPr/>
            </p:nvSpPr>
            <p:spPr>
              <a:xfrm>
                <a:off x="5215558" y="5506442"/>
                <a:ext cx="2341347" cy="461665"/>
              </a:xfrm>
              <a:prstGeom prst="rect">
                <a:avLst/>
              </a:prstGeom>
              <a:noFill/>
            </p:spPr>
            <p:txBody>
              <a:bodyPr wrap="none" rtlCol="0">
                <a:spAutoFit/>
              </a:bodyPr>
              <a:lstStyle/>
              <a:p>
                <a:r>
                  <a:rPr lang="en-US" sz="2400" b="1"/>
                  <a:t>Leaks magnitude</a:t>
                </a:r>
              </a:p>
            </p:txBody>
          </p:sp>
          <p:cxnSp>
            <p:nvCxnSpPr>
              <p:cNvPr id="2088" name="Straight Arrow Connector 2087">
                <a:extLst>
                  <a:ext uri="{FF2B5EF4-FFF2-40B4-BE49-F238E27FC236}">
                    <a16:creationId xmlns:a16="http://schemas.microsoft.com/office/drawing/2014/main" id="{D76985F2-EDE3-78C9-F383-63A4D8D0978A}"/>
                  </a:ext>
                </a:extLst>
              </p:cNvPr>
              <p:cNvCxnSpPr>
                <a:cxnSpLocks/>
              </p:cNvCxnSpPr>
              <p:nvPr/>
            </p:nvCxnSpPr>
            <p:spPr>
              <a:xfrm flipH="1">
                <a:off x="5110816" y="6021234"/>
                <a:ext cx="45720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grpSp>
          <p:nvGrpSpPr>
            <p:cNvPr id="2072" name="Group 2071">
              <a:extLst>
                <a:ext uri="{FF2B5EF4-FFF2-40B4-BE49-F238E27FC236}">
                  <a16:creationId xmlns:a16="http://schemas.microsoft.com/office/drawing/2014/main" id="{3CC34297-0C98-A4B9-7911-012D1CD63117}"/>
                </a:ext>
              </a:extLst>
            </p:cNvPr>
            <p:cNvGrpSpPr/>
            <p:nvPr/>
          </p:nvGrpSpPr>
          <p:grpSpPr>
            <a:xfrm>
              <a:off x="7343195" y="5806873"/>
              <a:ext cx="1429879" cy="640080"/>
              <a:chOff x="6312653" y="5295906"/>
              <a:chExt cx="1429879" cy="640080"/>
            </a:xfrm>
          </p:grpSpPr>
          <mc:AlternateContent xmlns:mc="http://schemas.openxmlformats.org/markup-compatibility/2006" xmlns:a14="http://schemas.microsoft.com/office/drawing/2010/main">
            <mc:Choice Requires="a14">
              <p:sp>
                <p:nvSpPr>
                  <p:cNvPr id="2081" name="TextBox 2080">
                    <a:extLst>
                      <a:ext uri="{FF2B5EF4-FFF2-40B4-BE49-F238E27FC236}">
                        <a16:creationId xmlns:a16="http://schemas.microsoft.com/office/drawing/2014/main" id="{851CE9F4-715B-FDA4-394B-C7199122DCEA}"/>
                      </a:ext>
                    </a:extLst>
                  </p:cNvPr>
                  <p:cNvSpPr txBox="1"/>
                  <p:nvPr/>
                </p:nvSpPr>
                <p:spPr>
                  <a:xfrm>
                    <a:off x="6312653" y="5385157"/>
                    <a:ext cx="142987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rPr>
                              </m:ctrlPr>
                            </m:dPr>
                            <m:e>
                              <m:r>
                                <a:rPr lang="en-US" sz="2400" b="0" i="1" smtClean="0">
                                  <a:latin typeface="Cambria Math" panose="02040503050406030204" pitchFamily="18" charset="0"/>
                                </a:rPr>
                                <m:t>       ,           </m:t>
                              </m:r>
                            </m:e>
                          </m:d>
                        </m:oMath>
                      </m:oMathPara>
                    </a14:m>
                    <a:endParaRPr lang="en-US" sz="2400"/>
                  </a:p>
                </p:txBody>
              </p:sp>
            </mc:Choice>
            <mc:Fallback xmlns="">
              <p:sp>
                <p:nvSpPr>
                  <p:cNvPr id="2081" name="TextBox 2080">
                    <a:extLst>
                      <a:ext uri="{FF2B5EF4-FFF2-40B4-BE49-F238E27FC236}">
                        <a16:creationId xmlns:a16="http://schemas.microsoft.com/office/drawing/2014/main" id="{851CE9F4-715B-FDA4-394B-C7199122DCEA}"/>
                      </a:ext>
                    </a:extLst>
                  </p:cNvPr>
                  <p:cNvSpPr txBox="1">
                    <a:spLocks noRot="1" noChangeAspect="1" noMove="1" noResize="1" noEditPoints="1" noAdjustHandles="1" noChangeArrowheads="1" noChangeShapeType="1" noTextEdit="1"/>
                  </p:cNvSpPr>
                  <p:nvPr/>
                </p:nvSpPr>
                <p:spPr>
                  <a:xfrm>
                    <a:off x="6312653" y="5385157"/>
                    <a:ext cx="1429879" cy="369332"/>
                  </a:xfrm>
                  <a:prstGeom prst="rect">
                    <a:avLst/>
                  </a:prstGeom>
                  <a:blipFill>
                    <a:blip r:embed="rId32"/>
                    <a:stretch>
                      <a:fillRect/>
                    </a:stretch>
                  </a:blipFill>
                </p:spPr>
                <p:txBody>
                  <a:bodyPr/>
                  <a:lstStyle/>
                  <a:p>
                    <a:r>
                      <a:rPr lang="en-US">
                        <a:noFill/>
                      </a:rPr>
                      <a:t> </a:t>
                    </a:r>
                  </a:p>
                </p:txBody>
              </p:sp>
            </mc:Fallback>
          </mc:AlternateContent>
          <p:pic>
            <p:nvPicPr>
              <p:cNvPr id="2082" name="dec sk" descr="Old Key outline">
                <a:extLst>
                  <a:ext uri="{FF2B5EF4-FFF2-40B4-BE49-F238E27FC236}">
                    <a16:creationId xmlns:a16="http://schemas.microsoft.com/office/drawing/2014/main" id="{781A04B3-2210-CFEF-FA9D-E0A264AFE809}"/>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453677" y="5341180"/>
                <a:ext cx="484632" cy="484632"/>
              </a:xfrm>
              <a:prstGeom prst="rect">
                <a:avLst/>
              </a:prstGeom>
            </p:spPr>
          </p:pic>
          <p:pic>
            <p:nvPicPr>
              <p:cNvPr id="2086" name="Noisy letter 2" descr="A picture containing dark, night sky&#10;&#10;Description automatically generated">
                <a:extLst>
                  <a:ext uri="{FF2B5EF4-FFF2-40B4-BE49-F238E27FC236}">
                    <a16:creationId xmlns:a16="http://schemas.microsoft.com/office/drawing/2014/main" id="{C231C298-A9BD-EA81-561D-242B1CB3B173}"/>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6997611" y="5295906"/>
                <a:ext cx="635840" cy="640080"/>
              </a:xfrm>
              <a:prstGeom prst="rect">
                <a:avLst/>
              </a:prstGeom>
            </p:spPr>
          </p:pic>
        </p:grpSp>
      </p:grpSp>
      <p:sp>
        <p:nvSpPr>
          <p:cNvPr id="2090" name="TextBox 2089">
            <a:extLst>
              <a:ext uri="{FF2B5EF4-FFF2-40B4-BE49-F238E27FC236}">
                <a16:creationId xmlns:a16="http://schemas.microsoft.com/office/drawing/2014/main" id="{1E0D3801-F4B6-6FDD-3CC2-DD6A4B4FB298}"/>
              </a:ext>
            </a:extLst>
          </p:cNvPr>
          <p:cNvSpPr txBox="1"/>
          <p:nvPr/>
        </p:nvSpPr>
        <p:spPr>
          <a:xfrm>
            <a:off x="9834529" y="5344673"/>
            <a:ext cx="2196435" cy="830997"/>
          </a:xfrm>
          <a:prstGeom prst="rect">
            <a:avLst/>
          </a:prstGeom>
          <a:solidFill>
            <a:schemeClr val="bg1">
              <a:lumMod val="85000"/>
            </a:schemeClr>
          </a:solidFill>
          <a:effectLst>
            <a:outerShdw blurRad="50800" dist="38100" dir="5400000" algn="t" rotWithShape="0">
              <a:prstClr val="black">
                <a:alpha val="40000"/>
              </a:prstClr>
            </a:outerShdw>
          </a:effectLst>
        </p:spPr>
        <p:txBody>
          <a:bodyPr wrap="none" rtlCol="0">
            <a:spAutoFit/>
          </a:bodyPr>
          <a:lstStyle/>
          <a:p>
            <a:r>
              <a:rPr lang="en-US" sz="2400" b="1"/>
              <a:t>Attack </a:t>
            </a:r>
            <a:r>
              <a:rPr lang="en-US" sz="2400" b="1">
                <a:solidFill>
                  <a:srgbClr val="FF0000"/>
                </a:solidFill>
              </a:rPr>
              <a:t>not </a:t>
            </a:r>
            <a:r>
              <a:rPr lang="en-US" sz="2400" b="1"/>
              <a:t>very </a:t>
            </a:r>
          </a:p>
          <a:p>
            <a:pPr algn="ctr"/>
            <a:r>
              <a:rPr lang="en-US" sz="2400" b="1"/>
              <a:t>feasible…</a:t>
            </a:r>
          </a:p>
        </p:txBody>
      </p:sp>
      <p:pic>
        <p:nvPicPr>
          <p:cNvPr id="2091" name="Graphic 2090">
            <a:extLst>
              <a:ext uri="{FF2B5EF4-FFF2-40B4-BE49-F238E27FC236}">
                <a16:creationId xmlns:a16="http://schemas.microsoft.com/office/drawing/2014/main" id="{8B6A95F7-2B8B-6B8E-820E-F3DB2B6D20D4}"/>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360558" y="4386714"/>
            <a:ext cx="484632" cy="484632"/>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E3C7482-C0E4-98C5-9B65-D2CD210C9200}"/>
                  </a:ext>
                </a:extLst>
              </p:cNvPr>
              <p:cNvSpPr txBox="1"/>
              <p:nvPr/>
            </p:nvSpPr>
            <p:spPr>
              <a:xfrm>
                <a:off x="10081585" y="2694145"/>
                <a:ext cx="64921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ED4747"/>
                          </a:solidFill>
                          <a:latin typeface="Cambria Math" panose="02040503050406030204" pitchFamily="18" charset="0"/>
                        </a:rPr>
                        <m:t>𝑨𝑬𝑺</m:t>
                      </m:r>
                    </m:oMath>
                  </m:oMathPara>
                </a14:m>
                <a:endParaRPr lang="en-US" b="1" i="1"/>
              </a:p>
            </p:txBody>
          </p:sp>
        </mc:Choice>
        <mc:Fallback xmlns="">
          <p:sp>
            <p:nvSpPr>
              <p:cNvPr id="7" name="TextBox 6">
                <a:extLst>
                  <a:ext uri="{FF2B5EF4-FFF2-40B4-BE49-F238E27FC236}">
                    <a16:creationId xmlns:a16="http://schemas.microsoft.com/office/drawing/2014/main" id="{DE3C7482-C0E4-98C5-9B65-D2CD210C9200}"/>
                  </a:ext>
                </a:extLst>
              </p:cNvPr>
              <p:cNvSpPr txBox="1">
                <a:spLocks noRot="1" noChangeAspect="1" noMove="1" noResize="1" noEditPoints="1" noAdjustHandles="1" noChangeArrowheads="1" noChangeShapeType="1" noTextEdit="1"/>
              </p:cNvSpPr>
              <p:nvPr/>
            </p:nvSpPr>
            <p:spPr>
              <a:xfrm>
                <a:off x="10081585" y="2694145"/>
                <a:ext cx="649217" cy="369332"/>
              </a:xfrm>
              <a:prstGeom prst="rect">
                <a:avLst/>
              </a:prstGeom>
              <a:blipFill>
                <a:blip r:embed="rId35"/>
                <a:stretch>
                  <a:fillRect l="-11321" r="-10377" b="-4918"/>
                </a:stretch>
              </a:blipFill>
            </p:spPr>
            <p:txBody>
              <a:bodyPr/>
              <a:lstStyle/>
              <a:p>
                <a:r>
                  <a:rPr lang="en-US">
                    <a:noFill/>
                  </a:rPr>
                  <a:t> </a:t>
                </a:r>
              </a:p>
            </p:txBody>
          </p:sp>
        </mc:Fallback>
      </mc:AlternateContent>
    </p:spTree>
    <p:extLst>
      <p:ext uri="{BB962C8B-B14F-4D97-AF65-F5344CB8AC3E}">
        <p14:creationId xmlns:p14="http://schemas.microsoft.com/office/powerpoint/2010/main" val="363017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2058"/>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9"/>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8"/>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6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42"/>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105"/>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3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9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063"/>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2068"/>
                                        </p:tgtEl>
                                        <p:attrNameLst>
                                          <p:attrName>style.visibility</p:attrName>
                                        </p:attrNameLst>
                                      </p:cBhvr>
                                      <p:to>
                                        <p:strVal val="hidden"/>
                                      </p:to>
                                    </p:set>
                                  </p:childTnLst>
                                </p:cTn>
                              </p:par>
                              <p:par>
                                <p:cTn id="55" presetID="1" presetClass="exit" presetSubtype="0" fill="hold" grpId="0" nodeType="withEffect">
                                  <p:stCondLst>
                                    <p:cond delay="0"/>
                                  </p:stCondLst>
                                  <p:childTnLst>
                                    <p:set>
                                      <p:cBhvr>
                                        <p:cTn id="56" dur="1" fill="hold">
                                          <p:stCondLst>
                                            <p:cond delay="0"/>
                                          </p:stCondLst>
                                        </p:cTn>
                                        <p:tgtEl>
                                          <p:spTgt spid="2067"/>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2049"/>
                                        </p:tgtEl>
                                        <p:attrNameLst>
                                          <p:attrName>style.visibility</p:attrName>
                                        </p:attrNameLst>
                                      </p:cBhvr>
                                      <p:to>
                                        <p:strVal val="hidden"/>
                                      </p:to>
                                    </p:set>
                                  </p:childTnLst>
                                </p:cTn>
                              </p:par>
                              <p:par>
                                <p:cTn id="59" presetID="1" presetClass="exit" presetSubtype="0" fill="hold" grpId="0" nodeType="withEffect">
                                  <p:stCondLst>
                                    <p:cond delay="0"/>
                                  </p:stCondLst>
                                  <p:childTnLst>
                                    <p:set>
                                      <p:cBhvr>
                                        <p:cTn id="60" dur="1" fill="hold">
                                          <p:stCondLst>
                                            <p:cond delay="0"/>
                                          </p:stCondLst>
                                        </p:cTn>
                                        <p:tgtEl>
                                          <p:spTgt spid="2048"/>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07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08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08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084"/>
                                        </p:tgtEl>
                                        <p:attrNameLst>
                                          <p:attrName>style.visibility</p:attrName>
                                        </p:attrNameLst>
                                      </p:cBhvr>
                                      <p:to>
                                        <p:strVal val="visible"/>
                                      </p:to>
                                    </p:set>
                                  </p:childTnLst>
                                </p:cTn>
                              </p:par>
                              <p:par>
                                <p:cTn id="73" presetID="1" presetClass="exit" presetSubtype="0" fill="hold" grpId="0" nodeType="withEffect">
                                  <p:stCondLst>
                                    <p:cond delay="0"/>
                                  </p:stCondLst>
                                  <p:childTnLst>
                                    <p:set>
                                      <p:cBhvr>
                                        <p:cTn id="74" dur="1" fill="hold">
                                          <p:stCondLst>
                                            <p:cond delay="0"/>
                                          </p:stCondLst>
                                        </p:cTn>
                                        <p:tgtEl>
                                          <p:spTgt spid="2073"/>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07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0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 grpId="0" animBg="1"/>
      <p:bldP spid="2067" grpId="0" animBg="1"/>
      <p:bldP spid="2073" grpId="0"/>
      <p:bldP spid="2089" grpId="0"/>
      <p:bldP spid="10" grpId="0" animBg="1"/>
      <p:bldP spid="209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Frodo2" descr="See the source image">
            <a:extLst>
              <a:ext uri="{FF2B5EF4-FFF2-40B4-BE49-F238E27FC236}">
                <a16:creationId xmlns:a16="http://schemas.microsoft.com/office/drawing/2014/main" id="{6285940C-3856-EDE9-AA91-1BFE5971EA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1409" y="1557068"/>
            <a:ext cx="1350627" cy="9293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Frodo1" descr="See the source image">
            <a:extLst>
              <a:ext uri="{FF2B5EF4-FFF2-40B4-BE49-F238E27FC236}">
                <a16:creationId xmlns:a16="http://schemas.microsoft.com/office/drawing/2014/main" id="{64CD7D20-495F-ED9A-26B4-0A744659AED6}"/>
              </a:ext>
            </a:extLst>
          </p:cNvPr>
          <p:cNvPicPr>
            <a:picLocks noChangeAspect="1"/>
          </p:cNvPicPr>
          <p:nvPr/>
        </p:nvPicPr>
        <p:blipFill rotWithShape="1">
          <a:blip r:embed="rId3">
            <a:extLst>
              <a:ext uri="{28A0092B-C50C-407E-A947-70E740481C1C}">
                <a14:useLocalDpi xmlns:a14="http://schemas.microsoft.com/office/drawing/2010/main" val="0"/>
              </a:ext>
            </a:extLst>
          </a:blip>
          <a:srcRect l="4874" t="-140" r="1700" b="18733"/>
          <a:stretch/>
        </p:blipFill>
        <p:spPr bwMode="auto">
          <a:xfrm>
            <a:off x="3451409" y="1557068"/>
            <a:ext cx="1350627" cy="929379"/>
          </a:xfrm>
          <a:prstGeom prst="rect">
            <a:avLst/>
          </a:prstGeom>
          <a:noFill/>
          <a:extLst>
            <a:ext uri="{909E8E84-426E-40DD-AFC4-6F175D3DCCD1}">
              <a14:hiddenFill xmlns:a14="http://schemas.microsoft.com/office/drawing/2010/main">
                <a:solidFill>
                  <a:srgbClr val="FFFFFF"/>
                </a:solidFill>
              </a14:hiddenFill>
            </a:ext>
          </a:extLst>
        </p:spPr>
      </p:pic>
      <p:sp>
        <p:nvSpPr>
          <p:cNvPr id="2090" name="TextBox 2089">
            <a:extLst>
              <a:ext uri="{FF2B5EF4-FFF2-40B4-BE49-F238E27FC236}">
                <a16:creationId xmlns:a16="http://schemas.microsoft.com/office/drawing/2014/main" id="{1E0D3801-F4B6-6FDD-3CC2-DD6A4B4FB298}"/>
              </a:ext>
            </a:extLst>
          </p:cNvPr>
          <p:cNvSpPr txBox="1"/>
          <p:nvPr/>
        </p:nvSpPr>
        <p:spPr>
          <a:xfrm>
            <a:off x="9809692" y="5347544"/>
            <a:ext cx="2194560" cy="822960"/>
          </a:xfrm>
          <a:prstGeom prst="rect">
            <a:avLst/>
          </a:prstGeom>
          <a:solidFill>
            <a:schemeClr val="bg1">
              <a:lumMod val="85000"/>
            </a:schemeClr>
          </a:solidFill>
          <a:effectLst>
            <a:outerShdw blurRad="50800" dist="38100" dir="5400000" algn="t" rotWithShape="0">
              <a:prstClr val="black">
                <a:alpha val="40000"/>
              </a:prstClr>
            </a:outerShdw>
          </a:effectLst>
        </p:spPr>
        <p:txBody>
          <a:bodyPr wrap="square" rtlCol="0">
            <a:spAutoFit/>
          </a:bodyPr>
          <a:lstStyle/>
          <a:p>
            <a:r>
              <a:rPr lang="en-US" sz="2400" b="1"/>
              <a:t>Attack </a:t>
            </a:r>
            <a:r>
              <a:rPr lang="en-US" sz="2400" b="1">
                <a:solidFill>
                  <a:srgbClr val="FF0000"/>
                </a:solidFill>
              </a:rPr>
              <a:t>not </a:t>
            </a:r>
            <a:r>
              <a:rPr lang="en-US" sz="2400" b="1"/>
              <a:t>very </a:t>
            </a:r>
          </a:p>
          <a:p>
            <a:pPr algn="ctr"/>
            <a:r>
              <a:rPr lang="en-US" sz="2400" b="1"/>
              <a:t>feasible…</a:t>
            </a:r>
          </a:p>
        </p:txBody>
      </p:sp>
      <p:sp>
        <p:nvSpPr>
          <p:cNvPr id="32" name="TextBox 31">
            <a:extLst>
              <a:ext uri="{FF2B5EF4-FFF2-40B4-BE49-F238E27FC236}">
                <a16:creationId xmlns:a16="http://schemas.microsoft.com/office/drawing/2014/main" id="{BA42024D-2C12-54B9-DFBB-EC4E7F4E80BB}"/>
              </a:ext>
            </a:extLst>
          </p:cNvPr>
          <p:cNvSpPr txBox="1"/>
          <p:nvPr/>
        </p:nvSpPr>
        <p:spPr>
          <a:xfrm>
            <a:off x="9812851" y="5347544"/>
            <a:ext cx="2194560" cy="822960"/>
          </a:xfrm>
          <a:prstGeom prst="rect">
            <a:avLst/>
          </a:prstGeom>
          <a:solidFill>
            <a:schemeClr val="bg1">
              <a:lumMod val="85000"/>
            </a:schemeClr>
          </a:solidFill>
          <a:effectLst>
            <a:outerShdw blurRad="50800" dist="38100" dir="5400000" algn="t" rotWithShape="0">
              <a:prstClr val="black">
                <a:alpha val="40000"/>
              </a:prstClr>
            </a:outerShdw>
          </a:effectLst>
        </p:spPr>
        <p:txBody>
          <a:bodyPr wrap="square" rtlCol="0">
            <a:spAutoFit/>
          </a:bodyPr>
          <a:lstStyle/>
          <a:p>
            <a:r>
              <a:rPr lang="en-US" sz="2400" b="1"/>
              <a:t>Attack </a:t>
            </a:r>
            <a:r>
              <a:rPr lang="en-US" sz="2400" strike="sngStrike"/>
              <a:t>not</a:t>
            </a:r>
            <a:r>
              <a:rPr lang="en-US" sz="2400" b="1">
                <a:solidFill>
                  <a:srgbClr val="FF0000"/>
                </a:solidFill>
              </a:rPr>
              <a:t> </a:t>
            </a:r>
            <a:r>
              <a:rPr lang="en-US" sz="2400" b="1">
                <a:solidFill>
                  <a:srgbClr val="ED4747"/>
                </a:solidFill>
              </a:rPr>
              <a:t>very</a:t>
            </a:r>
            <a:r>
              <a:rPr lang="en-US" sz="2400" b="1"/>
              <a:t> </a:t>
            </a:r>
          </a:p>
          <a:p>
            <a:pPr algn="ctr"/>
            <a:r>
              <a:rPr lang="en-US" sz="2400" b="1"/>
              <a:t>feasible!</a:t>
            </a:r>
          </a:p>
        </p:txBody>
      </p:sp>
      <p:grpSp>
        <p:nvGrpSpPr>
          <p:cNvPr id="2078" name="Equals X">
            <a:extLst>
              <a:ext uri="{FF2B5EF4-FFF2-40B4-BE49-F238E27FC236}">
                <a16:creationId xmlns:a16="http://schemas.microsoft.com/office/drawing/2014/main" id="{D42AB6A8-4A7E-E481-9B93-278B35C1C529}"/>
              </a:ext>
            </a:extLst>
          </p:cNvPr>
          <p:cNvGrpSpPr/>
          <p:nvPr/>
        </p:nvGrpSpPr>
        <p:grpSpPr>
          <a:xfrm>
            <a:off x="3012099" y="5354679"/>
            <a:ext cx="365760" cy="621672"/>
            <a:chOff x="2806011" y="5577204"/>
            <a:chExt cx="365760" cy="621672"/>
          </a:xfrm>
        </p:grpSpPr>
        <p:pic>
          <p:nvPicPr>
            <p:cNvPr id="2079" name="Graphic 2078" descr="Close with solid fill">
              <a:extLst>
                <a:ext uri="{FF2B5EF4-FFF2-40B4-BE49-F238E27FC236}">
                  <a16:creationId xmlns:a16="http://schemas.microsoft.com/office/drawing/2014/main" id="{0510152C-BD18-B8E9-46F4-243940A4A37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06011" y="5577204"/>
              <a:ext cx="365760" cy="365756"/>
            </a:xfrm>
            <a:prstGeom prst="rect">
              <a:avLst/>
            </a:prstGeom>
          </p:spPr>
        </p:pic>
        <mc:AlternateContent xmlns:mc="http://schemas.openxmlformats.org/markup-compatibility/2006" xmlns:a14="http://schemas.microsoft.com/office/drawing/2010/main">
          <mc:Choice Requires="a14">
            <p:sp>
              <p:nvSpPr>
                <p:cNvPr id="2080" name="TextBox 2079">
                  <a:extLst>
                    <a:ext uri="{FF2B5EF4-FFF2-40B4-BE49-F238E27FC236}">
                      <a16:creationId xmlns:a16="http://schemas.microsoft.com/office/drawing/2014/main" id="{1DC72FDA-9E02-31CB-B0C5-59FE79A396F7}"/>
                    </a:ext>
                  </a:extLst>
                </p:cNvPr>
                <p:cNvSpPr txBox="1"/>
                <p:nvPr/>
              </p:nvSpPr>
              <p:spPr>
                <a:xfrm>
                  <a:off x="2839842" y="5829544"/>
                  <a:ext cx="29815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974FBC"/>
                            </a:solidFill>
                            <a:latin typeface="Cambria Math" panose="02040503050406030204" pitchFamily="18" charset="0"/>
                          </a:rPr>
                          <m:t>=</m:t>
                        </m:r>
                      </m:oMath>
                    </m:oMathPara>
                  </a14:m>
                  <a:endParaRPr lang="en-US">
                    <a:solidFill>
                      <a:srgbClr val="974FBC"/>
                    </a:solidFill>
                  </a:endParaRPr>
                </a:p>
              </p:txBody>
            </p:sp>
          </mc:Choice>
          <mc:Fallback xmlns="">
            <p:sp>
              <p:nvSpPr>
                <p:cNvPr id="2080" name="TextBox 2079">
                  <a:extLst>
                    <a:ext uri="{FF2B5EF4-FFF2-40B4-BE49-F238E27FC236}">
                      <a16:creationId xmlns:a16="http://schemas.microsoft.com/office/drawing/2014/main" id="{1DC72FDA-9E02-31CB-B0C5-59FE79A396F7}"/>
                    </a:ext>
                  </a:extLst>
                </p:cNvPr>
                <p:cNvSpPr txBox="1">
                  <a:spLocks noRot="1" noChangeAspect="1" noMove="1" noResize="1" noEditPoints="1" noAdjustHandles="1" noChangeArrowheads="1" noChangeShapeType="1" noTextEdit="1"/>
                </p:cNvSpPr>
                <p:nvPr/>
              </p:nvSpPr>
              <p:spPr>
                <a:xfrm>
                  <a:off x="2839842" y="5829544"/>
                  <a:ext cx="298159" cy="369332"/>
                </a:xfrm>
                <a:prstGeom prst="rect">
                  <a:avLst/>
                </a:prstGeom>
                <a:blipFill>
                  <a:blip r:embed="rId6"/>
                  <a:stretch>
                    <a:fillRect l="-10204" r="-10204"/>
                  </a:stretch>
                </a:blipFill>
              </p:spPr>
              <p:txBody>
                <a:bodyPr/>
                <a:lstStyle/>
                <a:p>
                  <a:r>
                    <a:rPr lang="en-US">
                      <a:noFill/>
                    </a:rPr>
                    <a:t> </a:t>
                  </a:r>
                </a:p>
              </p:txBody>
            </p:sp>
          </mc:Fallback>
        </mc:AlternateContent>
      </p:grpSp>
      <p:grpSp>
        <p:nvGrpSpPr>
          <p:cNvPr id="2105" name="Sealed Envelope 5" hidden="1">
            <a:extLst>
              <a:ext uri="{FF2B5EF4-FFF2-40B4-BE49-F238E27FC236}">
                <a16:creationId xmlns:a16="http://schemas.microsoft.com/office/drawing/2014/main" id="{02421344-E77E-1864-77FA-5326FDF16F28}"/>
              </a:ext>
            </a:extLst>
          </p:cNvPr>
          <p:cNvGrpSpPr/>
          <p:nvPr/>
        </p:nvGrpSpPr>
        <p:grpSpPr>
          <a:xfrm>
            <a:off x="3393000" y="5463233"/>
            <a:ext cx="640080" cy="640080"/>
            <a:chOff x="4825265" y="4281661"/>
            <a:chExt cx="417525" cy="417525"/>
          </a:xfrm>
        </p:grpSpPr>
        <p:pic>
          <p:nvPicPr>
            <p:cNvPr id="2106" name="Graphic 2105" descr="Envelope outline">
              <a:extLst>
                <a:ext uri="{FF2B5EF4-FFF2-40B4-BE49-F238E27FC236}">
                  <a16:creationId xmlns:a16="http://schemas.microsoft.com/office/drawing/2014/main" id="{B6C9F57F-DFD4-1A43-8F68-AA4F3810C6A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25265" y="4281661"/>
              <a:ext cx="417525" cy="417525"/>
            </a:xfrm>
            <a:prstGeom prst="rect">
              <a:avLst/>
            </a:prstGeom>
          </p:spPr>
        </p:pic>
        <p:pic>
          <p:nvPicPr>
            <p:cNvPr id="2107" name="Graphic 2106" descr="Lock with solid fill">
              <a:extLst>
                <a:ext uri="{FF2B5EF4-FFF2-40B4-BE49-F238E27FC236}">
                  <a16:creationId xmlns:a16="http://schemas.microsoft.com/office/drawing/2014/main" id="{1E845458-6665-37CA-7385-5A32768F7AF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82197" y="4346530"/>
              <a:ext cx="307601" cy="307601"/>
            </a:xfrm>
            <a:prstGeom prst="rect">
              <a:avLst/>
            </a:prstGeom>
          </p:spPr>
        </p:pic>
      </p:grpSp>
      <p:pic>
        <p:nvPicPr>
          <p:cNvPr id="2068" name="Tiny aes key on dec" descr="Key with solid fill" hidden="1">
            <a:extLst>
              <a:ext uri="{FF2B5EF4-FFF2-40B4-BE49-F238E27FC236}">
                <a16:creationId xmlns:a16="http://schemas.microsoft.com/office/drawing/2014/main" id="{325DE583-1AF1-3CCF-BC92-65B8BA4248B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264645" y="4335748"/>
            <a:ext cx="274320" cy="274320"/>
          </a:xfrm>
          <a:prstGeom prst="rect">
            <a:avLst/>
          </a:prstGeom>
        </p:spPr>
      </p:pic>
      <p:grpSp>
        <p:nvGrpSpPr>
          <p:cNvPr id="30" name="Sealed Envelope 2" hidden="1">
            <a:extLst>
              <a:ext uri="{FF2B5EF4-FFF2-40B4-BE49-F238E27FC236}">
                <a16:creationId xmlns:a16="http://schemas.microsoft.com/office/drawing/2014/main" id="{87626288-0699-96C9-131F-24EAA5BCC88E}"/>
              </a:ext>
            </a:extLst>
          </p:cNvPr>
          <p:cNvGrpSpPr/>
          <p:nvPr/>
        </p:nvGrpSpPr>
        <p:grpSpPr>
          <a:xfrm>
            <a:off x="5612178" y="4083509"/>
            <a:ext cx="640080" cy="640080"/>
            <a:chOff x="4825265" y="4281661"/>
            <a:chExt cx="417525" cy="417525"/>
          </a:xfrm>
        </p:grpSpPr>
        <p:pic>
          <p:nvPicPr>
            <p:cNvPr id="44" name="Graphic 43" descr="Envelope outline">
              <a:extLst>
                <a:ext uri="{FF2B5EF4-FFF2-40B4-BE49-F238E27FC236}">
                  <a16:creationId xmlns:a16="http://schemas.microsoft.com/office/drawing/2014/main" id="{449F9A2A-FCCA-BA60-FB4F-51D2FD07672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25265" y="4281661"/>
              <a:ext cx="417525" cy="417525"/>
            </a:xfrm>
            <a:prstGeom prst="rect">
              <a:avLst/>
            </a:prstGeom>
          </p:spPr>
        </p:pic>
        <p:pic>
          <p:nvPicPr>
            <p:cNvPr id="29" name="Graphic 28" descr="Lock with solid fill">
              <a:extLst>
                <a:ext uri="{FF2B5EF4-FFF2-40B4-BE49-F238E27FC236}">
                  <a16:creationId xmlns:a16="http://schemas.microsoft.com/office/drawing/2014/main" id="{7A947C6C-BED1-247E-E7D8-AE682AA2CC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82197" y="4346530"/>
              <a:ext cx="307601" cy="307601"/>
            </a:xfrm>
            <a:prstGeom prst="rect">
              <a:avLst/>
            </a:prstGeom>
          </p:spPr>
        </p:pic>
      </p:grpSp>
      <mc:AlternateContent xmlns:mc="http://schemas.openxmlformats.org/markup-compatibility/2006" xmlns:a14="http://schemas.microsoft.com/office/drawing/2010/main">
        <mc:Choice Requires="a14">
          <p:sp>
            <p:nvSpPr>
              <p:cNvPr id="50" name="Enc textbox 2">
                <a:extLst>
                  <a:ext uri="{FF2B5EF4-FFF2-40B4-BE49-F238E27FC236}">
                    <a16:creationId xmlns:a16="http://schemas.microsoft.com/office/drawing/2014/main" id="{FB254B0A-EA5E-5EC7-199F-F2477F4890AC}"/>
                  </a:ext>
                </a:extLst>
              </p:cNvPr>
              <p:cNvSpPr txBox="1"/>
              <p:nvPr/>
            </p:nvSpPr>
            <p:spPr>
              <a:xfrm>
                <a:off x="86128" y="5604020"/>
                <a:ext cx="294138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𝐸𝑛𝑐𝑎𝑝𝑠</m:t>
                      </m:r>
                      <m:r>
                        <a:rPr lang="en-US" sz="2400" b="0" i="1" smtClean="0">
                          <a:latin typeface="Cambria Math" panose="02040503050406030204" pitchFamily="18" charset="0"/>
                        </a:rPr>
                        <m:t>(              ;        )</m:t>
                      </m:r>
                    </m:oMath>
                  </m:oMathPara>
                </a14:m>
                <a:endParaRPr lang="en-US" sz="2400"/>
              </a:p>
            </p:txBody>
          </p:sp>
        </mc:Choice>
        <mc:Fallback xmlns="">
          <p:sp>
            <p:nvSpPr>
              <p:cNvPr id="50" name="Enc textbox 2">
                <a:extLst>
                  <a:ext uri="{FF2B5EF4-FFF2-40B4-BE49-F238E27FC236}">
                    <a16:creationId xmlns:a16="http://schemas.microsoft.com/office/drawing/2014/main" id="{FB254B0A-EA5E-5EC7-199F-F2477F4890AC}"/>
                  </a:ext>
                </a:extLst>
              </p:cNvPr>
              <p:cNvSpPr txBox="1">
                <a:spLocks noRot="1" noChangeAspect="1" noMove="1" noResize="1" noEditPoints="1" noAdjustHandles="1" noChangeArrowheads="1" noChangeShapeType="1" noTextEdit="1"/>
              </p:cNvSpPr>
              <p:nvPr/>
            </p:nvSpPr>
            <p:spPr>
              <a:xfrm>
                <a:off x="86128" y="5604020"/>
                <a:ext cx="2941383" cy="369332"/>
              </a:xfrm>
              <a:prstGeom prst="rect">
                <a:avLst/>
              </a:prstGeom>
              <a:blipFill>
                <a:blip r:embed="rId13"/>
                <a:stretch>
                  <a:fillRect l="-3106" r="-3313" b="-34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Enc textbox">
                <a:extLst>
                  <a:ext uri="{FF2B5EF4-FFF2-40B4-BE49-F238E27FC236}">
                    <a16:creationId xmlns:a16="http://schemas.microsoft.com/office/drawing/2014/main" id="{7E5E758E-3477-BBD4-6F7C-BA96EAAB819C}"/>
                  </a:ext>
                </a:extLst>
              </p:cNvPr>
              <p:cNvSpPr txBox="1"/>
              <p:nvPr/>
            </p:nvSpPr>
            <p:spPr>
              <a:xfrm>
                <a:off x="7541800" y="3636969"/>
                <a:ext cx="294138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𝐸𝑛𝑐𝑎𝑝𝑠</m:t>
                      </m:r>
                      <m:r>
                        <a:rPr lang="en-US" sz="2400" b="0" i="1" smtClean="0">
                          <a:latin typeface="Cambria Math" panose="02040503050406030204" pitchFamily="18" charset="0"/>
                        </a:rPr>
                        <m:t>(              ;        )</m:t>
                      </m:r>
                    </m:oMath>
                  </m:oMathPara>
                </a14:m>
                <a:endParaRPr lang="en-US" sz="2400"/>
              </a:p>
            </p:txBody>
          </p:sp>
        </mc:Choice>
        <mc:Fallback xmlns="">
          <p:sp>
            <p:nvSpPr>
              <p:cNvPr id="5" name="Enc textbox">
                <a:extLst>
                  <a:ext uri="{FF2B5EF4-FFF2-40B4-BE49-F238E27FC236}">
                    <a16:creationId xmlns:a16="http://schemas.microsoft.com/office/drawing/2014/main" id="{7E5E758E-3477-BBD4-6F7C-BA96EAAB819C}"/>
                  </a:ext>
                </a:extLst>
              </p:cNvPr>
              <p:cNvSpPr txBox="1">
                <a:spLocks noRot="1" noChangeAspect="1" noMove="1" noResize="1" noEditPoints="1" noAdjustHandles="1" noChangeArrowheads="1" noChangeShapeType="1" noTextEdit="1"/>
              </p:cNvSpPr>
              <p:nvPr/>
            </p:nvSpPr>
            <p:spPr>
              <a:xfrm>
                <a:off x="7541800" y="3636969"/>
                <a:ext cx="2941383" cy="369332"/>
              </a:xfrm>
              <a:prstGeom prst="rect">
                <a:avLst/>
              </a:prstGeom>
              <a:blipFill>
                <a:blip r:embed="rId14"/>
                <a:stretch>
                  <a:fillRect l="-3106" r="-3313" b="-35000"/>
                </a:stretch>
              </a:blipFill>
            </p:spPr>
            <p:txBody>
              <a:bodyPr/>
              <a:lstStyle/>
              <a:p>
                <a:r>
                  <a:rPr lang="en-US">
                    <a:noFill/>
                  </a:rPr>
                  <a:t> </a:t>
                </a:r>
              </a:p>
            </p:txBody>
          </p:sp>
        </mc:Fallback>
      </mc:AlternateContent>
      <p:sp>
        <p:nvSpPr>
          <p:cNvPr id="2048" name="Empty Envelope 2" hidden="1">
            <a:extLst>
              <a:ext uri="{FF2B5EF4-FFF2-40B4-BE49-F238E27FC236}">
                <a16:creationId xmlns:a16="http://schemas.microsoft.com/office/drawing/2014/main" id="{B136521F-F63C-F6B1-D8B2-886C20933292}"/>
              </a:ext>
            </a:extLst>
          </p:cNvPr>
          <p:cNvSpPr/>
          <p:nvPr/>
        </p:nvSpPr>
        <p:spPr>
          <a:xfrm>
            <a:off x="2353456" y="5427820"/>
            <a:ext cx="484632" cy="539496"/>
          </a:xfrm>
          <a:custGeom>
            <a:avLst/>
            <a:gdLst>
              <a:gd name="connsiteX0" fmla="*/ 600075 w 723900"/>
              <a:gd name="connsiteY0" fmla="*/ 200749 h 812482"/>
              <a:gd name="connsiteX1" fmla="*/ 600075 w 723900"/>
              <a:gd name="connsiteY1" fmla="*/ 107633 h 812482"/>
              <a:gd name="connsiteX2" fmla="*/ 490471 w 723900"/>
              <a:gd name="connsiteY2" fmla="*/ 107633 h 812482"/>
              <a:gd name="connsiteX3" fmla="*/ 361950 w 723900"/>
              <a:gd name="connsiteY3" fmla="*/ 0 h 812482"/>
              <a:gd name="connsiteX4" fmla="*/ 233429 w 723900"/>
              <a:gd name="connsiteY4" fmla="*/ 107633 h 812482"/>
              <a:gd name="connsiteX5" fmla="*/ 123825 w 723900"/>
              <a:gd name="connsiteY5" fmla="*/ 107633 h 812482"/>
              <a:gd name="connsiteX6" fmla="*/ 123825 w 723900"/>
              <a:gd name="connsiteY6" fmla="*/ 200749 h 812482"/>
              <a:gd name="connsiteX7" fmla="*/ 0 w 723900"/>
              <a:gd name="connsiteY7" fmla="*/ 303171 h 812482"/>
              <a:gd name="connsiteX8" fmla="*/ 0 w 723900"/>
              <a:gd name="connsiteY8" fmla="*/ 812483 h 812482"/>
              <a:gd name="connsiteX9" fmla="*/ 723900 w 723900"/>
              <a:gd name="connsiteY9" fmla="*/ 812483 h 812482"/>
              <a:gd name="connsiteX10" fmla="*/ 723900 w 723900"/>
              <a:gd name="connsiteY10" fmla="*/ 303171 h 812482"/>
              <a:gd name="connsiteX11" fmla="*/ 600075 w 723900"/>
              <a:gd name="connsiteY11" fmla="*/ 225514 h 812482"/>
              <a:gd name="connsiteX12" fmla="*/ 700240 w 723900"/>
              <a:gd name="connsiteY12" fmla="*/ 308381 h 812482"/>
              <a:gd name="connsiteX13" fmla="*/ 600075 w 723900"/>
              <a:gd name="connsiteY13" fmla="*/ 408489 h 812482"/>
              <a:gd name="connsiteX14" fmla="*/ 361950 w 723900"/>
              <a:gd name="connsiteY14" fmla="*/ 24813 h 812482"/>
              <a:gd name="connsiteX15" fmla="*/ 460800 w 723900"/>
              <a:gd name="connsiteY15" fmla="*/ 107633 h 812482"/>
              <a:gd name="connsiteX16" fmla="*/ 263100 w 723900"/>
              <a:gd name="connsiteY16" fmla="*/ 107633 h 812482"/>
              <a:gd name="connsiteX17" fmla="*/ 142875 w 723900"/>
              <a:gd name="connsiteY17" fmla="*/ 126683 h 812482"/>
              <a:gd name="connsiteX18" fmla="*/ 581025 w 723900"/>
              <a:gd name="connsiteY18" fmla="*/ 126683 h 812482"/>
              <a:gd name="connsiteX19" fmla="*/ 581025 w 723900"/>
              <a:gd name="connsiteY19" fmla="*/ 427539 h 812482"/>
              <a:gd name="connsiteX20" fmla="*/ 466249 w 723900"/>
              <a:gd name="connsiteY20" fmla="*/ 542315 h 812482"/>
              <a:gd name="connsiteX21" fmla="*/ 257651 w 723900"/>
              <a:gd name="connsiteY21" fmla="*/ 542315 h 812482"/>
              <a:gd name="connsiteX22" fmla="*/ 142875 w 723900"/>
              <a:gd name="connsiteY22" fmla="*/ 427539 h 812482"/>
              <a:gd name="connsiteX23" fmla="*/ 123825 w 723900"/>
              <a:gd name="connsiteY23" fmla="*/ 225476 h 812482"/>
              <a:gd name="connsiteX24" fmla="*/ 123825 w 723900"/>
              <a:gd name="connsiteY24" fmla="*/ 408489 h 812482"/>
              <a:gd name="connsiteX25" fmla="*/ 23660 w 723900"/>
              <a:gd name="connsiteY25" fmla="*/ 308324 h 812482"/>
              <a:gd name="connsiteX26" fmla="*/ 19212 w 723900"/>
              <a:gd name="connsiteY26" fmla="*/ 330813 h 812482"/>
              <a:gd name="connsiteX27" fmla="*/ 243707 w 723900"/>
              <a:gd name="connsiteY27" fmla="*/ 555308 h 812482"/>
              <a:gd name="connsiteX28" fmla="*/ 19212 w 723900"/>
              <a:gd name="connsiteY28" fmla="*/ 779802 h 812482"/>
              <a:gd name="connsiteX29" fmla="*/ 19078 w 723900"/>
              <a:gd name="connsiteY29" fmla="*/ 779801 h 812482"/>
              <a:gd name="connsiteX30" fmla="*/ 19050 w 723900"/>
              <a:gd name="connsiteY30" fmla="*/ 779736 h 812482"/>
              <a:gd name="connsiteX31" fmla="*/ 19050 w 723900"/>
              <a:gd name="connsiteY31" fmla="*/ 330879 h 812482"/>
              <a:gd name="connsiteX32" fmla="*/ 19146 w 723900"/>
              <a:gd name="connsiteY32" fmla="*/ 330785 h 812482"/>
              <a:gd name="connsiteX33" fmla="*/ 19212 w 723900"/>
              <a:gd name="connsiteY33" fmla="*/ 330813 h 812482"/>
              <a:gd name="connsiteX34" fmla="*/ 32680 w 723900"/>
              <a:gd name="connsiteY34" fmla="*/ 793271 h 812482"/>
              <a:gd name="connsiteX35" fmla="*/ 257851 w 723900"/>
              <a:gd name="connsiteY35" fmla="*/ 568100 h 812482"/>
              <a:gd name="connsiteX36" fmla="*/ 358140 w 723900"/>
              <a:gd name="connsiteY36" fmla="*/ 523237 h 812482"/>
              <a:gd name="connsiteX37" fmla="*/ 463020 w 723900"/>
              <a:gd name="connsiteY37" fmla="*/ 565033 h 812482"/>
              <a:gd name="connsiteX38" fmla="*/ 691220 w 723900"/>
              <a:gd name="connsiteY38" fmla="*/ 793271 h 812482"/>
              <a:gd name="connsiteX39" fmla="*/ 691219 w 723900"/>
              <a:gd name="connsiteY39" fmla="*/ 793405 h 812482"/>
              <a:gd name="connsiteX40" fmla="*/ 691153 w 723900"/>
              <a:gd name="connsiteY40" fmla="*/ 793433 h 812482"/>
              <a:gd name="connsiteX41" fmla="*/ 32747 w 723900"/>
              <a:gd name="connsiteY41" fmla="*/ 793433 h 812482"/>
              <a:gd name="connsiteX42" fmla="*/ 32653 w 723900"/>
              <a:gd name="connsiteY42" fmla="*/ 793336 h 812482"/>
              <a:gd name="connsiteX43" fmla="*/ 32680 w 723900"/>
              <a:gd name="connsiteY43" fmla="*/ 793271 h 812482"/>
              <a:gd name="connsiteX44" fmla="*/ 704688 w 723900"/>
              <a:gd name="connsiteY44" fmla="*/ 779802 h 812482"/>
              <a:gd name="connsiteX45" fmla="*/ 480193 w 723900"/>
              <a:gd name="connsiteY45" fmla="*/ 555308 h 812482"/>
              <a:gd name="connsiteX46" fmla="*/ 704688 w 723900"/>
              <a:gd name="connsiteY46" fmla="*/ 330813 h 812482"/>
              <a:gd name="connsiteX47" fmla="*/ 704822 w 723900"/>
              <a:gd name="connsiteY47" fmla="*/ 330814 h 812482"/>
              <a:gd name="connsiteX48" fmla="*/ 704850 w 723900"/>
              <a:gd name="connsiteY48" fmla="*/ 330879 h 812482"/>
              <a:gd name="connsiteX49" fmla="*/ 704850 w 723900"/>
              <a:gd name="connsiteY49" fmla="*/ 779736 h 812482"/>
              <a:gd name="connsiteX50" fmla="*/ 704754 w 723900"/>
              <a:gd name="connsiteY50" fmla="*/ 779830 h 812482"/>
              <a:gd name="connsiteX51" fmla="*/ 704688 w 723900"/>
              <a:gd name="connsiteY51" fmla="*/ 779802 h 8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23900" h="812482">
                <a:moveTo>
                  <a:pt x="600075" y="200749"/>
                </a:moveTo>
                <a:lnTo>
                  <a:pt x="600075" y="107633"/>
                </a:lnTo>
                <a:lnTo>
                  <a:pt x="490471" y="107633"/>
                </a:lnTo>
                <a:lnTo>
                  <a:pt x="361950" y="0"/>
                </a:lnTo>
                <a:lnTo>
                  <a:pt x="233429" y="107633"/>
                </a:lnTo>
                <a:lnTo>
                  <a:pt x="123825" y="107633"/>
                </a:lnTo>
                <a:lnTo>
                  <a:pt x="123825" y="200749"/>
                </a:lnTo>
                <a:lnTo>
                  <a:pt x="0" y="303171"/>
                </a:lnTo>
                <a:lnTo>
                  <a:pt x="0" y="812483"/>
                </a:lnTo>
                <a:lnTo>
                  <a:pt x="723900" y="812483"/>
                </a:lnTo>
                <a:lnTo>
                  <a:pt x="723900" y="303171"/>
                </a:lnTo>
                <a:close/>
                <a:moveTo>
                  <a:pt x="600075" y="225514"/>
                </a:moveTo>
                <a:lnTo>
                  <a:pt x="700240" y="308381"/>
                </a:lnTo>
                <a:lnTo>
                  <a:pt x="600075" y="408489"/>
                </a:lnTo>
                <a:close/>
                <a:moveTo>
                  <a:pt x="361950" y="24813"/>
                </a:moveTo>
                <a:lnTo>
                  <a:pt x="460800" y="107633"/>
                </a:lnTo>
                <a:lnTo>
                  <a:pt x="263100" y="107633"/>
                </a:lnTo>
                <a:close/>
                <a:moveTo>
                  <a:pt x="142875" y="126683"/>
                </a:moveTo>
                <a:lnTo>
                  <a:pt x="581025" y="126683"/>
                </a:lnTo>
                <a:lnTo>
                  <a:pt x="581025" y="427539"/>
                </a:lnTo>
                <a:lnTo>
                  <a:pt x="466249" y="542315"/>
                </a:lnTo>
                <a:cubicBezTo>
                  <a:pt x="406036" y="491402"/>
                  <a:pt x="317864" y="491402"/>
                  <a:pt x="257651" y="542315"/>
                </a:cubicBezTo>
                <a:lnTo>
                  <a:pt x="142875" y="427539"/>
                </a:lnTo>
                <a:close/>
                <a:moveTo>
                  <a:pt x="123825" y="225476"/>
                </a:moveTo>
                <a:lnTo>
                  <a:pt x="123825" y="408489"/>
                </a:lnTo>
                <a:lnTo>
                  <a:pt x="23660" y="308324"/>
                </a:lnTo>
                <a:close/>
                <a:moveTo>
                  <a:pt x="19212" y="330813"/>
                </a:moveTo>
                <a:lnTo>
                  <a:pt x="243707" y="555308"/>
                </a:lnTo>
                <a:lnTo>
                  <a:pt x="19212" y="779802"/>
                </a:lnTo>
                <a:cubicBezTo>
                  <a:pt x="19175" y="779839"/>
                  <a:pt x="19114" y="779838"/>
                  <a:pt x="19078" y="779801"/>
                </a:cubicBezTo>
                <a:cubicBezTo>
                  <a:pt x="19060" y="779783"/>
                  <a:pt x="19050" y="779760"/>
                  <a:pt x="19050" y="779736"/>
                </a:cubicBezTo>
                <a:lnTo>
                  <a:pt x="19050" y="330879"/>
                </a:lnTo>
                <a:cubicBezTo>
                  <a:pt x="19051" y="330827"/>
                  <a:pt x="19094" y="330785"/>
                  <a:pt x="19146" y="330785"/>
                </a:cubicBezTo>
                <a:cubicBezTo>
                  <a:pt x="19171" y="330786"/>
                  <a:pt x="19195" y="330796"/>
                  <a:pt x="19212" y="330813"/>
                </a:cubicBezTo>
                <a:close/>
                <a:moveTo>
                  <a:pt x="32680" y="793271"/>
                </a:moveTo>
                <a:lnTo>
                  <a:pt x="257851" y="568100"/>
                </a:lnTo>
                <a:cubicBezTo>
                  <a:pt x="284321" y="540882"/>
                  <a:pt x="320207" y="524829"/>
                  <a:pt x="358140" y="523237"/>
                </a:cubicBezTo>
                <a:cubicBezTo>
                  <a:pt x="397374" y="522071"/>
                  <a:pt x="435341" y="537201"/>
                  <a:pt x="463020" y="565033"/>
                </a:cubicBezTo>
                <a:lnTo>
                  <a:pt x="691220" y="793271"/>
                </a:lnTo>
                <a:cubicBezTo>
                  <a:pt x="691257" y="793308"/>
                  <a:pt x="691256" y="793369"/>
                  <a:pt x="691219" y="793405"/>
                </a:cubicBezTo>
                <a:cubicBezTo>
                  <a:pt x="691201" y="793422"/>
                  <a:pt x="691178" y="793433"/>
                  <a:pt x="691153" y="793433"/>
                </a:cubicBezTo>
                <a:lnTo>
                  <a:pt x="32747" y="793433"/>
                </a:lnTo>
                <a:cubicBezTo>
                  <a:pt x="32695" y="793432"/>
                  <a:pt x="32653" y="793389"/>
                  <a:pt x="32653" y="793336"/>
                </a:cubicBezTo>
                <a:cubicBezTo>
                  <a:pt x="32654" y="793312"/>
                  <a:pt x="32663" y="793288"/>
                  <a:pt x="32680" y="793271"/>
                </a:cubicBezTo>
                <a:close/>
                <a:moveTo>
                  <a:pt x="704688" y="779802"/>
                </a:moveTo>
                <a:lnTo>
                  <a:pt x="480193" y="555308"/>
                </a:lnTo>
                <a:lnTo>
                  <a:pt x="704688" y="330813"/>
                </a:lnTo>
                <a:cubicBezTo>
                  <a:pt x="704725" y="330776"/>
                  <a:pt x="704786" y="330777"/>
                  <a:pt x="704822" y="330814"/>
                </a:cubicBezTo>
                <a:cubicBezTo>
                  <a:pt x="704840" y="330832"/>
                  <a:pt x="704850" y="330855"/>
                  <a:pt x="704850" y="330879"/>
                </a:cubicBezTo>
                <a:lnTo>
                  <a:pt x="704850" y="779736"/>
                </a:lnTo>
                <a:cubicBezTo>
                  <a:pt x="704849" y="779788"/>
                  <a:pt x="704806" y="779830"/>
                  <a:pt x="704754" y="779830"/>
                </a:cubicBezTo>
                <a:cubicBezTo>
                  <a:pt x="704729" y="779829"/>
                  <a:pt x="704705" y="779819"/>
                  <a:pt x="704688" y="779802"/>
                </a:cubicBezTo>
                <a:close/>
              </a:path>
            </a:pathLst>
          </a:custGeom>
          <a:solidFill>
            <a:srgbClr val="ED4747"/>
          </a:solidFill>
          <a:ln w="9525" cap="flat">
            <a:noFill/>
            <a:prstDash val="solid"/>
            <a:miter/>
          </a:ln>
        </p:spPr>
        <p:txBody>
          <a:bodyPr rtlCol="0" anchor="ctr"/>
          <a:lstStyle/>
          <a:p>
            <a:endParaRPr lang="en-US"/>
          </a:p>
        </p:txBody>
      </p:sp>
      <p:pic>
        <p:nvPicPr>
          <p:cNvPr id="2049" name="tiny aes key 2" descr="Key with solid fill" hidden="1">
            <a:extLst>
              <a:ext uri="{FF2B5EF4-FFF2-40B4-BE49-F238E27FC236}">
                <a16:creationId xmlns:a16="http://schemas.microsoft.com/office/drawing/2014/main" id="{851BEAC4-C8D6-285C-FB4B-A89FFE4B2CB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458612" y="5486748"/>
            <a:ext cx="274320" cy="274320"/>
          </a:xfrm>
          <a:prstGeom prst="rect">
            <a:avLst/>
          </a:prstGeom>
        </p:spPr>
      </p:pic>
      <p:grpSp>
        <p:nvGrpSpPr>
          <p:cNvPr id="42" name="Sealed Envelope 3" hidden="1">
            <a:extLst>
              <a:ext uri="{FF2B5EF4-FFF2-40B4-BE49-F238E27FC236}">
                <a16:creationId xmlns:a16="http://schemas.microsoft.com/office/drawing/2014/main" id="{44FBA14E-0892-26B3-23D4-AA3D41688C6F}"/>
              </a:ext>
            </a:extLst>
          </p:cNvPr>
          <p:cNvGrpSpPr/>
          <p:nvPr/>
        </p:nvGrpSpPr>
        <p:grpSpPr>
          <a:xfrm>
            <a:off x="3583977" y="4318353"/>
            <a:ext cx="640080" cy="640080"/>
            <a:chOff x="2564492" y="4464702"/>
            <a:chExt cx="417525" cy="417525"/>
          </a:xfrm>
        </p:grpSpPr>
        <p:pic>
          <p:nvPicPr>
            <p:cNvPr id="55" name="Graphic 54" descr="Envelope outline">
              <a:extLst>
                <a:ext uri="{FF2B5EF4-FFF2-40B4-BE49-F238E27FC236}">
                  <a16:creationId xmlns:a16="http://schemas.microsoft.com/office/drawing/2014/main" id="{4F0512ED-3825-CC76-D34C-56EDA45DC1F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64492" y="4464702"/>
              <a:ext cx="417525" cy="417525"/>
            </a:xfrm>
            <a:prstGeom prst="rect">
              <a:avLst/>
            </a:prstGeom>
          </p:spPr>
        </p:pic>
        <p:pic>
          <p:nvPicPr>
            <p:cNvPr id="23" name="Closed Lock" descr="Lock with solid fill">
              <a:extLst>
                <a:ext uri="{FF2B5EF4-FFF2-40B4-BE49-F238E27FC236}">
                  <a16:creationId xmlns:a16="http://schemas.microsoft.com/office/drawing/2014/main" id="{337CB2A2-F524-910D-7B63-5B54C70347A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19677" y="4528658"/>
              <a:ext cx="307601" cy="307601"/>
            </a:xfrm>
            <a:prstGeom prst="rect">
              <a:avLst/>
            </a:prstGeom>
          </p:spPr>
        </p:pic>
      </p:grpSp>
      <p:pic>
        <p:nvPicPr>
          <p:cNvPr id="12" name="Unlocked lock 2" descr="Unlock outline" hidden="1">
            <a:extLst>
              <a:ext uri="{FF2B5EF4-FFF2-40B4-BE49-F238E27FC236}">
                <a16:creationId xmlns:a16="http://schemas.microsoft.com/office/drawing/2014/main" id="{F3F0C6E3-285F-4149-B707-6E892439D7F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662364" y="3541783"/>
            <a:ext cx="484632" cy="484632"/>
          </a:xfrm>
          <a:prstGeom prst="rect">
            <a:avLst/>
          </a:prstGeom>
        </p:spPr>
      </p:pic>
      <p:sp>
        <p:nvSpPr>
          <p:cNvPr id="2067" name="dec msg" hidden="1">
            <a:extLst>
              <a:ext uri="{FF2B5EF4-FFF2-40B4-BE49-F238E27FC236}">
                <a16:creationId xmlns:a16="http://schemas.microsoft.com/office/drawing/2014/main" id="{8834BFBC-6C4C-580C-E6A2-F905D2ADCD9D}"/>
              </a:ext>
            </a:extLst>
          </p:cNvPr>
          <p:cNvSpPr/>
          <p:nvPr/>
        </p:nvSpPr>
        <p:spPr>
          <a:xfrm>
            <a:off x="1166215" y="4262542"/>
            <a:ext cx="484632" cy="539496"/>
          </a:xfrm>
          <a:custGeom>
            <a:avLst/>
            <a:gdLst>
              <a:gd name="connsiteX0" fmla="*/ 600075 w 723900"/>
              <a:gd name="connsiteY0" fmla="*/ 200749 h 812482"/>
              <a:gd name="connsiteX1" fmla="*/ 600075 w 723900"/>
              <a:gd name="connsiteY1" fmla="*/ 107633 h 812482"/>
              <a:gd name="connsiteX2" fmla="*/ 490471 w 723900"/>
              <a:gd name="connsiteY2" fmla="*/ 107633 h 812482"/>
              <a:gd name="connsiteX3" fmla="*/ 361950 w 723900"/>
              <a:gd name="connsiteY3" fmla="*/ 0 h 812482"/>
              <a:gd name="connsiteX4" fmla="*/ 233429 w 723900"/>
              <a:gd name="connsiteY4" fmla="*/ 107633 h 812482"/>
              <a:gd name="connsiteX5" fmla="*/ 123825 w 723900"/>
              <a:gd name="connsiteY5" fmla="*/ 107633 h 812482"/>
              <a:gd name="connsiteX6" fmla="*/ 123825 w 723900"/>
              <a:gd name="connsiteY6" fmla="*/ 200749 h 812482"/>
              <a:gd name="connsiteX7" fmla="*/ 0 w 723900"/>
              <a:gd name="connsiteY7" fmla="*/ 303171 h 812482"/>
              <a:gd name="connsiteX8" fmla="*/ 0 w 723900"/>
              <a:gd name="connsiteY8" fmla="*/ 812483 h 812482"/>
              <a:gd name="connsiteX9" fmla="*/ 723900 w 723900"/>
              <a:gd name="connsiteY9" fmla="*/ 812483 h 812482"/>
              <a:gd name="connsiteX10" fmla="*/ 723900 w 723900"/>
              <a:gd name="connsiteY10" fmla="*/ 303171 h 812482"/>
              <a:gd name="connsiteX11" fmla="*/ 600075 w 723900"/>
              <a:gd name="connsiteY11" fmla="*/ 225514 h 812482"/>
              <a:gd name="connsiteX12" fmla="*/ 700240 w 723900"/>
              <a:gd name="connsiteY12" fmla="*/ 308381 h 812482"/>
              <a:gd name="connsiteX13" fmla="*/ 600075 w 723900"/>
              <a:gd name="connsiteY13" fmla="*/ 408489 h 812482"/>
              <a:gd name="connsiteX14" fmla="*/ 361950 w 723900"/>
              <a:gd name="connsiteY14" fmla="*/ 24813 h 812482"/>
              <a:gd name="connsiteX15" fmla="*/ 460800 w 723900"/>
              <a:gd name="connsiteY15" fmla="*/ 107633 h 812482"/>
              <a:gd name="connsiteX16" fmla="*/ 263100 w 723900"/>
              <a:gd name="connsiteY16" fmla="*/ 107633 h 812482"/>
              <a:gd name="connsiteX17" fmla="*/ 142875 w 723900"/>
              <a:gd name="connsiteY17" fmla="*/ 126683 h 812482"/>
              <a:gd name="connsiteX18" fmla="*/ 581025 w 723900"/>
              <a:gd name="connsiteY18" fmla="*/ 126683 h 812482"/>
              <a:gd name="connsiteX19" fmla="*/ 581025 w 723900"/>
              <a:gd name="connsiteY19" fmla="*/ 427539 h 812482"/>
              <a:gd name="connsiteX20" fmla="*/ 466249 w 723900"/>
              <a:gd name="connsiteY20" fmla="*/ 542315 h 812482"/>
              <a:gd name="connsiteX21" fmla="*/ 257651 w 723900"/>
              <a:gd name="connsiteY21" fmla="*/ 542315 h 812482"/>
              <a:gd name="connsiteX22" fmla="*/ 142875 w 723900"/>
              <a:gd name="connsiteY22" fmla="*/ 427539 h 812482"/>
              <a:gd name="connsiteX23" fmla="*/ 123825 w 723900"/>
              <a:gd name="connsiteY23" fmla="*/ 225476 h 812482"/>
              <a:gd name="connsiteX24" fmla="*/ 123825 w 723900"/>
              <a:gd name="connsiteY24" fmla="*/ 408489 h 812482"/>
              <a:gd name="connsiteX25" fmla="*/ 23660 w 723900"/>
              <a:gd name="connsiteY25" fmla="*/ 308324 h 812482"/>
              <a:gd name="connsiteX26" fmla="*/ 19212 w 723900"/>
              <a:gd name="connsiteY26" fmla="*/ 330813 h 812482"/>
              <a:gd name="connsiteX27" fmla="*/ 243707 w 723900"/>
              <a:gd name="connsiteY27" fmla="*/ 555308 h 812482"/>
              <a:gd name="connsiteX28" fmla="*/ 19212 w 723900"/>
              <a:gd name="connsiteY28" fmla="*/ 779802 h 812482"/>
              <a:gd name="connsiteX29" fmla="*/ 19078 w 723900"/>
              <a:gd name="connsiteY29" fmla="*/ 779801 h 812482"/>
              <a:gd name="connsiteX30" fmla="*/ 19050 w 723900"/>
              <a:gd name="connsiteY30" fmla="*/ 779736 h 812482"/>
              <a:gd name="connsiteX31" fmla="*/ 19050 w 723900"/>
              <a:gd name="connsiteY31" fmla="*/ 330879 h 812482"/>
              <a:gd name="connsiteX32" fmla="*/ 19146 w 723900"/>
              <a:gd name="connsiteY32" fmla="*/ 330785 h 812482"/>
              <a:gd name="connsiteX33" fmla="*/ 19212 w 723900"/>
              <a:gd name="connsiteY33" fmla="*/ 330813 h 812482"/>
              <a:gd name="connsiteX34" fmla="*/ 32680 w 723900"/>
              <a:gd name="connsiteY34" fmla="*/ 793271 h 812482"/>
              <a:gd name="connsiteX35" fmla="*/ 257851 w 723900"/>
              <a:gd name="connsiteY35" fmla="*/ 568100 h 812482"/>
              <a:gd name="connsiteX36" fmla="*/ 358140 w 723900"/>
              <a:gd name="connsiteY36" fmla="*/ 523237 h 812482"/>
              <a:gd name="connsiteX37" fmla="*/ 463020 w 723900"/>
              <a:gd name="connsiteY37" fmla="*/ 565033 h 812482"/>
              <a:gd name="connsiteX38" fmla="*/ 691220 w 723900"/>
              <a:gd name="connsiteY38" fmla="*/ 793271 h 812482"/>
              <a:gd name="connsiteX39" fmla="*/ 691219 w 723900"/>
              <a:gd name="connsiteY39" fmla="*/ 793405 h 812482"/>
              <a:gd name="connsiteX40" fmla="*/ 691153 w 723900"/>
              <a:gd name="connsiteY40" fmla="*/ 793433 h 812482"/>
              <a:gd name="connsiteX41" fmla="*/ 32747 w 723900"/>
              <a:gd name="connsiteY41" fmla="*/ 793433 h 812482"/>
              <a:gd name="connsiteX42" fmla="*/ 32653 w 723900"/>
              <a:gd name="connsiteY42" fmla="*/ 793336 h 812482"/>
              <a:gd name="connsiteX43" fmla="*/ 32680 w 723900"/>
              <a:gd name="connsiteY43" fmla="*/ 793271 h 812482"/>
              <a:gd name="connsiteX44" fmla="*/ 704688 w 723900"/>
              <a:gd name="connsiteY44" fmla="*/ 779802 h 812482"/>
              <a:gd name="connsiteX45" fmla="*/ 480193 w 723900"/>
              <a:gd name="connsiteY45" fmla="*/ 555308 h 812482"/>
              <a:gd name="connsiteX46" fmla="*/ 704688 w 723900"/>
              <a:gd name="connsiteY46" fmla="*/ 330813 h 812482"/>
              <a:gd name="connsiteX47" fmla="*/ 704822 w 723900"/>
              <a:gd name="connsiteY47" fmla="*/ 330814 h 812482"/>
              <a:gd name="connsiteX48" fmla="*/ 704850 w 723900"/>
              <a:gd name="connsiteY48" fmla="*/ 330879 h 812482"/>
              <a:gd name="connsiteX49" fmla="*/ 704850 w 723900"/>
              <a:gd name="connsiteY49" fmla="*/ 779736 h 812482"/>
              <a:gd name="connsiteX50" fmla="*/ 704754 w 723900"/>
              <a:gd name="connsiteY50" fmla="*/ 779830 h 812482"/>
              <a:gd name="connsiteX51" fmla="*/ 704688 w 723900"/>
              <a:gd name="connsiteY51" fmla="*/ 779802 h 8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23900" h="812482">
                <a:moveTo>
                  <a:pt x="600075" y="200749"/>
                </a:moveTo>
                <a:lnTo>
                  <a:pt x="600075" y="107633"/>
                </a:lnTo>
                <a:lnTo>
                  <a:pt x="490471" y="107633"/>
                </a:lnTo>
                <a:lnTo>
                  <a:pt x="361950" y="0"/>
                </a:lnTo>
                <a:lnTo>
                  <a:pt x="233429" y="107633"/>
                </a:lnTo>
                <a:lnTo>
                  <a:pt x="123825" y="107633"/>
                </a:lnTo>
                <a:lnTo>
                  <a:pt x="123825" y="200749"/>
                </a:lnTo>
                <a:lnTo>
                  <a:pt x="0" y="303171"/>
                </a:lnTo>
                <a:lnTo>
                  <a:pt x="0" y="812483"/>
                </a:lnTo>
                <a:lnTo>
                  <a:pt x="723900" y="812483"/>
                </a:lnTo>
                <a:lnTo>
                  <a:pt x="723900" y="303171"/>
                </a:lnTo>
                <a:close/>
                <a:moveTo>
                  <a:pt x="600075" y="225514"/>
                </a:moveTo>
                <a:lnTo>
                  <a:pt x="700240" y="308381"/>
                </a:lnTo>
                <a:lnTo>
                  <a:pt x="600075" y="408489"/>
                </a:lnTo>
                <a:close/>
                <a:moveTo>
                  <a:pt x="361950" y="24813"/>
                </a:moveTo>
                <a:lnTo>
                  <a:pt x="460800" y="107633"/>
                </a:lnTo>
                <a:lnTo>
                  <a:pt x="263100" y="107633"/>
                </a:lnTo>
                <a:close/>
                <a:moveTo>
                  <a:pt x="142875" y="126683"/>
                </a:moveTo>
                <a:lnTo>
                  <a:pt x="581025" y="126683"/>
                </a:lnTo>
                <a:lnTo>
                  <a:pt x="581025" y="427539"/>
                </a:lnTo>
                <a:lnTo>
                  <a:pt x="466249" y="542315"/>
                </a:lnTo>
                <a:cubicBezTo>
                  <a:pt x="406036" y="491402"/>
                  <a:pt x="317864" y="491402"/>
                  <a:pt x="257651" y="542315"/>
                </a:cubicBezTo>
                <a:lnTo>
                  <a:pt x="142875" y="427539"/>
                </a:lnTo>
                <a:close/>
                <a:moveTo>
                  <a:pt x="123825" y="225476"/>
                </a:moveTo>
                <a:lnTo>
                  <a:pt x="123825" y="408489"/>
                </a:lnTo>
                <a:lnTo>
                  <a:pt x="23660" y="308324"/>
                </a:lnTo>
                <a:close/>
                <a:moveTo>
                  <a:pt x="19212" y="330813"/>
                </a:moveTo>
                <a:lnTo>
                  <a:pt x="243707" y="555308"/>
                </a:lnTo>
                <a:lnTo>
                  <a:pt x="19212" y="779802"/>
                </a:lnTo>
                <a:cubicBezTo>
                  <a:pt x="19175" y="779839"/>
                  <a:pt x="19114" y="779838"/>
                  <a:pt x="19078" y="779801"/>
                </a:cubicBezTo>
                <a:cubicBezTo>
                  <a:pt x="19060" y="779783"/>
                  <a:pt x="19050" y="779760"/>
                  <a:pt x="19050" y="779736"/>
                </a:cubicBezTo>
                <a:lnTo>
                  <a:pt x="19050" y="330879"/>
                </a:lnTo>
                <a:cubicBezTo>
                  <a:pt x="19051" y="330827"/>
                  <a:pt x="19094" y="330785"/>
                  <a:pt x="19146" y="330785"/>
                </a:cubicBezTo>
                <a:cubicBezTo>
                  <a:pt x="19171" y="330786"/>
                  <a:pt x="19195" y="330796"/>
                  <a:pt x="19212" y="330813"/>
                </a:cubicBezTo>
                <a:close/>
                <a:moveTo>
                  <a:pt x="32680" y="793271"/>
                </a:moveTo>
                <a:lnTo>
                  <a:pt x="257851" y="568100"/>
                </a:lnTo>
                <a:cubicBezTo>
                  <a:pt x="284321" y="540882"/>
                  <a:pt x="320207" y="524829"/>
                  <a:pt x="358140" y="523237"/>
                </a:cubicBezTo>
                <a:cubicBezTo>
                  <a:pt x="397374" y="522071"/>
                  <a:pt x="435341" y="537201"/>
                  <a:pt x="463020" y="565033"/>
                </a:cubicBezTo>
                <a:lnTo>
                  <a:pt x="691220" y="793271"/>
                </a:lnTo>
                <a:cubicBezTo>
                  <a:pt x="691257" y="793308"/>
                  <a:pt x="691256" y="793369"/>
                  <a:pt x="691219" y="793405"/>
                </a:cubicBezTo>
                <a:cubicBezTo>
                  <a:pt x="691201" y="793422"/>
                  <a:pt x="691178" y="793433"/>
                  <a:pt x="691153" y="793433"/>
                </a:cubicBezTo>
                <a:lnTo>
                  <a:pt x="32747" y="793433"/>
                </a:lnTo>
                <a:cubicBezTo>
                  <a:pt x="32695" y="793432"/>
                  <a:pt x="32653" y="793389"/>
                  <a:pt x="32653" y="793336"/>
                </a:cubicBezTo>
                <a:cubicBezTo>
                  <a:pt x="32654" y="793312"/>
                  <a:pt x="32663" y="793288"/>
                  <a:pt x="32680" y="793271"/>
                </a:cubicBezTo>
                <a:close/>
                <a:moveTo>
                  <a:pt x="704688" y="779802"/>
                </a:moveTo>
                <a:lnTo>
                  <a:pt x="480193" y="555308"/>
                </a:lnTo>
                <a:lnTo>
                  <a:pt x="704688" y="330813"/>
                </a:lnTo>
                <a:cubicBezTo>
                  <a:pt x="704725" y="330776"/>
                  <a:pt x="704786" y="330777"/>
                  <a:pt x="704822" y="330814"/>
                </a:cubicBezTo>
                <a:cubicBezTo>
                  <a:pt x="704840" y="330832"/>
                  <a:pt x="704850" y="330855"/>
                  <a:pt x="704850" y="330879"/>
                </a:cubicBezTo>
                <a:lnTo>
                  <a:pt x="704850" y="779736"/>
                </a:lnTo>
                <a:cubicBezTo>
                  <a:pt x="704849" y="779788"/>
                  <a:pt x="704806" y="779830"/>
                  <a:pt x="704754" y="779830"/>
                </a:cubicBezTo>
                <a:cubicBezTo>
                  <a:pt x="704729" y="779829"/>
                  <a:pt x="704705" y="779819"/>
                  <a:pt x="704688" y="779802"/>
                </a:cubicBezTo>
                <a:close/>
              </a:path>
            </a:pathLst>
          </a:custGeom>
          <a:solidFill>
            <a:srgbClr val="ED4747"/>
          </a:solidFill>
          <a:ln w="9525" cap="flat">
            <a:noFill/>
            <a:prstDash val="solid"/>
            <a:miter/>
          </a:ln>
        </p:spPr>
        <p:txBody>
          <a:bodyPr rtlCol="0" anchor="ctr"/>
          <a:lstStyle/>
          <a:p>
            <a:endParaRPr lang="en-US"/>
          </a:p>
        </p:txBody>
      </p:sp>
      <p:grpSp>
        <p:nvGrpSpPr>
          <p:cNvPr id="2055" name="Key in envelope">
            <a:extLst>
              <a:ext uri="{FF2B5EF4-FFF2-40B4-BE49-F238E27FC236}">
                <a16:creationId xmlns:a16="http://schemas.microsoft.com/office/drawing/2014/main" id="{A2062471-9AD9-1CC7-EFA2-9BF3E18B71AA}"/>
              </a:ext>
            </a:extLst>
          </p:cNvPr>
          <p:cNvGrpSpPr/>
          <p:nvPr/>
        </p:nvGrpSpPr>
        <p:grpSpPr>
          <a:xfrm>
            <a:off x="9803704" y="3455159"/>
            <a:ext cx="484632" cy="539496"/>
            <a:chOff x="9039178" y="2714575"/>
            <a:chExt cx="723900" cy="812482"/>
          </a:xfrm>
        </p:grpSpPr>
        <p:sp>
          <p:nvSpPr>
            <p:cNvPr id="2056" name="Freeform: Shape 2055">
              <a:extLst>
                <a:ext uri="{FF2B5EF4-FFF2-40B4-BE49-F238E27FC236}">
                  <a16:creationId xmlns:a16="http://schemas.microsoft.com/office/drawing/2014/main" id="{8EDAB3F9-57EE-A1E1-ECB0-0B6845886190}"/>
                </a:ext>
              </a:extLst>
            </p:cNvPr>
            <p:cNvSpPr/>
            <p:nvPr/>
          </p:nvSpPr>
          <p:spPr>
            <a:xfrm>
              <a:off x="9039178" y="2714575"/>
              <a:ext cx="723900" cy="812482"/>
            </a:xfrm>
            <a:custGeom>
              <a:avLst/>
              <a:gdLst>
                <a:gd name="connsiteX0" fmla="*/ 600075 w 723900"/>
                <a:gd name="connsiteY0" fmla="*/ 200749 h 812482"/>
                <a:gd name="connsiteX1" fmla="*/ 600075 w 723900"/>
                <a:gd name="connsiteY1" fmla="*/ 107633 h 812482"/>
                <a:gd name="connsiteX2" fmla="*/ 490471 w 723900"/>
                <a:gd name="connsiteY2" fmla="*/ 107633 h 812482"/>
                <a:gd name="connsiteX3" fmla="*/ 361950 w 723900"/>
                <a:gd name="connsiteY3" fmla="*/ 0 h 812482"/>
                <a:gd name="connsiteX4" fmla="*/ 233429 w 723900"/>
                <a:gd name="connsiteY4" fmla="*/ 107633 h 812482"/>
                <a:gd name="connsiteX5" fmla="*/ 123825 w 723900"/>
                <a:gd name="connsiteY5" fmla="*/ 107633 h 812482"/>
                <a:gd name="connsiteX6" fmla="*/ 123825 w 723900"/>
                <a:gd name="connsiteY6" fmla="*/ 200749 h 812482"/>
                <a:gd name="connsiteX7" fmla="*/ 0 w 723900"/>
                <a:gd name="connsiteY7" fmla="*/ 303171 h 812482"/>
                <a:gd name="connsiteX8" fmla="*/ 0 w 723900"/>
                <a:gd name="connsiteY8" fmla="*/ 812483 h 812482"/>
                <a:gd name="connsiteX9" fmla="*/ 723900 w 723900"/>
                <a:gd name="connsiteY9" fmla="*/ 812483 h 812482"/>
                <a:gd name="connsiteX10" fmla="*/ 723900 w 723900"/>
                <a:gd name="connsiteY10" fmla="*/ 303171 h 812482"/>
                <a:gd name="connsiteX11" fmla="*/ 600075 w 723900"/>
                <a:gd name="connsiteY11" fmla="*/ 225514 h 812482"/>
                <a:gd name="connsiteX12" fmla="*/ 700240 w 723900"/>
                <a:gd name="connsiteY12" fmla="*/ 308381 h 812482"/>
                <a:gd name="connsiteX13" fmla="*/ 600075 w 723900"/>
                <a:gd name="connsiteY13" fmla="*/ 408489 h 812482"/>
                <a:gd name="connsiteX14" fmla="*/ 361950 w 723900"/>
                <a:gd name="connsiteY14" fmla="*/ 24813 h 812482"/>
                <a:gd name="connsiteX15" fmla="*/ 460800 w 723900"/>
                <a:gd name="connsiteY15" fmla="*/ 107633 h 812482"/>
                <a:gd name="connsiteX16" fmla="*/ 263100 w 723900"/>
                <a:gd name="connsiteY16" fmla="*/ 107633 h 812482"/>
                <a:gd name="connsiteX17" fmla="*/ 142875 w 723900"/>
                <a:gd name="connsiteY17" fmla="*/ 126683 h 812482"/>
                <a:gd name="connsiteX18" fmla="*/ 581025 w 723900"/>
                <a:gd name="connsiteY18" fmla="*/ 126683 h 812482"/>
                <a:gd name="connsiteX19" fmla="*/ 581025 w 723900"/>
                <a:gd name="connsiteY19" fmla="*/ 427539 h 812482"/>
                <a:gd name="connsiteX20" fmla="*/ 466249 w 723900"/>
                <a:gd name="connsiteY20" fmla="*/ 542315 h 812482"/>
                <a:gd name="connsiteX21" fmla="*/ 257651 w 723900"/>
                <a:gd name="connsiteY21" fmla="*/ 542315 h 812482"/>
                <a:gd name="connsiteX22" fmla="*/ 142875 w 723900"/>
                <a:gd name="connsiteY22" fmla="*/ 427539 h 812482"/>
                <a:gd name="connsiteX23" fmla="*/ 123825 w 723900"/>
                <a:gd name="connsiteY23" fmla="*/ 225476 h 812482"/>
                <a:gd name="connsiteX24" fmla="*/ 123825 w 723900"/>
                <a:gd name="connsiteY24" fmla="*/ 408489 h 812482"/>
                <a:gd name="connsiteX25" fmla="*/ 23660 w 723900"/>
                <a:gd name="connsiteY25" fmla="*/ 308324 h 812482"/>
                <a:gd name="connsiteX26" fmla="*/ 19212 w 723900"/>
                <a:gd name="connsiteY26" fmla="*/ 330813 h 812482"/>
                <a:gd name="connsiteX27" fmla="*/ 243707 w 723900"/>
                <a:gd name="connsiteY27" fmla="*/ 555308 h 812482"/>
                <a:gd name="connsiteX28" fmla="*/ 19212 w 723900"/>
                <a:gd name="connsiteY28" fmla="*/ 779802 h 812482"/>
                <a:gd name="connsiteX29" fmla="*/ 19078 w 723900"/>
                <a:gd name="connsiteY29" fmla="*/ 779801 h 812482"/>
                <a:gd name="connsiteX30" fmla="*/ 19050 w 723900"/>
                <a:gd name="connsiteY30" fmla="*/ 779736 h 812482"/>
                <a:gd name="connsiteX31" fmla="*/ 19050 w 723900"/>
                <a:gd name="connsiteY31" fmla="*/ 330879 h 812482"/>
                <a:gd name="connsiteX32" fmla="*/ 19146 w 723900"/>
                <a:gd name="connsiteY32" fmla="*/ 330785 h 812482"/>
                <a:gd name="connsiteX33" fmla="*/ 19212 w 723900"/>
                <a:gd name="connsiteY33" fmla="*/ 330813 h 812482"/>
                <a:gd name="connsiteX34" fmla="*/ 32680 w 723900"/>
                <a:gd name="connsiteY34" fmla="*/ 793271 h 812482"/>
                <a:gd name="connsiteX35" fmla="*/ 257851 w 723900"/>
                <a:gd name="connsiteY35" fmla="*/ 568100 h 812482"/>
                <a:gd name="connsiteX36" fmla="*/ 358140 w 723900"/>
                <a:gd name="connsiteY36" fmla="*/ 523237 h 812482"/>
                <a:gd name="connsiteX37" fmla="*/ 463020 w 723900"/>
                <a:gd name="connsiteY37" fmla="*/ 565033 h 812482"/>
                <a:gd name="connsiteX38" fmla="*/ 691220 w 723900"/>
                <a:gd name="connsiteY38" fmla="*/ 793271 h 812482"/>
                <a:gd name="connsiteX39" fmla="*/ 691219 w 723900"/>
                <a:gd name="connsiteY39" fmla="*/ 793405 h 812482"/>
                <a:gd name="connsiteX40" fmla="*/ 691153 w 723900"/>
                <a:gd name="connsiteY40" fmla="*/ 793433 h 812482"/>
                <a:gd name="connsiteX41" fmla="*/ 32747 w 723900"/>
                <a:gd name="connsiteY41" fmla="*/ 793433 h 812482"/>
                <a:gd name="connsiteX42" fmla="*/ 32653 w 723900"/>
                <a:gd name="connsiteY42" fmla="*/ 793336 h 812482"/>
                <a:gd name="connsiteX43" fmla="*/ 32680 w 723900"/>
                <a:gd name="connsiteY43" fmla="*/ 793271 h 812482"/>
                <a:gd name="connsiteX44" fmla="*/ 704688 w 723900"/>
                <a:gd name="connsiteY44" fmla="*/ 779802 h 812482"/>
                <a:gd name="connsiteX45" fmla="*/ 480193 w 723900"/>
                <a:gd name="connsiteY45" fmla="*/ 555308 h 812482"/>
                <a:gd name="connsiteX46" fmla="*/ 704688 w 723900"/>
                <a:gd name="connsiteY46" fmla="*/ 330813 h 812482"/>
                <a:gd name="connsiteX47" fmla="*/ 704822 w 723900"/>
                <a:gd name="connsiteY47" fmla="*/ 330814 h 812482"/>
                <a:gd name="connsiteX48" fmla="*/ 704850 w 723900"/>
                <a:gd name="connsiteY48" fmla="*/ 330879 h 812482"/>
                <a:gd name="connsiteX49" fmla="*/ 704850 w 723900"/>
                <a:gd name="connsiteY49" fmla="*/ 779736 h 812482"/>
                <a:gd name="connsiteX50" fmla="*/ 704754 w 723900"/>
                <a:gd name="connsiteY50" fmla="*/ 779830 h 812482"/>
                <a:gd name="connsiteX51" fmla="*/ 704688 w 723900"/>
                <a:gd name="connsiteY51" fmla="*/ 779802 h 8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23900" h="812482">
                  <a:moveTo>
                    <a:pt x="600075" y="200749"/>
                  </a:moveTo>
                  <a:lnTo>
                    <a:pt x="600075" y="107633"/>
                  </a:lnTo>
                  <a:lnTo>
                    <a:pt x="490471" y="107633"/>
                  </a:lnTo>
                  <a:lnTo>
                    <a:pt x="361950" y="0"/>
                  </a:lnTo>
                  <a:lnTo>
                    <a:pt x="233429" y="107633"/>
                  </a:lnTo>
                  <a:lnTo>
                    <a:pt x="123825" y="107633"/>
                  </a:lnTo>
                  <a:lnTo>
                    <a:pt x="123825" y="200749"/>
                  </a:lnTo>
                  <a:lnTo>
                    <a:pt x="0" y="303171"/>
                  </a:lnTo>
                  <a:lnTo>
                    <a:pt x="0" y="812483"/>
                  </a:lnTo>
                  <a:lnTo>
                    <a:pt x="723900" y="812483"/>
                  </a:lnTo>
                  <a:lnTo>
                    <a:pt x="723900" y="303171"/>
                  </a:lnTo>
                  <a:close/>
                  <a:moveTo>
                    <a:pt x="600075" y="225514"/>
                  </a:moveTo>
                  <a:lnTo>
                    <a:pt x="700240" y="308381"/>
                  </a:lnTo>
                  <a:lnTo>
                    <a:pt x="600075" y="408489"/>
                  </a:lnTo>
                  <a:close/>
                  <a:moveTo>
                    <a:pt x="361950" y="24813"/>
                  </a:moveTo>
                  <a:lnTo>
                    <a:pt x="460800" y="107633"/>
                  </a:lnTo>
                  <a:lnTo>
                    <a:pt x="263100" y="107633"/>
                  </a:lnTo>
                  <a:close/>
                  <a:moveTo>
                    <a:pt x="142875" y="126683"/>
                  </a:moveTo>
                  <a:lnTo>
                    <a:pt x="581025" y="126683"/>
                  </a:lnTo>
                  <a:lnTo>
                    <a:pt x="581025" y="427539"/>
                  </a:lnTo>
                  <a:lnTo>
                    <a:pt x="466249" y="542315"/>
                  </a:lnTo>
                  <a:cubicBezTo>
                    <a:pt x="406036" y="491402"/>
                    <a:pt x="317864" y="491402"/>
                    <a:pt x="257651" y="542315"/>
                  </a:cubicBezTo>
                  <a:lnTo>
                    <a:pt x="142875" y="427539"/>
                  </a:lnTo>
                  <a:close/>
                  <a:moveTo>
                    <a:pt x="123825" y="225476"/>
                  </a:moveTo>
                  <a:lnTo>
                    <a:pt x="123825" y="408489"/>
                  </a:lnTo>
                  <a:lnTo>
                    <a:pt x="23660" y="308324"/>
                  </a:lnTo>
                  <a:close/>
                  <a:moveTo>
                    <a:pt x="19212" y="330813"/>
                  </a:moveTo>
                  <a:lnTo>
                    <a:pt x="243707" y="555308"/>
                  </a:lnTo>
                  <a:lnTo>
                    <a:pt x="19212" y="779802"/>
                  </a:lnTo>
                  <a:cubicBezTo>
                    <a:pt x="19175" y="779839"/>
                    <a:pt x="19114" y="779838"/>
                    <a:pt x="19078" y="779801"/>
                  </a:cubicBezTo>
                  <a:cubicBezTo>
                    <a:pt x="19060" y="779783"/>
                    <a:pt x="19050" y="779760"/>
                    <a:pt x="19050" y="779736"/>
                  </a:cubicBezTo>
                  <a:lnTo>
                    <a:pt x="19050" y="330879"/>
                  </a:lnTo>
                  <a:cubicBezTo>
                    <a:pt x="19051" y="330827"/>
                    <a:pt x="19094" y="330785"/>
                    <a:pt x="19146" y="330785"/>
                  </a:cubicBezTo>
                  <a:cubicBezTo>
                    <a:pt x="19171" y="330786"/>
                    <a:pt x="19195" y="330796"/>
                    <a:pt x="19212" y="330813"/>
                  </a:cubicBezTo>
                  <a:close/>
                  <a:moveTo>
                    <a:pt x="32680" y="793271"/>
                  </a:moveTo>
                  <a:lnTo>
                    <a:pt x="257851" y="568100"/>
                  </a:lnTo>
                  <a:cubicBezTo>
                    <a:pt x="284321" y="540882"/>
                    <a:pt x="320207" y="524829"/>
                    <a:pt x="358140" y="523237"/>
                  </a:cubicBezTo>
                  <a:cubicBezTo>
                    <a:pt x="397374" y="522071"/>
                    <a:pt x="435341" y="537201"/>
                    <a:pt x="463020" y="565033"/>
                  </a:cubicBezTo>
                  <a:lnTo>
                    <a:pt x="691220" y="793271"/>
                  </a:lnTo>
                  <a:cubicBezTo>
                    <a:pt x="691257" y="793308"/>
                    <a:pt x="691256" y="793369"/>
                    <a:pt x="691219" y="793405"/>
                  </a:cubicBezTo>
                  <a:cubicBezTo>
                    <a:pt x="691201" y="793422"/>
                    <a:pt x="691178" y="793433"/>
                    <a:pt x="691153" y="793433"/>
                  </a:cubicBezTo>
                  <a:lnTo>
                    <a:pt x="32747" y="793433"/>
                  </a:lnTo>
                  <a:cubicBezTo>
                    <a:pt x="32695" y="793432"/>
                    <a:pt x="32653" y="793389"/>
                    <a:pt x="32653" y="793336"/>
                  </a:cubicBezTo>
                  <a:cubicBezTo>
                    <a:pt x="32654" y="793312"/>
                    <a:pt x="32663" y="793288"/>
                    <a:pt x="32680" y="793271"/>
                  </a:cubicBezTo>
                  <a:close/>
                  <a:moveTo>
                    <a:pt x="704688" y="779802"/>
                  </a:moveTo>
                  <a:lnTo>
                    <a:pt x="480193" y="555308"/>
                  </a:lnTo>
                  <a:lnTo>
                    <a:pt x="704688" y="330813"/>
                  </a:lnTo>
                  <a:cubicBezTo>
                    <a:pt x="704725" y="330776"/>
                    <a:pt x="704786" y="330777"/>
                    <a:pt x="704822" y="330814"/>
                  </a:cubicBezTo>
                  <a:cubicBezTo>
                    <a:pt x="704840" y="330832"/>
                    <a:pt x="704850" y="330855"/>
                    <a:pt x="704850" y="330879"/>
                  </a:cubicBezTo>
                  <a:lnTo>
                    <a:pt x="704850" y="779736"/>
                  </a:lnTo>
                  <a:cubicBezTo>
                    <a:pt x="704849" y="779788"/>
                    <a:pt x="704806" y="779830"/>
                    <a:pt x="704754" y="779830"/>
                  </a:cubicBezTo>
                  <a:cubicBezTo>
                    <a:pt x="704729" y="779829"/>
                    <a:pt x="704705" y="779819"/>
                    <a:pt x="704688" y="779802"/>
                  </a:cubicBezTo>
                  <a:close/>
                </a:path>
              </a:pathLst>
            </a:custGeom>
            <a:solidFill>
              <a:srgbClr val="ED4747"/>
            </a:solidFill>
            <a:ln w="9525" cap="flat">
              <a:noFill/>
              <a:prstDash val="solid"/>
              <a:miter/>
            </a:ln>
          </p:spPr>
          <p:txBody>
            <a:bodyPr rtlCol="0" anchor="ctr"/>
            <a:lstStyle/>
            <a:p>
              <a:endParaRPr lang="en-US"/>
            </a:p>
          </p:txBody>
        </p:sp>
        <p:pic>
          <p:nvPicPr>
            <p:cNvPr id="2057" name="Graphic 2056" descr="Key with solid fill">
              <a:extLst>
                <a:ext uri="{FF2B5EF4-FFF2-40B4-BE49-F238E27FC236}">
                  <a16:creationId xmlns:a16="http://schemas.microsoft.com/office/drawing/2014/main" id="{C32B5687-1BB9-204C-C6A3-61F0388817D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197444" y="2827736"/>
              <a:ext cx="413126" cy="413126"/>
            </a:xfrm>
            <a:prstGeom prst="rect">
              <a:avLst/>
            </a:prstGeom>
          </p:spPr>
        </p:pic>
      </p:grpSp>
      <p:sp>
        <p:nvSpPr>
          <p:cNvPr id="2" name="Title 1">
            <a:extLst>
              <a:ext uri="{FF2B5EF4-FFF2-40B4-BE49-F238E27FC236}">
                <a16:creationId xmlns:a16="http://schemas.microsoft.com/office/drawing/2014/main" id="{45EAA5CA-54CF-B3E5-8BBF-96FDA8E34B7A}"/>
              </a:ext>
            </a:extLst>
          </p:cNvPr>
          <p:cNvSpPr>
            <a:spLocks noGrp="1"/>
          </p:cNvSpPr>
          <p:nvPr>
            <p:ph type="title"/>
          </p:nvPr>
        </p:nvSpPr>
        <p:spPr/>
        <p:txBody>
          <a:bodyPr/>
          <a:lstStyle/>
          <a:p>
            <a:r>
              <a:rPr lang="en-US">
                <a:cs typeface="Calibri Light"/>
              </a:rPr>
              <a:t>Public Key Poisoning</a:t>
            </a:r>
            <a:endParaRPr lang="en-US"/>
          </a:p>
        </p:txBody>
      </p:sp>
      <p:sp>
        <p:nvSpPr>
          <p:cNvPr id="6" name="Slide Number Placeholder 5">
            <a:extLst>
              <a:ext uri="{FF2B5EF4-FFF2-40B4-BE49-F238E27FC236}">
                <a16:creationId xmlns:a16="http://schemas.microsoft.com/office/drawing/2014/main" id="{DB43A0BB-EEDA-04A5-EB8F-50366BCDC6B9}"/>
              </a:ext>
            </a:extLst>
          </p:cNvPr>
          <p:cNvSpPr>
            <a:spLocks noGrp="1"/>
          </p:cNvSpPr>
          <p:nvPr>
            <p:ph type="sldNum" sz="quarter" idx="12"/>
          </p:nvPr>
        </p:nvSpPr>
        <p:spPr/>
        <p:txBody>
          <a:bodyPr/>
          <a:lstStyle/>
          <a:p>
            <a:fld id="{A8AB81F3-D877-40AB-B9C6-5DBC3A20DFE8}" type="slidenum">
              <a:rPr lang="en-US" smtClean="0"/>
              <a:t>8</a:t>
            </a:fld>
            <a:endParaRPr lang="en-US"/>
          </a:p>
        </p:txBody>
      </p:sp>
      <p:pic>
        <p:nvPicPr>
          <p:cNvPr id="2054" name="Gandalf" descr="See the source image">
            <a:extLst>
              <a:ext uri="{FF2B5EF4-FFF2-40B4-BE49-F238E27FC236}">
                <a16:creationId xmlns:a16="http://schemas.microsoft.com/office/drawing/2014/main" id="{284680E1-F6A6-9E87-BEA9-3CD0451185F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50678" y="1543182"/>
            <a:ext cx="929379" cy="92937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Keygen Textbox">
                <a:extLst>
                  <a:ext uri="{FF2B5EF4-FFF2-40B4-BE49-F238E27FC236}">
                    <a16:creationId xmlns:a16="http://schemas.microsoft.com/office/drawing/2014/main" id="{DE950BF2-E782-9CCB-9617-4B46719D3DC9}"/>
                  </a:ext>
                </a:extLst>
              </p:cNvPr>
              <p:cNvSpPr txBox="1"/>
              <p:nvPr/>
            </p:nvSpPr>
            <p:spPr>
              <a:xfrm>
                <a:off x="4064945" y="2735528"/>
                <a:ext cx="138544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𝐾𝑒𝑦𝑔𝑒𝑛</m:t>
                      </m:r>
                      <m:r>
                        <a:rPr lang="en-US" sz="2400" b="0" i="1" smtClean="0">
                          <a:latin typeface="Cambria Math" panose="02040503050406030204" pitchFamily="18" charset="0"/>
                        </a:rPr>
                        <m:t>()</m:t>
                      </m:r>
                    </m:oMath>
                  </m:oMathPara>
                </a14:m>
                <a:endParaRPr lang="en-US" sz="2400"/>
              </a:p>
            </p:txBody>
          </p:sp>
        </mc:Choice>
        <mc:Fallback xmlns="">
          <p:sp>
            <p:nvSpPr>
              <p:cNvPr id="4" name="Keygen Textbox">
                <a:extLst>
                  <a:ext uri="{FF2B5EF4-FFF2-40B4-BE49-F238E27FC236}">
                    <a16:creationId xmlns:a16="http://schemas.microsoft.com/office/drawing/2014/main" id="{DE950BF2-E782-9CCB-9617-4B46719D3DC9}"/>
                  </a:ext>
                </a:extLst>
              </p:cNvPr>
              <p:cNvSpPr txBox="1">
                <a:spLocks noRot="1" noChangeAspect="1" noMove="1" noResize="1" noEditPoints="1" noAdjustHandles="1" noChangeArrowheads="1" noChangeShapeType="1" noTextEdit="1"/>
              </p:cNvSpPr>
              <p:nvPr/>
            </p:nvSpPr>
            <p:spPr>
              <a:xfrm>
                <a:off x="4064945" y="2735528"/>
                <a:ext cx="1385443" cy="369332"/>
              </a:xfrm>
              <a:prstGeom prst="rect">
                <a:avLst/>
              </a:prstGeom>
              <a:blipFill>
                <a:blip r:embed="rId18"/>
                <a:stretch>
                  <a:fillRect l="-7048" r="-7489" b="-35000"/>
                </a:stretch>
              </a:blipFill>
            </p:spPr>
            <p:txBody>
              <a:bodyPr/>
              <a:lstStyle/>
              <a:p>
                <a:r>
                  <a:rPr lang="en-US">
                    <a:noFill/>
                  </a:rPr>
                  <a:t> </a:t>
                </a:r>
              </a:p>
            </p:txBody>
          </p:sp>
        </mc:Fallback>
      </mc:AlternateContent>
      <p:pic>
        <p:nvPicPr>
          <p:cNvPr id="20" name="Big aes key 1" descr="Key with solid fill">
            <a:extLst>
              <a:ext uri="{FF2B5EF4-FFF2-40B4-BE49-F238E27FC236}">
                <a16:creationId xmlns:a16="http://schemas.microsoft.com/office/drawing/2014/main" id="{ABFB26D2-405E-942E-0686-CC6F87BE71E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9561388" y="2636495"/>
            <a:ext cx="484632" cy="484632"/>
          </a:xfrm>
          <a:prstGeom prst="rect">
            <a:avLst/>
          </a:prstGeom>
        </p:spPr>
      </p:pic>
      <p:cxnSp>
        <p:nvCxnSpPr>
          <p:cNvPr id="22" name="keygen to keys">
            <a:extLst>
              <a:ext uri="{FF2B5EF4-FFF2-40B4-BE49-F238E27FC236}">
                <a16:creationId xmlns:a16="http://schemas.microsoft.com/office/drawing/2014/main" id="{18C61CB3-D5EE-68ED-648E-7D3E73C99439}"/>
              </a:ext>
            </a:extLst>
          </p:cNvPr>
          <p:cNvCxnSpPr>
            <a:cxnSpLocks/>
          </p:cNvCxnSpPr>
          <p:nvPr/>
        </p:nvCxnSpPr>
        <p:spPr>
          <a:xfrm flipH="1">
            <a:off x="3700969" y="2920194"/>
            <a:ext cx="36576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5" name="sk">
            <a:extLst>
              <a:ext uri="{FF2B5EF4-FFF2-40B4-BE49-F238E27FC236}">
                <a16:creationId xmlns:a16="http://schemas.microsoft.com/office/drawing/2014/main" id="{6D512D35-7E5B-96B7-60D9-DD50A37033CA}"/>
              </a:ext>
            </a:extLst>
          </p:cNvPr>
          <p:cNvGrpSpPr/>
          <p:nvPr/>
        </p:nvGrpSpPr>
        <p:grpSpPr>
          <a:xfrm>
            <a:off x="2756223" y="2534062"/>
            <a:ext cx="497750" cy="773717"/>
            <a:chOff x="2730878" y="2587936"/>
            <a:chExt cx="497750" cy="773717"/>
          </a:xfrm>
        </p:grpSpPr>
        <p:pic>
          <p:nvPicPr>
            <p:cNvPr id="13" name="Graphic 12" descr="Old Key outline">
              <a:extLst>
                <a:ext uri="{FF2B5EF4-FFF2-40B4-BE49-F238E27FC236}">
                  <a16:creationId xmlns:a16="http://schemas.microsoft.com/office/drawing/2014/main" id="{F514BC98-5F05-191B-ABC0-3B381E3B454D}"/>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743996" y="2587936"/>
              <a:ext cx="484632" cy="484632"/>
            </a:xfrm>
            <a:prstGeom prst="rect">
              <a:avLst/>
            </a:prstGeom>
          </p:spPr>
        </p:pic>
        <p:sp>
          <p:nvSpPr>
            <p:cNvPr id="34" name="TextBox 33">
              <a:extLst>
                <a:ext uri="{FF2B5EF4-FFF2-40B4-BE49-F238E27FC236}">
                  <a16:creationId xmlns:a16="http://schemas.microsoft.com/office/drawing/2014/main" id="{C7018717-9C18-2074-D152-6B3B0EBC6F24}"/>
                </a:ext>
              </a:extLst>
            </p:cNvPr>
            <p:cNvSpPr txBox="1"/>
            <p:nvPr/>
          </p:nvSpPr>
          <p:spPr>
            <a:xfrm>
              <a:off x="2730878" y="2961543"/>
              <a:ext cx="402674" cy="400110"/>
            </a:xfrm>
            <a:prstGeom prst="rect">
              <a:avLst/>
            </a:prstGeom>
            <a:noFill/>
          </p:spPr>
          <p:txBody>
            <a:bodyPr wrap="none" rtlCol="0">
              <a:spAutoFit/>
            </a:bodyPr>
            <a:lstStyle/>
            <a:p>
              <a:r>
                <a:rPr lang="en-US" sz="2000" err="1">
                  <a:solidFill>
                    <a:srgbClr val="ED4747"/>
                  </a:solidFill>
                </a:rPr>
                <a:t>sk</a:t>
              </a:r>
              <a:endParaRPr lang="en-US">
                <a:solidFill>
                  <a:srgbClr val="ED4747"/>
                </a:solidFill>
              </a:endParaRPr>
            </a:p>
          </p:txBody>
        </p:sp>
      </p:grpSp>
      <p:cxnSp>
        <p:nvCxnSpPr>
          <p:cNvPr id="53" name="enc to dec">
            <a:extLst>
              <a:ext uri="{FF2B5EF4-FFF2-40B4-BE49-F238E27FC236}">
                <a16:creationId xmlns:a16="http://schemas.microsoft.com/office/drawing/2014/main" id="{BBD53CC9-1771-049C-0357-B974F8237C29}"/>
              </a:ext>
            </a:extLst>
          </p:cNvPr>
          <p:cNvCxnSpPr>
            <a:cxnSpLocks/>
          </p:cNvCxnSpPr>
          <p:nvPr/>
        </p:nvCxnSpPr>
        <p:spPr>
          <a:xfrm flipH="1">
            <a:off x="4350954" y="4683887"/>
            <a:ext cx="3199724" cy="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4" name="Dec textbox">
                <a:extLst>
                  <a:ext uri="{FF2B5EF4-FFF2-40B4-BE49-F238E27FC236}">
                    <a16:creationId xmlns:a16="http://schemas.microsoft.com/office/drawing/2014/main" id="{DB4D893D-66CF-E8A6-DEAB-C8BFC1957C15}"/>
                  </a:ext>
                </a:extLst>
              </p:cNvPr>
              <p:cNvSpPr txBox="1"/>
              <p:nvPr/>
            </p:nvSpPr>
            <p:spPr>
              <a:xfrm>
                <a:off x="1900133" y="4458047"/>
                <a:ext cx="246689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𝐷𝑒𝑐𝑎𝑝𝑠</m:t>
                      </m:r>
                      <m:r>
                        <a:rPr lang="en-US" sz="2400" b="0" i="1" smtClean="0">
                          <a:latin typeface="Cambria Math" panose="02040503050406030204" pitchFamily="18" charset="0"/>
                        </a:rPr>
                        <m:t>(       ;        )</m:t>
                      </m:r>
                    </m:oMath>
                  </m:oMathPara>
                </a14:m>
                <a:endParaRPr lang="en-US" sz="2400"/>
              </a:p>
            </p:txBody>
          </p:sp>
        </mc:Choice>
        <mc:Fallback xmlns="">
          <p:sp>
            <p:nvSpPr>
              <p:cNvPr id="54" name="Dec textbox">
                <a:extLst>
                  <a:ext uri="{FF2B5EF4-FFF2-40B4-BE49-F238E27FC236}">
                    <a16:creationId xmlns:a16="http://schemas.microsoft.com/office/drawing/2014/main" id="{DB4D893D-66CF-E8A6-DEAB-C8BFC1957C15}"/>
                  </a:ext>
                </a:extLst>
              </p:cNvPr>
              <p:cNvSpPr txBox="1">
                <a:spLocks noRot="1" noChangeAspect="1" noMove="1" noResize="1" noEditPoints="1" noAdjustHandles="1" noChangeArrowheads="1" noChangeShapeType="1" noTextEdit="1"/>
              </p:cNvSpPr>
              <p:nvPr/>
            </p:nvSpPr>
            <p:spPr>
              <a:xfrm>
                <a:off x="1900133" y="4458047"/>
                <a:ext cx="2466894" cy="369332"/>
              </a:xfrm>
              <a:prstGeom prst="rect">
                <a:avLst/>
              </a:prstGeom>
              <a:blipFill>
                <a:blip r:embed="rId21"/>
                <a:stretch>
                  <a:fillRect l="-3960" r="-3960" b="-34426"/>
                </a:stretch>
              </a:blipFill>
            </p:spPr>
            <p:txBody>
              <a:bodyPr/>
              <a:lstStyle/>
              <a:p>
                <a:r>
                  <a:rPr lang="en-US">
                    <a:noFill/>
                  </a:rPr>
                  <a:t> </a:t>
                </a:r>
              </a:p>
            </p:txBody>
          </p:sp>
        </mc:Fallback>
      </mc:AlternateContent>
      <p:pic>
        <p:nvPicPr>
          <p:cNvPr id="62" name="dec sk" descr="Old Key outline">
            <a:extLst>
              <a:ext uri="{FF2B5EF4-FFF2-40B4-BE49-F238E27FC236}">
                <a16:creationId xmlns:a16="http://schemas.microsoft.com/office/drawing/2014/main" id="{A289D523-B637-6444-A7A8-43AC4982877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043895" y="4386714"/>
            <a:ext cx="484632" cy="484632"/>
          </a:xfrm>
          <a:prstGeom prst="rect">
            <a:avLst/>
          </a:prstGeom>
        </p:spPr>
      </p:pic>
      <p:cxnSp>
        <p:nvCxnSpPr>
          <p:cNvPr id="2077" name="aes key to msg">
            <a:extLst>
              <a:ext uri="{FF2B5EF4-FFF2-40B4-BE49-F238E27FC236}">
                <a16:creationId xmlns:a16="http://schemas.microsoft.com/office/drawing/2014/main" id="{7BFA7FD8-7FA2-0E1C-B1BF-0623DDFB5B50}"/>
              </a:ext>
            </a:extLst>
          </p:cNvPr>
          <p:cNvCxnSpPr>
            <a:cxnSpLocks/>
          </p:cNvCxnSpPr>
          <p:nvPr/>
        </p:nvCxnSpPr>
        <p:spPr>
          <a:xfrm flipH="1">
            <a:off x="9545014" y="3112147"/>
            <a:ext cx="217091" cy="306139"/>
          </a:xfrm>
          <a:prstGeom prst="straightConnector1">
            <a:avLst/>
          </a:prstGeom>
          <a:ln w="57150">
            <a:solidFill>
              <a:srgbClr val="ED4747"/>
            </a:solidFill>
            <a:tailEnd type="triangle"/>
          </a:ln>
        </p:spPr>
        <p:style>
          <a:lnRef idx="1">
            <a:schemeClr val="accent1"/>
          </a:lnRef>
          <a:fillRef idx="0">
            <a:schemeClr val="accent1"/>
          </a:fillRef>
          <a:effectRef idx="0">
            <a:schemeClr val="accent1"/>
          </a:effectRef>
          <a:fontRef idx="minor">
            <a:schemeClr val="tx1"/>
          </a:fontRef>
        </p:style>
      </p:cxnSp>
      <p:cxnSp>
        <p:nvCxnSpPr>
          <p:cNvPr id="2083" name="dec to dec msg">
            <a:extLst>
              <a:ext uri="{FF2B5EF4-FFF2-40B4-BE49-F238E27FC236}">
                <a16:creationId xmlns:a16="http://schemas.microsoft.com/office/drawing/2014/main" id="{CDD6D97A-B9A8-8A34-4A11-9A85DA3F918F}"/>
              </a:ext>
            </a:extLst>
          </p:cNvPr>
          <p:cNvCxnSpPr>
            <a:cxnSpLocks/>
          </p:cNvCxnSpPr>
          <p:nvPr/>
        </p:nvCxnSpPr>
        <p:spPr>
          <a:xfrm flipH="1" flipV="1">
            <a:off x="1662481" y="4634303"/>
            <a:ext cx="274320" cy="0"/>
          </a:xfrm>
          <a:prstGeom prst="straightConnector1">
            <a:avLst/>
          </a:prstGeom>
          <a:ln w="57150">
            <a:solidFill>
              <a:srgbClr val="ED4747"/>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E0B23B5-FB4B-E27B-B871-C2806997B10A}"/>
              </a:ext>
            </a:extLst>
          </p:cNvPr>
          <p:cNvSpPr txBox="1"/>
          <p:nvPr/>
        </p:nvSpPr>
        <p:spPr>
          <a:xfrm>
            <a:off x="3237788" y="2916110"/>
            <a:ext cx="436338" cy="400110"/>
          </a:xfrm>
          <a:prstGeom prst="rect">
            <a:avLst/>
          </a:prstGeom>
          <a:noFill/>
        </p:spPr>
        <p:txBody>
          <a:bodyPr wrap="none" rtlCol="0">
            <a:spAutoFit/>
          </a:bodyPr>
          <a:lstStyle/>
          <a:p>
            <a:r>
              <a:rPr lang="en-US" sz="2000">
                <a:solidFill>
                  <a:srgbClr val="0085CA"/>
                </a:solidFill>
              </a:rPr>
              <a:t>pk</a:t>
            </a:r>
            <a:endParaRPr lang="en-US">
              <a:solidFill>
                <a:srgbClr val="0085CA"/>
              </a:solidFill>
            </a:endParaRPr>
          </a:p>
        </p:txBody>
      </p:sp>
      <p:pic>
        <p:nvPicPr>
          <p:cNvPr id="9" name="Unlocked lock1" descr="Unlock outline" hidden="1">
            <a:extLst>
              <a:ext uri="{FF2B5EF4-FFF2-40B4-BE49-F238E27FC236}">
                <a16:creationId xmlns:a16="http://schemas.microsoft.com/office/drawing/2014/main" id="{4351FBF2-E0DB-B773-FD9B-478873F84F3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206699" y="2556687"/>
            <a:ext cx="484632" cy="484632"/>
          </a:xfrm>
          <a:prstGeom prst="rect">
            <a:avLst/>
          </a:prstGeom>
        </p:spPr>
      </p:pic>
      <p:cxnSp>
        <p:nvCxnSpPr>
          <p:cNvPr id="24" name="Straight Arrow Connector 23">
            <a:extLst>
              <a:ext uri="{FF2B5EF4-FFF2-40B4-BE49-F238E27FC236}">
                <a16:creationId xmlns:a16="http://schemas.microsoft.com/office/drawing/2014/main" id="{DA245FA1-366D-E70E-69AD-D6347C262360}"/>
              </a:ext>
            </a:extLst>
          </p:cNvPr>
          <p:cNvCxnSpPr>
            <a:cxnSpLocks/>
          </p:cNvCxnSpPr>
          <p:nvPr/>
        </p:nvCxnSpPr>
        <p:spPr>
          <a:xfrm>
            <a:off x="4350954" y="3819856"/>
            <a:ext cx="319972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2058" name="Unlocked lock 3" descr="Unlock outline" hidden="1">
            <a:extLst>
              <a:ext uri="{FF2B5EF4-FFF2-40B4-BE49-F238E27FC236}">
                <a16:creationId xmlns:a16="http://schemas.microsoft.com/office/drawing/2014/main" id="{88DACDB9-072C-26CC-1F5A-A6B2129642A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5679521" y="3283273"/>
            <a:ext cx="484632" cy="484632"/>
          </a:xfrm>
          <a:prstGeom prst="rect">
            <a:avLst/>
          </a:prstGeom>
        </p:spPr>
      </p:pic>
      <p:pic>
        <p:nvPicPr>
          <p:cNvPr id="3" name="Big aes key 2" descr="Key with solid fill" hidden="1">
            <a:extLst>
              <a:ext uri="{FF2B5EF4-FFF2-40B4-BE49-F238E27FC236}">
                <a16:creationId xmlns:a16="http://schemas.microsoft.com/office/drawing/2014/main" id="{297B1ECE-D384-2084-41E3-0F55A7373DD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368539" y="4377836"/>
            <a:ext cx="484632" cy="484632"/>
          </a:xfrm>
          <a:prstGeom prst="rect">
            <a:avLst/>
          </a:prstGeom>
        </p:spPr>
      </p:pic>
      <p:cxnSp>
        <p:nvCxnSpPr>
          <p:cNvPr id="19" name="dec msg to key">
            <a:extLst>
              <a:ext uri="{FF2B5EF4-FFF2-40B4-BE49-F238E27FC236}">
                <a16:creationId xmlns:a16="http://schemas.microsoft.com/office/drawing/2014/main" id="{BD15AE97-8846-9C18-59C4-2DA2A3CAEEAC}"/>
              </a:ext>
            </a:extLst>
          </p:cNvPr>
          <p:cNvCxnSpPr>
            <a:cxnSpLocks/>
          </p:cNvCxnSpPr>
          <p:nvPr/>
        </p:nvCxnSpPr>
        <p:spPr>
          <a:xfrm flipH="1">
            <a:off x="876703" y="4630945"/>
            <a:ext cx="274320" cy="0"/>
          </a:xfrm>
          <a:prstGeom prst="straightConnector1">
            <a:avLst/>
          </a:prstGeom>
          <a:ln w="57150">
            <a:solidFill>
              <a:srgbClr val="ED4747"/>
            </a:solidFill>
            <a:tailEnd type="triangle"/>
          </a:ln>
        </p:spPr>
        <p:style>
          <a:lnRef idx="1">
            <a:schemeClr val="accent1"/>
          </a:lnRef>
          <a:fillRef idx="0">
            <a:schemeClr val="accent1"/>
          </a:fillRef>
          <a:effectRef idx="0">
            <a:schemeClr val="accent1"/>
          </a:effectRef>
          <a:fontRef idx="minor">
            <a:schemeClr val="tx1"/>
          </a:fontRef>
        </p:style>
      </p:cxnSp>
      <p:pic>
        <p:nvPicPr>
          <p:cNvPr id="8" name="Coins" descr="Stacks of gold coins">
            <a:extLst>
              <a:ext uri="{FF2B5EF4-FFF2-40B4-BE49-F238E27FC236}">
                <a16:creationId xmlns:a16="http://schemas.microsoft.com/office/drawing/2014/main" id="{3BD27439-F77F-DFA7-0CE9-DB169C73F4CC}"/>
              </a:ext>
            </a:extLst>
          </p:cNvPr>
          <p:cNvPicPr>
            <a:picLocks noChangeAspect="1"/>
          </p:cNvPicPr>
          <p:nvPr/>
        </p:nvPicPr>
        <p:blipFill>
          <a:blip r:embed="rId22">
            <a:extLst>
              <a:ext uri="{28A0092B-C50C-407E-A947-70E740481C1C}">
                <a14:useLocalDpi xmlns:a14="http://schemas.microsoft.com/office/drawing/2010/main" val="0"/>
              </a:ext>
            </a:extLst>
          </a:blip>
          <a:srcRect/>
          <a:stretch/>
        </p:blipFill>
        <p:spPr>
          <a:xfrm>
            <a:off x="9112683" y="3658312"/>
            <a:ext cx="484632" cy="323088"/>
          </a:xfrm>
          <a:prstGeom prst="rect">
            <a:avLst/>
          </a:prstGeom>
        </p:spPr>
      </p:pic>
      <p:cxnSp>
        <p:nvCxnSpPr>
          <p:cNvPr id="27" name="aes key to msg">
            <a:extLst>
              <a:ext uri="{FF2B5EF4-FFF2-40B4-BE49-F238E27FC236}">
                <a16:creationId xmlns:a16="http://schemas.microsoft.com/office/drawing/2014/main" id="{80FADAFA-F27F-8D6E-6496-57B1082C7CC9}"/>
              </a:ext>
            </a:extLst>
          </p:cNvPr>
          <p:cNvCxnSpPr>
            <a:cxnSpLocks/>
          </p:cNvCxnSpPr>
          <p:nvPr/>
        </p:nvCxnSpPr>
        <p:spPr>
          <a:xfrm>
            <a:off x="9813785" y="3115941"/>
            <a:ext cx="217091" cy="306139"/>
          </a:xfrm>
          <a:prstGeom prst="straightConnector1">
            <a:avLst/>
          </a:prstGeom>
          <a:ln w="57150">
            <a:solidFill>
              <a:srgbClr val="ED4747"/>
            </a:solidFill>
            <a:tailEnd type="triangle"/>
          </a:ln>
        </p:spPr>
        <p:style>
          <a:lnRef idx="1">
            <a:schemeClr val="accent1"/>
          </a:lnRef>
          <a:fillRef idx="0">
            <a:schemeClr val="accent1"/>
          </a:fillRef>
          <a:effectRef idx="0">
            <a:schemeClr val="accent1"/>
          </a:effectRef>
          <a:fontRef idx="minor">
            <a:schemeClr val="tx1"/>
          </a:fontRef>
        </p:style>
      </p:cxnSp>
      <p:pic>
        <p:nvPicPr>
          <p:cNvPr id="28" name="Unlocked lock 2" descr="Unlock outline" hidden="1">
            <a:extLst>
              <a:ext uri="{FF2B5EF4-FFF2-40B4-BE49-F238E27FC236}">
                <a16:creationId xmlns:a16="http://schemas.microsoft.com/office/drawing/2014/main" id="{F312B004-F683-7690-EDC6-44D9D7515E2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99375" y="5507729"/>
            <a:ext cx="484632" cy="484632"/>
          </a:xfrm>
          <a:prstGeom prst="rect">
            <a:avLst/>
          </a:prstGeom>
        </p:spPr>
      </p:pic>
      <p:pic>
        <p:nvPicPr>
          <p:cNvPr id="49" name="Coins 2" descr="Stacks of gold coins">
            <a:extLst>
              <a:ext uri="{FF2B5EF4-FFF2-40B4-BE49-F238E27FC236}">
                <a16:creationId xmlns:a16="http://schemas.microsoft.com/office/drawing/2014/main" id="{74502FE9-9634-0B86-A2E1-DE6DC19BA3C9}"/>
              </a:ext>
            </a:extLst>
          </p:cNvPr>
          <p:cNvPicPr>
            <a:picLocks noChangeAspect="1"/>
          </p:cNvPicPr>
          <p:nvPr/>
        </p:nvPicPr>
        <p:blipFill>
          <a:blip r:embed="rId22">
            <a:extLst>
              <a:ext uri="{28A0092B-C50C-407E-A947-70E740481C1C}">
                <a14:useLocalDpi xmlns:a14="http://schemas.microsoft.com/office/drawing/2010/main" val="0"/>
              </a:ext>
            </a:extLst>
          </a:blip>
          <a:srcRect/>
          <a:stretch/>
        </p:blipFill>
        <p:spPr>
          <a:xfrm>
            <a:off x="1663615" y="5644228"/>
            <a:ext cx="484632" cy="323088"/>
          </a:xfrm>
          <a:prstGeom prst="rect">
            <a:avLst/>
          </a:prstGeom>
        </p:spPr>
      </p:pic>
      <p:cxnSp>
        <p:nvCxnSpPr>
          <p:cNvPr id="57" name="aes key 2 to coins">
            <a:extLst>
              <a:ext uri="{FF2B5EF4-FFF2-40B4-BE49-F238E27FC236}">
                <a16:creationId xmlns:a16="http://schemas.microsoft.com/office/drawing/2014/main" id="{55CFCCEC-8048-9C5A-E63A-84C54E361375}"/>
              </a:ext>
            </a:extLst>
          </p:cNvPr>
          <p:cNvCxnSpPr>
            <a:cxnSpLocks/>
          </p:cNvCxnSpPr>
          <p:nvPr/>
        </p:nvCxnSpPr>
        <p:spPr>
          <a:xfrm>
            <a:off x="749998" y="4862282"/>
            <a:ext cx="932688" cy="576072"/>
          </a:xfrm>
          <a:prstGeom prst="straightConnector1">
            <a:avLst/>
          </a:prstGeom>
          <a:ln w="57150">
            <a:solidFill>
              <a:srgbClr val="ED4747"/>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73" name="Equals ?" hidden="1">
                <a:extLst>
                  <a:ext uri="{FF2B5EF4-FFF2-40B4-BE49-F238E27FC236}">
                    <a16:creationId xmlns:a16="http://schemas.microsoft.com/office/drawing/2014/main" id="{8B202BBB-BF85-C6DD-7A49-DA73DA7CB2B4}"/>
                  </a:ext>
                </a:extLst>
              </p:cNvPr>
              <p:cNvSpPr txBox="1"/>
              <p:nvPr/>
            </p:nvSpPr>
            <p:spPr>
              <a:xfrm>
                <a:off x="3076897" y="5279337"/>
                <a:ext cx="226023" cy="61343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400" b="0" i="1" smtClean="0">
                              <a:solidFill>
                                <a:srgbClr val="974FBC"/>
                              </a:solidFill>
                              <a:latin typeface="Cambria Math" panose="02040503050406030204" pitchFamily="18" charset="0"/>
                            </a:rPr>
                          </m:ctrlPr>
                        </m:mPr>
                        <m:mr>
                          <m:e>
                            <m:r>
                              <m:rPr>
                                <m:brk m:alnAt="7"/>
                              </m:rPr>
                              <a:rPr lang="en-US" sz="2400" b="0" i="1" smtClean="0">
                                <a:solidFill>
                                  <a:srgbClr val="974FBC"/>
                                </a:solidFill>
                                <a:latin typeface="Cambria Math" panose="02040503050406030204" pitchFamily="18" charset="0"/>
                              </a:rPr>
                              <m:t>?</m:t>
                            </m:r>
                          </m:e>
                        </m:mr>
                        <m:mr>
                          <m:e>
                            <m:r>
                              <a:rPr lang="en-US" sz="2400" b="0" i="1" smtClean="0">
                                <a:solidFill>
                                  <a:srgbClr val="974FBC"/>
                                </a:solidFill>
                                <a:latin typeface="Cambria Math" panose="02040503050406030204" pitchFamily="18" charset="0"/>
                              </a:rPr>
                              <m:t>=</m:t>
                            </m:r>
                          </m:e>
                        </m:mr>
                      </m:m>
                    </m:oMath>
                  </m:oMathPara>
                </a14:m>
                <a:endParaRPr lang="en-US" sz="2400"/>
              </a:p>
            </p:txBody>
          </p:sp>
        </mc:Choice>
        <mc:Fallback xmlns="">
          <p:sp>
            <p:nvSpPr>
              <p:cNvPr id="2073" name="Equals ?" hidden="1">
                <a:extLst>
                  <a:ext uri="{FF2B5EF4-FFF2-40B4-BE49-F238E27FC236}">
                    <a16:creationId xmlns:a16="http://schemas.microsoft.com/office/drawing/2014/main" id="{8B202BBB-BF85-C6DD-7A49-DA73DA7CB2B4}"/>
                  </a:ext>
                </a:extLst>
              </p:cNvPr>
              <p:cNvSpPr txBox="1">
                <a:spLocks noRot="1" noChangeAspect="1" noMove="1" noResize="1" noEditPoints="1" noAdjustHandles="1" noChangeArrowheads="1" noChangeShapeType="1" noTextEdit="1"/>
              </p:cNvSpPr>
              <p:nvPr/>
            </p:nvSpPr>
            <p:spPr>
              <a:xfrm>
                <a:off x="3076897" y="5279337"/>
                <a:ext cx="226023" cy="613438"/>
              </a:xfrm>
              <a:prstGeom prst="rect">
                <a:avLst/>
              </a:prstGeom>
              <a:blipFill>
                <a:blip r:embed="rId23"/>
                <a:stretch>
                  <a:fillRect/>
                </a:stretch>
              </a:blipFill>
            </p:spPr>
            <p:txBody>
              <a:bodyPr/>
              <a:lstStyle/>
              <a:p>
                <a:r>
                  <a:rPr lang="en-US">
                    <a:noFill/>
                  </a:rPr>
                  <a:t> </a:t>
                </a:r>
              </a:p>
            </p:txBody>
          </p:sp>
        </mc:Fallback>
      </mc:AlternateContent>
      <p:pic>
        <p:nvPicPr>
          <p:cNvPr id="2084" name="Picture 2083">
            <a:extLst>
              <a:ext uri="{FF2B5EF4-FFF2-40B4-BE49-F238E27FC236}">
                <a16:creationId xmlns:a16="http://schemas.microsoft.com/office/drawing/2014/main" id="{5C81885D-A1C9-F090-8D55-E03AA526C2F6}"/>
              </a:ext>
            </a:extLst>
          </p:cNvPr>
          <p:cNvPicPr>
            <a:picLocks noChangeAspect="1"/>
          </p:cNvPicPr>
          <p:nvPr/>
        </p:nvPicPr>
        <p:blipFill>
          <a:blip r:embed="rId24"/>
          <a:stretch>
            <a:fillRect/>
          </a:stretch>
        </p:blipFill>
        <p:spPr>
          <a:xfrm>
            <a:off x="5331463" y="5234028"/>
            <a:ext cx="1948126" cy="1095821"/>
          </a:xfrm>
          <a:prstGeom prst="rect">
            <a:avLst/>
          </a:prstGeom>
          <a:ln w="38100">
            <a:noFill/>
          </a:ln>
        </p:spPr>
      </p:pic>
      <p:cxnSp>
        <p:nvCxnSpPr>
          <p:cNvPr id="2085" name="Straight Arrow Connector 2084">
            <a:extLst>
              <a:ext uri="{FF2B5EF4-FFF2-40B4-BE49-F238E27FC236}">
                <a16:creationId xmlns:a16="http://schemas.microsoft.com/office/drawing/2014/main" id="{A2001406-0979-816D-E368-1E9666476661}"/>
              </a:ext>
            </a:extLst>
          </p:cNvPr>
          <p:cNvCxnSpPr>
            <a:cxnSpLocks/>
          </p:cNvCxnSpPr>
          <p:nvPr/>
        </p:nvCxnSpPr>
        <p:spPr>
          <a:xfrm>
            <a:off x="4046426" y="5791473"/>
            <a:ext cx="1188720" cy="1650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089" name="TextBox 2088">
                <a:extLst>
                  <a:ext uri="{FF2B5EF4-FFF2-40B4-BE49-F238E27FC236}">
                    <a16:creationId xmlns:a16="http://schemas.microsoft.com/office/drawing/2014/main" id="{0EA09E8C-5CA0-2614-482D-4F0E086FCCB0}"/>
                  </a:ext>
                </a:extLst>
              </p:cNvPr>
              <p:cNvSpPr txBox="1"/>
              <p:nvPr/>
            </p:nvSpPr>
            <p:spPr>
              <a:xfrm>
                <a:off x="4027577" y="5407214"/>
                <a:ext cx="112639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𝐴𝑏𝑜𝑟𝑡</m:t>
                      </m:r>
                      <m:r>
                        <a:rPr lang="en-US" sz="2400" b="0" i="1" smtClean="0">
                          <a:solidFill>
                            <a:schemeClr val="tx1"/>
                          </a:solidFill>
                          <a:latin typeface="Cambria Math" panose="02040503050406030204" pitchFamily="18" charset="0"/>
                        </a:rPr>
                        <m:t>()</m:t>
                      </m:r>
                    </m:oMath>
                  </m:oMathPara>
                </a14:m>
                <a:endParaRPr lang="en-US">
                  <a:solidFill>
                    <a:schemeClr val="tx1"/>
                  </a:solidFill>
                </a:endParaRPr>
              </a:p>
            </p:txBody>
          </p:sp>
        </mc:Choice>
        <mc:Fallback xmlns="">
          <p:sp>
            <p:nvSpPr>
              <p:cNvPr id="2089" name="TextBox 2088">
                <a:extLst>
                  <a:ext uri="{FF2B5EF4-FFF2-40B4-BE49-F238E27FC236}">
                    <a16:creationId xmlns:a16="http://schemas.microsoft.com/office/drawing/2014/main" id="{0EA09E8C-5CA0-2614-482D-4F0E086FCCB0}"/>
                  </a:ext>
                </a:extLst>
              </p:cNvPr>
              <p:cNvSpPr txBox="1">
                <a:spLocks noRot="1" noChangeAspect="1" noMove="1" noResize="1" noEditPoints="1" noAdjustHandles="1" noChangeArrowheads="1" noChangeShapeType="1" noTextEdit="1"/>
              </p:cNvSpPr>
              <p:nvPr/>
            </p:nvSpPr>
            <p:spPr>
              <a:xfrm>
                <a:off x="4027577" y="5407214"/>
                <a:ext cx="1126399" cy="369332"/>
              </a:xfrm>
              <a:prstGeom prst="rect">
                <a:avLst/>
              </a:prstGeom>
              <a:blipFill>
                <a:blip r:embed="rId25"/>
                <a:stretch>
                  <a:fillRect l="-6522" r="-9783" b="-34426"/>
                </a:stretch>
              </a:blipFill>
            </p:spPr>
            <p:txBody>
              <a:bodyPr/>
              <a:lstStyle/>
              <a:p>
                <a:r>
                  <a:rPr lang="en-US">
                    <a:noFill/>
                  </a:rPr>
                  <a:t> </a:t>
                </a:r>
              </a:p>
            </p:txBody>
          </p:sp>
        </mc:Fallback>
      </mc:AlternateContent>
      <p:cxnSp>
        <p:nvCxnSpPr>
          <p:cNvPr id="2097" name="aes key 2 to coins">
            <a:extLst>
              <a:ext uri="{FF2B5EF4-FFF2-40B4-BE49-F238E27FC236}">
                <a16:creationId xmlns:a16="http://schemas.microsoft.com/office/drawing/2014/main" id="{E257EC57-B321-9B58-0F21-281C5758344D}"/>
              </a:ext>
            </a:extLst>
          </p:cNvPr>
          <p:cNvCxnSpPr>
            <a:cxnSpLocks/>
          </p:cNvCxnSpPr>
          <p:nvPr/>
        </p:nvCxnSpPr>
        <p:spPr>
          <a:xfrm>
            <a:off x="1429172" y="4813217"/>
            <a:ext cx="935549" cy="573492"/>
          </a:xfrm>
          <a:prstGeom prst="straightConnector1">
            <a:avLst/>
          </a:prstGeom>
          <a:ln w="57150">
            <a:solidFill>
              <a:srgbClr val="ED4747"/>
            </a:solidFill>
            <a:tailEnd type="triangle"/>
          </a:ln>
        </p:spPr>
        <p:style>
          <a:lnRef idx="1">
            <a:schemeClr val="accent1"/>
          </a:lnRef>
          <a:fillRef idx="0">
            <a:schemeClr val="accent1"/>
          </a:fillRef>
          <a:effectRef idx="0">
            <a:schemeClr val="accent1"/>
          </a:effectRef>
          <a:fontRef idx="minor">
            <a:schemeClr val="tx1"/>
          </a:fontRef>
        </p:style>
      </p:cxnSp>
      <p:pic>
        <p:nvPicPr>
          <p:cNvPr id="16" name="Noisy Lock 1">
            <a:extLst>
              <a:ext uri="{FF2B5EF4-FFF2-40B4-BE49-F238E27FC236}">
                <a16:creationId xmlns:a16="http://schemas.microsoft.com/office/drawing/2014/main" id="{5349BC55-3F8C-42E0-472B-3ED7F7754DCF}"/>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205778" y="5507729"/>
            <a:ext cx="484632" cy="484632"/>
          </a:xfrm>
          <a:prstGeom prst="rect">
            <a:avLst/>
          </a:prstGeom>
        </p:spPr>
      </p:pic>
      <p:pic>
        <p:nvPicPr>
          <p:cNvPr id="25" name="Noisy Lock 1">
            <a:extLst>
              <a:ext uri="{FF2B5EF4-FFF2-40B4-BE49-F238E27FC236}">
                <a16:creationId xmlns:a16="http://schemas.microsoft.com/office/drawing/2014/main" id="{827B1ECC-692F-9B80-8B6A-3EDCB2C56EA5}"/>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8662364" y="3541783"/>
            <a:ext cx="484632" cy="484632"/>
          </a:xfrm>
          <a:prstGeom prst="rect">
            <a:avLst/>
          </a:prstGeom>
        </p:spPr>
      </p:pic>
      <p:pic>
        <p:nvPicPr>
          <p:cNvPr id="26" name="Noisy Lock 1">
            <a:extLst>
              <a:ext uri="{FF2B5EF4-FFF2-40B4-BE49-F238E27FC236}">
                <a16:creationId xmlns:a16="http://schemas.microsoft.com/office/drawing/2014/main" id="{05E331B8-5AD2-3A56-2C46-A046D9CE1F03}"/>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5675147" y="3281834"/>
            <a:ext cx="484632" cy="484632"/>
          </a:xfrm>
          <a:prstGeom prst="rect">
            <a:avLst/>
          </a:prstGeom>
        </p:spPr>
      </p:pic>
      <p:pic>
        <p:nvPicPr>
          <p:cNvPr id="31" name="Noisy Lock 1">
            <a:extLst>
              <a:ext uri="{FF2B5EF4-FFF2-40B4-BE49-F238E27FC236}">
                <a16:creationId xmlns:a16="http://schemas.microsoft.com/office/drawing/2014/main" id="{144EE6CC-9008-AADA-236A-DD7220C25EFB}"/>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3216337" y="2564354"/>
            <a:ext cx="484632" cy="484632"/>
          </a:xfrm>
          <a:prstGeom prst="rect">
            <a:avLst/>
          </a:prstGeom>
        </p:spPr>
      </p:pic>
      <p:pic>
        <p:nvPicPr>
          <p:cNvPr id="40" name="Noisy letter 1" descr="A picture containing dark, night sky&#10;&#10;Description automatically generated">
            <a:extLst>
              <a:ext uri="{FF2B5EF4-FFF2-40B4-BE49-F238E27FC236}">
                <a16:creationId xmlns:a16="http://schemas.microsoft.com/office/drawing/2014/main" id="{B5F56730-D7EA-5A94-2A76-FFBC542AF7A3}"/>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384454" y="5471433"/>
            <a:ext cx="635840" cy="640080"/>
          </a:xfrm>
          <a:prstGeom prst="rect">
            <a:avLst/>
          </a:prstGeom>
        </p:spPr>
      </p:pic>
      <p:pic>
        <p:nvPicPr>
          <p:cNvPr id="51" name="Noisy letter 1" descr="A picture containing dark, night sky&#10;&#10;Description automatically generated">
            <a:extLst>
              <a:ext uri="{FF2B5EF4-FFF2-40B4-BE49-F238E27FC236}">
                <a16:creationId xmlns:a16="http://schemas.microsoft.com/office/drawing/2014/main" id="{B2861DE5-2A1B-D5E2-A05D-200B2D9EABA4}"/>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588217" y="4319731"/>
            <a:ext cx="635840" cy="640080"/>
          </a:xfrm>
          <a:prstGeom prst="rect">
            <a:avLst/>
          </a:prstGeom>
        </p:spPr>
      </p:pic>
      <p:pic>
        <p:nvPicPr>
          <p:cNvPr id="52" name="Noisy letter 1" descr="A picture containing dark, night sky&#10;&#10;Description automatically generated">
            <a:extLst>
              <a:ext uri="{FF2B5EF4-FFF2-40B4-BE49-F238E27FC236}">
                <a16:creationId xmlns:a16="http://schemas.microsoft.com/office/drawing/2014/main" id="{AAD25771-F6E7-8C7F-8D12-6BBBFA5D4E4A}"/>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5612178" y="4083509"/>
            <a:ext cx="635840" cy="640080"/>
          </a:xfrm>
          <a:prstGeom prst="rect">
            <a:avLst/>
          </a:prstGeom>
        </p:spPr>
      </p:pic>
      <p:pic>
        <p:nvPicPr>
          <p:cNvPr id="61" name="Noisy open letter 1" descr="A picture containing outdoor object, night sky&#10;&#10;Description automatically generated">
            <a:extLst>
              <a:ext uri="{FF2B5EF4-FFF2-40B4-BE49-F238E27FC236}">
                <a16:creationId xmlns:a16="http://schemas.microsoft.com/office/drawing/2014/main" id="{37A969CA-1E46-AE17-9345-8C1108E9C9AC}"/>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169868" y="4259543"/>
            <a:ext cx="484632" cy="546238"/>
          </a:xfrm>
          <a:prstGeom prst="rect">
            <a:avLst/>
          </a:prstGeom>
        </p:spPr>
      </p:pic>
      <p:pic>
        <p:nvPicPr>
          <p:cNvPr id="63" name="Noisy open letter 1" descr="A picture containing outdoor object, night sky&#10;&#10;Description automatically generated">
            <a:extLst>
              <a:ext uri="{FF2B5EF4-FFF2-40B4-BE49-F238E27FC236}">
                <a16:creationId xmlns:a16="http://schemas.microsoft.com/office/drawing/2014/main" id="{74B951C0-F9F8-3287-445C-B80A4CF60449}"/>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353456" y="5430113"/>
            <a:ext cx="484632" cy="546238"/>
          </a:xfrm>
          <a:prstGeom prst="rect">
            <a:avLst/>
          </a:prstGeom>
        </p:spPr>
      </p:pic>
      <p:grpSp>
        <p:nvGrpSpPr>
          <p:cNvPr id="2062" name="Devils 1">
            <a:extLst>
              <a:ext uri="{FF2B5EF4-FFF2-40B4-BE49-F238E27FC236}">
                <a16:creationId xmlns:a16="http://schemas.microsoft.com/office/drawing/2014/main" id="{5031E3FC-4C4D-91F7-6EAA-AC1C076AD26A}"/>
              </a:ext>
            </a:extLst>
          </p:cNvPr>
          <p:cNvGrpSpPr/>
          <p:nvPr/>
        </p:nvGrpSpPr>
        <p:grpSpPr>
          <a:xfrm>
            <a:off x="9141963" y="3541783"/>
            <a:ext cx="469167" cy="474575"/>
            <a:chOff x="9141963" y="3541783"/>
            <a:chExt cx="469167" cy="474575"/>
          </a:xfrm>
        </p:grpSpPr>
        <p:pic>
          <p:nvPicPr>
            <p:cNvPr id="2060" name="Devil 2" descr="Devil face with solid fill with solid fill">
              <a:extLst>
                <a:ext uri="{FF2B5EF4-FFF2-40B4-BE49-F238E27FC236}">
                  <a16:creationId xmlns:a16="http://schemas.microsoft.com/office/drawing/2014/main" id="{1F2762EF-64D0-F2A0-3B3D-E5D98402B53C}"/>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9336810" y="3742038"/>
              <a:ext cx="274320" cy="274320"/>
            </a:xfrm>
            <a:prstGeom prst="rect">
              <a:avLst/>
            </a:prstGeom>
          </p:spPr>
        </p:pic>
        <p:pic>
          <p:nvPicPr>
            <p:cNvPr id="2061" name="Devil 1" descr="Devil face with solid fill with solid fill">
              <a:extLst>
                <a:ext uri="{FF2B5EF4-FFF2-40B4-BE49-F238E27FC236}">
                  <a16:creationId xmlns:a16="http://schemas.microsoft.com/office/drawing/2014/main" id="{F346E6F8-B83F-863A-29F9-6875DE93AC8B}"/>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9141963" y="3541783"/>
              <a:ext cx="274320" cy="274320"/>
            </a:xfrm>
            <a:prstGeom prst="rect">
              <a:avLst/>
            </a:prstGeom>
          </p:spPr>
        </p:pic>
      </p:grpSp>
      <p:grpSp>
        <p:nvGrpSpPr>
          <p:cNvPr id="2063" name="Devils 2">
            <a:extLst>
              <a:ext uri="{FF2B5EF4-FFF2-40B4-BE49-F238E27FC236}">
                <a16:creationId xmlns:a16="http://schemas.microsoft.com/office/drawing/2014/main" id="{45656841-2E3F-4AD0-4C51-AC4B7A693CAA}"/>
              </a:ext>
            </a:extLst>
          </p:cNvPr>
          <p:cNvGrpSpPr/>
          <p:nvPr/>
        </p:nvGrpSpPr>
        <p:grpSpPr>
          <a:xfrm>
            <a:off x="1703738" y="5496872"/>
            <a:ext cx="469167" cy="474575"/>
            <a:chOff x="9141963" y="3541783"/>
            <a:chExt cx="469167" cy="474575"/>
          </a:xfrm>
        </p:grpSpPr>
        <p:pic>
          <p:nvPicPr>
            <p:cNvPr id="2064" name="Devil 2" descr="Devil face with solid fill with solid fill">
              <a:extLst>
                <a:ext uri="{FF2B5EF4-FFF2-40B4-BE49-F238E27FC236}">
                  <a16:creationId xmlns:a16="http://schemas.microsoft.com/office/drawing/2014/main" id="{C02A8E48-B35C-168C-2098-A99D44BCABA8}"/>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9336810" y="3742038"/>
              <a:ext cx="274320" cy="274320"/>
            </a:xfrm>
            <a:prstGeom prst="rect">
              <a:avLst/>
            </a:prstGeom>
          </p:spPr>
        </p:pic>
        <p:pic>
          <p:nvPicPr>
            <p:cNvPr id="2065" name="Devil 1" descr="Devil face with solid fill with solid fill">
              <a:extLst>
                <a:ext uri="{FF2B5EF4-FFF2-40B4-BE49-F238E27FC236}">
                  <a16:creationId xmlns:a16="http://schemas.microsoft.com/office/drawing/2014/main" id="{628ED31B-08A7-7A9C-9F11-0B16A972BF21}"/>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9141963" y="3541783"/>
              <a:ext cx="274320" cy="274320"/>
            </a:xfrm>
            <a:prstGeom prst="rect">
              <a:avLst/>
            </a:prstGeom>
          </p:spPr>
        </p:pic>
      </p:grpSp>
      <p:grpSp>
        <p:nvGrpSpPr>
          <p:cNvPr id="2070" name="Group 2069">
            <a:extLst>
              <a:ext uri="{FF2B5EF4-FFF2-40B4-BE49-F238E27FC236}">
                <a16:creationId xmlns:a16="http://schemas.microsoft.com/office/drawing/2014/main" id="{2A9214EE-A464-D57E-E151-96A567D43C3B}"/>
              </a:ext>
            </a:extLst>
          </p:cNvPr>
          <p:cNvGrpSpPr/>
          <p:nvPr/>
        </p:nvGrpSpPr>
        <p:grpSpPr>
          <a:xfrm>
            <a:off x="7375906" y="5292894"/>
            <a:ext cx="2446089" cy="940511"/>
            <a:chOff x="6756114" y="5506442"/>
            <a:chExt cx="2446089" cy="940511"/>
          </a:xfrm>
        </p:grpSpPr>
        <p:grpSp>
          <p:nvGrpSpPr>
            <p:cNvPr id="2071" name="This is bad!">
              <a:extLst>
                <a:ext uri="{FF2B5EF4-FFF2-40B4-BE49-F238E27FC236}">
                  <a16:creationId xmlns:a16="http://schemas.microsoft.com/office/drawing/2014/main" id="{9346C365-F42E-544A-B0E0-B7D949DF6FB9}"/>
                </a:ext>
              </a:extLst>
            </p:cNvPr>
            <p:cNvGrpSpPr/>
            <p:nvPr/>
          </p:nvGrpSpPr>
          <p:grpSpPr>
            <a:xfrm>
              <a:off x="6756114" y="5506442"/>
              <a:ext cx="2446089" cy="514792"/>
              <a:chOff x="5110816" y="5506442"/>
              <a:chExt cx="2446089" cy="514792"/>
            </a:xfrm>
          </p:grpSpPr>
          <p:sp>
            <p:nvSpPr>
              <p:cNvPr id="2087" name="TextBox 2086">
                <a:extLst>
                  <a:ext uri="{FF2B5EF4-FFF2-40B4-BE49-F238E27FC236}">
                    <a16:creationId xmlns:a16="http://schemas.microsoft.com/office/drawing/2014/main" id="{A7B7E399-6B58-8C21-7BBE-3A2CEABEFC12}"/>
                  </a:ext>
                </a:extLst>
              </p:cNvPr>
              <p:cNvSpPr txBox="1"/>
              <p:nvPr/>
            </p:nvSpPr>
            <p:spPr>
              <a:xfrm>
                <a:off x="5215558" y="5506442"/>
                <a:ext cx="2341347" cy="461665"/>
              </a:xfrm>
              <a:prstGeom prst="rect">
                <a:avLst/>
              </a:prstGeom>
              <a:noFill/>
            </p:spPr>
            <p:txBody>
              <a:bodyPr wrap="none" rtlCol="0">
                <a:spAutoFit/>
              </a:bodyPr>
              <a:lstStyle/>
              <a:p>
                <a:r>
                  <a:rPr lang="en-US" sz="2400" b="1"/>
                  <a:t>Leaks magnitude</a:t>
                </a:r>
              </a:p>
            </p:txBody>
          </p:sp>
          <p:cxnSp>
            <p:nvCxnSpPr>
              <p:cNvPr id="2088" name="Straight Arrow Connector 2087">
                <a:extLst>
                  <a:ext uri="{FF2B5EF4-FFF2-40B4-BE49-F238E27FC236}">
                    <a16:creationId xmlns:a16="http://schemas.microsoft.com/office/drawing/2014/main" id="{D76985F2-EDE3-78C9-F383-63A4D8D0978A}"/>
                  </a:ext>
                </a:extLst>
              </p:cNvPr>
              <p:cNvCxnSpPr>
                <a:cxnSpLocks/>
              </p:cNvCxnSpPr>
              <p:nvPr/>
            </p:nvCxnSpPr>
            <p:spPr>
              <a:xfrm flipH="1">
                <a:off x="5110816" y="6021234"/>
                <a:ext cx="45720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grpSp>
          <p:nvGrpSpPr>
            <p:cNvPr id="2072" name="Group 2071">
              <a:extLst>
                <a:ext uri="{FF2B5EF4-FFF2-40B4-BE49-F238E27FC236}">
                  <a16:creationId xmlns:a16="http://schemas.microsoft.com/office/drawing/2014/main" id="{3CC34297-0C98-A4B9-7911-012D1CD63117}"/>
                </a:ext>
              </a:extLst>
            </p:cNvPr>
            <p:cNvGrpSpPr/>
            <p:nvPr/>
          </p:nvGrpSpPr>
          <p:grpSpPr>
            <a:xfrm>
              <a:off x="7343195" y="5806873"/>
              <a:ext cx="1429879" cy="640080"/>
              <a:chOff x="6312653" y="5295906"/>
              <a:chExt cx="1429879" cy="640080"/>
            </a:xfrm>
          </p:grpSpPr>
          <mc:AlternateContent xmlns:mc="http://schemas.openxmlformats.org/markup-compatibility/2006" xmlns:a14="http://schemas.microsoft.com/office/drawing/2010/main">
            <mc:Choice Requires="a14">
              <p:sp>
                <p:nvSpPr>
                  <p:cNvPr id="2081" name="TextBox 2080">
                    <a:extLst>
                      <a:ext uri="{FF2B5EF4-FFF2-40B4-BE49-F238E27FC236}">
                        <a16:creationId xmlns:a16="http://schemas.microsoft.com/office/drawing/2014/main" id="{851CE9F4-715B-FDA4-394B-C7199122DCEA}"/>
                      </a:ext>
                    </a:extLst>
                  </p:cNvPr>
                  <p:cNvSpPr txBox="1"/>
                  <p:nvPr/>
                </p:nvSpPr>
                <p:spPr>
                  <a:xfrm>
                    <a:off x="6312653" y="5385157"/>
                    <a:ext cx="142987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rPr>
                              </m:ctrlPr>
                            </m:dPr>
                            <m:e>
                              <m:r>
                                <a:rPr lang="en-US" sz="2400" b="0" i="1" smtClean="0">
                                  <a:latin typeface="Cambria Math" panose="02040503050406030204" pitchFamily="18" charset="0"/>
                                </a:rPr>
                                <m:t>       ,           </m:t>
                              </m:r>
                            </m:e>
                          </m:d>
                        </m:oMath>
                      </m:oMathPara>
                    </a14:m>
                    <a:endParaRPr lang="en-US" sz="2400"/>
                  </a:p>
                </p:txBody>
              </p:sp>
            </mc:Choice>
            <mc:Fallback xmlns="">
              <p:sp>
                <p:nvSpPr>
                  <p:cNvPr id="2081" name="TextBox 2080">
                    <a:extLst>
                      <a:ext uri="{FF2B5EF4-FFF2-40B4-BE49-F238E27FC236}">
                        <a16:creationId xmlns:a16="http://schemas.microsoft.com/office/drawing/2014/main" id="{851CE9F4-715B-FDA4-394B-C7199122DCEA}"/>
                      </a:ext>
                    </a:extLst>
                  </p:cNvPr>
                  <p:cNvSpPr txBox="1">
                    <a:spLocks noRot="1" noChangeAspect="1" noMove="1" noResize="1" noEditPoints="1" noAdjustHandles="1" noChangeArrowheads="1" noChangeShapeType="1" noTextEdit="1"/>
                  </p:cNvSpPr>
                  <p:nvPr/>
                </p:nvSpPr>
                <p:spPr>
                  <a:xfrm>
                    <a:off x="6312653" y="5385157"/>
                    <a:ext cx="1429879" cy="369332"/>
                  </a:xfrm>
                  <a:prstGeom prst="rect">
                    <a:avLst/>
                  </a:prstGeom>
                  <a:blipFill>
                    <a:blip r:embed="rId32"/>
                    <a:stretch>
                      <a:fillRect/>
                    </a:stretch>
                  </a:blipFill>
                </p:spPr>
                <p:txBody>
                  <a:bodyPr/>
                  <a:lstStyle/>
                  <a:p>
                    <a:r>
                      <a:rPr lang="en-US">
                        <a:noFill/>
                      </a:rPr>
                      <a:t> </a:t>
                    </a:r>
                  </a:p>
                </p:txBody>
              </p:sp>
            </mc:Fallback>
          </mc:AlternateContent>
          <p:pic>
            <p:nvPicPr>
              <p:cNvPr id="2082" name="dec sk" descr="Old Key outline">
                <a:extLst>
                  <a:ext uri="{FF2B5EF4-FFF2-40B4-BE49-F238E27FC236}">
                    <a16:creationId xmlns:a16="http://schemas.microsoft.com/office/drawing/2014/main" id="{781A04B3-2210-CFEF-FA9D-E0A264AFE809}"/>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453677" y="5341180"/>
                <a:ext cx="484632" cy="484632"/>
              </a:xfrm>
              <a:prstGeom prst="rect">
                <a:avLst/>
              </a:prstGeom>
            </p:spPr>
          </p:pic>
          <p:pic>
            <p:nvPicPr>
              <p:cNvPr id="2086" name="Noisy letter 2" descr="A picture containing dark, night sky&#10;&#10;Description automatically generated">
                <a:extLst>
                  <a:ext uri="{FF2B5EF4-FFF2-40B4-BE49-F238E27FC236}">
                    <a16:creationId xmlns:a16="http://schemas.microsoft.com/office/drawing/2014/main" id="{C231C298-A9BD-EA81-561D-242B1CB3B173}"/>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6997611" y="5295906"/>
                <a:ext cx="635840" cy="640080"/>
              </a:xfrm>
              <a:prstGeom prst="rect">
                <a:avLst/>
              </a:prstGeom>
            </p:spPr>
          </p:pic>
        </p:grpSp>
      </p:grpSp>
      <p:pic>
        <p:nvPicPr>
          <p:cNvPr id="2091" name="Graphic 2090">
            <a:extLst>
              <a:ext uri="{FF2B5EF4-FFF2-40B4-BE49-F238E27FC236}">
                <a16:creationId xmlns:a16="http://schemas.microsoft.com/office/drawing/2014/main" id="{8B6A95F7-2B8B-6B8E-820E-F3DB2B6D20D4}"/>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360558" y="4386714"/>
            <a:ext cx="484632" cy="484632"/>
          </a:xfrm>
          <a:prstGeom prst="rect">
            <a:avLst/>
          </a:prstGeom>
        </p:spPr>
      </p:pic>
      <p:sp>
        <p:nvSpPr>
          <p:cNvPr id="7" name="TextBox 6">
            <a:extLst>
              <a:ext uri="{FF2B5EF4-FFF2-40B4-BE49-F238E27FC236}">
                <a16:creationId xmlns:a16="http://schemas.microsoft.com/office/drawing/2014/main" id="{B2C5F0C6-8C41-B754-C48E-9BE625AD9AA6}"/>
              </a:ext>
            </a:extLst>
          </p:cNvPr>
          <p:cNvSpPr txBox="1"/>
          <p:nvPr/>
        </p:nvSpPr>
        <p:spPr>
          <a:xfrm>
            <a:off x="307534" y="1541460"/>
            <a:ext cx="2767552" cy="830997"/>
          </a:xfrm>
          <a:prstGeom prst="rect">
            <a:avLst/>
          </a:prstGeom>
          <a:noFill/>
          <a:ln>
            <a:noFill/>
          </a:ln>
          <a:effectLst/>
        </p:spPr>
        <p:txBody>
          <a:bodyPr wrap="none" rtlCol="0">
            <a:spAutoFit/>
          </a:bodyPr>
          <a:lstStyle/>
          <a:p>
            <a:r>
              <a:rPr lang="en-US" sz="2400" b="1"/>
              <a:t>How to make failure</a:t>
            </a:r>
          </a:p>
          <a:p>
            <a:pPr algn="ctr"/>
            <a:r>
              <a:rPr lang="en-US" sz="2400" b="1"/>
              <a:t>event less </a:t>
            </a:r>
            <a:r>
              <a:rPr lang="en-US" sz="2400" b="1" i="1">
                <a:solidFill>
                  <a:srgbClr val="0085CA"/>
                </a:solidFill>
              </a:rPr>
              <a:t>rare</a:t>
            </a:r>
            <a:r>
              <a:rPr lang="en-US" sz="2400" b="1"/>
              <a:t>?</a:t>
            </a:r>
          </a:p>
        </p:txBody>
      </p:sp>
      <p:sp>
        <p:nvSpPr>
          <p:cNvPr id="15" name="TextBox 14">
            <a:extLst>
              <a:ext uri="{FF2B5EF4-FFF2-40B4-BE49-F238E27FC236}">
                <a16:creationId xmlns:a16="http://schemas.microsoft.com/office/drawing/2014/main" id="{6D96AD50-96F1-2E35-F8BA-15EC79DA3F40}"/>
              </a:ext>
            </a:extLst>
          </p:cNvPr>
          <p:cNvSpPr txBox="1"/>
          <p:nvPr/>
        </p:nvSpPr>
        <p:spPr>
          <a:xfrm>
            <a:off x="5370593" y="1606258"/>
            <a:ext cx="1753813" cy="830997"/>
          </a:xfrm>
          <a:prstGeom prst="rect">
            <a:avLst/>
          </a:prstGeom>
          <a:solidFill>
            <a:schemeClr val="bg1">
              <a:lumMod val="85000"/>
            </a:schemeClr>
          </a:solidFill>
          <a:effectLst>
            <a:outerShdw blurRad="50800" dist="38100" dir="5400000" algn="t" rotWithShape="0">
              <a:prstClr val="black">
                <a:alpha val="40000"/>
              </a:prstClr>
            </a:outerShdw>
          </a:effectLst>
        </p:spPr>
        <p:txBody>
          <a:bodyPr wrap="none" rtlCol="0">
            <a:spAutoFit/>
          </a:bodyPr>
          <a:lstStyle/>
          <a:p>
            <a:pPr algn="ctr"/>
            <a:r>
              <a:rPr lang="en-US" sz="2400" b="1"/>
              <a:t>Bitflips raise</a:t>
            </a:r>
          </a:p>
          <a:p>
            <a:pPr algn="ctr"/>
            <a:r>
              <a:rPr lang="en-US" sz="2400" b="1">
                <a:solidFill>
                  <a:srgbClr val="0085CA"/>
                </a:solidFill>
              </a:rPr>
              <a:t>pk </a:t>
            </a:r>
            <a:r>
              <a:rPr lang="en-US" sz="2400" b="1"/>
              <a:t>noise</a:t>
            </a:r>
            <a:endParaRPr lang="en-US" sz="2400" b="1">
              <a:solidFill>
                <a:srgbClr val="0085CA"/>
              </a:solidFill>
            </a:endParaRPr>
          </a:p>
        </p:txBody>
      </p:sp>
      <p:sp>
        <p:nvSpPr>
          <p:cNvPr id="21" name="TextBox 20">
            <a:extLst>
              <a:ext uri="{FF2B5EF4-FFF2-40B4-BE49-F238E27FC236}">
                <a16:creationId xmlns:a16="http://schemas.microsoft.com/office/drawing/2014/main" id="{8E236C27-3043-5A56-D233-83BDF124A8A4}"/>
              </a:ext>
            </a:extLst>
          </p:cNvPr>
          <p:cNvSpPr txBox="1"/>
          <p:nvPr/>
        </p:nvSpPr>
        <p:spPr>
          <a:xfrm>
            <a:off x="9803704" y="4813217"/>
            <a:ext cx="2194560" cy="461665"/>
          </a:xfrm>
          <a:prstGeom prst="rect">
            <a:avLst/>
          </a:prstGeom>
          <a:solidFill>
            <a:schemeClr val="bg1">
              <a:lumMod val="85000"/>
            </a:schemeClr>
          </a:solidFill>
          <a:effectLst>
            <a:outerShdw blurRad="50800" dist="38100" dir="5400000" algn="t" rotWithShape="0">
              <a:prstClr val="black">
                <a:alpha val="40000"/>
              </a:prstClr>
            </a:outerShdw>
          </a:effectLst>
        </p:spPr>
        <p:txBody>
          <a:bodyPr wrap="square" rtlCol="0">
            <a:spAutoFit/>
          </a:bodyPr>
          <a:lstStyle/>
          <a:p>
            <a:pPr algn="ctr"/>
            <a:r>
              <a:rPr lang="en-US" sz="2400" b="1"/>
              <a:t>With </a:t>
            </a:r>
            <a:r>
              <a:rPr lang="en-US" sz="2400" b="1">
                <a:solidFill>
                  <a:srgbClr val="0085CA"/>
                </a:solidFill>
              </a:rPr>
              <a:t>7</a:t>
            </a:r>
            <a:r>
              <a:rPr lang="en-US" sz="2400" b="1"/>
              <a:t> bitflips,</a:t>
            </a:r>
          </a:p>
        </p:txBody>
      </p:sp>
      <p:pic>
        <p:nvPicPr>
          <p:cNvPr id="38" name="Picture 4" descr="Image result for hammer">
            <a:extLst>
              <a:ext uri="{FF2B5EF4-FFF2-40B4-BE49-F238E27FC236}">
                <a16:creationId xmlns:a16="http://schemas.microsoft.com/office/drawing/2014/main" id="{533510D5-8D80-B1EF-8AD9-A395F0B214E3}"/>
              </a:ext>
            </a:extLst>
          </p:cNvPr>
          <p:cNvPicPr>
            <a:picLocks noChangeAspect="1" noChangeArrowheads="1"/>
          </p:cNvPicPr>
          <p:nvPr/>
        </p:nvPicPr>
        <p:blipFill>
          <a:blip r:embed="rId35" cstate="print">
            <a:extLst>
              <a:ext uri="{BEBA8EAE-BF5A-486C-A8C5-ECC9F3942E4B}">
                <a14:imgProps xmlns:a14="http://schemas.microsoft.com/office/drawing/2010/main">
                  <a14:imgLayer r:embed="rId36">
                    <a14:imgEffect>
                      <a14:backgroundRemoval t="3268" b="95752" l="2929" r="93724">
                        <a14:foregroundMark x1="31590" y1="16340" x2="67782" y2="41667"/>
                        <a14:foregroundMark x1="4184" y1="90523" x2="13389" y2="95752"/>
                        <a14:foregroundMark x1="13389" y1="95752" x2="15900" y2="95752"/>
                        <a14:foregroundMark x1="3347" y1="93137" x2="3556" y2="91176"/>
                        <a14:foregroundMark x1="25523" y1="5065" x2="36402" y2="3595"/>
                        <a14:foregroundMark x1="36402" y1="3595" x2="84519" y2="25327"/>
                        <a14:foregroundMark x1="84519" y1="25327" x2="92887" y2="30719"/>
                        <a14:foregroundMark x1="92887" y1="30719" x2="93724" y2="35131"/>
                        <a14:foregroundMark x1="79916" y1="36601" x2="70921" y2="49183"/>
                        <a14:foregroundMark x1="70921" y1="49183" x2="70921" y2="49183"/>
                        <a14:foregroundMark x1="25732" y1="3758" x2="45816" y2="3268"/>
                      </a14:backgroundRemoval>
                    </a14:imgEffect>
                  </a14:imgLayer>
                </a14:imgProps>
              </a:ext>
              <a:ext uri="{28A0092B-C50C-407E-A947-70E740481C1C}">
                <a14:useLocalDpi xmlns:a14="http://schemas.microsoft.com/office/drawing/2010/main" val="0"/>
              </a:ext>
            </a:extLst>
          </a:blip>
          <a:srcRect/>
          <a:stretch>
            <a:fillRect/>
          </a:stretch>
        </p:blipFill>
        <p:spPr bwMode="auto">
          <a:xfrm rot="17479393">
            <a:off x="4441422" y="1252744"/>
            <a:ext cx="719005" cy="920567"/>
          </a:xfrm>
          <a:prstGeom prst="rect">
            <a:avLst/>
          </a:prstGeom>
          <a:noFill/>
          <a:extLst>
            <a:ext uri="{909E8E84-426E-40DD-AFC4-6F175D3DCCD1}">
              <a14:hiddenFill xmlns:a14="http://schemas.microsoft.com/office/drawing/2010/main">
                <a:solidFill>
                  <a:srgbClr val="FFFFFF"/>
                </a:solidFill>
              </a14:hiddenFill>
            </a:ext>
          </a:extLst>
        </p:spPr>
      </p:pic>
      <p:pic>
        <p:nvPicPr>
          <p:cNvPr id="39" name="Poison Skull 4" descr="Icon&#10;&#10;Description automatically generated">
            <a:extLst>
              <a:ext uri="{FF2B5EF4-FFF2-40B4-BE49-F238E27FC236}">
                <a16:creationId xmlns:a16="http://schemas.microsoft.com/office/drawing/2014/main" id="{95408895-9B04-8BFC-01BB-63A4DA6EB28F}"/>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1293974" y="5669690"/>
            <a:ext cx="287108" cy="274320"/>
          </a:xfrm>
          <a:prstGeom prst="rect">
            <a:avLst/>
          </a:prstGeom>
        </p:spPr>
      </p:pic>
      <p:pic>
        <p:nvPicPr>
          <p:cNvPr id="48" name="Poison Skull 3" descr="Icon&#10;&#10;Description automatically generated">
            <a:extLst>
              <a:ext uri="{FF2B5EF4-FFF2-40B4-BE49-F238E27FC236}">
                <a16:creationId xmlns:a16="http://schemas.microsoft.com/office/drawing/2014/main" id="{D63843F6-319C-A36A-00D4-8E134A0E6618}"/>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8729121" y="3720335"/>
            <a:ext cx="287109" cy="274320"/>
          </a:xfrm>
          <a:prstGeom prst="rect">
            <a:avLst/>
          </a:prstGeom>
        </p:spPr>
      </p:pic>
      <p:pic>
        <p:nvPicPr>
          <p:cNvPr id="56" name="Poison Skull 2" descr="Icon&#10;&#10;Description automatically generated">
            <a:extLst>
              <a:ext uri="{FF2B5EF4-FFF2-40B4-BE49-F238E27FC236}">
                <a16:creationId xmlns:a16="http://schemas.microsoft.com/office/drawing/2014/main" id="{3938E395-9D7C-7A10-9FEB-63B14B5F5771}"/>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5765189" y="3455159"/>
            <a:ext cx="287108" cy="274320"/>
          </a:xfrm>
          <a:prstGeom prst="rect">
            <a:avLst/>
          </a:prstGeom>
        </p:spPr>
      </p:pic>
      <p:pic>
        <p:nvPicPr>
          <p:cNvPr id="58" name="Poison Skull 1" descr="Icon&#10;&#10;Description automatically generated">
            <a:extLst>
              <a:ext uri="{FF2B5EF4-FFF2-40B4-BE49-F238E27FC236}">
                <a16:creationId xmlns:a16="http://schemas.microsoft.com/office/drawing/2014/main" id="{832789FF-7F87-6C29-A49D-03C43387B30B}"/>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3307855" y="2733327"/>
            <a:ext cx="287108" cy="27432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E2211B0-8F04-D324-EE67-9347FF32ED2F}"/>
                  </a:ext>
                </a:extLst>
              </p:cNvPr>
              <p:cNvSpPr txBox="1"/>
              <p:nvPr/>
            </p:nvSpPr>
            <p:spPr>
              <a:xfrm>
                <a:off x="10081585" y="2690967"/>
                <a:ext cx="64921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ED4747"/>
                          </a:solidFill>
                          <a:latin typeface="Cambria Math" panose="02040503050406030204" pitchFamily="18" charset="0"/>
                        </a:rPr>
                        <m:t>𝑨𝑬𝑺</m:t>
                      </m:r>
                    </m:oMath>
                  </m:oMathPara>
                </a14:m>
                <a:endParaRPr lang="en-US" b="1" i="1"/>
              </a:p>
            </p:txBody>
          </p:sp>
        </mc:Choice>
        <mc:Fallback xmlns="">
          <p:sp>
            <p:nvSpPr>
              <p:cNvPr id="10" name="TextBox 9">
                <a:extLst>
                  <a:ext uri="{FF2B5EF4-FFF2-40B4-BE49-F238E27FC236}">
                    <a16:creationId xmlns:a16="http://schemas.microsoft.com/office/drawing/2014/main" id="{9E2211B0-8F04-D324-EE67-9347FF32ED2F}"/>
                  </a:ext>
                </a:extLst>
              </p:cNvPr>
              <p:cNvSpPr txBox="1">
                <a:spLocks noRot="1" noChangeAspect="1" noMove="1" noResize="1" noEditPoints="1" noAdjustHandles="1" noChangeArrowheads="1" noChangeShapeType="1" noTextEdit="1"/>
              </p:cNvSpPr>
              <p:nvPr/>
            </p:nvSpPr>
            <p:spPr>
              <a:xfrm>
                <a:off x="10081585" y="2690967"/>
                <a:ext cx="649217" cy="369332"/>
              </a:xfrm>
              <a:prstGeom prst="rect">
                <a:avLst/>
              </a:prstGeom>
              <a:blipFill>
                <a:blip r:embed="rId38"/>
                <a:stretch>
                  <a:fillRect l="-11321" r="-10377" b="-6557"/>
                </a:stretch>
              </a:blipFill>
            </p:spPr>
            <p:txBody>
              <a:bodyPr/>
              <a:lstStyle/>
              <a:p>
                <a:r>
                  <a:rPr lang="en-US">
                    <a:noFill/>
                  </a:rPr>
                  <a:t> </a:t>
                </a:r>
              </a:p>
            </p:txBody>
          </p:sp>
        </mc:Fallback>
      </mc:AlternateContent>
    </p:spTree>
    <p:extLst>
      <p:ext uri="{BB962C8B-B14F-4D97-AF65-F5344CB8AC3E}">
        <p14:creationId xmlns:p14="http://schemas.microsoft.com/office/powerpoint/2010/main" val="369718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205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2062"/>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206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xit" presetSubtype="0" fill="hold" grpId="0" nodeType="withEffect">
                                  <p:stCondLst>
                                    <p:cond delay="0"/>
                                  </p:stCondLst>
                                  <p:childTnLst>
                                    <p:set>
                                      <p:cBhvr>
                                        <p:cTn id="48" dur="1" fill="hold">
                                          <p:stCondLst>
                                            <p:cond delay="0"/>
                                          </p:stCondLst>
                                        </p:cTn>
                                        <p:tgtEl>
                                          <p:spTgt spid="20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0" grpId="0" animBg="1"/>
      <p:bldP spid="32" grpId="0" animBg="1"/>
      <p:bldP spid="7" grpId="0"/>
      <p:bldP spid="15"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a:extLst>
              <a:ext uri="{FF2B5EF4-FFF2-40B4-BE49-F238E27FC236}">
                <a16:creationId xmlns:a16="http://schemas.microsoft.com/office/drawing/2014/main" id="{A981C109-6A3A-D5D9-F56B-8F0012B2A013}"/>
              </a:ext>
            </a:extLst>
          </p:cNvPr>
          <p:cNvPicPr>
            <a:picLocks noChangeAspect="1"/>
          </p:cNvPicPr>
          <p:nvPr/>
        </p:nvPicPr>
        <p:blipFill>
          <a:blip r:embed="rId2"/>
          <a:stretch>
            <a:fillRect/>
          </a:stretch>
        </p:blipFill>
        <p:spPr>
          <a:xfrm>
            <a:off x="1529502" y="3355736"/>
            <a:ext cx="3676982" cy="2150633"/>
          </a:xfrm>
          <a:prstGeom prst="rect">
            <a:avLst/>
          </a:prstGeom>
        </p:spPr>
      </p:pic>
      <p:sp>
        <p:nvSpPr>
          <p:cNvPr id="3" name="Content Placeholder 2">
            <a:extLst>
              <a:ext uri="{FF2B5EF4-FFF2-40B4-BE49-F238E27FC236}">
                <a16:creationId xmlns:a16="http://schemas.microsoft.com/office/drawing/2014/main" id="{C2AC7C07-9B4E-D003-6591-88B4E9F16DAE}"/>
              </a:ext>
            </a:extLst>
          </p:cNvPr>
          <p:cNvSpPr>
            <a:spLocks noGrp="1"/>
          </p:cNvSpPr>
          <p:nvPr>
            <p:ph idx="1"/>
          </p:nvPr>
        </p:nvSpPr>
        <p:spPr>
          <a:xfrm>
            <a:off x="838200" y="1825625"/>
            <a:ext cx="10515600" cy="4719200"/>
          </a:xfrm>
        </p:spPr>
        <p:txBody>
          <a:bodyPr vert="horz" lIns="91440" tIns="45720" rIns="91440" bIns="45720" rtlCol="0" anchor="t">
            <a:normAutofit/>
          </a:bodyPr>
          <a:lstStyle/>
          <a:p>
            <a:r>
              <a:rPr lang="en-US" dirty="0">
                <a:cs typeface="Calibri"/>
              </a:rPr>
              <a:t>Which 7 bits to flip?</a:t>
            </a:r>
          </a:p>
          <a:p>
            <a:r>
              <a:rPr lang="en-US" dirty="0">
                <a:cs typeface="Calibri"/>
              </a:rPr>
              <a:t>Balancing act on </a:t>
            </a:r>
            <a:r>
              <a:rPr lang="en-US" i="1" dirty="0">
                <a:solidFill>
                  <a:srgbClr val="0085CA"/>
                </a:solidFill>
                <a:cs typeface="Calibri"/>
              </a:rPr>
              <a:t>failure rate</a:t>
            </a:r>
          </a:p>
          <a:p>
            <a:pPr lvl="1"/>
            <a:r>
              <a:rPr lang="en-US" dirty="0">
                <a:cs typeface="Calibri"/>
              </a:rPr>
              <a:t>Want attack to be possible, but </a:t>
            </a:r>
            <a:r>
              <a:rPr lang="en-US" i="1" dirty="0">
                <a:solidFill>
                  <a:srgbClr val="FF0000"/>
                </a:solidFill>
                <a:cs typeface="Calibri"/>
              </a:rPr>
              <a:t>undetectable</a:t>
            </a:r>
            <a:r>
              <a:rPr lang="en-US" dirty="0">
                <a:cs typeface="Calibri"/>
              </a:rPr>
              <a:t> to honest users</a:t>
            </a:r>
          </a:p>
          <a:p>
            <a:pPr lvl="1"/>
            <a:r>
              <a:rPr lang="en-US" i="1" dirty="0">
                <a:solidFill>
                  <a:srgbClr val="0085CA"/>
                </a:solidFill>
                <a:cs typeface="Calibri"/>
              </a:rPr>
              <a:t>Higher</a:t>
            </a:r>
            <a:r>
              <a:rPr lang="en-US" dirty="0">
                <a:cs typeface="Calibri"/>
              </a:rPr>
              <a:t> failure rate      </a:t>
            </a:r>
            <a:r>
              <a:rPr lang="en-US" i="1" dirty="0">
                <a:solidFill>
                  <a:srgbClr val="ED4747"/>
                </a:solidFill>
                <a:cs typeface="Calibri"/>
              </a:rPr>
              <a:t>less</a:t>
            </a:r>
            <a:r>
              <a:rPr lang="en-US" dirty="0">
                <a:cs typeface="Calibri"/>
              </a:rPr>
              <a:t> information per failure</a:t>
            </a:r>
          </a:p>
          <a:p>
            <a:endParaRPr lang="en-US" sz="2000" dirty="0">
              <a:cs typeface="Calibri"/>
            </a:endParaRPr>
          </a:p>
          <a:p>
            <a:endParaRPr lang="en-US" sz="2000" dirty="0">
              <a:cs typeface="Calibri"/>
            </a:endParaRPr>
          </a:p>
          <a:p>
            <a:endParaRPr lang="en-US" sz="2400" dirty="0">
              <a:cs typeface="Calibri"/>
            </a:endParaRPr>
          </a:p>
          <a:p>
            <a:endParaRPr lang="en-US" sz="2400" dirty="0">
              <a:cs typeface="Calibri"/>
            </a:endParaRPr>
          </a:p>
          <a:p>
            <a:endParaRPr lang="en-US" sz="2400" dirty="0">
              <a:cs typeface="Calibri"/>
            </a:endParaRPr>
          </a:p>
        </p:txBody>
      </p:sp>
      <p:pic>
        <p:nvPicPr>
          <p:cNvPr id="11" name="Picture 11" descr="Chart, line chart&#10;&#10;Description automatically generated">
            <a:extLst>
              <a:ext uri="{FF2B5EF4-FFF2-40B4-BE49-F238E27FC236}">
                <a16:creationId xmlns:a16="http://schemas.microsoft.com/office/drawing/2014/main" id="{641CCEB0-81D0-C68E-DFCB-9CB9D119665D}"/>
              </a:ext>
            </a:extLst>
          </p:cNvPr>
          <p:cNvPicPr>
            <a:picLocks noChangeAspect="1"/>
          </p:cNvPicPr>
          <p:nvPr/>
        </p:nvPicPr>
        <p:blipFill rotWithShape="1">
          <a:blip r:embed="rId3"/>
          <a:srcRect l="627" t="1049" r="-157" b="-350"/>
          <a:stretch/>
        </p:blipFill>
        <p:spPr>
          <a:xfrm>
            <a:off x="5529915" y="3631644"/>
            <a:ext cx="4217589" cy="1883557"/>
          </a:xfrm>
          <a:prstGeom prst="rect">
            <a:avLst/>
          </a:prstGeom>
        </p:spPr>
      </p:pic>
      <p:sp>
        <p:nvSpPr>
          <p:cNvPr id="10" name="TextBox 9" hidden="1">
            <a:extLst>
              <a:ext uri="{FF2B5EF4-FFF2-40B4-BE49-F238E27FC236}">
                <a16:creationId xmlns:a16="http://schemas.microsoft.com/office/drawing/2014/main" id="{3084A0F0-689C-3B94-50E8-6989C7D88566}"/>
              </a:ext>
            </a:extLst>
          </p:cNvPr>
          <p:cNvSpPr txBox="1"/>
          <p:nvPr/>
        </p:nvSpPr>
        <p:spPr>
          <a:xfrm>
            <a:off x="6333802" y="3084958"/>
            <a:ext cx="3723712" cy="461665"/>
          </a:xfrm>
          <a:prstGeom prst="rect">
            <a:avLst/>
          </a:prstGeom>
          <a:noFill/>
        </p:spPr>
        <p:txBody>
          <a:bodyPr wrap="none" rtlCol="0">
            <a:spAutoFit/>
          </a:bodyPr>
          <a:lstStyle/>
          <a:p>
            <a:r>
              <a:rPr lang="en-US" sz="2400" i="1">
                <a:solidFill>
                  <a:srgbClr val="ED4747"/>
                </a:solidFill>
                <a:cs typeface="Calibri"/>
              </a:rPr>
              <a:t>Less</a:t>
            </a:r>
            <a:r>
              <a:rPr lang="en-US" sz="2400" i="1">
                <a:cs typeface="Calibri"/>
              </a:rPr>
              <a:t> </a:t>
            </a:r>
            <a:r>
              <a:rPr lang="en-US" sz="2400">
                <a:cs typeface="Calibri"/>
              </a:rPr>
              <a:t>information per</a:t>
            </a:r>
            <a:r>
              <a:rPr lang="en-US" sz="2400" i="1">
                <a:cs typeface="Calibri"/>
              </a:rPr>
              <a:t> </a:t>
            </a:r>
            <a:r>
              <a:rPr lang="en-US" sz="2400">
                <a:cs typeface="Calibri"/>
              </a:rPr>
              <a:t>failure</a:t>
            </a:r>
          </a:p>
        </p:txBody>
      </p:sp>
      <p:sp>
        <p:nvSpPr>
          <p:cNvPr id="2" name="Title 1">
            <a:extLst>
              <a:ext uri="{FF2B5EF4-FFF2-40B4-BE49-F238E27FC236}">
                <a16:creationId xmlns:a16="http://schemas.microsoft.com/office/drawing/2014/main" id="{0326EFC5-C355-66C4-23BB-6AEF5C3AC0C3}"/>
              </a:ext>
            </a:extLst>
          </p:cNvPr>
          <p:cNvSpPr>
            <a:spLocks noGrp="1"/>
          </p:cNvSpPr>
          <p:nvPr>
            <p:ph type="title"/>
          </p:nvPr>
        </p:nvSpPr>
        <p:spPr/>
        <p:txBody>
          <a:bodyPr/>
          <a:lstStyle/>
          <a:p>
            <a:r>
              <a:rPr lang="en-US">
                <a:cs typeface="Calibri Light"/>
              </a:rPr>
              <a:t>Setting the Correct Dose</a:t>
            </a:r>
            <a:endParaRPr lang="en-US"/>
          </a:p>
        </p:txBody>
      </p:sp>
      <p:sp>
        <p:nvSpPr>
          <p:cNvPr id="14" name="TextBox 13" hidden="1">
            <a:extLst>
              <a:ext uri="{FF2B5EF4-FFF2-40B4-BE49-F238E27FC236}">
                <a16:creationId xmlns:a16="http://schemas.microsoft.com/office/drawing/2014/main" id="{81FE575E-8B45-1EE1-27E0-B0A75ED24321}"/>
              </a:ext>
            </a:extLst>
          </p:cNvPr>
          <p:cNvSpPr txBox="1"/>
          <p:nvPr/>
        </p:nvSpPr>
        <p:spPr>
          <a:xfrm>
            <a:off x="6345636" y="3563948"/>
            <a:ext cx="399051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a:solidFill>
                  <a:srgbClr val="0085CA"/>
                </a:solidFill>
                <a:cs typeface="Calibri"/>
              </a:rPr>
              <a:t>Faster </a:t>
            </a:r>
            <a:r>
              <a:rPr lang="en-US" sz="2400">
                <a:cs typeface="Calibri"/>
              </a:rPr>
              <a:t>overall attack</a:t>
            </a:r>
          </a:p>
        </p:txBody>
      </p:sp>
      <p:cxnSp>
        <p:nvCxnSpPr>
          <p:cNvPr id="15" name="Straight Arrow Connector 14" hidden="1">
            <a:extLst>
              <a:ext uri="{FF2B5EF4-FFF2-40B4-BE49-F238E27FC236}">
                <a16:creationId xmlns:a16="http://schemas.microsoft.com/office/drawing/2014/main" id="{1C26E165-39B2-5BD9-627F-10DAA980B64A}"/>
              </a:ext>
            </a:extLst>
          </p:cNvPr>
          <p:cNvCxnSpPr>
            <a:cxnSpLocks/>
            <a:endCxn id="14" idx="1"/>
          </p:cNvCxnSpPr>
          <p:nvPr/>
        </p:nvCxnSpPr>
        <p:spPr>
          <a:xfrm>
            <a:off x="5719915" y="3429000"/>
            <a:ext cx="625721" cy="365781"/>
          </a:xfrm>
          <a:prstGeom prst="straightConnector1">
            <a:avLst/>
          </a:prstGeom>
          <a:ln w="57150">
            <a:solidFill>
              <a:srgbClr val="0085CA"/>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hidden="1">
            <a:extLst>
              <a:ext uri="{FF2B5EF4-FFF2-40B4-BE49-F238E27FC236}">
                <a16:creationId xmlns:a16="http://schemas.microsoft.com/office/drawing/2014/main" id="{E23EE922-CCAA-1F79-DFC5-3659D9A67F45}"/>
              </a:ext>
            </a:extLst>
          </p:cNvPr>
          <p:cNvCxnSpPr>
            <a:cxnSpLocks/>
          </p:cNvCxnSpPr>
          <p:nvPr/>
        </p:nvCxnSpPr>
        <p:spPr>
          <a:xfrm>
            <a:off x="5719915" y="3348060"/>
            <a:ext cx="634126" cy="0"/>
          </a:xfrm>
          <a:prstGeom prst="straightConnector1">
            <a:avLst/>
          </a:prstGeom>
          <a:ln w="57150">
            <a:solidFill>
              <a:srgbClr val="ED4747"/>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92711A7B-1680-F668-BBA2-3C14DE9EDD8A}"/>
              </a:ext>
            </a:extLst>
          </p:cNvPr>
          <p:cNvSpPr>
            <a:spLocks noGrp="1"/>
          </p:cNvSpPr>
          <p:nvPr>
            <p:ph type="sldNum" sz="quarter" idx="12"/>
          </p:nvPr>
        </p:nvSpPr>
        <p:spPr/>
        <p:txBody>
          <a:bodyPr/>
          <a:lstStyle/>
          <a:p>
            <a:fld id="{A8AB81F3-D877-40AB-B9C6-5DBC3A20DFE8}" type="slidenum">
              <a:rPr lang="en-US" smtClean="0"/>
              <a:t>9</a:t>
            </a:fld>
            <a:endParaRPr lang="en-US"/>
          </a:p>
        </p:txBody>
      </p:sp>
      <p:pic>
        <p:nvPicPr>
          <p:cNvPr id="8" name="Graphic 7" descr="Scales of justice with solid fill">
            <a:extLst>
              <a:ext uri="{FF2B5EF4-FFF2-40B4-BE49-F238E27FC236}">
                <a16:creationId xmlns:a16="http://schemas.microsoft.com/office/drawing/2014/main" id="{62B047E3-61F1-9333-D5B8-A52E9D4E3C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72190" y="1825625"/>
            <a:ext cx="1192150" cy="1192150"/>
          </a:xfrm>
          <a:prstGeom prst="rect">
            <a:avLst/>
          </a:prstGeom>
        </p:spPr>
      </p:pic>
      <p:sp>
        <p:nvSpPr>
          <p:cNvPr id="18" name="TextBox 17">
            <a:extLst>
              <a:ext uri="{FF2B5EF4-FFF2-40B4-BE49-F238E27FC236}">
                <a16:creationId xmlns:a16="http://schemas.microsoft.com/office/drawing/2014/main" id="{435FBCDC-435F-9AB0-0C54-C587A8D43E25}"/>
              </a:ext>
            </a:extLst>
          </p:cNvPr>
          <p:cNvSpPr txBox="1"/>
          <p:nvPr/>
        </p:nvSpPr>
        <p:spPr>
          <a:xfrm>
            <a:off x="935142" y="5463798"/>
            <a:ext cx="9848658" cy="892552"/>
          </a:xfrm>
          <a:prstGeom prst="rect">
            <a:avLst/>
          </a:prstGeom>
          <a:solidFill>
            <a:schemeClr val="bg1">
              <a:lumMod val="85000"/>
            </a:schemeClr>
          </a:solidFill>
          <a:effectLst>
            <a:outerShdw blurRad="50800" dist="38100" dir="5400000" algn="t" rotWithShape="0">
              <a:prstClr val="black">
                <a:alpha val="40000"/>
              </a:prstClr>
            </a:outerShdw>
          </a:effectLst>
        </p:spPr>
        <p:txBody>
          <a:bodyPr wrap="none" rtlCol="0">
            <a:spAutoFit/>
          </a:bodyPr>
          <a:lstStyle/>
          <a:p>
            <a:r>
              <a:rPr lang="en-US" sz="2800" dirty="0">
                <a:cs typeface="Calibri"/>
              </a:rPr>
              <a:t>Adding </a:t>
            </a:r>
            <a:r>
              <a:rPr lang="en-US" sz="2800" b="1" dirty="0">
                <a:cs typeface="Calibri"/>
              </a:rPr>
              <a:t>256 </a:t>
            </a:r>
            <a:r>
              <a:rPr lang="en-US" sz="2800" dirty="0">
                <a:cs typeface="Calibri"/>
              </a:rPr>
              <a:t>to (each column of) </a:t>
            </a:r>
            <a:r>
              <a:rPr lang="en-US" sz="2800" dirty="0">
                <a:solidFill>
                  <a:srgbClr val="0085CA"/>
                </a:solidFill>
                <a:cs typeface="Calibri"/>
              </a:rPr>
              <a:t>E </a:t>
            </a:r>
            <a:r>
              <a:rPr lang="en-US" sz="2800" dirty="0">
                <a:cs typeface="Calibri"/>
              </a:rPr>
              <a:t>increases the failure rate to </a:t>
            </a:r>
            <a:r>
              <a:rPr lang="en-US" sz="2800" b="1" dirty="0">
                <a:cs typeface="Calibri"/>
              </a:rPr>
              <a:t>~2</a:t>
            </a:r>
            <a:r>
              <a:rPr lang="en-US" sz="2800" b="1" baseline="30000" dirty="0">
                <a:cs typeface="Calibri"/>
              </a:rPr>
              <a:t>-22</a:t>
            </a:r>
          </a:p>
          <a:p>
            <a:pPr marL="342900" indent="-342900">
              <a:buFont typeface="Arial" panose="020B0604020202020204" pitchFamily="34" charset="0"/>
              <a:buChar char="•"/>
            </a:pPr>
            <a:r>
              <a:rPr lang="en-US" sz="2400" dirty="0">
                <a:cs typeface="Calibri"/>
              </a:rPr>
              <a:t>With </a:t>
            </a:r>
            <a:r>
              <a:rPr lang="en-US" sz="2400" dirty="0">
                <a:solidFill>
                  <a:srgbClr val="FF0000"/>
                </a:solidFill>
                <a:cs typeface="Calibri"/>
              </a:rPr>
              <a:t>failure boosting</a:t>
            </a:r>
            <a:r>
              <a:rPr lang="en-US" sz="2400" dirty="0">
                <a:cs typeface="Calibri"/>
              </a:rPr>
              <a:t> increases to </a:t>
            </a:r>
            <a:r>
              <a:rPr lang="en-US" sz="2400" b="1" dirty="0">
                <a:cs typeface="Calibri"/>
              </a:rPr>
              <a:t>~2</a:t>
            </a:r>
            <a:r>
              <a:rPr lang="en-US" sz="2400" b="1" baseline="30000" dirty="0">
                <a:cs typeface="Calibri"/>
              </a:rPr>
              <a:t>-13</a:t>
            </a:r>
            <a:endParaRPr lang="en-US" sz="2400" b="1" dirty="0">
              <a:cs typeface="Calibri"/>
            </a:endParaRPr>
          </a:p>
        </p:txBody>
      </p:sp>
      <p:cxnSp>
        <p:nvCxnSpPr>
          <p:cNvPr id="22" name="aes key to msg">
            <a:extLst>
              <a:ext uri="{FF2B5EF4-FFF2-40B4-BE49-F238E27FC236}">
                <a16:creationId xmlns:a16="http://schemas.microsoft.com/office/drawing/2014/main" id="{F1A9BCDD-1D5B-9BB6-93D6-4BD284E0E880}"/>
              </a:ext>
            </a:extLst>
          </p:cNvPr>
          <p:cNvCxnSpPr>
            <a:cxnSpLocks/>
          </p:cNvCxnSpPr>
          <p:nvPr/>
        </p:nvCxnSpPr>
        <p:spPr>
          <a:xfrm>
            <a:off x="3873904" y="3389292"/>
            <a:ext cx="374120" cy="0"/>
          </a:xfrm>
          <a:prstGeom prst="straightConnector1">
            <a:avLst/>
          </a:prstGeom>
          <a:ln w="57150">
            <a:solidFill>
              <a:srgbClr val="ED4747"/>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999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6|0.3|0.2|1.3|6.5|6.1|6.4|5.3|2|3.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138C7CF35E62E4FA94CD114489511EE" ma:contentTypeVersion="0" ma:contentTypeDescription="Create a new document." ma:contentTypeScope="" ma:versionID="0cf17014ac22821292e67bfa24c3c9c8">
  <xsd:schema xmlns:xsd="http://www.w3.org/2001/XMLSchema" xmlns:xs="http://www.w3.org/2001/XMLSchema" xmlns:p="http://schemas.microsoft.com/office/2006/metadata/properties" targetNamespace="http://schemas.microsoft.com/office/2006/metadata/properties" ma:root="true" ma:fieldsID="c0f5fd60bab0d1f3e8040f36e38ce71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74786F-0599-4BE2-9CD4-F9AA4BD73F50}">
  <ds:schemaRefs>
    <ds:schemaRef ds:uri="http://schemas.microsoft.com/sharepoint/v3/contenttype/forms"/>
  </ds:schemaRefs>
</ds:datastoreItem>
</file>

<file path=customXml/itemProps2.xml><?xml version="1.0" encoding="utf-8"?>
<ds:datastoreItem xmlns:ds="http://schemas.openxmlformats.org/officeDocument/2006/customXml" ds:itemID="{E7E64817-50F7-4E9B-AE72-04B0DFCC5386}">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BA8234B-1FC5-4D25-B1BE-29D59FF048D0}">
  <ds:schemaRefs>
    <ds:schemaRef ds:uri="http://purl.org/dc/dcmitype/"/>
    <ds:schemaRef ds:uri="http://www.w3.org/XML/1998/namespace"/>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581</TotalTime>
  <Words>2053</Words>
  <Application>Microsoft Office PowerPoint</Application>
  <PresentationFormat>Widescreen</PresentationFormat>
  <Paragraphs>248</Paragraphs>
  <Slides>18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Cambria Math</vt:lpstr>
      <vt:lpstr>Office Theme</vt:lpstr>
      <vt:lpstr>When Frodo Flips: End-to-End Key Recovery on FrodoKEM via Rowhammer</vt:lpstr>
      <vt:lpstr>Motivation</vt:lpstr>
      <vt:lpstr>Our Contributions</vt:lpstr>
      <vt:lpstr>Outline</vt:lpstr>
      <vt:lpstr>Hybrid Encryption</vt:lpstr>
      <vt:lpstr>Key Encapsulation Mechanism</vt:lpstr>
      <vt:lpstr>Decryption Failure Attack</vt:lpstr>
      <vt:lpstr>Public Key Poisoning</vt:lpstr>
      <vt:lpstr>Setting the Correct Dose</vt:lpstr>
      <vt:lpstr>Attack Summary</vt:lpstr>
      <vt:lpstr>Outline</vt:lpstr>
      <vt:lpstr>Rowhammer</vt:lpstr>
      <vt:lpstr>PowerPoint Presentation</vt:lpstr>
      <vt:lpstr>Finding Flips</vt:lpstr>
      <vt:lpstr>Memory Massaging</vt:lpstr>
      <vt:lpstr>End-to-End Attack</vt:lpstr>
      <vt:lpstr>Mitigations</vt:lpstr>
      <vt:lpstr>Results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Kwong, Andrew</dc:creator>
  <cp:lastModifiedBy>Hunter Michael Kippen</cp:lastModifiedBy>
  <cp:revision>14</cp:revision>
  <dcterms:created xsi:type="dcterms:W3CDTF">2022-10-19T23:04:11Z</dcterms:created>
  <dcterms:modified xsi:type="dcterms:W3CDTF">2023-03-26T12:34:24Z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0x010100B138C7CF35E62E4FA94CD114489511EE</vt:lpwstr>
  </property>
</Properties>
</file>