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9" r:id="rId39"/>
    <p:sldId id="300" r:id="rId40"/>
    <p:sldId id="301" r:id="rId41"/>
    <p:sldId id="302" r:id="rId42"/>
    <p:sldId id="303" r:id="rId43"/>
  </p:sldIdLst>
  <p:sldSz cx="9144000" cy="5143500" type="screen16x9"/>
  <p:notesSz cx="6858000" cy="9144000"/>
  <p:embeddedFontLst>
    <p:embeddedFont>
      <p:font typeface="Inconsolata" pitchFamily="49" charset="77"/>
      <p:regular r:id="rId45"/>
      <p:bold r:id="rId46"/>
    </p:embeddedFont>
    <p:embeddedFont>
      <p:font typeface="Merriweather" pitchFamily="2" charset="77"/>
      <p:regular r:id="rId47"/>
      <p:bold r:id="rId48"/>
      <p:italic r:id="rId49"/>
      <p:boldItalic r:id="rId50"/>
    </p:embeddedFont>
    <p:embeddedFont>
      <p:font typeface="Overpass" pitchFamily="2" charset="77"/>
      <p:regular r:id="rId51"/>
      <p:bold r:id="rId52"/>
      <p:italic r:id="rId53"/>
      <p:boldItalic r:id="rId54"/>
    </p:embeddedFont>
    <p:embeddedFont>
      <p:font typeface="Roboto" panose="02000000000000000000" pitchFamily="2"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BEF7A9-CA69-4F38-84B8-6F948A9AEC1F}">
  <a:tblStyle styleId="{FCBEF7A9-CA69-4F38-84B8-6F948A9AEC1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13ad89b832_0_4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13ad89b832_0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15bda2638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15bda263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4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15bda2638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15bda2638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15bda2638b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15bda2638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4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15c0d16b6e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15c0d16b6e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4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15c0d16b6e_0_3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15c0d16b6e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4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13ad89b832_0_4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13ad89b832_0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4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0eb8c17531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0eb8c17531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01da8d98fb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201da8d98fb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1c7a17d4c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21c7a17d4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13ad89b832_0_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13ad89b832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1782922ac2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21782922ac2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4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1782922ac2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1782922ac2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4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f927e31885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1f927e3188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1782922ac2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21782922ac2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1782922ac2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21782922ac2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1782922ac2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21782922ac2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1782922ac2_0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21782922ac2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222b8c11b3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2222b8c11b3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0eb8c17531_2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20eb8c17531_2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216a95c0574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216a95c0574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13ad89b832_0_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13ad89b832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13ad89b832_0_5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213ad89b832_0_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1d19266a298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1d19266a298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216a95c0574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216a95c0574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13ad89b832_0_5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213ad89b832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213ad89b832_0_5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213ad89b832_0_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213ad89b832_0_5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213ad89b832_0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213ad89b832_0_5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213ad89b832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213ad89b832_0_5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213ad89b832_0_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213ad89b832_0_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213ad89b832_0_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213ad89b832_0_3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213ad89b832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13ad89b832_0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13ad89b832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13ad89b832_0_3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213ad89b832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213ad89b832_0_3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213ad89b832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213ad89b832_0_4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213ad89b832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4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13ad89b832_0_4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13ad89b832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f927e2fe4d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f927e2fe4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13ad89b832_0_4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13ad89b832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13ad89b832_0_4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13ad89b832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13ad89b832_0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13ad89b832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jp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dl.acm.org/doi/10.1145/3267973.3267977"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hyperlink" Target="https://eprint.iacr.org/2019/386.pdf" TargetMode="External"/><Relationship Id="rId4" Type="http://schemas.openxmlformats.org/officeDocument/2006/relationships/hyperlink" Target="https://link.springer.com/content/pdf/10.1007/978-3-319-96878-0_2.pdf"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eprint.iacr.org/2018/387.pdf"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dl.acm.org/doi/abs/10.1145/3548606.3560691"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3.jp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hyperlink" Target="https://doi.org/10.1007/978-3-540-71677-8_23"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Interoperable Private Attribution</a:t>
            </a:r>
            <a:endParaRPr/>
          </a:p>
          <a:p>
            <a:pPr marL="0" lvl="0" indent="0" algn="l" rtl="0">
              <a:spcBef>
                <a:spcPts val="0"/>
              </a:spcBef>
              <a:spcAft>
                <a:spcPts val="0"/>
              </a:spcAft>
              <a:buNone/>
            </a:pPr>
            <a:r>
              <a:rPr lang="en" sz="2400"/>
              <a:t>(IPA)</a:t>
            </a:r>
            <a:endParaRPr sz="2400"/>
          </a:p>
        </p:txBody>
      </p:sp>
      <p:sp>
        <p:nvSpPr>
          <p:cNvPr id="65" name="Google Shape;65;p13"/>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Our ongoing journey for a more private web.</a:t>
            </a:r>
            <a:endParaRPr/>
          </a:p>
        </p:txBody>
      </p:sp>
      <p:sp>
        <p:nvSpPr>
          <p:cNvPr id="66" name="Google Shape;66;p13"/>
          <p:cNvSpPr txBox="1"/>
          <p:nvPr/>
        </p:nvSpPr>
        <p:spPr>
          <a:xfrm>
            <a:off x="7343100" y="3481200"/>
            <a:ext cx="18009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600">
                <a:latin typeface="Roboto"/>
                <a:ea typeface="Roboto"/>
                <a:cs typeface="Roboto"/>
                <a:sym typeface="Roboto"/>
              </a:rPr>
              <a:t>🍻</a:t>
            </a:r>
            <a:endParaRPr sz="9600">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2"/>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API exposed to the web</a:t>
            </a:r>
            <a:endParaRPr/>
          </a:p>
        </p:txBody>
      </p:sp>
      <p:sp>
        <p:nvSpPr>
          <p:cNvPr id="159" name="Google Shape;159;p22"/>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b="1">
                <a:latin typeface="Inconsolata"/>
                <a:ea typeface="Inconsolata"/>
                <a:cs typeface="Inconsolata"/>
                <a:sym typeface="Inconsolata"/>
              </a:rPr>
              <a:t>fn setMatchKey() {...}</a:t>
            </a:r>
            <a:endParaRPr sz="1800" b="1">
              <a:latin typeface="Inconsolata"/>
              <a:ea typeface="Inconsolata"/>
              <a:cs typeface="Inconsolata"/>
              <a:sym typeface="Inconsolata"/>
            </a:endParaRPr>
          </a:p>
          <a:p>
            <a:pPr marL="0" lvl="0" indent="0" algn="l" rtl="0">
              <a:spcBef>
                <a:spcPts val="1200"/>
              </a:spcBef>
              <a:spcAft>
                <a:spcPts val="0"/>
              </a:spcAft>
              <a:buNone/>
            </a:pPr>
            <a:endParaRPr sz="1800" b="1">
              <a:latin typeface="Inconsolata"/>
              <a:ea typeface="Inconsolata"/>
              <a:cs typeface="Inconsolata"/>
              <a:sym typeface="Inconsolata"/>
            </a:endParaRPr>
          </a:p>
          <a:p>
            <a:pPr marL="0" lvl="0" indent="0" algn="l" rtl="0">
              <a:spcBef>
                <a:spcPts val="1200"/>
              </a:spcBef>
              <a:spcAft>
                <a:spcPts val="0"/>
              </a:spcAft>
              <a:buNone/>
            </a:pPr>
            <a:r>
              <a:rPr lang="en" sz="1800" b="1">
                <a:latin typeface="Inconsolata"/>
                <a:ea typeface="Inconsolata"/>
                <a:cs typeface="Inconsolata"/>
                <a:sym typeface="Inconsolata"/>
              </a:rPr>
              <a:t>fn getEncryptedMatchKey() {...}</a:t>
            </a:r>
            <a:endParaRPr sz="1800" b="1">
              <a:latin typeface="Inconsolata"/>
              <a:ea typeface="Inconsolata"/>
              <a:cs typeface="Inconsolata"/>
              <a:sym typeface="Inconsolata"/>
            </a:endParaRPr>
          </a:p>
          <a:p>
            <a:pPr marL="0" lvl="0" indent="0" algn="l" rtl="0">
              <a:spcBef>
                <a:spcPts val="1200"/>
              </a:spcBef>
              <a:spcAft>
                <a:spcPts val="1200"/>
              </a:spcAft>
              <a:buNone/>
            </a:pPr>
            <a:endParaRPr sz="1800" b="1">
              <a:latin typeface="Inconsolata"/>
              <a:ea typeface="Inconsolata"/>
              <a:cs typeface="Inconsolata"/>
              <a:sym typeface="Inconsolat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p23"/>
          <p:cNvGrpSpPr/>
          <p:nvPr/>
        </p:nvGrpSpPr>
        <p:grpSpPr>
          <a:xfrm>
            <a:off x="417032" y="1424158"/>
            <a:ext cx="2654370" cy="1707562"/>
            <a:chOff x="4118013" y="1524000"/>
            <a:chExt cx="3351900" cy="2271600"/>
          </a:xfrm>
        </p:grpSpPr>
        <p:sp>
          <p:nvSpPr>
            <p:cNvPr id="165" name="Google Shape;165;p23"/>
            <p:cNvSpPr/>
            <p:nvPr/>
          </p:nvSpPr>
          <p:spPr>
            <a:xfrm>
              <a:off x="4118013" y="1524000"/>
              <a:ext cx="3351900" cy="2271600"/>
            </a:xfrm>
            <a:prstGeom prst="roundRect">
              <a:avLst>
                <a:gd name="adj" fmla="val 4523"/>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3"/>
            <p:cNvSpPr/>
            <p:nvPr/>
          </p:nvSpPr>
          <p:spPr>
            <a:xfrm>
              <a:off x="4381278" y="1682385"/>
              <a:ext cx="2773200" cy="326700"/>
            </a:xfrm>
            <a:prstGeom prst="roundRect">
              <a:avLst>
                <a:gd name="adj" fmla="val 50000"/>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dirty="0">
                  <a:latin typeface="Roboto"/>
                  <a:ea typeface="Roboto"/>
                  <a:cs typeface="Roboto"/>
                  <a:sym typeface="Roboto"/>
                </a:rPr>
                <a:t>https://</a:t>
              </a:r>
              <a:r>
                <a:rPr lang="en" sz="900" dirty="0" err="1">
                  <a:latin typeface="Roboto"/>
                  <a:ea typeface="Roboto"/>
                  <a:cs typeface="Roboto"/>
                  <a:sym typeface="Roboto"/>
                </a:rPr>
                <a:t>matchkeyprovider.example</a:t>
              </a:r>
              <a:endParaRPr sz="900" dirty="0">
                <a:latin typeface="Roboto"/>
                <a:ea typeface="Roboto"/>
                <a:cs typeface="Roboto"/>
                <a:sym typeface="Roboto"/>
              </a:endParaRPr>
            </a:p>
          </p:txBody>
        </p:sp>
      </p:grpSp>
      <p:sp>
        <p:nvSpPr>
          <p:cNvPr id="167" name="Google Shape;167;p2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latin typeface="Inconsolata"/>
                <a:ea typeface="Inconsolata"/>
                <a:cs typeface="Inconsolata"/>
                <a:sym typeface="Inconsolata"/>
              </a:rPr>
              <a:t>setMatchKey(value)</a:t>
            </a:r>
            <a:endParaRPr b="1">
              <a:latin typeface="Inconsolata"/>
              <a:ea typeface="Inconsolata"/>
              <a:cs typeface="Inconsolata"/>
              <a:sym typeface="Inconsolata"/>
            </a:endParaRPr>
          </a:p>
        </p:txBody>
      </p:sp>
      <p:sp>
        <p:nvSpPr>
          <p:cNvPr id="168" name="Google Shape;168;p23"/>
          <p:cNvSpPr/>
          <p:nvPr/>
        </p:nvSpPr>
        <p:spPr>
          <a:xfrm>
            <a:off x="2797863" y="3814100"/>
            <a:ext cx="586500" cy="1052100"/>
          </a:xfrm>
          <a:prstGeom prst="roundRect">
            <a:avLst>
              <a:gd name="adj" fmla="val 16667"/>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3"/>
          <p:cNvSpPr/>
          <p:nvPr/>
        </p:nvSpPr>
        <p:spPr>
          <a:xfrm>
            <a:off x="6054438" y="3094550"/>
            <a:ext cx="1832700" cy="11118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3"/>
          <p:cNvSpPr/>
          <p:nvPr/>
        </p:nvSpPr>
        <p:spPr>
          <a:xfrm>
            <a:off x="5920038" y="4206350"/>
            <a:ext cx="2101500" cy="561900"/>
          </a:xfrm>
          <a:prstGeom prst="trapezoid">
            <a:avLst>
              <a:gd name="adj" fmla="val 25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1" name="Google Shape;171;p23"/>
          <p:cNvCxnSpPr>
            <a:stCxn id="172" idx="3"/>
            <a:endCxn id="173" idx="1"/>
          </p:cNvCxnSpPr>
          <p:nvPr/>
        </p:nvCxnSpPr>
        <p:spPr>
          <a:xfrm>
            <a:off x="2623975" y="2387500"/>
            <a:ext cx="539400" cy="1872600"/>
          </a:xfrm>
          <a:prstGeom prst="straightConnector1">
            <a:avLst/>
          </a:prstGeom>
          <a:noFill/>
          <a:ln w="28575" cap="flat" cmpd="sng">
            <a:solidFill>
              <a:schemeClr val="dk1"/>
            </a:solidFill>
            <a:prstDash val="solid"/>
            <a:round/>
            <a:headEnd type="none" w="med" len="med"/>
            <a:tailEnd type="triangle" w="med" len="med"/>
          </a:ln>
        </p:spPr>
      </p:cxnSp>
      <p:cxnSp>
        <p:nvCxnSpPr>
          <p:cNvPr id="174" name="Google Shape;174;p23"/>
          <p:cNvCxnSpPr>
            <a:stCxn id="172" idx="3"/>
            <a:endCxn id="175" idx="1"/>
          </p:cNvCxnSpPr>
          <p:nvPr/>
        </p:nvCxnSpPr>
        <p:spPr>
          <a:xfrm>
            <a:off x="2623975" y="2387500"/>
            <a:ext cx="4375800" cy="1263000"/>
          </a:xfrm>
          <a:prstGeom prst="straightConnector1">
            <a:avLst/>
          </a:prstGeom>
          <a:noFill/>
          <a:ln w="28575" cap="flat" cmpd="sng">
            <a:solidFill>
              <a:schemeClr val="dk1"/>
            </a:solidFill>
            <a:prstDash val="solid"/>
            <a:round/>
            <a:headEnd type="none" w="med" len="med"/>
            <a:tailEnd type="triangle" w="med" len="med"/>
          </a:ln>
        </p:spPr>
      </p:cxnSp>
      <p:sp>
        <p:nvSpPr>
          <p:cNvPr id="172" name="Google Shape;172;p23"/>
          <p:cNvSpPr txBox="1"/>
          <p:nvPr/>
        </p:nvSpPr>
        <p:spPr>
          <a:xfrm>
            <a:off x="791275" y="2187400"/>
            <a:ext cx="18327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1110101001010100</a:t>
            </a:r>
            <a:endParaRPr>
              <a:latin typeface="Roboto"/>
              <a:ea typeface="Roboto"/>
              <a:cs typeface="Roboto"/>
              <a:sym typeface="Roboto"/>
            </a:endParaRPr>
          </a:p>
        </p:txBody>
      </p:sp>
      <p:sp>
        <p:nvSpPr>
          <p:cNvPr id="173" name="Google Shape;173;p23"/>
          <p:cNvSpPr txBox="1"/>
          <p:nvPr/>
        </p:nvSpPr>
        <p:spPr>
          <a:xfrm>
            <a:off x="3163250" y="4059950"/>
            <a:ext cx="18327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1110101001010100</a:t>
            </a:r>
            <a:endParaRPr>
              <a:latin typeface="Roboto"/>
              <a:ea typeface="Roboto"/>
              <a:cs typeface="Roboto"/>
              <a:sym typeface="Roboto"/>
            </a:endParaRPr>
          </a:p>
        </p:txBody>
      </p:sp>
      <p:sp>
        <p:nvSpPr>
          <p:cNvPr id="175" name="Google Shape;175;p23"/>
          <p:cNvSpPr txBox="1"/>
          <p:nvPr/>
        </p:nvSpPr>
        <p:spPr>
          <a:xfrm>
            <a:off x="6999625" y="3450350"/>
            <a:ext cx="18327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1110101001010100</a:t>
            </a:r>
            <a:endParaRPr>
              <a:latin typeface="Roboto"/>
              <a:ea typeface="Roboto"/>
              <a:cs typeface="Roboto"/>
              <a:sym typeface="Roboto"/>
            </a:endParaRPr>
          </a:p>
        </p:txBody>
      </p:sp>
      <p:pic>
        <p:nvPicPr>
          <p:cNvPr id="176" name="Google Shape;176;p23"/>
          <p:cNvPicPr preferRelativeResize="0"/>
          <p:nvPr/>
        </p:nvPicPr>
        <p:blipFill rotWithShape="1">
          <a:blip r:embed="rId3">
            <a:alphaModFix/>
          </a:blip>
          <a:srcRect l="7699" t="14920" r="21534" b="22364"/>
          <a:stretch/>
        </p:blipFill>
        <p:spPr>
          <a:xfrm>
            <a:off x="3991500" y="1424150"/>
            <a:ext cx="1161000" cy="1161000"/>
          </a:xfrm>
          <a:prstGeom prst="ellipse">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latin typeface="Inconsolata"/>
                <a:ea typeface="Inconsolata"/>
                <a:cs typeface="Inconsolata"/>
                <a:sym typeface="Inconsolata"/>
              </a:rPr>
              <a:t>getEncryptedMatchKey(provider)</a:t>
            </a:r>
            <a:endParaRPr b="1">
              <a:latin typeface="Inconsolata"/>
              <a:ea typeface="Inconsolata"/>
              <a:cs typeface="Inconsolata"/>
              <a:sym typeface="Inconsolata"/>
            </a:endParaRPr>
          </a:p>
        </p:txBody>
      </p:sp>
      <p:sp>
        <p:nvSpPr>
          <p:cNvPr id="182" name="Google Shape;182;p24"/>
          <p:cNvSpPr txBox="1">
            <a:spLocks noGrp="1"/>
          </p:cNvSpPr>
          <p:nvPr>
            <p:ph type="body" idx="4294967295"/>
          </p:nvPr>
        </p:nvSpPr>
        <p:spPr>
          <a:xfrm>
            <a:off x="464125" y="1367700"/>
            <a:ext cx="7464900" cy="303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b="1">
                <a:latin typeface="Inconsolata"/>
                <a:ea typeface="Inconsolata"/>
                <a:cs typeface="Inconsolata"/>
                <a:sym typeface="Inconsolata"/>
              </a:rPr>
              <a:t>fn get_encrypted_match_key(provider) -&gt; [CipherText; 3] {</a:t>
            </a:r>
            <a:endParaRPr sz="1700" b="1">
              <a:latin typeface="Inconsolata"/>
              <a:ea typeface="Inconsolata"/>
              <a:cs typeface="Inconsolata"/>
              <a:sym typeface="Inconsolata"/>
            </a:endParaRPr>
          </a:p>
          <a:p>
            <a:pPr marL="0" lvl="0" indent="0" algn="l" rtl="0">
              <a:spcBef>
                <a:spcPts val="0"/>
              </a:spcBef>
              <a:spcAft>
                <a:spcPts val="0"/>
              </a:spcAft>
              <a:buNone/>
            </a:pPr>
            <a:r>
              <a:rPr lang="en" sz="1700" b="1">
                <a:latin typeface="Inconsolata"/>
                <a:ea typeface="Inconsolata"/>
                <a:cs typeface="Inconsolata"/>
                <a:sym typeface="Inconsolata"/>
              </a:rPr>
              <a:t>    let mk = get_browser_match_key(provider);</a:t>
            </a:r>
            <a:endParaRPr sz="1700" b="1">
              <a:latin typeface="Inconsolata"/>
              <a:ea typeface="Inconsolata"/>
              <a:cs typeface="Inconsolata"/>
              <a:sym typeface="Inconsolata"/>
            </a:endParaRPr>
          </a:p>
          <a:p>
            <a:pPr marL="0" lvl="0" indent="0" algn="l" rtl="0">
              <a:spcBef>
                <a:spcPts val="0"/>
              </a:spcBef>
              <a:spcAft>
                <a:spcPts val="0"/>
              </a:spcAft>
              <a:buNone/>
            </a:pPr>
            <a:r>
              <a:rPr lang="en" sz="1700" b="1">
                <a:latin typeface="Inconsolata"/>
                <a:ea typeface="Inconsolata"/>
                <a:cs typeface="Inconsolata"/>
                <a:sym typeface="Inconsolata"/>
              </a:rPr>
              <a:t>    let mk_share_1 = get_random_bytes();</a:t>
            </a:r>
            <a:endParaRPr sz="1700" b="1">
              <a:latin typeface="Inconsolata"/>
              <a:ea typeface="Inconsolata"/>
              <a:cs typeface="Inconsolata"/>
              <a:sym typeface="Inconsolata"/>
            </a:endParaRPr>
          </a:p>
          <a:p>
            <a:pPr marL="0" lvl="0" indent="0" algn="l" rtl="0">
              <a:spcBef>
                <a:spcPts val="0"/>
              </a:spcBef>
              <a:spcAft>
                <a:spcPts val="0"/>
              </a:spcAft>
              <a:buNone/>
            </a:pPr>
            <a:r>
              <a:rPr lang="en" sz="1700" b="1">
                <a:latin typeface="Inconsolata"/>
                <a:ea typeface="Inconsolata"/>
                <a:cs typeface="Inconsolata"/>
                <a:sym typeface="Inconsolata"/>
              </a:rPr>
              <a:t>    let mk_share_2 = get_random_bytes();</a:t>
            </a:r>
            <a:endParaRPr sz="1700" b="1">
              <a:latin typeface="Inconsolata"/>
              <a:ea typeface="Inconsolata"/>
              <a:cs typeface="Inconsolata"/>
              <a:sym typeface="Inconsolata"/>
            </a:endParaRPr>
          </a:p>
          <a:p>
            <a:pPr marL="0" lvl="0" indent="0" algn="l" rtl="0">
              <a:spcBef>
                <a:spcPts val="0"/>
              </a:spcBef>
              <a:spcAft>
                <a:spcPts val="0"/>
              </a:spcAft>
              <a:buNone/>
            </a:pPr>
            <a:r>
              <a:rPr lang="en" sz="1700" b="1">
                <a:latin typeface="Inconsolata"/>
                <a:ea typeface="Inconsolata"/>
                <a:cs typeface="Inconsolata"/>
                <a:sym typeface="Inconsolata"/>
              </a:rPr>
              <a:t>    let mk_share_3 = mk ^ mk_share_1 ^ mk_share_2;</a:t>
            </a:r>
            <a:endParaRPr sz="1700" b="1">
              <a:latin typeface="Inconsolata"/>
              <a:ea typeface="Inconsolata"/>
              <a:cs typeface="Inconsolata"/>
              <a:sym typeface="Inconsolata"/>
            </a:endParaRPr>
          </a:p>
          <a:p>
            <a:pPr marL="0" lvl="0" indent="0" algn="l" rtl="0">
              <a:spcBef>
                <a:spcPts val="0"/>
              </a:spcBef>
              <a:spcAft>
                <a:spcPts val="0"/>
              </a:spcAft>
              <a:buNone/>
            </a:pPr>
            <a:r>
              <a:rPr lang="en" sz="1700" b="1">
                <a:latin typeface="Inconsolata"/>
                <a:ea typeface="Inconsolata"/>
                <a:cs typeface="Inconsolata"/>
                <a:sym typeface="Inconsolata"/>
              </a:rPr>
              <a:t>    (</a:t>
            </a:r>
            <a:endParaRPr sz="1700" b="1">
              <a:latin typeface="Inconsolata"/>
              <a:ea typeface="Inconsolata"/>
              <a:cs typeface="Inconsolata"/>
              <a:sym typeface="Inconsolata"/>
            </a:endParaRPr>
          </a:p>
          <a:p>
            <a:pPr marL="0" lvl="0" indent="0" algn="l" rtl="0">
              <a:spcBef>
                <a:spcPts val="0"/>
              </a:spcBef>
              <a:spcAft>
                <a:spcPts val="0"/>
              </a:spcAft>
              <a:buNone/>
            </a:pPr>
            <a:r>
              <a:rPr lang="en" sz="1700" b="1">
                <a:latin typeface="Inconsolata"/>
                <a:ea typeface="Inconsolata"/>
                <a:cs typeface="Inconsolata"/>
                <a:sym typeface="Inconsolata"/>
              </a:rPr>
              <a:t>        Encrypt(pk_1, mk_share_1), </a:t>
            </a:r>
            <a:endParaRPr sz="1700" b="1">
              <a:latin typeface="Inconsolata"/>
              <a:ea typeface="Inconsolata"/>
              <a:cs typeface="Inconsolata"/>
              <a:sym typeface="Inconsolata"/>
            </a:endParaRPr>
          </a:p>
          <a:p>
            <a:pPr marL="0" lvl="0" indent="0" algn="l" rtl="0">
              <a:spcBef>
                <a:spcPts val="0"/>
              </a:spcBef>
              <a:spcAft>
                <a:spcPts val="0"/>
              </a:spcAft>
              <a:buNone/>
            </a:pPr>
            <a:r>
              <a:rPr lang="en" sz="1700" b="1">
                <a:latin typeface="Inconsolata"/>
                <a:ea typeface="Inconsolata"/>
                <a:cs typeface="Inconsolata"/>
                <a:sym typeface="Inconsolata"/>
              </a:rPr>
              <a:t>        Encrypt(pk_2, mk_share_2), </a:t>
            </a:r>
            <a:endParaRPr sz="1700" b="1">
              <a:latin typeface="Inconsolata"/>
              <a:ea typeface="Inconsolata"/>
              <a:cs typeface="Inconsolata"/>
              <a:sym typeface="Inconsolata"/>
            </a:endParaRPr>
          </a:p>
          <a:p>
            <a:pPr marL="0" lvl="0" indent="0" algn="l" rtl="0">
              <a:spcBef>
                <a:spcPts val="0"/>
              </a:spcBef>
              <a:spcAft>
                <a:spcPts val="0"/>
              </a:spcAft>
              <a:buNone/>
            </a:pPr>
            <a:r>
              <a:rPr lang="en" sz="1700" b="1">
                <a:latin typeface="Inconsolata"/>
                <a:ea typeface="Inconsolata"/>
                <a:cs typeface="Inconsolata"/>
                <a:sym typeface="Inconsolata"/>
              </a:rPr>
              <a:t>        Encrypt(pk_3, mk_share_3)</a:t>
            </a:r>
            <a:endParaRPr sz="1700" b="1">
              <a:latin typeface="Inconsolata"/>
              <a:ea typeface="Inconsolata"/>
              <a:cs typeface="Inconsolata"/>
              <a:sym typeface="Inconsolata"/>
            </a:endParaRPr>
          </a:p>
          <a:p>
            <a:pPr marL="0" lvl="0" indent="0" algn="l" rtl="0">
              <a:spcBef>
                <a:spcPts val="0"/>
              </a:spcBef>
              <a:spcAft>
                <a:spcPts val="0"/>
              </a:spcAft>
              <a:buNone/>
            </a:pPr>
            <a:r>
              <a:rPr lang="en" sz="1700" b="1">
                <a:latin typeface="Inconsolata"/>
                <a:ea typeface="Inconsolata"/>
                <a:cs typeface="Inconsolata"/>
                <a:sym typeface="Inconsolata"/>
              </a:rPr>
              <a:t>    )</a:t>
            </a:r>
            <a:endParaRPr sz="1700" b="1">
              <a:latin typeface="Inconsolata"/>
              <a:ea typeface="Inconsolata"/>
              <a:cs typeface="Inconsolata"/>
              <a:sym typeface="Inconsolata"/>
            </a:endParaRPr>
          </a:p>
          <a:p>
            <a:pPr marL="0" lvl="0" indent="0" algn="l" rtl="0">
              <a:spcBef>
                <a:spcPts val="0"/>
              </a:spcBef>
              <a:spcAft>
                <a:spcPts val="0"/>
              </a:spcAft>
              <a:buNone/>
            </a:pPr>
            <a:r>
              <a:rPr lang="en" sz="1700" b="1">
                <a:latin typeface="Inconsolata"/>
                <a:ea typeface="Inconsolata"/>
                <a:cs typeface="Inconsolata"/>
                <a:sym typeface="Inconsolata"/>
              </a:rPr>
              <a:t>}</a:t>
            </a:r>
            <a:endParaRPr sz="1500" b="1">
              <a:latin typeface="Inconsolata"/>
              <a:ea typeface="Inconsolata"/>
              <a:cs typeface="Inconsolata"/>
              <a:sym typeface="Inconsolata"/>
            </a:endParaRPr>
          </a:p>
          <a:p>
            <a:pPr marL="0" lvl="0" indent="0" algn="l" rtl="0">
              <a:spcBef>
                <a:spcPts val="0"/>
              </a:spcBef>
              <a:spcAft>
                <a:spcPts val="0"/>
              </a:spcAft>
              <a:buNone/>
            </a:pPr>
            <a:r>
              <a:rPr lang="en" sz="1500"/>
              <a:t>where </a:t>
            </a:r>
            <a:r>
              <a:rPr lang="en" sz="1500" b="1">
                <a:latin typeface="Inconsolata"/>
                <a:ea typeface="Inconsolata"/>
                <a:cs typeface="Inconsolata"/>
                <a:sym typeface="Inconsolata"/>
              </a:rPr>
              <a:t>pk_i</a:t>
            </a:r>
            <a:r>
              <a:rPr lang="en" sz="1500"/>
              <a:t> is the ith Helper Party’s public key.</a:t>
            </a:r>
            <a:endParaRPr sz="15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p:nvPr/>
        </p:nvSpPr>
        <p:spPr>
          <a:xfrm>
            <a:off x="446113" y="2312650"/>
            <a:ext cx="1832700" cy="11118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5"/>
          <p:cNvSpPr/>
          <p:nvPr/>
        </p:nvSpPr>
        <p:spPr>
          <a:xfrm>
            <a:off x="311713" y="3424450"/>
            <a:ext cx="2101500" cy="561900"/>
          </a:xfrm>
          <a:prstGeom prst="trapezoid">
            <a:avLst>
              <a:gd name="adj" fmla="val 25000"/>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Source and Trigger Sites</a:t>
            </a:r>
            <a:endParaRPr/>
          </a:p>
        </p:txBody>
      </p:sp>
      <p:sp>
        <p:nvSpPr>
          <p:cNvPr id="190" name="Google Shape;190;p25"/>
          <p:cNvSpPr/>
          <p:nvPr/>
        </p:nvSpPr>
        <p:spPr>
          <a:xfrm>
            <a:off x="4122000" y="1595563"/>
            <a:ext cx="4793400" cy="7086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rPr>
              <a:t>Match Key Provider</a:t>
            </a:r>
            <a:endParaRPr>
              <a:solidFill>
                <a:srgbClr val="FFFFFF"/>
              </a:solidFill>
            </a:endParaRPr>
          </a:p>
        </p:txBody>
      </p:sp>
      <p:sp>
        <p:nvSpPr>
          <p:cNvPr id="191" name="Google Shape;191;p25"/>
          <p:cNvSpPr txBox="1"/>
          <p:nvPr/>
        </p:nvSpPr>
        <p:spPr>
          <a:xfrm>
            <a:off x="6018800" y="1749775"/>
            <a:ext cx="1896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1110101001010100</a:t>
            </a:r>
            <a:endParaRPr>
              <a:latin typeface="Roboto"/>
              <a:ea typeface="Roboto"/>
              <a:cs typeface="Roboto"/>
              <a:sym typeface="Roboto"/>
            </a:endParaRPr>
          </a:p>
        </p:txBody>
      </p:sp>
      <p:sp>
        <p:nvSpPr>
          <p:cNvPr id="192" name="Google Shape;192;p25"/>
          <p:cNvSpPr/>
          <p:nvPr/>
        </p:nvSpPr>
        <p:spPr>
          <a:xfrm>
            <a:off x="4122000" y="2775100"/>
            <a:ext cx="4793400" cy="7086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news.example</a:t>
            </a:r>
            <a:endParaRPr/>
          </a:p>
        </p:txBody>
      </p:sp>
      <p:sp>
        <p:nvSpPr>
          <p:cNvPr id="193" name="Google Shape;193;p25"/>
          <p:cNvSpPr txBox="1"/>
          <p:nvPr/>
        </p:nvSpPr>
        <p:spPr>
          <a:xfrm>
            <a:off x="5915400" y="2929300"/>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101…</a:t>
            </a:r>
            <a:endParaRPr>
              <a:latin typeface="Roboto"/>
              <a:ea typeface="Roboto"/>
              <a:cs typeface="Roboto"/>
              <a:sym typeface="Roboto"/>
            </a:endParaRPr>
          </a:p>
        </p:txBody>
      </p:sp>
      <p:sp>
        <p:nvSpPr>
          <p:cNvPr id="194" name="Google Shape;194;p25"/>
          <p:cNvSpPr txBox="1"/>
          <p:nvPr/>
        </p:nvSpPr>
        <p:spPr>
          <a:xfrm>
            <a:off x="6935150" y="2929300"/>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011…</a:t>
            </a:r>
            <a:endParaRPr>
              <a:latin typeface="Roboto"/>
              <a:ea typeface="Roboto"/>
              <a:cs typeface="Roboto"/>
              <a:sym typeface="Roboto"/>
            </a:endParaRPr>
          </a:p>
        </p:txBody>
      </p:sp>
      <p:sp>
        <p:nvSpPr>
          <p:cNvPr id="195" name="Google Shape;195;p25"/>
          <p:cNvSpPr txBox="1"/>
          <p:nvPr/>
        </p:nvSpPr>
        <p:spPr>
          <a:xfrm>
            <a:off x="7955000" y="2929300"/>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001…</a:t>
            </a:r>
            <a:endParaRPr>
              <a:latin typeface="Roboto"/>
              <a:ea typeface="Roboto"/>
              <a:cs typeface="Roboto"/>
              <a:sym typeface="Roboto"/>
            </a:endParaRPr>
          </a:p>
        </p:txBody>
      </p:sp>
      <p:sp>
        <p:nvSpPr>
          <p:cNvPr id="196" name="Google Shape;196;p25"/>
          <p:cNvSpPr txBox="1"/>
          <p:nvPr/>
        </p:nvSpPr>
        <p:spPr>
          <a:xfrm>
            <a:off x="6310520" y="2514247"/>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197" name="Google Shape;197;p25"/>
          <p:cNvSpPr txBox="1"/>
          <p:nvPr/>
        </p:nvSpPr>
        <p:spPr>
          <a:xfrm>
            <a:off x="7335695" y="2514247"/>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198" name="Google Shape;198;p25"/>
          <p:cNvSpPr txBox="1"/>
          <p:nvPr/>
        </p:nvSpPr>
        <p:spPr>
          <a:xfrm>
            <a:off x="8360825" y="2514247"/>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199" name="Google Shape;199;p25"/>
          <p:cNvSpPr/>
          <p:nvPr/>
        </p:nvSpPr>
        <p:spPr>
          <a:xfrm>
            <a:off x="4122000" y="3868575"/>
            <a:ext cx="4793400" cy="708600"/>
          </a:xfrm>
          <a:prstGeom prst="roundRect">
            <a:avLst>
              <a:gd name="adj" fmla="val 16667"/>
            </a:avLst>
          </a:pr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sunglasses.example</a:t>
            </a:r>
            <a:endParaRPr/>
          </a:p>
        </p:txBody>
      </p:sp>
      <p:sp>
        <p:nvSpPr>
          <p:cNvPr id="200" name="Google Shape;200;p25"/>
          <p:cNvSpPr txBox="1"/>
          <p:nvPr/>
        </p:nvSpPr>
        <p:spPr>
          <a:xfrm>
            <a:off x="5915300" y="4022775"/>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010…</a:t>
            </a:r>
            <a:endParaRPr>
              <a:latin typeface="Roboto"/>
              <a:ea typeface="Roboto"/>
              <a:cs typeface="Roboto"/>
              <a:sym typeface="Roboto"/>
            </a:endParaRPr>
          </a:p>
        </p:txBody>
      </p:sp>
      <p:sp>
        <p:nvSpPr>
          <p:cNvPr id="201" name="Google Shape;201;p25"/>
          <p:cNvSpPr txBox="1"/>
          <p:nvPr/>
        </p:nvSpPr>
        <p:spPr>
          <a:xfrm>
            <a:off x="6935150" y="4022775"/>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111…</a:t>
            </a:r>
            <a:endParaRPr>
              <a:latin typeface="Roboto"/>
              <a:ea typeface="Roboto"/>
              <a:cs typeface="Roboto"/>
              <a:sym typeface="Roboto"/>
            </a:endParaRPr>
          </a:p>
        </p:txBody>
      </p:sp>
      <p:sp>
        <p:nvSpPr>
          <p:cNvPr id="202" name="Google Shape;202;p25"/>
          <p:cNvSpPr txBox="1"/>
          <p:nvPr/>
        </p:nvSpPr>
        <p:spPr>
          <a:xfrm>
            <a:off x="7993700" y="4022775"/>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010…</a:t>
            </a:r>
            <a:endParaRPr>
              <a:latin typeface="Roboto"/>
              <a:ea typeface="Roboto"/>
              <a:cs typeface="Roboto"/>
              <a:sym typeface="Roboto"/>
            </a:endParaRPr>
          </a:p>
        </p:txBody>
      </p:sp>
      <p:sp>
        <p:nvSpPr>
          <p:cNvPr id="203" name="Google Shape;203;p25"/>
          <p:cNvSpPr txBox="1"/>
          <p:nvPr/>
        </p:nvSpPr>
        <p:spPr>
          <a:xfrm>
            <a:off x="6310520" y="3607722"/>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204" name="Google Shape;204;p25"/>
          <p:cNvSpPr txBox="1"/>
          <p:nvPr/>
        </p:nvSpPr>
        <p:spPr>
          <a:xfrm>
            <a:off x="7335695" y="3607722"/>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205" name="Google Shape;205;p25"/>
          <p:cNvSpPr txBox="1"/>
          <p:nvPr/>
        </p:nvSpPr>
        <p:spPr>
          <a:xfrm>
            <a:off x="8360825" y="3607722"/>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cxnSp>
        <p:nvCxnSpPr>
          <p:cNvPr id="206" name="Google Shape;206;p25"/>
          <p:cNvCxnSpPr>
            <a:endCxn id="190" idx="1"/>
          </p:cNvCxnSpPr>
          <p:nvPr/>
        </p:nvCxnSpPr>
        <p:spPr>
          <a:xfrm rot="10800000" flipH="1">
            <a:off x="2424900" y="1949863"/>
            <a:ext cx="1697100" cy="443100"/>
          </a:xfrm>
          <a:prstGeom prst="straightConnector1">
            <a:avLst/>
          </a:prstGeom>
          <a:noFill/>
          <a:ln w="28575" cap="flat" cmpd="sng">
            <a:solidFill>
              <a:schemeClr val="dk1"/>
            </a:solidFill>
            <a:prstDash val="solid"/>
            <a:round/>
            <a:headEnd type="none" w="med" len="med"/>
            <a:tailEnd type="triangle" w="med" len="med"/>
          </a:ln>
        </p:spPr>
      </p:cxnSp>
      <p:cxnSp>
        <p:nvCxnSpPr>
          <p:cNvPr id="207" name="Google Shape;207;p25"/>
          <p:cNvCxnSpPr>
            <a:endCxn id="192" idx="1"/>
          </p:cNvCxnSpPr>
          <p:nvPr/>
        </p:nvCxnSpPr>
        <p:spPr>
          <a:xfrm rot="10800000" flipH="1">
            <a:off x="2402100" y="3129400"/>
            <a:ext cx="1719900" cy="230700"/>
          </a:xfrm>
          <a:prstGeom prst="straightConnector1">
            <a:avLst/>
          </a:prstGeom>
          <a:noFill/>
          <a:ln w="28575" cap="flat" cmpd="sng">
            <a:solidFill>
              <a:schemeClr val="dk1"/>
            </a:solidFill>
            <a:prstDash val="solid"/>
            <a:round/>
            <a:headEnd type="none" w="med" len="med"/>
            <a:tailEnd type="triangle" w="med" len="med"/>
          </a:ln>
        </p:spPr>
      </p:cxnSp>
      <p:cxnSp>
        <p:nvCxnSpPr>
          <p:cNvPr id="208" name="Google Shape;208;p25"/>
          <p:cNvCxnSpPr>
            <a:endCxn id="199" idx="1"/>
          </p:cNvCxnSpPr>
          <p:nvPr/>
        </p:nvCxnSpPr>
        <p:spPr>
          <a:xfrm>
            <a:off x="2504700" y="3599175"/>
            <a:ext cx="1617300" cy="623700"/>
          </a:xfrm>
          <a:prstGeom prst="straightConnector1">
            <a:avLst/>
          </a:prstGeom>
          <a:noFill/>
          <a:ln w="28575" cap="flat" cmpd="sng">
            <a:solidFill>
              <a:schemeClr val="dk1"/>
            </a:solidFill>
            <a:prstDash val="solid"/>
            <a:round/>
            <a:headEnd type="none" w="med" len="med"/>
            <a:tailEnd type="triangle" w="med" len="med"/>
          </a:ln>
        </p:spPr>
      </p:cxnSp>
      <p:cxnSp>
        <p:nvCxnSpPr>
          <p:cNvPr id="209" name="Google Shape;209;p25"/>
          <p:cNvCxnSpPr/>
          <p:nvPr/>
        </p:nvCxnSpPr>
        <p:spPr>
          <a:xfrm rot="10800000" flipH="1">
            <a:off x="2413550" y="1949863"/>
            <a:ext cx="1697100" cy="443100"/>
          </a:xfrm>
          <a:prstGeom prst="straightConnector1">
            <a:avLst/>
          </a:prstGeom>
          <a:noFill/>
          <a:ln w="28575" cap="flat" cmpd="sng">
            <a:solidFill>
              <a:schemeClr val="dk1"/>
            </a:solidFill>
            <a:prstDash val="solid"/>
            <a:round/>
            <a:headEnd type="triangle" w="med" len="med"/>
            <a:tailEnd type="none" w="med" len="med"/>
          </a:ln>
        </p:spPr>
      </p:cxnSp>
      <p:pic>
        <p:nvPicPr>
          <p:cNvPr id="210" name="Google Shape;210;p25"/>
          <p:cNvPicPr preferRelativeResize="0"/>
          <p:nvPr/>
        </p:nvPicPr>
        <p:blipFill rotWithShape="1">
          <a:blip r:embed="rId3">
            <a:alphaModFix/>
          </a:blip>
          <a:srcRect l="2088" r="2088"/>
          <a:stretch/>
        </p:blipFill>
        <p:spPr>
          <a:xfrm>
            <a:off x="675638" y="2721701"/>
            <a:ext cx="911923" cy="607801"/>
          </a:xfrm>
          <a:prstGeom prst="rect">
            <a:avLst/>
          </a:prstGeom>
          <a:noFill/>
          <a:ln>
            <a:noFill/>
          </a:ln>
        </p:spPr>
      </p:pic>
      <p:sp>
        <p:nvSpPr>
          <p:cNvPr id="211" name="Google Shape;211;p25"/>
          <p:cNvSpPr txBox="1"/>
          <p:nvPr/>
        </p:nvSpPr>
        <p:spPr>
          <a:xfrm>
            <a:off x="1391300" y="2516050"/>
            <a:ext cx="18327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1110101001010100</a:t>
            </a:r>
            <a:endParaRPr>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1000"/>
                                        <p:tgtEl>
                                          <p:spTgt spid="20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1"/>
                                        </p:tgtEl>
                                        <p:attrNameLst>
                                          <p:attrName>style.visibility</p:attrName>
                                        </p:attrNameLst>
                                      </p:cBhvr>
                                      <p:to>
                                        <p:strVal val="visible"/>
                                      </p:to>
                                    </p:set>
                                    <p:animEffect transition="in" filter="fade">
                                      <p:cBhvr>
                                        <p:cTn id="11" dur="1000"/>
                                        <p:tgtEl>
                                          <p:spTgt spid="191"/>
                                        </p:tgtEl>
                                      </p:cBhvr>
                                    </p:animEffect>
                                  </p:childTnLst>
                                </p:cTn>
                              </p:par>
                              <p:par>
                                <p:cTn id="12" presetID="10" presetClass="exit" presetSubtype="0" fill="hold" nodeType="withEffect">
                                  <p:stCondLst>
                                    <p:cond delay="0"/>
                                  </p:stCondLst>
                                  <p:childTnLst>
                                    <p:animEffect transition="out" filter="fade">
                                      <p:cBhvr>
                                        <p:cTn id="13" dur="1000"/>
                                        <p:tgtEl>
                                          <p:spTgt spid="206"/>
                                        </p:tgtEl>
                                      </p:cBhvr>
                                    </p:animEffect>
                                    <p:set>
                                      <p:cBhvr>
                                        <p:cTn id="14" dur="1" fill="hold">
                                          <p:stCondLst>
                                            <p:cond delay="1000"/>
                                          </p:stCondLst>
                                        </p:cTn>
                                        <p:tgtEl>
                                          <p:spTgt spid="206"/>
                                        </p:tgtEl>
                                        <p:attrNameLst>
                                          <p:attrName>style.visibility</p:attrName>
                                        </p:attrNameLst>
                                      </p:cBhvr>
                                      <p:to>
                                        <p:strVal val="hidden"/>
                                      </p:to>
                                    </p:se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09"/>
                                        </p:tgtEl>
                                        <p:attrNameLst>
                                          <p:attrName>style.visibility</p:attrName>
                                        </p:attrNameLst>
                                      </p:cBhvr>
                                      <p:to>
                                        <p:strVal val="visible"/>
                                      </p:to>
                                    </p:set>
                                    <p:animEffect transition="in" filter="fade">
                                      <p:cBhvr>
                                        <p:cTn id="18" dur="1000"/>
                                        <p:tgtEl>
                                          <p:spTgt spid="209"/>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211"/>
                                        </p:tgtEl>
                                        <p:attrNameLst>
                                          <p:attrName>style.visibility</p:attrName>
                                        </p:attrNameLst>
                                      </p:cBhvr>
                                      <p:to>
                                        <p:strVal val="visible"/>
                                      </p:to>
                                    </p:set>
                                    <p:animEffect transition="in" filter="fade">
                                      <p:cBhvr>
                                        <p:cTn id="22" dur="1000"/>
                                        <p:tgtEl>
                                          <p:spTgt spid="211"/>
                                        </p:tgtEl>
                                      </p:cBhvr>
                                    </p:animEffect>
                                  </p:childTnLst>
                                </p:cTn>
                              </p:par>
                              <p:par>
                                <p:cTn id="23" presetID="10" presetClass="exit" presetSubtype="0" fill="hold" nodeType="withEffect">
                                  <p:stCondLst>
                                    <p:cond delay="0"/>
                                  </p:stCondLst>
                                  <p:childTnLst>
                                    <p:animEffect transition="out" filter="fade">
                                      <p:cBhvr>
                                        <p:cTn id="24" dur="1000"/>
                                        <p:tgtEl>
                                          <p:spTgt spid="209"/>
                                        </p:tgtEl>
                                      </p:cBhvr>
                                    </p:animEffect>
                                    <p:set>
                                      <p:cBhvr>
                                        <p:cTn id="25" dur="1" fill="hold">
                                          <p:stCondLst>
                                            <p:cond delay="1000"/>
                                          </p:stCondLst>
                                        </p:cTn>
                                        <p:tgtEl>
                                          <p:spTgt spid="20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2"/>
                                        </p:tgtEl>
                                        <p:attrNameLst>
                                          <p:attrName>style.visibility</p:attrName>
                                        </p:attrNameLst>
                                      </p:cBhvr>
                                      <p:to>
                                        <p:strVal val="visible"/>
                                      </p:to>
                                    </p:set>
                                    <p:animEffect transition="in" filter="fade">
                                      <p:cBhvr>
                                        <p:cTn id="30" dur="1000"/>
                                        <p:tgtEl>
                                          <p:spTgt spid="192"/>
                                        </p:tgtEl>
                                      </p:cBhvr>
                                    </p:animEffect>
                                  </p:childTnLst>
                                </p:cTn>
                              </p:par>
                              <p:par>
                                <p:cTn id="31" presetID="10" presetClass="entr" presetSubtype="0" fill="hold" nodeType="withEffect">
                                  <p:stCondLst>
                                    <p:cond delay="0"/>
                                  </p:stCondLst>
                                  <p:childTnLst>
                                    <p:set>
                                      <p:cBhvr>
                                        <p:cTn id="32" dur="1" fill="hold">
                                          <p:stCondLst>
                                            <p:cond delay="0"/>
                                          </p:stCondLst>
                                        </p:cTn>
                                        <p:tgtEl>
                                          <p:spTgt spid="207"/>
                                        </p:tgtEl>
                                        <p:attrNameLst>
                                          <p:attrName>style.visibility</p:attrName>
                                        </p:attrNameLst>
                                      </p:cBhvr>
                                      <p:to>
                                        <p:strVal val="visible"/>
                                      </p:to>
                                    </p:set>
                                    <p:animEffect transition="in" filter="fade">
                                      <p:cBhvr>
                                        <p:cTn id="33" dur="1000"/>
                                        <p:tgtEl>
                                          <p:spTgt spid="207"/>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93"/>
                                        </p:tgtEl>
                                        <p:attrNameLst>
                                          <p:attrName>style.visibility</p:attrName>
                                        </p:attrNameLst>
                                      </p:cBhvr>
                                      <p:to>
                                        <p:strVal val="visible"/>
                                      </p:to>
                                    </p:set>
                                    <p:animEffect transition="in" filter="fade">
                                      <p:cBhvr>
                                        <p:cTn id="37" dur="1000"/>
                                        <p:tgtEl>
                                          <p:spTgt spid="193"/>
                                        </p:tgtEl>
                                      </p:cBhvr>
                                    </p:animEffect>
                                  </p:childTnLst>
                                </p:cTn>
                              </p:par>
                              <p:par>
                                <p:cTn id="38" presetID="10" presetClass="entr" presetSubtype="0" fill="hold" nodeType="withEffect">
                                  <p:stCondLst>
                                    <p:cond delay="0"/>
                                  </p:stCondLst>
                                  <p:childTnLst>
                                    <p:set>
                                      <p:cBhvr>
                                        <p:cTn id="39" dur="1" fill="hold">
                                          <p:stCondLst>
                                            <p:cond delay="0"/>
                                          </p:stCondLst>
                                        </p:cTn>
                                        <p:tgtEl>
                                          <p:spTgt spid="194"/>
                                        </p:tgtEl>
                                        <p:attrNameLst>
                                          <p:attrName>style.visibility</p:attrName>
                                        </p:attrNameLst>
                                      </p:cBhvr>
                                      <p:to>
                                        <p:strVal val="visible"/>
                                      </p:to>
                                    </p:set>
                                    <p:animEffect transition="in" filter="fade">
                                      <p:cBhvr>
                                        <p:cTn id="40" dur="1000"/>
                                        <p:tgtEl>
                                          <p:spTgt spid="194"/>
                                        </p:tgtEl>
                                      </p:cBhvr>
                                    </p:animEffect>
                                  </p:childTnLst>
                                </p:cTn>
                              </p:par>
                              <p:par>
                                <p:cTn id="41" presetID="10" presetClass="entr" presetSubtype="0" fill="hold" nodeType="withEffect">
                                  <p:stCondLst>
                                    <p:cond delay="0"/>
                                  </p:stCondLst>
                                  <p:childTnLst>
                                    <p:set>
                                      <p:cBhvr>
                                        <p:cTn id="42" dur="1" fill="hold">
                                          <p:stCondLst>
                                            <p:cond delay="0"/>
                                          </p:stCondLst>
                                        </p:cTn>
                                        <p:tgtEl>
                                          <p:spTgt spid="195"/>
                                        </p:tgtEl>
                                        <p:attrNameLst>
                                          <p:attrName>style.visibility</p:attrName>
                                        </p:attrNameLst>
                                      </p:cBhvr>
                                      <p:to>
                                        <p:strVal val="visible"/>
                                      </p:to>
                                    </p:set>
                                    <p:animEffect transition="in" filter="fade">
                                      <p:cBhvr>
                                        <p:cTn id="43" dur="1000"/>
                                        <p:tgtEl>
                                          <p:spTgt spid="195"/>
                                        </p:tgtEl>
                                      </p:cBhvr>
                                    </p:animEffect>
                                  </p:childTnLst>
                                </p:cTn>
                              </p:par>
                              <p:par>
                                <p:cTn id="44" presetID="10" presetClass="entr" presetSubtype="0" fill="hold" nodeType="withEffect">
                                  <p:stCondLst>
                                    <p:cond delay="0"/>
                                  </p:stCondLst>
                                  <p:childTnLst>
                                    <p:set>
                                      <p:cBhvr>
                                        <p:cTn id="45" dur="1" fill="hold">
                                          <p:stCondLst>
                                            <p:cond delay="0"/>
                                          </p:stCondLst>
                                        </p:cTn>
                                        <p:tgtEl>
                                          <p:spTgt spid="196"/>
                                        </p:tgtEl>
                                        <p:attrNameLst>
                                          <p:attrName>style.visibility</p:attrName>
                                        </p:attrNameLst>
                                      </p:cBhvr>
                                      <p:to>
                                        <p:strVal val="visible"/>
                                      </p:to>
                                    </p:set>
                                    <p:animEffect transition="in" filter="fade">
                                      <p:cBhvr>
                                        <p:cTn id="46" dur="1000"/>
                                        <p:tgtEl>
                                          <p:spTgt spid="196"/>
                                        </p:tgtEl>
                                      </p:cBhvr>
                                    </p:animEffect>
                                  </p:childTnLst>
                                </p:cTn>
                              </p:par>
                              <p:par>
                                <p:cTn id="47" presetID="10" presetClass="entr" presetSubtype="0" fill="hold" nodeType="withEffect">
                                  <p:stCondLst>
                                    <p:cond delay="0"/>
                                  </p:stCondLst>
                                  <p:childTnLst>
                                    <p:set>
                                      <p:cBhvr>
                                        <p:cTn id="48" dur="1" fill="hold">
                                          <p:stCondLst>
                                            <p:cond delay="0"/>
                                          </p:stCondLst>
                                        </p:cTn>
                                        <p:tgtEl>
                                          <p:spTgt spid="197"/>
                                        </p:tgtEl>
                                        <p:attrNameLst>
                                          <p:attrName>style.visibility</p:attrName>
                                        </p:attrNameLst>
                                      </p:cBhvr>
                                      <p:to>
                                        <p:strVal val="visible"/>
                                      </p:to>
                                    </p:set>
                                    <p:animEffect transition="in" filter="fade">
                                      <p:cBhvr>
                                        <p:cTn id="49" dur="1000"/>
                                        <p:tgtEl>
                                          <p:spTgt spid="197"/>
                                        </p:tgtEl>
                                      </p:cBhvr>
                                    </p:animEffect>
                                  </p:childTnLst>
                                </p:cTn>
                              </p:par>
                              <p:par>
                                <p:cTn id="50" presetID="10" presetClass="entr" presetSubtype="0" fill="hold" nodeType="withEffect">
                                  <p:stCondLst>
                                    <p:cond delay="0"/>
                                  </p:stCondLst>
                                  <p:childTnLst>
                                    <p:set>
                                      <p:cBhvr>
                                        <p:cTn id="51" dur="1" fill="hold">
                                          <p:stCondLst>
                                            <p:cond delay="0"/>
                                          </p:stCondLst>
                                        </p:cTn>
                                        <p:tgtEl>
                                          <p:spTgt spid="198"/>
                                        </p:tgtEl>
                                        <p:attrNameLst>
                                          <p:attrName>style.visibility</p:attrName>
                                        </p:attrNameLst>
                                      </p:cBhvr>
                                      <p:to>
                                        <p:strVal val="visible"/>
                                      </p:to>
                                    </p:set>
                                    <p:animEffect transition="in" filter="fade">
                                      <p:cBhvr>
                                        <p:cTn id="52" dur="1000"/>
                                        <p:tgtEl>
                                          <p:spTgt spid="19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9"/>
                                        </p:tgtEl>
                                        <p:attrNameLst>
                                          <p:attrName>style.visibility</p:attrName>
                                        </p:attrNameLst>
                                      </p:cBhvr>
                                      <p:to>
                                        <p:strVal val="visible"/>
                                      </p:to>
                                    </p:set>
                                    <p:animEffect transition="in" filter="fade">
                                      <p:cBhvr>
                                        <p:cTn id="57" dur="1000"/>
                                        <p:tgtEl>
                                          <p:spTgt spid="199"/>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200"/>
                                        </p:tgtEl>
                                        <p:attrNameLst>
                                          <p:attrName>style.visibility</p:attrName>
                                        </p:attrNameLst>
                                      </p:cBhvr>
                                      <p:to>
                                        <p:strVal val="visible"/>
                                      </p:to>
                                    </p:set>
                                    <p:animEffect transition="in" filter="fade">
                                      <p:cBhvr>
                                        <p:cTn id="61" dur="1000"/>
                                        <p:tgtEl>
                                          <p:spTgt spid="200"/>
                                        </p:tgtEl>
                                      </p:cBhvr>
                                    </p:animEffect>
                                  </p:childTnLst>
                                </p:cTn>
                              </p:par>
                              <p:par>
                                <p:cTn id="62" presetID="10" presetClass="entr" presetSubtype="0" fill="hold" nodeType="withEffect">
                                  <p:stCondLst>
                                    <p:cond delay="0"/>
                                  </p:stCondLst>
                                  <p:childTnLst>
                                    <p:set>
                                      <p:cBhvr>
                                        <p:cTn id="63" dur="1" fill="hold">
                                          <p:stCondLst>
                                            <p:cond delay="0"/>
                                          </p:stCondLst>
                                        </p:cTn>
                                        <p:tgtEl>
                                          <p:spTgt spid="201"/>
                                        </p:tgtEl>
                                        <p:attrNameLst>
                                          <p:attrName>style.visibility</p:attrName>
                                        </p:attrNameLst>
                                      </p:cBhvr>
                                      <p:to>
                                        <p:strVal val="visible"/>
                                      </p:to>
                                    </p:set>
                                    <p:animEffect transition="in" filter="fade">
                                      <p:cBhvr>
                                        <p:cTn id="64" dur="1000"/>
                                        <p:tgtEl>
                                          <p:spTgt spid="201"/>
                                        </p:tgtEl>
                                      </p:cBhvr>
                                    </p:animEffect>
                                  </p:childTnLst>
                                </p:cTn>
                              </p:par>
                              <p:par>
                                <p:cTn id="65" presetID="10" presetClass="entr" presetSubtype="0" fill="hold" nodeType="withEffect">
                                  <p:stCondLst>
                                    <p:cond delay="0"/>
                                  </p:stCondLst>
                                  <p:childTnLst>
                                    <p:set>
                                      <p:cBhvr>
                                        <p:cTn id="66" dur="1" fill="hold">
                                          <p:stCondLst>
                                            <p:cond delay="0"/>
                                          </p:stCondLst>
                                        </p:cTn>
                                        <p:tgtEl>
                                          <p:spTgt spid="202"/>
                                        </p:tgtEl>
                                        <p:attrNameLst>
                                          <p:attrName>style.visibility</p:attrName>
                                        </p:attrNameLst>
                                      </p:cBhvr>
                                      <p:to>
                                        <p:strVal val="visible"/>
                                      </p:to>
                                    </p:set>
                                    <p:animEffect transition="in" filter="fade">
                                      <p:cBhvr>
                                        <p:cTn id="67" dur="1000"/>
                                        <p:tgtEl>
                                          <p:spTgt spid="202"/>
                                        </p:tgtEl>
                                      </p:cBhvr>
                                    </p:animEffect>
                                  </p:childTnLst>
                                </p:cTn>
                              </p:par>
                              <p:par>
                                <p:cTn id="68" presetID="10" presetClass="entr" presetSubtype="0" fill="hold" nodeType="withEffect">
                                  <p:stCondLst>
                                    <p:cond delay="0"/>
                                  </p:stCondLst>
                                  <p:childTnLst>
                                    <p:set>
                                      <p:cBhvr>
                                        <p:cTn id="69" dur="1" fill="hold">
                                          <p:stCondLst>
                                            <p:cond delay="0"/>
                                          </p:stCondLst>
                                        </p:cTn>
                                        <p:tgtEl>
                                          <p:spTgt spid="203"/>
                                        </p:tgtEl>
                                        <p:attrNameLst>
                                          <p:attrName>style.visibility</p:attrName>
                                        </p:attrNameLst>
                                      </p:cBhvr>
                                      <p:to>
                                        <p:strVal val="visible"/>
                                      </p:to>
                                    </p:set>
                                    <p:animEffect transition="in" filter="fade">
                                      <p:cBhvr>
                                        <p:cTn id="70" dur="1000"/>
                                        <p:tgtEl>
                                          <p:spTgt spid="203"/>
                                        </p:tgtEl>
                                      </p:cBhvr>
                                    </p:animEffect>
                                  </p:childTnLst>
                                </p:cTn>
                              </p:par>
                              <p:par>
                                <p:cTn id="71" presetID="10" presetClass="entr" presetSubtype="0" fill="hold" nodeType="withEffect">
                                  <p:stCondLst>
                                    <p:cond delay="0"/>
                                  </p:stCondLst>
                                  <p:childTnLst>
                                    <p:set>
                                      <p:cBhvr>
                                        <p:cTn id="72" dur="1" fill="hold">
                                          <p:stCondLst>
                                            <p:cond delay="0"/>
                                          </p:stCondLst>
                                        </p:cTn>
                                        <p:tgtEl>
                                          <p:spTgt spid="204"/>
                                        </p:tgtEl>
                                        <p:attrNameLst>
                                          <p:attrName>style.visibility</p:attrName>
                                        </p:attrNameLst>
                                      </p:cBhvr>
                                      <p:to>
                                        <p:strVal val="visible"/>
                                      </p:to>
                                    </p:set>
                                    <p:animEffect transition="in" filter="fade">
                                      <p:cBhvr>
                                        <p:cTn id="73" dur="1000"/>
                                        <p:tgtEl>
                                          <p:spTgt spid="204"/>
                                        </p:tgtEl>
                                      </p:cBhvr>
                                    </p:animEffect>
                                  </p:childTnLst>
                                </p:cTn>
                              </p:par>
                              <p:par>
                                <p:cTn id="74" presetID="10" presetClass="entr" presetSubtype="0" fill="hold" nodeType="withEffect">
                                  <p:stCondLst>
                                    <p:cond delay="0"/>
                                  </p:stCondLst>
                                  <p:childTnLst>
                                    <p:set>
                                      <p:cBhvr>
                                        <p:cTn id="75" dur="1" fill="hold">
                                          <p:stCondLst>
                                            <p:cond delay="0"/>
                                          </p:stCondLst>
                                        </p:cTn>
                                        <p:tgtEl>
                                          <p:spTgt spid="205"/>
                                        </p:tgtEl>
                                        <p:attrNameLst>
                                          <p:attrName>style.visibility</p:attrName>
                                        </p:attrNameLst>
                                      </p:cBhvr>
                                      <p:to>
                                        <p:strVal val="visible"/>
                                      </p:to>
                                    </p:set>
                                    <p:animEffect transition="in" filter="fade">
                                      <p:cBhvr>
                                        <p:cTn id="76" dur="1000"/>
                                        <p:tgtEl>
                                          <p:spTgt spid="205"/>
                                        </p:tgtEl>
                                      </p:cBhvr>
                                    </p:animEffect>
                                  </p:childTnLst>
                                </p:cTn>
                              </p:par>
                              <p:par>
                                <p:cTn id="77" presetID="10" presetClass="entr" presetSubtype="0" fill="hold" nodeType="withEffect">
                                  <p:stCondLst>
                                    <p:cond delay="0"/>
                                  </p:stCondLst>
                                  <p:childTnLst>
                                    <p:set>
                                      <p:cBhvr>
                                        <p:cTn id="78" dur="1" fill="hold">
                                          <p:stCondLst>
                                            <p:cond delay="0"/>
                                          </p:stCondLst>
                                        </p:cTn>
                                        <p:tgtEl>
                                          <p:spTgt spid="208"/>
                                        </p:tgtEl>
                                        <p:attrNameLst>
                                          <p:attrName>style.visibility</p:attrName>
                                        </p:attrNameLst>
                                      </p:cBhvr>
                                      <p:to>
                                        <p:strVal val="visible"/>
                                      </p:to>
                                    </p:set>
                                    <p:animEffect transition="in" filter="fade">
                                      <p:cBhvr>
                                        <p:cTn id="79" dur="10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Report Collector</a:t>
            </a:r>
            <a:endParaRPr/>
          </a:p>
        </p:txBody>
      </p:sp>
      <p:sp>
        <p:nvSpPr>
          <p:cNvPr id="217" name="Google Shape;217;p26"/>
          <p:cNvSpPr/>
          <p:nvPr/>
        </p:nvSpPr>
        <p:spPr>
          <a:xfrm>
            <a:off x="137650" y="1705300"/>
            <a:ext cx="5268900" cy="14799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6"/>
          <p:cNvSpPr txBox="1"/>
          <p:nvPr/>
        </p:nvSpPr>
        <p:spPr>
          <a:xfrm>
            <a:off x="3036912" y="1859500"/>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101…</a:t>
            </a:r>
            <a:endParaRPr>
              <a:latin typeface="Roboto"/>
              <a:ea typeface="Roboto"/>
              <a:cs typeface="Roboto"/>
              <a:sym typeface="Roboto"/>
            </a:endParaRPr>
          </a:p>
        </p:txBody>
      </p:sp>
      <p:sp>
        <p:nvSpPr>
          <p:cNvPr id="219" name="Google Shape;219;p26"/>
          <p:cNvSpPr txBox="1"/>
          <p:nvPr/>
        </p:nvSpPr>
        <p:spPr>
          <a:xfrm>
            <a:off x="3828150" y="1859500"/>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011…</a:t>
            </a:r>
            <a:endParaRPr>
              <a:latin typeface="Roboto"/>
              <a:ea typeface="Roboto"/>
              <a:cs typeface="Roboto"/>
              <a:sym typeface="Roboto"/>
            </a:endParaRPr>
          </a:p>
        </p:txBody>
      </p:sp>
      <p:sp>
        <p:nvSpPr>
          <p:cNvPr id="220" name="Google Shape;220;p26"/>
          <p:cNvSpPr txBox="1"/>
          <p:nvPr/>
        </p:nvSpPr>
        <p:spPr>
          <a:xfrm>
            <a:off x="4619400" y="1859500"/>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001…</a:t>
            </a:r>
            <a:endParaRPr>
              <a:latin typeface="Roboto"/>
              <a:ea typeface="Roboto"/>
              <a:cs typeface="Roboto"/>
              <a:sym typeface="Roboto"/>
            </a:endParaRPr>
          </a:p>
        </p:txBody>
      </p:sp>
      <p:sp>
        <p:nvSpPr>
          <p:cNvPr id="221" name="Google Shape;221;p26"/>
          <p:cNvSpPr txBox="1"/>
          <p:nvPr/>
        </p:nvSpPr>
        <p:spPr>
          <a:xfrm>
            <a:off x="3432120" y="1444447"/>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222" name="Google Shape;222;p26"/>
          <p:cNvSpPr txBox="1"/>
          <p:nvPr/>
        </p:nvSpPr>
        <p:spPr>
          <a:xfrm>
            <a:off x="4228695" y="1444447"/>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223" name="Google Shape;223;p26"/>
          <p:cNvSpPr txBox="1"/>
          <p:nvPr/>
        </p:nvSpPr>
        <p:spPr>
          <a:xfrm>
            <a:off x="5025225" y="1444447"/>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224" name="Google Shape;224;p26"/>
          <p:cNvSpPr/>
          <p:nvPr/>
        </p:nvSpPr>
        <p:spPr>
          <a:xfrm>
            <a:off x="137500" y="3636425"/>
            <a:ext cx="5268900" cy="1479900"/>
          </a:xfrm>
          <a:prstGeom prst="roundRect">
            <a:avLst>
              <a:gd name="adj" fmla="val 16667"/>
            </a:avLst>
          </a:pr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6"/>
          <p:cNvSpPr txBox="1"/>
          <p:nvPr/>
        </p:nvSpPr>
        <p:spPr>
          <a:xfrm>
            <a:off x="3036900" y="3790625"/>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010…</a:t>
            </a:r>
            <a:endParaRPr>
              <a:latin typeface="Roboto"/>
              <a:ea typeface="Roboto"/>
              <a:cs typeface="Roboto"/>
              <a:sym typeface="Roboto"/>
            </a:endParaRPr>
          </a:p>
        </p:txBody>
      </p:sp>
      <p:sp>
        <p:nvSpPr>
          <p:cNvPr id="226" name="Google Shape;226;p26"/>
          <p:cNvSpPr txBox="1"/>
          <p:nvPr/>
        </p:nvSpPr>
        <p:spPr>
          <a:xfrm>
            <a:off x="3828150" y="3790625"/>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111…</a:t>
            </a:r>
            <a:endParaRPr>
              <a:latin typeface="Roboto"/>
              <a:ea typeface="Roboto"/>
              <a:cs typeface="Roboto"/>
              <a:sym typeface="Roboto"/>
            </a:endParaRPr>
          </a:p>
        </p:txBody>
      </p:sp>
      <p:sp>
        <p:nvSpPr>
          <p:cNvPr id="227" name="Google Shape;227;p26"/>
          <p:cNvSpPr txBox="1"/>
          <p:nvPr/>
        </p:nvSpPr>
        <p:spPr>
          <a:xfrm>
            <a:off x="4619400" y="3790625"/>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010…</a:t>
            </a:r>
            <a:endParaRPr>
              <a:latin typeface="Roboto"/>
              <a:ea typeface="Roboto"/>
              <a:cs typeface="Roboto"/>
              <a:sym typeface="Roboto"/>
            </a:endParaRPr>
          </a:p>
        </p:txBody>
      </p:sp>
      <p:sp>
        <p:nvSpPr>
          <p:cNvPr id="228" name="Google Shape;228;p26"/>
          <p:cNvSpPr txBox="1"/>
          <p:nvPr/>
        </p:nvSpPr>
        <p:spPr>
          <a:xfrm>
            <a:off x="3432120" y="3375572"/>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229" name="Google Shape;229;p26"/>
          <p:cNvSpPr txBox="1"/>
          <p:nvPr/>
        </p:nvSpPr>
        <p:spPr>
          <a:xfrm>
            <a:off x="4228695" y="3375572"/>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230" name="Google Shape;230;p26"/>
          <p:cNvSpPr txBox="1"/>
          <p:nvPr/>
        </p:nvSpPr>
        <p:spPr>
          <a:xfrm>
            <a:off x="5025225" y="3375572"/>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231" name="Google Shape;231;p26"/>
          <p:cNvSpPr txBox="1"/>
          <p:nvPr/>
        </p:nvSpPr>
        <p:spPr>
          <a:xfrm>
            <a:off x="214975" y="1238779"/>
            <a:ext cx="2899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latin typeface="Roboto"/>
                <a:ea typeface="Roboto"/>
                <a:cs typeface="Roboto"/>
                <a:sym typeface="Roboto"/>
              </a:rPr>
              <a:t>Source Site:</a:t>
            </a:r>
            <a:endParaRPr sz="2400">
              <a:latin typeface="Roboto"/>
              <a:ea typeface="Roboto"/>
              <a:cs typeface="Roboto"/>
              <a:sym typeface="Roboto"/>
            </a:endParaRPr>
          </a:p>
        </p:txBody>
      </p:sp>
      <p:sp>
        <p:nvSpPr>
          <p:cNvPr id="232" name="Google Shape;232;p26"/>
          <p:cNvSpPr txBox="1"/>
          <p:nvPr/>
        </p:nvSpPr>
        <p:spPr>
          <a:xfrm>
            <a:off x="214975" y="3169904"/>
            <a:ext cx="2899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latin typeface="Roboto"/>
                <a:ea typeface="Roboto"/>
                <a:cs typeface="Roboto"/>
                <a:sym typeface="Roboto"/>
              </a:rPr>
              <a:t>Trigger Site:</a:t>
            </a:r>
            <a:endParaRPr sz="2400">
              <a:latin typeface="Roboto"/>
              <a:ea typeface="Roboto"/>
              <a:cs typeface="Roboto"/>
              <a:sym typeface="Roboto"/>
            </a:endParaRPr>
          </a:p>
        </p:txBody>
      </p:sp>
      <p:sp>
        <p:nvSpPr>
          <p:cNvPr id="233" name="Google Shape;233;p26"/>
          <p:cNvSpPr/>
          <p:nvPr/>
        </p:nvSpPr>
        <p:spPr>
          <a:xfrm>
            <a:off x="6052200" y="1792875"/>
            <a:ext cx="5033400" cy="322890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34" name="Google Shape;234;p26"/>
          <p:cNvSpPr txBox="1"/>
          <p:nvPr/>
        </p:nvSpPr>
        <p:spPr>
          <a:xfrm>
            <a:off x="6052200" y="2028425"/>
            <a:ext cx="2899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lt1"/>
                </a:solidFill>
                <a:latin typeface="Roboto"/>
                <a:ea typeface="Roboto"/>
                <a:cs typeface="Roboto"/>
                <a:sym typeface="Roboto"/>
              </a:rPr>
              <a:t>Report Collector:</a:t>
            </a:r>
            <a:endParaRPr sz="2400">
              <a:solidFill>
                <a:schemeClr val="lt1"/>
              </a:solidFill>
              <a:latin typeface="Roboto"/>
              <a:ea typeface="Roboto"/>
              <a:cs typeface="Roboto"/>
              <a:sym typeface="Roboto"/>
            </a:endParaRPr>
          </a:p>
        </p:txBody>
      </p:sp>
      <p:sp>
        <p:nvSpPr>
          <p:cNvPr id="235" name="Google Shape;235;p26"/>
          <p:cNvSpPr txBox="1"/>
          <p:nvPr/>
        </p:nvSpPr>
        <p:spPr>
          <a:xfrm>
            <a:off x="3036912" y="2316437"/>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010…</a:t>
            </a:r>
            <a:endParaRPr>
              <a:latin typeface="Roboto"/>
              <a:ea typeface="Roboto"/>
              <a:cs typeface="Roboto"/>
              <a:sym typeface="Roboto"/>
            </a:endParaRPr>
          </a:p>
        </p:txBody>
      </p:sp>
      <p:sp>
        <p:nvSpPr>
          <p:cNvPr id="236" name="Google Shape;236;p26"/>
          <p:cNvSpPr txBox="1"/>
          <p:nvPr/>
        </p:nvSpPr>
        <p:spPr>
          <a:xfrm>
            <a:off x="3828150" y="2316437"/>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101…</a:t>
            </a:r>
            <a:endParaRPr>
              <a:latin typeface="Roboto"/>
              <a:ea typeface="Roboto"/>
              <a:cs typeface="Roboto"/>
              <a:sym typeface="Roboto"/>
            </a:endParaRPr>
          </a:p>
        </p:txBody>
      </p:sp>
      <p:sp>
        <p:nvSpPr>
          <p:cNvPr id="237" name="Google Shape;237;p26"/>
          <p:cNvSpPr txBox="1"/>
          <p:nvPr/>
        </p:nvSpPr>
        <p:spPr>
          <a:xfrm>
            <a:off x="4619400" y="2316437"/>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110…</a:t>
            </a:r>
            <a:endParaRPr>
              <a:latin typeface="Roboto"/>
              <a:ea typeface="Roboto"/>
              <a:cs typeface="Roboto"/>
              <a:sym typeface="Roboto"/>
            </a:endParaRPr>
          </a:p>
        </p:txBody>
      </p:sp>
      <p:sp>
        <p:nvSpPr>
          <p:cNvPr id="238" name="Google Shape;238;p26"/>
          <p:cNvSpPr txBox="1"/>
          <p:nvPr/>
        </p:nvSpPr>
        <p:spPr>
          <a:xfrm>
            <a:off x="3432120" y="1901384"/>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239" name="Google Shape;239;p26"/>
          <p:cNvSpPr txBox="1"/>
          <p:nvPr/>
        </p:nvSpPr>
        <p:spPr>
          <a:xfrm>
            <a:off x="4228695" y="1901384"/>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240" name="Google Shape;240;p26"/>
          <p:cNvSpPr txBox="1"/>
          <p:nvPr/>
        </p:nvSpPr>
        <p:spPr>
          <a:xfrm>
            <a:off x="5025225" y="1901384"/>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241" name="Google Shape;241;p26"/>
          <p:cNvSpPr txBox="1"/>
          <p:nvPr/>
        </p:nvSpPr>
        <p:spPr>
          <a:xfrm>
            <a:off x="213913" y="1859500"/>
            <a:ext cx="14781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Campaign: 12</a:t>
            </a:r>
            <a:endParaRPr>
              <a:latin typeface="Roboto"/>
              <a:ea typeface="Roboto"/>
              <a:cs typeface="Roboto"/>
              <a:sym typeface="Roboto"/>
            </a:endParaRPr>
          </a:p>
        </p:txBody>
      </p:sp>
      <p:sp>
        <p:nvSpPr>
          <p:cNvPr id="242" name="Google Shape;242;p26"/>
          <p:cNvSpPr txBox="1"/>
          <p:nvPr/>
        </p:nvSpPr>
        <p:spPr>
          <a:xfrm>
            <a:off x="213913" y="2316437"/>
            <a:ext cx="14781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Campaign: 92</a:t>
            </a:r>
            <a:endParaRPr>
              <a:latin typeface="Roboto"/>
              <a:ea typeface="Roboto"/>
              <a:cs typeface="Roboto"/>
              <a:sym typeface="Roboto"/>
            </a:endParaRPr>
          </a:p>
        </p:txBody>
      </p:sp>
      <p:sp>
        <p:nvSpPr>
          <p:cNvPr id="243" name="Google Shape;243;p26"/>
          <p:cNvSpPr txBox="1"/>
          <p:nvPr/>
        </p:nvSpPr>
        <p:spPr>
          <a:xfrm>
            <a:off x="213913" y="3790625"/>
            <a:ext cx="14781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Value: $25</a:t>
            </a:r>
            <a:endParaRPr>
              <a:latin typeface="Roboto"/>
              <a:ea typeface="Roboto"/>
              <a:cs typeface="Roboto"/>
              <a:sym typeface="Roboto"/>
            </a:endParaRPr>
          </a:p>
        </p:txBody>
      </p:sp>
      <p:sp>
        <p:nvSpPr>
          <p:cNvPr id="244" name="Google Shape;244;p26"/>
          <p:cNvSpPr txBox="1"/>
          <p:nvPr/>
        </p:nvSpPr>
        <p:spPr>
          <a:xfrm>
            <a:off x="1803214" y="1859500"/>
            <a:ext cx="11430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ts: 06:32</a:t>
            </a:r>
            <a:endParaRPr>
              <a:latin typeface="Roboto"/>
              <a:ea typeface="Roboto"/>
              <a:cs typeface="Roboto"/>
              <a:sym typeface="Roboto"/>
            </a:endParaRPr>
          </a:p>
        </p:txBody>
      </p:sp>
      <p:sp>
        <p:nvSpPr>
          <p:cNvPr id="245" name="Google Shape;245;p26"/>
          <p:cNvSpPr txBox="1"/>
          <p:nvPr/>
        </p:nvSpPr>
        <p:spPr>
          <a:xfrm>
            <a:off x="1803214" y="2316437"/>
            <a:ext cx="11430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ts: 09:15</a:t>
            </a:r>
            <a:endParaRPr>
              <a:latin typeface="Roboto"/>
              <a:ea typeface="Roboto"/>
              <a:cs typeface="Roboto"/>
              <a:sym typeface="Roboto"/>
            </a:endParaRPr>
          </a:p>
        </p:txBody>
      </p:sp>
      <p:sp>
        <p:nvSpPr>
          <p:cNvPr id="246" name="Google Shape;246;p26"/>
          <p:cNvSpPr txBox="1"/>
          <p:nvPr/>
        </p:nvSpPr>
        <p:spPr>
          <a:xfrm>
            <a:off x="1803214" y="3790625"/>
            <a:ext cx="11430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ts: 07:41</a:t>
            </a:r>
            <a:endParaRPr>
              <a:latin typeface="Roboto"/>
              <a:ea typeface="Roboto"/>
              <a:cs typeface="Roboto"/>
              <a:sym typeface="Roboto"/>
            </a:endParaRPr>
          </a:p>
        </p:txBody>
      </p:sp>
      <p:sp>
        <p:nvSpPr>
          <p:cNvPr id="247" name="Google Shape;247;p26"/>
          <p:cNvSpPr txBox="1"/>
          <p:nvPr/>
        </p:nvSpPr>
        <p:spPr>
          <a:xfrm>
            <a:off x="3036900" y="4247825"/>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100…</a:t>
            </a:r>
            <a:endParaRPr>
              <a:latin typeface="Roboto"/>
              <a:ea typeface="Roboto"/>
              <a:cs typeface="Roboto"/>
              <a:sym typeface="Roboto"/>
            </a:endParaRPr>
          </a:p>
        </p:txBody>
      </p:sp>
      <p:sp>
        <p:nvSpPr>
          <p:cNvPr id="248" name="Google Shape;248;p26"/>
          <p:cNvSpPr txBox="1"/>
          <p:nvPr/>
        </p:nvSpPr>
        <p:spPr>
          <a:xfrm>
            <a:off x="3828150" y="4247825"/>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011…</a:t>
            </a:r>
            <a:endParaRPr>
              <a:latin typeface="Roboto"/>
              <a:ea typeface="Roboto"/>
              <a:cs typeface="Roboto"/>
              <a:sym typeface="Roboto"/>
            </a:endParaRPr>
          </a:p>
        </p:txBody>
      </p:sp>
      <p:sp>
        <p:nvSpPr>
          <p:cNvPr id="249" name="Google Shape;249;p26"/>
          <p:cNvSpPr txBox="1"/>
          <p:nvPr/>
        </p:nvSpPr>
        <p:spPr>
          <a:xfrm>
            <a:off x="4619400" y="4247825"/>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000…</a:t>
            </a:r>
            <a:endParaRPr>
              <a:latin typeface="Roboto"/>
              <a:ea typeface="Roboto"/>
              <a:cs typeface="Roboto"/>
              <a:sym typeface="Roboto"/>
            </a:endParaRPr>
          </a:p>
        </p:txBody>
      </p:sp>
      <p:sp>
        <p:nvSpPr>
          <p:cNvPr id="250" name="Google Shape;250;p26"/>
          <p:cNvSpPr txBox="1"/>
          <p:nvPr/>
        </p:nvSpPr>
        <p:spPr>
          <a:xfrm>
            <a:off x="3432120" y="3832772"/>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251" name="Google Shape;251;p26"/>
          <p:cNvSpPr txBox="1"/>
          <p:nvPr/>
        </p:nvSpPr>
        <p:spPr>
          <a:xfrm>
            <a:off x="4228695" y="3832772"/>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252" name="Google Shape;252;p26"/>
          <p:cNvSpPr txBox="1"/>
          <p:nvPr/>
        </p:nvSpPr>
        <p:spPr>
          <a:xfrm>
            <a:off x="5025225" y="3832772"/>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253" name="Google Shape;253;p26"/>
          <p:cNvSpPr txBox="1"/>
          <p:nvPr/>
        </p:nvSpPr>
        <p:spPr>
          <a:xfrm>
            <a:off x="213913" y="4247825"/>
            <a:ext cx="14781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Value: $12</a:t>
            </a:r>
            <a:endParaRPr>
              <a:latin typeface="Roboto"/>
              <a:ea typeface="Roboto"/>
              <a:cs typeface="Roboto"/>
              <a:sym typeface="Roboto"/>
            </a:endParaRPr>
          </a:p>
        </p:txBody>
      </p:sp>
      <p:sp>
        <p:nvSpPr>
          <p:cNvPr id="254" name="Google Shape;254;p26"/>
          <p:cNvSpPr txBox="1"/>
          <p:nvPr/>
        </p:nvSpPr>
        <p:spPr>
          <a:xfrm>
            <a:off x="1803214" y="4247825"/>
            <a:ext cx="11430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ts: 11:04</a:t>
            </a:r>
            <a:endParaRPr>
              <a:latin typeface="Roboto"/>
              <a:ea typeface="Roboto"/>
              <a:cs typeface="Roboto"/>
              <a:sym typeface="Roboto"/>
            </a:endParaRPr>
          </a:p>
        </p:txBody>
      </p:sp>
      <p:sp>
        <p:nvSpPr>
          <p:cNvPr id="255" name="Google Shape;255;p26"/>
          <p:cNvSpPr txBox="1"/>
          <p:nvPr/>
        </p:nvSpPr>
        <p:spPr>
          <a:xfrm>
            <a:off x="213913" y="2747974"/>
            <a:ext cx="147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p:txBody>
      </p:sp>
      <p:sp>
        <p:nvSpPr>
          <p:cNvPr id="256" name="Google Shape;256;p26"/>
          <p:cNvSpPr txBox="1"/>
          <p:nvPr/>
        </p:nvSpPr>
        <p:spPr>
          <a:xfrm>
            <a:off x="1803222" y="2747975"/>
            <a:ext cx="1143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p:txBody>
      </p:sp>
      <p:sp>
        <p:nvSpPr>
          <p:cNvPr id="257" name="Google Shape;257;p26"/>
          <p:cNvSpPr txBox="1"/>
          <p:nvPr/>
        </p:nvSpPr>
        <p:spPr>
          <a:xfrm>
            <a:off x="3036912" y="2747975"/>
            <a:ext cx="711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p:txBody>
      </p:sp>
      <p:sp>
        <p:nvSpPr>
          <p:cNvPr id="258" name="Google Shape;258;p26"/>
          <p:cNvSpPr txBox="1"/>
          <p:nvPr/>
        </p:nvSpPr>
        <p:spPr>
          <a:xfrm>
            <a:off x="3838887" y="2747975"/>
            <a:ext cx="711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p:txBody>
      </p:sp>
      <p:sp>
        <p:nvSpPr>
          <p:cNvPr id="259" name="Google Shape;259;p26"/>
          <p:cNvSpPr txBox="1"/>
          <p:nvPr/>
        </p:nvSpPr>
        <p:spPr>
          <a:xfrm>
            <a:off x="4619400" y="2747975"/>
            <a:ext cx="711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p:txBody>
      </p:sp>
      <p:sp>
        <p:nvSpPr>
          <p:cNvPr id="260" name="Google Shape;260;p26"/>
          <p:cNvSpPr txBox="1"/>
          <p:nvPr/>
        </p:nvSpPr>
        <p:spPr>
          <a:xfrm>
            <a:off x="213913" y="4695036"/>
            <a:ext cx="147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p:txBody>
      </p:sp>
      <p:sp>
        <p:nvSpPr>
          <p:cNvPr id="261" name="Google Shape;261;p26"/>
          <p:cNvSpPr txBox="1"/>
          <p:nvPr/>
        </p:nvSpPr>
        <p:spPr>
          <a:xfrm>
            <a:off x="1803222" y="4695037"/>
            <a:ext cx="1143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p:txBody>
      </p:sp>
      <p:sp>
        <p:nvSpPr>
          <p:cNvPr id="262" name="Google Shape;262;p26"/>
          <p:cNvSpPr txBox="1"/>
          <p:nvPr/>
        </p:nvSpPr>
        <p:spPr>
          <a:xfrm>
            <a:off x="3036912" y="4695037"/>
            <a:ext cx="711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p:txBody>
      </p:sp>
      <p:sp>
        <p:nvSpPr>
          <p:cNvPr id="263" name="Google Shape;263;p26"/>
          <p:cNvSpPr txBox="1"/>
          <p:nvPr/>
        </p:nvSpPr>
        <p:spPr>
          <a:xfrm>
            <a:off x="3838887" y="4695037"/>
            <a:ext cx="711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p:txBody>
      </p:sp>
      <p:sp>
        <p:nvSpPr>
          <p:cNvPr id="264" name="Google Shape;264;p26"/>
          <p:cNvSpPr txBox="1"/>
          <p:nvPr/>
        </p:nvSpPr>
        <p:spPr>
          <a:xfrm>
            <a:off x="4619400" y="4695037"/>
            <a:ext cx="711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p:txBody>
      </p:sp>
      <p:sp>
        <p:nvSpPr>
          <p:cNvPr id="265" name="Google Shape;265;p26"/>
          <p:cNvSpPr txBox="1"/>
          <p:nvPr/>
        </p:nvSpPr>
        <p:spPr>
          <a:xfrm>
            <a:off x="8957754" y="2659094"/>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101…</a:t>
            </a:r>
            <a:endParaRPr>
              <a:latin typeface="Roboto"/>
              <a:ea typeface="Roboto"/>
              <a:cs typeface="Roboto"/>
              <a:sym typeface="Roboto"/>
            </a:endParaRPr>
          </a:p>
        </p:txBody>
      </p:sp>
      <p:sp>
        <p:nvSpPr>
          <p:cNvPr id="266" name="Google Shape;266;p26"/>
          <p:cNvSpPr txBox="1"/>
          <p:nvPr/>
        </p:nvSpPr>
        <p:spPr>
          <a:xfrm>
            <a:off x="9748991" y="2659094"/>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011…</a:t>
            </a:r>
            <a:endParaRPr>
              <a:latin typeface="Roboto"/>
              <a:ea typeface="Roboto"/>
              <a:cs typeface="Roboto"/>
              <a:sym typeface="Roboto"/>
            </a:endParaRPr>
          </a:p>
        </p:txBody>
      </p:sp>
      <p:sp>
        <p:nvSpPr>
          <p:cNvPr id="267" name="Google Shape;267;p26"/>
          <p:cNvSpPr txBox="1"/>
          <p:nvPr/>
        </p:nvSpPr>
        <p:spPr>
          <a:xfrm>
            <a:off x="10540241" y="2659094"/>
            <a:ext cx="711300" cy="400200"/>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ourier New"/>
                <a:ea typeface="Courier New"/>
                <a:cs typeface="Courier New"/>
                <a:sym typeface="Courier New"/>
              </a:rPr>
              <a:t>001…</a:t>
            </a:r>
            <a:endParaRPr>
              <a:latin typeface="Courier New"/>
              <a:ea typeface="Courier New"/>
              <a:cs typeface="Courier New"/>
              <a:sym typeface="Courier New"/>
            </a:endParaRPr>
          </a:p>
        </p:txBody>
      </p:sp>
      <p:sp>
        <p:nvSpPr>
          <p:cNvPr id="268" name="Google Shape;268;p26"/>
          <p:cNvSpPr txBox="1"/>
          <p:nvPr/>
        </p:nvSpPr>
        <p:spPr>
          <a:xfrm>
            <a:off x="9352961" y="2244042"/>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269" name="Google Shape;269;p26"/>
          <p:cNvSpPr txBox="1"/>
          <p:nvPr/>
        </p:nvSpPr>
        <p:spPr>
          <a:xfrm>
            <a:off x="10149536" y="2244042"/>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270" name="Google Shape;270;p26"/>
          <p:cNvSpPr txBox="1"/>
          <p:nvPr/>
        </p:nvSpPr>
        <p:spPr>
          <a:xfrm>
            <a:off x="10946066" y="2244042"/>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271" name="Google Shape;271;p26"/>
          <p:cNvSpPr txBox="1"/>
          <p:nvPr/>
        </p:nvSpPr>
        <p:spPr>
          <a:xfrm>
            <a:off x="8957754" y="3116031"/>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010…</a:t>
            </a:r>
            <a:endParaRPr>
              <a:latin typeface="Roboto"/>
              <a:ea typeface="Roboto"/>
              <a:cs typeface="Roboto"/>
              <a:sym typeface="Roboto"/>
            </a:endParaRPr>
          </a:p>
        </p:txBody>
      </p:sp>
      <p:sp>
        <p:nvSpPr>
          <p:cNvPr id="272" name="Google Shape;272;p26"/>
          <p:cNvSpPr txBox="1"/>
          <p:nvPr/>
        </p:nvSpPr>
        <p:spPr>
          <a:xfrm>
            <a:off x="9748991" y="3116031"/>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111…</a:t>
            </a:r>
            <a:endParaRPr>
              <a:latin typeface="Roboto"/>
              <a:ea typeface="Roboto"/>
              <a:cs typeface="Roboto"/>
              <a:sym typeface="Roboto"/>
            </a:endParaRPr>
          </a:p>
        </p:txBody>
      </p:sp>
      <p:sp>
        <p:nvSpPr>
          <p:cNvPr id="273" name="Google Shape;273;p26"/>
          <p:cNvSpPr txBox="1"/>
          <p:nvPr/>
        </p:nvSpPr>
        <p:spPr>
          <a:xfrm>
            <a:off x="10540241" y="3116031"/>
            <a:ext cx="711300" cy="400200"/>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ourier New"/>
                <a:ea typeface="Courier New"/>
                <a:cs typeface="Courier New"/>
                <a:sym typeface="Courier New"/>
              </a:rPr>
              <a:t>010…</a:t>
            </a:r>
            <a:endParaRPr>
              <a:latin typeface="Courier New"/>
              <a:ea typeface="Courier New"/>
              <a:cs typeface="Courier New"/>
              <a:sym typeface="Courier New"/>
            </a:endParaRPr>
          </a:p>
        </p:txBody>
      </p:sp>
      <p:sp>
        <p:nvSpPr>
          <p:cNvPr id="274" name="Google Shape;274;p26"/>
          <p:cNvSpPr txBox="1"/>
          <p:nvPr/>
        </p:nvSpPr>
        <p:spPr>
          <a:xfrm>
            <a:off x="9352961" y="2700978"/>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275" name="Google Shape;275;p26"/>
          <p:cNvSpPr txBox="1"/>
          <p:nvPr/>
        </p:nvSpPr>
        <p:spPr>
          <a:xfrm>
            <a:off x="10149536" y="2700978"/>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276" name="Google Shape;276;p26"/>
          <p:cNvSpPr txBox="1"/>
          <p:nvPr/>
        </p:nvSpPr>
        <p:spPr>
          <a:xfrm>
            <a:off x="10946066" y="2700978"/>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277" name="Google Shape;277;p26"/>
          <p:cNvSpPr txBox="1"/>
          <p:nvPr/>
        </p:nvSpPr>
        <p:spPr>
          <a:xfrm>
            <a:off x="6134754" y="2659094"/>
            <a:ext cx="14781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Campaign: 12</a:t>
            </a:r>
            <a:endParaRPr>
              <a:latin typeface="Roboto"/>
              <a:ea typeface="Roboto"/>
              <a:cs typeface="Roboto"/>
              <a:sym typeface="Roboto"/>
            </a:endParaRPr>
          </a:p>
        </p:txBody>
      </p:sp>
      <p:sp>
        <p:nvSpPr>
          <p:cNvPr id="278" name="Google Shape;278;p26"/>
          <p:cNvSpPr txBox="1"/>
          <p:nvPr/>
        </p:nvSpPr>
        <p:spPr>
          <a:xfrm>
            <a:off x="6134754" y="3119660"/>
            <a:ext cx="14781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Value: $25</a:t>
            </a:r>
            <a:endParaRPr>
              <a:latin typeface="Roboto"/>
              <a:ea typeface="Roboto"/>
              <a:cs typeface="Roboto"/>
              <a:sym typeface="Roboto"/>
            </a:endParaRPr>
          </a:p>
        </p:txBody>
      </p:sp>
      <p:sp>
        <p:nvSpPr>
          <p:cNvPr id="279" name="Google Shape;279;p26"/>
          <p:cNvSpPr txBox="1"/>
          <p:nvPr/>
        </p:nvSpPr>
        <p:spPr>
          <a:xfrm>
            <a:off x="7724055" y="2659094"/>
            <a:ext cx="11430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ts: 06:32</a:t>
            </a:r>
            <a:endParaRPr>
              <a:latin typeface="Roboto"/>
              <a:ea typeface="Roboto"/>
              <a:cs typeface="Roboto"/>
              <a:sym typeface="Roboto"/>
            </a:endParaRPr>
          </a:p>
        </p:txBody>
      </p:sp>
      <p:sp>
        <p:nvSpPr>
          <p:cNvPr id="280" name="Google Shape;280;p26"/>
          <p:cNvSpPr txBox="1"/>
          <p:nvPr/>
        </p:nvSpPr>
        <p:spPr>
          <a:xfrm>
            <a:off x="7724055" y="3119660"/>
            <a:ext cx="11430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ts: 07:41</a:t>
            </a:r>
            <a:endParaRPr>
              <a:latin typeface="Roboto"/>
              <a:ea typeface="Roboto"/>
              <a:cs typeface="Roboto"/>
              <a:sym typeface="Roboto"/>
            </a:endParaRPr>
          </a:p>
        </p:txBody>
      </p:sp>
      <p:sp>
        <p:nvSpPr>
          <p:cNvPr id="281" name="Google Shape;281;p26"/>
          <p:cNvSpPr txBox="1"/>
          <p:nvPr/>
        </p:nvSpPr>
        <p:spPr>
          <a:xfrm>
            <a:off x="8957741" y="4034060"/>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100…</a:t>
            </a:r>
            <a:endParaRPr>
              <a:latin typeface="Roboto"/>
              <a:ea typeface="Roboto"/>
              <a:cs typeface="Roboto"/>
              <a:sym typeface="Roboto"/>
            </a:endParaRPr>
          </a:p>
        </p:txBody>
      </p:sp>
      <p:sp>
        <p:nvSpPr>
          <p:cNvPr id="282" name="Google Shape;282;p26"/>
          <p:cNvSpPr txBox="1"/>
          <p:nvPr/>
        </p:nvSpPr>
        <p:spPr>
          <a:xfrm>
            <a:off x="9748991" y="4034060"/>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011…</a:t>
            </a:r>
            <a:endParaRPr>
              <a:latin typeface="Roboto"/>
              <a:ea typeface="Roboto"/>
              <a:cs typeface="Roboto"/>
              <a:sym typeface="Roboto"/>
            </a:endParaRPr>
          </a:p>
        </p:txBody>
      </p:sp>
      <p:sp>
        <p:nvSpPr>
          <p:cNvPr id="283" name="Google Shape;283;p26"/>
          <p:cNvSpPr txBox="1"/>
          <p:nvPr/>
        </p:nvSpPr>
        <p:spPr>
          <a:xfrm>
            <a:off x="10540241" y="4034060"/>
            <a:ext cx="711300" cy="400200"/>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ourier New"/>
                <a:ea typeface="Courier New"/>
                <a:cs typeface="Courier New"/>
                <a:sym typeface="Courier New"/>
              </a:rPr>
              <a:t>000…</a:t>
            </a:r>
            <a:endParaRPr>
              <a:latin typeface="Courier New"/>
              <a:ea typeface="Courier New"/>
              <a:cs typeface="Courier New"/>
              <a:sym typeface="Courier New"/>
            </a:endParaRPr>
          </a:p>
        </p:txBody>
      </p:sp>
      <p:sp>
        <p:nvSpPr>
          <p:cNvPr id="284" name="Google Shape;284;p26"/>
          <p:cNvSpPr txBox="1"/>
          <p:nvPr/>
        </p:nvSpPr>
        <p:spPr>
          <a:xfrm>
            <a:off x="6134754" y="4034060"/>
            <a:ext cx="14781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Value: $12</a:t>
            </a:r>
            <a:endParaRPr>
              <a:latin typeface="Roboto"/>
              <a:ea typeface="Roboto"/>
              <a:cs typeface="Roboto"/>
              <a:sym typeface="Roboto"/>
            </a:endParaRPr>
          </a:p>
        </p:txBody>
      </p:sp>
      <p:sp>
        <p:nvSpPr>
          <p:cNvPr id="285" name="Google Shape;285;p26"/>
          <p:cNvSpPr txBox="1"/>
          <p:nvPr/>
        </p:nvSpPr>
        <p:spPr>
          <a:xfrm>
            <a:off x="7724055" y="4034060"/>
            <a:ext cx="11430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ts: 11:04</a:t>
            </a:r>
            <a:endParaRPr>
              <a:latin typeface="Roboto"/>
              <a:ea typeface="Roboto"/>
              <a:cs typeface="Roboto"/>
              <a:sym typeface="Roboto"/>
            </a:endParaRPr>
          </a:p>
        </p:txBody>
      </p:sp>
      <p:sp>
        <p:nvSpPr>
          <p:cNvPr id="286" name="Google Shape;286;p26"/>
          <p:cNvSpPr txBox="1"/>
          <p:nvPr/>
        </p:nvSpPr>
        <p:spPr>
          <a:xfrm>
            <a:off x="6134754" y="4484727"/>
            <a:ext cx="147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p:txBody>
      </p:sp>
      <p:sp>
        <p:nvSpPr>
          <p:cNvPr id="287" name="Google Shape;287;p26"/>
          <p:cNvSpPr txBox="1"/>
          <p:nvPr/>
        </p:nvSpPr>
        <p:spPr>
          <a:xfrm>
            <a:off x="7724063" y="4484728"/>
            <a:ext cx="1143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p:txBody>
      </p:sp>
      <p:sp>
        <p:nvSpPr>
          <p:cNvPr id="288" name="Google Shape;288;p26"/>
          <p:cNvSpPr txBox="1"/>
          <p:nvPr/>
        </p:nvSpPr>
        <p:spPr>
          <a:xfrm>
            <a:off x="8957754" y="4484728"/>
            <a:ext cx="711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p:txBody>
      </p:sp>
      <p:sp>
        <p:nvSpPr>
          <p:cNvPr id="289" name="Google Shape;289;p26"/>
          <p:cNvSpPr txBox="1"/>
          <p:nvPr/>
        </p:nvSpPr>
        <p:spPr>
          <a:xfrm>
            <a:off x="9759729" y="4484728"/>
            <a:ext cx="711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p:txBody>
      </p:sp>
      <p:sp>
        <p:nvSpPr>
          <p:cNvPr id="290" name="Google Shape;290;p26"/>
          <p:cNvSpPr txBox="1"/>
          <p:nvPr/>
        </p:nvSpPr>
        <p:spPr>
          <a:xfrm>
            <a:off x="10540241" y="4484728"/>
            <a:ext cx="711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ourier New"/>
                <a:ea typeface="Courier New"/>
                <a:cs typeface="Courier New"/>
                <a:sym typeface="Courier New"/>
              </a:rPr>
              <a:t>…</a:t>
            </a:r>
            <a:endParaRPr>
              <a:latin typeface="Courier New"/>
              <a:ea typeface="Courier New"/>
              <a:cs typeface="Courier New"/>
              <a:sym typeface="Courier New"/>
            </a:endParaRPr>
          </a:p>
        </p:txBody>
      </p:sp>
      <p:sp>
        <p:nvSpPr>
          <p:cNvPr id="291" name="Google Shape;291;p26"/>
          <p:cNvSpPr txBox="1"/>
          <p:nvPr/>
        </p:nvSpPr>
        <p:spPr>
          <a:xfrm>
            <a:off x="8957741" y="3576860"/>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010…</a:t>
            </a:r>
            <a:endParaRPr>
              <a:latin typeface="Roboto"/>
              <a:ea typeface="Roboto"/>
              <a:cs typeface="Roboto"/>
              <a:sym typeface="Roboto"/>
            </a:endParaRPr>
          </a:p>
        </p:txBody>
      </p:sp>
      <p:sp>
        <p:nvSpPr>
          <p:cNvPr id="292" name="Google Shape;292;p26"/>
          <p:cNvSpPr txBox="1"/>
          <p:nvPr/>
        </p:nvSpPr>
        <p:spPr>
          <a:xfrm>
            <a:off x="9748991" y="3576860"/>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101…</a:t>
            </a:r>
            <a:endParaRPr>
              <a:latin typeface="Roboto"/>
              <a:ea typeface="Roboto"/>
              <a:cs typeface="Roboto"/>
              <a:sym typeface="Roboto"/>
            </a:endParaRPr>
          </a:p>
        </p:txBody>
      </p:sp>
      <p:sp>
        <p:nvSpPr>
          <p:cNvPr id="293" name="Google Shape;293;p26"/>
          <p:cNvSpPr txBox="1"/>
          <p:nvPr/>
        </p:nvSpPr>
        <p:spPr>
          <a:xfrm>
            <a:off x="10540241" y="3576860"/>
            <a:ext cx="711300" cy="400200"/>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ourier New"/>
                <a:ea typeface="Courier New"/>
                <a:cs typeface="Courier New"/>
                <a:sym typeface="Courier New"/>
              </a:rPr>
              <a:t>110…</a:t>
            </a:r>
            <a:endParaRPr>
              <a:latin typeface="Courier New"/>
              <a:ea typeface="Courier New"/>
              <a:cs typeface="Courier New"/>
              <a:sym typeface="Courier New"/>
            </a:endParaRPr>
          </a:p>
        </p:txBody>
      </p:sp>
      <p:sp>
        <p:nvSpPr>
          <p:cNvPr id="294" name="Google Shape;294;p26"/>
          <p:cNvSpPr txBox="1"/>
          <p:nvPr/>
        </p:nvSpPr>
        <p:spPr>
          <a:xfrm>
            <a:off x="9352961" y="3161808"/>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295" name="Google Shape;295;p26"/>
          <p:cNvSpPr txBox="1"/>
          <p:nvPr/>
        </p:nvSpPr>
        <p:spPr>
          <a:xfrm>
            <a:off x="10149536" y="3161808"/>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296" name="Google Shape;296;p26"/>
          <p:cNvSpPr txBox="1"/>
          <p:nvPr/>
        </p:nvSpPr>
        <p:spPr>
          <a:xfrm>
            <a:off x="10946066" y="3161808"/>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297" name="Google Shape;297;p26"/>
          <p:cNvSpPr txBox="1"/>
          <p:nvPr/>
        </p:nvSpPr>
        <p:spPr>
          <a:xfrm>
            <a:off x="6134754" y="3573231"/>
            <a:ext cx="14781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Campaign: 92</a:t>
            </a:r>
            <a:endParaRPr>
              <a:latin typeface="Roboto"/>
              <a:ea typeface="Roboto"/>
              <a:cs typeface="Roboto"/>
              <a:sym typeface="Roboto"/>
            </a:endParaRPr>
          </a:p>
        </p:txBody>
      </p:sp>
      <p:sp>
        <p:nvSpPr>
          <p:cNvPr id="298" name="Google Shape;298;p26"/>
          <p:cNvSpPr txBox="1"/>
          <p:nvPr/>
        </p:nvSpPr>
        <p:spPr>
          <a:xfrm>
            <a:off x="7724055" y="3573231"/>
            <a:ext cx="11430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ts: 09:15</a:t>
            </a:r>
            <a:endParaRPr>
              <a:latin typeface="Roboto"/>
              <a:ea typeface="Roboto"/>
              <a:cs typeface="Roboto"/>
              <a:sym typeface="Roboto"/>
            </a:endParaRPr>
          </a:p>
        </p:txBody>
      </p:sp>
      <p:sp>
        <p:nvSpPr>
          <p:cNvPr id="299" name="Google Shape;299;p26"/>
          <p:cNvSpPr txBox="1"/>
          <p:nvPr/>
        </p:nvSpPr>
        <p:spPr>
          <a:xfrm>
            <a:off x="9352961" y="3619008"/>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300" name="Google Shape;300;p26"/>
          <p:cNvSpPr txBox="1"/>
          <p:nvPr/>
        </p:nvSpPr>
        <p:spPr>
          <a:xfrm>
            <a:off x="10149536" y="3619008"/>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301" name="Google Shape;301;p26"/>
          <p:cNvSpPr txBox="1"/>
          <p:nvPr/>
        </p:nvSpPr>
        <p:spPr>
          <a:xfrm>
            <a:off x="10946066" y="3619008"/>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cxnSp>
        <p:nvCxnSpPr>
          <p:cNvPr id="302" name="Google Shape;302;p26"/>
          <p:cNvCxnSpPr>
            <a:stCxn id="240" idx="0"/>
            <a:endCxn id="277" idx="1"/>
          </p:cNvCxnSpPr>
          <p:nvPr/>
        </p:nvCxnSpPr>
        <p:spPr>
          <a:xfrm>
            <a:off x="5361525" y="1901384"/>
            <a:ext cx="773100" cy="957900"/>
          </a:xfrm>
          <a:prstGeom prst="straightConnector1">
            <a:avLst/>
          </a:prstGeom>
          <a:noFill/>
          <a:ln w="28575" cap="flat" cmpd="sng">
            <a:solidFill>
              <a:schemeClr val="accent4"/>
            </a:solidFill>
            <a:prstDash val="solid"/>
            <a:round/>
            <a:headEnd type="none" w="med" len="med"/>
            <a:tailEnd type="triangle" w="med" len="med"/>
          </a:ln>
        </p:spPr>
      </p:cxnSp>
      <p:cxnSp>
        <p:nvCxnSpPr>
          <p:cNvPr id="303" name="Google Shape;303;p26"/>
          <p:cNvCxnSpPr>
            <a:stCxn id="252" idx="0"/>
            <a:endCxn id="278" idx="1"/>
          </p:cNvCxnSpPr>
          <p:nvPr/>
        </p:nvCxnSpPr>
        <p:spPr>
          <a:xfrm rot="10800000" flipH="1">
            <a:off x="5361525" y="3319772"/>
            <a:ext cx="773100" cy="513000"/>
          </a:xfrm>
          <a:prstGeom prst="straightConnector1">
            <a:avLst/>
          </a:prstGeom>
          <a:noFill/>
          <a:ln w="28575" cap="flat" cmpd="sng">
            <a:solidFill>
              <a:schemeClr val="accent4"/>
            </a:solidFill>
            <a:prstDash val="solid"/>
            <a:round/>
            <a:headEnd type="none" w="med" len="med"/>
            <a:tailEnd type="triangle" w="med" len="med"/>
          </a:ln>
        </p:spPr>
      </p:cxnSp>
      <p:cxnSp>
        <p:nvCxnSpPr>
          <p:cNvPr id="304" name="Google Shape;304;p26"/>
          <p:cNvCxnSpPr>
            <a:endCxn id="297" idx="1"/>
          </p:cNvCxnSpPr>
          <p:nvPr/>
        </p:nvCxnSpPr>
        <p:spPr>
          <a:xfrm>
            <a:off x="5349654" y="2370231"/>
            <a:ext cx="785100" cy="1403100"/>
          </a:xfrm>
          <a:prstGeom prst="straightConnector1">
            <a:avLst/>
          </a:prstGeom>
          <a:noFill/>
          <a:ln w="28575" cap="flat" cmpd="sng">
            <a:solidFill>
              <a:schemeClr val="accent4"/>
            </a:solidFill>
            <a:prstDash val="solid"/>
            <a:round/>
            <a:headEnd type="none" w="med" len="med"/>
            <a:tailEnd type="triangle" w="med" len="med"/>
          </a:ln>
        </p:spPr>
      </p:cxnSp>
      <p:cxnSp>
        <p:nvCxnSpPr>
          <p:cNvPr id="305" name="Google Shape;305;p26"/>
          <p:cNvCxnSpPr>
            <a:endCxn id="284" idx="1"/>
          </p:cNvCxnSpPr>
          <p:nvPr/>
        </p:nvCxnSpPr>
        <p:spPr>
          <a:xfrm rot="10800000" flipH="1">
            <a:off x="5372454" y="4234160"/>
            <a:ext cx="762300" cy="25200"/>
          </a:xfrm>
          <a:prstGeom prst="straightConnector1">
            <a:avLst/>
          </a:prstGeom>
          <a:noFill/>
          <a:ln w="28575" cap="flat" cmpd="sng">
            <a:solidFill>
              <a:schemeClr val="accent4"/>
            </a:solidFill>
            <a:prstDash val="solid"/>
            <a:round/>
            <a:headEnd type="none" w="med" len="med"/>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7"/>
          <p:cNvSpPr/>
          <p:nvPr/>
        </p:nvSpPr>
        <p:spPr>
          <a:xfrm>
            <a:off x="6151150" y="2207382"/>
            <a:ext cx="2899200" cy="2845200"/>
          </a:xfrm>
          <a:prstGeom prst="roundRect">
            <a:avLst>
              <a:gd name="adj" fmla="val 16667"/>
            </a:avLst>
          </a:prstGeom>
          <a:solidFill>
            <a:srgbClr val="AFC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7"/>
          <p:cNvSpPr txBox="1"/>
          <p:nvPr/>
        </p:nvSpPr>
        <p:spPr>
          <a:xfrm>
            <a:off x="6151159" y="2332970"/>
            <a:ext cx="2899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latin typeface="Roboto"/>
                <a:ea typeface="Roboto"/>
                <a:cs typeface="Roboto"/>
                <a:sym typeface="Roboto"/>
              </a:rPr>
              <a:t>Helper Party #3:</a:t>
            </a:r>
            <a:endParaRPr sz="2400">
              <a:latin typeface="Roboto"/>
              <a:ea typeface="Roboto"/>
              <a:cs typeface="Roboto"/>
              <a:sym typeface="Roboto"/>
            </a:endParaRPr>
          </a:p>
        </p:txBody>
      </p:sp>
      <p:sp>
        <p:nvSpPr>
          <p:cNvPr id="312" name="Google Shape;312;p27"/>
          <p:cNvSpPr/>
          <p:nvPr/>
        </p:nvSpPr>
        <p:spPr>
          <a:xfrm>
            <a:off x="3114550" y="2207382"/>
            <a:ext cx="2899200" cy="2845200"/>
          </a:xfrm>
          <a:prstGeom prst="roundRect">
            <a:avLst>
              <a:gd name="adj" fmla="val 16667"/>
            </a:avLst>
          </a:prstGeom>
          <a:solidFill>
            <a:srgbClr val="AFC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313" name="Google Shape;313;p27"/>
          <p:cNvSpPr txBox="1"/>
          <p:nvPr/>
        </p:nvSpPr>
        <p:spPr>
          <a:xfrm>
            <a:off x="3114538" y="2332970"/>
            <a:ext cx="2899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latin typeface="Roboto"/>
                <a:ea typeface="Roboto"/>
                <a:cs typeface="Roboto"/>
                <a:sym typeface="Roboto"/>
              </a:rPr>
              <a:t>Helper Party #2:</a:t>
            </a:r>
            <a:endParaRPr sz="2400">
              <a:latin typeface="Roboto"/>
              <a:ea typeface="Roboto"/>
              <a:cs typeface="Roboto"/>
              <a:sym typeface="Roboto"/>
            </a:endParaRPr>
          </a:p>
        </p:txBody>
      </p:sp>
      <p:sp>
        <p:nvSpPr>
          <p:cNvPr id="314" name="Google Shape;314;p2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Helper Party Networks</a:t>
            </a:r>
            <a:endParaRPr/>
          </a:p>
        </p:txBody>
      </p:sp>
      <p:sp>
        <p:nvSpPr>
          <p:cNvPr id="315" name="Google Shape;315;p27"/>
          <p:cNvSpPr/>
          <p:nvPr/>
        </p:nvSpPr>
        <p:spPr>
          <a:xfrm>
            <a:off x="108600" y="2207457"/>
            <a:ext cx="2899200" cy="2845200"/>
          </a:xfrm>
          <a:prstGeom prst="roundRect">
            <a:avLst>
              <a:gd name="adj" fmla="val 16667"/>
            </a:avLst>
          </a:prstGeom>
          <a:solidFill>
            <a:srgbClr val="AFC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7"/>
          <p:cNvSpPr txBox="1"/>
          <p:nvPr/>
        </p:nvSpPr>
        <p:spPr>
          <a:xfrm>
            <a:off x="108600" y="2332970"/>
            <a:ext cx="2899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latin typeface="Roboto"/>
                <a:ea typeface="Roboto"/>
                <a:cs typeface="Roboto"/>
                <a:sym typeface="Roboto"/>
              </a:rPr>
              <a:t>Helper Party #1:</a:t>
            </a:r>
            <a:endParaRPr sz="2400">
              <a:latin typeface="Roboto"/>
              <a:ea typeface="Roboto"/>
              <a:cs typeface="Roboto"/>
              <a:sym typeface="Roboto"/>
            </a:endParaRPr>
          </a:p>
        </p:txBody>
      </p:sp>
      <p:sp>
        <p:nvSpPr>
          <p:cNvPr id="317" name="Google Shape;317;p27"/>
          <p:cNvSpPr txBox="1"/>
          <p:nvPr/>
        </p:nvSpPr>
        <p:spPr>
          <a:xfrm>
            <a:off x="2023554" y="2918377"/>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101…</a:t>
            </a:r>
            <a:endParaRPr>
              <a:latin typeface="Roboto"/>
              <a:ea typeface="Roboto"/>
              <a:cs typeface="Roboto"/>
              <a:sym typeface="Roboto"/>
            </a:endParaRPr>
          </a:p>
        </p:txBody>
      </p:sp>
      <p:sp>
        <p:nvSpPr>
          <p:cNvPr id="318" name="Google Shape;318;p27"/>
          <p:cNvSpPr txBox="1"/>
          <p:nvPr/>
        </p:nvSpPr>
        <p:spPr>
          <a:xfrm>
            <a:off x="5035971" y="2918377"/>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011…</a:t>
            </a:r>
            <a:endParaRPr>
              <a:latin typeface="Roboto"/>
              <a:ea typeface="Roboto"/>
              <a:cs typeface="Roboto"/>
              <a:sym typeface="Roboto"/>
            </a:endParaRPr>
          </a:p>
        </p:txBody>
      </p:sp>
      <p:sp>
        <p:nvSpPr>
          <p:cNvPr id="319" name="Google Shape;319;p27"/>
          <p:cNvSpPr txBox="1"/>
          <p:nvPr/>
        </p:nvSpPr>
        <p:spPr>
          <a:xfrm>
            <a:off x="8067703" y="2918377"/>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001…</a:t>
            </a:r>
            <a:endParaRPr>
              <a:latin typeface="Roboto"/>
              <a:ea typeface="Roboto"/>
              <a:cs typeface="Roboto"/>
              <a:sym typeface="Roboto"/>
            </a:endParaRPr>
          </a:p>
        </p:txBody>
      </p:sp>
      <p:sp>
        <p:nvSpPr>
          <p:cNvPr id="320" name="Google Shape;320;p27"/>
          <p:cNvSpPr txBox="1"/>
          <p:nvPr/>
        </p:nvSpPr>
        <p:spPr>
          <a:xfrm>
            <a:off x="2418761" y="2503324"/>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321" name="Google Shape;321;p27"/>
          <p:cNvSpPr txBox="1"/>
          <p:nvPr/>
        </p:nvSpPr>
        <p:spPr>
          <a:xfrm>
            <a:off x="5436515" y="2503324"/>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322" name="Google Shape;322;p27"/>
          <p:cNvSpPr txBox="1"/>
          <p:nvPr/>
        </p:nvSpPr>
        <p:spPr>
          <a:xfrm>
            <a:off x="8473528" y="2503324"/>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323" name="Google Shape;323;p27"/>
          <p:cNvSpPr txBox="1"/>
          <p:nvPr/>
        </p:nvSpPr>
        <p:spPr>
          <a:xfrm>
            <a:off x="2023554" y="3375313"/>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010…</a:t>
            </a:r>
            <a:endParaRPr>
              <a:latin typeface="Roboto"/>
              <a:ea typeface="Roboto"/>
              <a:cs typeface="Roboto"/>
              <a:sym typeface="Roboto"/>
            </a:endParaRPr>
          </a:p>
        </p:txBody>
      </p:sp>
      <p:sp>
        <p:nvSpPr>
          <p:cNvPr id="324" name="Google Shape;324;p27"/>
          <p:cNvSpPr txBox="1"/>
          <p:nvPr/>
        </p:nvSpPr>
        <p:spPr>
          <a:xfrm>
            <a:off x="5035971" y="3375313"/>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111…</a:t>
            </a:r>
            <a:endParaRPr>
              <a:latin typeface="Roboto"/>
              <a:ea typeface="Roboto"/>
              <a:cs typeface="Roboto"/>
              <a:sym typeface="Roboto"/>
            </a:endParaRPr>
          </a:p>
        </p:txBody>
      </p:sp>
      <p:sp>
        <p:nvSpPr>
          <p:cNvPr id="325" name="Google Shape;325;p27"/>
          <p:cNvSpPr txBox="1"/>
          <p:nvPr/>
        </p:nvSpPr>
        <p:spPr>
          <a:xfrm>
            <a:off x="8067703" y="3375313"/>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010…</a:t>
            </a:r>
            <a:endParaRPr>
              <a:latin typeface="Roboto"/>
              <a:ea typeface="Roboto"/>
              <a:cs typeface="Roboto"/>
              <a:sym typeface="Roboto"/>
            </a:endParaRPr>
          </a:p>
        </p:txBody>
      </p:sp>
      <p:sp>
        <p:nvSpPr>
          <p:cNvPr id="326" name="Google Shape;326;p27"/>
          <p:cNvSpPr txBox="1"/>
          <p:nvPr/>
        </p:nvSpPr>
        <p:spPr>
          <a:xfrm>
            <a:off x="2418761" y="2960261"/>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327" name="Google Shape;327;p27"/>
          <p:cNvSpPr txBox="1"/>
          <p:nvPr/>
        </p:nvSpPr>
        <p:spPr>
          <a:xfrm>
            <a:off x="5436515" y="2960261"/>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328" name="Google Shape;328;p27"/>
          <p:cNvSpPr txBox="1"/>
          <p:nvPr/>
        </p:nvSpPr>
        <p:spPr>
          <a:xfrm>
            <a:off x="8473528" y="2960261"/>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329" name="Google Shape;329;p27"/>
          <p:cNvSpPr txBox="1"/>
          <p:nvPr/>
        </p:nvSpPr>
        <p:spPr>
          <a:xfrm>
            <a:off x="2023541" y="4293343"/>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100…</a:t>
            </a:r>
            <a:endParaRPr>
              <a:latin typeface="Roboto"/>
              <a:ea typeface="Roboto"/>
              <a:cs typeface="Roboto"/>
              <a:sym typeface="Roboto"/>
            </a:endParaRPr>
          </a:p>
        </p:txBody>
      </p:sp>
      <p:sp>
        <p:nvSpPr>
          <p:cNvPr id="330" name="Google Shape;330;p27"/>
          <p:cNvSpPr txBox="1"/>
          <p:nvPr/>
        </p:nvSpPr>
        <p:spPr>
          <a:xfrm>
            <a:off x="5035971" y="4293343"/>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011…</a:t>
            </a:r>
            <a:endParaRPr>
              <a:latin typeface="Roboto"/>
              <a:ea typeface="Roboto"/>
              <a:cs typeface="Roboto"/>
              <a:sym typeface="Roboto"/>
            </a:endParaRPr>
          </a:p>
        </p:txBody>
      </p:sp>
      <p:sp>
        <p:nvSpPr>
          <p:cNvPr id="331" name="Google Shape;331;p27"/>
          <p:cNvSpPr txBox="1"/>
          <p:nvPr/>
        </p:nvSpPr>
        <p:spPr>
          <a:xfrm>
            <a:off x="8067703" y="4293343"/>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000…</a:t>
            </a:r>
            <a:endParaRPr>
              <a:latin typeface="Roboto"/>
              <a:ea typeface="Roboto"/>
              <a:cs typeface="Roboto"/>
              <a:sym typeface="Roboto"/>
            </a:endParaRPr>
          </a:p>
        </p:txBody>
      </p:sp>
      <p:sp>
        <p:nvSpPr>
          <p:cNvPr id="332" name="Google Shape;332;p27"/>
          <p:cNvSpPr txBox="1"/>
          <p:nvPr/>
        </p:nvSpPr>
        <p:spPr>
          <a:xfrm>
            <a:off x="191150" y="4667807"/>
            <a:ext cx="2553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p:txBody>
      </p:sp>
      <p:sp>
        <p:nvSpPr>
          <p:cNvPr id="333" name="Google Shape;333;p27"/>
          <p:cNvSpPr txBox="1"/>
          <p:nvPr/>
        </p:nvSpPr>
        <p:spPr>
          <a:xfrm>
            <a:off x="3193600" y="4667807"/>
            <a:ext cx="2553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p:txBody>
      </p:sp>
      <p:sp>
        <p:nvSpPr>
          <p:cNvPr id="334" name="Google Shape;334;p27"/>
          <p:cNvSpPr txBox="1"/>
          <p:nvPr/>
        </p:nvSpPr>
        <p:spPr>
          <a:xfrm>
            <a:off x="6225393" y="4667807"/>
            <a:ext cx="2553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p:txBody>
      </p:sp>
      <p:sp>
        <p:nvSpPr>
          <p:cNvPr id="335" name="Google Shape;335;p27"/>
          <p:cNvSpPr txBox="1"/>
          <p:nvPr/>
        </p:nvSpPr>
        <p:spPr>
          <a:xfrm>
            <a:off x="2023541" y="3836143"/>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010…</a:t>
            </a:r>
            <a:endParaRPr>
              <a:latin typeface="Roboto"/>
              <a:ea typeface="Roboto"/>
              <a:cs typeface="Roboto"/>
              <a:sym typeface="Roboto"/>
            </a:endParaRPr>
          </a:p>
        </p:txBody>
      </p:sp>
      <p:sp>
        <p:nvSpPr>
          <p:cNvPr id="336" name="Google Shape;336;p27"/>
          <p:cNvSpPr txBox="1"/>
          <p:nvPr/>
        </p:nvSpPr>
        <p:spPr>
          <a:xfrm>
            <a:off x="5035971" y="3836143"/>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101…</a:t>
            </a:r>
            <a:endParaRPr>
              <a:latin typeface="Roboto"/>
              <a:ea typeface="Roboto"/>
              <a:cs typeface="Roboto"/>
              <a:sym typeface="Roboto"/>
            </a:endParaRPr>
          </a:p>
        </p:txBody>
      </p:sp>
      <p:sp>
        <p:nvSpPr>
          <p:cNvPr id="337" name="Google Shape;337;p27"/>
          <p:cNvSpPr txBox="1"/>
          <p:nvPr/>
        </p:nvSpPr>
        <p:spPr>
          <a:xfrm>
            <a:off x="8067703" y="3836143"/>
            <a:ext cx="7113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110…</a:t>
            </a:r>
            <a:endParaRPr>
              <a:latin typeface="Roboto"/>
              <a:ea typeface="Roboto"/>
              <a:cs typeface="Roboto"/>
              <a:sym typeface="Roboto"/>
            </a:endParaRPr>
          </a:p>
        </p:txBody>
      </p:sp>
      <p:sp>
        <p:nvSpPr>
          <p:cNvPr id="338" name="Google Shape;338;p27"/>
          <p:cNvSpPr txBox="1"/>
          <p:nvPr/>
        </p:nvSpPr>
        <p:spPr>
          <a:xfrm>
            <a:off x="2418761" y="3421090"/>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339" name="Google Shape;339;p27"/>
          <p:cNvSpPr txBox="1"/>
          <p:nvPr/>
        </p:nvSpPr>
        <p:spPr>
          <a:xfrm>
            <a:off x="5436515" y="3421090"/>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340" name="Google Shape;340;p27"/>
          <p:cNvSpPr txBox="1"/>
          <p:nvPr/>
        </p:nvSpPr>
        <p:spPr>
          <a:xfrm>
            <a:off x="8473528" y="3421090"/>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341" name="Google Shape;341;p27"/>
          <p:cNvSpPr txBox="1"/>
          <p:nvPr/>
        </p:nvSpPr>
        <p:spPr>
          <a:xfrm>
            <a:off x="2418761" y="3878290"/>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342" name="Google Shape;342;p27"/>
          <p:cNvSpPr txBox="1"/>
          <p:nvPr/>
        </p:nvSpPr>
        <p:spPr>
          <a:xfrm>
            <a:off x="5436515" y="3878290"/>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343" name="Google Shape;343;p27"/>
          <p:cNvSpPr txBox="1"/>
          <p:nvPr/>
        </p:nvSpPr>
        <p:spPr>
          <a:xfrm>
            <a:off x="8473528" y="3878290"/>
            <a:ext cx="672600" cy="73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3600"/>
              <a:t>🔒</a:t>
            </a:r>
            <a:endParaRPr sz="3600">
              <a:latin typeface="Roboto"/>
              <a:ea typeface="Roboto"/>
              <a:cs typeface="Roboto"/>
              <a:sym typeface="Roboto"/>
            </a:endParaRPr>
          </a:p>
        </p:txBody>
      </p:sp>
      <p:sp>
        <p:nvSpPr>
          <p:cNvPr id="344" name="Google Shape;344;p27"/>
          <p:cNvSpPr txBox="1"/>
          <p:nvPr/>
        </p:nvSpPr>
        <p:spPr>
          <a:xfrm>
            <a:off x="6205395" y="2913532"/>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282…</a:t>
            </a:r>
            <a:endParaRPr>
              <a:latin typeface="Roboto"/>
              <a:ea typeface="Roboto"/>
              <a:cs typeface="Roboto"/>
              <a:sym typeface="Roboto"/>
            </a:endParaRPr>
          </a:p>
        </p:txBody>
      </p:sp>
      <p:sp>
        <p:nvSpPr>
          <p:cNvPr id="345" name="Google Shape;345;p27"/>
          <p:cNvSpPr txBox="1"/>
          <p:nvPr/>
        </p:nvSpPr>
        <p:spPr>
          <a:xfrm>
            <a:off x="6205395" y="3374093"/>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373…</a:t>
            </a:r>
            <a:endParaRPr>
              <a:latin typeface="Roboto"/>
              <a:ea typeface="Roboto"/>
              <a:cs typeface="Roboto"/>
              <a:sym typeface="Roboto"/>
            </a:endParaRPr>
          </a:p>
        </p:txBody>
      </p:sp>
      <p:sp>
        <p:nvSpPr>
          <p:cNvPr id="346" name="Google Shape;346;p27"/>
          <p:cNvSpPr txBox="1"/>
          <p:nvPr/>
        </p:nvSpPr>
        <p:spPr>
          <a:xfrm>
            <a:off x="6205395" y="3831293"/>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926…</a:t>
            </a:r>
            <a:endParaRPr>
              <a:latin typeface="Roboto"/>
              <a:ea typeface="Roboto"/>
              <a:cs typeface="Roboto"/>
              <a:sym typeface="Roboto"/>
            </a:endParaRPr>
          </a:p>
        </p:txBody>
      </p:sp>
      <p:sp>
        <p:nvSpPr>
          <p:cNvPr id="347" name="Google Shape;347;p27"/>
          <p:cNvSpPr txBox="1"/>
          <p:nvPr/>
        </p:nvSpPr>
        <p:spPr>
          <a:xfrm>
            <a:off x="6205395" y="4288493"/>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162…</a:t>
            </a:r>
            <a:endParaRPr>
              <a:latin typeface="Roboto"/>
              <a:ea typeface="Roboto"/>
              <a:cs typeface="Roboto"/>
              <a:sym typeface="Roboto"/>
            </a:endParaRPr>
          </a:p>
        </p:txBody>
      </p:sp>
      <p:sp>
        <p:nvSpPr>
          <p:cNvPr id="348" name="Google Shape;348;p27"/>
          <p:cNvSpPr txBox="1"/>
          <p:nvPr/>
        </p:nvSpPr>
        <p:spPr>
          <a:xfrm>
            <a:off x="6936713" y="2913532"/>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365…</a:t>
            </a:r>
            <a:endParaRPr>
              <a:latin typeface="Roboto"/>
              <a:ea typeface="Roboto"/>
              <a:cs typeface="Roboto"/>
              <a:sym typeface="Roboto"/>
            </a:endParaRPr>
          </a:p>
        </p:txBody>
      </p:sp>
      <p:sp>
        <p:nvSpPr>
          <p:cNvPr id="349" name="Google Shape;349;p27"/>
          <p:cNvSpPr txBox="1"/>
          <p:nvPr/>
        </p:nvSpPr>
        <p:spPr>
          <a:xfrm>
            <a:off x="6936713" y="3374093"/>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712…</a:t>
            </a:r>
            <a:endParaRPr>
              <a:latin typeface="Roboto"/>
              <a:ea typeface="Roboto"/>
              <a:cs typeface="Roboto"/>
              <a:sym typeface="Roboto"/>
            </a:endParaRPr>
          </a:p>
        </p:txBody>
      </p:sp>
      <p:sp>
        <p:nvSpPr>
          <p:cNvPr id="350" name="Google Shape;350;p27"/>
          <p:cNvSpPr txBox="1"/>
          <p:nvPr/>
        </p:nvSpPr>
        <p:spPr>
          <a:xfrm>
            <a:off x="6936713" y="3831293"/>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410…</a:t>
            </a:r>
            <a:endParaRPr>
              <a:latin typeface="Roboto"/>
              <a:ea typeface="Roboto"/>
              <a:cs typeface="Roboto"/>
              <a:sym typeface="Roboto"/>
            </a:endParaRPr>
          </a:p>
        </p:txBody>
      </p:sp>
      <p:sp>
        <p:nvSpPr>
          <p:cNvPr id="351" name="Google Shape;351;p27"/>
          <p:cNvSpPr txBox="1"/>
          <p:nvPr/>
        </p:nvSpPr>
        <p:spPr>
          <a:xfrm>
            <a:off x="6936713" y="4288493"/>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835…</a:t>
            </a:r>
            <a:endParaRPr>
              <a:latin typeface="Roboto"/>
              <a:ea typeface="Roboto"/>
              <a:cs typeface="Roboto"/>
              <a:sym typeface="Roboto"/>
            </a:endParaRPr>
          </a:p>
        </p:txBody>
      </p:sp>
      <p:sp>
        <p:nvSpPr>
          <p:cNvPr id="352" name="Google Shape;352;p27"/>
          <p:cNvSpPr txBox="1"/>
          <p:nvPr/>
        </p:nvSpPr>
        <p:spPr>
          <a:xfrm>
            <a:off x="7680175" y="2916882"/>
            <a:ext cx="3261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p:txBody>
      </p:sp>
      <p:sp>
        <p:nvSpPr>
          <p:cNvPr id="353" name="Google Shape;353;p27"/>
          <p:cNvSpPr txBox="1"/>
          <p:nvPr/>
        </p:nvSpPr>
        <p:spPr>
          <a:xfrm>
            <a:off x="7680175" y="3374093"/>
            <a:ext cx="3261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p:txBody>
      </p:sp>
      <p:sp>
        <p:nvSpPr>
          <p:cNvPr id="354" name="Google Shape;354;p27"/>
          <p:cNvSpPr txBox="1"/>
          <p:nvPr/>
        </p:nvSpPr>
        <p:spPr>
          <a:xfrm>
            <a:off x="7680175" y="3831293"/>
            <a:ext cx="3261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a:t>
            </a:r>
            <a:endParaRPr>
              <a:latin typeface="Roboto"/>
              <a:ea typeface="Roboto"/>
              <a:cs typeface="Roboto"/>
              <a:sym typeface="Roboto"/>
            </a:endParaRPr>
          </a:p>
        </p:txBody>
      </p:sp>
      <p:sp>
        <p:nvSpPr>
          <p:cNvPr id="355" name="Google Shape;355;p27"/>
          <p:cNvSpPr txBox="1"/>
          <p:nvPr/>
        </p:nvSpPr>
        <p:spPr>
          <a:xfrm>
            <a:off x="7680175" y="4288493"/>
            <a:ext cx="3261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p:txBody>
      </p:sp>
      <p:sp>
        <p:nvSpPr>
          <p:cNvPr id="356" name="Google Shape;356;p27"/>
          <p:cNvSpPr txBox="1"/>
          <p:nvPr/>
        </p:nvSpPr>
        <p:spPr>
          <a:xfrm>
            <a:off x="3193634" y="2918382"/>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173…</a:t>
            </a:r>
            <a:endParaRPr>
              <a:latin typeface="Roboto"/>
              <a:ea typeface="Roboto"/>
              <a:cs typeface="Roboto"/>
              <a:sym typeface="Roboto"/>
            </a:endParaRPr>
          </a:p>
        </p:txBody>
      </p:sp>
      <p:sp>
        <p:nvSpPr>
          <p:cNvPr id="357" name="Google Shape;357;p27"/>
          <p:cNvSpPr txBox="1"/>
          <p:nvPr/>
        </p:nvSpPr>
        <p:spPr>
          <a:xfrm>
            <a:off x="3193634" y="3378943"/>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960…</a:t>
            </a:r>
            <a:endParaRPr>
              <a:latin typeface="Roboto"/>
              <a:ea typeface="Roboto"/>
              <a:cs typeface="Roboto"/>
              <a:sym typeface="Roboto"/>
            </a:endParaRPr>
          </a:p>
        </p:txBody>
      </p:sp>
      <p:sp>
        <p:nvSpPr>
          <p:cNvPr id="358" name="Google Shape;358;p27"/>
          <p:cNvSpPr txBox="1"/>
          <p:nvPr/>
        </p:nvSpPr>
        <p:spPr>
          <a:xfrm>
            <a:off x="3193634" y="3836143"/>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621…</a:t>
            </a:r>
            <a:endParaRPr>
              <a:latin typeface="Roboto"/>
              <a:ea typeface="Roboto"/>
              <a:cs typeface="Roboto"/>
              <a:sym typeface="Roboto"/>
            </a:endParaRPr>
          </a:p>
        </p:txBody>
      </p:sp>
      <p:sp>
        <p:nvSpPr>
          <p:cNvPr id="359" name="Google Shape;359;p27"/>
          <p:cNvSpPr txBox="1"/>
          <p:nvPr/>
        </p:nvSpPr>
        <p:spPr>
          <a:xfrm>
            <a:off x="3193634" y="4293343"/>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379…</a:t>
            </a:r>
            <a:endParaRPr>
              <a:latin typeface="Roboto"/>
              <a:ea typeface="Roboto"/>
              <a:cs typeface="Roboto"/>
              <a:sym typeface="Roboto"/>
            </a:endParaRPr>
          </a:p>
        </p:txBody>
      </p:sp>
      <p:sp>
        <p:nvSpPr>
          <p:cNvPr id="360" name="Google Shape;360;p27"/>
          <p:cNvSpPr txBox="1"/>
          <p:nvPr/>
        </p:nvSpPr>
        <p:spPr>
          <a:xfrm>
            <a:off x="3924952" y="2918382"/>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013…</a:t>
            </a:r>
            <a:endParaRPr>
              <a:latin typeface="Roboto"/>
              <a:ea typeface="Roboto"/>
              <a:cs typeface="Roboto"/>
              <a:sym typeface="Roboto"/>
            </a:endParaRPr>
          </a:p>
        </p:txBody>
      </p:sp>
      <p:sp>
        <p:nvSpPr>
          <p:cNvPr id="361" name="Google Shape;361;p27"/>
          <p:cNvSpPr txBox="1"/>
          <p:nvPr/>
        </p:nvSpPr>
        <p:spPr>
          <a:xfrm>
            <a:off x="3924952" y="3378943"/>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635…</a:t>
            </a:r>
            <a:endParaRPr>
              <a:latin typeface="Roboto"/>
              <a:ea typeface="Roboto"/>
              <a:cs typeface="Roboto"/>
              <a:sym typeface="Roboto"/>
            </a:endParaRPr>
          </a:p>
        </p:txBody>
      </p:sp>
      <p:sp>
        <p:nvSpPr>
          <p:cNvPr id="362" name="Google Shape;362;p27"/>
          <p:cNvSpPr txBox="1"/>
          <p:nvPr/>
        </p:nvSpPr>
        <p:spPr>
          <a:xfrm>
            <a:off x="3924952" y="3836143"/>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835…</a:t>
            </a:r>
            <a:endParaRPr>
              <a:latin typeface="Roboto"/>
              <a:ea typeface="Roboto"/>
              <a:cs typeface="Roboto"/>
              <a:sym typeface="Roboto"/>
            </a:endParaRPr>
          </a:p>
        </p:txBody>
      </p:sp>
      <p:sp>
        <p:nvSpPr>
          <p:cNvPr id="363" name="Google Shape;363;p27"/>
          <p:cNvSpPr txBox="1"/>
          <p:nvPr/>
        </p:nvSpPr>
        <p:spPr>
          <a:xfrm>
            <a:off x="3924952" y="4293343"/>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197…</a:t>
            </a:r>
            <a:endParaRPr>
              <a:latin typeface="Roboto"/>
              <a:ea typeface="Roboto"/>
              <a:cs typeface="Roboto"/>
              <a:sym typeface="Roboto"/>
            </a:endParaRPr>
          </a:p>
        </p:txBody>
      </p:sp>
      <p:sp>
        <p:nvSpPr>
          <p:cNvPr id="364" name="Google Shape;364;p27"/>
          <p:cNvSpPr txBox="1"/>
          <p:nvPr/>
        </p:nvSpPr>
        <p:spPr>
          <a:xfrm>
            <a:off x="4653827" y="2918382"/>
            <a:ext cx="3261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a:t>
            </a:r>
            <a:endParaRPr>
              <a:latin typeface="Roboto"/>
              <a:ea typeface="Roboto"/>
              <a:cs typeface="Roboto"/>
              <a:sym typeface="Roboto"/>
            </a:endParaRPr>
          </a:p>
        </p:txBody>
      </p:sp>
      <p:sp>
        <p:nvSpPr>
          <p:cNvPr id="365" name="Google Shape;365;p27"/>
          <p:cNvSpPr txBox="1"/>
          <p:nvPr/>
        </p:nvSpPr>
        <p:spPr>
          <a:xfrm>
            <a:off x="4653827" y="3378943"/>
            <a:ext cx="3261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p:txBody>
      </p:sp>
      <p:sp>
        <p:nvSpPr>
          <p:cNvPr id="366" name="Google Shape;366;p27"/>
          <p:cNvSpPr txBox="1"/>
          <p:nvPr/>
        </p:nvSpPr>
        <p:spPr>
          <a:xfrm>
            <a:off x="4653827" y="3836143"/>
            <a:ext cx="3261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a:t>
            </a:r>
            <a:endParaRPr>
              <a:latin typeface="Roboto"/>
              <a:ea typeface="Roboto"/>
              <a:cs typeface="Roboto"/>
              <a:sym typeface="Roboto"/>
            </a:endParaRPr>
          </a:p>
        </p:txBody>
      </p:sp>
      <p:sp>
        <p:nvSpPr>
          <p:cNvPr id="367" name="Google Shape;367;p27"/>
          <p:cNvSpPr txBox="1"/>
          <p:nvPr/>
        </p:nvSpPr>
        <p:spPr>
          <a:xfrm>
            <a:off x="4653827" y="4293343"/>
            <a:ext cx="3261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a:t>
            </a:r>
            <a:endParaRPr>
              <a:latin typeface="Roboto"/>
              <a:ea typeface="Roboto"/>
              <a:cs typeface="Roboto"/>
              <a:sym typeface="Roboto"/>
            </a:endParaRPr>
          </a:p>
        </p:txBody>
      </p:sp>
      <p:sp>
        <p:nvSpPr>
          <p:cNvPr id="368" name="Google Shape;368;p27"/>
          <p:cNvSpPr txBox="1"/>
          <p:nvPr/>
        </p:nvSpPr>
        <p:spPr>
          <a:xfrm>
            <a:off x="179773" y="2918382"/>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579…</a:t>
            </a:r>
            <a:endParaRPr>
              <a:latin typeface="Roboto"/>
              <a:ea typeface="Roboto"/>
              <a:cs typeface="Roboto"/>
              <a:sym typeface="Roboto"/>
            </a:endParaRPr>
          </a:p>
        </p:txBody>
      </p:sp>
      <p:sp>
        <p:nvSpPr>
          <p:cNvPr id="369" name="Google Shape;369;p27"/>
          <p:cNvSpPr txBox="1"/>
          <p:nvPr/>
        </p:nvSpPr>
        <p:spPr>
          <a:xfrm>
            <a:off x="179773" y="3378943"/>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811…</a:t>
            </a:r>
            <a:endParaRPr>
              <a:latin typeface="Roboto"/>
              <a:ea typeface="Roboto"/>
              <a:cs typeface="Roboto"/>
              <a:sym typeface="Roboto"/>
            </a:endParaRPr>
          </a:p>
        </p:txBody>
      </p:sp>
      <p:sp>
        <p:nvSpPr>
          <p:cNvPr id="370" name="Google Shape;370;p27"/>
          <p:cNvSpPr txBox="1"/>
          <p:nvPr/>
        </p:nvSpPr>
        <p:spPr>
          <a:xfrm>
            <a:off x="179773" y="3836143"/>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880…</a:t>
            </a:r>
            <a:endParaRPr>
              <a:latin typeface="Roboto"/>
              <a:ea typeface="Roboto"/>
              <a:cs typeface="Roboto"/>
              <a:sym typeface="Roboto"/>
            </a:endParaRPr>
          </a:p>
        </p:txBody>
      </p:sp>
      <p:sp>
        <p:nvSpPr>
          <p:cNvPr id="371" name="Google Shape;371;p27"/>
          <p:cNvSpPr txBox="1"/>
          <p:nvPr/>
        </p:nvSpPr>
        <p:spPr>
          <a:xfrm>
            <a:off x="179773" y="4293343"/>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292…</a:t>
            </a:r>
            <a:endParaRPr>
              <a:latin typeface="Roboto"/>
              <a:ea typeface="Roboto"/>
              <a:cs typeface="Roboto"/>
              <a:sym typeface="Roboto"/>
            </a:endParaRPr>
          </a:p>
        </p:txBody>
      </p:sp>
      <p:sp>
        <p:nvSpPr>
          <p:cNvPr id="372" name="Google Shape;372;p27"/>
          <p:cNvSpPr txBox="1"/>
          <p:nvPr/>
        </p:nvSpPr>
        <p:spPr>
          <a:xfrm>
            <a:off x="907634" y="2918382"/>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793…</a:t>
            </a:r>
            <a:endParaRPr>
              <a:latin typeface="Roboto"/>
              <a:ea typeface="Roboto"/>
              <a:cs typeface="Roboto"/>
              <a:sym typeface="Roboto"/>
            </a:endParaRPr>
          </a:p>
        </p:txBody>
      </p:sp>
      <p:sp>
        <p:nvSpPr>
          <p:cNvPr id="373" name="Google Shape;373;p27"/>
          <p:cNvSpPr txBox="1"/>
          <p:nvPr/>
        </p:nvSpPr>
        <p:spPr>
          <a:xfrm>
            <a:off x="907634" y="3378943"/>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544…</a:t>
            </a:r>
            <a:endParaRPr>
              <a:latin typeface="Roboto"/>
              <a:ea typeface="Roboto"/>
              <a:cs typeface="Roboto"/>
              <a:sym typeface="Roboto"/>
            </a:endParaRPr>
          </a:p>
        </p:txBody>
      </p:sp>
      <p:sp>
        <p:nvSpPr>
          <p:cNvPr id="374" name="Google Shape;374;p27"/>
          <p:cNvSpPr txBox="1"/>
          <p:nvPr/>
        </p:nvSpPr>
        <p:spPr>
          <a:xfrm>
            <a:off x="907634" y="3836143"/>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419…</a:t>
            </a:r>
            <a:endParaRPr>
              <a:latin typeface="Roboto"/>
              <a:ea typeface="Roboto"/>
              <a:cs typeface="Roboto"/>
              <a:sym typeface="Roboto"/>
            </a:endParaRPr>
          </a:p>
        </p:txBody>
      </p:sp>
      <p:sp>
        <p:nvSpPr>
          <p:cNvPr id="375" name="Google Shape;375;p27"/>
          <p:cNvSpPr txBox="1"/>
          <p:nvPr/>
        </p:nvSpPr>
        <p:spPr>
          <a:xfrm>
            <a:off x="907634" y="4293343"/>
            <a:ext cx="6726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437…</a:t>
            </a:r>
            <a:endParaRPr>
              <a:latin typeface="Roboto"/>
              <a:ea typeface="Roboto"/>
              <a:cs typeface="Roboto"/>
              <a:sym typeface="Roboto"/>
            </a:endParaRPr>
          </a:p>
        </p:txBody>
      </p:sp>
      <p:sp>
        <p:nvSpPr>
          <p:cNvPr id="376" name="Google Shape;376;p27"/>
          <p:cNvSpPr txBox="1"/>
          <p:nvPr/>
        </p:nvSpPr>
        <p:spPr>
          <a:xfrm>
            <a:off x="1638951" y="2918382"/>
            <a:ext cx="3261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p:txBody>
      </p:sp>
      <p:sp>
        <p:nvSpPr>
          <p:cNvPr id="377" name="Google Shape;377;p27"/>
          <p:cNvSpPr txBox="1"/>
          <p:nvPr/>
        </p:nvSpPr>
        <p:spPr>
          <a:xfrm>
            <a:off x="1638951" y="3378943"/>
            <a:ext cx="3261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p:txBody>
      </p:sp>
      <p:sp>
        <p:nvSpPr>
          <p:cNvPr id="378" name="Google Shape;378;p27"/>
          <p:cNvSpPr txBox="1"/>
          <p:nvPr/>
        </p:nvSpPr>
        <p:spPr>
          <a:xfrm>
            <a:off x="1638951" y="3836143"/>
            <a:ext cx="3261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a:t>
            </a:r>
            <a:endParaRPr>
              <a:latin typeface="Roboto"/>
              <a:ea typeface="Roboto"/>
              <a:cs typeface="Roboto"/>
              <a:sym typeface="Roboto"/>
            </a:endParaRPr>
          </a:p>
        </p:txBody>
      </p:sp>
      <p:sp>
        <p:nvSpPr>
          <p:cNvPr id="379" name="Google Shape;379;p27"/>
          <p:cNvSpPr txBox="1"/>
          <p:nvPr/>
        </p:nvSpPr>
        <p:spPr>
          <a:xfrm>
            <a:off x="1638951" y="4293343"/>
            <a:ext cx="326100" cy="4002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0</a:t>
            </a:r>
            <a:endParaRPr>
              <a:latin typeface="Roboto"/>
              <a:ea typeface="Roboto"/>
              <a:cs typeface="Roboto"/>
              <a:sym typeface="Roboto"/>
            </a:endParaRPr>
          </a:p>
        </p:txBody>
      </p:sp>
      <p:cxnSp>
        <p:nvCxnSpPr>
          <p:cNvPr id="380" name="Google Shape;380;p27"/>
          <p:cNvCxnSpPr>
            <a:endCxn id="315" idx="0"/>
          </p:cNvCxnSpPr>
          <p:nvPr/>
        </p:nvCxnSpPr>
        <p:spPr>
          <a:xfrm>
            <a:off x="1558200" y="1729557"/>
            <a:ext cx="0" cy="477900"/>
          </a:xfrm>
          <a:prstGeom prst="straightConnector1">
            <a:avLst/>
          </a:prstGeom>
          <a:noFill/>
          <a:ln w="28575" cap="flat" cmpd="sng">
            <a:solidFill>
              <a:schemeClr val="dk2"/>
            </a:solidFill>
            <a:prstDash val="solid"/>
            <a:round/>
            <a:headEnd type="none" w="med" len="med"/>
            <a:tailEnd type="triangle" w="med" len="med"/>
          </a:ln>
        </p:spPr>
      </p:cxnSp>
      <p:cxnSp>
        <p:nvCxnSpPr>
          <p:cNvPr id="381" name="Google Shape;381;p27"/>
          <p:cNvCxnSpPr>
            <a:endCxn id="312" idx="0"/>
          </p:cNvCxnSpPr>
          <p:nvPr/>
        </p:nvCxnSpPr>
        <p:spPr>
          <a:xfrm>
            <a:off x="4564150" y="1740882"/>
            <a:ext cx="0" cy="466500"/>
          </a:xfrm>
          <a:prstGeom prst="straightConnector1">
            <a:avLst/>
          </a:prstGeom>
          <a:noFill/>
          <a:ln w="28575" cap="flat" cmpd="sng">
            <a:solidFill>
              <a:schemeClr val="dk2"/>
            </a:solidFill>
            <a:prstDash val="solid"/>
            <a:round/>
            <a:headEnd type="none" w="med" len="med"/>
            <a:tailEnd type="triangle" w="med" len="med"/>
          </a:ln>
        </p:spPr>
      </p:cxnSp>
      <p:cxnSp>
        <p:nvCxnSpPr>
          <p:cNvPr id="382" name="Google Shape;382;p27"/>
          <p:cNvCxnSpPr>
            <a:endCxn id="310" idx="0"/>
          </p:cNvCxnSpPr>
          <p:nvPr/>
        </p:nvCxnSpPr>
        <p:spPr>
          <a:xfrm>
            <a:off x="7600750" y="1729482"/>
            <a:ext cx="0" cy="477900"/>
          </a:xfrm>
          <a:prstGeom prst="straightConnector1">
            <a:avLst/>
          </a:prstGeom>
          <a:noFill/>
          <a:ln w="28575" cap="flat" cmpd="sng">
            <a:solidFill>
              <a:schemeClr val="dk2"/>
            </a:solidFill>
            <a:prstDash val="solid"/>
            <a:round/>
            <a:headEnd type="none" w="med" len="med"/>
            <a:tailEnd type="triangle" w="med" len="med"/>
          </a:ln>
        </p:spPr>
      </p:cxnSp>
      <p:sp>
        <p:nvSpPr>
          <p:cNvPr id="383" name="Google Shape;383;p27"/>
          <p:cNvSpPr/>
          <p:nvPr/>
        </p:nvSpPr>
        <p:spPr>
          <a:xfrm rot="10800000" flipH="1">
            <a:off x="103525" y="1380175"/>
            <a:ext cx="8944200" cy="52350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7"/>
          <p:cNvSpPr txBox="1"/>
          <p:nvPr/>
        </p:nvSpPr>
        <p:spPr>
          <a:xfrm>
            <a:off x="2923227" y="1373650"/>
            <a:ext cx="3297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lt1"/>
                </a:solidFill>
                <a:latin typeface="Roboto"/>
                <a:ea typeface="Roboto"/>
                <a:cs typeface="Roboto"/>
                <a:sym typeface="Roboto"/>
              </a:rPr>
              <a:t>Report Collector</a:t>
            </a:r>
            <a:endParaRPr sz="2400">
              <a:solidFill>
                <a:schemeClr val="lt1"/>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8"/>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Implementing IPA in MPC</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cxnSp>
        <p:nvCxnSpPr>
          <p:cNvPr id="394" name="Google Shape;394;p29"/>
          <p:cNvCxnSpPr>
            <a:stCxn id="395" idx="2"/>
            <a:endCxn id="396" idx="0"/>
          </p:cNvCxnSpPr>
          <p:nvPr/>
        </p:nvCxnSpPr>
        <p:spPr>
          <a:xfrm rot="-5400000" flipH="1">
            <a:off x="5048850" y="-531498"/>
            <a:ext cx="507900" cy="6373500"/>
          </a:xfrm>
          <a:prstGeom prst="curvedConnector3">
            <a:avLst>
              <a:gd name="adj1" fmla="val 50002"/>
            </a:avLst>
          </a:prstGeom>
          <a:noFill/>
          <a:ln w="28575" cap="flat" cmpd="sng">
            <a:solidFill>
              <a:srgbClr val="4285F4"/>
            </a:solidFill>
            <a:prstDash val="solid"/>
            <a:round/>
            <a:headEnd type="none" w="med" len="med"/>
            <a:tailEnd type="stealth" w="med" len="med"/>
          </a:ln>
        </p:spPr>
      </p:cxnSp>
      <p:grpSp>
        <p:nvGrpSpPr>
          <p:cNvPr id="397" name="Google Shape;397;p29"/>
          <p:cNvGrpSpPr/>
          <p:nvPr/>
        </p:nvGrpSpPr>
        <p:grpSpPr>
          <a:xfrm>
            <a:off x="2116050" y="3850400"/>
            <a:ext cx="5869650" cy="582474"/>
            <a:chOff x="1658850" y="3850400"/>
            <a:chExt cx="5869650" cy="582474"/>
          </a:xfrm>
        </p:grpSpPr>
        <p:cxnSp>
          <p:nvCxnSpPr>
            <p:cNvPr id="398" name="Google Shape;398;p29"/>
            <p:cNvCxnSpPr>
              <a:stCxn id="399" idx="2"/>
              <a:endCxn id="400" idx="0"/>
            </p:cNvCxnSpPr>
            <p:nvPr/>
          </p:nvCxnSpPr>
          <p:spPr>
            <a:xfrm rot="-5400000" flipH="1">
              <a:off x="4053900" y="1553324"/>
              <a:ext cx="484500" cy="5274600"/>
            </a:xfrm>
            <a:prstGeom prst="curvedConnector3">
              <a:avLst>
                <a:gd name="adj1" fmla="val 50013"/>
              </a:avLst>
            </a:prstGeom>
            <a:noFill/>
            <a:ln w="28575" cap="flat" cmpd="sng">
              <a:solidFill>
                <a:srgbClr val="4285F4"/>
              </a:solidFill>
              <a:prstDash val="solid"/>
              <a:round/>
              <a:headEnd type="none" w="med" len="med"/>
              <a:tailEnd type="stealth" w="med" len="med"/>
            </a:ln>
          </p:spPr>
        </p:cxnSp>
        <p:sp>
          <p:nvSpPr>
            <p:cNvPr id="401" name="Google Shape;401;p29"/>
            <p:cNvSpPr txBox="1"/>
            <p:nvPr/>
          </p:nvSpPr>
          <p:spPr>
            <a:xfrm>
              <a:off x="5057700" y="3850400"/>
              <a:ext cx="247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Capped Contribution</a:t>
              </a:r>
              <a:endParaRPr/>
            </a:p>
          </p:txBody>
        </p:sp>
      </p:grpSp>
      <p:graphicFrame>
        <p:nvGraphicFramePr>
          <p:cNvPr id="402" name="Google Shape;402;p29"/>
          <p:cNvGraphicFramePr/>
          <p:nvPr/>
        </p:nvGraphicFramePr>
        <p:xfrm>
          <a:off x="6015800" y="5576000"/>
          <a:ext cx="2749875" cy="777210"/>
        </p:xfrm>
        <a:graphic>
          <a:graphicData uri="http://schemas.openxmlformats.org/drawingml/2006/table">
            <a:tbl>
              <a:tblPr>
                <a:noFill/>
                <a:tableStyleId>{FCBEF7A9-CA69-4F38-84B8-6F948A9AEC1F}</a:tableStyleId>
              </a:tblPr>
              <a:tblGrid>
                <a:gridCol w="549975">
                  <a:extLst>
                    <a:ext uri="{9D8B030D-6E8A-4147-A177-3AD203B41FA5}">
                      <a16:colId xmlns:a16="http://schemas.microsoft.com/office/drawing/2014/main" val="20000"/>
                    </a:ext>
                  </a:extLst>
                </a:gridCol>
                <a:gridCol w="549975">
                  <a:extLst>
                    <a:ext uri="{9D8B030D-6E8A-4147-A177-3AD203B41FA5}">
                      <a16:colId xmlns:a16="http://schemas.microsoft.com/office/drawing/2014/main" val="20001"/>
                    </a:ext>
                  </a:extLst>
                </a:gridCol>
                <a:gridCol w="549975">
                  <a:extLst>
                    <a:ext uri="{9D8B030D-6E8A-4147-A177-3AD203B41FA5}">
                      <a16:colId xmlns:a16="http://schemas.microsoft.com/office/drawing/2014/main" val="20002"/>
                    </a:ext>
                  </a:extLst>
                </a:gridCol>
                <a:gridCol w="549975">
                  <a:extLst>
                    <a:ext uri="{9D8B030D-6E8A-4147-A177-3AD203B41FA5}">
                      <a16:colId xmlns:a16="http://schemas.microsoft.com/office/drawing/2014/main" val="20003"/>
                    </a:ext>
                  </a:extLst>
                </a:gridCol>
                <a:gridCol w="54997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9</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000">
                          <a:latin typeface="Roboto"/>
                          <a:ea typeface="Roboto"/>
                          <a:cs typeface="Roboto"/>
                          <a:sym typeface="Roboto"/>
                        </a:rPr>
                        <a:t>1</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2</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3</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4</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5</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403" name="Google Shape;403;p29"/>
          <p:cNvGraphicFramePr/>
          <p:nvPr/>
        </p:nvGraphicFramePr>
        <p:xfrm>
          <a:off x="6015800" y="4433000"/>
          <a:ext cx="2749875" cy="777210"/>
        </p:xfrm>
        <a:graphic>
          <a:graphicData uri="http://schemas.openxmlformats.org/drawingml/2006/table">
            <a:tbl>
              <a:tblPr>
                <a:noFill/>
                <a:tableStyleId>{FCBEF7A9-CA69-4F38-84B8-6F948A9AEC1F}</a:tableStyleId>
              </a:tblPr>
              <a:tblGrid>
                <a:gridCol w="549975">
                  <a:extLst>
                    <a:ext uri="{9D8B030D-6E8A-4147-A177-3AD203B41FA5}">
                      <a16:colId xmlns:a16="http://schemas.microsoft.com/office/drawing/2014/main" val="20000"/>
                    </a:ext>
                  </a:extLst>
                </a:gridCol>
                <a:gridCol w="549975">
                  <a:extLst>
                    <a:ext uri="{9D8B030D-6E8A-4147-A177-3AD203B41FA5}">
                      <a16:colId xmlns:a16="http://schemas.microsoft.com/office/drawing/2014/main" val="20001"/>
                    </a:ext>
                  </a:extLst>
                </a:gridCol>
                <a:gridCol w="549975">
                  <a:extLst>
                    <a:ext uri="{9D8B030D-6E8A-4147-A177-3AD203B41FA5}">
                      <a16:colId xmlns:a16="http://schemas.microsoft.com/office/drawing/2014/main" val="20002"/>
                    </a:ext>
                  </a:extLst>
                </a:gridCol>
                <a:gridCol w="549975">
                  <a:extLst>
                    <a:ext uri="{9D8B030D-6E8A-4147-A177-3AD203B41FA5}">
                      <a16:colId xmlns:a16="http://schemas.microsoft.com/office/drawing/2014/main" val="20003"/>
                    </a:ext>
                  </a:extLst>
                </a:gridCol>
                <a:gridCol w="54997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000">
                          <a:latin typeface="Roboto"/>
                          <a:ea typeface="Roboto"/>
                          <a:cs typeface="Roboto"/>
                          <a:sym typeface="Roboto"/>
                        </a:rPr>
                        <a:t>1</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2</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3</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4</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5</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404" name="Google Shape;404;p29"/>
          <p:cNvGraphicFramePr/>
          <p:nvPr/>
        </p:nvGraphicFramePr>
        <p:xfrm>
          <a:off x="6015800" y="2909225"/>
          <a:ext cx="2749875" cy="777210"/>
        </p:xfrm>
        <a:graphic>
          <a:graphicData uri="http://schemas.openxmlformats.org/drawingml/2006/table">
            <a:tbl>
              <a:tblPr>
                <a:noFill/>
                <a:tableStyleId>{FCBEF7A9-CA69-4F38-84B8-6F948A9AEC1F}</a:tableStyleId>
              </a:tblPr>
              <a:tblGrid>
                <a:gridCol w="549975">
                  <a:extLst>
                    <a:ext uri="{9D8B030D-6E8A-4147-A177-3AD203B41FA5}">
                      <a16:colId xmlns:a16="http://schemas.microsoft.com/office/drawing/2014/main" val="20000"/>
                    </a:ext>
                  </a:extLst>
                </a:gridCol>
                <a:gridCol w="549975">
                  <a:extLst>
                    <a:ext uri="{9D8B030D-6E8A-4147-A177-3AD203B41FA5}">
                      <a16:colId xmlns:a16="http://schemas.microsoft.com/office/drawing/2014/main" val="20001"/>
                    </a:ext>
                  </a:extLst>
                </a:gridCol>
                <a:gridCol w="549975">
                  <a:extLst>
                    <a:ext uri="{9D8B030D-6E8A-4147-A177-3AD203B41FA5}">
                      <a16:colId xmlns:a16="http://schemas.microsoft.com/office/drawing/2014/main" val="20002"/>
                    </a:ext>
                  </a:extLst>
                </a:gridCol>
                <a:gridCol w="549975">
                  <a:extLst>
                    <a:ext uri="{9D8B030D-6E8A-4147-A177-3AD203B41FA5}">
                      <a16:colId xmlns:a16="http://schemas.microsoft.com/office/drawing/2014/main" val="20003"/>
                    </a:ext>
                  </a:extLst>
                </a:gridCol>
                <a:gridCol w="54997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8</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000">
                          <a:latin typeface="Roboto"/>
                          <a:ea typeface="Roboto"/>
                          <a:cs typeface="Roboto"/>
                          <a:sym typeface="Roboto"/>
                        </a:rPr>
                        <a:t>1</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2</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3</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4</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5</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00" name="Google Shape;400;p29"/>
          <p:cNvSpPr/>
          <p:nvPr/>
        </p:nvSpPr>
        <p:spPr>
          <a:xfrm>
            <a:off x="7114438" y="4433000"/>
            <a:ext cx="552600" cy="39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9"/>
          <p:cNvSpPr/>
          <p:nvPr/>
        </p:nvSpPr>
        <p:spPr>
          <a:xfrm>
            <a:off x="8213200" y="2909225"/>
            <a:ext cx="552600" cy="39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 name="Google Shape;405;p29"/>
          <p:cNvGrpSpPr/>
          <p:nvPr/>
        </p:nvGrpSpPr>
        <p:grpSpPr>
          <a:xfrm>
            <a:off x="1182750" y="879054"/>
            <a:ext cx="4017774" cy="4604644"/>
            <a:chOff x="725550" y="879054"/>
            <a:chExt cx="4017774" cy="4604644"/>
          </a:xfrm>
        </p:grpSpPr>
        <p:grpSp>
          <p:nvGrpSpPr>
            <p:cNvPr id="406" name="Google Shape;406;p29"/>
            <p:cNvGrpSpPr/>
            <p:nvPr/>
          </p:nvGrpSpPr>
          <p:grpSpPr>
            <a:xfrm>
              <a:off x="725550" y="4977298"/>
              <a:ext cx="1866600" cy="506400"/>
              <a:chOff x="1258950" y="4482174"/>
              <a:chExt cx="1866600" cy="506400"/>
            </a:xfrm>
          </p:grpSpPr>
          <p:sp>
            <p:nvSpPr>
              <p:cNvPr id="407" name="Google Shape;407;p29"/>
              <p:cNvSpPr/>
              <p:nvPr/>
            </p:nvSpPr>
            <p:spPr>
              <a:xfrm>
                <a:off x="1258950" y="4482174"/>
                <a:ext cx="1866600" cy="506400"/>
              </a:xfrm>
              <a:prstGeom prst="roundRect">
                <a:avLst>
                  <a:gd name="adj" fmla="val 16667"/>
                </a:avLst>
              </a:prstGeom>
              <a:solidFill>
                <a:srgbClr val="D9C4B1">
                  <a:alpha val="52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Campaign: 5</a:t>
                </a:r>
                <a:endParaRPr/>
              </a:p>
            </p:txBody>
          </p:sp>
          <p:pic>
            <p:nvPicPr>
              <p:cNvPr id="408" name="Google Shape;408;p29"/>
              <p:cNvPicPr preferRelativeResize="0"/>
              <p:nvPr/>
            </p:nvPicPr>
            <p:blipFill>
              <a:blip r:embed="rId3">
                <a:alphaModFix/>
              </a:blip>
              <a:stretch>
                <a:fillRect/>
              </a:stretch>
            </p:blipFill>
            <p:spPr>
              <a:xfrm>
                <a:off x="2627925" y="4560625"/>
                <a:ext cx="349500" cy="349500"/>
              </a:xfrm>
              <a:prstGeom prst="ellipse">
                <a:avLst/>
              </a:prstGeom>
              <a:noFill/>
              <a:ln>
                <a:noFill/>
              </a:ln>
            </p:spPr>
          </p:pic>
        </p:grpSp>
        <p:grpSp>
          <p:nvGrpSpPr>
            <p:cNvPr id="409" name="Google Shape;409;p29"/>
            <p:cNvGrpSpPr/>
            <p:nvPr/>
          </p:nvGrpSpPr>
          <p:grpSpPr>
            <a:xfrm>
              <a:off x="725550" y="879054"/>
              <a:ext cx="1866600" cy="506400"/>
              <a:chOff x="1258950" y="925175"/>
              <a:chExt cx="1866600" cy="506400"/>
            </a:xfrm>
          </p:grpSpPr>
          <p:sp>
            <p:nvSpPr>
              <p:cNvPr id="410" name="Google Shape;410;p29"/>
              <p:cNvSpPr/>
              <p:nvPr/>
            </p:nvSpPr>
            <p:spPr>
              <a:xfrm>
                <a:off x="1258950" y="925175"/>
                <a:ext cx="1866600" cy="506400"/>
              </a:xfrm>
              <a:prstGeom prst="roundRect">
                <a:avLst>
                  <a:gd name="adj" fmla="val 16667"/>
                </a:avLst>
              </a:prstGeom>
              <a:solidFill>
                <a:srgbClr val="D9C4B1">
                  <a:alpha val="52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Campaign: 1</a:t>
                </a:r>
                <a:endParaRPr/>
              </a:p>
            </p:txBody>
          </p:sp>
          <p:pic>
            <p:nvPicPr>
              <p:cNvPr id="411" name="Google Shape;411;p29"/>
              <p:cNvPicPr preferRelativeResize="0"/>
              <p:nvPr/>
            </p:nvPicPr>
            <p:blipFill>
              <a:blip r:embed="rId4">
                <a:alphaModFix/>
              </a:blip>
              <a:stretch>
                <a:fillRect/>
              </a:stretch>
            </p:blipFill>
            <p:spPr>
              <a:xfrm>
                <a:off x="2627925" y="1003625"/>
                <a:ext cx="349500" cy="349500"/>
              </a:xfrm>
              <a:prstGeom prst="ellipse">
                <a:avLst/>
              </a:prstGeom>
              <a:noFill/>
              <a:ln>
                <a:noFill/>
              </a:ln>
            </p:spPr>
          </p:pic>
        </p:grpSp>
        <p:grpSp>
          <p:nvGrpSpPr>
            <p:cNvPr id="412" name="Google Shape;412;p29"/>
            <p:cNvGrpSpPr/>
            <p:nvPr/>
          </p:nvGrpSpPr>
          <p:grpSpPr>
            <a:xfrm>
              <a:off x="2876724" y="1386978"/>
              <a:ext cx="1866600" cy="506400"/>
              <a:chOff x="3410124" y="1453469"/>
              <a:chExt cx="1866600" cy="506400"/>
            </a:xfrm>
          </p:grpSpPr>
          <p:sp>
            <p:nvSpPr>
              <p:cNvPr id="413" name="Google Shape;413;p29"/>
              <p:cNvSpPr/>
              <p:nvPr/>
            </p:nvSpPr>
            <p:spPr>
              <a:xfrm>
                <a:off x="3410124" y="1453469"/>
                <a:ext cx="1866600" cy="506400"/>
              </a:xfrm>
              <a:prstGeom prst="roundRect">
                <a:avLst>
                  <a:gd name="adj" fmla="val 16667"/>
                </a:avLst>
              </a:prstGeom>
              <a:solidFill>
                <a:srgbClr val="F9CB9C">
                  <a:alpha val="49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Value: 1</a:t>
                </a:r>
                <a:endParaRPr/>
              </a:p>
            </p:txBody>
          </p:sp>
          <p:pic>
            <p:nvPicPr>
              <p:cNvPr id="414" name="Google Shape;414;p29"/>
              <p:cNvPicPr preferRelativeResize="0"/>
              <p:nvPr/>
            </p:nvPicPr>
            <p:blipFill>
              <a:blip r:embed="rId4">
                <a:alphaModFix/>
              </a:blip>
              <a:stretch>
                <a:fillRect/>
              </a:stretch>
            </p:blipFill>
            <p:spPr>
              <a:xfrm>
                <a:off x="4461575" y="1531925"/>
                <a:ext cx="349500" cy="349500"/>
              </a:xfrm>
              <a:prstGeom prst="ellipse">
                <a:avLst/>
              </a:prstGeom>
              <a:noFill/>
              <a:ln>
                <a:noFill/>
              </a:ln>
            </p:spPr>
          </p:pic>
        </p:grpSp>
        <p:grpSp>
          <p:nvGrpSpPr>
            <p:cNvPr id="415" name="Google Shape;415;p29"/>
            <p:cNvGrpSpPr/>
            <p:nvPr/>
          </p:nvGrpSpPr>
          <p:grpSpPr>
            <a:xfrm>
              <a:off x="725550" y="1894902"/>
              <a:ext cx="1866600" cy="506400"/>
              <a:chOff x="1258950" y="1932945"/>
              <a:chExt cx="1866600" cy="506400"/>
            </a:xfrm>
          </p:grpSpPr>
          <p:sp>
            <p:nvSpPr>
              <p:cNvPr id="395" name="Google Shape;395;p29"/>
              <p:cNvSpPr/>
              <p:nvPr/>
            </p:nvSpPr>
            <p:spPr>
              <a:xfrm>
                <a:off x="1258950" y="1932945"/>
                <a:ext cx="1866600" cy="5064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Campaign: 5</a:t>
                </a:r>
                <a:endParaRPr/>
              </a:p>
            </p:txBody>
          </p:sp>
          <p:pic>
            <p:nvPicPr>
              <p:cNvPr id="416" name="Google Shape;416;p29"/>
              <p:cNvPicPr preferRelativeResize="0"/>
              <p:nvPr/>
            </p:nvPicPr>
            <p:blipFill rotWithShape="1">
              <a:blip r:embed="rId5">
                <a:alphaModFix/>
              </a:blip>
              <a:srcRect r="7961" b="7961"/>
              <a:stretch/>
            </p:blipFill>
            <p:spPr>
              <a:xfrm>
                <a:off x="2627925" y="2011400"/>
                <a:ext cx="349500" cy="349500"/>
              </a:xfrm>
              <a:prstGeom prst="ellipse">
                <a:avLst/>
              </a:prstGeom>
              <a:noFill/>
              <a:ln>
                <a:noFill/>
              </a:ln>
            </p:spPr>
          </p:pic>
        </p:grpSp>
        <p:grpSp>
          <p:nvGrpSpPr>
            <p:cNvPr id="417" name="Google Shape;417;p29"/>
            <p:cNvGrpSpPr/>
            <p:nvPr/>
          </p:nvGrpSpPr>
          <p:grpSpPr>
            <a:xfrm>
              <a:off x="725550" y="2910751"/>
              <a:ext cx="1866600" cy="506400"/>
              <a:chOff x="1258950" y="2940713"/>
              <a:chExt cx="1866600" cy="506400"/>
            </a:xfrm>
          </p:grpSpPr>
          <p:sp>
            <p:nvSpPr>
              <p:cNvPr id="418" name="Google Shape;418;p29"/>
              <p:cNvSpPr/>
              <p:nvPr/>
            </p:nvSpPr>
            <p:spPr>
              <a:xfrm>
                <a:off x="1258950" y="2940713"/>
                <a:ext cx="1866600" cy="5064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Campaign: 1</a:t>
                </a:r>
                <a:endParaRPr/>
              </a:p>
            </p:txBody>
          </p:sp>
          <p:pic>
            <p:nvPicPr>
              <p:cNvPr id="419" name="Google Shape;419;p29"/>
              <p:cNvPicPr preferRelativeResize="0"/>
              <p:nvPr/>
            </p:nvPicPr>
            <p:blipFill rotWithShape="1">
              <a:blip r:embed="rId5">
                <a:alphaModFix/>
              </a:blip>
              <a:srcRect r="7961" b="7961"/>
              <a:stretch/>
            </p:blipFill>
            <p:spPr>
              <a:xfrm>
                <a:off x="2627925" y="3019175"/>
                <a:ext cx="349500" cy="349500"/>
              </a:xfrm>
              <a:prstGeom prst="ellipse">
                <a:avLst/>
              </a:prstGeom>
              <a:noFill/>
              <a:ln>
                <a:noFill/>
              </a:ln>
            </p:spPr>
          </p:pic>
        </p:grpSp>
        <p:grpSp>
          <p:nvGrpSpPr>
            <p:cNvPr id="420" name="Google Shape;420;p29"/>
            <p:cNvGrpSpPr/>
            <p:nvPr/>
          </p:nvGrpSpPr>
          <p:grpSpPr>
            <a:xfrm>
              <a:off x="725550" y="3441974"/>
              <a:ext cx="1866600" cy="506400"/>
              <a:chOff x="1258950" y="3948491"/>
              <a:chExt cx="1866600" cy="506400"/>
            </a:xfrm>
          </p:grpSpPr>
          <p:sp>
            <p:nvSpPr>
              <p:cNvPr id="399" name="Google Shape;399;p29"/>
              <p:cNvSpPr/>
              <p:nvPr/>
            </p:nvSpPr>
            <p:spPr>
              <a:xfrm>
                <a:off x="1258950" y="3948491"/>
                <a:ext cx="1866600" cy="5064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Campaign: 3</a:t>
                </a:r>
                <a:endParaRPr/>
              </a:p>
            </p:txBody>
          </p:sp>
          <p:pic>
            <p:nvPicPr>
              <p:cNvPr id="421" name="Google Shape;421;p29"/>
              <p:cNvPicPr preferRelativeResize="0"/>
              <p:nvPr/>
            </p:nvPicPr>
            <p:blipFill rotWithShape="1">
              <a:blip r:embed="rId5">
                <a:alphaModFix/>
              </a:blip>
              <a:srcRect r="7961" b="7961"/>
              <a:stretch/>
            </p:blipFill>
            <p:spPr>
              <a:xfrm>
                <a:off x="2627925" y="4026950"/>
                <a:ext cx="349500" cy="349500"/>
              </a:xfrm>
              <a:prstGeom prst="ellipse">
                <a:avLst/>
              </a:prstGeom>
              <a:noFill/>
              <a:ln>
                <a:noFill/>
              </a:ln>
            </p:spPr>
          </p:pic>
        </p:grpSp>
        <p:grpSp>
          <p:nvGrpSpPr>
            <p:cNvPr id="422" name="Google Shape;422;p29"/>
            <p:cNvGrpSpPr/>
            <p:nvPr/>
          </p:nvGrpSpPr>
          <p:grpSpPr>
            <a:xfrm>
              <a:off x="2876724" y="4451947"/>
              <a:ext cx="1866600" cy="506400"/>
              <a:chOff x="3410124" y="4988569"/>
              <a:chExt cx="1866600" cy="506400"/>
            </a:xfrm>
          </p:grpSpPr>
          <p:sp>
            <p:nvSpPr>
              <p:cNvPr id="423" name="Google Shape;423;p29"/>
              <p:cNvSpPr/>
              <p:nvPr/>
            </p:nvSpPr>
            <p:spPr>
              <a:xfrm>
                <a:off x="3410124" y="4988569"/>
                <a:ext cx="1866600" cy="506400"/>
              </a:xfrm>
              <a:prstGeom prst="roundRect">
                <a:avLst>
                  <a:gd name="adj" fmla="val 16667"/>
                </a:avLst>
              </a:prstGeom>
              <a:solidFill>
                <a:srgbClr val="F9CB9C">
                  <a:alpha val="49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Value: 8</a:t>
                </a:r>
                <a:endParaRPr/>
              </a:p>
            </p:txBody>
          </p:sp>
          <p:pic>
            <p:nvPicPr>
              <p:cNvPr id="424" name="Google Shape;424;p29"/>
              <p:cNvPicPr preferRelativeResize="0"/>
              <p:nvPr/>
            </p:nvPicPr>
            <p:blipFill>
              <a:blip r:embed="rId3">
                <a:alphaModFix/>
              </a:blip>
              <a:stretch>
                <a:fillRect/>
              </a:stretch>
            </p:blipFill>
            <p:spPr>
              <a:xfrm>
                <a:off x="4766375" y="5067025"/>
                <a:ext cx="349500" cy="349500"/>
              </a:xfrm>
              <a:prstGeom prst="ellipse">
                <a:avLst/>
              </a:prstGeom>
              <a:noFill/>
              <a:ln>
                <a:noFill/>
              </a:ln>
            </p:spPr>
          </p:pic>
        </p:grpSp>
        <p:grpSp>
          <p:nvGrpSpPr>
            <p:cNvPr id="425" name="Google Shape;425;p29"/>
            <p:cNvGrpSpPr/>
            <p:nvPr/>
          </p:nvGrpSpPr>
          <p:grpSpPr>
            <a:xfrm>
              <a:off x="2876724" y="2402827"/>
              <a:ext cx="1866600" cy="506400"/>
              <a:chOff x="3410124" y="2434324"/>
              <a:chExt cx="1866600" cy="506400"/>
            </a:xfrm>
          </p:grpSpPr>
          <p:sp>
            <p:nvSpPr>
              <p:cNvPr id="426" name="Google Shape;426;p29"/>
              <p:cNvSpPr/>
              <p:nvPr/>
            </p:nvSpPr>
            <p:spPr>
              <a:xfrm>
                <a:off x="3410124" y="2434324"/>
                <a:ext cx="1866600" cy="506400"/>
              </a:xfrm>
              <a:prstGeom prst="roundRect">
                <a:avLst>
                  <a:gd name="adj" fmla="val 16667"/>
                </a:avLst>
              </a:pr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Value: 8</a:t>
                </a:r>
                <a:endParaRPr/>
              </a:p>
            </p:txBody>
          </p:sp>
          <p:pic>
            <p:nvPicPr>
              <p:cNvPr id="427" name="Google Shape;427;p29"/>
              <p:cNvPicPr preferRelativeResize="0"/>
              <p:nvPr/>
            </p:nvPicPr>
            <p:blipFill rotWithShape="1">
              <a:blip r:embed="rId5">
                <a:alphaModFix/>
              </a:blip>
              <a:srcRect r="7961" b="7961"/>
              <a:stretch/>
            </p:blipFill>
            <p:spPr>
              <a:xfrm>
                <a:off x="4766375" y="2534313"/>
                <a:ext cx="349500" cy="349500"/>
              </a:xfrm>
              <a:prstGeom prst="ellipse">
                <a:avLst/>
              </a:prstGeom>
              <a:noFill/>
              <a:ln>
                <a:noFill/>
              </a:ln>
            </p:spPr>
          </p:pic>
        </p:grpSp>
        <p:grpSp>
          <p:nvGrpSpPr>
            <p:cNvPr id="428" name="Google Shape;428;p29"/>
            <p:cNvGrpSpPr/>
            <p:nvPr/>
          </p:nvGrpSpPr>
          <p:grpSpPr>
            <a:xfrm>
              <a:off x="2876724" y="3926600"/>
              <a:ext cx="1866600" cy="506400"/>
              <a:chOff x="3410124" y="3458246"/>
              <a:chExt cx="1866600" cy="506400"/>
            </a:xfrm>
          </p:grpSpPr>
          <p:sp>
            <p:nvSpPr>
              <p:cNvPr id="429" name="Google Shape;429;p29"/>
              <p:cNvSpPr/>
              <p:nvPr/>
            </p:nvSpPr>
            <p:spPr>
              <a:xfrm>
                <a:off x="3410124" y="3458246"/>
                <a:ext cx="1866600" cy="506400"/>
              </a:xfrm>
              <a:prstGeom prst="roundRect">
                <a:avLst>
                  <a:gd name="adj" fmla="val 16667"/>
                </a:avLst>
              </a:pr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Value: 4</a:t>
                </a:r>
                <a:endParaRPr/>
              </a:p>
            </p:txBody>
          </p:sp>
          <p:pic>
            <p:nvPicPr>
              <p:cNvPr id="430" name="Google Shape;430;p29"/>
              <p:cNvPicPr preferRelativeResize="0"/>
              <p:nvPr/>
            </p:nvPicPr>
            <p:blipFill rotWithShape="1">
              <a:blip r:embed="rId5">
                <a:alphaModFix/>
              </a:blip>
              <a:srcRect r="7961" b="7961"/>
              <a:stretch/>
            </p:blipFill>
            <p:spPr>
              <a:xfrm>
                <a:off x="4766375" y="3536713"/>
                <a:ext cx="349500" cy="349500"/>
              </a:xfrm>
              <a:prstGeom prst="ellipse">
                <a:avLst/>
              </a:prstGeom>
              <a:noFill/>
              <a:ln>
                <a:noFill/>
              </a:ln>
            </p:spPr>
          </p:pic>
        </p:grpSp>
      </p:grpSp>
      <p:sp>
        <p:nvSpPr>
          <p:cNvPr id="431" name="Google Shape;431;p29"/>
          <p:cNvSpPr/>
          <p:nvPr/>
        </p:nvSpPr>
        <p:spPr>
          <a:xfrm>
            <a:off x="1017100" y="11"/>
            <a:ext cx="3048000" cy="127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9"/>
          <p:cNvSpPr txBox="1">
            <a:spLocks noGrp="1"/>
          </p:cNvSpPr>
          <p:nvPr>
            <p:ph type="title"/>
          </p:nvPr>
        </p:nvSpPr>
        <p:spPr>
          <a:xfrm>
            <a:off x="311725" y="2723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Ideal Functionality</a:t>
            </a:r>
            <a:endParaRPr/>
          </a:p>
        </p:txBody>
      </p:sp>
      <p:grpSp>
        <p:nvGrpSpPr>
          <p:cNvPr id="433" name="Google Shape;433;p29"/>
          <p:cNvGrpSpPr/>
          <p:nvPr/>
        </p:nvGrpSpPr>
        <p:grpSpPr>
          <a:xfrm>
            <a:off x="3150400" y="1216275"/>
            <a:ext cx="2011175" cy="3502825"/>
            <a:chOff x="2693200" y="1216275"/>
            <a:chExt cx="2011175" cy="3502825"/>
          </a:xfrm>
        </p:grpSpPr>
        <p:cxnSp>
          <p:nvCxnSpPr>
            <p:cNvPr id="434" name="Google Shape;434;p29"/>
            <p:cNvCxnSpPr/>
            <p:nvPr/>
          </p:nvCxnSpPr>
          <p:spPr>
            <a:xfrm rot="-5400000" flipH="1">
              <a:off x="2517150" y="1443375"/>
              <a:ext cx="454800" cy="600"/>
            </a:xfrm>
            <a:prstGeom prst="curvedConnector3">
              <a:avLst>
                <a:gd name="adj1" fmla="val 50000"/>
              </a:avLst>
            </a:prstGeom>
            <a:noFill/>
            <a:ln w="9525" cap="flat" cmpd="sng">
              <a:solidFill>
                <a:schemeClr val="dk2"/>
              </a:solidFill>
              <a:prstDash val="solid"/>
              <a:round/>
              <a:headEnd type="stealth" w="med" len="med"/>
              <a:tailEnd type="none" w="med" len="med"/>
            </a:ln>
          </p:spPr>
        </p:cxnSp>
        <p:grpSp>
          <p:nvGrpSpPr>
            <p:cNvPr id="435" name="Google Shape;435;p29"/>
            <p:cNvGrpSpPr/>
            <p:nvPr/>
          </p:nvGrpSpPr>
          <p:grpSpPr>
            <a:xfrm>
              <a:off x="2749650" y="1941125"/>
              <a:ext cx="1954725" cy="2254450"/>
              <a:chOff x="3283050" y="1941125"/>
              <a:chExt cx="1954725" cy="2254450"/>
            </a:xfrm>
          </p:grpSpPr>
          <p:cxnSp>
            <p:nvCxnSpPr>
              <p:cNvPr id="436" name="Google Shape;436;p29"/>
              <p:cNvCxnSpPr/>
              <p:nvPr/>
            </p:nvCxnSpPr>
            <p:spPr>
              <a:xfrm rot="-5400000" flipH="1">
                <a:off x="3107550" y="3997875"/>
                <a:ext cx="394800" cy="600"/>
              </a:xfrm>
              <a:prstGeom prst="curvedConnector3">
                <a:avLst>
                  <a:gd name="adj1" fmla="val 50000"/>
                </a:avLst>
              </a:prstGeom>
              <a:noFill/>
              <a:ln w="9525" cap="flat" cmpd="sng">
                <a:solidFill>
                  <a:schemeClr val="dk2"/>
                </a:solidFill>
                <a:prstDash val="solid"/>
                <a:round/>
                <a:headEnd type="stealth" w="med" len="med"/>
                <a:tailEnd type="none" w="med" len="med"/>
              </a:ln>
            </p:spPr>
          </p:cxnSp>
          <p:cxnSp>
            <p:nvCxnSpPr>
              <p:cNvPr id="437" name="Google Shape;437;p29"/>
              <p:cNvCxnSpPr/>
              <p:nvPr/>
            </p:nvCxnSpPr>
            <p:spPr>
              <a:xfrm rot="-5400000" flipH="1">
                <a:off x="3055950" y="2384875"/>
                <a:ext cx="454800" cy="600"/>
              </a:xfrm>
              <a:prstGeom prst="curvedConnector3">
                <a:avLst>
                  <a:gd name="adj1" fmla="val 50000"/>
                </a:avLst>
              </a:prstGeom>
              <a:noFill/>
              <a:ln w="9525" cap="flat" cmpd="sng">
                <a:solidFill>
                  <a:schemeClr val="dk2"/>
                </a:solidFill>
                <a:prstDash val="solid"/>
                <a:round/>
                <a:headEnd type="stealth" w="med" len="med"/>
                <a:tailEnd type="none" w="med" len="med"/>
              </a:ln>
            </p:spPr>
          </p:cxnSp>
          <p:sp>
            <p:nvSpPr>
              <p:cNvPr id="438" name="Google Shape;438;p29"/>
              <p:cNvSpPr txBox="1"/>
              <p:nvPr/>
            </p:nvSpPr>
            <p:spPr>
              <a:xfrm>
                <a:off x="3312675" y="1941125"/>
                <a:ext cx="192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Roboto"/>
                    <a:ea typeface="Roboto"/>
                    <a:cs typeface="Roboto"/>
                    <a:sym typeface="Roboto"/>
                  </a:rPr>
                  <a:t>Last Touch</a:t>
                </a:r>
                <a:endParaRPr sz="1100">
                  <a:latin typeface="Roboto"/>
                  <a:ea typeface="Roboto"/>
                  <a:cs typeface="Roboto"/>
                  <a:sym typeface="Roboto"/>
                </a:endParaRPr>
              </a:p>
            </p:txBody>
          </p:sp>
          <p:sp>
            <p:nvSpPr>
              <p:cNvPr id="439" name="Google Shape;439;p29"/>
              <p:cNvSpPr txBox="1"/>
              <p:nvPr/>
            </p:nvSpPr>
            <p:spPr>
              <a:xfrm>
                <a:off x="3312675" y="3475830"/>
                <a:ext cx="192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Roboto"/>
                    <a:ea typeface="Roboto"/>
                    <a:cs typeface="Roboto"/>
                    <a:sym typeface="Roboto"/>
                  </a:rPr>
                  <a:t>Last Touch</a:t>
                </a:r>
                <a:endParaRPr sz="1100">
                  <a:latin typeface="Roboto"/>
                  <a:ea typeface="Roboto"/>
                  <a:cs typeface="Roboto"/>
                  <a:sym typeface="Roboto"/>
                </a:endParaRPr>
              </a:p>
            </p:txBody>
          </p:sp>
        </p:grpSp>
        <p:cxnSp>
          <p:nvCxnSpPr>
            <p:cNvPr id="440" name="Google Shape;440;p29"/>
            <p:cNvCxnSpPr/>
            <p:nvPr/>
          </p:nvCxnSpPr>
          <p:spPr>
            <a:xfrm rot="-5400000" flipH="1">
              <a:off x="2545150" y="4491400"/>
              <a:ext cx="454800" cy="600"/>
            </a:xfrm>
            <a:prstGeom prst="curvedConnector3">
              <a:avLst>
                <a:gd name="adj1" fmla="val 50000"/>
              </a:avLst>
            </a:prstGeom>
            <a:noFill/>
            <a:ln w="9525" cap="flat" cmpd="sng">
              <a:solidFill>
                <a:schemeClr val="dk2"/>
              </a:solidFill>
              <a:prstDash val="solid"/>
              <a:round/>
              <a:headEnd type="stealth" w="med" len="med"/>
              <a:tailEnd type="none" w="med" len="med"/>
            </a:ln>
          </p:spPr>
        </p:cxnSp>
        <p:sp>
          <p:nvSpPr>
            <p:cNvPr id="441" name="Google Shape;441;p29"/>
            <p:cNvSpPr/>
            <p:nvPr/>
          </p:nvSpPr>
          <p:spPr>
            <a:xfrm>
              <a:off x="2693200" y="4433000"/>
              <a:ext cx="158700" cy="158700"/>
            </a:xfrm>
            <a:prstGeom prst="mathMultiply">
              <a:avLst>
                <a:gd name="adj1" fmla="val 23520"/>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29"/>
          <p:cNvGrpSpPr/>
          <p:nvPr/>
        </p:nvGrpSpPr>
        <p:grpSpPr>
          <a:xfrm>
            <a:off x="1182750" y="6153223"/>
            <a:ext cx="1866600" cy="506400"/>
            <a:chOff x="725550" y="6153223"/>
            <a:chExt cx="1866600" cy="506400"/>
          </a:xfrm>
        </p:grpSpPr>
        <p:sp>
          <p:nvSpPr>
            <p:cNvPr id="443" name="Google Shape;443;p29"/>
            <p:cNvSpPr/>
            <p:nvPr/>
          </p:nvSpPr>
          <p:spPr>
            <a:xfrm>
              <a:off x="725550" y="6153223"/>
              <a:ext cx="1866600" cy="506400"/>
            </a:xfrm>
            <a:prstGeom prst="roundRect">
              <a:avLst>
                <a:gd name="adj" fmla="val 16667"/>
              </a:avLst>
            </a:prstGeom>
            <a:solidFill>
              <a:srgbClr val="D9C4B1">
                <a:alpha val="52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Campaign: 3</a:t>
              </a:r>
              <a:endParaRPr/>
            </a:p>
          </p:txBody>
        </p:sp>
        <p:pic>
          <p:nvPicPr>
            <p:cNvPr id="444" name="Google Shape;444;p29"/>
            <p:cNvPicPr preferRelativeResize="0"/>
            <p:nvPr/>
          </p:nvPicPr>
          <p:blipFill>
            <a:blip r:embed="rId3">
              <a:alphaModFix/>
            </a:blip>
            <a:stretch>
              <a:fillRect/>
            </a:stretch>
          </p:blipFill>
          <p:spPr>
            <a:xfrm>
              <a:off x="2094525" y="6231675"/>
              <a:ext cx="349500" cy="349500"/>
            </a:xfrm>
            <a:prstGeom prst="ellipse">
              <a:avLst/>
            </a:prstGeom>
            <a:noFill/>
            <a:ln>
              <a:noFill/>
            </a:ln>
          </p:spPr>
        </p:pic>
      </p:grpSp>
      <p:grpSp>
        <p:nvGrpSpPr>
          <p:cNvPr id="445" name="Google Shape;445;p29"/>
          <p:cNvGrpSpPr/>
          <p:nvPr/>
        </p:nvGrpSpPr>
        <p:grpSpPr>
          <a:xfrm>
            <a:off x="3333924" y="5627872"/>
            <a:ext cx="1866600" cy="506400"/>
            <a:chOff x="2876724" y="5627872"/>
            <a:chExt cx="1866600" cy="506400"/>
          </a:xfrm>
        </p:grpSpPr>
        <p:sp>
          <p:nvSpPr>
            <p:cNvPr id="446" name="Google Shape;446;p29"/>
            <p:cNvSpPr/>
            <p:nvPr/>
          </p:nvSpPr>
          <p:spPr>
            <a:xfrm>
              <a:off x="2876724" y="5627872"/>
              <a:ext cx="1866600" cy="506400"/>
            </a:xfrm>
            <a:prstGeom prst="roundRect">
              <a:avLst>
                <a:gd name="adj" fmla="val 16667"/>
              </a:avLst>
            </a:prstGeom>
            <a:solidFill>
              <a:srgbClr val="F9CB9C">
                <a:alpha val="49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Value: 9</a:t>
              </a:r>
              <a:endParaRPr/>
            </a:p>
          </p:txBody>
        </p:sp>
        <p:pic>
          <p:nvPicPr>
            <p:cNvPr id="447" name="Google Shape;447;p29"/>
            <p:cNvPicPr preferRelativeResize="0"/>
            <p:nvPr/>
          </p:nvPicPr>
          <p:blipFill>
            <a:blip r:embed="rId3">
              <a:alphaModFix/>
            </a:blip>
            <a:stretch>
              <a:fillRect/>
            </a:stretch>
          </p:blipFill>
          <p:spPr>
            <a:xfrm>
              <a:off x="4232975" y="5706329"/>
              <a:ext cx="349500" cy="349500"/>
            </a:xfrm>
            <a:prstGeom prst="ellipse">
              <a:avLst/>
            </a:prstGeom>
            <a:noFill/>
            <a:ln>
              <a:noFill/>
            </a:ln>
          </p:spPr>
        </p:pic>
      </p:grpSp>
      <p:grpSp>
        <p:nvGrpSpPr>
          <p:cNvPr id="448" name="Google Shape;448;p29"/>
          <p:cNvGrpSpPr/>
          <p:nvPr/>
        </p:nvGrpSpPr>
        <p:grpSpPr>
          <a:xfrm>
            <a:off x="1182750" y="6750598"/>
            <a:ext cx="1866600" cy="506400"/>
            <a:chOff x="725550" y="6750598"/>
            <a:chExt cx="1866600" cy="506400"/>
          </a:xfrm>
        </p:grpSpPr>
        <p:sp>
          <p:nvSpPr>
            <p:cNvPr id="449" name="Google Shape;449;p29"/>
            <p:cNvSpPr/>
            <p:nvPr/>
          </p:nvSpPr>
          <p:spPr>
            <a:xfrm>
              <a:off x="725550" y="6750598"/>
              <a:ext cx="1866600" cy="506400"/>
            </a:xfrm>
            <a:prstGeom prst="roundRect">
              <a:avLst>
                <a:gd name="adj" fmla="val 16667"/>
              </a:avLst>
            </a:prstGeom>
            <a:solidFill>
              <a:srgbClr val="D9C4B1">
                <a:alpha val="52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Campaign: 2</a:t>
              </a:r>
              <a:endParaRPr/>
            </a:p>
          </p:txBody>
        </p:sp>
        <p:pic>
          <p:nvPicPr>
            <p:cNvPr id="450" name="Google Shape;450;p29"/>
            <p:cNvPicPr preferRelativeResize="0"/>
            <p:nvPr/>
          </p:nvPicPr>
          <p:blipFill>
            <a:blip r:embed="rId3">
              <a:alphaModFix/>
            </a:blip>
            <a:stretch>
              <a:fillRect/>
            </a:stretch>
          </p:blipFill>
          <p:spPr>
            <a:xfrm>
              <a:off x="2094525" y="6829050"/>
              <a:ext cx="349500" cy="349500"/>
            </a:xfrm>
            <a:prstGeom prst="ellipse">
              <a:avLst/>
            </a:prstGeom>
            <a:noFill/>
            <a:ln>
              <a:noFill/>
            </a:ln>
          </p:spPr>
        </p:pic>
      </p:grpSp>
      <p:grpSp>
        <p:nvGrpSpPr>
          <p:cNvPr id="451" name="Google Shape;451;p29"/>
          <p:cNvGrpSpPr/>
          <p:nvPr/>
        </p:nvGrpSpPr>
        <p:grpSpPr>
          <a:xfrm>
            <a:off x="1163825" y="7340473"/>
            <a:ext cx="1866600" cy="506400"/>
            <a:chOff x="706625" y="7340473"/>
            <a:chExt cx="1866600" cy="506400"/>
          </a:xfrm>
        </p:grpSpPr>
        <p:sp>
          <p:nvSpPr>
            <p:cNvPr id="452" name="Google Shape;452;p29"/>
            <p:cNvSpPr/>
            <p:nvPr/>
          </p:nvSpPr>
          <p:spPr>
            <a:xfrm>
              <a:off x="706625" y="7340473"/>
              <a:ext cx="1866600" cy="506400"/>
            </a:xfrm>
            <a:prstGeom prst="roundRect">
              <a:avLst>
                <a:gd name="adj" fmla="val 16667"/>
              </a:avLst>
            </a:prstGeom>
            <a:solidFill>
              <a:srgbClr val="D9C4B1">
                <a:alpha val="52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Campaign: 1</a:t>
              </a:r>
              <a:endParaRPr/>
            </a:p>
          </p:txBody>
        </p:sp>
        <p:pic>
          <p:nvPicPr>
            <p:cNvPr id="453" name="Google Shape;453;p29"/>
            <p:cNvPicPr preferRelativeResize="0"/>
            <p:nvPr/>
          </p:nvPicPr>
          <p:blipFill>
            <a:blip r:embed="rId3">
              <a:alphaModFix/>
            </a:blip>
            <a:stretch>
              <a:fillRect/>
            </a:stretch>
          </p:blipFill>
          <p:spPr>
            <a:xfrm>
              <a:off x="2075600" y="7418925"/>
              <a:ext cx="349500" cy="349500"/>
            </a:xfrm>
            <a:prstGeom prst="ellipse">
              <a:avLst/>
            </a:prstGeom>
            <a:noFill/>
            <a:ln>
              <a:noFill/>
            </a:ln>
          </p:spPr>
        </p:pic>
      </p:grpSp>
      <p:grpSp>
        <p:nvGrpSpPr>
          <p:cNvPr id="454" name="Google Shape;454;p29"/>
          <p:cNvGrpSpPr/>
          <p:nvPr/>
        </p:nvGrpSpPr>
        <p:grpSpPr>
          <a:xfrm>
            <a:off x="3314999" y="7881922"/>
            <a:ext cx="1866600" cy="506400"/>
            <a:chOff x="2857799" y="7881922"/>
            <a:chExt cx="1866600" cy="506400"/>
          </a:xfrm>
        </p:grpSpPr>
        <p:sp>
          <p:nvSpPr>
            <p:cNvPr id="455" name="Google Shape;455;p29"/>
            <p:cNvSpPr/>
            <p:nvPr/>
          </p:nvSpPr>
          <p:spPr>
            <a:xfrm>
              <a:off x="2857799" y="7881922"/>
              <a:ext cx="1866600" cy="506400"/>
            </a:xfrm>
            <a:prstGeom prst="roundRect">
              <a:avLst>
                <a:gd name="adj" fmla="val 16667"/>
              </a:avLst>
            </a:prstGeom>
            <a:solidFill>
              <a:srgbClr val="F9CB9C">
                <a:alpha val="49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Value: 1</a:t>
              </a:r>
              <a:endParaRPr/>
            </a:p>
          </p:txBody>
        </p:sp>
        <p:pic>
          <p:nvPicPr>
            <p:cNvPr id="456" name="Google Shape;456;p29"/>
            <p:cNvPicPr preferRelativeResize="0"/>
            <p:nvPr/>
          </p:nvPicPr>
          <p:blipFill>
            <a:blip r:embed="rId3">
              <a:alphaModFix/>
            </a:blip>
            <a:stretch>
              <a:fillRect/>
            </a:stretch>
          </p:blipFill>
          <p:spPr>
            <a:xfrm>
              <a:off x="4214050" y="7960379"/>
              <a:ext cx="349500" cy="349500"/>
            </a:xfrm>
            <a:prstGeom prst="ellipse">
              <a:avLst/>
            </a:prstGeom>
            <a:noFill/>
            <a:ln>
              <a:noFill/>
            </a:ln>
          </p:spPr>
        </p:pic>
      </p:grpSp>
      <p:graphicFrame>
        <p:nvGraphicFramePr>
          <p:cNvPr id="457" name="Google Shape;457;p29"/>
          <p:cNvGraphicFramePr/>
          <p:nvPr/>
        </p:nvGraphicFramePr>
        <p:xfrm>
          <a:off x="6015800" y="7862000"/>
          <a:ext cx="2749875" cy="777210"/>
        </p:xfrm>
        <a:graphic>
          <a:graphicData uri="http://schemas.openxmlformats.org/drawingml/2006/table">
            <a:tbl>
              <a:tblPr>
                <a:noFill/>
                <a:tableStyleId>{FCBEF7A9-CA69-4F38-84B8-6F948A9AEC1F}</a:tableStyleId>
              </a:tblPr>
              <a:tblGrid>
                <a:gridCol w="549975">
                  <a:extLst>
                    <a:ext uri="{9D8B030D-6E8A-4147-A177-3AD203B41FA5}">
                      <a16:colId xmlns:a16="http://schemas.microsoft.com/office/drawing/2014/main" val="20000"/>
                    </a:ext>
                  </a:extLst>
                </a:gridCol>
                <a:gridCol w="549975">
                  <a:extLst>
                    <a:ext uri="{9D8B030D-6E8A-4147-A177-3AD203B41FA5}">
                      <a16:colId xmlns:a16="http://schemas.microsoft.com/office/drawing/2014/main" val="20001"/>
                    </a:ext>
                  </a:extLst>
                </a:gridCol>
                <a:gridCol w="549975">
                  <a:extLst>
                    <a:ext uri="{9D8B030D-6E8A-4147-A177-3AD203B41FA5}">
                      <a16:colId xmlns:a16="http://schemas.microsoft.com/office/drawing/2014/main" val="20002"/>
                    </a:ext>
                  </a:extLst>
                </a:gridCol>
                <a:gridCol w="549975">
                  <a:extLst>
                    <a:ext uri="{9D8B030D-6E8A-4147-A177-3AD203B41FA5}">
                      <a16:colId xmlns:a16="http://schemas.microsoft.com/office/drawing/2014/main" val="20003"/>
                    </a:ext>
                  </a:extLst>
                </a:gridCol>
                <a:gridCol w="54997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000">
                          <a:latin typeface="Roboto"/>
                          <a:ea typeface="Roboto"/>
                          <a:cs typeface="Roboto"/>
                          <a:sym typeface="Roboto"/>
                        </a:rPr>
                        <a:t>1</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2</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3</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4</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5</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cxnSp>
        <p:nvCxnSpPr>
          <p:cNvPr id="458" name="Google Shape;458;p29"/>
          <p:cNvCxnSpPr/>
          <p:nvPr/>
        </p:nvCxnSpPr>
        <p:spPr>
          <a:xfrm>
            <a:off x="827725" y="1332400"/>
            <a:ext cx="0" cy="3751500"/>
          </a:xfrm>
          <a:prstGeom prst="straightConnector1">
            <a:avLst/>
          </a:prstGeom>
          <a:noFill/>
          <a:ln w="28575" cap="flat" cmpd="sng">
            <a:solidFill>
              <a:schemeClr val="dk2"/>
            </a:solidFill>
            <a:prstDash val="solid"/>
            <a:round/>
            <a:headEnd type="none" w="med" len="med"/>
            <a:tailEnd type="triangle" w="med" len="med"/>
          </a:ln>
        </p:spPr>
      </p:cxnSp>
      <p:sp>
        <p:nvSpPr>
          <p:cNvPr id="459" name="Google Shape;459;p29"/>
          <p:cNvSpPr txBox="1"/>
          <p:nvPr/>
        </p:nvSpPr>
        <p:spPr>
          <a:xfrm>
            <a:off x="228600" y="3008050"/>
            <a:ext cx="84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Time</a:t>
            </a:r>
            <a:endParaRPr>
              <a:latin typeface="Roboto"/>
              <a:ea typeface="Roboto"/>
              <a:cs typeface="Roboto"/>
              <a:sym typeface="Roboto"/>
            </a:endParaRPr>
          </a:p>
        </p:txBody>
      </p:sp>
      <p:sp>
        <p:nvSpPr>
          <p:cNvPr id="460" name="Google Shape;460;p29"/>
          <p:cNvSpPr txBox="1"/>
          <p:nvPr/>
        </p:nvSpPr>
        <p:spPr>
          <a:xfrm>
            <a:off x="3476175" y="932200"/>
            <a:ext cx="168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Roboto"/>
                <a:ea typeface="Roboto"/>
                <a:cs typeface="Roboto"/>
                <a:sym typeface="Roboto"/>
              </a:rPr>
              <a:t>Trigger Reports</a:t>
            </a:r>
            <a:endParaRPr>
              <a:solidFill>
                <a:schemeClr val="lt1"/>
              </a:solidFill>
              <a:latin typeface="Roboto"/>
              <a:ea typeface="Roboto"/>
              <a:cs typeface="Roboto"/>
              <a:sym typeface="Roboto"/>
            </a:endParaRPr>
          </a:p>
        </p:txBody>
      </p:sp>
      <p:sp>
        <p:nvSpPr>
          <p:cNvPr id="461" name="Google Shape;461;p29"/>
          <p:cNvSpPr txBox="1"/>
          <p:nvPr/>
        </p:nvSpPr>
        <p:spPr>
          <a:xfrm>
            <a:off x="1342575" y="932200"/>
            <a:ext cx="168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Roboto"/>
                <a:ea typeface="Roboto"/>
                <a:cs typeface="Roboto"/>
                <a:sym typeface="Roboto"/>
              </a:rPr>
              <a:t>Source Reports</a:t>
            </a:r>
            <a:endParaRPr>
              <a:solidFill>
                <a:schemeClr val="lt1"/>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5"/>
                                        </p:tgtEl>
                                        <p:attrNameLst>
                                          <p:attrName>style.visibility</p:attrName>
                                        </p:attrNameLst>
                                      </p:cBhvr>
                                      <p:to>
                                        <p:strVal val="visible"/>
                                      </p:to>
                                    </p:set>
                                    <p:anim calcmode="lin" valueType="num">
                                      <p:cBhvr additive="base">
                                        <p:cTn id="7" dur="1000"/>
                                        <p:tgtEl>
                                          <p:spTgt spid="40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3"/>
                                        </p:tgtEl>
                                        <p:attrNameLst>
                                          <p:attrName>style.visibility</p:attrName>
                                        </p:attrNameLst>
                                      </p:cBhvr>
                                      <p:to>
                                        <p:strVal val="visible"/>
                                      </p:to>
                                    </p:set>
                                    <p:animEffect transition="in" filter="fade">
                                      <p:cBhvr>
                                        <p:cTn id="12" dur="1000"/>
                                        <p:tgtEl>
                                          <p:spTgt spid="4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4"/>
                                        </p:tgtEl>
                                        <p:attrNameLst>
                                          <p:attrName>style.visibility</p:attrName>
                                        </p:attrNameLst>
                                      </p:cBhvr>
                                      <p:to>
                                        <p:strVal val="visible"/>
                                      </p:to>
                                    </p:set>
                                    <p:animEffect transition="in" filter="fade">
                                      <p:cBhvr>
                                        <p:cTn id="17" dur="1000"/>
                                        <p:tgtEl>
                                          <p:spTgt spid="404"/>
                                        </p:tgtEl>
                                      </p:cBhvr>
                                    </p:animEffect>
                                  </p:childTnLst>
                                </p:cTn>
                              </p:par>
                              <p:par>
                                <p:cTn id="18" presetID="10" presetClass="entr" presetSubtype="0" fill="hold" nodeType="withEffect">
                                  <p:stCondLst>
                                    <p:cond delay="0"/>
                                  </p:stCondLst>
                                  <p:childTnLst>
                                    <p:set>
                                      <p:cBhvr>
                                        <p:cTn id="19" dur="1" fill="hold">
                                          <p:stCondLst>
                                            <p:cond delay="0"/>
                                          </p:stCondLst>
                                        </p:cTn>
                                        <p:tgtEl>
                                          <p:spTgt spid="394"/>
                                        </p:tgtEl>
                                        <p:attrNameLst>
                                          <p:attrName>style.visibility</p:attrName>
                                        </p:attrNameLst>
                                      </p:cBhvr>
                                      <p:to>
                                        <p:strVal val="visible"/>
                                      </p:to>
                                    </p:set>
                                    <p:animEffect transition="in" filter="fade">
                                      <p:cBhvr>
                                        <p:cTn id="20" dur="1000"/>
                                        <p:tgtEl>
                                          <p:spTgt spid="39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394"/>
                                        </p:tgtEl>
                                      </p:cBhvr>
                                    </p:animEffect>
                                    <p:set>
                                      <p:cBhvr>
                                        <p:cTn id="25" dur="1" fill="hold">
                                          <p:stCondLst>
                                            <p:cond delay="1000"/>
                                          </p:stCondLst>
                                        </p:cTn>
                                        <p:tgtEl>
                                          <p:spTgt spid="394"/>
                                        </p:tgtEl>
                                        <p:attrNameLst>
                                          <p:attrName>style.visibility</p:attrName>
                                        </p:attrNameLst>
                                      </p:cBhvr>
                                      <p:to>
                                        <p:strVal val="hidden"/>
                                      </p:to>
                                    </p:se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397"/>
                                        </p:tgtEl>
                                        <p:attrNameLst>
                                          <p:attrName>style.visibility</p:attrName>
                                        </p:attrNameLst>
                                      </p:cBhvr>
                                      <p:to>
                                        <p:strVal val="visible"/>
                                      </p:to>
                                    </p:set>
                                    <p:animEffect transition="in" filter="fade">
                                      <p:cBhvr>
                                        <p:cTn id="29" dur="1000"/>
                                        <p:tgtEl>
                                          <p:spTgt spid="397"/>
                                        </p:tgtEl>
                                      </p:cBhvr>
                                    </p:animEffect>
                                  </p:childTnLst>
                                </p:cTn>
                              </p:par>
                              <p:par>
                                <p:cTn id="30" presetID="10" presetClass="entr" presetSubtype="0" fill="hold" nodeType="withEffect">
                                  <p:stCondLst>
                                    <p:cond delay="0"/>
                                  </p:stCondLst>
                                  <p:childTnLst>
                                    <p:set>
                                      <p:cBhvr>
                                        <p:cTn id="31" dur="1" fill="hold">
                                          <p:stCondLst>
                                            <p:cond delay="0"/>
                                          </p:stCondLst>
                                        </p:cTn>
                                        <p:tgtEl>
                                          <p:spTgt spid="403"/>
                                        </p:tgtEl>
                                        <p:attrNameLst>
                                          <p:attrName>style.visibility</p:attrName>
                                        </p:attrNameLst>
                                      </p:cBhvr>
                                      <p:to>
                                        <p:strVal val="visible"/>
                                      </p:to>
                                    </p:set>
                                    <p:animEffect transition="in" filter="fade">
                                      <p:cBhvr>
                                        <p:cTn id="32" dur="1000"/>
                                        <p:tgtEl>
                                          <p:spTgt spid="40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00"/>
                                        <p:tgtEl>
                                          <p:spTgt spid="397"/>
                                        </p:tgtEl>
                                      </p:cBhvr>
                                    </p:animEffect>
                                    <p:set>
                                      <p:cBhvr>
                                        <p:cTn id="37" dur="1" fill="hold">
                                          <p:stCondLst>
                                            <p:cond delay="1000"/>
                                          </p:stCondLst>
                                        </p:cTn>
                                        <p:tgtEl>
                                          <p:spTgt spid="397"/>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433"/>
                                        </p:tgtEl>
                                      </p:cBhvr>
                                    </p:animEffect>
                                    <p:set>
                                      <p:cBhvr>
                                        <p:cTn id="40" dur="1" fill="hold">
                                          <p:stCondLst>
                                            <p:cond delay="1000"/>
                                          </p:stCondLst>
                                        </p:cTn>
                                        <p:tgtEl>
                                          <p:spTgt spid="433"/>
                                        </p:tgtEl>
                                        <p:attrNameLst>
                                          <p:attrName>style.visibility</p:attrName>
                                        </p:attrNameLst>
                                      </p:cBhvr>
                                      <p:to>
                                        <p:strVal val="hidden"/>
                                      </p:to>
                                    </p:set>
                                  </p:childTnLst>
                                </p:cTn>
                              </p:par>
                            </p:childTnLst>
                          </p:cTn>
                        </p:par>
                        <p:par>
                          <p:cTn id="41" fill="hold">
                            <p:stCondLst>
                              <p:cond delay="1000"/>
                            </p:stCondLst>
                            <p:childTnLst>
                              <p:par>
                                <p:cTn id="42" presetID="2" presetClass="exit" presetSubtype="1" fill="hold" nodeType="afterEffect">
                                  <p:stCondLst>
                                    <p:cond delay="0"/>
                                  </p:stCondLst>
                                  <p:childTnLst>
                                    <p:anim calcmode="lin" valueType="num">
                                      <p:cBhvr additive="base">
                                        <p:cTn id="43" dur="2000"/>
                                        <p:tgtEl>
                                          <p:spTgt spid="403"/>
                                        </p:tgtEl>
                                        <p:attrNameLst>
                                          <p:attrName>ppt_y</p:attrName>
                                        </p:attrNameLst>
                                      </p:cBhvr>
                                      <p:tavLst>
                                        <p:tav tm="0">
                                          <p:val>
                                            <p:strVal val="#ppt_y"/>
                                          </p:val>
                                        </p:tav>
                                        <p:tav tm="100000">
                                          <p:val>
                                            <p:strVal val="#ppt_y-1"/>
                                          </p:val>
                                        </p:tav>
                                      </p:tavLst>
                                    </p:anim>
                                    <p:set>
                                      <p:cBhvr>
                                        <p:cTn id="44" dur="1" fill="hold">
                                          <p:stCondLst>
                                            <p:cond delay="2000"/>
                                          </p:stCondLst>
                                        </p:cTn>
                                        <p:tgtEl>
                                          <p:spTgt spid="403"/>
                                        </p:tgtEl>
                                        <p:attrNameLst>
                                          <p:attrName>style.visibility</p:attrName>
                                        </p:attrNameLst>
                                      </p:cBhvr>
                                      <p:to>
                                        <p:strVal val="hidden"/>
                                      </p:to>
                                    </p:set>
                                  </p:childTnLst>
                                </p:cTn>
                              </p:par>
                              <p:par>
                                <p:cTn id="45" presetID="2" presetClass="exit" presetSubtype="1" fill="hold" nodeType="withEffect">
                                  <p:stCondLst>
                                    <p:cond delay="0"/>
                                  </p:stCondLst>
                                  <p:childTnLst>
                                    <p:anim calcmode="lin" valueType="num">
                                      <p:cBhvr additive="base">
                                        <p:cTn id="46" dur="2000"/>
                                        <p:tgtEl>
                                          <p:spTgt spid="404"/>
                                        </p:tgtEl>
                                        <p:attrNameLst>
                                          <p:attrName>ppt_y</p:attrName>
                                        </p:attrNameLst>
                                      </p:cBhvr>
                                      <p:tavLst>
                                        <p:tav tm="0">
                                          <p:val>
                                            <p:strVal val="#ppt_y"/>
                                          </p:val>
                                        </p:tav>
                                        <p:tav tm="100000">
                                          <p:val>
                                            <p:strVal val="#ppt_y-1"/>
                                          </p:val>
                                        </p:tav>
                                      </p:tavLst>
                                    </p:anim>
                                    <p:set>
                                      <p:cBhvr>
                                        <p:cTn id="47" dur="1" fill="hold">
                                          <p:stCondLst>
                                            <p:cond delay="2000"/>
                                          </p:stCondLst>
                                        </p:cTn>
                                        <p:tgtEl>
                                          <p:spTgt spid="404"/>
                                        </p:tgtEl>
                                        <p:attrNameLst>
                                          <p:attrName>style.visibility</p:attrName>
                                        </p:attrNameLst>
                                      </p:cBhvr>
                                      <p:to>
                                        <p:strVal val="hidden"/>
                                      </p:to>
                                    </p:set>
                                  </p:childTnLst>
                                </p:cTn>
                              </p:par>
                              <p:par>
                                <p:cTn id="48" presetID="2" presetClass="exit" presetSubtype="1" fill="hold" nodeType="withEffect">
                                  <p:stCondLst>
                                    <p:cond delay="0"/>
                                  </p:stCondLst>
                                  <p:childTnLst>
                                    <p:anim calcmode="lin" valueType="num">
                                      <p:cBhvr additive="base">
                                        <p:cTn id="49" dur="2000"/>
                                        <p:tgtEl>
                                          <p:spTgt spid="405"/>
                                        </p:tgtEl>
                                        <p:attrNameLst>
                                          <p:attrName>ppt_y</p:attrName>
                                        </p:attrNameLst>
                                      </p:cBhvr>
                                      <p:tavLst>
                                        <p:tav tm="0">
                                          <p:val>
                                            <p:strVal val="#ppt_y"/>
                                          </p:val>
                                        </p:tav>
                                        <p:tav tm="100000">
                                          <p:val>
                                            <p:strVal val="#ppt_y-1"/>
                                          </p:val>
                                        </p:tav>
                                      </p:tavLst>
                                    </p:anim>
                                    <p:set>
                                      <p:cBhvr>
                                        <p:cTn id="50" dur="1" fill="hold">
                                          <p:stCondLst>
                                            <p:cond delay="2000"/>
                                          </p:stCondLst>
                                        </p:cTn>
                                        <p:tgtEl>
                                          <p:spTgt spid="405"/>
                                        </p:tgtEl>
                                        <p:attrNameLst>
                                          <p:attrName>style.visibility</p:attrName>
                                        </p:attrNameLst>
                                      </p:cBhvr>
                                      <p:to>
                                        <p:strVal val="hidden"/>
                                      </p:to>
                                    </p:set>
                                  </p:childTnLst>
                                </p:cTn>
                              </p:par>
                              <p:par>
                                <p:cTn id="51" presetID="2" presetClass="exit" presetSubtype="1" fill="hold" nodeType="withEffect">
                                  <p:stCondLst>
                                    <p:cond delay="0"/>
                                  </p:stCondLst>
                                  <p:childTnLst>
                                    <p:anim calcmode="lin" valueType="num">
                                      <p:cBhvr additive="base">
                                        <p:cTn id="52" dur="2000"/>
                                        <p:tgtEl>
                                          <p:spTgt spid="402"/>
                                        </p:tgtEl>
                                        <p:attrNameLst>
                                          <p:attrName>ppt_y</p:attrName>
                                        </p:attrNameLst>
                                      </p:cBhvr>
                                      <p:tavLst>
                                        <p:tav tm="0">
                                          <p:val>
                                            <p:strVal val="#ppt_y"/>
                                          </p:val>
                                        </p:tav>
                                        <p:tav tm="100000">
                                          <p:val>
                                            <p:strVal val="#ppt_y-1"/>
                                          </p:val>
                                        </p:tav>
                                      </p:tavLst>
                                    </p:anim>
                                    <p:set>
                                      <p:cBhvr>
                                        <p:cTn id="53" dur="1" fill="hold">
                                          <p:stCondLst>
                                            <p:cond delay="2000"/>
                                          </p:stCondLst>
                                        </p:cTn>
                                        <p:tgtEl>
                                          <p:spTgt spid="402"/>
                                        </p:tgtEl>
                                        <p:attrNameLst>
                                          <p:attrName>style.visibility</p:attrName>
                                        </p:attrNameLst>
                                      </p:cBhvr>
                                      <p:to>
                                        <p:strVal val="hidden"/>
                                      </p:to>
                                    </p:set>
                                  </p:childTnLst>
                                </p:cTn>
                              </p:par>
                              <p:par>
                                <p:cTn id="54" presetID="2" presetClass="exit" presetSubtype="1" fill="hold" nodeType="withEffect">
                                  <p:stCondLst>
                                    <p:cond delay="0"/>
                                  </p:stCondLst>
                                  <p:childTnLst>
                                    <p:anim calcmode="lin" valueType="num">
                                      <p:cBhvr additive="base">
                                        <p:cTn id="55" dur="2000"/>
                                        <p:tgtEl>
                                          <p:spTgt spid="457"/>
                                        </p:tgtEl>
                                        <p:attrNameLst>
                                          <p:attrName>ppt_y</p:attrName>
                                        </p:attrNameLst>
                                      </p:cBhvr>
                                      <p:tavLst>
                                        <p:tav tm="0">
                                          <p:val>
                                            <p:strVal val="#ppt_y"/>
                                          </p:val>
                                        </p:tav>
                                        <p:tav tm="100000">
                                          <p:val>
                                            <p:strVal val="#ppt_y-1"/>
                                          </p:val>
                                        </p:tav>
                                      </p:tavLst>
                                    </p:anim>
                                    <p:set>
                                      <p:cBhvr>
                                        <p:cTn id="56" dur="1" fill="hold">
                                          <p:stCondLst>
                                            <p:cond delay="2000"/>
                                          </p:stCondLst>
                                        </p:cTn>
                                        <p:tgtEl>
                                          <p:spTgt spid="4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graphicFrame>
        <p:nvGraphicFramePr>
          <p:cNvPr id="466" name="Google Shape;466;p30"/>
          <p:cNvGraphicFramePr/>
          <p:nvPr/>
        </p:nvGraphicFramePr>
        <p:xfrm>
          <a:off x="1672400" y="2426475"/>
          <a:ext cx="2749875" cy="396210"/>
        </p:xfrm>
        <a:graphic>
          <a:graphicData uri="http://schemas.openxmlformats.org/drawingml/2006/table">
            <a:tbl>
              <a:tblPr>
                <a:noFill/>
                <a:tableStyleId>{FCBEF7A9-CA69-4F38-84B8-6F948A9AEC1F}</a:tableStyleId>
              </a:tblPr>
              <a:tblGrid>
                <a:gridCol w="549975">
                  <a:extLst>
                    <a:ext uri="{9D8B030D-6E8A-4147-A177-3AD203B41FA5}">
                      <a16:colId xmlns:a16="http://schemas.microsoft.com/office/drawing/2014/main" val="20000"/>
                    </a:ext>
                  </a:extLst>
                </a:gridCol>
                <a:gridCol w="549975">
                  <a:extLst>
                    <a:ext uri="{9D8B030D-6E8A-4147-A177-3AD203B41FA5}">
                      <a16:colId xmlns:a16="http://schemas.microsoft.com/office/drawing/2014/main" val="20001"/>
                    </a:ext>
                  </a:extLst>
                </a:gridCol>
                <a:gridCol w="549975">
                  <a:extLst>
                    <a:ext uri="{9D8B030D-6E8A-4147-A177-3AD203B41FA5}">
                      <a16:colId xmlns:a16="http://schemas.microsoft.com/office/drawing/2014/main" val="20002"/>
                    </a:ext>
                  </a:extLst>
                </a:gridCol>
                <a:gridCol w="549975">
                  <a:extLst>
                    <a:ext uri="{9D8B030D-6E8A-4147-A177-3AD203B41FA5}">
                      <a16:colId xmlns:a16="http://schemas.microsoft.com/office/drawing/2014/main" val="20003"/>
                    </a:ext>
                  </a:extLst>
                </a:gridCol>
                <a:gridCol w="54997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9</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467" name="Google Shape;467;p30"/>
          <p:cNvGraphicFramePr/>
          <p:nvPr/>
        </p:nvGraphicFramePr>
        <p:xfrm>
          <a:off x="1672400" y="1943950"/>
          <a:ext cx="2749875" cy="396210"/>
        </p:xfrm>
        <a:graphic>
          <a:graphicData uri="http://schemas.openxmlformats.org/drawingml/2006/table">
            <a:tbl>
              <a:tblPr>
                <a:noFill/>
                <a:tableStyleId>{FCBEF7A9-CA69-4F38-84B8-6F948A9AEC1F}</a:tableStyleId>
              </a:tblPr>
              <a:tblGrid>
                <a:gridCol w="549975">
                  <a:extLst>
                    <a:ext uri="{9D8B030D-6E8A-4147-A177-3AD203B41FA5}">
                      <a16:colId xmlns:a16="http://schemas.microsoft.com/office/drawing/2014/main" val="20000"/>
                    </a:ext>
                  </a:extLst>
                </a:gridCol>
                <a:gridCol w="549975">
                  <a:extLst>
                    <a:ext uri="{9D8B030D-6E8A-4147-A177-3AD203B41FA5}">
                      <a16:colId xmlns:a16="http://schemas.microsoft.com/office/drawing/2014/main" val="20001"/>
                    </a:ext>
                  </a:extLst>
                </a:gridCol>
                <a:gridCol w="549975">
                  <a:extLst>
                    <a:ext uri="{9D8B030D-6E8A-4147-A177-3AD203B41FA5}">
                      <a16:colId xmlns:a16="http://schemas.microsoft.com/office/drawing/2014/main" val="20002"/>
                    </a:ext>
                  </a:extLst>
                </a:gridCol>
                <a:gridCol w="549975">
                  <a:extLst>
                    <a:ext uri="{9D8B030D-6E8A-4147-A177-3AD203B41FA5}">
                      <a16:colId xmlns:a16="http://schemas.microsoft.com/office/drawing/2014/main" val="20003"/>
                    </a:ext>
                  </a:extLst>
                </a:gridCol>
                <a:gridCol w="54997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468" name="Google Shape;468;p30"/>
          <p:cNvGraphicFramePr/>
          <p:nvPr/>
        </p:nvGraphicFramePr>
        <p:xfrm>
          <a:off x="1672400" y="1461425"/>
          <a:ext cx="2749875" cy="396210"/>
        </p:xfrm>
        <a:graphic>
          <a:graphicData uri="http://schemas.openxmlformats.org/drawingml/2006/table">
            <a:tbl>
              <a:tblPr>
                <a:noFill/>
                <a:tableStyleId>{FCBEF7A9-CA69-4F38-84B8-6F948A9AEC1F}</a:tableStyleId>
              </a:tblPr>
              <a:tblGrid>
                <a:gridCol w="549975">
                  <a:extLst>
                    <a:ext uri="{9D8B030D-6E8A-4147-A177-3AD203B41FA5}">
                      <a16:colId xmlns:a16="http://schemas.microsoft.com/office/drawing/2014/main" val="20000"/>
                    </a:ext>
                  </a:extLst>
                </a:gridCol>
                <a:gridCol w="549975">
                  <a:extLst>
                    <a:ext uri="{9D8B030D-6E8A-4147-A177-3AD203B41FA5}">
                      <a16:colId xmlns:a16="http://schemas.microsoft.com/office/drawing/2014/main" val="20001"/>
                    </a:ext>
                  </a:extLst>
                </a:gridCol>
                <a:gridCol w="549975">
                  <a:extLst>
                    <a:ext uri="{9D8B030D-6E8A-4147-A177-3AD203B41FA5}">
                      <a16:colId xmlns:a16="http://schemas.microsoft.com/office/drawing/2014/main" val="20002"/>
                    </a:ext>
                  </a:extLst>
                </a:gridCol>
                <a:gridCol w="549975">
                  <a:extLst>
                    <a:ext uri="{9D8B030D-6E8A-4147-A177-3AD203B41FA5}">
                      <a16:colId xmlns:a16="http://schemas.microsoft.com/office/drawing/2014/main" val="20003"/>
                    </a:ext>
                  </a:extLst>
                </a:gridCol>
                <a:gridCol w="54997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8</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469" name="Google Shape;469;p30"/>
          <p:cNvSpPr/>
          <p:nvPr/>
        </p:nvSpPr>
        <p:spPr>
          <a:xfrm>
            <a:off x="559900" y="11"/>
            <a:ext cx="3048000" cy="127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Ideal Functionality</a:t>
            </a:r>
            <a:endParaRPr/>
          </a:p>
        </p:txBody>
      </p:sp>
      <p:graphicFrame>
        <p:nvGraphicFramePr>
          <p:cNvPr id="471" name="Google Shape;471;p30"/>
          <p:cNvGraphicFramePr/>
          <p:nvPr/>
        </p:nvGraphicFramePr>
        <p:xfrm>
          <a:off x="1672400" y="2909000"/>
          <a:ext cx="2749875" cy="396210"/>
        </p:xfrm>
        <a:graphic>
          <a:graphicData uri="http://schemas.openxmlformats.org/drawingml/2006/table">
            <a:tbl>
              <a:tblPr>
                <a:noFill/>
                <a:tableStyleId>{FCBEF7A9-CA69-4F38-84B8-6F948A9AEC1F}</a:tableStyleId>
              </a:tblPr>
              <a:tblGrid>
                <a:gridCol w="549975">
                  <a:extLst>
                    <a:ext uri="{9D8B030D-6E8A-4147-A177-3AD203B41FA5}">
                      <a16:colId xmlns:a16="http://schemas.microsoft.com/office/drawing/2014/main" val="20000"/>
                    </a:ext>
                  </a:extLst>
                </a:gridCol>
                <a:gridCol w="549975">
                  <a:extLst>
                    <a:ext uri="{9D8B030D-6E8A-4147-A177-3AD203B41FA5}">
                      <a16:colId xmlns:a16="http://schemas.microsoft.com/office/drawing/2014/main" val="20001"/>
                    </a:ext>
                  </a:extLst>
                </a:gridCol>
                <a:gridCol w="549975">
                  <a:extLst>
                    <a:ext uri="{9D8B030D-6E8A-4147-A177-3AD203B41FA5}">
                      <a16:colId xmlns:a16="http://schemas.microsoft.com/office/drawing/2014/main" val="20002"/>
                    </a:ext>
                  </a:extLst>
                </a:gridCol>
                <a:gridCol w="549975">
                  <a:extLst>
                    <a:ext uri="{9D8B030D-6E8A-4147-A177-3AD203B41FA5}">
                      <a16:colId xmlns:a16="http://schemas.microsoft.com/office/drawing/2014/main" val="20003"/>
                    </a:ext>
                  </a:extLst>
                </a:gridCol>
                <a:gridCol w="54997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472" name="Google Shape;472;p30"/>
          <p:cNvGraphicFramePr/>
          <p:nvPr/>
        </p:nvGraphicFramePr>
        <p:xfrm>
          <a:off x="1672400" y="4346825"/>
          <a:ext cx="2749875" cy="777210"/>
        </p:xfrm>
        <a:graphic>
          <a:graphicData uri="http://schemas.openxmlformats.org/drawingml/2006/table">
            <a:tbl>
              <a:tblPr>
                <a:noFill/>
                <a:tableStyleId>{FCBEF7A9-CA69-4F38-84B8-6F948A9AEC1F}</a:tableStyleId>
              </a:tblPr>
              <a:tblGrid>
                <a:gridCol w="549975">
                  <a:extLst>
                    <a:ext uri="{9D8B030D-6E8A-4147-A177-3AD203B41FA5}">
                      <a16:colId xmlns:a16="http://schemas.microsoft.com/office/drawing/2014/main" val="20000"/>
                    </a:ext>
                  </a:extLst>
                </a:gridCol>
                <a:gridCol w="549975">
                  <a:extLst>
                    <a:ext uri="{9D8B030D-6E8A-4147-A177-3AD203B41FA5}">
                      <a16:colId xmlns:a16="http://schemas.microsoft.com/office/drawing/2014/main" val="20001"/>
                    </a:ext>
                  </a:extLst>
                </a:gridCol>
                <a:gridCol w="549975">
                  <a:extLst>
                    <a:ext uri="{9D8B030D-6E8A-4147-A177-3AD203B41FA5}">
                      <a16:colId xmlns:a16="http://schemas.microsoft.com/office/drawing/2014/main" val="20002"/>
                    </a:ext>
                  </a:extLst>
                </a:gridCol>
                <a:gridCol w="549975">
                  <a:extLst>
                    <a:ext uri="{9D8B030D-6E8A-4147-A177-3AD203B41FA5}">
                      <a16:colId xmlns:a16="http://schemas.microsoft.com/office/drawing/2014/main" val="20003"/>
                    </a:ext>
                  </a:extLst>
                </a:gridCol>
                <a:gridCol w="54997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4</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20</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000"/>
                        <a:t>1</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t>2</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t>3</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t>4</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t>5</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473" name="Google Shape;473;p30"/>
          <p:cNvGraphicFramePr/>
          <p:nvPr/>
        </p:nvGraphicFramePr>
        <p:xfrm>
          <a:off x="1672388" y="3856500"/>
          <a:ext cx="2749875" cy="396210"/>
        </p:xfrm>
        <a:graphic>
          <a:graphicData uri="http://schemas.openxmlformats.org/drawingml/2006/table">
            <a:tbl>
              <a:tblPr>
                <a:noFill/>
                <a:tableStyleId>{FCBEF7A9-CA69-4F38-84B8-6F948A9AEC1F}</a:tableStyleId>
              </a:tblPr>
              <a:tblGrid>
                <a:gridCol w="549975">
                  <a:extLst>
                    <a:ext uri="{9D8B030D-6E8A-4147-A177-3AD203B41FA5}">
                      <a16:colId xmlns:a16="http://schemas.microsoft.com/office/drawing/2014/main" val="20000"/>
                    </a:ext>
                  </a:extLst>
                </a:gridCol>
                <a:gridCol w="549975">
                  <a:extLst>
                    <a:ext uri="{9D8B030D-6E8A-4147-A177-3AD203B41FA5}">
                      <a16:colId xmlns:a16="http://schemas.microsoft.com/office/drawing/2014/main" val="20001"/>
                    </a:ext>
                  </a:extLst>
                </a:gridCol>
                <a:gridCol w="549975">
                  <a:extLst>
                    <a:ext uri="{9D8B030D-6E8A-4147-A177-3AD203B41FA5}">
                      <a16:colId xmlns:a16="http://schemas.microsoft.com/office/drawing/2014/main" val="20002"/>
                    </a:ext>
                  </a:extLst>
                </a:gridCol>
                <a:gridCol w="549975">
                  <a:extLst>
                    <a:ext uri="{9D8B030D-6E8A-4147-A177-3AD203B41FA5}">
                      <a16:colId xmlns:a16="http://schemas.microsoft.com/office/drawing/2014/main" val="20003"/>
                    </a:ext>
                  </a:extLst>
                </a:gridCol>
                <a:gridCol w="54997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474" name="Google Shape;474;p30"/>
          <p:cNvGraphicFramePr/>
          <p:nvPr/>
        </p:nvGraphicFramePr>
        <p:xfrm>
          <a:off x="1672400" y="3366200"/>
          <a:ext cx="2749875" cy="396210"/>
        </p:xfrm>
        <a:graphic>
          <a:graphicData uri="http://schemas.openxmlformats.org/drawingml/2006/table">
            <a:tbl>
              <a:tblPr>
                <a:noFill/>
                <a:tableStyleId>{FCBEF7A9-CA69-4F38-84B8-6F948A9AEC1F}</a:tableStyleId>
              </a:tblPr>
              <a:tblGrid>
                <a:gridCol w="549975">
                  <a:extLst>
                    <a:ext uri="{9D8B030D-6E8A-4147-A177-3AD203B41FA5}">
                      <a16:colId xmlns:a16="http://schemas.microsoft.com/office/drawing/2014/main" val="20000"/>
                    </a:ext>
                  </a:extLst>
                </a:gridCol>
                <a:gridCol w="549975">
                  <a:extLst>
                    <a:ext uri="{9D8B030D-6E8A-4147-A177-3AD203B41FA5}">
                      <a16:colId xmlns:a16="http://schemas.microsoft.com/office/drawing/2014/main" val="20001"/>
                    </a:ext>
                  </a:extLst>
                </a:gridCol>
                <a:gridCol w="549975">
                  <a:extLst>
                    <a:ext uri="{9D8B030D-6E8A-4147-A177-3AD203B41FA5}">
                      <a16:colId xmlns:a16="http://schemas.microsoft.com/office/drawing/2014/main" val="20002"/>
                    </a:ext>
                  </a:extLst>
                </a:gridCol>
                <a:gridCol w="549975">
                  <a:extLst>
                    <a:ext uri="{9D8B030D-6E8A-4147-A177-3AD203B41FA5}">
                      <a16:colId xmlns:a16="http://schemas.microsoft.com/office/drawing/2014/main" val="20003"/>
                    </a:ext>
                  </a:extLst>
                </a:gridCol>
                <a:gridCol w="54997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r>
                        <a:rPr lang="en">
                          <a:latin typeface="Roboto"/>
                          <a:ea typeface="Roboto"/>
                          <a:cs typeface="Roboto"/>
                          <a:sym typeface="Roboto"/>
                        </a:rPr>
                        <a:t>-3</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alpha val="47800"/>
                      </a:srgbClr>
                    </a:solidFill>
                  </a:tcPr>
                </a:tc>
                <a:tc>
                  <a:txBody>
                    <a:bodyPr/>
                    <a:lstStyle/>
                    <a:p>
                      <a:pPr marL="0" lvl="0" indent="0" algn="ctr" rtl="0">
                        <a:spcBef>
                          <a:spcPts val="0"/>
                        </a:spcBef>
                        <a:spcAft>
                          <a:spcPts val="0"/>
                        </a:spcAft>
                        <a:buNone/>
                      </a:pPr>
                      <a:r>
                        <a:rPr lang="en">
                          <a:latin typeface="Roboto"/>
                          <a:ea typeface="Roboto"/>
                          <a:cs typeface="Roboto"/>
                          <a:sym typeface="Roboto"/>
                        </a:rPr>
                        <a:t>4</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alpha val="47800"/>
                      </a:srgbClr>
                    </a:solidFill>
                  </a:tcPr>
                </a:tc>
                <a:tc>
                  <a:txBody>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alpha val="47800"/>
                      </a:srgbClr>
                    </a:solidFill>
                  </a:tcPr>
                </a:tc>
                <a:tc>
                  <a:txBody>
                    <a:bodyPr/>
                    <a:lstStyle/>
                    <a:p>
                      <a:pPr marL="0" lvl="0" indent="0" algn="ctr"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alpha val="47800"/>
                      </a:srgbClr>
                    </a:solidFill>
                  </a:tcPr>
                </a:tc>
                <a:tc>
                  <a:txBody>
                    <a:bodyPr/>
                    <a:lstStyle/>
                    <a:p>
                      <a:pPr marL="0" lvl="0" indent="0" algn="ctr" rtl="0">
                        <a:spcBef>
                          <a:spcPts val="0"/>
                        </a:spcBef>
                        <a:spcAft>
                          <a:spcPts val="0"/>
                        </a:spcAft>
                        <a:buNone/>
                      </a:pPr>
                      <a:r>
                        <a:rPr lang="en">
                          <a:latin typeface="Roboto"/>
                          <a:ea typeface="Roboto"/>
                          <a:cs typeface="Roboto"/>
                          <a:sym typeface="Roboto"/>
                        </a:rPr>
                        <a:t>3</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alpha val="47800"/>
                      </a:srgbClr>
                    </a:solidFill>
                  </a:tcPr>
                </a:tc>
                <a:extLst>
                  <a:ext uri="{0D108BD9-81ED-4DB2-BD59-A6C34878D82A}">
                    <a16:rowId xmlns:a16="http://schemas.microsoft.com/office/drawing/2014/main" val="10000"/>
                  </a:ext>
                </a:extLst>
              </a:tr>
            </a:tbl>
          </a:graphicData>
        </a:graphic>
      </p:graphicFrame>
      <p:sp>
        <p:nvSpPr>
          <p:cNvPr id="475" name="Google Shape;475;p30"/>
          <p:cNvSpPr txBox="1"/>
          <p:nvPr/>
        </p:nvSpPr>
        <p:spPr>
          <a:xfrm>
            <a:off x="4996525" y="2068025"/>
            <a:ext cx="247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All Capped Contributions</a:t>
            </a:r>
            <a:endParaRPr>
              <a:latin typeface="Roboto"/>
              <a:ea typeface="Roboto"/>
              <a:cs typeface="Roboto"/>
              <a:sym typeface="Roboto"/>
            </a:endParaRPr>
          </a:p>
        </p:txBody>
      </p:sp>
      <p:sp>
        <p:nvSpPr>
          <p:cNvPr id="476" name="Google Shape;476;p30"/>
          <p:cNvSpPr txBox="1"/>
          <p:nvPr/>
        </p:nvSpPr>
        <p:spPr>
          <a:xfrm>
            <a:off x="4996525" y="3364200"/>
            <a:ext cx="333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Generate Differentially Private Noise</a:t>
            </a:r>
            <a:endParaRPr>
              <a:latin typeface="Roboto"/>
              <a:ea typeface="Roboto"/>
              <a:cs typeface="Roboto"/>
              <a:sym typeface="Roboto"/>
            </a:endParaRPr>
          </a:p>
        </p:txBody>
      </p:sp>
      <p:sp>
        <p:nvSpPr>
          <p:cNvPr id="477" name="Google Shape;477;p30"/>
          <p:cNvSpPr txBox="1"/>
          <p:nvPr/>
        </p:nvSpPr>
        <p:spPr>
          <a:xfrm>
            <a:off x="4996525" y="3854500"/>
            <a:ext cx="333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Aggregate</a:t>
            </a:r>
            <a:endParaRPr>
              <a:latin typeface="Roboto"/>
              <a:ea typeface="Roboto"/>
              <a:cs typeface="Roboto"/>
              <a:sym typeface="Roboto"/>
            </a:endParaRPr>
          </a:p>
        </p:txBody>
      </p:sp>
      <p:sp>
        <p:nvSpPr>
          <p:cNvPr id="478" name="Google Shape;478;p30"/>
          <p:cNvSpPr txBox="1"/>
          <p:nvPr/>
        </p:nvSpPr>
        <p:spPr>
          <a:xfrm>
            <a:off x="4996525" y="4344800"/>
            <a:ext cx="333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Release Output Histogram</a:t>
            </a:r>
            <a:endParaRPr>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animEffect transition="in" filter="fade">
                                      <p:cBhvr>
                                        <p:cTn id="7" dur="1000"/>
                                        <p:tgtEl>
                                          <p:spTgt spid="474"/>
                                        </p:tgtEl>
                                      </p:cBhvr>
                                    </p:animEffect>
                                  </p:childTnLst>
                                </p:cTn>
                              </p:par>
                              <p:par>
                                <p:cTn id="8" presetID="10" presetClass="entr" presetSubtype="0" fill="hold" nodeType="withEffect">
                                  <p:stCondLst>
                                    <p:cond delay="0"/>
                                  </p:stCondLst>
                                  <p:childTnLst>
                                    <p:set>
                                      <p:cBhvr>
                                        <p:cTn id="9" dur="1" fill="hold">
                                          <p:stCondLst>
                                            <p:cond delay="0"/>
                                          </p:stCondLst>
                                        </p:cTn>
                                        <p:tgtEl>
                                          <p:spTgt spid="476"/>
                                        </p:tgtEl>
                                        <p:attrNameLst>
                                          <p:attrName>style.visibility</p:attrName>
                                        </p:attrNameLst>
                                      </p:cBhvr>
                                      <p:to>
                                        <p:strVal val="visible"/>
                                      </p:to>
                                    </p:set>
                                    <p:animEffect transition="in" filter="fade">
                                      <p:cBhvr>
                                        <p:cTn id="10" dur="1000"/>
                                        <p:tgtEl>
                                          <p:spTgt spid="47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73"/>
                                        </p:tgtEl>
                                        <p:attrNameLst>
                                          <p:attrName>style.visibility</p:attrName>
                                        </p:attrNameLst>
                                      </p:cBhvr>
                                      <p:to>
                                        <p:strVal val="visible"/>
                                      </p:to>
                                    </p:set>
                                    <p:animEffect transition="in" filter="fade">
                                      <p:cBhvr>
                                        <p:cTn id="15" dur="1000"/>
                                        <p:tgtEl>
                                          <p:spTgt spid="473"/>
                                        </p:tgtEl>
                                      </p:cBhvr>
                                    </p:animEffect>
                                  </p:childTnLst>
                                </p:cTn>
                              </p:par>
                              <p:par>
                                <p:cTn id="16" presetID="10" presetClass="entr" presetSubtype="0" fill="hold" nodeType="withEffect">
                                  <p:stCondLst>
                                    <p:cond delay="0"/>
                                  </p:stCondLst>
                                  <p:childTnLst>
                                    <p:set>
                                      <p:cBhvr>
                                        <p:cTn id="17" dur="1" fill="hold">
                                          <p:stCondLst>
                                            <p:cond delay="0"/>
                                          </p:stCondLst>
                                        </p:cTn>
                                        <p:tgtEl>
                                          <p:spTgt spid="477"/>
                                        </p:tgtEl>
                                        <p:attrNameLst>
                                          <p:attrName>style.visibility</p:attrName>
                                        </p:attrNameLst>
                                      </p:cBhvr>
                                      <p:to>
                                        <p:strVal val="visible"/>
                                      </p:to>
                                    </p:set>
                                    <p:animEffect transition="in" filter="fade">
                                      <p:cBhvr>
                                        <p:cTn id="18" dur="1000"/>
                                        <p:tgtEl>
                                          <p:spTgt spid="477"/>
                                        </p:tgtEl>
                                      </p:cBhvr>
                                    </p:animEffect>
                                  </p:childTnLst>
                                </p:cTn>
                              </p:par>
                              <p:par>
                                <p:cTn id="19" presetID="10" presetClass="entr" presetSubtype="0" fill="hold" nodeType="withEffect">
                                  <p:stCondLst>
                                    <p:cond delay="0"/>
                                  </p:stCondLst>
                                  <p:childTnLst>
                                    <p:set>
                                      <p:cBhvr>
                                        <p:cTn id="20" dur="1" fill="hold">
                                          <p:stCondLst>
                                            <p:cond delay="0"/>
                                          </p:stCondLst>
                                        </p:cTn>
                                        <p:tgtEl>
                                          <p:spTgt spid="472"/>
                                        </p:tgtEl>
                                        <p:attrNameLst>
                                          <p:attrName>style.visibility</p:attrName>
                                        </p:attrNameLst>
                                      </p:cBhvr>
                                      <p:to>
                                        <p:strVal val="visible"/>
                                      </p:to>
                                    </p:set>
                                    <p:animEffect transition="in" filter="fade">
                                      <p:cBhvr>
                                        <p:cTn id="21" dur="1000"/>
                                        <p:tgtEl>
                                          <p:spTgt spid="47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78"/>
                                        </p:tgtEl>
                                        <p:attrNameLst>
                                          <p:attrName>style.visibility</p:attrName>
                                        </p:attrNameLst>
                                      </p:cBhvr>
                                      <p:to>
                                        <p:strVal val="visible"/>
                                      </p:to>
                                    </p:set>
                                    <p:animEffect transition="in" filter="fade">
                                      <p:cBhvr>
                                        <p:cTn id="26" dur="1000"/>
                                        <p:tgtEl>
                                          <p:spTgt spid="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31"/>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Implementing in MPC</a:t>
            </a:r>
            <a:endParaRPr/>
          </a:p>
        </p:txBody>
      </p:sp>
      <p:sp>
        <p:nvSpPr>
          <p:cNvPr id="484" name="Google Shape;484;p31"/>
          <p:cNvSpPr txBox="1"/>
          <p:nvPr/>
        </p:nvSpPr>
        <p:spPr>
          <a:xfrm>
            <a:off x="445250" y="1533625"/>
            <a:ext cx="8237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Helper Party Network: independent parties operating a 2 out of 3 Honest majority MPC</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485" name="Google Shape;485;p31"/>
          <p:cNvSpPr txBox="1"/>
          <p:nvPr/>
        </p:nvSpPr>
        <p:spPr>
          <a:xfrm>
            <a:off x="453475" y="1968500"/>
            <a:ext cx="8237100" cy="292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Replicated secret-sharing</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IKHC multiplication protocol </a:t>
            </a:r>
            <a:br>
              <a:rPr lang="en">
                <a:latin typeface="Roboto"/>
                <a:ea typeface="Roboto"/>
                <a:cs typeface="Roboto"/>
                <a:sym typeface="Roboto"/>
              </a:rPr>
            </a:br>
            <a:r>
              <a:rPr lang="en" sz="1200" i="1">
                <a:latin typeface="Roboto"/>
                <a:ea typeface="Roboto"/>
                <a:cs typeface="Roboto"/>
                <a:sym typeface="Roboto"/>
              </a:rPr>
              <a:t>K. Chida, K. Hamada, D. Ikarashi, R. Kikuchi, and B. Pinkas. </a:t>
            </a:r>
            <a:br>
              <a:rPr lang="en" sz="1200" i="1">
                <a:latin typeface="Roboto"/>
                <a:ea typeface="Roboto"/>
                <a:cs typeface="Roboto"/>
                <a:sym typeface="Roboto"/>
              </a:rPr>
            </a:br>
            <a:r>
              <a:rPr lang="en" sz="1200" i="1">
                <a:latin typeface="Roboto"/>
                <a:ea typeface="Roboto"/>
                <a:cs typeface="Roboto"/>
                <a:sym typeface="Roboto"/>
              </a:rPr>
              <a:t>High-throughput secure AES computation. In WAHC@CCS 2018, pp. 13–24, 2018</a:t>
            </a:r>
            <a:br>
              <a:rPr lang="en" sz="1200" i="1">
                <a:latin typeface="Roboto"/>
                <a:ea typeface="Roboto"/>
                <a:cs typeface="Roboto"/>
                <a:sym typeface="Roboto"/>
              </a:rPr>
            </a:br>
            <a:r>
              <a:rPr lang="en" sz="1200" i="1" u="sng">
                <a:solidFill>
                  <a:schemeClr val="accent5"/>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https://dl.acm.org/doi/10.1145/3267973.3267977</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Malicious security compiler:</a:t>
            </a:r>
            <a:endParaRPr>
              <a:latin typeface="Roboto"/>
              <a:ea typeface="Roboto"/>
              <a:cs typeface="Roboto"/>
              <a:sym typeface="Roboto"/>
            </a:endParaRPr>
          </a:p>
          <a:p>
            <a:pPr marL="457200" lvl="0" indent="-304800" algn="l" rtl="0">
              <a:spcBef>
                <a:spcPts val="0"/>
              </a:spcBef>
              <a:spcAft>
                <a:spcPts val="0"/>
              </a:spcAft>
              <a:buSzPts val="1200"/>
              <a:buFont typeface="Roboto"/>
              <a:buChar char="●"/>
            </a:pPr>
            <a:r>
              <a:rPr lang="en" sz="1200" i="1">
                <a:latin typeface="Roboto"/>
                <a:ea typeface="Roboto"/>
                <a:cs typeface="Roboto"/>
                <a:sym typeface="Roboto"/>
              </a:rPr>
              <a:t>K. Chida, D. Genkin, K. Hamada, D. Ikarashi, R. Kikuchi, Y. Lindell, and A. Nof</a:t>
            </a:r>
            <a:br>
              <a:rPr lang="en" sz="1200" i="1">
                <a:latin typeface="Roboto"/>
                <a:ea typeface="Roboto"/>
                <a:cs typeface="Roboto"/>
                <a:sym typeface="Roboto"/>
              </a:rPr>
            </a:br>
            <a:r>
              <a:rPr lang="en" sz="1200" i="1">
                <a:latin typeface="Roboto"/>
                <a:ea typeface="Roboto"/>
                <a:cs typeface="Roboto"/>
                <a:sym typeface="Roboto"/>
              </a:rPr>
              <a:t>Fast Large-Scale Honest-Majority MPC for Malicious Adversaries</a:t>
            </a:r>
            <a:br>
              <a:rPr lang="en" sz="1200" i="1">
                <a:latin typeface="Roboto"/>
                <a:ea typeface="Roboto"/>
                <a:cs typeface="Roboto"/>
                <a:sym typeface="Roboto"/>
              </a:rPr>
            </a:br>
            <a:r>
              <a:rPr lang="en" sz="1200" i="1" u="sng">
                <a:solidFill>
                  <a:schemeClr val="accent5"/>
                </a:solidFill>
                <a:latin typeface="Roboto"/>
                <a:ea typeface="Roboto"/>
                <a:cs typeface="Roboto"/>
                <a:sym typeface="Roboto"/>
                <a:hlinkClick r:id="rId4">
                  <a:extLst>
                    <a:ext uri="{A12FA001-AC4F-418D-AE19-62706E023703}">
                      <ahyp:hlinkClr xmlns:ahyp="http://schemas.microsoft.com/office/drawing/2018/hyperlinkcolor" val="tx"/>
                    </a:ext>
                  </a:extLst>
                </a:hlinkClick>
              </a:rPr>
              <a:t>https://link.springer.com/content/pdf/10.1007/978-3-319-96878-0_2.pdf</a:t>
            </a:r>
            <a:endParaRPr sz="1200" i="1">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Future direction:</a:t>
            </a:r>
            <a:br>
              <a:rPr lang="en">
                <a:latin typeface="Roboto"/>
                <a:ea typeface="Roboto"/>
                <a:cs typeface="Roboto"/>
                <a:sym typeface="Roboto"/>
              </a:rPr>
            </a:br>
            <a:r>
              <a:rPr lang="en" sz="1200" i="1">
                <a:latin typeface="Roboto"/>
                <a:ea typeface="Roboto"/>
                <a:cs typeface="Roboto"/>
                <a:sym typeface="Roboto"/>
              </a:rPr>
              <a:t>R. Kikuchi, N. Attrapadung, K. Hamada, D. Ikarashi, A. Ishida, T. Matsuda, Y. Sakai, and J. C. N. Schuldt</a:t>
            </a:r>
            <a:br>
              <a:rPr lang="en" sz="1200" i="1">
                <a:latin typeface="Roboto"/>
                <a:ea typeface="Roboto"/>
                <a:cs typeface="Roboto"/>
                <a:sym typeface="Roboto"/>
              </a:rPr>
            </a:br>
            <a:r>
              <a:rPr lang="en" sz="1200" i="1">
                <a:latin typeface="Roboto"/>
                <a:ea typeface="Roboto"/>
                <a:cs typeface="Roboto"/>
                <a:sym typeface="Roboto"/>
              </a:rPr>
              <a:t>Field Extension in Secret-Shared Form and Its Applications to Efficient Secure Computation</a:t>
            </a:r>
            <a:br>
              <a:rPr lang="en" sz="1200" i="1">
                <a:latin typeface="Roboto"/>
                <a:ea typeface="Roboto"/>
                <a:cs typeface="Roboto"/>
                <a:sym typeface="Roboto"/>
              </a:rPr>
            </a:br>
            <a:r>
              <a:rPr lang="en" sz="1200" i="1" u="sng">
                <a:solidFill>
                  <a:schemeClr val="accent5"/>
                </a:solidFill>
                <a:latin typeface="Roboto"/>
                <a:ea typeface="Roboto"/>
                <a:cs typeface="Roboto"/>
                <a:sym typeface="Roboto"/>
                <a:hlinkClick r:id="rId5">
                  <a:extLst>
                    <a:ext uri="{A12FA001-AC4F-418D-AE19-62706E023703}">
                      <ahyp:hlinkClr xmlns:ahyp="http://schemas.microsoft.com/office/drawing/2018/hyperlinkcolor" val="tx"/>
                    </a:ext>
                  </a:extLst>
                </a:hlinkClick>
              </a:rPr>
              <a:t>https://eprint.iacr.org/2019/386.pdf</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5"/>
                                        </p:tgtEl>
                                        <p:attrNameLst>
                                          <p:attrName>style.visibility</p:attrName>
                                        </p:attrNameLst>
                                      </p:cBhvr>
                                      <p:to>
                                        <p:strVal val="visible"/>
                                      </p:to>
                                    </p:set>
                                    <p:animEffect transition="in" filter="fade">
                                      <p:cBhvr>
                                        <p:cTn id="7" dur="100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4"/>
          <p:cNvPicPr preferRelativeResize="0"/>
          <p:nvPr/>
        </p:nvPicPr>
        <p:blipFill>
          <a:blip r:embed="rId3">
            <a:alphaModFix/>
          </a:blip>
          <a:stretch>
            <a:fillRect/>
          </a:stretch>
        </p:blipFill>
        <p:spPr>
          <a:xfrm>
            <a:off x="7560150" y="2170425"/>
            <a:ext cx="1161000" cy="1161000"/>
          </a:xfrm>
          <a:prstGeom prst="ellipse">
            <a:avLst/>
          </a:prstGeom>
          <a:noFill/>
          <a:ln>
            <a:noFill/>
          </a:ln>
        </p:spPr>
      </p:pic>
      <p:pic>
        <p:nvPicPr>
          <p:cNvPr id="72" name="Google Shape;72;p14"/>
          <p:cNvPicPr preferRelativeResize="0"/>
          <p:nvPr/>
        </p:nvPicPr>
        <p:blipFill>
          <a:blip r:embed="rId4">
            <a:alphaModFix/>
          </a:blip>
          <a:stretch>
            <a:fillRect/>
          </a:stretch>
        </p:blipFill>
        <p:spPr>
          <a:xfrm>
            <a:off x="739800" y="1715550"/>
            <a:ext cx="1161000" cy="1161000"/>
          </a:xfrm>
          <a:prstGeom prst="ellipse">
            <a:avLst/>
          </a:prstGeom>
          <a:noFill/>
          <a:ln>
            <a:noFill/>
          </a:ln>
        </p:spPr>
      </p:pic>
      <p:pic>
        <p:nvPicPr>
          <p:cNvPr id="73" name="Google Shape;73;p14"/>
          <p:cNvPicPr preferRelativeResize="0"/>
          <p:nvPr/>
        </p:nvPicPr>
        <p:blipFill rotWithShape="1">
          <a:blip r:embed="rId5">
            <a:alphaModFix/>
          </a:blip>
          <a:srcRect r="7961" b="7961"/>
          <a:stretch/>
        </p:blipFill>
        <p:spPr>
          <a:xfrm>
            <a:off x="2429150" y="1715550"/>
            <a:ext cx="1161000" cy="1161000"/>
          </a:xfrm>
          <a:prstGeom prst="ellipse">
            <a:avLst/>
          </a:prstGeom>
          <a:noFill/>
          <a:ln>
            <a:noFill/>
          </a:ln>
        </p:spPr>
      </p:pic>
      <p:pic>
        <p:nvPicPr>
          <p:cNvPr id="74" name="Google Shape;74;p14"/>
          <p:cNvPicPr preferRelativeResize="0"/>
          <p:nvPr/>
        </p:nvPicPr>
        <p:blipFill>
          <a:blip r:embed="rId6">
            <a:alphaModFix/>
          </a:blip>
          <a:stretch>
            <a:fillRect/>
          </a:stretch>
        </p:blipFill>
        <p:spPr>
          <a:xfrm>
            <a:off x="4853600" y="624425"/>
            <a:ext cx="1161000" cy="1161000"/>
          </a:xfrm>
          <a:prstGeom prst="ellipse">
            <a:avLst/>
          </a:prstGeom>
          <a:noFill/>
          <a:ln>
            <a:noFill/>
          </a:ln>
        </p:spPr>
      </p:pic>
      <p:pic>
        <p:nvPicPr>
          <p:cNvPr id="75" name="Google Shape;75;p14"/>
          <p:cNvPicPr preferRelativeResize="0"/>
          <p:nvPr/>
        </p:nvPicPr>
        <p:blipFill rotWithShape="1">
          <a:blip r:embed="rId7">
            <a:alphaModFix/>
          </a:blip>
          <a:srcRect/>
          <a:stretch/>
        </p:blipFill>
        <p:spPr>
          <a:xfrm>
            <a:off x="6206875" y="624425"/>
            <a:ext cx="1161000" cy="1161000"/>
          </a:xfrm>
          <a:prstGeom prst="ellipse">
            <a:avLst/>
          </a:prstGeom>
          <a:noFill/>
          <a:ln>
            <a:noFill/>
          </a:ln>
        </p:spPr>
      </p:pic>
      <p:pic>
        <p:nvPicPr>
          <p:cNvPr id="76" name="Google Shape;76;p14"/>
          <p:cNvPicPr preferRelativeResize="0"/>
          <p:nvPr/>
        </p:nvPicPr>
        <p:blipFill rotWithShape="1">
          <a:blip r:embed="rId8">
            <a:alphaModFix/>
          </a:blip>
          <a:srcRect l="4636" t="4691" r="1511" b="20001"/>
          <a:stretch/>
        </p:blipFill>
        <p:spPr>
          <a:xfrm>
            <a:off x="7560150" y="624425"/>
            <a:ext cx="1161000" cy="1161000"/>
          </a:xfrm>
          <a:prstGeom prst="ellipse">
            <a:avLst/>
          </a:prstGeom>
          <a:noFill/>
          <a:ln>
            <a:noFill/>
          </a:ln>
        </p:spPr>
      </p:pic>
      <p:pic>
        <p:nvPicPr>
          <p:cNvPr id="77" name="Google Shape;77;p14"/>
          <p:cNvPicPr preferRelativeResize="0"/>
          <p:nvPr/>
        </p:nvPicPr>
        <p:blipFill rotWithShape="1">
          <a:blip r:embed="rId9">
            <a:alphaModFix/>
          </a:blip>
          <a:srcRect l="7699" t="14920" r="21534" b="22364"/>
          <a:stretch/>
        </p:blipFill>
        <p:spPr>
          <a:xfrm>
            <a:off x="4853600" y="2170425"/>
            <a:ext cx="1161000" cy="1161000"/>
          </a:xfrm>
          <a:prstGeom prst="ellipse">
            <a:avLst/>
          </a:prstGeom>
          <a:noFill/>
          <a:ln>
            <a:noFill/>
          </a:ln>
        </p:spPr>
      </p:pic>
      <p:pic>
        <p:nvPicPr>
          <p:cNvPr id="78" name="Google Shape;78;p14"/>
          <p:cNvPicPr preferRelativeResize="0"/>
          <p:nvPr/>
        </p:nvPicPr>
        <p:blipFill>
          <a:blip r:embed="rId10">
            <a:alphaModFix/>
          </a:blip>
          <a:stretch>
            <a:fillRect/>
          </a:stretch>
        </p:blipFill>
        <p:spPr>
          <a:xfrm>
            <a:off x="6206875" y="2170425"/>
            <a:ext cx="1161000" cy="1161000"/>
          </a:xfrm>
          <a:prstGeom prst="ellipse">
            <a:avLst/>
          </a:prstGeom>
          <a:noFill/>
          <a:ln>
            <a:noFill/>
          </a:ln>
        </p:spPr>
      </p:pic>
      <p:pic>
        <p:nvPicPr>
          <p:cNvPr id="79" name="Google Shape;79;p14"/>
          <p:cNvPicPr preferRelativeResize="0"/>
          <p:nvPr/>
        </p:nvPicPr>
        <p:blipFill>
          <a:blip r:embed="rId11">
            <a:alphaModFix/>
          </a:blip>
          <a:stretch>
            <a:fillRect/>
          </a:stretch>
        </p:blipFill>
        <p:spPr>
          <a:xfrm>
            <a:off x="7560153" y="3716425"/>
            <a:ext cx="1161000" cy="1161000"/>
          </a:xfrm>
          <a:prstGeom prst="ellipse">
            <a:avLst/>
          </a:prstGeom>
          <a:noFill/>
          <a:ln>
            <a:noFill/>
          </a:ln>
        </p:spPr>
      </p:pic>
      <p:pic>
        <p:nvPicPr>
          <p:cNvPr id="80" name="Google Shape;80;p14"/>
          <p:cNvPicPr preferRelativeResize="0"/>
          <p:nvPr/>
        </p:nvPicPr>
        <p:blipFill rotWithShape="1">
          <a:blip r:embed="rId12">
            <a:alphaModFix/>
          </a:blip>
          <a:srcRect r="5669" b="3091"/>
          <a:stretch/>
        </p:blipFill>
        <p:spPr>
          <a:xfrm>
            <a:off x="4869050" y="3716425"/>
            <a:ext cx="1130100" cy="1161000"/>
          </a:xfrm>
          <a:prstGeom prst="ellipse">
            <a:avLst/>
          </a:prstGeom>
          <a:noFill/>
          <a:ln>
            <a:noFill/>
          </a:ln>
        </p:spPr>
      </p:pic>
      <p:sp>
        <p:nvSpPr>
          <p:cNvPr id="81" name="Google Shape;81;p14"/>
          <p:cNvSpPr txBox="1">
            <a:spLocks noGrp="1"/>
          </p:cNvSpPr>
          <p:nvPr>
            <p:ph type="title"/>
          </p:nvPr>
        </p:nvSpPr>
        <p:spPr>
          <a:xfrm>
            <a:off x="311725" y="500925"/>
            <a:ext cx="3706500" cy="1036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Team Effort</a:t>
            </a:r>
            <a:endParaRPr/>
          </a:p>
        </p:txBody>
      </p:sp>
      <p:sp>
        <p:nvSpPr>
          <p:cNvPr id="82" name="Google Shape;82;p14"/>
          <p:cNvSpPr txBox="1"/>
          <p:nvPr/>
        </p:nvSpPr>
        <p:spPr>
          <a:xfrm>
            <a:off x="4899800" y="1709225"/>
            <a:ext cx="1068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Roboto"/>
                <a:ea typeface="Roboto"/>
                <a:cs typeface="Roboto"/>
                <a:sym typeface="Roboto"/>
              </a:rPr>
              <a:t>Martin Thomson (Mozilla)</a:t>
            </a:r>
            <a:endParaRPr sz="800">
              <a:latin typeface="Roboto"/>
              <a:ea typeface="Roboto"/>
              <a:cs typeface="Roboto"/>
              <a:sym typeface="Roboto"/>
            </a:endParaRPr>
          </a:p>
        </p:txBody>
      </p:sp>
      <p:sp>
        <p:nvSpPr>
          <p:cNvPr id="83" name="Google Shape;83;p14"/>
          <p:cNvSpPr txBox="1"/>
          <p:nvPr/>
        </p:nvSpPr>
        <p:spPr>
          <a:xfrm>
            <a:off x="6253075" y="1709225"/>
            <a:ext cx="1068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Roboto"/>
                <a:ea typeface="Roboto"/>
                <a:cs typeface="Roboto"/>
                <a:sym typeface="Roboto"/>
              </a:rPr>
              <a:t>Benjamin Case</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(Meta)</a:t>
            </a:r>
            <a:endParaRPr sz="800">
              <a:latin typeface="Roboto"/>
              <a:ea typeface="Roboto"/>
              <a:cs typeface="Roboto"/>
              <a:sym typeface="Roboto"/>
            </a:endParaRPr>
          </a:p>
        </p:txBody>
      </p:sp>
      <p:sp>
        <p:nvSpPr>
          <p:cNvPr id="84" name="Google Shape;84;p14"/>
          <p:cNvSpPr txBox="1"/>
          <p:nvPr/>
        </p:nvSpPr>
        <p:spPr>
          <a:xfrm>
            <a:off x="7606350" y="1709225"/>
            <a:ext cx="1068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Roboto"/>
                <a:ea typeface="Roboto"/>
                <a:cs typeface="Roboto"/>
                <a:sym typeface="Roboto"/>
              </a:rPr>
              <a:t>Daniel Masny</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(Meta)</a:t>
            </a:r>
            <a:endParaRPr sz="800">
              <a:latin typeface="Roboto"/>
              <a:ea typeface="Roboto"/>
              <a:cs typeface="Roboto"/>
              <a:sym typeface="Roboto"/>
            </a:endParaRPr>
          </a:p>
        </p:txBody>
      </p:sp>
      <p:sp>
        <p:nvSpPr>
          <p:cNvPr id="85" name="Google Shape;85;p14"/>
          <p:cNvSpPr txBox="1"/>
          <p:nvPr/>
        </p:nvSpPr>
        <p:spPr>
          <a:xfrm>
            <a:off x="4899800" y="3244431"/>
            <a:ext cx="1068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Roboto"/>
                <a:ea typeface="Roboto"/>
                <a:cs typeface="Roboto"/>
                <a:sym typeface="Roboto"/>
              </a:rPr>
              <a:t>Richa Jain</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(Meta)</a:t>
            </a:r>
            <a:endParaRPr sz="800">
              <a:latin typeface="Roboto"/>
              <a:ea typeface="Roboto"/>
              <a:cs typeface="Roboto"/>
              <a:sym typeface="Roboto"/>
            </a:endParaRPr>
          </a:p>
        </p:txBody>
      </p:sp>
      <p:sp>
        <p:nvSpPr>
          <p:cNvPr id="86" name="Google Shape;86;p14"/>
          <p:cNvSpPr txBox="1"/>
          <p:nvPr/>
        </p:nvSpPr>
        <p:spPr>
          <a:xfrm>
            <a:off x="6253075" y="3244431"/>
            <a:ext cx="1068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Roboto"/>
                <a:ea typeface="Roboto"/>
                <a:cs typeface="Roboto"/>
                <a:sym typeface="Roboto"/>
              </a:rPr>
              <a:t>Taiki Yamaguchi</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(Meta)</a:t>
            </a:r>
            <a:endParaRPr sz="800">
              <a:latin typeface="Roboto"/>
              <a:ea typeface="Roboto"/>
              <a:cs typeface="Roboto"/>
              <a:sym typeface="Roboto"/>
            </a:endParaRPr>
          </a:p>
        </p:txBody>
      </p:sp>
      <p:sp>
        <p:nvSpPr>
          <p:cNvPr id="87" name="Google Shape;87;p14"/>
          <p:cNvSpPr txBox="1"/>
          <p:nvPr/>
        </p:nvSpPr>
        <p:spPr>
          <a:xfrm>
            <a:off x="7606350" y="3244431"/>
            <a:ext cx="1068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Roboto"/>
                <a:ea typeface="Roboto"/>
                <a:cs typeface="Roboto"/>
                <a:sym typeface="Roboto"/>
              </a:rPr>
              <a:t>Alex Koshelev</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(Meta)</a:t>
            </a:r>
            <a:endParaRPr sz="800">
              <a:latin typeface="Roboto"/>
              <a:ea typeface="Roboto"/>
              <a:cs typeface="Roboto"/>
              <a:sym typeface="Roboto"/>
            </a:endParaRPr>
          </a:p>
        </p:txBody>
      </p:sp>
      <p:sp>
        <p:nvSpPr>
          <p:cNvPr id="88" name="Google Shape;88;p14"/>
          <p:cNvSpPr txBox="1"/>
          <p:nvPr/>
        </p:nvSpPr>
        <p:spPr>
          <a:xfrm>
            <a:off x="4899800" y="4788601"/>
            <a:ext cx="1068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Roboto"/>
                <a:ea typeface="Roboto"/>
                <a:cs typeface="Roboto"/>
                <a:sym typeface="Roboto"/>
              </a:rPr>
              <a:t>Andy Leiserson</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(Mozilla)</a:t>
            </a:r>
            <a:endParaRPr sz="800">
              <a:latin typeface="Roboto"/>
              <a:ea typeface="Roboto"/>
              <a:cs typeface="Roboto"/>
              <a:sym typeface="Roboto"/>
            </a:endParaRPr>
          </a:p>
        </p:txBody>
      </p:sp>
      <p:sp>
        <p:nvSpPr>
          <p:cNvPr id="89" name="Google Shape;89;p14"/>
          <p:cNvSpPr txBox="1"/>
          <p:nvPr/>
        </p:nvSpPr>
        <p:spPr>
          <a:xfrm>
            <a:off x="6253075" y="4788601"/>
            <a:ext cx="1068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Roboto"/>
                <a:ea typeface="Roboto"/>
                <a:cs typeface="Roboto"/>
                <a:sym typeface="Roboto"/>
              </a:rPr>
              <a:t>Victor Miller</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(Meta, fmr)</a:t>
            </a:r>
            <a:endParaRPr sz="800">
              <a:latin typeface="Roboto"/>
              <a:ea typeface="Roboto"/>
              <a:cs typeface="Roboto"/>
              <a:sym typeface="Roboto"/>
            </a:endParaRPr>
          </a:p>
        </p:txBody>
      </p:sp>
      <p:sp>
        <p:nvSpPr>
          <p:cNvPr id="90" name="Google Shape;90;p14"/>
          <p:cNvSpPr txBox="1"/>
          <p:nvPr/>
        </p:nvSpPr>
        <p:spPr>
          <a:xfrm>
            <a:off x="7606350" y="4788601"/>
            <a:ext cx="1068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Roboto"/>
                <a:ea typeface="Roboto"/>
                <a:cs typeface="Roboto"/>
                <a:sym typeface="Roboto"/>
              </a:rPr>
              <a:t>Thurston Sandberg</a:t>
            </a:r>
            <a:endParaRPr sz="800">
              <a:latin typeface="Roboto"/>
              <a:ea typeface="Roboto"/>
              <a:cs typeface="Roboto"/>
              <a:sym typeface="Roboto"/>
            </a:endParaRPr>
          </a:p>
          <a:p>
            <a:pPr marL="0" lvl="0" indent="0" algn="ctr" rtl="0">
              <a:spcBef>
                <a:spcPts val="0"/>
              </a:spcBef>
              <a:spcAft>
                <a:spcPts val="0"/>
              </a:spcAft>
              <a:buNone/>
            </a:pPr>
            <a:r>
              <a:rPr lang="en" sz="800">
                <a:latin typeface="Roboto"/>
                <a:ea typeface="Roboto"/>
                <a:cs typeface="Roboto"/>
                <a:sym typeface="Roboto"/>
              </a:rPr>
              <a:t>(Meta)</a:t>
            </a:r>
            <a:endParaRPr sz="800">
              <a:latin typeface="Roboto"/>
              <a:ea typeface="Roboto"/>
              <a:cs typeface="Roboto"/>
              <a:sym typeface="Roboto"/>
            </a:endParaRPr>
          </a:p>
        </p:txBody>
      </p:sp>
      <p:sp>
        <p:nvSpPr>
          <p:cNvPr id="91" name="Google Shape;91;p14"/>
          <p:cNvSpPr txBox="1"/>
          <p:nvPr/>
        </p:nvSpPr>
        <p:spPr>
          <a:xfrm>
            <a:off x="547050" y="2823825"/>
            <a:ext cx="1546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lt1"/>
                </a:solidFill>
                <a:latin typeface="Roboto"/>
                <a:ea typeface="Roboto"/>
                <a:cs typeface="Roboto"/>
                <a:sym typeface="Roboto"/>
              </a:rPr>
              <a:t>Ben Savage</a:t>
            </a:r>
            <a:endParaRPr sz="1500">
              <a:solidFill>
                <a:schemeClr val="lt1"/>
              </a:solidFill>
              <a:latin typeface="Roboto"/>
              <a:ea typeface="Roboto"/>
              <a:cs typeface="Roboto"/>
              <a:sym typeface="Roboto"/>
            </a:endParaRPr>
          </a:p>
          <a:p>
            <a:pPr marL="0" lvl="0" indent="0" algn="ctr" rtl="0">
              <a:spcBef>
                <a:spcPts val="0"/>
              </a:spcBef>
              <a:spcAft>
                <a:spcPts val="0"/>
              </a:spcAft>
              <a:buNone/>
            </a:pPr>
            <a:r>
              <a:rPr lang="en" sz="1500">
                <a:solidFill>
                  <a:schemeClr val="lt1"/>
                </a:solidFill>
                <a:latin typeface="Roboto"/>
                <a:ea typeface="Roboto"/>
                <a:cs typeface="Roboto"/>
                <a:sym typeface="Roboto"/>
              </a:rPr>
              <a:t>(Meta)</a:t>
            </a:r>
            <a:endParaRPr sz="1500">
              <a:solidFill>
                <a:schemeClr val="lt1"/>
              </a:solidFill>
              <a:latin typeface="Roboto"/>
              <a:ea typeface="Roboto"/>
              <a:cs typeface="Roboto"/>
              <a:sym typeface="Roboto"/>
            </a:endParaRPr>
          </a:p>
        </p:txBody>
      </p:sp>
      <p:sp>
        <p:nvSpPr>
          <p:cNvPr id="92" name="Google Shape;92;p14"/>
          <p:cNvSpPr txBox="1"/>
          <p:nvPr/>
        </p:nvSpPr>
        <p:spPr>
          <a:xfrm>
            <a:off x="2236400" y="2823825"/>
            <a:ext cx="1546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chemeClr val="lt1"/>
                </a:solidFill>
                <a:latin typeface="Roboto"/>
                <a:ea typeface="Roboto"/>
                <a:cs typeface="Roboto"/>
                <a:sym typeface="Roboto"/>
              </a:rPr>
              <a:t>Erik Taubeneck</a:t>
            </a:r>
            <a:endParaRPr sz="1500">
              <a:solidFill>
                <a:schemeClr val="lt1"/>
              </a:solidFill>
              <a:latin typeface="Roboto"/>
              <a:ea typeface="Roboto"/>
              <a:cs typeface="Roboto"/>
              <a:sym typeface="Roboto"/>
            </a:endParaRPr>
          </a:p>
          <a:p>
            <a:pPr marL="0" lvl="0" indent="0" algn="ctr" rtl="0">
              <a:spcBef>
                <a:spcPts val="0"/>
              </a:spcBef>
              <a:spcAft>
                <a:spcPts val="0"/>
              </a:spcAft>
              <a:buNone/>
            </a:pPr>
            <a:r>
              <a:rPr lang="en" sz="1500">
                <a:solidFill>
                  <a:schemeClr val="lt1"/>
                </a:solidFill>
                <a:latin typeface="Roboto"/>
                <a:ea typeface="Roboto"/>
                <a:cs typeface="Roboto"/>
                <a:sym typeface="Roboto"/>
              </a:rPr>
              <a:t>(Meta)</a:t>
            </a:r>
            <a:endParaRPr sz="1500">
              <a:solidFill>
                <a:schemeClr val="lt1"/>
              </a:solidFill>
              <a:latin typeface="Roboto"/>
              <a:ea typeface="Roboto"/>
              <a:cs typeface="Roboto"/>
              <a:sym typeface="Roboto"/>
            </a:endParaRPr>
          </a:p>
        </p:txBody>
      </p:sp>
      <p:pic>
        <p:nvPicPr>
          <p:cNvPr id="93" name="Google Shape;93;p14"/>
          <p:cNvPicPr preferRelativeResize="0"/>
          <p:nvPr/>
        </p:nvPicPr>
        <p:blipFill rotWithShape="1">
          <a:blip r:embed="rId13">
            <a:alphaModFix/>
          </a:blip>
          <a:srcRect t="5689" b="14514"/>
          <a:stretch/>
        </p:blipFill>
        <p:spPr>
          <a:xfrm>
            <a:off x="6199150" y="3716425"/>
            <a:ext cx="1161000" cy="11610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3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Match key format for Sorting Protocol</a:t>
            </a:r>
            <a:endParaRPr/>
          </a:p>
        </p:txBody>
      </p:sp>
      <p:sp>
        <p:nvSpPr>
          <p:cNvPr id="491" name="Google Shape;491;p32"/>
          <p:cNvSpPr/>
          <p:nvPr/>
        </p:nvSpPr>
        <p:spPr>
          <a:xfrm>
            <a:off x="499175" y="1811500"/>
            <a:ext cx="1797600" cy="4224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latin typeface="Courier New"/>
                <a:ea typeface="Courier New"/>
                <a:cs typeface="Courier New"/>
                <a:sym typeface="Courier New"/>
              </a:rPr>
              <a:t>372507833</a:t>
            </a:r>
            <a:endParaRPr sz="2200">
              <a:latin typeface="Courier New"/>
              <a:ea typeface="Courier New"/>
              <a:cs typeface="Courier New"/>
              <a:sym typeface="Courier New"/>
            </a:endParaRPr>
          </a:p>
        </p:txBody>
      </p:sp>
      <p:sp>
        <p:nvSpPr>
          <p:cNvPr id="492" name="Google Shape;492;p32"/>
          <p:cNvSpPr txBox="1"/>
          <p:nvPr/>
        </p:nvSpPr>
        <p:spPr>
          <a:xfrm>
            <a:off x="499175" y="1447250"/>
            <a:ext cx="1797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oboto"/>
                <a:ea typeface="Roboto"/>
                <a:cs typeface="Roboto"/>
                <a:sym typeface="Roboto"/>
              </a:rPr>
              <a:t>Match Key</a:t>
            </a:r>
            <a:endParaRPr sz="1800">
              <a:latin typeface="Roboto"/>
              <a:ea typeface="Roboto"/>
              <a:cs typeface="Roboto"/>
              <a:sym typeface="Roboto"/>
            </a:endParaRPr>
          </a:p>
        </p:txBody>
      </p:sp>
      <p:sp>
        <p:nvSpPr>
          <p:cNvPr id="493" name="Google Shape;493;p32"/>
          <p:cNvSpPr/>
          <p:nvPr/>
        </p:nvSpPr>
        <p:spPr>
          <a:xfrm>
            <a:off x="2898696" y="1811500"/>
            <a:ext cx="5196900" cy="4224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a:latin typeface="Courier New"/>
                <a:ea typeface="Courier New"/>
                <a:cs typeface="Courier New"/>
                <a:sym typeface="Courier New"/>
              </a:rPr>
              <a:t>10110001101000000010010111001</a:t>
            </a:r>
            <a:endParaRPr sz="2000">
              <a:latin typeface="Courier New"/>
              <a:ea typeface="Courier New"/>
              <a:cs typeface="Courier New"/>
              <a:sym typeface="Courier New"/>
            </a:endParaRPr>
          </a:p>
        </p:txBody>
      </p:sp>
      <p:sp>
        <p:nvSpPr>
          <p:cNvPr id="494" name="Google Shape;494;p32"/>
          <p:cNvSpPr txBox="1"/>
          <p:nvPr/>
        </p:nvSpPr>
        <p:spPr>
          <a:xfrm>
            <a:off x="2898696" y="1447250"/>
            <a:ext cx="5196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oboto"/>
                <a:ea typeface="Roboto"/>
                <a:cs typeface="Roboto"/>
                <a:sym typeface="Roboto"/>
              </a:rPr>
              <a:t>Bits of Match Key</a:t>
            </a:r>
            <a:endParaRPr sz="1800">
              <a:latin typeface="Roboto"/>
              <a:ea typeface="Roboto"/>
              <a:cs typeface="Roboto"/>
              <a:sym typeface="Roboto"/>
            </a:endParaRPr>
          </a:p>
        </p:txBody>
      </p:sp>
      <p:cxnSp>
        <p:nvCxnSpPr>
          <p:cNvPr id="495" name="Google Shape;495;p32"/>
          <p:cNvCxnSpPr>
            <a:stCxn id="491" idx="3"/>
            <a:endCxn id="493" idx="1"/>
          </p:cNvCxnSpPr>
          <p:nvPr/>
        </p:nvCxnSpPr>
        <p:spPr>
          <a:xfrm>
            <a:off x="2296775" y="2022700"/>
            <a:ext cx="601800" cy="0"/>
          </a:xfrm>
          <a:prstGeom prst="straightConnector1">
            <a:avLst/>
          </a:prstGeom>
          <a:noFill/>
          <a:ln w="28575" cap="flat" cmpd="sng">
            <a:solidFill>
              <a:schemeClr val="dk2"/>
            </a:solidFill>
            <a:prstDash val="solid"/>
            <a:round/>
            <a:headEnd type="none" w="med" len="med"/>
            <a:tailEnd type="triangle" w="med" len="med"/>
          </a:ln>
        </p:spPr>
      </p:cxnSp>
      <p:sp>
        <p:nvSpPr>
          <p:cNvPr id="496" name="Google Shape;496;p32"/>
          <p:cNvSpPr/>
          <p:nvPr/>
        </p:nvSpPr>
        <p:spPr>
          <a:xfrm>
            <a:off x="3938200" y="3414874"/>
            <a:ext cx="2078400" cy="3681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3711067741</a:t>
            </a:r>
            <a:endParaRPr sz="1800">
              <a:latin typeface="Courier New"/>
              <a:ea typeface="Courier New"/>
              <a:cs typeface="Courier New"/>
              <a:sym typeface="Courier New"/>
            </a:endParaRPr>
          </a:p>
        </p:txBody>
      </p:sp>
      <p:sp>
        <p:nvSpPr>
          <p:cNvPr id="497" name="Google Shape;497;p32"/>
          <p:cNvSpPr/>
          <p:nvPr/>
        </p:nvSpPr>
        <p:spPr>
          <a:xfrm>
            <a:off x="3938200" y="3767012"/>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1266323855</a:t>
            </a:r>
            <a:endParaRPr sz="1800">
              <a:latin typeface="Courier New"/>
              <a:ea typeface="Courier New"/>
              <a:cs typeface="Courier New"/>
              <a:sym typeface="Courier New"/>
            </a:endParaRPr>
          </a:p>
        </p:txBody>
      </p:sp>
      <p:sp>
        <p:nvSpPr>
          <p:cNvPr id="498" name="Google Shape;498;p32"/>
          <p:cNvSpPr/>
          <p:nvPr/>
        </p:nvSpPr>
        <p:spPr>
          <a:xfrm>
            <a:off x="3938200" y="4137199"/>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3612542987</a:t>
            </a:r>
            <a:endParaRPr sz="1800">
              <a:latin typeface="Courier New"/>
              <a:ea typeface="Courier New"/>
              <a:cs typeface="Courier New"/>
              <a:sym typeface="Courier New"/>
            </a:endParaRPr>
          </a:p>
        </p:txBody>
      </p:sp>
      <p:cxnSp>
        <p:nvCxnSpPr>
          <p:cNvPr id="499" name="Google Shape;499;p32"/>
          <p:cNvCxnSpPr>
            <a:endCxn id="500" idx="0"/>
          </p:cNvCxnSpPr>
          <p:nvPr/>
        </p:nvCxnSpPr>
        <p:spPr>
          <a:xfrm flipH="1">
            <a:off x="2081802" y="2245988"/>
            <a:ext cx="992400" cy="367200"/>
          </a:xfrm>
          <a:prstGeom prst="straightConnector1">
            <a:avLst/>
          </a:prstGeom>
          <a:noFill/>
          <a:ln w="28575" cap="flat" cmpd="sng">
            <a:solidFill>
              <a:schemeClr val="dk2"/>
            </a:solidFill>
            <a:prstDash val="solid"/>
            <a:round/>
            <a:headEnd type="none" w="med" len="med"/>
            <a:tailEnd type="triangle" w="med" len="med"/>
          </a:ln>
        </p:spPr>
      </p:cxnSp>
      <p:sp>
        <p:nvSpPr>
          <p:cNvPr id="500" name="Google Shape;500;p32"/>
          <p:cNvSpPr/>
          <p:nvPr/>
        </p:nvSpPr>
        <p:spPr>
          <a:xfrm>
            <a:off x="1892652" y="2613188"/>
            <a:ext cx="378300" cy="4224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latin typeface="Courier New"/>
                <a:ea typeface="Courier New"/>
                <a:cs typeface="Courier New"/>
                <a:sym typeface="Courier New"/>
              </a:rPr>
              <a:t>1</a:t>
            </a:r>
            <a:endParaRPr sz="2200">
              <a:latin typeface="Courier New"/>
              <a:ea typeface="Courier New"/>
              <a:cs typeface="Courier New"/>
              <a:sym typeface="Courier New"/>
            </a:endParaRPr>
          </a:p>
        </p:txBody>
      </p:sp>
      <p:sp>
        <p:nvSpPr>
          <p:cNvPr id="501" name="Google Shape;501;p32"/>
          <p:cNvSpPr txBox="1"/>
          <p:nvPr/>
        </p:nvSpPr>
        <p:spPr>
          <a:xfrm>
            <a:off x="1290850" y="2593538"/>
            <a:ext cx="6018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a:latin typeface="Roboto"/>
                <a:ea typeface="Roboto"/>
                <a:cs typeface="Roboto"/>
                <a:sym typeface="Roboto"/>
              </a:rPr>
              <a:t>bit</a:t>
            </a:r>
            <a:r>
              <a:rPr lang="en" sz="1800" baseline="-25000">
                <a:latin typeface="Roboto"/>
                <a:ea typeface="Roboto"/>
                <a:cs typeface="Roboto"/>
                <a:sym typeface="Roboto"/>
              </a:rPr>
              <a:t>1</a:t>
            </a:r>
            <a:r>
              <a:rPr lang="en" sz="1800">
                <a:latin typeface="Roboto"/>
                <a:ea typeface="Roboto"/>
                <a:cs typeface="Roboto"/>
                <a:sym typeface="Roboto"/>
              </a:rPr>
              <a:t>:</a:t>
            </a:r>
            <a:endParaRPr sz="1800">
              <a:latin typeface="Roboto"/>
              <a:ea typeface="Roboto"/>
              <a:cs typeface="Roboto"/>
              <a:sym typeface="Roboto"/>
            </a:endParaRPr>
          </a:p>
        </p:txBody>
      </p:sp>
      <p:sp>
        <p:nvSpPr>
          <p:cNvPr id="502" name="Google Shape;502;p32"/>
          <p:cNvSpPr txBox="1"/>
          <p:nvPr/>
        </p:nvSpPr>
        <p:spPr>
          <a:xfrm>
            <a:off x="1859800" y="3750649"/>
            <a:ext cx="2078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Roboto"/>
                <a:ea typeface="Roboto"/>
                <a:cs typeface="Roboto"/>
                <a:sym typeface="Roboto"/>
              </a:rPr>
              <a:t>[bit</a:t>
            </a:r>
            <a:r>
              <a:rPr lang="en" baseline="-25000">
                <a:latin typeface="Roboto"/>
                <a:ea typeface="Roboto"/>
                <a:cs typeface="Roboto"/>
                <a:sym typeface="Roboto"/>
              </a:rPr>
              <a:t>1</a:t>
            </a:r>
            <a:r>
              <a:rPr lang="en">
                <a:latin typeface="Roboto"/>
                <a:ea typeface="Roboto"/>
                <a:cs typeface="Roboto"/>
                <a:sym typeface="Roboto"/>
              </a:rPr>
              <a:t>]</a:t>
            </a:r>
            <a:r>
              <a:rPr lang="en" baseline="-25000">
                <a:latin typeface="Roboto"/>
                <a:ea typeface="Roboto"/>
                <a:cs typeface="Roboto"/>
                <a:sym typeface="Roboto"/>
              </a:rPr>
              <a:t>p</a:t>
            </a:r>
            <a:r>
              <a:rPr lang="en">
                <a:latin typeface="Roboto"/>
                <a:ea typeface="Roboto"/>
                <a:cs typeface="Roboto"/>
                <a:sym typeface="Roboto"/>
              </a:rPr>
              <a:t>:</a:t>
            </a:r>
            <a:endParaRPr>
              <a:latin typeface="Roboto"/>
              <a:ea typeface="Roboto"/>
              <a:cs typeface="Roboto"/>
              <a:sym typeface="Roboto"/>
            </a:endParaRPr>
          </a:p>
        </p:txBody>
      </p:sp>
      <p:sp>
        <p:nvSpPr>
          <p:cNvPr id="503" name="Google Shape;503;p32"/>
          <p:cNvSpPr/>
          <p:nvPr/>
        </p:nvSpPr>
        <p:spPr>
          <a:xfrm>
            <a:off x="4090600" y="3414874"/>
            <a:ext cx="2078400" cy="3681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1459577360</a:t>
            </a:r>
            <a:endParaRPr sz="1800">
              <a:latin typeface="Courier New"/>
              <a:ea typeface="Courier New"/>
              <a:cs typeface="Courier New"/>
              <a:sym typeface="Courier New"/>
            </a:endParaRPr>
          </a:p>
        </p:txBody>
      </p:sp>
      <p:cxnSp>
        <p:nvCxnSpPr>
          <p:cNvPr id="504" name="Google Shape;504;p32"/>
          <p:cNvCxnSpPr/>
          <p:nvPr/>
        </p:nvCxnSpPr>
        <p:spPr>
          <a:xfrm>
            <a:off x="2081800" y="3046363"/>
            <a:ext cx="0" cy="368100"/>
          </a:xfrm>
          <a:prstGeom prst="straightConnector1">
            <a:avLst/>
          </a:prstGeom>
          <a:noFill/>
          <a:ln w="28575" cap="flat" cmpd="sng">
            <a:solidFill>
              <a:schemeClr val="dk2"/>
            </a:solidFill>
            <a:prstDash val="solid"/>
            <a:round/>
            <a:headEnd type="none" w="med" len="med"/>
            <a:tailEnd type="triangle" w="med" len="med"/>
          </a:ln>
        </p:spPr>
      </p:cxnSp>
      <p:sp>
        <p:nvSpPr>
          <p:cNvPr id="505" name="Google Shape;505;p32"/>
          <p:cNvSpPr/>
          <p:nvPr/>
        </p:nvSpPr>
        <p:spPr>
          <a:xfrm>
            <a:off x="4090600" y="3767012"/>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1324909059</a:t>
            </a:r>
            <a:endParaRPr sz="1800">
              <a:latin typeface="Courier New"/>
              <a:ea typeface="Courier New"/>
              <a:cs typeface="Courier New"/>
              <a:sym typeface="Courier New"/>
            </a:endParaRPr>
          </a:p>
        </p:txBody>
      </p:sp>
      <p:sp>
        <p:nvSpPr>
          <p:cNvPr id="506" name="Google Shape;506;p32"/>
          <p:cNvSpPr/>
          <p:nvPr/>
        </p:nvSpPr>
        <p:spPr>
          <a:xfrm>
            <a:off x="4090600" y="4137199"/>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1510480872</a:t>
            </a:r>
            <a:endParaRPr sz="1800">
              <a:latin typeface="Courier New"/>
              <a:ea typeface="Courier New"/>
              <a:cs typeface="Courier New"/>
              <a:sym typeface="Courier New"/>
            </a:endParaRPr>
          </a:p>
        </p:txBody>
      </p:sp>
      <p:cxnSp>
        <p:nvCxnSpPr>
          <p:cNvPr id="507" name="Google Shape;507;p32"/>
          <p:cNvCxnSpPr>
            <a:endCxn id="508" idx="0"/>
          </p:cNvCxnSpPr>
          <p:nvPr/>
        </p:nvCxnSpPr>
        <p:spPr>
          <a:xfrm>
            <a:off x="3232300" y="2259188"/>
            <a:ext cx="927900" cy="354000"/>
          </a:xfrm>
          <a:prstGeom prst="straightConnector1">
            <a:avLst/>
          </a:prstGeom>
          <a:noFill/>
          <a:ln w="28575" cap="flat" cmpd="sng">
            <a:solidFill>
              <a:schemeClr val="dk2"/>
            </a:solidFill>
            <a:prstDash val="solid"/>
            <a:round/>
            <a:headEnd type="none" w="med" len="med"/>
            <a:tailEnd type="triangle" w="med" len="med"/>
          </a:ln>
        </p:spPr>
      </p:cxnSp>
      <p:sp>
        <p:nvSpPr>
          <p:cNvPr id="508" name="Google Shape;508;p32"/>
          <p:cNvSpPr/>
          <p:nvPr/>
        </p:nvSpPr>
        <p:spPr>
          <a:xfrm>
            <a:off x="3971050" y="2613188"/>
            <a:ext cx="378300" cy="4224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latin typeface="Courier New"/>
                <a:ea typeface="Courier New"/>
                <a:cs typeface="Courier New"/>
                <a:sym typeface="Courier New"/>
              </a:rPr>
              <a:t>0</a:t>
            </a:r>
            <a:endParaRPr sz="2200">
              <a:latin typeface="Courier New"/>
              <a:ea typeface="Courier New"/>
              <a:cs typeface="Courier New"/>
              <a:sym typeface="Courier New"/>
            </a:endParaRPr>
          </a:p>
        </p:txBody>
      </p:sp>
      <p:sp>
        <p:nvSpPr>
          <p:cNvPr id="509" name="Google Shape;509;p32"/>
          <p:cNvSpPr txBox="1"/>
          <p:nvPr/>
        </p:nvSpPr>
        <p:spPr>
          <a:xfrm>
            <a:off x="3369250" y="2598950"/>
            <a:ext cx="6018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a:latin typeface="Roboto"/>
                <a:ea typeface="Roboto"/>
                <a:cs typeface="Roboto"/>
                <a:sym typeface="Roboto"/>
              </a:rPr>
              <a:t>bit</a:t>
            </a:r>
            <a:r>
              <a:rPr lang="en" sz="1800" baseline="-25000">
                <a:latin typeface="Roboto"/>
                <a:ea typeface="Roboto"/>
                <a:cs typeface="Roboto"/>
                <a:sym typeface="Roboto"/>
              </a:rPr>
              <a:t>2</a:t>
            </a:r>
            <a:r>
              <a:rPr lang="en" sz="1800">
                <a:latin typeface="Roboto"/>
                <a:ea typeface="Roboto"/>
                <a:cs typeface="Roboto"/>
                <a:sym typeface="Roboto"/>
              </a:rPr>
              <a:t>:</a:t>
            </a:r>
            <a:endParaRPr sz="1800">
              <a:latin typeface="Roboto"/>
              <a:ea typeface="Roboto"/>
              <a:cs typeface="Roboto"/>
              <a:sym typeface="Roboto"/>
            </a:endParaRPr>
          </a:p>
        </p:txBody>
      </p:sp>
      <p:sp>
        <p:nvSpPr>
          <p:cNvPr id="510" name="Google Shape;510;p32"/>
          <p:cNvSpPr txBox="1"/>
          <p:nvPr/>
        </p:nvSpPr>
        <p:spPr>
          <a:xfrm>
            <a:off x="2012200" y="3750649"/>
            <a:ext cx="2078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Roboto"/>
                <a:ea typeface="Roboto"/>
                <a:cs typeface="Roboto"/>
                <a:sym typeface="Roboto"/>
              </a:rPr>
              <a:t>[bit</a:t>
            </a:r>
            <a:r>
              <a:rPr lang="en" baseline="-25000">
                <a:latin typeface="Roboto"/>
                <a:ea typeface="Roboto"/>
                <a:cs typeface="Roboto"/>
                <a:sym typeface="Roboto"/>
              </a:rPr>
              <a:t>2</a:t>
            </a:r>
            <a:r>
              <a:rPr lang="en">
                <a:latin typeface="Roboto"/>
                <a:ea typeface="Roboto"/>
                <a:cs typeface="Roboto"/>
                <a:sym typeface="Roboto"/>
              </a:rPr>
              <a:t>]</a:t>
            </a:r>
            <a:r>
              <a:rPr lang="en" baseline="-25000">
                <a:latin typeface="Roboto"/>
                <a:ea typeface="Roboto"/>
                <a:cs typeface="Roboto"/>
                <a:sym typeface="Roboto"/>
              </a:rPr>
              <a:t>p</a:t>
            </a:r>
            <a:r>
              <a:rPr lang="en">
                <a:latin typeface="Roboto"/>
                <a:ea typeface="Roboto"/>
                <a:cs typeface="Roboto"/>
                <a:sym typeface="Roboto"/>
              </a:rPr>
              <a:t>:</a:t>
            </a:r>
            <a:endParaRPr>
              <a:latin typeface="Roboto"/>
              <a:ea typeface="Roboto"/>
              <a:cs typeface="Roboto"/>
              <a:sym typeface="Roboto"/>
            </a:endParaRPr>
          </a:p>
        </p:txBody>
      </p:sp>
      <p:cxnSp>
        <p:nvCxnSpPr>
          <p:cNvPr id="511" name="Google Shape;511;p32"/>
          <p:cNvCxnSpPr/>
          <p:nvPr/>
        </p:nvCxnSpPr>
        <p:spPr>
          <a:xfrm>
            <a:off x="6238600" y="3046363"/>
            <a:ext cx="0" cy="368100"/>
          </a:xfrm>
          <a:prstGeom prst="straightConnector1">
            <a:avLst/>
          </a:prstGeom>
          <a:noFill/>
          <a:ln w="28575" cap="flat" cmpd="sng">
            <a:solidFill>
              <a:schemeClr val="dk2"/>
            </a:solidFill>
            <a:prstDash val="solid"/>
            <a:round/>
            <a:headEnd type="none" w="med" len="med"/>
            <a:tailEnd type="triangle" w="med" len="med"/>
          </a:ln>
        </p:spPr>
      </p:cxnSp>
      <p:sp>
        <p:nvSpPr>
          <p:cNvPr id="512" name="Google Shape;512;p32"/>
          <p:cNvSpPr/>
          <p:nvPr/>
        </p:nvSpPr>
        <p:spPr>
          <a:xfrm>
            <a:off x="1042600" y="3414874"/>
            <a:ext cx="2078400" cy="3681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3711067741</a:t>
            </a:r>
            <a:endParaRPr sz="1800">
              <a:latin typeface="Courier New"/>
              <a:ea typeface="Courier New"/>
              <a:cs typeface="Courier New"/>
              <a:sym typeface="Courier New"/>
            </a:endParaRPr>
          </a:p>
        </p:txBody>
      </p:sp>
      <p:sp>
        <p:nvSpPr>
          <p:cNvPr id="513" name="Google Shape;513;p32"/>
          <p:cNvSpPr/>
          <p:nvPr/>
        </p:nvSpPr>
        <p:spPr>
          <a:xfrm>
            <a:off x="1042600" y="3784299"/>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1266323855</a:t>
            </a:r>
            <a:endParaRPr sz="1800">
              <a:latin typeface="Courier New"/>
              <a:ea typeface="Courier New"/>
              <a:cs typeface="Courier New"/>
              <a:sym typeface="Courier New"/>
            </a:endParaRPr>
          </a:p>
        </p:txBody>
      </p:sp>
      <p:sp>
        <p:nvSpPr>
          <p:cNvPr id="514" name="Google Shape;514;p32"/>
          <p:cNvSpPr/>
          <p:nvPr/>
        </p:nvSpPr>
        <p:spPr>
          <a:xfrm>
            <a:off x="1042600" y="4137212"/>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3612542987</a:t>
            </a:r>
            <a:endParaRPr sz="1800">
              <a:latin typeface="Courier New"/>
              <a:ea typeface="Courier New"/>
              <a:cs typeface="Courier New"/>
              <a:sym typeface="Courier New"/>
            </a:endParaRPr>
          </a:p>
        </p:txBody>
      </p:sp>
      <p:sp>
        <p:nvSpPr>
          <p:cNvPr id="515" name="Google Shape;515;p32"/>
          <p:cNvSpPr/>
          <p:nvPr/>
        </p:nvSpPr>
        <p:spPr>
          <a:xfrm>
            <a:off x="3121000" y="3414874"/>
            <a:ext cx="2078400" cy="3681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1459577360</a:t>
            </a:r>
            <a:endParaRPr sz="1800">
              <a:latin typeface="Courier New"/>
              <a:ea typeface="Courier New"/>
              <a:cs typeface="Courier New"/>
              <a:sym typeface="Courier New"/>
            </a:endParaRPr>
          </a:p>
        </p:txBody>
      </p:sp>
      <p:sp>
        <p:nvSpPr>
          <p:cNvPr id="516" name="Google Shape;516;p32"/>
          <p:cNvSpPr/>
          <p:nvPr/>
        </p:nvSpPr>
        <p:spPr>
          <a:xfrm>
            <a:off x="3121000" y="3784299"/>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1324909059</a:t>
            </a:r>
            <a:endParaRPr sz="1800">
              <a:latin typeface="Courier New"/>
              <a:ea typeface="Courier New"/>
              <a:cs typeface="Courier New"/>
              <a:sym typeface="Courier New"/>
            </a:endParaRPr>
          </a:p>
        </p:txBody>
      </p:sp>
      <p:sp>
        <p:nvSpPr>
          <p:cNvPr id="517" name="Google Shape;517;p32"/>
          <p:cNvSpPr/>
          <p:nvPr/>
        </p:nvSpPr>
        <p:spPr>
          <a:xfrm>
            <a:off x="3121000" y="4137212"/>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1510480872</a:t>
            </a:r>
            <a:endParaRPr sz="1800">
              <a:latin typeface="Courier New"/>
              <a:ea typeface="Courier New"/>
              <a:cs typeface="Courier New"/>
              <a:sym typeface="Courier New"/>
            </a:endParaRPr>
          </a:p>
        </p:txBody>
      </p:sp>
      <p:sp>
        <p:nvSpPr>
          <p:cNvPr id="518" name="Google Shape;518;p32"/>
          <p:cNvSpPr/>
          <p:nvPr/>
        </p:nvSpPr>
        <p:spPr>
          <a:xfrm>
            <a:off x="5199400" y="3414874"/>
            <a:ext cx="2078400" cy="3681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2013800724</a:t>
            </a:r>
            <a:endParaRPr sz="1800">
              <a:latin typeface="Courier New"/>
              <a:ea typeface="Courier New"/>
              <a:cs typeface="Courier New"/>
              <a:sym typeface="Courier New"/>
            </a:endParaRPr>
          </a:p>
        </p:txBody>
      </p:sp>
      <p:sp>
        <p:nvSpPr>
          <p:cNvPr id="519" name="Google Shape;519;p32"/>
          <p:cNvSpPr/>
          <p:nvPr/>
        </p:nvSpPr>
        <p:spPr>
          <a:xfrm>
            <a:off x="5199400" y="3784299"/>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3322641679</a:t>
            </a:r>
            <a:endParaRPr sz="1800">
              <a:latin typeface="Courier New"/>
              <a:ea typeface="Courier New"/>
              <a:cs typeface="Courier New"/>
              <a:sym typeface="Courier New"/>
            </a:endParaRPr>
          </a:p>
        </p:txBody>
      </p:sp>
      <p:sp>
        <p:nvSpPr>
          <p:cNvPr id="520" name="Google Shape;520;p32"/>
          <p:cNvSpPr/>
          <p:nvPr/>
        </p:nvSpPr>
        <p:spPr>
          <a:xfrm>
            <a:off x="7277800" y="3414874"/>
            <a:ext cx="2078400" cy="3681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a:t>
            </a:r>
            <a:endParaRPr sz="1800">
              <a:latin typeface="Courier New"/>
              <a:ea typeface="Courier New"/>
              <a:cs typeface="Courier New"/>
              <a:sym typeface="Courier New"/>
            </a:endParaRPr>
          </a:p>
        </p:txBody>
      </p:sp>
      <p:sp>
        <p:nvSpPr>
          <p:cNvPr id="521" name="Google Shape;521;p32"/>
          <p:cNvSpPr/>
          <p:nvPr/>
        </p:nvSpPr>
        <p:spPr>
          <a:xfrm>
            <a:off x="7277800" y="3784299"/>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a:t>
            </a:r>
            <a:endParaRPr sz="1800">
              <a:latin typeface="Courier New"/>
              <a:ea typeface="Courier New"/>
              <a:cs typeface="Courier New"/>
              <a:sym typeface="Courier New"/>
            </a:endParaRPr>
          </a:p>
        </p:txBody>
      </p:sp>
      <p:sp>
        <p:nvSpPr>
          <p:cNvPr id="522" name="Google Shape;522;p32"/>
          <p:cNvSpPr/>
          <p:nvPr/>
        </p:nvSpPr>
        <p:spPr>
          <a:xfrm>
            <a:off x="7277800" y="4137212"/>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a:t>
            </a:r>
            <a:endParaRPr sz="1800">
              <a:latin typeface="Courier New"/>
              <a:ea typeface="Courier New"/>
              <a:cs typeface="Courier New"/>
              <a:sym typeface="Courier New"/>
            </a:endParaRPr>
          </a:p>
        </p:txBody>
      </p:sp>
      <p:cxnSp>
        <p:nvCxnSpPr>
          <p:cNvPr id="523" name="Google Shape;523;p32"/>
          <p:cNvCxnSpPr>
            <a:endCxn id="524" idx="0"/>
          </p:cNvCxnSpPr>
          <p:nvPr/>
        </p:nvCxnSpPr>
        <p:spPr>
          <a:xfrm>
            <a:off x="3390700" y="2246000"/>
            <a:ext cx="2847900" cy="372600"/>
          </a:xfrm>
          <a:prstGeom prst="straightConnector1">
            <a:avLst/>
          </a:prstGeom>
          <a:noFill/>
          <a:ln w="28575" cap="flat" cmpd="sng">
            <a:solidFill>
              <a:schemeClr val="dk2"/>
            </a:solidFill>
            <a:prstDash val="solid"/>
            <a:round/>
            <a:headEnd type="none" w="med" len="med"/>
            <a:tailEnd type="triangle" w="med" len="med"/>
          </a:ln>
        </p:spPr>
      </p:cxnSp>
      <p:sp>
        <p:nvSpPr>
          <p:cNvPr id="524" name="Google Shape;524;p32"/>
          <p:cNvSpPr/>
          <p:nvPr/>
        </p:nvSpPr>
        <p:spPr>
          <a:xfrm>
            <a:off x="6049450" y="2618600"/>
            <a:ext cx="378300" cy="4224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latin typeface="Courier New"/>
                <a:ea typeface="Courier New"/>
                <a:cs typeface="Courier New"/>
                <a:sym typeface="Courier New"/>
              </a:rPr>
              <a:t>1</a:t>
            </a:r>
            <a:endParaRPr sz="2200">
              <a:latin typeface="Courier New"/>
              <a:ea typeface="Courier New"/>
              <a:cs typeface="Courier New"/>
              <a:sym typeface="Courier New"/>
            </a:endParaRPr>
          </a:p>
        </p:txBody>
      </p:sp>
      <p:sp>
        <p:nvSpPr>
          <p:cNvPr id="525" name="Google Shape;525;p32"/>
          <p:cNvSpPr txBox="1"/>
          <p:nvPr/>
        </p:nvSpPr>
        <p:spPr>
          <a:xfrm>
            <a:off x="5447650" y="2598950"/>
            <a:ext cx="6018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a:latin typeface="Roboto"/>
                <a:ea typeface="Roboto"/>
                <a:cs typeface="Roboto"/>
                <a:sym typeface="Roboto"/>
              </a:rPr>
              <a:t>bit</a:t>
            </a:r>
            <a:r>
              <a:rPr lang="en" sz="1800" baseline="-25000">
                <a:latin typeface="Roboto"/>
                <a:ea typeface="Roboto"/>
                <a:cs typeface="Roboto"/>
                <a:sym typeface="Roboto"/>
              </a:rPr>
              <a:t>3</a:t>
            </a:r>
            <a:r>
              <a:rPr lang="en" sz="1800">
                <a:latin typeface="Roboto"/>
                <a:ea typeface="Roboto"/>
                <a:cs typeface="Roboto"/>
                <a:sym typeface="Roboto"/>
              </a:rPr>
              <a:t>:</a:t>
            </a:r>
            <a:endParaRPr sz="1800">
              <a:latin typeface="Roboto"/>
              <a:ea typeface="Roboto"/>
              <a:cs typeface="Roboto"/>
              <a:sym typeface="Roboto"/>
            </a:endParaRPr>
          </a:p>
        </p:txBody>
      </p:sp>
      <p:cxnSp>
        <p:nvCxnSpPr>
          <p:cNvPr id="526" name="Google Shape;526;p32"/>
          <p:cNvCxnSpPr/>
          <p:nvPr/>
        </p:nvCxnSpPr>
        <p:spPr>
          <a:xfrm>
            <a:off x="4160200" y="3046363"/>
            <a:ext cx="0" cy="368100"/>
          </a:xfrm>
          <a:prstGeom prst="straightConnector1">
            <a:avLst/>
          </a:prstGeom>
          <a:noFill/>
          <a:ln w="28575" cap="flat" cmpd="sng">
            <a:solidFill>
              <a:schemeClr val="dk2"/>
            </a:solidFill>
            <a:prstDash val="solid"/>
            <a:round/>
            <a:headEnd type="none" w="med" len="med"/>
            <a:tailEnd type="triangle" w="med" len="med"/>
          </a:ln>
        </p:spPr>
      </p:cxnSp>
      <p:sp>
        <p:nvSpPr>
          <p:cNvPr id="527" name="Google Shape;527;p32"/>
          <p:cNvSpPr txBox="1"/>
          <p:nvPr/>
        </p:nvSpPr>
        <p:spPr>
          <a:xfrm>
            <a:off x="1680575" y="4529675"/>
            <a:ext cx="7455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a:latin typeface="Roboto"/>
                <a:ea typeface="Roboto"/>
                <a:cs typeface="Roboto"/>
                <a:sym typeface="Roboto"/>
              </a:rPr>
              <a:t>[bit</a:t>
            </a:r>
            <a:r>
              <a:rPr lang="en" sz="1800" baseline="-25000">
                <a:latin typeface="Roboto"/>
                <a:ea typeface="Roboto"/>
                <a:cs typeface="Roboto"/>
                <a:sym typeface="Roboto"/>
              </a:rPr>
              <a:t>1</a:t>
            </a:r>
            <a:r>
              <a:rPr lang="en" sz="1800">
                <a:latin typeface="Roboto"/>
                <a:ea typeface="Roboto"/>
                <a:cs typeface="Roboto"/>
                <a:sym typeface="Roboto"/>
              </a:rPr>
              <a:t>]</a:t>
            </a:r>
            <a:r>
              <a:rPr lang="en" sz="1800" baseline="-25000">
                <a:latin typeface="Roboto"/>
                <a:ea typeface="Roboto"/>
                <a:cs typeface="Roboto"/>
                <a:sym typeface="Roboto"/>
              </a:rPr>
              <a:t>p</a:t>
            </a:r>
            <a:endParaRPr sz="1800" baseline="-25000">
              <a:latin typeface="Roboto"/>
              <a:ea typeface="Roboto"/>
              <a:cs typeface="Roboto"/>
              <a:sym typeface="Roboto"/>
            </a:endParaRPr>
          </a:p>
        </p:txBody>
      </p:sp>
      <p:sp>
        <p:nvSpPr>
          <p:cNvPr id="528" name="Google Shape;528;p32"/>
          <p:cNvSpPr txBox="1"/>
          <p:nvPr/>
        </p:nvSpPr>
        <p:spPr>
          <a:xfrm>
            <a:off x="3758950" y="4529675"/>
            <a:ext cx="7455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a:latin typeface="Roboto"/>
                <a:ea typeface="Roboto"/>
                <a:cs typeface="Roboto"/>
                <a:sym typeface="Roboto"/>
              </a:rPr>
              <a:t>[bit</a:t>
            </a:r>
            <a:r>
              <a:rPr lang="en" sz="1800" baseline="-25000">
                <a:latin typeface="Roboto"/>
                <a:ea typeface="Roboto"/>
                <a:cs typeface="Roboto"/>
                <a:sym typeface="Roboto"/>
              </a:rPr>
              <a:t>2</a:t>
            </a:r>
            <a:r>
              <a:rPr lang="en" sz="1800">
                <a:latin typeface="Roboto"/>
                <a:ea typeface="Roboto"/>
                <a:cs typeface="Roboto"/>
                <a:sym typeface="Roboto"/>
              </a:rPr>
              <a:t>]</a:t>
            </a:r>
            <a:r>
              <a:rPr lang="en" sz="1800" baseline="-25000">
                <a:latin typeface="Roboto"/>
                <a:ea typeface="Roboto"/>
                <a:cs typeface="Roboto"/>
                <a:sym typeface="Roboto"/>
              </a:rPr>
              <a:t>p</a:t>
            </a:r>
            <a:endParaRPr sz="1800" baseline="-25000">
              <a:latin typeface="Roboto"/>
              <a:ea typeface="Roboto"/>
              <a:cs typeface="Roboto"/>
              <a:sym typeface="Roboto"/>
            </a:endParaRPr>
          </a:p>
        </p:txBody>
      </p:sp>
      <p:sp>
        <p:nvSpPr>
          <p:cNvPr id="529" name="Google Shape;529;p32"/>
          <p:cNvSpPr txBox="1"/>
          <p:nvPr/>
        </p:nvSpPr>
        <p:spPr>
          <a:xfrm>
            <a:off x="5837350" y="4529675"/>
            <a:ext cx="7455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a:latin typeface="Roboto"/>
                <a:ea typeface="Roboto"/>
                <a:cs typeface="Roboto"/>
                <a:sym typeface="Roboto"/>
              </a:rPr>
              <a:t>[bit</a:t>
            </a:r>
            <a:r>
              <a:rPr lang="en" sz="1800" baseline="-25000">
                <a:latin typeface="Roboto"/>
                <a:ea typeface="Roboto"/>
                <a:cs typeface="Roboto"/>
                <a:sym typeface="Roboto"/>
              </a:rPr>
              <a:t>3</a:t>
            </a:r>
            <a:r>
              <a:rPr lang="en" sz="1800">
                <a:latin typeface="Roboto"/>
                <a:ea typeface="Roboto"/>
                <a:cs typeface="Roboto"/>
                <a:sym typeface="Roboto"/>
              </a:rPr>
              <a:t>]</a:t>
            </a:r>
            <a:r>
              <a:rPr lang="en" sz="1800" baseline="-25000">
                <a:latin typeface="Roboto"/>
                <a:ea typeface="Roboto"/>
                <a:cs typeface="Roboto"/>
                <a:sym typeface="Roboto"/>
              </a:rPr>
              <a:t>p</a:t>
            </a:r>
            <a:endParaRPr sz="1800" baseline="-25000">
              <a:latin typeface="Roboto"/>
              <a:ea typeface="Roboto"/>
              <a:cs typeface="Roboto"/>
              <a:sym typeface="Roboto"/>
            </a:endParaRPr>
          </a:p>
        </p:txBody>
      </p:sp>
      <p:sp>
        <p:nvSpPr>
          <p:cNvPr id="530" name="Google Shape;530;p32"/>
          <p:cNvSpPr txBox="1"/>
          <p:nvPr/>
        </p:nvSpPr>
        <p:spPr>
          <a:xfrm>
            <a:off x="7277650" y="4529675"/>
            <a:ext cx="2078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oboto"/>
                <a:ea typeface="Roboto"/>
                <a:cs typeface="Roboto"/>
                <a:sym typeface="Roboto"/>
              </a:rPr>
              <a:t>…</a:t>
            </a:r>
            <a:endParaRPr sz="1800" baseline="-25000">
              <a:latin typeface="Roboto"/>
              <a:ea typeface="Roboto"/>
              <a:cs typeface="Roboto"/>
              <a:sym typeface="Roboto"/>
            </a:endParaRPr>
          </a:p>
        </p:txBody>
      </p:sp>
      <p:sp>
        <p:nvSpPr>
          <p:cNvPr id="531" name="Google Shape;531;p32"/>
          <p:cNvSpPr/>
          <p:nvPr/>
        </p:nvSpPr>
        <p:spPr>
          <a:xfrm>
            <a:off x="5199400" y="4137212"/>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3253492180</a:t>
            </a:r>
            <a:endParaRPr sz="1800">
              <a:latin typeface="Courier New"/>
              <a:ea typeface="Courier New"/>
              <a:cs typeface="Courier New"/>
              <a:sym typeface="Courier New"/>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3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Wire Format</a:t>
            </a:r>
            <a:endParaRPr/>
          </a:p>
        </p:txBody>
      </p:sp>
      <p:sp>
        <p:nvSpPr>
          <p:cNvPr id="537" name="Google Shape;537;p33"/>
          <p:cNvSpPr/>
          <p:nvPr/>
        </p:nvSpPr>
        <p:spPr>
          <a:xfrm>
            <a:off x="499175" y="1811500"/>
            <a:ext cx="1797600" cy="4224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a:latin typeface="Courier New"/>
                <a:ea typeface="Courier New"/>
                <a:cs typeface="Courier New"/>
                <a:sym typeface="Courier New"/>
              </a:rPr>
              <a:t>372507833</a:t>
            </a:r>
            <a:endParaRPr sz="2200">
              <a:latin typeface="Courier New"/>
              <a:ea typeface="Courier New"/>
              <a:cs typeface="Courier New"/>
              <a:sym typeface="Courier New"/>
            </a:endParaRPr>
          </a:p>
        </p:txBody>
      </p:sp>
      <p:sp>
        <p:nvSpPr>
          <p:cNvPr id="538" name="Google Shape;538;p33"/>
          <p:cNvSpPr txBox="1"/>
          <p:nvPr/>
        </p:nvSpPr>
        <p:spPr>
          <a:xfrm>
            <a:off x="499175" y="1447250"/>
            <a:ext cx="1797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oboto"/>
                <a:ea typeface="Roboto"/>
                <a:cs typeface="Roboto"/>
                <a:sym typeface="Roboto"/>
              </a:rPr>
              <a:t>Match Key</a:t>
            </a:r>
            <a:endParaRPr sz="1800">
              <a:latin typeface="Roboto"/>
              <a:ea typeface="Roboto"/>
              <a:cs typeface="Roboto"/>
              <a:sym typeface="Roboto"/>
            </a:endParaRPr>
          </a:p>
        </p:txBody>
      </p:sp>
      <p:sp>
        <p:nvSpPr>
          <p:cNvPr id="539" name="Google Shape;539;p33"/>
          <p:cNvSpPr/>
          <p:nvPr/>
        </p:nvSpPr>
        <p:spPr>
          <a:xfrm>
            <a:off x="2898696" y="1811500"/>
            <a:ext cx="5196900" cy="4224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a:latin typeface="Courier New"/>
                <a:ea typeface="Courier New"/>
                <a:cs typeface="Courier New"/>
                <a:sym typeface="Courier New"/>
              </a:rPr>
              <a:t>10110001101000000010010111001</a:t>
            </a:r>
            <a:endParaRPr sz="2000">
              <a:latin typeface="Courier New"/>
              <a:ea typeface="Courier New"/>
              <a:cs typeface="Courier New"/>
              <a:sym typeface="Courier New"/>
            </a:endParaRPr>
          </a:p>
        </p:txBody>
      </p:sp>
      <p:sp>
        <p:nvSpPr>
          <p:cNvPr id="540" name="Google Shape;540;p33"/>
          <p:cNvSpPr txBox="1"/>
          <p:nvPr/>
        </p:nvSpPr>
        <p:spPr>
          <a:xfrm>
            <a:off x="2898696" y="1447250"/>
            <a:ext cx="5196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oboto"/>
                <a:ea typeface="Roboto"/>
                <a:cs typeface="Roboto"/>
                <a:sym typeface="Roboto"/>
              </a:rPr>
              <a:t>Bits of Match Key</a:t>
            </a:r>
            <a:endParaRPr sz="1800">
              <a:latin typeface="Roboto"/>
              <a:ea typeface="Roboto"/>
              <a:cs typeface="Roboto"/>
              <a:sym typeface="Roboto"/>
            </a:endParaRPr>
          </a:p>
        </p:txBody>
      </p:sp>
      <p:cxnSp>
        <p:nvCxnSpPr>
          <p:cNvPr id="541" name="Google Shape;541;p33"/>
          <p:cNvCxnSpPr>
            <a:stCxn id="537" idx="3"/>
            <a:endCxn id="539" idx="1"/>
          </p:cNvCxnSpPr>
          <p:nvPr/>
        </p:nvCxnSpPr>
        <p:spPr>
          <a:xfrm>
            <a:off x="2296775" y="2022700"/>
            <a:ext cx="601800" cy="0"/>
          </a:xfrm>
          <a:prstGeom prst="straightConnector1">
            <a:avLst/>
          </a:prstGeom>
          <a:noFill/>
          <a:ln w="28575" cap="flat" cmpd="sng">
            <a:solidFill>
              <a:schemeClr val="dk2"/>
            </a:solidFill>
            <a:prstDash val="solid"/>
            <a:round/>
            <a:headEnd type="none" w="med" len="med"/>
            <a:tailEnd type="triangle" w="med" len="med"/>
          </a:ln>
        </p:spPr>
      </p:cxnSp>
      <p:sp>
        <p:nvSpPr>
          <p:cNvPr id="542" name="Google Shape;542;p33"/>
          <p:cNvSpPr/>
          <p:nvPr/>
        </p:nvSpPr>
        <p:spPr>
          <a:xfrm>
            <a:off x="3938200" y="3414874"/>
            <a:ext cx="2078400" cy="3681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3711067741</a:t>
            </a:r>
            <a:endParaRPr sz="1800">
              <a:latin typeface="Courier New"/>
              <a:ea typeface="Courier New"/>
              <a:cs typeface="Courier New"/>
              <a:sym typeface="Courier New"/>
            </a:endParaRPr>
          </a:p>
        </p:txBody>
      </p:sp>
      <p:sp>
        <p:nvSpPr>
          <p:cNvPr id="543" name="Google Shape;543;p33"/>
          <p:cNvSpPr/>
          <p:nvPr/>
        </p:nvSpPr>
        <p:spPr>
          <a:xfrm>
            <a:off x="3938200" y="3767012"/>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1266323855</a:t>
            </a:r>
            <a:endParaRPr sz="1800">
              <a:latin typeface="Courier New"/>
              <a:ea typeface="Courier New"/>
              <a:cs typeface="Courier New"/>
              <a:sym typeface="Courier New"/>
            </a:endParaRPr>
          </a:p>
        </p:txBody>
      </p:sp>
      <p:sp>
        <p:nvSpPr>
          <p:cNvPr id="544" name="Google Shape;544;p33"/>
          <p:cNvSpPr/>
          <p:nvPr/>
        </p:nvSpPr>
        <p:spPr>
          <a:xfrm>
            <a:off x="3938200" y="4137199"/>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3612542987</a:t>
            </a:r>
            <a:endParaRPr sz="1800">
              <a:latin typeface="Courier New"/>
              <a:ea typeface="Courier New"/>
              <a:cs typeface="Courier New"/>
              <a:sym typeface="Courier New"/>
            </a:endParaRPr>
          </a:p>
        </p:txBody>
      </p:sp>
      <p:cxnSp>
        <p:nvCxnSpPr>
          <p:cNvPr id="545" name="Google Shape;545;p33"/>
          <p:cNvCxnSpPr>
            <a:endCxn id="546" idx="0"/>
          </p:cNvCxnSpPr>
          <p:nvPr/>
        </p:nvCxnSpPr>
        <p:spPr>
          <a:xfrm flipH="1">
            <a:off x="2081802" y="2245988"/>
            <a:ext cx="992400" cy="367200"/>
          </a:xfrm>
          <a:prstGeom prst="straightConnector1">
            <a:avLst/>
          </a:prstGeom>
          <a:noFill/>
          <a:ln w="28575" cap="flat" cmpd="sng">
            <a:solidFill>
              <a:schemeClr val="dk2"/>
            </a:solidFill>
            <a:prstDash val="solid"/>
            <a:round/>
            <a:headEnd type="none" w="med" len="med"/>
            <a:tailEnd type="triangle" w="med" len="med"/>
          </a:ln>
        </p:spPr>
      </p:cxnSp>
      <p:sp>
        <p:nvSpPr>
          <p:cNvPr id="546" name="Google Shape;546;p33"/>
          <p:cNvSpPr/>
          <p:nvPr/>
        </p:nvSpPr>
        <p:spPr>
          <a:xfrm>
            <a:off x="1892652" y="2613188"/>
            <a:ext cx="378300" cy="4224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latin typeface="Courier New"/>
                <a:ea typeface="Courier New"/>
                <a:cs typeface="Courier New"/>
                <a:sym typeface="Courier New"/>
              </a:rPr>
              <a:t>1</a:t>
            </a:r>
            <a:endParaRPr sz="2200">
              <a:latin typeface="Courier New"/>
              <a:ea typeface="Courier New"/>
              <a:cs typeface="Courier New"/>
              <a:sym typeface="Courier New"/>
            </a:endParaRPr>
          </a:p>
        </p:txBody>
      </p:sp>
      <p:sp>
        <p:nvSpPr>
          <p:cNvPr id="547" name="Google Shape;547;p33"/>
          <p:cNvSpPr txBox="1"/>
          <p:nvPr/>
        </p:nvSpPr>
        <p:spPr>
          <a:xfrm>
            <a:off x="1290850" y="2593538"/>
            <a:ext cx="6018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a:latin typeface="Roboto"/>
                <a:ea typeface="Roboto"/>
                <a:cs typeface="Roboto"/>
                <a:sym typeface="Roboto"/>
              </a:rPr>
              <a:t>bit</a:t>
            </a:r>
            <a:r>
              <a:rPr lang="en" sz="1800" baseline="-25000">
                <a:latin typeface="Roboto"/>
                <a:ea typeface="Roboto"/>
                <a:cs typeface="Roboto"/>
                <a:sym typeface="Roboto"/>
              </a:rPr>
              <a:t>1</a:t>
            </a:r>
            <a:r>
              <a:rPr lang="en" sz="1800">
                <a:latin typeface="Roboto"/>
                <a:ea typeface="Roboto"/>
                <a:cs typeface="Roboto"/>
                <a:sym typeface="Roboto"/>
              </a:rPr>
              <a:t>:</a:t>
            </a:r>
            <a:endParaRPr sz="1800">
              <a:latin typeface="Roboto"/>
              <a:ea typeface="Roboto"/>
              <a:cs typeface="Roboto"/>
              <a:sym typeface="Roboto"/>
            </a:endParaRPr>
          </a:p>
        </p:txBody>
      </p:sp>
      <p:sp>
        <p:nvSpPr>
          <p:cNvPr id="548" name="Google Shape;548;p33"/>
          <p:cNvSpPr txBox="1"/>
          <p:nvPr/>
        </p:nvSpPr>
        <p:spPr>
          <a:xfrm>
            <a:off x="1859800" y="3750649"/>
            <a:ext cx="2078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Roboto"/>
                <a:ea typeface="Roboto"/>
                <a:cs typeface="Roboto"/>
                <a:sym typeface="Roboto"/>
              </a:rPr>
              <a:t>[bit</a:t>
            </a:r>
            <a:r>
              <a:rPr lang="en" baseline="-25000">
                <a:latin typeface="Roboto"/>
                <a:ea typeface="Roboto"/>
                <a:cs typeface="Roboto"/>
                <a:sym typeface="Roboto"/>
              </a:rPr>
              <a:t>1</a:t>
            </a:r>
            <a:r>
              <a:rPr lang="en">
                <a:latin typeface="Roboto"/>
                <a:ea typeface="Roboto"/>
                <a:cs typeface="Roboto"/>
                <a:sym typeface="Roboto"/>
              </a:rPr>
              <a:t>]</a:t>
            </a:r>
            <a:r>
              <a:rPr lang="en" baseline="-25000">
                <a:latin typeface="Roboto"/>
                <a:ea typeface="Roboto"/>
                <a:cs typeface="Roboto"/>
                <a:sym typeface="Roboto"/>
              </a:rPr>
              <a:t>p</a:t>
            </a:r>
            <a:r>
              <a:rPr lang="en">
                <a:latin typeface="Roboto"/>
                <a:ea typeface="Roboto"/>
                <a:cs typeface="Roboto"/>
                <a:sym typeface="Roboto"/>
              </a:rPr>
              <a:t>:</a:t>
            </a:r>
            <a:endParaRPr>
              <a:latin typeface="Roboto"/>
              <a:ea typeface="Roboto"/>
              <a:cs typeface="Roboto"/>
              <a:sym typeface="Roboto"/>
            </a:endParaRPr>
          </a:p>
        </p:txBody>
      </p:sp>
      <p:sp>
        <p:nvSpPr>
          <p:cNvPr id="549" name="Google Shape;549;p33"/>
          <p:cNvSpPr/>
          <p:nvPr/>
        </p:nvSpPr>
        <p:spPr>
          <a:xfrm>
            <a:off x="4090600" y="3414874"/>
            <a:ext cx="2078400" cy="3681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1459577360</a:t>
            </a:r>
            <a:endParaRPr sz="1800">
              <a:latin typeface="Courier New"/>
              <a:ea typeface="Courier New"/>
              <a:cs typeface="Courier New"/>
              <a:sym typeface="Courier New"/>
            </a:endParaRPr>
          </a:p>
        </p:txBody>
      </p:sp>
      <p:cxnSp>
        <p:nvCxnSpPr>
          <p:cNvPr id="550" name="Google Shape;550;p33"/>
          <p:cNvCxnSpPr/>
          <p:nvPr/>
        </p:nvCxnSpPr>
        <p:spPr>
          <a:xfrm>
            <a:off x="2081800" y="3046363"/>
            <a:ext cx="0" cy="368100"/>
          </a:xfrm>
          <a:prstGeom prst="straightConnector1">
            <a:avLst/>
          </a:prstGeom>
          <a:noFill/>
          <a:ln w="28575" cap="flat" cmpd="sng">
            <a:solidFill>
              <a:schemeClr val="dk2"/>
            </a:solidFill>
            <a:prstDash val="solid"/>
            <a:round/>
            <a:headEnd type="none" w="med" len="med"/>
            <a:tailEnd type="triangle" w="med" len="med"/>
          </a:ln>
        </p:spPr>
      </p:cxnSp>
      <p:sp>
        <p:nvSpPr>
          <p:cNvPr id="551" name="Google Shape;551;p33"/>
          <p:cNvSpPr/>
          <p:nvPr/>
        </p:nvSpPr>
        <p:spPr>
          <a:xfrm>
            <a:off x="4090600" y="3767012"/>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1324909059</a:t>
            </a:r>
            <a:endParaRPr sz="1800">
              <a:latin typeface="Courier New"/>
              <a:ea typeface="Courier New"/>
              <a:cs typeface="Courier New"/>
              <a:sym typeface="Courier New"/>
            </a:endParaRPr>
          </a:p>
        </p:txBody>
      </p:sp>
      <p:sp>
        <p:nvSpPr>
          <p:cNvPr id="552" name="Google Shape;552;p33"/>
          <p:cNvSpPr/>
          <p:nvPr/>
        </p:nvSpPr>
        <p:spPr>
          <a:xfrm>
            <a:off x="4090600" y="4137199"/>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1510480872</a:t>
            </a:r>
            <a:endParaRPr sz="1800">
              <a:latin typeface="Courier New"/>
              <a:ea typeface="Courier New"/>
              <a:cs typeface="Courier New"/>
              <a:sym typeface="Courier New"/>
            </a:endParaRPr>
          </a:p>
        </p:txBody>
      </p:sp>
      <p:cxnSp>
        <p:nvCxnSpPr>
          <p:cNvPr id="553" name="Google Shape;553;p33"/>
          <p:cNvCxnSpPr>
            <a:endCxn id="554" idx="0"/>
          </p:cNvCxnSpPr>
          <p:nvPr/>
        </p:nvCxnSpPr>
        <p:spPr>
          <a:xfrm>
            <a:off x="3232300" y="2259188"/>
            <a:ext cx="927900" cy="354000"/>
          </a:xfrm>
          <a:prstGeom prst="straightConnector1">
            <a:avLst/>
          </a:prstGeom>
          <a:noFill/>
          <a:ln w="28575" cap="flat" cmpd="sng">
            <a:solidFill>
              <a:schemeClr val="dk2"/>
            </a:solidFill>
            <a:prstDash val="solid"/>
            <a:round/>
            <a:headEnd type="none" w="med" len="med"/>
            <a:tailEnd type="triangle" w="med" len="med"/>
          </a:ln>
        </p:spPr>
      </p:cxnSp>
      <p:sp>
        <p:nvSpPr>
          <p:cNvPr id="554" name="Google Shape;554;p33"/>
          <p:cNvSpPr/>
          <p:nvPr/>
        </p:nvSpPr>
        <p:spPr>
          <a:xfrm>
            <a:off x="3971050" y="2613188"/>
            <a:ext cx="378300" cy="4224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latin typeface="Courier New"/>
                <a:ea typeface="Courier New"/>
                <a:cs typeface="Courier New"/>
                <a:sym typeface="Courier New"/>
              </a:rPr>
              <a:t>0</a:t>
            </a:r>
            <a:endParaRPr sz="2200">
              <a:latin typeface="Courier New"/>
              <a:ea typeface="Courier New"/>
              <a:cs typeface="Courier New"/>
              <a:sym typeface="Courier New"/>
            </a:endParaRPr>
          </a:p>
        </p:txBody>
      </p:sp>
      <p:sp>
        <p:nvSpPr>
          <p:cNvPr id="555" name="Google Shape;555;p33"/>
          <p:cNvSpPr txBox="1"/>
          <p:nvPr/>
        </p:nvSpPr>
        <p:spPr>
          <a:xfrm>
            <a:off x="3369250" y="2598950"/>
            <a:ext cx="6018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a:latin typeface="Roboto"/>
                <a:ea typeface="Roboto"/>
                <a:cs typeface="Roboto"/>
                <a:sym typeface="Roboto"/>
              </a:rPr>
              <a:t>bit</a:t>
            </a:r>
            <a:r>
              <a:rPr lang="en" sz="1800" baseline="-25000">
                <a:latin typeface="Roboto"/>
                <a:ea typeface="Roboto"/>
                <a:cs typeface="Roboto"/>
                <a:sym typeface="Roboto"/>
              </a:rPr>
              <a:t>2</a:t>
            </a:r>
            <a:r>
              <a:rPr lang="en" sz="1800">
                <a:latin typeface="Roboto"/>
                <a:ea typeface="Roboto"/>
                <a:cs typeface="Roboto"/>
                <a:sym typeface="Roboto"/>
              </a:rPr>
              <a:t>:</a:t>
            </a:r>
            <a:endParaRPr sz="1800">
              <a:latin typeface="Roboto"/>
              <a:ea typeface="Roboto"/>
              <a:cs typeface="Roboto"/>
              <a:sym typeface="Roboto"/>
            </a:endParaRPr>
          </a:p>
        </p:txBody>
      </p:sp>
      <p:sp>
        <p:nvSpPr>
          <p:cNvPr id="556" name="Google Shape;556;p33"/>
          <p:cNvSpPr txBox="1"/>
          <p:nvPr/>
        </p:nvSpPr>
        <p:spPr>
          <a:xfrm>
            <a:off x="2012200" y="3750649"/>
            <a:ext cx="2078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Roboto"/>
                <a:ea typeface="Roboto"/>
                <a:cs typeface="Roboto"/>
                <a:sym typeface="Roboto"/>
              </a:rPr>
              <a:t>[bit</a:t>
            </a:r>
            <a:r>
              <a:rPr lang="en" baseline="-25000">
                <a:latin typeface="Roboto"/>
                <a:ea typeface="Roboto"/>
                <a:cs typeface="Roboto"/>
                <a:sym typeface="Roboto"/>
              </a:rPr>
              <a:t>2</a:t>
            </a:r>
            <a:r>
              <a:rPr lang="en">
                <a:latin typeface="Roboto"/>
                <a:ea typeface="Roboto"/>
                <a:cs typeface="Roboto"/>
                <a:sym typeface="Roboto"/>
              </a:rPr>
              <a:t>]</a:t>
            </a:r>
            <a:r>
              <a:rPr lang="en" baseline="-25000">
                <a:latin typeface="Roboto"/>
                <a:ea typeface="Roboto"/>
                <a:cs typeface="Roboto"/>
                <a:sym typeface="Roboto"/>
              </a:rPr>
              <a:t>p</a:t>
            </a:r>
            <a:r>
              <a:rPr lang="en">
                <a:latin typeface="Roboto"/>
                <a:ea typeface="Roboto"/>
                <a:cs typeface="Roboto"/>
                <a:sym typeface="Roboto"/>
              </a:rPr>
              <a:t>:</a:t>
            </a:r>
            <a:endParaRPr>
              <a:latin typeface="Roboto"/>
              <a:ea typeface="Roboto"/>
              <a:cs typeface="Roboto"/>
              <a:sym typeface="Roboto"/>
            </a:endParaRPr>
          </a:p>
        </p:txBody>
      </p:sp>
      <p:cxnSp>
        <p:nvCxnSpPr>
          <p:cNvPr id="557" name="Google Shape;557;p33"/>
          <p:cNvCxnSpPr/>
          <p:nvPr/>
        </p:nvCxnSpPr>
        <p:spPr>
          <a:xfrm>
            <a:off x="6238600" y="3046363"/>
            <a:ext cx="0" cy="368100"/>
          </a:xfrm>
          <a:prstGeom prst="straightConnector1">
            <a:avLst/>
          </a:prstGeom>
          <a:noFill/>
          <a:ln w="28575" cap="flat" cmpd="sng">
            <a:solidFill>
              <a:schemeClr val="dk2"/>
            </a:solidFill>
            <a:prstDash val="solid"/>
            <a:round/>
            <a:headEnd type="none" w="med" len="med"/>
            <a:tailEnd type="triangle" w="med" len="med"/>
          </a:ln>
        </p:spPr>
      </p:cxnSp>
      <p:sp>
        <p:nvSpPr>
          <p:cNvPr id="558" name="Google Shape;558;p33"/>
          <p:cNvSpPr/>
          <p:nvPr/>
        </p:nvSpPr>
        <p:spPr>
          <a:xfrm>
            <a:off x="1042600" y="3414874"/>
            <a:ext cx="2078400" cy="3681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0</a:t>
            </a:r>
            <a:endParaRPr sz="1800">
              <a:latin typeface="Courier New"/>
              <a:ea typeface="Courier New"/>
              <a:cs typeface="Courier New"/>
              <a:sym typeface="Courier New"/>
            </a:endParaRPr>
          </a:p>
        </p:txBody>
      </p:sp>
      <p:sp>
        <p:nvSpPr>
          <p:cNvPr id="559" name="Google Shape;559;p33"/>
          <p:cNvSpPr/>
          <p:nvPr/>
        </p:nvSpPr>
        <p:spPr>
          <a:xfrm>
            <a:off x="1042600" y="3784299"/>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1</a:t>
            </a:r>
            <a:endParaRPr sz="1800">
              <a:latin typeface="Courier New"/>
              <a:ea typeface="Courier New"/>
              <a:cs typeface="Courier New"/>
              <a:sym typeface="Courier New"/>
            </a:endParaRPr>
          </a:p>
        </p:txBody>
      </p:sp>
      <p:sp>
        <p:nvSpPr>
          <p:cNvPr id="560" name="Google Shape;560;p33"/>
          <p:cNvSpPr/>
          <p:nvPr/>
        </p:nvSpPr>
        <p:spPr>
          <a:xfrm>
            <a:off x="1042600" y="4137212"/>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0</a:t>
            </a:r>
            <a:endParaRPr sz="1800">
              <a:latin typeface="Courier New"/>
              <a:ea typeface="Courier New"/>
              <a:cs typeface="Courier New"/>
              <a:sym typeface="Courier New"/>
            </a:endParaRPr>
          </a:p>
        </p:txBody>
      </p:sp>
      <p:sp>
        <p:nvSpPr>
          <p:cNvPr id="561" name="Google Shape;561;p33"/>
          <p:cNvSpPr/>
          <p:nvPr/>
        </p:nvSpPr>
        <p:spPr>
          <a:xfrm>
            <a:off x="3121000" y="3414874"/>
            <a:ext cx="2078400" cy="3681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1</a:t>
            </a:r>
            <a:endParaRPr sz="1800">
              <a:latin typeface="Courier New"/>
              <a:ea typeface="Courier New"/>
              <a:cs typeface="Courier New"/>
              <a:sym typeface="Courier New"/>
            </a:endParaRPr>
          </a:p>
        </p:txBody>
      </p:sp>
      <p:sp>
        <p:nvSpPr>
          <p:cNvPr id="562" name="Google Shape;562;p33"/>
          <p:cNvSpPr/>
          <p:nvPr/>
        </p:nvSpPr>
        <p:spPr>
          <a:xfrm>
            <a:off x="3121000" y="3784299"/>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0</a:t>
            </a:r>
            <a:endParaRPr sz="1800">
              <a:latin typeface="Courier New"/>
              <a:ea typeface="Courier New"/>
              <a:cs typeface="Courier New"/>
              <a:sym typeface="Courier New"/>
            </a:endParaRPr>
          </a:p>
        </p:txBody>
      </p:sp>
      <p:sp>
        <p:nvSpPr>
          <p:cNvPr id="563" name="Google Shape;563;p33"/>
          <p:cNvSpPr/>
          <p:nvPr/>
        </p:nvSpPr>
        <p:spPr>
          <a:xfrm>
            <a:off x="3121000" y="4137212"/>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1</a:t>
            </a:r>
            <a:endParaRPr sz="1800">
              <a:latin typeface="Courier New"/>
              <a:ea typeface="Courier New"/>
              <a:cs typeface="Courier New"/>
              <a:sym typeface="Courier New"/>
            </a:endParaRPr>
          </a:p>
        </p:txBody>
      </p:sp>
      <p:sp>
        <p:nvSpPr>
          <p:cNvPr id="564" name="Google Shape;564;p33"/>
          <p:cNvSpPr/>
          <p:nvPr/>
        </p:nvSpPr>
        <p:spPr>
          <a:xfrm>
            <a:off x="5199400" y="3414874"/>
            <a:ext cx="2078400" cy="3681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1</a:t>
            </a:r>
            <a:endParaRPr sz="1800">
              <a:latin typeface="Courier New"/>
              <a:ea typeface="Courier New"/>
              <a:cs typeface="Courier New"/>
              <a:sym typeface="Courier New"/>
            </a:endParaRPr>
          </a:p>
        </p:txBody>
      </p:sp>
      <p:sp>
        <p:nvSpPr>
          <p:cNvPr id="565" name="Google Shape;565;p33"/>
          <p:cNvSpPr/>
          <p:nvPr/>
        </p:nvSpPr>
        <p:spPr>
          <a:xfrm>
            <a:off x="5199400" y="3784299"/>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1</a:t>
            </a:r>
            <a:endParaRPr sz="1800">
              <a:latin typeface="Courier New"/>
              <a:ea typeface="Courier New"/>
              <a:cs typeface="Courier New"/>
              <a:sym typeface="Courier New"/>
            </a:endParaRPr>
          </a:p>
        </p:txBody>
      </p:sp>
      <p:sp>
        <p:nvSpPr>
          <p:cNvPr id="566" name="Google Shape;566;p33"/>
          <p:cNvSpPr/>
          <p:nvPr/>
        </p:nvSpPr>
        <p:spPr>
          <a:xfrm>
            <a:off x="7277800" y="3414874"/>
            <a:ext cx="2078400" cy="3681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a:t>
            </a:r>
            <a:endParaRPr sz="1800">
              <a:latin typeface="Courier New"/>
              <a:ea typeface="Courier New"/>
              <a:cs typeface="Courier New"/>
              <a:sym typeface="Courier New"/>
            </a:endParaRPr>
          </a:p>
        </p:txBody>
      </p:sp>
      <p:sp>
        <p:nvSpPr>
          <p:cNvPr id="567" name="Google Shape;567;p33"/>
          <p:cNvSpPr/>
          <p:nvPr/>
        </p:nvSpPr>
        <p:spPr>
          <a:xfrm>
            <a:off x="7277800" y="3784299"/>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a:t>
            </a:r>
            <a:endParaRPr sz="1800">
              <a:latin typeface="Courier New"/>
              <a:ea typeface="Courier New"/>
              <a:cs typeface="Courier New"/>
              <a:sym typeface="Courier New"/>
            </a:endParaRPr>
          </a:p>
        </p:txBody>
      </p:sp>
      <p:sp>
        <p:nvSpPr>
          <p:cNvPr id="568" name="Google Shape;568;p33"/>
          <p:cNvSpPr/>
          <p:nvPr/>
        </p:nvSpPr>
        <p:spPr>
          <a:xfrm>
            <a:off x="7277800" y="4137212"/>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a:t>
            </a:r>
            <a:endParaRPr sz="1800">
              <a:latin typeface="Courier New"/>
              <a:ea typeface="Courier New"/>
              <a:cs typeface="Courier New"/>
              <a:sym typeface="Courier New"/>
            </a:endParaRPr>
          </a:p>
        </p:txBody>
      </p:sp>
      <p:cxnSp>
        <p:nvCxnSpPr>
          <p:cNvPr id="569" name="Google Shape;569;p33"/>
          <p:cNvCxnSpPr>
            <a:endCxn id="570" idx="0"/>
          </p:cNvCxnSpPr>
          <p:nvPr/>
        </p:nvCxnSpPr>
        <p:spPr>
          <a:xfrm>
            <a:off x="3390700" y="2246000"/>
            <a:ext cx="2847900" cy="372600"/>
          </a:xfrm>
          <a:prstGeom prst="straightConnector1">
            <a:avLst/>
          </a:prstGeom>
          <a:noFill/>
          <a:ln w="28575" cap="flat" cmpd="sng">
            <a:solidFill>
              <a:schemeClr val="dk2"/>
            </a:solidFill>
            <a:prstDash val="solid"/>
            <a:round/>
            <a:headEnd type="none" w="med" len="med"/>
            <a:tailEnd type="triangle" w="med" len="med"/>
          </a:ln>
        </p:spPr>
      </p:cxnSp>
      <p:sp>
        <p:nvSpPr>
          <p:cNvPr id="570" name="Google Shape;570;p33"/>
          <p:cNvSpPr/>
          <p:nvPr/>
        </p:nvSpPr>
        <p:spPr>
          <a:xfrm>
            <a:off x="6049450" y="2618600"/>
            <a:ext cx="378300" cy="4224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latin typeface="Courier New"/>
                <a:ea typeface="Courier New"/>
                <a:cs typeface="Courier New"/>
                <a:sym typeface="Courier New"/>
              </a:rPr>
              <a:t>1</a:t>
            </a:r>
            <a:endParaRPr sz="2200">
              <a:latin typeface="Courier New"/>
              <a:ea typeface="Courier New"/>
              <a:cs typeface="Courier New"/>
              <a:sym typeface="Courier New"/>
            </a:endParaRPr>
          </a:p>
        </p:txBody>
      </p:sp>
      <p:sp>
        <p:nvSpPr>
          <p:cNvPr id="571" name="Google Shape;571;p33"/>
          <p:cNvSpPr txBox="1"/>
          <p:nvPr/>
        </p:nvSpPr>
        <p:spPr>
          <a:xfrm>
            <a:off x="5447650" y="2598950"/>
            <a:ext cx="6018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a:latin typeface="Roboto"/>
                <a:ea typeface="Roboto"/>
                <a:cs typeface="Roboto"/>
                <a:sym typeface="Roboto"/>
              </a:rPr>
              <a:t>bit</a:t>
            </a:r>
            <a:r>
              <a:rPr lang="en" sz="1800" baseline="-25000">
                <a:latin typeface="Roboto"/>
                <a:ea typeface="Roboto"/>
                <a:cs typeface="Roboto"/>
                <a:sym typeface="Roboto"/>
              </a:rPr>
              <a:t>3</a:t>
            </a:r>
            <a:r>
              <a:rPr lang="en" sz="1800">
                <a:latin typeface="Roboto"/>
                <a:ea typeface="Roboto"/>
                <a:cs typeface="Roboto"/>
                <a:sym typeface="Roboto"/>
              </a:rPr>
              <a:t>:</a:t>
            </a:r>
            <a:endParaRPr sz="1800">
              <a:latin typeface="Roboto"/>
              <a:ea typeface="Roboto"/>
              <a:cs typeface="Roboto"/>
              <a:sym typeface="Roboto"/>
            </a:endParaRPr>
          </a:p>
        </p:txBody>
      </p:sp>
      <p:cxnSp>
        <p:nvCxnSpPr>
          <p:cNvPr id="572" name="Google Shape;572;p33"/>
          <p:cNvCxnSpPr/>
          <p:nvPr/>
        </p:nvCxnSpPr>
        <p:spPr>
          <a:xfrm>
            <a:off x="4160200" y="3046363"/>
            <a:ext cx="0" cy="368100"/>
          </a:xfrm>
          <a:prstGeom prst="straightConnector1">
            <a:avLst/>
          </a:prstGeom>
          <a:noFill/>
          <a:ln w="28575" cap="flat" cmpd="sng">
            <a:solidFill>
              <a:schemeClr val="dk2"/>
            </a:solidFill>
            <a:prstDash val="solid"/>
            <a:round/>
            <a:headEnd type="none" w="med" len="med"/>
            <a:tailEnd type="triangle" w="med" len="med"/>
          </a:ln>
        </p:spPr>
      </p:cxnSp>
      <p:sp>
        <p:nvSpPr>
          <p:cNvPr id="573" name="Google Shape;573;p33"/>
          <p:cNvSpPr txBox="1"/>
          <p:nvPr/>
        </p:nvSpPr>
        <p:spPr>
          <a:xfrm>
            <a:off x="1680575" y="4529675"/>
            <a:ext cx="7455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a:latin typeface="Roboto"/>
                <a:ea typeface="Roboto"/>
                <a:cs typeface="Roboto"/>
                <a:sym typeface="Roboto"/>
              </a:rPr>
              <a:t>[bit</a:t>
            </a:r>
            <a:r>
              <a:rPr lang="en" sz="1800" baseline="-25000">
                <a:latin typeface="Roboto"/>
                <a:ea typeface="Roboto"/>
                <a:cs typeface="Roboto"/>
                <a:sym typeface="Roboto"/>
              </a:rPr>
              <a:t>1</a:t>
            </a:r>
            <a:r>
              <a:rPr lang="en" sz="1800">
                <a:latin typeface="Roboto"/>
                <a:ea typeface="Roboto"/>
                <a:cs typeface="Roboto"/>
                <a:sym typeface="Roboto"/>
              </a:rPr>
              <a:t>]</a:t>
            </a:r>
            <a:r>
              <a:rPr lang="en" sz="1800" baseline="-25000">
                <a:latin typeface="Roboto"/>
                <a:ea typeface="Roboto"/>
                <a:cs typeface="Roboto"/>
                <a:sym typeface="Roboto"/>
              </a:rPr>
              <a:t>2</a:t>
            </a:r>
            <a:endParaRPr sz="1800" baseline="-25000">
              <a:latin typeface="Roboto"/>
              <a:ea typeface="Roboto"/>
              <a:cs typeface="Roboto"/>
              <a:sym typeface="Roboto"/>
            </a:endParaRPr>
          </a:p>
        </p:txBody>
      </p:sp>
      <p:sp>
        <p:nvSpPr>
          <p:cNvPr id="574" name="Google Shape;574;p33"/>
          <p:cNvSpPr txBox="1"/>
          <p:nvPr/>
        </p:nvSpPr>
        <p:spPr>
          <a:xfrm>
            <a:off x="3758950" y="4529675"/>
            <a:ext cx="7455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a:latin typeface="Roboto"/>
                <a:ea typeface="Roboto"/>
                <a:cs typeface="Roboto"/>
                <a:sym typeface="Roboto"/>
              </a:rPr>
              <a:t>[bit</a:t>
            </a:r>
            <a:r>
              <a:rPr lang="en" sz="1800" baseline="-25000">
                <a:latin typeface="Roboto"/>
                <a:ea typeface="Roboto"/>
                <a:cs typeface="Roboto"/>
                <a:sym typeface="Roboto"/>
              </a:rPr>
              <a:t>2</a:t>
            </a:r>
            <a:r>
              <a:rPr lang="en" sz="1800">
                <a:latin typeface="Roboto"/>
                <a:ea typeface="Roboto"/>
                <a:cs typeface="Roboto"/>
                <a:sym typeface="Roboto"/>
              </a:rPr>
              <a:t>]</a:t>
            </a:r>
            <a:r>
              <a:rPr lang="en" sz="1800" baseline="-25000">
                <a:latin typeface="Roboto"/>
                <a:ea typeface="Roboto"/>
                <a:cs typeface="Roboto"/>
                <a:sym typeface="Roboto"/>
              </a:rPr>
              <a:t>2</a:t>
            </a:r>
            <a:endParaRPr sz="1800" baseline="-25000">
              <a:latin typeface="Roboto"/>
              <a:ea typeface="Roboto"/>
              <a:cs typeface="Roboto"/>
              <a:sym typeface="Roboto"/>
            </a:endParaRPr>
          </a:p>
        </p:txBody>
      </p:sp>
      <p:sp>
        <p:nvSpPr>
          <p:cNvPr id="575" name="Google Shape;575;p33"/>
          <p:cNvSpPr txBox="1"/>
          <p:nvPr/>
        </p:nvSpPr>
        <p:spPr>
          <a:xfrm>
            <a:off x="5837350" y="4529675"/>
            <a:ext cx="7455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a:latin typeface="Roboto"/>
                <a:ea typeface="Roboto"/>
                <a:cs typeface="Roboto"/>
                <a:sym typeface="Roboto"/>
              </a:rPr>
              <a:t>[bit</a:t>
            </a:r>
            <a:r>
              <a:rPr lang="en" sz="1800" baseline="-25000">
                <a:latin typeface="Roboto"/>
                <a:ea typeface="Roboto"/>
                <a:cs typeface="Roboto"/>
                <a:sym typeface="Roboto"/>
              </a:rPr>
              <a:t>3</a:t>
            </a:r>
            <a:r>
              <a:rPr lang="en" sz="1800">
                <a:latin typeface="Roboto"/>
                <a:ea typeface="Roboto"/>
                <a:cs typeface="Roboto"/>
                <a:sym typeface="Roboto"/>
              </a:rPr>
              <a:t>]</a:t>
            </a:r>
            <a:r>
              <a:rPr lang="en" sz="1800" baseline="-25000">
                <a:latin typeface="Roboto"/>
                <a:ea typeface="Roboto"/>
                <a:cs typeface="Roboto"/>
                <a:sym typeface="Roboto"/>
              </a:rPr>
              <a:t>2</a:t>
            </a:r>
            <a:endParaRPr sz="1800" baseline="-25000">
              <a:latin typeface="Roboto"/>
              <a:ea typeface="Roboto"/>
              <a:cs typeface="Roboto"/>
              <a:sym typeface="Roboto"/>
            </a:endParaRPr>
          </a:p>
        </p:txBody>
      </p:sp>
      <p:sp>
        <p:nvSpPr>
          <p:cNvPr id="576" name="Google Shape;576;p33"/>
          <p:cNvSpPr txBox="1"/>
          <p:nvPr/>
        </p:nvSpPr>
        <p:spPr>
          <a:xfrm>
            <a:off x="7277650" y="4529675"/>
            <a:ext cx="2078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Roboto"/>
                <a:ea typeface="Roboto"/>
                <a:cs typeface="Roboto"/>
                <a:sym typeface="Roboto"/>
              </a:rPr>
              <a:t>…</a:t>
            </a:r>
            <a:endParaRPr sz="1800" baseline="-25000">
              <a:latin typeface="Roboto"/>
              <a:ea typeface="Roboto"/>
              <a:cs typeface="Roboto"/>
              <a:sym typeface="Roboto"/>
            </a:endParaRPr>
          </a:p>
        </p:txBody>
      </p:sp>
      <p:sp>
        <p:nvSpPr>
          <p:cNvPr id="577" name="Google Shape;577;p33"/>
          <p:cNvSpPr/>
          <p:nvPr/>
        </p:nvSpPr>
        <p:spPr>
          <a:xfrm>
            <a:off x="5199400" y="4137212"/>
            <a:ext cx="2078400" cy="3516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ourier New"/>
                <a:ea typeface="Courier New"/>
                <a:cs typeface="Courier New"/>
                <a:sym typeface="Courier New"/>
              </a:rPr>
              <a:t>1</a:t>
            </a:r>
            <a:endParaRPr sz="1800">
              <a:latin typeface="Courier New"/>
              <a:ea typeface="Courier New"/>
              <a:cs typeface="Courier New"/>
              <a:sym typeface="Courier New"/>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3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Modulus Conversion Protocol</a:t>
            </a:r>
            <a:endParaRPr/>
          </a:p>
        </p:txBody>
      </p:sp>
      <p:sp>
        <p:nvSpPr>
          <p:cNvPr id="583" name="Google Shape;583;p34"/>
          <p:cNvSpPr txBox="1"/>
          <p:nvPr/>
        </p:nvSpPr>
        <p:spPr>
          <a:xfrm>
            <a:off x="1777675" y="1367125"/>
            <a:ext cx="55887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t>Input:</a:t>
            </a:r>
            <a:r>
              <a:rPr lang="en" sz="3000">
                <a:latin typeface="Courier New"/>
                <a:ea typeface="Courier New"/>
                <a:cs typeface="Courier New"/>
                <a:sym typeface="Courier New"/>
              </a:rPr>
              <a:t> [bit]</a:t>
            </a:r>
            <a:r>
              <a:rPr lang="en" sz="3000" baseline="-25000">
                <a:latin typeface="Courier New"/>
                <a:ea typeface="Courier New"/>
                <a:cs typeface="Courier New"/>
                <a:sym typeface="Courier New"/>
              </a:rPr>
              <a:t>2</a:t>
            </a:r>
            <a:r>
              <a:rPr lang="en" sz="3000">
                <a:latin typeface="Courier New"/>
                <a:ea typeface="Courier New"/>
                <a:cs typeface="Courier New"/>
                <a:sym typeface="Courier New"/>
              </a:rPr>
              <a:t> in Z</a:t>
            </a:r>
            <a:r>
              <a:rPr lang="en" sz="3000" baseline="-25000">
                <a:latin typeface="Courier New"/>
                <a:ea typeface="Courier New"/>
                <a:cs typeface="Courier New"/>
                <a:sym typeface="Courier New"/>
              </a:rPr>
              <a:t>2</a:t>
            </a:r>
            <a:endParaRPr sz="3000" baseline="-25000">
              <a:latin typeface="Courier New"/>
              <a:ea typeface="Courier New"/>
              <a:cs typeface="Courier New"/>
              <a:sym typeface="Courier New"/>
            </a:endParaRPr>
          </a:p>
          <a:p>
            <a:pPr marL="0" lvl="0" indent="0" algn="l" rtl="0">
              <a:spcBef>
                <a:spcPts val="0"/>
              </a:spcBef>
              <a:spcAft>
                <a:spcPts val="0"/>
              </a:spcAft>
              <a:buNone/>
            </a:pPr>
            <a:endParaRPr sz="3000">
              <a:latin typeface="Courier New"/>
              <a:ea typeface="Courier New"/>
              <a:cs typeface="Courier New"/>
              <a:sym typeface="Courier New"/>
            </a:endParaRPr>
          </a:p>
          <a:p>
            <a:pPr marL="0" lvl="0" indent="0" algn="l" rtl="0">
              <a:spcBef>
                <a:spcPts val="0"/>
              </a:spcBef>
              <a:spcAft>
                <a:spcPts val="0"/>
              </a:spcAft>
              <a:buNone/>
            </a:pPr>
            <a:r>
              <a:rPr lang="en" sz="3000"/>
              <a:t>Output:</a:t>
            </a:r>
            <a:r>
              <a:rPr lang="en" sz="3000">
                <a:latin typeface="Courier New"/>
                <a:ea typeface="Courier New"/>
                <a:cs typeface="Courier New"/>
                <a:sym typeface="Courier New"/>
              </a:rPr>
              <a:t> [bit]</a:t>
            </a:r>
            <a:r>
              <a:rPr lang="en" sz="3000" baseline="-25000">
                <a:latin typeface="Courier New"/>
                <a:ea typeface="Courier New"/>
                <a:cs typeface="Courier New"/>
                <a:sym typeface="Courier New"/>
              </a:rPr>
              <a:t>p</a:t>
            </a:r>
            <a:r>
              <a:rPr lang="en" sz="3000">
                <a:latin typeface="Courier New"/>
                <a:ea typeface="Courier New"/>
                <a:cs typeface="Courier New"/>
                <a:sym typeface="Courier New"/>
              </a:rPr>
              <a:t> in Z</a:t>
            </a:r>
            <a:r>
              <a:rPr lang="en" sz="3000" baseline="-25000">
                <a:latin typeface="Courier New"/>
                <a:ea typeface="Courier New"/>
                <a:cs typeface="Courier New"/>
                <a:sym typeface="Courier New"/>
              </a:rPr>
              <a:t>p</a:t>
            </a:r>
            <a:endParaRPr sz="3000">
              <a:latin typeface="Courier New"/>
              <a:ea typeface="Courier New"/>
              <a:cs typeface="Courier New"/>
              <a:sym typeface="Courier New"/>
            </a:endParaRPr>
          </a:p>
        </p:txBody>
      </p:sp>
      <p:sp>
        <p:nvSpPr>
          <p:cNvPr id="584" name="Google Shape;584;p34"/>
          <p:cNvSpPr txBox="1"/>
          <p:nvPr/>
        </p:nvSpPr>
        <p:spPr>
          <a:xfrm>
            <a:off x="445250" y="3133825"/>
            <a:ext cx="8237100" cy="163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Inspired by:</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sz="1200" i="1">
                <a:latin typeface="Roboto"/>
                <a:ea typeface="Roboto"/>
                <a:cs typeface="Roboto"/>
                <a:sym typeface="Roboto"/>
              </a:rPr>
              <a:t>R. Kikuchi, D. Ikarashi, T. Matsuda, K. Hamada, and K Chida</a:t>
            </a:r>
            <a:br>
              <a:rPr lang="en" sz="1200" i="1">
                <a:latin typeface="Roboto"/>
                <a:ea typeface="Roboto"/>
                <a:cs typeface="Roboto"/>
                <a:sym typeface="Roboto"/>
              </a:rPr>
            </a:br>
            <a:r>
              <a:rPr lang="en" sz="1200" i="1">
                <a:latin typeface="Roboto"/>
                <a:ea typeface="Roboto"/>
                <a:cs typeface="Roboto"/>
                <a:sym typeface="Roboto"/>
              </a:rPr>
              <a:t>Efficient Bit-Decomposition and Modulus Conversion Protocols with an Honest Majority</a:t>
            </a:r>
            <a:br>
              <a:rPr lang="en" sz="1200" i="1">
                <a:latin typeface="Roboto"/>
                <a:ea typeface="Roboto"/>
                <a:cs typeface="Roboto"/>
                <a:sym typeface="Roboto"/>
              </a:rPr>
            </a:br>
            <a:r>
              <a:rPr lang="en" sz="1200" i="1" u="sng">
                <a:solidFill>
                  <a:schemeClr val="hlink"/>
                </a:solidFill>
                <a:latin typeface="Roboto"/>
                <a:ea typeface="Roboto"/>
                <a:cs typeface="Roboto"/>
                <a:sym typeface="Roboto"/>
                <a:hlinkClick r:id="rId3"/>
              </a:rPr>
              <a:t>https://eprint.iacr.org/2018/387.pdf</a:t>
            </a:r>
            <a:endParaRPr sz="1200" i="1">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Changes:</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No offline stage</a:t>
            </a:r>
            <a:endParaRPr>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35"/>
          <p:cNvSpPr/>
          <p:nvPr/>
        </p:nvSpPr>
        <p:spPr>
          <a:xfrm>
            <a:off x="247325" y="3674225"/>
            <a:ext cx="7841400" cy="1099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5"/>
          <p:cNvSpPr/>
          <p:nvPr/>
        </p:nvSpPr>
        <p:spPr>
          <a:xfrm>
            <a:off x="247325" y="2589425"/>
            <a:ext cx="7841400" cy="10998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Oblivious Sorting</a:t>
            </a:r>
            <a:endParaRPr/>
          </a:p>
        </p:txBody>
      </p:sp>
      <p:graphicFrame>
        <p:nvGraphicFramePr>
          <p:cNvPr id="592" name="Google Shape;592;p35"/>
          <p:cNvGraphicFramePr/>
          <p:nvPr/>
        </p:nvGraphicFramePr>
        <p:xfrm>
          <a:off x="1927225" y="1697200"/>
          <a:ext cx="6161400" cy="3076915"/>
        </p:xfrm>
        <a:graphic>
          <a:graphicData uri="http://schemas.openxmlformats.org/drawingml/2006/table">
            <a:tbl>
              <a:tblPr>
                <a:noFill/>
                <a:tableStyleId>{FCBEF7A9-CA69-4F38-84B8-6F948A9AEC1F}</a:tableStyleId>
              </a:tblPr>
              <a:tblGrid>
                <a:gridCol w="2053800">
                  <a:extLst>
                    <a:ext uri="{9D8B030D-6E8A-4147-A177-3AD203B41FA5}">
                      <a16:colId xmlns:a16="http://schemas.microsoft.com/office/drawing/2014/main" val="20000"/>
                    </a:ext>
                  </a:extLst>
                </a:gridCol>
                <a:gridCol w="2610725">
                  <a:extLst>
                    <a:ext uri="{9D8B030D-6E8A-4147-A177-3AD203B41FA5}">
                      <a16:colId xmlns:a16="http://schemas.microsoft.com/office/drawing/2014/main" val="20001"/>
                    </a:ext>
                  </a:extLst>
                </a:gridCol>
                <a:gridCol w="1496875">
                  <a:extLst>
                    <a:ext uri="{9D8B030D-6E8A-4147-A177-3AD203B41FA5}">
                      <a16:colId xmlns:a16="http://schemas.microsoft.com/office/drawing/2014/main" val="20002"/>
                    </a:ext>
                  </a:extLst>
                </a:gridCol>
              </a:tblGrid>
              <a:tr h="882475">
                <a:tc>
                  <a:txBody>
                    <a:bodyPr/>
                    <a:lstStyle/>
                    <a:p>
                      <a:pPr marL="0" lvl="0" indent="0" algn="l" rtl="0">
                        <a:spcBef>
                          <a:spcPts val="0"/>
                        </a:spcBef>
                        <a:spcAft>
                          <a:spcPts val="0"/>
                        </a:spcAft>
                        <a:buNone/>
                      </a:pPr>
                      <a:r>
                        <a:rPr lang="en" sz="2400"/>
                        <a:t>Match Key ▼</a:t>
                      </a:r>
                      <a:endParaRPr sz="2400"/>
                    </a:p>
                  </a:txBody>
                  <a:tcPr marL="91425" marR="91425" marT="91425" marB="91425"/>
                </a:tc>
                <a:tc>
                  <a:txBody>
                    <a:bodyPr/>
                    <a:lstStyle/>
                    <a:p>
                      <a:pPr marL="0" lvl="0" indent="0" algn="l" rtl="0">
                        <a:spcBef>
                          <a:spcPts val="0"/>
                        </a:spcBef>
                        <a:spcAft>
                          <a:spcPts val="0"/>
                        </a:spcAft>
                        <a:buNone/>
                      </a:pPr>
                      <a:r>
                        <a:rPr lang="en" sz="2400"/>
                        <a:t>Timestamp ▽</a:t>
                      </a:r>
                      <a:endParaRPr sz="2400"/>
                    </a:p>
                  </a:txBody>
                  <a:tcPr marL="91425" marR="91425" marT="91425" marB="91425"/>
                </a:tc>
                <a:tc>
                  <a:txBody>
                    <a:bodyPr/>
                    <a:lstStyle/>
                    <a:p>
                      <a:pPr marL="0" lvl="0" indent="0" algn="l" rtl="0">
                        <a:spcBef>
                          <a:spcPts val="0"/>
                        </a:spcBef>
                        <a:spcAft>
                          <a:spcPts val="0"/>
                        </a:spcAft>
                        <a:buNone/>
                      </a:pPr>
                      <a:r>
                        <a:rPr lang="en" sz="2400"/>
                        <a:t>Payload</a:t>
                      </a:r>
                      <a:endParaRPr sz="2400"/>
                    </a:p>
                  </a:txBody>
                  <a:tcPr marL="91425" marR="91425" marT="91425" marB="91425"/>
                </a:tc>
                <a:extLst>
                  <a:ext uri="{0D108BD9-81ED-4DB2-BD59-A6C34878D82A}">
                    <a16:rowId xmlns:a16="http://schemas.microsoft.com/office/drawing/2014/main" val="10000"/>
                  </a:ext>
                </a:extLst>
              </a:tr>
              <a:tr h="548600">
                <a:tc>
                  <a:txBody>
                    <a:bodyPr/>
                    <a:lstStyle/>
                    <a:p>
                      <a:pPr marL="0" lvl="0" indent="0" algn="r" rtl="0">
                        <a:spcBef>
                          <a:spcPts val="0"/>
                        </a:spcBef>
                        <a:spcAft>
                          <a:spcPts val="0"/>
                        </a:spcAft>
                        <a:buNone/>
                      </a:pPr>
                      <a:r>
                        <a:rPr lang="en" sz="2400"/>
                        <a:t>1111</a:t>
                      </a:r>
                      <a:endParaRPr sz="2400"/>
                    </a:p>
                  </a:txBody>
                  <a:tcPr marL="91425" marR="91425" marT="91425" marB="91425"/>
                </a:tc>
                <a:tc>
                  <a:txBody>
                    <a:bodyPr/>
                    <a:lstStyle/>
                    <a:p>
                      <a:pPr marL="0" lvl="0" indent="0" algn="r" rtl="0">
                        <a:spcBef>
                          <a:spcPts val="0"/>
                        </a:spcBef>
                        <a:spcAft>
                          <a:spcPts val="0"/>
                        </a:spcAft>
                        <a:buNone/>
                      </a:pPr>
                      <a:r>
                        <a:rPr lang="en" sz="2400"/>
                        <a:t>08:30</a:t>
                      </a:r>
                      <a:endParaRPr sz="2400"/>
                    </a:p>
                  </a:txBody>
                  <a:tcPr marL="91425" marR="91425" marT="91425" marB="91425"/>
                </a:tc>
                <a:tc>
                  <a:txBody>
                    <a:bodyPr/>
                    <a:lstStyle/>
                    <a:p>
                      <a:pPr marL="0" lvl="0" indent="0" algn="r" rtl="0">
                        <a:spcBef>
                          <a:spcPts val="0"/>
                        </a:spcBef>
                        <a:spcAft>
                          <a:spcPts val="0"/>
                        </a:spcAft>
                        <a:buNone/>
                      </a:pPr>
                      <a:r>
                        <a:rPr lang="en" sz="2400"/>
                        <a:t>…</a:t>
                      </a:r>
                      <a:endParaRPr sz="2400"/>
                    </a:p>
                  </a:txBody>
                  <a:tcPr marL="91425" marR="91425" marT="91425" marB="91425"/>
                </a:tc>
                <a:extLst>
                  <a:ext uri="{0D108BD9-81ED-4DB2-BD59-A6C34878D82A}">
                    <a16:rowId xmlns:a16="http://schemas.microsoft.com/office/drawing/2014/main" val="10001"/>
                  </a:ext>
                </a:extLst>
              </a:tr>
              <a:tr h="548600">
                <a:tc>
                  <a:txBody>
                    <a:bodyPr/>
                    <a:lstStyle/>
                    <a:p>
                      <a:pPr marL="0" lvl="0" indent="0" algn="r" rtl="0">
                        <a:spcBef>
                          <a:spcPts val="0"/>
                        </a:spcBef>
                        <a:spcAft>
                          <a:spcPts val="0"/>
                        </a:spcAft>
                        <a:buNone/>
                      </a:pPr>
                      <a:r>
                        <a:rPr lang="en" sz="2400"/>
                        <a:t>1111</a:t>
                      </a:r>
                      <a:endParaRPr sz="2400"/>
                    </a:p>
                  </a:txBody>
                  <a:tcPr marL="91425" marR="91425" marT="91425" marB="91425"/>
                </a:tc>
                <a:tc>
                  <a:txBody>
                    <a:bodyPr/>
                    <a:lstStyle/>
                    <a:p>
                      <a:pPr marL="0" lvl="0" indent="0" algn="r" rtl="0">
                        <a:spcBef>
                          <a:spcPts val="0"/>
                        </a:spcBef>
                        <a:spcAft>
                          <a:spcPts val="0"/>
                        </a:spcAft>
                        <a:buNone/>
                      </a:pPr>
                      <a:r>
                        <a:rPr lang="en" sz="2400"/>
                        <a:t>12:45</a:t>
                      </a:r>
                      <a:endParaRPr sz="2400"/>
                    </a:p>
                  </a:txBody>
                  <a:tcPr marL="91425" marR="91425" marT="91425" marB="91425"/>
                </a:tc>
                <a:tc>
                  <a:txBody>
                    <a:bodyPr/>
                    <a:lstStyle/>
                    <a:p>
                      <a:pPr marL="0" lvl="0" indent="0" algn="r" rtl="0">
                        <a:spcBef>
                          <a:spcPts val="0"/>
                        </a:spcBef>
                        <a:spcAft>
                          <a:spcPts val="0"/>
                        </a:spcAft>
                        <a:buNone/>
                      </a:pPr>
                      <a:r>
                        <a:rPr lang="en" sz="2400"/>
                        <a:t>…</a:t>
                      </a:r>
                      <a:endParaRPr sz="2400"/>
                    </a:p>
                  </a:txBody>
                  <a:tcPr marL="91425" marR="91425" marT="91425" marB="91425"/>
                </a:tc>
                <a:extLst>
                  <a:ext uri="{0D108BD9-81ED-4DB2-BD59-A6C34878D82A}">
                    <a16:rowId xmlns:a16="http://schemas.microsoft.com/office/drawing/2014/main" val="10002"/>
                  </a:ext>
                </a:extLst>
              </a:tr>
              <a:tr h="548600">
                <a:tc>
                  <a:txBody>
                    <a:bodyPr/>
                    <a:lstStyle/>
                    <a:p>
                      <a:pPr marL="0" lvl="0" indent="0" algn="r" rtl="0">
                        <a:spcBef>
                          <a:spcPts val="0"/>
                        </a:spcBef>
                        <a:spcAft>
                          <a:spcPts val="0"/>
                        </a:spcAft>
                        <a:buNone/>
                      </a:pPr>
                      <a:r>
                        <a:rPr lang="en" sz="2400"/>
                        <a:t>2222</a:t>
                      </a:r>
                      <a:endParaRPr sz="2400"/>
                    </a:p>
                  </a:txBody>
                  <a:tcPr marL="91425" marR="91425" marT="91425" marB="91425"/>
                </a:tc>
                <a:tc>
                  <a:txBody>
                    <a:bodyPr/>
                    <a:lstStyle/>
                    <a:p>
                      <a:pPr marL="0" lvl="0" indent="0" algn="r" rtl="0">
                        <a:spcBef>
                          <a:spcPts val="0"/>
                        </a:spcBef>
                        <a:spcAft>
                          <a:spcPts val="0"/>
                        </a:spcAft>
                        <a:buNone/>
                      </a:pPr>
                      <a:r>
                        <a:rPr lang="en" sz="2400"/>
                        <a:t>09:15</a:t>
                      </a:r>
                      <a:endParaRPr sz="2400"/>
                    </a:p>
                  </a:txBody>
                  <a:tcPr marL="91425" marR="91425" marT="91425" marB="91425"/>
                </a:tc>
                <a:tc>
                  <a:txBody>
                    <a:bodyPr/>
                    <a:lstStyle/>
                    <a:p>
                      <a:pPr marL="0" lvl="0" indent="0" algn="r" rtl="0">
                        <a:spcBef>
                          <a:spcPts val="0"/>
                        </a:spcBef>
                        <a:spcAft>
                          <a:spcPts val="0"/>
                        </a:spcAft>
                        <a:buNone/>
                      </a:pPr>
                      <a:r>
                        <a:rPr lang="en" sz="2400"/>
                        <a:t>…</a:t>
                      </a:r>
                      <a:endParaRPr sz="2400"/>
                    </a:p>
                  </a:txBody>
                  <a:tcPr marL="91425" marR="91425" marT="91425" marB="91425"/>
                </a:tc>
                <a:extLst>
                  <a:ext uri="{0D108BD9-81ED-4DB2-BD59-A6C34878D82A}">
                    <a16:rowId xmlns:a16="http://schemas.microsoft.com/office/drawing/2014/main" val="10003"/>
                  </a:ext>
                </a:extLst>
              </a:tr>
              <a:tr h="548600">
                <a:tc>
                  <a:txBody>
                    <a:bodyPr/>
                    <a:lstStyle/>
                    <a:p>
                      <a:pPr marL="0" lvl="0" indent="0" algn="r" rtl="0">
                        <a:spcBef>
                          <a:spcPts val="0"/>
                        </a:spcBef>
                        <a:spcAft>
                          <a:spcPts val="0"/>
                        </a:spcAft>
                        <a:buNone/>
                      </a:pPr>
                      <a:r>
                        <a:rPr lang="en" sz="2400"/>
                        <a:t>2222</a:t>
                      </a:r>
                      <a:endParaRPr sz="2400"/>
                    </a:p>
                  </a:txBody>
                  <a:tcPr marL="91425" marR="91425" marT="91425" marB="91425"/>
                </a:tc>
                <a:tc>
                  <a:txBody>
                    <a:bodyPr/>
                    <a:lstStyle/>
                    <a:p>
                      <a:pPr marL="0" lvl="0" indent="0" algn="r" rtl="0">
                        <a:spcBef>
                          <a:spcPts val="0"/>
                        </a:spcBef>
                        <a:spcAft>
                          <a:spcPts val="0"/>
                        </a:spcAft>
                        <a:buNone/>
                      </a:pPr>
                      <a:r>
                        <a:rPr lang="en" sz="2400"/>
                        <a:t>10:20</a:t>
                      </a:r>
                      <a:endParaRPr sz="2400"/>
                    </a:p>
                  </a:txBody>
                  <a:tcPr marL="91425" marR="91425" marT="91425" marB="91425"/>
                </a:tc>
                <a:tc>
                  <a:txBody>
                    <a:bodyPr/>
                    <a:lstStyle/>
                    <a:p>
                      <a:pPr marL="0" lvl="0" indent="0" algn="r" rtl="0">
                        <a:spcBef>
                          <a:spcPts val="0"/>
                        </a:spcBef>
                        <a:spcAft>
                          <a:spcPts val="0"/>
                        </a:spcAft>
                        <a:buNone/>
                      </a:pPr>
                      <a:r>
                        <a:rPr lang="en" sz="2400"/>
                        <a:t>…</a:t>
                      </a:r>
                      <a:endParaRPr sz="2400"/>
                    </a:p>
                  </a:txBody>
                  <a:tcPr marL="91425" marR="91425" marT="91425" marB="91425"/>
                </a:tc>
                <a:extLst>
                  <a:ext uri="{0D108BD9-81ED-4DB2-BD59-A6C34878D82A}">
                    <a16:rowId xmlns:a16="http://schemas.microsoft.com/office/drawing/2014/main" val="10004"/>
                  </a:ext>
                </a:extLst>
              </a:tr>
            </a:tbl>
          </a:graphicData>
        </a:graphic>
      </p:graphicFrame>
      <p:sp>
        <p:nvSpPr>
          <p:cNvPr id="593" name="Google Shape;593;p35"/>
          <p:cNvSpPr txBox="1"/>
          <p:nvPr/>
        </p:nvSpPr>
        <p:spPr>
          <a:xfrm>
            <a:off x="311725" y="2771675"/>
            <a:ext cx="1615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Roboto"/>
                <a:ea typeface="Roboto"/>
                <a:cs typeface="Roboto"/>
                <a:sym typeface="Roboto"/>
              </a:rPr>
              <a:t>User 1111’s records</a:t>
            </a:r>
            <a:endParaRPr sz="1600">
              <a:latin typeface="Roboto"/>
              <a:ea typeface="Roboto"/>
              <a:cs typeface="Roboto"/>
              <a:sym typeface="Roboto"/>
            </a:endParaRPr>
          </a:p>
        </p:txBody>
      </p:sp>
      <p:sp>
        <p:nvSpPr>
          <p:cNvPr id="594" name="Google Shape;594;p35"/>
          <p:cNvSpPr txBox="1"/>
          <p:nvPr/>
        </p:nvSpPr>
        <p:spPr>
          <a:xfrm>
            <a:off x="311725" y="3885575"/>
            <a:ext cx="1615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Roboto"/>
                <a:ea typeface="Roboto"/>
                <a:cs typeface="Roboto"/>
                <a:sym typeface="Roboto"/>
              </a:rPr>
              <a:t>User 2222’s records</a:t>
            </a:r>
            <a:endParaRPr sz="1600">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93"/>
                                        </p:tgtEl>
                                        <p:attrNameLst>
                                          <p:attrName>style.visibility</p:attrName>
                                        </p:attrNameLst>
                                      </p:cBhvr>
                                      <p:to>
                                        <p:strVal val="visible"/>
                                      </p:to>
                                    </p:set>
                                    <p:animEffect transition="in" filter="fade">
                                      <p:cBhvr>
                                        <p:cTn id="7" dur="1500"/>
                                        <p:tgtEl>
                                          <p:spTgt spid="593"/>
                                        </p:tgtEl>
                                      </p:cBhvr>
                                    </p:animEffect>
                                  </p:childTnLst>
                                </p:cTn>
                              </p:par>
                              <p:par>
                                <p:cTn id="8" presetID="10" presetClass="entr" presetSubtype="0" fill="hold" nodeType="withEffect">
                                  <p:stCondLst>
                                    <p:cond delay="0"/>
                                  </p:stCondLst>
                                  <p:childTnLst>
                                    <p:set>
                                      <p:cBhvr>
                                        <p:cTn id="9" dur="1" fill="hold">
                                          <p:stCondLst>
                                            <p:cond delay="0"/>
                                          </p:stCondLst>
                                        </p:cTn>
                                        <p:tgtEl>
                                          <p:spTgt spid="590"/>
                                        </p:tgtEl>
                                        <p:attrNameLst>
                                          <p:attrName>style.visibility</p:attrName>
                                        </p:attrNameLst>
                                      </p:cBhvr>
                                      <p:to>
                                        <p:strVal val="visible"/>
                                      </p:to>
                                    </p:set>
                                    <p:animEffect transition="in" filter="fade">
                                      <p:cBhvr>
                                        <p:cTn id="10" dur="1500"/>
                                        <p:tgtEl>
                                          <p:spTgt spid="590"/>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594"/>
                                        </p:tgtEl>
                                        <p:attrNameLst>
                                          <p:attrName>style.visibility</p:attrName>
                                        </p:attrNameLst>
                                      </p:cBhvr>
                                      <p:to>
                                        <p:strVal val="visible"/>
                                      </p:to>
                                    </p:set>
                                    <p:animEffect transition="in" filter="fade">
                                      <p:cBhvr>
                                        <p:cTn id="14" dur="1500"/>
                                        <p:tgtEl>
                                          <p:spTgt spid="594"/>
                                        </p:tgtEl>
                                      </p:cBhvr>
                                    </p:animEffect>
                                  </p:childTnLst>
                                </p:cTn>
                              </p:par>
                              <p:par>
                                <p:cTn id="15" presetID="10" presetClass="entr" presetSubtype="0" fill="hold" nodeType="withEffect">
                                  <p:stCondLst>
                                    <p:cond delay="0"/>
                                  </p:stCondLst>
                                  <p:childTnLst>
                                    <p:set>
                                      <p:cBhvr>
                                        <p:cTn id="16" dur="1" fill="hold">
                                          <p:stCondLst>
                                            <p:cond delay="0"/>
                                          </p:stCondLst>
                                        </p:cTn>
                                        <p:tgtEl>
                                          <p:spTgt spid="589"/>
                                        </p:tgtEl>
                                        <p:attrNameLst>
                                          <p:attrName>style.visibility</p:attrName>
                                        </p:attrNameLst>
                                      </p:cBhvr>
                                      <p:to>
                                        <p:strVal val="visible"/>
                                      </p:to>
                                    </p:set>
                                    <p:animEffect transition="in" filter="fade">
                                      <p:cBhvr>
                                        <p:cTn id="17" dur="1500"/>
                                        <p:tgtEl>
                                          <p:spTgt spid="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graphicFrame>
        <p:nvGraphicFramePr>
          <p:cNvPr id="599" name="Google Shape;599;p36"/>
          <p:cNvGraphicFramePr/>
          <p:nvPr/>
        </p:nvGraphicFramePr>
        <p:xfrm>
          <a:off x="311725" y="1919655"/>
          <a:ext cx="5551900" cy="3025415"/>
        </p:xfrm>
        <a:graphic>
          <a:graphicData uri="http://schemas.openxmlformats.org/drawingml/2006/table">
            <a:tbl>
              <a:tblPr>
                <a:noFill/>
                <a:tableStyleId>{FCBEF7A9-CA69-4F38-84B8-6F948A9AEC1F}</a:tableStyleId>
              </a:tblPr>
              <a:tblGrid>
                <a:gridCol w="2078000">
                  <a:extLst>
                    <a:ext uri="{9D8B030D-6E8A-4147-A177-3AD203B41FA5}">
                      <a16:colId xmlns:a16="http://schemas.microsoft.com/office/drawing/2014/main" val="20000"/>
                    </a:ext>
                  </a:extLst>
                </a:gridCol>
                <a:gridCol w="2116750">
                  <a:extLst>
                    <a:ext uri="{9D8B030D-6E8A-4147-A177-3AD203B41FA5}">
                      <a16:colId xmlns:a16="http://schemas.microsoft.com/office/drawing/2014/main" val="20001"/>
                    </a:ext>
                  </a:extLst>
                </a:gridCol>
                <a:gridCol w="1357150">
                  <a:extLst>
                    <a:ext uri="{9D8B030D-6E8A-4147-A177-3AD203B41FA5}">
                      <a16:colId xmlns:a16="http://schemas.microsoft.com/office/drawing/2014/main" val="20002"/>
                    </a:ext>
                  </a:extLst>
                </a:gridCol>
              </a:tblGrid>
              <a:tr h="830975">
                <a:tc>
                  <a:txBody>
                    <a:bodyPr/>
                    <a:lstStyle/>
                    <a:p>
                      <a:pPr marL="0" lvl="0" indent="0" algn="l" rtl="0">
                        <a:spcBef>
                          <a:spcPts val="0"/>
                        </a:spcBef>
                        <a:spcAft>
                          <a:spcPts val="0"/>
                        </a:spcAft>
                        <a:buNone/>
                      </a:pPr>
                      <a:r>
                        <a:rPr lang="en" sz="2400"/>
                        <a:t>Match Key ▼ </a:t>
                      </a:r>
                      <a:endParaRPr sz="2400"/>
                    </a:p>
                  </a:txBody>
                  <a:tcPr marL="91425" marR="91425" marT="91425" marB="91425">
                    <a:solidFill>
                      <a:srgbClr val="FFFFFF"/>
                    </a:solidFill>
                  </a:tcPr>
                </a:tc>
                <a:tc>
                  <a:txBody>
                    <a:bodyPr/>
                    <a:lstStyle/>
                    <a:p>
                      <a:pPr marL="0" lvl="0" indent="0" algn="l" rtl="0">
                        <a:spcBef>
                          <a:spcPts val="0"/>
                        </a:spcBef>
                        <a:spcAft>
                          <a:spcPts val="0"/>
                        </a:spcAft>
                        <a:buNone/>
                      </a:pPr>
                      <a:r>
                        <a:rPr lang="en" sz="2400"/>
                        <a:t>Timestamp</a:t>
                      </a:r>
                      <a:endParaRPr sz="2400"/>
                    </a:p>
                  </a:txBody>
                  <a:tcPr marL="91425" marR="91425" marT="91425" marB="91425">
                    <a:solidFill>
                      <a:srgbClr val="FFFFFF"/>
                    </a:solidFill>
                  </a:tcPr>
                </a:tc>
                <a:tc>
                  <a:txBody>
                    <a:bodyPr/>
                    <a:lstStyle/>
                    <a:p>
                      <a:pPr marL="0" lvl="0" indent="0" algn="l" rtl="0">
                        <a:spcBef>
                          <a:spcPts val="0"/>
                        </a:spcBef>
                        <a:spcAft>
                          <a:spcPts val="0"/>
                        </a:spcAft>
                        <a:buNone/>
                      </a:pPr>
                      <a:r>
                        <a:rPr lang="en" sz="2400"/>
                        <a:t>Payload</a:t>
                      </a:r>
                      <a:endParaRPr sz="2400"/>
                    </a:p>
                  </a:txBody>
                  <a:tcPr marL="91425" marR="91425" marT="91425" marB="91425">
                    <a:solidFill>
                      <a:srgbClr val="FFFFFF"/>
                    </a:solidFill>
                  </a:tcPr>
                </a:tc>
                <a:extLst>
                  <a:ext uri="{0D108BD9-81ED-4DB2-BD59-A6C34878D82A}">
                    <a16:rowId xmlns:a16="http://schemas.microsoft.com/office/drawing/2014/main" val="10000"/>
                  </a:ext>
                </a:extLst>
              </a:tr>
              <a:tr h="548600">
                <a:tc>
                  <a:txBody>
                    <a:bodyPr/>
                    <a:lstStyle/>
                    <a:p>
                      <a:pPr marL="0" lvl="0" indent="0" algn="r" rtl="0">
                        <a:spcBef>
                          <a:spcPts val="0"/>
                        </a:spcBef>
                        <a:spcAft>
                          <a:spcPts val="0"/>
                        </a:spcAft>
                        <a:buNone/>
                      </a:pPr>
                      <a:r>
                        <a:rPr lang="en" sz="2400"/>
                        <a:t>[1111]</a:t>
                      </a:r>
                      <a:endParaRPr sz="2400"/>
                    </a:p>
                  </a:txBody>
                  <a:tcPr marL="91425" marR="91425" marT="91425" marB="91425">
                    <a:solidFill>
                      <a:srgbClr val="FFFFFF"/>
                    </a:solidFill>
                  </a:tcPr>
                </a:tc>
                <a:tc>
                  <a:txBody>
                    <a:bodyPr/>
                    <a:lstStyle/>
                    <a:p>
                      <a:pPr marL="0" lvl="0" indent="0" algn="r" rtl="0">
                        <a:spcBef>
                          <a:spcPts val="0"/>
                        </a:spcBef>
                        <a:spcAft>
                          <a:spcPts val="0"/>
                        </a:spcAft>
                        <a:buNone/>
                      </a:pPr>
                      <a:r>
                        <a:rPr lang="en" sz="2400"/>
                        <a:t>[08:30]</a:t>
                      </a:r>
                      <a:endParaRPr sz="2400"/>
                    </a:p>
                  </a:txBody>
                  <a:tcPr marL="91425" marR="91425" marT="91425" marB="91425">
                    <a:solidFill>
                      <a:srgbClr val="FFFFFF"/>
                    </a:solidFill>
                  </a:tcPr>
                </a:tc>
                <a:tc>
                  <a:txBody>
                    <a:bodyPr/>
                    <a:lstStyle/>
                    <a:p>
                      <a:pPr marL="0" lvl="0" indent="0" algn="r" rtl="0">
                        <a:spcBef>
                          <a:spcPts val="0"/>
                        </a:spcBef>
                        <a:spcAft>
                          <a:spcPts val="0"/>
                        </a:spcAft>
                        <a:buNone/>
                      </a:pPr>
                      <a:r>
                        <a:rPr lang="en" sz="2400"/>
                        <a:t>…</a:t>
                      </a:r>
                      <a:endParaRPr sz="2400"/>
                    </a:p>
                  </a:txBody>
                  <a:tcPr marL="91425" marR="91425" marT="91425" marB="91425">
                    <a:solidFill>
                      <a:srgbClr val="FFFFFF"/>
                    </a:solidFill>
                  </a:tcPr>
                </a:tc>
                <a:extLst>
                  <a:ext uri="{0D108BD9-81ED-4DB2-BD59-A6C34878D82A}">
                    <a16:rowId xmlns:a16="http://schemas.microsoft.com/office/drawing/2014/main" val="10001"/>
                  </a:ext>
                </a:extLst>
              </a:tr>
              <a:tr h="548600">
                <a:tc>
                  <a:txBody>
                    <a:bodyPr/>
                    <a:lstStyle/>
                    <a:p>
                      <a:pPr marL="0" lvl="0" indent="0" algn="r" rtl="0">
                        <a:spcBef>
                          <a:spcPts val="0"/>
                        </a:spcBef>
                        <a:spcAft>
                          <a:spcPts val="0"/>
                        </a:spcAft>
                        <a:buNone/>
                      </a:pPr>
                      <a:r>
                        <a:rPr lang="en" sz="2400"/>
                        <a:t>[1111]</a:t>
                      </a:r>
                      <a:endParaRPr sz="2400"/>
                    </a:p>
                  </a:txBody>
                  <a:tcPr marL="91425" marR="91425" marT="91425" marB="91425">
                    <a:solidFill>
                      <a:srgbClr val="FFFFFF"/>
                    </a:solidFill>
                  </a:tcPr>
                </a:tc>
                <a:tc>
                  <a:txBody>
                    <a:bodyPr/>
                    <a:lstStyle/>
                    <a:p>
                      <a:pPr marL="0" lvl="0" indent="0" algn="r" rtl="0">
                        <a:spcBef>
                          <a:spcPts val="0"/>
                        </a:spcBef>
                        <a:spcAft>
                          <a:spcPts val="0"/>
                        </a:spcAft>
                        <a:buNone/>
                      </a:pPr>
                      <a:r>
                        <a:rPr lang="en" sz="2400"/>
                        <a:t>[12:45]</a:t>
                      </a:r>
                      <a:endParaRPr sz="2400"/>
                    </a:p>
                  </a:txBody>
                  <a:tcPr marL="91425" marR="91425" marT="91425" marB="91425">
                    <a:solidFill>
                      <a:srgbClr val="FFFFFF"/>
                    </a:solidFill>
                  </a:tcPr>
                </a:tc>
                <a:tc>
                  <a:txBody>
                    <a:bodyPr/>
                    <a:lstStyle/>
                    <a:p>
                      <a:pPr marL="0" lvl="0" indent="0" algn="r" rtl="0">
                        <a:spcBef>
                          <a:spcPts val="0"/>
                        </a:spcBef>
                        <a:spcAft>
                          <a:spcPts val="0"/>
                        </a:spcAft>
                        <a:buNone/>
                      </a:pPr>
                      <a:r>
                        <a:rPr lang="en" sz="2400"/>
                        <a:t>…</a:t>
                      </a:r>
                      <a:endParaRPr sz="2400"/>
                    </a:p>
                  </a:txBody>
                  <a:tcPr marL="91425" marR="91425" marT="91425" marB="91425">
                    <a:solidFill>
                      <a:srgbClr val="FFFFFF"/>
                    </a:solidFill>
                  </a:tcPr>
                </a:tc>
                <a:extLst>
                  <a:ext uri="{0D108BD9-81ED-4DB2-BD59-A6C34878D82A}">
                    <a16:rowId xmlns:a16="http://schemas.microsoft.com/office/drawing/2014/main" val="10002"/>
                  </a:ext>
                </a:extLst>
              </a:tr>
              <a:tr h="548600">
                <a:tc>
                  <a:txBody>
                    <a:bodyPr/>
                    <a:lstStyle/>
                    <a:p>
                      <a:pPr marL="0" lvl="0" indent="0" algn="r" rtl="0">
                        <a:spcBef>
                          <a:spcPts val="0"/>
                        </a:spcBef>
                        <a:spcAft>
                          <a:spcPts val="0"/>
                        </a:spcAft>
                        <a:buNone/>
                      </a:pPr>
                      <a:r>
                        <a:rPr lang="en" sz="2400"/>
                        <a:t>[2222]</a:t>
                      </a:r>
                      <a:endParaRPr sz="2400"/>
                    </a:p>
                  </a:txBody>
                  <a:tcPr marL="91425" marR="91425" marT="91425" marB="91425">
                    <a:solidFill>
                      <a:srgbClr val="FFFFFF"/>
                    </a:solidFill>
                  </a:tcPr>
                </a:tc>
                <a:tc>
                  <a:txBody>
                    <a:bodyPr/>
                    <a:lstStyle/>
                    <a:p>
                      <a:pPr marL="0" lvl="0" indent="0" algn="r" rtl="0">
                        <a:spcBef>
                          <a:spcPts val="0"/>
                        </a:spcBef>
                        <a:spcAft>
                          <a:spcPts val="0"/>
                        </a:spcAft>
                        <a:buNone/>
                      </a:pPr>
                      <a:r>
                        <a:rPr lang="en" sz="2400"/>
                        <a:t>[09:15]</a:t>
                      </a:r>
                      <a:endParaRPr sz="2400"/>
                    </a:p>
                  </a:txBody>
                  <a:tcPr marL="91425" marR="91425" marT="91425" marB="91425">
                    <a:solidFill>
                      <a:srgbClr val="FFFFFF"/>
                    </a:solidFill>
                  </a:tcPr>
                </a:tc>
                <a:tc>
                  <a:txBody>
                    <a:bodyPr/>
                    <a:lstStyle/>
                    <a:p>
                      <a:pPr marL="0" lvl="0" indent="0" algn="r" rtl="0">
                        <a:spcBef>
                          <a:spcPts val="0"/>
                        </a:spcBef>
                        <a:spcAft>
                          <a:spcPts val="0"/>
                        </a:spcAft>
                        <a:buNone/>
                      </a:pPr>
                      <a:r>
                        <a:rPr lang="en" sz="2400"/>
                        <a:t>…</a:t>
                      </a:r>
                      <a:endParaRPr sz="2400"/>
                    </a:p>
                  </a:txBody>
                  <a:tcPr marL="91425" marR="91425" marT="91425" marB="91425">
                    <a:solidFill>
                      <a:srgbClr val="FFFFFF"/>
                    </a:solidFill>
                  </a:tcPr>
                </a:tc>
                <a:extLst>
                  <a:ext uri="{0D108BD9-81ED-4DB2-BD59-A6C34878D82A}">
                    <a16:rowId xmlns:a16="http://schemas.microsoft.com/office/drawing/2014/main" val="10003"/>
                  </a:ext>
                </a:extLst>
              </a:tr>
              <a:tr h="548600">
                <a:tc>
                  <a:txBody>
                    <a:bodyPr/>
                    <a:lstStyle/>
                    <a:p>
                      <a:pPr marL="0" lvl="0" indent="0" algn="r" rtl="0">
                        <a:spcBef>
                          <a:spcPts val="0"/>
                        </a:spcBef>
                        <a:spcAft>
                          <a:spcPts val="0"/>
                        </a:spcAft>
                        <a:buNone/>
                      </a:pPr>
                      <a:r>
                        <a:rPr lang="en" sz="2400"/>
                        <a:t>[2222]</a:t>
                      </a:r>
                      <a:endParaRPr sz="2400"/>
                    </a:p>
                  </a:txBody>
                  <a:tcPr marL="91425" marR="91425" marT="91425" marB="91425">
                    <a:solidFill>
                      <a:srgbClr val="FFFFFF"/>
                    </a:solidFill>
                  </a:tcPr>
                </a:tc>
                <a:tc>
                  <a:txBody>
                    <a:bodyPr/>
                    <a:lstStyle/>
                    <a:p>
                      <a:pPr marL="0" lvl="0" indent="0" algn="r" rtl="0">
                        <a:spcBef>
                          <a:spcPts val="0"/>
                        </a:spcBef>
                        <a:spcAft>
                          <a:spcPts val="0"/>
                        </a:spcAft>
                        <a:buNone/>
                      </a:pPr>
                      <a:r>
                        <a:rPr lang="en" sz="2400"/>
                        <a:t>[10:20]</a:t>
                      </a:r>
                      <a:endParaRPr sz="2400"/>
                    </a:p>
                  </a:txBody>
                  <a:tcPr marL="91425" marR="91425" marT="91425" marB="91425">
                    <a:solidFill>
                      <a:srgbClr val="FFFFFF"/>
                    </a:solidFill>
                  </a:tcPr>
                </a:tc>
                <a:tc>
                  <a:txBody>
                    <a:bodyPr/>
                    <a:lstStyle/>
                    <a:p>
                      <a:pPr marL="0" lvl="0" indent="0" algn="r" rtl="0">
                        <a:spcBef>
                          <a:spcPts val="0"/>
                        </a:spcBef>
                        <a:spcAft>
                          <a:spcPts val="0"/>
                        </a:spcAft>
                        <a:buNone/>
                      </a:pPr>
                      <a:r>
                        <a:rPr lang="en" sz="2400"/>
                        <a:t>…</a:t>
                      </a:r>
                      <a:endParaRPr sz="2400"/>
                    </a:p>
                  </a:txBody>
                  <a:tcPr marL="91425" marR="91425" marT="91425" marB="91425">
                    <a:solidFill>
                      <a:srgbClr val="FFFFFF"/>
                    </a:solidFill>
                  </a:tcPr>
                </a:tc>
                <a:extLst>
                  <a:ext uri="{0D108BD9-81ED-4DB2-BD59-A6C34878D82A}">
                    <a16:rowId xmlns:a16="http://schemas.microsoft.com/office/drawing/2014/main" val="10004"/>
                  </a:ext>
                </a:extLst>
              </a:tr>
            </a:tbl>
          </a:graphicData>
        </a:graphic>
      </p:graphicFrame>
      <p:sp>
        <p:nvSpPr>
          <p:cNvPr id="600" name="Google Shape;600;p3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Stable-Sorting Optimization</a:t>
            </a:r>
            <a:endParaRPr/>
          </a:p>
        </p:txBody>
      </p:sp>
      <p:graphicFrame>
        <p:nvGraphicFramePr>
          <p:cNvPr id="601" name="Google Shape;601;p36"/>
          <p:cNvGraphicFramePr/>
          <p:nvPr/>
        </p:nvGraphicFramePr>
        <p:xfrm>
          <a:off x="311725" y="1919655"/>
          <a:ext cx="5551925" cy="3025415"/>
        </p:xfrm>
        <a:graphic>
          <a:graphicData uri="http://schemas.openxmlformats.org/drawingml/2006/table">
            <a:tbl>
              <a:tblPr>
                <a:noFill/>
                <a:tableStyleId>{FCBEF7A9-CA69-4F38-84B8-6F948A9AEC1F}</a:tableStyleId>
              </a:tblPr>
              <a:tblGrid>
                <a:gridCol w="2078000">
                  <a:extLst>
                    <a:ext uri="{9D8B030D-6E8A-4147-A177-3AD203B41FA5}">
                      <a16:colId xmlns:a16="http://schemas.microsoft.com/office/drawing/2014/main" val="20000"/>
                    </a:ext>
                  </a:extLst>
                </a:gridCol>
                <a:gridCol w="2116750">
                  <a:extLst>
                    <a:ext uri="{9D8B030D-6E8A-4147-A177-3AD203B41FA5}">
                      <a16:colId xmlns:a16="http://schemas.microsoft.com/office/drawing/2014/main" val="20001"/>
                    </a:ext>
                  </a:extLst>
                </a:gridCol>
                <a:gridCol w="1357175">
                  <a:extLst>
                    <a:ext uri="{9D8B030D-6E8A-4147-A177-3AD203B41FA5}">
                      <a16:colId xmlns:a16="http://schemas.microsoft.com/office/drawing/2014/main" val="20002"/>
                    </a:ext>
                  </a:extLst>
                </a:gridCol>
              </a:tblGrid>
              <a:tr h="830975">
                <a:tc>
                  <a:txBody>
                    <a:bodyPr/>
                    <a:lstStyle/>
                    <a:p>
                      <a:pPr marL="0" lvl="0" indent="0" algn="l" rtl="0">
                        <a:spcBef>
                          <a:spcPts val="0"/>
                        </a:spcBef>
                        <a:spcAft>
                          <a:spcPts val="0"/>
                        </a:spcAft>
                        <a:buNone/>
                      </a:pPr>
                      <a:r>
                        <a:rPr lang="en" sz="2400"/>
                        <a:t>Match Key </a:t>
                      </a:r>
                      <a:endParaRPr sz="2400"/>
                    </a:p>
                  </a:txBody>
                  <a:tcPr marL="91425" marR="91425" marT="91425" marB="91425">
                    <a:solidFill>
                      <a:srgbClr val="FFFFFF"/>
                    </a:solidFill>
                  </a:tcPr>
                </a:tc>
                <a:tc>
                  <a:txBody>
                    <a:bodyPr/>
                    <a:lstStyle/>
                    <a:p>
                      <a:pPr marL="0" lvl="0" indent="0" algn="l" rtl="0">
                        <a:spcBef>
                          <a:spcPts val="0"/>
                        </a:spcBef>
                        <a:spcAft>
                          <a:spcPts val="0"/>
                        </a:spcAft>
                        <a:buNone/>
                      </a:pPr>
                      <a:r>
                        <a:rPr lang="en" sz="2400"/>
                        <a:t>Timestamp ▼</a:t>
                      </a:r>
                      <a:endParaRPr sz="2400"/>
                    </a:p>
                  </a:txBody>
                  <a:tcPr marL="91425" marR="91425" marT="91425" marB="91425">
                    <a:solidFill>
                      <a:srgbClr val="FFFFFF"/>
                    </a:solidFill>
                  </a:tcPr>
                </a:tc>
                <a:tc>
                  <a:txBody>
                    <a:bodyPr/>
                    <a:lstStyle/>
                    <a:p>
                      <a:pPr marL="0" lvl="0" indent="0" algn="l" rtl="0">
                        <a:spcBef>
                          <a:spcPts val="0"/>
                        </a:spcBef>
                        <a:spcAft>
                          <a:spcPts val="0"/>
                        </a:spcAft>
                        <a:buNone/>
                      </a:pPr>
                      <a:r>
                        <a:rPr lang="en" sz="2400"/>
                        <a:t>Payload</a:t>
                      </a:r>
                      <a:endParaRPr sz="2400"/>
                    </a:p>
                  </a:txBody>
                  <a:tcPr marL="91425" marR="91425" marT="91425" marB="91425">
                    <a:solidFill>
                      <a:srgbClr val="FFFFFF"/>
                    </a:solidFill>
                  </a:tcPr>
                </a:tc>
                <a:extLst>
                  <a:ext uri="{0D108BD9-81ED-4DB2-BD59-A6C34878D82A}">
                    <a16:rowId xmlns:a16="http://schemas.microsoft.com/office/drawing/2014/main" val="10000"/>
                  </a:ext>
                </a:extLst>
              </a:tr>
              <a:tr h="528650">
                <a:tc>
                  <a:txBody>
                    <a:bodyPr/>
                    <a:lstStyle/>
                    <a:p>
                      <a:pPr marL="0" lvl="0" indent="0" algn="r" rtl="0">
                        <a:spcBef>
                          <a:spcPts val="0"/>
                        </a:spcBef>
                        <a:spcAft>
                          <a:spcPts val="0"/>
                        </a:spcAft>
                        <a:buNone/>
                      </a:pPr>
                      <a:r>
                        <a:rPr lang="en" sz="2400"/>
                        <a:t>🔒🔒🔒</a:t>
                      </a:r>
                      <a:endParaRPr sz="2400"/>
                    </a:p>
                  </a:txBody>
                  <a:tcPr marL="91425" marR="91425" marT="91425" marB="91425">
                    <a:solidFill>
                      <a:srgbClr val="FFFFFF"/>
                    </a:solidFill>
                  </a:tcPr>
                </a:tc>
                <a:tc>
                  <a:txBody>
                    <a:bodyPr/>
                    <a:lstStyle/>
                    <a:p>
                      <a:pPr marL="0" lvl="0" indent="0" algn="r" rtl="0">
                        <a:spcBef>
                          <a:spcPts val="0"/>
                        </a:spcBef>
                        <a:spcAft>
                          <a:spcPts val="0"/>
                        </a:spcAft>
                        <a:buNone/>
                      </a:pPr>
                      <a:r>
                        <a:rPr lang="en" sz="2400"/>
                        <a:t>08:30</a:t>
                      </a:r>
                      <a:endParaRPr sz="2400"/>
                    </a:p>
                  </a:txBody>
                  <a:tcPr marL="91425" marR="91425" marT="91425" marB="91425">
                    <a:solidFill>
                      <a:srgbClr val="FFFFFF"/>
                    </a:solidFill>
                  </a:tcPr>
                </a:tc>
                <a:tc>
                  <a:txBody>
                    <a:bodyPr/>
                    <a:lstStyle/>
                    <a:p>
                      <a:pPr marL="0" lvl="0" indent="0" algn="r" rtl="0">
                        <a:spcBef>
                          <a:spcPts val="0"/>
                        </a:spcBef>
                        <a:spcAft>
                          <a:spcPts val="0"/>
                        </a:spcAft>
                        <a:buNone/>
                      </a:pPr>
                      <a:r>
                        <a:rPr lang="en" sz="2400"/>
                        <a:t>…</a:t>
                      </a:r>
                      <a:endParaRPr sz="2400"/>
                    </a:p>
                  </a:txBody>
                  <a:tcPr marL="91425" marR="91425" marT="91425" marB="91425">
                    <a:solidFill>
                      <a:srgbClr val="FFFFFF"/>
                    </a:solidFill>
                  </a:tcPr>
                </a:tc>
                <a:extLst>
                  <a:ext uri="{0D108BD9-81ED-4DB2-BD59-A6C34878D82A}">
                    <a16:rowId xmlns:a16="http://schemas.microsoft.com/office/drawing/2014/main" val="10001"/>
                  </a:ext>
                </a:extLst>
              </a:tr>
              <a:tr h="528650">
                <a:tc>
                  <a:txBody>
                    <a:bodyPr/>
                    <a:lstStyle/>
                    <a:p>
                      <a:pPr marL="0" lvl="0" indent="0" algn="r" rtl="0">
                        <a:spcBef>
                          <a:spcPts val="0"/>
                        </a:spcBef>
                        <a:spcAft>
                          <a:spcPts val="0"/>
                        </a:spcAft>
                        <a:buNone/>
                      </a:pPr>
                      <a:r>
                        <a:rPr lang="en" sz="2400"/>
                        <a:t>🔒🔒🔒</a:t>
                      </a:r>
                      <a:endParaRPr sz="2400"/>
                    </a:p>
                  </a:txBody>
                  <a:tcPr marL="91425" marR="91425" marT="91425" marB="91425">
                    <a:solidFill>
                      <a:srgbClr val="FFFFFF"/>
                    </a:solidFill>
                  </a:tcPr>
                </a:tc>
                <a:tc>
                  <a:txBody>
                    <a:bodyPr/>
                    <a:lstStyle/>
                    <a:p>
                      <a:pPr marL="0" lvl="0" indent="0" algn="r" rtl="0">
                        <a:spcBef>
                          <a:spcPts val="0"/>
                        </a:spcBef>
                        <a:spcAft>
                          <a:spcPts val="0"/>
                        </a:spcAft>
                        <a:buNone/>
                      </a:pPr>
                      <a:r>
                        <a:rPr lang="en" sz="2400"/>
                        <a:t>09:15</a:t>
                      </a:r>
                      <a:endParaRPr sz="2400"/>
                    </a:p>
                  </a:txBody>
                  <a:tcPr marL="91425" marR="91425" marT="91425" marB="91425">
                    <a:solidFill>
                      <a:srgbClr val="FFFFFF"/>
                    </a:solidFill>
                  </a:tcPr>
                </a:tc>
                <a:tc>
                  <a:txBody>
                    <a:bodyPr/>
                    <a:lstStyle/>
                    <a:p>
                      <a:pPr marL="0" lvl="0" indent="0" algn="r" rtl="0">
                        <a:spcBef>
                          <a:spcPts val="0"/>
                        </a:spcBef>
                        <a:spcAft>
                          <a:spcPts val="0"/>
                        </a:spcAft>
                        <a:buNone/>
                      </a:pPr>
                      <a:r>
                        <a:rPr lang="en" sz="2400"/>
                        <a:t>…</a:t>
                      </a:r>
                      <a:endParaRPr sz="2400"/>
                    </a:p>
                  </a:txBody>
                  <a:tcPr marL="91425" marR="91425" marT="91425" marB="91425">
                    <a:solidFill>
                      <a:srgbClr val="FFFFFF"/>
                    </a:solidFill>
                  </a:tcPr>
                </a:tc>
                <a:extLst>
                  <a:ext uri="{0D108BD9-81ED-4DB2-BD59-A6C34878D82A}">
                    <a16:rowId xmlns:a16="http://schemas.microsoft.com/office/drawing/2014/main" val="10002"/>
                  </a:ext>
                </a:extLst>
              </a:tr>
              <a:tr h="528650">
                <a:tc>
                  <a:txBody>
                    <a:bodyPr/>
                    <a:lstStyle/>
                    <a:p>
                      <a:pPr marL="0" lvl="0" indent="0" algn="r" rtl="0">
                        <a:spcBef>
                          <a:spcPts val="0"/>
                        </a:spcBef>
                        <a:spcAft>
                          <a:spcPts val="0"/>
                        </a:spcAft>
                        <a:buNone/>
                      </a:pPr>
                      <a:r>
                        <a:rPr lang="en" sz="2400"/>
                        <a:t>🔒🔒🔒</a:t>
                      </a:r>
                      <a:endParaRPr sz="2400"/>
                    </a:p>
                  </a:txBody>
                  <a:tcPr marL="91425" marR="91425" marT="91425" marB="91425">
                    <a:solidFill>
                      <a:srgbClr val="FFFFFF"/>
                    </a:solidFill>
                  </a:tcPr>
                </a:tc>
                <a:tc>
                  <a:txBody>
                    <a:bodyPr/>
                    <a:lstStyle/>
                    <a:p>
                      <a:pPr marL="0" lvl="0" indent="0" algn="r" rtl="0">
                        <a:spcBef>
                          <a:spcPts val="0"/>
                        </a:spcBef>
                        <a:spcAft>
                          <a:spcPts val="0"/>
                        </a:spcAft>
                        <a:buNone/>
                      </a:pPr>
                      <a:r>
                        <a:rPr lang="en" sz="2400"/>
                        <a:t>10:20</a:t>
                      </a:r>
                      <a:endParaRPr sz="2400"/>
                    </a:p>
                  </a:txBody>
                  <a:tcPr marL="91425" marR="91425" marT="91425" marB="91425">
                    <a:solidFill>
                      <a:srgbClr val="FFFFFF"/>
                    </a:solidFill>
                  </a:tcPr>
                </a:tc>
                <a:tc>
                  <a:txBody>
                    <a:bodyPr/>
                    <a:lstStyle/>
                    <a:p>
                      <a:pPr marL="0" lvl="0" indent="0" algn="r" rtl="0">
                        <a:spcBef>
                          <a:spcPts val="0"/>
                        </a:spcBef>
                        <a:spcAft>
                          <a:spcPts val="0"/>
                        </a:spcAft>
                        <a:buNone/>
                      </a:pPr>
                      <a:r>
                        <a:rPr lang="en" sz="2400"/>
                        <a:t>…</a:t>
                      </a:r>
                      <a:endParaRPr sz="2400"/>
                    </a:p>
                  </a:txBody>
                  <a:tcPr marL="91425" marR="91425" marT="91425" marB="91425">
                    <a:solidFill>
                      <a:srgbClr val="FFFFFF"/>
                    </a:solidFill>
                  </a:tcPr>
                </a:tc>
                <a:extLst>
                  <a:ext uri="{0D108BD9-81ED-4DB2-BD59-A6C34878D82A}">
                    <a16:rowId xmlns:a16="http://schemas.microsoft.com/office/drawing/2014/main" val="10003"/>
                  </a:ext>
                </a:extLst>
              </a:tr>
              <a:tr h="528650">
                <a:tc>
                  <a:txBody>
                    <a:bodyPr/>
                    <a:lstStyle/>
                    <a:p>
                      <a:pPr marL="0" lvl="0" indent="0" algn="r" rtl="0">
                        <a:spcBef>
                          <a:spcPts val="0"/>
                        </a:spcBef>
                        <a:spcAft>
                          <a:spcPts val="0"/>
                        </a:spcAft>
                        <a:buNone/>
                      </a:pPr>
                      <a:r>
                        <a:rPr lang="en" sz="2400"/>
                        <a:t>🔒🔒🔒</a:t>
                      </a:r>
                      <a:endParaRPr sz="2400"/>
                    </a:p>
                  </a:txBody>
                  <a:tcPr marL="91425" marR="91425" marT="91425" marB="91425">
                    <a:solidFill>
                      <a:srgbClr val="FFFFFF"/>
                    </a:solidFill>
                  </a:tcPr>
                </a:tc>
                <a:tc>
                  <a:txBody>
                    <a:bodyPr/>
                    <a:lstStyle/>
                    <a:p>
                      <a:pPr marL="0" lvl="0" indent="0" algn="r" rtl="0">
                        <a:spcBef>
                          <a:spcPts val="0"/>
                        </a:spcBef>
                        <a:spcAft>
                          <a:spcPts val="0"/>
                        </a:spcAft>
                        <a:buNone/>
                      </a:pPr>
                      <a:r>
                        <a:rPr lang="en" sz="2400"/>
                        <a:t>12:45</a:t>
                      </a:r>
                      <a:endParaRPr sz="2400"/>
                    </a:p>
                  </a:txBody>
                  <a:tcPr marL="91425" marR="91425" marT="91425" marB="91425">
                    <a:solidFill>
                      <a:srgbClr val="FFFFFF"/>
                    </a:solidFill>
                  </a:tcPr>
                </a:tc>
                <a:tc>
                  <a:txBody>
                    <a:bodyPr/>
                    <a:lstStyle/>
                    <a:p>
                      <a:pPr marL="0" lvl="0" indent="0" algn="r" rtl="0">
                        <a:spcBef>
                          <a:spcPts val="0"/>
                        </a:spcBef>
                        <a:spcAft>
                          <a:spcPts val="0"/>
                        </a:spcAft>
                        <a:buNone/>
                      </a:pPr>
                      <a:r>
                        <a:rPr lang="en" sz="2400"/>
                        <a:t>…</a:t>
                      </a:r>
                      <a:endParaRPr sz="2400"/>
                    </a:p>
                  </a:txBody>
                  <a:tcPr marL="91425" marR="91425" marT="91425" marB="91425">
                    <a:solidFill>
                      <a:srgbClr val="FFFFFF"/>
                    </a:solidFill>
                  </a:tcPr>
                </a:tc>
                <a:extLst>
                  <a:ext uri="{0D108BD9-81ED-4DB2-BD59-A6C34878D82A}">
                    <a16:rowId xmlns:a16="http://schemas.microsoft.com/office/drawing/2014/main" val="10004"/>
                  </a:ext>
                </a:extLst>
              </a:tr>
            </a:tbl>
          </a:graphicData>
        </a:graphic>
      </p:graphicFrame>
      <p:sp>
        <p:nvSpPr>
          <p:cNvPr id="602" name="Google Shape;602;p36"/>
          <p:cNvSpPr txBox="1"/>
          <p:nvPr/>
        </p:nvSpPr>
        <p:spPr>
          <a:xfrm>
            <a:off x="6242600" y="1954050"/>
            <a:ext cx="2784600" cy="153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latin typeface="Roboto"/>
                <a:ea typeface="Roboto"/>
                <a:cs typeface="Roboto"/>
                <a:sym typeface="Roboto"/>
              </a:rPr>
              <a:t>Report Collector:</a:t>
            </a:r>
            <a:r>
              <a:rPr lang="en" sz="2200">
                <a:latin typeface="Roboto"/>
                <a:ea typeface="Roboto"/>
                <a:cs typeface="Roboto"/>
                <a:sym typeface="Roboto"/>
              </a:rPr>
              <a:t> </a:t>
            </a:r>
            <a:endParaRPr sz="2200">
              <a:latin typeface="Roboto"/>
              <a:ea typeface="Roboto"/>
              <a:cs typeface="Roboto"/>
              <a:sym typeface="Roboto"/>
            </a:endParaRPr>
          </a:p>
          <a:p>
            <a:pPr marL="0" lvl="0" indent="0" algn="l" rtl="0">
              <a:spcBef>
                <a:spcPts val="0"/>
              </a:spcBef>
              <a:spcAft>
                <a:spcPts val="0"/>
              </a:spcAft>
              <a:buNone/>
            </a:pPr>
            <a:endParaRPr sz="2200">
              <a:latin typeface="Roboto"/>
              <a:ea typeface="Roboto"/>
              <a:cs typeface="Roboto"/>
              <a:sym typeface="Roboto"/>
            </a:endParaRPr>
          </a:p>
          <a:p>
            <a:pPr marL="0" lvl="0" indent="0" algn="l" rtl="0">
              <a:spcBef>
                <a:spcPts val="0"/>
              </a:spcBef>
              <a:spcAft>
                <a:spcPts val="0"/>
              </a:spcAft>
              <a:buNone/>
            </a:pPr>
            <a:r>
              <a:rPr lang="en" sz="2200">
                <a:latin typeface="Roboto"/>
                <a:ea typeface="Roboto"/>
                <a:cs typeface="Roboto"/>
                <a:sym typeface="Roboto"/>
              </a:rPr>
              <a:t>Sort by </a:t>
            </a:r>
            <a:r>
              <a:rPr lang="en" sz="2200" b="1" i="1">
                <a:latin typeface="Roboto"/>
                <a:ea typeface="Roboto"/>
                <a:cs typeface="Roboto"/>
                <a:sym typeface="Roboto"/>
              </a:rPr>
              <a:t>timestamp</a:t>
            </a:r>
            <a:endParaRPr sz="2200" b="1" i="1">
              <a:latin typeface="Roboto"/>
              <a:ea typeface="Roboto"/>
              <a:cs typeface="Roboto"/>
              <a:sym typeface="Roboto"/>
            </a:endParaRPr>
          </a:p>
          <a:p>
            <a:pPr marL="0" lvl="0" indent="0" algn="l" rtl="0">
              <a:spcBef>
                <a:spcPts val="0"/>
              </a:spcBef>
              <a:spcAft>
                <a:spcPts val="0"/>
              </a:spcAft>
              <a:buNone/>
            </a:pPr>
            <a:r>
              <a:rPr lang="en" sz="2200">
                <a:latin typeface="Roboto"/>
                <a:ea typeface="Roboto"/>
                <a:cs typeface="Roboto"/>
                <a:sym typeface="Roboto"/>
              </a:rPr>
              <a:t>(in the clear)</a:t>
            </a:r>
            <a:endParaRPr sz="2200">
              <a:latin typeface="Roboto"/>
              <a:ea typeface="Roboto"/>
              <a:cs typeface="Roboto"/>
              <a:sym typeface="Roboto"/>
            </a:endParaRPr>
          </a:p>
        </p:txBody>
      </p:sp>
      <p:sp>
        <p:nvSpPr>
          <p:cNvPr id="603" name="Google Shape;603;p36"/>
          <p:cNvSpPr txBox="1"/>
          <p:nvPr/>
        </p:nvSpPr>
        <p:spPr>
          <a:xfrm>
            <a:off x="6242600" y="3442638"/>
            <a:ext cx="2784600" cy="153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latin typeface="Roboto"/>
                <a:ea typeface="Roboto"/>
                <a:cs typeface="Roboto"/>
                <a:sym typeface="Roboto"/>
              </a:rPr>
              <a:t>Helper Parties:</a:t>
            </a:r>
            <a:r>
              <a:rPr lang="en" sz="2200">
                <a:latin typeface="Roboto"/>
                <a:ea typeface="Roboto"/>
                <a:cs typeface="Roboto"/>
                <a:sym typeface="Roboto"/>
              </a:rPr>
              <a:t> </a:t>
            </a:r>
            <a:endParaRPr sz="2200">
              <a:latin typeface="Roboto"/>
              <a:ea typeface="Roboto"/>
              <a:cs typeface="Roboto"/>
              <a:sym typeface="Roboto"/>
            </a:endParaRPr>
          </a:p>
          <a:p>
            <a:pPr marL="0" lvl="0" indent="0" algn="l" rtl="0">
              <a:spcBef>
                <a:spcPts val="0"/>
              </a:spcBef>
              <a:spcAft>
                <a:spcPts val="0"/>
              </a:spcAft>
              <a:buNone/>
            </a:pPr>
            <a:endParaRPr sz="2200">
              <a:latin typeface="Roboto"/>
              <a:ea typeface="Roboto"/>
              <a:cs typeface="Roboto"/>
              <a:sym typeface="Roboto"/>
            </a:endParaRPr>
          </a:p>
          <a:p>
            <a:pPr marL="0" lvl="0" indent="0" algn="l" rtl="0">
              <a:spcBef>
                <a:spcPts val="0"/>
              </a:spcBef>
              <a:spcAft>
                <a:spcPts val="0"/>
              </a:spcAft>
              <a:buNone/>
            </a:pPr>
            <a:r>
              <a:rPr lang="en" sz="2200">
                <a:latin typeface="Roboto"/>
                <a:ea typeface="Roboto"/>
                <a:cs typeface="Roboto"/>
                <a:sym typeface="Roboto"/>
              </a:rPr>
              <a:t>Sort by </a:t>
            </a:r>
            <a:r>
              <a:rPr lang="en" sz="2200" b="1" i="1">
                <a:latin typeface="Roboto"/>
                <a:ea typeface="Roboto"/>
                <a:cs typeface="Roboto"/>
                <a:sym typeface="Roboto"/>
              </a:rPr>
              <a:t>match key</a:t>
            </a:r>
            <a:r>
              <a:rPr lang="en" sz="2200">
                <a:latin typeface="Roboto"/>
                <a:ea typeface="Roboto"/>
                <a:cs typeface="Roboto"/>
                <a:sym typeface="Roboto"/>
              </a:rPr>
              <a:t> </a:t>
            </a:r>
            <a:endParaRPr sz="2200">
              <a:latin typeface="Roboto"/>
              <a:ea typeface="Roboto"/>
              <a:cs typeface="Roboto"/>
              <a:sym typeface="Roboto"/>
            </a:endParaRPr>
          </a:p>
          <a:p>
            <a:pPr marL="0" lvl="0" indent="0" algn="l" rtl="0">
              <a:spcBef>
                <a:spcPts val="0"/>
              </a:spcBef>
              <a:spcAft>
                <a:spcPts val="0"/>
              </a:spcAft>
              <a:buNone/>
            </a:pPr>
            <a:r>
              <a:rPr lang="en" sz="2200">
                <a:latin typeface="Roboto"/>
                <a:ea typeface="Roboto"/>
                <a:cs typeface="Roboto"/>
                <a:sym typeface="Roboto"/>
              </a:rPr>
              <a:t>(in MPC)</a:t>
            </a:r>
            <a:endParaRPr sz="2200">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602"/>
                                        </p:tgtEl>
                                      </p:cBhvr>
                                    </p:animEffect>
                                    <p:set>
                                      <p:cBhvr>
                                        <p:cTn id="7" dur="1" fill="hold">
                                          <p:stCondLst>
                                            <p:cond delay="1000"/>
                                          </p:stCondLst>
                                        </p:cTn>
                                        <p:tgtEl>
                                          <p:spTgt spid="60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601"/>
                                        </p:tgtEl>
                                      </p:cBhvr>
                                    </p:animEffect>
                                    <p:set>
                                      <p:cBhvr>
                                        <p:cTn id="10" dur="1" fill="hold">
                                          <p:stCondLst>
                                            <p:cond delay="1000"/>
                                          </p:stCondLst>
                                        </p:cTn>
                                        <p:tgtEl>
                                          <p:spTgt spid="601"/>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599"/>
                                        </p:tgtEl>
                                        <p:attrNameLst>
                                          <p:attrName>style.visibility</p:attrName>
                                        </p:attrNameLst>
                                      </p:cBhvr>
                                      <p:to>
                                        <p:strVal val="visible"/>
                                      </p:to>
                                    </p:set>
                                    <p:animEffect transition="in" filter="fade">
                                      <p:cBhvr>
                                        <p:cTn id="14" dur="1000"/>
                                        <p:tgtEl>
                                          <p:spTgt spid="599"/>
                                        </p:tgtEl>
                                      </p:cBhvr>
                                    </p:animEffect>
                                  </p:childTnLst>
                                </p:cTn>
                              </p:par>
                              <p:par>
                                <p:cTn id="15" presetID="10" presetClass="entr" presetSubtype="0" fill="hold" nodeType="withEffect">
                                  <p:stCondLst>
                                    <p:cond delay="0"/>
                                  </p:stCondLst>
                                  <p:childTnLst>
                                    <p:set>
                                      <p:cBhvr>
                                        <p:cTn id="16" dur="1" fill="hold">
                                          <p:stCondLst>
                                            <p:cond delay="0"/>
                                          </p:stCondLst>
                                        </p:cTn>
                                        <p:tgtEl>
                                          <p:spTgt spid="603"/>
                                        </p:tgtEl>
                                        <p:attrNameLst>
                                          <p:attrName>style.visibility</p:attrName>
                                        </p:attrNameLst>
                                      </p:cBhvr>
                                      <p:to>
                                        <p:strVal val="visible"/>
                                      </p:to>
                                    </p:set>
                                    <p:animEffect transition="in" filter="fade">
                                      <p:cBhvr>
                                        <p:cTn id="17" dur="1000"/>
                                        <p:tgtEl>
                                          <p:spTgt spid="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3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Oblivious Sorting Algorithms</a:t>
            </a:r>
            <a:endParaRPr/>
          </a:p>
        </p:txBody>
      </p:sp>
      <p:graphicFrame>
        <p:nvGraphicFramePr>
          <p:cNvPr id="609" name="Google Shape;609;p37"/>
          <p:cNvGraphicFramePr/>
          <p:nvPr/>
        </p:nvGraphicFramePr>
        <p:xfrm>
          <a:off x="952500" y="2215200"/>
          <a:ext cx="4848150" cy="1554390"/>
        </p:xfrm>
        <a:graphic>
          <a:graphicData uri="http://schemas.openxmlformats.org/drawingml/2006/table">
            <a:tbl>
              <a:tblPr>
                <a:noFill/>
                <a:tableStyleId>{FCBEF7A9-CA69-4F38-84B8-6F948A9AEC1F}</a:tableStyleId>
              </a:tblPr>
              <a:tblGrid>
                <a:gridCol w="585900">
                  <a:extLst>
                    <a:ext uri="{9D8B030D-6E8A-4147-A177-3AD203B41FA5}">
                      <a16:colId xmlns:a16="http://schemas.microsoft.com/office/drawing/2014/main" val="20000"/>
                    </a:ext>
                  </a:extLst>
                </a:gridCol>
                <a:gridCol w="4262250">
                  <a:extLst>
                    <a:ext uri="{9D8B030D-6E8A-4147-A177-3AD203B41FA5}">
                      <a16:colId xmlns:a16="http://schemas.microsoft.com/office/drawing/2014/main" val="20001"/>
                    </a:ext>
                  </a:extLst>
                </a:gridCol>
              </a:tblGrid>
              <a:tr h="518125">
                <a:tc>
                  <a:txBody>
                    <a:bodyPr/>
                    <a:lstStyle/>
                    <a:p>
                      <a:pPr marL="0" lvl="0" indent="0" algn="l" rtl="0">
                        <a:spcBef>
                          <a:spcPts val="0"/>
                        </a:spcBef>
                        <a:spcAft>
                          <a:spcPts val="0"/>
                        </a:spcAft>
                        <a:buNone/>
                      </a:pPr>
                      <a:endParaRPr sz="2200" b="1">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2200" b="1">
                          <a:latin typeface="Roboto"/>
                          <a:ea typeface="Roboto"/>
                          <a:cs typeface="Roboto"/>
                          <a:sym typeface="Roboto"/>
                        </a:rPr>
                        <a:t>Quicksort</a:t>
                      </a:r>
                      <a:endParaRPr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18125">
                <a:tc>
                  <a:txBody>
                    <a:bodyPr/>
                    <a:lstStyle/>
                    <a:p>
                      <a:pPr marL="0" lvl="0" indent="0" algn="l" rtl="0">
                        <a:spcBef>
                          <a:spcPts val="0"/>
                        </a:spcBef>
                        <a:spcAft>
                          <a:spcPts val="0"/>
                        </a:spcAft>
                        <a:buNone/>
                      </a:pPr>
                      <a:endParaRPr sz="2200" b="1">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2200" b="1">
                          <a:latin typeface="Roboto"/>
                          <a:ea typeface="Roboto"/>
                          <a:cs typeface="Roboto"/>
                          <a:sym typeface="Roboto"/>
                        </a:rPr>
                        <a:t>Batcher odd-even mergesort</a:t>
                      </a:r>
                      <a:endParaRPr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18125">
                <a:tc>
                  <a:txBody>
                    <a:bodyPr/>
                    <a:lstStyle/>
                    <a:p>
                      <a:pPr marL="0" lvl="0" indent="0" algn="l" rtl="0">
                        <a:spcBef>
                          <a:spcPts val="0"/>
                        </a:spcBef>
                        <a:spcAft>
                          <a:spcPts val="0"/>
                        </a:spcAft>
                        <a:buNone/>
                      </a:pPr>
                      <a:r>
                        <a:rPr lang="en" sz="2200">
                          <a:latin typeface="Roboto"/>
                          <a:ea typeface="Roboto"/>
                          <a:cs typeface="Roboto"/>
                          <a:sym typeface="Roboto"/>
                        </a:rPr>
                        <a:t>✅</a:t>
                      </a:r>
                      <a:endParaRPr sz="2200" b="1">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2200" b="1">
                          <a:latin typeface="Roboto"/>
                          <a:ea typeface="Roboto"/>
                          <a:cs typeface="Roboto"/>
                          <a:sym typeface="Roboto"/>
                        </a:rPr>
                        <a:t>Radix Sort</a:t>
                      </a:r>
                      <a:endParaRPr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3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Multi-bit Radix Sort</a:t>
            </a:r>
            <a:endParaRPr/>
          </a:p>
        </p:txBody>
      </p:sp>
      <p:sp>
        <p:nvSpPr>
          <p:cNvPr id="615" name="Google Shape;615;p38"/>
          <p:cNvSpPr txBox="1"/>
          <p:nvPr/>
        </p:nvSpPr>
        <p:spPr>
          <a:xfrm>
            <a:off x="311725" y="2371650"/>
            <a:ext cx="23598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Roboto"/>
                <a:ea typeface="Roboto"/>
                <a:cs typeface="Roboto"/>
                <a:sym typeface="Roboto"/>
              </a:rPr>
              <a:t>3-bits minimizes communication</a:t>
            </a:r>
            <a:endParaRPr sz="2200">
              <a:latin typeface="Roboto"/>
              <a:ea typeface="Roboto"/>
              <a:cs typeface="Roboto"/>
              <a:sym typeface="Roboto"/>
            </a:endParaRPr>
          </a:p>
        </p:txBody>
      </p:sp>
      <p:pic>
        <p:nvPicPr>
          <p:cNvPr id="616" name="Google Shape;616;p38"/>
          <p:cNvPicPr preferRelativeResize="0"/>
          <p:nvPr/>
        </p:nvPicPr>
        <p:blipFill>
          <a:blip r:embed="rId3">
            <a:alphaModFix/>
          </a:blip>
          <a:stretch>
            <a:fillRect/>
          </a:stretch>
        </p:blipFill>
        <p:spPr>
          <a:xfrm>
            <a:off x="2841875" y="1429425"/>
            <a:ext cx="5990443" cy="37140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3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Radix Sort</a:t>
            </a:r>
            <a:endParaRPr/>
          </a:p>
        </p:txBody>
      </p:sp>
      <p:sp>
        <p:nvSpPr>
          <p:cNvPr id="622" name="Google Shape;622;p39"/>
          <p:cNvSpPr txBox="1"/>
          <p:nvPr/>
        </p:nvSpPr>
        <p:spPr>
          <a:xfrm>
            <a:off x="411075" y="1632900"/>
            <a:ext cx="83358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Roboto"/>
                <a:ea typeface="Roboto"/>
                <a:cs typeface="Roboto"/>
                <a:sym typeface="Roboto"/>
              </a:rPr>
              <a:t>Current Implementation:</a:t>
            </a:r>
            <a:endParaRPr sz="2200">
              <a:latin typeface="Roboto"/>
              <a:ea typeface="Roboto"/>
              <a:cs typeface="Roboto"/>
              <a:sym typeface="Roboto"/>
            </a:endParaRPr>
          </a:p>
          <a:p>
            <a:pPr marL="457200" lvl="0" indent="-304800" algn="l" rtl="0">
              <a:spcBef>
                <a:spcPts val="0"/>
              </a:spcBef>
              <a:spcAft>
                <a:spcPts val="0"/>
              </a:spcAft>
              <a:buSzPts val="1200"/>
              <a:buFont typeface="Roboto"/>
              <a:buChar char="●"/>
            </a:pPr>
            <a:r>
              <a:rPr lang="en" sz="1200" i="1">
                <a:latin typeface="Roboto"/>
                <a:ea typeface="Roboto"/>
                <a:cs typeface="Roboto"/>
                <a:sym typeface="Roboto"/>
              </a:rPr>
              <a:t>G. Asharov, K. Hamada, D. Ikarashi, R. Kikuchi, A. Nof, B. Pinkas, K. Takahashi, J. Tomida</a:t>
            </a:r>
            <a:br>
              <a:rPr lang="en" sz="1200" i="1">
                <a:latin typeface="Roboto"/>
                <a:ea typeface="Roboto"/>
                <a:cs typeface="Roboto"/>
                <a:sym typeface="Roboto"/>
              </a:rPr>
            </a:br>
            <a:r>
              <a:rPr lang="en" sz="1200" i="1">
                <a:latin typeface="Roboto"/>
                <a:ea typeface="Roboto"/>
                <a:cs typeface="Roboto"/>
                <a:sym typeface="Roboto"/>
              </a:rPr>
              <a:t>Efficient Secure Three-Party Sorting with Applications to Data Analysis and Heavy Hitters</a:t>
            </a:r>
            <a:br>
              <a:rPr lang="en" sz="1200" i="1">
                <a:latin typeface="Roboto"/>
                <a:ea typeface="Roboto"/>
                <a:cs typeface="Roboto"/>
                <a:sym typeface="Roboto"/>
              </a:rPr>
            </a:br>
            <a:r>
              <a:rPr lang="en" sz="1200" i="1" u="sng">
                <a:solidFill>
                  <a:schemeClr val="hlink"/>
                </a:solidFill>
                <a:latin typeface="Roboto"/>
                <a:ea typeface="Roboto"/>
                <a:cs typeface="Roboto"/>
                <a:sym typeface="Roboto"/>
                <a:hlinkClick r:id="rId3"/>
              </a:rPr>
              <a:t>https://dl.acm.org/doi/abs/10.1145/3548606.3560691</a:t>
            </a:r>
            <a:endParaRPr sz="1200" i="1">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cxnSp>
        <p:nvCxnSpPr>
          <p:cNvPr id="627" name="Google Shape;627;p40"/>
          <p:cNvCxnSpPr>
            <a:stCxn id="628" idx="2"/>
            <a:endCxn id="629" idx="0"/>
          </p:cNvCxnSpPr>
          <p:nvPr/>
        </p:nvCxnSpPr>
        <p:spPr>
          <a:xfrm rot="-5400000" flipH="1">
            <a:off x="5048850" y="-531498"/>
            <a:ext cx="507900" cy="6373500"/>
          </a:xfrm>
          <a:prstGeom prst="curvedConnector3">
            <a:avLst>
              <a:gd name="adj1" fmla="val 50002"/>
            </a:avLst>
          </a:prstGeom>
          <a:noFill/>
          <a:ln w="28575" cap="flat" cmpd="sng">
            <a:solidFill>
              <a:srgbClr val="4285F4"/>
            </a:solidFill>
            <a:prstDash val="solid"/>
            <a:round/>
            <a:headEnd type="none" w="med" len="med"/>
            <a:tailEnd type="stealth" w="med" len="med"/>
          </a:ln>
        </p:spPr>
      </p:cxnSp>
      <p:grpSp>
        <p:nvGrpSpPr>
          <p:cNvPr id="630" name="Google Shape;630;p40"/>
          <p:cNvGrpSpPr/>
          <p:nvPr/>
        </p:nvGrpSpPr>
        <p:grpSpPr>
          <a:xfrm>
            <a:off x="2116050" y="3850400"/>
            <a:ext cx="5869650" cy="582474"/>
            <a:chOff x="1658850" y="3850400"/>
            <a:chExt cx="5869650" cy="582474"/>
          </a:xfrm>
        </p:grpSpPr>
        <p:cxnSp>
          <p:nvCxnSpPr>
            <p:cNvPr id="631" name="Google Shape;631;p40"/>
            <p:cNvCxnSpPr>
              <a:stCxn id="632" idx="2"/>
              <a:endCxn id="633" idx="0"/>
            </p:cNvCxnSpPr>
            <p:nvPr/>
          </p:nvCxnSpPr>
          <p:spPr>
            <a:xfrm rot="-5400000" flipH="1">
              <a:off x="4053900" y="1553324"/>
              <a:ext cx="484500" cy="5274600"/>
            </a:xfrm>
            <a:prstGeom prst="curvedConnector3">
              <a:avLst>
                <a:gd name="adj1" fmla="val 50013"/>
              </a:avLst>
            </a:prstGeom>
            <a:noFill/>
            <a:ln w="28575" cap="flat" cmpd="sng">
              <a:solidFill>
                <a:srgbClr val="4285F4"/>
              </a:solidFill>
              <a:prstDash val="solid"/>
              <a:round/>
              <a:headEnd type="none" w="med" len="med"/>
              <a:tailEnd type="stealth" w="med" len="med"/>
            </a:ln>
          </p:spPr>
        </p:cxnSp>
        <p:sp>
          <p:nvSpPr>
            <p:cNvPr id="634" name="Google Shape;634;p40"/>
            <p:cNvSpPr txBox="1"/>
            <p:nvPr/>
          </p:nvSpPr>
          <p:spPr>
            <a:xfrm>
              <a:off x="5057700" y="3850400"/>
              <a:ext cx="247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Capped Contribution</a:t>
              </a:r>
              <a:endParaRPr/>
            </a:p>
          </p:txBody>
        </p:sp>
      </p:grpSp>
      <p:graphicFrame>
        <p:nvGraphicFramePr>
          <p:cNvPr id="635" name="Google Shape;635;p40"/>
          <p:cNvGraphicFramePr/>
          <p:nvPr/>
        </p:nvGraphicFramePr>
        <p:xfrm>
          <a:off x="6015800" y="5576000"/>
          <a:ext cx="2749875" cy="777210"/>
        </p:xfrm>
        <a:graphic>
          <a:graphicData uri="http://schemas.openxmlformats.org/drawingml/2006/table">
            <a:tbl>
              <a:tblPr>
                <a:noFill/>
                <a:tableStyleId>{FCBEF7A9-CA69-4F38-84B8-6F948A9AEC1F}</a:tableStyleId>
              </a:tblPr>
              <a:tblGrid>
                <a:gridCol w="549975">
                  <a:extLst>
                    <a:ext uri="{9D8B030D-6E8A-4147-A177-3AD203B41FA5}">
                      <a16:colId xmlns:a16="http://schemas.microsoft.com/office/drawing/2014/main" val="20000"/>
                    </a:ext>
                  </a:extLst>
                </a:gridCol>
                <a:gridCol w="549975">
                  <a:extLst>
                    <a:ext uri="{9D8B030D-6E8A-4147-A177-3AD203B41FA5}">
                      <a16:colId xmlns:a16="http://schemas.microsoft.com/office/drawing/2014/main" val="20001"/>
                    </a:ext>
                  </a:extLst>
                </a:gridCol>
                <a:gridCol w="549975">
                  <a:extLst>
                    <a:ext uri="{9D8B030D-6E8A-4147-A177-3AD203B41FA5}">
                      <a16:colId xmlns:a16="http://schemas.microsoft.com/office/drawing/2014/main" val="20002"/>
                    </a:ext>
                  </a:extLst>
                </a:gridCol>
                <a:gridCol w="549975">
                  <a:extLst>
                    <a:ext uri="{9D8B030D-6E8A-4147-A177-3AD203B41FA5}">
                      <a16:colId xmlns:a16="http://schemas.microsoft.com/office/drawing/2014/main" val="20003"/>
                    </a:ext>
                  </a:extLst>
                </a:gridCol>
                <a:gridCol w="54997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9</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000">
                          <a:latin typeface="Roboto"/>
                          <a:ea typeface="Roboto"/>
                          <a:cs typeface="Roboto"/>
                          <a:sym typeface="Roboto"/>
                        </a:rPr>
                        <a:t>1</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2</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3</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4</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5</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636" name="Google Shape;636;p40"/>
          <p:cNvGraphicFramePr/>
          <p:nvPr/>
        </p:nvGraphicFramePr>
        <p:xfrm>
          <a:off x="6015800" y="4433000"/>
          <a:ext cx="2749875" cy="777210"/>
        </p:xfrm>
        <a:graphic>
          <a:graphicData uri="http://schemas.openxmlformats.org/drawingml/2006/table">
            <a:tbl>
              <a:tblPr>
                <a:noFill/>
                <a:tableStyleId>{FCBEF7A9-CA69-4F38-84B8-6F948A9AEC1F}</a:tableStyleId>
              </a:tblPr>
              <a:tblGrid>
                <a:gridCol w="549975">
                  <a:extLst>
                    <a:ext uri="{9D8B030D-6E8A-4147-A177-3AD203B41FA5}">
                      <a16:colId xmlns:a16="http://schemas.microsoft.com/office/drawing/2014/main" val="20000"/>
                    </a:ext>
                  </a:extLst>
                </a:gridCol>
                <a:gridCol w="549975">
                  <a:extLst>
                    <a:ext uri="{9D8B030D-6E8A-4147-A177-3AD203B41FA5}">
                      <a16:colId xmlns:a16="http://schemas.microsoft.com/office/drawing/2014/main" val="20001"/>
                    </a:ext>
                  </a:extLst>
                </a:gridCol>
                <a:gridCol w="549975">
                  <a:extLst>
                    <a:ext uri="{9D8B030D-6E8A-4147-A177-3AD203B41FA5}">
                      <a16:colId xmlns:a16="http://schemas.microsoft.com/office/drawing/2014/main" val="20002"/>
                    </a:ext>
                  </a:extLst>
                </a:gridCol>
                <a:gridCol w="549975">
                  <a:extLst>
                    <a:ext uri="{9D8B030D-6E8A-4147-A177-3AD203B41FA5}">
                      <a16:colId xmlns:a16="http://schemas.microsoft.com/office/drawing/2014/main" val="20003"/>
                    </a:ext>
                  </a:extLst>
                </a:gridCol>
                <a:gridCol w="54997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000">
                          <a:latin typeface="Roboto"/>
                          <a:ea typeface="Roboto"/>
                          <a:cs typeface="Roboto"/>
                          <a:sym typeface="Roboto"/>
                        </a:rPr>
                        <a:t>1</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2</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3</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4</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5</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637" name="Google Shape;637;p40"/>
          <p:cNvGraphicFramePr/>
          <p:nvPr/>
        </p:nvGraphicFramePr>
        <p:xfrm>
          <a:off x="6015800" y="2909225"/>
          <a:ext cx="2749875" cy="777210"/>
        </p:xfrm>
        <a:graphic>
          <a:graphicData uri="http://schemas.openxmlformats.org/drawingml/2006/table">
            <a:tbl>
              <a:tblPr>
                <a:noFill/>
                <a:tableStyleId>{FCBEF7A9-CA69-4F38-84B8-6F948A9AEC1F}</a:tableStyleId>
              </a:tblPr>
              <a:tblGrid>
                <a:gridCol w="549975">
                  <a:extLst>
                    <a:ext uri="{9D8B030D-6E8A-4147-A177-3AD203B41FA5}">
                      <a16:colId xmlns:a16="http://schemas.microsoft.com/office/drawing/2014/main" val="20000"/>
                    </a:ext>
                  </a:extLst>
                </a:gridCol>
                <a:gridCol w="549975">
                  <a:extLst>
                    <a:ext uri="{9D8B030D-6E8A-4147-A177-3AD203B41FA5}">
                      <a16:colId xmlns:a16="http://schemas.microsoft.com/office/drawing/2014/main" val="20001"/>
                    </a:ext>
                  </a:extLst>
                </a:gridCol>
                <a:gridCol w="549975">
                  <a:extLst>
                    <a:ext uri="{9D8B030D-6E8A-4147-A177-3AD203B41FA5}">
                      <a16:colId xmlns:a16="http://schemas.microsoft.com/office/drawing/2014/main" val="20002"/>
                    </a:ext>
                  </a:extLst>
                </a:gridCol>
                <a:gridCol w="549975">
                  <a:extLst>
                    <a:ext uri="{9D8B030D-6E8A-4147-A177-3AD203B41FA5}">
                      <a16:colId xmlns:a16="http://schemas.microsoft.com/office/drawing/2014/main" val="20003"/>
                    </a:ext>
                  </a:extLst>
                </a:gridCol>
                <a:gridCol w="54997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8</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000">
                          <a:latin typeface="Roboto"/>
                          <a:ea typeface="Roboto"/>
                          <a:cs typeface="Roboto"/>
                          <a:sym typeface="Roboto"/>
                        </a:rPr>
                        <a:t>1</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2</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3</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4</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5</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633" name="Google Shape;633;p40"/>
          <p:cNvSpPr/>
          <p:nvPr/>
        </p:nvSpPr>
        <p:spPr>
          <a:xfrm>
            <a:off x="7114438" y="4433000"/>
            <a:ext cx="552600" cy="39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0"/>
          <p:cNvSpPr/>
          <p:nvPr/>
        </p:nvSpPr>
        <p:spPr>
          <a:xfrm>
            <a:off x="8213200" y="2909225"/>
            <a:ext cx="552600" cy="39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8" name="Google Shape;638;p40"/>
          <p:cNvGrpSpPr/>
          <p:nvPr/>
        </p:nvGrpSpPr>
        <p:grpSpPr>
          <a:xfrm>
            <a:off x="1182750" y="879054"/>
            <a:ext cx="4017774" cy="4604644"/>
            <a:chOff x="725550" y="879054"/>
            <a:chExt cx="4017774" cy="4604644"/>
          </a:xfrm>
        </p:grpSpPr>
        <p:grpSp>
          <p:nvGrpSpPr>
            <p:cNvPr id="639" name="Google Shape;639;p40"/>
            <p:cNvGrpSpPr/>
            <p:nvPr/>
          </p:nvGrpSpPr>
          <p:grpSpPr>
            <a:xfrm>
              <a:off x="725550" y="4977298"/>
              <a:ext cx="1866600" cy="506400"/>
              <a:chOff x="1258950" y="4482174"/>
              <a:chExt cx="1866600" cy="506400"/>
            </a:xfrm>
          </p:grpSpPr>
          <p:sp>
            <p:nvSpPr>
              <p:cNvPr id="640" name="Google Shape;640;p40"/>
              <p:cNvSpPr/>
              <p:nvPr/>
            </p:nvSpPr>
            <p:spPr>
              <a:xfrm>
                <a:off x="1258950" y="4482174"/>
                <a:ext cx="1866600" cy="506400"/>
              </a:xfrm>
              <a:prstGeom prst="roundRect">
                <a:avLst>
                  <a:gd name="adj" fmla="val 16667"/>
                </a:avLst>
              </a:prstGeom>
              <a:solidFill>
                <a:srgbClr val="D9C4B1">
                  <a:alpha val="52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Campaign: 5</a:t>
                </a:r>
                <a:endParaRPr/>
              </a:p>
            </p:txBody>
          </p:sp>
          <p:pic>
            <p:nvPicPr>
              <p:cNvPr id="641" name="Google Shape;641;p40"/>
              <p:cNvPicPr preferRelativeResize="0"/>
              <p:nvPr/>
            </p:nvPicPr>
            <p:blipFill>
              <a:blip r:embed="rId3">
                <a:alphaModFix/>
              </a:blip>
              <a:stretch>
                <a:fillRect/>
              </a:stretch>
            </p:blipFill>
            <p:spPr>
              <a:xfrm>
                <a:off x="2627925" y="4560625"/>
                <a:ext cx="349500" cy="349500"/>
              </a:xfrm>
              <a:prstGeom prst="ellipse">
                <a:avLst/>
              </a:prstGeom>
              <a:noFill/>
              <a:ln>
                <a:noFill/>
              </a:ln>
            </p:spPr>
          </p:pic>
        </p:grpSp>
        <p:grpSp>
          <p:nvGrpSpPr>
            <p:cNvPr id="642" name="Google Shape;642;p40"/>
            <p:cNvGrpSpPr/>
            <p:nvPr/>
          </p:nvGrpSpPr>
          <p:grpSpPr>
            <a:xfrm>
              <a:off x="725550" y="879054"/>
              <a:ext cx="1866600" cy="506400"/>
              <a:chOff x="1258950" y="925175"/>
              <a:chExt cx="1866600" cy="506400"/>
            </a:xfrm>
          </p:grpSpPr>
          <p:sp>
            <p:nvSpPr>
              <p:cNvPr id="643" name="Google Shape;643;p40"/>
              <p:cNvSpPr/>
              <p:nvPr/>
            </p:nvSpPr>
            <p:spPr>
              <a:xfrm>
                <a:off x="1258950" y="925175"/>
                <a:ext cx="1866600" cy="506400"/>
              </a:xfrm>
              <a:prstGeom prst="roundRect">
                <a:avLst>
                  <a:gd name="adj" fmla="val 16667"/>
                </a:avLst>
              </a:prstGeom>
              <a:solidFill>
                <a:srgbClr val="D9C4B1">
                  <a:alpha val="52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Campaign: 1</a:t>
                </a:r>
                <a:endParaRPr/>
              </a:p>
            </p:txBody>
          </p:sp>
          <p:pic>
            <p:nvPicPr>
              <p:cNvPr id="644" name="Google Shape;644;p40"/>
              <p:cNvPicPr preferRelativeResize="0"/>
              <p:nvPr/>
            </p:nvPicPr>
            <p:blipFill>
              <a:blip r:embed="rId4">
                <a:alphaModFix/>
              </a:blip>
              <a:stretch>
                <a:fillRect/>
              </a:stretch>
            </p:blipFill>
            <p:spPr>
              <a:xfrm>
                <a:off x="2627925" y="1003625"/>
                <a:ext cx="349500" cy="349500"/>
              </a:xfrm>
              <a:prstGeom prst="ellipse">
                <a:avLst/>
              </a:prstGeom>
              <a:noFill/>
              <a:ln>
                <a:noFill/>
              </a:ln>
            </p:spPr>
          </p:pic>
        </p:grpSp>
        <p:grpSp>
          <p:nvGrpSpPr>
            <p:cNvPr id="645" name="Google Shape;645;p40"/>
            <p:cNvGrpSpPr/>
            <p:nvPr/>
          </p:nvGrpSpPr>
          <p:grpSpPr>
            <a:xfrm>
              <a:off x="2876724" y="1386978"/>
              <a:ext cx="1866600" cy="506400"/>
              <a:chOff x="3410124" y="1453469"/>
              <a:chExt cx="1866600" cy="506400"/>
            </a:xfrm>
          </p:grpSpPr>
          <p:sp>
            <p:nvSpPr>
              <p:cNvPr id="646" name="Google Shape;646;p40"/>
              <p:cNvSpPr/>
              <p:nvPr/>
            </p:nvSpPr>
            <p:spPr>
              <a:xfrm>
                <a:off x="3410124" y="1453469"/>
                <a:ext cx="1866600" cy="506400"/>
              </a:xfrm>
              <a:prstGeom prst="roundRect">
                <a:avLst>
                  <a:gd name="adj" fmla="val 16667"/>
                </a:avLst>
              </a:prstGeom>
              <a:solidFill>
                <a:srgbClr val="F9CB9C">
                  <a:alpha val="49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Value: 1</a:t>
                </a:r>
                <a:endParaRPr/>
              </a:p>
            </p:txBody>
          </p:sp>
          <p:pic>
            <p:nvPicPr>
              <p:cNvPr id="647" name="Google Shape;647;p40"/>
              <p:cNvPicPr preferRelativeResize="0"/>
              <p:nvPr/>
            </p:nvPicPr>
            <p:blipFill>
              <a:blip r:embed="rId4">
                <a:alphaModFix/>
              </a:blip>
              <a:stretch>
                <a:fillRect/>
              </a:stretch>
            </p:blipFill>
            <p:spPr>
              <a:xfrm>
                <a:off x="4461575" y="1531925"/>
                <a:ext cx="349500" cy="349500"/>
              </a:xfrm>
              <a:prstGeom prst="ellipse">
                <a:avLst/>
              </a:prstGeom>
              <a:noFill/>
              <a:ln>
                <a:noFill/>
              </a:ln>
            </p:spPr>
          </p:pic>
        </p:grpSp>
        <p:grpSp>
          <p:nvGrpSpPr>
            <p:cNvPr id="648" name="Google Shape;648;p40"/>
            <p:cNvGrpSpPr/>
            <p:nvPr/>
          </p:nvGrpSpPr>
          <p:grpSpPr>
            <a:xfrm>
              <a:off x="725550" y="1894902"/>
              <a:ext cx="1866600" cy="506400"/>
              <a:chOff x="1258950" y="1932945"/>
              <a:chExt cx="1866600" cy="506400"/>
            </a:xfrm>
          </p:grpSpPr>
          <p:sp>
            <p:nvSpPr>
              <p:cNvPr id="628" name="Google Shape;628;p40"/>
              <p:cNvSpPr/>
              <p:nvPr/>
            </p:nvSpPr>
            <p:spPr>
              <a:xfrm>
                <a:off x="1258950" y="1932945"/>
                <a:ext cx="1866600" cy="5064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Campaign: 5</a:t>
                </a:r>
                <a:endParaRPr/>
              </a:p>
            </p:txBody>
          </p:sp>
          <p:pic>
            <p:nvPicPr>
              <p:cNvPr id="649" name="Google Shape;649;p40"/>
              <p:cNvPicPr preferRelativeResize="0"/>
              <p:nvPr/>
            </p:nvPicPr>
            <p:blipFill rotWithShape="1">
              <a:blip r:embed="rId5">
                <a:alphaModFix/>
              </a:blip>
              <a:srcRect r="7961" b="7961"/>
              <a:stretch/>
            </p:blipFill>
            <p:spPr>
              <a:xfrm>
                <a:off x="2627925" y="2011400"/>
                <a:ext cx="349500" cy="349500"/>
              </a:xfrm>
              <a:prstGeom prst="ellipse">
                <a:avLst/>
              </a:prstGeom>
              <a:noFill/>
              <a:ln>
                <a:noFill/>
              </a:ln>
            </p:spPr>
          </p:pic>
        </p:grpSp>
        <p:grpSp>
          <p:nvGrpSpPr>
            <p:cNvPr id="650" name="Google Shape;650;p40"/>
            <p:cNvGrpSpPr/>
            <p:nvPr/>
          </p:nvGrpSpPr>
          <p:grpSpPr>
            <a:xfrm>
              <a:off x="725550" y="2910751"/>
              <a:ext cx="1866600" cy="506400"/>
              <a:chOff x="1258950" y="2940713"/>
              <a:chExt cx="1866600" cy="506400"/>
            </a:xfrm>
          </p:grpSpPr>
          <p:sp>
            <p:nvSpPr>
              <p:cNvPr id="651" name="Google Shape;651;p40"/>
              <p:cNvSpPr/>
              <p:nvPr/>
            </p:nvSpPr>
            <p:spPr>
              <a:xfrm>
                <a:off x="1258950" y="2940713"/>
                <a:ext cx="1866600" cy="5064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Campaign: 1</a:t>
                </a:r>
                <a:endParaRPr/>
              </a:p>
            </p:txBody>
          </p:sp>
          <p:pic>
            <p:nvPicPr>
              <p:cNvPr id="652" name="Google Shape;652;p40"/>
              <p:cNvPicPr preferRelativeResize="0"/>
              <p:nvPr/>
            </p:nvPicPr>
            <p:blipFill rotWithShape="1">
              <a:blip r:embed="rId5">
                <a:alphaModFix/>
              </a:blip>
              <a:srcRect r="7961" b="7961"/>
              <a:stretch/>
            </p:blipFill>
            <p:spPr>
              <a:xfrm>
                <a:off x="2627925" y="3019175"/>
                <a:ext cx="349500" cy="349500"/>
              </a:xfrm>
              <a:prstGeom prst="ellipse">
                <a:avLst/>
              </a:prstGeom>
              <a:noFill/>
              <a:ln>
                <a:noFill/>
              </a:ln>
            </p:spPr>
          </p:pic>
        </p:grpSp>
        <p:grpSp>
          <p:nvGrpSpPr>
            <p:cNvPr id="653" name="Google Shape;653;p40"/>
            <p:cNvGrpSpPr/>
            <p:nvPr/>
          </p:nvGrpSpPr>
          <p:grpSpPr>
            <a:xfrm>
              <a:off x="725550" y="3441974"/>
              <a:ext cx="1866600" cy="506400"/>
              <a:chOff x="1258950" y="3948491"/>
              <a:chExt cx="1866600" cy="506400"/>
            </a:xfrm>
          </p:grpSpPr>
          <p:sp>
            <p:nvSpPr>
              <p:cNvPr id="632" name="Google Shape;632;p40"/>
              <p:cNvSpPr/>
              <p:nvPr/>
            </p:nvSpPr>
            <p:spPr>
              <a:xfrm>
                <a:off x="1258950" y="3948491"/>
                <a:ext cx="1866600" cy="5064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Campaign: 3</a:t>
                </a:r>
                <a:endParaRPr/>
              </a:p>
            </p:txBody>
          </p:sp>
          <p:pic>
            <p:nvPicPr>
              <p:cNvPr id="654" name="Google Shape;654;p40"/>
              <p:cNvPicPr preferRelativeResize="0"/>
              <p:nvPr/>
            </p:nvPicPr>
            <p:blipFill rotWithShape="1">
              <a:blip r:embed="rId5">
                <a:alphaModFix/>
              </a:blip>
              <a:srcRect r="7961" b="7961"/>
              <a:stretch/>
            </p:blipFill>
            <p:spPr>
              <a:xfrm>
                <a:off x="2627925" y="4026950"/>
                <a:ext cx="349500" cy="349500"/>
              </a:xfrm>
              <a:prstGeom prst="ellipse">
                <a:avLst/>
              </a:prstGeom>
              <a:noFill/>
              <a:ln>
                <a:noFill/>
              </a:ln>
            </p:spPr>
          </p:pic>
        </p:grpSp>
        <p:grpSp>
          <p:nvGrpSpPr>
            <p:cNvPr id="655" name="Google Shape;655;p40"/>
            <p:cNvGrpSpPr/>
            <p:nvPr/>
          </p:nvGrpSpPr>
          <p:grpSpPr>
            <a:xfrm>
              <a:off x="2876724" y="4451947"/>
              <a:ext cx="1866600" cy="506400"/>
              <a:chOff x="3410124" y="4988569"/>
              <a:chExt cx="1866600" cy="506400"/>
            </a:xfrm>
          </p:grpSpPr>
          <p:sp>
            <p:nvSpPr>
              <p:cNvPr id="656" name="Google Shape;656;p40"/>
              <p:cNvSpPr/>
              <p:nvPr/>
            </p:nvSpPr>
            <p:spPr>
              <a:xfrm>
                <a:off x="3410124" y="4988569"/>
                <a:ext cx="1866600" cy="506400"/>
              </a:xfrm>
              <a:prstGeom prst="roundRect">
                <a:avLst>
                  <a:gd name="adj" fmla="val 16667"/>
                </a:avLst>
              </a:prstGeom>
              <a:solidFill>
                <a:srgbClr val="F9CB9C">
                  <a:alpha val="49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Value: 8</a:t>
                </a:r>
                <a:endParaRPr/>
              </a:p>
            </p:txBody>
          </p:sp>
          <p:pic>
            <p:nvPicPr>
              <p:cNvPr id="657" name="Google Shape;657;p40"/>
              <p:cNvPicPr preferRelativeResize="0"/>
              <p:nvPr/>
            </p:nvPicPr>
            <p:blipFill>
              <a:blip r:embed="rId3">
                <a:alphaModFix/>
              </a:blip>
              <a:stretch>
                <a:fillRect/>
              </a:stretch>
            </p:blipFill>
            <p:spPr>
              <a:xfrm>
                <a:off x="4766375" y="5067025"/>
                <a:ext cx="349500" cy="349500"/>
              </a:xfrm>
              <a:prstGeom prst="ellipse">
                <a:avLst/>
              </a:prstGeom>
              <a:noFill/>
              <a:ln>
                <a:noFill/>
              </a:ln>
            </p:spPr>
          </p:pic>
        </p:grpSp>
        <p:grpSp>
          <p:nvGrpSpPr>
            <p:cNvPr id="658" name="Google Shape;658;p40"/>
            <p:cNvGrpSpPr/>
            <p:nvPr/>
          </p:nvGrpSpPr>
          <p:grpSpPr>
            <a:xfrm>
              <a:off x="2876724" y="2402827"/>
              <a:ext cx="1866600" cy="506400"/>
              <a:chOff x="3410124" y="2434324"/>
              <a:chExt cx="1866600" cy="506400"/>
            </a:xfrm>
          </p:grpSpPr>
          <p:sp>
            <p:nvSpPr>
              <p:cNvPr id="659" name="Google Shape;659;p40"/>
              <p:cNvSpPr/>
              <p:nvPr/>
            </p:nvSpPr>
            <p:spPr>
              <a:xfrm>
                <a:off x="3410124" y="2434324"/>
                <a:ext cx="1866600" cy="506400"/>
              </a:xfrm>
              <a:prstGeom prst="roundRect">
                <a:avLst>
                  <a:gd name="adj" fmla="val 16667"/>
                </a:avLst>
              </a:pr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Value: 8</a:t>
                </a:r>
                <a:endParaRPr/>
              </a:p>
            </p:txBody>
          </p:sp>
          <p:pic>
            <p:nvPicPr>
              <p:cNvPr id="660" name="Google Shape;660;p40"/>
              <p:cNvPicPr preferRelativeResize="0"/>
              <p:nvPr/>
            </p:nvPicPr>
            <p:blipFill rotWithShape="1">
              <a:blip r:embed="rId5">
                <a:alphaModFix/>
              </a:blip>
              <a:srcRect r="7961" b="7961"/>
              <a:stretch/>
            </p:blipFill>
            <p:spPr>
              <a:xfrm>
                <a:off x="4766375" y="2534313"/>
                <a:ext cx="349500" cy="349500"/>
              </a:xfrm>
              <a:prstGeom prst="ellipse">
                <a:avLst/>
              </a:prstGeom>
              <a:noFill/>
              <a:ln>
                <a:noFill/>
              </a:ln>
            </p:spPr>
          </p:pic>
        </p:grpSp>
        <p:grpSp>
          <p:nvGrpSpPr>
            <p:cNvPr id="661" name="Google Shape;661;p40"/>
            <p:cNvGrpSpPr/>
            <p:nvPr/>
          </p:nvGrpSpPr>
          <p:grpSpPr>
            <a:xfrm>
              <a:off x="2876724" y="3926600"/>
              <a:ext cx="1866600" cy="506400"/>
              <a:chOff x="3410124" y="3458246"/>
              <a:chExt cx="1866600" cy="506400"/>
            </a:xfrm>
          </p:grpSpPr>
          <p:sp>
            <p:nvSpPr>
              <p:cNvPr id="662" name="Google Shape;662;p40"/>
              <p:cNvSpPr/>
              <p:nvPr/>
            </p:nvSpPr>
            <p:spPr>
              <a:xfrm>
                <a:off x="3410124" y="3458246"/>
                <a:ext cx="1866600" cy="506400"/>
              </a:xfrm>
              <a:prstGeom prst="roundRect">
                <a:avLst>
                  <a:gd name="adj" fmla="val 16667"/>
                </a:avLst>
              </a:pr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Value: 4</a:t>
                </a:r>
                <a:endParaRPr/>
              </a:p>
            </p:txBody>
          </p:sp>
          <p:pic>
            <p:nvPicPr>
              <p:cNvPr id="663" name="Google Shape;663;p40"/>
              <p:cNvPicPr preferRelativeResize="0"/>
              <p:nvPr/>
            </p:nvPicPr>
            <p:blipFill rotWithShape="1">
              <a:blip r:embed="rId5">
                <a:alphaModFix/>
              </a:blip>
              <a:srcRect r="7961" b="7961"/>
              <a:stretch/>
            </p:blipFill>
            <p:spPr>
              <a:xfrm>
                <a:off x="4766375" y="3536713"/>
                <a:ext cx="349500" cy="349500"/>
              </a:xfrm>
              <a:prstGeom prst="ellipse">
                <a:avLst/>
              </a:prstGeom>
              <a:noFill/>
              <a:ln>
                <a:noFill/>
              </a:ln>
            </p:spPr>
          </p:pic>
        </p:grpSp>
      </p:grpSp>
      <p:sp>
        <p:nvSpPr>
          <p:cNvPr id="664" name="Google Shape;664;p40"/>
          <p:cNvSpPr/>
          <p:nvPr/>
        </p:nvSpPr>
        <p:spPr>
          <a:xfrm>
            <a:off x="1017100" y="11"/>
            <a:ext cx="3048000" cy="127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0"/>
          <p:cNvSpPr txBox="1">
            <a:spLocks noGrp="1"/>
          </p:cNvSpPr>
          <p:nvPr>
            <p:ph type="title"/>
          </p:nvPr>
        </p:nvSpPr>
        <p:spPr>
          <a:xfrm>
            <a:off x="311725" y="2723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Ideal Functionality</a:t>
            </a:r>
            <a:endParaRPr/>
          </a:p>
        </p:txBody>
      </p:sp>
      <p:grpSp>
        <p:nvGrpSpPr>
          <p:cNvPr id="666" name="Google Shape;666;p40"/>
          <p:cNvGrpSpPr/>
          <p:nvPr/>
        </p:nvGrpSpPr>
        <p:grpSpPr>
          <a:xfrm>
            <a:off x="3150400" y="1216275"/>
            <a:ext cx="2011175" cy="3502825"/>
            <a:chOff x="2693200" y="1216275"/>
            <a:chExt cx="2011175" cy="3502825"/>
          </a:xfrm>
        </p:grpSpPr>
        <p:cxnSp>
          <p:nvCxnSpPr>
            <p:cNvPr id="667" name="Google Shape;667;p40"/>
            <p:cNvCxnSpPr/>
            <p:nvPr/>
          </p:nvCxnSpPr>
          <p:spPr>
            <a:xfrm rot="-5400000" flipH="1">
              <a:off x="2517150" y="1443375"/>
              <a:ext cx="454800" cy="600"/>
            </a:xfrm>
            <a:prstGeom prst="curvedConnector3">
              <a:avLst>
                <a:gd name="adj1" fmla="val 50000"/>
              </a:avLst>
            </a:prstGeom>
            <a:noFill/>
            <a:ln w="9525" cap="flat" cmpd="sng">
              <a:solidFill>
                <a:schemeClr val="dk2"/>
              </a:solidFill>
              <a:prstDash val="solid"/>
              <a:round/>
              <a:headEnd type="stealth" w="med" len="med"/>
              <a:tailEnd type="none" w="med" len="med"/>
            </a:ln>
          </p:spPr>
        </p:cxnSp>
        <p:grpSp>
          <p:nvGrpSpPr>
            <p:cNvPr id="668" name="Google Shape;668;p40"/>
            <p:cNvGrpSpPr/>
            <p:nvPr/>
          </p:nvGrpSpPr>
          <p:grpSpPr>
            <a:xfrm>
              <a:off x="2749650" y="1941125"/>
              <a:ext cx="1954725" cy="2254450"/>
              <a:chOff x="3283050" y="1941125"/>
              <a:chExt cx="1954725" cy="2254450"/>
            </a:xfrm>
          </p:grpSpPr>
          <p:cxnSp>
            <p:nvCxnSpPr>
              <p:cNvPr id="669" name="Google Shape;669;p40"/>
              <p:cNvCxnSpPr/>
              <p:nvPr/>
            </p:nvCxnSpPr>
            <p:spPr>
              <a:xfrm rot="-5400000" flipH="1">
                <a:off x="3107550" y="3997875"/>
                <a:ext cx="394800" cy="600"/>
              </a:xfrm>
              <a:prstGeom prst="curvedConnector3">
                <a:avLst>
                  <a:gd name="adj1" fmla="val 50000"/>
                </a:avLst>
              </a:prstGeom>
              <a:noFill/>
              <a:ln w="9525" cap="flat" cmpd="sng">
                <a:solidFill>
                  <a:schemeClr val="dk2"/>
                </a:solidFill>
                <a:prstDash val="solid"/>
                <a:round/>
                <a:headEnd type="stealth" w="med" len="med"/>
                <a:tailEnd type="none" w="med" len="med"/>
              </a:ln>
            </p:spPr>
          </p:cxnSp>
          <p:cxnSp>
            <p:nvCxnSpPr>
              <p:cNvPr id="670" name="Google Shape;670;p40"/>
              <p:cNvCxnSpPr/>
              <p:nvPr/>
            </p:nvCxnSpPr>
            <p:spPr>
              <a:xfrm rot="-5400000" flipH="1">
                <a:off x="3055950" y="2384875"/>
                <a:ext cx="454800" cy="600"/>
              </a:xfrm>
              <a:prstGeom prst="curvedConnector3">
                <a:avLst>
                  <a:gd name="adj1" fmla="val 50000"/>
                </a:avLst>
              </a:prstGeom>
              <a:noFill/>
              <a:ln w="9525" cap="flat" cmpd="sng">
                <a:solidFill>
                  <a:schemeClr val="dk2"/>
                </a:solidFill>
                <a:prstDash val="solid"/>
                <a:round/>
                <a:headEnd type="stealth" w="med" len="med"/>
                <a:tailEnd type="none" w="med" len="med"/>
              </a:ln>
            </p:spPr>
          </p:cxnSp>
          <p:sp>
            <p:nvSpPr>
              <p:cNvPr id="671" name="Google Shape;671;p40"/>
              <p:cNvSpPr txBox="1"/>
              <p:nvPr/>
            </p:nvSpPr>
            <p:spPr>
              <a:xfrm>
                <a:off x="3312675" y="1941125"/>
                <a:ext cx="192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Roboto"/>
                    <a:ea typeface="Roboto"/>
                    <a:cs typeface="Roboto"/>
                    <a:sym typeface="Roboto"/>
                  </a:rPr>
                  <a:t>Last Touch</a:t>
                </a:r>
                <a:endParaRPr sz="1100">
                  <a:latin typeface="Roboto"/>
                  <a:ea typeface="Roboto"/>
                  <a:cs typeface="Roboto"/>
                  <a:sym typeface="Roboto"/>
                </a:endParaRPr>
              </a:p>
            </p:txBody>
          </p:sp>
          <p:sp>
            <p:nvSpPr>
              <p:cNvPr id="672" name="Google Shape;672;p40"/>
              <p:cNvSpPr txBox="1"/>
              <p:nvPr/>
            </p:nvSpPr>
            <p:spPr>
              <a:xfrm>
                <a:off x="3312675" y="3475830"/>
                <a:ext cx="192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Roboto"/>
                    <a:ea typeface="Roboto"/>
                    <a:cs typeface="Roboto"/>
                    <a:sym typeface="Roboto"/>
                  </a:rPr>
                  <a:t>Last Touch</a:t>
                </a:r>
                <a:endParaRPr sz="1100">
                  <a:latin typeface="Roboto"/>
                  <a:ea typeface="Roboto"/>
                  <a:cs typeface="Roboto"/>
                  <a:sym typeface="Roboto"/>
                </a:endParaRPr>
              </a:p>
            </p:txBody>
          </p:sp>
        </p:grpSp>
        <p:cxnSp>
          <p:nvCxnSpPr>
            <p:cNvPr id="673" name="Google Shape;673;p40"/>
            <p:cNvCxnSpPr/>
            <p:nvPr/>
          </p:nvCxnSpPr>
          <p:spPr>
            <a:xfrm rot="-5400000" flipH="1">
              <a:off x="2545150" y="4491400"/>
              <a:ext cx="454800" cy="600"/>
            </a:xfrm>
            <a:prstGeom prst="curvedConnector3">
              <a:avLst>
                <a:gd name="adj1" fmla="val 50000"/>
              </a:avLst>
            </a:prstGeom>
            <a:noFill/>
            <a:ln w="9525" cap="flat" cmpd="sng">
              <a:solidFill>
                <a:schemeClr val="dk2"/>
              </a:solidFill>
              <a:prstDash val="solid"/>
              <a:round/>
              <a:headEnd type="stealth" w="med" len="med"/>
              <a:tailEnd type="none" w="med" len="med"/>
            </a:ln>
          </p:spPr>
        </p:cxnSp>
        <p:sp>
          <p:nvSpPr>
            <p:cNvPr id="674" name="Google Shape;674;p40"/>
            <p:cNvSpPr/>
            <p:nvPr/>
          </p:nvSpPr>
          <p:spPr>
            <a:xfrm>
              <a:off x="2693200" y="4433000"/>
              <a:ext cx="158700" cy="158700"/>
            </a:xfrm>
            <a:prstGeom prst="mathMultiply">
              <a:avLst>
                <a:gd name="adj1" fmla="val 23520"/>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40"/>
          <p:cNvGrpSpPr/>
          <p:nvPr/>
        </p:nvGrpSpPr>
        <p:grpSpPr>
          <a:xfrm>
            <a:off x="1182750" y="6153223"/>
            <a:ext cx="1866600" cy="506400"/>
            <a:chOff x="725550" y="6153223"/>
            <a:chExt cx="1866600" cy="506400"/>
          </a:xfrm>
        </p:grpSpPr>
        <p:sp>
          <p:nvSpPr>
            <p:cNvPr id="676" name="Google Shape;676;p40"/>
            <p:cNvSpPr/>
            <p:nvPr/>
          </p:nvSpPr>
          <p:spPr>
            <a:xfrm>
              <a:off x="725550" y="6153223"/>
              <a:ext cx="1866600" cy="506400"/>
            </a:xfrm>
            <a:prstGeom prst="roundRect">
              <a:avLst>
                <a:gd name="adj" fmla="val 16667"/>
              </a:avLst>
            </a:prstGeom>
            <a:solidFill>
              <a:srgbClr val="D9C4B1">
                <a:alpha val="52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Campaign: 3</a:t>
              </a:r>
              <a:endParaRPr/>
            </a:p>
          </p:txBody>
        </p:sp>
        <p:pic>
          <p:nvPicPr>
            <p:cNvPr id="677" name="Google Shape;677;p40"/>
            <p:cNvPicPr preferRelativeResize="0"/>
            <p:nvPr/>
          </p:nvPicPr>
          <p:blipFill>
            <a:blip r:embed="rId3">
              <a:alphaModFix/>
            </a:blip>
            <a:stretch>
              <a:fillRect/>
            </a:stretch>
          </p:blipFill>
          <p:spPr>
            <a:xfrm>
              <a:off x="2094525" y="6231675"/>
              <a:ext cx="349500" cy="349500"/>
            </a:xfrm>
            <a:prstGeom prst="ellipse">
              <a:avLst/>
            </a:prstGeom>
            <a:noFill/>
            <a:ln>
              <a:noFill/>
            </a:ln>
          </p:spPr>
        </p:pic>
      </p:grpSp>
      <p:grpSp>
        <p:nvGrpSpPr>
          <p:cNvPr id="678" name="Google Shape;678;p40"/>
          <p:cNvGrpSpPr/>
          <p:nvPr/>
        </p:nvGrpSpPr>
        <p:grpSpPr>
          <a:xfrm>
            <a:off x="3333924" y="5627872"/>
            <a:ext cx="1866600" cy="506400"/>
            <a:chOff x="2876724" y="5627872"/>
            <a:chExt cx="1866600" cy="506400"/>
          </a:xfrm>
        </p:grpSpPr>
        <p:sp>
          <p:nvSpPr>
            <p:cNvPr id="679" name="Google Shape;679;p40"/>
            <p:cNvSpPr/>
            <p:nvPr/>
          </p:nvSpPr>
          <p:spPr>
            <a:xfrm>
              <a:off x="2876724" y="5627872"/>
              <a:ext cx="1866600" cy="506400"/>
            </a:xfrm>
            <a:prstGeom prst="roundRect">
              <a:avLst>
                <a:gd name="adj" fmla="val 16667"/>
              </a:avLst>
            </a:prstGeom>
            <a:solidFill>
              <a:srgbClr val="F9CB9C">
                <a:alpha val="49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Value: 9</a:t>
              </a:r>
              <a:endParaRPr/>
            </a:p>
          </p:txBody>
        </p:sp>
        <p:pic>
          <p:nvPicPr>
            <p:cNvPr id="680" name="Google Shape;680;p40"/>
            <p:cNvPicPr preferRelativeResize="0"/>
            <p:nvPr/>
          </p:nvPicPr>
          <p:blipFill>
            <a:blip r:embed="rId3">
              <a:alphaModFix/>
            </a:blip>
            <a:stretch>
              <a:fillRect/>
            </a:stretch>
          </p:blipFill>
          <p:spPr>
            <a:xfrm>
              <a:off x="4232975" y="5706329"/>
              <a:ext cx="349500" cy="349500"/>
            </a:xfrm>
            <a:prstGeom prst="ellipse">
              <a:avLst/>
            </a:prstGeom>
            <a:noFill/>
            <a:ln>
              <a:noFill/>
            </a:ln>
          </p:spPr>
        </p:pic>
      </p:grpSp>
      <p:grpSp>
        <p:nvGrpSpPr>
          <p:cNvPr id="681" name="Google Shape;681;p40"/>
          <p:cNvGrpSpPr/>
          <p:nvPr/>
        </p:nvGrpSpPr>
        <p:grpSpPr>
          <a:xfrm>
            <a:off x="1182750" y="6750598"/>
            <a:ext cx="1866600" cy="506400"/>
            <a:chOff x="725550" y="6750598"/>
            <a:chExt cx="1866600" cy="506400"/>
          </a:xfrm>
        </p:grpSpPr>
        <p:sp>
          <p:nvSpPr>
            <p:cNvPr id="682" name="Google Shape;682;p40"/>
            <p:cNvSpPr/>
            <p:nvPr/>
          </p:nvSpPr>
          <p:spPr>
            <a:xfrm>
              <a:off x="725550" y="6750598"/>
              <a:ext cx="1866600" cy="506400"/>
            </a:xfrm>
            <a:prstGeom prst="roundRect">
              <a:avLst>
                <a:gd name="adj" fmla="val 16667"/>
              </a:avLst>
            </a:prstGeom>
            <a:solidFill>
              <a:srgbClr val="D9C4B1">
                <a:alpha val="52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Campaign: 2</a:t>
              </a:r>
              <a:endParaRPr/>
            </a:p>
          </p:txBody>
        </p:sp>
        <p:pic>
          <p:nvPicPr>
            <p:cNvPr id="683" name="Google Shape;683;p40"/>
            <p:cNvPicPr preferRelativeResize="0"/>
            <p:nvPr/>
          </p:nvPicPr>
          <p:blipFill>
            <a:blip r:embed="rId3">
              <a:alphaModFix/>
            </a:blip>
            <a:stretch>
              <a:fillRect/>
            </a:stretch>
          </p:blipFill>
          <p:spPr>
            <a:xfrm>
              <a:off x="2094525" y="6829050"/>
              <a:ext cx="349500" cy="349500"/>
            </a:xfrm>
            <a:prstGeom prst="ellipse">
              <a:avLst/>
            </a:prstGeom>
            <a:noFill/>
            <a:ln>
              <a:noFill/>
            </a:ln>
          </p:spPr>
        </p:pic>
      </p:grpSp>
      <p:grpSp>
        <p:nvGrpSpPr>
          <p:cNvPr id="684" name="Google Shape;684;p40"/>
          <p:cNvGrpSpPr/>
          <p:nvPr/>
        </p:nvGrpSpPr>
        <p:grpSpPr>
          <a:xfrm>
            <a:off x="1163825" y="7340473"/>
            <a:ext cx="1866600" cy="506400"/>
            <a:chOff x="706625" y="7340473"/>
            <a:chExt cx="1866600" cy="506400"/>
          </a:xfrm>
        </p:grpSpPr>
        <p:sp>
          <p:nvSpPr>
            <p:cNvPr id="685" name="Google Shape;685;p40"/>
            <p:cNvSpPr/>
            <p:nvPr/>
          </p:nvSpPr>
          <p:spPr>
            <a:xfrm>
              <a:off x="706625" y="7340473"/>
              <a:ext cx="1866600" cy="506400"/>
            </a:xfrm>
            <a:prstGeom prst="roundRect">
              <a:avLst>
                <a:gd name="adj" fmla="val 16667"/>
              </a:avLst>
            </a:prstGeom>
            <a:solidFill>
              <a:srgbClr val="D9C4B1">
                <a:alpha val="52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Campaign: 1</a:t>
              </a:r>
              <a:endParaRPr/>
            </a:p>
          </p:txBody>
        </p:sp>
        <p:pic>
          <p:nvPicPr>
            <p:cNvPr id="686" name="Google Shape;686;p40"/>
            <p:cNvPicPr preferRelativeResize="0"/>
            <p:nvPr/>
          </p:nvPicPr>
          <p:blipFill>
            <a:blip r:embed="rId3">
              <a:alphaModFix/>
            </a:blip>
            <a:stretch>
              <a:fillRect/>
            </a:stretch>
          </p:blipFill>
          <p:spPr>
            <a:xfrm>
              <a:off x="2075600" y="7418925"/>
              <a:ext cx="349500" cy="349500"/>
            </a:xfrm>
            <a:prstGeom prst="ellipse">
              <a:avLst/>
            </a:prstGeom>
            <a:noFill/>
            <a:ln>
              <a:noFill/>
            </a:ln>
          </p:spPr>
        </p:pic>
      </p:grpSp>
      <p:grpSp>
        <p:nvGrpSpPr>
          <p:cNvPr id="687" name="Google Shape;687;p40"/>
          <p:cNvGrpSpPr/>
          <p:nvPr/>
        </p:nvGrpSpPr>
        <p:grpSpPr>
          <a:xfrm>
            <a:off x="3314999" y="7881922"/>
            <a:ext cx="1866600" cy="506400"/>
            <a:chOff x="2857799" y="7881922"/>
            <a:chExt cx="1866600" cy="506400"/>
          </a:xfrm>
        </p:grpSpPr>
        <p:sp>
          <p:nvSpPr>
            <p:cNvPr id="688" name="Google Shape;688;p40"/>
            <p:cNvSpPr/>
            <p:nvPr/>
          </p:nvSpPr>
          <p:spPr>
            <a:xfrm>
              <a:off x="2857799" y="7881922"/>
              <a:ext cx="1866600" cy="506400"/>
            </a:xfrm>
            <a:prstGeom prst="roundRect">
              <a:avLst>
                <a:gd name="adj" fmla="val 16667"/>
              </a:avLst>
            </a:prstGeom>
            <a:solidFill>
              <a:srgbClr val="F9CB9C">
                <a:alpha val="49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Value: 1</a:t>
              </a:r>
              <a:endParaRPr/>
            </a:p>
          </p:txBody>
        </p:sp>
        <p:pic>
          <p:nvPicPr>
            <p:cNvPr id="689" name="Google Shape;689;p40"/>
            <p:cNvPicPr preferRelativeResize="0"/>
            <p:nvPr/>
          </p:nvPicPr>
          <p:blipFill>
            <a:blip r:embed="rId3">
              <a:alphaModFix/>
            </a:blip>
            <a:stretch>
              <a:fillRect/>
            </a:stretch>
          </p:blipFill>
          <p:spPr>
            <a:xfrm>
              <a:off x="4214050" y="7960379"/>
              <a:ext cx="349500" cy="349500"/>
            </a:xfrm>
            <a:prstGeom prst="ellipse">
              <a:avLst/>
            </a:prstGeom>
            <a:noFill/>
            <a:ln>
              <a:noFill/>
            </a:ln>
          </p:spPr>
        </p:pic>
      </p:grpSp>
      <p:graphicFrame>
        <p:nvGraphicFramePr>
          <p:cNvPr id="690" name="Google Shape;690;p40"/>
          <p:cNvGraphicFramePr/>
          <p:nvPr/>
        </p:nvGraphicFramePr>
        <p:xfrm>
          <a:off x="6015800" y="7862000"/>
          <a:ext cx="2749875" cy="777210"/>
        </p:xfrm>
        <a:graphic>
          <a:graphicData uri="http://schemas.openxmlformats.org/drawingml/2006/table">
            <a:tbl>
              <a:tblPr>
                <a:noFill/>
                <a:tableStyleId>{FCBEF7A9-CA69-4F38-84B8-6F948A9AEC1F}</a:tableStyleId>
              </a:tblPr>
              <a:tblGrid>
                <a:gridCol w="549975">
                  <a:extLst>
                    <a:ext uri="{9D8B030D-6E8A-4147-A177-3AD203B41FA5}">
                      <a16:colId xmlns:a16="http://schemas.microsoft.com/office/drawing/2014/main" val="20000"/>
                    </a:ext>
                  </a:extLst>
                </a:gridCol>
                <a:gridCol w="549975">
                  <a:extLst>
                    <a:ext uri="{9D8B030D-6E8A-4147-A177-3AD203B41FA5}">
                      <a16:colId xmlns:a16="http://schemas.microsoft.com/office/drawing/2014/main" val="20001"/>
                    </a:ext>
                  </a:extLst>
                </a:gridCol>
                <a:gridCol w="549975">
                  <a:extLst>
                    <a:ext uri="{9D8B030D-6E8A-4147-A177-3AD203B41FA5}">
                      <a16:colId xmlns:a16="http://schemas.microsoft.com/office/drawing/2014/main" val="20002"/>
                    </a:ext>
                  </a:extLst>
                </a:gridCol>
                <a:gridCol w="549975">
                  <a:extLst>
                    <a:ext uri="{9D8B030D-6E8A-4147-A177-3AD203B41FA5}">
                      <a16:colId xmlns:a16="http://schemas.microsoft.com/office/drawing/2014/main" val="20003"/>
                    </a:ext>
                  </a:extLst>
                </a:gridCol>
                <a:gridCol w="54997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000">
                          <a:latin typeface="Roboto"/>
                          <a:ea typeface="Roboto"/>
                          <a:cs typeface="Roboto"/>
                          <a:sym typeface="Roboto"/>
                        </a:rPr>
                        <a:t>1</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2</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3</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4</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Roboto"/>
                          <a:ea typeface="Roboto"/>
                          <a:cs typeface="Roboto"/>
                          <a:sym typeface="Roboto"/>
                        </a:rPr>
                        <a:t>5</a:t>
                      </a:r>
                      <a:endParaRPr sz="1000">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cxnSp>
        <p:nvCxnSpPr>
          <p:cNvPr id="691" name="Google Shape;691;p40"/>
          <p:cNvCxnSpPr/>
          <p:nvPr/>
        </p:nvCxnSpPr>
        <p:spPr>
          <a:xfrm>
            <a:off x="827725" y="1332400"/>
            <a:ext cx="0" cy="3751500"/>
          </a:xfrm>
          <a:prstGeom prst="straightConnector1">
            <a:avLst/>
          </a:prstGeom>
          <a:noFill/>
          <a:ln w="28575" cap="flat" cmpd="sng">
            <a:solidFill>
              <a:schemeClr val="dk2"/>
            </a:solidFill>
            <a:prstDash val="solid"/>
            <a:round/>
            <a:headEnd type="none" w="med" len="med"/>
            <a:tailEnd type="triangle" w="med" len="med"/>
          </a:ln>
        </p:spPr>
      </p:cxnSp>
      <p:sp>
        <p:nvSpPr>
          <p:cNvPr id="692" name="Google Shape;692;p40"/>
          <p:cNvSpPr txBox="1"/>
          <p:nvPr/>
        </p:nvSpPr>
        <p:spPr>
          <a:xfrm>
            <a:off x="228600" y="3008050"/>
            <a:ext cx="84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Time</a:t>
            </a:r>
            <a:endParaRPr>
              <a:latin typeface="Roboto"/>
              <a:ea typeface="Roboto"/>
              <a:cs typeface="Roboto"/>
              <a:sym typeface="Roboto"/>
            </a:endParaRPr>
          </a:p>
        </p:txBody>
      </p:sp>
      <p:sp>
        <p:nvSpPr>
          <p:cNvPr id="693" name="Google Shape;693;p40"/>
          <p:cNvSpPr txBox="1"/>
          <p:nvPr/>
        </p:nvSpPr>
        <p:spPr>
          <a:xfrm>
            <a:off x="3476175" y="932200"/>
            <a:ext cx="168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Roboto"/>
                <a:ea typeface="Roboto"/>
                <a:cs typeface="Roboto"/>
                <a:sym typeface="Roboto"/>
              </a:rPr>
              <a:t>Trigger Reports</a:t>
            </a:r>
            <a:endParaRPr>
              <a:solidFill>
                <a:schemeClr val="lt1"/>
              </a:solidFill>
              <a:latin typeface="Roboto"/>
              <a:ea typeface="Roboto"/>
              <a:cs typeface="Roboto"/>
              <a:sym typeface="Roboto"/>
            </a:endParaRPr>
          </a:p>
        </p:txBody>
      </p:sp>
      <p:sp>
        <p:nvSpPr>
          <p:cNvPr id="694" name="Google Shape;694;p40"/>
          <p:cNvSpPr txBox="1"/>
          <p:nvPr/>
        </p:nvSpPr>
        <p:spPr>
          <a:xfrm>
            <a:off x="1342575" y="932200"/>
            <a:ext cx="168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Roboto"/>
                <a:ea typeface="Roboto"/>
                <a:cs typeface="Roboto"/>
                <a:sym typeface="Roboto"/>
              </a:rPr>
              <a:t>Source Reports</a:t>
            </a:r>
            <a:endParaRPr>
              <a:solidFill>
                <a:schemeClr val="lt1"/>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41"/>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Attribution</a:t>
            </a:r>
            <a:endParaRPr/>
          </a:p>
        </p:txBody>
      </p:sp>
      <p:graphicFrame>
        <p:nvGraphicFramePr>
          <p:cNvPr id="700" name="Google Shape;700;p41"/>
          <p:cNvGraphicFramePr/>
          <p:nvPr/>
        </p:nvGraphicFramePr>
        <p:xfrm>
          <a:off x="379175" y="1697570"/>
          <a:ext cx="3291800" cy="3240345"/>
        </p:xfrm>
        <a:graphic>
          <a:graphicData uri="http://schemas.openxmlformats.org/drawingml/2006/table">
            <a:tbl>
              <a:tblPr>
                <a:noFill/>
                <a:tableStyleId>{FCBEF7A9-CA69-4F38-84B8-6F948A9AEC1F}</a:tableStyleId>
              </a:tblPr>
              <a:tblGrid>
                <a:gridCol w="1645900">
                  <a:extLst>
                    <a:ext uri="{9D8B030D-6E8A-4147-A177-3AD203B41FA5}">
                      <a16:colId xmlns:a16="http://schemas.microsoft.com/office/drawing/2014/main" val="20000"/>
                    </a:ext>
                  </a:extLst>
                </a:gridCol>
                <a:gridCol w="1645900">
                  <a:extLst>
                    <a:ext uri="{9D8B030D-6E8A-4147-A177-3AD203B41FA5}">
                      <a16:colId xmlns:a16="http://schemas.microsoft.com/office/drawing/2014/main" val="20001"/>
                    </a:ext>
                  </a:extLst>
                </a:gridCol>
              </a:tblGrid>
              <a:tr h="466875">
                <a:tc>
                  <a:txBody>
                    <a:bodyPr/>
                    <a:lstStyle/>
                    <a:p>
                      <a:pPr marL="0" lvl="0" indent="0" algn="l" rtl="0">
                        <a:spcBef>
                          <a:spcPts val="0"/>
                        </a:spcBef>
                        <a:spcAft>
                          <a:spcPts val="0"/>
                        </a:spcAft>
                        <a:buNone/>
                      </a:pPr>
                      <a:r>
                        <a:rPr lang="en" sz="1800"/>
                        <a:t>Match Key</a:t>
                      </a:r>
                      <a:endParaRPr sz="1800"/>
                    </a:p>
                  </a:txBody>
                  <a:tcPr marL="91425" marR="91425" marT="91425" marB="91425"/>
                </a:tc>
                <a:tc>
                  <a:txBody>
                    <a:bodyPr/>
                    <a:lstStyle/>
                    <a:p>
                      <a:pPr marL="0" lvl="0" indent="0" algn="l" rtl="0">
                        <a:spcBef>
                          <a:spcPts val="0"/>
                        </a:spcBef>
                        <a:spcAft>
                          <a:spcPts val="0"/>
                        </a:spcAft>
                        <a:buNone/>
                      </a:pPr>
                      <a:r>
                        <a:rPr lang="en" sz="1800"/>
                        <a:t>Report Type</a:t>
                      </a:r>
                      <a:endParaRPr sz="1800"/>
                    </a:p>
                  </a:txBody>
                  <a:tcPr marL="91425" marR="91425" marT="91425" marB="91425"/>
                </a:tc>
                <a:extLst>
                  <a:ext uri="{0D108BD9-81ED-4DB2-BD59-A6C34878D82A}">
                    <a16:rowId xmlns:a16="http://schemas.microsoft.com/office/drawing/2014/main" val="10000"/>
                  </a:ext>
                </a:extLst>
              </a:tr>
              <a:tr h="364275">
                <a:tc>
                  <a:txBody>
                    <a:bodyPr/>
                    <a:lstStyle/>
                    <a:p>
                      <a:pPr marL="0" lvl="0" indent="0" algn="l" rtl="0">
                        <a:spcBef>
                          <a:spcPts val="0"/>
                        </a:spcBef>
                        <a:spcAft>
                          <a:spcPts val="0"/>
                        </a:spcAft>
                        <a:buNone/>
                      </a:pPr>
                      <a:r>
                        <a:rPr lang="en"/>
                        <a:t>[1111]</a:t>
                      </a:r>
                      <a:endParaRPr/>
                    </a:p>
                  </a:txBody>
                  <a:tcPr marL="91425" marR="91425" marT="91425" marB="91425">
                    <a:solidFill>
                      <a:srgbClr val="FFF2CC"/>
                    </a:solidFill>
                  </a:tcPr>
                </a:tc>
                <a:tc>
                  <a:txBody>
                    <a:bodyPr/>
                    <a:lstStyle/>
                    <a:p>
                      <a:pPr marL="0" lvl="0" indent="0" algn="l" rtl="0">
                        <a:spcBef>
                          <a:spcPts val="0"/>
                        </a:spcBef>
                        <a:spcAft>
                          <a:spcPts val="0"/>
                        </a:spcAft>
                        <a:buNone/>
                      </a:pPr>
                      <a:r>
                        <a:rPr lang="en"/>
                        <a:t>Source</a:t>
                      </a:r>
                      <a:endParaRPr/>
                    </a:p>
                  </a:txBody>
                  <a:tcPr marL="91425" marR="91425" marT="91425" marB="91425">
                    <a:solidFill>
                      <a:srgbClr val="FFF2CC"/>
                    </a:solidFill>
                  </a:tcPr>
                </a:tc>
                <a:extLst>
                  <a:ext uri="{0D108BD9-81ED-4DB2-BD59-A6C34878D82A}">
                    <a16:rowId xmlns:a16="http://schemas.microsoft.com/office/drawing/2014/main" val="10001"/>
                  </a:ext>
                </a:extLst>
              </a:tr>
              <a:tr h="364275">
                <a:tc>
                  <a:txBody>
                    <a:bodyPr/>
                    <a:lstStyle/>
                    <a:p>
                      <a:pPr marL="0" lvl="0" indent="0" algn="l" rtl="0">
                        <a:spcBef>
                          <a:spcPts val="0"/>
                        </a:spcBef>
                        <a:spcAft>
                          <a:spcPts val="0"/>
                        </a:spcAft>
                        <a:buNone/>
                      </a:pPr>
                      <a:r>
                        <a:rPr lang="en"/>
                        <a:t>[1111]</a:t>
                      </a:r>
                      <a:endParaRPr/>
                    </a:p>
                  </a:txBody>
                  <a:tcPr marL="91425" marR="91425" marT="91425" marB="91425">
                    <a:solidFill>
                      <a:srgbClr val="FFF2CC"/>
                    </a:solidFill>
                  </a:tcPr>
                </a:tc>
                <a:tc>
                  <a:txBody>
                    <a:bodyPr/>
                    <a:lstStyle/>
                    <a:p>
                      <a:pPr marL="0" lvl="0" indent="0" algn="l" rtl="0">
                        <a:spcBef>
                          <a:spcPts val="0"/>
                        </a:spcBef>
                        <a:spcAft>
                          <a:spcPts val="0"/>
                        </a:spcAft>
                        <a:buNone/>
                      </a:pPr>
                      <a:r>
                        <a:rPr lang="en"/>
                        <a:t>Source</a:t>
                      </a:r>
                      <a:endParaRPr/>
                    </a:p>
                  </a:txBody>
                  <a:tcPr marL="91425" marR="91425" marT="91425" marB="91425">
                    <a:solidFill>
                      <a:srgbClr val="FFF2CC"/>
                    </a:solidFill>
                  </a:tcPr>
                </a:tc>
                <a:extLst>
                  <a:ext uri="{0D108BD9-81ED-4DB2-BD59-A6C34878D82A}">
                    <a16:rowId xmlns:a16="http://schemas.microsoft.com/office/drawing/2014/main" val="10002"/>
                  </a:ext>
                </a:extLst>
              </a:tr>
              <a:tr h="364275">
                <a:tc>
                  <a:txBody>
                    <a:bodyPr/>
                    <a:lstStyle/>
                    <a:p>
                      <a:pPr marL="0" lvl="0" indent="0" algn="l" rtl="0">
                        <a:spcBef>
                          <a:spcPts val="0"/>
                        </a:spcBef>
                        <a:spcAft>
                          <a:spcPts val="0"/>
                        </a:spcAft>
                        <a:buNone/>
                      </a:pPr>
                      <a:r>
                        <a:rPr lang="en"/>
                        <a:t>[1111]</a:t>
                      </a:r>
                      <a:endParaRPr/>
                    </a:p>
                  </a:txBody>
                  <a:tcPr marL="91425" marR="91425" marT="91425" marB="91425">
                    <a:solidFill>
                      <a:srgbClr val="FFF2CC"/>
                    </a:solidFill>
                  </a:tcPr>
                </a:tc>
                <a:tc>
                  <a:txBody>
                    <a:bodyPr/>
                    <a:lstStyle/>
                    <a:p>
                      <a:pPr marL="0" lvl="0" indent="0" algn="l" rtl="0">
                        <a:spcBef>
                          <a:spcPts val="0"/>
                        </a:spcBef>
                        <a:spcAft>
                          <a:spcPts val="0"/>
                        </a:spcAft>
                        <a:buNone/>
                      </a:pPr>
                      <a:r>
                        <a:rPr lang="en"/>
                        <a:t>Source</a:t>
                      </a:r>
                      <a:endParaRPr/>
                    </a:p>
                  </a:txBody>
                  <a:tcPr marL="91425" marR="91425" marT="91425" marB="91425">
                    <a:solidFill>
                      <a:srgbClr val="FFF2CC"/>
                    </a:solidFill>
                  </a:tcPr>
                </a:tc>
                <a:extLst>
                  <a:ext uri="{0D108BD9-81ED-4DB2-BD59-A6C34878D82A}">
                    <a16:rowId xmlns:a16="http://schemas.microsoft.com/office/drawing/2014/main" val="10003"/>
                  </a:ext>
                </a:extLst>
              </a:tr>
              <a:tr h="364275">
                <a:tc>
                  <a:txBody>
                    <a:bodyPr/>
                    <a:lstStyle/>
                    <a:p>
                      <a:pPr marL="0" lvl="0" indent="0" algn="l" rtl="0">
                        <a:spcBef>
                          <a:spcPts val="0"/>
                        </a:spcBef>
                        <a:spcAft>
                          <a:spcPts val="0"/>
                        </a:spcAft>
                        <a:buNone/>
                      </a:pPr>
                      <a:r>
                        <a:rPr lang="en"/>
                        <a:t>[1111]</a:t>
                      </a:r>
                      <a:endParaRPr/>
                    </a:p>
                  </a:txBody>
                  <a:tcPr marL="91425" marR="91425" marT="91425" marB="91425">
                    <a:solidFill>
                      <a:srgbClr val="FFF2CC"/>
                    </a:solidFill>
                  </a:tcPr>
                </a:tc>
                <a:tc>
                  <a:txBody>
                    <a:bodyPr/>
                    <a:lstStyle/>
                    <a:p>
                      <a:pPr marL="0" lvl="0" indent="0" algn="l" rtl="0">
                        <a:spcBef>
                          <a:spcPts val="0"/>
                        </a:spcBef>
                        <a:spcAft>
                          <a:spcPts val="0"/>
                        </a:spcAft>
                        <a:buNone/>
                      </a:pPr>
                      <a:r>
                        <a:rPr lang="en"/>
                        <a:t>Trigger</a:t>
                      </a:r>
                      <a:endParaRPr/>
                    </a:p>
                  </a:txBody>
                  <a:tcPr marL="91425" marR="91425" marT="91425" marB="91425">
                    <a:solidFill>
                      <a:srgbClr val="FFF2CC"/>
                    </a:solidFill>
                  </a:tcPr>
                </a:tc>
                <a:extLst>
                  <a:ext uri="{0D108BD9-81ED-4DB2-BD59-A6C34878D82A}">
                    <a16:rowId xmlns:a16="http://schemas.microsoft.com/office/drawing/2014/main" val="10004"/>
                  </a:ext>
                </a:extLst>
              </a:tr>
              <a:tr h="364275">
                <a:tc>
                  <a:txBody>
                    <a:bodyPr/>
                    <a:lstStyle/>
                    <a:p>
                      <a:pPr marL="0" lvl="0" indent="0" algn="l" rtl="0">
                        <a:spcBef>
                          <a:spcPts val="0"/>
                        </a:spcBef>
                        <a:spcAft>
                          <a:spcPts val="0"/>
                        </a:spcAft>
                        <a:buNone/>
                      </a:pPr>
                      <a:r>
                        <a:rPr lang="en"/>
                        <a:t>[1111]</a:t>
                      </a:r>
                      <a:endParaRPr/>
                    </a:p>
                  </a:txBody>
                  <a:tcPr marL="91425" marR="91425" marT="91425" marB="91425">
                    <a:solidFill>
                      <a:srgbClr val="FFF2CC"/>
                    </a:solidFill>
                  </a:tcPr>
                </a:tc>
                <a:tc>
                  <a:txBody>
                    <a:bodyPr/>
                    <a:lstStyle/>
                    <a:p>
                      <a:pPr marL="0" lvl="0" indent="0" algn="l" rtl="0">
                        <a:spcBef>
                          <a:spcPts val="0"/>
                        </a:spcBef>
                        <a:spcAft>
                          <a:spcPts val="0"/>
                        </a:spcAft>
                        <a:buNone/>
                      </a:pPr>
                      <a:r>
                        <a:rPr lang="en"/>
                        <a:t>Trigger</a:t>
                      </a:r>
                      <a:endParaRPr/>
                    </a:p>
                  </a:txBody>
                  <a:tcPr marL="91425" marR="91425" marT="91425" marB="91425">
                    <a:solidFill>
                      <a:srgbClr val="FFF2CC"/>
                    </a:solidFill>
                  </a:tcPr>
                </a:tc>
                <a:extLst>
                  <a:ext uri="{0D108BD9-81ED-4DB2-BD59-A6C34878D82A}">
                    <a16:rowId xmlns:a16="http://schemas.microsoft.com/office/drawing/2014/main" val="10005"/>
                  </a:ext>
                </a:extLst>
              </a:tr>
              <a:tr h="364275">
                <a:tc>
                  <a:txBody>
                    <a:bodyPr/>
                    <a:lstStyle/>
                    <a:p>
                      <a:pPr marL="0" lvl="0" indent="0" algn="l" rtl="0">
                        <a:spcBef>
                          <a:spcPts val="0"/>
                        </a:spcBef>
                        <a:spcAft>
                          <a:spcPts val="0"/>
                        </a:spcAft>
                        <a:buNone/>
                      </a:pPr>
                      <a:r>
                        <a:rPr lang="en"/>
                        <a:t>[2222]</a:t>
                      </a:r>
                      <a:endParaRPr/>
                    </a:p>
                  </a:txBody>
                  <a:tcPr marL="91425" marR="91425" marT="91425" marB="91425"/>
                </a:tc>
                <a:tc>
                  <a:txBody>
                    <a:bodyPr/>
                    <a:lstStyle/>
                    <a:p>
                      <a:pPr marL="0" lvl="0" indent="0" algn="l" rtl="0">
                        <a:spcBef>
                          <a:spcPts val="0"/>
                        </a:spcBef>
                        <a:spcAft>
                          <a:spcPts val="0"/>
                        </a:spcAft>
                        <a:buNone/>
                      </a:pPr>
                      <a:r>
                        <a:rPr lang="en"/>
                        <a:t>Source</a:t>
                      </a:r>
                      <a:endParaRPr/>
                    </a:p>
                  </a:txBody>
                  <a:tcPr marL="91425" marR="91425" marT="91425" marB="91425"/>
                </a:tc>
                <a:extLst>
                  <a:ext uri="{0D108BD9-81ED-4DB2-BD59-A6C34878D82A}">
                    <a16:rowId xmlns:a16="http://schemas.microsoft.com/office/drawing/2014/main" val="10006"/>
                  </a:ext>
                </a:extLst>
              </a:tr>
              <a:tr h="364275">
                <a:tc>
                  <a:txBody>
                    <a:bodyPr/>
                    <a:lstStyle/>
                    <a:p>
                      <a:pPr marL="0" lvl="0" indent="0" algn="l" rtl="0">
                        <a:spcBef>
                          <a:spcPts val="0"/>
                        </a:spcBef>
                        <a:spcAft>
                          <a:spcPts val="0"/>
                        </a:spcAft>
                        <a:buNone/>
                      </a:pPr>
                      <a:r>
                        <a:rPr lang="en"/>
                        <a:t>[2222]</a:t>
                      </a:r>
                      <a:endParaRPr/>
                    </a:p>
                  </a:txBody>
                  <a:tcPr marL="91425" marR="91425" marT="91425" marB="91425"/>
                </a:tc>
                <a:tc>
                  <a:txBody>
                    <a:bodyPr/>
                    <a:lstStyle/>
                    <a:p>
                      <a:pPr marL="0" lvl="0" indent="0" algn="l" rtl="0">
                        <a:spcBef>
                          <a:spcPts val="0"/>
                        </a:spcBef>
                        <a:spcAft>
                          <a:spcPts val="0"/>
                        </a:spcAft>
                        <a:buNone/>
                      </a:pPr>
                      <a:r>
                        <a:rPr lang="en"/>
                        <a:t>Trigger</a:t>
                      </a:r>
                      <a:endParaRPr/>
                    </a:p>
                  </a:txBody>
                  <a:tcPr marL="91425" marR="91425" marT="91425" marB="91425"/>
                </a:tc>
                <a:extLst>
                  <a:ext uri="{0D108BD9-81ED-4DB2-BD59-A6C34878D82A}">
                    <a16:rowId xmlns:a16="http://schemas.microsoft.com/office/drawing/2014/main" val="10007"/>
                  </a:ext>
                </a:extLst>
              </a:tr>
            </a:tbl>
          </a:graphicData>
        </a:graphic>
      </p:graphicFrame>
      <p:grpSp>
        <p:nvGrpSpPr>
          <p:cNvPr id="701" name="Google Shape;701;p41"/>
          <p:cNvGrpSpPr/>
          <p:nvPr/>
        </p:nvGrpSpPr>
        <p:grpSpPr>
          <a:xfrm>
            <a:off x="3654350" y="2457006"/>
            <a:ext cx="363100" cy="2276056"/>
            <a:chOff x="3654350" y="2457006"/>
            <a:chExt cx="363100" cy="2276056"/>
          </a:xfrm>
        </p:grpSpPr>
        <p:sp>
          <p:nvSpPr>
            <p:cNvPr id="702" name="Google Shape;702;p41"/>
            <p:cNvSpPr/>
            <p:nvPr/>
          </p:nvSpPr>
          <p:spPr>
            <a:xfrm>
              <a:off x="3654350" y="4421837"/>
              <a:ext cx="363100" cy="311225"/>
            </a:xfrm>
            <a:custGeom>
              <a:avLst/>
              <a:gdLst/>
              <a:ahLst/>
              <a:cxnLst/>
              <a:rect l="l" t="t" r="r" b="b"/>
              <a:pathLst>
                <a:path w="14524" h="12449" extrusionOk="0">
                  <a:moveTo>
                    <a:pt x="0" y="12449"/>
                  </a:moveTo>
                  <a:cubicBezTo>
                    <a:pt x="2403" y="11794"/>
                    <a:pt x="13978" y="10593"/>
                    <a:pt x="14415" y="8518"/>
                  </a:cubicBezTo>
                  <a:cubicBezTo>
                    <a:pt x="14852" y="6443"/>
                    <a:pt x="4587" y="1420"/>
                    <a:pt x="2621" y="0"/>
                  </a:cubicBezTo>
                </a:path>
              </a:pathLst>
            </a:custGeom>
            <a:noFill/>
            <a:ln w="28575" cap="flat" cmpd="sng">
              <a:solidFill>
                <a:schemeClr val="dk2"/>
              </a:solidFill>
              <a:prstDash val="solid"/>
              <a:round/>
              <a:headEnd type="none" w="med" len="med"/>
              <a:tailEnd type="triangle" w="med" len="med"/>
            </a:ln>
          </p:spPr>
        </p:sp>
        <p:sp>
          <p:nvSpPr>
            <p:cNvPr id="703" name="Google Shape;703;p41"/>
            <p:cNvSpPr/>
            <p:nvPr/>
          </p:nvSpPr>
          <p:spPr>
            <a:xfrm>
              <a:off x="3654350" y="4046528"/>
              <a:ext cx="363100" cy="311225"/>
            </a:xfrm>
            <a:custGeom>
              <a:avLst/>
              <a:gdLst/>
              <a:ahLst/>
              <a:cxnLst/>
              <a:rect l="l" t="t" r="r" b="b"/>
              <a:pathLst>
                <a:path w="14524" h="12449" extrusionOk="0">
                  <a:moveTo>
                    <a:pt x="0" y="12449"/>
                  </a:moveTo>
                  <a:cubicBezTo>
                    <a:pt x="2403" y="11794"/>
                    <a:pt x="13978" y="10593"/>
                    <a:pt x="14415" y="8518"/>
                  </a:cubicBezTo>
                  <a:cubicBezTo>
                    <a:pt x="14852" y="6443"/>
                    <a:pt x="4587" y="1420"/>
                    <a:pt x="2621" y="0"/>
                  </a:cubicBezTo>
                </a:path>
              </a:pathLst>
            </a:custGeom>
            <a:noFill/>
            <a:ln w="28575" cap="flat" cmpd="sng">
              <a:solidFill>
                <a:schemeClr val="dk2"/>
              </a:solidFill>
              <a:prstDash val="solid"/>
              <a:round/>
              <a:headEnd type="none" w="med" len="med"/>
              <a:tailEnd type="triangle" w="med" len="med"/>
            </a:ln>
          </p:spPr>
        </p:sp>
        <p:sp>
          <p:nvSpPr>
            <p:cNvPr id="704" name="Google Shape;704;p41"/>
            <p:cNvSpPr/>
            <p:nvPr/>
          </p:nvSpPr>
          <p:spPr>
            <a:xfrm>
              <a:off x="3654350" y="3649147"/>
              <a:ext cx="363100" cy="311225"/>
            </a:xfrm>
            <a:custGeom>
              <a:avLst/>
              <a:gdLst/>
              <a:ahLst/>
              <a:cxnLst/>
              <a:rect l="l" t="t" r="r" b="b"/>
              <a:pathLst>
                <a:path w="14524" h="12449" extrusionOk="0">
                  <a:moveTo>
                    <a:pt x="0" y="12449"/>
                  </a:moveTo>
                  <a:cubicBezTo>
                    <a:pt x="2403" y="11794"/>
                    <a:pt x="13978" y="10593"/>
                    <a:pt x="14415" y="8518"/>
                  </a:cubicBezTo>
                  <a:cubicBezTo>
                    <a:pt x="14852" y="6443"/>
                    <a:pt x="4587" y="1420"/>
                    <a:pt x="2621" y="0"/>
                  </a:cubicBezTo>
                </a:path>
              </a:pathLst>
            </a:custGeom>
            <a:noFill/>
            <a:ln w="28575" cap="flat" cmpd="sng">
              <a:solidFill>
                <a:schemeClr val="dk2"/>
              </a:solidFill>
              <a:prstDash val="solid"/>
              <a:round/>
              <a:headEnd type="none" w="med" len="med"/>
              <a:tailEnd type="triangle" w="med" len="med"/>
            </a:ln>
          </p:spPr>
        </p:sp>
        <p:sp>
          <p:nvSpPr>
            <p:cNvPr id="705" name="Google Shape;705;p41"/>
            <p:cNvSpPr/>
            <p:nvPr/>
          </p:nvSpPr>
          <p:spPr>
            <a:xfrm>
              <a:off x="3654350" y="3251767"/>
              <a:ext cx="363100" cy="311225"/>
            </a:xfrm>
            <a:custGeom>
              <a:avLst/>
              <a:gdLst/>
              <a:ahLst/>
              <a:cxnLst/>
              <a:rect l="l" t="t" r="r" b="b"/>
              <a:pathLst>
                <a:path w="14524" h="12449" extrusionOk="0">
                  <a:moveTo>
                    <a:pt x="0" y="12449"/>
                  </a:moveTo>
                  <a:cubicBezTo>
                    <a:pt x="2403" y="11794"/>
                    <a:pt x="13978" y="10593"/>
                    <a:pt x="14415" y="8518"/>
                  </a:cubicBezTo>
                  <a:cubicBezTo>
                    <a:pt x="14852" y="6443"/>
                    <a:pt x="4587" y="1420"/>
                    <a:pt x="2621" y="0"/>
                  </a:cubicBezTo>
                </a:path>
              </a:pathLst>
            </a:custGeom>
            <a:noFill/>
            <a:ln w="28575" cap="flat" cmpd="sng">
              <a:solidFill>
                <a:schemeClr val="dk2"/>
              </a:solidFill>
              <a:prstDash val="solid"/>
              <a:round/>
              <a:headEnd type="none" w="med" len="med"/>
              <a:tailEnd type="triangle" w="med" len="med"/>
            </a:ln>
          </p:spPr>
        </p:sp>
        <p:sp>
          <p:nvSpPr>
            <p:cNvPr id="706" name="Google Shape;706;p41"/>
            <p:cNvSpPr/>
            <p:nvPr/>
          </p:nvSpPr>
          <p:spPr>
            <a:xfrm>
              <a:off x="3654350" y="2854386"/>
              <a:ext cx="363100" cy="311225"/>
            </a:xfrm>
            <a:custGeom>
              <a:avLst/>
              <a:gdLst/>
              <a:ahLst/>
              <a:cxnLst/>
              <a:rect l="l" t="t" r="r" b="b"/>
              <a:pathLst>
                <a:path w="14524" h="12449" extrusionOk="0">
                  <a:moveTo>
                    <a:pt x="0" y="12449"/>
                  </a:moveTo>
                  <a:cubicBezTo>
                    <a:pt x="2403" y="11794"/>
                    <a:pt x="13978" y="10593"/>
                    <a:pt x="14415" y="8518"/>
                  </a:cubicBezTo>
                  <a:cubicBezTo>
                    <a:pt x="14852" y="6443"/>
                    <a:pt x="4587" y="1420"/>
                    <a:pt x="2621" y="0"/>
                  </a:cubicBezTo>
                </a:path>
              </a:pathLst>
            </a:custGeom>
            <a:noFill/>
            <a:ln w="28575" cap="flat" cmpd="sng">
              <a:solidFill>
                <a:schemeClr val="dk2"/>
              </a:solidFill>
              <a:prstDash val="solid"/>
              <a:round/>
              <a:headEnd type="none" w="med" len="med"/>
              <a:tailEnd type="triangle" w="med" len="med"/>
            </a:ln>
          </p:spPr>
        </p:sp>
        <p:sp>
          <p:nvSpPr>
            <p:cNvPr id="707" name="Google Shape;707;p41"/>
            <p:cNvSpPr/>
            <p:nvPr/>
          </p:nvSpPr>
          <p:spPr>
            <a:xfrm>
              <a:off x="3654350" y="2457006"/>
              <a:ext cx="363100" cy="311225"/>
            </a:xfrm>
            <a:custGeom>
              <a:avLst/>
              <a:gdLst/>
              <a:ahLst/>
              <a:cxnLst/>
              <a:rect l="l" t="t" r="r" b="b"/>
              <a:pathLst>
                <a:path w="14524" h="12449" extrusionOk="0">
                  <a:moveTo>
                    <a:pt x="0" y="12449"/>
                  </a:moveTo>
                  <a:cubicBezTo>
                    <a:pt x="2403" y="11794"/>
                    <a:pt x="13978" y="10593"/>
                    <a:pt x="14415" y="8518"/>
                  </a:cubicBezTo>
                  <a:cubicBezTo>
                    <a:pt x="14852" y="6443"/>
                    <a:pt x="4587" y="1420"/>
                    <a:pt x="2621" y="0"/>
                  </a:cubicBezTo>
                </a:path>
              </a:pathLst>
            </a:custGeom>
            <a:noFill/>
            <a:ln w="28575" cap="flat" cmpd="sng">
              <a:solidFill>
                <a:schemeClr val="dk2"/>
              </a:solidFill>
              <a:prstDash val="solid"/>
              <a:round/>
              <a:headEnd type="none" w="med" len="med"/>
              <a:tailEnd type="triangle" w="med" len="med"/>
            </a:ln>
          </p:spPr>
        </p:sp>
      </p:grpSp>
      <p:grpSp>
        <p:nvGrpSpPr>
          <p:cNvPr id="708" name="Google Shape;708;p41"/>
          <p:cNvGrpSpPr/>
          <p:nvPr/>
        </p:nvGrpSpPr>
        <p:grpSpPr>
          <a:xfrm>
            <a:off x="4187750" y="2392924"/>
            <a:ext cx="363100" cy="2340128"/>
            <a:chOff x="4187750" y="2392924"/>
            <a:chExt cx="363100" cy="2340128"/>
          </a:xfrm>
        </p:grpSpPr>
        <p:sp>
          <p:nvSpPr>
            <p:cNvPr id="709" name="Google Shape;709;p41"/>
            <p:cNvSpPr/>
            <p:nvPr/>
          </p:nvSpPr>
          <p:spPr>
            <a:xfrm>
              <a:off x="4187750" y="3960373"/>
              <a:ext cx="363100" cy="772678"/>
            </a:xfrm>
            <a:custGeom>
              <a:avLst/>
              <a:gdLst/>
              <a:ahLst/>
              <a:cxnLst/>
              <a:rect l="l" t="t" r="r" b="b"/>
              <a:pathLst>
                <a:path w="14524" h="12449" extrusionOk="0">
                  <a:moveTo>
                    <a:pt x="0" y="12449"/>
                  </a:moveTo>
                  <a:cubicBezTo>
                    <a:pt x="2403" y="11794"/>
                    <a:pt x="13978" y="10593"/>
                    <a:pt x="14415" y="8518"/>
                  </a:cubicBezTo>
                  <a:cubicBezTo>
                    <a:pt x="14852" y="6443"/>
                    <a:pt x="4587" y="1420"/>
                    <a:pt x="2621" y="0"/>
                  </a:cubicBezTo>
                </a:path>
              </a:pathLst>
            </a:custGeom>
            <a:noFill/>
            <a:ln w="28575" cap="flat" cmpd="sng">
              <a:solidFill>
                <a:schemeClr val="dk2"/>
              </a:solidFill>
              <a:prstDash val="solid"/>
              <a:round/>
              <a:headEnd type="none" w="med" len="med"/>
              <a:tailEnd type="triangle" w="med" len="med"/>
            </a:ln>
          </p:spPr>
        </p:sp>
        <p:sp>
          <p:nvSpPr>
            <p:cNvPr id="710" name="Google Shape;710;p41"/>
            <p:cNvSpPr/>
            <p:nvPr/>
          </p:nvSpPr>
          <p:spPr>
            <a:xfrm>
              <a:off x="4187750" y="3165576"/>
              <a:ext cx="363100" cy="794806"/>
            </a:xfrm>
            <a:custGeom>
              <a:avLst/>
              <a:gdLst/>
              <a:ahLst/>
              <a:cxnLst/>
              <a:rect l="l" t="t" r="r" b="b"/>
              <a:pathLst>
                <a:path w="14524" h="12449" extrusionOk="0">
                  <a:moveTo>
                    <a:pt x="0" y="12449"/>
                  </a:moveTo>
                  <a:cubicBezTo>
                    <a:pt x="2403" y="11794"/>
                    <a:pt x="13978" y="10593"/>
                    <a:pt x="14415" y="8518"/>
                  </a:cubicBezTo>
                  <a:cubicBezTo>
                    <a:pt x="14852" y="6443"/>
                    <a:pt x="4587" y="1420"/>
                    <a:pt x="2621" y="0"/>
                  </a:cubicBezTo>
                </a:path>
              </a:pathLst>
            </a:custGeom>
            <a:noFill/>
            <a:ln w="28575" cap="flat" cmpd="sng">
              <a:solidFill>
                <a:schemeClr val="dk2"/>
              </a:solidFill>
              <a:prstDash val="solid"/>
              <a:round/>
              <a:headEnd type="none" w="med" len="med"/>
              <a:tailEnd type="triangle" w="med" len="med"/>
            </a:ln>
          </p:spPr>
        </p:sp>
        <p:sp>
          <p:nvSpPr>
            <p:cNvPr id="711" name="Google Shape;711;p41"/>
            <p:cNvSpPr/>
            <p:nvPr/>
          </p:nvSpPr>
          <p:spPr>
            <a:xfrm>
              <a:off x="4187750" y="3585101"/>
              <a:ext cx="363100" cy="772678"/>
            </a:xfrm>
            <a:custGeom>
              <a:avLst/>
              <a:gdLst/>
              <a:ahLst/>
              <a:cxnLst/>
              <a:rect l="l" t="t" r="r" b="b"/>
              <a:pathLst>
                <a:path w="14524" h="12449" extrusionOk="0">
                  <a:moveTo>
                    <a:pt x="0" y="12449"/>
                  </a:moveTo>
                  <a:cubicBezTo>
                    <a:pt x="2403" y="11794"/>
                    <a:pt x="13978" y="10593"/>
                    <a:pt x="14415" y="8518"/>
                  </a:cubicBezTo>
                  <a:cubicBezTo>
                    <a:pt x="14852" y="6443"/>
                    <a:pt x="4587" y="1420"/>
                    <a:pt x="2621" y="0"/>
                  </a:cubicBezTo>
                </a:path>
              </a:pathLst>
            </a:custGeom>
            <a:noFill/>
            <a:ln w="28575" cap="flat" cmpd="sng">
              <a:solidFill>
                <a:schemeClr val="dk2"/>
              </a:solidFill>
              <a:prstDash val="solid"/>
              <a:round/>
              <a:headEnd type="none" w="med" len="med"/>
              <a:tailEnd type="triangle" w="med" len="med"/>
            </a:ln>
          </p:spPr>
        </p:sp>
        <p:sp>
          <p:nvSpPr>
            <p:cNvPr id="712" name="Google Shape;712;p41"/>
            <p:cNvSpPr/>
            <p:nvPr/>
          </p:nvSpPr>
          <p:spPr>
            <a:xfrm>
              <a:off x="4187750" y="2768201"/>
              <a:ext cx="363100" cy="794806"/>
            </a:xfrm>
            <a:custGeom>
              <a:avLst/>
              <a:gdLst/>
              <a:ahLst/>
              <a:cxnLst/>
              <a:rect l="l" t="t" r="r" b="b"/>
              <a:pathLst>
                <a:path w="14524" h="12449" extrusionOk="0">
                  <a:moveTo>
                    <a:pt x="0" y="12449"/>
                  </a:moveTo>
                  <a:cubicBezTo>
                    <a:pt x="2403" y="11794"/>
                    <a:pt x="13978" y="10593"/>
                    <a:pt x="14415" y="8518"/>
                  </a:cubicBezTo>
                  <a:cubicBezTo>
                    <a:pt x="14852" y="6443"/>
                    <a:pt x="4587" y="1420"/>
                    <a:pt x="2621" y="0"/>
                  </a:cubicBezTo>
                </a:path>
              </a:pathLst>
            </a:custGeom>
            <a:noFill/>
            <a:ln w="28575" cap="flat" cmpd="sng">
              <a:solidFill>
                <a:schemeClr val="dk2"/>
              </a:solidFill>
              <a:prstDash val="solid"/>
              <a:round/>
              <a:headEnd type="none" w="med" len="med"/>
              <a:tailEnd type="triangle" w="med" len="med"/>
            </a:ln>
          </p:spPr>
        </p:sp>
        <p:sp>
          <p:nvSpPr>
            <p:cNvPr id="713" name="Google Shape;713;p41"/>
            <p:cNvSpPr/>
            <p:nvPr/>
          </p:nvSpPr>
          <p:spPr>
            <a:xfrm>
              <a:off x="4187750" y="2392924"/>
              <a:ext cx="363100" cy="772678"/>
            </a:xfrm>
            <a:custGeom>
              <a:avLst/>
              <a:gdLst/>
              <a:ahLst/>
              <a:cxnLst/>
              <a:rect l="l" t="t" r="r" b="b"/>
              <a:pathLst>
                <a:path w="14524" h="12449" extrusionOk="0">
                  <a:moveTo>
                    <a:pt x="0" y="12449"/>
                  </a:moveTo>
                  <a:cubicBezTo>
                    <a:pt x="2403" y="11794"/>
                    <a:pt x="13978" y="10593"/>
                    <a:pt x="14415" y="8518"/>
                  </a:cubicBezTo>
                  <a:cubicBezTo>
                    <a:pt x="14852" y="6443"/>
                    <a:pt x="4587" y="1420"/>
                    <a:pt x="2621" y="0"/>
                  </a:cubicBezTo>
                </a:path>
              </a:pathLst>
            </a:custGeom>
            <a:noFill/>
            <a:ln w="28575" cap="flat" cmpd="sng">
              <a:solidFill>
                <a:schemeClr val="dk2"/>
              </a:solidFill>
              <a:prstDash val="solid"/>
              <a:round/>
              <a:headEnd type="none" w="med" len="med"/>
              <a:tailEnd type="triangle" w="med" len="med"/>
            </a:ln>
          </p:spPr>
        </p:sp>
      </p:grpSp>
      <p:grpSp>
        <p:nvGrpSpPr>
          <p:cNvPr id="714" name="Google Shape;714;p41"/>
          <p:cNvGrpSpPr/>
          <p:nvPr/>
        </p:nvGrpSpPr>
        <p:grpSpPr>
          <a:xfrm>
            <a:off x="4797350" y="2392919"/>
            <a:ext cx="363100" cy="2340121"/>
            <a:chOff x="4797350" y="2392919"/>
            <a:chExt cx="363100" cy="2340121"/>
          </a:xfrm>
        </p:grpSpPr>
        <p:sp>
          <p:nvSpPr>
            <p:cNvPr id="715" name="Google Shape;715;p41"/>
            <p:cNvSpPr/>
            <p:nvPr/>
          </p:nvSpPr>
          <p:spPr>
            <a:xfrm>
              <a:off x="4797350" y="3165586"/>
              <a:ext cx="363100" cy="1567454"/>
            </a:xfrm>
            <a:custGeom>
              <a:avLst/>
              <a:gdLst/>
              <a:ahLst/>
              <a:cxnLst/>
              <a:rect l="l" t="t" r="r" b="b"/>
              <a:pathLst>
                <a:path w="14524" h="12449" extrusionOk="0">
                  <a:moveTo>
                    <a:pt x="0" y="12449"/>
                  </a:moveTo>
                  <a:cubicBezTo>
                    <a:pt x="2403" y="11794"/>
                    <a:pt x="13978" y="10593"/>
                    <a:pt x="14415" y="8518"/>
                  </a:cubicBezTo>
                  <a:cubicBezTo>
                    <a:pt x="14852" y="6443"/>
                    <a:pt x="4587" y="1420"/>
                    <a:pt x="2621" y="0"/>
                  </a:cubicBezTo>
                </a:path>
              </a:pathLst>
            </a:custGeom>
            <a:noFill/>
            <a:ln w="28575" cap="flat" cmpd="sng">
              <a:solidFill>
                <a:schemeClr val="dk2"/>
              </a:solidFill>
              <a:prstDash val="solid"/>
              <a:round/>
              <a:headEnd type="none" w="med" len="med"/>
              <a:tailEnd type="triangle" w="med" len="med"/>
            </a:ln>
          </p:spPr>
        </p:sp>
        <p:sp>
          <p:nvSpPr>
            <p:cNvPr id="716" name="Google Shape;716;p41"/>
            <p:cNvSpPr/>
            <p:nvPr/>
          </p:nvSpPr>
          <p:spPr>
            <a:xfrm>
              <a:off x="4797350" y="2790299"/>
              <a:ext cx="363100" cy="1567454"/>
            </a:xfrm>
            <a:custGeom>
              <a:avLst/>
              <a:gdLst/>
              <a:ahLst/>
              <a:cxnLst/>
              <a:rect l="l" t="t" r="r" b="b"/>
              <a:pathLst>
                <a:path w="14524" h="12449" extrusionOk="0">
                  <a:moveTo>
                    <a:pt x="0" y="12449"/>
                  </a:moveTo>
                  <a:cubicBezTo>
                    <a:pt x="2403" y="11794"/>
                    <a:pt x="13978" y="10593"/>
                    <a:pt x="14415" y="8518"/>
                  </a:cubicBezTo>
                  <a:cubicBezTo>
                    <a:pt x="14852" y="6443"/>
                    <a:pt x="4587" y="1420"/>
                    <a:pt x="2621" y="0"/>
                  </a:cubicBezTo>
                </a:path>
              </a:pathLst>
            </a:custGeom>
            <a:noFill/>
            <a:ln w="28575" cap="flat" cmpd="sng">
              <a:solidFill>
                <a:schemeClr val="dk2"/>
              </a:solidFill>
              <a:prstDash val="solid"/>
              <a:round/>
              <a:headEnd type="none" w="med" len="med"/>
              <a:tailEnd type="triangle" w="med" len="med"/>
            </a:ln>
          </p:spPr>
        </p:sp>
        <p:sp>
          <p:nvSpPr>
            <p:cNvPr id="717" name="Google Shape;717;p41"/>
            <p:cNvSpPr/>
            <p:nvPr/>
          </p:nvSpPr>
          <p:spPr>
            <a:xfrm>
              <a:off x="4797350" y="2392919"/>
              <a:ext cx="363100" cy="1567454"/>
            </a:xfrm>
            <a:custGeom>
              <a:avLst/>
              <a:gdLst/>
              <a:ahLst/>
              <a:cxnLst/>
              <a:rect l="l" t="t" r="r" b="b"/>
              <a:pathLst>
                <a:path w="14524" h="12449" extrusionOk="0">
                  <a:moveTo>
                    <a:pt x="0" y="12449"/>
                  </a:moveTo>
                  <a:cubicBezTo>
                    <a:pt x="2403" y="11794"/>
                    <a:pt x="13978" y="10593"/>
                    <a:pt x="14415" y="8518"/>
                  </a:cubicBezTo>
                  <a:cubicBezTo>
                    <a:pt x="14852" y="6443"/>
                    <a:pt x="4587" y="1420"/>
                    <a:pt x="2621" y="0"/>
                  </a:cubicBezTo>
                </a:path>
              </a:pathLst>
            </a:custGeom>
            <a:noFill/>
            <a:ln w="28575" cap="flat" cmpd="sng">
              <a:solidFill>
                <a:schemeClr val="dk2"/>
              </a:solidFill>
              <a:prstDash val="solid"/>
              <a:round/>
              <a:headEnd type="none" w="med" len="med"/>
              <a:tailEnd type="triangle" w="med" len="med"/>
            </a:ln>
          </p:spPr>
        </p:sp>
      </p:grpSp>
      <p:sp>
        <p:nvSpPr>
          <p:cNvPr id="718" name="Google Shape;718;p41"/>
          <p:cNvSpPr txBox="1"/>
          <p:nvPr/>
        </p:nvSpPr>
        <p:spPr>
          <a:xfrm>
            <a:off x="5940350" y="2878350"/>
            <a:ext cx="3015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latin typeface="Roboto"/>
                <a:ea typeface="Roboto"/>
                <a:cs typeface="Roboto"/>
                <a:sym typeface="Roboto"/>
              </a:rPr>
              <a:t>O(n·log(n))</a:t>
            </a:r>
            <a:endParaRPr sz="3600">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8"/>
                                        </p:tgtEl>
                                        <p:attrNameLst>
                                          <p:attrName>style.visibility</p:attrName>
                                        </p:attrNameLst>
                                      </p:cBhvr>
                                      <p:to>
                                        <p:strVal val="visible"/>
                                      </p:to>
                                    </p:set>
                                    <p:animEffect transition="in" filter="fade">
                                      <p:cBhvr>
                                        <p:cTn id="7" dur="1000"/>
                                        <p:tgtEl>
                                          <p:spTgt spid="71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01"/>
                                        </p:tgtEl>
                                        <p:attrNameLst>
                                          <p:attrName>style.visibility</p:attrName>
                                        </p:attrNameLst>
                                      </p:cBhvr>
                                      <p:to>
                                        <p:strVal val="visible"/>
                                      </p:to>
                                    </p:set>
                                    <p:animEffect transition="in" filter="fade">
                                      <p:cBhvr>
                                        <p:cTn id="11" dur="1000"/>
                                        <p:tgtEl>
                                          <p:spTgt spid="70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08"/>
                                        </p:tgtEl>
                                        <p:attrNameLst>
                                          <p:attrName>style.visibility</p:attrName>
                                        </p:attrNameLst>
                                      </p:cBhvr>
                                      <p:to>
                                        <p:strVal val="visible"/>
                                      </p:to>
                                    </p:set>
                                    <p:animEffect transition="in" filter="fade">
                                      <p:cBhvr>
                                        <p:cTn id="15" dur="1000"/>
                                        <p:tgtEl>
                                          <p:spTgt spid="70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14"/>
                                        </p:tgtEl>
                                        <p:attrNameLst>
                                          <p:attrName>style.visibility</p:attrName>
                                        </p:attrNameLst>
                                      </p:cBhvr>
                                      <p:to>
                                        <p:strVal val="visible"/>
                                      </p:to>
                                    </p:set>
                                    <p:animEffect transition="in" filter="fade">
                                      <p:cBhvr>
                                        <p:cTn id="19" dur="1000"/>
                                        <p:tgtEl>
                                          <p:spTgt spid="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Privacy Target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4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Per-user Contribution Capping</a:t>
            </a:r>
            <a:endParaRPr/>
          </a:p>
        </p:txBody>
      </p:sp>
      <p:pic>
        <p:nvPicPr>
          <p:cNvPr id="724" name="Google Shape;724;p42"/>
          <p:cNvPicPr preferRelativeResize="0"/>
          <p:nvPr/>
        </p:nvPicPr>
        <p:blipFill>
          <a:blip r:embed="rId3">
            <a:alphaModFix/>
          </a:blip>
          <a:stretch>
            <a:fillRect/>
          </a:stretch>
        </p:blipFill>
        <p:spPr>
          <a:xfrm>
            <a:off x="602372" y="1612925"/>
            <a:ext cx="4430001" cy="2732399"/>
          </a:xfrm>
          <a:prstGeom prst="rect">
            <a:avLst/>
          </a:prstGeom>
          <a:noFill/>
          <a:ln>
            <a:noFill/>
          </a:ln>
        </p:spPr>
      </p:pic>
      <p:sp>
        <p:nvSpPr>
          <p:cNvPr id="725" name="Google Shape;725;p42"/>
          <p:cNvSpPr txBox="1"/>
          <p:nvPr/>
        </p:nvSpPr>
        <p:spPr>
          <a:xfrm>
            <a:off x="5445125" y="1886225"/>
            <a:ext cx="31128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ourier New"/>
                <a:ea typeface="Courier New"/>
                <a:cs typeface="Courier New"/>
                <a:sym typeface="Courier New"/>
              </a:rPr>
              <a:t>0 &lt; user_contribution &lt; cap</a:t>
            </a:r>
            <a:endParaRPr sz="2200">
              <a:latin typeface="Roboto"/>
              <a:ea typeface="Roboto"/>
              <a:cs typeface="Roboto"/>
              <a:sym typeface="Roboto"/>
            </a:endParaRPr>
          </a:p>
          <a:p>
            <a:pPr marL="0" lvl="0" indent="0" algn="l" rtl="0">
              <a:spcBef>
                <a:spcPts val="0"/>
              </a:spcBef>
              <a:spcAft>
                <a:spcPts val="0"/>
              </a:spcAft>
              <a:buNone/>
            </a:pPr>
            <a:endParaRPr sz="2200">
              <a:latin typeface="Roboto"/>
              <a:ea typeface="Roboto"/>
              <a:cs typeface="Roboto"/>
              <a:sym typeface="Roboto"/>
            </a:endParaRPr>
          </a:p>
          <a:p>
            <a:pPr marL="0" lvl="0" indent="0" algn="l" rtl="0">
              <a:spcBef>
                <a:spcPts val="0"/>
              </a:spcBef>
              <a:spcAft>
                <a:spcPts val="0"/>
              </a:spcAft>
              <a:buNone/>
            </a:pPr>
            <a:r>
              <a:rPr lang="en" sz="2200">
                <a:latin typeface="Roboto"/>
                <a:ea typeface="Roboto"/>
                <a:cs typeface="Roboto"/>
                <a:sym typeface="Roboto"/>
              </a:rPr>
              <a:t>Range check:</a:t>
            </a:r>
            <a:endParaRPr>
              <a:latin typeface="Roboto"/>
              <a:ea typeface="Roboto"/>
              <a:cs typeface="Roboto"/>
              <a:sym typeface="Roboto"/>
            </a:endParaRPr>
          </a:p>
          <a:p>
            <a:pPr marL="457200" lvl="0" indent="-304800" algn="l" rtl="0">
              <a:spcBef>
                <a:spcPts val="0"/>
              </a:spcBef>
              <a:spcAft>
                <a:spcPts val="0"/>
              </a:spcAft>
              <a:buSzPts val="1200"/>
              <a:buFont typeface="Roboto"/>
              <a:buChar char="●"/>
            </a:pPr>
            <a:r>
              <a:rPr lang="en" sz="1200" i="1">
                <a:latin typeface="Roboto"/>
                <a:ea typeface="Roboto"/>
                <a:cs typeface="Roboto"/>
                <a:sym typeface="Roboto"/>
              </a:rPr>
              <a:t>T. Nishide &amp; K. Ohta </a:t>
            </a:r>
            <a:br>
              <a:rPr lang="en" sz="1200" i="1">
                <a:latin typeface="Roboto"/>
                <a:ea typeface="Roboto"/>
                <a:cs typeface="Roboto"/>
                <a:sym typeface="Roboto"/>
              </a:rPr>
            </a:br>
            <a:r>
              <a:rPr lang="en" sz="1200" i="1">
                <a:latin typeface="Roboto"/>
                <a:ea typeface="Roboto"/>
                <a:cs typeface="Roboto"/>
                <a:sym typeface="Roboto"/>
              </a:rPr>
              <a:t>Multiparty Computation for Interval, Equality, and Comparison Without Bit-Decomposition Protocol</a:t>
            </a:r>
            <a:br>
              <a:rPr lang="en" sz="1200" i="1">
                <a:latin typeface="Roboto"/>
                <a:ea typeface="Roboto"/>
                <a:cs typeface="Roboto"/>
                <a:sym typeface="Roboto"/>
              </a:rPr>
            </a:br>
            <a:r>
              <a:rPr lang="en" sz="1200" i="1" u="sng">
                <a:solidFill>
                  <a:schemeClr val="hlink"/>
                </a:solidFill>
                <a:latin typeface="Roboto"/>
                <a:ea typeface="Roboto"/>
                <a:cs typeface="Roboto"/>
                <a:sym typeface="Roboto"/>
                <a:hlinkClick r:id="rId4"/>
              </a:rPr>
              <a:t>https://doi.org/10.1007/978-3-540-71677-8_23</a:t>
            </a:r>
            <a:endParaRPr sz="1200" i="1">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graphicFrame>
        <p:nvGraphicFramePr>
          <p:cNvPr id="730" name="Google Shape;730;p43"/>
          <p:cNvGraphicFramePr/>
          <p:nvPr/>
        </p:nvGraphicFramePr>
        <p:xfrm>
          <a:off x="1672400" y="2426475"/>
          <a:ext cx="2749875" cy="396210"/>
        </p:xfrm>
        <a:graphic>
          <a:graphicData uri="http://schemas.openxmlformats.org/drawingml/2006/table">
            <a:tbl>
              <a:tblPr>
                <a:noFill/>
                <a:tableStyleId>{FCBEF7A9-CA69-4F38-84B8-6F948A9AEC1F}</a:tableStyleId>
              </a:tblPr>
              <a:tblGrid>
                <a:gridCol w="549975">
                  <a:extLst>
                    <a:ext uri="{9D8B030D-6E8A-4147-A177-3AD203B41FA5}">
                      <a16:colId xmlns:a16="http://schemas.microsoft.com/office/drawing/2014/main" val="20000"/>
                    </a:ext>
                  </a:extLst>
                </a:gridCol>
                <a:gridCol w="549975">
                  <a:extLst>
                    <a:ext uri="{9D8B030D-6E8A-4147-A177-3AD203B41FA5}">
                      <a16:colId xmlns:a16="http://schemas.microsoft.com/office/drawing/2014/main" val="20001"/>
                    </a:ext>
                  </a:extLst>
                </a:gridCol>
                <a:gridCol w="549975">
                  <a:extLst>
                    <a:ext uri="{9D8B030D-6E8A-4147-A177-3AD203B41FA5}">
                      <a16:colId xmlns:a16="http://schemas.microsoft.com/office/drawing/2014/main" val="20002"/>
                    </a:ext>
                  </a:extLst>
                </a:gridCol>
                <a:gridCol w="549975">
                  <a:extLst>
                    <a:ext uri="{9D8B030D-6E8A-4147-A177-3AD203B41FA5}">
                      <a16:colId xmlns:a16="http://schemas.microsoft.com/office/drawing/2014/main" val="20003"/>
                    </a:ext>
                  </a:extLst>
                </a:gridCol>
                <a:gridCol w="54997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9</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731" name="Google Shape;731;p43"/>
          <p:cNvGraphicFramePr/>
          <p:nvPr/>
        </p:nvGraphicFramePr>
        <p:xfrm>
          <a:off x="1672400" y="1943950"/>
          <a:ext cx="2749875" cy="396210"/>
        </p:xfrm>
        <a:graphic>
          <a:graphicData uri="http://schemas.openxmlformats.org/drawingml/2006/table">
            <a:tbl>
              <a:tblPr>
                <a:noFill/>
                <a:tableStyleId>{FCBEF7A9-CA69-4F38-84B8-6F948A9AEC1F}</a:tableStyleId>
              </a:tblPr>
              <a:tblGrid>
                <a:gridCol w="549975">
                  <a:extLst>
                    <a:ext uri="{9D8B030D-6E8A-4147-A177-3AD203B41FA5}">
                      <a16:colId xmlns:a16="http://schemas.microsoft.com/office/drawing/2014/main" val="20000"/>
                    </a:ext>
                  </a:extLst>
                </a:gridCol>
                <a:gridCol w="549975">
                  <a:extLst>
                    <a:ext uri="{9D8B030D-6E8A-4147-A177-3AD203B41FA5}">
                      <a16:colId xmlns:a16="http://schemas.microsoft.com/office/drawing/2014/main" val="20001"/>
                    </a:ext>
                  </a:extLst>
                </a:gridCol>
                <a:gridCol w="549975">
                  <a:extLst>
                    <a:ext uri="{9D8B030D-6E8A-4147-A177-3AD203B41FA5}">
                      <a16:colId xmlns:a16="http://schemas.microsoft.com/office/drawing/2014/main" val="20002"/>
                    </a:ext>
                  </a:extLst>
                </a:gridCol>
                <a:gridCol w="549975">
                  <a:extLst>
                    <a:ext uri="{9D8B030D-6E8A-4147-A177-3AD203B41FA5}">
                      <a16:colId xmlns:a16="http://schemas.microsoft.com/office/drawing/2014/main" val="20003"/>
                    </a:ext>
                  </a:extLst>
                </a:gridCol>
                <a:gridCol w="54997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732" name="Google Shape;732;p43"/>
          <p:cNvGraphicFramePr/>
          <p:nvPr/>
        </p:nvGraphicFramePr>
        <p:xfrm>
          <a:off x="1672400" y="1461425"/>
          <a:ext cx="2749875" cy="396210"/>
        </p:xfrm>
        <a:graphic>
          <a:graphicData uri="http://schemas.openxmlformats.org/drawingml/2006/table">
            <a:tbl>
              <a:tblPr>
                <a:noFill/>
                <a:tableStyleId>{FCBEF7A9-CA69-4F38-84B8-6F948A9AEC1F}</a:tableStyleId>
              </a:tblPr>
              <a:tblGrid>
                <a:gridCol w="549975">
                  <a:extLst>
                    <a:ext uri="{9D8B030D-6E8A-4147-A177-3AD203B41FA5}">
                      <a16:colId xmlns:a16="http://schemas.microsoft.com/office/drawing/2014/main" val="20000"/>
                    </a:ext>
                  </a:extLst>
                </a:gridCol>
                <a:gridCol w="549975">
                  <a:extLst>
                    <a:ext uri="{9D8B030D-6E8A-4147-A177-3AD203B41FA5}">
                      <a16:colId xmlns:a16="http://schemas.microsoft.com/office/drawing/2014/main" val="20001"/>
                    </a:ext>
                  </a:extLst>
                </a:gridCol>
                <a:gridCol w="549975">
                  <a:extLst>
                    <a:ext uri="{9D8B030D-6E8A-4147-A177-3AD203B41FA5}">
                      <a16:colId xmlns:a16="http://schemas.microsoft.com/office/drawing/2014/main" val="20002"/>
                    </a:ext>
                  </a:extLst>
                </a:gridCol>
                <a:gridCol w="549975">
                  <a:extLst>
                    <a:ext uri="{9D8B030D-6E8A-4147-A177-3AD203B41FA5}">
                      <a16:colId xmlns:a16="http://schemas.microsoft.com/office/drawing/2014/main" val="20003"/>
                    </a:ext>
                  </a:extLst>
                </a:gridCol>
                <a:gridCol w="54997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8</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733" name="Google Shape;733;p43"/>
          <p:cNvSpPr/>
          <p:nvPr/>
        </p:nvSpPr>
        <p:spPr>
          <a:xfrm>
            <a:off x="559900" y="11"/>
            <a:ext cx="3048000" cy="127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Aggregation and DP Outputs</a:t>
            </a:r>
            <a:endParaRPr/>
          </a:p>
        </p:txBody>
      </p:sp>
      <p:graphicFrame>
        <p:nvGraphicFramePr>
          <p:cNvPr id="735" name="Google Shape;735;p43"/>
          <p:cNvGraphicFramePr/>
          <p:nvPr/>
        </p:nvGraphicFramePr>
        <p:xfrm>
          <a:off x="1672400" y="2909000"/>
          <a:ext cx="2749875" cy="396210"/>
        </p:xfrm>
        <a:graphic>
          <a:graphicData uri="http://schemas.openxmlformats.org/drawingml/2006/table">
            <a:tbl>
              <a:tblPr>
                <a:noFill/>
                <a:tableStyleId>{FCBEF7A9-CA69-4F38-84B8-6F948A9AEC1F}</a:tableStyleId>
              </a:tblPr>
              <a:tblGrid>
                <a:gridCol w="549975">
                  <a:extLst>
                    <a:ext uri="{9D8B030D-6E8A-4147-A177-3AD203B41FA5}">
                      <a16:colId xmlns:a16="http://schemas.microsoft.com/office/drawing/2014/main" val="20000"/>
                    </a:ext>
                  </a:extLst>
                </a:gridCol>
                <a:gridCol w="549975">
                  <a:extLst>
                    <a:ext uri="{9D8B030D-6E8A-4147-A177-3AD203B41FA5}">
                      <a16:colId xmlns:a16="http://schemas.microsoft.com/office/drawing/2014/main" val="20001"/>
                    </a:ext>
                  </a:extLst>
                </a:gridCol>
                <a:gridCol w="549975">
                  <a:extLst>
                    <a:ext uri="{9D8B030D-6E8A-4147-A177-3AD203B41FA5}">
                      <a16:colId xmlns:a16="http://schemas.microsoft.com/office/drawing/2014/main" val="20002"/>
                    </a:ext>
                  </a:extLst>
                </a:gridCol>
                <a:gridCol w="549975">
                  <a:extLst>
                    <a:ext uri="{9D8B030D-6E8A-4147-A177-3AD203B41FA5}">
                      <a16:colId xmlns:a16="http://schemas.microsoft.com/office/drawing/2014/main" val="20003"/>
                    </a:ext>
                  </a:extLst>
                </a:gridCol>
                <a:gridCol w="54997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736" name="Google Shape;736;p43"/>
          <p:cNvGraphicFramePr/>
          <p:nvPr/>
        </p:nvGraphicFramePr>
        <p:xfrm>
          <a:off x="1672400" y="4346825"/>
          <a:ext cx="2749875" cy="777210"/>
        </p:xfrm>
        <a:graphic>
          <a:graphicData uri="http://schemas.openxmlformats.org/drawingml/2006/table">
            <a:tbl>
              <a:tblPr>
                <a:noFill/>
                <a:tableStyleId>{FCBEF7A9-CA69-4F38-84B8-6F948A9AEC1F}</a:tableStyleId>
              </a:tblPr>
              <a:tblGrid>
                <a:gridCol w="549975">
                  <a:extLst>
                    <a:ext uri="{9D8B030D-6E8A-4147-A177-3AD203B41FA5}">
                      <a16:colId xmlns:a16="http://schemas.microsoft.com/office/drawing/2014/main" val="20000"/>
                    </a:ext>
                  </a:extLst>
                </a:gridCol>
                <a:gridCol w="549975">
                  <a:extLst>
                    <a:ext uri="{9D8B030D-6E8A-4147-A177-3AD203B41FA5}">
                      <a16:colId xmlns:a16="http://schemas.microsoft.com/office/drawing/2014/main" val="20001"/>
                    </a:ext>
                  </a:extLst>
                </a:gridCol>
                <a:gridCol w="549975">
                  <a:extLst>
                    <a:ext uri="{9D8B030D-6E8A-4147-A177-3AD203B41FA5}">
                      <a16:colId xmlns:a16="http://schemas.microsoft.com/office/drawing/2014/main" val="20002"/>
                    </a:ext>
                  </a:extLst>
                </a:gridCol>
                <a:gridCol w="549975">
                  <a:extLst>
                    <a:ext uri="{9D8B030D-6E8A-4147-A177-3AD203B41FA5}">
                      <a16:colId xmlns:a16="http://schemas.microsoft.com/office/drawing/2014/main" val="20003"/>
                    </a:ext>
                  </a:extLst>
                </a:gridCol>
                <a:gridCol w="54997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4</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20</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000"/>
                        <a:t>1</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t>2</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t>3</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t>4</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000"/>
                        <a:t>5</a:t>
                      </a:r>
                      <a:endParaRPr sz="10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737" name="Google Shape;737;p43"/>
          <p:cNvGraphicFramePr/>
          <p:nvPr/>
        </p:nvGraphicFramePr>
        <p:xfrm>
          <a:off x="1672388" y="3856500"/>
          <a:ext cx="2749875" cy="396210"/>
        </p:xfrm>
        <a:graphic>
          <a:graphicData uri="http://schemas.openxmlformats.org/drawingml/2006/table">
            <a:tbl>
              <a:tblPr>
                <a:noFill/>
                <a:tableStyleId>{FCBEF7A9-CA69-4F38-84B8-6F948A9AEC1F}</a:tableStyleId>
              </a:tblPr>
              <a:tblGrid>
                <a:gridCol w="549975">
                  <a:extLst>
                    <a:ext uri="{9D8B030D-6E8A-4147-A177-3AD203B41FA5}">
                      <a16:colId xmlns:a16="http://schemas.microsoft.com/office/drawing/2014/main" val="20000"/>
                    </a:ext>
                  </a:extLst>
                </a:gridCol>
                <a:gridCol w="549975">
                  <a:extLst>
                    <a:ext uri="{9D8B030D-6E8A-4147-A177-3AD203B41FA5}">
                      <a16:colId xmlns:a16="http://schemas.microsoft.com/office/drawing/2014/main" val="20001"/>
                    </a:ext>
                  </a:extLst>
                </a:gridCol>
                <a:gridCol w="549975">
                  <a:extLst>
                    <a:ext uri="{9D8B030D-6E8A-4147-A177-3AD203B41FA5}">
                      <a16:colId xmlns:a16="http://schemas.microsoft.com/office/drawing/2014/main" val="20002"/>
                    </a:ext>
                  </a:extLst>
                </a:gridCol>
                <a:gridCol w="549975">
                  <a:extLst>
                    <a:ext uri="{9D8B030D-6E8A-4147-A177-3AD203B41FA5}">
                      <a16:colId xmlns:a16="http://schemas.microsoft.com/office/drawing/2014/main" val="20003"/>
                    </a:ext>
                  </a:extLst>
                </a:gridCol>
                <a:gridCol w="54997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738" name="Google Shape;738;p43"/>
          <p:cNvGraphicFramePr/>
          <p:nvPr/>
        </p:nvGraphicFramePr>
        <p:xfrm>
          <a:off x="1672400" y="3366200"/>
          <a:ext cx="2749875" cy="396210"/>
        </p:xfrm>
        <a:graphic>
          <a:graphicData uri="http://schemas.openxmlformats.org/drawingml/2006/table">
            <a:tbl>
              <a:tblPr>
                <a:noFill/>
                <a:tableStyleId>{FCBEF7A9-CA69-4F38-84B8-6F948A9AEC1F}</a:tableStyleId>
              </a:tblPr>
              <a:tblGrid>
                <a:gridCol w="549975">
                  <a:extLst>
                    <a:ext uri="{9D8B030D-6E8A-4147-A177-3AD203B41FA5}">
                      <a16:colId xmlns:a16="http://schemas.microsoft.com/office/drawing/2014/main" val="20000"/>
                    </a:ext>
                  </a:extLst>
                </a:gridCol>
                <a:gridCol w="549975">
                  <a:extLst>
                    <a:ext uri="{9D8B030D-6E8A-4147-A177-3AD203B41FA5}">
                      <a16:colId xmlns:a16="http://schemas.microsoft.com/office/drawing/2014/main" val="20001"/>
                    </a:ext>
                  </a:extLst>
                </a:gridCol>
                <a:gridCol w="549975">
                  <a:extLst>
                    <a:ext uri="{9D8B030D-6E8A-4147-A177-3AD203B41FA5}">
                      <a16:colId xmlns:a16="http://schemas.microsoft.com/office/drawing/2014/main" val="20002"/>
                    </a:ext>
                  </a:extLst>
                </a:gridCol>
                <a:gridCol w="549975">
                  <a:extLst>
                    <a:ext uri="{9D8B030D-6E8A-4147-A177-3AD203B41FA5}">
                      <a16:colId xmlns:a16="http://schemas.microsoft.com/office/drawing/2014/main" val="20003"/>
                    </a:ext>
                  </a:extLst>
                </a:gridCol>
                <a:gridCol w="54997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r>
                        <a:rPr lang="en">
                          <a:latin typeface="Roboto"/>
                          <a:ea typeface="Roboto"/>
                          <a:cs typeface="Roboto"/>
                          <a:sym typeface="Roboto"/>
                        </a:rPr>
                        <a:t>-3</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alpha val="47800"/>
                      </a:srgbClr>
                    </a:solidFill>
                  </a:tcPr>
                </a:tc>
                <a:tc>
                  <a:txBody>
                    <a:bodyPr/>
                    <a:lstStyle/>
                    <a:p>
                      <a:pPr marL="0" lvl="0" indent="0" algn="ctr" rtl="0">
                        <a:spcBef>
                          <a:spcPts val="0"/>
                        </a:spcBef>
                        <a:spcAft>
                          <a:spcPts val="0"/>
                        </a:spcAft>
                        <a:buNone/>
                      </a:pPr>
                      <a:r>
                        <a:rPr lang="en">
                          <a:latin typeface="Roboto"/>
                          <a:ea typeface="Roboto"/>
                          <a:cs typeface="Roboto"/>
                          <a:sym typeface="Roboto"/>
                        </a:rPr>
                        <a:t>4</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alpha val="47800"/>
                      </a:srgbClr>
                    </a:solidFill>
                  </a:tcPr>
                </a:tc>
                <a:tc>
                  <a:txBody>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alpha val="47800"/>
                      </a:srgbClr>
                    </a:solidFill>
                  </a:tcPr>
                </a:tc>
                <a:tc>
                  <a:txBody>
                    <a:bodyPr/>
                    <a:lstStyle/>
                    <a:p>
                      <a:pPr marL="0" lvl="0" indent="0" algn="ctr"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alpha val="47800"/>
                      </a:srgbClr>
                    </a:solidFill>
                  </a:tcPr>
                </a:tc>
                <a:tc>
                  <a:txBody>
                    <a:bodyPr/>
                    <a:lstStyle/>
                    <a:p>
                      <a:pPr marL="0" lvl="0" indent="0" algn="ctr" rtl="0">
                        <a:spcBef>
                          <a:spcPts val="0"/>
                        </a:spcBef>
                        <a:spcAft>
                          <a:spcPts val="0"/>
                        </a:spcAft>
                        <a:buNone/>
                      </a:pPr>
                      <a:r>
                        <a:rPr lang="en">
                          <a:latin typeface="Roboto"/>
                          <a:ea typeface="Roboto"/>
                          <a:cs typeface="Roboto"/>
                          <a:sym typeface="Roboto"/>
                        </a:rPr>
                        <a:t>3</a:t>
                      </a:r>
                      <a:endParaRPr>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alpha val="47800"/>
                      </a:srgbClr>
                    </a:solidFill>
                  </a:tcPr>
                </a:tc>
                <a:extLst>
                  <a:ext uri="{0D108BD9-81ED-4DB2-BD59-A6C34878D82A}">
                    <a16:rowId xmlns:a16="http://schemas.microsoft.com/office/drawing/2014/main" val="10000"/>
                  </a:ext>
                </a:extLst>
              </a:tr>
            </a:tbl>
          </a:graphicData>
        </a:graphic>
      </p:graphicFrame>
      <p:sp>
        <p:nvSpPr>
          <p:cNvPr id="739" name="Google Shape;739;p43"/>
          <p:cNvSpPr txBox="1"/>
          <p:nvPr/>
        </p:nvSpPr>
        <p:spPr>
          <a:xfrm>
            <a:off x="4996525" y="2068025"/>
            <a:ext cx="247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All Capped Contributions</a:t>
            </a:r>
            <a:endParaRPr>
              <a:latin typeface="Roboto"/>
              <a:ea typeface="Roboto"/>
              <a:cs typeface="Roboto"/>
              <a:sym typeface="Roboto"/>
            </a:endParaRPr>
          </a:p>
        </p:txBody>
      </p:sp>
      <p:sp>
        <p:nvSpPr>
          <p:cNvPr id="740" name="Google Shape;740;p43"/>
          <p:cNvSpPr txBox="1"/>
          <p:nvPr/>
        </p:nvSpPr>
        <p:spPr>
          <a:xfrm>
            <a:off x="4996525" y="3364200"/>
            <a:ext cx="333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Generate Differentially Private Noise</a:t>
            </a:r>
            <a:endParaRPr>
              <a:latin typeface="Roboto"/>
              <a:ea typeface="Roboto"/>
              <a:cs typeface="Roboto"/>
              <a:sym typeface="Roboto"/>
            </a:endParaRPr>
          </a:p>
        </p:txBody>
      </p:sp>
      <p:sp>
        <p:nvSpPr>
          <p:cNvPr id="741" name="Google Shape;741;p43"/>
          <p:cNvSpPr txBox="1"/>
          <p:nvPr/>
        </p:nvSpPr>
        <p:spPr>
          <a:xfrm>
            <a:off x="4996525" y="3854500"/>
            <a:ext cx="333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Aggregate</a:t>
            </a:r>
            <a:endParaRPr>
              <a:latin typeface="Roboto"/>
              <a:ea typeface="Roboto"/>
              <a:cs typeface="Roboto"/>
              <a:sym typeface="Roboto"/>
            </a:endParaRPr>
          </a:p>
        </p:txBody>
      </p:sp>
      <p:sp>
        <p:nvSpPr>
          <p:cNvPr id="742" name="Google Shape;742;p43"/>
          <p:cNvSpPr txBox="1"/>
          <p:nvPr/>
        </p:nvSpPr>
        <p:spPr>
          <a:xfrm>
            <a:off x="4996525" y="4344800"/>
            <a:ext cx="333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Release Output Histogram</a:t>
            </a:r>
            <a:endParaRPr>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747" name="Google Shape;747;p44"/>
          <p:cNvPicPr preferRelativeResize="0"/>
          <p:nvPr/>
        </p:nvPicPr>
        <p:blipFill>
          <a:blip r:embed="rId3">
            <a:alphaModFix/>
          </a:blip>
          <a:stretch>
            <a:fillRect/>
          </a:stretch>
        </p:blipFill>
        <p:spPr>
          <a:xfrm>
            <a:off x="4403087" y="1403726"/>
            <a:ext cx="4820973" cy="2435914"/>
          </a:xfrm>
          <a:prstGeom prst="rect">
            <a:avLst/>
          </a:prstGeom>
          <a:noFill/>
          <a:ln>
            <a:noFill/>
          </a:ln>
        </p:spPr>
      </p:pic>
      <p:pic>
        <p:nvPicPr>
          <p:cNvPr id="748" name="Google Shape;748;p44"/>
          <p:cNvPicPr preferRelativeResize="0"/>
          <p:nvPr/>
        </p:nvPicPr>
        <p:blipFill>
          <a:blip r:embed="rId4">
            <a:alphaModFix/>
          </a:blip>
          <a:stretch>
            <a:fillRect/>
          </a:stretch>
        </p:blipFill>
        <p:spPr>
          <a:xfrm>
            <a:off x="4410589" y="1403733"/>
            <a:ext cx="4805969" cy="2435899"/>
          </a:xfrm>
          <a:prstGeom prst="rect">
            <a:avLst/>
          </a:prstGeom>
          <a:noFill/>
          <a:ln>
            <a:noFill/>
          </a:ln>
        </p:spPr>
      </p:pic>
      <p:sp>
        <p:nvSpPr>
          <p:cNvPr id="749" name="Google Shape;749;p4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Differentially Private Budgeting</a:t>
            </a:r>
            <a:endParaRPr/>
          </a:p>
        </p:txBody>
      </p:sp>
      <p:pic>
        <p:nvPicPr>
          <p:cNvPr id="750" name="Google Shape;750;p44"/>
          <p:cNvPicPr preferRelativeResize="0"/>
          <p:nvPr/>
        </p:nvPicPr>
        <p:blipFill>
          <a:blip r:embed="rId5">
            <a:alphaModFix/>
          </a:blip>
          <a:stretch>
            <a:fillRect/>
          </a:stretch>
        </p:blipFill>
        <p:spPr>
          <a:xfrm>
            <a:off x="4408092" y="1403733"/>
            <a:ext cx="4810963" cy="2435899"/>
          </a:xfrm>
          <a:prstGeom prst="rect">
            <a:avLst/>
          </a:prstGeom>
          <a:noFill/>
          <a:ln>
            <a:noFill/>
          </a:ln>
        </p:spPr>
      </p:pic>
      <p:pic>
        <p:nvPicPr>
          <p:cNvPr id="751" name="Google Shape;751;p44"/>
          <p:cNvPicPr preferRelativeResize="0"/>
          <p:nvPr/>
        </p:nvPicPr>
        <p:blipFill>
          <a:blip r:embed="rId6">
            <a:alphaModFix/>
          </a:blip>
          <a:stretch>
            <a:fillRect/>
          </a:stretch>
        </p:blipFill>
        <p:spPr>
          <a:xfrm>
            <a:off x="4403087" y="1374006"/>
            <a:ext cx="4820977" cy="24282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5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45"/>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Open Areas of Research</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46"/>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Horizontal Scaling</a:t>
            </a:r>
            <a:endParaRPr/>
          </a:p>
        </p:txBody>
      </p:sp>
      <p:pic>
        <p:nvPicPr>
          <p:cNvPr id="762" name="Google Shape;762;p46"/>
          <p:cNvPicPr preferRelativeResize="0"/>
          <p:nvPr/>
        </p:nvPicPr>
        <p:blipFill rotWithShape="1">
          <a:blip r:embed="rId3">
            <a:alphaModFix/>
          </a:blip>
          <a:srcRect l="15315" r="20064"/>
          <a:stretch/>
        </p:blipFill>
        <p:spPr>
          <a:xfrm>
            <a:off x="4309549" y="0"/>
            <a:ext cx="4834452" cy="51435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47"/>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Privacy Budgeting</a:t>
            </a:r>
            <a:endParaRPr/>
          </a:p>
        </p:txBody>
      </p:sp>
      <p:pic>
        <p:nvPicPr>
          <p:cNvPr id="768" name="Google Shape;768;p47"/>
          <p:cNvPicPr preferRelativeResize="0"/>
          <p:nvPr/>
        </p:nvPicPr>
        <p:blipFill rotWithShape="1">
          <a:blip r:embed="rId3">
            <a:alphaModFix/>
          </a:blip>
          <a:srcRect t="11551" b="17490"/>
          <a:stretch/>
        </p:blipFill>
        <p:spPr>
          <a:xfrm>
            <a:off x="4305500" y="0"/>
            <a:ext cx="4838500" cy="51435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48"/>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Match Key Provider Threats</a:t>
            </a:r>
            <a:endParaRPr/>
          </a:p>
        </p:txBody>
      </p:sp>
      <p:pic>
        <p:nvPicPr>
          <p:cNvPr id="774" name="Google Shape;774;p48"/>
          <p:cNvPicPr preferRelativeResize="0"/>
          <p:nvPr/>
        </p:nvPicPr>
        <p:blipFill rotWithShape="1">
          <a:blip r:embed="rId3">
            <a:alphaModFix/>
          </a:blip>
          <a:srcRect l="14846" r="22508"/>
          <a:stretch/>
        </p:blipFill>
        <p:spPr>
          <a:xfrm>
            <a:off x="4309549" y="0"/>
            <a:ext cx="4834452" cy="51435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49"/>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Alternative Proposals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graphicFrame>
        <p:nvGraphicFramePr>
          <p:cNvPr id="835" name="Google Shape;835;p56"/>
          <p:cNvGraphicFramePr/>
          <p:nvPr/>
        </p:nvGraphicFramePr>
        <p:xfrm>
          <a:off x="1930400" y="1473760"/>
          <a:ext cx="1232850" cy="3505075"/>
        </p:xfrm>
        <a:graphic>
          <a:graphicData uri="http://schemas.openxmlformats.org/drawingml/2006/table">
            <a:tbl>
              <a:tblPr>
                <a:noFill/>
                <a:tableStyleId>{FCBEF7A9-CA69-4F38-84B8-6F948A9AEC1F}</a:tableStyleId>
              </a:tblPr>
              <a:tblGrid>
                <a:gridCol w="1232850">
                  <a:extLst>
                    <a:ext uri="{9D8B030D-6E8A-4147-A177-3AD203B41FA5}">
                      <a16:colId xmlns:a16="http://schemas.microsoft.com/office/drawing/2014/main" val="20000"/>
                    </a:ext>
                  </a:extLst>
                </a:gridCol>
              </a:tblGrid>
              <a:tr h="694075">
                <a:tc>
                  <a:txBody>
                    <a:bodyPr/>
                    <a:lstStyle/>
                    <a:p>
                      <a:pPr marL="0" lvl="0" indent="0" algn="ctr" rtl="0">
                        <a:spcBef>
                          <a:spcPts val="0"/>
                        </a:spcBef>
                        <a:spcAft>
                          <a:spcPts val="0"/>
                        </a:spcAft>
                        <a:buNone/>
                      </a:pPr>
                      <a:r>
                        <a:rPr lang="en" i="1">
                          <a:latin typeface="Roboto"/>
                          <a:ea typeface="Roboto"/>
                          <a:cs typeface="Roboto"/>
                          <a:sym typeface="Roboto"/>
                        </a:rPr>
                        <a:t>Private Computation</a:t>
                      </a:r>
                      <a:endParaRPr>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extLst>
                  <a:ext uri="{0D108BD9-81ED-4DB2-BD59-A6C34878D82A}">
                    <a16:rowId xmlns:a16="http://schemas.microsoft.com/office/drawing/2014/main" val="10000"/>
                  </a:ext>
                </a:extLst>
              </a:tr>
              <a:tr h="937000">
                <a:tc>
                  <a:txBody>
                    <a:bodyPr/>
                    <a:lstStyle/>
                    <a:p>
                      <a:pPr marL="0" lvl="0" indent="0" algn="ctr" rtl="0">
                        <a:spcBef>
                          <a:spcPts val="0"/>
                        </a:spcBef>
                        <a:spcAft>
                          <a:spcPts val="0"/>
                        </a:spcAft>
                        <a:buNone/>
                      </a:pPr>
                      <a:r>
                        <a:rPr lang="en">
                          <a:latin typeface="Roboto"/>
                          <a:ea typeface="Roboto"/>
                          <a:cs typeface="Roboto"/>
                          <a:sym typeface="Roboto"/>
                        </a:rPr>
                        <a:t>MPC with Helper Parties</a:t>
                      </a:r>
                      <a:endParaRPr>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solidFill>
                      <a:srgbClr val="D9EAD3"/>
                    </a:solidFill>
                  </a:tcPr>
                </a:tc>
                <a:extLst>
                  <a:ext uri="{0D108BD9-81ED-4DB2-BD59-A6C34878D82A}">
                    <a16:rowId xmlns:a16="http://schemas.microsoft.com/office/drawing/2014/main" val="10001"/>
                  </a:ext>
                </a:extLst>
              </a:tr>
              <a:tr h="937000">
                <a:tc>
                  <a:txBody>
                    <a:bodyPr/>
                    <a:lstStyle/>
                    <a:p>
                      <a:pPr marL="0" lvl="0" indent="0" algn="ctr" rtl="0">
                        <a:spcBef>
                          <a:spcPts val="0"/>
                        </a:spcBef>
                        <a:spcAft>
                          <a:spcPts val="0"/>
                        </a:spcAft>
                        <a:buNone/>
                      </a:pPr>
                      <a:r>
                        <a:rPr lang="en">
                          <a:latin typeface="Roboto"/>
                          <a:ea typeface="Roboto"/>
                          <a:cs typeface="Roboto"/>
                          <a:sym typeface="Roboto"/>
                        </a:rPr>
                        <a:t>API Caller provisioned TEEs</a:t>
                      </a:r>
                      <a:endParaRPr>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solidFill>
                      <a:srgbClr val="FFF2CC"/>
                    </a:solidFill>
                  </a:tcPr>
                </a:tc>
                <a:extLst>
                  <a:ext uri="{0D108BD9-81ED-4DB2-BD59-A6C34878D82A}">
                    <a16:rowId xmlns:a16="http://schemas.microsoft.com/office/drawing/2014/main" val="10002"/>
                  </a:ext>
                </a:extLst>
              </a:tr>
              <a:tr h="937000">
                <a:tc>
                  <a:txBody>
                    <a:bodyPr/>
                    <a:lstStyle/>
                    <a:p>
                      <a:pPr marL="0" lvl="0" indent="0" algn="ctr" rtl="0">
                        <a:spcBef>
                          <a:spcPts val="0"/>
                        </a:spcBef>
                        <a:spcAft>
                          <a:spcPts val="0"/>
                        </a:spcAft>
                        <a:buNone/>
                      </a:pPr>
                      <a:r>
                        <a:rPr lang="en">
                          <a:latin typeface="Roboto"/>
                          <a:ea typeface="Roboto"/>
                          <a:cs typeface="Roboto"/>
                          <a:sym typeface="Roboto"/>
                        </a:rPr>
                        <a:t>On-device</a:t>
                      </a:r>
                      <a:endParaRPr>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solidFill>
                      <a:srgbClr val="D9EAD3"/>
                    </a:solidFill>
                  </a:tcPr>
                </a:tc>
                <a:extLst>
                  <a:ext uri="{0D108BD9-81ED-4DB2-BD59-A6C34878D82A}">
                    <a16:rowId xmlns:a16="http://schemas.microsoft.com/office/drawing/2014/main" val="10003"/>
                  </a:ext>
                </a:extLst>
              </a:tr>
            </a:tbl>
          </a:graphicData>
        </a:graphic>
      </p:graphicFrame>
      <p:sp>
        <p:nvSpPr>
          <p:cNvPr id="836" name="Google Shape;836;p5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Comparison to other Proposals</a:t>
            </a:r>
            <a:endParaRPr/>
          </a:p>
        </p:txBody>
      </p:sp>
      <p:graphicFrame>
        <p:nvGraphicFramePr>
          <p:cNvPr id="837" name="Google Shape;837;p56"/>
          <p:cNvGraphicFramePr/>
          <p:nvPr/>
        </p:nvGraphicFramePr>
        <p:xfrm>
          <a:off x="441100" y="1473750"/>
          <a:ext cx="1489300" cy="3505075"/>
        </p:xfrm>
        <a:graphic>
          <a:graphicData uri="http://schemas.openxmlformats.org/drawingml/2006/table">
            <a:tbl>
              <a:tblPr>
                <a:noFill/>
                <a:tableStyleId>{FCBEF7A9-CA69-4F38-84B8-6F948A9AEC1F}</a:tableStyleId>
              </a:tblPr>
              <a:tblGrid>
                <a:gridCol w="1489300">
                  <a:extLst>
                    <a:ext uri="{9D8B030D-6E8A-4147-A177-3AD203B41FA5}">
                      <a16:colId xmlns:a16="http://schemas.microsoft.com/office/drawing/2014/main" val="20000"/>
                    </a:ext>
                  </a:extLst>
                </a:gridCol>
              </a:tblGrid>
              <a:tr h="705500">
                <a:tc>
                  <a:txBody>
                    <a:bodyPr/>
                    <a:lstStyle/>
                    <a:p>
                      <a:pPr marL="0" lvl="0" indent="0" algn="ctr" rtl="0">
                        <a:spcBef>
                          <a:spcPts val="0"/>
                        </a:spcBef>
                        <a:spcAft>
                          <a:spcPts val="0"/>
                        </a:spcAft>
                        <a:buNone/>
                      </a:pPr>
                      <a:endParaRPr>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991400">
                <a:tc>
                  <a:txBody>
                    <a:bodyPr/>
                    <a:lstStyle/>
                    <a:p>
                      <a:pPr marL="0" lvl="0" indent="0" algn="ctr" rtl="0">
                        <a:spcBef>
                          <a:spcPts val="0"/>
                        </a:spcBef>
                        <a:spcAft>
                          <a:spcPts val="0"/>
                        </a:spcAft>
                        <a:buNone/>
                      </a:pPr>
                      <a:r>
                        <a:rPr lang="en" sz="1300" b="1" u="sng">
                          <a:latin typeface="Roboto"/>
                          <a:ea typeface="Roboto"/>
                          <a:cs typeface="Roboto"/>
                          <a:sym typeface="Roboto"/>
                        </a:rPr>
                        <a:t>IPA</a:t>
                      </a:r>
                      <a:r>
                        <a:rPr lang="en" sz="1300" b="1">
                          <a:latin typeface="Roboto"/>
                          <a:ea typeface="Roboto"/>
                          <a:cs typeface="Roboto"/>
                          <a:sym typeface="Roboto"/>
                        </a:rPr>
                        <a:t> </a:t>
                      </a:r>
                      <a:endParaRPr sz="1300" b="1">
                        <a:latin typeface="Roboto"/>
                        <a:ea typeface="Roboto"/>
                        <a:cs typeface="Roboto"/>
                        <a:sym typeface="Roboto"/>
                      </a:endParaRPr>
                    </a:p>
                    <a:p>
                      <a:pPr marL="0" lvl="0" indent="0" algn="ctr" rtl="0">
                        <a:spcBef>
                          <a:spcPts val="0"/>
                        </a:spcBef>
                        <a:spcAft>
                          <a:spcPts val="0"/>
                        </a:spcAft>
                        <a:buNone/>
                      </a:pPr>
                      <a:r>
                        <a:rPr lang="en" sz="1300" b="1">
                          <a:latin typeface="Roboto"/>
                          <a:ea typeface="Roboto"/>
                          <a:cs typeface="Roboto"/>
                          <a:sym typeface="Roboto"/>
                        </a:rPr>
                        <a:t>Interoperable Private Attribution</a:t>
                      </a:r>
                      <a:endParaRPr sz="1300" b="1">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991400">
                <a:tc>
                  <a:txBody>
                    <a:bodyPr/>
                    <a:lstStyle/>
                    <a:p>
                      <a:pPr marL="0" lvl="0" indent="0" algn="ctr" rtl="0">
                        <a:spcBef>
                          <a:spcPts val="0"/>
                        </a:spcBef>
                        <a:spcAft>
                          <a:spcPts val="0"/>
                        </a:spcAft>
                        <a:buNone/>
                      </a:pPr>
                      <a:r>
                        <a:rPr lang="en" sz="1300" b="1" u="sng">
                          <a:latin typeface="Roboto"/>
                          <a:ea typeface="Roboto"/>
                          <a:cs typeface="Roboto"/>
                          <a:sym typeface="Roboto"/>
                        </a:rPr>
                        <a:t>ARA</a:t>
                      </a:r>
                      <a:endParaRPr sz="1300" b="1" u="sng">
                        <a:latin typeface="Roboto"/>
                        <a:ea typeface="Roboto"/>
                        <a:cs typeface="Roboto"/>
                        <a:sym typeface="Roboto"/>
                      </a:endParaRPr>
                    </a:p>
                    <a:p>
                      <a:pPr marL="0" lvl="0" indent="0" algn="ctr" rtl="0">
                        <a:spcBef>
                          <a:spcPts val="0"/>
                        </a:spcBef>
                        <a:spcAft>
                          <a:spcPts val="0"/>
                        </a:spcAft>
                        <a:buNone/>
                      </a:pPr>
                      <a:r>
                        <a:rPr lang="en" sz="1300" b="1">
                          <a:latin typeface="Roboto"/>
                          <a:ea typeface="Roboto"/>
                          <a:cs typeface="Roboto"/>
                          <a:sym typeface="Roboto"/>
                        </a:rPr>
                        <a:t>Aggregate Attribution Reporting API</a:t>
                      </a:r>
                      <a:endParaRPr sz="1300" b="1">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816775">
                <a:tc>
                  <a:txBody>
                    <a:bodyPr/>
                    <a:lstStyle/>
                    <a:p>
                      <a:pPr marL="0" lvl="0" indent="0" algn="ctr" rtl="0">
                        <a:spcBef>
                          <a:spcPts val="0"/>
                        </a:spcBef>
                        <a:spcAft>
                          <a:spcPts val="0"/>
                        </a:spcAft>
                        <a:buNone/>
                      </a:pPr>
                      <a:r>
                        <a:rPr lang="en" sz="1300" b="1" u="sng">
                          <a:latin typeface="Roboto"/>
                          <a:ea typeface="Roboto"/>
                          <a:cs typeface="Roboto"/>
                          <a:sym typeface="Roboto"/>
                        </a:rPr>
                        <a:t>PCM</a:t>
                      </a:r>
                      <a:endParaRPr sz="1300" b="1" u="sng">
                        <a:latin typeface="Roboto"/>
                        <a:ea typeface="Roboto"/>
                        <a:cs typeface="Roboto"/>
                        <a:sym typeface="Roboto"/>
                      </a:endParaRPr>
                    </a:p>
                    <a:p>
                      <a:pPr marL="0" lvl="0" indent="0" algn="ctr" rtl="0">
                        <a:spcBef>
                          <a:spcPts val="0"/>
                        </a:spcBef>
                        <a:spcAft>
                          <a:spcPts val="0"/>
                        </a:spcAft>
                        <a:buNone/>
                      </a:pPr>
                      <a:r>
                        <a:rPr lang="en" sz="1300" b="1">
                          <a:latin typeface="Roboto"/>
                          <a:ea typeface="Roboto"/>
                          <a:cs typeface="Roboto"/>
                          <a:sym typeface="Roboto"/>
                        </a:rPr>
                        <a:t>Private Click Measurement</a:t>
                      </a:r>
                      <a:endParaRPr sz="1300" b="1">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838" name="Google Shape;838;p56"/>
          <p:cNvGraphicFramePr/>
          <p:nvPr/>
        </p:nvGraphicFramePr>
        <p:xfrm>
          <a:off x="3163250" y="1473755"/>
          <a:ext cx="1295550" cy="3505075"/>
        </p:xfrm>
        <a:graphic>
          <a:graphicData uri="http://schemas.openxmlformats.org/drawingml/2006/table">
            <a:tbl>
              <a:tblPr>
                <a:noFill/>
                <a:tableStyleId>{FCBEF7A9-CA69-4F38-84B8-6F948A9AEC1F}</a:tableStyleId>
              </a:tblPr>
              <a:tblGrid>
                <a:gridCol w="1295550">
                  <a:extLst>
                    <a:ext uri="{9D8B030D-6E8A-4147-A177-3AD203B41FA5}">
                      <a16:colId xmlns:a16="http://schemas.microsoft.com/office/drawing/2014/main" val="20000"/>
                    </a:ext>
                  </a:extLst>
                </a:gridCol>
              </a:tblGrid>
              <a:tr h="694075">
                <a:tc>
                  <a:txBody>
                    <a:bodyPr/>
                    <a:lstStyle/>
                    <a:p>
                      <a:pPr marL="0" lvl="0" indent="0" algn="ctr" rtl="0">
                        <a:spcBef>
                          <a:spcPts val="0"/>
                        </a:spcBef>
                        <a:spcAft>
                          <a:spcPts val="0"/>
                        </a:spcAft>
                        <a:buNone/>
                      </a:pPr>
                      <a:r>
                        <a:rPr lang="en" i="1">
                          <a:latin typeface="Roboto"/>
                          <a:ea typeface="Roboto"/>
                          <a:cs typeface="Roboto"/>
                          <a:sym typeface="Roboto"/>
                        </a:rPr>
                        <a:t>Privacy Definition</a:t>
                      </a:r>
                      <a:endParaRPr i="1">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extLst>
                  <a:ext uri="{0D108BD9-81ED-4DB2-BD59-A6C34878D82A}">
                    <a16:rowId xmlns:a16="http://schemas.microsoft.com/office/drawing/2014/main" val="10000"/>
                  </a:ext>
                </a:extLst>
              </a:tr>
              <a:tr h="937000">
                <a:tc>
                  <a:txBody>
                    <a:bodyPr/>
                    <a:lstStyle/>
                    <a:p>
                      <a:pPr marL="0" lvl="0" indent="0" algn="ctr" rtl="0">
                        <a:spcBef>
                          <a:spcPts val="0"/>
                        </a:spcBef>
                        <a:spcAft>
                          <a:spcPts val="0"/>
                        </a:spcAft>
                        <a:buNone/>
                      </a:pPr>
                      <a:r>
                        <a:rPr lang="en">
                          <a:latin typeface="Roboto"/>
                          <a:ea typeface="Roboto"/>
                          <a:cs typeface="Roboto"/>
                          <a:sym typeface="Roboto"/>
                        </a:rPr>
                        <a:t>Central DP</a:t>
                      </a:r>
                      <a:endParaRPr>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solidFill>
                      <a:srgbClr val="D9EAD3"/>
                    </a:solidFill>
                  </a:tcPr>
                </a:tc>
                <a:extLst>
                  <a:ext uri="{0D108BD9-81ED-4DB2-BD59-A6C34878D82A}">
                    <a16:rowId xmlns:a16="http://schemas.microsoft.com/office/drawing/2014/main" val="10001"/>
                  </a:ext>
                </a:extLst>
              </a:tr>
              <a:tr h="937000">
                <a:tc>
                  <a:txBody>
                    <a:bodyPr/>
                    <a:lstStyle/>
                    <a:p>
                      <a:pPr marL="0" lvl="0" indent="0" algn="ctr" rtl="0">
                        <a:spcBef>
                          <a:spcPts val="0"/>
                        </a:spcBef>
                        <a:spcAft>
                          <a:spcPts val="0"/>
                        </a:spcAft>
                        <a:buNone/>
                      </a:pPr>
                      <a:r>
                        <a:rPr lang="en">
                          <a:latin typeface="Roboto"/>
                          <a:ea typeface="Roboto"/>
                          <a:cs typeface="Roboto"/>
                          <a:sym typeface="Roboto"/>
                        </a:rPr>
                        <a:t>Central DP</a:t>
                      </a:r>
                      <a:endParaRPr>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solidFill>
                      <a:srgbClr val="D9EAD3"/>
                    </a:solidFill>
                  </a:tcPr>
                </a:tc>
                <a:extLst>
                  <a:ext uri="{0D108BD9-81ED-4DB2-BD59-A6C34878D82A}">
                    <a16:rowId xmlns:a16="http://schemas.microsoft.com/office/drawing/2014/main" val="10002"/>
                  </a:ext>
                </a:extLst>
              </a:tr>
              <a:tr h="937000">
                <a:tc>
                  <a:txBody>
                    <a:bodyPr/>
                    <a:lstStyle/>
                    <a:p>
                      <a:pPr marL="0" lvl="0" indent="0" algn="ctr" rtl="0">
                        <a:spcBef>
                          <a:spcPts val="0"/>
                        </a:spcBef>
                        <a:spcAft>
                          <a:spcPts val="0"/>
                        </a:spcAft>
                        <a:buNone/>
                      </a:pPr>
                      <a:r>
                        <a:rPr lang="en">
                          <a:latin typeface="Roboto"/>
                          <a:ea typeface="Roboto"/>
                          <a:cs typeface="Roboto"/>
                          <a:sym typeface="Roboto"/>
                        </a:rPr>
                        <a:t>Information theoretic</a:t>
                      </a:r>
                      <a:endParaRPr>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solidFill>
                      <a:srgbClr val="F4CCCC"/>
                    </a:solidFill>
                  </a:tcPr>
                </a:tc>
                <a:extLst>
                  <a:ext uri="{0D108BD9-81ED-4DB2-BD59-A6C34878D82A}">
                    <a16:rowId xmlns:a16="http://schemas.microsoft.com/office/drawing/2014/main" val="10003"/>
                  </a:ext>
                </a:extLst>
              </a:tr>
            </a:tbl>
          </a:graphicData>
        </a:graphic>
      </p:graphicFrame>
      <p:graphicFrame>
        <p:nvGraphicFramePr>
          <p:cNvPr id="839" name="Google Shape;839;p56"/>
          <p:cNvGraphicFramePr/>
          <p:nvPr/>
        </p:nvGraphicFramePr>
        <p:xfrm>
          <a:off x="4458800" y="1473760"/>
          <a:ext cx="857125" cy="3505075"/>
        </p:xfrm>
        <a:graphic>
          <a:graphicData uri="http://schemas.openxmlformats.org/drawingml/2006/table">
            <a:tbl>
              <a:tblPr>
                <a:noFill/>
                <a:tableStyleId>{FCBEF7A9-CA69-4F38-84B8-6F948A9AEC1F}</a:tableStyleId>
              </a:tblPr>
              <a:tblGrid>
                <a:gridCol w="857125">
                  <a:extLst>
                    <a:ext uri="{9D8B030D-6E8A-4147-A177-3AD203B41FA5}">
                      <a16:colId xmlns:a16="http://schemas.microsoft.com/office/drawing/2014/main" val="20000"/>
                    </a:ext>
                  </a:extLst>
                </a:gridCol>
              </a:tblGrid>
              <a:tr h="694075">
                <a:tc>
                  <a:txBody>
                    <a:bodyPr/>
                    <a:lstStyle/>
                    <a:p>
                      <a:pPr marL="0" lvl="0" indent="0" algn="ctr" rtl="0">
                        <a:spcBef>
                          <a:spcPts val="0"/>
                        </a:spcBef>
                        <a:spcAft>
                          <a:spcPts val="0"/>
                        </a:spcAft>
                        <a:buNone/>
                      </a:pPr>
                      <a:r>
                        <a:rPr lang="en" i="1">
                          <a:latin typeface="Roboto"/>
                          <a:ea typeface="Roboto"/>
                          <a:cs typeface="Roboto"/>
                          <a:sym typeface="Roboto"/>
                        </a:rPr>
                        <a:t>Event Binding</a:t>
                      </a:r>
                      <a:endParaRPr i="1">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extLst>
                  <a:ext uri="{0D108BD9-81ED-4DB2-BD59-A6C34878D82A}">
                    <a16:rowId xmlns:a16="http://schemas.microsoft.com/office/drawing/2014/main" val="10000"/>
                  </a:ext>
                </a:extLst>
              </a:tr>
              <a:tr h="937000">
                <a:tc>
                  <a:txBody>
                    <a:bodyPr/>
                    <a:lstStyle/>
                    <a:p>
                      <a:pPr marL="0" lvl="0" indent="0" algn="ctr" rtl="0">
                        <a:spcBef>
                          <a:spcPts val="0"/>
                        </a:spcBef>
                        <a:spcAft>
                          <a:spcPts val="0"/>
                        </a:spcAft>
                        <a:buNone/>
                      </a:pPr>
                      <a:r>
                        <a:rPr lang="en">
                          <a:latin typeface="Roboto"/>
                          <a:ea typeface="Roboto"/>
                          <a:cs typeface="Roboto"/>
                          <a:sym typeface="Roboto"/>
                        </a:rPr>
                        <a:t>At query time</a:t>
                      </a:r>
                      <a:endParaRPr>
                        <a:latin typeface="Roboto"/>
                        <a:ea typeface="Roboto"/>
                        <a:cs typeface="Roboto"/>
                        <a:sym typeface="Roboto"/>
                      </a:endParaRPr>
                    </a:p>
                  </a:txBody>
                  <a:tcPr marL="91425" marR="91425" marT="91425" marB="91425" anchor="ctr">
                    <a:lnR w="9525" cap="flat" cmpd="sng">
                      <a:solidFill>
                        <a:srgbClr val="9E9E9E"/>
                      </a:solidFill>
                      <a:prstDash val="solid"/>
                      <a:round/>
                      <a:headEnd type="none" w="sm" len="sm"/>
                      <a:tailEnd type="none" w="sm" len="sm"/>
                    </a:lnR>
                    <a:solidFill>
                      <a:srgbClr val="D9EAD3"/>
                    </a:solidFill>
                  </a:tcPr>
                </a:tc>
                <a:extLst>
                  <a:ext uri="{0D108BD9-81ED-4DB2-BD59-A6C34878D82A}">
                    <a16:rowId xmlns:a16="http://schemas.microsoft.com/office/drawing/2014/main" val="10001"/>
                  </a:ext>
                </a:extLst>
              </a:tr>
              <a:tr h="937000">
                <a:tc>
                  <a:txBody>
                    <a:bodyPr/>
                    <a:lstStyle/>
                    <a:p>
                      <a:pPr marL="0" lvl="0" indent="0" algn="ctr" rtl="0">
                        <a:spcBef>
                          <a:spcPts val="0"/>
                        </a:spcBef>
                        <a:spcAft>
                          <a:spcPts val="0"/>
                        </a:spcAft>
                        <a:buNone/>
                      </a:pPr>
                      <a:r>
                        <a:rPr lang="en">
                          <a:latin typeface="Roboto"/>
                          <a:ea typeface="Roboto"/>
                          <a:cs typeface="Roboto"/>
                          <a:sym typeface="Roboto"/>
                        </a:rPr>
                        <a:t>At API event call time</a:t>
                      </a:r>
                      <a:endParaRPr>
                        <a:latin typeface="Roboto"/>
                        <a:ea typeface="Roboto"/>
                        <a:cs typeface="Roboto"/>
                        <a:sym typeface="Roboto"/>
                      </a:endParaRPr>
                    </a:p>
                  </a:txBody>
                  <a:tcPr marL="91425" marR="91425" marT="91425" marB="91425" anchor="ctr">
                    <a:lnR w="9525" cap="flat" cmpd="sng">
                      <a:solidFill>
                        <a:srgbClr val="9E9E9E"/>
                      </a:solidFill>
                      <a:prstDash val="solid"/>
                      <a:round/>
                      <a:headEnd type="none" w="sm" len="sm"/>
                      <a:tailEnd type="none" w="sm" len="sm"/>
                    </a:lnR>
                    <a:solidFill>
                      <a:srgbClr val="FFF2CC"/>
                    </a:solidFill>
                  </a:tcPr>
                </a:tc>
                <a:extLst>
                  <a:ext uri="{0D108BD9-81ED-4DB2-BD59-A6C34878D82A}">
                    <a16:rowId xmlns:a16="http://schemas.microsoft.com/office/drawing/2014/main" val="10002"/>
                  </a:ext>
                </a:extLst>
              </a:tr>
              <a:tr h="937000">
                <a:tc>
                  <a:txBody>
                    <a:bodyPr/>
                    <a:lstStyle/>
                    <a:p>
                      <a:pPr marL="0" lvl="0" indent="0" algn="ctr" rtl="0">
                        <a:spcBef>
                          <a:spcPts val="0"/>
                        </a:spcBef>
                        <a:spcAft>
                          <a:spcPts val="0"/>
                        </a:spcAft>
                        <a:buNone/>
                      </a:pPr>
                      <a:r>
                        <a:rPr lang="en">
                          <a:latin typeface="Roboto"/>
                          <a:ea typeface="Roboto"/>
                          <a:cs typeface="Roboto"/>
                          <a:sym typeface="Roboto"/>
                        </a:rPr>
                        <a:t>At API event call time</a:t>
                      </a:r>
                      <a:endParaRPr>
                        <a:latin typeface="Roboto"/>
                        <a:ea typeface="Roboto"/>
                        <a:cs typeface="Roboto"/>
                        <a:sym typeface="Roboto"/>
                      </a:endParaRPr>
                    </a:p>
                  </a:txBody>
                  <a:tcPr marL="91425" marR="91425" marT="91425" marB="91425" anchor="ctr">
                    <a:lnR w="9525" cap="flat" cmpd="sng">
                      <a:solidFill>
                        <a:srgbClr val="9E9E9E"/>
                      </a:solidFill>
                      <a:prstDash val="solid"/>
                      <a:round/>
                      <a:headEnd type="none" w="sm" len="sm"/>
                      <a:tailEnd type="none" w="sm" len="sm"/>
                    </a:lnR>
                    <a:solidFill>
                      <a:srgbClr val="FFF2CC"/>
                    </a:solidFill>
                  </a:tcPr>
                </a:tc>
                <a:extLst>
                  <a:ext uri="{0D108BD9-81ED-4DB2-BD59-A6C34878D82A}">
                    <a16:rowId xmlns:a16="http://schemas.microsoft.com/office/drawing/2014/main" val="10003"/>
                  </a:ext>
                </a:extLst>
              </a:tr>
            </a:tbl>
          </a:graphicData>
        </a:graphic>
      </p:graphicFrame>
      <p:graphicFrame>
        <p:nvGraphicFramePr>
          <p:cNvPr id="840" name="Google Shape;840;p56"/>
          <p:cNvGraphicFramePr/>
          <p:nvPr/>
        </p:nvGraphicFramePr>
        <p:xfrm>
          <a:off x="5315925" y="1473750"/>
          <a:ext cx="894775" cy="3505075"/>
        </p:xfrm>
        <a:graphic>
          <a:graphicData uri="http://schemas.openxmlformats.org/drawingml/2006/table">
            <a:tbl>
              <a:tblPr>
                <a:noFill/>
                <a:tableStyleId>{FCBEF7A9-CA69-4F38-84B8-6F948A9AEC1F}</a:tableStyleId>
              </a:tblPr>
              <a:tblGrid>
                <a:gridCol w="894775">
                  <a:extLst>
                    <a:ext uri="{9D8B030D-6E8A-4147-A177-3AD203B41FA5}">
                      <a16:colId xmlns:a16="http://schemas.microsoft.com/office/drawing/2014/main" val="20000"/>
                    </a:ext>
                  </a:extLst>
                </a:gridCol>
              </a:tblGrid>
              <a:tr h="694075">
                <a:tc>
                  <a:txBody>
                    <a:bodyPr/>
                    <a:lstStyle/>
                    <a:p>
                      <a:pPr marL="0" lvl="0" indent="0" algn="ctr" rtl="0">
                        <a:spcBef>
                          <a:spcPts val="0"/>
                        </a:spcBef>
                        <a:spcAft>
                          <a:spcPts val="0"/>
                        </a:spcAft>
                        <a:buNone/>
                      </a:pPr>
                      <a:r>
                        <a:rPr lang="en" i="1">
                          <a:latin typeface="Roboto"/>
                          <a:ea typeface="Roboto"/>
                          <a:cs typeface="Roboto"/>
                          <a:sym typeface="Roboto"/>
                        </a:rPr>
                        <a:t>Random Delays</a:t>
                      </a:r>
                      <a:endParaRPr i="1">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937000">
                <a:tc>
                  <a:txBody>
                    <a:bodyPr/>
                    <a:lstStyle/>
                    <a:p>
                      <a:pPr marL="0" lvl="0" indent="0" algn="ctr" rtl="0">
                        <a:spcBef>
                          <a:spcPts val="0"/>
                        </a:spcBef>
                        <a:spcAft>
                          <a:spcPts val="0"/>
                        </a:spcAft>
                        <a:buNone/>
                      </a:pPr>
                      <a:r>
                        <a:rPr lang="en">
                          <a:latin typeface="Roboto"/>
                          <a:ea typeface="Roboto"/>
                          <a:cs typeface="Roboto"/>
                          <a:sym typeface="Roboto"/>
                        </a:rPr>
                        <a:t>No</a:t>
                      </a:r>
                      <a:endParaRPr>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r h="937000">
                <a:tc>
                  <a:txBody>
                    <a:bodyPr/>
                    <a:lstStyle/>
                    <a:p>
                      <a:pPr marL="0" lvl="0" indent="0" algn="ctr" rtl="0">
                        <a:spcBef>
                          <a:spcPts val="0"/>
                        </a:spcBef>
                        <a:spcAft>
                          <a:spcPts val="0"/>
                        </a:spcAft>
                        <a:buNone/>
                      </a:pPr>
                      <a:r>
                        <a:rPr lang="en">
                          <a:latin typeface="Roboto"/>
                          <a:ea typeface="Roboto"/>
                          <a:cs typeface="Roboto"/>
                          <a:sym typeface="Roboto"/>
                        </a:rPr>
                        <a:t>Yes</a:t>
                      </a:r>
                      <a:endParaRPr>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937000">
                <a:tc>
                  <a:txBody>
                    <a:bodyPr/>
                    <a:lstStyle/>
                    <a:p>
                      <a:pPr marL="0" lvl="0" indent="0" algn="ctr" rtl="0">
                        <a:spcBef>
                          <a:spcPts val="0"/>
                        </a:spcBef>
                        <a:spcAft>
                          <a:spcPts val="0"/>
                        </a:spcAft>
                        <a:buNone/>
                      </a:pPr>
                      <a:r>
                        <a:rPr lang="en">
                          <a:latin typeface="Roboto"/>
                          <a:ea typeface="Roboto"/>
                          <a:cs typeface="Roboto"/>
                          <a:sym typeface="Roboto"/>
                        </a:rPr>
                        <a:t>Yes</a:t>
                      </a:r>
                      <a:endParaRPr>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bl>
          </a:graphicData>
        </a:graphic>
      </p:graphicFrame>
      <p:graphicFrame>
        <p:nvGraphicFramePr>
          <p:cNvPr id="841" name="Google Shape;841;p56"/>
          <p:cNvGraphicFramePr/>
          <p:nvPr/>
        </p:nvGraphicFramePr>
        <p:xfrm>
          <a:off x="6210700" y="1473750"/>
          <a:ext cx="1371525" cy="3505075"/>
        </p:xfrm>
        <a:graphic>
          <a:graphicData uri="http://schemas.openxmlformats.org/drawingml/2006/table">
            <a:tbl>
              <a:tblPr>
                <a:noFill/>
                <a:tableStyleId>{FCBEF7A9-CA69-4F38-84B8-6F948A9AEC1F}</a:tableStyleId>
              </a:tblPr>
              <a:tblGrid>
                <a:gridCol w="1371525">
                  <a:extLst>
                    <a:ext uri="{9D8B030D-6E8A-4147-A177-3AD203B41FA5}">
                      <a16:colId xmlns:a16="http://schemas.microsoft.com/office/drawing/2014/main" val="20000"/>
                    </a:ext>
                  </a:extLst>
                </a:gridCol>
              </a:tblGrid>
              <a:tr h="694075">
                <a:tc>
                  <a:txBody>
                    <a:bodyPr/>
                    <a:lstStyle/>
                    <a:p>
                      <a:pPr marL="0" lvl="0" indent="0" algn="ctr" rtl="0">
                        <a:spcBef>
                          <a:spcPts val="0"/>
                        </a:spcBef>
                        <a:spcAft>
                          <a:spcPts val="0"/>
                        </a:spcAft>
                        <a:buNone/>
                      </a:pPr>
                      <a:r>
                        <a:rPr lang="en" i="1">
                          <a:latin typeface="Roboto"/>
                          <a:ea typeface="Roboto"/>
                          <a:cs typeface="Roboto"/>
                          <a:sym typeface="Roboto"/>
                        </a:rPr>
                        <a:t>Privacy Loss if Security Fails</a:t>
                      </a:r>
                      <a:endParaRPr i="1">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extLst>
                  <a:ext uri="{0D108BD9-81ED-4DB2-BD59-A6C34878D82A}">
                    <a16:rowId xmlns:a16="http://schemas.microsoft.com/office/drawing/2014/main" val="10000"/>
                  </a:ext>
                </a:extLst>
              </a:tr>
              <a:tr h="937000">
                <a:tc>
                  <a:txBody>
                    <a:bodyPr/>
                    <a:lstStyle/>
                    <a:p>
                      <a:pPr marL="0" lvl="0" indent="0" algn="ctr" rtl="0">
                        <a:spcBef>
                          <a:spcPts val="0"/>
                        </a:spcBef>
                        <a:spcAft>
                          <a:spcPts val="0"/>
                        </a:spcAft>
                        <a:buNone/>
                      </a:pPr>
                      <a:r>
                        <a:rPr lang="en">
                          <a:latin typeface="Roboto"/>
                          <a:ea typeface="Roboto"/>
                          <a:cs typeface="Roboto"/>
                          <a:sym typeface="Roboto"/>
                        </a:rPr>
                        <a:t>All Report Data</a:t>
                      </a:r>
                      <a:endParaRPr>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solidFill>
                      <a:srgbClr val="F4CCCC"/>
                    </a:solidFill>
                  </a:tcPr>
                </a:tc>
                <a:extLst>
                  <a:ext uri="{0D108BD9-81ED-4DB2-BD59-A6C34878D82A}">
                    <a16:rowId xmlns:a16="http://schemas.microsoft.com/office/drawing/2014/main" val="10001"/>
                  </a:ext>
                </a:extLst>
              </a:tr>
              <a:tr h="937000">
                <a:tc>
                  <a:txBody>
                    <a:bodyPr/>
                    <a:lstStyle/>
                    <a:p>
                      <a:pPr marL="0" lvl="0" indent="0" algn="ctr" rtl="0">
                        <a:spcBef>
                          <a:spcPts val="0"/>
                        </a:spcBef>
                        <a:spcAft>
                          <a:spcPts val="0"/>
                        </a:spcAft>
                        <a:buNone/>
                      </a:pPr>
                      <a:r>
                        <a:rPr lang="en">
                          <a:latin typeface="Roboto"/>
                          <a:ea typeface="Roboto"/>
                          <a:cs typeface="Roboto"/>
                          <a:sym typeface="Roboto"/>
                        </a:rPr>
                        <a:t>Only Attributed Conversion</a:t>
                      </a:r>
                      <a:endParaRPr>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solidFill>
                      <a:srgbClr val="FFF2CC"/>
                    </a:solidFill>
                  </a:tcPr>
                </a:tc>
                <a:extLst>
                  <a:ext uri="{0D108BD9-81ED-4DB2-BD59-A6C34878D82A}">
                    <a16:rowId xmlns:a16="http://schemas.microsoft.com/office/drawing/2014/main" val="10002"/>
                  </a:ext>
                </a:extLst>
              </a:tr>
              <a:tr h="937000">
                <a:tc>
                  <a:txBody>
                    <a:bodyPr/>
                    <a:lstStyle/>
                    <a:p>
                      <a:pPr marL="0" lvl="0" indent="0" algn="ctr" rtl="0">
                        <a:spcBef>
                          <a:spcPts val="0"/>
                        </a:spcBef>
                        <a:spcAft>
                          <a:spcPts val="0"/>
                        </a:spcAft>
                        <a:buNone/>
                      </a:pPr>
                      <a:r>
                        <a:rPr lang="en">
                          <a:latin typeface="Roboto"/>
                          <a:ea typeface="Roboto"/>
                          <a:cs typeface="Roboto"/>
                          <a:sym typeface="Roboto"/>
                        </a:rPr>
                        <a:t>Not Applicable</a:t>
                      </a:r>
                      <a:endParaRPr>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solidFill>
                      <a:srgbClr val="D9EAD3"/>
                    </a:solidFill>
                  </a:tcPr>
                </a:tc>
                <a:extLst>
                  <a:ext uri="{0D108BD9-81ED-4DB2-BD59-A6C34878D82A}">
                    <a16:rowId xmlns:a16="http://schemas.microsoft.com/office/drawing/2014/main" val="10003"/>
                  </a:ext>
                </a:extLst>
              </a:tr>
            </a:tbl>
          </a:graphicData>
        </a:graphic>
      </p:graphicFrame>
      <p:graphicFrame>
        <p:nvGraphicFramePr>
          <p:cNvPr id="842" name="Google Shape;842;p56"/>
          <p:cNvGraphicFramePr/>
          <p:nvPr/>
        </p:nvGraphicFramePr>
        <p:xfrm>
          <a:off x="7582225" y="1473750"/>
          <a:ext cx="1120675" cy="3505075"/>
        </p:xfrm>
        <a:graphic>
          <a:graphicData uri="http://schemas.openxmlformats.org/drawingml/2006/table">
            <a:tbl>
              <a:tblPr>
                <a:noFill/>
                <a:tableStyleId>{FCBEF7A9-CA69-4F38-84B8-6F948A9AEC1F}</a:tableStyleId>
              </a:tblPr>
              <a:tblGrid>
                <a:gridCol w="1120675">
                  <a:extLst>
                    <a:ext uri="{9D8B030D-6E8A-4147-A177-3AD203B41FA5}">
                      <a16:colId xmlns:a16="http://schemas.microsoft.com/office/drawing/2014/main" val="20000"/>
                    </a:ext>
                  </a:extLst>
                </a:gridCol>
              </a:tblGrid>
              <a:tr h="694075">
                <a:tc>
                  <a:txBody>
                    <a:bodyPr/>
                    <a:lstStyle/>
                    <a:p>
                      <a:pPr marL="0" lvl="0" indent="0" algn="ctr" rtl="0">
                        <a:spcBef>
                          <a:spcPts val="0"/>
                        </a:spcBef>
                        <a:spcAft>
                          <a:spcPts val="0"/>
                        </a:spcAft>
                        <a:buNone/>
                      </a:pPr>
                      <a:r>
                        <a:rPr lang="en" i="1">
                          <a:latin typeface="Roboto"/>
                          <a:ea typeface="Roboto"/>
                          <a:cs typeface="Roboto"/>
                          <a:sym typeface="Roboto"/>
                        </a:rPr>
                        <a:t>Cost &amp; Complexity</a:t>
                      </a:r>
                      <a:endParaRPr i="1">
                        <a:latin typeface="Roboto"/>
                        <a:ea typeface="Roboto"/>
                        <a:cs typeface="Roboto"/>
                        <a:sym typeface="Robo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extLst>
                  <a:ext uri="{0D108BD9-81ED-4DB2-BD59-A6C34878D82A}">
                    <a16:rowId xmlns:a16="http://schemas.microsoft.com/office/drawing/2014/main" val="10000"/>
                  </a:ext>
                </a:extLst>
              </a:tr>
              <a:tr h="937000">
                <a:tc>
                  <a:txBody>
                    <a:bodyPr/>
                    <a:lstStyle/>
                    <a:p>
                      <a:pPr marL="0" lvl="0" indent="0" algn="ctr" rtl="0">
                        <a:spcBef>
                          <a:spcPts val="0"/>
                        </a:spcBef>
                        <a:spcAft>
                          <a:spcPts val="0"/>
                        </a:spcAft>
                        <a:buNone/>
                      </a:pPr>
                      <a:r>
                        <a:rPr lang="en">
                          <a:latin typeface="Roboto"/>
                          <a:ea typeface="Roboto"/>
                          <a:cs typeface="Roboto"/>
                          <a:sym typeface="Roboto"/>
                        </a:rPr>
                        <a:t>High</a:t>
                      </a:r>
                      <a:endParaRPr>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solidFill>
                      <a:srgbClr val="F4CCCC"/>
                    </a:solidFill>
                  </a:tcPr>
                </a:tc>
                <a:extLst>
                  <a:ext uri="{0D108BD9-81ED-4DB2-BD59-A6C34878D82A}">
                    <a16:rowId xmlns:a16="http://schemas.microsoft.com/office/drawing/2014/main" val="10001"/>
                  </a:ext>
                </a:extLst>
              </a:tr>
              <a:tr h="937000">
                <a:tc>
                  <a:txBody>
                    <a:bodyPr/>
                    <a:lstStyle/>
                    <a:p>
                      <a:pPr marL="0" lvl="0" indent="0" algn="ctr" rtl="0">
                        <a:spcBef>
                          <a:spcPts val="0"/>
                        </a:spcBef>
                        <a:spcAft>
                          <a:spcPts val="0"/>
                        </a:spcAft>
                        <a:buNone/>
                      </a:pPr>
                      <a:r>
                        <a:rPr lang="en">
                          <a:latin typeface="Roboto"/>
                          <a:ea typeface="Roboto"/>
                          <a:cs typeface="Roboto"/>
                          <a:sym typeface="Roboto"/>
                        </a:rPr>
                        <a:t>Medium</a:t>
                      </a:r>
                      <a:endParaRPr>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solidFill>
                      <a:srgbClr val="FFF2CC"/>
                    </a:solidFill>
                  </a:tcPr>
                </a:tc>
                <a:extLst>
                  <a:ext uri="{0D108BD9-81ED-4DB2-BD59-A6C34878D82A}">
                    <a16:rowId xmlns:a16="http://schemas.microsoft.com/office/drawing/2014/main" val="10002"/>
                  </a:ext>
                </a:extLst>
              </a:tr>
              <a:tr h="937000">
                <a:tc>
                  <a:txBody>
                    <a:bodyPr/>
                    <a:lstStyle/>
                    <a:p>
                      <a:pPr marL="0" lvl="0" indent="0" algn="ctr" rtl="0">
                        <a:spcBef>
                          <a:spcPts val="0"/>
                        </a:spcBef>
                        <a:spcAft>
                          <a:spcPts val="0"/>
                        </a:spcAft>
                        <a:buNone/>
                      </a:pPr>
                      <a:r>
                        <a:rPr lang="en">
                          <a:latin typeface="Roboto"/>
                          <a:ea typeface="Roboto"/>
                          <a:cs typeface="Roboto"/>
                          <a:sym typeface="Roboto"/>
                        </a:rPr>
                        <a:t>Low</a:t>
                      </a:r>
                      <a:endParaRPr>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solidFill>
                      <a:srgbClr val="D9EAD3"/>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57"/>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Conclusion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Private API for </a:t>
            </a:r>
            <a:endParaRPr/>
          </a:p>
          <a:p>
            <a:pPr marL="0" lvl="0" indent="0" algn="l" rtl="0">
              <a:spcBef>
                <a:spcPts val="0"/>
              </a:spcBef>
              <a:spcAft>
                <a:spcPts val="0"/>
              </a:spcAft>
              <a:buNone/>
            </a:pPr>
            <a:r>
              <a:rPr lang="en"/>
              <a:t>A Private Web</a:t>
            </a:r>
            <a:endParaRPr/>
          </a:p>
        </p:txBody>
      </p:sp>
      <p:sp>
        <p:nvSpPr>
          <p:cNvPr id="104" name="Google Shape;104;p16"/>
          <p:cNvSpPr txBox="1">
            <a:spLocks noGrp="1"/>
          </p:cNvSpPr>
          <p:nvPr>
            <p:ph type="body" idx="1"/>
          </p:nvPr>
        </p:nvSpPr>
        <p:spPr>
          <a:xfrm>
            <a:off x="4644675" y="272325"/>
            <a:ext cx="4166400" cy="487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Aggregated Measurement System</a:t>
            </a:r>
            <a:endParaRPr sz="2400"/>
          </a:p>
          <a:p>
            <a:pPr marL="0" lvl="0" indent="0" algn="l" rtl="0">
              <a:spcBef>
                <a:spcPts val="1200"/>
              </a:spcBef>
              <a:spcAft>
                <a:spcPts val="0"/>
              </a:spcAft>
              <a:buNone/>
            </a:pPr>
            <a:r>
              <a:rPr lang="en" sz="2400"/>
              <a:t>Designed not to reveal people’s cross context site activity; </a:t>
            </a:r>
            <a:r>
              <a:rPr lang="en" sz="2400" i="1"/>
              <a:t>even in the face of malicious adversaries</a:t>
            </a:r>
            <a:r>
              <a:rPr lang="en" sz="2400"/>
              <a:t>.</a:t>
            </a:r>
            <a:endParaRPr sz="2400"/>
          </a:p>
          <a:p>
            <a:pPr marL="0" lvl="0" indent="0" algn="l" rtl="0">
              <a:spcBef>
                <a:spcPts val="1200"/>
              </a:spcBef>
              <a:spcAft>
                <a:spcPts val="0"/>
              </a:spcAft>
              <a:buNone/>
            </a:pPr>
            <a:r>
              <a:rPr lang="en" sz="2400"/>
              <a:t>Differential Privacy used to help achieve this goal.</a:t>
            </a:r>
            <a:endParaRPr sz="2400"/>
          </a:p>
          <a:p>
            <a:pPr marL="0" lvl="0" indent="0" algn="l" rtl="0">
              <a:spcBef>
                <a:spcPts val="1200"/>
              </a:spcBef>
              <a:spcAft>
                <a:spcPts val="1200"/>
              </a:spcAft>
              <a:buNone/>
            </a:pPr>
            <a:r>
              <a:rPr lang="en" sz="2400"/>
              <a:t>No trusted parties.</a:t>
            </a:r>
            <a:endParaRPr sz="19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cxnSp>
        <p:nvCxnSpPr>
          <p:cNvPr id="852" name="Google Shape;852;p58"/>
          <p:cNvCxnSpPr/>
          <p:nvPr/>
        </p:nvCxnSpPr>
        <p:spPr>
          <a:xfrm rot="10800000">
            <a:off x="1937900" y="317825"/>
            <a:ext cx="0" cy="4076700"/>
          </a:xfrm>
          <a:prstGeom prst="straightConnector1">
            <a:avLst/>
          </a:prstGeom>
          <a:noFill/>
          <a:ln w="38100" cap="flat" cmpd="sng">
            <a:solidFill>
              <a:schemeClr val="dk2"/>
            </a:solidFill>
            <a:prstDash val="solid"/>
            <a:round/>
            <a:headEnd type="none" w="med" len="med"/>
            <a:tailEnd type="triangle" w="med" len="med"/>
          </a:ln>
        </p:spPr>
      </p:cxnSp>
      <p:cxnSp>
        <p:nvCxnSpPr>
          <p:cNvPr id="853" name="Google Shape;853;p58"/>
          <p:cNvCxnSpPr/>
          <p:nvPr/>
        </p:nvCxnSpPr>
        <p:spPr>
          <a:xfrm>
            <a:off x="1814075" y="4289750"/>
            <a:ext cx="6343800" cy="0"/>
          </a:xfrm>
          <a:prstGeom prst="straightConnector1">
            <a:avLst/>
          </a:prstGeom>
          <a:noFill/>
          <a:ln w="38100" cap="flat" cmpd="sng">
            <a:solidFill>
              <a:schemeClr val="dk2"/>
            </a:solidFill>
            <a:prstDash val="solid"/>
            <a:round/>
            <a:headEnd type="none" w="med" len="med"/>
            <a:tailEnd type="triangle" w="med" len="med"/>
          </a:ln>
        </p:spPr>
      </p:cxnSp>
      <p:sp>
        <p:nvSpPr>
          <p:cNvPr id="854" name="Google Shape;854;p58"/>
          <p:cNvSpPr txBox="1"/>
          <p:nvPr/>
        </p:nvSpPr>
        <p:spPr>
          <a:xfrm>
            <a:off x="6157475" y="4318325"/>
            <a:ext cx="3005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latin typeface="Merriweather"/>
                <a:ea typeface="Merriweather"/>
                <a:cs typeface="Merriweather"/>
                <a:sym typeface="Merriweather"/>
              </a:rPr>
              <a:t>Privacy </a:t>
            </a:r>
            <a:endParaRPr sz="3600">
              <a:latin typeface="Merriweather"/>
              <a:ea typeface="Merriweather"/>
              <a:cs typeface="Merriweather"/>
              <a:sym typeface="Merriweather"/>
            </a:endParaRPr>
          </a:p>
        </p:txBody>
      </p:sp>
      <p:sp>
        <p:nvSpPr>
          <p:cNvPr id="855" name="Google Shape;855;p58"/>
          <p:cNvSpPr txBox="1"/>
          <p:nvPr/>
        </p:nvSpPr>
        <p:spPr>
          <a:xfrm>
            <a:off x="299600" y="479750"/>
            <a:ext cx="3005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latin typeface="Merriweather"/>
                <a:ea typeface="Merriweather"/>
                <a:cs typeface="Merriweather"/>
                <a:sym typeface="Merriweather"/>
              </a:rPr>
              <a:t>Utility</a:t>
            </a:r>
            <a:r>
              <a:rPr lang="en" sz="3600">
                <a:latin typeface="Roboto"/>
                <a:ea typeface="Roboto"/>
                <a:cs typeface="Roboto"/>
                <a:sym typeface="Roboto"/>
              </a:rPr>
              <a:t> </a:t>
            </a:r>
            <a:endParaRPr sz="3600">
              <a:latin typeface="Roboto"/>
              <a:ea typeface="Roboto"/>
              <a:cs typeface="Roboto"/>
              <a:sym typeface="Roboto"/>
            </a:endParaRPr>
          </a:p>
        </p:txBody>
      </p:sp>
      <p:cxnSp>
        <p:nvCxnSpPr>
          <p:cNvPr id="856" name="Google Shape;856;p58"/>
          <p:cNvCxnSpPr>
            <a:stCxn id="857" idx="3"/>
            <a:endCxn id="858" idx="0"/>
          </p:cNvCxnSpPr>
          <p:nvPr/>
        </p:nvCxnSpPr>
        <p:spPr>
          <a:xfrm>
            <a:off x="2109275" y="603575"/>
            <a:ext cx="5315100" cy="3519600"/>
          </a:xfrm>
          <a:prstGeom prst="curvedConnector2">
            <a:avLst/>
          </a:prstGeom>
          <a:noFill/>
          <a:ln w="76200" cap="flat" cmpd="sng">
            <a:solidFill>
              <a:schemeClr val="dk2"/>
            </a:solidFill>
            <a:prstDash val="solid"/>
            <a:round/>
            <a:headEnd type="none" w="med" len="med"/>
            <a:tailEnd type="none" w="med" len="med"/>
          </a:ln>
        </p:spPr>
      </p:cxnSp>
      <p:sp>
        <p:nvSpPr>
          <p:cNvPr id="858" name="Google Shape;858;p58"/>
          <p:cNvSpPr/>
          <p:nvPr/>
        </p:nvSpPr>
        <p:spPr>
          <a:xfrm>
            <a:off x="7338575" y="4123100"/>
            <a:ext cx="171600" cy="33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8"/>
          <p:cNvSpPr/>
          <p:nvPr/>
        </p:nvSpPr>
        <p:spPr>
          <a:xfrm>
            <a:off x="1937675" y="436925"/>
            <a:ext cx="171600" cy="33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59" name="Google Shape;859;p58"/>
          <p:cNvCxnSpPr/>
          <p:nvPr/>
        </p:nvCxnSpPr>
        <p:spPr>
          <a:xfrm rot="10800000" flipH="1">
            <a:off x="3138050" y="2508575"/>
            <a:ext cx="1266900" cy="723900"/>
          </a:xfrm>
          <a:prstGeom prst="straightConnector1">
            <a:avLst/>
          </a:prstGeom>
          <a:noFill/>
          <a:ln w="76200" cap="flat" cmpd="sng">
            <a:solidFill>
              <a:schemeClr val="accent2"/>
            </a:solidFill>
            <a:prstDash val="solid"/>
            <a:round/>
            <a:headEnd type="none" w="med" len="med"/>
            <a:tailEnd type="triangle"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59"/>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Join our Efforts</a:t>
            </a:r>
            <a:endParaRPr/>
          </a:p>
        </p:txBody>
      </p:sp>
      <p:sp>
        <p:nvSpPr>
          <p:cNvPr id="865" name="Google Shape;865;p59"/>
          <p:cNvSpPr txBox="1">
            <a:spLocks noGrp="1"/>
          </p:cNvSpPr>
          <p:nvPr>
            <p:ph type="body" idx="1"/>
          </p:nvPr>
        </p:nvSpPr>
        <p:spPr>
          <a:xfrm>
            <a:off x="4644675" y="348525"/>
            <a:ext cx="4166400" cy="46425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b="1"/>
              <a:t>Academic Paper</a:t>
            </a:r>
            <a:endParaRPr/>
          </a:p>
          <a:p>
            <a:pPr marL="0" marR="0" lvl="0" indent="0" algn="l" rtl="0">
              <a:lnSpc>
                <a:spcPct val="115000"/>
              </a:lnSpc>
              <a:spcBef>
                <a:spcPts val="1200"/>
              </a:spcBef>
              <a:spcAft>
                <a:spcPts val="0"/>
              </a:spcAft>
              <a:buNone/>
            </a:pPr>
            <a:r>
              <a:rPr lang="en"/>
              <a:t>We just released a technical paper on eprint (“Interoperable Private Attribution: A distributed attribution and aggregation protocol”), and invite this audience to review and collaborate.</a:t>
            </a:r>
            <a:endParaRPr/>
          </a:p>
          <a:p>
            <a:pPr marL="0" lvl="0" indent="0" algn="l" rtl="0">
              <a:spcBef>
                <a:spcPts val="1200"/>
              </a:spcBef>
              <a:spcAft>
                <a:spcPts val="0"/>
              </a:spcAft>
              <a:buNone/>
            </a:pPr>
            <a:r>
              <a:rPr lang="en" b="1"/>
              <a:t>Open Source Implementation</a:t>
            </a:r>
            <a:endParaRPr/>
          </a:p>
          <a:p>
            <a:pPr marL="0" lvl="0" indent="0" algn="l" rtl="0">
              <a:spcBef>
                <a:spcPts val="1200"/>
              </a:spcBef>
              <a:spcAft>
                <a:spcPts val="0"/>
              </a:spcAft>
              <a:buNone/>
            </a:pPr>
            <a:r>
              <a:rPr lang="en"/>
              <a:t>Our implementation of IPA is on GitHub, open source, and actively being developed. Contributions and feedback welcome.</a:t>
            </a:r>
            <a:endParaRPr/>
          </a:p>
          <a:p>
            <a:pPr marL="0" lvl="0" indent="0" algn="l" rtl="0">
              <a:spcBef>
                <a:spcPts val="1200"/>
              </a:spcBef>
              <a:spcAft>
                <a:spcPts val="0"/>
              </a:spcAft>
              <a:buNone/>
            </a:pPr>
            <a:r>
              <a:rPr lang="en" b="1"/>
              <a:t>API Design and Development</a:t>
            </a:r>
            <a:endParaRPr/>
          </a:p>
          <a:p>
            <a:pPr marL="0" lvl="0" indent="0" algn="l" rtl="0">
              <a:spcBef>
                <a:spcPts val="1200"/>
              </a:spcBef>
              <a:spcAft>
                <a:spcPts val="0"/>
              </a:spcAft>
              <a:buNone/>
            </a:pPr>
            <a:r>
              <a:rPr lang="en"/>
              <a:t>The protocol is also hosted on GitHub, with constant evolution though issues, PRs, and a bi-weekly call.</a:t>
            </a:r>
            <a:endParaRPr/>
          </a:p>
          <a:p>
            <a:pPr marL="0" lvl="0" indent="0" algn="l" rtl="0">
              <a:spcBef>
                <a:spcPts val="1200"/>
              </a:spcBef>
              <a:spcAft>
                <a:spcPts val="0"/>
              </a:spcAft>
              <a:buNone/>
            </a:pPr>
            <a:r>
              <a:rPr lang="en" b="1"/>
              <a:t>Private Advertising Technology Community Group</a:t>
            </a:r>
            <a:endParaRPr/>
          </a:p>
          <a:p>
            <a:pPr marL="0" lvl="0" indent="0" algn="l" rtl="0">
              <a:spcBef>
                <a:spcPts val="1200"/>
              </a:spcBef>
              <a:spcAft>
                <a:spcPts val="1200"/>
              </a:spcAft>
              <a:buNone/>
            </a:pPr>
            <a:r>
              <a:rPr lang="en"/>
              <a:t>The PATCG is a CG in the W3C, currently working on </a:t>
            </a:r>
            <a:r>
              <a:rPr lang="en" i="1"/>
              <a:t>private measurement.</a:t>
            </a:r>
            <a:r>
              <a:rPr lang="en"/>
              <a:t> IPA is proposed in that group, and we are actively working on a draft standard.</a:t>
            </a:r>
            <a:endParaRPr/>
          </a:p>
        </p:txBody>
      </p:sp>
      <p:pic>
        <p:nvPicPr>
          <p:cNvPr id="866" name="Google Shape;866;p59"/>
          <p:cNvPicPr preferRelativeResize="0"/>
          <p:nvPr/>
        </p:nvPicPr>
        <p:blipFill>
          <a:blip r:embed="rId3">
            <a:alphaModFix/>
          </a:blip>
          <a:stretch>
            <a:fillRect/>
          </a:stretch>
        </p:blipFill>
        <p:spPr>
          <a:xfrm>
            <a:off x="581663" y="1409684"/>
            <a:ext cx="3166623" cy="316662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pic>
        <p:nvPicPr>
          <p:cNvPr id="871" name="Google Shape;871;p60"/>
          <p:cNvPicPr preferRelativeResize="0"/>
          <p:nvPr/>
        </p:nvPicPr>
        <p:blipFill rotWithShape="1">
          <a:blip r:embed="rId3">
            <a:alphaModFix/>
          </a:blip>
          <a:srcRect t="7483" b="8242"/>
          <a:stretch/>
        </p:blipFill>
        <p:spPr>
          <a:xfrm>
            <a:off x="0" y="0"/>
            <a:ext cx="9144003" cy="5143502"/>
          </a:xfrm>
          <a:prstGeom prst="rect">
            <a:avLst/>
          </a:prstGeom>
          <a:noFill/>
          <a:ln>
            <a:noFill/>
          </a:ln>
        </p:spPr>
      </p:pic>
      <p:sp>
        <p:nvSpPr>
          <p:cNvPr id="872" name="Google Shape;872;p60"/>
          <p:cNvSpPr txBox="1">
            <a:spLocks noGrp="1"/>
          </p:cNvSpPr>
          <p:nvPr>
            <p:ph type="title" idx="4294967295"/>
          </p:nvPr>
        </p:nvSpPr>
        <p:spPr>
          <a:xfrm>
            <a:off x="5643125" y="3156275"/>
            <a:ext cx="3501000" cy="1987200"/>
          </a:xfrm>
          <a:prstGeom prst="rect">
            <a:avLst/>
          </a:prstGeom>
        </p:spPr>
        <p:txBody>
          <a:bodyPr spcFirstLastPara="1" wrap="square" lIns="91425" tIns="91425" rIns="91425" bIns="91425" anchor="b" anchorCtr="0">
            <a:normAutofit/>
          </a:bodyPr>
          <a:lstStyle/>
          <a:p>
            <a:pPr marL="0" lvl="0" indent="0" algn="r" rtl="0">
              <a:spcBef>
                <a:spcPts val="0"/>
              </a:spcBef>
              <a:spcAft>
                <a:spcPts val="0"/>
              </a:spcAft>
              <a:buNone/>
            </a:pPr>
            <a:r>
              <a:rPr lang="en" sz="3000">
                <a:solidFill>
                  <a:schemeClr val="lt1"/>
                </a:solidFill>
              </a:rPr>
              <a:t>Thank You</a:t>
            </a:r>
            <a:endParaRPr sz="3000">
              <a:solidFill>
                <a:schemeClr val="lt1"/>
              </a:solidFill>
            </a:endParaRPr>
          </a:p>
        </p:txBody>
      </p:sp>
      <p:pic>
        <p:nvPicPr>
          <p:cNvPr id="873" name="Google Shape;873;p60"/>
          <p:cNvPicPr preferRelativeResize="0"/>
          <p:nvPr/>
        </p:nvPicPr>
        <p:blipFill>
          <a:blip r:embed="rId4">
            <a:alphaModFix/>
          </a:blip>
          <a:stretch>
            <a:fillRect/>
          </a:stretch>
        </p:blipFill>
        <p:spPr>
          <a:xfrm>
            <a:off x="257175" y="3758050"/>
            <a:ext cx="1223526" cy="12235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Utility Target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Advertising Measurement</a:t>
            </a:r>
            <a:endParaRPr/>
          </a:p>
        </p:txBody>
      </p:sp>
      <p:sp>
        <p:nvSpPr>
          <p:cNvPr id="115" name="Google Shape;115;p18"/>
          <p:cNvSpPr/>
          <p:nvPr/>
        </p:nvSpPr>
        <p:spPr>
          <a:xfrm>
            <a:off x="2055088" y="1524000"/>
            <a:ext cx="1252500" cy="22716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8"/>
          <p:cNvSpPr/>
          <p:nvPr/>
        </p:nvSpPr>
        <p:spPr>
          <a:xfrm>
            <a:off x="2563438" y="1638275"/>
            <a:ext cx="235800" cy="23700"/>
          </a:xfrm>
          <a:prstGeom prst="roundRect">
            <a:avLst>
              <a:gd name="adj" fmla="val 50000"/>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 name="Google Shape;117;p18"/>
          <p:cNvPicPr preferRelativeResize="0"/>
          <p:nvPr/>
        </p:nvPicPr>
        <p:blipFill rotWithShape="1">
          <a:blip r:embed="rId3">
            <a:alphaModFix/>
          </a:blip>
          <a:srcRect l="2088" r="2088"/>
          <a:stretch/>
        </p:blipFill>
        <p:spPr>
          <a:xfrm>
            <a:off x="2225375" y="2710601"/>
            <a:ext cx="911923" cy="607801"/>
          </a:xfrm>
          <a:prstGeom prst="rect">
            <a:avLst/>
          </a:prstGeom>
          <a:noFill/>
          <a:ln>
            <a:noFill/>
          </a:ln>
        </p:spPr>
      </p:pic>
      <p:sp>
        <p:nvSpPr>
          <p:cNvPr id="118" name="Google Shape;118;p18"/>
          <p:cNvSpPr txBox="1"/>
          <p:nvPr/>
        </p:nvSpPr>
        <p:spPr>
          <a:xfrm>
            <a:off x="2225513" y="1785475"/>
            <a:ext cx="912000" cy="736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00" b="1">
                <a:latin typeface="Roboto"/>
                <a:ea typeface="Roboto"/>
                <a:cs typeface="Roboto"/>
                <a:sym typeface="Roboto"/>
              </a:rPr>
              <a:t>Headline News</a:t>
            </a:r>
            <a:endParaRPr sz="900" b="1">
              <a:latin typeface="Roboto"/>
              <a:ea typeface="Roboto"/>
              <a:cs typeface="Roboto"/>
              <a:sym typeface="Roboto"/>
            </a:endParaRPr>
          </a:p>
          <a:p>
            <a:pPr marL="0" lvl="0" indent="0" algn="l" rtl="0">
              <a:spcBef>
                <a:spcPts val="0"/>
              </a:spcBef>
              <a:spcAft>
                <a:spcPts val="0"/>
              </a:spcAft>
              <a:buNone/>
            </a:pPr>
            <a:r>
              <a:rPr lang="en" sz="500">
                <a:latin typeface="Roboto"/>
                <a:ea typeface="Roboto"/>
                <a:cs typeface="Roboto"/>
                <a:sym typeface="Roboto"/>
              </a:rPr>
              <a:t>Lorem ipsum dolor sit amet, consectetur adipiscing elit. Proin et sem sed metus feugiat porta. Donec pulvinar sem nec leo aliquam tincidunt. Curabitur ut auctor orci. Maecenas augue nisi, tincidunt non erat id, convallis tincidunt ante. </a:t>
            </a:r>
            <a:endParaRPr sz="500">
              <a:latin typeface="Roboto"/>
              <a:ea typeface="Roboto"/>
              <a:cs typeface="Roboto"/>
              <a:sym typeface="Roboto"/>
            </a:endParaRPr>
          </a:p>
        </p:txBody>
      </p:sp>
      <p:sp>
        <p:nvSpPr>
          <p:cNvPr id="119" name="Google Shape;119;p18"/>
          <p:cNvSpPr txBox="1"/>
          <p:nvPr/>
        </p:nvSpPr>
        <p:spPr>
          <a:xfrm>
            <a:off x="2225513" y="3336564"/>
            <a:ext cx="912000" cy="257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500">
                <a:latin typeface="Roboto"/>
                <a:ea typeface="Roboto"/>
                <a:cs typeface="Roboto"/>
                <a:sym typeface="Roboto"/>
              </a:rPr>
              <a:t>Ut id turpis vel sapien fringilla viverra. Donec sed ligula nisl. Nunc sit amet pharetra dolor, quis interdum orci.</a:t>
            </a:r>
            <a:endParaRPr sz="500">
              <a:latin typeface="Roboto"/>
              <a:ea typeface="Roboto"/>
              <a:cs typeface="Roboto"/>
              <a:sym typeface="Roboto"/>
            </a:endParaRPr>
          </a:p>
        </p:txBody>
      </p:sp>
      <p:sp>
        <p:nvSpPr>
          <p:cNvPr id="120" name="Google Shape;120;p18"/>
          <p:cNvSpPr/>
          <p:nvPr/>
        </p:nvSpPr>
        <p:spPr>
          <a:xfrm>
            <a:off x="2225513" y="2569950"/>
            <a:ext cx="912000" cy="179700"/>
          </a:xfrm>
          <a:prstGeom prst="rect">
            <a:avLst/>
          </a:prstGeom>
          <a:solidFill>
            <a:srgbClr val="4285F4"/>
          </a:solidFill>
          <a:ln>
            <a:noFill/>
          </a:ln>
        </p:spPr>
        <p:txBody>
          <a:bodyPr spcFirstLastPara="1" wrap="square" lIns="91425" tIns="45700" rIns="91425" bIns="91425" anchor="ctr" anchorCtr="0">
            <a:noAutofit/>
          </a:bodyPr>
          <a:lstStyle/>
          <a:p>
            <a:pPr marL="0" lvl="0" indent="0" algn="ctr" rtl="0">
              <a:spcBef>
                <a:spcPts val="0"/>
              </a:spcBef>
              <a:spcAft>
                <a:spcPts val="0"/>
              </a:spcAft>
              <a:buNone/>
            </a:pPr>
            <a:r>
              <a:rPr lang="en" sz="700">
                <a:solidFill>
                  <a:srgbClr val="FFFFFF"/>
                </a:solidFill>
                <a:latin typeface="Overpass"/>
                <a:ea typeface="Overpass"/>
                <a:cs typeface="Overpass"/>
                <a:sym typeface="Overpass"/>
              </a:rPr>
              <a:t>Sunglasses!</a:t>
            </a:r>
            <a:endParaRPr sz="700">
              <a:solidFill>
                <a:srgbClr val="FFFFFF"/>
              </a:solidFill>
              <a:latin typeface="Overpass"/>
              <a:ea typeface="Overpass"/>
              <a:cs typeface="Overpass"/>
              <a:sym typeface="Overpass"/>
            </a:endParaRPr>
          </a:p>
        </p:txBody>
      </p:sp>
      <p:grpSp>
        <p:nvGrpSpPr>
          <p:cNvPr id="121" name="Google Shape;121;p18"/>
          <p:cNvGrpSpPr/>
          <p:nvPr/>
        </p:nvGrpSpPr>
        <p:grpSpPr>
          <a:xfrm>
            <a:off x="4499013" y="1524000"/>
            <a:ext cx="3351900" cy="2271600"/>
            <a:chOff x="4118013" y="1524000"/>
            <a:chExt cx="3351900" cy="2271600"/>
          </a:xfrm>
        </p:grpSpPr>
        <p:sp>
          <p:nvSpPr>
            <p:cNvPr id="122" name="Google Shape;122;p18"/>
            <p:cNvSpPr/>
            <p:nvPr/>
          </p:nvSpPr>
          <p:spPr>
            <a:xfrm>
              <a:off x="4118013" y="1524000"/>
              <a:ext cx="3351900" cy="2271600"/>
            </a:xfrm>
            <a:prstGeom prst="roundRect">
              <a:avLst>
                <a:gd name="adj" fmla="val 4523"/>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8"/>
            <p:cNvSpPr/>
            <p:nvPr/>
          </p:nvSpPr>
          <p:spPr>
            <a:xfrm>
              <a:off x="4381288" y="1682400"/>
              <a:ext cx="2671200" cy="179700"/>
            </a:xfrm>
            <a:prstGeom prst="roundRect">
              <a:avLst>
                <a:gd name="adj" fmla="val 50000"/>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Roboto"/>
                  <a:ea typeface="Roboto"/>
                  <a:cs typeface="Roboto"/>
                  <a:sym typeface="Roboto"/>
                </a:rPr>
                <a:t>https://sunglasses.example</a:t>
              </a:r>
              <a:endParaRPr sz="1000">
                <a:latin typeface="Roboto"/>
                <a:ea typeface="Roboto"/>
                <a:cs typeface="Roboto"/>
                <a:sym typeface="Roboto"/>
              </a:endParaRPr>
            </a:p>
          </p:txBody>
        </p:sp>
        <p:pic>
          <p:nvPicPr>
            <p:cNvPr id="124" name="Google Shape;124;p18"/>
            <p:cNvPicPr preferRelativeResize="0"/>
            <p:nvPr/>
          </p:nvPicPr>
          <p:blipFill rotWithShape="1">
            <a:blip r:embed="rId4">
              <a:alphaModFix/>
            </a:blip>
            <a:srcRect/>
            <a:stretch/>
          </p:blipFill>
          <p:spPr>
            <a:xfrm>
              <a:off x="4548168" y="2156675"/>
              <a:ext cx="1348552" cy="898825"/>
            </a:xfrm>
            <a:prstGeom prst="rect">
              <a:avLst/>
            </a:prstGeom>
            <a:noFill/>
            <a:ln>
              <a:noFill/>
            </a:ln>
          </p:spPr>
        </p:pic>
        <p:sp>
          <p:nvSpPr>
            <p:cNvPr id="125" name="Google Shape;125;p18"/>
            <p:cNvSpPr txBox="1"/>
            <p:nvPr/>
          </p:nvSpPr>
          <p:spPr>
            <a:xfrm>
              <a:off x="4548188" y="3111275"/>
              <a:ext cx="1348500" cy="483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00" b="1">
                  <a:latin typeface="Overpass"/>
                  <a:ea typeface="Overpass"/>
                  <a:cs typeface="Overpass"/>
                  <a:sym typeface="Overpass"/>
                </a:rPr>
                <a:t>Product Description</a:t>
              </a:r>
              <a:endParaRPr sz="900" b="1">
                <a:latin typeface="Overpass"/>
                <a:ea typeface="Overpass"/>
                <a:cs typeface="Overpass"/>
                <a:sym typeface="Overpass"/>
              </a:endParaRPr>
            </a:p>
            <a:p>
              <a:pPr marL="0" lvl="0" indent="0" algn="l" rtl="0">
                <a:spcBef>
                  <a:spcPts val="0"/>
                </a:spcBef>
                <a:spcAft>
                  <a:spcPts val="0"/>
                </a:spcAft>
                <a:buNone/>
              </a:pPr>
              <a:r>
                <a:rPr lang="en" sz="500">
                  <a:latin typeface="Overpass"/>
                  <a:ea typeface="Overpass"/>
                  <a:cs typeface="Overpass"/>
                  <a:sym typeface="Overpass"/>
                </a:rPr>
                <a:t>Suspendisse varius, metus eget vehicula pulvinar, urna nibh gravida orci, in volutpat ligula purus vitae risus. Morbi feugiat ultricies nisl, blandit pharetra felis ornare quis. </a:t>
              </a:r>
              <a:endParaRPr sz="500">
                <a:latin typeface="Overpass"/>
                <a:ea typeface="Overpass"/>
                <a:cs typeface="Overpass"/>
                <a:sym typeface="Overpass"/>
              </a:endParaRPr>
            </a:p>
          </p:txBody>
        </p:sp>
        <p:sp>
          <p:nvSpPr>
            <p:cNvPr id="126" name="Google Shape;126;p18"/>
            <p:cNvSpPr/>
            <p:nvPr/>
          </p:nvSpPr>
          <p:spPr>
            <a:xfrm>
              <a:off x="6273538" y="2481900"/>
              <a:ext cx="912000" cy="179700"/>
            </a:xfrm>
            <a:prstGeom prst="roundRect">
              <a:avLst>
                <a:gd name="adj" fmla="val 50000"/>
              </a:avLst>
            </a:prstGeom>
            <a:solidFill>
              <a:srgbClr val="4285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rgbClr val="FFFFFF"/>
                  </a:solidFill>
                  <a:latin typeface="Overpass"/>
                  <a:ea typeface="Overpass"/>
                  <a:cs typeface="Overpass"/>
                  <a:sym typeface="Overpass"/>
                </a:rPr>
                <a:t>Add to Cart</a:t>
              </a:r>
              <a:endParaRPr sz="700">
                <a:solidFill>
                  <a:srgbClr val="FFFFFF"/>
                </a:solidFill>
                <a:latin typeface="Overpass"/>
                <a:ea typeface="Overpass"/>
                <a:cs typeface="Overpass"/>
                <a:sym typeface="Overpass"/>
              </a:endParaRPr>
            </a:p>
          </p:txBody>
        </p:sp>
        <p:sp>
          <p:nvSpPr>
            <p:cNvPr id="127" name="Google Shape;127;p18"/>
            <p:cNvSpPr txBox="1"/>
            <p:nvPr/>
          </p:nvSpPr>
          <p:spPr>
            <a:xfrm>
              <a:off x="6273538" y="2195225"/>
              <a:ext cx="912000" cy="1692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100">
                  <a:latin typeface="Overpass"/>
                  <a:ea typeface="Overpass"/>
                  <a:cs typeface="Overpass"/>
                  <a:sym typeface="Overpass"/>
                </a:rPr>
                <a:t>$39.99</a:t>
              </a:r>
              <a:endParaRPr sz="1100">
                <a:latin typeface="Overpass"/>
                <a:ea typeface="Overpass"/>
                <a:cs typeface="Overpass"/>
                <a:sym typeface="Overpass"/>
              </a:endParaRPr>
            </a:p>
          </p:txBody>
        </p:sp>
        <p:sp>
          <p:nvSpPr>
            <p:cNvPr id="128" name="Google Shape;128;p18"/>
            <p:cNvSpPr txBox="1"/>
            <p:nvPr/>
          </p:nvSpPr>
          <p:spPr>
            <a:xfrm>
              <a:off x="6273538" y="2749650"/>
              <a:ext cx="912000" cy="184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latin typeface="Overpass"/>
                  <a:ea typeface="Overpass"/>
                  <a:cs typeface="Overpass"/>
                  <a:sym typeface="Overpass"/>
                </a:rPr>
                <a:t>Free shipping on orders over $50.</a:t>
              </a:r>
              <a:endParaRPr sz="600">
                <a:latin typeface="Overpass"/>
                <a:ea typeface="Overpass"/>
                <a:cs typeface="Overpass"/>
                <a:sym typeface="Overpass"/>
              </a:endParaRPr>
            </a:p>
          </p:txBody>
        </p:sp>
      </p:grpSp>
      <p:grpSp>
        <p:nvGrpSpPr>
          <p:cNvPr id="129" name="Google Shape;129;p18"/>
          <p:cNvGrpSpPr/>
          <p:nvPr/>
        </p:nvGrpSpPr>
        <p:grpSpPr>
          <a:xfrm>
            <a:off x="2681338" y="3795600"/>
            <a:ext cx="3493625" cy="982925"/>
            <a:chOff x="2681338" y="3795600"/>
            <a:chExt cx="3493625" cy="982925"/>
          </a:xfrm>
        </p:grpSpPr>
        <p:sp>
          <p:nvSpPr>
            <p:cNvPr id="130" name="Google Shape;130;p18"/>
            <p:cNvSpPr/>
            <p:nvPr/>
          </p:nvSpPr>
          <p:spPr>
            <a:xfrm>
              <a:off x="3388113" y="4042025"/>
              <a:ext cx="1348500" cy="736500"/>
            </a:xfrm>
            <a:prstGeom prst="flowChartMagneticDisk">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1" name="Google Shape;131;p18"/>
            <p:cNvCxnSpPr>
              <a:stCxn id="115" idx="2"/>
              <a:endCxn id="130" idx="2"/>
            </p:cNvCxnSpPr>
            <p:nvPr/>
          </p:nvCxnSpPr>
          <p:spPr>
            <a:xfrm rot="-5400000" flipH="1">
              <a:off x="2727388" y="3749550"/>
              <a:ext cx="614700" cy="706800"/>
            </a:xfrm>
            <a:prstGeom prst="curvedConnector2">
              <a:avLst/>
            </a:prstGeom>
            <a:noFill/>
            <a:ln w="9525" cap="flat" cmpd="sng">
              <a:solidFill>
                <a:srgbClr val="595959"/>
              </a:solidFill>
              <a:prstDash val="solid"/>
              <a:round/>
              <a:headEnd type="none" w="med" len="med"/>
              <a:tailEnd type="triangle" w="med" len="med"/>
            </a:ln>
          </p:spPr>
        </p:cxnSp>
        <p:cxnSp>
          <p:nvCxnSpPr>
            <p:cNvPr id="132" name="Google Shape;132;p18"/>
            <p:cNvCxnSpPr>
              <a:stCxn id="122" idx="2"/>
              <a:endCxn id="130" idx="1"/>
            </p:cNvCxnSpPr>
            <p:nvPr/>
          </p:nvCxnSpPr>
          <p:spPr>
            <a:xfrm rot="5400000">
              <a:off x="4995513" y="2862450"/>
              <a:ext cx="246300" cy="2112600"/>
            </a:xfrm>
            <a:prstGeom prst="curvedConnector3">
              <a:avLst>
                <a:gd name="adj1" fmla="val 50025"/>
              </a:avLst>
            </a:prstGeom>
            <a:noFill/>
            <a:ln w="9525" cap="flat" cmpd="sng">
              <a:solidFill>
                <a:srgbClr val="595959"/>
              </a:solidFill>
              <a:prstDash val="solid"/>
              <a:round/>
              <a:headEnd type="none" w="med" len="med"/>
              <a:tailEnd type="triangle" w="med" len="med"/>
            </a:ln>
          </p:spPr>
        </p:cxnSp>
        <p:sp>
          <p:nvSpPr>
            <p:cNvPr id="133" name="Google Shape;133;p18"/>
            <p:cNvSpPr/>
            <p:nvPr/>
          </p:nvSpPr>
          <p:spPr>
            <a:xfrm>
              <a:off x="4929188" y="4243225"/>
              <a:ext cx="706800" cy="314700"/>
            </a:xfrm>
            <a:prstGeom prst="rightArrow">
              <a:avLst>
                <a:gd name="adj1" fmla="val 50000"/>
                <a:gd name="adj2" fmla="val 50000"/>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Google Shape;134;p18"/>
          <p:cNvSpPr txBox="1"/>
          <p:nvPr/>
        </p:nvSpPr>
        <p:spPr>
          <a:xfrm>
            <a:off x="5828582" y="3997000"/>
            <a:ext cx="2968500" cy="831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Roboto"/>
              <a:buChar char="●"/>
            </a:pPr>
            <a:r>
              <a:rPr lang="en">
                <a:latin typeface="Roboto"/>
                <a:ea typeface="Roboto"/>
                <a:cs typeface="Roboto"/>
                <a:sym typeface="Roboto"/>
              </a:rPr>
              <a:t>Conversion Rate</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Cost per Conversion</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a:latin typeface="Roboto"/>
                <a:ea typeface="Roboto"/>
                <a:cs typeface="Roboto"/>
                <a:sym typeface="Roboto"/>
              </a:rPr>
              <a:t>Return on Ad Spend</a:t>
            </a:r>
            <a:endParaRPr>
              <a:latin typeface="Roboto"/>
              <a:ea typeface="Roboto"/>
              <a:cs typeface="Roboto"/>
              <a:sym typeface="Roboto"/>
            </a:endParaRPr>
          </a:p>
        </p:txBody>
      </p:sp>
      <p:pic>
        <p:nvPicPr>
          <p:cNvPr id="135" name="Google Shape;135;p18"/>
          <p:cNvPicPr preferRelativeResize="0"/>
          <p:nvPr/>
        </p:nvPicPr>
        <p:blipFill rotWithShape="1">
          <a:blip r:embed="rId5">
            <a:alphaModFix/>
          </a:blip>
          <a:srcRect l="7699" t="14920" r="21534" b="22364"/>
          <a:stretch/>
        </p:blipFill>
        <p:spPr>
          <a:xfrm>
            <a:off x="580150" y="1549600"/>
            <a:ext cx="1161000" cy="1161000"/>
          </a:xfrm>
          <a:prstGeom prst="ellipse">
            <a:avLst/>
          </a:prstGeom>
          <a:noFill/>
          <a:ln>
            <a:noFill/>
          </a:ln>
        </p:spPr>
      </p:pic>
      <p:sp>
        <p:nvSpPr>
          <p:cNvPr id="136" name="Google Shape;136;p18"/>
          <p:cNvSpPr/>
          <p:nvPr/>
        </p:nvSpPr>
        <p:spPr>
          <a:xfrm>
            <a:off x="5828575" y="3921250"/>
            <a:ext cx="2573400" cy="982800"/>
          </a:xfrm>
          <a:prstGeom prst="rect">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1000"/>
                                        <p:tgtEl>
                                          <p:spTgt spid="129"/>
                                        </p:tgtEl>
                                      </p:cBhvr>
                                    </p:animEffect>
                                  </p:childTnLst>
                                </p:cTn>
                              </p:par>
                              <p:par>
                                <p:cTn id="13" presetID="10" presetClass="entr" presetSubtype="0" fill="hold" nodeType="withEffect">
                                  <p:stCondLst>
                                    <p:cond delay="0"/>
                                  </p:stCondLst>
                                  <p:childTnLst>
                                    <p:set>
                                      <p:cBhvr>
                                        <p:cTn id="14" dur="1" fill="hold">
                                          <p:stCondLst>
                                            <p:cond delay="0"/>
                                          </p:stCondLst>
                                        </p:cTn>
                                        <p:tgtEl>
                                          <p:spTgt spid="134"/>
                                        </p:tgtEl>
                                        <p:attrNameLst>
                                          <p:attrName>style.visibility</p:attrName>
                                        </p:attrNameLst>
                                      </p:cBhvr>
                                      <p:to>
                                        <p:strVal val="visible"/>
                                      </p:to>
                                    </p:set>
                                    <p:animEffect transition="in" filter="fade">
                                      <p:cBhvr>
                                        <p:cTn id="15" dur="1000"/>
                                        <p:tgtEl>
                                          <p:spTgt spid="1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0"/>
                                        <p:tgtEl>
                                          <p:spTgt spid="129"/>
                                        </p:tgtEl>
                                      </p:cBhvr>
                                    </p:animEffect>
                                    <p:set>
                                      <p:cBhvr>
                                        <p:cTn id="20" dur="1" fill="hold">
                                          <p:stCondLst>
                                            <p:cond delay="1000"/>
                                          </p:stCondLst>
                                        </p:cTn>
                                        <p:tgtEl>
                                          <p:spTgt spid="129"/>
                                        </p:tgtEl>
                                        <p:attrNameLst>
                                          <p:attrName>style.visibility</p:attrName>
                                        </p:attrNameLst>
                                      </p:cBhvr>
                                      <p:to>
                                        <p:strVal val="hidden"/>
                                      </p:to>
                                    </p:se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36"/>
                                        </p:tgtEl>
                                        <p:attrNameLst>
                                          <p:attrName>style.visibility</p:attrName>
                                        </p:attrNameLst>
                                      </p:cBhvr>
                                      <p:to>
                                        <p:strVal val="visible"/>
                                      </p:to>
                                    </p:set>
                                    <p:animEffect transition="in" filter="fade">
                                      <p:cBhvr>
                                        <p:cTn id="24" dur="10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9"/>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Economic Target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0"/>
          <p:cNvPicPr preferRelativeResize="0"/>
          <p:nvPr/>
        </p:nvPicPr>
        <p:blipFill rotWithShape="1">
          <a:blip r:embed="rId3">
            <a:alphaModFix/>
          </a:blip>
          <a:srcRect l="27084" t="4967" r="20047" b="11126"/>
          <a:stretch/>
        </p:blipFill>
        <p:spPr>
          <a:xfrm>
            <a:off x="4309575" y="0"/>
            <a:ext cx="4834427" cy="5143502"/>
          </a:xfrm>
          <a:prstGeom prst="rect">
            <a:avLst/>
          </a:prstGeom>
          <a:noFill/>
          <a:ln>
            <a:noFill/>
          </a:ln>
        </p:spPr>
      </p:pic>
      <p:sp>
        <p:nvSpPr>
          <p:cNvPr id="147" name="Google Shape;147;p20"/>
          <p:cNvSpPr txBox="1">
            <a:spLocks noGrp="1"/>
          </p:cNvSpPr>
          <p:nvPr>
            <p:ph type="title"/>
          </p:nvPr>
        </p:nvSpPr>
        <p:spPr>
          <a:xfrm>
            <a:off x="311725" y="3485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Helper Party Networks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1"/>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IPA Design Overview</a:t>
            </a:r>
            <a:endParaRPr sz="2400"/>
          </a:p>
        </p:txBody>
      </p:sp>
      <p:sp>
        <p:nvSpPr>
          <p:cNvPr id="153" name="Google Shape;153;p21"/>
          <p:cNvSpPr txBox="1"/>
          <p:nvPr/>
        </p:nvSpPr>
        <p:spPr>
          <a:xfrm>
            <a:off x="7343100" y="3481200"/>
            <a:ext cx="18009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600">
                <a:latin typeface="Roboto"/>
                <a:ea typeface="Roboto"/>
                <a:cs typeface="Roboto"/>
                <a:sym typeface="Roboto"/>
              </a:rPr>
              <a:t>🍻</a:t>
            </a:r>
            <a:endParaRPr sz="9600">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1839</Words>
  <Application>Microsoft Macintosh PowerPoint</Application>
  <PresentationFormat>On-screen Show (16:9)</PresentationFormat>
  <Paragraphs>619</Paragraphs>
  <Slides>42</Slides>
  <Notes>42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Overpass</vt:lpstr>
      <vt:lpstr>Courier New</vt:lpstr>
      <vt:lpstr>Inconsolata</vt:lpstr>
      <vt:lpstr>Roboto</vt:lpstr>
      <vt:lpstr>Arial</vt:lpstr>
      <vt:lpstr>Merriweather</vt:lpstr>
      <vt:lpstr>Paradigm</vt:lpstr>
      <vt:lpstr>Interoperable Private Attribution (IPA)</vt:lpstr>
      <vt:lpstr>Team Effort</vt:lpstr>
      <vt:lpstr>Privacy Target</vt:lpstr>
      <vt:lpstr>A Private API for  A Private Web</vt:lpstr>
      <vt:lpstr>Utility Target</vt:lpstr>
      <vt:lpstr>Advertising Measurement</vt:lpstr>
      <vt:lpstr>Economic Target</vt:lpstr>
      <vt:lpstr>Helper Party Networks</vt:lpstr>
      <vt:lpstr>IPA Design Overview</vt:lpstr>
      <vt:lpstr>API exposed to the web</vt:lpstr>
      <vt:lpstr>setMatchKey(value)</vt:lpstr>
      <vt:lpstr>getEncryptedMatchKey(provider)</vt:lpstr>
      <vt:lpstr>Source and Trigger Sites</vt:lpstr>
      <vt:lpstr>Report Collector</vt:lpstr>
      <vt:lpstr>Helper Party Networks</vt:lpstr>
      <vt:lpstr>Implementing IPA in MPC</vt:lpstr>
      <vt:lpstr>Ideal Functionality</vt:lpstr>
      <vt:lpstr>Ideal Functionality</vt:lpstr>
      <vt:lpstr>Implementing in MPC</vt:lpstr>
      <vt:lpstr>Match key format for Sorting Protocol</vt:lpstr>
      <vt:lpstr>Wire Format</vt:lpstr>
      <vt:lpstr>Modulus Conversion Protocol</vt:lpstr>
      <vt:lpstr>Oblivious Sorting</vt:lpstr>
      <vt:lpstr>Stable-Sorting Optimization</vt:lpstr>
      <vt:lpstr>Oblivious Sorting Algorithms</vt:lpstr>
      <vt:lpstr>Multi-bit Radix Sort</vt:lpstr>
      <vt:lpstr>Radix Sort</vt:lpstr>
      <vt:lpstr>Ideal Functionality</vt:lpstr>
      <vt:lpstr>Attribution</vt:lpstr>
      <vt:lpstr>Per-user Contribution Capping</vt:lpstr>
      <vt:lpstr>Aggregation and DP Outputs</vt:lpstr>
      <vt:lpstr>Differentially Private Budgeting</vt:lpstr>
      <vt:lpstr>Open Areas of Research</vt:lpstr>
      <vt:lpstr>Horizontal Scaling</vt:lpstr>
      <vt:lpstr>Privacy Budgeting</vt:lpstr>
      <vt:lpstr>Match Key Provider Threats</vt:lpstr>
      <vt:lpstr>Alternative Proposals</vt:lpstr>
      <vt:lpstr>Comparison to other Proposals</vt:lpstr>
      <vt:lpstr>Conclusion</vt:lpstr>
      <vt:lpstr>PowerPoint Presentation</vt:lpstr>
      <vt:lpstr>Join our Efforts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Interoperable Private Attribution (IPA)</dc:title>
  <cp:lastModifiedBy>Erik Taubeneck</cp:lastModifiedBy>
  <cp:revision>1</cp:revision>
  <dcterms:modified xsi:type="dcterms:W3CDTF">2023-03-29T05:33:59Z</dcterms:modified>
</cp:coreProperties>
</file>