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49"/>
  </p:notesMasterIdLst>
  <p:sldIdLst>
    <p:sldId id="328" r:id="rId2"/>
    <p:sldId id="342" r:id="rId3"/>
    <p:sldId id="262" r:id="rId4"/>
    <p:sldId id="341" r:id="rId5"/>
    <p:sldId id="335" r:id="rId6"/>
    <p:sldId id="334" r:id="rId7"/>
    <p:sldId id="267" r:id="rId8"/>
    <p:sldId id="340" r:id="rId9"/>
    <p:sldId id="270" r:id="rId10"/>
    <p:sldId id="344" r:id="rId11"/>
    <p:sldId id="271" r:id="rId12"/>
    <p:sldId id="272" r:id="rId13"/>
    <p:sldId id="273" r:id="rId14"/>
    <p:sldId id="274" r:id="rId15"/>
    <p:sldId id="275" r:id="rId16"/>
    <p:sldId id="277" r:id="rId17"/>
    <p:sldId id="280" r:id="rId18"/>
    <p:sldId id="347" r:id="rId19"/>
    <p:sldId id="279" r:id="rId20"/>
    <p:sldId id="281" r:id="rId21"/>
    <p:sldId id="283" r:id="rId22"/>
    <p:sldId id="285" r:id="rId23"/>
    <p:sldId id="286" r:id="rId24"/>
    <p:sldId id="329" r:id="rId25"/>
    <p:sldId id="349" r:id="rId26"/>
    <p:sldId id="292" r:id="rId27"/>
    <p:sldId id="351" r:id="rId28"/>
    <p:sldId id="350" r:id="rId29"/>
    <p:sldId id="337"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Lst>
  <p:sldSz cx="9144000" cy="5143500" type="screen16x9"/>
  <p:notesSz cx="6858000" cy="9144000"/>
  <p:embeddedFontLst>
    <p:embeddedFont>
      <p:font typeface="Coming Soon" panose="020B0604020202020204" charset="0"/>
      <p:regular r:id="rId50"/>
    </p:embeddedFont>
    <p:embeddedFont>
      <p:font typeface="Montserrat" panose="00000500000000000000" pitchFamily="2" charset="0"/>
      <p:regular r:id="rId51"/>
      <p:bold r:id="rId52"/>
      <p:italic r:id="rId53"/>
      <p:boldItalic r:id="rId54"/>
    </p:embeddedFont>
    <p:embeddedFont>
      <p:font typeface="Montserrat Medium" panose="00000600000000000000" pitchFamily="2" charset="0"/>
      <p:regular r:id="rId55"/>
    </p:embeddedFont>
    <p:embeddedFont>
      <p:font typeface="Montserrat Thin" panose="000003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Welcome" id="{381E26AA-1F60-48C0-BC23-A7BA60FBD2EF}">
          <p14:sldIdLst>
            <p14:sldId id="328"/>
          </p14:sldIdLst>
        </p14:section>
        <p14:section name="Background, current state and motivation" id="{300768CE-7BC6-4400-943E-448A0BB5EFD4}">
          <p14:sldIdLst>
            <p14:sldId id="342"/>
            <p14:sldId id="262"/>
            <p14:sldId id="341"/>
            <p14:sldId id="335"/>
            <p14:sldId id="334"/>
            <p14:sldId id="267"/>
            <p14:sldId id="340"/>
            <p14:sldId id="270"/>
            <p14:sldId id="344"/>
          </p14:sldIdLst>
        </p14:section>
        <p14:section name="MEGA's design" id="{0CED13C7-8453-4139-B539-D05100E0D243}">
          <p14:sldIdLst>
            <p14:sldId id="271"/>
            <p14:sldId id="272"/>
            <p14:sldId id="273"/>
            <p14:sldId id="274"/>
            <p14:sldId id="275"/>
          </p14:sldIdLst>
        </p14:section>
        <p14:section name="Cryptanalysis of MEGA" id="{D9751CAA-75CC-4296-A879-7C1CCC145EA2}">
          <p14:sldIdLst>
            <p14:sldId id="277"/>
            <p14:sldId id="280"/>
            <p14:sldId id="347"/>
            <p14:sldId id="279"/>
            <p14:sldId id="281"/>
            <p14:sldId id="283"/>
            <p14:sldId id="285"/>
            <p14:sldId id="286"/>
            <p14:sldId id="329"/>
            <p14:sldId id="349"/>
          </p14:sldIdLst>
        </p14:section>
        <p14:section name="How to E2EE cloud storage" id="{A36627C8-C4A5-4AC8-A14E-CA60A46F953C}">
          <p14:sldIdLst>
            <p14:sldId id="292"/>
            <p14:sldId id="351"/>
            <p14:sldId id="350"/>
          </p14:sldIdLst>
        </p14:section>
        <p14:section name="Outro, wrapping up" id="{718D7551-F2DC-45A5-B01F-9AE5A7BAC2B0}">
          <p14:sldIdLst>
            <p14:sldId id="337"/>
          </p14:sldIdLst>
        </p14:section>
        <p14:section name="Backup slides" id="{9F0272B7-E20C-459C-BE7E-FC8BD6507214}">
          <p14:sldIdLst>
            <p14:sldId id="297"/>
            <p14:sldId id="298"/>
            <p14:sldId id="299"/>
            <p14:sldId id="300"/>
            <p14:sldId id="301"/>
            <p14:sldId id="302"/>
            <p14:sldId id="303"/>
            <p14:sldId id="304"/>
            <p14:sldId id="305"/>
            <p14:sldId id="306"/>
            <p14:sldId id="307"/>
            <p14:sldId id="308"/>
            <p14:sldId id="309"/>
            <p14:sldId id="310"/>
            <p14:sldId id="311"/>
            <p14:sldId id="312"/>
            <p14:sldId id="313"/>
            <p14:sldId id="314"/>
          </p14:sldIdLst>
        </p14:section>
      </p14:sectionLst>
    </p:ext>
    <p:ext uri="{EFAFB233-063F-42B5-8137-9DF3F51BA10A}">
      <p15:sldGuideLst xmlns:p15="http://schemas.microsoft.com/office/powerpoint/2012/main">
        <p15:guide id="1" orient="horz" pos="1620">
          <p15:clr>
            <a:srgbClr val="A4A3A4"/>
          </p15:clr>
        </p15:guide>
        <p15:guide id="2" pos="2767" userDrawn="1">
          <p15:clr>
            <a:srgbClr val="A4A3A4"/>
          </p15:clr>
        </p15:guide>
        <p15:guide id="3" orient="horz" pos="690" userDrawn="1">
          <p15:clr>
            <a:srgbClr val="A4A3A4"/>
          </p15:clr>
        </p15:guide>
        <p15:guide id="4" pos="367" userDrawn="1">
          <p15:clr>
            <a:srgbClr val="A4A3A4"/>
          </p15:clr>
        </p15:guide>
        <p15:guide id="5" orient="horz" pos="25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initials="" lastIdx="14" clrIdx="0"/>
  <p:cmAuthor id="1" name="Matilda Backendal" initials="" lastIdx="16" clrIdx="1"/>
  <p:cmAuthor id="2" name="Miro A Haller" initials="MAH" lastIdx="3" clrIdx="2">
    <p:extLst>
      <p:ext uri="{19B8F6BF-5375-455C-9EA6-DF929625EA0E}">
        <p15:presenceInfo xmlns:p15="http://schemas.microsoft.com/office/powerpoint/2012/main" userId="S::mhaller@ucsd.edu::6fda311d-ba11-4318-841b-a4e201c28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62E"/>
    <a:srgbClr val="000000"/>
    <a:srgbClr val="595959"/>
    <a:srgbClr val="367F25"/>
    <a:srgbClr val="267E30"/>
    <a:srgbClr val="73A73F"/>
    <a:srgbClr val="C7631F"/>
    <a:srgbClr val="E1AE8C"/>
    <a:srgbClr val="B3E980"/>
    <a:srgbClr val="8E9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B230CD-F9E9-4FA6-A9C1-B763E04145F1}">
  <a:tblStyle styleId="{48B230CD-F9E9-4FA6-A9C1-B763E04145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7" autoAdjust="0"/>
    <p:restoredTop sz="79709" autoAdjust="0"/>
  </p:normalViewPr>
  <p:slideViewPr>
    <p:cSldViewPr snapToGrid="0">
      <p:cViewPr varScale="1">
        <p:scale>
          <a:sx n="134" d="100"/>
          <a:sy n="134" d="100"/>
        </p:scale>
        <p:origin x="174" y="114"/>
      </p:cViewPr>
      <p:guideLst>
        <p:guide orient="horz" pos="1620"/>
        <p:guide pos="2767"/>
        <p:guide orient="horz" pos="690"/>
        <p:guide pos="367"/>
        <p:guide orient="horz" pos="2550"/>
      </p:guideLst>
    </p:cSldViewPr>
  </p:slideViewPr>
  <p:outlineViewPr>
    <p:cViewPr>
      <p:scale>
        <a:sx n="33" d="100"/>
        <a:sy n="33" d="100"/>
      </p:scale>
      <p:origin x="0" y="-224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72cf7888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72cf7888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4372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70ddd62fe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70ddd62fe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Even if we have solution to the key management problem for a single user, we still have the problem of sharing files between users.</a:t>
            </a:r>
          </a:p>
          <a:p>
            <a:pPr marL="0" lvl="0" indent="0" algn="l" rtl="0">
              <a:spcBef>
                <a:spcPts val="0"/>
              </a:spcBef>
              <a:spcAft>
                <a:spcPts val="0"/>
              </a:spcAft>
              <a:buNone/>
            </a:pPr>
            <a:r>
              <a:rPr lang="en-GB" dirty="0"/>
              <a:t>In order for a user to share an encrypted file, they also need to share the key.</a:t>
            </a:r>
          </a:p>
          <a:p>
            <a:pPr marL="0" lvl="0" indent="0" algn="l" rtl="0">
              <a:spcBef>
                <a:spcPts val="0"/>
              </a:spcBef>
              <a:spcAft>
                <a:spcPts val="0"/>
              </a:spcAft>
              <a:buNone/>
            </a:pPr>
            <a:r>
              <a:rPr lang="en-GB" dirty="0"/>
              <a:t>The challenge is to establish a trusted channel between users, when the only connection point we can assume is the untrusted cloud provider.</a:t>
            </a:r>
          </a:p>
        </p:txBody>
      </p:sp>
    </p:spTree>
    <p:extLst>
      <p:ext uri="{BB962C8B-B14F-4D97-AF65-F5344CB8AC3E}">
        <p14:creationId xmlns:p14="http://schemas.microsoft.com/office/powerpoint/2010/main" val="282997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7143ef6196_196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7143ef6196_196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We’ve now established that E2EE cloud storage is desirable but not trivial to implement. Next, we look at how the cloud provider MEGA tries to address the challenges mentioned by Matilda.</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4773fa7864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4773fa786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They are the 5</a:t>
            </a:r>
            <a:r>
              <a:rPr lang="en-GB" baseline="30000" dirty="0"/>
              <a:t>th</a:t>
            </a:r>
            <a:r>
              <a:rPr lang="en-GB" dirty="0"/>
              <a:t> biggest cloud storage provider with over 270 million users and storing over 130 billion files.</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What makes them interesting compared to their bigger competitors is that they advertise privacy and security. On their website, they emphasize this with statements like “MEGA does not have access to your password or your data.”</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now have a brief look at a </a:t>
            </a:r>
            <a:r>
              <a:rPr lang="en-GB" b="1" dirty="0"/>
              <a:t>simplified</a:t>
            </a:r>
            <a:r>
              <a:rPr lang="en-GB" dirty="0"/>
              <a:t> version of MEGA’s cryptographic design and how they tackle the challenges of E2EE cloud storage.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6ec8cba0c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6ec8cba0c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start with the registration of a new user.</a:t>
            </a:r>
          </a:p>
          <a:p>
            <a:pPr marL="0" lvl="0" indent="0" algn="l" rtl="0">
              <a:spcBef>
                <a:spcPts val="0"/>
              </a:spcBef>
              <a:spcAft>
                <a:spcPts val="0"/>
              </a:spcAft>
              <a:buNone/>
            </a:pPr>
            <a:r>
              <a:rPr lang="en-GB" dirty="0"/>
              <a:t>The user generates an </a:t>
            </a:r>
            <a:r>
              <a:rPr lang="en-CH" dirty="0"/>
              <a:t>RSA key pair used for authentication. </a:t>
            </a:r>
          </a:p>
          <a:p>
            <a:pPr marL="0" lvl="0" indent="0" algn="l" rtl="0">
              <a:spcBef>
                <a:spcPts val="0"/>
              </a:spcBef>
              <a:spcAft>
                <a:spcPts val="0"/>
              </a:spcAft>
              <a:buNone/>
            </a:pPr>
            <a:r>
              <a:rPr lang="en-CH" dirty="0"/>
              <a:t>The client uploads the RSA public key to the server.</a:t>
            </a:r>
          </a:p>
          <a:p>
            <a:pPr marL="0" lvl="0" indent="0" algn="l" rtl="0">
              <a:spcBef>
                <a:spcPts val="0"/>
              </a:spcBef>
              <a:spcAft>
                <a:spcPts val="0"/>
              </a:spcAft>
              <a:buNone/>
            </a:pPr>
            <a:r>
              <a:rPr lang="en-CH" dirty="0"/>
              <a:t>However, the user also picks a password and uses it to encrypt the RSA secret key to make it available to other devices.</a:t>
            </a:r>
          </a:p>
          <a:p>
            <a:pPr marL="0" lvl="0" indent="0" algn="l" rtl="0">
              <a:spcBef>
                <a:spcPts val="0"/>
              </a:spcBef>
              <a:spcAft>
                <a:spcPts val="0"/>
              </a:spcAft>
              <a:buNone/>
            </a:pPr>
            <a:endParaRPr lang="en-CH"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7143ef6196_1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7143ef6196_1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After registration, a user can upload a file by first authenticating to the server.</a:t>
            </a:r>
            <a:endParaRPr dirty="0"/>
          </a:p>
          <a:p>
            <a:pPr marL="457200" lvl="0" indent="-298450" algn="l" rtl="0">
              <a:spcBef>
                <a:spcPts val="0"/>
              </a:spcBef>
              <a:spcAft>
                <a:spcPts val="0"/>
              </a:spcAft>
              <a:buSzPts val="1100"/>
              <a:buChar char="-"/>
            </a:pPr>
            <a:r>
              <a:rPr lang="en-GB" dirty="0"/>
              <a:t>Then it generates a file key locally</a:t>
            </a:r>
          </a:p>
          <a:p>
            <a:pPr marL="457200" lvl="0" indent="-298450" algn="l" rtl="0">
              <a:spcBef>
                <a:spcPts val="0"/>
              </a:spcBef>
              <a:spcAft>
                <a:spcPts val="0"/>
              </a:spcAft>
              <a:buSzPts val="1100"/>
              <a:buChar char="-"/>
            </a:pPr>
            <a:r>
              <a:rPr lang="en-GB" dirty="0"/>
              <a:t>and uses it to encrypt the file.</a:t>
            </a:r>
            <a:endParaRPr dirty="0"/>
          </a:p>
          <a:p>
            <a:pPr marL="457200" lvl="0" indent="-298450" algn="l" rtl="0">
              <a:spcBef>
                <a:spcPts val="0"/>
              </a:spcBef>
              <a:spcAft>
                <a:spcPts val="0"/>
              </a:spcAft>
              <a:buSzPts val="1100"/>
              <a:buChar char="-"/>
            </a:pPr>
            <a:r>
              <a:rPr lang="en-GB" dirty="0"/>
              <a:t>Next, it uploads the encrypted file to cloud.</a:t>
            </a:r>
            <a:endParaRPr dirty="0"/>
          </a:p>
          <a:p>
            <a:pPr marL="457200" lvl="0" indent="-298450" algn="l" rtl="0">
              <a:spcBef>
                <a:spcPts val="0"/>
              </a:spcBef>
              <a:spcAft>
                <a:spcPts val="0"/>
              </a:spcAft>
              <a:buSzPts val="1100"/>
              <a:buChar char="-"/>
            </a:pPr>
            <a:r>
              <a:rPr lang="en-GB" dirty="0"/>
              <a:t>Again, the client uses the password to encrypt the file key and uploads this to the cloud.</a:t>
            </a:r>
          </a:p>
          <a:p>
            <a:pPr marL="158750" lvl="0" indent="0" algn="l" rtl="0">
              <a:spcBef>
                <a:spcPts val="0"/>
              </a:spcBef>
              <a:spcAft>
                <a:spcPts val="0"/>
              </a:spcAft>
              <a:buSzPts val="1100"/>
              <a:buNone/>
            </a:pPr>
            <a:endParaRPr lang="en-GB" dirty="0"/>
          </a:p>
          <a:p>
            <a:pPr marL="158750" lvl="0" indent="0" algn="l" rtl="0">
              <a:spcBef>
                <a:spcPts val="0"/>
              </a:spcBef>
              <a:spcAft>
                <a:spcPts val="0"/>
              </a:spcAft>
              <a:buSzPts val="1100"/>
              <a:buNone/>
            </a:pPr>
            <a:r>
              <a:rPr lang="en-GB" dirty="0"/>
              <a:t>The reason why they we also upload the encrypted file key is to make it accessible from other devices devices.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7143ef6196_1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7143ef6196_1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To download the file </a:t>
            </a:r>
            <a:r>
              <a:rPr lang="en-GB" b="1" dirty="0"/>
              <a:t>from a different device</a:t>
            </a:r>
            <a:r>
              <a:rPr lang="en-GB" dirty="0"/>
              <a:t>, the user </a:t>
            </a:r>
            <a:endParaRPr lang="de-CH" dirty="0"/>
          </a:p>
          <a:p>
            <a:pPr marL="171450" lvl="0" indent="-171450" algn="l" rtl="0">
              <a:spcBef>
                <a:spcPts val="0"/>
              </a:spcBef>
              <a:spcAft>
                <a:spcPts val="0"/>
              </a:spcAft>
            </a:pPr>
            <a:r>
              <a:rPr lang="en-GB" dirty="0"/>
              <a:t>A</a:t>
            </a:r>
            <a:r>
              <a:rPr lang="en-CH" dirty="0"/>
              <a:t>uthenticates to the server</a:t>
            </a:r>
          </a:p>
          <a:p>
            <a:pPr marL="171450" lvl="0" indent="-171450" algn="l" rtl="0">
              <a:spcBef>
                <a:spcPts val="0"/>
              </a:spcBef>
              <a:spcAft>
                <a:spcPts val="0"/>
              </a:spcAft>
            </a:pPr>
            <a:r>
              <a:rPr lang="en-CH" dirty="0"/>
              <a:t>Fetches the encrypted file and file key</a:t>
            </a:r>
          </a:p>
          <a:p>
            <a:pPr marL="171450" lvl="0" indent="-171450" algn="l" rtl="0">
              <a:spcBef>
                <a:spcPts val="0"/>
              </a:spcBef>
              <a:spcAft>
                <a:spcPts val="0"/>
              </a:spcAft>
            </a:pPr>
            <a:r>
              <a:rPr lang="en-CH" dirty="0"/>
              <a:t>Uses password to decrypt the file key</a:t>
            </a:r>
          </a:p>
          <a:p>
            <a:pPr marL="171450" lvl="0" indent="-171450" algn="l" rtl="0">
              <a:spcBef>
                <a:spcPts val="0"/>
              </a:spcBef>
              <a:spcAft>
                <a:spcPts val="0"/>
              </a:spcAft>
            </a:pPr>
            <a:r>
              <a:rPr lang="en-CH" dirty="0"/>
              <a:t>Use file key to decrypt file</a:t>
            </a:r>
          </a:p>
          <a:p>
            <a:pPr marL="171450" lvl="0" indent="-171450" algn="l" rtl="0">
              <a:spcBef>
                <a:spcPts val="0"/>
              </a:spcBef>
              <a:spcAft>
                <a:spcPts val="0"/>
              </a:spcAft>
            </a:pPr>
            <a:endParaRPr lang="en-CH" dirty="0"/>
          </a:p>
          <a:p>
            <a:pPr marL="0" lvl="0" indent="0" algn="l" rtl="0">
              <a:spcBef>
                <a:spcPts val="0"/>
              </a:spcBef>
              <a:spcAft>
                <a:spcPts val="0"/>
              </a:spcAft>
              <a:buNone/>
            </a:pPr>
            <a:r>
              <a:rPr lang="en-CH" dirty="0"/>
              <a:t>Although Mega’s design is similar to the generic construction described by Matilda in the beginning, it has subtle flaws on the implementation level.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7143ef6196_196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7143ef6196_196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H" dirty="0"/>
              <a:t>Next, we will discuss cryptoanalytic results from our recent paper Malleable Encryption Goes Awry that will be published in S&amp;P 2023</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72fb654a6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72fb654a6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start with </a:t>
            </a:r>
            <a:r>
              <a:rPr lang="en-GB" b="1" dirty="0"/>
              <a:t>an </a:t>
            </a:r>
            <a:r>
              <a:rPr lang="en-GB" b="0" dirty="0"/>
              <a:t>attack where the malicious cloud provider recovers the RSA secret key of a user with a more efficient attack than just guessing the password.</a:t>
            </a:r>
          </a:p>
          <a:p>
            <a:pPr marL="0" lvl="0" indent="0" algn="l" rtl="0">
              <a:spcBef>
                <a:spcPts val="0"/>
              </a:spcBef>
              <a:spcAft>
                <a:spcPts val="0"/>
              </a:spcAft>
              <a:buNone/>
            </a:pPr>
            <a:r>
              <a:rPr lang="en-GB" b="0" dirty="0"/>
              <a:t>For that we exploit the authentication protocol, so let’s look into it in a bit more details.</a:t>
            </a:r>
          </a:p>
          <a:p>
            <a:pPr marL="0" lvl="0" indent="0" algn="l" rtl="0">
              <a:spcBef>
                <a:spcPts val="0"/>
              </a:spcBef>
              <a:spcAft>
                <a:spcPts val="0"/>
              </a:spcAft>
              <a:buNone/>
            </a:pPr>
            <a:r>
              <a:rPr lang="en-GB" b="0" dirty="0"/>
              <a:t>The client sends an auth request and fetches the encryption of the RSA secret key.</a:t>
            </a:r>
          </a:p>
          <a:p>
            <a:pPr marL="0" lvl="0" indent="0" algn="l" rtl="0">
              <a:spcBef>
                <a:spcPts val="0"/>
              </a:spcBef>
              <a:spcAft>
                <a:spcPts val="0"/>
              </a:spcAft>
              <a:buNone/>
            </a:pPr>
            <a:r>
              <a:rPr lang="en-GB" b="0" dirty="0"/>
              <a:t>The server picks a session ID and encrypts it to the RSA public key of the user that tries to authenticate.</a:t>
            </a:r>
          </a:p>
          <a:p>
            <a:pPr marL="0" lvl="0" indent="0" algn="l" rtl="0">
              <a:spcBef>
                <a:spcPts val="0"/>
              </a:spcBef>
              <a:spcAft>
                <a:spcPts val="0"/>
              </a:spcAft>
              <a:buNone/>
            </a:pPr>
            <a:r>
              <a:rPr lang="en-GB" b="0" dirty="0"/>
              <a:t>The client decrypts the RSA secret key and uses it to decrypt the session ID.</a:t>
            </a:r>
          </a:p>
          <a:p>
            <a:pPr marL="0" lvl="0" indent="0" algn="l" rtl="0">
              <a:spcBef>
                <a:spcPts val="0"/>
              </a:spcBef>
              <a:spcAft>
                <a:spcPts val="0"/>
              </a:spcAft>
              <a:buNone/>
            </a:pPr>
            <a:r>
              <a:rPr lang="en-GB" b="0" dirty="0"/>
              <a:t>It sends back the SID to the server as proof that the user successfully recovered the RSA secret key.</a:t>
            </a:r>
          </a:p>
          <a:p>
            <a:pPr marL="0" lvl="0" indent="0" algn="l" rtl="0">
              <a:spcBef>
                <a:spcPts val="0"/>
              </a:spcBef>
              <a:spcAft>
                <a:spcPts val="0"/>
              </a:spcAft>
              <a:buNone/>
            </a:pPr>
            <a:r>
              <a:rPr lang="en-GB" b="0" dirty="0"/>
              <a:t>AES-ECB is bad!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72fb654a6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72fb654a6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CH" dirty="0"/>
              <a:t>Maybe, </a:t>
            </a:r>
            <a:r>
              <a:rPr lang="de-CH" dirty="0" err="1"/>
              <a:t>some</a:t>
            </a:r>
            <a:r>
              <a:rPr lang="de-CH" dirty="0"/>
              <a:t> </a:t>
            </a:r>
            <a:r>
              <a:rPr lang="de-CH" dirty="0" err="1"/>
              <a:t>of</a:t>
            </a:r>
            <a:r>
              <a:rPr lang="de-CH" dirty="0"/>
              <a:t> </a:t>
            </a:r>
            <a:r>
              <a:rPr lang="de-CH" dirty="0" err="1"/>
              <a:t>you</a:t>
            </a:r>
            <a:r>
              <a:rPr lang="de-CH" dirty="0"/>
              <a:t> </a:t>
            </a:r>
            <a:r>
              <a:rPr lang="de-CH" dirty="0" err="1"/>
              <a:t>now</a:t>
            </a:r>
            <a:r>
              <a:rPr lang="de-CH" dirty="0"/>
              <a:t> </a:t>
            </a:r>
            <a:r>
              <a:rPr lang="de-CH" dirty="0" err="1"/>
              <a:t>think</a:t>
            </a:r>
            <a:r>
              <a:rPr lang="de-CH" dirty="0"/>
              <a:t> </a:t>
            </a:r>
            <a:r>
              <a:rPr lang="de-CH" dirty="0" err="1"/>
              <a:t>of</a:t>
            </a:r>
            <a:r>
              <a:rPr lang="de-CH" dirty="0"/>
              <a:t> a Linux </a:t>
            </a:r>
            <a:r>
              <a:rPr lang="de-CH" dirty="0" err="1"/>
              <a:t>penguin</a:t>
            </a:r>
            <a:r>
              <a:rPr lang="de-CH" dirty="0"/>
              <a:t> </a:t>
            </a:r>
            <a:r>
              <a:rPr lang="de-CH" dirty="0" err="1"/>
              <a:t>becausethat's</a:t>
            </a:r>
            <a:r>
              <a:rPr lang="de-CH" dirty="0"/>
              <a:t> </a:t>
            </a:r>
            <a:r>
              <a:rPr lang="de-CH" dirty="0" err="1"/>
              <a:t>the</a:t>
            </a:r>
            <a:r>
              <a:rPr lang="de-CH" dirty="0"/>
              <a:t> </a:t>
            </a:r>
            <a:r>
              <a:rPr lang="de-CH" dirty="0" err="1"/>
              <a:t>standard</a:t>
            </a:r>
            <a:r>
              <a:rPr lang="de-CH" dirty="0"/>
              <a:t> </a:t>
            </a:r>
            <a:r>
              <a:rPr lang="de-CH" dirty="0" err="1"/>
              <a:t>example</a:t>
            </a:r>
            <a:r>
              <a:rPr lang="de-CH" dirty="0"/>
              <a:t> </a:t>
            </a:r>
            <a:r>
              <a:rPr lang="de-CH" dirty="0" err="1"/>
              <a:t>of</a:t>
            </a:r>
            <a:r>
              <a:rPr lang="de-CH" dirty="0"/>
              <a:t> </a:t>
            </a:r>
            <a:r>
              <a:rPr lang="de-CH" dirty="0" err="1"/>
              <a:t>why</a:t>
            </a:r>
            <a:r>
              <a:rPr lang="de-CH" dirty="0"/>
              <a:t> </a:t>
            </a:r>
            <a:r>
              <a:rPr lang="de-CH" dirty="0" err="1"/>
              <a:t>one</a:t>
            </a:r>
            <a:r>
              <a:rPr lang="de-CH" dirty="0"/>
              <a:t> </a:t>
            </a:r>
            <a:r>
              <a:rPr lang="de-CH" dirty="0" err="1"/>
              <a:t>should</a:t>
            </a:r>
            <a:r>
              <a:rPr lang="de-CH" dirty="0"/>
              <a:t> not </a:t>
            </a:r>
            <a:r>
              <a:rPr lang="de-CH" dirty="0" err="1"/>
              <a:t>use</a:t>
            </a:r>
            <a:r>
              <a:rPr lang="de-CH" dirty="0"/>
              <a:t> AES-ECB. The </a:t>
            </a:r>
            <a:r>
              <a:rPr lang="de-CH" dirty="0" err="1"/>
              <a:t>encryption</a:t>
            </a:r>
            <a:r>
              <a:rPr lang="de-CH" dirty="0"/>
              <a:t> </a:t>
            </a:r>
            <a:r>
              <a:rPr lang="de-CH" dirty="0" err="1"/>
              <a:t>of</a:t>
            </a:r>
            <a:r>
              <a:rPr lang="de-CH" dirty="0"/>
              <a:t> </a:t>
            </a:r>
            <a:r>
              <a:rPr lang="de-CH" dirty="0" err="1"/>
              <a:t>the</a:t>
            </a:r>
            <a:r>
              <a:rPr lang="de-CH" dirty="0"/>
              <a:t> </a:t>
            </a:r>
            <a:r>
              <a:rPr lang="de-CH" dirty="0" err="1"/>
              <a:t>penguin</a:t>
            </a:r>
            <a:r>
              <a:rPr lang="de-CH" dirty="0"/>
              <a:t> </a:t>
            </a:r>
            <a:r>
              <a:rPr lang="de-CH" dirty="0" err="1"/>
              <a:t>is</a:t>
            </a:r>
            <a:r>
              <a:rPr lang="de-CH" dirty="0"/>
              <a:t> still a </a:t>
            </a:r>
            <a:r>
              <a:rPr lang="de-CH" dirty="0" err="1"/>
              <a:t>penguin</a:t>
            </a:r>
            <a:r>
              <a:rPr lang="de-CH" dirty="0"/>
              <a:t> just </a:t>
            </a:r>
            <a:r>
              <a:rPr lang="de-CH" dirty="0" err="1"/>
              <a:t>with</a:t>
            </a:r>
            <a:r>
              <a:rPr lang="de-CH" dirty="0"/>
              <a:t> funky </a:t>
            </a:r>
            <a:r>
              <a:rPr lang="de-CH" dirty="0" err="1"/>
              <a:t>colors</a:t>
            </a:r>
            <a:r>
              <a:rPr lang="de-CH" dirty="0"/>
              <a:t>.</a:t>
            </a:r>
          </a:p>
          <a:p>
            <a:pPr marL="0" lvl="0" indent="0" algn="l" rtl="0">
              <a:spcBef>
                <a:spcPts val="0"/>
              </a:spcBef>
              <a:spcAft>
                <a:spcPts val="0"/>
              </a:spcAft>
              <a:buNone/>
            </a:pPr>
            <a:endParaRPr lang="de-CH" dirty="0"/>
          </a:p>
          <a:p>
            <a:pPr marL="0" lvl="0" indent="0" algn="l" rtl="0">
              <a:spcBef>
                <a:spcPts val="0"/>
              </a:spcBef>
              <a:spcAft>
                <a:spcPts val="0"/>
              </a:spcAft>
              <a:buNone/>
            </a:pPr>
            <a:r>
              <a:rPr lang="de-CH" dirty="0" err="1"/>
              <a:t>However</a:t>
            </a:r>
            <a:r>
              <a:rPr lang="de-CH" dirty="0"/>
              <a:t>, </a:t>
            </a:r>
            <a:r>
              <a:rPr lang="de-CH" dirty="0" err="1"/>
              <a:t>it</a:t>
            </a:r>
            <a:r>
              <a:rPr lang="de-CH" dirty="0"/>
              <a:t> </a:t>
            </a:r>
            <a:r>
              <a:rPr lang="de-CH" dirty="0" err="1"/>
              <a:t>is</a:t>
            </a:r>
            <a:r>
              <a:rPr lang="de-CH" dirty="0"/>
              <a:t> not trivial </a:t>
            </a:r>
            <a:r>
              <a:rPr lang="de-CH" dirty="0" err="1"/>
              <a:t>to</a:t>
            </a:r>
            <a:r>
              <a:rPr lang="de-CH" dirty="0"/>
              <a:t> </a:t>
            </a:r>
            <a:r>
              <a:rPr lang="de-CH" dirty="0" err="1"/>
              <a:t>get</a:t>
            </a:r>
            <a:r>
              <a:rPr lang="de-CH" dirty="0"/>
              <a:t> a </a:t>
            </a:r>
            <a:r>
              <a:rPr lang="de-CH" dirty="0" err="1"/>
              <a:t>practical</a:t>
            </a:r>
            <a:r>
              <a:rPr lang="de-CH" dirty="0"/>
              <a:t> </a:t>
            </a:r>
            <a:r>
              <a:rPr lang="de-CH" dirty="0" err="1"/>
              <a:t>key</a:t>
            </a:r>
            <a:r>
              <a:rPr lang="de-CH" dirty="0"/>
              <a:t> </a:t>
            </a:r>
            <a:r>
              <a:rPr lang="de-CH" dirty="0" err="1"/>
              <a:t>recovery</a:t>
            </a:r>
            <a:r>
              <a:rPr lang="de-CH" dirty="0"/>
              <a:t> </a:t>
            </a:r>
            <a:r>
              <a:rPr lang="de-CH" dirty="0" err="1"/>
              <a:t>attack</a:t>
            </a:r>
            <a:r>
              <a:rPr lang="de-CH" dirty="0"/>
              <a:t> in </a:t>
            </a:r>
            <a:r>
              <a:rPr lang="de-CH" dirty="0" err="1"/>
              <a:t>our</a:t>
            </a:r>
            <a:r>
              <a:rPr lang="de-CH" dirty="0"/>
              <a:t> </a:t>
            </a:r>
            <a:r>
              <a:rPr lang="de-CH" dirty="0" err="1"/>
              <a:t>case</a:t>
            </a:r>
            <a:r>
              <a:rPr lang="de-CH" dirty="0"/>
              <a:t>.</a:t>
            </a:r>
          </a:p>
          <a:p>
            <a:pPr marL="0" lvl="0" indent="0" algn="l" rtl="0">
              <a:spcBef>
                <a:spcPts val="0"/>
              </a:spcBef>
              <a:spcAft>
                <a:spcPts val="0"/>
              </a:spcAft>
              <a:buNone/>
            </a:pPr>
            <a:endParaRPr lang="de-CH" dirty="0"/>
          </a:p>
          <a:p>
            <a:pPr marL="0" lvl="0" indent="0" algn="l" rtl="0">
              <a:spcBef>
                <a:spcPts val="0"/>
              </a:spcBef>
              <a:spcAft>
                <a:spcPts val="0"/>
              </a:spcAft>
              <a:buNone/>
            </a:pPr>
            <a:r>
              <a:rPr lang="de-CH" dirty="0" err="1"/>
              <a:t>There</a:t>
            </a:r>
            <a:r>
              <a:rPr lang="de-CH" dirty="0"/>
              <a:t> </a:t>
            </a:r>
            <a:r>
              <a:rPr lang="de-CH" dirty="0" err="1"/>
              <a:t>reason</a:t>
            </a:r>
            <a:r>
              <a:rPr lang="de-CH" dirty="0"/>
              <a:t> </a:t>
            </a:r>
            <a:r>
              <a:rPr lang="de-CH" dirty="0" err="1"/>
              <a:t>for</a:t>
            </a:r>
            <a:r>
              <a:rPr lang="de-CH" dirty="0"/>
              <a:t> </a:t>
            </a:r>
            <a:r>
              <a:rPr lang="de-CH" dirty="0" err="1"/>
              <a:t>that</a:t>
            </a:r>
            <a:r>
              <a:rPr lang="de-CH" dirty="0"/>
              <a:t> </a:t>
            </a:r>
            <a:r>
              <a:rPr lang="de-CH" dirty="0" err="1"/>
              <a:t>is</a:t>
            </a:r>
            <a:r>
              <a:rPr lang="de-CH" dirty="0"/>
              <a:t> </a:t>
            </a:r>
            <a:r>
              <a:rPr lang="de-CH" dirty="0" err="1"/>
              <a:t>that</a:t>
            </a:r>
            <a:r>
              <a:rPr lang="de-CH" dirty="0"/>
              <a:t> an RSA </a:t>
            </a:r>
            <a:r>
              <a:rPr lang="de-CH" dirty="0" err="1"/>
              <a:t>secret</a:t>
            </a:r>
            <a:r>
              <a:rPr lang="de-CH" dirty="0"/>
              <a:t> </a:t>
            </a:r>
            <a:r>
              <a:rPr lang="de-CH" dirty="0" err="1"/>
              <a:t>key</a:t>
            </a:r>
            <a:r>
              <a:rPr lang="de-CH" dirty="0"/>
              <a:t> </a:t>
            </a:r>
            <a:r>
              <a:rPr lang="de-CH" dirty="0" err="1"/>
              <a:t>is</a:t>
            </a:r>
            <a:r>
              <a:rPr lang="de-CH" dirty="0"/>
              <a:t> </a:t>
            </a:r>
            <a:r>
              <a:rPr lang="de-CH" dirty="0" err="1"/>
              <a:t>substantially</a:t>
            </a:r>
            <a:r>
              <a:rPr lang="de-CH" dirty="0"/>
              <a:t> different </a:t>
            </a:r>
            <a:r>
              <a:rPr lang="de-CH" dirty="0" err="1"/>
              <a:t>from</a:t>
            </a:r>
            <a:r>
              <a:rPr lang="de-CH" dirty="0"/>
              <a:t> a </a:t>
            </a:r>
            <a:r>
              <a:rPr lang="de-CH" dirty="0" err="1"/>
              <a:t>penguin</a:t>
            </a:r>
            <a:r>
              <a:rPr lang="de-CH" dirty="0"/>
              <a:t>.</a:t>
            </a:r>
          </a:p>
          <a:p>
            <a:pPr marL="0" lvl="0" indent="0" algn="l" rtl="0">
              <a:spcBef>
                <a:spcPts val="0"/>
              </a:spcBef>
              <a:spcAft>
                <a:spcPts val="0"/>
              </a:spcAft>
              <a:buNone/>
            </a:pPr>
            <a:r>
              <a:rPr lang="de-CH" dirty="0" err="1"/>
              <a:t>If</a:t>
            </a:r>
            <a:r>
              <a:rPr lang="de-CH" dirty="0"/>
              <a:t> </a:t>
            </a:r>
            <a:r>
              <a:rPr lang="de-CH" dirty="0" err="1"/>
              <a:t>you</a:t>
            </a:r>
            <a:r>
              <a:rPr lang="de-CH" dirty="0"/>
              <a:t> </a:t>
            </a:r>
            <a:r>
              <a:rPr lang="de-CH" dirty="0" err="1"/>
              <a:t>encrypt</a:t>
            </a:r>
            <a:r>
              <a:rPr lang="de-CH" dirty="0"/>
              <a:t> a </a:t>
            </a:r>
            <a:r>
              <a:rPr lang="de-CH" dirty="0" err="1"/>
              <a:t>secret</a:t>
            </a:r>
            <a:r>
              <a:rPr lang="de-CH" dirty="0"/>
              <a:t> </a:t>
            </a:r>
            <a:r>
              <a:rPr lang="de-CH" dirty="0" err="1"/>
              <a:t>key</a:t>
            </a:r>
            <a:r>
              <a:rPr lang="de-CH" dirty="0"/>
              <a:t> </a:t>
            </a:r>
            <a:r>
              <a:rPr lang="de-CH" dirty="0" err="1"/>
              <a:t>with</a:t>
            </a:r>
            <a:r>
              <a:rPr lang="de-CH" dirty="0"/>
              <a:t> AES-ECB, </a:t>
            </a:r>
            <a:r>
              <a:rPr lang="de-CH" dirty="0" err="1"/>
              <a:t>you</a:t>
            </a:r>
            <a:r>
              <a:rPr lang="de-CH" dirty="0"/>
              <a:t> also </a:t>
            </a:r>
            <a:r>
              <a:rPr lang="de-CH" dirty="0" err="1"/>
              <a:t>split</a:t>
            </a:r>
            <a:r>
              <a:rPr lang="de-CH" dirty="0"/>
              <a:t> </a:t>
            </a:r>
            <a:r>
              <a:rPr lang="de-CH" dirty="0" err="1"/>
              <a:t>it</a:t>
            </a:r>
            <a:r>
              <a:rPr lang="de-CH" dirty="0"/>
              <a:t> </a:t>
            </a:r>
            <a:r>
              <a:rPr lang="de-CH" dirty="0" err="1"/>
              <a:t>into</a:t>
            </a:r>
            <a:r>
              <a:rPr lang="de-CH" dirty="0"/>
              <a:t> </a:t>
            </a:r>
            <a:r>
              <a:rPr lang="de-CH" dirty="0" err="1"/>
              <a:t>blocks</a:t>
            </a:r>
            <a:r>
              <a:rPr lang="de-CH" dirty="0"/>
              <a:t> and </a:t>
            </a:r>
            <a:r>
              <a:rPr lang="de-CH" dirty="0" err="1"/>
              <a:t>encrypt</a:t>
            </a:r>
            <a:r>
              <a:rPr lang="de-CH" dirty="0"/>
              <a:t> </a:t>
            </a:r>
            <a:r>
              <a:rPr lang="de-CH" dirty="0" err="1"/>
              <a:t>them</a:t>
            </a:r>
            <a:r>
              <a:rPr lang="de-CH" dirty="0"/>
              <a:t> </a:t>
            </a:r>
            <a:r>
              <a:rPr lang="de-CH" dirty="0" err="1"/>
              <a:t>individually</a:t>
            </a:r>
            <a:r>
              <a:rPr lang="de-CH" dirty="0"/>
              <a:t>.</a:t>
            </a:r>
          </a:p>
          <a:p>
            <a:pPr marL="0" lvl="0" indent="0" algn="l" rtl="0">
              <a:spcBef>
                <a:spcPts val="0"/>
              </a:spcBef>
              <a:spcAft>
                <a:spcPts val="0"/>
              </a:spcAft>
              <a:buNone/>
            </a:pPr>
            <a:r>
              <a:rPr lang="de-CH" dirty="0" err="1"/>
              <a:t>However</a:t>
            </a:r>
            <a:r>
              <a:rPr lang="de-CH" dirty="0"/>
              <a:t>, </a:t>
            </a:r>
            <a:r>
              <a:rPr lang="de-CH" dirty="0" err="1"/>
              <a:t>the</a:t>
            </a:r>
            <a:r>
              <a:rPr lang="de-CH" dirty="0"/>
              <a:t> </a:t>
            </a:r>
            <a:r>
              <a:rPr lang="de-CH" dirty="0" err="1"/>
              <a:t>secret</a:t>
            </a:r>
            <a:r>
              <a:rPr lang="de-CH" dirty="0"/>
              <a:t> </a:t>
            </a:r>
            <a:r>
              <a:rPr lang="de-CH" dirty="0" err="1"/>
              <a:t>has</a:t>
            </a:r>
            <a:r>
              <a:rPr lang="de-CH" dirty="0"/>
              <a:t> high </a:t>
            </a:r>
            <a:r>
              <a:rPr lang="de-CH" dirty="0" err="1"/>
              <a:t>entropy</a:t>
            </a:r>
            <a:r>
              <a:rPr lang="de-CH" dirty="0"/>
              <a:t> </a:t>
            </a:r>
            <a:r>
              <a:rPr lang="de-CH" dirty="0" err="1"/>
              <a:t>unlike</a:t>
            </a:r>
            <a:r>
              <a:rPr lang="de-CH" dirty="0"/>
              <a:t> </a:t>
            </a:r>
            <a:r>
              <a:rPr lang="de-CH" dirty="0" err="1"/>
              <a:t>the</a:t>
            </a:r>
            <a:r>
              <a:rPr lang="de-CH" dirty="0"/>
              <a:t> </a:t>
            </a:r>
            <a:r>
              <a:rPr lang="de-CH" dirty="0" err="1"/>
              <a:t>penguin</a:t>
            </a:r>
            <a:r>
              <a:rPr lang="de-CH" dirty="0"/>
              <a:t> </a:t>
            </a:r>
            <a:r>
              <a:rPr lang="de-CH" dirty="0" err="1"/>
              <a:t>that</a:t>
            </a:r>
            <a:r>
              <a:rPr lang="de-CH" dirty="0"/>
              <a:t> </a:t>
            </a:r>
            <a:r>
              <a:rPr lang="de-CH" dirty="0" err="1"/>
              <a:t>repeats</a:t>
            </a:r>
            <a:r>
              <a:rPr lang="de-CH" dirty="0"/>
              <a:t> same </a:t>
            </a:r>
            <a:r>
              <a:rPr lang="de-CH" dirty="0" err="1"/>
              <a:t>blocks</a:t>
            </a:r>
            <a:r>
              <a:rPr lang="de-CH" dirty="0"/>
              <a:t> </a:t>
            </a:r>
            <a:r>
              <a:rPr lang="de-CH" dirty="0" err="1"/>
              <a:t>of</a:t>
            </a:r>
            <a:r>
              <a:rPr lang="de-CH" dirty="0"/>
              <a:t> </a:t>
            </a:r>
            <a:r>
              <a:rPr lang="de-CH" dirty="0" err="1"/>
              <a:t>pixels</a:t>
            </a:r>
            <a:r>
              <a:rPr lang="de-CH" dirty="0"/>
              <a:t>.</a:t>
            </a:r>
          </a:p>
          <a:p>
            <a:pPr marL="0" lvl="0" indent="0" algn="l" rtl="0">
              <a:spcBef>
                <a:spcPts val="0"/>
              </a:spcBef>
              <a:spcAft>
                <a:spcPts val="0"/>
              </a:spcAft>
              <a:buNone/>
            </a:pPr>
            <a:r>
              <a:rPr lang="de-CH" dirty="0"/>
              <a:t>Thus, all </a:t>
            </a:r>
            <a:r>
              <a:rPr lang="de-CH" dirty="0" err="1"/>
              <a:t>blocks</a:t>
            </a:r>
            <a:r>
              <a:rPr lang="de-CH" dirty="0"/>
              <a:t> </a:t>
            </a:r>
            <a:r>
              <a:rPr lang="de-CH" dirty="0" err="1"/>
              <a:t>of</a:t>
            </a:r>
            <a:r>
              <a:rPr lang="de-CH" dirty="0"/>
              <a:t> </a:t>
            </a:r>
            <a:r>
              <a:rPr lang="de-CH" dirty="0" err="1"/>
              <a:t>the</a:t>
            </a:r>
            <a:r>
              <a:rPr lang="de-CH" dirty="0"/>
              <a:t> </a:t>
            </a:r>
            <a:r>
              <a:rPr lang="de-CH" dirty="0" err="1"/>
              <a:t>secret</a:t>
            </a:r>
            <a:r>
              <a:rPr lang="de-CH" dirty="0"/>
              <a:t> </a:t>
            </a:r>
            <a:r>
              <a:rPr lang="de-CH" dirty="0" err="1"/>
              <a:t>key</a:t>
            </a:r>
            <a:r>
              <a:rPr lang="de-CH" dirty="0"/>
              <a:t> </a:t>
            </a:r>
            <a:r>
              <a:rPr lang="de-CH" dirty="0" err="1"/>
              <a:t>are</a:t>
            </a:r>
            <a:r>
              <a:rPr lang="de-CH" dirty="0"/>
              <a:t> different </a:t>
            </a:r>
            <a:r>
              <a:rPr lang="de-CH" dirty="0" err="1"/>
              <a:t>with</a:t>
            </a:r>
            <a:r>
              <a:rPr lang="de-CH" dirty="0"/>
              <a:t> </a:t>
            </a:r>
            <a:r>
              <a:rPr lang="de-CH" dirty="0" err="1"/>
              <a:t>overwhelming</a:t>
            </a:r>
            <a:r>
              <a:rPr lang="de-CH" dirty="0"/>
              <a:t> </a:t>
            </a:r>
            <a:r>
              <a:rPr lang="de-CH" dirty="0" err="1"/>
              <a:t>probability</a:t>
            </a:r>
            <a:r>
              <a:rPr lang="de-CH" dirty="0"/>
              <a:t>. </a:t>
            </a:r>
          </a:p>
          <a:p>
            <a:pPr marL="0" lvl="0" indent="0" algn="l" rtl="0">
              <a:spcBef>
                <a:spcPts val="0"/>
              </a:spcBef>
              <a:spcAft>
                <a:spcPts val="0"/>
              </a:spcAft>
              <a:buNone/>
            </a:pPr>
            <a:r>
              <a:rPr lang="de-CH" dirty="0" err="1"/>
              <a:t>Since</a:t>
            </a:r>
            <a:r>
              <a:rPr lang="de-CH" dirty="0"/>
              <a:t> AES-ECB </a:t>
            </a:r>
            <a:r>
              <a:rPr lang="de-CH" dirty="0" err="1"/>
              <a:t>is</a:t>
            </a:r>
            <a:r>
              <a:rPr lang="de-CH" dirty="0"/>
              <a:t> still a pseudo-</a:t>
            </a:r>
            <a:r>
              <a:rPr lang="de-CH" dirty="0" err="1"/>
              <a:t>random</a:t>
            </a:r>
            <a:r>
              <a:rPr lang="de-CH" dirty="0"/>
              <a:t> </a:t>
            </a:r>
            <a:r>
              <a:rPr lang="de-CH" dirty="0" err="1"/>
              <a:t>permutation</a:t>
            </a:r>
            <a:r>
              <a:rPr lang="de-CH" dirty="0"/>
              <a:t> </a:t>
            </a:r>
            <a:r>
              <a:rPr lang="de-CH" dirty="0" err="1"/>
              <a:t>you</a:t>
            </a:r>
            <a:r>
              <a:rPr lang="de-CH" dirty="0"/>
              <a:t> </a:t>
            </a:r>
            <a:r>
              <a:rPr lang="de-CH" dirty="0" err="1"/>
              <a:t>cannot</a:t>
            </a:r>
            <a:r>
              <a:rPr lang="de-CH" dirty="0"/>
              <a:t> </a:t>
            </a:r>
            <a:r>
              <a:rPr lang="de-CH" dirty="0" err="1"/>
              <a:t>infer</a:t>
            </a:r>
            <a:r>
              <a:rPr lang="de-CH" dirty="0"/>
              <a:t> </a:t>
            </a:r>
            <a:r>
              <a:rPr lang="de-CH" dirty="0" err="1"/>
              <a:t>anything</a:t>
            </a:r>
            <a:r>
              <a:rPr lang="de-CH" dirty="0"/>
              <a:t> </a:t>
            </a:r>
            <a:r>
              <a:rPr lang="de-CH" dirty="0" err="1"/>
              <a:t>about</a:t>
            </a:r>
            <a:r>
              <a:rPr lang="de-CH" dirty="0"/>
              <a:t> </a:t>
            </a:r>
            <a:r>
              <a:rPr lang="de-CH" dirty="0" err="1"/>
              <a:t>the</a:t>
            </a:r>
            <a:r>
              <a:rPr lang="de-CH" dirty="0"/>
              <a:t> </a:t>
            </a:r>
            <a:r>
              <a:rPr lang="de-CH" dirty="0" err="1"/>
              <a:t>plaintext</a:t>
            </a:r>
            <a:r>
              <a:rPr lang="de-CH" dirty="0"/>
              <a:t> </a:t>
            </a:r>
            <a:r>
              <a:rPr lang="de-CH" dirty="0" err="1"/>
              <a:t>from</a:t>
            </a:r>
            <a:r>
              <a:rPr lang="de-CH" dirty="0"/>
              <a:t> </a:t>
            </a:r>
            <a:r>
              <a:rPr lang="de-CH" dirty="0" err="1"/>
              <a:t>the</a:t>
            </a:r>
            <a:r>
              <a:rPr lang="de-CH" dirty="0"/>
              <a:t> </a:t>
            </a:r>
            <a:r>
              <a:rPr lang="de-CH" dirty="0" err="1"/>
              <a:t>ciphertext</a:t>
            </a:r>
            <a:r>
              <a:rPr lang="de-CH" dirty="0"/>
              <a:t> </a:t>
            </a:r>
            <a:r>
              <a:rPr lang="de-CH" dirty="0" err="1"/>
              <a:t>blocks</a:t>
            </a:r>
            <a:r>
              <a:rPr lang="de-CH" dirty="0"/>
              <a:t> </a:t>
            </a:r>
            <a:r>
              <a:rPr lang="de-CH" dirty="0" err="1"/>
              <a:t>without</a:t>
            </a:r>
            <a:r>
              <a:rPr lang="de-CH" dirty="0"/>
              <a:t> </a:t>
            </a:r>
            <a:r>
              <a:rPr lang="de-CH" dirty="0" err="1"/>
              <a:t>breaking</a:t>
            </a:r>
            <a:r>
              <a:rPr lang="de-CH" dirty="0"/>
              <a:t> AES.</a:t>
            </a:r>
          </a:p>
          <a:p>
            <a:pPr marL="0" lvl="0" indent="0" algn="l" rtl="0">
              <a:spcBef>
                <a:spcPts val="0"/>
              </a:spcBef>
              <a:spcAft>
                <a:spcPts val="0"/>
              </a:spcAft>
              <a:buNone/>
            </a:pPr>
            <a:r>
              <a:rPr lang="de-CH" dirty="0"/>
              <a:t>So </a:t>
            </a:r>
            <a:r>
              <a:rPr lang="de-CH" dirty="0" err="1"/>
              <a:t>the</a:t>
            </a:r>
            <a:r>
              <a:rPr lang="de-CH" dirty="0"/>
              <a:t> </a:t>
            </a:r>
            <a:r>
              <a:rPr lang="de-CH" dirty="0" err="1"/>
              <a:t>problem</a:t>
            </a:r>
            <a:r>
              <a:rPr lang="de-CH" dirty="0"/>
              <a:t> </a:t>
            </a:r>
            <a:r>
              <a:rPr lang="de-CH" dirty="0" err="1"/>
              <a:t>is</a:t>
            </a:r>
            <a:r>
              <a:rPr lang="de-CH" dirty="0"/>
              <a:t> not, </a:t>
            </a:r>
            <a:r>
              <a:rPr lang="de-CH" dirty="0" err="1"/>
              <a:t>that</a:t>
            </a:r>
            <a:r>
              <a:rPr lang="de-CH" dirty="0"/>
              <a:t> AES-ECB </a:t>
            </a:r>
            <a:r>
              <a:rPr lang="de-CH" dirty="0" err="1"/>
              <a:t>is</a:t>
            </a:r>
            <a:r>
              <a:rPr lang="de-CH" dirty="0"/>
              <a:t> </a:t>
            </a:r>
            <a:r>
              <a:rPr lang="de-CH" dirty="0" err="1"/>
              <a:t>deterministic</a:t>
            </a:r>
            <a:r>
              <a:rPr lang="de-CH" dirty="0"/>
              <a:t>.</a:t>
            </a:r>
          </a:p>
          <a:p>
            <a:pPr marL="0" lvl="0" indent="0" algn="l" rtl="0">
              <a:spcBef>
                <a:spcPts val="0"/>
              </a:spcBef>
              <a:spcAft>
                <a:spcPts val="0"/>
              </a:spcAft>
              <a:buNone/>
            </a:pPr>
            <a:endParaRPr lang="de-CH" dirty="0"/>
          </a:p>
          <a:p>
            <a:pPr marL="0" lvl="0" indent="0" algn="l" rtl="0">
              <a:spcBef>
                <a:spcPts val="0"/>
              </a:spcBef>
              <a:spcAft>
                <a:spcPts val="0"/>
              </a:spcAft>
              <a:buNone/>
            </a:pPr>
            <a:r>
              <a:rPr lang="de-CH" dirty="0" err="1"/>
              <a:t>However</a:t>
            </a:r>
            <a:r>
              <a:rPr lang="de-CH" dirty="0"/>
              <a:t> </a:t>
            </a:r>
            <a:r>
              <a:rPr lang="de-CH" dirty="0" err="1"/>
              <a:t>what</a:t>
            </a:r>
            <a:r>
              <a:rPr lang="de-CH" dirty="0"/>
              <a:t> </a:t>
            </a:r>
            <a:r>
              <a:rPr lang="de-CH" dirty="0" err="1"/>
              <a:t>we</a:t>
            </a:r>
            <a:r>
              <a:rPr lang="de-CH" dirty="0"/>
              <a:t> </a:t>
            </a:r>
            <a:r>
              <a:rPr lang="de-CH" dirty="0" err="1"/>
              <a:t>can</a:t>
            </a:r>
            <a:r>
              <a:rPr lang="de-CH" dirty="0"/>
              <a:t> </a:t>
            </a:r>
            <a:r>
              <a:rPr lang="de-CH" dirty="0" err="1"/>
              <a:t>exploit</a:t>
            </a:r>
            <a:r>
              <a:rPr lang="de-CH" dirty="0"/>
              <a:t> </a:t>
            </a:r>
            <a:r>
              <a:rPr lang="de-CH" dirty="0" err="1"/>
              <a:t>is</a:t>
            </a:r>
            <a:r>
              <a:rPr lang="de-CH" dirty="0"/>
              <a:t> </a:t>
            </a:r>
            <a:r>
              <a:rPr lang="de-CH" dirty="0" err="1"/>
              <a:t>that</a:t>
            </a:r>
            <a:r>
              <a:rPr lang="de-CH" dirty="0"/>
              <a:t> </a:t>
            </a:r>
            <a:r>
              <a:rPr lang="de-CH" dirty="0" err="1"/>
              <a:t>blocks</a:t>
            </a:r>
            <a:r>
              <a:rPr lang="de-CH" dirty="0"/>
              <a:t> </a:t>
            </a:r>
            <a:r>
              <a:rPr lang="de-CH" dirty="0" err="1"/>
              <a:t>are</a:t>
            </a:r>
            <a:r>
              <a:rPr lang="de-CH" dirty="0"/>
              <a:t> </a:t>
            </a:r>
            <a:r>
              <a:rPr lang="de-CH" dirty="0" err="1"/>
              <a:t>encrypted</a:t>
            </a:r>
            <a:r>
              <a:rPr lang="de-CH" dirty="0"/>
              <a:t> </a:t>
            </a:r>
            <a:r>
              <a:rPr lang="de-CH" dirty="0" err="1"/>
              <a:t>independently</a:t>
            </a:r>
            <a:r>
              <a:rPr lang="de-CH" dirty="0"/>
              <a:t>!</a:t>
            </a:r>
          </a:p>
          <a:p>
            <a:pPr marL="0" lvl="0" indent="0" algn="l" rtl="0">
              <a:spcBef>
                <a:spcPts val="0"/>
              </a:spcBef>
              <a:spcAft>
                <a:spcPts val="0"/>
              </a:spcAft>
              <a:buNone/>
            </a:pPr>
            <a:r>
              <a:rPr lang="de-CH" dirty="0"/>
              <a:t>T</a:t>
            </a:r>
            <a:r>
              <a:rPr lang="de-CH" b="0" dirty="0"/>
              <a:t>he </a:t>
            </a:r>
            <a:r>
              <a:rPr lang="de-CH" dirty="0" err="1"/>
              <a:t>garbling</a:t>
            </a:r>
            <a:r>
              <a:rPr lang="de-CH" dirty="0"/>
              <a:t> </a:t>
            </a:r>
            <a:r>
              <a:rPr lang="de-CH" dirty="0" err="1"/>
              <a:t>of</a:t>
            </a:r>
            <a:r>
              <a:rPr lang="de-CH" dirty="0"/>
              <a:t> a </a:t>
            </a:r>
            <a:r>
              <a:rPr lang="de-CH" dirty="0" err="1"/>
              <a:t>single</a:t>
            </a:r>
            <a:r>
              <a:rPr lang="de-CH" dirty="0"/>
              <a:t> </a:t>
            </a:r>
            <a:r>
              <a:rPr lang="de-CH" dirty="0" err="1"/>
              <a:t>ciphertext</a:t>
            </a:r>
            <a:r>
              <a:rPr lang="de-CH" dirty="0"/>
              <a:t> block </a:t>
            </a:r>
            <a:r>
              <a:rPr lang="de-CH" dirty="0" err="1"/>
              <a:t>propagates</a:t>
            </a:r>
            <a:r>
              <a:rPr lang="de-CH" dirty="0"/>
              <a:t> and </a:t>
            </a:r>
            <a:r>
              <a:rPr lang="de-CH" dirty="0" err="1"/>
              <a:t>garbles</a:t>
            </a:r>
            <a:r>
              <a:rPr lang="de-CH" dirty="0"/>
              <a:t> a </a:t>
            </a:r>
            <a:r>
              <a:rPr lang="de-CH" dirty="0" err="1"/>
              <a:t>single</a:t>
            </a:r>
            <a:r>
              <a:rPr lang="de-CH" dirty="0"/>
              <a:t> </a:t>
            </a:r>
            <a:r>
              <a:rPr lang="de-CH" dirty="0" err="1"/>
              <a:t>plaintext</a:t>
            </a:r>
            <a:r>
              <a:rPr lang="de-CH" dirty="0"/>
              <a:t> block </a:t>
            </a:r>
            <a:r>
              <a:rPr lang="de-CH" dirty="0" err="1"/>
              <a:t>without</a:t>
            </a:r>
            <a:r>
              <a:rPr lang="de-CH" dirty="0"/>
              <a:t> </a:t>
            </a:r>
            <a:r>
              <a:rPr lang="de-CH" dirty="0" err="1"/>
              <a:t>affecting</a:t>
            </a:r>
            <a:r>
              <a:rPr lang="de-CH" dirty="0"/>
              <a:t> </a:t>
            </a:r>
            <a:r>
              <a:rPr lang="de-CH" dirty="0" err="1"/>
              <a:t>the</a:t>
            </a:r>
            <a:r>
              <a:rPr lang="de-CH" dirty="0"/>
              <a:t> </a:t>
            </a:r>
            <a:r>
              <a:rPr lang="de-CH" dirty="0" err="1"/>
              <a:t>rest</a:t>
            </a:r>
            <a:r>
              <a:rPr lang="de-CH" dirty="0"/>
              <a:t> </a:t>
            </a:r>
            <a:r>
              <a:rPr lang="de-CH" dirty="0" err="1"/>
              <a:t>of</a:t>
            </a:r>
            <a:r>
              <a:rPr lang="de-CH" dirty="0"/>
              <a:t> </a:t>
            </a:r>
            <a:r>
              <a:rPr lang="de-CH" dirty="0" err="1"/>
              <a:t>the</a:t>
            </a:r>
            <a:r>
              <a:rPr lang="de-CH" dirty="0"/>
              <a:t> </a:t>
            </a:r>
            <a:r>
              <a:rPr lang="de-CH" dirty="0" err="1"/>
              <a:t>plaintext</a:t>
            </a:r>
            <a:r>
              <a:rPr lang="de-CH" dirty="0"/>
              <a:t>.</a:t>
            </a:r>
          </a:p>
          <a:p>
            <a:pPr marL="0" lvl="0" indent="0" algn="l" rtl="0">
              <a:spcBef>
                <a:spcPts val="0"/>
              </a:spcBef>
              <a:spcAft>
                <a:spcPts val="0"/>
              </a:spcAft>
              <a:buNone/>
            </a:pPr>
            <a:r>
              <a:rPr lang="de-CH" dirty="0"/>
              <a:t>In </a:t>
            </a:r>
            <a:r>
              <a:rPr lang="de-CH" dirty="0" err="1"/>
              <a:t>other</a:t>
            </a:r>
            <a:r>
              <a:rPr lang="de-CH" dirty="0"/>
              <a:t> </a:t>
            </a:r>
            <a:r>
              <a:rPr lang="de-CH" dirty="0" err="1"/>
              <a:t>words</a:t>
            </a:r>
            <a:r>
              <a:rPr lang="de-CH" dirty="0"/>
              <a:t>, </a:t>
            </a:r>
            <a:r>
              <a:rPr lang="de-CH" dirty="0" err="1"/>
              <a:t>the</a:t>
            </a:r>
            <a:r>
              <a:rPr lang="de-CH" dirty="0"/>
              <a:t> </a:t>
            </a:r>
            <a:r>
              <a:rPr lang="de-CH" dirty="0" err="1"/>
              <a:t>cipher</a:t>
            </a:r>
            <a:r>
              <a:rPr lang="de-CH" dirty="0"/>
              <a:t> </a:t>
            </a:r>
            <a:r>
              <a:rPr lang="de-CH" dirty="0" err="1"/>
              <a:t>is</a:t>
            </a:r>
            <a:r>
              <a:rPr lang="de-CH" dirty="0"/>
              <a:t> </a:t>
            </a:r>
            <a:r>
              <a:rPr lang="de-CH" dirty="0" err="1"/>
              <a:t>malleable</a:t>
            </a:r>
            <a:r>
              <a:rPr lang="de-CH" dirty="0"/>
              <a:t>.</a:t>
            </a:r>
          </a:p>
          <a:p>
            <a:pPr marL="0" lvl="0" indent="0" algn="l" rtl="0">
              <a:spcBef>
                <a:spcPts val="0"/>
              </a:spcBef>
              <a:spcAft>
                <a:spcPts val="0"/>
              </a:spcAft>
              <a:buNone/>
            </a:pPr>
            <a:endParaRPr lang="de-CH" dirty="0"/>
          </a:p>
          <a:p>
            <a:pPr marL="0" lvl="0" indent="0" algn="l" rtl="0">
              <a:spcBef>
                <a:spcPts val="0"/>
              </a:spcBef>
              <a:spcAft>
                <a:spcPts val="0"/>
              </a:spcAft>
              <a:buNone/>
            </a:pPr>
            <a:r>
              <a:rPr lang="de-CH" dirty="0"/>
              <a:t>The </a:t>
            </a:r>
            <a:r>
              <a:rPr lang="de-CH" dirty="0" err="1"/>
              <a:t>idea</a:t>
            </a:r>
            <a:r>
              <a:rPr lang="de-CH" dirty="0"/>
              <a:t> </a:t>
            </a:r>
            <a:r>
              <a:rPr lang="de-CH" dirty="0" err="1"/>
              <a:t>for</a:t>
            </a:r>
            <a:r>
              <a:rPr lang="de-CH" dirty="0"/>
              <a:t> </a:t>
            </a:r>
            <a:r>
              <a:rPr lang="de-CH" dirty="0" err="1"/>
              <a:t>our</a:t>
            </a:r>
            <a:r>
              <a:rPr lang="de-CH" dirty="0"/>
              <a:t> </a:t>
            </a:r>
            <a:r>
              <a:rPr lang="de-CH" dirty="0" err="1"/>
              <a:t>key</a:t>
            </a:r>
            <a:r>
              <a:rPr lang="de-CH" dirty="0"/>
              <a:t> </a:t>
            </a:r>
            <a:r>
              <a:rPr lang="de-CH" dirty="0" err="1"/>
              <a:t>recovery</a:t>
            </a:r>
            <a:r>
              <a:rPr lang="de-CH" dirty="0"/>
              <a:t> </a:t>
            </a:r>
            <a:r>
              <a:rPr lang="de-CH" dirty="0" err="1"/>
              <a:t>attack</a:t>
            </a:r>
            <a:r>
              <a:rPr lang="de-CH" dirty="0"/>
              <a:t> </a:t>
            </a:r>
            <a:r>
              <a:rPr lang="de-CH" dirty="0" err="1"/>
              <a:t>is</a:t>
            </a:r>
            <a:r>
              <a:rPr lang="de-CH" dirty="0"/>
              <a:t> </a:t>
            </a:r>
            <a:r>
              <a:rPr lang="de-CH" dirty="0" err="1"/>
              <a:t>to</a:t>
            </a:r>
            <a:r>
              <a:rPr lang="de-CH" dirty="0"/>
              <a:t> </a:t>
            </a:r>
            <a:r>
              <a:rPr lang="de-CH" dirty="0" err="1"/>
              <a:t>garble</a:t>
            </a:r>
            <a:r>
              <a:rPr lang="de-CH" dirty="0"/>
              <a:t> </a:t>
            </a:r>
            <a:r>
              <a:rPr lang="de-CH" dirty="0" err="1"/>
              <a:t>part</a:t>
            </a:r>
            <a:r>
              <a:rPr lang="de-CH" dirty="0"/>
              <a:t> </a:t>
            </a:r>
            <a:r>
              <a:rPr lang="de-CH" dirty="0" err="1"/>
              <a:t>of</a:t>
            </a:r>
            <a:r>
              <a:rPr lang="de-CH" dirty="0"/>
              <a:t> </a:t>
            </a:r>
            <a:r>
              <a:rPr lang="de-CH" dirty="0" err="1"/>
              <a:t>the</a:t>
            </a:r>
            <a:r>
              <a:rPr lang="de-CH" dirty="0"/>
              <a:t> RSA </a:t>
            </a:r>
            <a:r>
              <a:rPr lang="de-CH" dirty="0" err="1"/>
              <a:t>key</a:t>
            </a:r>
            <a:r>
              <a:rPr lang="de-CH" dirty="0"/>
              <a:t> and </a:t>
            </a:r>
            <a:r>
              <a:rPr lang="de-CH" dirty="0" err="1"/>
              <a:t>observe</a:t>
            </a:r>
            <a:r>
              <a:rPr lang="de-CH" dirty="0"/>
              <a:t> </a:t>
            </a:r>
            <a:r>
              <a:rPr lang="de-CH" dirty="0" err="1"/>
              <a:t>how</a:t>
            </a:r>
            <a:r>
              <a:rPr lang="de-CH" dirty="0"/>
              <a:t> </a:t>
            </a:r>
            <a:r>
              <a:rPr lang="de-CH" dirty="0" err="1"/>
              <a:t>the</a:t>
            </a:r>
            <a:r>
              <a:rPr lang="de-CH" dirty="0"/>
              <a:t> </a:t>
            </a:r>
            <a:r>
              <a:rPr lang="de-CH" dirty="0" err="1"/>
              <a:t>client</a:t>
            </a:r>
            <a:r>
              <a:rPr lang="de-CH" dirty="0"/>
              <a:t> </a:t>
            </a:r>
            <a:r>
              <a:rPr lang="de-CH" dirty="0" err="1"/>
              <a:t>uses</a:t>
            </a:r>
            <a:r>
              <a:rPr lang="de-CH" dirty="0"/>
              <a:t> </a:t>
            </a:r>
            <a:r>
              <a:rPr lang="de-CH" dirty="0" err="1"/>
              <a:t>it</a:t>
            </a:r>
            <a:r>
              <a:rPr lang="de-CH" dirty="0"/>
              <a:t> </a:t>
            </a:r>
            <a:r>
              <a:rPr lang="de-CH" dirty="0" err="1"/>
              <a:t>to</a:t>
            </a:r>
            <a:r>
              <a:rPr lang="de-CH" dirty="0"/>
              <a:t> </a:t>
            </a:r>
            <a:r>
              <a:rPr lang="de-CH" dirty="0" err="1"/>
              <a:t>learn</a:t>
            </a:r>
            <a:r>
              <a:rPr lang="de-CH" dirty="0"/>
              <a:t> </a:t>
            </a:r>
            <a:r>
              <a:rPr lang="de-CH" dirty="0" err="1"/>
              <a:t>something</a:t>
            </a:r>
            <a:r>
              <a:rPr lang="de-CH" dirty="0"/>
              <a:t> </a:t>
            </a:r>
            <a:r>
              <a:rPr lang="de-CH" dirty="0" err="1"/>
              <a:t>about</a:t>
            </a:r>
            <a:r>
              <a:rPr lang="de-CH" dirty="0"/>
              <a:t> </a:t>
            </a:r>
            <a:r>
              <a:rPr lang="de-CH" dirty="0" err="1"/>
              <a:t>the</a:t>
            </a:r>
            <a:r>
              <a:rPr lang="de-CH" dirty="0"/>
              <a:t> </a:t>
            </a:r>
            <a:r>
              <a:rPr lang="de-CH" dirty="0" err="1"/>
              <a:t>preserved</a:t>
            </a:r>
            <a:r>
              <a:rPr lang="de-CH" dirty="0"/>
              <a:t> </a:t>
            </a:r>
            <a:r>
              <a:rPr lang="de-CH" dirty="0" err="1"/>
              <a:t>parts</a:t>
            </a:r>
            <a:r>
              <a:rPr lang="de-CH" dirty="0"/>
              <a:t> </a:t>
            </a:r>
            <a:r>
              <a:rPr lang="de-CH" dirty="0" err="1"/>
              <a:t>of</a:t>
            </a:r>
            <a:r>
              <a:rPr lang="de-CH" dirty="0"/>
              <a:t> </a:t>
            </a:r>
            <a:r>
              <a:rPr lang="de-CH" dirty="0" err="1"/>
              <a:t>the</a:t>
            </a:r>
            <a:r>
              <a:rPr lang="de-CH" dirty="0"/>
              <a:t> </a:t>
            </a:r>
            <a:r>
              <a:rPr lang="de-CH" dirty="0" err="1"/>
              <a:t>secret</a:t>
            </a:r>
            <a:r>
              <a:rPr lang="de-CH" dirty="0"/>
              <a:t> </a:t>
            </a:r>
            <a:r>
              <a:rPr lang="de-CH" dirty="0" err="1"/>
              <a:t>key</a:t>
            </a:r>
            <a:r>
              <a:rPr lang="de-CH" dirty="0"/>
              <a:t>.</a:t>
            </a:r>
          </a:p>
          <a:p>
            <a:pPr marL="0" lvl="0" indent="0" algn="l" rtl="0">
              <a:spcBef>
                <a:spcPts val="0"/>
              </a:spcBef>
              <a:spcAft>
                <a:spcPts val="0"/>
              </a:spcAft>
              <a:buNone/>
            </a:pPr>
            <a:r>
              <a:rPr lang="de-CH" dirty="0"/>
              <a:t>But </a:t>
            </a:r>
            <a:r>
              <a:rPr lang="de-CH" dirty="0" err="1"/>
              <a:t>how</a:t>
            </a:r>
            <a:r>
              <a:rPr lang="de-CH" dirty="0"/>
              <a:t> </a:t>
            </a:r>
            <a:r>
              <a:rPr lang="de-CH" dirty="0" err="1"/>
              <a:t>can</a:t>
            </a:r>
            <a:r>
              <a:rPr lang="de-CH" dirty="0"/>
              <a:t> </a:t>
            </a:r>
            <a:r>
              <a:rPr lang="de-CH" dirty="0" err="1"/>
              <a:t>we</a:t>
            </a:r>
            <a:r>
              <a:rPr lang="de-CH" dirty="0"/>
              <a:t> </a:t>
            </a:r>
            <a:r>
              <a:rPr lang="de-CH" dirty="0" err="1"/>
              <a:t>observe</a:t>
            </a:r>
            <a:r>
              <a:rPr lang="de-CH" dirty="0"/>
              <a:t> </a:t>
            </a:r>
            <a:r>
              <a:rPr lang="de-CH" dirty="0" err="1"/>
              <a:t>the</a:t>
            </a:r>
            <a:r>
              <a:rPr lang="de-CH" dirty="0"/>
              <a:t> </a:t>
            </a:r>
            <a:r>
              <a:rPr lang="de-CH" dirty="0" err="1"/>
              <a:t>client</a:t>
            </a:r>
            <a:r>
              <a:rPr lang="de-CH" dirty="0"/>
              <a:t> </a:t>
            </a:r>
            <a:r>
              <a:rPr lang="de-CH" dirty="0" err="1"/>
              <a:t>using</a:t>
            </a:r>
            <a:r>
              <a:rPr lang="de-CH" dirty="0"/>
              <a:t> </a:t>
            </a:r>
            <a:r>
              <a:rPr lang="de-CH" dirty="0" err="1"/>
              <a:t>the</a:t>
            </a:r>
            <a:r>
              <a:rPr lang="de-CH" dirty="0"/>
              <a:t> </a:t>
            </a:r>
            <a:r>
              <a:rPr lang="de-CH" dirty="0" err="1"/>
              <a:t>secret</a:t>
            </a:r>
            <a:r>
              <a:rPr lang="de-CH" dirty="0"/>
              <a:t> </a:t>
            </a:r>
            <a:r>
              <a:rPr lang="de-CH" dirty="0" err="1"/>
              <a:t>key</a:t>
            </a:r>
            <a:r>
              <a:rPr lang="de-CH" dirty="0"/>
              <a:t>?</a:t>
            </a:r>
          </a:p>
        </p:txBody>
      </p:sp>
    </p:spTree>
    <p:extLst>
      <p:ext uri="{BB962C8B-B14F-4D97-AF65-F5344CB8AC3E}">
        <p14:creationId xmlns:p14="http://schemas.microsoft.com/office/powerpoint/2010/main" val="253215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7143ef6196_196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7143ef6196_196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Going back to the authentication protocol, we notice it gives us a partial decryption oracle!</a:t>
            </a:r>
          </a:p>
          <a:p>
            <a:pPr marL="0" lvl="0" indent="0" algn="l" rtl="0">
              <a:spcBef>
                <a:spcPts val="0"/>
              </a:spcBef>
              <a:spcAft>
                <a:spcPts val="0"/>
              </a:spcAft>
              <a:buNone/>
            </a:pPr>
            <a:r>
              <a:rPr lang="en-GB" dirty="0"/>
              <a:t>The malicious server picks some ciphertext and, if the client decrypts successfully, get back part of the plaintext that the user recovered in the form of the session id.</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65ade53ff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65ade53ff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talk about the advantages of cloud storage.</a:t>
            </a:r>
          </a:p>
          <a:p>
            <a:pPr marL="0" lvl="0" indent="0" algn="l" rtl="0">
              <a:spcBef>
                <a:spcPts val="0"/>
              </a:spcBef>
              <a:spcAft>
                <a:spcPts val="0"/>
              </a:spcAft>
              <a:buNone/>
            </a:pPr>
            <a:r>
              <a:rPr lang="en-US" dirty="0"/>
              <a:t>Using a cloud storage allows you to outsource storage of your files from your device, such that they are available online, can be accessed from multiple devices and also provides a back-up of your files.</a:t>
            </a:r>
            <a:br>
              <a:rPr lang="en-US" dirty="0"/>
            </a:br>
            <a:r>
              <a:rPr lang="en-US" dirty="0"/>
              <a:t>Additionally, files stored in the cloud, can be easily shared with other people, and many providers even offer real-time collaborative editing of the files.</a:t>
            </a:r>
          </a:p>
          <a:p>
            <a:pPr marL="0" lvl="0" indent="0" algn="l" rtl="0">
              <a:spcBef>
                <a:spcPts val="0"/>
              </a:spcBef>
              <a:spcAft>
                <a:spcPts val="0"/>
              </a:spcAft>
              <a:buNone/>
            </a:pPr>
            <a:r>
              <a:rPr lang="en-US" dirty="0"/>
              <a:t>For these reasons and more, cloud storage has become extremely popular.</a:t>
            </a:r>
          </a:p>
          <a:p>
            <a:pPr marL="0" lvl="0" indent="0" algn="l" rtl="0">
              <a:spcBef>
                <a:spcPts val="0"/>
              </a:spcBef>
              <a:spcAft>
                <a:spcPts val="0"/>
              </a:spcAft>
              <a:buNone/>
            </a:pPr>
            <a:r>
              <a:rPr lang="en-US" dirty="0"/>
              <a:t>However, there is one main drawback: lack of privacy.</a:t>
            </a:r>
          </a:p>
          <a:p>
            <a:pPr marL="0" lvl="0" indent="0" algn="l" rtl="0">
              <a:spcBef>
                <a:spcPts val="0"/>
              </a:spcBef>
              <a:spcAft>
                <a:spcPts val="0"/>
              </a:spcAft>
              <a:buNone/>
            </a:pPr>
            <a:r>
              <a:rPr lang="en-US" dirty="0"/>
              <a:t>Your data is no longer only on your device. Rather it is being transported over a network and stored at a server, neither of which are entities that you necessarily trust.</a:t>
            </a:r>
            <a:br>
              <a:rPr lang="en-US" dirty="0"/>
            </a:br>
            <a:r>
              <a:rPr lang="en-US" dirty="0"/>
              <a:t>For the transport, we have secure channels. Additionally, files are usually encrypted at rest. However, and this is the crucial point, they are usually encrypted with a key known to the service provider. This means that the provider could both view plaintext data and modify it, if they felt so inclined.</a:t>
            </a:r>
          </a:p>
          <a:p>
            <a:pPr marL="0" lvl="0" indent="0" algn="l" rtl="0">
              <a:spcBef>
                <a:spcPts val="0"/>
              </a:spcBef>
              <a:spcAft>
                <a:spcPts val="0"/>
              </a:spcAft>
              <a:buNone/>
            </a:pPr>
            <a:r>
              <a:rPr lang="en-US" dirty="0"/>
              <a:t>The straightforward solution to this is  instead encrypt the files before they are uploaded to the cloud. This is known as “client side encryption” and enables E2EE cloud storage, where only the users who know the keys have access to the plaintext files.</a:t>
            </a:r>
            <a:endParaRPr dirty="0"/>
          </a:p>
        </p:txBody>
      </p:sp>
    </p:spTree>
    <p:extLst>
      <p:ext uri="{BB962C8B-B14F-4D97-AF65-F5344CB8AC3E}">
        <p14:creationId xmlns:p14="http://schemas.microsoft.com/office/powerpoint/2010/main" val="3691112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797b60310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797b60310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Putting this together, the malicious server can modify the encryption of the </a:t>
            </a:r>
            <a:r>
              <a:rPr lang="en-GB" dirty="0" err="1"/>
              <a:t>rsa</a:t>
            </a:r>
            <a:r>
              <a:rPr lang="en-GB" dirty="0"/>
              <a:t> secret key by changing full AES-ECB blocks and then observe the client behaviour using the partial decryption oracle. It turns out that by smartly picking values for the session ID, the cloud provider can do a binary search for the RSA secret key.</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41ea2e7eb3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41ea2e7eb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The impact of this attack is that the malicious cloud provider can recover the RSA secret key in 512 login attempts. This was later improved to 6 and 2 queries.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However, looking at MEGA's key hierarchy, every file is encrypted with its own key so the provider cannot read them.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But it turns out that we can build a second attack to recover the file keys when the adversary already knows the RSA secret key.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The main observation here is that the file keys are also encrypted with AES-ECB under the same key.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So, we can essentially pretend that the file key is an RSA key and cut and paste the file key encryption into the </a:t>
            </a:r>
            <a:r>
              <a:rPr lang="en-GB" dirty="0" err="1"/>
              <a:t>rsa</a:t>
            </a:r>
            <a:r>
              <a:rPr lang="en-GB" dirty="0"/>
              <a:t> secret key ciphertext and learn the decryption through the vulnerable authentication protocol.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1753861db91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1753861db91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CH" dirty="0" err="1"/>
              <a:t>To</a:t>
            </a:r>
            <a:r>
              <a:rPr lang="de-CH" dirty="0"/>
              <a:t> </a:t>
            </a:r>
            <a:r>
              <a:rPr lang="de-CH" dirty="0" err="1"/>
              <a:t>realize</a:t>
            </a:r>
            <a:r>
              <a:rPr lang="de-CH" dirty="0"/>
              <a:t> </a:t>
            </a:r>
            <a:r>
              <a:rPr lang="de-CH" dirty="0" err="1"/>
              <a:t>this</a:t>
            </a:r>
            <a:r>
              <a:rPr lang="de-CH" dirty="0"/>
              <a:t> </a:t>
            </a:r>
            <a:r>
              <a:rPr lang="de-CH" dirty="0" err="1"/>
              <a:t>attack</a:t>
            </a:r>
            <a:r>
              <a:rPr lang="de-CH" dirty="0"/>
              <a:t>, </a:t>
            </a:r>
            <a:r>
              <a:rPr lang="de-CH" dirty="0" err="1"/>
              <a:t>the</a:t>
            </a:r>
            <a:r>
              <a:rPr lang="de-CH" dirty="0"/>
              <a:t> </a:t>
            </a:r>
            <a:r>
              <a:rPr lang="de-CH" dirty="0" err="1"/>
              <a:t>cloud</a:t>
            </a:r>
            <a:r>
              <a:rPr lang="de-CH" dirty="0"/>
              <a:t> </a:t>
            </a:r>
            <a:r>
              <a:rPr lang="de-CH" dirty="0" err="1"/>
              <a:t>provider</a:t>
            </a:r>
            <a:r>
              <a:rPr lang="de-CH" dirty="0"/>
              <a:t> </a:t>
            </a:r>
            <a:r>
              <a:rPr lang="de-CH" dirty="0" err="1"/>
              <a:t>exploits</a:t>
            </a:r>
            <a:r>
              <a:rPr lang="de-CH" dirty="0"/>
              <a:t> </a:t>
            </a:r>
            <a:r>
              <a:rPr lang="de-CH" dirty="0" err="1"/>
              <a:t>that</a:t>
            </a:r>
            <a:r>
              <a:rPr lang="de-CH" dirty="0"/>
              <a:t> </a:t>
            </a:r>
            <a:r>
              <a:rPr lang="de-CH" dirty="0" err="1"/>
              <a:t>the</a:t>
            </a:r>
            <a:r>
              <a:rPr lang="de-CH" dirty="0"/>
              <a:t> same </a:t>
            </a:r>
            <a:r>
              <a:rPr lang="de-CH" dirty="0" err="1"/>
              <a:t>key</a:t>
            </a:r>
            <a:r>
              <a:rPr lang="de-CH" dirty="0"/>
              <a:t> </a:t>
            </a:r>
            <a:r>
              <a:rPr lang="de-CH" dirty="0" err="1"/>
              <a:t>is</a:t>
            </a:r>
            <a:r>
              <a:rPr lang="de-CH" dirty="0"/>
              <a:t> </a:t>
            </a:r>
            <a:r>
              <a:rPr lang="de-CH" dirty="0" err="1"/>
              <a:t>used</a:t>
            </a:r>
            <a:r>
              <a:rPr lang="de-CH" dirty="0"/>
              <a:t> </a:t>
            </a:r>
            <a:r>
              <a:rPr lang="de-CH" dirty="0" err="1"/>
              <a:t>to</a:t>
            </a:r>
            <a:r>
              <a:rPr lang="de-CH" dirty="0"/>
              <a:t> </a:t>
            </a:r>
            <a:r>
              <a:rPr lang="de-CH" dirty="0" err="1"/>
              <a:t>encrypt</a:t>
            </a:r>
            <a:r>
              <a:rPr lang="de-CH" dirty="0"/>
              <a:t> </a:t>
            </a:r>
            <a:r>
              <a:rPr lang="de-CH" dirty="0" err="1"/>
              <a:t>the</a:t>
            </a:r>
            <a:r>
              <a:rPr lang="de-CH" dirty="0"/>
              <a:t> </a:t>
            </a:r>
            <a:r>
              <a:rPr lang="de-CH" dirty="0" err="1"/>
              <a:t>file</a:t>
            </a:r>
            <a:r>
              <a:rPr lang="de-CH" dirty="0"/>
              <a:t> </a:t>
            </a:r>
            <a:r>
              <a:rPr lang="de-CH" dirty="0" err="1"/>
              <a:t>key</a:t>
            </a:r>
            <a:r>
              <a:rPr lang="de-CH" dirty="0"/>
              <a:t> and RSA </a:t>
            </a:r>
            <a:r>
              <a:rPr lang="de-CH" dirty="0" err="1"/>
              <a:t>secret</a:t>
            </a:r>
            <a:r>
              <a:rPr lang="de-CH" dirty="0"/>
              <a:t> </a:t>
            </a:r>
            <a:r>
              <a:rPr lang="de-CH" dirty="0" err="1"/>
              <a:t>key</a:t>
            </a:r>
            <a:r>
              <a:rPr lang="de-CH" dirty="0"/>
              <a:t>.</a:t>
            </a:r>
          </a:p>
          <a:p>
            <a:pPr marL="0" lvl="0" indent="0" algn="l" rtl="0">
              <a:spcBef>
                <a:spcPts val="0"/>
              </a:spcBef>
              <a:spcAft>
                <a:spcPts val="0"/>
              </a:spcAft>
              <a:buNone/>
            </a:pPr>
            <a:r>
              <a:rPr lang="de-CH" dirty="0"/>
              <a:t>This </a:t>
            </a:r>
            <a:r>
              <a:rPr lang="de-CH" dirty="0" err="1"/>
              <a:t>allows</a:t>
            </a:r>
            <a:r>
              <a:rPr lang="de-CH" dirty="0"/>
              <a:t> </a:t>
            </a:r>
            <a:r>
              <a:rPr lang="de-CH" dirty="0" err="1"/>
              <a:t>the</a:t>
            </a:r>
            <a:r>
              <a:rPr lang="de-CH" dirty="0"/>
              <a:t> </a:t>
            </a:r>
            <a:r>
              <a:rPr lang="de-CH" dirty="0" err="1"/>
              <a:t>malicious</a:t>
            </a:r>
            <a:r>
              <a:rPr lang="de-CH" dirty="0"/>
              <a:t> </a:t>
            </a:r>
            <a:r>
              <a:rPr lang="de-CH" dirty="0" err="1"/>
              <a:t>provider</a:t>
            </a:r>
            <a:r>
              <a:rPr lang="de-CH" dirty="0"/>
              <a:t> </a:t>
            </a:r>
            <a:r>
              <a:rPr lang="de-CH" dirty="0" err="1"/>
              <a:t>to</a:t>
            </a:r>
            <a:r>
              <a:rPr lang="de-CH" dirty="0"/>
              <a:t> </a:t>
            </a:r>
            <a:r>
              <a:rPr lang="de-CH" dirty="0" err="1"/>
              <a:t>insert</a:t>
            </a:r>
            <a:r>
              <a:rPr lang="de-CH" dirty="0"/>
              <a:t> a </a:t>
            </a:r>
            <a:r>
              <a:rPr lang="de-CH" dirty="0" err="1"/>
              <a:t>file</a:t>
            </a:r>
            <a:r>
              <a:rPr lang="de-CH" dirty="0"/>
              <a:t> </a:t>
            </a:r>
            <a:r>
              <a:rPr lang="de-CH" dirty="0" err="1"/>
              <a:t>key</a:t>
            </a:r>
            <a:r>
              <a:rPr lang="de-CH" dirty="0"/>
              <a:t> </a:t>
            </a:r>
            <a:r>
              <a:rPr lang="de-CH" dirty="0" err="1"/>
              <a:t>ciphertext</a:t>
            </a:r>
            <a:r>
              <a:rPr lang="de-CH" dirty="0"/>
              <a:t> </a:t>
            </a:r>
            <a:r>
              <a:rPr lang="de-CH" dirty="0" err="1"/>
              <a:t>into</a:t>
            </a:r>
            <a:r>
              <a:rPr lang="de-CH" dirty="0"/>
              <a:t> </a:t>
            </a:r>
            <a:r>
              <a:rPr lang="de-CH" dirty="0" err="1"/>
              <a:t>the</a:t>
            </a:r>
            <a:r>
              <a:rPr lang="de-CH" dirty="0"/>
              <a:t> RSA </a:t>
            </a:r>
            <a:r>
              <a:rPr lang="de-CH" dirty="0" err="1"/>
              <a:t>key</a:t>
            </a:r>
            <a:r>
              <a:rPr lang="de-CH" dirty="0"/>
              <a:t> </a:t>
            </a:r>
            <a:r>
              <a:rPr lang="de-CH" dirty="0" err="1"/>
              <a:t>encryption</a:t>
            </a:r>
            <a:r>
              <a:rPr lang="de-CH" dirty="0"/>
              <a:t> </a:t>
            </a:r>
            <a:r>
              <a:rPr lang="de-CH" dirty="0" err="1"/>
              <a:t>that</a:t>
            </a:r>
            <a:r>
              <a:rPr lang="de-CH" dirty="0"/>
              <a:t> </a:t>
            </a:r>
            <a:r>
              <a:rPr lang="de-CH" dirty="0" err="1"/>
              <a:t>is</a:t>
            </a:r>
            <a:r>
              <a:rPr lang="de-CH" dirty="0"/>
              <a:t> </a:t>
            </a:r>
            <a:r>
              <a:rPr lang="de-CH" dirty="0" err="1"/>
              <a:t>exchanged</a:t>
            </a:r>
            <a:r>
              <a:rPr lang="de-CH" dirty="0"/>
              <a:t> </a:t>
            </a:r>
            <a:r>
              <a:rPr lang="de-CH" dirty="0" err="1"/>
              <a:t>during</a:t>
            </a:r>
            <a:r>
              <a:rPr lang="de-CH" dirty="0"/>
              <a:t> </a:t>
            </a:r>
            <a:r>
              <a:rPr lang="de-CH" dirty="0" err="1"/>
              <a:t>authentication</a:t>
            </a:r>
            <a:r>
              <a:rPr lang="de-CH" dirty="0"/>
              <a:t>.</a:t>
            </a:r>
          </a:p>
          <a:p>
            <a:pPr marL="0" lvl="0" indent="0" algn="l" rtl="0">
              <a:spcBef>
                <a:spcPts val="0"/>
              </a:spcBef>
              <a:spcAft>
                <a:spcPts val="0"/>
              </a:spcAft>
              <a:buNone/>
            </a:pPr>
            <a:r>
              <a:rPr lang="de-CH" dirty="0" err="1"/>
              <a:t>Then</a:t>
            </a:r>
            <a:r>
              <a:rPr lang="de-CH" dirty="0"/>
              <a:t> </a:t>
            </a:r>
            <a:r>
              <a:rPr lang="de-CH" dirty="0" err="1"/>
              <a:t>it</a:t>
            </a:r>
            <a:r>
              <a:rPr lang="de-CH" dirty="0"/>
              <a:t> </a:t>
            </a:r>
            <a:r>
              <a:rPr lang="de-CH" dirty="0" err="1"/>
              <a:t>uses</a:t>
            </a:r>
            <a:r>
              <a:rPr lang="de-CH" dirty="0"/>
              <a:t> </a:t>
            </a:r>
            <a:r>
              <a:rPr lang="de-CH" dirty="0" err="1"/>
              <a:t>the</a:t>
            </a:r>
            <a:r>
              <a:rPr lang="de-CH" dirty="0"/>
              <a:t> partial RSA </a:t>
            </a:r>
            <a:r>
              <a:rPr lang="de-CH" dirty="0" err="1"/>
              <a:t>plaintext</a:t>
            </a:r>
            <a:r>
              <a:rPr lang="de-CH" dirty="0"/>
              <a:t> </a:t>
            </a:r>
            <a:r>
              <a:rPr lang="de-CH" dirty="0" err="1"/>
              <a:t>returned</a:t>
            </a:r>
            <a:r>
              <a:rPr lang="de-CH" dirty="0"/>
              <a:t> </a:t>
            </a:r>
            <a:r>
              <a:rPr lang="de-CH" dirty="0" err="1"/>
              <a:t>as</a:t>
            </a:r>
            <a:r>
              <a:rPr lang="de-CH" dirty="0"/>
              <a:t> </a:t>
            </a:r>
            <a:r>
              <a:rPr lang="de-CH" dirty="0" err="1"/>
              <a:t>the</a:t>
            </a:r>
            <a:r>
              <a:rPr lang="de-CH" dirty="0"/>
              <a:t> SID </a:t>
            </a:r>
            <a:r>
              <a:rPr lang="de-CH" dirty="0" err="1"/>
              <a:t>by</a:t>
            </a:r>
            <a:r>
              <a:rPr lang="de-CH" dirty="0"/>
              <a:t> </a:t>
            </a:r>
            <a:r>
              <a:rPr lang="de-CH" dirty="0" err="1"/>
              <a:t>the</a:t>
            </a:r>
            <a:r>
              <a:rPr lang="de-CH" dirty="0"/>
              <a:t> </a:t>
            </a:r>
            <a:r>
              <a:rPr lang="de-CH" dirty="0" err="1"/>
              <a:t>client</a:t>
            </a:r>
            <a:r>
              <a:rPr lang="de-CH" dirty="0"/>
              <a:t> </a:t>
            </a:r>
            <a:r>
              <a:rPr lang="de-CH" dirty="0" err="1"/>
              <a:t>to</a:t>
            </a:r>
            <a:r>
              <a:rPr lang="de-CH" dirty="0"/>
              <a:t> </a:t>
            </a:r>
            <a:r>
              <a:rPr lang="de-CH" dirty="0" err="1"/>
              <a:t>compute</a:t>
            </a:r>
            <a:r>
              <a:rPr lang="de-CH" dirty="0"/>
              <a:t> </a:t>
            </a:r>
            <a:r>
              <a:rPr lang="de-CH" dirty="0" err="1"/>
              <a:t>the</a:t>
            </a:r>
            <a:r>
              <a:rPr lang="de-CH" dirty="0"/>
              <a:t> </a:t>
            </a:r>
            <a:r>
              <a:rPr lang="de-CH" dirty="0" err="1"/>
              <a:t>file</a:t>
            </a:r>
            <a:r>
              <a:rPr lang="de-CH" dirty="0"/>
              <a:t> </a:t>
            </a:r>
            <a:r>
              <a:rPr lang="de-CH" dirty="0" err="1"/>
              <a:t>key</a:t>
            </a:r>
            <a:r>
              <a:rPr lang="de-CH" dirty="0"/>
              <a:t>.</a:t>
            </a: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72fb654a6a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172fb654a6a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dirty="0"/>
              <a:t>Cheap AES-ECB decryption oracle.</a:t>
            </a:r>
            <a:br>
              <a:rPr lang="en-GB" dirty="0"/>
            </a:br>
            <a:r>
              <a:rPr lang="en-GB" dirty="0"/>
              <a:t>Which, given an adversary already knows the </a:t>
            </a:r>
            <a:r>
              <a:rPr lang="en-GB" dirty="0" err="1"/>
              <a:t>rsa</a:t>
            </a:r>
            <a:r>
              <a:rPr lang="en-GB" dirty="0"/>
              <a:t> secret key, allows it to recover file keys and thus decrypt all user data.</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4e77b9c98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4e77b9c98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Summarizing our attacks on MEGA and mistakes that should be avoided in E2EE cloud storage</a:t>
            </a:r>
          </a:p>
          <a:p>
            <a:pPr marL="171450" lvl="0" indent="-171450" algn="l" rtl="0">
              <a:spcBef>
                <a:spcPts val="0"/>
              </a:spcBef>
              <a:spcAft>
                <a:spcPts val="0"/>
              </a:spcAft>
            </a:pPr>
            <a:r>
              <a:rPr lang="en-US" dirty="0"/>
              <a:t>The first attack exploits the malleability of key material outsourced to the cloud provider to recover a users RSA secret key</a:t>
            </a:r>
          </a:p>
          <a:p>
            <a:pPr marL="628650" lvl="1" indent="-171450" algn="l" rtl="0">
              <a:spcBef>
                <a:spcPts val="0"/>
              </a:spcBef>
              <a:spcAft>
                <a:spcPts val="0"/>
              </a:spcAft>
            </a:pPr>
            <a:r>
              <a:rPr lang="en-US" dirty="0"/>
              <a:t>The root cause is that the </a:t>
            </a:r>
            <a:r>
              <a:rPr lang="en-US" dirty="0" err="1"/>
              <a:t>rsa</a:t>
            </a:r>
            <a:r>
              <a:rPr lang="en-US" dirty="0"/>
              <a:t> secret key ciphertext has no integrity protection because they do not use authenticated encryption.</a:t>
            </a:r>
          </a:p>
          <a:p>
            <a:pPr marL="171450" lvl="0" indent="-171450" algn="l" rtl="0">
              <a:spcBef>
                <a:spcPts val="0"/>
              </a:spcBef>
              <a:spcAft>
                <a:spcPts val="0"/>
              </a:spcAft>
            </a:pPr>
            <a:r>
              <a:rPr lang="en-US" dirty="0"/>
              <a:t>We built on top of attack 1 decrypt arbitrary AES ciphertext blocks.</a:t>
            </a:r>
          </a:p>
          <a:p>
            <a:pPr marL="628650" lvl="1" indent="-171450" algn="l" rtl="0">
              <a:spcBef>
                <a:spcPts val="0"/>
              </a:spcBef>
              <a:spcAft>
                <a:spcPts val="0"/>
              </a:spcAft>
            </a:pPr>
            <a:r>
              <a:rPr lang="en-US" dirty="0"/>
              <a:t>The problem is we can break the file encryption with a vulnerability in a completely separate part of the design, the auth protocol, because they reuse the same key.</a:t>
            </a:r>
          </a:p>
          <a:p>
            <a:pPr marL="171450" lvl="0" indent="-171450" algn="l" rtl="0">
              <a:spcBef>
                <a:spcPts val="0"/>
              </a:spcBef>
              <a:spcAft>
                <a:spcPts val="0"/>
              </a:spcAft>
            </a:pPr>
            <a:r>
              <a:rPr lang="en-US" dirty="0"/>
              <a:t>In our paper, we have two additional attacks that allow an adversary to create ciphertexts for arbitrary files that decrypt successfully without that the adversary knowing the user's password</a:t>
            </a:r>
            <a:r>
              <a:rPr lang="en-US" sz="1100" dirty="0"/>
              <a:t>.</a:t>
            </a:r>
          </a:p>
          <a:p>
            <a:pPr marL="628650" lvl="1" indent="-171450" algn="l" rtl="0">
              <a:spcBef>
                <a:spcPts val="0"/>
              </a:spcBef>
              <a:spcAft>
                <a:spcPts val="0"/>
              </a:spcAft>
            </a:pPr>
            <a:r>
              <a:rPr lang="en-US" sz="1100" dirty="0"/>
              <a:t>The reason this is possible is that MEGA designed their own file encryption scheme that has non-standard structure that allows this attack.</a:t>
            </a:r>
          </a:p>
          <a:p>
            <a:pPr marL="171450" lvl="0" indent="-171450" algn="l" rtl="0">
              <a:spcBef>
                <a:spcPts val="0"/>
              </a:spcBef>
              <a:spcAft>
                <a:spcPts val="0"/>
              </a:spcAft>
            </a:pPr>
            <a:r>
              <a:rPr lang="en-US" sz="1100" dirty="0" err="1"/>
              <a:t>Bleichenbacher</a:t>
            </a:r>
            <a:r>
              <a:rPr lang="en-US" sz="1100" dirty="0"/>
              <a:t> RSA padding oracle adapted to MEGA’s custom padding scheme</a:t>
            </a:r>
          </a:p>
          <a:p>
            <a:pPr marL="628650" lvl="1" indent="-171450" algn="l" rtl="0">
              <a:spcBef>
                <a:spcPts val="0"/>
              </a:spcBef>
              <a:spcAft>
                <a:spcPts val="0"/>
              </a:spcAft>
            </a:pPr>
            <a:r>
              <a:rPr lang="en-US" sz="1100" dirty="0"/>
              <a:t>Another instance of homegrown crypto</a:t>
            </a:r>
          </a:p>
          <a:p>
            <a:pPr marL="628650" lvl="1" indent="-171450" algn="l" rtl="0">
              <a:spcBef>
                <a:spcPts val="0"/>
              </a:spcBef>
              <a:spcAft>
                <a:spcPts val="0"/>
              </a:spcAft>
            </a:pPr>
            <a:r>
              <a:rPr lang="en-US" sz="1100" dirty="0"/>
              <a:t>It's also a legacy issue: MEGA was aware that this part is vulnerable, however, they were not able to move away from it for backwards compatibility reasons.</a:t>
            </a:r>
          </a:p>
        </p:txBody>
      </p:sp>
    </p:spTree>
    <p:extLst>
      <p:ext uri="{BB962C8B-B14F-4D97-AF65-F5344CB8AC3E}">
        <p14:creationId xmlns:p14="http://schemas.microsoft.com/office/powerpoint/2010/main" val="2144579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4e77b9c98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4e77b9c98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Clr>
                <a:schemeClr val="dk1"/>
              </a:buClr>
              <a:buSzPts val="1800"/>
              <a:buChar char="●"/>
            </a:pPr>
            <a:endParaRPr lang="en-US" sz="1100" dirty="0"/>
          </a:p>
          <a:p>
            <a:pPr marL="0" lvl="0" indent="0" algn="l" rtl="0">
              <a:spcBef>
                <a:spcPts val="0"/>
              </a:spcBef>
              <a:spcAft>
                <a:spcPts val="0"/>
              </a:spcAft>
              <a:buNone/>
            </a:pPr>
            <a:r>
              <a:rPr lang="en-US" dirty="0"/>
              <a:t>With that, we picked enough on MEGA and there are definitely several things they did </a:t>
            </a:r>
            <a:r>
              <a:rPr lang="en-US" i="1" dirty="0"/>
              <a:t>right</a:t>
            </a:r>
            <a:r>
              <a:rPr lang="en-US" i="0" dirty="0"/>
              <a:t>.</a:t>
            </a:r>
            <a:br>
              <a:rPr lang="en-US" i="0" dirty="0"/>
            </a:br>
            <a:r>
              <a:rPr lang="en-US" i="0" dirty="0"/>
              <a:t>To begin with, they aimed for E2E encryption, unlike all the other large storage providers. So we are holding them to a high standard here.</a:t>
            </a:r>
          </a:p>
          <a:p>
            <a:pPr marL="0" lvl="0" indent="0" algn="l" rtl="0">
              <a:spcBef>
                <a:spcPts val="0"/>
              </a:spcBef>
              <a:spcAft>
                <a:spcPts val="0"/>
              </a:spcAft>
              <a:buNone/>
            </a:pPr>
            <a:r>
              <a:rPr lang="en-US" i="0" dirty="0"/>
              <a:t>They have a bug bounty program up and were very collaborative during responsible disclosure.</a:t>
            </a:r>
          </a:p>
          <a:p>
            <a:pPr marL="0" lvl="0" indent="0" algn="l" rtl="0">
              <a:spcBef>
                <a:spcPts val="0"/>
              </a:spcBef>
              <a:spcAft>
                <a:spcPts val="0"/>
              </a:spcAft>
              <a:buNone/>
            </a:pPr>
            <a:r>
              <a:rPr lang="en-US" i="0" dirty="0"/>
              <a:t>In fact, we enjoyed this process so much that we decided to write a second paper and break their patches to our attacks.</a:t>
            </a:r>
          </a:p>
          <a:p>
            <a:pPr marL="0" lvl="0" indent="0" algn="l" rtl="0">
              <a:spcBef>
                <a:spcPts val="0"/>
              </a:spcBef>
              <a:spcAft>
                <a:spcPts val="0"/>
              </a:spcAft>
              <a:buNone/>
            </a:pPr>
            <a:r>
              <a:rPr lang="en-US" i="0" dirty="0"/>
              <a:t>Joke aside, thinking about how to patching MEGA made us realize that fundamental changes are simply infeasible. Changing the file encryption algorithm would require over half a year to re-encrypt all files.</a:t>
            </a:r>
          </a:p>
          <a:p>
            <a:pPr marL="0" lvl="0" indent="0" algn="l" rtl="0">
              <a:spcBef>
                <a:spcPts val="0"/>
              </a:spcBef>
              <a:spcAft>
                <a:spcPts val="0"/>
              </a:spcAft>
              <a:buNone/>
            </a:pPr>
            <a:r>
              <a:rPr lang="en-US" i="0" dirty="0"/>
              <a:t>Furthermore, it is unclear how users can recover from a compromise.</a:t>
            </a:r>
          </a:p>
          <a:p>
            <a:pPr marL="0" lvl="0" indent="0" algn="l" rtl="0">
              <a:spcBef>
                <a:spcPts val="0"/>
              </a:spcBef>
              <a:spcAft>
                <a:spcPts val="0"/>
              </a:spcAft>
              <a:buNone/>
            </a:pPr>
            <a:endParaRPr lang="en-US" i="0" dirty="0"/>
          </a:p>
          <a:p>
            <a:pPr marL="0" lvl="0" indent="0" algn="l" rtl="0">
              <a:spcBef>
                <a:spcPts val="0"/>
              </a:spcBef>
              <a:spcAft>
                <a:spcPts val="0"/>
              </a:spcAft>
              <a:buNone/>
            </a:pPr>
            <a:r>
              <a:rPr lang="en-US" i="0" dirty="0"/>
              <a:t>Having seen the problems with MEGA's design</a:t>
            </a:r>
            <a:endParaRPr lang="en-US" dirty="0"/>
          </a:p>
        </p:txBody>
      </p:sp>
    </p:spTree>
    <p:extLst>
      <p:ext uri="{BB962C8B-B14F-4D97-AF65-F5344CB8AC3E}">
        <p14:creationId xmlns:p14="http://schemas.microsoft.com/office/powerpoint/2010/main" val="775296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17143ef6196_196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17143ef6196_196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de-CH" dirty="0"/>
              <a:t>a </a:t>
            </a:r>
            <a:r>
              <a:rPr lang="de-CH" dirty="0" err="1"/>
              <a:t>natrual</a:t>
            </a:r>
            <a:r>
              <a:rPr lang="de-CH" dirty="0"/>
              <a:t> </a:t>
            </a:r>
            <a:r>
              <a:rPr lang="de-CH" dirty="0" err="1"/>
              <a:t>question</a:t>
            </a:r>
            <a:r>
              <a:rPr lang="de-CH" dirty="0"/>
              <a:t> </a:t>
            </a:r>
            <a:r>
              <a:rPr lang="de-CH" dirty="0" err="1"/>
              <a:t>is</a:t>
            </a:r>
            <a:r>
              <a:rPr lang="de-CH" dirty="0"/>
              <a:t> </a:t>
            </a:r>
            <a:r>
              <a:rPr lang="de-CH" dirty="0" err="1"/>
              <a:t>how</a:t>
            </a:r>
            <a:r>
              <a:rPr lang="de-CH" dirty="0"/>
              <a:t> </a:t>
            </a:r>
            <a:r>
              <a:rPr lang="de-CH" dirty="0" err="1"/>
              <a:t>should</a:t>
            </a:r>
            <a:r>
              <a:rPr lang="de-CH" dirty="0"/>
              <a:t> e2ee </a:t>
            </a:r>
            <a:r>
              <a:rPr lang="de-CH" dirty="0" err="1"/>
              <a:t>cloud</a:t>
            </a:r>
            <a:r>
              <a:rPr lang="de-CH" dirty="0"/>
              <a:t> </a:t>
            </a:r>
            <a:r>
              <a:rPr lang="de-CH" dirty="0" err="1"/>
              <a:t>storage</a:t>
            </a:r>
            <a:r>
              <a:rPr lang="de-CH" dirty="0"/>
              <a:t> </a:t>
            </a:r>
            <a:r>
              <a:rPr lang="de-CH" dirty="0" err="1"/>
              <a:t>be</a:t>
            </a:r>
            <a:r>
              <a:rPr lang="de-CH" dirty="0"/>
              <a:t> </a:t>
            </a:r>
            <a:r>
              <a:rPr lang="de-CH" dirty="0" err="1"/>
              <a:t>designed</a:t>
            </a:r>
            <a:r>
              <a:rPr lang="de-CH" dirty="0"/>
              <a:t>?</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172fb654a6a_1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172fb654a6a_1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US" dirty="0"/>
              <a:t>Summarizing previous slides, ideally we’d like to have a system that provides</a:t>
            </a:r>
          </a:p>
          <a:p>
            <a:pPr marL="914400" lvl="1" indent="-342900" algn="l" rtl="0">
              <a:spcBef>
                <a:spcPts val="0"/>
              </a:spcBef>
              <a:spcAft>
                <a:spcPts val="0"/>
              </a:spcAft>
              <a:buClr>
                <a:schemeClr val="dk1"/>
              </a:buClr>
              <a:buSzPts val="1800"/>
              <a:buChar char="●"/>
            </a:pPr>
            <a:r>
              <a:rPr lang="en-US" dirty="0"/>
              <a:t>Cryptographic agility (to recover from vulnerable components in the design)</a:t>
            </a:r>
          </a:p>
          <a:p>
            <a:pPr marL="914400" lvl="1" indent="-342900" algn="l" rtl="0">
              <a:spcBef>
                <a:spcPts val="0"/>
              </a:spcBef>
              <a:spcAft>
                <a:spcPts val="0"/>
              </a:spcAft>
              <a:buClr>
                <a:schemeClr val="dk1"/>
              </a:buClr>
              <a:buSzPts val="1800"/>
              <a:buChar char="●"/>
            </a:pPr>
            <a:r>
              <a:rPr lang="en-US" dirty="0"/>
              <a:t>Modularity (to allow the system to be extended in a secure way)</a:t>
            </a:r>
            <a:endParaRPr lang="en-US" b="1" i="1" dirty="0"/>
          </a:p>
          <a:p>
            <a:pPr marL="914400" lvl="1" indent="-342900" algn="l" rtl="0">
              <a:spcBef>
                <a:spcPts val="0"/>
              </a:spcBef>
              <a:spcAft>
                <a:spcPts val="0"/>
              </a:spcAft>
              <a:buClr>
                <a:schemeClr val="dk1"/>
              </a:buClr>
              <a:buSzPts val="1800"/>
              <a:buChar char="●"/>
            </a:pPr>
            <a:r>
              <a:rPr lang="en-US" dirty="0"/>
              <a:t>Basic features: easy access to files from multiple devices, and you can share them with other users</a:t>
            </a:r>
            <a:endParaRPr lang="en-US" b="1" dirty="0"/>
          </a:p>
          <a:p>
            <a:pPr marL="914400" lvl="1" indent="-342900" algn="l" rtl="0">
              <a:spcBef>
                <a:spcPts val="0"/>
              </a:spcBef>
              <a:spcAft>
                <a:spcPts val="0"/>
              </a:spcAft>
              <a:buClr>
                <a:schemeClr val="dk1"/>
              </a:buClr>
              <a:buSzPts val="1800"/>
              <a:buChar char="●"/>
            </a:pPr>
            <a:r>
              <a:rPr lang="en-US" dirty="0"/>
              <a:t>Advanced features:</a:t>
            </a:r>
          </a:p>
          <a:p>
            <a:pPr marL="1371600" lvl="2" indent="-342900" algn="l" rtl="0">
              <a:spcBef>
                <a:spcPts val="0"/>
              </a:spcBef>
              <a:spcAft>
                <a:spcPts val="0"/>
              </a:spcAft>
              <a:buClr>
                <a:schemeClr val="dk1"/>
              </a:buClr>
              <a:buSzPts val="1800"/>
              <a:buChar char="●"/>
            </a:pPr>
            <a:r>
              <a:rPr lang="en-US" dirty="0"/>
              <a:t>post-compromise security to recover from successful attacks, e.g., through key rotation </a:t>
            </a:r>
          </a:p>
          <a:p>
            <a:pPr marL="1371600" lvl="2" indent="-342900" algn="l" rtl="0">
              <a:spcBef>
                <a:spcPts val="0"/>
              </a:spcBef>
              <a:spcAft>
                <a:spcPts val="0"/>
              </a:spcAft>
              <a:buClr>
                <a:schemeClr val="dk1"/>
              </a:buClr>
              <a:buSzPts val="1800"/>
              <a:buChar char="●"/>
            </a:pPr>
            <a:r>
              <a:rPr lang="en-US" dirty="0"/>
              <a:t>forward security to protect data against future attacks</a:t>
            </a:r>
          </a:p>
          <a:p>
            <a:pPr marL="914400" lvl="1" indent="-342900" algn="l" rtl="0">
              <a:spcBef>
                <a:spcPts val="0"/>
              </a:spcBef>
              <a:spcAft>
                <a:spcPts val="0"/>
              </a:spcAft>
              <a:buClr>
                <a:schemeClr val="dk1"/>
              </a:buClr>
              <a:buSzPts val="1800"/>
              <a:buChar char="●"/>
            </a:pPr>
            <a:endParaRPr lang="en-US" dirty="0">
              <a:solidFill>
                <a:schemeClr val="accent1"/>
              </a:solidFill>
            </a:endParaRPr>
          </a:p>
          <a:p>
            <a:pPr marL="457200" lvl="0" indent="-342900" algn="l" rtl="0">
              <a:spcBef>
                <a:spcPts val="0"/>
              </a:spcBef>
              <a:spcAft>
                <a:spcPts val="0"/>
              </a:spcAft>
              <a:buClr>
                <a:schemeClr val="dk1"/>
              </a:buClr>
              <a:buSzPts val="1800"/>
              <a:buChar char="●"/>
            </a:pPr>
            <a:r>
              <a:rPr lang="en-US" dirty="0">
                <a:solidFill>
                  <a:schemeClr val="accent1"/>
                </a:solidFill>
              </a:rPr>
              <a:t>However, there are challenges for achieving this, such as</a:t>
            </a:r>
            <a:endParaRPr lang="en-US" dirty="0"/>
          </a:p>
          <a:p>
            <a:pPr marL="914400" lvl="0" indent="-317500" algn="l" rtl="0">
              <a:spcBef>
                <a:spcPts val="0"/>
              </a:spcBef>
              <a:spcAft>
                <a:spcPts val="0"/>
              </a:spcAft>
              <a:buSzPts val="1400"/>
              <a:buChar char="○"/>
            </a:pPr>
            <a:r>
              <a:rPr lang="en-US" dirty="0"/>
              <a:t>To support multiple devices we need to manage keys across them</a:t>
            </a:r>
          </a:p>
          <a:p>
            <a:pPr marL="914400" lvl="0" indent="-317500" algn="l" rtl="0">
              <a:spcBef>
                <a:spcPts val="0"/>
              </a:spcBef>
              <a:spcAft>
                <a:spcPts val="0"/>
              </a:spcAft>
              <a:buSzPts val="1400"/>
              <a:buChar char="○"/>
            </a:pPr>
            <a:r>
              <a:rPr lang="en-US" dirty="0"/>
              <a:t>Which means users need to either manage keys, or passwords	</a:t>
            </a:r>
          </a:p>
          <a:p>
            <a:pPr marL="914400" lvl="0" indent="-317500" algn="l" rtl="0">
              <a:spcBef>
                <a:spcPts val="0"/>
              </a:spcBef>
              <a:spcAft>
                <a:spcPts val="0"/>
              </a:spcAft>
              <a:buSzPts val="1400"/>
              <a:buChar char="○"/>
            </a:pPr>
            <a:r>
              <a:rPr lang="en-US" dirty="0"/>
              <a:t>To support file sharing, we need to exchange key with other user</a:t>
            </a:r>
          </a:p>
          <a:p>
            <a:pPr marL="914400" lvl="0" indent="-317500" algn="l" rtl="0">
              <a:spcBef>
                <a:spcPts val="0"/>
              </a:spcBef>
              <a:spcAft>
                <a:spcPts val="0"/>
              </a:spcAft>
              <a:buSzPts val="1400"/>
              <a:buChar char="○"/>
            </a:pPr>
            <a:r>
              <a:rPr lang="en-US" dirty="0"/>
              <a:t>Forward security is challenging to achieve. Unlike with messaging, where data is </a:t>
            </a:r>
            <a:r>
              <a:rPr lang="en-US" i="1" dirty="0"/>
              <a:t>persistent.</a:t>
            </a:r>
            <a:r>
              <a:rPr lang="en-US" i="0" dirty="0"/>
              <a:t> In messaging, you can protect exchanged messages with ephemeral keys. Once they’re deleted, the messages cannot be compromised. But in cloud storage, the data is persistent and the user expects to be able to access their data in the future.</a:t>
            </a:r>
            <a:endParaRPr lang="de-CH" i="0" dirty="0"/>
          </a:p>
          <a:p>
            <a:pPr marL="768350" lvl="0" indent="-171450" algn="l" rtl="0">
              <a:spcBef>
                <a:spcPts val="0"/>
              </a:spcBef>
              <a:spcAft>
                <a:spcPts val="0"/>
              </a:spcAft>
              <a:buSzPts val="1400"/>
            </a:pPr>
            <a:r>
              <a:rPr lang="de-CH" i="0" dirty="0"/>
              <a:t>A </a:t>
            </a:r>
            <a:r>
              <a:rPr lang="de-CH" i="0" dirty="0" err="1"/>
              <a:t>malicious</a:t>
            </a:r>
            <a:r>
              <a:rPr lang="de-CH" i="0" dirty="0"/>
              <a:t> </a:t>
            </a:r>
            <a:r>
              <a:rPr lang="de-CH" i="0" dirty="0" err="1"/>
              <a:t>clouder</a:t>
            </a:r>
            <a:r>
              <a:rPr lang="de-CH" i="0" dirty="0"/>
              <a:t> </a:t>
            </a:r>
            <a:r>
              <a:rPr lang="de-CH" i="0" dirty="0" err="1"/>
              <a:t>provider</a:t>
            </a:r>
            <a:r>
              <a:rPr lang="de-CH" i="0" dirty="0"/>
              <a:t> </a:t>
            </a:r>
            <a:r>
              <a:rPr lang="de-CH" i="0" dirty="0" err="1"/>
              <a:t>is</a:t>
            </a:r>
            <a:r>
              <a:rPr lang="de-CH" i="0" dirty="0"/>
              <a:t> a </a:t>
            </a:r>
            <a:r>
              <a:rPr lang="de-CH" i="0" dirty="0" err="1"/>
              <a:t>very</a:t>
            </a:r>
            <a:r>
              <a:rPr lang="de-CH" i="0" dirty="0"/>
              <a:t> strong </a:t>
            </a:r>
            <a:r>
              <a:rPr lang="de-CH" i="0" dirty="0" err="1"/>
              <a:t>threat</a:t>
            </a:r>
            <a:r>
              <a:rPr lang="de-CH" i="0" dirty="0"/>
              <a:t> </a:t>
            </a:r>
            <a:r>
              <a:rPr lang="de-CH" i="0" dirty="0" err="1"/>
              <a:t>model</a:t>
            </a:r>
            <a:r>
              <a:rPr lang="de-CH" i="0" dirty="0"/>
              <a:t> </a:t>
            </a:r>
            <a:r>
              <a:rPr lang="de-CH" i="0" dirty="0" err="1"/>
              <a:t>where</a:t>
            </a:r>
            <a:r>
              <a:rPr lang="de-CH" i="0" dirty="0"/>
              <a:t> </a:t>
            </a:r>
            <a:r>
              <a:rPr lang="de-CH" i="0" dirty="0" err="1"/>
              <a:t>we</a:t>
            </a:r>
            <a:r>
              <a:rPr lang="de-CH" i="0" dirty="0"/>
              <a:t> </a:t>
            </a:r>
            <a:r>
              <a:rPr lang="de-CH" i="0" dirty="0" err="1"/>
              <a:t>don't</a:t>
            </a:r>
            <a:r>
              <a:rPr lang="de-CH" i="0" dirty="0"/>
              <a:t> </a:t>
            </a:r>
            <a:r>
              <a:rPr lang="de-CH" i="0" dirty="0" err="1"/>
              <a:t>trust</a:t>
            </a:r>
            <a:r>
              <a:rPr lang="de-CH" i="0" dirty="0"/>
              <a:t> </a:t>
            </a:r>
            <a:r>
              <a:rPr lang="de-CH" i="0" dirty="0" err="1"/>
              <a:t>cloud</a:t>
            </a:r>
            <a:r>
              <a:rPr lang="de-CH" i="0" dirty="0"/>
              <a:t> </a:t>
            </a:r>
            <a:r>
              <a:rPr lang="de-CH" i="0" dirty="0" err="1"/>
              <a:t>provider</a:t>
            </a:r>
            <a:r>
              <a:rPr lang="de-CH" i="0" dirty="0"/>
              <a:t> </a:t>
            </a:r>
            <a:r>
              <a:rPr lang="de-CH" i="0" dirty="0" err="1"/>
              <a:t>for</a:t>
            </a:r>
            <a:r>
              <a:rPr lang="de-CH" i="0" dirty="0"/>
              <a:t> </a:t>
            </a:r>
            <a:r>
              <a:rPr lang="de-CH" i="0" dirty="0" err="1"/>
              <a:t>anything</a:t>
            </a:r>
            <a:r>
              <a:rPr lang="de-CH" i="0" dirty="0"/>
              <a:t> but </a:t>
            </a:r>
            <a:r>
              <a:rPr lang="de-CH" i="0" dirty="0" err="1"/>
              <a:t>availability</a:t>
            </a:r>
            <a:r>
              <a:rPr lang="de-CH" i="0" dirty="0"/>
              <a:t>.</a:t>
            </a:r>
          </a:p>
          <a:p>
            <a:pPr marL="768350" lvl="0" indent="-171450" algn="l" rtl="0">
              <a:spcBef>
                <a:spcPts val="0"/>
              </a:spcBef>
              <a:spcAft>
                <a:spcPts val="0"/>
              </a:spcAft>
              <a:buSzPts val="1400"/>
            </a:pPr>
            <a:r>
              <a:rPr lang="de-CH" i="0" dirty="0"/>
              <a:t>But </a:t>
            </a:r>
            <a:r>
              <a:rPr lang="de-CH" i="0" dirty="0" err="1"/>
              <a:t>if</a:t>
            </a:r>
            <a:r>
              <a:rPr lang="de-CH" i="0" dirty="0"/>
              <a:t> </a:t>
            </a:r>
            <a:r>
              <a:rPr lang="de-CH" i="0" dirty="0" err="1"/>
              <a:t>you</a:t>
            </a:r>
            <a:r>
              <a:rPr lang="de-CH" i="0" dirty="0"/>
              <a:t> </a:t>
            </a:r>
            <a:r>
              <a:rPr lang="de-CH" i="0" dirty="0" err="1"/>
              <a:t>think</a:t>
            </a:r>
            <a:r>
              <a:rPr lang="de-CH" i="0" dirty="0"/>
              <a:t> </a:t>
            </a:r>
            <a:r>
              <a:rPr lang="de-CH" i="0" dirty="0" err="1"/>
              <a:t>about</a:t>
            </a:r>
            <a:r>
              <a:rPr lang="de-CH" i="0" dirty="0"/>
              <a:t> </a:t>
            </a:r>
            <a:r>
              <a:rPr lang="de-CH" i="0" dirty="0" err="1"/>
              <a:t>it</a:t>
            </a:r>
            <a:r>
              <a:rPr lang="de-CH" i="0" dirty="0"/>
              <a:t>, </a:t>
            </a:r>
            <a:r>
              <a:rPr lang="de-CH" i="0" dirty="0" err="1"/>
              <a:t>today</a:t>
            </a:r>
            <a:r>
              <a:rPr lang="de-CH" i="0" dirty="0"/>
              <a:t>, </a:t>
            </a:r>
            <a:r>
              <a:rPr lang="de-CH" i="0" dirty="0" err="1"/>
              <a:t>we</a:t>
            </a:r>
            <a:r>
              <a:rPr lang="de-CH" i="0" dirty="0"/>
              <a:t> </a:t>
            </a:r>
            <a:r>
              <a:rPr lang="de-CH" i="0" dirty="0" err="1"/>
              <a:t>trust</a:t>
            </a:r>
            <a:r>
              <a:rPr lang="de-CH" i="0" dirty="0"/>
              <a:t> </a:t>
            </a:r>
            <a:r>
              <a:rPr lang="de-CH" i="0" dirty="0" err="1"/>
              <a:t>the</a:t>
            </a:r>
            <a:r>
              <a:rPr lang="de-CH" i="0" dirty="0"/>
              <a:t> </a:t>
            </a:r>
            <a:r>
              <a:rPr lang="de-CH" i="0" dirty="0" err="1"/>
              <a:t>untrusted</a:t>
            </a:r>
            <a:r>
              <a:rPr lang="de-CH" i="0" dirty="0"/>
              <a:t> </a:t>
            </a:r>
            <a:r>
              <a:rPr lang="de-CH" i="0" dirty="0" err="1"/>
              <a:t>cloud</a:t>
            </a:r>
            <a:r>
              <a:rPr lang="de-CH" i="0" dirty="0"/>
              <a:t> </a:t>
            </a:r>
            <a:r>
              <a:rPr lang="de-CH" i="0" dirty="0" err="1"/>
              <a:t>provider</a:t>
            </a:r>
            <a:r>
              <a:rPr lang="de-CH" i="0" dirty="0"/>
              <a:t> </a:t>
            </a:r>
            <a:r>
              <a:rPr lang="de-CH" i="0" dirty="0" err="1"/>
              <a:t>to</a:t>
            </a:r>
            <a:r>
              <a:rPr lang="de-CH" i="0" dirty="0"/>
              <a:t> </a:t>
            </a:r>
            <a:r>
              <a:rPr lang="de-CH" i="0" dirty="0" err="1"/>
              <a:t>create</a:t>
            </a:r>
            <a:r>
              <a:rPr lang="de-CH" i="0" dirty="0"/>
              <a:t> a </a:t>
            </a:r>
            <a:r>
              <a:rPr lang="de-CH" i="0" dirty="0" err="1"/>
              <a:t>secure</a:t>
            </a:r>
            <a:r>
              <a:rPr lang="de-CH" i="0" dirty="0"/>
              <a:t> </a:t>
            </a:r>
            <a:r>
              <a:rPr lang="de-CH" i="0" dirty="0" err="1"/>
              <a:t>cryptographic</a:t>
            </a:r>
            <a:r>
              <a:rPr lang="de-CH" i="0" dirty="0"/>
              <a:t> design.</a:t>
            </a:r>
          </a:p>
        </p:txBody>
      </p:sp>
    </p:spTree>
    <p:extLst>
      <p:ext uri="{BB962C8B-B14F-4D97-AF65-F5344CB8AC3E}">
        <p14:creationId xmlns:p14="http://schemas.microsoft.com/office/powerpoint/2010/main" val="926089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172fb654a6a_1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172fb654a6a_1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US" dirty="0"/>
              <a:t>A standard for cloud storage could build such a system and</a:t>
            </a:r>
          </a:p>
          <a:p>
            <a:pPr marL="914400" lvl="1" indent="-342900" algn="l" rtl="0">
              <a:spcBef>
                <a:spcPts val="0"/>
              </a:spcBef>
              <a:spcAft>
                <a:spcPts val="0"/>
              </a:spcAft>
              <a:buClr>
                <a:schemeClr val="dk1"/>
              </a:buClr>
              <a:buSzPts val="1800"/>
              <a:buChar char="●"/>
            </a:pPr>
            <a:r>
              <a:rPr lang="en-US" dirty="0"/>
              <a:t>that involves stakeholders from industry and academia</a:t>
            </a:r>
          </a:p>
          <a:p>
            <a:pPr marL="457200" lvl="0" indent="-342900" algn="l" rtl="0">
              <a:spcBef>
                <a:spcPts val="0"/>
              </a:spcBef>
              <a:spcAft>
                <a:spcPts val="0"/>
              </a:spcAft>
              <a:buClr>
                <a:schemeClr val="dk1"/>
              </a:buClr>
              <a:buSzPts val="1800"/>
              <a:buChar char="●"/>
            </a:pPr>
            <a:r>
              <a:rPr lang="en-US" dirty="0"/>
              <a:t>One open question is to collaborate with providers</a:t>
            </a:r>
          </a:p>
          <a:p>
            <a:pPr marL="914400" lvl="1" indent="-342900" algn="l" rtl="0">
              <a:spcBef>
                <a:spcPts val="0"/>
              </a:spcBef>
              <a:spcAft>
                <a:spcPts val="0"/>
              </a:spcAft>
              <a:buClr>
                <a:schemeClr val="dk1"/>
              </a:buClr>
              <a:buSzPts val="1800"/>
              <a:buChar char="●"/>
            </a:pPr>
            <a:r>
              <a:rPr lang="en-US" dirty="0"/>
              <a:t>It needs to make economic sense:</a:t>
            </a:r>
          </a:p>
          <a:p>
            <a:pPr marL="1371600" lvl="2" indent="-342900" algn="l" rtl="0">
              <a:spcBef>
                <a:spcPts val="0"/>
              </a:spcBef>
              <a:spcAft>
                <a:spcPts val="0"/>
              </a:spcAft>
              <a:buClr>
                <a:schemeClr val="dk1"/>
              </a:buClr>
              <a:buSzPts val="1800"/>
              <a:buChar char="●"/>
            </a:pPr>
            <a:r>
              <a:rPr lang="en-US" dirty="0"/>
              <a:t>For instance, if all providers implement the same standard, they can no longer claim to be more secure than competitors</a:t>
            </a:r>
          </a:p>
          <a:p>
            <a:pPr marL="1371600" lvl="2" indent="-342900" algn="l" rtl="0">
              <a:spcBef>
                <a:spcPts val="0"/>
              </a:spcBef>
              <a:spcAft>
                <a:spcPts val="0"/>
              </a:spcAft>
              <a:buClr>
                <a:schemeClr val="dk1"/>
              </a:buClr>
              <a:buSzPts val="1800"/>
              <a:buChar char="●"/>
            </a:pPr>
            <a:r>
              <a:rPr lang="en-US" dirty="0"/>
              <a:t>But maybe this is ok if they can still extend their storage with more features (in a secure way!) or provide better integrations</a:t>
            </a:r>
          </a:p>
          <a:p>
            <a:pPr marL="914400" lvl="1" indent="-342900" algn="l" rtl="0">
              <a:spcBef>
                <a:spcPts val="0"/>
              </a:spcBef>
              <a:spcAft>
                <a:spcPts val="0"/>
              </a:spcAft>
              <a:buClr>
                <a:schemeClr val="dk1"/>
              </a:buClr>
              <a:buSzPts val="1800"/>
              <a:buChar char="●"/>
            </a:pPr>
            <a:r>
              <a:rPr lang="en-US" dirty="0"/>
              <a:t>Political incentives like data privacy regulations can require the adoption of E2EE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28779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172fb654a6a_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172fb654a6a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2754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41ea2e7e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41ea2e7e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Why do we care about E2EE cloud storage?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Without E2EE: cloud provider has direct access to user data and can…</a:t>
            </a:r>
          </a:p>
          <a:p>
            <a:pPr marL="171450" lvl="0" indent="-171450" algn="l" rtl="0">
              <a:spcBef>
                <a:spcPts val="0"/>
              </a:spcBef>
              <a:spcAft>
                <a:spcPts val="0"/>
              </a:spcAft>
              <a:buFontTx/>
              <a:buChar char="-"/>
            </a:pPr>
            <a:r>
              <a:rPr lang="en-GB" dirty="0"/>
              <a:t>Read sensitive files</a:t>
            </a:r>
          </a:p>
          <a:p>
            <a:pPr marL="171450" lvl="0" indent="-171450" algn="l" rtl="0">
              <a:spcBef>
                <a:spcPts val="0"/>
              </a:spcBef>
              <a:spcAft>
                <a:spcPts val="0"/>
              </a:spcAft>
              <a:buFontTx/>
              <a:buChar char="-"/>
            </a:pPr>
            <a:r>
              <a:rPr lang="en-GB" dirty="0"/>
              <a:t>Perform analytics</a:t>
            </a:r>
          </a:p>
          <a:p>
            <a:pPr marL="171450" lvl="0" indent="-171450" algn="l" rtl="0">
              <a:spcBef>
                <a:spcPts val="0"/>
              </a:spcBef>
              <a:spcAft>
                <a:spcPts val="0"/>
              </a:spcAft>
              <a:buFontTx/>
              <a:buChar char="-"/>
            </a:pPr>
            <a:r>
              <a:rPr lang="en-GB" dirty="0"/>
              <a:t>Additionally, even if the provider is not malicious, the lack of E2EE means that they could be hacked…</a:t>
            </a:r>
          </a:p>
          <a:p>
            <a:pPr marL="0" lvl="0" indent="0" algn="l" rtl="0">
              <a:spcBef>
                <a:spcPts val="0"/>
              </a:spcBef>
              <a:spcAft>
                <a:spcPts val="0"/>
              </a:spcAft>
              <a:buNone/>
            </a:pPr>
            <a:r>
              <a:rPr lang="en-GB" dirty="0"/>
              <a:t>With E2EE: Even a malicious </a:t>
            </a:r>
            <a:r>
              <a:rPr lang="en-GB" i="1" dirty="0"/>
              <a:t>or compromised</a:t>
            </a:r>
            <a:r>
              <a:rPr lang="en-GB" i="0" dirty="0"/>
              <a:t> cloud does not have any access to user data.</a:t>
            </a:r>
            <a:br>
              <a:rPr lang="en-GB" i="0" dirty="0"/>
            </a:br>
            <a:endParaRPr lang="en-GB" i="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i="0" dirty="0"/>
              <a:t>E2EE is a “best of both worlds” scenario: it </a:t>
            </a:r>
            <a:r>
              <a:rPr lang="en-US" sz="1100" i="0" dirty="0">
                <a:solidFill>
                  <a:schemeClr val="dk2"/>
                </a:solidFill>
                <a:latin typeface="Montserrat"/>
                <a:sym typeface="Montserrat"/>
              </a:rPr>
              <a:t>gives t</a:t>
            </a:r>
            <a:r>
              <a:rPr lang="en-US" sz="1100" dirty="0">
                <a:solidFill>
                  <a:schemeClr val="dk2"/>
                </a:solidFill>
                <a:latin typeface="Montserrat"/>
                <a:ea typeface="Montserrat"/>
                <a:cs typeface="Montserrat"/>
                <a:sym typeface="Montserrat"/>
              </a:rPr>
              <a:t>he benefits of outsourced storage, with the security guarantees of local storage!</a:t>
            </a:r>
            <a:endParaRPr lang="en-US" dirty="0"/>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172fb654a6a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172fb654a6a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172fb654a6a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172fb654a6a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72fb654a6a_1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72fb654a6a_1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172fb654a6a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172fb654a6a_1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72fb654a6a_1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172fb654a6a_1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172fb654a6a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4" name="Google Shape;994;g172fb654a6a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172fb654a6a_1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172fb654a6a_1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172fb654a6a_1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172fb654a6a_1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72fb654a6a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72fb654a6a_1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48d81a8f21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48d81a8f21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753861db9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753861db9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GB" dirty="0"/>
              <a:t>In order to achieve this, the system needs to provide data confidentiality and integrity.</a:t>
            </a:r>
          </a:p>
          <a:p>
            <a:pPr marL="0" lvl="0" indent="0" algn="l" rtl="0">
              <a:lnSpc>
                <a:spcPct val="115000"/>
              </a:lnSpc>
              <a:spcBef>
                <a:spcPts val="1200"/>
              </a:spcBef>
              <a:spcAft>
                <a:spcPts val="1200"/>
              </a:spcAft>
              <a:buNone/>
            </a:pPr>
            <a:r>
              <a:rPr lang="en-GB" dirty="0"/>
              <a:t>And all of this is in a threat model where </a:t>
            </a:r>
            <a:r>
              <a:rPr lang="en-GB" i="1" dirty="0"/>
              <a:t>the cloud is actively malicious, or compromised. </a:t>
            </a:r>
          </a:p>
          <a:p>
            <a:pPr marL="0" lvl="0" indent="0" algn="l" rtl="0">
              <a:lnSpc>
                <a:spcPct val="115000"/>
              </a:lnSpc>
              <a:spcBef>
                <a:spcPts val="1200"/>
              </a:spcBef>
              <a:spcAft>
                <a:spcPts val="1200"/>
              </a:spcAft>
              <a:buNone/>
            </a:pPr>
            <a:r>
              <a:rPr lang="en-GB" i="0" dirty="0"/>
              <a:t>In this strong threat model there are some trivial attacks that a malicious cloud can perform, which we consider out of scope.</a:t>
            </a:r>
          </a:p>
          <a:p>
            <a:pPr marL="323850" marR="0" lvl="0" indent="-171450" algn="l" defTabSz="914400" rtl="0" eaLnBrk="1" fontAlgn="auto" latinLnBrk="0" hangingPunct="1">
              <a:lnSpc>
                <a:spcPct val="115000"/>
              </a:lnSpc>
              <a:spcBef>
                <a:spcPts val="1200"/>
              </a:spcBef>
              <a:spcAft>
                <a:spcPts val="0"/>
              </a:spcAft>
              <a:buClr>
                <a:schemeClr val="dk1"/>
              </a:buClr>
              <a:buSzPts val="1200"/>
              <a:tabLst/>
              <a:defRPr/>
            </a:pPr>
            <a:r>
              <a:rPr lang="en-US" sz="1200" b="0" dirty="0">
                <a:solidFill>
                  <a:schemeClr val="dk1"/>
                </a:solidFill>
                <a:latin typeface="Montserrat"/>
                <a:ea typeface="Montserrat"/>
                <a:cs typeface="Montserrat"/>
                <a:sym typeface="Montserrat"/>
              </a:rPr>
              <a:t>Availability</a:t>
            </a:r>
          </a:p>
          <a:p>
            <a:pPr marL="323850" marR="0" lvl="0" indent="-171450" algn="l" defTabSz="914400" rtl="0" eaLnBrk="1" fontAlgn="auto" latinLnBrk="0" hangingPunct="1">
              <a:lnSpc>
                <a:spcPct val="115000"/>
              </a:lnSpc>
              <a:spcBef>
                <a:spcPts val="1200"/>
              </a:spcBef>
              <a:spcAft>
                <a:spcPts val="0"/>
              </a:spcAft>
              <a:buClr>
                <a:schemeClr val="dk1"/>
              </a:buClr>
              <a:buSzPts val="1200"/>
              <a:buFont typeface="Arial"/>
              <a:buChar char="●"/>
              <a:tabLst/>
              <a:defRPr/>
            </a:pPr>
            <a:r>
              <a:rPr lang="en-US" sz="1200" b="0" dirty="0">
                <a:solidFill>
                  <a:schemeClr val="dk1"/>
                </a:solidFill>
                <a:latin typeface="Montserrat"/>
                <a:ea typeface="Montserrat"/>
                <a:cs typeface="Montserrat"/>
                <a:sym typeface="Montserrat"/>
              </a:rPr>
              <a:t>User anonymity: we don’t try to hide which account accesses which files. (Pseudonymity might be possible, i.e. hiding the mapping between users and their accounts.)</a:t>
            </a:r>
          </a:p>
          <a:p>
            <a:pPr marL="323850" marR="0" lvl="0" indent="-171450" algn="l" defTabSz="914400" rtl="0" eaLnBrk="1" fontAlgn="auto" latinLnBrk="0" hangingPunct="1">
              <a:lnSpc>
                <a:spcPct val="115000"/>
              </a:lnSpc>
              <a:spcBef>
                <a:spcPts val="1200"/>
              </a:spcBef>
              <a:spcAft>
                <a:spcPts val="0"/>
              </a:spcAft>
              <a:buClr>
                <a:schemeClr val="dk1"/>
              </a:buClr>
              <a:buSzPts val="1200"/>
              <a:tabLst/>
              <a:defRPr/>
            </a:pPr>
            <a:r>
              <a:rPr lang="en-US" sz="1200" dirty="0">
                <a:solidFill>
                  <a:schemeClr val="dk1"/>
                </a:solidFill>
                <a:latin typeface="Montserrat"/>
                <a:ea typeface="Montserrat"/>
                <a:cs typeface="Montserrat"/>
                <a:sym typeface="Montserrat"/>
              </a:rPr>
              <a:t>Dictionary attacks on user password​</a:t>
            </a:r>
          </a:p>
          <a:p>
            <a:pPr marL="323850" lvl="0" indent="-171450" algn="l" rtl="0">
              <a:lnSpc>
                <a:spcPct val="115000"/>
              </a:lnSpc>
              <a:spcBef>
                <a:spcPts val="0"/>
              </a:spcBef>
              <a:spcAft>
                <a:spcPts val="0"/>
              </a:spcAft>
              <a:buClr>
                <a:schemeClr val="dk1"/>
              </a:buClr>
              <a:buSzPts val="1200"/>
            </a:pPr>
            <a:r>
              <a:rPr lang="en-US" sz="1200" dirty="0">
                <a:solidFill>
                  <a:schemeClr val="dk1"/>
                </a:solidFill>
                <a:latin typeface="Montserrat"/>
                <a:ea typeface="Montserrat"/>
                <a:cs typeface="Montserrat"/>
                <a:sym typeface="Montserrat"/>
              </a:rPr>
              <a:t>Serve malicious JavaScript</a:t>
            </a:r>
            <a:r>
              <a:rPr lang="en-GB" sz="1200" i="0" dirty="0">
                <a:solidFill>
                  <a:schemeClr val="dk1"/>
                </a:solidFill>
                <a:latin typeface="Montserrat"/>
                <a:ea typeface="Montserrat"/>
                <a:cs typeface="Montserrat"/>
                <a:sym typeface="Montserrat"/>
              </a:rPr>
              <a:t>. It’s an interesting problem to try to integrity-protect the JS code, but not something we try to solve here.</a:t>
            </a:r>
            <a:endParaRPr lang="en-US" sz="12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529946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48d81a8f21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48d81a8f21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48f23d130d_8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148f23d130d_8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172fb654a6a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172fb654a6a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172fb654a6a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172fb654a6a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Construct a CCM ciphertext given a tag and key.</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173566fd4a2_66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173566fd4a2_66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172fb654a6a_1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172fb654a6a_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72fb654a6a_1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72fb654a6a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172fb654a6a_1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172fb654a6a_1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621e25d06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621e25d06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CH" dirty="0"/>
              <a:t>Miro: </a:t>
            </a:r>
            <a:r>
              <a:rPr lang="de-CH" dirty="0" err="1"/>
              <a:t>what</a:t>
            </a:r>
            <a:r>
              <a:rPr lang="de-CH" dirty="0"/>
              <a:t> do </a:t>
            </a:r>
            <a:r>
              <a:rPr lang="de-CH" dirty="0" err="1"/>
              <a:t>we</a:t>
            </a:r>
            <a:r>
              <a:rPr lang="de-CH" dirty="0"/>
              <a:t> </a:t>
            </a:r>
            <a:r>
              <a:rPr lang="de-CH" dirty="0" err="1"/>
              <a:t>say</a:t>
            </a:r>
            <a:r>
              <a:rPr lang="de-CH" dirty="0"/>
              <a:t> </a:t>
            </a:r>
            <a:r>
              <a:rPr lang="de-CH" dirty="0" err="1"/>
              <a:t>here</a:t>
            </a:r>
            <a:r>
              <a:rPr lang="de-CH" dirty="0"/>
              <a:t>?</a:t>
            </a:r>
            <a:endParaRPr dirty="0"/>
          </a:p>
        </p:txBody>
      </p:sp>
    </p:spTree>
    <p:extLst>
      <p:ext uri="{BB962C8B-B14F-4D97-AF65-F5344CB8AC3E}">
        <p14:creationId xmlns:p14="http://schemas.microsoft.com/office/powerpoint/2010/main" val="153351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621e25d06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621e25d06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Why don’t the big providers aim for E2EE? It’s not trivial, and comes with some inherent challenges.</a:t>
            </a:r>
          </a:p>
        </p:txBody>
      </p:sp>
    </p:spTree>
    <p:extLst>
      <p:ext uri="{BB962C8B-B14F-4D97-AF65-F5344CB8AC3E}">
        <p14:creationId xmlns:p14="http://schemas.microsoft.com/office/powerpoint/2010/main" val="71248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72cf78886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72cf78886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How do we communicate keys between devices? Without assuming a direct channel between the devices, the keys must be transferred via the untrusted cloud! Clearly this cannot happen in the clear, so the keys must themselves be encrypted. But that means that users must have key encryption keys, which must also be available on all devices. (It turtles all the way down!)</a:t>
            </a:r>
            <a:br>
              <a:rPr lang="en-GB" dirty="0"/>
            </a:br>
            <a:r>
              <a:rPr lang="en-GB" dirty="0"/>
              <a:t>However, we have an out-of-band channel between the devices, namely the user. If the user remembers the key, then we have a solution.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72cf78886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72cf78886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Unfortunately, users are not good key managers. It is not easy for humans to remember cryptographic keys</a:t>
            </a:r>
            <a:endParaRPr dirty="0"/>
          </a:p>
        </p:txBody>
      </p:sp>
    </p:spTree>
    <p:extLst>
      <p:ext uri="{BB962C8B-B14F-4D97-AF65-F5344CB8AC3E}">
        <p14:creationId xmlns:p14="http://schemas.microsoft.com/office/powerpoint/2010/main" val="353117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72fb654a6a_1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72fb654a6a_1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However, users are not good password managers either!</a:t>
            </a:r>
          </a:p>
          <a:p>
            <a:pPr marL="0" lvl="0" indent="0" algn="l" rtl="0">
              <a:spcBef>
                <a:spcPts val="0"/>
              </a:spcBef>
              <a:spcAft>
                <a:spcPts val="0"/>
              </a:spcAft>
              <a:buClr>
                <a:schemeClr val="dk1"/>
              </a:buClr>
              <a:buSzPts val="1100"/>
              <a:buFont typeface="Arial"/>
              <a:buNone/>
            </a:pPr>
            <a:r>
              <a:rPr lang="en-GB" dirty="0">
                <a:solidFill>
                  <a:schemeClr val="dk1"/>
                </a:solidFill>
              </a:rPr>
              <a:t>Password management is more critical in E2EE setting, because:</a:t>
            </a:r>
            <a:br>
              <a:rPr lang="en-GB" dirty="0">
                <a:solidFill>
                  <a:schemeClr val="dk1"/>
                </a:solidFill>
              </a:rPr>
            </a:br>
            <a:r>
              <a:rPr lang="en-GB" dirty="0">
                <a:solidFill>
                  <a:schemeClr val="dk1"/>
                </a:solidFill>
              </a:rPr>
              <a:t>- Forgotten </a:t>
            </a:r>
            <a:r>
              <a:rPr lang="en-GB" dirty="0" err="1">
                <a:solidFill>
                  <a:schemeClr val="dk1"/>
                </a:solidFill>
              </a:rPr>
              <a:t>pwd</a:t>
            </a:r>
            <a:r>
              <a:rPr lang="en-GB" dirty="0">
                <a:solidFill>
                  <a:schemeClr val="dk1"/>
                </a:solidFill>
              </a:rPr>
              <a:t> =&gt; lost access. (This might imply that users choose bad passwords to remember them...)</a:t>
            </a:r>
          </a:p>
          <a:p>
            <a:pPr marL="0" lvl="0" indent="0" algn="l" rtl="0">
              <a:spcBef>
                <a:spcPts val="0"/>
              </a:spcBef>
              <a:spcAft>
                <a:spcPts val="0"/>
              </a:spcAft>
              <a:buClr>
                <a:schemeClr val="dk1"/>
              </a:buClr>
              <a:buSzPts val="1100"/>
              <a:buFont typeface="Arial"/>
              <a:buNone/>
            </a:pPr>
            <a:r>
              <a:rPr lang="en-GB" dirty="0">
                <a:solidFill>
                  <a:schemeClr val="dk1"/>
                </a:solidFill>
              </a:rPr>
              <a:t>Passwords have a long history of problems: low entropy &amp; password recovery.</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t>- Password leak/compromise leads to key recovery</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Font typeface="Montserrat"/>
              <a:buNone/>
              <a:defRPr sz="5200">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Montserrat"/>
              <a:buNone/>
              <a:defRPr sz="28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30.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5.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8.emf"/><Relationship Id="rId5" Type="http://schemas.openxmlformats.org/officeDocument/2006/relationships/image" Target="../media/image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thenounproject.com/rukanicon/" TargetMode="External"/><Relationship Id="rId13" Type="http://schemas.openxmlformats.org/officeDocument/2006/relationships/hyperlink" Target="https://thenounproject.com/eucalyp/" TargetMode="External"/><Relationship Id="rId18" Type="http://schemas.openxmlformats.org/officeDocument/2006/relationships/image" Target="../media/image40.png"/><Relationship Id="rId3" Type="http://schemas.openxmlformats.org/officeDocument/2006/relationships/image" Target="../media/image1.png"/><Relationship Id="rId21" Type="http://schemas.openxmlformats.org/officeDocument/2006/relationships/image" Target="../media/image42.png"/><Relationship Id="rId7" Type="http://schemas.openxmlformats.org/officeDocument/2006/relationships/hyperlink" Target="https://thenounproject.com/ohrianid/" TargetMode="External"/><Relationship Id="rId12" Type="http://schemas.openxmlformats.org/officeDocument/2006/relationships/hyperlink" Target="https://thenounproject.com/andydoane/" TargetMode="External"/><Relationship Id="rId17" Type="http://schemas.openxmlformats.org/officeDocument/2006/relationships/hyperlink" Target="https://mega-awry.io" TargetMode="External"/><Relationship Id="rId2" Type="http://schemas.openxmlformats.org/officeDocument/2006/relationships/notesSlide" Target="../notesSlides/notesSlide29.xml"/><Relationship Id="rId16" Type="http://schemas.openxmlformats.org/officeDocument/2006/relationships/hyperlink" Target="https://thenounproject.com/rediffusion/" TargetMode="External"/><Relationship Id="rId20" Type="http://schemas.openxmlformats.org/officeDocument/2006/relationships/hyperlink" Target="https://github.com/MEGA-Awry/attacks-poc/" TargetMode="External"/><Relationship Id="rId1" Type="http://schemas.openxmlformats.org/officeDocument/2006/relationships/slideLayout" Target="../slideLayouts/slideLayout1.xml"/><Relationship Id="rId6" Type="http://schemas.openxmlformats.org/officeDocument/2006/relationships/hyperlink" Target="https://thenounproject.com/alrigel/" TargetMode="External"/><Relationship Id="rId11" Type="http://schemas.openxmlformats.org/officeDocument/2006/relationships/hyperlink" Target="https://thenounproject.com/julijony1/" TargetMode="External"/><Relationship Id="rId5" Type="http://schemas.openxmlformats.org/officeDocument/2006/relationships/hyperlink" Target="https://thenounproject.com/emwaiem18/" TargetMode="External"/><Relationship Id="rId15" Type="http://schemas.openxmlformats.org/officeDocument/2006/relationships/hyperlink" Target="https://thenounproject.com/coquet_adrien/" TargetMode="External"/><Relationship Id="rId10" Type="http://schemas.openxmlformats.org/officeDocument/2006/relationships/hyperlink" Target="https://thenounproject.com/ami.hooo/" TargetMode="External"/><Relationship Id="rId19" Type="http://schemas.openxmlformats.org/officeDocument/2006/relationships/image" Target="../media/image41.png"/><Relationship Id="rId4" Type="http://schemas.openxmlformats.org/officeDocument/2006/relationships/hyperlink" Target="https://thenounproject.com/ariffauzihakim/" TargetMode="External"/><Relationship Id="rId9" Type="http://schemas.openxmlformats.org/officeDocument/2006/relationships/hyperlink" Target="https://thenounproject.com/timur.minvaleev/" TargetMode="External"/><Relationship Id="rId14" Type="http://schemas.openxmlformats.org/officeDocument/2006/relationships/hyperlink" Target="https://thenounproject.com/symbol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techcrunch.com/2018/07/25/google-drive-will-hit-a-billion-users-this-week/?guccounter=1" TargetMode="Externa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hyperlink" Target="https://dropbox.gcs-web.com/news-releases/news-release-details/dropbox-announces-second-quarter-fiscal-2022-result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hyperlink" Target="https://www.cnbc.com/2018/02/11/apple-could-sell-icloud-for-the-enterprise-barclays-says.html" TargetMode="External"/><Relationship Id="rId5" Type="http://schemas.openxmlformats.org/officeDocument/2006/relationships/image" Target="../media/image20.png"/><Relationship Id="rId10" Type="http://schemas.openxmlformats.org/officeDocument/2006/relationships/hyperlink" Target="https://news.microsoft.com/bythenumbers/en/give" TargetMode="External"/><Relationship Id="rId4" Type="http://schemas.openxmlformats.org/officeDocument/2006/relationships/image" Target="../media/image19.png"/><Relationship Id="rId9" Type="http://schemas.openxmlformats.org/officeDocument/2006/relationships/hyperlink" Target="https://www.computerworld.com/article/3003140/microsofts-onedrive-changes-follow-the-money.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techcrunch.com/2018/07/25/google-drive-will-hit-a-billion-users-this-week/?guccounter=1" TargetMode="Externa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hyperlink" Target="https://dropbox.gcs-web.com/news-releases/news-release-details/dropbox-announces-second-quarter-fiscal-2022-resul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hyperlink" Target="https://www.cnbc.com/2018/02/11/apple-could-sell-icloud-for-the-enterprise-barclays-says.html" TargetMode="External"/><Relationship Id="rId5" Type="http://schemas.openxmlformats.org/officeDocument/2006/relationships/image" Target="../media/image20.png"/><Relationship Id="rId10" Type="http://schemas.openxmlformats.org/officeDocument/2006/relationships/hyperlink" Target="https://news.microsoft.com/bythenumbers/en/give" TargetMode="External"/><Relationship Id="rId4" Type="http://schemas.openxmlformats.org/officeDocument/2006/relationships/image" Target="../media/image19.png"/><Relationship Id="rId9" Type="http://schemas.openxmlformats.org/officeDocument/2006/relationships/hyperlink" Target="https://www.computerworld.com/article/3003140/microsofts-onedrive-changes-follow-the-money.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8.svg"/><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8.svg"/><Relationship Id="rId3" Type="http://schemas.openxmlformats.org/officeDocument/2006/relationships/image" Target="../media/image30.png"/><Relationship Id="rId7" Type="http://schemas.openxmlformats.org/officeDocument/2006/relationships/image" Target="../media/image5.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6.svg"/><Relationship Id="rId5" Type="http://schemas.openxmlformats.org/officeDocument/2006/relationships/image" Target="../media/image23.png"/><Relationship Id="rId10" Type="http://schemas.openxmlformats.org/officeDocument/2006/relationships/image" Target="../media/image15.png"/><Relationship Id="rId4" Type="http://schemas.openxmlformats.org/officeDocument/2006/relationships/image" Target="../media/image31.png"/><Relationship Id="rId9" Type="http://schemas.openxmlformats.org/officeDocument/2006/relationships/image" Target="../media/image25.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2B2B"/>
        </a:solidFill>
        <a:effectLst/>
      </p:bgPr>
    </p:bg>
    <p:spTree>
      <p:nvGrpSpPr>
        <p:cNvPr id="1" name="Shape 68"/>
        <p:cNvGrpSpPr/>
        <p:nvPr/>
      </p:nvGrpSpPr>
      <p:grpSpPr>
        <a:xfrm>
          <a:off x="0" y="0"/>
          <a:ext cx="0" cy="0"/>
          <a:chOff x="0" y="0"/>
          <a:chExt cx="0" cy="0"/>
        </a:xfrm>
      </p:grpSpPr>
      <p:sp>
        <p:nvSpPr>
          <p:cNvPr id="2" name="Google Shape;62;p15">
            <a:extLst>
              <a:ext uri="{FF2B5EF4-FFF2-40B4-BE49-F238E27FC236}">
                <a16:creationId xmlns:a16="http://schemas.microsoft.com/office/drawing/2014/main" id="{74C42FBF-E1E5-B503-08D0-769E822AF307}"/>
              </a:ext>
            </a:extLst>
          </p:cNvPr>
          <p:cNvSpPr txBox="1">
            <a:spLocks/>
          </p:cNvSpPr>
          <p:nvPr/>
        </p:nvSpPr>
        <p:spPr>
          <a:xfrm>
            <a:off x="571018" y="864722"/>
            <a:ext cx="7955666" cy="74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ontserrat"/>
              <a:buNone/>
              <a:defRPr sz="5200" b="0"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nSpc>
                <a:spcPct val="80000"/>
              </a:lnSpc>
            </a:pPr>
            <a:r>
              <a:rPr lang="en-US" sz="3600" dirty="0">
                <a:solidFill>
                  <a:srgbClr val="E9E9E9"/>
                </a:solidFill>
              </a:rPr>
              <a:t>Why </a:t>
            </a:r>
            <a:r>
              <a:rPr lang="en-US" sz="3600" b="1" dirty="0">
                <a:solidFill>
                  <a:srgbClr val="DA262E"/>
                </a:solidFill>
              </a:rPr>
              <a:t>E2EE Cloud Storage</a:t>
            </a:r>
            <a:r>
              <a:rPr lang="en-US" sz="3600" dirty="0">
                <a:solidFill>
                  <a:srgbClr val="E9E9E9"/>
                </a:solidFill>
              </a:rPr>
              <a:t> is hard</a:t>
            </a:r>
            <a:endParaRPr lang="en-US" sz="3600" b="1" dirty="0">
              <a:solidFill>
                <a:schemeClr val="accent1"/>
              </a:solidFill>
            </a:endParaRPr>
          </a:p>
        </p:txBody>
      </p:sp>
      <p:sp>
        <p:nvSpPr>
          <p:cNvPr id="69" name="Google Shape;69;p16"/>
          <p:cNvSpPr txBox="1">
            <a:spLocks noGrp="1"/>
          </p:cNvSpPr>
          <p:nvPr>
            <p:ph type="ctrTitle"/>
          </p:nvPr>
        </p:nvSpPr>
        <p:spPr>
          <a:xfrm>
            <a:off x="2806116" y="1839088"/>
            <a:ext cx="6129300" cy="18351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GB" sz="4400" b="1" dirty="0">
                <a:solidFill>
                  <a:srgbClr val="DA262E"/>
                </a:solidFill>
                <a:latin typeface="Montserrat"/>
                <a:ea typeface="Montserrat"/>
                <a:cs typeface="Montserrat"/>
                <a:sym typeface="Montserrat"/>
              </a:rPr>
              <a:t>MEGA</a:t>
            </a:r>
            <a:br>
              <a:rPr lang="en-GB" sz="4400" b="1" dirty="0">
                <a:solidFill>
                  <a:srgbClr val="E9E9E9"/>
                </a:solidFill>
                <a:latin typeface="Montserrat"/>
                <a:ea typeface="Montserrat"/>
                <a:cs typeface="Montserrat"/>
                <a:sym typeface="Montserrat"/>
              </a:rPr>
            </a:br>
            <a:r>
              <a:rPr lang="en-GB" sz="4000" dirty="0">
                <a:solidFill>
                  <a:srgbClr val="E9E9E9"/>
                </a:solidFill>
                <a:latin typeface="Montserrat"/>
                <a:ea typeface="Montserrat"/>
                <a:cs typeface="Montserrat"/>
                <a:sym typeface="Montserrat"/>
              </a:rPr>
              <a:t>Malleable Encryption Goes Awry</a:t>
            </a:r>
            <a:endParaRPr sz="3600" dirty="0">
              <a:solidFill>
                <a:srgbClr val="E9E9E9"/>
              </a:solidFill>
            </a:endParaRPr>
          </a:p>
        </p:txBody>
      </p:sp>
      <p:sp>
        <p:nvSpPr>
          <p:cNvPr id="70" name="Google Shape;70;p16"/>
          <p:cNvSpPr txBox="1">
            <a:spLocks noGrp="1"/>
          </p:cNvSpPr>
          <p:nvPr>
            <p:ph type="subTitle" idx="1"/>
          </p:nvPr>
        </p:nvSpPr>
        <p:spPr>
          <a:xfrm>
            <a:off x="311700" y="4323925"/>
            <a:ext cx="8520600" cy="741000"/>
          </a:xfrm>
          <a:prstGeom prst="rect">
            <a:avLst/>
          </a:prstGeom>
        </p:spPr>
        <p:txBody>
          <a:bodyPr spcFirstLastPara="1" wrap="square" lIns="91425" tIns="91425" rIns="91425" bIns="91425" anchor="t" anchorCtr="0">
            <a:noAutofit/>
          </a:bodyPr>
          <a:lstStyle/>
          <a:p>
            <a:pPr marL="4679999" lvl="0" indent="-4679999" algn="l" rtl="0">
              <a:lnSpc>
                <a:spcPct val="105000"/>
              </a:lnSpc>
              <a:spcBef>
                <a:spcPts val="0"/>
              </a:spcBef>
              <a:spcAft>
                <a:spcPts val="0"/>
              </a:spcAft>
              <a:buSzPts val="688"/>
              <a:buNone/>
            </a:pPr>
            <a:r>
              <a:rPr lang="en-GB" sz="1400">
                <a:solidFill>
                  <a:srgbClr val="9E9E9E"/>
                </a:solidFill>
              </a:rPr>
              <a:t>Cryptanalysis of the MEGA Cloud Storage</a:t>
            </a:r>
            <a:endParaRPr sz="1400">
              <a:solidFill>
                <a:srgbClr val="9E9E9E"/>
              </a:solidFill>
            </a:endParaRPr>
          </a:p>
          <a:p>
            <a:pPr marL="4679999" lvl="0" indent="-4679999" algn="l" rtl="0">
              <a:lnSpc>
                <a:spcPct val="105000"/>
              </a:lnSpc>
              <a:spcBef>
                <a:spcPts val="0"/>
              </a:spcBef>
              <a:spcAft>
                <a:spcPts val="0"/>
              </a:spcAft>
              <a:buSzPts val="688"/>
              <a:buNone/>
            </a:pPr>
            <a:r>
              <a:rPr lang="en-GB" sz="1400">
                <a:solidFill>
                  <a:srgbClr val="9E9E9E"/>
                </a:solidFill>
              </a:rPr>
              <a:t>by </a:t>
            </a:r>
            <a:r>
              <a:rPr lang="en-GB" sz="1400" b="1">
                <a:solidFill>
                  <a:srgbClr val="9E9E9E"/>
                </a:solidFill>
              </a:rPr>
              <a:t>Miro Haller</a:t>
            </a:r>
            <a:r>
              <a:rPr lang="en-GB" sz="1400">
                <a:solidFill>
                  <a:srgbClr val="9E9E9E"/>
                </a:solidFill>
              </a:rPr>
              <a:t>, </a:t>
            </a:r>
            <a:r>
              <a:rPr lang="en-GB" sz="1400" b="1">
                <a:solidFill>
                  <a:srgbClr val="9E9E9E"/>
                </a:solidFill>
              </a:rPr>
              <a:t>Matilda Backendal</a:t>
            </a:r>
            <a:r>
              <a:rPr lang="en-GB" sz="1400">
                <a:solidFill>
                  <a:srgbClr val="9E9E9E"/>
                </a:solidFill>
              </a:rPr>
              <a:t> &amp; Kenny Paterson</a:t>
            </a:r>
            <a:endParaRPr sz="1400">
              <a:solidFill>
                <a:srgbClr val="9E9E9E"/>
              </a:solidFill>
            </a:endParaRPr>
          </a:p>
        </p:txBody>
      </p:sp>
      <p:pic>
        <p:nvPicPr>
          <p:cNvPr id="72" name="Google Shape;72;p16"/>
          <p:cNvPicPr preferRelativeResize="0"/>
          <p:nvPr/>
        </p:nvPicPr>
        <p:blipFill>
          <a:blip r:embed="rId3">
            <a:alphaModFix/>
          </a:blip>
          <a:stretch>
            <a:fillRect/>
          </a:stretch>
        </p:blipFill>
        <p:spPr>
          <a:xfrm>
            <a:off x="804658" y="1662996"/>
            <a:ext cx="1904413" cy="1888275"/>
          </a:xfrm>
          <a:prstGeom prst="rect">
            <a:avLst/>
          </a:prstGeom>
          <a:noFill/>
          <a:ln>
            <a:noFill/>
          </a:ln>
        </p:spPr>
      </p:pic>
      <p:sp>
        <p:nvSpPr>
          <p:cNvPr id="73" name="Google Shape;73;p16"/>
          <p:cNvSpPr txBox="1"/>
          <p:nvPr/>
        </p:nvSpPr>
        <p:spPr>
          <a:xfrm>
            <a:off x="2936740" y="1680684"/>
            <a:ext cx="1980143" cy="31680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ts val="1100"/>
              <a:buFont typeface="Arial"/>
              <a:buNone/>
              <a:tabLst/>
              <a:defRPr/>
            </a:pPr>
            <a:r>
              <a:rPr kumimoji="0" lang="en-GB" sz="1550" b="0" i="0" u="none" strike="noStrike" kern="0" cap="none" spc="0" normalizeH="0" baseline="0" noProof="0" dirty="0">
                <a:ln>
                  <a:noFill/>
                </a:ln>
                <a:solidFill>
                  <a:srgbClr val="9E9E9E"/>
                </a:solidFill>
                <a:effectLst/>
                <a:uLnTx/>
                <a:uFillTx/>
                <a:latin typeface="Coming Soon"/>
                <a:ea typeface="Coming Soon"/>
                <a:cs typeface="Coming Soon"/>
                <a:sym typeface="Coming Soon"/>
              </a:rPr>
              <a:t>Lessons Learnt from</a:t>
            </a:r>
            <a:endParaRPr kumimoji="0" sz="1550" b="0" i="0" u="none" strike="noStrike" kern="0" cap="none" spc="0" normalizeH="0" baseline="0" noProof="0" dirty="0">
              <a:ln>
                <a:noFill/>
              </a:ln>
              <a:solidFill>
                <a:srgbClr val="9E9E9E"/>
              </a:solidFill>
              <a:effectLst/>
              <a:uLnTx/>
              <a:uFillTx/>
              <a:latin typeface="Coming Soon"/>
              <a:ea typeface="Coming Soon"/>
              <a:cs typeface="Coming Soon"/>
              <a:sym typeface="Coming Soon"/>
            </a:endParaRPr>
          </a:p>
        </p:txBody>
      </p:sp>
      <p:pic>
        <p:nvPicPr>
          <p:cNvPr id="74" name="Google Shape;74;p16"/>
          <p:cNvPicPr preferRelativeResize="0"/>
          <p:nvPr/>
        </p:nvPicPr>
        <p:blipFill>
          <a:blip r:embed="rId4">
            <a:alphaModFix/>
          </a:blip>
          <a:stretch>
            <a:fillRect/>
          </a:stretch>
        </p:blipFill>
        <p:spPr>
          <a:xfrm>
            <a:off x="5928686" y="4082597"/>
            <a:ext cx="1010077" cy="393600"/>
          </a:xfrm>
          <a:prstGeom prst="rect">
            <a:avLst/>
          </a:prstGeom>
          <a:noFill/>
          <a:ln>
            <a:noFill/>
          </a:ln>
        </p:spPr>
      </p:pic>
      <p:pic>
        <p:nvPicPr>
          <p:cNvPr id="75" name="Google Shape;75;p16"/>
          <p:cNvPicPr preferRelativeResize="0"/>
          <p:nvPr/>
        </p:nvPicPr>
        <p:blipFill>
          <a:blip r:embed="rId5">
            <a:alphaModFix/>
          </a:blip>
          <a:stretch>
            <a:fillRect/>
          </a:stretch>
        </p:blipFill>
        <p:spPr>
          <a:xfrm>
            <a:off x="5518296" y="4388760"/>
            <a:ext cx="1810476" cy="661100"/>
          </a:xfrm>
          <a:prstGeom prst="rect">
            <a:avLst/>
          </a:prstGeom>
          <a:noFill/>
          <a:ln>
            <a:noFill/>
          </a:ln>
        </p:spPr>
      </p:pic>
      <p:pic>
        <p:nvPicPr>
          <p:cNvPr id="76" name="Google Shape;76;p16"/>
          <p:cNvPicPr preferRelativeResize="0"/>
          <p:nvPr/>
        </p:nvPicPr>
        <p:blipFill>
          <a:blip r:embed="rId6">
            <a:alphaModFix/>
          </a:blip>
          <a:stretch>
            <a:fillRect/>
          </a:stretch>
        </p:blipFill>
        <p:spPr>
          <a:xfrm>
            <a:off x="7339760" y="4605275"/>
            <a:ext cx="1455076" cy="276750"/>
          </a:xfrm>
          <a:prstGeom prst="rect">
            <a:avLst/>
          </a:prstGeom>
          <a:noFill/>
          <a:ln>
            <a:noFill/>
          </a:ln>
        </p:spPr>
      </p:pic>
    </p:spTree>
    <p:extLst>
      <p:ext uri="{BB962C8B-B14F-4D97-AF65-F5344CB8AC3E}">
        <p14:creationId xmlns:p14="http://schemas.microsoft.com/office/powerpoint/2010/main" val="302008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900" decel="100000" fill="hold"/>
                                        <p:tgtEl>
                                          <p:spTgt spid="6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1000"/>
                                        <p:tgtEl>
                                          <p:spTgt spid="73"/>
                                        </p:tgtEl>
                                      </p:cBhvr>
                                    </p:animEffect>
                                    <p:anim calcmode="lin" valueType="num">
                                      <p:cBhvr>
                                        <p:cTn id="14" dur="1000" fill="hold"/>
                                        <p:tgtEl>
                                          <p:spTgt spid="73"/>
                                        </p:tgtEl>
                                        <p:attrNameLst>
                                          <p:attrName>ppt_x</p:attrName>
                                        </p:attrNameLst>
                                      </p:cBhvr>
                                      <p:tavLst>
                                        <p:tav tm="0">
                                          <p:val>
                                            <p:strVal val="#ppt_x"/>
                                          </p:val>
                                        </p:tav>
                                        <p:tav tm="100000">
                                          <p:val>
                                            <p:strVal val="#ppt_x"/>
                                          </p:val>
                                        </p:tav>
                                      </p:tavLst>
                                    </p:anim>
                                    <p:anim calcmode="lin" valueType="num">
                                      <p:cBhvr>
                                        <p:cTn id="15" dur="900" decel="100000" fill="hold"/>
                                        <p:tgtEl>
                                          <p:spTgt spid="7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Freeform: Shape 1">
            <a:extLst>
              <a:ext uri="{FF2B5EF4-FFF2-40B4-BE49-F238E27FC236}">
                <a16:creationId xmlns:a16="http://schemas.microsoft.com/office/drawing/2014/main" id="{0BA613ED-7256-F3ED-B183-CFD95B39E6E0}"/>
              </a:ext>
            </a:extLst>
          </p:cNvPr>
          <p:cNvSpPr/>
          <p:nvPr/>
        </p:nvSpPr>
        <p:spPr>
          <a:xfrm rot="19490014">
            <a:off x="6451147" y="1295791"/>
            <a:ext cx="124333" cy="149675"/>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Freeform: Shape 2">
            <a:extLst>
              <a:ext uri="{FF2B5EF4-FFF2-40B4-BE49-F238E27FC236}">
                <a16:creationId xmlns:a16="http://schemas.microsoft.com/office/drawing/2014/main" id="{0C338096-5B14-A445-D7FF-E1DF64DF7811}"/>
              </a:ext>
            </a:extLst>
          </p:cNvPr>
          <p:cNvSpPr/>
          <p:nvPr/>
        </p:nvSpPr>
        <p:spPr>
          <a:xfrm rot="12447697">
            <a:off x="7483947" y="1292839"/>
            <a:ext cx="124254" cy="177409"/>
          </a:xfrm>
          <a:custGeom>
            <a:avLst/>
            <a:gdLst>
              <a:gd name="connsiteX0" fmla="*/ 112958 w 112958"/>
              <a:gd name="connsiteY0" fmla="*/ 161281 h 161281"/>
              <a:gd name="connsiteX1" fmla="*/ 0 w 112958"/>
              <a:gd name="connsiteY1" fmla="*/ 53693 h 161281"/>
              <a:gd name="connsiteX2" fmla="*/ 8877 w 112958"/>
              <a:gd name="connsiteY2" fmla="*/ 11815 h 161281"/>
              <a:gd name="connsiteX3" fmla="*/ 17240 w 112958"/>
              <a:gd name="connsiteY3" fmla="*/ 0 h 161281"/>
              <a:gd name="connsiteX4" fmla="*/ 31989 w 112958"/>
              <a:gd name="connsiteY4" fmla="*/ 5554 h 161281"/>
              <a:gd name="connsiteX5" fmla="*/ 68631 w 112958"/>
              <a:gd name="connsiteY5" fmla="*/ 4665 h 161281"/>
              <a:gd name="connsiteX6" fmla="*/ 56479 w 112958"/>
              <a:gd name="connsiteY6" fmla="*/ 53693 h 161281"/>
              <a:gd name="connsiteX7" fmla="*/ 112958 w 112958"/>
              <a:gd name="connsiteY7" fmla="*/ 161281 h 1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58" h="161281">
                <a:moveTo>
                  <a:pt x="112958" y="161281"/>
                </a:moveTo>
                <a:cubicBezTo>
                  <a:pt x="50573" y="161281"/>
                  <a:pt x="0" y="113112"/>
                  <a:pt x="0" y="53693"/>
                </a:cubicBezTo>
                <a:cubicBezTo>
                  <a:pt x="0" y="38838"/>
                  <a:pt x="3161" y="24687"/>
                  <a:pt x="8877" y="11815"/>
                </a:cubicBezTo>
                <a:lnTo>
                  <a:pt x="17240" y="0"/>
                </a:lnTo>
                <a:lnTo>
                  <a:pt x="31989" y="5554"/>
                </a:lnTo>
                <a:lnTo>
                  <a:pt x="68631" y="4665"/>
                </a:lnTo>
                <a:lnTo>
                  <a:pt x="56479" y="53693"/>
                </a:lnTo>
                <a:cubicBezTo>
                  <a:pt x="56479" y="96023"/>
                  <a:pt x="77404" y="135883"/>
                  <a:pt x="112958" y="161281"/>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txBox="1">
            <a:spLocks noGrp="1"/>
          </p:cNvSpPr>
          <p:nvPr>
            <p:ph type="body" idx="1"/>
          </p:nvPr>
        </p:nvSpPr>
        <p:spPr>
          <a:xfrm>
            <a:off x="550225" y="1152475"/>
            <a:ext cx="5616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dirty="0"/>
              <a:t>Problem #3: </a:t>
            </a:r>
            <a:r>
              <a:rPr lang="en-US" dirty="0"/>
              <a:t>sharing encrypted files</a:t>
            </a:r>
            <a:endParaRPr dirty="0">
              <a:solidFill>
                <a:schemeClr val="accent1"/>
              </a:solidFill>
            </a:endParaRPr>
          </a:p>
          <a:p>
            <a:pPr marL="457200" lvl="0" indent="-342900" algn="l" rtl="0">
              <a:spcBef>
                <a:spcPts val="1200"/>
              </a:spcBef>
              <a:spcAft>
                <a:spcPts val="0"/>
              </a:spcAft>
              <a:buClr>
                <a:schemeClr val="dk1"/>
              </a:buClr>
              <a:buSzPts val="1800"/>
              <a:buChar char="●"/>
            </a:pPr>
            <a:r>
              <a:rPr lang="en-GB" dirty="0">
                <a:solidFill>
                  <a:schemeClr val="dk1"/>
                </a:solidFill>
              </a:rPr>
              <a:t>Want:</a:t>
            </a:r>
            <a:r>
              <a:rPr lang="en-GB" dirty="0"/>
              <a:t> </a:t>
            </a:r>
            <a:r>
              <a:rPr lang="en-US" dirty="0"/>
              <a:t>keys shared across users</a:t>
            </a:r>
            <a:endParaRPr dirty="0"/>
          </a:p>
          <a:p>
            <a:pPr lvl="0">
              <a:buClr>
                <a:schemeClr val="dk1"/>
              </a:buClr>
            </a:pPr>
            <a:r>
              <a:rPr lang="en-GB" dirty="0">
                <a:solidFill>
                  <a:schemeClr val="accent1"/>
                </a:solidFill>
              </a:rPr>
              <a:t>Challenge:</a:t>
            </a:r>
            <a:r>
              <a:rPr lang="en-GB" dirty="0"/>
              <a:t> establishing trusted channel</a:t>
            </a:r>
            <a:endParaRPr lang="en-US" dirty="0"/>
          </a:p>
        </p:txBody>
      </p:sp>
      <p:sp>
        <p:nvSpPr>
          <p:cNvPr id="245" name="Google Shape;24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000"/>
              <a:buFont typeface="Arial"/>
              <a:buNone/>
            </a:pPr>
            <a:r>
              <a:rPr lang="en-GB" sz="2750" dirty="0"/>
              <a:t>Client-side encryption:</a:t>
            </a:r>
            <a:r>
              <a:rPr lang="en-GB" sz="2750" dirty="0">
                <a:solidFill>
                  <a:schemeClr val="dk2"/>
                </a:solidFill>
              </a:rPr>
              <a:t> </a:t>
            </a:r>
            <a:r>
              <a:rPr lang="en-GB" sz="2750" dirty="0">
                <a:solidFill>
                  <a:schemeClr val="accent1"/>
                </a:solidFill>
              </a:rPr>
              <a:t>How hard can it be?</a:t>
            </a:r>
            <a:endParaRPr sz="2750" dirty="0"/>
          </a:p>
          <a:p>
            <a:pPr marL="0" lvl="0" indent="0" algn="l" rtl="0">
              <a:spcBef>
                <a:spcPts val="0"/>
              </a:spcBef>
              <a:spcAft>
                <a:spcPts val="0"/>
              </a:spcAft>
              <a:buNone/>
            </a:pPr>
            <a:endParaRPr dirty="0">
              <a:solidFill>
                <a:schemeClr val="accent1"/>
              </a:solidFill>
            </a:endParaRPr>
          </a:p>
        </p:txBody>
      </p:sp>
      <p:sp>
        <p:nvSpPr>
          <p:cNvPr id="246" name="Google Shape;24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grpSp>
        <p:nvGrpSpPr>
          <p:cNvPr id="30" name="Group 29">
            <a:extLst>
              <a:ext uri="{FF2B5EF4-FFF2-40B4-BE49-F238E27FC236}">
                <a16:creationId xmlns:a16="http://schemas.microsoft.com/office/drawing/2014/main" id="{259B523A-6980-C91E-95A3-92D446DFE409}"/>
              </a:ext>
            </a:extLst>
          </p:cNvPr>
          <p:cNvGrpSpPr/>
          <p:nvPr/>
        </p:nvGrpSpPr>
        <p:grpSpPr>
          <a:xfrm>
            <a:off x="5708144" y="1009683"/>
            <a:ext cx="2829512" cy="3552234"/>
            <a:chOff x="5708144" y="1009683"/>
            <a:chExt cx="2829512" cy="3552234"/>
          </a:xfrm>
        </p:grpSpPr>
        <p:pic>
          <p:nvPicPr>
            <p:cNvPr id="24" name="Google Shape;248;p27">
              <a:extLst>
                <a:ext uri="{FF2B5EF4-FFF2-40B4-BE49-F238E27FC236}">
                  <a16:creationId xmlns:a16="http://schemas.microsoft.com/office/drawing/2014/main" id="{A3411ADA-C595-DC7E-A2D3-65D0DC28EAC8}"/>
                </a:ext>
              </a:extLst>
            </p:cNvPr>
            <p:cNvPicPr preferRelativeResize="0"/>
            <p:nvPr/>
          </p:nvPicPr>
          <p:blipFill rotWithShape="1">
            <a:blip r:embed="rId3">
              <a:alphaModFix/>
              <a:duotone>
                <a:prstClr val="black"/>
                <a:srgbClr val="8E98EA">
                  <a:tint val="45000"/>
                  <a:satMod val="400000"/>
                </a:srgbClr>
              </a:duotone>
            </a:blip>
            <a:srcRect l="8329" r="9358" b="26508"/>
            <a:stretch/>
          </p:blipFill>
          <p:spPr>
            <a:xfrm>
              <a:off x="5708144" y="3124053"/>
              <a:ext cx="1301773" cy="1162295"/>
            </a:xfrm>
            <a:prstGeom prst="rect">
              <a:avLst/>
            </a:prstGeom>
            <a:noFill/>
            <a:ln>
              <a:noFill/>
            </a:ln>
          </p:spPr>
        </p:pic>
        <p:cxnSp>
          <p:nvCxnSpPr>
            <p:cNvPr id="9" name="Google Shape;226;p26">
              <a:extLst>
                <a:ext uri="{FF2B5EF4-FFF2-40B4-BE49-F238E27FC236}">
                  <a16:creationId xmlns:a16="http://schemas.microsoft.com/office/drawing/2014/main" id="{327D102D-B30B-DDE8-5420-3AC1DAD44EA2}"/>
                </a:ext>
              </a:extLst>
            </p:cNvPr>
            <p:cNvCxnSpPr/>
            <p:nvPr/>
          </p:nvCxnSpPr>
          <p:spPr>
            <a:xfrm rot="10800000">
              <a:off x="7411767" y="2547252"/>
              <a:ext cx="338700" cy="741323"/>
            </a:xfrm>
            <a:prstGeom prst="straightConnector1">
              <a:avLst/>
            </a:prstGeom>
            <a:noFill/>
            <a:ln w="19050" cap="flat" cmpd="sng">
              <a:solidFill>
                <a:schemeClr val="dk1"/>
              </a:solidFill>
              <a:prstDash val="solid"/>
              <a:round/>
              <a:headEnd type="triangle" w="med" len="med"/>
              <a:tailEnd type="triangle" w="med" len="med"/>
            </a:ln>
          </p:spPr>
        </p:cxnSp>
        <p:pic>
          <p:nvPicPr>
            <p:cNvPr id="11" name="Google Shape;233;p26">
              <a:extLst>
                <a:ext uri="{FF2B5EF4-FFF2-40B4-BE49-F238E27FC236}">
                  <a16:creationId xmlns:a16="http://schemas.microsoft.com/office/drawing/2014/main" id="{35E466C5-0058-57EF-AA7B-7DDCAF3DB566}"/>
                </a:ext>
              </a:extLst>
            </p:cNvPr>
            <p:cNvPicPr preferRelativeResize="0"/>
            <p:nvPr/>
          </p:nvPicPr>
          <p:blipFill rotWithShape="1">
            <a:blip r:embed="rId4">
              <a:alphaModFix/>
            </a:blip>
            <a:srcRect l="1170" r="-1169" b="22684"/>
            <a:stretch/>
          </p:blipFill>
          <p:spPr>
            <a:xfrm>
              <a:off x="6108921" y="1009683"/>
              <a:ext cx="2128100" cy="1645425"/>
            </a:xfrm>
            <a:prstGeom prst="rect">
              <a:avLst/>
            </a:prstGeom>
            <a:noFill/>
            <a:ln>
              <a:noFill/>
            </a:ln>
          </p:spPr>
        </p:pic>
        <p:cxnSp>
          <p:nvCxnSpPr>
            <p:cNvPr id="12" name="Google Shape;234;p26">
              <a:extLst>
                <a:ext uri="{FF2B5EF4-FFF2-40B4-BE49-F238E27FC236}">
                  <a16:creationId xmlns:a16="http://schemas.microsoft.com/office/drawing/2014/main" id="{63D57993-0E1B-F937-EC3E-8FF91EDDBC70}"/>
                </a:ext>
              </a:extLst>
            </p:cNvPr>
            <p:cNvCxnSpPr/>
            <p:nvPr/>
          </p:nvCxnSpPr>
          <p:spPr>
            <a:xfrm rot="10800000" flipH="1">
              <a:off x="6483753" y="2545226"/>
              <a:ext cx="272700" cy="752367"/>
            </a:xfrm>
            <a:prstGeom prst="straightConnector1">
              <a:avLst/>
            </a:prstGeom>
            <a:noFill/>
            <a:ln w="19050" cap="flat" cmpd="sng">
              <a:solidFill>
                <a:schemeClr val="dk1"/>
              </a:solidFill>
              <a:prstDash val="solid"/>
              <a:round/>
              <a:headEnd type="triangle" w="med" len="med"/>
              <a:tailEnd type="triangle" w="med" len="med"/>
            </a:ln>
          </p:spPr>
        </p:cxnSp>
        <p:pic>
          <p:nvPicPr>
            <p:cNvPr id="15" name="Google Shape;254;p27">
              <a:extLst>
                <a:ext uri="{FF2B5EF4-FFF2-40B4-BE49-F238E27FC236}">
                  <a16:creationId xmlns:a16="http://schemas.microsoft.com/office/drawing/2014/main" id="{5C5FD2D9-6668-8258-937E-D82491BF6C54}"/>
                </a:ext>
              </a:extLst>
            </p:cNvPr>
            <p:cNvPicPr preferRelativeResize="0"/>
            <p:nvPr/>
          </p:nvPicPr>
          <p:blipFill rotWithShape="1">
            <a:blip r:embed="rId5">
              <a:alphaModFix/>
              <a:duotone>
                <a:schemeClr val="accent3">
                  <a:shade val="45000"/>
                  <a:satMod val="135000"/>
                </a:schemeClr>
                <a:prstClr val="white"/>
              </a:duotone>
            </a:blip>
            <a:srcRect l="18181" r="16908" b="23348"/>
            <a:stretch/>
          </p:blipFill>
          <p:spPr>
            <a:xfrm>
              <a:off x="7830937" y="1169876"/>
              <a:ext cx="531183" cy="655400"/>
            </a:xfrm>
            <a:prstGeom prst="rect">
              <a:avLst/>
            </a:prstGeom>
            <a:noFill/>
            <a:ln>
              <a:noFill/>
            </a:ln>
          </p:spPr>
        </p:pic>
        <p:pic>
          <p:nvPicPr>
            <p:cNvPr id="22" name="Google Shape;255;p27">
              <a:extLst>
                <a:ext uri="{FF2B5EF4-FFF2-40B4-BE49-F238E27FC236}">
                  <a16:creationId xmlns:a16="http://schemas.microsoft.com/office/drawing/2014/main" id="{DEABAF1C-5B56-6FA8-051B-5BA1E143418F}"/>
                </a:ext>
              </a:extLst>
            </p:cNvPr>
            <p:cNvPicPr preferRelativeResize="0"/>
            <p:nvPr/>
          </p:nvPicPr>
          <p:blipFill rotWithShape="1">
            <a:blip r:embed="rId3">
              <a:alphaModFix/>
              <a:duotone>
                <a:prstClr val="black"/>
                <a:schemeClr val="accent1">
                  <a:tint val="45000"/>
                  <a:satMod val="400000"/>
                </a:schemeClr>
              </a:duotone>
            </a:blip>
            <a:srcRect l="8329" r="9358" b="26508"/>
            <a:stretch/>
          </p:blipFill>
          <p:spPr>
            <a:xfrm>
              <a:off x="7235883" y="3124053"/>
              <a:ext cx="1301773" cy="1162295"/>
            </a:xfrm>
            <a:prstGeom prst="rect">
              <a:avLst/>
            </a:prstGeom>
            <a:noFill/>
            <a:ln>
              <a:noFill/>
            </a:ln>
          </p:spPr>
        </p:pic>
        <p:sp>
          <p:nvSpPr>
            <p:cNvPr id="23" name="Google Shape;258;p27">
              <a:extLst>
                <a:ext uri="{FF2B5EF4-FFF2-40B4-BE49-F238E27FC236}">
                  <a16:creationId xmlns:a16="http://schemas.microsoft.com/office/drawing/2014/main" id="{E6C8B4B2-8F89-0DAF-BE48-C4926D49838C}"/>
                </a:ext>
              </a:extLst>
            </p:cNvPr>
            <p:cNvSpPr txBox="1"/>
            <p:nvPr/>
          </p:nvSpPr>
          <p:spPr>
            <a:xfrm>
              <a:off x="7330047" y="4169644"/>
              <a:ext cx="1161273" cy="3638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Montserrat"/>
                  <a:ea typeface="Montserrat"/>
                  <a:cs typeface="Montserrat"/>
                  <a:sym typeface="Montserrat"/>
                </a:rPr>
                <a:t>Bob</a:t>
              </a:r>
              <a:endParaRPr>
                <a:latin typeface="Montserrat"/>
                <a:ea typeface="Montserrat"/>
                <a:cs typeface="Montserrat"/>
                <a:sym typeface="Montserrat"/>
              </a:endParaRPr>
            </a:p>
          </p:txBody>
        </p:sp>
        <p:sp>
          <p:nvSpPr>
            <p:cNvPr id="25" name="Google Shape;257;p27">
              <a:extLst>
                <a:ext uri="{FF2B5EF4-FFF2-40B4-BE49-F238E27FC236}">
                  <a16:creationId xmlns:a16="http://schemas.microsoft.com/office/drawing/2014/main" id="{80E8C9AD-921E-EE8C-BFC5-018B51637CCC}"/>
                </a:ext>
              </a:extLst>
            </p:cNvPr>
            <p:cNvSpPr txBox="1"/>
            <p:nvPr/>
          </p:nvSpPr>
          <p:spPr>
            <a:xfrm>
              <a:off x="5780849" y="4198099"/>
              <a:ext cx="1229182" cy="3638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Montserrat"/>
                  <a:ea typeface="Montserrat"/>
                  <a:cs typeface="Montserrat"/>
                  <a:sym typeface="Montserrat"/>
                </a:rPr>
                <a:t>Alice</a:t>
              </a:r>
              <a:endParaRPr dirty="0">
                <a:latin typeface="Montserrat"/>
                <a:ea typeface="Montserrat"/>
                <a:cs typeface="Montserrat"/>
                <a:sym typeface="Montserrat"/>
              </a:endParaRPr>
            </a:p>
          </p:txBody>
        </p:sp>
      </p:grpSp>
      <p:pic>
        <p:nvPicPr>
          <p:cNvPr id="26" name="Google Shape;238;p26">
            <a:extLst>
              <a:ext uri="{FF2B5EF4-FFF2-40B4-BE49-F238E27FC236}">
                <a16:creationId xmlns:a16="http://schemas.microsoft.com/office/drawing/2014/main" id="{151C5C65-FAEA-B732-353F-7FE5AA1CCCB1}"/>
              </a:ext>
            </a:extLst>
          </p:cNvPr>
          <p:cNvPicPr preferRelativeResize="0"/>
          <p:nvPr/>
        </p:nvPicPr>
        <p:blipFill rotWithShape="1">
          <a:blip r:embed="rId6">
            <a:alphaModFix/>
            <a:duotone>
              <a:schemeClr val="accent3">
                <a:shade val="45000"/>
                <a:satMod val="135000"/>
              </a:schemeClr>
              <a:prstClr val="white"/>
            </a:duotone>
          </a:blip>
          <a:srcRect l="22784" t="10015" r="21452" b="29249"/>
          <a:stretch/>
        </p:blipFill>
        <p:spPr>
          <a:xfrm rot="-2699915">
            <a:off x="5687296" y="3111962"/>
            <a:ext cx="351164" cy="382478"/>
          </a:xfrm>
          <a:prstGeom prst="rect">
            <a:avLst/>
          </a:prstGeom>
          <a:noFill/>
          <a:ln>
            <a:noFill/>
          </a:ln>
        </p:spPr>
      </p:pic>
      <p:sp>
        <p:nvSpPr>
          <p:cNvPr id="27" name="TextBox 26">
            <a:extLst>
              <a:ext uri="{FF2B5EF4-FFF2-40B4-BE49-F238E27FC236}">
                <a16:creationId xmlns:a16="http://schemas.microsoft.com/office/drawing/2014/main" id="{9F0FB6A1-12B0-1FF8-42EB-F67E89ABB0AA}"/>
              </a:ext>
            </a:extLst>
          </p:cNvPr>
          <p:cNvSpPr txBox="1"/>
          <p:nvPr/>
        </p:nvSpPr>
        <p:spPr>
          <a:xfrm>
            <a:off x="6842698" y="2828768"/>
            <a:ext cx="482824" cy="307777"/>
          </a:xfrm>
          <a:prstGeom prst="rect">
            <a:avLst/>
          </a:prstGeom>
          <a:noFill/>
        </p:spPr>
        <p:txBody>
          <a:bodyPr wrap="none" rtlCol="0">
            <a:spAutoFit/>
          </a:bodyPr>
          <a:lstStyle/>
          <a:p>
            <a:r>
              <a:rPr lang="en-US" dirty="0"/>
              <a:t>???</a:t>
            </a:r>
          </a:p>
        </p:txBody>
      </p:sp>
      <p:sp>
        <p:nvSpPr>
          <p:cNvPr id="28" name="Arc 27">
            <a:extLst>
              <a:ext uri="{FF2B5EF4-FFF2-40B4-BE49-F238E27FC236}">
                <a16:creationId xmlns:a16="http://schemas.microsoft.com/office/drawing/2014/main" id="{74E10F76-A199-663C-6480-62B29F3B60D7}"/>
              </a:ext>
            </a:extLst>
          </p:cNvPr>
          <p:cNvSpPr/>
          <p:nvPr/>
        </p:nvSpPr>
        <p:spPr>
          <a:xfrm rot="19050594">
            <a:off x="5539246" y="2822254"/>
            <a:ext cx="2966951" cy="2869775"/>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 name="Google Shape;238;p26">
            <a:extLst>
              <a:ext uri="{FF2B5EF4-FFF2-40B4-BE49-F238E27FC236}">
                <a16:creationId xmlns:a16="http://schemas.microsoft.com/office/drawing/2014/main" id="{C97338B3-2B5C-8D7E-EC7D-6D8C24C950A8}"/>
              </a:ext>
            </a:extLst>
          </p:cNvPr>
          <p:cNvPicPr preferRelativeResize="0"/>
          <p:nvPr/>
        </p:nvPicPr>
        <p:blipFill rotWithShape="1">
          <a:blip r:embed="rId6">
            <a:alphaModFix/>
            <a:duotone>
              <a:schemeClr val="accent3">
                <a:shade val="45000"/>
                <a:satMod val="135000"/>
              </a:schemeClr>
              <a:prstClr val="white"/>
            </a:duotone>
          </a:blip>
          <a:srcRect l="22784" t="10015" r="21452" b="29249"/>
          <a:stretch/>
        </p:blipFill>
        <p:spPr>
          <a:xfrm rot="-2699915">
            <a:off x="8177787" y="3117464"/>
            <a:ext cx="351164" cy="382478"/>
          </a:xfrm>
          <a:prstGeom prst="rect">
            <a:avLst/>
          </a:prstGeom>
          <a:noFill/>
          <a:ln>
            <a:noFill/>
          </a:ln>
        </p:spPr>
      </p:pic>
    </p:spTree>
    <p:extLst>
      <p:ext uri="{BB962C8B-B14F-4D97-AF65-F5344CB8AC3E}">
        <p14:creationId xmlns:p14="http://schemas.microsoft.com/office/powerpoint/2010/main" val="410656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B2B2B"/>
        </a:solidFill>
        <a:effectLst/>
      </p:bgPr>
    </p:bg>
    <p:spTree>
      <p:nvGrpSpPr>
        <p:cNvPr id="1" name="Shape 324"/>
        <p:cNvGrpSpPr/>
        <p:nvPr/>
      </p:nvGrpSpPr>
      <p:grpSpPr>
        <a:xfrm>
          <a:off x="0" y="0"/>
          <a:ext cx="0" cy="0"/>
          <a:chOff x="0" y="0"/>
          <a:chExt cx="0" cy="0"/>
        </a:xfrm>
      </p:grpSpPr>
      <p:sp>
        <p:nvSpPr>
          <p:cNvPr id="325" name="Google Shape;325;p30"/>
          <p:cNvSpPr txBox="1">
            <a:spLocks noGrp="1"/>
          </p:cNvSpPr>
          <p:nvPr>
            <p:ph type="ctrTitle"/>
          </p:nvPr>
        </p:nvSpPr>
        <p:spPr>
          <a:xfrm>
            <a:off x="715950" y="2084250"/>
            <a:ext cx="7712100" cy="975000"/>
          </a:xfrm>
          <a:prstGeom prst="rect">
            <a:avLst/>
          </a:prstGeom>
        </p:spPr>
        <p:txBody>
          <a:bodyPr spcFirstLastPara="1" wrap="square" lIns="91425" tIns="91425" rIns="91425" bIns="91425" anchor="ctr" anchorCtr="0">
            <a:normAutofit/>
          </a:bodyPr>
          <a:lstStyle/>
          <a:p>
            <a:pPr marL="0" lvl="0" indent="0" algn="ctr" rtl="0">
              <a:lnSpc>
                <a:spcPct val="80000"/>
              </a:lnSpc>
              <a:spcBef>
                <a:spcPts val="0"/>
              </a:spcBef>
              <a:spcAft>
                <a:spcPts val="0"/>
              </a:spcAft>
              <a:buNone/>
            </a:pPr>
            <a:r>
              <a:rPr lang="en-GB" sz="5300" b="1" dirty="0">
                <a:solidFill>
                  <a:srgbClr val="DA262E"/>
                </a:solidFill>
              </a:rPr>
              <a:t>MEGA</a:t>
            </a:r>
            <a:r>
              <a:rPr lang="en-GB" sz="4888" dirty="0">
                <a:solidFill>
                  <a:schemeClr val="accent6"/>
                </a:solidFill>
              </a:rPr>
              <a:t>'s Design </a:t>
            </a:r>
            <a:endParaRPr sz="4100" dirty="0">
              <a:solidFill>
                <a:srgbClr val="E9E9E9"/>
              </a:solidFill>
            </a:endParaRPr>
          </a:p>
        </p:txBody>
      </p:sp>
      <p:sp>
        <p:nvSpPr>
          <p:cNvPr id="326" name="Google Shape;32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11</a:t>
            </a:fld>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Who is</a:t>
            </a:r>
            <a:r>
              <a:rPr lang="en-GB">
                <a:solidFill>
                  <a:schemeClr val="accent1"/>
                </a:solidFill>
              </a:rPr>
              <a:t> MEGA</a:t>
            </a:r>
            <a:r>
              <a:rPr lang="en-GB"/>
              <a:t>?</a:t>
            </a:r>
            <a:endParaRPr/>
          </a:p>
        </p:txBody>
      </p:sp>
      <p:sp>
        <p:nvSpPr>
          <p:cNvPr id="332" name="Google Shape;33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12</a:t>
            </a:fld>
            <a:endParaRPr>
              <a:solidFill>
                <a:schemeClr val="dk2"/>
              </a:solidFill>
            </a:endParaRPr>
          </a:p>
        </p:txBody>
      </p:sp>
      <p:grpSp>
        <p:nvGrpSpPr>
          <p:cNvPr id="2" name="Group 1">
            <a:extLst>
              <a:ext uri="{FF2B5EF4-FFF2-40B4-BE49-F238E27FC236}">
                <a16:creationId xmlns:a16="http://schemas.microsoft.com/office/drawing/2014/main" id="{4FFA0B5F-F0C7-9319-DD58-51CC4255A08C}"/>
              </a:ext>
            </a:extLst>
          </p:cNvPr>
          <p:cNvGrpSpPr/>
          <p:nvPr/>
        </p:nvGrpSpPr>
        <p:grpSpPr>
          <a:xfrm>
            <a:off x="1143224" y="1709675"/>
            <a:ext cx="2056700" cy="2170613"/>
            <a:chOff x="1143224" y="1709675"/>
            <a:chExt cx="2056700" cy="2170613"/>
          </a:xfrm>
        </p:grpSpPr>
        <p:pic>
          <p:nvPicPr>
            <p:cNvPr id="333" name="Google Shape;333;p31"/>
            <p:cNvPicPr preferRelativeResize="0"/>
            <p:nvPr/>
          </p:nvPicPr>
          <p:blipFill>
            <a:blip r:embed="rId3">
              <a:alphaModFix/>
            </a:blip>
            <a:stretch>
              <a:fillRect/>
            </a:stretch>
          </p:blipFill>
          <p:spPr>
            <a:xfrm>
              <a:off x="1143224" y="3060388"/>
              <a:ext cx="2056700" cy="819900"/>
            </a:xfrm>
            <a:prstGeom prst="rect">
              <a:avLst/>
            </a:prstGeom>
            <a:noFill/>
            <a:ln>
              <a:noFill/>
            </a:ln>
          </p:spPr>
        </p:pic>
        <p:pic>
          <p:nvPicPr>
            <p:cNvPr id="334" name="Google Shape;334;p31"/>
            <p:cNvPicPr preferRelativeResize="0"/>
            <p:nvPr/>
          </p:nvPicPr>
          <p:blipFill>
            <a:blip r:embed="rId4">
              <a:alphaModFix/>
            </a:blip>
            <a:stretch>
              <a:fillRect/>
            </a:stretch>
          </p:blipFill>
          <p:spPr>
            <a:xfrm>
              <a:off x="1466350" y="1709675"/>
              <a:ext cx="1338399" cy="1338399"/>
            </a:xfrm>
            <a:prstGeom prst="rect">
              <a:avLst/>
            </a:prstGeom>
            <a:noFill/>
            <a:ln>
              <a:noFill/>
            </a:ln>
          </p:spPr>
        </p:pic>
      </p:grpSp>
      <p:sp>
        <p:nvSpPr>
          <p:cNvPr id="335" name="Google Shape;335;p31"/>
          <p:cNvSpPr txBox="1"/>
          <p:nvPr/>
        </p:nvSpPr>
        <p:spPr>
          <a:xfrm>
            <a:off x="3761906" y="2112260"/>
            <a:ext cx="4497000" cy="147652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700" dirty="0">
                <a:solidFill>
                  <a:schemeClr val="dk2"/>
                </a:solidFill>
                <a:latin typeface="Montserrat"/>
                <a:ea typeface="Montserrat"/>
                <a:cs typeface="Montserrat"/>
                <a:sym typeface="Montserrat"/>
              </a:rPr>
              <a:t>The largest E2EE cloud storage service</a:t>
            </a:r>
            <a:endParaRPr sz="1700" dirty="0">
              <a:solidFill>
                <a:schemeClr val="dk2"/>
              </a:solidFill>
              <a:latin typeface="Montserrat"/>
              <a:ea typeface="Montserrat"/>
              <a:cs typeface="Montserrat"/>
              <a:sym typeface="Montserrat"/>
            </a:endParaRPr>
          </a:p>
          <a:p>
            <a:pPr marL="457200" lvl="0" indent="-342900" algn="l" rtl="0">
              <a:lnSpc>
                <a:spcPct val="115000"/>
              </a:lnSpc>
              <a:spcBef>
                <a:spcPts val="0"/>
              </a:spcBef>
              <a:spcAft>
                <a:spcPts val="0"/>
              </a:spcAft>
              <a:buClr>
                <a:schemeClr val="dk1"/>
              </a:buClr>
              <a:buSzPts val="1800"/>
              <a:buFont typeface="Montserrat"/>
              <a:buChar char="●"/>
            </a:pPr>
            <a:r>
              <a:rPr lang="en-GB" dirty="0">
                <a:solidFill>
                  <a:schemeClr val="dk2"/>
                </a:solidFill>
                <a:latin typeface="Montserrat"/>
                <a:ea typeface="Montserrat"/>
                <a:cs typeface="Montserrat"/>
                <a:sym typeface="Montserrat"/>
              </a:rPr>
              <a:t>10+ million daily active users​</a:t>
            </a:r>
            <a:endParaRPr dirty="0">
              <a:solidFill>
                <a:schemeClr val="dk2"/>
              </a:solidFill>
              <a:latin typeface="Montserrat"/>
              <a:ea typeface="Montserrat"/>
              <a:cs typeface="Montserrat"/>
              <a:sym typeface="Montserrat"/>
            </a:endParaRPr>
          </a:p>
          <a:p>
            <a:pPr marL="457200" lvl="0" indent="-342900" algn="l" rtl="0">
              <a:lnSpc>
                <a:spcPct val="115000"/>
              </a:lnSpc>
              <a:spcBef>
                <a:spcPts val="0"/>
              </a:spcBef>
              <a:spcAft>
                <a:spcPts val="0"/>
              </a:spcAft>
              <a:buClr>
                <a:schemeClr val="dk1"/>
              </a:buClr>
              <a:buSzPts val="1800"/>
              <a:buFont typeface="Montserrat"/>
              <a:buChar char="●"/>
            </a:pPr>
            <a:r>
              <a:rPr lang="en-GB" dirty="0">
                <a:solidFill>
                  <a:schemeClr val="dk2"/>
                </a:solidFill>
                <a:latin typeface="Montserrat"/>
                <a:ea typeface="Montserrat"/>
                <a:cs typeface="Montserrat"/>
                <a:sym typeface="Montserrat"/>
              </a:rPr>
              <a:t>270+ million accounts​</a:t>
            </a:r>
            <a:endParaRPr dirty="0">
              <a:solidFill>
                <a:schemeClr val="dk2"/>
              </a:solidFill>
              <a:latin typeface="Montserrat"/>
              <a:ea typeface="Montserrat"/>
              <a:cs typeface="Montserrat"/>
              <a:sym typeface="Montserrat"/>
            </a:endParaRPr>
          </a:p>
          <a:p>
            <a:pPr marL="457200" lvl="0" indent="-342900" algn="l" rtl="0">
              <a:lnSpc>
                <a:spcPct val="115000"/>
              </a:lnSpc>
              <a:spcBef>
                <a:spcPts val="0"/>
              </a:spcBef>
              <a:spcAft>
                <a:spcPts val="0"/>
              </a:spcAft>
              <a:buClr>
                <a:schemeClr val="dk1"/>
              </a:buClr>
              <a:buSzPts val="1800"/>
              <a:buFont typeface="Montserrat"/>
              <a:buChar char="●"/>
            </a:pPr>
            <a:r>
              <a:rPr lang="en-GB" dirty="0">
                <a:solidFill>
                  <a:schemeClr val="dk2"/>
                </a:solidFill>
                <a:latin typeface="Montserrat"/>
                <a:ea typeface="Montserrat"/>
                <a:cs typeface="Montserrat"/>
                <a:sym typeface="Montserrat"/>
              </a:rPr>
              <a:t>130+ billion files</a:t>
            </a:r>
            <a:endParaRPr dirty="0">
              <a:solidFill>
                <a:schemeClr val="dk2"/>
              </a:solidFill>
              <a:latin typeface="Montserrat"/>
              <a:ea typeface="Montserrat"/>
              <a:cs typeface="Montserrat"/>
              <a:sym typeface="Montserrat"/>
            </a:endParaRPr>
          </a:p>
          <a:p>
            <a:pPr marL="457200" lvl="0" indent="-342900" algn="l" rtl="0">
              <a:lnSpc>
                <a:spcPct val="115000"/>
              </a:lnSpc>
              <a:spcBef>
                <a:spcPts val="0"/>
              </a:spcBef>
              <a:spcAft>
                <a:spcPts val="0"/>
              </a:spcAft>
              <a:buClr>
                <a:schemeClr val="dk1"/>
              </a:buClr>
              <a:buSzPts val="1800"/>
              <a:buFont typeface="Montserrat"/>
              <a:buChar char="●"/>
            </a:pPr>
            <a:r>
              <a:rPr lang="en-GB" dirty="0">
                <a:solidFill>
                  <a:schemeClr val="dk2"/>
                </a:solidFill>
                <a:latin typeface="Montserrat"/>
                <a:ea typeface="Montserrat"/>
                <a:cs typeface="Montserrat"/>
                <a:sym typeface="Montserrat"/>
              </a:rPr>
              <a:t>1000+ PB of stored data</a:t>
            </a:r>
            <a:endParaRPr dirty="0">
              <a:solidFill>
                <a:schemeClr val="dk2"/>
              </a:solidFill>
              <a:latin typeface="Montserrat"/>
              <a:ea typeface="Montserrat"/>
              <a:cs typeface="Montserrat"/>
              <a:sym typeface="Montserrat"/>
            </a:endParaRPr>
          </a:p>
        </p:txBody>
      </p:sp>
      <p:sp>
        <p:nvSpPr>
          <p:cNvPr id="3" name="Google Shape;141;p22">
            <a:extLst>
              <a:ext uri="{FF2B5EF4-FFF2-40B4-BE49-F238E27FC236}">
                <a16:creationId xmlns:a16="http://schemas.microsoft.com/office/drawing/2014/main" id="{6FF8F503-A1A3-AFBC-4568-5BF0FFA1D1CE}"/>
              </a:ext>
            </a:extLst>
          </p:cNvPr>
          <p:cNvSpPr txBox="1">
            <a:spLocks/>
          </p:cNvSpPr>
          <p:nvPr/>
        </p:nvSpPr>
        <p:spPr>
          <a:xfrm>
            <a:off x="2804749" y="992625"/>
            <a:ext cx="5963738" cy="742150"/>
          </a:xfrm>
          <a:prstGeom prst="wedgeRoundRectCallout">
            <a:avLst>
              <a:gd name="adj1" fmla="val -47294"/>
              <a:gd name="adj2" fmla="val 102245"/>
              <a:gd name="adj3" fmla="val 16667"/>
            </a:avLst>
          </a:prstGeom>
          <a:solidFill>
            <a:srgbClr val="DA262E"/>
          </a:solid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en-US" sz="1400" dirty="0">
                <a:solidFill>
                  <a:schemeClr val="bg1"/>
                </a:solidFill>
              </a:rPr>
              <a:t>“MEGA does not have access to your password or your data.​”</a:t>
            </a:r>
          </a:p>
          <a:p>
            <a:pPr marL="0" indent="0" algn="ctr">
              <a:buFont typeface="Montserrat"/>
              <a:buNone/>
            </a:pPr>
            <a:r>
              <a:rPr lang="en-US" sz="1100" dirty="0">
                <a:solidFill>
                  <a:schemeClr val="tx2">
                    <a:lumMod val="90000"/>
                  </a:schemeClr>
                </a:solidFill>
              </a:rPr>
              <a:t>https://mega.io/security</a:t>
            </a:r>
            <a:endParaRPr lang="en-US" sz="1400" dirty="0">
              <a:solidFill>
                <a:schemeClr val="tx2">
                  <a:lumMod val="9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pSp>
        <p:nvGrpSpPr>
          <p:cNvPr id="2" name="Group 1">
            <a:extLst>
              <a:ext uri="{FF2B5EF4-FFF2-40B4-BE49-F238E27FC236}">
                <a16:creationId xmlns:a16="http://schemas.microsoft.com/office/drawing/2014/main" id="{0539AA01-F71E-4C5E-5FD0-7D2D338523A3}"/>
              </a:ext>
            </a:extLst>
          </p:cNvPr>
          <p:cNvGrpSpPr/>
          <p:nvPr/>
        </p:nvGrpSpPr>
        <p:grpSpPr>
          <a:xfrm>
            <a:off x="3349025" y="2803023"/>
            <a:ext cx="2672100" cy="456636"/>
            <a:chOff x="3349025" y="2203792"/>
            <a:chExt cx="2672100" cy="456636"/>
          </a:xfrm>
        </p:grpSpPr>
        <p:cxnSp>
          <p:nvCxnSpPr>
            <p:cNvPr id="371" name="Google Shape;371;p32"/>
            <p:cNvCxnSpPr/>
            <p:nvPr/>
          </p:nvCxnSpPr>
          <p:spPr>
            <a:xfrm>
              <a:off x="3349025" y="2660428"/>
              <a:ext cx="2672100" cy="0"/>
            </a:xfrm>
            <a:prstGeom prst="straightConnector1">
              <a:avLst/>
            </a:prstGeom>
            <a:noFill/>
            <a:ln w="9525" cap="flat" cmpd="sng">
              <a:solidFill>
                <a:schemeClr val="dk1"/>
              </a:solidFill>
              <a:prstDash val="solid"/>
              <a:round/>
              <a:headEnd type="none" w="med" len="med"/>
              <a:tailEnd type="triangle" w="med" len="med"/>
            </a:ln>
          </p:spPr>
        </p:cxnSp>
        <p:grpSp>
          <p:nvGrpSpPr>
            <p:cNvPr id="5" name="Group 4">
              <a:extLst>
                <a:ext uri="{FF2B5EF4-FFF2-40B4-BE49-F238E27FC236}">
                  <a16:creationId xmlns:a16="http://schemas.microsoft.com/office/drawing/2014/main" id="{C9E67556-1AE9-25D3-E87E-C82677E8FDF2}"/>
                </a:ext>
              </a:extLst>
            </p:cNvPr>
            <p:cNvGrpSpPr/>
            <p:nvPr/>
          </p:nvGrpSpPr>
          <p:grpSpPr>
            <a:xfrm>
              <a:off x="3894075" y="2203792"/>
              <a:ext cx="1789171" cy="426468"/>
              <a:chOff x="3897100" y="2430037"/>
              <a:chExt cx="1789171" cy="426468"/>
            </a:xfrm>
          </p:grpSpPr>
          <p:sp>
            <p:nvSpPr>
              <p:cNvPr id="378" name="Google Shape;378;p32"/>
              <p:cNvSpPr txBox="1"/>
              <p:nvPr/>
            </p:nvSpPr>
            <p:spPr>
              <a:xfrm>
                <a:off x="3897100" y="2430037"/>
                <a:ext cx="163458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tx1"/>
                    </a:solidFill>
                    <a:latin typeface="Courier New"/>
                    <a:ea typeface="Courier New"/>
                    <a:cs typeface="Courier New"/>
                    <a:sym typeface="Courier New"/>
                  </a:rPr>
                  <a:t>Enc  (      )</a:t>
                </a:r>
                <a:endParaRPr dirty="0">
                  <a:solidFill>
                    <a:schemeClr val="tx1"/>
                  </a:solidFill>
                  <a:latin typeface="Courier New"/>
                  <a:ea typeface="Courier New"/>
                  <a:cs typeface="Courier New"/>
                  <a:sym typeface="Courier New"/>
                </a:endParaRPr>
              </a:p>
            </p:txBody>
          </p:sp>
          <p:grpSp>
            <p:nvGrpSpPr>
              <p:cNvPr id="379" name="Google Shape;379;p32"/>
              <p:cNvGrpSpPr/>
              <p:nvPr/>
            </p:nvGrpSpPr>
            <p:grpSpPr>
              <a:xfrm>
                <a:off x="4675843" y="2520287"/>
                <a:ext cx="1010428" cy="336218"/>
                <a:chOff x="4640297" y="2538602"/>
                <a:chExt cx="1010428" cy="336218"/>
              </a:xfrm>
            </p:grpSpPr>
            <p:pic>
              <p:nvPicPr>
                <p:cNvPr id="380" name="Google Shape;380;p32"/>
                <p:cNvPicPr preferRelativeResize="0"/>
                <p:nvPr/>
              </p:nvPicPr>
              <p:blipFill>
                <a:blip r:embed="rId3">
                  <a:alphaModFix/>
                </a:blip>
                <a:stretch>
                  <a:fillRect/>
                </a:stretch>
              </p:blipFill>
              <p:spPr>
                <a:xfrm rot="19161809" flipH="1">
                  <a:off x="4640297" y="2538602"/>
                  <a:ext cx="250989" cy="250772"/>
                </a:xfrm>
                <a:prstGeom prst="rect">
                  <a:avLst/>
                </a:prstGeom>
                <a:noFill/>
                <a:ln>
                  <a:noFill/>
                </a:ln>
              </p:spPr>
            </p:pic>
            <p:sp>
              <p:nvSpPr>
                <p:cNvPr id="382" name="Google Shape;382;p32"/>
                <p:cNvSpPr txBox="1"/>
                <p:nvPr/>
              </p:nvSpPr>
              <p:spPr>
                <a:xfrm>
                  <a:off x="4767225" y="2567020"/>
                  <a:ext cx="883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chemeClr val="tx1"/>
                      </a:solidFill>
                      <a:latin typeface="Montserrat Medium"/>
                      <a:ea typeface="Montserrat Medium"/>
                      <a:cs typeface="Montserrat Medium"/>
                      <a:sym typeface="Montserrat Medium"/>
                    </a:rPr>
                    <a:t>RSA </a:t>
                  </a:r>
                  <a:r>
                    <a:rPr lang="en-GB" sz="800" dirty="0" err="1">
                      <a:solidFill>
                        <a:schemeClr val="tx1"/>
                      </a:solidFill>
                      <a:latin typeface="Montserrat Medium"/>
                      <a:ea typeface="Montserrat Medium"/>
                      <a:cs typeface="Montserrat Medium"/>
                      <a:sym typeface="Montserrat Medium"/>
                    </a:rPr>
                    <a:t>sk</a:t>
                  </a:r>
                  <a:endParaRPr sz="800" dirty="0">
                    <a:solidFill>
                      <a:schemeClr val="tx1"/>
                    </a:solidFill>
                    <a:latin typeface="Montserrat Medium"/>
                    <a:ea typeface="Montserrat Medium"/>
                    <a:cs typeface="Montserrat Medium"/>
                    <a:sym typeface="Montserrat Medium"/>
                  </a:endParaRPr>
                </a:p>
              </p:txBody>
            </p:sp>
          </p:grpSp>
          <p:pic>
            <p:nvPicPr>
              <p:cNvPr id="4" name="Google Shape;392;p32">
                <a:extLst>
                  <a:ext uri="{FF2B5EF4-FFF2-40B4-BE49-F238E27FC236}">
                    <a16:creationId xmlns:a16="http://schemas.microsoft.com/office/drawing/2014/main" id="{BF55837D-91B9-3572-89C9-9E9630C8C877}"/>
                  </a:ext>
                </a:extLst>
              </p:cNvPr>
              <p:cNvPicPr preferRelativeResize="0"/>
              <p:nvPr/>
            </p:nvPicPr>
            <p:blipFill rotWithShape="1">
              <a:blip r:embed="rId4">
                <a:alphaModFix/>
              </a:blip>
              <a:srcRect t="29621" b="38424"/>
              <a:stretch/>
            </p:blipFill>
            <p:spPr>
              <a:xfrm>
                <a:off x="4298462" y="2686148"/>
                <a:ext cx="259681" cy="81377"/>
              </a:xfrm>
              <a:prstGeom prst="rect">
                <a:avLst/>
              </a:prstGeom>
              <a:noFill/>
              <a:ln>
                <a:noFill/>
              </a:ln>
            </p:spPr>
          </p:pic>
        </p:grpSp>
      </p:grpSp>
      <p:grpSp>
        <p:nvGrpSpPr>
          <p:cNvPr id="7" name="Group 6">
            <a:extLst>
              <a:ext uri="{FF2B5EF4-FFF2-40B4-BE49-F238E27FC236}">
                <a16:creationId xmlns:a16="http://schemas.microsoft.com/office/drawing/2014/main" id="{0C7FC369-A8E2-CF0A-1991-58E8E5C1C912}"/>
              </a:ext>
            </a:extLst>
          </p:cNvPr>
          <p:cNvGrpSpPr/>
          <p:nvPr/>
        </p:nvGrpSpPr>
        <p:grpSpPr>
          <a:xfrm>
            <a:off x="3341140" y="2416320"/>
            <a:ext cx="2672100" cy="342942"/>
            <a:chOff x="3349025" y="2909814"/>
            <a:chExt cx="2672100" cy="342942"/>
          </a:xfrm>
        </p:grpSpPr>
        <p:cxnSp>
          <p:nvCxnSpPr>
            <p:cNvPr id="13" name="Google Shape;372;p32">
              <a:extLst>
                <a:ext uri="{FF2B5EF4-FFF2-40B4-BE49-F238E27FC236}">
                  <a16:creationId xmlns:a16="http://schemas.microsoft.com/office/drawing/2014/main" id="{4A0D375F-B232-3CAD-E6AF-FB4CA97AD71B}"/>
                </a:ext>
              </a:extLst>
            </p:cNvPr>
            <p:cNvCxnSpPr/>
            <p:nvPr/>
          </p:nvCxnSpPr>
          <p:spPr>
            <a:xfrm>
              <a:off x="3349025" y="3204538"/>
              <a:ext cx="2672100" cy="0"/>
            </a:xfrm>
            <a:prstGeom prst="straightConnector1">
              <a:avLst/>
            </a:prstGeom>
            <a:noFill/>
            <a:ln w="9525" cap="flat" cmpd="sng">
              <a:solidFill>
                <a:schemeClr val="dk1"/>
              </a:solidFill>
              <a:prstDash val="solid"/>
              <a:round/>
              <a:headEnd type="none" w="med" len="med"/>
              <a:tailEnd type="triangle" w="med" len="med"/>
            </a:ln>
          </p:spPr>
        </p:cxnSp>
        <p:grpSp>
          <p:nvGrpSpPr>
            <p:cNvPr id="14" name="Google Shape;373;p32">
              <a:extLst>
                <a:ext uri="{FF2B5EF4-FFF2-40B4-BE49-F238E27FC236}">
                  <a16:creationId xmlns:a16="http://schemas.microsoft.com/office/drawing/2014/main" id="{D41CB16E-8E24-6832-7275-5F313FB7B985}"/>
                </a:ext>
              </a:extLst>
            </p:cNvPr>
            <p:cNvGrpSpPr/>
            <p:nvPr/>
          </p:nvGrpSpPr>
          <p:grpSpPr>
            <a:xfrm>
              <a:off x="4349858" y="2909814"/>
              <a:ext cx="732755" cy="342942"/>
              <a:chOff x="4708419" y="3033902"/>
              <a:chExt cx="732755" cy="342942"/>
            </a:xfrm>
          </p:grpSpPr>
          <p:pic>
            <p:nvPicPr>
              <p:cNvPr id="15" name="Google Shape;374;p32">
                <a:extLst>
                  <a:ext uri="{FF2B5EF4-FFF2-40B4-BE49-F238E27FC236}">
                    <a16:creationId xmlns:a16="http://schemas.microsoft.com/office/drawing/2014/main" id="{EDA54E14-3B58-EFB2-6F0F-5C48A24D89D8}"/>
                  </a:ext>
                </a:extLst>
              </p:cNvPr>
              <p:cNvPicPr preferRelativeResize="0"/>
              <p:nvPr/>
            </p:nvPicPr>
            <p:blipFill>
              <a:blip r:embed="rId3">
                <a:alphaModFix/>
              </a:blip>
              <a:stretch>
                <a:fillRect/>
              </a:stretch>
            </p:blipFill>
            <p:spPr>
              <a:xfrm rot="-2438191" flipH="1">
                <a:off x="4708419" y="3033902"/>
                <a:ext cx="250989" cy="250772"/>
              </a:xfrm>
              <a:prstGeom prst="rect">
                <a:avLst/>
              </a:prstGeom>
              <a:noFill/>
              <a:ln>
                <a:noFill/>
              </a:ln>
            </p:spPr>
          </p:pic>
          <p:sp>
            <p:nvSpPr>
              <p:cNvPr id="16" name="Google Shape;376;p32">
                <a:extLst>
                  <a:ext uri="{FF2B5EF4-FFF2-40B4-BE49-F238E27FC236}">
                    <a16:creationId xmlns:a16="http://schemas.microsoft.com/office/drawing/2014/main" id="{E3CA1915-217E-1C94-8681-EC2D16D96675}"/>
                  </a:ext>
                </a:extLst>
              </p:cNvPr>
              <p:cNvSpPr txBox="1"/>
              <p:nvPr/>
            </p:nvSpPr>
            <p:spPr>
              <a:xfrm>
                <a:off x="4835347" y="3069044"/>
                <a:ext cx="605827"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RSA pk</a:t>
                </a:r>
                <a:endParaRPr sz="800" dirty="0">
                  <a:latin typeface="Montserrat Medium"/>
                  <a:ea typeface="Montserrat Medium"/>
                  <a:cs typeface="Montserrat Medium"/>
                  <a:sym typeface="Montserrat Medium"/>
                </a:endParaRPr>
              </a:p>
            </p:txBody>
          </p:sp>
        </p:grpSp>
      </p:grpSp>
      <p:sp>
        <p:nvSpPr>
          <p:cNvPr id="340" name="Google Shape;34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solidFill>
              </a:rPr>
              <a:t>Setup</a:t>
            </a:r>
            <a:r>
              <a:rPr lang="en-GB" baseline="30000" dirty="0">
                <a:solidFill>
                  <a:schemeClr val="accent1"/>
                </a:solidFill>
              </a:rPr>
              <a:t>*</a:t>
            </a:r>
            <a:endParaRPr dirty="0"/>
          </a:p>
        </p:txBody>
      </p:sp>
      <p:sp>
        <p:nvSpPr>
          <p:cNvPr id="341" name="Google Shape;34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13</a:t>
            </a:fld>
            <a:endParaRPr>
              <a:solidFill>
                <a:schemeClr val="dk2"/>
              </a:solidFill>
            </a:endParaRPr>
          </a:p>
        </p:txBody>
      </p:sp>
      <p:sp>
        <p:nvSpPr>
          <p:cNvPr id="30" name="TextBox 29">
            <a:extLst>
              <a:ext uri="{FF2B5EF4-FFF2-40B4-BE49-F238E27FC236}">
                <a16:creationId xmlns:a16="http://schemas.microsoft.com/office/drawing/2014/main" id="{2D87420B-033D-C8F4-3692-71D065C23003}"/>
              </a:ext>
            </a:extLst>
          </p:cNvPr>
          <p:cNvSpPr txBox="1"/>
          <p:nvPr/>
        </p:nvSpPr>
        <p:spPr>
          <a:xfrm>
            <a:off x="311700" y="4743837"/>
            <a:ext cx="3699777" cy="230832"/>
          </a:xfrm>
          <a:prstGeom prst="rect">
            <a:avLst/>
          </a:prstGeom>
          <a:noFill/>
        </p:spPr>
        <p:txBody>
          <a:bodyPr wrap="square" rtlCol="0">
            <a:spAutoFit/>
          </a:bodyPr>
          <a:lstStyle/>
          <a:p>
            <a:r>
              <a:rPr lang="en-US" sz="900" dirty="0">
                <a:solidFill>
                  <a:schemeClr val="dk2"/>
                </a:solidFill>
                <a:latin typeface="Montserrat"/>
                <a:sym typeface="Montserrat"/>
              </a:rPr>
              <a:t>*strongly simplified</a:t>
            </a:r>
          </a:p>
        </p:txBody>
      </p:sp>
      <p:pic>
        <p:nvPicPr>
          <p:cNvPr id="6" name="Google Shape;402;p33">
            <a:extLst>
              <a:ext uri="{FF2B5EF4-FFF2-40B4-BE49-F238E27FC236}">
                <a16:creationId xmlns:a16="http://schemas.microsoft.com/office/drawing/2014/main" id="{4E70DFBA-D95E-ADFD-584A-23B2B137B96A}"/>
              </a:ext>
            </a:extLst>
          </p:cNvPr>
          <p:cNvPicPr preferRelativeResize="0"/>
          <p:nvPr/>
        </p:nvPicPr>
        <p:blipFill rotWithShape="1">
          <a:blip r:embed="rId5">
            <a:alphaModFix/>
          </a:blip>
          <a:srcRect l="1170" r="-1169" b="22684"/>
          <a:stretch/>
        </p:blipFill>
        <p:spPr>
          <a:xfrm>
            <a:off x="6136475" y="2003579"/>
            <a:ext cx="2128100" cy="1645425"/>
          </a:xfrm>
          <a:prstGeom prst="rect">
            <a:avLst/>
          </a:prstGeom>
          <a:noFill/>
          <a:ln>
            <a:noFill/>
          </a:ln>
        </p:spPr>
      </p:pic>
      <p:grpSp>
        <p:nvGrpSpPr>
          <p:cNvPr id="8" name="Google Shape;403;p33">
            <a:extLst>
              <a:ext uri="{FF2B5EF4-FFF2-40B4-BE49-F238E27FC236}">
                <a16:creationId xmlns:a16="http://schemas.microsoft.com/office/drawing/2014/main" id="{E6F39B62-82DB-24A5-1952-6E90CFD1377E}"/>
              </a:ext>
            </a:extLst>
          </p:cNvPr>
          <p:cNvGrpSpPr/>
          <p:nvPr/>
        </p:nvGrpSpPr>
        <p:grpSpPr>
          <a:xfrm>
            <a:off x="2025625" y="2258817"/>
            <a:ext cx="707700" cy="1216075"/>
            <a:chOff x="966025" y="1580925"/>
            <a:chExt cx="707700" cy="1216075"/>
          </a:xfrm>
        </p:grpSpPr>
        <p:sp>
          <p:nvSpPr>
            <p:cNvPr id="9" name="Google Shape;404;p33">
              <a:extLst>
                <a:ext uri="{FF2B5EF4-FFF2-40B4-BE49-F238E27FC236}">
                  <a16:creationId xmlns:a16="http://schemas.microsoft.com/office/drawing/2014/main" id="{5424A3CE-B3E9-8EC2-CA60-08850ACF3FF2}"/>
                </a:ext>
              </a:extLst>
            </p:cNvPr>
            <p:cNvSpPr/>
            <p:nvPr/>
          </p:nvSpPr>
          <p:spPr>
            <a:xfrm rot="-5400000">
              <a:off x="876325" y="1999600"/>
              <a:ext cx="887100" cy="707700"/>
            </a:xfrm>
            <a:prstGeom prst="flowChartDelay">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5;p33">
              <a:extLst>
                <a:ext uri="{FF2B5EF4-FFF2-40B4-BE49-F238E27FC236}">
                  <a16:creationId xmlns:a16="http://schemas.microsoft.com/office/drawing/2014/main" id="{51DB0050-A3EA-E771-0ADA-FE1C7B5187F4}"/>
                </a:ext>
              </a:extLst>
            </p:cNvPr>
            <p:cNvSpPr/>
            <p:nvPr/>
          </p:nvSpPr>
          <p:spPr>
            <a:xfrm>
              <a:off x="1045525" y="1580925"/>
              <a:ext cx="548700" cy="5487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3FF653B2-66D0-768C-A8CE-65BF7C650C80}"/>
              </a:ext>
            </a:extLst>
          </p:cNvPr>
          <p:cNvGrpSpPr/>
          <p:nvPr/>
        </p:nvGrpSpPr>
        <p:grpSpPr>
          <a:xfrm>
            <a:off x="1495931" y="3739555"/>
            <a:ext cx="2424448" cy="401822"/>
            <a:chOff x="1495931" y="3739555"/>
            <a:chExt cx="2424448" cy="401822"/>
          </a:xfrm>
        </p:grpSpPr>
        <p:grpSp>
          <p:nvGrpSpPr>
            <p:cNvPr id="353" name="Google Shape;353;p32"/>
            <p:cNvGrpSpPr/>
            <p:nvPr/>
          </p:nvGrpSpPr>
          <p:grpSpPr>
            <a:xfrm>
              <a:off x="2851105" y="3739991"/>
              <a:ext cx="346104" cy="355170"/>
              <a:chOff x="5057839" y="2848253"/>
              <a:chExt cx="363865" cy="380715"/>
            </a:xfrm>
          </p:grpSpPr>
          <p:pic>
            <p:nvPicPr>
              <p:cNvPr id="354" name="Google Shape;354;p32"/>
              <p:cNvPicPr preferRelativeResize="0"/>
              <p:nvPr/>
            </p:nvPicPr>
            <p:blipFill>
              <a:blip r:embed="rId3">
                <a:alphaModFix/>
              </a:blip>
              <a:stretch>
                <a:fillRect/>
              </a:stretch>
            </p:blipFill>
            <p:spPr>
              <a:xfrm rot="-2448232" flipH="1">
                <a:off x="5084589" y="2848253"/>
                <a:ext cx="337115" cy="337115"/>
              </a:xfrm>
              <a:prstGeom prst="rect">
                <a:avLst/>
              </a:prstGeom>
              <a:noFill/>
              <a:ln>
                <a:noFill/>
              </a:ln>
            </p:spPr>
          </p:pic>
          <p:pic>
            <p:nvPicPr>
              <p:cNvPr id="355" name="Google Shape;355;p32"/>
              <p:cNvPicPr preferRelativeResize="0"/>
              <p:nvPr/>
            </p:nvPicPr>
            <p:blipFill>
              <a:blip r:embed="rId3">
                <a:alphaModFix/>
              </a:blip>
              <a:stretch>
                <a:fillRect/>
              </a:stretch>
            </p:blipFill>
            <p:spPr>
              <a:xfrm rot="-2448232" flipH="1">
                <a:off x="5057839" y="2891853"/>
                <a:ext cx="337115" cy="337115"/>
              </a:xfrm>
              <a:prstGeom prst="rect">
                <a:avLst/>
              </a:prstGeom>
              <a:noFill/>
              <a:ln>
                <a:noFill/>
              </a:ln>
            </p:spPr>
          </p:pic>
        </p:grpSp>
        <p:sp>
          <p:nvSpPr>
            <p:cNvPr id="357" name="Google Shape;357;p32"/>
            <p:cNvSpPr/>
            <p:nvPr/>
          </p:nvSpPr>
          <p:spPr>
            <a:xfrm>
              <a:off x="1495931" y="3739555"/>
              <a:ext cx="972035" cy="239646"/>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dirty="0">
                  <a:latin typeface="Montserrat"/>
                  <a:ea typeface="Montserrat"/>
                  <a:cs typeface="Montserrat"/>
                  <a:sym typeface="Montserrat"/>
                </a:rPr>
                <a:t>RSA.KeyGen</a:t>
              </a:r>
              <a:endParaRPr sz="1000" dirty="0">
                <a:latin typeface="Montserrat"/>
                <a:ea typeface="Montserrat"/>
                <a:cs typeface="Montserrat"/>
                <a:sym typeface="Montserrat"/>
              </a:endParaRPr>
            </a:p>
          </p:txBody>
        </p:sp>
        <p:cxnSp>
          <p:nvCxnSpPr>
            <p:cNvPr id="360" name="Google Shape;360;p32"/>
            <p:cNvCxnSpPr>
              <a:cxnSpLocks/>
            </p:cNvCxnSpPr>
            <p:nvPr/>
          </p:nvCxnSpPr>
          <p:spPr>
            <a:xfrm>
              <a:off x="2547328" y="3864060"/>
              <a:ext cx="221180" cy="0"/>
            </a:xfrm>
            <a:prstGeom prst="straightConnector1">
              <a:avLst/>
            </a:prstGeom>
            <a:noFill/>
            <a:ln w="19050" cap="flat" cmpd="sng">
              <a:solidFill>
                <a:schemeClr val="dk1"/>
              </a:solidFill>
              <a:prstDash val="solid"/>
              <a:round/>
              <a:headEnd type="none" w="med" len="med"/>
              <a:tailEnd type="triangle" w="med" len="med"/>
            </a:ln>
          </p:spPr>
        </p:cxnSp>
        <p:sp>
          <p:nvSpPr>
            <p:cNvPr id="11" name="Google Shape;382;p32">
              <a:extLst>
                <a:ext uri="{FF2B5EF4-FFF2-40B4-BE49-F238E27FC236}">
                  <a16:creationId xmlns:a16="http://schemas.microsoft.com/office/drawing/2014/main" id="{C14200AF-F421-FCE0-1A3C-A4A6144D7D93}"/>
                </a:ext>
              </a:extLst>
            </p:cNvPr>
            <p:cNvSpPr txBox="1"/>
            <p:nvPr/>
          </p:nvSpPr>
          <p:spPr>
            <a:xfrm>
              <a:off x="3036879" y="3833577"/>
              <a:ext cx="883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chemeClr val="tx1"/>
                  </a:solidFill>
                  <a:latin typeface="Montserrat Medium"/>
                  <a:ea typeface="Montserrat Medium"/>
                  <a:cs typeface="Montserrat Medium"/>
                  <a:sym typeface="Montserrat Medium"/>
                </a:rPr>
                <a:t>RSA</a:t>
              </a:r>
            </a:p>
          </p:txBody>
        </p:sp>
      </p:grpSp>
      <p:sp>
        <p:nvSpPr>
          <p:cNvPr id="24" name="Google Shape;401;p33">
            <a:extLst>
              <a:ext uri="{FF2B5EF4-FFF2-40B4-BE49-F238E27FC236}">
                <a16:creationId xmlns:a16="http://schemas.microsoft.com/office/drawing/2014/main" id="{C2334FA0-AF01-2AA8-D937-AF694F635A8F}"/>
              </a:ext>
            </a:extLst>
          </p:cNvPr>
          <p:cNvSpPr txBox="1">
            <a:spLocks/>
          </p:cNvSpPr>
          <p:nvPr/>
        </p:nvSpPr>
        <p:spPr>
          <a:xfrm>
            <a:off x="311700" y="1148455"/>
            <a:ext cx="8217300" cy="3416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200"/>
              </a:spcAft>
              <a:buFont typeface="Montserrat"/>
              <a:buNone/>
            </a:pPr>
            <a:r>
              <a:rPr lang="en-GB" sz="1600" dirty="0"/>
              <a:t>Client uploads encrypted </a:t>
            </a:r>
            <a:r>
              <a:rPr lang="en-GB" sz="1600" dirty="0">
                <a:solidFill>
                  <a:srgbClr val="DA262E"/>
                </a:solidFill>
              </a:rPr>
              <a:t>RSA secret key</a:t>
            </a:r>
            <a:r>
              <a:rPr lang="en-GB" sz="1600" dirty="0"/>
              <a:t> to the cloud to set up authentication.</a:t>
            </a:r>
          </a:p>
        </p:txBody>
      </p:sp>
      <p:grpSp>
        <p:nvGrpSpPr>
          <p:cNvPr id="23" name="Group 22">
            <a:extLst>
              <a:ext uri="{FF2B5EF4-FFF2-40B4-BE49-F238E27FC236}">
                <a16:creationId xmlns:a16="http://schemas.microsoft.com/office/drawing/2014/main" id="{7BB23841-A3D1-33A3-7AF7-D3BE5DAB097C}"/>
              </a:ext>
            </a:extLst>
          </p:cNvPr>
          <p:cNvGrpSpPr/>
          <p:nvPr/>
        </p:nvGrpSpPr>
        <p:grpSpPr>
          <a:xfrm>
            <a:off x="617845" y="1694430"/>
            <a:ext cx="1151831" cy="776252"/>
            <a:chOff x="583242" y="1757996"/>
            <a:chExt cx="1151831" cy="776252"/>
          </a:xfrm>
        </p:grpSpPr>
        <p:sp>
          <p:nvSpPr>
            <p:cNvPr id="3" name="Thought Bubble: Cloud 31">
              <a:extLst>
                <a:ext uri="{FF2B5EF4-FFF2-40B4-BE49-F238E27FC236}">
                  <a16:creationId xmlns:a16="http://schemas.microsoft.com/office/drawing/2014/main" id="{4FBF0CB0-F1F8-CC70-09F5-D1C748070FA9}"/>
                </a:ext>
              </a:extLst>
            </p:cNvPr>
            <p:cNvSpPr/>
            <p:nvPr/>
          </p:nvSpPr>
          <p:spPr>
            <a:xfrm flipH="1">
              <a:off x="583242" y="1757996"/>
              <a:ext cx="1096936" cy="776252"/>
            </a:xfrm>
            <a:prstGeom prst="cloudCallout">
              <a:avLst>
                <a:gd name="adj1" fmla="val -78381"/>
                <a:gd name="adj2" fmla="val 36693"/>
              </a:avLst>
            </a:prstGeom>
            <a:solidFill>
              <a:schemeClr val="bg1"/>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9" name="Google Shape;392;p32">
              <a:extLst>
                <a:ext uri="{FF2B5EF4-FFF2-40B4-BE49-F238E27FC236}">
                  <a16:creationId xmlns:a16="http://schemas.microsoft.com/office/drawing/2014/main" id="{983CFE2C-CF74-4E6B-4299-E8C63E4DCF0D}"/>
                </a:ext>
              </a:extLst>
            </p:cNvPr>
            <p:cNvPicPr preferRelativeResize="0"/>
            <p:nvPr/>
          </p:nvPicPr>
          <p:blipFill rotWithShape="1">
            <a:blip r:embed="rId4">
              <a:alphaModFix/>
            </a:blip>
            <a:srcRect t="29621" b="38424"/>
            <a:stretch/>
          </p:blipFill>
          <p:spPr>
            <a:xfrm>
              <a:off x="867654" y="2131900"/>
              <a:ext cx="562608" cy="176306"/>
            </a:xfrm>
            <a:prstGeom prst="rect">
              <a:avLst/>
            </a:prstGeom>
            <a:noFill/>
            <a:ln>
              <a:noFill/>
            </a:ln>
          </p:spPr>
        </p:pic>
        <p:sp>
          <p:nvSpPr>
            <p:cNvPr id="21" name="TextBox 20">
              <a:extLst>
                <a:ext uri="{FF2B5EF4-FFF2-40B4-BE49-F238E27FC236}">
                  <a16:creationId xmlns:a16="http://schemas.microsoft.com/office/drawing/2014/main" id="{EF48B4AA-998E-AEBA-B5FC-57361EACD12C}"/>
                </a:ext>
              </a:extLst>
            </p:cNvPr>
            <p:cNvSpPr txBox="1"/>
            <p:nvPr/>
          </p:nvSpPr>
          <p:spPr>
            <a:xfrm>
              <a:off x="717068" y="1884977"/>
              <a:ext cx="1018005" cy="261610"/>
            </a:xfrm>
            <a:prstGeom prst="rect">
              <a:avLst/>
            </a:prstGeom>
            <a:noFill/>
          </p:spPr>
          <p:txBody>
            <a:bodyPr wrap="square">
              <a:spAutoFit/>
            </a:bodyPr>
            <a:lstStyle/>
            <a:p>
              <a:r>
                <a:rPr lang="en-GB" sz="1100" dirty="0">
                  <a:latin typeface="Montserrat"/>
                  <a:ea typeface="Montserrat"/>
                  <a:cs typeface="Montserrat"/>
                  <a:sym typeface="Montserrat"/>
                </a:rPr>
                <a:t>password</a:t>
              </a:r>
              <a:endParaRPr lang="en-US" sz="11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1" name="Google Shape;401;p33"/>
          <p:cNvSpPr txBox="1">
            <a:spLocks noGrp="1"/>
          </p:cNvSpPr>
          <p:nvPr>
            <p:ph type="body" idx="1"/>
          </p:nvPr>
        </p:nvSpPr>
        <p:spPr>
          <a:xfrm>
            <a:off x="321625" y="1152475"/>
            <a:ext cx="8217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600" dirty="0"/>
              <a:t>The user locally generates a file encryption key and uploads the </a:t>
            </a:r>
            <a:r>
              <a:rPr lang="en-GB" sz="1600" dirty="0">
                <a:solidFill>
                  <a:srgbClr val="DA262E"/>
                </a:solidFill>
              </a:rPr>
              <a:t>encrypted file and encrypted file key</a:t>
            </a:r>
            <a:r>
              <a:rPr lang="en-GB" sz="1600" dirty="0"/>
              <a:t> to the cloud.</a:t>
            </a:r>
            <a:endParaRPr sz="1600" dirty="0"/>
          </a:p>
        </p:txBody>
      </p:sp>
      <p:grpSp>
        <p:nvGrpSpPr>
          <p:cNvPr id="52" name="Group 51">
            <a:extLst>
              <a:ext uri="{FF2B5EF4-FFF2-40B4-BE49-F238E27FC236}">
                <a16:creationId xmlns:a16="http://schemas.microsoft.com/office/drawing/2014/main" id="{2431CB74-975F-2132-94E7-F97E43AD2F0D}"/>
              </a:ext>
            </a:extLst>
          </p:cNvPr>
          <p:cNvGrpSpPr/>
          <p:nvPr/>
        </p:nvGrpSpPr>
        <p:grpSpPr>
          <a:xfrm>
            <a:off x="1853384" y="3643319"/>
            <a:ext cx="1217400" cy="490110"/>
            <a:chOff x="4267975" y="2368121"/>
            <a:chExt cx="1217400" cy="490110"/>
          </a:xfrm>
        </p:grpSpPr>
        <p:sp>
          <p:nvSpPr>
            <p:cNvPr id="53" name="Google Shape;415;p33">
              <a:extLst>
                <a:ext uri="{FF2B5EF4-FFF2-40B4-BE49-F238E27FC236}">
                  <a16:creationId xmlns:a16="http://schemas.microsoft.com/office/drawing/2014/main" id="{BD5DB57D-8719-8A77-A747-570910B74349}"/>
                </a:ext>
              </a:extLst>
            </p:cNvPr>
            <p:cNvSpPr txBox="1"/>
            <p:nvPr/>
          </p:nvSpPr>
          <p:spPr>
            <a:xfrm>
              <a:off x="4267975" y="2368121"/>
              <a:ext cx="121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Enc  (  )</a:t>
              </a:r>
              <a:endParaRPr dirty="0">
                <a:latin typeface="Courier New"/>
                <a:ea typeface="Courier New"/>
                <a:cs typeface="Courier New"/>
                <a:sym typeface="Courier New"/>
              </a:endParaRPr>
            </a:p>
          </p:txBody>
        </p:sp>
        <p:pic>
          <p:nvPicPr>
            <p:cNvPr id="54" name="Google Shape;416;p33">
              <a:extLst>
                <a:ext uri="{FF2B5EF4-FFF2-40B4-BE49-F238E27FC236}">
                  <a16:creationId xmlns:a16="http://schemas.microsoft.com/office/drawing/2014/main" id="{F86E174A-1AF7-05E1-7303-E0388D05A5B1}"/>
                </a:ext>
              </a:extLst>
            </p:cNvPr>
            <p:cNvPicPr preferRelativeResize="0"/>
            <p:nvPr/>
          </p:nvPicPr>
          <p:blipFill rotWithShape="1">
            <a:blip r:embed="rId3">
              <a:alphaModFix/>
            </a:blip>
            <a:srcRect l="21326" r="21066" b="19756"/>
            <a:stretch/>
          </p:blipFill>
          <p:spPr>
            <a:xfrm>
              <a:off x="5038031" y="2462149"/>
              <a:ext cx="144378" cy="201105"/>
            </a:xfrm>
            <a:prstGeom prst="rect">
              <a:avLst/>
            </a:prstGeom>
            <a:noFill/>
            <a:ln>
              <a:noFill/>
            </a:ln>
          </p:spPr>
        </p:pic>
        <p:pic>
          <p:nvPicPr>
            <p:cNvPr id="55" name="Google Shape;418;p33">
              <a:extLst>
                <a:ext uri="{FF2B5EF4-FFF2-40B4-BE49-F238E27FC236}">
                  <a16:creationId xmlns:a16="http://schemas.microsoft.com/office/drawing/2014/main" id="{06A3B317-6C9A-F4F3-1EED-4A38372C3001}"/>
                </a:ext>
              </a:extLst>
            </p:cNvPr>
            <p:cNvPicPr preferRelativeResize="0"/>
            <p:nvPr/>
          </p:nvPicPr>
          <p:blipFill>
            <a:blip r:embed="rId4">
              <a:alphaModFix/>
            </a:blip>
            <a:stretch>
              <a:fillRect/>
            </a:stretch>
          </p:blipFill>
          <p:spPr>
            <a:xfrm rot="19151768" flipH="1">
              <a:off x="4684744" y="2536617"/>
              <a:ext cx="253713" cy="248858"/>
            </a:xfrm>
            <a:prstGeom prst="rect">
              <a:avLst/>
            </a:prstGeom>
            <a:noFill/>
            <a:ln>
              <a:noFill/>
            </a:ln>
          </p:spPr>
        </p:pic>
        <p:sp>
          <p:nvSpPr>
            <p:cNvPr id="56" name="Google Shape;419;p33">
              <a:extLst>
                <a:ext uri="{FF2B5EF4-FFF2-40B4-BE49-F238E27FC236}">
                  <a16:creationId xmlns:a16="http://schemas.microsoft.com/office/drawing/2014/main" id="{3F0E8528-FF7C-A098-A23C-236CC3BBE7E3}"/>
                </a:ext>
              </a:extLst>
            </p:cNvPr>
            <p:cNvSpPr txBox="1"/>
            <p:nvPr/>
          </p:nvSpPr>
          <p:spPr>
            <a:xfrm>
              <a:off x="4814228" y="2550402"/>
              <a:ext cx="357861" cy="3078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panose="00000600000000000000" pitchFamily="2" charset="0"/>
                  <a:ea typeface="Montserrat"/>
                  <a:cs typeface="Montserrat"/>
                  <a:sym typeface="Montserrat"/>
                </a:rPr>
                <a:t>file</a:t>
              </a:r>
              <a:endParaRPr sz="800" dirty="0">
                <a:latin typeface="Montserrat Medium" panose="00000600000000000000" pitchFamily="2" charset="0"/>
                <a:ea typeface="Montserrat"/>
                <a:cs typeface="Montserrat"/>
                <a:sym typeface="Montserrat"/>
              </a:endParaRPr>
            </a:p>
          </p:txBody>
        </p:sp>
      </p:grpSp>
      <p:sp>
        <p:nvSpPr>
          <p:cNvPr id="399" name="Google Shape;39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solidFill>
              </a:rPr>
              <a:t>File upload</a:t>
            </a:r>
            <a:r>
              <a:rPr lang="en-GB" baseline="30000" dirty="0">
                <a:solidFill>
                  <a:schemeClr val="accent1"/>
                </a:solidFill>
              </a:rPr>
              <a:t>*</a:t>
            </a:r>
            <a:endParaRPr dirty="0"/>
          </a:p>
        </p:txBody>
      </p:sp>
      <p:sp>
        <p:nvSpPr>
          <p:cNvPr id="400" name="Google Shape;400;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14</a:t>
            </a:fld>
            <a:endParaRPr>
              <a:solidFill>
                <a:schemeClr val="dk2"/>
              </a:solidFill>
            </a:endParaRPr>
          </a:p>
        </p:txBody>
      </p:sp>
      <p:grpSp>
        <p:nvGrpSpPr>
          <p:cNvPr id="3" name="Group 2">
            <a:extLst>
              <a:ext uri="{FF2B5EF4-FFF2-40B4-BE49-F238E27FC236}">
                <a16:creationId xmlns:a16="http://schemas.microsoft.com/office/drawing/2014/main" id="{C013F727-9887-BFAD-5D73-CFF20C163691}"/>
              </a:ext>
            </a:extLst>
          </p:cNvPr>
          <p:cNvGrpSpPr/>
          <p:nvPr/>
        </p:nvGrpSpPr>
        <p:grpSpPr>
          <a:xfrm>
            <a:off x="1555441" y="4245024"/>
            <a:ext cx="1725324" cy="369234"/>
            <a:chOff x="1749035" y="3691014"/>
            <a:chExt cx="1725324" cy="369234"/>
          </a:xfrm>
        </p:grpSpPr>
        <p:grpSp>
          <p:nvGrpSpPr>
            <p:cNvPr id="6" name="Google Shape;410;p33">
              <a:extLst>
                <a:ext uri="{FF2B5EF4-FFF2-40B4-BE49-F238E27FC236}">
                  <a16:creationId xmlns:a16="http://schemas.microsoft.com/office/drawing/2014/main" id="{45986FCC-B9AD-1679-DD25-B552A0A70939}"/>
                </a:ext>
              </a:extLst>
            </p:cNvPr>
            <p:cNvGrpSpPr/>
            <p:nvPr/>
          </p:nvGrpSpPr>
          <p:grpSpPr>
            <a:xfrm>
              <a:off x="2888424" y="3691014"/>
              <a:ext cx="585935" cy="369234"/>
              <a:chOff x="6486254" y="2829557"/>
              <a:chExt cx="612488" cy="393532"/>
            </a:xfrm>
          </p:grpSpPr>
          <p:pic>
            <p:nvPicPr>
              <p:cNvPr id="7" name="Google Shape;411;p33">
                <a:extLst>
                  <a:ext uri="{FF2B5EF4-FFF2-40B4-BE49-F238E27FC236}">
                    <a16:creationId xmlns:a16="http://schemas.microsoft.com/office/drawing/2014/main" id="{CAE690ED-8E83-666D-17BE-356508B185E3}"/>
                  </a:ext>
                </a:extLst>
              </p:cNvPr>
              <p:cNvPicPr preferRelativeResize="0"/>
              <p:nvPr/>
            </p:nvPicPr>
            <p:blipFill>
              <a:blip r:embed="rId4">
                <a:alphaModFix/>
              </a:blip>
              <a:stretch>
                <a:fillRect/>
              </a:stretch>
            </p:blipFill>
            <p:spPr>
              <a:xfrm rot="19151768" flipH="1">
                <a:off x="6486254" y="2829557"/>
                <a:ext cx="337115" cy="337115"/>
              </a:xfrm>
              <a:prstGeom prst="rect">
                <a:avLst/>
              </a:prstGeom>
              <a:noFill/>
              <a:ln>
                <a:noFill/>
              </a:ln>
            </p:spPr>
          </p:pic>
          <p:sp>
            <p:nvSpPr>
              <p:cNvPr id="8" name="Google Shape;412;p33">
                <a:extLst>
                  <a:ext uri="{FF2B5EF4-FFF2-40B4-BE49-F238E27FC236}">
                    <a16:creationId xmlns:a16="http://schemas.microsoft.com/office/drawing/2014/main" id="{9CB5D233-F240-03DB-3C55-3CF467F2669E}"/>
                  </a:ext>
                </a:extLst>
              </p:cNvPr>
              <p:cNvSpPr txBox="1"/>
              <p:nvPr/>
            </p:nvSpPr>
            <p:spPr>
              <a:xfrm>
                <a:off x="6685342" y="2924289"/>
                <a:ext cx="413400" cy="29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Montserrat"/>
                    <a:ea typeface="Montserrat"/>
                    <a:cs typeface="Montserrat"/>
                    <a:sym typeface="Montserrat"/>
                  </a:rPr>
                  <a:t>file</a:t>
                </a:r>
                <a:endParaRPr sz="1000" dirty="0">
                  <a:latin typeface="Montserrat"/>
                  <a:ea typeface="Montserrat"/>
                  <a:cs typeface="Montserrat"/>
                  <a:sym typeface="Montserrat"/>
                </a:endParaRPr>
              </a:p>
            </p:txBody>
          </p:sp>
        </p:grpSp>
        <p:sp>
          <p:nvSpPr>
            <p:cNvPr id="10" name="Google Shape;357;p32">
              <a:extLst>
                <a:ext uri="{FF2B5EF4-FFF2-40B4-BE49-F238E27FC236}">
                  <a16:creationId xmlns:a16="http://schemas.microsoft.com/office/drawing/2014/main" id="{376EC651-A490-A9EA-0ED4-CCE0AE3B5437}"/>
                </a:ext>
              </a:extLst>
            </p:cNvPr>
            <p:cNvSpPr/>
            <p:nvPr/>
          </p:nvSpPr>
          <p:spPr>
            <a:xfrm>
              <a:off x="1749035" y="3694769"/>
              <a:ext cx="707700" cy="239646"/>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dirty="0" err="1">
                  <a:latin typeface="Montserrat"/>
                  <a:ea typeface="Montserrat"/>
                  <a:cs typeface="Montserrat"/>
                  <a:sym typeface="Montserrat"/>
                </a:rPr>
                <a:t>KeyGen</a:t>
              </a:r>
              <a:endParaRPr sz="1000" dirty="0">
                <a:latin typeface="Montserrat"/>
                <a:ea typeface="Montserrat"/>
                <a:cs typeface="Montserrat"/>
                <a:sym typeface="Montserrat"/>
              </a:endParaRPr>
            </a:p>
          </p:txBody>
        </p:sp>
        <p:cxnSp>
          <p:nvCxnSpPr>
            <p:cNvPr id="11" name="Google Shape;360;p32">
              <a:extLst>
                <a:ext uri="{FF2B5EF4-FFF2-40B4-BE49-F238E27FC236}">
                  <a16:creationId xmlns:a16="http://schemas.microsoft.com/office/drawing/2014/main" id="{40257144-88BF-5767-5096-B5741D135C1A}"/>
                </a:ext>
              </a:extLst>
            </p:cNvPr>
            <p:cNvCxnSpPr>
              <a:cxnSpLocks/>
            </p:cNvCxnSpPr>
            <p:nvPr/>
          </p:nvCxnSpPr>
          <p:spPr>
            <a:xfrm>
              <a:off x="2545088" y="3805209"/>
              <a:ext cx="221180" cy="0"/>
            </a:xfrm>
            <a:prstGeom prst="straightConnector1">
              <a:avLst/>
            </a:prstGeom>
            <a:noFill/>
            <a:ln w="19050" cap="flat" cmpd="sng">
              <a:solidFill>
                <a:schemeClr val="dk1"/>
              </a:solidFill>
              <a:prstDash val="solid"/>
              <a:round/>
              <a:headEnd type="none" w="med" len="med"/>
              <a:tailEnd type="triangle" w="med" len="med"/>
            </a:ln>
          </p:spPr>
        </p:cxnSp>
      </p:grpSp>
      <p:sp>
        <p:nvSpPr>
          <p:cNvPr id="28" name="TextBox 27">
            <a:extLst>
              <a:ext uri="{FF2B5EF4-FFF2-40B4-BE49-F238E27FC236}">
                <a16:creationId xmlns:a16="http://schemas.microsoft.com/office/drawing/2014/main" id="{96566622-7FF9-9A83-D196-D291781E7DA5}"/>
              </a:ext>
            </a:extLst>
          </p:cNvPr>
          <p:cNvSpPr txBox="1"/>
          <p:nvPr/>
        </p:nvSpPr>
        <p:spPr>
          <a:xfrm>
            <a:off x="311700" y="4743837"/>
            <a:ext cx="3699777" cy="230832"/>
          </a:xfrm>
          <a:prstGeom prst="rect">
            <a:avLst/>
          </a:prstGeom>
          <a:noFill/>
        </p:spPr>
        <p:txBody>
          <a:bodyPr wrap="square" rtlCol="0">
            <a:spAutoFit/>
          </a:bodyPr>
          <a:lstStyle/>
          <a:p>
            <a:r>
              <a:rPr lang="en-US" sz="900" dirty="0">
                <a:solidFill>
                  <a:schemeClr val="dk2"/>
                </a:solidFill>
                <a:latin typeface="Montserrat"/>
                <a:sym typeface="Montserrat"/>
              </a:rPr>
              <a:t>*strongly simplified</a:t>
            </a:r>
          </a:p>
        </p:txBody>
      </p:sp>
      <p:pic>
        <p:nvPicPr>
          <p:cNvPr id="402" name="Google Shape;402;p33"/>
          <p:cNvPicPr preferRelativeResize="0"/>
          <p:nvPr/>
        </p:nvPicPr>
        <p:blipFill rotWithShape="1">
          <a:blip r:embed="rId5">
            <a:alphaModFix/>
          </a:blip>
          <a:srcRect l="1170" r="-1169" b="22684"/>
          <a:stretch/>
        </p:blipFill>
        <p:spPr>
          <a:xfrm>
            <a:off x="6136475" y="2003579"/>
            <a:ext cx="2128100" cy="1645425"/>
          </a:xfrm>
          <a:prstGeom prst="rect">
            <a:avLst/>
          </a:prstGeom>
          <a:noFill/>
          <a:ln>
            <a:noFill/>
          </a:ln>
        </p:spPr>
      </p:pic>
      <p:grpSp>
        <p:nvGrpSpPr>
          <p:cNvPr id="403" name="Google Shape;403;p33"/>
          <p:cNvGrpSpPr/>
          <p:nvPr/>
        </p:nvGrpSpPr>
        <p:grpSpPr>
          <a:xfrm>
            <a:off x="2025625" y="2258817"/>
            <a:ext cx="707700" cy="1216075"/>
            <a:chOff x="966025" y="1580925"/>
            <a:chExt cx="707700" cy="1216075"/>
          </a:xfrm>
        </p:grpSpPr>
        <p:sp>
          <p:nvSpPr>
            <p:cNvPr id="404" name="Google Shape;404;p33"/>
            <p:cNvSpPr/>
            <p:nvPr/>
          </p:nvSpPr>
          <p:spPr>
            <a:xfrm rot="-5400000">
              <a:off x="876325" y="1999600"/>
              <a:ext cx="887100" cy="707700"/>
            </a:xfrm>
            <a:prstGeom prst="flowChartDelay">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1045525" y="1580925"/>
              <a:ext cx="548700" cy="5487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roup 31">
            <a:extLst>
              <a:ext uri="{FF2B5EF4-FFF2-40B4-BE49-F238E27FC236}">
                <a16:creationId xmlns:a16="http://schemas.microsoft.com/office/drawing/2014/main" id="{E0161A8F-2923-96DE-EDBC-48FDA755DDFB}"/>
              </a:ext>
            </a:extLst>
          </p:cNvPr>
          <p:cNvGrpSpPr/>
          <p:nvPr/>
        </p:nvGrpSpPr>
        <p:grpSpPr>
          <a:xfrm>
            <a:off x="1996863" y="3693958"/>
            <a:ext cx="641798" cy="308084"/>
            <a:chOff x="1996863" y="3627454"/>
            <a:chExt cx="641798" cy="308084"/>
          </a:xfrm>
        </p:grpSpPr>
        <p:pic>
          <p:nvPicPr>
            <p:cNvPr id="2" name="Google Shape;416;p33">
              <a:extLst>
                <a:ext uri="{FF2B5EF4-FFF2-40B4-BE49-F238E27FC236}">
                  <a16:creationId xmlns:a16="http://schemas.microsoft.com/office/drawing/2014/main" id="{64E452B3-E98B-4209-3518-4FE291600D39}"/>
                </a:ext>
              </a:extLst>
            </p:cNvPr>
            <p:cNvPicPr preferRelativeResize="0"/>
            <p:nvPr/>
          </p:nvPicPr>
          <p:blipFill rotWithShape="1">
            <a:blip r:embed="rId3">
              <a:alphaModFix/>
            </a:blip>
            <a:srcRect l="21326" r="21066" b="19756"/>
            <a:stretch/>
          </p:blipFill>
          <p:spPr>
            <a:xfrm>
              <a:off x="2417480" y="3627454"/>
              <a:ext cx="221181" cy="308084"/>
            </a:xfrm>
            <a:prstGeom prst="rect">
              <a:avLst/>
            </a:prstGeom>
            <a:noFill/>
            <a:ln>
              <a:noFill/>
            </a:ln>
          </p:spPr>
        </p:pic>
        <p:sp>
          <p:nvSpPr>
            <p:cNvPr id="4" name="TextBox 3">
              <a:extLst>
                <a:ext uri="{FF2B5EF4-FFF2-40B4-BE49-F238E27FC236}">
                  <a16:creationId xmlns:a16="http://schemas.microsoft.com/office/drawing/2014/main" id="{FEE7E0F1-197E-96BD-7C34-C1DCC3FC56CF}"/>
                </a:ext>
              </a:extLst>
            </p:cNvPr>
            <p:cNvSpPr txBox="1"/>
            <p:nvPr/>
          </p:nvSpPr>
          <p:spPr>
            <a:xfrm>
              <a:off x="1996863" y="3657740"/>
              <a:ext cx="465221" cy="246221"/>
            </a:xfrm>
            <a:prstGeom prst="rect">
              <a:avLst/>
            </a:prstGeom>
            <a:noFill/>
          </p:spPr>
          <p:txBody>
            <a:bodyPr wrap="square" rtlCol="0">
              <a:spAutoFit/>
            </a:bodyPr>
            <a:lstStyle/>
            <a:p>
              <a:r>
                <a:rPr lang="en-US" sz="1000" dirty="0">
                  <a:latin typeface="Montserrat"/>
                </a:rPr>
                <a:t>File</a:t>
              </a:r>
            </a:p>
          </p:txBody>
        </p:sp>
      </p:grpSp>
      <p:grpSp>
        <p:nvGrpSpPr>
          <p:cNvPr id="384" name="Group 383">
            <a:extLst>
              <a:ext uri="{FF2B5EF4-FFF2-40B4-BE49-F238E27FC236}">
                <a16:creationId xmlns:a16="http://schemas.microsoft.com/office/drawing/2014/main" id="{58369306-BA8D-9588-5416-DD15E0AF3109}"/>
              </a:ext>
            </a:extLst>
          </p:cNvPr>
          <p:cNvGrpSpPr/>
          <p:nvPr/>
        </p:nvGrpSpPr>
        <p:grpSpPr>
          <a:xfrm>
            <a:off x="1717866" y="4184223"/>
            <a:ext cx="1412675" cy="414709"/>
            <a:chOff x="4306868" y="2997979"/>
            <a:chExt cx="1412675" cy="414709"/>
          </a:xfrm>
        </p:grpSpPr>
        <p:sp>
          <p:nvSpPr>
            <p:cNvPr id="59" name="Google Shape;422;p33">
              <a:extLst>
                <a:ext uri="{FF2B5EF4-FFF2-40B4-BE49-F238E27FC236}">
                  <a16:creationId xmlns:a16="http://schemas.microsoft.com/office/drawing/2014/main" id="{E449EF28-9D56-F823-5CEC-16A2FC6F4E2E}"/>
                </a:ext>
              </a:extLst>
            </p:cNvPr>
            <p:cNvSpPr txBox="1"/>
            <p:nvPr/>
          </p:nvSpPr>
          <p:spPr>
            <a:xfrm>
              <a:off x="4306868" y="2997979"/>
              <a:ext cx="1412675"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Enc  (    )</a:t>
              </a:r>
              <a:endParaRPr dirty="0">
                <a:latin typeface="Courier New"/>
                <a:ea typeface="Courier New"/>
                <a:cs typeface="Courier New"/>
                <a:sym typeface="Courier New"/>
              </a:endParaRPr>
            </a:p>
          </p:txBody>
        </p:sp>
        <p:pic>
          <p:nvPicPr>
            <p:cNvPr id="60" name="Google Shape;429;p33">
              <a:extLst>
                <a:ext uri="{FF2B5EF4-FFF2-40B4-BE49-F238E27FC236}">
                  <a16:creationId xmlns:a16="http://schemas.microsoft.com/office/drawing/2014/main" id="{C79BA5E3-E3EC-9519-1B55-905F833CF279}"/>
                </a:ext>
              </a:extLst>
            </p:cNvPr>
            <p:cNvPicPr preferRelativeResize="0"/>
            <p:nvPr/>
          </p:nvPicPr>
          <p:blipFill>
            <a:blip r:embed="rId4">
              <a:alphaModFix/>
            </a:blip>
            <a:stretch>
              <a:fillRect/>
            </a:stretch>
          </p:blipFill>
          <p:spPr>
            <a:xfrm rot="19151768" flipH="1">
              <a:off x="5064341" y="3091077"/>
              <a:ext cx="253713" cy="248858"/>
            </a:xfrm>
            <a:prstGeom prst="rect">
              <a:avLst/>
            </a:prstGeom>
            <a:noFill/>
            <a:ln>
              <a:noFill/>
            </a:ln>
          </p:spPr>
        </p:pic>
        <p:sp>
          <p:nvSpPr>
            <p:cNvPr id="61" name="Google Shape;430;p33">
              <a:extLst>
                <a:ext uri="{FF2B5EF4-FFF2-40B4-BE49-F238E27FC236}">
                  <a16:creationId xmlns:a16="http://schemas.microsoft.com/office/drawing/2014/main" id="{ED0EF973-44AB-DE71-EC04-024575C5B428}"/>
                </a:ext>
              </a:extLst>
            </p:cNvPr>
            <p:cNvSpPr txBox="1"/>
            <p:nvPr/>
          </p:nvSpPr>
          <p:spPr>
            <a:xfrm>
              <a:off x="5193837" y="3104859"/>
              <a:ext cx="357861" cy="3078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chemeClr val="dk1"/>
                  </a:solidFill>
                  <a:latin typeface="Montserrat Medium" panose="00000600000000000000" pitchFamily="2" charset="0"/>
                  <a:ea typeface="Montserrat"/>
                  <a:cs typeface="Montserrat"/>
                  <a:sym typeface="Montserrat"/>
                </a:rPr>
                <a:t>file</a:t>
              </a:r>
              <a:endParaRPr sz="800" dirty="0">
                <a:solidFill>
                  <a:schemeClr val="dk1"/>
                </a:solidFill>
                <a:latin typeface="Montserrat Medium" panose="00000600000000000000" pitchFamily="2" charset="0"/>
                <a:ea typeface="Montserrat"/>
                <a:cs typeface="Montserrat"/>
                <a:sym typeface="Montserrat"/>
              </a:endParaRPr>
            </a:p>
          </p:txBody>
        </p:sp>
        <p:pic>
          <p:nvPicPr>
            <p:cNvPr id="63" name="Google Shape;392;p32">
              <a:extLst>
                <a:ext uri="{FF2B5EF4-FFF2-40B4-BE49-F238E27FC236}">
                  <a16:creationId xmlns:a16="http://schemas.microsoft.com/office/drawing/2014/main" id="{0C315164-5CFD-1EA6-405B-5012A7866C89}"/>
                </a:ext>
              </a:extLst>
            </p:cNvPr>
            <p:cNvPicPr preferRelativeResize="0"/>
            <p:nvPr/>
          </p:nvPicPr>
          <p:blipFill rotWithShape="1">
            <a:blip r:embed="rId6">
              <a:alphaModFix/>
            </a:blip>
            <a:srcRect t="29621" b="38424"/>
            <a:stretch/>
          </p:blipFill>
          <p:spPr>
            <a:xfrm>
              <a:off x="4711529" y="3245009"/>
              <a:ext cx="259681" cy="81377"/>
            </a:xfrm>
            <a:prstGeom prst="rect">
              <a:avLst/>
            </a:prstGeom>
            <a:noFill/>
            <a:ln>
              <a:noFill/>
            </a:ln>
          </p:spPr>
        </p:pic>
      </p:grpSp>
      <p:grpSp>
        <p:nvGrpSpPr>
          <p:cNvPr id="34" name="Group 33">
            <a:extLst>
              <a:ext uri="{FF2B5EF4-FFF2-40B4-BE49-F238E27FC236}">
                <a16:creationId xmlns:a16="http://schemas.microsoft.com/office/drawing/2014/main" id="{60DEDE4F-F5F9-4E93-7EA8-F112B3715BE7}"/>
              </a:ext>
            </a:extLst>
          </p:cNvPr>
          <p:cNvGrpSpPr/>
          <p:nvPr/>
        </p:nvGrpSpPr>
        <p:grpSpPr>
          <a:xfrm>
            <a:off x="3280765" y="3072309"/>
            <a:ext cx="2672100" cy="425160"/>
            <a:chOff x="3349025" y="2886039"/>
            <a:chExt cx="2672100" cy="425160"/>
          </a:xfrm>
        </p:grpSpPr>
        <p:grpSp>
          <p:nvGrpSpPr>
            <p:cNvPr id="13" name="Group 12">
              <a:extLst>
                <a:ext uri="{FF2B5EF4-FFF2-40B4-BE49-F238E27FC236}">
                  <a16:creationId xmlns:a16="http://schemas.microsoft.com/office/drawing/2014/main" id="{CD6C192C-FDAA-6710-7615-D671358DAF1C}"/>
                </a:ext>
              </a:extLst>
            </p:cNvPr>
            <p:cNvGrpSpPr/>
            <p:nvPr/>
          </p:nvGrpSpPr>
          <p:grpSpPr>
            <a:xfrm>
              <a:off x="4154468" y="2886039"/>
              <a:ext cx="1412675" cy="425160"/>
              <a:chOff x="3920300" y="2896860"/>
              <a:chExt cx="1412675" cy="425160"/>
            </a:xfrm>
          </p:grpSpPr>
          <p:sp>
            <p:nvSpPr>
              <p:cNvPr id="14" name="Google Shape;422;p33">
                <a:extLst>
                  <a:ext uri="{FF2B5EF4-FFF2-40B4-BE49-F238E27FC236}">
                    <a16:creationId xmlns:a16="http://schemas.microsoft.com/office/drawing/2014/main" id="{99E62083-7929-851B-D3D0-9D5D3A2C17E5}"/>
                  </a:ext>
                </a:extLst>
              </p:cNvPr>
              <p:cNvSpPr txBox="1"/>
              <p:nvPr/>
            </p:nvSpPr>
            <p:spPr>
              <a:xfrm>
                <a:off x="3920300" y="2896860"/>
                <a:ext cx="1412675"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Enc  (    )</a:t>
                </a:r>
                <a:endParaRPr dirty="0">
                  <a:latin typeface="Courier New"/>
                  <a:ea typeface="Courier New"/>
                  <a:cs typeface="Courier New"/>
                  <a:sym typeface="Courier New"/>
                </a:endParaRPr>
              </a:p>
            </p:txBody>
          </p:sp>
          <p:grpSp>
            <p:nvGrpSpPr>
              <p:cNvPr id="15" name="Google Shape;428;p33">
                <a:extLst>
                  <a:ext uri="{FF2B5EF4-FFF2-40B4-BE49-F238E27FC236}">
                    <a16:creationId xmlns:a16="http://schemas.microsoft.com/office/drawing/2014/main" id="{6596127A-1B6B-1D4D-5BC4-8EC51015BA22}"/>
                  </a:ext>
                </a:extLst>
              </p:cNvPr>
              <p:cNvGrpSpPr/>
              <p:nvPr/>
            </p:nvGrpSpPr>
            <p:grpSpPr>
              <a:xfrm>
                <a:off x="4663006" y="3000423"/>
                <a:ext cx="487362" cy="321597"/>
                <a:chOff x="6489714" y="2867263"/>
                <a:chExt cx="647570" cy="435649"/>
              </a:xfrm>
            </p:grpSpPr>
            <p:pic>
              <p:nvPicPr>
                <p:cNvPr id="17" name="Google Shape;429;p33">
                  <a:extLst>
                    <a:ext uri="{FF2B5EF4-FFF2-40B4-BE49-F238E27FC236}">
                      <a16:creationId xmlns:a16="http://schemas.microsoft.com/office/drawing/2014/main" id="{59AB975D-A992-F2D1-8C57-DF30B7755A5F}"/>
                    </a:ext>
                  </a:extLst>
                </p:cNvPr>
                <p:cNvPicPr preferRelativeResize="0"/>
                <p:nvPr/>
              </p:nvPicPr>
              <p:blipFill>
                <a:blip r:embed="rId4">
                  <a:alphaModFix/>
                </a:blip>
                <a:stretch>
                  <a:fillRect/>
                </a:stretch>
              </p:blipFill>
              <p:spPr>
                <a:xfrm rot="19151768" flipH="1">
                  <a:off x="6489714" y="2867263"/>
                  <a:ext cx="337115" cy="337118"/>
                </a:xfrm>
                <a:prstGeom prst="rect">
                  <a:avLst/>
                </a:prstGeom>
                <a:noFill/>
                <a:ln>
                  <a:noFill/>
                </a:ln>
              </p:spPr>
            </p:pic>
            <p:sp>
              <p:nvSpPr>
                <p:cNvPr id="18" name="Google Shape;430;p33">
                  <a:extLst>
                    <a:ext uri="{FF2B5EF4-FFF2-40B4-BE49-F238E27FC236}">
                      <a16:creationId xmlns:a16="http://schemas.microsoft.com/office/drawing/2014/main" id="{9EB6ED61-A2CB-08D7-959B-F81DB639928F}"/>
                    </a:ext>
                  </a:extLst>
                </p:cNvPr>
                <p:cNvSpPr txBox="1"/>
                <p:nvPr/>
              </p:nvSpPr>
              <p:spPr>
                <a:xfrm>
                  <a:off x="6661784" y="2885919"/>
                  <a:ext cx="475500" cy="41699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chemeClr val="dk1"/>
                      </a:solidFill>
                      <a:latin typeface="Montserrat Medium" panose="00000600000000000000" pitchFamily="2" charset="0"/>
                      <a:ea typeface="Montserrat"/>
                      <a:cs typeface="Montserrat"/>
                      <a:sym typeface="Montserrat"/>
                    </a:rPr>
                    <a:t>file</a:t>
                  </a:r>
                  <a:endParaRPr sz="800" dirty="0">
                    <a:solidFill>
                      <a:schemeClr val="dk1"/>
                    </a:solidFill>
                    <a:latin typeface="Montserrat Medium" panose="00000600000000000000" pitchFamily="2" charset="0"/>
                    <a:ea typeface="Montserrat"/>
                    <a:cs typeface="Montserrat"/>
                    <a:sym typeface="Montserrat"/>
                  </a:endParaRPr>
                </a:p>
              </p:txBody>
            </p:sp>
          </p:grpSp>
          <p:pic>
            <p:nvPicPr>
              <p:cNvPr id="16" name="Google Shape;392;p32">
                <a:extLst>
                  <a:ext uri="{FF2B5EF4-FFF2-40B4-BE49-F238E27FC236}">
                    <a16:creationId xmlns:a16="http://schemas.microsoft.com/office/drawing/2014/main" id="{1D60FA81-697B-726A-C233-A2842164B832}"/>
                  </a:ext>
                </a:extLst>
              </p:cNvPr>
              <p:cNvPicPr preferRelativeResize="0"/>
              <p:nvPr/>
            </p:nvPicPr>
            <p:blipFill rotWithShape="1">
              <a:blip r:embed="rId6">
                <a:alphaModFix/>
              </a:blip>
              <a:srcRect t="29621" b="38424"/>
              <a:stretch/>
            </p:blipFill>
            <p:spPr>
              <a:xfrm>
                <a:off x="4324961" y="3143890"/>
                <a:ext cx="259681" cy="81377"/>
              </a:xfrm>
              <a:prstGeom prst="rect">
                <a:avLst/>
              </a:prstGeom>
              <a:noFill/>
              <a:ln>
                <a:noFill/>
              </a:ln>
            </p:spPr>
          </p:pic>
        </p:grpSp>
        <p:cxnSp>
          <p:nvCxnSpPr>
            <p:cNvPr id="5" name="Google Shape;372;p32">
              <a:extLst>
                <a:ext uri="{FF2B5EF4-FFF2-40B4-BE49-F238E27FC236}">
                  <a16:creationId xmlns:a16="http://schemas.microsoft.com/office/drawing/2014/main" id="{19BC3F59-EADA-B401-5B21-F214E9FB7690}"/>
                </a:ext>
              </a:extLst>
            </p:cNvPr>
            <p:cNvCxnSpPr/>
            <p:nvPr/>
          </p:nvCxnSpPr>
          <p:spPr>
            <a:xfrm>
              <a:off x="3349025" y="3262729"/>
              <a:ext cx="2672100" cy="0"/>
            </a:xfrm>
            <a:prstGeom prst="straightConnector1">
              <a:avLst/>
            </a:prstGeom>
            <a:noFill/>
            <a:ln w="9525" cap="flat" cmpd="sng">
              <a:solidFill>
                <a:schemeClr val="dk1"/>
              </a:solidFill>
              <a:prstDash val="solid"/>
              <a:round/>
              <a:headEnd type="none" w="med" len="med"/>
              <a:tailEnd type="triangle" w="med" len="med"/>
            </a:ln>
          </p:spPr>
        </p:cxnSp>
      </p:grpSp>
      <p:grpSp>
        <p:nvGrpSpPr>
          <p:cNvPr id="33" name="Group 32">
            <a:extLst>
              <a:ext uri="{FF2B5EF4-FFF2-40B4-BE49-F238E27FC236}">
                <a16:creationId xmlns:a16="http://schemas.microsoft.com/office/drawing/2014/main" id="{141348E2-A16F-335D-97C5-ACED586583B8}"/>
              </a:ext>
            </a:extLst>
          </p:cNvPr>
          <p:cNvGrpSpPr/>
          <p:nvPr/>
        </p:nvGrpSpPr>
        <p:grpSpPr>
          <a:xfrm>
            <a:off x="3280765" y="2474819"/>
            <a:ext cx="2672100" cy="494345"/>
            <a:chOff x="3349025" y="2288549"/>
            <a:chExt cx="2672100" cy="494345"/>
          </a:xfrm>
        </p:grpSpPr>
        <p:grpSp>
          <p:nvGrpSpPr>
            <p:cNvPr id="21" name="Google Shape;414;p33">
              <a:extLst>
                <a:ext uri="{FF2B5EF4-FFF2-40B4-BE49-F238E27FC236}">
                  <a16:creationId xmlns:a16="http://schemas.microsoft.com/office/drawing/2014/main" id="{39555082-5E38-35EB-BF95-41A0CCF8CD75}"/>
                </a:ext>
              </a:extLst>
            </p:cNvPr>
            <p:cNvGrpSpPr/>
            <p:nvPr/>
          </p:nvGrpSpPr>
          <p:grpSpPr>
            <a:xfrm>
              <a:off x="4115575" y="2288549"/>
              <a:ext cx="1217400" cy="494345"/>
              <a:chOff x="4115575" y="2244453"/>
              <a:chExt cx="1217400" cy="494345"/>
            </a:xfrm>
          </p:grpSpPr>
          <p:sp>
            <p:nvSpPr>
              <p:cNvPr id="22" name="Google Shape;415;p33">
                <a:extLst>
                  <a:ext uri="{FF2B5EF4-FFF2-40B4-BE49-F238E27FC236}">
                    <a16:creationId xmlns:a16="http://schemas.microsoft.com/office/drawing/2014/main" id="{E0030DFA-309F-3AFA-30F2-45DEC351661C}"/>
                  </a:ext>
                </a:extLst>
              </p:cNvPr>
              <p:cNvSpPr txBox="1"/>
              <p:nvPr/>
            </p:nvSpPr>
            <p:spPr>
              <a:xfrm>
                <a:off x="4115575" y="2244453"/>
                <a:ext cx="121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Enc  (  )</a:t>
                </a:r>
                <a:endParaRPr dirty="0">
                  <a:latin typeface="Courier New"/>
                  <a:ea typeface="Courier New"/>
                  <a:cs typeface="Courier New"/>
                  <a:sym typeface="Courier New"/>
                </a:endParaRPr>
              </a:p>
            </p:txBody>
          </p:sp>
          <p:pic>
            <p:nvPicPr>
              <p:cNvPr id="23" name="Google Shape;416;p33">
                <a:extLst>
                  <a:ext uri="{FF2B5EF4-FFF2-40B4-BE49-F238E27FC236}">
                    <a16:creationId xmlns:a16="http://schemas.microsoft.com/office/drawing/2014/main" id="{A7A45568-0B43-BA30-C982-B2D4213B5368}"/>
                  </a:ext>
                </a:extLst>
              </p:cNvPr>
              <p:cNvPicPr preferRelativeResize="0"/>
              <p:nvPr/>
            </p:nvPicPr>
            <p:blipFill rotWithShape="1">
              <a:blip r:embed="rId3">
                <a:alphaModFix/>
              </a:blip>
              <a:srcRect l="21326" r="21066" b="19756"/>
              <a:stretch/>
            </p:blipFill>
            <p:spPr>
              <a:xfrm>
                <a:off x="4885631" y="2338481"/>
                <a:ext cx="144378" cy="201105"/>
              </a:xfrm>
              <a:prstGeom prst="rect">
                <a:avLst/>
              </a:prstGeom>
              <a:noFill/>
              <a:ln>
                <a:noFill/>
              </a:ln>
            </p:spPr>
          </p:pic>
          <p:grpSp>
            <p:nvGrpSpPr>
              <p:cNvPr id="24" name="Google Shape;417;p33">
                <a:extLst>
                  <a:ext uri="{FF2B5EF4-FFF2-40B4-BE49-F238E27FC236}">
                    <a16:creationId xmlns:a16="http://schemas.microsoft.com/office/drawing/2014/main" id="{A0164339-E051-98F8-E153-94D4977B4DEC}"/>
                  </a:ext>
                </a:extLst>
              </p:cNvPr>
              <p:cNvGrpSpPr/>
              <p:nvPr/>
            </p:nvGrpSpPr>
            <p:grpSpPr>
              <a:xfrm>
                <a:off x="4518515" y="2417202"/>
                <a:ext cx="487363" cy="321596"/>
                <a:chOff x="6469465" y="2869825"/>
                <a:chExt cx="647571" cy="435651"/>
              </a:xfrm>
            </p:grpSpPr>
            <p:pic>
              <p:nvPicPr>
                <p:cNvPr id="25" name="Google Shape;418;p33">
                  <a:extLst>
                    <a:ext uri="{FF2B5EF4-FFF2-40B4-BE49-F238E27FC236}">
                      <a16:creationId xmlns:a16="http://schemas.microsoft.com/office/drawing/2014/main" id="{7E31F5BC-D671-E790-6ED0-459F89D5D7BB}"/>
                    </a:ext>
                  </a:extLst>
                </p:cNvPr>
                <p:cNvPicPr preferRelativeResize="0"/>
                <p:nvPr/>
              </p:nvPicPr>
              <p:blipFill>
                <a:blip r:embed="rId4">
                  <a:alphaModFix/>
                </a:blip>
                <a:stretch>
                  <a:fillRect/>
                </a:stretch>
              </p:blipFill>
              <p:spPr>
                <a:xfrm rot="19151768" flipH="1">
                  <a:off x="6469465" y="2869825"/>
                  <a:ext cx="337116" cy="337111"/>
                </a:xfrm>
                <a:prstGeom prst="rect">
                  <a:avLst/>
                </a:prstGeom>
                <a:noFill/>
                <a:ln>
                  <a:noFill/>
                </a:ln>
              </p:spPr>
            </p:pic>
            <p:sp>
              <p:nvSpPr>
                <p:cNvPr id="26" name="Google Shape;419;p33">
                  <a:extLst>
                    <a:ext uri="{FF2B5EF4-FFF2-40B4-BE49-F238E27FC236}">
                      <a16:creationId xmlns:a16="http://schemas.microsoft.com/office/drawing/2014/main" id="{7A30AF6E-9448-9627-2DE5-8A177359475D}"/>
                    </a:ext>
                  </a:extLst>
                </p:cNvPr>
                <p:cNvSpPr txBox="1"/>
                <p:nvPr/>
              </p:nvSpPr>
              <p:spPr>
                <a:xfrm>
                  <a:off x="6641536" y="2888471"/>
                  <a:ext cx="475500" cy="41700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panose="00000600000000000000" pitchFamily="2" charset="0"/>
                      <a:ea typeface="Montserrat"/>
                      <a:cs typeface="Montserrat"/>
                      <a:sym typeface="Montserrat"/>
                    </a:rPr>
                    <a:t>file</a:t>
                  </a:r>
                  <a:endParaRPr sz="800" dirty="0">
                    <a:latin typeface="Montserrat Medium" panose="00000600000000000000" pitchFamily="2" charset="0"/>
                    <a:ea typeface="Montserrat"/>
                    <a:cs typeface="Montserrat"/>
                    <a:sym typeface="Montserrat"/>
                  </a:endParaRPr>
                </a:p>
              </p:txBody>
            </p:sp>
          </p:grpSp>
        </p:grpSp>
        <p:cxnSp>
          <p:nvCxnSpPr>
            <p:cNvPr id="29" name="Google Shape;371;p32">
              <a:extLst>
                <a:ext uri="{FF2B5EF4-FFF2-40B4-BE49-F238E27FC236}">
                  <a16:creationId xmlns:a16="http://schemas.microsoft.com/office/drawing/2014/main" id="{29E011D7-0534-56AE-C357-A2719BA66525}"/>
                </a:ext>
              </a:extLst>
            </p:cNvPr>
            <p:cNvCxnSpPr/>
            <p:nvPr/>
          </p:nvCxnSpPr>
          <p:spPr>
            <a:xfrm>
              <a:off x="3349025" y="2718619"/>
              <a:ext cx="2672100" cy="0"/>
            </a:xfrm>
            <a:prstGeom prst="straightConnector1">
              <a:avLst/>
            </a:prstGeom>
            <a:noFill/>
            <a:ln w="9525" cap="flat" cmpd="sng">
              <a:solidFill>
                <a:schemeClr val="dk1"/>
              </a:solidFill>
              <a:prstDash val="solid"/>
              <a:round/>
              <a:headEnd type="none" w="med" len="med"/>
              <a:tailEnd type="triangle" w="med" len="med"/>
            </a:ln>
          </p:spPr>
        </p:cxnSp>
      </p:grpSp>
      <p:grpSp>
        <p:nvGrpSpPr>
          <p:cNvPr id="36" name="Group 35">
            <a:extLst>
              <a:ext uri="{FF2B5EF4-FFF2-40B4-BE49-F238E27FC236}">
                <a16:creationId xmlns:a16="http://schemas.microsoft.com/office/drawing/2014/main" id="{F0DF2D65-879E-CCAD-0F1F-E25C5A76DF00}"/>
              </a:ext>
            </a:extLst>
          </p:cNvPr>
          <p:cNvGrpSpPr/>
          <p:nvPr/>
        </p:nvGrpSpPr>
        <p:grpSpPr>
          <a:xfrm>
            <a:off x="3280765" y="1984006"/>
            <a:ext cx="2672100" cy="440220"/>
            <a:chOff x="3199650" y="1909515"/>
            <a:chExt cx="2672100" cy="440220"/>
          </a:xfrm>
        </p:grpSpPr>
        <p:cxnSp>
          <p:nvCxnSpPr>
            <p:cNvPr id="37" name="Google Shape;455;p34">
              <a:extLst>
                <a:ext uri="{FF2B5EF4-FFF2-40B4-BE49-F238E27FC236}">
                  <a16:creationId xmlns:a16="http://schemas.microsoft.com/office/drawing/2014/main" id="{24B597F9-D454-3722-4B14-B730DEA48FDC}"/>
                </a:ext>
              </a:extLst>
            </p:cNvPr>
            <p:cNvCxnSpPr/>
            <p:nvPr/>
          </p:nvCxnSpPr>
          <p:spPr>
            <a:xfrm>
              <a:off x="3199650" y="2261192"/>
              <a:ext cx="2672100" cy="0"/>
            </a:xfrm>
            <a:prstGeom prst="straightConnector1">
              <a:avLst/>
            </a:prstGeom>
            <a:noFill/>
            <a:ln w="9525" cap="flat" cmpd="sng">
              <a:solidFill>
                <a:schemeClr val="dk1"/>
              </a:solidFill>
              <a:prstDash val="solid"/>
              <a:round/>
              <a:headEnd type="triangle" w="med" len="med"/>
              <a:tailEnd type="triangle" w="med" len="med"/>
            </a:ln>
          </p:spPr>
        </p:cxnSp>
        <p:sp>
          <p:nvSpPr>
            <p:cNvPr id="38" name="Google Shape;456;p34">
              <a:extLst>
                <a:ext uri="{FF2B5EF4-FFF2-40B4-BE49-F238E27FC236}">
                  <a16:creationId xmlns:a16="http://schemas.microsoft.com/office/drawing/2014/main" id="{4E3760D6-8797-F2BE-3ED9-511C30F8E0B9}"/>
                </a:ext>
              </a:extLst>
            </p:cNvPr>
            <p:cNvSpPr txBox="1"/>
            <p:nvPr/>
          </p:nvSpPr>
          <p:spPr>
            <a:xfrm>
              <a:off x="3323100" y="1909515"/>
              <a:ext cx="2438965" cy="44022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tx1"/>
                  </a:solidFill>
                  <a:latin typeface="Courier New"/>
                  <a:ea typeface="Courier New"/>
                  <a:cs typeface="Courier New"/>
                  <a:sym typeface="Courier New"/>
                </a:rPr>
                <a:t>Authenticate</a:t>
              </a:r>
              <a:endParaRPr dirty="0">
                <a:solidFill>
                  <a:schemeClr val="tx1"/>
                </a:solidFill>
                <a:latin typeface="Courier New"/>
                <a:ea typeface="Courier New"/>
                <a:cs typeface="Courier New"/>
                <a:sym typeface="Courier New"/>
              </a:endParaRPr>
            </a:p>
          </p:txBody>
        </p:sp>
      </p:grpSp>
      <p:grpSp>
        <p:nvGrpSpPr>
          <p:cNvPr id="50" name="Group 49">
            <a:extLst>
              <a:ext uri="{FF2B5EF4-FFF2-40B4-BE49-F238E27FC236}">
                <a16:creationId xmlns:a16="http://schemas.microsoft.com/office/drawing/2014/main" id="{7724CF20-7179-F64E-E3EC-7B56DB0E1B30}"/>
              </a:ext>
            </a:extLst>
          </p:cNvPr>
          <p:cNvGrpSpPr/>
          <p:nvPr/>
        </p:nvGrpSpPr>
        <p:grpSpPr>
          <a:xfrm>
            <a:off x="573353" y="1947557"/>
            <a:ext cx="1151831" cy="776252"/>
            <a:chOff x="583242" y="1757996"/>
            <a:chExt cx="1151831" cy="776252"/>
          </a:xfrm>
        </p:grpSpPr>
        <p:sp>
          <p:nvSpPr>
            <p:cNvPr id="51" name="Thought Bubble: Cloud 31">
              <a:extLst>
                <a:ext uri="{FF2B5EF4-FFF2-40B4-BE49-F238E27FC236}">
                  <a16:creationId xmlns:a16="http://schemas.microsoft.com/office/drawing/2014/main" id="{719E6F65-6D0C-AE4F-3C41-33C68095E240}"/>
                </a:ext>
              </a:extLst>
            </p:cNvPr>
            <p:cNvSpPr/>
            <p:nvPr/>
          </p:nvSpPr>
          <p:spPr>
            <a:xfrm flipH="1">
              <a:off x="583242" y="1757996"/>
              <a:ext cx="1096936" cy="776252"/>
            </a:xfrm>
            <a:prstGeom prst="cloudCallout">
              <a:avLst>
                <a:gd name="adj1" fmla="val -80809"/>
                <a:gd name="adj2" fmla="val 19538"/>
              </a:avLst>
            </a:prstGeom>
            <a:solidFill>
              <a:schemeClr val="bg1"/>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57" name="Google Shape;392;p32">
              <a:extLst>
                <a:ext uri="{FF2B5EF4-FFF2-40B4-BE49-F238E27FC236}">
                  <a16:creationId xmlns:a16="http://schemas.microsoft.com/office/drawing/2014/main" id="{7C77A3C1-661C-3750-B3ED-5C9FA3F2943E}"/>
                </a:ext>
              </a:extLst>
            </p:cNvPr>
            <p:cNvPicPr preferRelativeResize="0"/>
            <p:nvPr/>
          </p:nvPicPr>
          <p:blipFill rotWithShape="1">
            <a:blip r:embed="rId6">
              <a:alphaModFix/>
            </a:blip>
            <a:srcRect t="29621" b="38424"/>
            <a:stretch/>
          </p:blipFill>
          <p:spPr>
            <a:xfrm>
              <a:off x="867654" y="2131900"/>
              <a:ext cx="562608" cy="176306"/>
            </a:xfrm>
            <a:prstGeom prst="rect">
              <a:avLst/>
            </a:prstGeom>
            <a:noFill/>
            <a:ln>
              <a:noFill/>
            </a:ln>
          </p:spPr>
        </p:pic>
        <p:sp>
          <p:nvSpPr>
            <p:cNvPr id="58" name="TextBox 57">
              <a:extLst>
                <a:ext uri="{FF2B5EF4-FFF2-40B4-BE49-F238E27FC236}">
                  <a16:creationId xmlns:a16="http://schemas.microsoft.com/office/drawing/2014/main" id="{A6927B5F-38C6-FCF9-C5FE-43985B02370F}"/>
                </a:ext>
              </a:extLst>
            </p:cNvPr>
            <p:cNvSpPr txBox="1"/>
            <p:nvPr/>
          </p:nvSpPr>
          <p:spPr>
            <a:xfrm>
              <a:off x="717068" y="1884977"/>
              <a:ext cx="1018005" cy="261610"/>
            </a:xfrm>
            <a:prstGeom prst="rect">
              <a:avLst/>
            </a:prstGeom>
            <a:noFill/>
          </p:spPr>
          <p:txBody>
            <a:bodyPr wrap="square">
              <a:spAutoFit/>
            </a:bodyPr>
            <a:lstStyle/>
            <a:p>
              <a:r>
                <a:rPr lang="en-GB" sz="1100" dirty="0">
                  <a:latin typeface="Montserrat"/>
                  <a:ea typeface="Montserrat"/>
                  <a:cs typeface="Montserrat"/>
                  <a:sym typeface="Montserrat"/>
                </a:rPr>
                <a:t>password</a:t>
              </a:r>
              <a:endParaRPr lang="en-US" sz="11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4"/>
          <p:cNvSpPr txBox="1">
            <a:spLocks noGrp="1"/>
          </p:cNvSpPr>
          <p:nvPr>
            <p:ph type="body" idx="1"/>
          </p:nvPr>
        </p:nvSpPr>
        <p:spPr>
          <a:xfrm>
            <a:off x="321625" y="1152475"/>
            <a:ext cx="8454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600" dirty="0"/>
              <a:t>The user retrieves the encrypted file and </a:t>
            </a:r>
            <a:r>
              <a:rPr lang="en-GB" sz="1600" dirty="0">
                <a:solidFill>
                  <a:srgbClr val="DA262E"/>
                </a:solidFill>
              </a:rPr>
              <a:t>encrypted key material</a:t>
            </a:r>
            <a:r>
              <a:rPr lang="en-GB" sz="1600" dirty="0"/>
              <a:t>. They recover the file key using the password and decrypt the file.</a:t>
            </a:r>
            <a:endParaRPr sz="1600" dirty="0"/>
          </a:p>
        </p:txBody>
      </p:sp>
      <p:sp>
        <p:nvSpPr>
          <p:cNvPr id="451" name="Google Shape;45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solidFill>
              </a:rPr>
              <a:t>File download</a:t>
            </a:r>
            <a:r>
              <a:rPr lang="en-GB" baseline="30000" dirty="0">
                <a:solidFill>
                  <a:schemeClr val="accent1"/>
                </a:solidFill>
              </a:rPr>
              <a:t>*</a:t>
            </a:r>
            <a:endParaRPr dirty="0"/>
          </a:p>
        </p:txBody>
      </p:sp>
      <p:sp>
        <p:nvSpPr>
          <p:cNvPr id="452" name="Google Shape;45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15</a:t>
            </a:fld>
            <a:endParaRPr>
              <a:solidFill>
                <a:schemeClr val="dk2"/>
              </a:solidFill>
            </a:endParaRPr>
          </a:p>
        </p:txBody>
      </p:sp>
      <p:grpSp>
        <p:nvGrpSpPr>
          <p:cNvPr id="25" name="Group 24">
            <a:extLst>
              <a:ext uri="{FF2B5EF4-FFF2-40B4-BE49-F238E27FC236}">
                <a16:creationId xmlns:a16="http://schemas.microsoft.com/office/drawing/2014/main" id="{25A15FCE-397E-B240-D00D-DC660718DCAF}"/>
              </a:ext>
            </a:extLst>
          </p:cNvPr>
          <p:cNvGrpSpPr/>
          <p:nvPr/>
        </p:nvGrpSpPr>
        <p:grpSpPr>
          <a:xfrm>
            <a:off x="3199650" y="1909515"/>
            <a:ext cx="2672100" cy="440220"/>
            <a:chOff x="3199650" y="1909515"/>
            <a:chExt cx="2672100" cy="440220"/>
          </a:xfrm>
        </p:grpSpPr>
        <p:cxnSp>
          <p:nvCxnSpPr>
            <p:cNvPr id="455" name="Google Shape;455;p34"/>
            <p:cNvCxnSpPr/>
            <p:nvPr/>
          </p:nvCxnSpPr>
          <p:spPr>
            <a:xfrm>
              <a:off x="3199650" y="2261192"/>
              <a:ext cx="2672100" cy="0"/>
            </a:xfrm>
            <a:prstGeom prst="straightConnector1">
              <a:avLst/>
            </a:prstGeom>
            <a:noFill/>
            <a:ln w="9525" cap="flat" cmpd="sng">
              <a:solidFill>
                <a:schemeClr val="dk1"/>
              </a:solidFill>
              <a:prstDash val="solid"/>
              <a:round/>
              <a:headEnd type="triangle" w="med" len="med"/>
              <a:tailEnd type="triangle" w="med" len="med"/>
            </a:ln>
          </p:spPr>
        </p:cxnSp>
        <p:sp>
          <p:nvSpPr>
            <p:cNvPr id="456" name="Google Shape;456;p34"/>
            <p:cNvSpPr txBox="1"/>
            <p:nvPr/>
          </p:nvSpPr>
          <p:spPr>
            <a:xfrm>
              <a:off x="3323100" y="1909515"/>
              <a:ext cx="2438965" cy="44022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tx1"/>
                  </a:solidFill>
                  <a:latin typeface="Courier New"/>
                  <a:ea typeface="Courier New"/>
                  <a:cs typeface="Courier New"/>
                  <a:sym typeface="Courier New"/>
                </a:rPr>
                <a:t>Authenticate</a:t>
              </a:r>
              <a:endParaRPr dirty="0">
                <a:solidFill>
                  <a:schemeClr val="tx1"/>
                </a:solidFill>
                <a:latin typeface="Courier New"/>
                <a:ea typeface="Courier New"/>
                <a:cs typeface="Courier New"/>
                <a:sym typeface="Courier New"/>
              </a:endParaRPr>
            </a:p>
          </p:txBody>
        </p:sp>
      </p:grpSp>
      <p:grpSp>
        <p:nvGrpSpPr>
          <p:cNvPr id="26" name="Group 25">
            <a:extLst>
              <a:ext uri="{FF2B5EF4-FFF2-40B4-BE49-F238E27FC236}">
                <a16:creationId xmlns:a16="http://schemas.microsoft.com/office/drawing/2014/main" id="{DF333861-1ACF-52D3-5057-0E9FEDA6AC7C}"/>
              </a:ext>
            </a:extLst>
          </p:cNvPr>
          <p:cNvGrpSpPr/>
          <p:nvPr/>
        </p:nvGrpSpPr>
        <p:grpSpPr>
          <a:xfrm>
            <a:off x="3199650" y="2400801"/>
            <a:ext cx="2672100" cy="538355"/>
            <a:chOff x="3199650" y="2400801"/>
            <a:chExt cx="2672100" cy="538355"/>
          </a:xfrm>
        </p:grpSpPr>
        <p:cxnSp>
          <p:nvCxnSpPr>
            <p:cNvPr id="457" name="Google Shape;457;p34"/>
            <p:cNvCxnSpPr/>
            <p:nvPr/>
          </p:nvCxnSpPr>
          <p:spPr>
            <a:xfrm>
              <a:off x="3199650" y="2881733"/>
              <a:ext cx="2672100" cy="0"/>
            </a:xfrm>
            <a:prstGeom prst="straightConnector1">
              <a:avLst/>
            </a:prstGeom>
            <a:noFill/>
            <a:ln w="9525" cap="flat" cmpd="sng">
              <a:solidFill>
                <a:schemeClr val="dk1"/>
              </a:solidFill>
              <a:prstDash val="solid"/>
              <a:round/>
              <a:headEnd type="triangle" w="med" len="med"/>
              <a:tailEnd type="none" w="med" len="med"/>
            </a:ln>
          </p:spPr>
        </p:cxnSp>
        <p:grpSp>
          <p:nvGrpSpPr>
            <p:cNvPr id="2" name="Google Shape;414;p33">
              <a:extLst>
                <a:ext uri="{FF2B5EF4-FFF2-40B4-BE49-F238E27FC236}">
                  <a16:creationId xmlns:a16="http://schemas.microsoft.com/office/drawing/2014/main" id="{C366B12B-8802-381E-E78D-2A1F25A93668}"/>
                </a:ext>
              </a:extLst>
            </p:cNvPr>
            <p:cNvGrpSpPr/>
            <p:nvPr/>
          </p:nvGrpSpPr>
          <p:grpSpPr>
            <a:xfrm>
              <a:off x="3975593" y="2400801"/>
              <a:ext cx="1217400" cy="538355"/>
              <a:chOff x="4115575" y="2215761"/>
              <a:chExt cx="1217400" cy="489415"/>
            </a:xfrm>
          </p:grpSpPr>
          <p:sp>
            <p:nvSpPr>
              <p:cNvPr id="3" name="Google Shape;415;p33">
                <a:extLst>
                  <a:ext uri="{FF2B5EF4-FFF2-40B4-BE49-F238E27FC236}">
                    <a16:creationId xmlns:a16="http://schemas.microsoft.com/office/drawing/2014/main" id="{53BC925C-FB5B-0A5B-49EF-AC0DB79C28F9}"/>
                  </a:ext>
                </a:extLst>
              </p:cNvPr>
              <p:cNvSpPr txBox="1"/>
              <p:nvPr/>
            </p:nvSpPr>
            <p:spPr>
              <a:xfrm>
                <a:off x="4115575" y="2215761"/>
                <a:ext cx="121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Enc  (  )</a:t>
                </a:r>
                <a:endParaRPr dirty="0">
                  <a:latin typeface="Courier New"/>
                  <a:ea typeface="Courier New"/>
                  <a:cs typeface="Courier New"/>
                  <a:sym typeface="Courier New"/>
                </a:endParaRPr>
              </a:p>
            </p:txBody>
          </p:sp>
          <p:pic>
            <p:nvPicPr>
              <p:cNvPr id="4" name="Google Shape;416;p33">
                <a:extLst>
                  <a:ext uri="{FF2B5EF4-FFF2-40B4-BE49-F238E27FC236}">
                    <a16:creationId xmlns:a16="http://schemas.microsoft.com/office/drawing/2014/main" id="{7D825FCF-E6D6-F319-6F9B-3214BFC74453}"/>
                  </a:ext>
                </a:extLst>
              </p:cNvPr>
              <p:cNvPicPr preferRelativeResize="0"/>
              <p:nvPr/>
            </p:nvPicPr>
            <p:blipFill rotWithShape="1">
              <a:blip r:embed="rId3">
                <a:alphaModFix/>
              </a:blip>
              <a:srcRect l="21326" r="21066" b="19756"/>
              <a:stretch/>
            </p:blipFill>
            <p:spPr>
              <a:xfrm>
                <a:off x="4885631" y="2309798"/>
                <a:ext cx="144378" cy="201105"/>
              </a:xfrm>
              <a:prstGeom prst="rect">
                <a:avLst/>
              </a:prstGeom>
              <a:noFill/>
              <a:ln>
                <a:noFill/>
              </a:ln>
            </p:spPr>
          </p:pic>
          <p:grpSp>
            <p:nvGrpSpPr>
              <p:cNvPr id="5" name="Google Shape;417;p33">
                <a:extLst>
                  <a:ext uri="{FF2B5EF4-FFF2-40B4-BE49-F238E27FC236}">
                    <a16:creationId xmlns:a16="http://schemas.microsoft.com/office/drawing/2014/main" id="{AADC03DB-756F-A836-0D7B-1060B079E6CD}"/>
                  </a:ext>
                </a:extLst>
              </p:cNvPr>
              <p:cNvGrpSpPr/>
              <p:nvPr/>
            </p:nvGrpSpPr>
            <p:grpSpPr>
              <a:xfrm>
                <a:off x="4499974" y="2383551"/>
                <a:ext cx="487345" cy="321625"/>
                <a:chOff x="6444838" y="2824203"/>
                <a:chExt cx="647548" cy="435686"/>
              </a:xfrm>
            </p:grpSpPr>
            <p:pic>
              <p:nvPicPr>
                <p:cNvPr id="6" name="Google Shape;418;p33">
                  <a:extLst>
                    <a:ext uri="{FF2B5EF4-FFF2-40B4-BE49-F238E27FC236}">
                      <a16:creationId xmlns:a16="http://schemas.microsoft.com/office/drawing/2014/main" id="{FB977D15-C08C-9103-47F1-810BC8E4971E}"/>
                    </a:ext>
                  </a:extLst>
                </p:cNvPr>
                <p:cNvPicPr preferRelativeResize="0"/>
                <p:nvPr/>
              </p:nvPicPr>
              <p:blipFill>
                <a:blip r:embed="rId4">
                  <a:alphaModFix/>
                </a:blip>
                <a:stretch>
                  <a:fillRect/>
                </a:stretch>
              </p:blipFill>
              <p:spPr>
                <a:xfrm rot="19151768" flipH="1">
                  <a:off x="6444838" y="2824203"/>
                  <a:ext cx="337115" cy="337115"/>
                </a:xfrm>
                <a:prstGeom prst="rect">
                  <a:avLst/>
                </a:prstGeom>
                <a:noFill/>
                <a:ln>
                  <a:noFill/>
                </a:ln>
              </p:spPr>
            </p:pic>
            <p:sp>
              <p:nvSpPr>
                <p:cNvPr id="7" name="Google Shape;419;p33">
                  <a:extLst>
                    <a:ext uri="{FF2B5EF4-FFF2-40B4-BE49-F238E27FC236}">
                      <a16:creationId xmlns:a16="http://schemas.microsoft.com/office/drawing/2014/main" id="{5007A845-CEA0-ADBE-AEA5-5C777305DD76}"/>
                    </a:ext>
                  </a:extLst>
                </p:cNvPr>
                <p:cNvSpPr txBox="1"/>
                <p:nvPr/>
              </p:nvSpPr>
              <p:spPr>
                <a:xfrm>
                  <a:off x="6616887" y="2842890"/>
                  <a:ext cx="475499" cy="416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panose="00000600000000000000" pitchFamily="2" charset="0"/>
                      <a:ea typeface="Montserrat"/>
                      <a:cs typeface="Montserrat"/>
                      <a:sym typeface="Montserrat"/>
                    </a:rPr>
                    <a:t>file</a:t>
                  </a:r>
                  <a:endParaRPr sz="800" dirty="0">
                    <a:latin typeface="Montserrat Medium" panose="00000600000000000000" pitchFamily="2" charset="0"/>
                    <a:ea typeface="Montserrat"/>
                    <a:cs typeface="Montserrat"/>
                    <a:sym typeface="Montserrat"/>
                  </a:endParaRPr>
                </a:p>
              </p:txBody>
            </p:sp>
          </p:grpSp>
        </p:grpSp>
      </p:grpSp>
      <p:grpSp>
        <p:nvGrpSpPr>
          <p:cNvPr id="27" name="Group 26">
            <a:extLst>
              <a:ext uri="{FF2B5EF4-FFF2-40B4-BE49-F238E27FC236}">
                <a16:creationId xmlns:a16="http://schemas.microsoft.com/office/drawing/2014/main" id="{EC17C359-38E5-E9DC-3C74-B68C8039EF2B}"/>
              </a:ext>
            </a:extLst>
          </p:cNvPr>
          <p:cNvGrpSpPr/>
          <p:nvPr/>
        </p:nvGrpSpPr>
        <p:grpSpPr>
          <a:xfrm>
            <a:off x="3199650" y="3064508"/>
            <a:ext cx="2672100" cy="444841"/>
            <a:chOff x="3199650" y="3064508"/>
            <a:chExt cx="2672100" cy="444841"/>
          </a:xfrm>
        </p:grpSpPr>
        <p:cxnSp>
          <p:nvCxnSpPr>
            <p:cNvPr id="458" name="Google Shape;458;p34"/>
            <p:cNvCxnSpPr/>
            <p:nvPr/>
          </p:nvCxnSpPr>
          <p:spPr>
            <a:xfrm>
              <a:off x="3199650" y="3491333"/>
              <a:ext cx="2672100" cy="0"/>
            </a:xfrm>
            <a:prstGeom prst="straightConnector1">
              <a:avLst/>
            </a:prstGeom>
            <a:noFill/>
            <a:ln w="9525" cap="flat" cmpd="sng">
              <a:solidFill>
                <a:schemeClr val="dk1"/>
              </a:solidFill>
              <a:prstDash val="solid"/>
              <a:round/>
              <a:headEnd type="triangle" w="med" len="med"/>
              <a:tailEnd type="none" w="med" len="med"/>
            </a:ln>
          </p:spPr>
        </p:cxnSp>
        <p:grpSp>
          <p:nvGrpSpPr>
            <p:cNvPr id="9" name="Group 8">
              <a:extLst>
                <a:ext uri="{FF2B5EF4-FFF2-40B4-BE49-F238E27FC236}">
                  <a16:creationId xmlns:a16="http://schemas.microsoft.com/office/drawing/2014/main" id="{A6E646D1-12E1-1840-CD2D-B5ACAD675BF4}"/>
                </a:ext>
              </a:extLst>
            </p:cNvPr>
            <p:cNvGrpSpPr/>
            <p:nvPr/>
          </p:nvGrpSpPr>
          <p:grpSpPr>
            <a:xfrm>
              <a:off x="3916895" y="3064508"/>
              <a:ext cx="1412675" cy="444841"/>
              <a:chOff x="3920300" y="2856400"/>
              <a:chExt cx="1412675" cy="404401"/>
            </a:xfrm>
          </p:grpSpPr>
          <p:sp>
            <p:nvSpPr>
              <p:cNvPr id="10" name="Google Shape;422;p33">
                <a:extLst>
                  <a:ext uri="{FF2B5EF4-FFF2-40B4-BE49-F238E27FC236}">
                    <a16:creationId xmlns:a16="http://schemas.microsoft.com/office/drawing/2014/main" id="{17A228EE-E6C0-DB1C-FA54-390390AC3199}"/>
                  </a:ext>
                </a:extLst>
              </p:cNvPr>
              <p:cNvSpPr txBox="1"/>
              <p:nvPr/>
            </p:nvSpPr>
            <p:spPr>
              <a:xfrm>
                <a:off x="3920300" y="2856400"/>
                <a:ext cx="1412675"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Enc  (    )</a:t>
                </a:r>
                <a:endParaRPr dirty="0">
                  <a:latin typeface="Courier New"/>
                  <a:ea typeface="Courier New"/>
                  <a:cs typeface="Courier New"/>
                  <a:sym typeface="Courier New"/>
                </a:endParaRPr>
              </a:p>
            </p:txBody>
          </p:sp>
          <p:grpSp>
            <p:nvGrpSpPr>
              <p:cNvPr id="11" name="Google Shape;428;p33">
                <a:extLst>
                  <a:ext uri="{FF2B5EF4-FFF2-40B4-BE49-F238E27FC236}">
                    <a16:creationId xmlns:a16="http://schemas.microsoft.com/office/drawing/2014/main" id="{043CDE56-41D4-9CF4-2BED-CDAEE1A69669}"/>
                  </a:ext>
                </a:extLst>
              </p:cNvPr>
              <p:cNvGrpSpPr/>
              <p:nvPr/>
            </p:nvGrpSpPr>
            <p:grpSpPr>
              <a:xfrm>
                <a:off x="4669682" y="2939194"/>
                <a:ext cx="487355" cy="321607"/>
                <a:chOff x="6498598" y="2784333"/>
                <a:chExt cx="647562" cy="435665"/>
              </a:xfrm>
            </p:grpSpPr>
            <p:pic>
              <p:nvPicPr>
                <p:cNvPr id="13" name="Google Shape;429;p33">
                  <a:extLst>
                    <a:ext uri="{FF2B5EF4-FFF2-40B4-BE49-F238E27FC236}">
                      <a16:creationId xmlns:a16="http://schemas.microsoft.com/office/drawing/2014/main" id="{9649B3F7-E84B-67B3-D632-C1015AC67D6F}"/>
                    </a:ext>
                  </a:extLst>
                </p:cNvPr>
                <p:cNvPicPr preferRelativeResize="0"/>
                <p:nvPr/>
              </p:nvPicPr>
              <p:blipFill>
                <a:blip r:embed="rId4">
                  <a:alphaModFix/>
                </a:blip>
                <a:stretch>
                  <a:fillRect/>
                </a:stretch>
              </p:blipFill>
              <p:spPr>
                <a:xfrm rot="19151768" flipH="1">
                  <a:off x="6498598" y="2784333"/>
                  <a:ext cx="337115" cy="337115"/>
                </a:xfrm>
                <a:prstGeom prst="rect">
                  <a:avLst/>
                </a:prstGeom>
                <a:noFill/>
                <a:ln>
                  <a:noFill/>
                </a:ln>
              </p:spPr>
            </p:pic>
            <p:sp>
              <p:nvSpPr>
                <p:cNvPr id="14" name="Google Shape;430;p33">
                  <a:extLst>
                    <a:ext uri="{FF2B5EF4-FFF2-40B4-BE49-F238E27FC236}">
                      <a16:creationId xmlns:a16="http://schemas.microsoft.com/office/drawing/2014/main" id="{282E6CD4-5A4E-9C14-4B8B-3FAD2E0E396E}"/>
                    </a:ext>
                  </a:extLst>
                </p:cNvPr>
                <p:cNvSpPr txBox="1"/>
                <p:nvPr/>
              </p:nvSpPr>
              <p:spPr>
                <a:xfrm>
                  <a:off x="6670660" y="2802998"/>
                  <a:ext cx="475500" cy="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chemeClr val="dk1"/>
                      </a:solidFill>
                      <a:latin typeface="Montserrat Medium" panose="00000600000000000000" pitchFamily="2" charset="0"/>
                      <a:ea typeface="Montserrat"/>
                      <a:cs typeface="Montserrat"/>
                      <a:sym typeface="Montserrat"/>
                    </a:rPr>
                    <a:t>file</a:t>
                  </a:r>
                  <a:endParaRPr sz="800" dirty="0">
                    <a:solidFill>
                      <a:schemeClr val="dk1"/>
                    </a:solidFill>
                    <a:latin typeface="Montserrat Medium" panose="00000600000000000000" pitchFamily="2" charset="0"/>
                    <a:ea typeface="Montserrat"/>
                    <a:cs typeface="Montserrat"/>
                    <a:sym typeface="Montserrat"/>
                  </a:endParaRPr>
                </a:p>
              </p:txBody>
            </p:sp>
          </p:grpSp>
          <p:pic>
            <p:nvPicPr>
              <p:cNvPr id="12" name="Google Shape;392;p32">
                <a:extLst>
                  <a:ext uri="{FF2B5EF4-FFF2-40B4-BE49-F238E27FC236}">
                    <a16:creationId xmlns:a16="http://schemas.microsoft.com/office/drawing/2014/main" id="{B3AE7A62-78D8-AF25-2491-8FF541584D3E}"/>
                  </a:ext>
                </a:extLst>
              </p:cNvPr>
              <p:cNvPicPr preferRelativeResize="0"/>
              <p:nvPr/>
            </p:nvPicPr>
            <p:blipFill rotWithShape="1">
              <a:blip r:embed="rId5">
                <a:alphaModFix/>
              </a:blip>
              <a:srcRect t="29621" b="38424"/>
              <a:stretch/>
            </p:blipFill>
            <p:spPr>
              <a:xfrm>
                <a:off x="4324961" y="3103430"/>
                <a:ext cx="259681" cy="81377"/>
              </a:xfrm>
              <a:prstGeom prst="rect">
                <a:avLst/>
              </a:prstGeom>
              <a:noFill/>
              <a:ln>
                <a:noFill/>
              </a:ln>
            </p:spPr>
          </p:pic>
        </p:grpSp>
      </p:grpSp>
      <p:sp>
        <p:nvSpPr>
          <p:cNvPr id="16" name="TextBox 15">
            <a:extLst>
              <a:ext uri="{FF2B5EF4-FFF2-40B4-BE49-F238E27FC236}">
                <a16:creationId xmlns:a16="http://schemas.microsoft.com/office/drawing/2014/main" id="{07277372-A22C-1E3B-84C7-1CC3F02A090C}"/>
              </a:ext>
            </a:extLst>
          </p:cNvPr>
          <p:cNvSpPr txBox="1"/>
          <p:nvPr/>
        </p:nvSpPr>
        <p:spPr>
          <a:xfrm>
            <a:off x="311700" y="4743837"/>
            <a:ext cx="3699777" cy="230832"/>
          </a:xfrm>
          <a:prstGeom prst="rect">
            <a:avLst/>
          </a:prstGeom>
          <a:noFill/>
        </p:spPr>
        <p:txBody>
          <a:bodyPr wrap="square" rtlCol="0">
            <a:spAutoFit/>
          </a:bodyPr>
          <a:lstStyle/>
          <a:p>
            <a:r>
              <a:rPr lang="en-US" sz="900" dirty="0">
                <a:solidFill>
                  <a:schemeClr val="dk2"/>
                </a:solidFill>
                <a:latin typeface="Montserrat"/>
                <a:sym typeface="Montserrat"/>
              </a:rPr>
              <a:t>*strongly simplified</a:t>
            </a:r>
          </a:p>
        </p:txBody>
      </p:sp>
      <p:pic>
        <p:nvPicPr>
          <p:cNvPr id="21" name="Google Shape;402;p33">
            <a:extLst>
              <a:ext uri="{FF2B5EF4-FFF2-40B4-BE49-F238E27FC236}">
                <a16:creationId xmlns:a16="http://schemas.microsoft.com/office/drawing/2014/main" id="{DE1A28D7-556C-4386-BFF0-E529D82DDA47}"/>
              </a:ext>
            </a:extLst>
          </p:cNvPr>
          <p:cNvPicPr preferRelativeResize="0"/>
          <p:nvPr/>
        </p:nvPicPr>
        <p:blipFill rotWithShape="1">
          <a:blip r:embed="rId6">
            <a:alphaModFix/>
          </a:blip>
          <a:srcRect l="1170" r="-1169" b="22684"/>
          <a:stretch/>
        </p:blipFill>
        <p:spPr>
          <a:xfrm>
            <a:off x="6136475" y="2003579"/>
            <a:ext cx="2128100" cy="1645425"/>
          </a:xfrm>
          <a:prstGeom prst="rect">
            <a:avLst/>
          </a:prstGeom>
          <a:noFill/>
          <a:ln>
            <a:noFill/>
          </a:ln>
        </p:spPr>
      </p:pic>
      <p:grpSp>
        <p:nvGrpSpPr>
          <p:cNvPr id="22" name="Google Shape;403;p33">
            <a:extLst>
              <a:ext uri="{FF2B5EF4-FFF2-40B4-BE49-F238E27FC236}">
                <a16:creationId xmlns:a16="http://schemas.microsoft.com/office/drawing/2014/main" id="{C564FD7C-C59E-BBC4-3DF5-09308F1CD7A7}"/>
              </a:ext>
            </a:extLst>
          </p:cNvPr>
          <p:cNvGrpSpPr/>
          <p:nvPr/>
        </p:nvGrpSpPr>
        <p:grpSpPr>
          <a:xfrm>
            <a:off x="2025625" y="2258817"/>
            <a:ext cx="707700" cy="1216075"/>
            <a:chOff x="966025" y="1580925"/>
            <a:chExt cx="707700" cy="1216075"/>
          </a:xfrm>
        </p:grpSpPr>
        <p:sp>
          <p:nvSpPr>
            <p:cNvPr id="23" name="Google Shape;404;p33">
              <a:extLst>
                <a:ext uri="{FF2B5EF4-FFF2-40B4-BE49-F238E27FC236}">
                  <a16:creationId xmlns:a16="http://schemas.microsoft.com/office/drawing/2014/main" id="{A045183E-2369-6BF3-53FE-96C0958976DC}"/>
                </a:ext>
              </a:extLst>
            </p:cNvPr>
            <p:cNvSpPr/>
            <p:nvPr/>
          </p:nvSpPr>
          <p:spPr>
            <a:xfrm rot="-5400000">
              <a:off x="876325" y="1999600"/>
              <a:ext cx="887100" cy="707700"/>
            </a:xfrm>
            <a:prstGeom prst="flowChartDelay">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05;p33">
              <a:extLst>
                <a:ext uri="{FF2B5EF4-FFF2-40B4-BE49-F238E27FC236}">
                  <a16:creationId xmlns:a16="http://schemas.microsoft.com/office/drawing/2014/main" id="{E5E836C5-7709-A718-CC97-E6CA90F8E74D}"/>
                </a:ext>
              </a:extLst>
            </p:cNvPr>
            <p:cNvSpPr/>
            <p:nvPr/>
          </p:nvSpPr>
          <p:spPr>
            <a:xfrm>
              <a:off x="1045525" y="1580925"/>
              <a:ext cx="548700" cy="5487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roup 33">
            <a:extLst>
              <a:ext uri="{FF2B5EF4-FFF2-40B4-BE49-F238E27FC236}">
                <a16:creationId xmlns:a16="http://schemas.microsoft.com/office/drawing/2014/main" id="{29FD0E43-9247-D1C8-0B1E-BD4C34A620DC}"/>
              </a:ext>
            </a:extLst>
          </p:cNvPr>
          <p:cNvGrpSpPr/>
          <p:nvPr/>
        </p:nvGrpSpPr>
        <p:grpSpPr>
          <a:xfrm>
            <a:off x="1796218" y="3649577"/>
            <a:ext cx="1217400" cy="538312"/>
            <a:chOff x="4127993" y="2504658"/>
            <a:chExt cx="1217400" cy="538312"/>
          </a:xfrm>
        </p:grpSpPr>
        <p:sp>
          <p:nvSpPr>
            <p:cNvPr id="29" name="Google Shape;415;p33">
              <a:extLst>
                <a:ext uri="{FF2B5EF4-FFF2-40B4-BE49-F238E27FC236}">
                  <a16:creationId xmlns:a16="http://schemas.microsoft.com/office/drawing/2014/main" id="{BE6A6FEE-ED74-E75D-B444-E35BAE18B808}"/>
                </a:ext>
              </a:extLst>
            </p:cNvPr>
            <p:cNvSpPr txBox="1"/>
            <p:nvPr/>
          </p:nvSpPr>
          <p:spPr>
            <a:xfrm>
              <a:off x="4127993" y="2504658"/>
              <a:ext cx="1217400" cy="4402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Enc  (  )</a:t>
              </a:r>
              <a:endParaRPr dirty="0">
                <a:latin typeface="Courier New"/>
                <a:ea typeface="Courier New"/>
                <a:cs typeface="Courier New"/>
                <a:sym typeface="Courier New"/>
              </a:endParaRPr>
            </a:p>
          </p:txBody>
        </p:sp>
        <p:pic>
          <p:nvPicPr>
            <p:cNvPr id="30" name="Google Shape;416;p33">
              <a:extLst>
                <a:ext uri="{FF2B5EF4-FFF2-40B4-BE49-F238E27FC236}">
                  <a16:creationId xmlns:a16="http://schemas.microsoft.com/office/drawing/2014/main" id="{5407263A-2F8B-E734-B1CC-6328F7856B6B}"/>
                </a:ext>
              </a:extLst>
            </p:cNvPr>
            <p:cNvPicPr preferRelativeResize="0"/>
            <p:nvPr/>
          </p:nvPicPr>
          <p:blipFill rotWithShape="1">
            <a:blip r:embed="rId3">
              <a:alphaModFix/>
            </a:blip>
            <a:srcRect l="21326" r="21066" b="19756"/>
            <a:stretch/>
          </p:blipFill>
          <p:spPr>
            <a:xfrm>
              <a:off x="4898049" y="2608089"/>
              <a:ext cx="144378" cy="221216"/>
            </a:xfrm>
            <a:prstGeom prst="rect">
              <a:avLst/>
            </a:prstGeom>
            <a:noFill/>
            <a:ln>
              <a:noFill/>
            </a:ln>
          </p:spPr>
        </p:pic>
        <p:pic>
          <p:nvPicPr>
            <p:cNvPr id="31" name="Google Shape;418;p33">
              <a:extLst>
                <a:ext uri="{FF2B5EF4-FFF2-40B4-BE49-F238E27FC236}">
                  <a16:creationId xmlns:a16="http://schemas.microsoft.com/office/drawing/2014/main" id="{C21C1706-6022-360E-8618-93C58D16DBDD}"/>
                </a:ext>
              </a:extLst>
            </p:cNvPr>
            <p:cNvPicPr preferRelativeResize="0"/>
            <p:nvPr/>
          </p:nvPicPr>
          <p:blipFill>
            <a:blip r:embed="rId4">
              <a:alphaModFix/>
            </a:blip>
            <a:stretch>
              <a:fillRect/>
            </a:stretch>
          </p:blipFill>
          <p:spPr>
            <a:xfrm rot="19151768" flipH="1">
              <a:off x="4536670" y="2689194"/>
              <a:ext cx="253713" cy="273744"/>
            </a:xfrm>
            <a:prstGeom prst="rect">
              <a:avLst/>
            </a:prstGeom>
            <a:noFill/>
            <a:ln>
              <a:noFill/>
            </a:ln>
          </p:spPr>
        </p:pic>
        <p:sp>
          <p:nvSpPr>
            <p:cNvPr id="32" name="Google Shape;419;p33">
              <a:extLst>
                <a:ext uri="{FF2B5EF4-FFF2-40B4-BE49-F238E27FC236}">
                  <a16:creationId xmlns:a16="http://schemas.microsoft.com/office/drawing/2014/main" id="{8424329C-9ABE-C17F-5485-06B4165C905B}"/>
                </a:ext>
              </a:extLst>
            </p:cNvPr>
            <p:cNvSpPr txBox="1"/>
            <p:nvPr/>
          </p:nvSpPr>
          <p:spPr>
            <a:xfrm>
              <a:off x="4666154" y="2704358"/>
              <a:ext cx="357861" cy="3386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panose="00000600000000000000" pitchFamily="2" charset="0"/>
                  <a:ea typeface="Montserrat"/>
                  <a:cs typeface="Montserrat"/>
                  <a:sym typeface="Montserrat"/>
                </a:rPr>
                <a:t>file</a:t>
              </a:r>
              <a:endParaRPr sz="800" dirty="0">
                <a:latin typeface="Montserrat Medium" panose="00000600000000000000" pitchFamily="2" charset="0"/>
                <a:ea typeface="Montserrat"/>
                <a:cs typeface="Montserrat"/>
                <a:sym typeface="Montserrat"/>
              </a:endParaRPr>
            </a:p>
          </p:txBody>
        </p:sp>
      </p:grpSp>
      <p:grpSp>
        <p:nvGrpSpPr>
          <p:cNvPr id="40" name="Group 39">
            <a:extLst>
              <a:ext uri="{FF2B5EF4-FFF2-40B4-BE49-F238E27FC236}">
                <a16:creationId xmlns:a16="http://schemas.microsoft.com/office/drawing/2014/main" id="{A0478B97-81C9-EE8F-50BD-51C9FDB34BF2}"/>
              </a:ext>
            </a:extLst>
          </p:cNvPr>
          <p:cNvGrpSpPr/>
          <p:nvPr/>
        </p:nvGrpSpPr>
        <p:grpSpPr>
          <a:xfrm>
            <a:off x="1706055" y="4213655"/>
            <a:ext cx="1412675" cy="444851"/>
            <a:chOff x="4069295" y="3216904"/>
            <a:chExt cx="1412675" cy="444851"/>
          </a:xfrm>
        </p:grpSpPr>
        <p:sp>
          <p:nvSpPr>
            <p:cNvPr id="35" name="Google Shape;422;p33">
              <a:extLst>
                <a:ext uri="{FF2B5EF4-FFF2-40B4-BE49-F238E27FC236}">
                  <a16:creationId xmlns:a16="http://schemas.microsoft.com/office/drawing/2014/main" id="{9710507E-E09F-5092-8988-64725B1AB061}"/>
                </a:ext>
              </a:extLst>
            </p:cNvPr>
            <p:cNvSpPr txBox="1"/>
            <p:nvPr/>
          </p:nvSpPr>
          <p:spPr>
            <a:xfrm>
              <a:off x="4069295" y="3216904"/>
              <a:ext cx="1412675" cy="4402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Enc  (    )</a:t>
              </a:r>
              <a:endParaRPr dirty="0">
                <a:latin typeface="Courier New"/>
                <a:ea typeface="Courier New"/>
                <a:cs typeface="Courier New"/>
                <a:sym typeface="Courier New"/>
              </a:endParaRPr>
            </a:p>
          </p:txBody>
        </p:sp>
        <p:pic>
          <p:nvPicPr>
            <p:cNvPr id="36" name="Google Shape;429;p33">
              <a:extLst>
                <a:ext uri="{FF2B5EF4-FFF2-40B4-BE49-F238E27FC236}">
                  <a16:creationId xmlns:a16="http://schemas.microsoft.com/office/drawing/2014/main" id="{F72B94CF-89A6-E835-5DE7-E79C972713FB}"/>
                </a:ext>
              </a:extLst>
            </p:cNvPr>
            <p:cNvPicPr preferRelativeResize="0"/>
            <p:nvPr/>
          </p:nvPicPr>
          <p:blipFill>
            <a:blip r:embed="rId4">
              <a:alphaModFix/>
            </a:blip>
            <a:stretch>
              <a:fillRect/>
            </a:stretch>
          </p:blipFill>
          <p:spPr>
            <a:xfrm rot="19151768" flipH="1">
              <a:off x="4826768" y="3307983"/>
              <a:ext cx="253713" cy="273744"/>
            </a:xfrm>
            <a:prstGeom prst="rect">
              <a:avLst/>
            </a:prstGeom>
            <a:noFill/>
            <a:ln>
              <a:noFill/>
            </a:ln>
          </p:spPr>
        </p:pic>
        <p:sp>
          <p:nvSpPr>
            <p:cNvPr id="37" name="Google Shape;430;p33">
              <a:extLst>
                <a:ext uri="{FF2B5EF4-FFF2-40B4-BE49-F238E27FC236}">
                  <a16:creationId xmlns:a16="http://schemas.microsoft.com/office/drawing/2014/main" id="{334E8ED1-D8B9-654E-FD19-9034B09D1453}"/>
                </a:ext>
              </a:extLst>
            </p:cNvPr>
            <p:cNvSpPr txBox="1"/>
            <p:nvPr/>
          </p:nvSpPr>
          <p:spPr>
            <a:xfrm>
              <a:off x="4956264" y="3323143"/>
              <a:ext cx="357861" cy="3386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chemeClr val="dk1"/>
                  </a:solidFill>
                  <a:latin typeface="Montserrat Medium" panose="00000600000000000000" pitchFamily="2" charset="0"/>
                  <a:ea typeface="Montserrat"/>
                  <a:cs typeface="Montserrat"/>
                  <a:sym typeface="Montserrat"/>
                </a:rPr>
                <a:t>file</a:t>
              </a:r>
              <a:endParaRPr sz="800" dirty="0">
                <a:solidFill>
                  <a:schemeClr val="dk1"/>
                </a:solidFill>
                <a:latin typeface="Montserrat Medium" panose="00000600000000000000" pitchFamily="2" charset="0"/>
                <a:ea typeface="Montserrat"/>
                <a:cs typeface="Montserrat"/>
                <a:sym typeface="Montserrat"/>
              </a:endParaRPr>
            </a:p>
          </p:txBody>
        </p:sp>
        <p:pic>
          <p:nvPicPr>
            <p:cNvPr id="39" name="Google Shape;392;p32">
              <a:extLst>
                <a:ext uri="{FF2B5EF4-FFF2-40B4-BE49-F238E27FC236}">
                  <a16:creationId xmlns:a16="http://schemas.microsoft.com/office/drawing/2014/main" id="{8D3F7FC7-9FB6-4D18-3604-049DB8E2A7A8}"/>
                </a:ext>
              </a:extLst>
            </p:cNvPr>
            <p:cNvPicPr preferRelativeResize="0"/>
            <p:nvPr/>
          </p:nvPicPr>
          <p:blipFill rotWithShape="1">
            <a:blip r:embed="rId5">
              <a:alphaModFix/>
            </a:blip>
            <a:srcRect t="29621" b="38424"/>
            <a:stretch/>
          </p:blipFill>
          <p:spPr>
            <a:xfrm>
              <a:off x="4473956" y="3488637"/>
              <a:ext cx="259681" cy="89515"/>
            </a:xfrm>
            <a:prstGeom prst="rect">
              <a:avLst/>
            </a:prstGeom>
            <a:noFill/>
            <a:ln>
              <a:noFill/>
            </a:ln>
          </p:spPr>
        </p:pic>
      </p:grpSp>
      <p:grpSp>
        <p:nvGrpSpPr>
          <p:cNvPr id="47" name="Group 46">
            <a:extLst>
              <a:ext uri="{FF2B5EF4-FFF2-40B4-BE49-F238E27FC236}">
                <a16:creationId xmlns:a16="http://schemas.microsoft.com/office/drawing/2014/main" id="{EFC39F4B-15B9-5A36-D9D1-219B168CEE10}"/>
              </a:ext>
            </a:extLst>
          </p:cNvPr>
          <p:cNvGrpSpPr/>
          <p:nvPr/>
        </p:nvGrpSpPr>
        <p:grpSpPr>
          <a:xfrm>
            <a:off x="2156049" y="4242341"/>
            <a:ext cx="562036" cy="387659"/>
            <a:chOff x="3885449" y="4263605"/>
            <a:chExt cx="562036" cy="387659"/>
          </a:xfrm>
        </p:grpSpPr>
        <p:sp>
          <p:nvSpPr>
            <p:cNvPr id="42" name="Google Shape;430;p33">
              <a:extLst>
                <a:ext uri="{FF2B5EF4-FFF2-40B4-BE49-F238E27FC236}">
                  <a16:creationId xmlns:a16="http://schemas.microsoft.com/office/drawing/2014/main" id="{92B121D4-E2FD-604B-05D8-C842010BB5FC}"/>
                </a:ext>
              </a:extLst>
            </p:cNvPr>
            <p:cNvSpPr txBox="1"/>
            <p:nvPr/>
          </p:nvSpPr>
          <p:spPr>
            <a:xfrm>
              <a:off x="4049205" y="4343518"/>
              <a:ext cx="39828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chemeClr val="dk1"/>
                  </a:solidFill>
                  <a:latin typeface="Montserrat Medium" panose="00000600000000000000" pitchFamily="2" charset="0"/>
                  <a:ea typeface="Montserrat"/>
                  <a:cs typeface="Montserrat"/>
                  <a:sym typeface="Montserrat"/>
                </a:rPr>
                <a:t>file</a:t>
              </a:r>
              <a:endParaRPr sz="800" dirty="0">
                <a:solidFill>
                  <a:schemeClr val="dk1"/>
                </a:solidFill>
                <a:latin typeface="Montserrat Medium" panose="00000600000000000000" pitchFamily="2" charset="0"/>
                <a:ea typeface="Montserrat"/>
                <a:cs typeface="Montserrat"/>
                <a:sym typeface="Montserrat"/>
              </a:endParaRPr>
            </a:p>
          </p:txBody>
        </p:sp>
        <p:pic>
          <p:nvPicPr>
            <p:cNvPr id="41" name="Google Shape;429;p33">
              <a:extLst>
                <a:ext uri="{FF2B5EF4-FFF2-40B4-BE49-F238E27FC236}">
                  <a16:creationId xmlns:a16="http://schemas.microsoft.com/office/drawing/2014/main" id="{E2532373-E3D2-ECF0-4C11-4EAA47BE3AF3}"/>
                </a:ext>
              </a:extLst>
            </p:cNvPr>
            <p:cNvPicPr preferRelativeResize="0"/>
            <p:nvPr/>
          </p:nvPicPr>
          <p:blipFill>
            <a:blip r:embed="rId4">
              <a:alphaModFix/>
            </a:blip>
            <a:stretch>
              <a:fillRect/>
            </a:stretch>
          </p:blipFill>
          <p:spPr>
            <a:xfrm rot="19151768" flipH="1">
              <a:off x="3885449" y="4263605"/>
              <a:ext cx="299488" cy="323134"/>
            </a:xfrm>
            <a:prstGeom prst="rect">
              <a:avLst/>
            </a:prstGeom>
            <a:noFill/>
            <a:ln>
              <a:noFill/>
            </a:ln>
          </p:spPr>
        </p:pic>
      </p:grpSp>
      <p:pic>
        <p:nvPicPr>
          <p:cNvPr id="48" name="Google Shape;416;p33">
            <a:extLst>
              <a:ext uri="{FF2B5EF4-FFF2-40B4-BE49-F238E27FC236}">
                <a16:creationId xmlns:a16="http://schemas.microsoft.com/office/drawing/2014/main" id="{7A3C99A8-0012-8DA7-5354-D4963AFE6148}"/>
              </a:ext>
            </a:extLst>
          </p:cNvPr>
          <p:cNvPicPr preferRelativeResize="0"/>
          <p:nvPr/>
        </p:nvPicPr>
        <p:blipFill rotWithShape="1">
          <a:blip r:embed="rId3">
            <a:alphaModFix/>
          </a:blip>
          <a:srcRect l="21326" r="21066" b="19756"/>
          <a:stretch/>
        </p:blipFill>
        <p:spPr>
          <a:xfrm>
            <a:off x="2288063" y="3726961"/>
            <a:ext cx="183784" cy="281594"/>
          </a:xfrm>
          <a:prstGeom prst="rect">
            <a:avLst/>
          </a:prstGeom>
          <a:noFill/>
          <a:ln>
            <a:noFill/>
          </a:ln>
        </p:spPr>
      </p:pic>
      <p:grpSp>
        <p:nvGrpSpPr>
          <p:cNvPr id="8" name="Group 7">
            <a:extLst>
              <a:ext uri="{FF2B5EF4-FFF2-40B4-BE49-F238E27FC236}">
                <a16:creationId xmlns:a16="http://schemas.microsoft.com/office/drawing/2014/main" id="{B075B86A-D477-CD4B-ED82-237A660CD639}"/>
              </a:ext>
            </a:extLst>
          </p:cNvPr>
          <p:cNvGrpSpPr/>
          <p:nvPr/>
        </p:nvGrpSpPr>
        <p:grpSpPr>
          <a:xfrm>
            <a:off x="573353" y="1947557"/>
            <a:ext cx="1151831" cy="776252"/>
            <a:chOff x="583242" y="1757996"/>
            <a:chExt cx="1151831" cy="776252"/>
          </a:xfrm>
        </p:grpSpPr>
        <p:sp>
          <p:nvSpPr>
            <p:cNvPr id="15" name="Thought Bubble: Cloud 31">
              <a:extLst>
                <a:ext uri="{FF2B5EF4-FFF2-40B4-BE49-F238E27FC236}">
                  <a16:creationId xmlns:a16="http://schemas.microsoft.com/office/drawing/2014/main" id="{31F8D80F-29FA-8E80-F401-8E04BD6C2D6D}"/>
                </a:ext>
              </a:extLst>
            </p:cNvPr>
            <p:cNvSpPr/>
            <p:nvPr/>
          </p:nvSpPr>
          <p:spPr>
            <a:xfrm flipH="1">
              <a:off x="583242" y="1757996"/>
              <a:ext cx="1096936" cy="776252"/>
            </a:xfrm>
            <a:prstGeom prst="cloudCallout">
              <a:avLst>
                <a:gd name="adj1" fmla="val -80809"/>
                <a:gd name="adj2" fmla="val 19538"/>
              </a:avLst>
            </a:prstGeom>
            <a:solidFill>
              <a:schemeClr val="bg1"/>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7" name="Google Shape;392;p32">
              <a:extLst>
                <a:ext uri="{FF2B5EF4-FFF2-40B4-BE49-F238E27FC236}">
                  <a16:creationId xmlns:a16="http://schemas.microsoft.com/office/drawing/2014/main" id="{0894B6F7-CB52-A43F-37D8-6CFBF97CAE8C}"/>
                </a:ext>
              </a:extLst>
            </p:cNvPr>
            <p:cNvPicPr preferRelativeResize="0"/>
            <p:nvPr/>
          </p:nvPicPr>
          <p:blipFill rotWithShape="1">
            <a:blip r:embed="rId5">
              <a:alphaModFix/>
            </a:blip>
            <a:srcRect t="29621" b="38424"/>
            <a:stretch/>
          </p:blipFill>
          <p:spPr>
            <a:xfrm>
              <a:off x="867654" y="2131900"/>
              <a:ext cx="562608" cy="176306"/>
            </a:xfrm>
            <a:prstGeom prst="rect">
              <a:avLst/>
            </a:prstGeom>
            <a:noFill/>
            <a:ln>
              <a:noFill/>
            </a:ln>
          </p:spPr>
        </p:pic>
        <p:sp>
          <p:nvSpPr>
            <p:cNvPr id="18" name="TextBox 17">
              <a:extLst>
                <a:ext uri="{FF2B5EF4-FFF2-40B4-BE49-F238E27FC236}">
                  <a16:creationId xmlns:a16="http://schemas.microsoft.com/office/drawing/2014/main" id="{5898BE70-EDFB-9435-5287-CC09C6E976DE}"/>
                </a:ext>
              </a:extLst>
            </p:cNvPr>
            <p:cNvSpPr txBox="1"/>
            <p:nvPr/>
          </p:nvSpPr>
          <p:spPr>
            <a:xfrm>
              <a:off x="717068" y="1884977"/>
              <a:ext cx="1018005" cy="261610"/>
            </a:xfrm>
            <a:prstGeom prst="rect">
              <a:avLst/>
            </a:prstGeom>
            <a:noFill/>
          </p:spPr>
          <p:txBody>
            <a:bodyPr wrap="square">
              <a:spAutoFit/>
            </a:bodyPr>
            <a:lstStyle/>
            <a:p>
              <a:r>
                <a:rPr lang="en-GB" sz="1100" dirty="0">
                  <a:latin typeface="Montserrat"/>
                  <a:ea typeface="Montserrat"/>
                  <a:cs typeface="Montserrat"/>
                  <a:sym typeface="Montserrat"/>
                </a:rPr>
                <a:t>password</a:t>
              </a:r>
              <a:endParaRPr lang="en-US" sz="11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B2B2B"/>
        </a:solidFill>
        <a:effectLst/>
      </p:bgPr>
    </p:bg>
    <p:spTree>
      <p:nvGrpSpPr>
        <p:cNvPr id="1" name="Shape 563"/>
        <p:cNvGrpSpPr/>
        <p:nvPr/>
      </p:nvGrpSpPr>
      <p:grpSpPr>
        <a:xfrm>
          <a:off x="0" y="0"/>
          <a:ext cx="0" cy="0"/>
          <a:chOff x="0" y="0"/>
          <a:chExt cx="0" cy="0"/>
        </a:xfrm>
      </p:grpSpPr>
      <p:sp>
        <p:nvSpPr>
          <p:cNvPr id="564" name="Google Shape;564;p36"/>
          <p:cNvSpPr txBox="1">
            <a:spLocks noGrp="1"/>
          </p:cNvSpPr>
          <p:nvPr>
            <p:ph type="ctrTitle"/>
          </p:nvPr>
        </p:nvSpPr>
        <p:spPr>
          <a:xfrm>
            <a:off x="715950" y="2084250"/>
            <a:ext cx="7712100" cy="975000"/>
          </a:xfrm>
          <a:prstGeom prst="rect">
            <a:avLst/>
          </a:prstGeom>
        </p:spPr>
        <p:txBody>
          <a:bodyPr spcFirstLastPara="1" wrap="square" lIns="91425" tIns="91425" rIns="91425" bIns="91425" anchor="ctr" anchorCtr="0">
            <a:normAutofit/>
          </a:bodyPr>
          <a:lstStyle/>
          <a:p>
            <a:pPr marL="0" lvl="0" indent="0" algn="ctr" rtl="0">
              <a:lnSpc>
                <a:spcPct val="80000"/>
              </a:lnSpc>
              <a:spcBef>
                <a:spcPts val="0"/>
              </a:spcBef>
              <a:spcAft>
                <a:spcPts val="0"/>
              </a:spcAft>
              <a:buNone/>
            </a:pPr>
            <a:r>
              <a:rPr lang="en-GB" sz="4888">
                <a:solidFill>
                  <a:schemeClr val="accent6"/>
                </a:solidFill>
              </a:rPr>
              <a:t>Cryptanalysis of </a:t>
            </a:r>
            <a:r>
              <a:rPr lang="en-GB" sz="5300" b="1">
                <a:solidFill>
                  <a:srgbClr val="DA262E"/>
                </a:solidFill>
                <a:latin typeface="Montserrat"/>
                <a:ea typeface="Montserrat"/>
                <a:cs typeface="Montserrat"/>
                <a:sym typeface="Montserrat"/>
              </a:rPr>
              <a:t>MEGA</a:t>
            </a:r>
            <a:endParaRPr sz="4100">
              <a:solidFill>
                <a:srgbClr val="E9E9E9"/>
              </a:solidFill>
            </a:endParaRPr>
          </a:p>
        </p:txBody>
      </p:sp>
      <p:sp>
        <p:nvSpPr>
          <p:cNvPr id="565" name="Google Shape;56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16</a:t>
            </a:fld>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pSp>
        <p:nvGrpSpPr>
          <p:cNvPr id="18" name="Group 17">
            <a:extLst>
              <a:ext uri="{FF2B5EF4-FFF2-40B4-BE49-F238E27FC236}">
                <a16:creationId xmlns:a16="http://schemas.microsoft.com/office/drawing/2014/main" id="{90C47B57-6865-CA06-A59A-4C983980060A}"/>
              </a:ext>
            </a:extLst>
          </p:cNvPr>
          <p:cNvGrpSpPr/>
          <p:nvPr/>
        </p:nvGrpSpPr>
        <p:grpSpPr>
          <a:xfrm>
            <a:off x="1865132" y="2152963"/>
            <a:ext cx="5690213" cy="2326125"/>
            <a:chOff x="1865132" y="2152963"/>
            <a:chExt cx="5690213" cy="2326125"/>
          </a:xfrm>
        </p:grpSpPr>
        <p:sp>
          <p:nvSpPr>
            <p:cNvPr id="638" name="Google Shape;638;p39"/>
            <p:cNvSpPr/>
            <p:nvPr/>
          </p:nvSpPr>
          <p:spPr>
            <a:xfrm>
              <a:off x="3240170" y="2152963"/>
              <a:ext cx="812700" cy="274500"/>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9"/>
            <p:cNvSpPr/>
            <p:nvPr/>
          </p:nvSpPr>
          <p:spPr>
            <a:xfrm>
              <a:off x="1865132" y="4014537"/>
              <a:ext cx="5690213" cy="464551"/>
            </a:xfrm>
            <a:prstGeom prst="rect">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solidFill>
                    <a:schemeClr val="lt1"/>
                  </a:solidFill>
                  <a:latin typeface="Montserrat"/>
                  <a:ea typeface="Montserrat"/>
                  <a:cs typeface="Montserrat"/>
                  <a:sym typeface="Montserrat"/>
                </a:rPr>
                <a:t>AES-ECB is clearly a bad choice.</a:t>
              </a:r>
            </a:p>
          </p:txBody>
        </p:sp>
      </p:grpSp>
      <p:grpSp>
        <p:nvGrpSpPr>
          <p:cNvPr id="25" name="Group 24">
            <a:extLst>
              <a:ext uri="{FF2B5EF4-FFF2-40B4-BE49-F238E27FC236}">
                <a16:creationId xmlns:a16="http://schemas.microsoft.com/office/drawing/2014/main" id="{3E561584-E304-4614-1432-CF8D2B693369}"/>
              </a:ext>
            </a:extLst>
          </p:cNvPr>
          <p:cNvGrpSpPr/>
          <p:nvPr/>
        </p:nvGrpSpPr>
        <p:grpSpPr>
          <a:xfrm>
            <a:off x="2915342" y="2094360"/>
            <a:ext cx="3075000" cy="449446"/>
            <a:chOff x="2915342" y="2723395"/>
            <a:chExt cx="3075000" cy="449446"/>
          </a:xfrm>
        </p:grpSpPr>
        <p:cxnSp>
          <p:nvCxnSpPr>
            <p:cNvPr id="662" name="Google Shape;662;p39"/>
            <p:cNvCxnSpPr/>
            <p:nvPr/>
          </p:nvCxnSpPr>
          <p:spPr>
            <a:xfrm>
              <a:off x="2915342" y="3151025"/>
              <a:ext cx="3075000" cy="0"/>
            </a:xfrm>
            <a:prstGeom prst="straightConnector1">
              <a:avLst/>
            </a:prstGeom>
            <a:noFill/>
            <a:ln w="9525" cap="flat" cmpd="sng">
              <a:solidFill>
                <a:schemeClr val="dk1"/>
              </a:solidFill>
              <a:prstDash val="solid"/>
              <a:round/>
              <a:headEnd type="triangle" w="med" len="med"/>
              <a:tailEnd type="none" w="med" len="med"/>
            </a:ln>
          </p:spPr>
        </p:cxnSp>
        <p:grpSp>
          <p:nvGrpSpPr>
            <p:cNvPr id="24" name="Group 23">
              <a:extLst>
                <a:ext uri="{FF2B5EF4-FFF2-40B4-BE49-F238E27FC236}">
                  <a16:creationId xmlns:a16="http://schemas.microsoft.com/office/drawing/2014/main" id="{4A3FA5D6-49EB-B139-7A31-5F819B79D01F}"/>
                </a:ext>
              </a:extLst>
            </p:cNvPr>
            <p:cNvGrpSpPr/>
            <p:nvPr/>
          </p:nvGrpSpPr>
          <p:grpSpPr>
            <a:xfrm>
              <a:off x="3189365" y="2723395"/>
              <a:ext cx="2640650" cy="449446"/>
              <a:chOff x="3189365" y="2723395"/>
              <a:chExt cx="2640650" cy="449446"/>
            </a:xfrm>
          </p:grpSpPr>
          <p:sp>
            <p:nvSpPr>
              <p:cNvPr id="16" name="Google Shape;585;p37">
                <a:extLst>
                  <a:ext uri="{FF2B5EF4-FFF2-40B4-BE49-F238E27FC236}">
                    <a16:creationId xmlns:a16="http://schemas.microsoft.com/office/drawing/2014/main" id="{2EDB063E-32FC-6E9C-FF35-57ED1F82AA8E}"/>
                  </a:ext>
                </a:extLst>
              </p:cNvPr>
              <p:cNvSpPr txBox="1"/>
              <p:nvPr/>
            </p:nvSpPr>
            <p:spPr>
              <a:xfrm>
                <a:off x="3189365" y="2723395"/>
                <a:ext cx="264065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AES-</a:t>
                </a:r>
                <a:r>
                  <a:rPr lang="en-GB" dirty="0" err="1">
                    <a:latin typeface="Courier New"/>
                    <a:ea typeface="Courier New"/>
                    <a:cs typeface="Courier New"/>
                    <a:sym typeface="Courier New"/>
                  </a:rPr>
                  <a:t>ECB.Enc</a:t>
                </a:r>
                <a:r>
                  <a:rPr lang="en-GB" dirty="0">
                    <a:latin typeface="Courier New"/>
                    <a:ea typeface="Courier New"/>
                    <a:cs typeface="Courier New"/>
                    <a:sym typeface="Courier New"/>
                  </a:rPr>
                  <a:t>  (     )</a:t>
                </a:r>
                <a:endParaRPr dirty="0">
                  <a:latin typeface="Courier New"/>
                  <a:ea typeface="Courier New"/>
                  <a:cs typeface="Courier New"/>
                  <a:sym typeface="Courier New"/>
                </a:endParaRPr>
              </a:p>
            </p:txBody>
          </p:sp>
          <p:pic>
            <p:nvPicPr>
              <p:cNvPr id="19" name="Google Shape;392;p32">
                <a:extLst>
                  <a:ext uri="{FF2B5EF4-FFF2-40B4-BE49-F238E27FC236}">
                    <a16:creationId xmlns:a16="http://schemas.microsoft.com/office/drawing/2014/main" id="{FC786F9B-808F-796C-CA78-F995DD614416}"/>
                  </a:ext>
                </a:extLst>
              </p:cNvPr>
              <p:cNvPicPr preferRelativeResize="0"/>
              <p:nvPr/>
            </p:nvPicPr>
            <p:blipFill rotWithShape="1">
              <a:blip r:embed="rId3">
                <a:alphaModFix/>
              </a:blip>
              <a:srcRect t="29621" b="38424"/>
              <a:stretch/>
            </p:blipFill>
            <p:spPr>
              <a:xfrm>
                <a:off x="4446118" y="2964214"/>
                <a:ext cx="259681" cy="89515"/>
              </a:xfrm>
              <a:prstGeom prst="rect">
                <a:avLst/>
              </a:prstGeom>
              <a:noFill/>
              <a:ln>
                <a:noFill/>
              </a:ln>
            </p:spPr>
          </p:pic>
          <p:pic>
            <p:nvPicPr>
              <p:cNvPr id="22" name="Google Shape;590;p37">
                <a:extLst>
                  <a:ext uri="{FF2B5EF4-FFF2-40B4-BE49-F238E27FC236}">
                    <a16:creationId xmlns:a16="http://schemas.microsoft.com/office/drawing/2014/main" id="{3A38CB23-908B-FA77-FC5A-C3ED07C72519}"/>
                  </a:ext>
                </a:extLst>
              </p:cNvPr>
              <p:cNvPicPr preferRelativeResize="0"/>
              <p:nvPr/>
            </p:nvPicPr>
            <p:blipFill>
              <a:blip r:embed="rId4">
                <a:alphaModFix/>
              </a:blip>
              <a:stretch>
                <a:fillRect/>
              </a:stretch>
            </p:blipFill>
            <p:spPr>
              <a:xfrm rot="19161809" flipH="1">
                <a:off x="4789157" y="2827268"/>
                <a:ext cx="250989" cy="250772"/>
              </a:xfrm>
              <a:prstGeom prst="rect">
                <a:avLst/>
              </a:prstGeom>
              <a:noFill/>
              <a:ln>
                <a:noFill/>
              </a:ln>
            </p:spPr>
          </p:pic>
          <p:sp>
            <p:nvSpPr>
              <p:cNvPr id="23" name="Google Shape;592;p37">
                <a:extLst>
                  <a:ext uri="{FF2B5EF4-FFF2-40B4-BE49-F238E27FC236}">
                    <a16:creationId xmlns:a16="http://schemas.microsoft.com/office/drawing/2014/main" id="{574C36D2-D908-87B3-E746-1BCC4E3F1DFE}"/>
                  </a:ext>
                </a:extLst>
              </p:cNvPr>
              <p:cNvSpPr txBox="1"/>
              <p:nvPr/>
            </p:nvSpPr>
            <p:spPr>
              <a:xfrm>
                <a:off x="4843261" y="2865041"/>
                <a:ext cx="54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RSA </a:t>
                </a:r>
                <a:r>
                  <a:rPr lang="en-GB" sz="800" dirty="0" err="1">
                    <a:latin typeface="Montserrat Medium"/>
                    <a:ea typeface="Montserrat Medium"/>
                    <a:cs typeface="Montserrat Medium"/>
                    <a:sym typeface="Montserrat Medium"/>
                  </a:rPr>
                  <a:t>sk</a:t>
                </a:r>
                <a:endParaRPr sz="800" dirty="0">
                  <a:latin typeface="Montserrat Medium"/>
                  <a:ea typeface="Montserrat Medium"/>
                  <a:cs typeface="Montserrat Medium"/>
                  <a:sym typeface="Montserrat Medium"/>
                </a:endParaRPr>
              </a:p>
            </p:txBody>
          </p:sp>
        </p:grpSp>
      </p:grpSp>
      <p:grpSp>
        <p:nvGrpSpPr>
          <p:cNvPr id="27" name="Group 26">
            <a:extLst>
              <a:ext uri="{FF2B5EF4-FFF2-40B4-BE49-F238E27FC236}">
                <a16:creationId xmlns:a16="http://schemas.microsoft.com/office/drawing/2014/main" id="{076E2DE6-69F7-CE6D-370F-98184DC28992}"/>
              </a:ext>
            </a:extLst>
          </p:cNvPr>
          <p:cNvGrpSpPr/>
          <p:nvPr/>
        </p:nvGrpSpPr>
        <p:grpSpPr>
          <a:xfrm>
            <a:off x="2915342" y="2602554"/>
            <a:ext cx="3075000" cy="540688"/>
            <a:chOff x="2915342" y="1995903"/>
            <a:chExt cx="3075000" cy="540688"/>
          </a:xfrm>
        </p:grpSpPr>
        <p:cxnSp>
          <p:nvCxnSpPr>
            <p:cNvPr id="663" name="Google Shape;663;p39"/>
            <p:cNvCxnSpPr/>
            <p:nvPr/>
          </p:nvCxnSpPr>
          <p:spPr>
            <a:xfrm>
              <a:off x="2915342" y="2480292"/>
              <a:ext cx="3075000" cy="0"/>
            </a:xfrm>
            <a:prstGeom prst="straightConnector1">
              <a:avLst/>
            </a:prstGeom>
            <a:noFill/>
            <a:ln w="9525" cap="flat" cmpd="sng">
              <a:solidFill>
                <a:schemeClr val="dk1"/>
              </a:solidFill>
              <a:prstDash val="solid"/>
              <a:round/>
              <a:headEnd type="triangle" w="med" len="med"/>
              <a:tailEnd type="none" w="med" len="med"/>
            </a:ln>
          </p:spPr>
        </p:cxnSp>
        <p:grpSp>
          <p:nvGrpSpPr>
            <p:cNvPr id="2" name="Group 1">
              <a:extLst>
                <a:ext uri="{FF2B5EF4-FFF2-40B4-BE49-F238E27FC236}">
                  <a16:creationId xmlns:a16="http://schemas.microsoft.com/office/drawing/2014/main" id="{89909E06-5E36-DBC4-94E3-B19F2BD0C794}"/>
                </a:ext>
              </a:extLst>
            </p:cNvPr>
            <p:cNvGrpSpPr/>
            <p:nvPr/>
          </p:nvGrpSpPr>
          <p:grpSpPr>
            <a:xfrm>
              <a:off x="3294368" y="1995903"/>
              <a:ext cx="2494087" cy="540688"/>
              <a:chOff x="3402387" y="1997261"/>
              <a:chExt cx="2494087" cy="540688"/>
            </a:xfrm>
          </p:grpSpPr>
          <p:sp>
            <p:nvSpPr>
              <p:cNvPr id="3" name="Google Shape;579;p37">
                <a:extLst>
                  <a:ext uri="{FF2B5EF4-FFF2-40B4-BE49-F238E27FC236}">
                    <a16:creationId xmlns:a16="http://schemas.microsoft.com/office/drawing/2014/main" id="{3BDC716E-405A-5CEB-D70B-0F0C3538D520}"/>
                  </a:ext>
                </a:extLst>
              </p:cNvPr>
              <p:cNvSpPr txBox="1"/>
              <p:nvPr/>
            </p:nvSpPr>
            <p:spPr>
              <a:xfrm>
                <a:off x="3402387" y="1997261"/>
                <a:ext cx="2494087"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err="1">
                    <a:latin typeface="Courier New"/>
                    <a:ea typeface="Courier New"/>
                    <a:cs typeface="Courier New"/>
                    <a:sym typeface="Courier New"/>
                  </a:rPr>
                  <a:t>RSA.Enc</a:t>
                </a:r>
                <a:r>
                  <a:rPr lang="en-GB" dirty="0">
                    <a:latin typeface="Courier New"/>
                    <a:ea typeface="Courier New"/>
                    <a:cs typeface="Courier New"/>
                    <a:sym typeface="Courier New"/>
                  </a:rPr>
                  <a:t>    (pad(SID))</a:t>
                </a:r>
                <a:endParaRPr dirty="0">
                  <a:latin typeface="Courier New"/>
                  <a:ea typeface="Courier New"/>
                  <a:cs typeface="Courier New"/>
                  <a:sym typeface="Courier New"/>
                </a:endParaRPr>
              </a:p>
            </p:txBody>
          </p:sp>
          <p:grpSp>
            <p:nvGrpSpPr>
              <p:cNvPr id="4" name="Google Shape;580;p37">
                <a:extLst>
                  <a:ext uri="{FF2B5EF4-FFF2-40B4-BE49-F238E27FC236}">
                    <a16:creationId xmlns:a16="http://schemas.microsoft.com/office/drawing/2014/main" id="{12913FA6-69DC-1C4F-659B-3A13D5C50E69}"/>
                  </a:ext>
                </a:extLst>
              </p:cNvPr>
              <p:cNvGrpSpPr/>
              <p:nvPr/>
            </p:nvGrpSpPr>
            <p:grpSpPr>
              <a:xfrm>
                <a:off x="4252169" y="2189515"/>
                <a:ext cx="691702" cy="348434"/>
                <a:chOff x="3905959" y="2194141"/>
                <a:chExt cx="691702" cy="348434"/>
              </a:xfrm>
            </p:grpSpPr>
            <p:pic>
              <p:nvPicPr>
                <p:cNvPr id="5" name="Google Shape;581;p37">
                  <a:extLst>
                    <a:ext uri="{FF2B5EF4-FFF2-40B4-BE49-F238E27FC236}">
                      <a16:creationId xmlns:a16="http://schemas.microsoft.com/office/drawing/2014/main" id="{400506CE-FFF9-04CD-FF42-CE92BE814C0A}"/>
                    </a:ext>
                  </a:extLst>
                </p:cNvPr>
                <p:cNvPicPr preferRelativeResize="0"/>
                <p:nvPr/>
              </p:nvPicPr>
              <p:blipFill>
                <a:blip r:embed="rId4">
                  <a:alphaModFix/>
                </a:blip>
                <a:stretch>
                  <a:fillRect/>
                </a:stretch>
              </p:blipFill>
              <p:spPr>
                <a:xfrm rot="19161809" flipH="1">
                  <a:off x="3905959" y="2194141"/>
                  <a:ext cx="250989" cy="250772"/>
                </a:xfrm>
                <a:prstGeom prst="rect">
                  <a:avLst/>
                </a:prstGeom>
                <a:noFill/>
                <a:ln>
                  <a:noFill/>
                </a:ln>
              </p:spPr>
            </p:pic>
            <p:sp>
              <p:nvSpPr>
                <p:cNvPr id="7" name="Google Shape;583;p37">
                  <a:extLst>
                    <a:ext uri="{FF2B5EF4-FFF2-40B4-BE49-F238E27FC236}">
                      <a16:creationId xmlns:a16="http://schemas.microsoft.com/office/drawing/2014/main" id="{230338DE-74BF-87BE-AF25-858FCA0F8769}"/>
                    </a:ext>
                  </a:extLst>
                </p:cNvPr>
                <p:cNvSpPr txBox="1"/>
                <p:nvPr/>
              </p:nvSpPr>
              <p:spPr>
                <a:xfrm>
                  <a:off x="3956688" y="2234829"/>
                  <a:ext cx="640973"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RSA pk</a:t>
                  </a:r>
                  <a:endParaRPr sz="800" dirty="0">
                    <a:latin typeface="Montserrat Medium"/>
                    <a:ea typeface="Montserrat Medium"/>
                    <a:cs typeface="Montserrat Medium"/>
                    <a:sym typeface="Montserrat Medium"/>
                  </a:endParaRPr>
                </a:p>
              </p:txBody>
            </p:sp>
          </p:grpSp>
        </p:grpSp>
      </p:grpSp>
      <p:sp>
        <p:nvSpPr>
          <p:cNvPr id="666" name="Google Shape;666;p39"/>
          <p:cNvSpPr txBox="1">
            <a:spLocks noGrp="1"/>
          </p:cNvSpPr>
          <p:nvPr>
            <p:ph type="body" idx="1"/>
          </p:nvPr>
        </p:nvSpPr>
        <p:spPr>
          <a:xfrm>
            <a:off x="321625" y="1152475"/>
            <a:ext cx="8058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600" dirty="0"/>
              <a:t>MEGA's user authentication:</a:t>
            </a:r>
            <a:endParaRPr sz="1600" dirty="0"/>
          </a:p>
        </p:txBody>
      </p:sp>
      <p:sp>
        <p:nvSpPr>
          <p:cNvPr id="639" name="Google Shape;63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solidFill>
              </a:rPr>
              <a:t>Attack 1:</a:t>
            </a:r>
            <a:r>
              <a:rPr lang="en-GB" dirty="0"/>
              <a:t> RSA key recovery</a:t>
            </a:r>
            <a:r>
              <a:rPr lang="en-GB" baseline="30000" dirty="0"/>
              <a:t>*</a:t>
            </a:r>
            <a:endParaRPr baseline="30000" dirty="0"/>
          </a:p>
        </p:txBody>
      </p:sp>
      <p:sp>
        <p:nvSpPr>
          <p:cNvPr id="640" name="Google Shape;64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17</a:t>
            </a:fld>
            <a:endParaRPr>
              <a:solidFill>
                <a:schemeClr val="dk2"/>
              </a:solidFill>
            </a:endParaRPr>
          </a:p>
        </p:txBody>
      </p:sp>
      <p:pic>
        <p:nvPicPr>
          <p:cNvPr id="643" name="Google Shape;643;p39"/>
          <p:cNvPicPr preferRelativeResize="0"/>
          <p:nvPr/>
        </p:nvPicPr>
        <p:blipFill rotWithShape="1">
          <a:blip r:embed="rId5">
            <a:alphaModFix/>
          </a:blip>
          <a:srcRect l="1170" r="-1169" b="22684"/>
          <a:stretch/>
        </p:blipFill>
        <p:spPr>
          <a:xfrm>
            <a:off x="6074150" y="1901437"/>
            <a:ext cx="2128100" cy="1645425"/>
          </a:xfrm>
          <a:prstGeom prst="rect">
            <a:avLst/>
          </a:prstGeom>
          <a:noFill/>
          <a:ln>
            <a:noFill/>
          </a:ln>
        </p:spPr>
      </p:pic>
      <p:grpSp>
        <p:nvGrpSpPr>
          <p:cNvPr id="644" name="Google Shape;644;p39"/>
          <p:cNvGrpSpPr/>
          <p:nvPr/>
        </p:nvGrpSpPr>
        <p:grpSpPr>
          <a:xfrm>
            <a:off x="1658825" y="2241550"/>
            <a:ext cx="707700" cy="1216075"/>
            <a:chOff x="966025" y="1580925"/>
            <a:chExt cx="707700" cy="1216075"/>
          </a:xfrm>
        </p:grpSpPr>
        <p:sp>
          <p:nvSpPr>
            <p:cNvPr id="645" name="Google Shape;645;p39"/>
            <p:cNvSpPr/>
            <p:nvPr/>
          </p:nvSpPr>
          <p:spPr>
            <a:xfrm rot="-5400000">
              <a:off x="876325" y="1999600"/>
              <a:ext cx="887100" cy="707700"/>
            </a:xfrm>
            <a:prstGeom prst="flowChartDelay">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9"/>
            <p:cNvSpPr/>
            <p:nvPr/>
          </p:nvSpPr>
          <p:spPr>
            <a:xfrm>
              <a:off x="1045525" y="1580925"/>
              <a:ext cx="548700" cy="5487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roup 32">
            <a:extLst>
              <a:ext uri="{FF2B5EF4-FFF2-40B4-BE49-F238E27FC236}">
                <a16:creationId xmlns:a16="http://schemas.microsoft.com/office/drawing/2014/main" id="{050AB7E7-08A3-2D1F-EE72-45D0B47F10C7}"/>
              </a:ext>
            </a:extLst>
          </p:cNvPr>
          <p:cNvGrpSpPr/>
          <p:nvPr/>
        </p:nvGrpSpPr>
        <p:grpSpPr>
          <a:xfrm>
            <a:off x="2915342" y="3296169"/>
            <a:ext cx="3075000" cy="400200"/>
            <a:chOff x="2915342" y="3296169"/>
            <a:chExt cx="3075000" cy="400200"/>
          </a:xfrm>
        </p:grpSpPr>
        <p:sp>
          <p:nvSpPr>
            <p:cNvPr id="641" name="Google Shape;641;p39"/>
            <p:cNvSpPr txBox="1"/>
            <p:nvPr/>
          </p:nvSpPr>
          <p:spPr>
            <a:xfrm>
              <a:off x="3224400" y="3296169"/>
              <a:ext cx="254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latin typeface="Courier New"/>
                  <a:ea typeface="Courier New"/>
                  <a:cs typeface="Courier New"/>
                  <a:sym typeface="Courier New"/>
                </a:rPr>
                <a:t>SID</a:t>
              </a:r>
              <a:endParaRPr dirty="0"/>
            </a:p>
          </p:txBody>
        </p:sp>
        <p:cxnSp>
          <p:nvCxnSpPr>
            <p:cNvPr id="665" name="Google Shape;665;p39"/>
            <p:cNvCxnSpPr/>
            <p:nvPr/>
          </p:nvCxnSpPr>
          <p:spPr>
            <a:xfrm>
              <a:off x="2915342" y="3625777"/>
              <a:ext cx="3075000" cy="0"/>
            </a:xfrm>
            <a:prstGeom prst="straightConnector1">
              <a:avLst/>
            </a:prstGeom>
            <a:noFill/>
            <a:ln w="9525" cap="flat" cmpd="sng">
              <a:solidFill>
                <a:schemeClr val="dk1"/>
              </a:solidFill>
              <a:prstDash val="solid"/>
              <a:round/>
              <a:headEnd type="none" w="med" len="med"/>
              <a:tailEnd type="triangle" w="med" len="med"/>
            </a:ln>
          </p:spPr>
        </p:cxnSp>
      </p:grpSp>
      <p:grpSp>
        <p:nvGrpSpPr>
          <p:cNvPr id="8" name="Group 7">
            <a:extLst>
              <a:ext uri="{FF2B5EF4-FFF2-40B4-BE49-F238E27FC236}">
                <a16:creationId xmlns:a16="http://schemas.microsoft.com/office/drawing/2014/main" id="{BB93588E-B450-6518-5028-E5399EDC1E4B}"/>
              </a:ext>
            </a:extLst>
          </p:cNvPr>
          <p:cNvGrpSpPr/>
          <p:nvPr/>
        </p:nvGrpSpPr>
        <p:grpSpPr>
          <a:xfrm>
            <a:off x="2915342" y="1600706"/>
            <a:ext cx="3075000" cy="400200"/>
            <a:chOff x="2915342" y="1600706"/>
            <a:chExt cx="3075000" cy="400200"/>
          </a:xfrm>
        </p:grpSpPr>
        <p:sp>
          <p:nvSpPr>
            <p:cNvPr id="642" name="Google Shape;642;p39"/>
            <p:cNvSpPr txBox="1"/>
            <p:nvPr/>
          </p:nvSpPr>
          <p:spPr>
            <a:xfrm>
              <a:off x="3170700" y="1600706"/>
              <a:ext cx="254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ourier New"/>
                  <a:ea typeface="Courier New"/>
                  <a:cs typeface="Courier New"/>
                  <a:sym typeface="Courier New"/>
                </a:rPr>
                <a:t>auth </a:t>
              </a:r>
              <a:r>
                <a:rPr lang="en-GB" dirty="0" err="1">
                  <a:latin typeface="Courier New"/>
                  <a:ea typeface="Courier New"/>
                  <a:cs typeface="Courier New"/>
                  <a:sym typeface="Courier New"/>
                </a:rPr>
                <a:t>req</a:t>
              </a:r>
              <a:endParaRPr dirty="0">
                <a:latin typeface="Courier New"/>
                <a:ea typeface="Courier New"/>
                <a:cs typeface="Courier New"/>
                <a:sym typeface="Courier New"/>
              </a:endParaRPr>
            </a:p>
          </p:txBody>
        </p:sp>
        <p:cxnSp>
          <p:nvCxnSpPr>
            <p:cNvPr id="17" name="Google Shape;595;p37">
              <a:extLst>
                <a:ext uri="{FF2B5EF4-FFF2-40B4-BE49-F238E27FC236}">
                  <a16:creationId xmlns:a16="http://schemas.microsoft.com/office/drawing/2014/main" id="{52EA28B8-4A71-D914-B02D-E4339410C14E}"/>
                </a:ext>
              </a:extLst>
            </p:cNvPr>
            <p:cNvCxnSpPr>
              <a:cxnSpLocks/>
            </p:cNvCxnSpPr>
            <p:nvPr/>
          </p:nvCxnSpPr>
          <p:spPr>
            <a:xfrm rot="10800000">
              <a:off x="2915342" y="1931825"/>
              <a:ext cx="3075000" cy="0"/>
            </a:xfrm>
            <a:prstGeom prst="straightConnector1">
              <a:avLst/>
            </a:prstGeom>
            <a:noFill/>
            <a:ln w="9525" cap="flat" cmpd="sng">
              <a:solidFill>
                <a:schemeClr val="dk1"/>
              </a:solidFill>
              <a:prstDash val="solid"/>
              <a:round/>
              <a:headEnd type="triangle" w="med" len="med"/>
              <a:tailEnd type="none" w="med" len="med"/>
            </a:ln>
          </p:spPr>
        </p:cxnSp>
      </p:grpSp>
      <p:sp>
        <p:nvSpPr>
          <p:cNvPr id="21" name="TextBox 20">
            <a:extLst>
              <a:ext uri="{FF2B5EF4-FFF2-40B4-BE49-F238E27FC236}">
                <a16:creationId xmlns:a16="http://schemas.microsoft.com/office/drawing/2014/main" id="{601A2C16-6C51-724B-00B6-5CB5DBDB8299}"/>
              </a:ext>
            </a:extLst>
          </p:cNvPr>
          <p:cNvSpPr txBox="1"/>
          <p:nvPr/>
        </p:nvSpPr>
        <p:spPr>
          <a:xfrm>
            <a:off x="311700" y="4743837"/>
            <a:ext cx="3699777" cy="230832"/>
          </a:xfrm>
          <a:prstGeom prst="rect">
            <a:avLst/>
          </a:prstGeom>
          <a:noFill/>
        </p:spPr>
        <p:txBody>
          <a:bodyPr wrap="square" rtlCol="0">
            <a:spAutoFit/>
          </a:bodyPr>
          <a:lstStyle/>
          <a:p>
            <a:r>
              <a:rPr lang="en-US" sz="900" dirty="0">
                <a:solidFill>
                  <a:schemeClr val="dk2"/>
                </a:solidFill>
                <a:latin typeface="Montserrat"/>
                <a:sym typeface="Montserrat"/>
              </a:rPr>
              <a:t>*strongly simplified</a:t>
            </a:r>
          </a:p>
        </p:txBody>
      </p:sp>
      <p:grpSp>
        <p:nvGrpSpPr>
          <p:cNvPr id="6" name="Group 5">
            <a:extLst>
              <a:ext uri="{FF2B5EF4-FFF2-40B4-BE49-F238E27FC236}">
                <a16:creationId xmlns:a16="http://schemas.microsoft.com/office/drawing/2014/main" id="{27CB6916-EB5C-2E78-1136-1F180ACCEE19}"/>
              </a:ext>
            </a:extLst>
          </p:cNvPr>
          <p:cNvGrpSpPr/>
          <p:nvPr/>
        </p:nvGrpSpPr>
        <p:grpSpPr>
          <a:xfrm>
            <a:off x="225034" y="1826302"/>
            <a:ext cx="1151831" cy="776252"/>
            <a:chOff x="583242" y="1757996"/>
            <a:chExt cx="1151831" cy="776252"/>
          </a:xfrm>
        </p:grpSpPr>
        <p:sp>
          <p:nvSpPr>
            <p:cNvPr id="9" name="Thought Bubble: Cloud 31">
              <a:extLst>
                <a:ext uri="{FF2B5EF4-FFF2-40B4-BE49-F238E27FC236}">
                  <a16:creationId xmlns:a16="http://schemas.microsoft.com/office/drawing/2014/main" id="{1B4DB617-71EB-7659-C702-2EFDB4D37E58}"/>
                </a:ext>
              </a:extLst>
            </p:cNvPr>
            <p:cNvSpPr/>
            <p:nvPr/>
          </p:nvSpPr>
          <p:spPr>
            <a:xfrm flipH="1">
              <a:off x="583242" y="1757996"/>
              <a:ext cx="1096936" cy="776252"/>
            </a:xfrm>
            <a:prstGeom prst="cloudCallout">
              <a:avLst>
                <a:gd name="adj1" fmla="val -80809"/>
                <a:gd name="adj2" fmla="val 19538"/>
              </a:avLst>
            </a:prstGeom>
            <a:solidFill>
              <a:schemeClr val="bg1"/>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0" name="Google Shape;392;p32">
              <a:extLst>
                <a:ext uri="{FF2B5EF4-FFF2-40B4-BE49-F238E27FC236}">
                  <a16:creationId xmlns:a16="http://schemas.microsoft.com/office/drawing/2014/main" id="{682AB377-E019-D328-5BD8-9802D1F1CB68}"/>
                </a:ext>
              </a:extLst>
            </p:cNvPr>
            <p:cNvPicPr preferRelativeResize="0"/>
            <p:nvPr/>
          </p:nvPicPr>
          <p:blipFill rotWithShape="1">
            <a:blip r:embed="rId3">
              <a:alphaModFix/>
            </a:blip>
            <a:srcRect t="29621" b="38424"/>
            <a:stretch/>
          </p:blipFill>
          <p:spPr>
            <a:xfrm>
              <a:off x="867654" y="2131900"/>
              <a:ext cx="562608" cy="176306"/>
            </a:xfrm>
            <a:prstGeom prst="rect">
              <a:avLst/>
            </a:prstGeom>
            <a:noFill/>
            <a:ln>
              <a:noFill/>
            </a:ln>
          </p:spPr>
        </p:pic>
        <p:sp>
          <p:nvSpPr>
            <p:cNvPr id="11" name="TextBox 10">
              <a:extLst>
                <a:ext uri="{FF2B5EF4-FFF2-40B4-BE49-F238E27FC236}">
                  <a16:creationId xmlns:a16="http://schemas.microsoft.com/office/drawing/2014/main" id="{D74B0003-62AC-DD4E-0E0F-1341F8560180}"/>
                </a:ext>
              </a:extLst>
            </p:cNvPr>
            <p:cNvSpPr txBox="1"/>
            <p:nvPr/>
          </p:nvSpPr>
          <p:spPr>
            <a:xfrm>
              <a:off x="717068" y="1884977"/>
              <a:ext cx="1018005" cy="261610"/>
            </a:xfrm>
            <a:prstGeom prst="rect">
              <a:avLst/>
            </a:prstGeom>
            <a:noFill/>
          </p:spPr>
          <p:txBody>
            <a:bodyPr wrap="square">
              <a:spAutoFit/>
            </a:bodyPr>
            <a:lstStyle/>
            <a:p>
              <a:r>
                <a:rPr lang="en-GB" sz="1100" dirty="0">
                  <a:latin typeface="Montserrat"/>
                  <a:ea typeface="Montserrat"/>
                  <a:cs typeface="Montserrat"/>
                  <a:sym typeface="Montserrat"/>
                </a:rPr>
                <a:t>password</a:t>
              </a:r>
              <a:endParaRPr lang="en-US" sz="1100" dirty="0"/>
            </a:p>
          </p:txBody>
        </p:sp>
      </p:grpSp>
      <p:sp>
        <p:nvSpPr>
          <p:cNvPr id="13" name="Google Shape;641;p39">
            <a:extLst>
              <a:ext uri="{FF2B5EF4-FFF2-40B4-BE49-F238E27FC236}">
                <a16:creationId xmlns:a16="http://schemas.microsoft.com/office/drawing/2014/main" id="{9B913829-4285-F4CA-2B15-39F58B21B0C3}"/>
              </a:ext>
            </a:extLst>
          </p:cNvPr>
          <p:cNvSpPr txBox="1"/>
          <p:nvPr/>
        </p:nvSpPr>
        <p:spPr>
          <a:xfrm>
            <a:off x="5982500" y="3431110"/>
            <a:ext cx="254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latin typeface="Courier New"/>
                <a:ea typeface="Courier New"/>
                <a:cs typeface="Courier New"/>
                <a:sym typeface="Courier New"/>
              </a:rPr>
              <a:t>Session ID (SID)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66" name="Google Shape;666;p39"/>
          <p:cNvSpPr txBox="1">
            <a:spLocks noGrp="1"/>
          </p:cNvSpPr>
          <p:nvPr>
            <p:ph type="body" idx="1"/>
          </p:nvPr>
        </p:nvSpPr>
        <p:spPr>
          <a:xfrm>
            <a:off x="321625" y="1152475"/>
            <a:ext cx="8058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600" dirty="0"/>
              <a:t>MEGA's user authentication:</a:t>
            </a:r>
            <a:endParaRPr sz="1600" dirty="0"/>
          </a:p>
        </p:txBody>
      </p:sp>
      <p:sp>
        <p:nvSpPr>
          <p:cNvPr id="639" name="Google Shape;63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solidFill>
              </a:rPr>
              <a:t>Attack 1:</a:t>
            </a:r>
            <a:r>
              <a:rPr lang="en-GB" dirty="0"/>
              <a:t> RSA key recovery</a:t>
            </a:r>
            <a:r>
              <a:rPr lang="en-GB" baseline="30000" dirty="0"/>
              <a:t>*</a:t>
            </a:r>
            <a:endParaRPr baseline="30000" dirty="0"/>
          </a:p>
        </p:txBody>
      </p:sp>
      <p:sp>
        <p:nvSpPr>
          <p:cNvPr id="640" name="Google Shape;64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18</a:t>
            </a:fld>
            <a:endParaRPr>
              <a:solidFill>
                <a:schemeClr val="dk2"/>
              </a:solidFill>
            </a:endParaRPr>
          </a:p>
        </p:txBody>
      </p:sp>
      <p:sp>
        <p:nvSpPr>
          <p:cNvPr id="21" name="TextBox 20">
            <a:extLst>
              <a:ext uri="{FF2B5EF4-FFF2-40B4-BE49-F238E27FC236}">
                <a16:creationId xmlns:a16="http://schemas.microsoft.com/office/drawing/2014/main" id="{601A2C16-6C51-724B-00B6-5CB5DBDB8299}"/>
              </a:ext>
            </a:extLst>
          </p:cNvPr>
          <p:cNvSpPr txBox="1"/>
          <p:nvPr/>
        </p:nvSpPr>
        <p:spPr>
          <a:xfrm>
            <a:off x="311700" y="4743837"/>
            <a:ext cx="3699777" cy="230832"/>
          </a:xfrm>
          <a:prstGeom prst="rect">
            <a:avLst/>
          </a:prstGeom>
          <a:noFill/>
        </p:spPr>
        <p:txBody>
          <a:bodyPr wrap="square" rtlCol="0">
            <a:spAutoFit/>
          </a:bodyPr>
          <a:lstStyle/>
          <a:p>
            <a:r>
              <a:rPr lang="en-US" sz="900" dirty="0">
                <a:solidFill>
                  <a:schemeClr val="dk2"/>
                </a:solidFill>
                <a:latin typeface="Montserrat"/>
                <a:sym typeface="Montserrat"/>
              </a:rPr>
              <a:t>*strongly simplified</a:t>
            </a:r>
          </a:p>
        </p:txBody>
      </p:sp>
      <p:grpSp>
        <p:nvGrpSpPr>
          <p:cNvPr id="57" name="Group 56">
            <a:extLst>
              <a:ext uri="{FF2B5EF4-FFF2-40B4-BE49-F238E27FC236}">
                <a16:creationId xmlns:a16="http://schemas.microsoft.com/office/drawing/2014/main" id="{79028F39-46EA-7B71-8E4B-D113DB4B2B9B}"/>
              </a:ext>
            </a:extLst>
          </p:cNvPr>
          <p:cNvGrpSpPr/>
          <p:nvPr/>
        </p:nvGrpSpPr>
        <p:grpSpPr>
          <a:xfrm>
            <a:off x="594912" y="2392666"/>
            <a:ext cx="4334546" cy="1224513"/>
            <a:chOff x="594912" y="2392666"/>
            <a:chExt cx="4334546" cy="1224513"/>
          </a:xfrm>
        </p:grpSpPr>
        <p:grpSp>
          <p:nvGrpSpPr>
            <p:cNvPr id="15" name="Group 14">
              <a:extLst>
                <a:ext uri="{FF2B5EF4-FFF2-40B4-BE49-F238E27FC236}">
                  <a16:creationId xmlns:a16="http://schemas.microsoft.com/office/drawing/2014/main" id="{77E2FCFF-5ECB-DA9A-C707-1AEB38DE4858}"/>
                </a:ext>
              </a:extLst>
            </p:cNvPr>
            <p:cNvGrpSpPr/>
            <p:nvPr/>
          </p:nvGrpSpPr>
          <p:grpSpPr>
            <a:xfrm>
              <a:off x="594912" y="2392666"/>
              <a:ext cx="4334546" cy="1224513"/>
              <a:chOff x="1884647" y="2261013"/>
              <a:chExt cx="4815521" cy="1360391"/>
            </a:xfrm>
          </p:grpSpPr>
          <p:cxnSp>
            <p:nvCxnSpPr>
              <p:cNvPr id="16" name="Straight Arrow Connector 15">
                <a:extLst>
                  <a:ext uri="{FF2B5EF4-FFF2-40B4-BE49-F238E27FC236}">
                    <a16:creationId xmlns:a16="http://schemas.microsoft.com/office/drawing/2014/main" id="{FC4E8174-AC89-1A78-5026-D62470CB534C}"/>
                  </a:ext>
                </a:extLst>
              </p:cNvPr>
              <p:cNvCxnSpPr>
                <a:cxnSpLocks/>
              </p:cNvCxnSpPr>
              <p:nvPr/>
            </p:nvCxnSpPr>
            <p:spPr>
              <a:xfrm>
                <a:off x="6111232" y="2747281"/>
                <a:ext cx="0" cy="470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884BCF0-B92F-5DBA-29DC-EEDDB0342308}"/>
                  </a:ext>
                </a:extLst>
              </p:cNvPr>
              <p:cNvGrpSpPr/>
              <p:nvPr/>
            </p:nvGrpSpPr>
            <p:grpSpPr>
              <a:xfrm>
                <a:off x="3771694" y="2473927"/>
                <a:ext cx="688346" cy="345900"/>
                <a:chOff x="3717902" y="2467203"/>
                <a:chExt cx="688346" cy="345900"/>
              </a:xfrm>
            </p:grpSpPr>
            <p:pic>
              <p:nvPicPr>
                <p:cNvPr id="47" name="Google Shape;590;p37">
                  <a:extLst>
                    <a:ext uri="{FF2B5EF4-FFF2-40B4-BE49-F238E27FC236}">
                      <a16:creationId xmlns:a16="http://schemas.microsoft.com/office/drawing/2014/main" id="{88205C3C-BCD5-6D82-55B4-6F1774CB9835}"/>
                    </a:ext>
                  </a:extLst>
                </p:cNvPr>
                <p:cNvPicPr preferRelativeResize="0"/>
                <p:nvPr/>
              </p:nvPicPr>
              <p:blipFill>
                <a:blip r:embed="rId3">
                  <a:alphaModFix/>
                </a:blip>
                <a:stretch>
                  <a:fillRect/>
                </a:stretch>
              </p:blipFill>
              <p:spPr>
                <a:xfrm rot="19161809" flipH="1">
                  <a:off x="3717902" y="2467203"/>
                  <a:ext cx="250989" cy="250773"/>
                </a:xfrm>
                <a:prstGeom prst="rect">
                  <a:avLst/>
                </a:prstGeom>
                <a:noFill/>
                <a:ln>
                  <a:noFill/>
                </a:ln>
              </p:spPr>
            </p:pic>
            <p:sp>
              <p:nvSpPr>
                <p:cNvPr id="49" name="Google Shape;592;p37">
                  <a:extLst>
                    <a:ext uri="{FF2B5EF4-FFF2-40B4-BE49-F238E27FC236}">
                      <a16:creationId xmlns:a16="http://schemas.microsoft.com/office/drawing/2014/main" id="{F064A47D-D620-82BE-30B7-7D8ED6D8A7DC}"/>
                    </a:ext>
                  </a:extLst>
                </p:cNvPr>
                <p:cNvSpPr txBox="1"/>
                <p:nvPr/>
              </p:nvSpPr>
              <p:spPr>
                <a:xfrm>
                  <a:off x="3836541" y="2471208"/>
                  <a:ext cx="569707" cy="3418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secret</a:t>
                  </a:r>
                  <a:endParaRPr sz="800" dirty="0">
                    <a:latin typeface="Montserrat Medium"/>
                    <a:ea typeface="Montserrat Medium"/>
                    <a:cs typeface="Montserrat Medium"/>
                    <a:sym typeface="Montserrat Medium"/>
                  </a:endParaRPr>
                </a:p>
              </p:txBody>
            </p:sp>
          </p:grpSp>
          <p:sp>
            <p:nvSpPr>
              <p:cNvPr id="23" name="Rectangle 22">
                <a:extLst>
                  <a:ext uri="{FF2B5EF4-FFF2-40B4-BE49-F238E27FC236}">
                    <a16:creationId xmlns:a16="http://schemas.microsoft.com/office/drawing/2014/main" id="{93883649-3494-39EC-E988-CB749E867C0B}"/>
                  </a:ext>
                </a:extLst>
              </p:cNvPr>
              <p:cNvSpPr/>
              <p:nvPr/>
            </p:nvSpPr>
            <p:spPr>
              <a:xfrm>
                <a:off x="4860889" y="2482047"/>
                <a:ext cx="289229" cy="2652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592;p37">
                <a:extLst>
                  <a:ext uri="{FF2B5EF4-FFF2-40B4-BE49-F238E27FC236}">
                    <a16:creationId xmlns:a16="http://schemas.microsoft.com/office/drawing/2014/main" id="{2A8FC50C-1EC7-8D96-8105-3CAFA521D5B2}"/>
                  </a:ext>
                </a:extLst>
              </p:cNvPr>
              <p:cNvSpPr txBox="1"/>
              <p:nvPr/>
            </p:nvSpPr>
            <p:spPr>
              <a:xfrm>
                <a:off x="4390885" y="2421252"/>
                <a:ext cx="5487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panose="02070309020205020404" pitchFamily="49" charset="0"/>
                    <a:ea typeface="Montserrat Medium"/>
                    <a:cs typeface="Courier New" panose="02070309020205020404" pitchFamily="49" charset="0"/>
                    <a:sym typeface="Montserrat Medium"/>
                  </a:rPr>
                  <a:t>=</a:t>
                </a:r>
                <a:endParaRPr dirty="0">
                  <a:latin typeface="Courier New" panose="02070309020205020404" pitchFamily="49" charset="0"/>
                  <a:ea typeface="Montserrat Medium"/>
                  <a:cs typeface="Courier New" panose="02070309020205020404" pitchFamily="49" charset="0"/>
                  <a:sym typeface="Montserrat Medium"/>
                </a:endParaRPr>
              </a:p>
            </p:txBody>
          </p:sp>
          <p:sp>
            <p:nvSpPr>
              <p:cNvPr id="25" name="Google Shape;592;p37">
                <a:extLst>
                  <a:ext uri="{FF2B5EF4-FFF2-40B4-BE49-F238E27FC236}">
                    <a16:creationId xmlns:a16="http://schemas.microsoft.com/office/drawing/2014/main" id="{DA1CEC8E-D895-780E-53A2-155C64A85675}"/>
                  </a:ext>
                </a:extLst>
              </p:cNvPr>
              <p:cNvSpPr txBox="1"/>
              <p:nvPr/>
            </p:nvSpPr>
            <p:spPr>
              <a:xfrm>
                <a:off x="4394110" y="3167613"/>
                <a:ext cx="548700" cy="40008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panose="02070309020205020404" pitchFamily="49" charset="0"/>
                    <a:ea typeface="Montserrat Medium"/>
                    <a:cs typeface="Courier New" panose="02070309020205020404" pitchFamily="49" charset="0"/>
                    <a:sym typeface="Montserrat Medium"/>
                  </a:rPr>
                  <a:t>=</a:t>
                </a:r>
                <a:endParaRPr dirty="0">
                  <a:latin typeface="Courier New" panose="02070309020205020404" pitchFamily="49" charset="0"/>
                  <a:ea typeface="Montserrat Medium"/>
                  <a:cs typeface="Courier New" panose="02070309020205020404" pitchFamily="49" charset="0"/>
                  <a:sym typeface="Montserrat Medium"/>
                </a:endParaRPr>
              </a:p>
            </p:txBody>
          </p:sp>
          <p:sp>
            <p:nvSpPr>
              <p:cNvPr id="26" name="Google Shape;592;p37">
                <a:extLst>
                  <a:ext uri="{FF2B5EF4-FFF2-40B4-BE49-F238E27FC236}">
                    <a16:creationId xmlns:a16="http://schemas.microsoft.com/office/drawing/2014/main" id="{8871F4DE-460B-4036-5AF4-3C2E3EA7FA79}"/>
                  </a:ext>
                </a:extLst>
              </p:cNvPr>
              <p:cNvSpPr txBox="1"/>
              <p:nvPr/>
            </p:nvSpPr>
            <p:spPr>
              <a:xfrm>
                <a:off x="5519759" y="2261013"/>
                <a:ext cx="548700" cy="553968"/>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2400" dirty="0">
                    <a:latin typeface="Courier New" panose="02070309020205020404" pitchFamily="49" charset="0"/>
                    <a:ea typeface="Montserrat Medium"/>
                    <a:cs typeface="Courier New" panose="02070309020205020404" pitchFamily="49" charset="0"/>
                    <a:sym typeface="Montserrat Medium"/>
                  </a:rPr>
                  <a:t>…</a:t>
                </a:r>
                <a:endParaRPr sz="2400" dirty="0">
                  <a:latin typeface="Courier New" panose="02070309020205020404" pitchFamily="49" charset="0"/>
                  <a:ea typeface="Montserrat Medium"/>
                  <a:cs typeface="Courier New" panose="02070309020205020404" pitchFamily="49" charset="0"/>
                  <a:sym typeface="Montserrat Medium"/>
                </a:endParaRPr>
              </a:p>
            </p:txBody>
          </p:sp>
          <p:cxnSp>
            <p:nvCxnSpPr>
              <p:cNvPr id="27" name="Straight Arrow Connector 26">
                <a:extLst>
                  <a:ext uri="{FF2B5EF4-FFF2-40B4-BE49-F238E27FC236}">
                    <a16:creationId xmlns:a16="http://schemas.microsoft.com/office/drawing/2014/main" id="{8E3E4141-F144-F23B-8576-2C51C187B9C0}"/>
                  </a:ext>
                </a:extLst>
              </p:cNvPr>
              <p:cNvCxnSpPr>
                <a:cxnSpLocks/>
                <a:stCxn id="23" idx="2"/>
              </p:cNvCxnSpPr>
              <p:nvPr/>
            </p:nvCxnSpPr>
            <p:spPr>
              <a:xfrm>
                <a:off x="5005504" y="2747282"/>
                <a:ext cx="0" cy="470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592;p37">
                <a:extLst>
                  <a:ext uri="{FF2B5EF4-FFF2-40B4-BE49-F238E27FC236}">
                    <a16:creationId xmlns:a16="http://schemas.microsoft.com/office/drawing/2014/main" id="{6FDEE0BA-EFCC-9331-7CD8-36584FD21940}"/>
                  </a:ext>
                </a:extLst>
              </p:cNvPr>
              <p:cNvSpPr txBox="1"/>
              <p:nvPr/>
            </p:nvSpPr>
            <p:spPr>
              <a:xfrm>
                <a:off x="5516770" y="3031484"/>
                <a:ext cx="548700" cy="553968"/>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2400" dirty="0">
                    <a:solidFill>
                      <a:srgbClr val="B3E980"/>
                    </a:solidFill>
                    <a:latin typeface="Courier New" panose="02070309020205020404" pitchFamily="49" charset="0"/>
                    <a:ea typeface="Montserrat Medium"/>
                    <a:cs typeface="Courier New" panose="02070309020205020404" pitchFamily="49" charset="0"/>
                    <a:sym typeface="Montserrat Medium"/>
                  </a:rPr>
                  <a:t>…</a:t>
                </a:r>
                <a:endParaRPr sz="2400" dirty="0">
                  <a:solidFill>
                    <a:srgbClr val="B3E980"/>
                  </a:solidFill>
                  <a:latin typeface="Courier New" panose="02070309020205020404" pitchFamily="49" charset="0"/>
                  <a:ea typeface="Montserrat Medium"/>
                  <a:cs typeface="Courier New" panose="02070309020205020404" pitchFamily="49" charset="0"/>
                  <a:sym typeface="Montserrat Medium"/>
                </a:endParaRPr>
              </a:p>
            </p:txBody>
          </p:sp>
          <p:sp>
            <p:nvSpPr>
              <p:cNvPr id="29" name="TextBox 28">
                <a:extLst>
                  <a:ext uri="{FF2B5EF4-FFF2-40B4-BE49-F238E27FC236}">
                    <a16:creationId xmlns:a16="http://schemas.microsoft.com/office/drawing/2014/main" id="{4AEB3A06-C26D-0514-8DBA-5CAE32BFE6D8}"/>
                  </a:ext>
                </a:extLst>
              </p:cNvPr>
              <p:cNvSpPr txBox="1"/>
              <p:nvPr/>
            </p:nvSpPr>
            <p:spPr>
              <a:xfrm>
                <a:off x="4656068" y="2853833"/>
                <a:ext cx="423157" cy="239350"/>
              </a:xfrm>
              <a:prstGeom prst="rect">
                <a:avLst/>
              </a:prstGeom>
              <a:noFill/>
            </p:spPr>
            <p:txBody>
              <a:bodyPr wrap="square">
                <a:spAutoFit/>
              </a:bodyPr>
              <a:lstStyle/>
              <a:p>
                <a:r>
                  <a:rPr lang="en-GB" sz="800" dirty="0">
                    <a:latin typeface="Courier New"/>
                    <a:ea typeface="Courier New"/>
                    <a:cs typeface="Courier New"/>
                    <a:sym typeface="Courier New"/>
                  </a:rPr>
                  <a:t>AES</a:t>
                </a:r>
                <a:endParaRPr lang="en-US" sz="800" dirty="0"/>
              </a:p>
            </p:txBody>
          </p:sp>
          <p:sp>
            <p:nvSpPr>
              <p:cNvPr id="30" name="Rectangle 29">
                <a:extLst>
                  <a:ext uri="{FF2B5EF4-FFF2-40B4-BE49-F238E27FC236}">
                    <a16:creationId xmlns:a16="http://schemas.microsoft.com/office/drawing/2014/main" id="{E6F38F51-E054-4F80-EDC2-2F63A403F972}"/>
                  </a:ext>
                </a:extLst>
              </p:cNvPr>
              <p:cNvSpPr/>
              <p:nvPr/>
            </p:nvSpPr>
            <p:spPr>
              <a:xfrm>
                <a:off x="4860889" y="3246270"/>
                <a:ext cx="289229" cy="265235"/>
              </a:xfrm>
              <a:prstGeom prst="rect">
                <a:avLst/>
              </a:prstGeom>
              <a:solidFill>
                <a:srgbClr val="B3E980"/>
              </a:solidFill>
              <a:ln>
                <a:solidFill>
                  <a:srgbClr val="B3E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45D1327-FF4C-1F93-9544-20250E6C9FBC}"/>
                  </a:ext>
                </a:extLst>
              </p:cNvPr>
              <p:cNvSpPr/>
              <p:nvPr/>
            </p:nvSpPr>
            <p:spPr>
              <a:xfrm>
                <a:off x="5312451" y="2482046"/>
                <a:ext cx="289229" cy="2652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E44435CE-E042-D0EE-7090-1103D8C5E9C5}"/>
                  </a:ext>
                </a:extLst>
              </p:cNvPr>
              <p:cNvCxnSpPr>
                <a:cxnSpLocks/>
                <a:stCxn id="31" idx="2"/>
              </p:cNvCxnSpPr>
              <p:nvPr/>
            </p:nvCxnSpPr>
            <p:spPr>
              <a:xfrm>
                <a:off x="5457066" y="2747281"/>
                <a:ext cx="0" cy="470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D0B1DDC-F922-E06A-D0E9-1F522869A4FE}"/>
                  </a:ext>
                </a:extLst>
              </p:cNvPr>
              <p:cNvSpPr/>
              <p:nvPr/>
            </p:nvSpPr>
            <p:spPr>
              <a:xfrm>
                <a:off x="5312451" y="3246269"/>
                <a:ext cx="289229" cy="265235"/>
              </a:xfrm>
              <a:prstGeom prst="rect">
                <a:avLst/>
              </a:prstGeom>
              <a:solidFill>
                <a:srgbClr val="B3E980"/>
              </a:solidFill>
              <a:ln>
                <a:solidFill>
                  <a:srgbClr val="B3E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275933B-F0E8-5012-832C-C48ED4CC2C62}"/>
                  </a:ext>
                </a:extLst>
              </p:cNvPr>
              <p:cNvSpPr txBox="1"/>
              <p:nvPr/>
            </p:nvSpPr>
            <p:spPr>
              <a:xfrm>
                <a:off x="5114934" y="2853833"/>
                <a:ext cx="424824" cy="239350"/>
              </a:xfrm>
              <a:prstGeom prst="rect">
                <a:avLst/>
              </a:prstGeom>
              <a:noFill/>
            </p:spPr>
            <p:txBody>
              <a:bodyPr wrap="square">
                <a:spAutoFit/>
              </a:bodyPr>
              <a:lstStyle/>
              <a:p>
                <a:r>
                  <a:rPr lang="en-GB" sz="800" dirty="0">
                    <a:latin typeface="Courier New"/>
                    <a:ea typeface="Courier New"/>
                    <a:cs typeface="Courier New"/>
                    <a:sym typeface="Courier New"/>
                  </a:rPr>
                  <a:t>AES</a:t>
                </a:r>
                <a:endParaRPr lang="en-US" sz="800" dirty="0"/>
              </a:p>
            </p:txBody>
          </p:sp>
          <p:sp>
            <p:nvSpPr>
              <p:cNvPr id="35" name="TextBox 34">
                <a:extLst>
                  <a:ext uri="{FF2B5EF4-FFF2-40B4-BE49-F238E27FC236}">
                    <a16:creationId xmlns:a16="http://schemas.microsoft.com/office/drawing/2014/main" id="{9A517B5C-3CF6-14E1-E6FC-9F705D0CEEF1}"/>
                  </a:ext>
                </a:extLst>
              </p:cNvPr>
              <p:cNvSpPr txBox="1"/>
              <p:nvPr/>
            </p:nvSpPr>
            <p:spPr>
              <a:xfrm>
                <a:off x="5764016" y="2853833"/>
                <a:ext cx="423559" cy="239350"/>
              </a:xfrm>
              <a:prstGeom prst="rect">
                <a:avLst/>
              </a:prstGeom>
              <a:noFill/>
            </p:spPr>
            <p:txBody>
              <a:bodyPr wrap="square">
                <a:spAutoFit/>
              </a:bodyPr>
              <a:lstStyle/>
              <a:p>
                <a:r>
                  <a:rPr lang="en-GB" sz="800" dirty="0">
                    <a:latin typeface="Courier New"/>
                    <a:ea typeface="Courier New"/>
                    <a:cs typeface="Courier New"/>
                    <a:sym typeface="Courier New"/>
                  </a:rPr>
                  <a:t>AES</a:t>
                </a:r>
                <a:endParaRPr lang="en-US" sz="800" dirty="0"/>
              </a:p>
            </p:txBody>
          </p:sp>
          <p:sp>
            <p:nvSpPr>
              <p:cNvPr id="36" name="Rectangle 35">
                <a:extLst>
                  <a:ext uri="{FF2B5EF4-FFF2-40B4-BE49-F238E27FC236}">
                    <a16:creationId xmlns:a16="http://schemas.microsoft.com/office/drawing/2014/main" id="{D7676CE6-D77D-285A-2EA1-384C6B60D859}"/>
                  </a:ext>
                </a:extLst>
              </p:cNvPr>
              <p:cNvSpPr/>
              <p:nvPr/>
            </p:nvSpPr>
            <p:spPr>
              <a:xfrm>
                <a:off x="6410939" y="2482046"/>
                <a:ext cx="289229" cy="2652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A518FCFC-0F69-D825-AAFD-322C1A3ED098}"/>
                  </a:ext>
                </a:extLst>
              </p:cNvPr>
              <p:cNvCxnSpPr>
                <a:cxnSpLocks/>
                <a:stCxn id="36" idx="2"/>
              </p:cNvCxnSpPr>
              <p:nvPr/>
            </p:nvCxnSpPr>
            <p:spPr>
              <a:xfrm>
                <a:off x="6555554" y="2747281"/>
                <a:ext cx="0" cy="470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7405867-AB18-8CA1-AEBE-48243E9799A2}"/>
                  </a:ext>
                </a:extLst>
              </p:cNvPr>
              <p:cNvSpPr/>
              <p:nvPr/>
            </p:nvSpPr>
            <p:spPr>
              <a:xfrm>
                <a:off x="6410939" y="3246269"/>
                <a:ext cx="289229" cy="265235"/>
              </a:xfrm>
              <a:prstGeom prst="rect">
                <a:avLst/>
              </a:prstGeom>
              <a:solidFill>
                <a:srgbClr val="B3E980"/>
              </a:solidFill>
              <a:ln>
                <a:solidFill>
                  <a:srgbClr val="B3E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CE8EEF0-1079-5CE3-BB3D-177FA9A09CFC}"/>
                  </a:ext>
                </a:extLst>
              </p:cNvPr>
              <p:cNvSpPr txBox="1"/>
              <p:nvPr/>
            </p:nvSpPr>
            <p:spPr>
              <a:xfrm>
                <a:off x="6214688" y="2853833"/>
                <a:ext cx="423559" cy="239350"/>
              </a:xfrm>
              <a:prstGeom prst="rect">
                <a:avLst/>
              </a:prstGeom>
              <a:noFill/>
            </p:spPr>
            <p:txBody>
              <a:bodyPr wrap="square">
                <a:spAutoFit/>
              </a:bodyPr>
              <a:lstStyle/>
              <a:p>
                <a:r>
                  <a:rPr lang="en-GB" sz="800" dirty="0">
                    <a:latin typeface="Courier New"/>
                    <a:ea typeface="Courier New"/>
                    <a:cs typeface="Courier New"/>
                    <a:sym typeface="Courier New"/>
                  </a:rPr>
                  <a:t>AES</a:t>
                </a:r>
                <a:endParaRPr lang="en-US" sz="800" dirty="0"/>
              </a:p>
            </p:txBody>
          </p:sp>
          <p:grpSp>
            <p:nvGrpSpPr>
              <p:cNvPr id="40" name="Group 39">
                <a:extLst>
                  <a:ext uri="{FF2B5EF4-FFF2-40B4-BE49-F238E27FC236}">
                    <a16:creationId xmlns:a16="http://schemas.microsoft.com/office/drawing/2014/main" id="{32768F5F-121C-1111-46ED-39FD084D3913}"/>
                  </a:ext>
                </a:extLst>
              </p:cNvPr>
              <p:cNvGrpSpPr/>
              <p:nvPr/>
            </p:nvGrpSpPr>
            <p:grpSpPr>
              <a:xfrm>
                <a:off x="1884647" y="3156311"/>
                <a:ext cx="2792940" cy="465093"/>
                <a:chOff x="3001429" y="2608550"/>
                <a:chExt cx="2792940" cy="465093"/>
              </a:xfrm>
            </p:grpSpPr>
            <p:sp>
              <p:nvSpPr>
                <p:cNvPr id="41" name="Google Shape;585;p37">
                  <a:extLst>
                    <a:ext uri="{FF2B5EF4-FFF2-40B4-BE49-F238E27FC236}">
                      <a16:creationId xmlns:a16="http://schemas.microsoft.com/office/drawing/2014/main" id="{C796E600-AAC9-8675-6FA0-F491F5EF66FB}"/>
                    </a:ext>
                  </a:extLst>
                </p:cNvPr>
                <p:cNvSpPr txBox="1"/>
                <p:nvPr/>
              </p:nvSpPr>
              <p:spPr>
                <a:xfrm>
                  <a:off x="3001429" y="2608550"/>
                  <a:ext cx="2792940" cy="4444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AES-</a:t>
                  </a:r>
                  <a:r>
                    <a:rPr lang="en-GB" dirty="0" err="1">
                      <a:latin typeface="Courier New"/>
                      <a:ea typeface="Courier New"/>
                      <a:cs typeface="Courier New"/>
                      <a:sym typeface="Courier New"/>
                    </a:rPr>
                    <a:t>ECB.Enc</a:t>
                  </a:r>
                  <a:r>
                    <a:rPr lang="en-GB" dirty="0">
                      <a:latin typeface="Courier New"/>
                      <a:ea typeface="Courier New"/>
                      <a:cs typeface="Courier New"/>
                      <a:sym typeface="Courier New"/>
                    </a:rPr>
                    <a:t>  (     )</a:t>
                  </a:r>
                  <a:endParaRPr dirty="0">
                    <a:latin typeface="Courier New"/>
                    <a:ea typeface="Courier New"/>
                    <a:cs typeface="Courier New"/>
                    <a:sym typeface="Courier New"/>
                  </a:endParaRPr>
                </a:p>
              </p:txBody>
            </p:sp>
            <p:grpSp>
              <p:nvGrpSpPr>
                <p:cNvPr id="42" name="Google Shape;589;p37">
                  <a:extLst>
                    <a:ext uri="{FF2B5EF4-FFF2-40B4-BE49-F238E27FC236}">
                      <a16:creationId xmlns:a16="http://schemas.microsoft.com/office/drawing/2014/main" id="{414D7973-C95B-6F64-3F3D-CF9E608BA086}"/>
                    </a:ext>
                  </a:extLst>
                </p:cNvPr>
                <p:cNvGrpSpPr/>
                <p:nvPr/>
              </p:nvGrpSpPr>
              <p:grpSpPr>
                <a:xfrm>
                  <a:off x="4764138" y="2730398"/>
                  <a:ext cx="717088" cy="343245"/>
                  <a:chOff x="4375422" y="2533823"/>
                  <a:chExt cx="717088" cy="343245"/>
                </a:xfrm>
              </p:grpSpPr>
              <p:sp>
                <p:nvSpPr>
                  <p:cNvPr id="46" name="Google Shape;592;p37">
                    <a:extLst>
                      <a:ext uri="{FF2B5EF4-FFF2-40B4-BE49-F238E27FC236}">
                        <a16:creationId xmlns:a16="http://schemas.microsoft.com/office/drawing/2014/main" id="{9E582FA8-10A8-08D5-32C8-4904CF3EE265}"/>
                      </a:ext>
                    </a:extLst>
                  </p:cNvPr>
                  <p:cNvSpPr txBox="1"/>
                  <p:nvPr/>
                </p:nvSpPr>
                <p:spPr>
                  <a:xfrm>
                    <a:off x="4501587" y="2535173"/>
                    <a:ext cx="590923" cy="3418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secret</a:t>
                    </a:r>
                    <a:endParaRPr sz="800" dirty="0">
                      <a:latin typeface="Montserrat Medium"/>
                      <a:ea typeface="Montserrat Medium"/>
                      <a:cs typeface="Montserrat Medium"/>
                      <a:sym typeface="Montserrat Medium"/>
                    </a:endParaRPr>
                  </a:p>
                </p:txBody>
              </p:sp>
              <p:pic>
                <p:nvPicPr>
                  <p:cNvPr id="44" name="Google Shape;590;p37">
                    <a:extLst>
                      <a:ext uri="{FF2B5EF4-FFF2-40B4-BE49-F238E27FC236}">
                        <a16:creationId xmlns:a16="http://schemas.microsoft.com/office/drawing/2014/main" id="{BA7612DD-53EE-E092-374D-D104229F16A8}"/>
                      </a:ext>
                    </a:extLst>
                  </p:cNvPr>
                  <p:cNvPicPr preferRelativeResize="0"/>
                  <p:nvPr/>
                </p:nvPicPr>
                <p:blipFill>
                  <a:blip r:embed="rId3">
                    <a:alphaModFix/>
                  </a:blip>
                  <a:stretch>
                    <a:fillRect/>
                  </a:stretch>
                </p:blipFill>
                <p:spPr>
                  <a:xfrm rot="19161809" flipH="1">
                    <a:off x="4375422" y="2533823"/>
                    <a:ext cx="250989" cy="250773"/>
                  </a:xfrm>
                  <a:prstGeom prst="rect">
                    <a:avLst/>
                  </a:prstGeom>
                  <a:noFill/>
                  <a:ln>
                    <a:noFill/>
                  </a:ln>
                </p:spPr>
              </p:pic>
            </p:grpSp>
            <p:pic>
              <p:nvPicPr>
                <p:cNvPr id="43" name="Google Shape;392;p32">
                  <a:extLst>
                    <a:ext uri="{FF2B5EF4-FFF2-40B4-BE49-F238E27FC236}">
                      <a16:creationId xmlns:a16="http://schemas.microsoft.com/office/drawing/2014/main" id="{359D1B3A-43A7-C96D-2F88-E172810C4FD5}"/>
                    </a:ext>
                  </a:extLst>
                </p:cNvPr>
                <p:cNvPicPr preferRelativeResize="0"/>
                <p:nvPr/>
              </p:nvPicPr>
              <p:blipFill rotWithShape="1">
                <a:blip r:embed="rId4">
                  <a:alphaModFix/>
                </a:blip>
                <a:srcRect t="29621" b="38424"/>
                <a:stretch/>
              </p:blipFill>
              <p:spPr>
                <a:xfrm>
                  <a:off x="4428189" y="2849369"/>
                  <a:ext cx="259681" cy="89515"/>
                </a:xfrm>
                <a:prstGeom prst="rect">
                  <a:avLst/>
                </a:prstGeom>
                <a:noFill/>
                <a:ln>
                  <a:noFill/>
                </a:ln>
              </p:spPr>
            </p:pic>
          </p:grpSp>
        </p:grpSp>
        <p:sp>
          <p:nvSpPr>
            <p:cNvPr id="52" name="Rectangle 51">
              <a:extLst>
                <a:ext uri="{FF2B5EF4-FFF2-40B4-BE49-F238E27FC236}">
                  <a16:creationId xmlns:a16="http://schemas.microsoft.com/office/drawing/2014/main" id="{2E311F36-1838-1FCA-B485-B888EEFA48F5}"/>
                </a:ext>
              </a:extLst>
            </p:cNvPr>
            <p:cNvSpPr/>
            <p:nvPr/>
          </p:nvSpPr>
          <p:spPr>
            <a:xfrm>
              <a:off x="4268573" y="2578988"/>
              <a:ext cx="260341" cy="2387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1325EC3-50A7-3984-55A4-3D67C3AA3F20}"/>
                </a:ext>
              </a:extLst>
            </p:cNvPr>
            <p:cNvSpPr/>
            <p:nvPr/>
          </p:nvSpPr>
          <p:spPr>
            <a:xfrm>
              <a:off x="4268573" y="3266880"/>
              <a:ext cx="260341" cy="238743"/>
            </a:xfrm>
            <a:prstGeom prst="rect">
              <a:avLst/>
            </a:prstGeom>
            <a:solidFill>
              <a:srgbClr val="B3E980"/>
            </a:solidFill>
            <a:ln>
              <a:solidFill>
                <a:srgbClr val="B3E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F856EA1E-D318-0DF3-4669-9BE5FDFEBD71}"/>
              </a:ext>
            </a:extLst>
          </p:cNvPr>
          <p:cNvSpPr/>
          <p:nvPr/>
        </p:nvSpPr>
        <p:spPr>
          <a:xfrm>
            <a:off x="4267470" y="2581999"/>
            <a:ext cx="260341" cy="238743"/>
          </a:xfrm>
          <a:prstGeom prst="rect">
            <a:avLst/>
          </a:prstGeom>
          <a:solidFill>
            <a:srgbClr val="DA262E"/>
          </a:solidFill>
          <a:ln>
            <a:solidFill>
              <a:srgbClr val="DA2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B2014EC-5530-0890-5CF9-D8EB11F39494}"/>
              </a:ext>
            </a:extLst>
          </p:cNvPr>
          <p:cNvSpPr/>
          <p:nvPr/>
        </p:nvSpPr>
        <p:spPr>
          <a:xfrm>
            <a:off x="4270645" y="3266716"/>
            <a:ext cx="260341" cy="238743"/>
          </a:xfrm>
          <a:prstGeom prst="rect">
            <a:avLst/>
          </a:prstGeom>
          <a:solidFill>
            <a:srgbClr val="DA262E"/>
          </a:solidFill>
          <a:ln>
            <a:solidFill>
              <a:srgbClr val="DA2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7" name="Group 626">
            <a:extLst>
              <a:ext uri="{FF2B5EF4-FFF2-40B4-BE49-F238E27FC236}">
                <a16:creationId xmlns:a16="http://schemas.microsoft.com/office/drawing/2014/main" id="{42572160-4EEF-73A4-EC99-B0948EEFC0C3}"/>
              </a:ext>
            </a:extLst>
          </p:cNvPr>
          <p:cNvGrpSpPr/>
          <p:nvPr/>
        </p:nvGrpSpPr>
        <p:grpSpPr>
          <a:xfrm>
            <a:off x="1658825" y="1600706"/>
            <a:ext cx="6543425" cy="2095663"/>
            <a:chOff x="1658825" y="1600706"/>
            <a:chExt cx="6543425" cy="2095663"/>
          </a:xfrm>
        </p:grpSpPr>
        <p:sp>
          <p:nvSpPr>
            <p:cNvPr id="628" name="Google Shape;638;p39">
              <a:extLst>
                <a:ext uri="{FF2B5EF4-FFF2-40B4-BE49-F238E27FC236}">
                  <a16:creationId xmlns:a16="http://schemas.microsoft.com/office/drawing/2014/main" id="{527101B3-376A-B0D3-6815-F12D6192C603}"/>
                </a:ext>
              </a:extLst>
            </p:cNvPr>
            <p:cNvSpPr/>
            <p:nvPr/>
          </p:nvSpPr>
          <p:spPr>
            <a:xfrm>
              <a:off x="3240170" y="2152963"/>
              <a:ext cx="812700" cy="274500"/>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9" name="Group 628">
              <a:extLst>
                <a:ext uri="{FF2B5EF4-FFF2-40B4-BE49-F238E27FC236}">
                  <a16:creationId xmlns:a16="http://schemas.microsoft.com/office/drawing/2014/main" id="{CA9ED87A-0194-6BCF-C1F3-5386D29944CA}"/>
                </a:ext>
              </a:extLst>
            </p:cNvPr>
            <p:cNvGrpSpPr/>
            <p:nvPr/>
          </p:nvGrpSpPr>
          <p:grpSpPr>
            <a:xfrm>
              <a:off x="2915342" y="2094360"/>
              <a:ext cx="3075000" cy="449446"/>
              <a:chOff x="2915342" y="2723395"/>
              <a:chExt cx="3075000" cy="449446"/>
            </a:xfrm>
          </p:grpSpPr>
          <p:cxnSp>
            <p:nvCxnSpPr>
              <p:cNvPr id="649" name="Google Shape;662;p39">
                <a:extLst>
                  <a:ext uri="{FF2B5EF4-FFF2-40B4-BE49-F238E27FC236}">
                    <a16:creationId xmlns:a16="http://schemas.microsoft.com/office/drawing/2014/main" id="{51E525F5-ABF2-B852-4B31-2E40EA5E247F}"/>
                  </a:ext>
                </a:extLst>
              </p:cNvPr>
              <p:cNvCxnSpPr/>
              <p:nvPr/>
            </p:nvCxnSpPr>
            <p:spPr>
              <a:xfrm>
                <a:off x="2915342" y="3151025"/>
                <a:ext cx="3075000" cy="0"/>
              </a:xfrm>
              <a:prstGeom prst="straightConnector1">
                <a:avLst/>
              </a:prstGeom>
              <a:noFill/>
              <a:ln w="9525" cap="flat" cmpd="sng">
                <a:solidFill>
                  <a:schemeClr val="dk1"/>
                </a:solidFill>
                <a:prstDash val="solid"/>
                <a:round/>
                <a:headEnd type="triangle" w="med" len="med"/>
                <a:tailEnd type="none" w="med" len="med"/>
              </a:ln>
            </p:spPr>
          </p:cxnSp>
          <p:grpSp>
            <p:nvGrpSpPr>
              <p:cNvPr id="650" name="Group 649">
                <a:extLst>
                  <a:ext uri="{FF2B5EF4-FFF2-40B4-BE49-F238E27FC236}">
                    <a16:creationId xmlns:a16="http://schemas.microsoft.com/office/drawing/2014/main" id="{028B8FCA-533D-9FD1-3E90-7B0D88E133AA}"/>
                  </a:ext>
                </a:extLst>
              </p:cNvPr>
              <p:cNvGrpSpPr/>
              <p:nvPr/>
            </p:nvGrpSpPr>
            <p:grpSpPr>
              <a:xfrm>
                <a:off x="3189365" y="2723395"/>
                <a:ext cx="2640650" cy="449446"/>
                <a:chOff x="3189365" y="2723395"/>
                <a:chExt cx="2640650" cy="449446"/>
              </a:xfrm>
            </p:grpSpPr>
            <p:sp>
              <p:nvSpPr>
                <p:cNvPr id="651" name="Google Shape;585;p37">
                  <a:extLst>
                    <a:ext uri="{FF2B5EF4-FFF2-40B4-BE49-F238E27FC236}">
                      <a16:creationId xmlns:a16="http://schemas.microsoft.com/office/drawing/2014/main" id="{4421C015-5ACC-43E7-11B9-AB9B557CCB69}"/>
                    </a:ext>
                  </a:extLst>
                </p:cNvPr>
                <p:cNvSpPr txBox="1"/>
                <p:nvPr/>
              </p:nvSpPr>
              <p:spPr>
                <a:xfrm>
                  <a:off x="3189365" y="2723395"/>
                  <a:ext cx="264065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AES-</a:t>
                  </a:r>
                  <a:r>
                    <a:rPr lang="en-GB" dirty="0" err="1">
                      <a:latin typeface="Courier New"/>
                      <a:ea typeface="Courier New"/>
                      <a:cs typeface="Courier New"/>
                      <a:sym typeface="Courier New"/>
                    </a:rPr>
                    <a:t>ECB.Enc</a:t>
                  </a:r>
                  <a:r>
                    <a:rPr lang="en-GB" dirty="0">
                      <a:latin typeface="Courier New"/>
                      <a:ea typeface="Courier New"/>
                      <a:cs typeface="Courier New"/>
                      <a:sym typeface="Courier New"/>
                    </a:rPr>
                    <a:t>  (     )</a:t>
                  </a:r>
                  <a:endParaRPr dirty="0">
                    <a:latin typeface="Courier New"/>
                    <a:ea typeface="Courier New"/>
                    <a:cs typeface="Courier New"/>
                    <a:sym typeface="Courier New"/>
                  </a:endParaRPr>
                </a:p>
              </p:txBody>
            </p:sp>
            <p:pic>
              <p:nvPicPr>
                <p:cNvPr id="652" name="Google Shape;392;p32">
                  <a:extLst>
                    <a:ext uri="{FF2B5EF4-FFF2-40B4-BE49-F238E27FC236}">
                      <a16:creationId xmlns:a16="http://schemas.microsoft.com/office/drawing/2014/main" id="{F782B9F4-5BF5-030C-1507-35DE2451BC02}"/>
                    </a:ext>
                  </a:extLst>
                </p:cNvPr>
                <p:cNvPicPr preferRelativeResize="0"/>
                <p:nvPr/>
              </p:nvPicPr>
              <p:blipFill rotWithShape="1">
                <a:blip r:embed="rId4">
                  <a:alphaModFix/>
                </a:blip>
                <a:srcRect t="29621" b="38424"/>
                <a:stretch/>
              </p:blipFill>
              <p:spPr>
                <a:xfrm>
                  <a:off x="4446118" y="2964214"/>
                  <a:ext cx="259681" cy="89515"/>
                </a:xfrm>
                <a:prstGeom prst="rect">
                  <a:avLst/>
                </a:prstGeom>
                <a:noFill/>
                <a:ln>
                  <a:noFill/>
                </a:ln>
              </p:spPr>
            </p:pic>
            <p:pic>
              <p:nvPicPr>
                <p:cNvPr id="653" name="Google Shape;590;p37">
                  <a:extLst>
                    <a:ext uri="{FF2B5EF4-FFF2-40B4-BE49-F238E27FC236}">
                      <a16:creationId xmlns:a16="http://schemas.microsoft.com/office/drawing/2014/main" id="{0EA8608C-162C-EB0A-3BA3-A2A05F175D23}"/>
                    </a:ext>
                  </a:extLst>
                </p:cNvPr>
                <p:cNvPicPr preferRelativeResize="0"/>
                <p:nvPr/>
              </p:nvPicPr>
              <p:blipFill>
                <a:blip r:embed="rId3">
                  <a:alphaModFix/>
                </a:blip>
                <a:stretch>
                  <a:fillRect/>
                </a:stretch>
              </p:blipFill>
              <p:spPr>
                <a:xfrm rot="19161809" flipH="1">
                  <a:off x="4789157" y="2827268"/>
                  <a:ext cx="250989" cy="250772"/>
                </a:xfrm>
                <a:prstGeom prst="rect">
                  <a:avLst/>
                </a:prstGeom>
                <a:noFill/>
                <a:ln>
                  <a:noFill/>
                </a:ln>
              </p:spPr>
            </p:pic>
            <p:sp>
              <p:nvSpPr>
                <p:cNvPr id="654" name="Google Shape;592;p37">
                  <a:extLst>
                    <a:ext uri="{FF2B5EF4-FFF2-40B4-BE49-F238E27FC236}">
                      <a16:creationId xmlns:a16="http://schemas.microsoft.com/office/drawing/2014/main" id="{A0C3C9C9-8938-FA50-76AD-CCF2CE5F3E25}"/>
                    </a:ext>
                  </a:extLst>
                </p:cNvPr>
                <p:cNvSpPr txBox="1"/>
                <p:nvPr/>
              </p:nvSpPr>
              <p:spPr>
                <a:xfrm>
                  <a:off x="4843261" y="2865041"/>
                  <a:ext cx="54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RSA </a:t>
                  </a:r>
                  <a:r>
                    <a:rPr lang="en-GB" sz="800" dirty="0" err="1">
                      <a:latin typeface="Montserrat Medium"/>
                      <a:ea typeface="Montserrat Medium"/>
                      <a:cs typeface="Montserrat Medium"/>
                      <a:sym typeface="Montserrat Medium"/>
                    </a:rPr>
                    <a:t>sk</a:t>
                  </a:r>
                  <a:endParaRPr sz="800" dirty="0">
                    <a:latin typeface="Montserrat Medium"/>
                    <a:ea typeface="Montserrat Medium"/>
                    <a:cs typeface="Montserrat Medium"/>
                    <a:sym typeface="Montserrat Medium"/>
                  </a:endParaRPr>
                </a:p>
              </p:txBody>
            </p:sp>
          </p:grpSp>
        </p:grpSp>
        <p:grpSp>
          <p:nvGrpSpPr>
            <p:cNvPr id="630" name="Group 629">
              <a:extLst>
                <a:ext uri="{FF2B5EF4-FFF2-40B4-BE49-F238E27FC236}">
                  <a16:creationId xmlns:a16="http://schemas.microsoft.com/office/drawing/2014/main" id="{AF745BAA-A8DA-136F-A7A3-1F8BEDCB1F33}"/>
                </a:ext>
              </a:extLst>
            </p:cNvPr>
            <p:cNvGrpSpPr/>
            <p:nvPr/>
          </p:nvGrpSpPr>
          <p:grpSpPr>
            <a:xfrm>
              <a:off x="2915342" y="2602554"/>
              <a:ext cx="3075000" cy="540688"/>
              <a:chOff x="2915342" y="1995903"/>
              <a:chExt cx="3075000" cy="540688"/>
            </a:xfrm>
          </p:grpSpPr>
          <p:cxnSp>
            <p:nvCxnSpPr>
              <p:cNvPr id="643" name="Google Shape;663;p39">
                <a:extLst>
                  <a:ext uri="{FF2B5EF4-FFF2-40B4-BE49-F238E27FC236}">
                    <a16:creationId xmlns:a16="http://schemas.microsoft.com/office/drawing/2014/main" id="{CD7E6E18-1A36-5F28-2632-F1A7F72D2967}"/>
                  </a:ext>
                </a:extLst>
              </p:cNvPr>
              <p:cNvCxnSpPr/>
              <p:nvPr/>
            </p:nvCxnSpPr>
            <p:spPr>
              <a:xfrm>
                <a:off x="2915342" y="2480292"/>
                <a:ext cx="3075000" cy="0"/>
              </a:xfrm>
              <a:prstGeom prst="straightConnector1">
                <a:avLst/>
              </a:prstGeom>
              <a:noFill/>
              <a:ln w="9525" cap="flat" cmpd="sng">
                <a:solidFill>
                  <a:schemeClr val="dk1"/>
                </a:solidFill>
                <a:prstDash val="solid"/>
                <a:round/>
                <a:headEnd type="triangle" w="med" len="med"/>
                <a:tailEnd type="none" w="med" len="med"/>
              </a:ln>
            </p:spPr>
          </p:cxnSp>
          <p:grpSp>
            <p:nvGrpSpPr>
              <p:cNvPr id="644" name="Group 643">
                <a:extLst>
                  <a:ext uri="{FF2B5EF4-FFF2-40B4-BE49-F238E27FC236}">
                    <a16:creationId xmlns:a16="http://schemas.microsoft.com/office/drawing/2014/main" id="{2B5320F4-8000-46A7-DABF-7CB87CC8578A}"/>
                  </a:ext>
                </a:extLst>
              </p:cNvPr>
              <p:cNvGrpSpPr/>
              <p:nvPr/>
            </p:nvGrpSpPr>
            <p:grpSpPr>
              <a:xfrm>
                <a:off x="3294368" y="1995903"/>
                <a:ext cx="2494087" cy="540688"/>
                <a:chOff x="3402387" y="1997261"/>
                <a:chExt cx="2494087" cy="540688"/>
              </a:xfrm>
            </p:grpSpPr>
            <p:sp>
              <p:nvSpPr>
                <p:cNvPr id="645" name="Google Shape;579;p37">
                  <a:extLst>
                    <a:ext uri="{FF2B5EF4-FFF2-40B4-BE49-F238E27FC236}">
                      <a16:creationId xmlns:a16="http://schemas.microsoft.com/office/drawing/2014/main" id="{7862EB0E-5103-C38B-F8EF-AD6649E275E0}"/>
                    </a:ext>
                  </a:extLst>
                </p:cNvPr>
                <p:cNvSpPr txBox="1"/>
                <p:nvPr/>
              </p:nvSpPr>
              <p:spPr>
                <a:xfrm>
                  <a:off x="3402387" y="1997261"/>
                  <a:ext cx="2494087"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err="1">
                      <a:latin typeface="Courier New"/>
                      <a:ea typeface="Courier New"/>
                      <a:cs typeface="Courier New"/>
                      <a:sym typeface="Courier New"/>
                    </a:rPr>
                    <a:t>RSA.Enc</a:t>
                  </a:r>
                  <a:r>
                    <a:rPr lang="en-GB" dirty="0">
                      <a:latin typeface="Courier New"/>
                      <a:ea typeface="Courier New"/>
                      <a:cs typeface="Courier New"/>
                      <a:sym typeface="Courier New"/>
                    </a:rPr>
                    <a:t>    (pad(SID))</a:t>
                  </a:r>
                  <a:endParaRPr dirty="0">
                    <a:latin typeface="Courier New"/>
                    <a:ea typeface="Courier New"/>
                    <a:cs typeface="Courier New"/>
                    <a:sym typeface="Courier New"/>
                  </a:endParaRPr>
                </a:p>
              </p:txBody>
            </p:sp>
            <p:grpSp>
              <p:nvGrpSpPr>
                <p:cNvPr id="646" name="Google Shape;580;p37">
                  <a:extLst>
                    <a:ext uri="{FF2B5EF4-FFF2-40B4-BE49-F238E27FC236}">
                      <a16:creationId xmlns:a16="http://schemas.microsoft.com/office/drawing/2014/main" id="{6D1E41EE-F4C2-04F1-0511-7AF057E43D94}"/>
                    </a:ext>
                  </a:extLst>
                </p:cNvPr>
                <p:cNvGrpSpPr/>
                <p:nvPr/>
              </p:nvGrpSpPr>
              <p:grpSpPr>
                <a:xfrm>
                  <a:off x="4252169" y="2189515"/>
                  <a:ext cx="691702" cy="348434"/>
                  <a:chOff x="3905959" y="2194141"/>
                  <a:chExt cx="691702" cy="348434"/>
                </a:xfrm>
              </p:grpSpPr>
              <p:pic>
                <p:nvPicPr>
                  <p:cNvPr id="647" name="Google Shape;581;p37">
                    <a:extLst>
                      <a:ext uri="{FF2B5EF4-FFF2-40B4-BE49-F238E27FC236}">
                        <a16:creationId xmlns:a16="http://schemas.microsoft.com/office/drawing/2014/main" id="{39FA4A99-3234-F6B4-8547-85F344D9DD51}"/>
                      </a:ext>
                    </a:extLst>
                  </p:cNvPr>
                  <p:cNvPicPr preferRelativeResize="0"/>
                  <p:nvPr/>
                </p:nvPicPr>
                <p:blipFill>
                  <a:blip r:embed="rId3">
                    <a:alphaModFix/>
                  </a:blip>
                  <a:stretch>
                    <a:fillRect/>
                  </a:stretch>
                </p:blipFill>
                <p:spPr>
                  <a:xfrm rot="19161809" flipH="1">
                    <a:off x="3905959" y="2194141"/>
                    <a:ext cx="250989" cy="250772"/>
                  </a:xfrm>
                  <a:prstGeom prst="rect">
                    <a:avLst/>
                  </a:prstGeom>
                  <a:noFill/>
                  <a:ln>
                    <a:noFill/>
                  </a:ln>
                </p:spPr>
              </p:pic>
              <p:sp>
                <p:nvSpPr>
                  <p:cNvPr id="648" name="Google Shape;583;p37">
                    <a:extLst>
                      <a:ext uri="{FF2B5EF4-FFF2-40B4-BE49-F238E27FC236}">
                        <a16:creationId xmlns:a16="http://schemas.microsoft.com/office/drawing/2014/main" id="{AA9F8F52-6376-978E-FE01-2F49C331169A}"/>
                      </a:ext>
                    </a:extLst>
                  </p:cNvPr>
                  <p:cNvSpPr txBox="1"/>
                  <p:nvPr/>
                </p:nvSpPr>
                <p:spPr>
                  <a:xfrm>
                    <a:off x="3956688" y="2234829"/>
                    <a:ext cx="640973"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RSA pk</a:t>
                    </a:r>
                    <a:endParaRPr sz="800" dirty="0">
                      <a:latin typeface="Montserrat Medium"/>
                      <a:ea typeface="Montserrat Medium"/>
                      <a:cs typeface="Montserrat Medium"/>
                      <a:sym typeface="Montserrat Medium"/>
                    </a:endParaRPr>
                  </a:p>
                </p:txBody>
              </p:sp>
            </p:grpSp>
          </p:grpSp>
        </p:grpSp>
        <p:pic>
          <p:nvPicPr>
            <p:cNvPr id="631" name="Google Shape;643;p39">
              <a:extLst>
                <a:ext uri="{FF2B5EF4-FFF2-40B4-BE49-F238E27FC236}">
                  <a16:creationId xmlns:a16="http://schemas.microsoft.com/office/drawing/2014/main" id="{5608AEEB-75A3-0091-6CCB-D72E7B8E7BBF}"/>
                </a:ext>
              </a:extLst>
            </p:cNvPr>
            <p:cNvPicPr preferRelativeResize="0"/>
            <p:nvPr/>
          </p:nvPicPr>
          <p:blipFill rotWithShape="1">
            <a:blip r:embed="rId5">
              <a:alphaModFix/>
            </a:blip>
            <a:srcRect l="1170" r="-1169" b="22684"/>
            <a:stretch/>
          </p:blipFill>
          <p:spPr>
            <a:xfrm>
              <a:off x="6074150" y="1901437"/>
              <a:ext cx="2128100" cy="1645425"/>
            </a:xfrm>
            <a:prstGeom prst="rect">
              <a:avLst/>
            </a:prstGeom>
            <a:noFill/>
            <a:ln>
              <a:noFill/>
            </a:ln>
          </p:spPr>
        </p:pic>
        <p:grpSp>
          <p:nvGrpSpPr>
            <p:cNvPr id="632" name="Google Shape;644;p39">
              <a:extLst>
                <a:ext uri="{FF2B5EF4-FFF2-40B4-BE49-F238E27FC236}">
                  <a16:creationId xmlns:a16="http://schemas.microsoft.com/office/drawing/2014/main" id="{700F5110-B4FD-18E2-B0D0-22E504630C0E}"/>
                </a:ext>
              </a:extLst>
            </p:cNvPr>
            <p:cNvGrpSpPr/>
            <p:nvPr/>
          </p:nvGrpSpPr>
          <p:grpSpPr>
            <a:xfrm>
              <a:off x="1658825" y="2241550"/>
              <a:ext cx="707700" cy="1216075"/>
              <a:chOff x="966025" y="1580925"/>
              <a:chExt cx="707700" cy="1216075"/>
            </a:xfrm>
          </p:grpSpPr>
          <p:sp>
            <p:nvSpPr>
              <p:cNvPr id="641" name="Google Shape;645;p39">
                <a:extLst>
                  <a:ext uri="{FF2B5EF4-FFF2-40B4-BE49-F238E27FC236}">
                    <a16:creationId xmlns:a16="http://schemas.microsoft.com/office/drawing/2014/main" id="{E1D85682-2986-55F7-54E1-0CC816288D60}"/>
                  </a:ext>
                </a:extLst>
              </p:cNvPr>
              <p:cNvSpPr/>
              <p:nvPr/>
            </p:nvSpPr>
            <p:spPr>
              <a:xfrm rot="-5400000">
                <a:off x="876325" y="1999600"/>
                <a:ext cx="887100" cy="707700"/>
              </a:xfrm>
              <a:prstGeom prst="flowChartDelay">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6;p39">
                <a:extLst>
                  <a:ext uri="{FF2B5EF4-FFF2-40B4-BE49-F238E27FC236}">
                    <a16:creationId xmlns:a16="http://schemas.microsoft.com/office/drawing/2014/main" id="{0555D701-B1CA-F9CD-20F2-A37FDC033CB0}"/>
                  </a:ext>
                </a:extLst>
              </p:cNvPr>
              <p:cNvSpPr/>
              <p:nvPr/>
            </p:nvSpPr>
            <p:spPr>
              <a:xfrm>
                <a:off x="1045525" y="1580925"/>
                <a:ext cx="548700" cy="5487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roup 632">
              <a:extLst>
                <a:ext uri="{FF2B5EF4-FFF2-40B4-BE49-F238E27FC236}">
                  <a16:creationId xmlns:a16="http://schemas.microsoft.com/office/drawing/2014/main" id="{81B8F8A6-583F-D307-1334-CDFDB05FB506}"/>
                </a:ext>
              </a:extLst>
            </p:cNvPr>
            <p:cNvGrpSpPr/>
            <p:nvPr/>
          </p:nvGrpSpPr>
          <p:grpSpPr>
            <a:xfrm>
              <a:off x="2915342" y="3296169"/>
              <a:ext cx="3075000" cy="400200"/>
              <a:chOff x="2915342" y="3296169"/>
              <a:chExt cx="3075000" cy="400200"/>
            </a:xfrm>
          </p:grpSpPr>
          <p:sp>
            <p:nvSpPr>
              <p:cNvPr id="637" name="Google Shape;641;p39">
                <a:extLst>
                  <a:ext uri="{FF2B5EF4-FFF2-40B4-BE49-F238E27FC236}">
                    <a16:creationId xmlns:a16="http://schemas.microsoft.com/office/drawing/2014/main" id="{BF813E41-F697-F9A0-162B-095D2335D4D7}"/>
                  </a:ext>
                </a:extLst>
              </p:cNvPr>
              <p:cNvSpPr txBox="1"/>
              <p:nvPr/>
            </p:nvSpPr>
            <p:spPr>
              <a:xfrm>
                <a:off x="3224400" y="3296169"/>
                <a:ext cx="254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latin typeface="Courier New"/>
                    <a:ea typeface="Courier New"/>
                    <a:cs typeface="Courier New"/>
                    <a:sym typeface="Courier New"/>
                  </a:rPr>
                  <a:t>SID</a:t>
                </a:r>
                <a:endParaRPr dirty="0"/>
              </a:p>
            </p:txBody>
          </p:sp>
          <p:cxnSp>
            <p:nvCxnSpPr>
              <p:cNvPr id="638" name="Google Shape;665;p39">
                <a:extLst>
                  <a:ext uri="{FF2B5EF4-FFF2-40B4-BE49-F238E27FC236}">
                    <a16:creationId xmlns:a16="http://schemas.microsoft.com/office/drawing/2014/main" id="{CAB152E5-DB2E-5289-AED7-E6D7B77CA8B7}"/>
                  </a:ext>
                </a:extLst>
              </p:cNvPr>
              <p:cNvCxnSpPr/>
              <p:nvPr/>
            </p:nvCxnSpPr>
            <p:spPr>
              <a:xfrm>
                <a:off x="2915342" y="3625777"/>
                <a:ext cx="3075000" cy="0"/>
              </a:xfrm>
              <a:prstGeom prst="straightConnector1">
                <a:avLst/>
              </a:prstGeom>
              <a:noFill/>
              <a:ln w="9525" cap="flat" cmpd="sng">
                <a:solidFill>
                  <a:schemeClr val="dk1"/>
                </a:solidFill>
                <a:prstDash val="solid"/>
                <a:round/>
                <a:headEnd type="none" w="med" len="med"/>
                <a:tailEnd type="triangle" w="med" len="med"/>
              </a:ln>
            </p:spPr>
          </p:cxnSp>
        </p:grpSp>
        <p:grpSp>
          <p:nvGrpSpPr>
            <p:cNvPr id="634" name="Group 633">
              <a:extLst>
                <a:ext uri="{FF2B5EF4-FFF2-40B4-BE49-F238E27FC236}">
                  <a16:creationId xmlns:a16="http://schemas.microsoft.com/office/drawing/2014/main" id="{2967270D-250D-1E5B-18E2-07CBBD90D430}"/>
                </a:ext>
              </a:extLst>
            </p:cNvPr>
            <p:cNvGrpSpPr/>
            <p:nvPr/>
          </p:nvGrpSpPr>
          <p:grpSpPr>
            <a:xfrm>
              <a:off x="2915342" y="1600706"/>
              <a:ext cx="3075000" cy="400200"/>
              <a:chOff x="2915342" y="1600706"/>
              <a:chExt cx="3075000" cy="400200"/>
            </a:xfrm>
          </p:grpSpPr>
          <p:sp>
            <p:nvSpPr>
              <p:cNvPr id="635" name="Google Shape;642;p39">
                <a:extLst>
                  <a:ext uri="{FF2B5EF4-FFF2-40B4-BE49-F238E27FC236}">
                    <a16:creationId xmlns:a16="http://schemas.microsoft.com/office/drawing/2014/main" id="{F8894932-A6A0-F7EF-BFB6-FB5CBF4A663D}"/>
                  </a:ext>
                </a:extLst>
              </p:cNvPr>
              <p:cNvSpPr txBox="1"/>
              <p:nvPr/>
            </p:nvSpPr>
            <p:spPr>
              <a:xfrm>
                <a:off x="3170700" y="1600706"/>
                <a:ext cx="254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ourier New"/>
                    <a:ea typeface="Courier New"/>
                    <a:cs typeface="Courier New"/>
                    <a:sym typeface="Courier New"/>
                  </a:rPr>
                  <a:t>auth </a:t>
                </a:r>
                <a:r>
                  <a:rPr lang="en-GB" dirty="0" err="1">
                    <a:latin typeface="Courier New"/>
                    <a:ea typeface="Courier New"/>
                    <a:cs typeface="Courier New"/>
                    <a:sym typeface="Courier New"/>
                  </a:rPr>
                  <a:t>req</a:t>
                </a:r>
                <a:endParaRPr dirty="0">
                  <a:latin typeface="Courier New"/>
                  <a:ea typeface="Courier New"/>
                  <a:cs typeface="Courier New"/>
                  <a:sym typeface="Courier New"/>
                </a:endParaRPr>
              </a:p>
            </p:txBody>
          </p:sp>
          <p:cxnSp>
            <p:nvCxnSpPr>
              <p:cNvPr id="636" name="Google Shape;595;p37">
                <a:extLst>
                  <a:ext uri="{FF2B5EF4-FFF2-40B4-BE49-F238E27FC236}">
                    <a16:creationId xmlns:a16="http://schemas.microsoft.com/office/drawing/2014/main" id="{93407A0A-6B6A-12CF-2A14-E2D6ED3EDB78}"/>
                  </a:ext>
                </a:extLst>
              </p:cNvPr>
              <p:cNvCxnSpPr>
                <a:cxnSpLocks/>
              </p:cNvCxnSpPr>
              <p:nvPr/>
            </p:nvCxnSpPr>
            <p:spPr>
              <a:xfrm rot="10800000">
                <a:off x="2915342" y="1931825"/>
                <a:ext cx="3075000" cy="0"/>
              </a:xfrm>
              <a:prstGeom prst="straightConnector1">
                <a:avLst/>
              </a:prstGeom>
              <a:noFill/>
              <a:ln w="9525" cap="flat" cmpd="sng">
                <a:solidFill>
                  <a:schemeClr val="dk1"/>
                </a:solidFill>
                <a:prstDash val="solid"/>
                <a:round/>
                <a:headEnd type="triangle" w="med" len="med"/>
                <a:tailEnd type="none" w="med" len="med"/>
              </a:ln>
            </p:spPr>
          </p:cxnSp>
        </p:grpSp>
      </p:grpSp>
      <p:grpSp>
        <p:nvGrpSpPr>
          <p:cNvPr id="8" name="Group 7">
            <a:extLst>
              <a:ext uri="{FF2B5EF4-FFF2-40B4-BE49-F238E27FC236}">
                <a16:creationId xmlns:a16="http://schemas.microsoft.com/office/drawing/2014/main" id="{E4CC1A7A-F7B6-DBC8-8E88-B422258FBBE5}"/>
              </a:ext>
            </a:extLst>
          </p:cNvPr>
          <p:cNvGrpSpPr/>
          <p:nvPr/>
        </p:nvGrpSpPr>
        <p:grpSpPr>
          <a:xfrm>
            <a:off x="1742897" y="2423403"/>
            <a:ext cx="2298700" cy="856364"/>
            <a:chOff x="5102403" y="410265"/>
            <a:chExt cx="2298700" cy="856364"/>
          </a:xfrm>
        </p:grpSpPr>
        <p:pic>
          <p:nvPicPr>
            <p:cNvPr id="5" name="Picture 4" descr="A penguin with a yellow beak&#10;&#10;Description automatically generated with medium confidence">
              <a:extLst>
                <a:ext uri="{FF2B5EF4-FFF2-40B4-BE49-F238E27FC236}">
                  <a16:creationId xmlns:a16="http://schemas.microsoft.com/office/drawing/2014/main" id="{58767AF8-41A7-508E-6ABE-E55C9EB228AC}"/>
                </a:ext>
              </a:extLst>
            </p:cNvPr>
            <p:cNvPicPr>
              <a:picLocks noChangeAspect="1"/>
            </p:cNvPicPr>
            <p:nvPr/>
          </p:nvPicPr>
          <p:blipFill>
            <a:blip r:embed="rId6"/>
            <a:stretch>
              <a:fillRect/>
            </a:stretch>
          </p:blipFill>
          <p:spPr>
            <a:xfrm>
              <a:off x="5102403" y="410265"/>
              <a:ext cx="720000" cy="853132"/>
            </a:xfrm>
            <a:prstGeom prst="rect">
              <a:avLst/>
            </a:prstGeom>
          </p:spPr>
        </p:pic>
        <p:pic>
          <p:nvPicPr>
            <p:cNvPr id="3" name="Picture 2" descr="Background pattern&#10;&#10;Description automatically generated">
              <a:extLst>
                <a:ext uri="{FF2B5EF4-FFF2-40B4-BE49-F238E27FC236}">
                  <a16:creationId xmlns:a16="http://schemas.microsoft.com/office/drawing/2014/main" id="{B59C99D8-079C-117B-CBE8-A9D96BBAFA49}"/>
                </a:ext>
              </a:extLst>
            </p:cNvPr>
            <p:cNvPicPr>
              <a:picLocks noChangeAspect="1"/>
            </p:cNvPicPr>
            <p:nvPr/>
          </p:nvPicPr>
          <p:blipFill>
            <a:blip r:embed="rId7"/>
            <a:stretch>
              <a:fillRect/>
            </a:stretch>
          </p:blipFill>
          <p:spPr>
            <a:xfrm>
              <a:off x="6681103" y="410265"/>
              <a:ext cx="720000" cy="856364"/>
            </a:xfrm>
            <a:prstGeom prst="rect">
              <a:avLst/>
            </a:prstGeom>
          </p:spPr>
        </p:pic>
        <p:sp>
          <p:nvSpPr>
            <p:cNvPr id="6" name="Right Arrow 5">
              <a:extLst>
                <a:ext uri="{FF2B5EF4-FFF2-40B4-BE49-F238E27FC236}">
                  <a16:creationId xmlns:a16="http://schemas.microsoft.com/office/drawing/2014/main" id="{78120E81-0BB9-7EC3-B6ED-F9E2E8E35F38}"/>
                </a:ext>
              </a:extLst>
            </p:cNvPr>
            <p:cNvSpPr/>
            <p:nvPr/>
          </p:nvSpPr>
          <p:spPr>
            <a:xfrm>
              <a:off x="6065672" y="709232"/>
              <a:ext cx="401179" cy="1987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F4DC98D-0A65-3089-36C3-D430F8E3F307}"/>
              </a:ext>
            </a:extLst>
          </p:cNvPr>
          <p:cNvSpPr txBox="1"/>
          <p:nvPr/>
        </p:nvSpPr>
        <p:spPr>
          <a:xfrm>
            <a:off x="6223703" y="1250523"/>
            <a:ext cx="184731" cy="307777"/>
          </a:xfrm>
          <a:prstGeom prst="rect">
            <a:avLst/>
          </a:prstGeom>
          <a:noFill/>
        </p:spPr>
        <p:txBody>
          <a:bodyPr wrap="none" rtlCol="0">
            <a:spAutoFit/>
          </a:bodyPr>
          <a:lstStyle/>
          <a:p>
            <a:endParaRPr lang="en-US" dirty="0"/>
          </a:p>
        </p:txBody>
      </p:sp>
      <p:sp>
        <p:nvSpPr>
          <p:cNvPr id="12" name="Google Shape;637;p39">
            <a:extLst>
              <a:ext uri="{FF2B5EF4-FFF2-40B4-BE49-F238E27FC236}">
                <a16:creationId xmlns:a16="http://schemas.microsoft.com/office/drawing/2014/main" id="{64891078-537E-291F-BC11-25A3DAC36120}"/>
              </a:ext>
            </a:extLst>
          </p:cNvPr>
          <p:cNvSpPr/>
          <p:nvPr/>
        </p:nvSpPr>
        <p:spPr>
          <a:xfrm>
            <a:off x="1865132" y="4014536"/>
            <a:ext cx="5615873" cy="468000"/>
          </a:xfrm>
          <a:prstGeom prst="rect">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solidFill>
                  <a:schemeClr val="lt1"/>
                </a:solidFill>
                <a:latin typeface="Montserrat"/>
                <a:ea typeface="Montserrat"/>
                <a:cs typeface="Montserrat"/>
                <a:sym typeface="Montserrat"/>
              </a:rPr>
              <a:t>AES-ECB is clearly a bad choice.</a:t>
            </a:r>
          </a:p>
        </p:txBody>
      </p:sp>
      <p:sp>
        <p:nvSpPr>
          <p:cNvPr id="10" name="Google Shape;637;p39">
            <a:extLst>
              <a:ext uri="{FF2B5EF4-FFF2-40B4-BE49-F238E27FC236}">
                <a16:creationId xmlns:a16="http://schemas.microsoft.com/office/drawing/2014/main" id="{44438E78-569F-E65C-DF3B-07362959F62A}"/>
              </a:ext>
            </a:extLst>
          </p:cNvPr>
          <p:cNvSpPr/>
          <p:nvPr/>
        </p:nvSpPr>
        <p:spPr>
          <a:xfrm>
            <a:off x="1879167" y="4014448"/>
            <a:ext cx="5688000" cy="468088"/>
          </a:xfrm>
          <a:prstGeom prst="rect">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dirty="0">
                <a:solidFill>
                  <a:schemeClr val="lt1"/>
                </a:solidFill>
                <a:latin typeface="Montserrat"/>
                <a:ea typeface="Montserrat"/>
                <a:cs typeface="Montserrat"/>
                <a:sym typeface="Montserrat"/>
              </a:rPr>
              <a:t>Building a key-recovery attack is still non-trivial.</a:t>
            </a:r>
            <a:endParaRPr sz="1800" dirty="0">
              <a:solidFill>
                <a:schemeClr val="lt1"/>
              </a:solidFill>
              <a:latin typeface="Montserrat"/>
              <a:ea typeface="Montserrat"/>
              <a:cs typeface="Montserrat"/>
              <a:sym typeface="Montserrat"/>
            </a:endParaRPr>
          </a:p>
        </p:txBody>
      </p:sp>
      <p:sp>
        <p:nvSpPr>
          <p:cNvPr id="13" name="Google Shape;637;p39">
            <a:extLst>
              <a:ext uri="{FF2B5EF4-FFF2-40B4-BE49-F238E27FC236}">
                <a16:creationId xmlns:a16="http://schemas.microsoft.com/office/drawing/2014/main" id="{8B3F083A-6B3E-650C-05AA-3AB271E0DF1C}"/>
              </a:ext>
            </a:extLst>
          </p:cNvPr>
          <p:cNvSpPr/>
          <p:nvPr/>
        </p:nvSpPr>
        <p:spPr>
          <a:xfrm>
            <a:off x="1865132" y="4014537"/>
            <a:ext cx="5690213" cy="464551"/>
          </a:xfrm>
          <a:prstGeom prst="rect">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solidFill>
                  <a:schemeClr val="lt1"/>
                </a:solidFill>
                <a:latin typeface="Montserrat"/>
                <a:ea typeface="Montserrat"/>
                <a:cs typeface="Montserrat"/>
                <a:sym typeface="Montserrat"/>
              </a:rPr>
              <a:t>AES-ECB is clearly a bad choice.</a:t>
            </a:r>
          </a:p>
        </p:txBody>
      </p:sp>
    </p:spTree>
    <p:extLst>
      <p:ext uri="{BB962C8B-B14F-4D97-AF65-F5344CB8AC3E}">
        <p14:creationId xmlns:p14="http://schemas.microsoft.com/office/powerpoint/2010/main" val="190330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4792 -0.01172 L 0.22725 -0.26388 " pathEditMode="relative" ptsTypes="AA">
                                      <p:cBhvr>
                                        <p:cTn id="6" dur="1000" fill="hold"/>
                                        <p:tgtEl>
                                          <p:spTgt spid="627"/>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1000" fill="hold"/>
                                        <p:tgtEl>
                                          <p:spTgt spid="627"/>
                                        </p:tgtEl>
                                      </p:cBhvr>
                                      <p:by x="60000" y="60000"/>
                                    </p:animScale>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39" name="Google Shape;602;p38">
            <a:extLst>
              <a:ext uri="{FF2B5EF4-FFF2-40B4-BE49-F238E27FC236}">
                <a16:creationId xmlns:a16="http://schemas.microsoft.com/office/drawing/2014/main" id="{7AB5C231-B7D1-6836-C4AF-6884C162F808}"/>
              </a:ext>
            </a:extLst>
          </p:cNvPr>
          <p:cNvSpPr/>
          <p:nvPr/>
        </p:nvSpPr>
        <p:spPr>
          <a:xfrm>
            <a:off x="4303058" y="3385149"/>
            <a:ext cx="396158" cy="216216"/>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4;p38">
            <a:extLst>
              <a:ext uri="{FF2B5EF4-FFF2-40B4-BE49-F238E27FC236}">
                <a16:creationId xmlns:a16="http://schemas.microsoft.com/office/drawing/2014/main" id="{9A024820-B822-CC46-6875-359182EA6565}"/>
              </a:ext>
            </a:extLst>
          </p:cNvPr>
          <p:cNvSpPr/>
          <p:nvPr/>
        </p:nvSpPr>
        <p:spPr>
          <a:xfrm>
            <a:off x="3370217" y="2703445"/>
            <a:ext cx="2229394" cy="341985"/>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 name="Group 624">
            <a:extLst>
              <a:ext uri="{FF2B5EF4-FFF2-40B4-BE49-F238E27FC236}">
                <a16:creationId xmlns:a16="http://schemas.microsoft.com/office/drawing/2014/main" id="{C11A5351-E093-D249-63BD-5D684CC0FCAA}"/>
              </a:ext>
            </a:extLst>
          </p:cNvPr>
          <p:cNvGrpSpPr/>
          <p:nvPr/>
        </p:nvGrpSpPr>
        <p:grpSpPr>
          <a:xfrm>
            <a:off x="1658825" y="1600706"/>
            <a:ext cx="6543425" cy="2095663"/>
            <a:chOff x="1658825" y="1600706"/>
            <a:chExt cx="6543425" cy="2095663"/>
          </a:xfrm>
        </p:grpSpPr>
        <p:grpSp>
          <p:nvGrpSpPr>
            <p:cNvPr id="601" name="Group 600">
              <a:extLst>
                <a:ext uri="{FF2B5EF4-FFF2-40B4-BE49-F238E27FC236}">
                  <a16:creationId xmlns:a16="http://schemas.microsoft.com/office/drawing/2014/main" id="{B0F8965E-BA35-4C31-5C45-6C2F5E32C76A}"/>
                </a:ext>
              </a:extLst>
            </p:cNvPr>
            <p:cNvGrpSpPr/>
            <p:nvPr/>
          </p:nvGrpSpPr>
          <p:grpSpPr>
            <a:xfrm>
              <a:off x="2915342" y="2094360"/>
              <a:ext cx="3075000" cy="449446"/>
              <a:chOff x="2915342" y="2723395"/>
              <a:chExt cx="3075000" cy="449446"/>
            </a:xfrm>
          </p:grpSpPr>
          <p:cxnSp>
            <p:nvCxnSpPr>
              <p:cNvPr id="619" name="Google Shape;662;p39">
                <a:extLst>
                  <a:ext uri="{FF2B5EF4-FFF2-40B4-BE49-F238E27FC236}">
                    <a16:creationId xmlns:a16="http://schemas.microsoft.com/office/drawing/2014/main" id="{C1AAF231-5BA2-FCBB-198B-2A70F7F16A91}"/>
                  </a:ext>
                </a:extLst>
              </p:cNvPr>
              <p:cNvCxnSpPr/>
              <p:nvPr/>
            </p:nvCxnSpPr>
            <p:spPr>
              <a:xfrm>
                <a:off x="2915342" y="3151025"/>
                <a:ext cx="3075000" cy="0"/>
              </a:xfrm>
              <a:prstGeom prst="straightConnector1">
                <a:avLst/>
              </a:prstGeom>
              <a:noFill/>
              <a:ln w="9525" cap="flat" cmpd="sng">
                <a:solidFill>
                  <a:schemeClr val="dk1"/>
                </a:solidFill>
                <a:prstDash val="solid"/>
                <a:round/>
                <a:headEnd type="triangle" w="med" len="med"/>
                <a:tailEnd type="none" w="med" len="med"/>
              </a:ln>
            </p:spPr>
          </p:cxnSp>
          <p:grpSp>
            <p:nvGrpSpPr>
              <p:cNvPr id="620" name="Group 619">
                <a:extLst>
                  <a:ext uri="{FF2B5EF4-FFF2-40B4-BE49-F238E27FC236}">
                    <a16:creationId xmlns:a16="http://schemas.microsoft.com/office/drawing/2014/main" id="{87B1A60A-BBF0-E20E-18F2-67CCF2E9B2BF}"/>
                  </a:ext>
                </a:extLst>
              </p:cNvPr>
              <p:cNvGrpSpPr/>
              <p:nvPr/>
            </p:nvGrpSpPr>
            <p:grpSpPr>
              <a:xfrm>
                <a:off x="3189365" y="2723395"/>
                <a:ext cx="2640650" cy="449446"/>
                <a:chOff x="3189365" y="2723395"/>
                <a:chExt cx="2640650" cy="449446"/>
              </a:xfrm>
            </p:grpSpPr>
            <p:sp>
              <p:nvSpPr>
                <p:cNvPr id="621" name="Google Shape;585;p37">
                  <a:extLst>
                    <a:ext uri="{FF2B5EF4-FFF2-40B4-BE49-F238E27FC236}">
                      <a16:creationId xmlns:a16="http://schemas.microsoft.com/office/drawing/2014/main" id="{35D59DB5-5ED5-14E5-17B9-BBEA8629E6D0}"/>
                    </a:ext>
                  </a:extLst>
                </p:cNvPr>
                <p:cNvSpPr txBox="1"/>
                <p:nvPr/>
              </p:nvSpPr>
              <p:spPr>
                <a:xfrm>
                  <a:off x="3189365" y="2723395"/>
                  <a:ext cx="264065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AES-</a:t>
                  </a:r>
                  <a:r>
                    <a:rPr lang="en-GB" dirty="0" err="1">
                      <a:latin typeface="Courier New"/>
                      <a:ea typeface="Courier New"/>
                      <a:cs typeface="Courier New"/>
                      <a:sym typeface="Courier New"/>
                    </a:rPr>
                    <a:t>ECB.Enc</a:t>
                  </a:r>
                  <a:r>
                    <a:rPr lang="en-GB" dirty="0">
                      <a:latin typeface="Courier New"/>
                      <a:ea typeface="Courier New"/>
                      <a:cs typeface="Courier New"/>
                      <a:sym typeface="Courier New"/>
                    </a:rPr>
                    <a:t>  (     )</a:t>
                  </a:r>
                  <a:endParaRPr dirty="0">
                    <a:latin typeface="Courier New"/>
                    <a:ea typeface="Courier New"/>
                    <a:cs typeface="Courier New"/>
                    <a:sym typeface="Courier New"/>
                  </a:endParaRPr>
                </a:p>
              </p:txBody>
            </p:sp>
            <p:pic>
              <p:nvPicPr>
                <p:cNvPr id="622" name="Google Shape;392;p32">
                  <a:extLst>
                    <a:ext uri="{FF2B5EF4-FFF2-40B4-BE49-F238E27FC236}">
                      <a16:creationId xmlns:a16="http://schemas.microsoft.com/office/drawing/2014/main" id="{CDBA1347-F50C-1D88-51EE-CA536895A7E8}"/>
                    </a:ext>
                  </a:extLst>
                </p:cNvPr>
                <p:cNvPicPr preferRelativeResize="0"/>
                <p:nvPr/>
              </p:nvPicPr>
              <p:blipFill rotWithShape="1">
                <a:blip r:embed="rId3">
                  <a:alphaModFix/>
                </a:blip>
                <a:srcRect t="29621" b="38424"/>
                <a:stretch/>
              </p:blipFill>
              <p:spPr>
                <a:xfrm>
                  <a:off x="4446118" y="2964214"/>
                  <a:ext cx="259681" cy="89515"/>
                </a:xfrm>
                <a:prstGeom prst="rect">
                  <a:avLst/>
                </a:prstGeom>
                <a:noFill/>
                <a:ln>
                  <a:noFill/>
                </a:ln>
              </p:spPr>
            </p:pic>
            <p:pic>
              <p:nvPicPr>
                <p:cNvPr id="623" name="Google Shape;590;p37">
                  <a:extLst>
                    <a:ext uri="{FF2B5EF4-FFF2-40B4-BE49-F238E27FC236}">
                      <a16:creationId xmlns:a16="http://schemas.microsoft.com/office/drawing/2014/main" id="{B281F9E5-9349-7148-42E5-CA9A54F15DF3}"/>
                    </a:ext>
                  </a:extLst>
                </p:cNvPr>
                <p:cNvPicPr preferRelativeResize="0"/>
                <p:nvPr/>
              </p:nvPicPr>
              <p:blipFill>
                <a:blip r:embed="rId4">
                  <a:alphaModFix/>
                </a:blip>
                <a:stretch>
                  <a:fillRect/>
                </a:stretch>
              </p:blipFill>
              <p:spPr>
                <a:xfrm rot="19161809" flipH="1">
                  <a:off x="4789157" y="2827268"/>
                  <a:ext cx="250989" cy="250772"/>
                </a:xfrm>
                <a:prstGeom prst="rect">
                  <a:avLst/>
                </a:prstGeom>
                <a:noFill/>
                <a:ln>
                  <a:noFill/>
                </a:ln>
              </p:spPr>
            </p:pic>
            <p:sp>
              <p:nvSpPr>
                <p:cNvPr id="624" name="Google Shape;592;p37">
                  <a:extLst>
                    <a:ext uri="{FF2B5EF4-FFF2-40B4-BE49-F238E27FC236}">
                      <a16:creationId xmlns:a16="http://schemas.microsoft.com/office/drawing/2014/main" id="{E8D253EE-D958-6E2F-0E64-A281752984C4}"/>
                    </a:ext>
                  </a:extLst>
                </p:cNvPr>
                <p:cNvSpPr txBox="1"/>
                <p:nvPr/>
              </p:nvSpPr>
              <p:spPr>
                <a:xfrm>
                  <a:off x="4843261" y="2865041"/>
                  <a:ext cx="54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RSA </a:t>
                  </a:r>
                  <a:r>
                    <a:rPr lang="en-GB" sz="800" dirty="0" err="1">
                      <a:latin typeface="Montserrat Medium"/>
                      <a:ea typeface="Montserrat Medium"/>
                      <a:cs typeface="Montserrat Medium"/>
                      <a:sym typeface="Montserrat Medium"/>
                    </a:rPr>
                    <a:t>sk</a:t>
                  </a:r>
                  <a:endParaRPr sz="800" dirty="0">
                    <a:latin typeface="Montserrat Medium"/>
                    <a:ea typeface="Montserrat Medium"/>
                    <a:cs typeface="Montserrat Medium"/>
                    <a:sym typeface="Montserrat Medium"/>
                  </a:endParaRPr>
                </a:p>
              </p:txBody>
            </p:sp>
          </p:grpSp>
        </p:grpSp>
        <p:grpSp>
          <p:nvGrpSpPr>
            <p:cNvPr id="602" name="Group 601">
              <a:extLst>
                <a:ext uri="{FF2B5EF4-FFF2-40B4-BE49-F238E27FC236}">
                  <a16:creationId xmlns:a16="http://schemas.microsoft.com/office/drawing/2014/main" id="{3BD6416D-B617-9CBE-34CF-9843E85C999F}"/>
                </a:ext>
              </a:extLst>
            </p:cNvPr>
            <p:cNvGrpSpPr/>
            <p:nvPr/>
          </p:nvGrpSpPr>
          <p:grpSpPr>
            <a:xfrm>
              <a:off x="2915342" y="2602554"/>
              <a:ext cx="3075000" cy="540688"/>
              <a:chOff x="2915342" y="1995903"/>
              <a:chExt cx="3075000" cy="540688"/>
            </a:xfrm>
          </p:grpSpPr>
          <p:cxnSp>
            <p:nvCxnSpPr>
              <p:cNvPr id="613" name="Google Shape;663;p39">
                <a:extLst>
                  <a:ext uri="{FF2B5EF4-FFF2-40B4-BE49-F238E27FC236}">
                    <a16:creationId xmlns:a16="http://schemas.microsoft.com/office/drawing/2014/main" id="{F720FFF4-93FF-A490-EC08-DFB7BA569307}"/>
                  </a:ext>
                </a:extLst>
              </p:cNvPr>
              <p:cNvCxnSpPr/>
              <p:nvPr/>
            </p:nvCxnSpPr>
            <p:spPr>
              <a:xfrm>
                <a:off x="2915342" y="2480292"/>
                <a:ext cx="3075000" cy="0"/>
              </a:xfrm>
              <a:prstGeom prst="straightConnector1">
                <a:avLst/>
              </a:prstGeom>
              <a:noFill/>
              <a:ln w="9525" cap="flat" cmpd="sng">
                <a:solidFill>
                  <a:schemeClr val="dk1"/>
                </a:solidFill>
                <a:prstDash val="solid"/>
                <a:round/>
                <a:headEnd type="triangle" w="med" len="med"/>
                <a:tailEnd type="none" w="med" len="med"/>
              </a:ln>
            </p:spPr>
          </p:cxnSp>
          <p:grpSp>
            <p:nvGrpSpPr>
              <p:cNvPr id="614" name="Group 613">
                <a:extLst>
                  <a:ext uri="{FF2B5EF4-FFF2-40B4-BE49-F238E27FC236}">
                    <a16:creationId xmlns:a16="http://schemas.microsoft.com/office/drawing/2014/main" id="{D1FBA5E6-A1AF-046D-7366-29B09FC4B4C5}"/>
                  </a:ext>
                </a:extLst>
              </p:cNvPr>
              <p:cNvGrpSpPr/>
              <p:nvPr/>
            </p:nvGrpSpPr>
            <p:grpSpPr>
              <a:xfrm>
                <a:off x="3294368" y="1995903"/>
                <a:ext cx="2494087" cy="540688"/>
                <a:chOff x="3402387" y="1997261"/>
                <a:chExt cx="2494087" cy="540688"/>
              </a:xfrm>
            </p:grpSpPr>
            <p:sp>
              <p:nvSpPr>
                <p:cNvPr id="615" name="Google Shape;579;p37">
                  <a:extLst>
                    <a:ext uri="{FF2B5EF4-FFF2-40B4-BE49-F238E27FC236}">
                      <a16:creationId xmlns:a16="http://schemas.microsoft.com/office/drawing/2014/main" id="{74BBBC34-CF3D-261D-3893-AB3C5A652F5F}"/>
                    </a:ext>
                  </a:extLst>
                </p:cNvPr>
                <p:cNvSpPr txBox="1"/>
                <p:nvPr/>
              </p:nvSpPr>
              <p:spPr>
                <a:xfrm>
                  <a:off x="3402387" y="1997261"/>
                  <a:ext cx="2494087"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err="1">
                      <a:latin typeface="Courier New"/>
                      <a:ea typeface="Courier New"/>
                      <a:cs typeface="Courier New"/>
                      <a:sym typeface="Courier New"/>
                    </a:rPr>
                    <a:t>RSA.Enc</a:t>
                  </a:r>
                  <a:r>
                    <a:rPr lang="en-GB" dirty="0">
                      <a:latin typeface="Courier New"/>
                      <a:ea typeface="Courier New"/>
                      <a:cs typeface="Courier New"/>
                      <a:sym typeface="Courier New"/>
                    </a:rPr>
                    <a:t>    (pad(SID))</a:t>
                  </a:r>
                  <a:endParaRPr dirty="0">
                    <a:latin typeface="Courier New"/>
                    <a:ea typeface="Courier New"/>
                    <a:cs typeface="Courier New"/>
                    <a:sym typeface="Courier New"/>
                  </a:endParaRPr>
                </a:p>
              </p:txBody>
            </p:sp>
            <p:grpSp>
              <p:nvGrpSpPr>
                <p:cNvPr id="616" name="Google Shape;580;p37">
                  <a:extLst>
                    <a:ext uri="{FF2B5EF4-FFF2-40B4-BE49-F238E27FC236}">
                      <a16:creationId xmlns:a16="http://schemas.microsoft.com/office/drawing/2014/main" id="{57294D63-A1CD-9F5D-53BD-062E4517DC77}"/>
                    </a:ext>
                  </a:extLst>
                </p:cNvPr>
                <p:cNvGrpSpPr/>
                <p:nvPr/>
              </p:nvGrpSpPr>
              <p:grpSpPr>
                <a:xfrm>
                  <a:off x="4252169" y="2189515"/>
                  <a:ext cx="691702" cy="348434"/>
                  <a:chOff x="3905959" y="2194141"/>
                  <a:chExt cx="691702" cy="348434"/>
                </a:xfrm>
              </p:grpSpPr>
              <p:pic>
                <p:nvPicPr>
                  <p:cNvPr id="617" name="Google Shape;581;p37">
                    <a:extLst>
                      <a:ext uri="{FF2B5EF4-FFF2-40B4-BE49-F238E27FC236}">
                        <a16:creationId xmlns:a16="http://schemas.microsoft.com/office/drawing/2014/main" id="{0401FECF-FC92-87AD-712C-69E8389A08BE}"/>
                      </a:ext>
                    </a:extLst>
                  </p:cNvPr>
                  <p:cNvPicPr preferRelativeResize="0"/>
                  <p:nvPr/>
                </p:nvPicPr>
                <p:blipFill>
                  <a:blip r:embed="rId4">
                    <a:alphaModFix/>
                  </a:blip>
                  <a:stretch>
                    <a:fillRect/>
                  </a:stretch>
                </p:blipFill>
                <p:spPr>
                  <a:xfrm rot="19161809" flipH="1">
                    <a:off x="3905959" y="2194141"/>
                    <a:ext cx="250989" cy="250772"/>
                  </a:xfrm>
                  <a:prstGeom prst="rect">
                    <a:avLst/>
                  </a:prstGeom>
                  <a:noFill/>
                  <a:ln>
                    <a:noFill/>
                  </a:ln>
                </p:spPr>
              </p:pic>
              <p:sp>
                <p:nvSpPr>
                  <p:cNvPr id="618" name="Google Shape;583;p37">
                    <a:extLst>
                      <a:ext uri="{FF2B5EF4-FFF2-40B4-BE49-F238E27FC236}">
                        <a16:creationId xmlns:a16="http://schemas.microsoft.com/office/drawing/2014/main" id="{09D0EA26-3FB2-A27C-5A79-0E0F4385807C}"/>
                      </a:ext>
                    </a:extLst>
                  </p:cNvPr>
                  <p:cNvSpPr txBox="1"/>
                  <p:nvPr/>
                </p:nvSpPr>
                <p:spPr>
                  <a:xfrm>
                    <a:off x="3956688" y="2234829"/>
                    <a:ext cx="640973"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RSA pk</a:t>
                    </a:r>
                    <a:endParaRPr sz="800" dirty="0">
                      <a:latin typeface="Montserrat Medium"/>
                      <a:ea typeface="Montserrat Medium"/>
                      <a:cs typeface="Montserrat Medium"/>
                      <a:sym typeface="Montserrat Medium"/>
                    </a:endParaRPr>
                  </a:p>
                </p:txBody>
              </p:sp>
            </p:grpSp>
          </p:grpSp>
        </p:grpSp>
        <p:pic>
          <p:nvPicPr>
            <p:cNvPr id="603" name="Google Shape;643;p39">
              <a:extLst>
                <a:ext uri="{FF2B5EF4-FFF2-40B4-BE49-F238E27FC236}">
                  <a16:creationId xmlns:a16="http://schemas.microsoft.com/office/drawing/2014/main" id="{A65165F9-CEA2-0E09-0039-E4ED4152C431}"/>
                </a:ext>
              </a:extLst>
            </p:cNvPr>
            <p:cNvPicPr preferRelativeResize="0"/>
            <p:nvPr/>
          </p:nvPicPr>
          <p:blipFill rotWithShape="1">
            <a:blip r:embed="rId5">
              <a:alphaModFix/>
            </a:blip>
            <a:srcRect l="1170" r="-1169" b="22684"/>
            <a:stretch/>
          </p:blipFill>
          <p:spPr>
            <a:xfrm>
              <a:off x="6074150" y="1901437"/>
              <a:ext cx="2128100" cy="1645425"/>
            </a:xfrm>
            <a:prstGeom prst="rect">
              <a:avLst/>
            </a:prstGeom>
            <a:noFill/>
            <a:ln>
              <a:noFill/>
            </a:ln>
          </p:spPr>
        </p:pic>
        <p:grpSp>
          <p:nvGrpSpPr>
            <p:cNvPr id="604" name="Google Shape;644;p39">
              <a:extLst>
                <a:ext uri="{FF2B5EF4-FFF2-40B4-BE49-F238E27FC236}">
                  <a16:creationId xmlns:a16="http://schemas.microsoft.com/office/drawing/2014/main" id="{454DE576-7623-E402-49F5-1E7A97DAA912}"/>
                </a:ext>
              </a:extLst>
            </p:cNvPr>
            <p:cNvGrpSpPr/>
            <p:nvPr/>
          </p:nvGrpSpPr>
          <p:grpSpPr>
            <a:xfrm>
              <a:off x="1658825" y="2241550"/>
              <a:ext cx="707700" cy="1216075"/>
              <a:chOff x="966025" y="1580925"/>
              <a:chExt cx="707700" cy="1216075"/>
            </a:xfrm>
          </p:grpSpPr>
          <p:sp>
            <p:nvSpPr>
              <p:cNvPr id="611" name="Google Shape;645;p39">
                <a:extLst>
                  <a:ext uri="{FF2B5EF4-FFF2-40B4-BE49-F238E27FC236}">
                    <a16:creationId xmlns:a16="http://schemas.microsoft.com/office/drawing/2014/main" id="{533997C0-70D1-57DA-584A-3C515F1B410E}"/>
                  </a:ext>
                </a:extLst>
              </p:cNvPr>
              <p:cNvSpPr/>
              <p:nvPr/>
            </p:nvSpPr>
            <p:spPr>
              <a:xfrm rot="-5400000">
                <a:off x="876325" y="1999600"/>
                <a:ext cx="887100" cy="707700"/>
              </a:xfrm>
              <a:prstGeom prst="flowChartDelay">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46;p39">
                <a:extLst>
                  <a:ext uri="{FF2B5EF4-FFF2-40B4-BE49-F238E27FC236}">
                    <a16:creationId xmlns:a16="http://schemas.microsoft.com/office/drawing/2014/main" id="{B4951118-2109-9014-ECC5-16BC28995804}"/>
                  </a:ext>
                </a:extLst>
              </p:cNvPr>
              <p:cNvSpPr/>
              <p:nvPr/>
            </p:nvSpPr>
            <p:spPr>
              <a:xfrm>
                <a:off x="1045525" y="1580925"/>
                <a:ext cx="548700" cy="5487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roup 604">
              <a:extLst>
                <a:ext uri="{FF2B5EF4-FFF2-40B4-BE49-F238E27FC236}">
                  <a16:creationId xmlns:a16="http://schemas.microsoft.com/office/drawing/2014/main" id="{EE62C793-6015-501A-1698-C47CBC622E49}"/>
                </a:ext>
              </a:extLst>
            </p:cNvPr>
            <p:cNvGrpSpPr/>
            <p:nvPr/>
          </p:nvGrpSpPr>
          <p:grpSpPr>
            <a:xfrm>
              <a:off x="2915342" y="3296169"/>
              <a:ext cx="3075000" cy="400200"/>
              <a:chOff x="2915342" y="3296169"/>
              <a:chExt cx="3075000" cy="400200"/>
            </a:xfrm>
          </p:grpSpPr>
          <p:sp>
            <p:nvSpPr>
              <p:cNvPr id="609" name="Google Shape;641;p39">
                <a:extLst>
                  <a:ext uri="{FF2B5EF4-FFF2-40B4-BE49-F238E27FC236}">
                    <a16:creationId xmlns:a16="http://schemas.microsoft.com/office/drawing/2014/main" id="{A4F41833-8DBB-5616-E93F-54C954A1D0E5}"/>
                  </a:ext>
                </a:extLst>
              </p:cNvPr>
              <p:cNvSpPr txBox="1"/>
              <p:nvPr/>
            </p:nvSpPr>
            <p:spPr>
              <a:xfrm>
                <a:off x="3224400" y="3296169"/>
                <a:ext cx="254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latin typeface="Courier New"/>
                    <a:ea typeface="Courier New"/>
                    <a:cs typeface="Courier New"/>
                    <a:sym typeface="Courier New"/>
                  </a:rPr>
                  <a:t>SID</a:t>
                </a:r>
                <a:endParaRPr dirty="0"/>
              </a:p>
            </p:txBody>
          </p:sp>
          <p:cxnSp>
            <p:nvCxnSpPr>
              <p:cNvPr id="610" name="Google Shape;665;p39">
                <a:extLst>
                  <a:ext uri="{FF2B5EF4-FFF2-40B4-BE49-F238E27FC236}">
                    <a16:creationId xmlns:a16="http://schemas.microsoft.com/office/drawing/2014/main" id="{7908EB4D-7804-CE72-9105-B6AE6389168E}"/>
                  </a:ext>
                </a:extLst>
              </p:cNvPr>
              <p:cNvCxnSpPr/>
              <p:nvPr/>
            </p:nvCxnSpPr>
            <p:spPr>
              <a:xfrm>
                <a:off x="2915342" y="3625777"/>
                <a:ext cx="3075000" cy="0"/>
              </a:xfrm>
              <a:prstGeom prst="straightConnector1">
                <a:avLst/>
              </a:prstGeom>
              <a:noFill/>
              <a:ln w="9525" cap="flat" cmpd="sng">
                <a:solidFill>
                  <a:schemeClr val="dk1"/>
                </a:solidFill>
                <a:prstDash val="solid"/>
                <a:round/>
                <a:headEnd type="none" w="med" len="med"/>
                <a:tailEnd type="triangle" w="med" len="med"/>
              </a:ln>
            </p:spPr>
          </p:cxnSp>
        </p:grpSp>
        <p:grpSp>
          <p:nvGrpSpPr>
            <p:cNvPr id="606" name="Group 605">
              <a:extLst>
                <a:ext uri="{FF2B5EF4-FFF2-40B4-BE49-F238E27FC236}">
                  <a16:creationId xmlns:a16="http://schemas.microsoft.com/office/drawing/2014/main" id="{E8CAE5B1-3050-3A13-C1FD-46BCBE7C7C59}"/>
                </a:ext>
              </a:extLst>
            </p:cNvPr>
            <p:cNvGrpSpPr/>
            <p:nvPr/>
          </p:nvGrpSpPr>
          <p:grpSpPr>
            <a:xfrm>
              <a:off x="2915342" y="1600706"/>
              <a:ext cx="3075000" cy="400200"/>
              <a:chOff x="2915342" y="1600706"/>
              <a:chExt cx="3075000" cy="400200"/>
            </a:xfrm>
          </p:grpSpPr>
          <p:sp>
            <p:nvSpPr>
              <p:cNvPr id="607" name="Google Shape;642;p39">
                <a:extLst>
                  <a:ext uri="{FF2B5EF4-FFF2-40B4-BE49-F238E27FC236}">
                    <a16:creationId xmlns:a16="http://schemas.microsoft.com/office/drawing/2014/main" id="{0C536C3B-0383-6F78-01D2-41D6F79B3B4E}"/>
                  </a:ext>
                </a:extLst>
              </p:cNvPr>
              <p:cNvSpPr txBox="1"/>
              <p:nvPr/>
            </p:nvSpPr>
            <p:spPr>
              <a:xfrm>
                <a:off x="3170700" y="1600706"/>
                <a:ext cx="254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ourier New"/>
                    <a:ea typeface="Courier New"/>
                    <a:cs typeface="Courier New"/>
                    <a:sym typeface="Courier New"/>
                  </a:rPr>
                  <a:t>auth </a:t>
                </a:r>
                <a:r>
                  <a:rPr lang="en-GB" dirty="0" err="1">
                    <a:latin typeface="Courier New"/>
                    <a:ea typeface="Courier New"/>
                    <a:cs typeface="Courier New"/>
                    <a:sym typeface="Courier New"/>
                  </a:rPr>
                  <a:t>req</a:t>
                </a:r>
                <a:endParaRPr dirty="0">
                  <a:latin typeface="Courier New"/>
                  <a:ea typeface="Courier New"/>
                  <a:cs typeface="Courier New"/>
                  <a:sym typeface="Courier New"/>
                </a:endParaRPr>
              </a:p>
            </p:txBody>
          </p:sp>
          <p:cxnSp>
            <p:nvCxnSpPr>
              <p:cNvPr id="608" name="Google Shape;595;p37">
                <a:extLst>
                  <a:ext uri="{FF2B5EF4-FFF2-40B4-BE49-F238E27FC236}">
                    <a16:creationId xmlns:a16="http://schemas.microsoft.com/office/drawing/2014/main" id="{E6B0A2C3-E9E8-91BC-4562-26376EE9D5C3}"/>
                  </a:ext>
                </a:extLst>
              </p:cNvPr>
              <p:cNvCxnSpPr>
                <a:cxnSpLocks/>
              </p:cNvCxnSpPr>
              <p:nvPr/>
            </p:nvCxnSpPr>
            <p:spPr>
              <a:xfrm rot="10800000">
                <a:off x="2915342" y="1931825"/>
                <a:ext cx="3075000" cy="0"/>
              </a:xfrm>
              <a:prstGeom prst="straightConnector1">
                <a:avLst/>
              </a:prstGeom>
              <a:noFill/>
              <a:ln w="9525" cap="flat" cmpd="sng">
                <a:solidFill>
                  <a:schemeClr val="dk1"/>
                </a:solidFill>
                <a:prstDash val="solid"/>
                <a:round/>
                <a:headEnd type="triangle" w="med" len="med"/>
                <a:tailEnd type="none" w="med" len="med"/>
              </a:ln>
            </p:spPr>
          </p:cxnSp>
        </p:grpSp>
      </p:grpSp>
      <p:sp>
        <p:nvSpPr>
          <p:cNvPr id="629" name="Google Shape;62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GB" dirty="0">
                <a:solidFill>
                  <a:schemeClr val="accent1"/>
                </a:solidFill>
              </a:rPr>
              <a:t>Attack 1:</a:t>
            </a:r>
            <a:r>
              <a:rPr lang="en-GB" dirty="0"/>
              <a:t> RSA key recovery</a:t>
            </a:r>
            <a:r>
              <a:rPr lang="en-GB" baseline="30000" dirty="0"/>
              <a:t>*</a:t>
            </a:r>
            <a:endParaRPr dirty="0"/>
          </a:p>
        </p:txBody>
      </p:sp>
      <p:sp>
        <p:nvSpPr>
          <p:cNvPr id="630" name="Google Shape;630;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19</a:t>
            </a:fld>
            <a:endParaRPr>
              <a:solidFill>
                <a:schemeClr val="dk2"/>
              </a:solidFill>
            </a:endParaRPr>
          </a:p>
        </p:txBody>
      </p:sp>
      <p:sp>
        <p:nvSpPr>
          <p:cNvPr id="8" name="Google Shape;597;p37">
            <a:extLst>
              <a:ext uri="{FF2B5EF4-FFF2-40B4-BE49-F238E27FC236}">
                <a16:creationId xmlns:a16="http://schemas.microsoft.com/office/drawing/2014/main" id="{3C3F57BB-7F30-EA56-502C-BF07907078D9}"/>
              </a:ext>
            </a:extLst>
          </p:cNvPr>
          <p:cNvSpPr txBox="1">
            <a:spLocks/>
          </p:cNvSpPr>
          <p:nvPr/>
        </p:nvSpPr>
        <p:spPr>
          <a:xfrm>
            <a:off x="321625" y="1152475"/>
            <a:ext cx="8058300" cy="6303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200"/>
              </a:spcAft>
              <a:buFont typeface="Montserrat"/>
              <a:buNone/>
            </a:pPr>
            <a:r>
              <a:rPr lang="en-GB" sz="1600" dirty="0"/>
              <a:t>MEGA's user authentication:</a:t>
            </a:r>
          </a:p>
        </p:txBody>
      </p:sp>
      <p:sp>
        <p:nvSpPr>
          <p:cNvPr id="40" name="TextBox 39">
            <a:extLst>
              <a:ext uri="{FF2B5EF4-FFF2-40B4-BE49-F238E27FC236}">
                <a16:creationId xmlns:a16="http://schemas.microsoft.com/office/drawing/2014/main" id="{858DB5F4-4F6D-F251-F222-65A04389C18D}"/>
              </a:ext>
            </a:extLst>
          </p:cNvPr>
          <p:cNvSpPr txBox="1"/>
          <p:nvPr/>
        </p:nvSpPr>
        <p:spPr>
          <a:xfrm>
            <a:off x="311700" y="4743837"/>
            <a:ext cx="3699777" cy="230832"/>
          </a:xfrm>
          <a:prstGeom prst="rect">
            <a:avLst/>
          </a:prstGeom>
          <a:noFill/>
        </p:spPr>
        <p:txBody>
          <a:bodyPr wrap="square" rtlCol="0">
            <a:spAutoFit/>
          </a:bodyPr>
          <a:lstStyle/>
          <a:p>
            <a:r>
              <a:rPr lang="en-US" sz="900" dirty="0">
                <a:solidFill>
                  <a:schemeClr val="dk2"/>
                </a:solidFill>
                <a:latin typeface="Montserrat"/>
                <a:sym typeface="Montserrat"/>
              </a:rPr>
              <a:t>*strongly simplified</a:t>
            </a:r>
          </a:p>
        </p:txBody>
      </p:sp>
      <p:sp>
        <p:nvSpPr>
          <p:cNvPr id="50" name="Google Shape;637;p39">
            <a:extLst>
              <a:ext uri="{FF2B5EF4-FFF2-40B4-BE49-F238E27FC236}">
                <a16:creationId xmlns:a16="http://schemas.microsoft.com/office/drawing/2014/main" id="{AEE7530C-4F75-B1D7-F9C3-A154693E5C8C}"/>
              </a:ext>
            </a:extLst>
          </p:cNvPr>
          <p:cNvSpPr/>
          <p:nvPr/>
        </p:nvSpPr>
        <p:spPr>
          <a:xfrm>
            <a:off x="1865131" y="4014537"/>
            <a:ext cx="5688000" cy="468088"/>
          </a:xfrm>
          <a:prstGeom prst="rect">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solidFill>
                  <a:schemeClr val="lt1"/>
                </a:solidFill>
                <a:latin typeface="Montserrat"/>
                <a:ea typeface="Montserrat"/>
                <a:cs typeface="Montserrat"/>
                <a:sym typeface="Montserrat"/>
              </a:rPr>
              <a:t>Partial decryption oracle for chosen SID!</a:t>
            </a:r>
          </a:p>
        </p:txBody>
      </p:sp>
      <p:pic>
        <p:nvPicPr>
          <p:cNvPr id="598" name="Picture 597">
            <a:extLst>
              <a:ext uri="{FF2B5EF4-FFF2-40B4-BE49-F238E27FC236}">
                <a16:creationId xmlns:a16="http://schemas.microsoft.com/office/drawing/2014/main" id="{6FAB717F-51B7-6D80-7FC9-B77FEC07DE60}"/>
              </a:ext>
            </a:extLst>
          </p:cNvPr>
          <p:cNvPicPr>
            <a:picLocks noChangeAspect="1"/>
          </p:cNvPicPr>
          <p:nvPr/>
        </p:nvPicPr>
        <p:blipFill>
          <a:blip r:embed="rId6"/>
          <a:stretch>
            <a:fillRect/>
          </a:stretch>
        </p:blipFill>
        <p:spPr>
          <a:xfrm>
            <a:off x="5051147" y="686312"/>
            <a:ext cx="3934153" cy="127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598"/>
                                        </p:tgtEl>
                                      </p:cBhvr>
                                      <p:by x="166000" y="166000"/>
                                    </p:animScale>
                                  </p:childTnLst>
                                </p:cTn>
                              </p:par>
                              <p:par>
                                <p:cTn id="7" presetID="0" presetClass="path" presetSubtype="0" fill="hold" nodeType="withEffect">
                                  <p:stCondLst>
                                    <p:cond delay="0"/>
                                  </p:stCondLst>
                                  <p:childTnLst>
                                    <p:animMotion origin="layout" path="M 0.01389 -0.01235 L -0.23211 0.26389 " pathEditMode="relative" rAng="0" ptsTypes="AA">
                                      <p:cBhvr>
                                        <p:cTn id="8" dur="1000" fill="hold"/>
                                        <p:tgtEl>
                                          <p:spTgt spid="598"/>
                                        </p:tgtEl>
                                        <p:attrNameLst>
                                          <p:attrName>ppt_x</p:attrName>
                                          <p:attrName>ppt_y</p:attrName>
                                        </p:attrNameLst>
                                      </p:cBhvr>
                                      <p:rCtr x="-12309" y="13796"/>
                                    </p:animMotion>
                                  </p:childTnLst>
                                </p:cTn>
                              </p:par>
                            </p:childTnLst>
                          </p:cTn>
                        </p:par>
                        <p:par>
                          <p:cTn id="9" fill="hold">
                            <p:stCondLst>
                              <p:cond delay="1000"/>
                            </p:stCondLst>
                            <p:childTnLst>
                              <p:par>
                                <p:cTn id="10" presetID="1" presetClass="exit" presetSubtype="0" fill="hold" nodeType="afterEffect">
                                  <p:stCondLst>
                                    <p:cond delay="0"/>
                                  </p:stCondLst>
                                  <p:childTnLst>
                                    <p:set>
                                      <p:cBhvr>
                                        <p:cTn id="11" dur="1" fill="hold">
                                          <p:stCondLst>
                                            <p:cond delay="0"/>
                                          </p:stCondLst>
                                        </p:cTn>
                                        <p:tgtEl>
                                          <p:spTgt spid="59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6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Cloud storage, for better </a:t>
            </a:r>
            <a:r>
              <a:rPr lang="en-GB">
                <a:solidFill>
                  <a:schemeClr val="accent1"/>
                </a:solidFill>
              </a:rPr>
              <a:t>and for worse</a:t>
            </a:r>
            <a:endParaRPr>
              <a:solidFill>
                <a:schemeClr val="accent1"/>
              </a:solidFill>
            </a:endParaRPr>
          </a:p>
        </p:txBody>
      </p:sp>
      <p:sp>
        <p:nvSpPr>
          <p:cNvPr id="96" name="Google Shape;96;p19"/>
          <p:cNvSpPr txBox="1">
            <a:spLocks noGrp="1"/>
          </p:cNvSpPr>
          <p:nvPr>
            <p:ph type="body" idx="1"/>
          </p:nvPr>
        </p:nvSpPr>
        <p:spPr>
          <a:xfrm>
            <a:off x="550225" y="1152475"/>
            <a:ext cx="4944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dk1"/>
                </a:solidFill>
              </a:rPr>
              <a:t>Advantages</a:t>
            </a:r>
          </a:p>
          <a:p>
            <a:pPr lvl="0">
              <a:spcBef>
                <a:spcPts val="1200"/>
              </a:spcBef>
              <a:buClr>
                <a:srgbClr val="38761D"/>
              </a:buClr>
              <a:buChar char="+"/>
            </a:pPr>
            <a:r>
              <a:rPr lang="en-US" dirty="0"/>
              <a:t>Outsource storage</a:t>
            </a:r>
          </a:p>
          <a:p>
            <a:pPr lvl="0">
              <a:buClr>
                <a:srgbClr val="38761D"/>
              </a:buClr>
              <a:buChar char="+"/>
            </a:pPr>
            <a:r>
              <a:rPr lang="en-US" dirty="0"/>
              <a:t>Easy file access and back-up</a:t>
            </a:r>
          </a:p>
          <a:p>
            <a:pPr lvl="0">
              <a:buClr>
                <a:srgbClr val="38761D"/>
              </a:buClr>
              <a:buChar char="+"/>
            </a:pPr>
            <a:r>
              <a:rPr lang="en-US" dirty="0"/>
              <a:t>Sharing and collaboration</a:t>
            </a:r>
            <a:br>
              <a:rPr lang="en-US" dirty="0"/>
            </a:br>
            <a:endParaRPr lang="en-GB" dirty="0">
              <a:solidFill>
                <a:schemeClr val="dk1"/>
              </a:solidFill>
            </a:endParaRPr>
          </a:p>
          <a:p>
            <a:pPr marL="0" indent="0">
              <a:buNone/>
            </a:pPr>
            <a:r>
              <a:rPr lang="en-GB" dirty="0">
                <a:solidFill>
                  <a:schemeClr val="dk1"/>
                </a:solidFill>
              </a:rPr>
              <a:t>and disadvantages…</a:t>
            </a:r>
            <a:endParaRPr dirty="0">
              <a:solidFill>
                <a:schemeClr val="dk1"/>
              </a:solidFill>
            </a:endParaRPr>
          </a:p>
          <a:p>
            <a:pPr marL="457200" lvl="0" indent="-342900" algn="l" rtl="0">
              <a:spcBef>
                <a:spcPts val="0"/>
              </a:spcBef>
              <a:spcAft>
                <a:spcPts val="0"/>
              </a:spcAft>
              <a:buClr>
                <a:schemeClr val="accent1"/>
              </a:buClr>
              <a:buSzPts val="1800"/>
              <a:buChar char="-"/>
            </a:pPr>
            <a:r>
              <a:rPr lang="en-GB" dirty="0"/>
              <a:t>Privacy</a:t>
            </a:r>
            <a:endParaRPr dirty="0"/>
          </a:p>
        </p:txBody>
      </p:sp>
      <p:sp>
        <p:nvSpPr>
          <p:cNvPr id="97" name="Google Shape;9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a:t>
            </a:fld>
            <a:endParaRPr/>
          </a:p>
        </p:txBody>
      </p:sp>
      <p:pic>
        <p:nvPicPr>
          <p:cNvPr id="100" name="Google Shape;100;p19"/>
          <p:cNvPicPr preferRelativeResize="0"/>
          <p:nvPr/>
        </p:nvPicPr>
        <p:blipFill rotWithShape="1">
          <a:blip r:embed="rId3">
            <a:alphaModFix/>
          </a:blip>
          <a:srcRect l="1170" r="-1169" b="22684"/>
          <a:stretch/>
        </p:blipFill>
        <p:spPr>
          <a:xfrm>
            <a:off x="5907976" y="844250"/>
            <a:ext cx="2128100" cy="1645425"/>
          </a:xfrm>
          <a:prstGeom prst="rect">
            <a:avLst/>
          </a:prstGeom>
          <a:noFill/>
          <a:ln>
            <a:noFill/>
          </a:ln>
        </p:spPr>
      </p:pic>
      <p:cxnSp>
        <p:nvCxnSpPr>
          <p:cNvPr id="101" name="Google Shape;101;p19"/>
          <p:cNvCxnSpPr>
            <a:cxnSpLocks/>
          </p:cNvCxnSpPr>
          <p:nvPr/>
        </p:nvCxnSpPr>
        <p:spPr>
          <a:xfrm flipV="1">
            <a:off x="5903887" y="2441100"/>
            <a:ext cx="543948" cy="666978"/>
          </a:xfrm>
          <a:prstGeom prst="straightConnector1">
            <a:avLst/>
          </a:prstGeom>
          <a:noFill/>
          <a:ln w="19050" cap="flat" cmpd="sng">
            <a:solidFill>
              <a:schemeClr val="dk1"/>
            </a:solidFill>
            <a:prstDash val="solid"/>
            <a:round/>
            <a:headEnd type="triangle" w="med" len="med"/>
            <a:tailEnd type="triangle" w="med" len="med"/>
          </a:ln>
        </p:spPr>
      </p:cxnSp>
      <p:cxnSp>
        <p:nvCxnSpPr>
          <p:cNvPr id="102" name="Google Shape;102;p19"/>
          <p:cNvCxnSpPr>
            <a:cxnSpLocks/>
          </p:cNvCxnSpPr>
          <p:nvPr/>
        </p:nvCxnSpPr>
        <p:spPr>
          <a:xfrm flipH="1" flipV="1">
            <a:off x="7229231" y="2441100"/>
            <a:ext cx="499713" cy="666978"/>
          </a:xfrm>
          <a:prstGeom prst="straightConnector1">
            <a:avLst/>
          </a:prstGeom>
          <a:noFill/>
          <a:ln w="19050" cap="flat" cmpd="sng">
            <a:solidFill>
              <a:schemeClr val="dk1"/>
            </a:solidFill>
            <a:prstDash val="solid"/>
            <a:round/>
            <a:headEnd type="triangle" w="med" len="med"/>
            <a:tailEnd type="triangle" w="med" len="med"/>
          </a:ln>
        </p:spPr>
      </p:cxnSp>
      <p:sp>
        <p:nvSpPr>
          <p:cNvPr id="107" name="Google Shape;107;p19"/>
          <p:cNvSpPr txBox="1"/>
          <p:nvPr/>
        </p:nvSpPr>
        <p:spPr>
          <a:xfrm>
            <a:off x="7174079" y="678705"/>
            <a:ext cx="13869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dirty="0">
                <a:latin typeface="Montserrat"/>
                <a:ea typeface="Montserrat"/>
                <a:cs typeface="Montserrat"/>
                <a:sym typeface="Montserrat"/>
              </a:rPr>
              <a:t>Key known to the cloud</a:t>
            </a:r>
            <a:endParaRPr sz="1200" dirty="0">
              <a:latin typeface="Montserrat"/>
              <a:ea typeface="Montserrat"/>
              <a:cs typeface="Montserrat"/>
              <a:sym typeface="Montserrat"/>
            </a:endParaRPr>
          </a:p>
        </p:txBody>
      </p:sp>
      <p:sp>
        <p:nvSpPr>
          <p:cNvPr id="108" name="Google Shape;108;p19"/>
          <p:cNvSpPr txBox="1"/>
          <p:nvPr/>
        </p:nvSpPr>
        <p:spPr>
          <a:xfrm>
            <a:off x="5067224" y="2205252"/>
            <a:ext cx="1454986"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latin typeface="Montserrat"/>
                <a:ea typeface="Montserrat"/>
                <a:cs typeface="Montserrat"/>
                <a:sym typeface="Montserrat"/>
              </a:rPr>
              <a:t>Secure channel (e.g. TLS)</a:t>
            </a:r>
            <a:endParaRPr sz="1200" dirty="0">
              <a:latin typeface="Montserrat"/>
              <a:ea typeface="Montserrat"/>
              <a:cs typeface="Montserrat"/>
              <a:sym typeface="Montserrat"/>
            </a:endParaRPr>
          </a:p>
        </p:txBody>
      </p:sp>
      <p:pic>
        <p:nvPicPr>
          <p:cNvPr id="109" name="Google Shape;109;p19"/>
          <p:cNvPicPr preferRelativeResize="0"/>
          <p:nvPr/>
        </p:nvPicPr>
        <p:blipFill rotWithShape="1">
          <a:blip r:embed="rId4">
            <a:alphaModFix/>
            <a:duotone>
              <a:schemeClr val="accent3">
                <a:shade val="45000"/>
                <a:satMod val="135000"/>
              </a:schemeClr>
              <a:prstClr val="white"/>
            </a:duotone>
          </a:blip>
          <a:srcRect l="22784" t="10015" r="21452" b="29249"/>
          <a:stretch/>
        </p:blipFill>
        <p:spPr>
          <a:xfrm rot="-2699915">
            <a:off x="6422781" y="1143163"/>
            <a:ext cx="351164" cy="382478"/>
          </a:xfrm>
          <a:prstGeom prst="rect">
            <a:avLst/>
          </a:prstGeom>
          <a:noFill/>
          <a:ln>
            <a:noFill/>
          </a:ln>
        </p:spPr>
      </p:pic>
      <p:pic>
        <p:nvPicPr>
          <p:cNvPr id="20" name="Graphic 19">
            <a:extLst>
              <a:ext uri="{FF2B5EF4-FFF2-40B4-BE49-F238E27FC236}">
                <a16:creationId xmlns:a16="http://schemas.microsoft.com/office/drawing/2014/main" id="{55BA742A-28B2-8950-58A9-FA6CC757552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36245" t="8388" r="37902" b="6511"/>
          <a:stretch/>
        </p:blipFill>
        <p:spPr>
          <a:xfrm>
            <a:off x="4755044" y="2713220"/>
            <a:ext cx="1271904" cy="2218307"/>
          </a:xfrm>
          <a:prstGeom prst="rect">
            <a:avLst/>
          </a:prstGeom>
        </p:spPr>
      </p:pic>
      <p:pic>
        <p:nvPicPr>
          <p:cNvPr id="31" name="Graphic 30" descr="Document with solid fill">
            <a:extLst>
              <a:ext uri="{FF2B5EF4-FFF2-40B4-BE49-F238E27FC236}">
                <a16:creationId xmlns:a16="http://schemas.microsoft.com/office/drawing/2014/main" id="{4EDDDE2E-222C-F6B0-2375-9A96FD2E4F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58397" y="3188112"/>
            <a:ext cx="426575" cy="426575"/>
          </a:xfrm>
          <a:prstGeom prst="rect">
            <a:avLst/>
          </a:prstGeom>
        </p:spPr>
      </p:pic>
      <p:grpSp>
        <p:nvGrpSpPr>
          <p:cNvPr id="73" name="Group 72">
            <a:extLst>
              <a:ext uri="{FF2B5EF4-FFF2-40B4-BE49-F238E27FC236}">
                <a16:creationId xmlns:a16="http://schemas.microsoft.com/office/drawing/2014/main" id="{8DCADCB9-0763-86FF-26E6-A389D3A5A75C}"/>
              </a:ext>
            </a:extLst>
          </p:cNvPr>
          <p:cNvGrpSpPr/>
          <p:nvPr/>
        </p:nvGrpSpPr>
        <p:grpSpPr>
          <a:xfrm>
            <a:off x="6143009" y="3379528"/>
            <a:ext cx="279521" cy="360329"/>
            <a:chOff x="6566684" y="3702385"/>
            <a:chExt cx="279521" cy="360329"/>
          </a:xfrm>
        </p:grpSpPr>
        <p:sp>
          <p:nvSpPr>
            <p:cNvPr id="72" name="Rectangle 71">
              <a:extLst>
                <a:ext uri="{FF2B5EF4-FFF2-40B4-BE49-F238E27FC236}">
                  <a16:creationId xmlns:a16="http://schemas.microsoft.com/office/drawing/2014/main" id="{7E6544C4-09FA-E77C-3439-26D1F54F2994}"/>
                </a:ext>
              </a:extLst>
            </p:cNvPr>
            <p:cNvSpPr/>
            <p:nvPr/>
          </p:nvSpPr>
          <p:spPr>
            <a:xfrm>
              <a:off x="6569030" y="3708886"/>
              <a:ext cx="276752" cy="353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descr="Document with solid fill">
              <a:extLst>
                <a:ext uri="{FF2B5EF4-FFF2-40B4-BE49-F238E27FC236}">
                  <a16:creationId xmlns:a16="http://schemas.microsoft.com/office/drawing/2014/main" id="{4F026658-61F6-3E8F-F499-DD9C58187AB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17551" t="7484" r="16923" b="8702"/>
            <a:stretch/>
          </p:blipFill>
          <p:spPr>
            <a:xfrm>
              <a:off x="6566684" y="3702385"/>
              <a:ext cx="279521" cy="357526"/>
            </a:xfrm>
            <a:prstGeom prst="rect">
              <a:avLst/>
            </a:prstGeom>
          </p:spPr>
        </p:pic>
      </p:grpSp>
      <p:pic>
        <p:nvPicPr>
          <p:cNvPr id="83" name="Graphic 82">
            <a:extLst>
              <a:ext uri="{FF2B5EF4-FFF2-40B4-BE49-F238E27FC236}">
                <a16:creationId xmlns:a16="http://schemas.microsoft.com/office/drawing/2014/main" id="{79D02DD5-BE24-F72E-8B92-2136D26C31A4}"/>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8360" t="7019" r="38771" b="5738"/>
          <a:stretch/>
        </p:blipFill>
        <p:spPr>
          <a:xfrm>
            <a:off x="7572865" y="2924779"/>
            <a:ext cx="975525" cy="1975865"/>
          </a:xfrm>
          <a:prstGeom prst="rect">
            <a:avLst/>
          </a:prstGeom>
        </p:spPr>
      </p:pic>
      <p:pic>
        <p:nvPicPr>
          <p:cNvPr id="86" name="Graphic 85" descr="Lock with solid fill">
            <a:extLst>
              <a:ext uri="{FF2B5EF4-FFF2-40B4-BE49-F238E27FC236}">
                <a16:creationId xmlns:a16="http://schemas.microsoft.com/office/drawing/2014/main" id="{CAC1A0AB-7E87-80EF-39FD-32CEC7A988F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34684" y="1178831"/>
            <a:ext cx="387795" cy="387795"/>
          </a:xfrm>
          <a:prstGeom prst="rect">
            <a:avLst/>
          </a:prstGeom>
        </p:spPr>
      </p:pic>
      <p:sp>
        <p:nvSpPr>
          <p:cNvPr id="2" name="Google Shape;107;p19">
            <a:extLst>
              <a:ext uri="{FF2B5EF4-FFF2-40B4-BE49-F238E27FC236}">
                <a16:creationId xmlns:a16="http://schemas.microsoft.com/office/drawing/2014/main" id="{6946C58B-D852-C1F0-438F-60512DB33F2E}"/>
              </a:ext>
            </a:extLst>
          </p:cNvPr>
          <p:cNvSpPr txBox="1"/>
          <p:nvPr/>
        </p:nvSpPr>
        <p:spPr>
          <a:xfrm>
            <a:off x="3672830" y="2696949"/>
            <a:ext cx="1386900"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dirty="0">
                <a:latin typeface="Montserrat"/>
                <a:ea typeface="Montserrat"/>
                <a:cs typeface="Montserrat"/>
                <a:sym typeface="Montserrat"/>
              </a:rPr>
              <a:t>Key known only to the user</a:t>
            </a:r>
            <a:endParaRPr sz="1200" dirty="0">
              <a:latin typeface="Montserrat"/>
              <a:ea typeface="Montserrat"/>
              <a:cs typeface="Montserrat"/>
              <a:sym typeface="Montserrat"/>
            </a:endParaRPr>
          </a:p>
        </p:txBody>
      </p:sp>
      <p:pic>
        <p:nvPicPr>
          <p:cNvPr id="3" name="Graphic 2" descr="Lock with solid fill">
            <a:extLst>
              <a:ext uri="{FF2B5EF4-FFF2-40B4-BE49-F238E27FC236}">
                <a16:creationId xmlns:a16="http://schemas.microsoft.com/office/drawing/2014/main" id="{8285AA01-08E2-C2AE-D505-E13E10636B3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30228" y="2498559"/>
            <a:ext cx="352541" cy="352541"/>
          </a:xfrm>
          <a:prstGeom prst="rect">
            <a:avLst/>
          </a:prstGeom>
        </p:spPr>
      </p:pic>
      <p:pic>
        <p:nvPicPr>
          <p:cNvPr id="5" name="Graphic 4" descr="Lock with solid fill">
            <a:extLst>
              <a:ext uri="{FF2B5EF4-FFF2-40B4-BE49-F238E27FC236}">
                <a16:creationId xmlns:a16="http://schemas.microsoft.com/office/drawing/2014/main" id="{379BE466-9F2D-BD4F-DE52-A788E0080C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60899" y="2499760"/>
            <a:ext cx="352541" cy="352541"/>
          </a:xfrm>
          <a:prstGeom prst="rect">
            <a:avLst/>
          </a:prstGeom>
        </p:spPr>
      </p:pic>
    </p:spTree>
    <p:extLst>
      <p:ext uri="{BB962C8B-B14F-4D97-AF65-F5344CB8AC3E}">
        <p14:creationId xmlns:p14="http://schemas.microsoft.com/office/powerpoint/2010/main" val="390464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2.77778E-6 4.69136E-6 L 0.18021 -0.37778 " pathEditMode="relative" rAng="0" ptsTypes="AA">
                                      <p:cBhvr>
                                        <p:cTn id="22" dur="2000" fill="hold"/>
                                        <p:tgtEl>
                                          <p:spTgt spid="73"/>
                                        </p:tgtEl>
                                        <p:attrNameLst>
                                          <p:attrName>ppt_x</p:attrName>
                                          <p:attrName>ppt_y</p:attrName>
                                        </p:attrNameLst>
                                      </p:cBhvr>
                                      <p:rCtr x="9010" y="-18889"/>
                                    </p:animMotion>
                                  </p:childTnLst>
                                </p:cTn>
                              </p:par>
                              <p:par>
                                <p:cTn id="23" presetID="56" presetClass="path" presetSubtype="0" accel="50000" decel="50000" fill="hold" nodeType="withEffect">
                                  <p:stCondLst>
                                    <p:cond delay="0"/>
                                  </p:stCondLst>
                                  <p:childTnLst>
                                    <p:animMotion origin="layout" path="M 3.61111E-6 -1.11111E-6 L 0.1809 -0.3892 " pathEditMode="relative" rAng="0" ptsTypes="AA">
                                      <p:cBhvr>
                                        <p:cTn id="24" dur="2000" fill="hold"/>
                                        <p:tgtEl>
                                          <p:spTgt spid="31"/>
                                        </p:tgtEl>
                                        <p:attrNameLst>
                                          <p:attrName>ppt_x</p:attrName>
                                          <p:attrName>ppt_y</p:attrName>
                                        </p:attrNameLst>
                                      </p:cBhvr>
                                      <p:rCtr x="9045" y="-19475"/>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6">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2.22222E-6 7.40741E-7 L -0.19792 0.38333 " pathEditMode="relative" rAng="0" ptsTypes="AA">
                                      <p:cBhvr>
                                        <p:cTn id="64" dur="2000" fill="hold"/>
                                        <p:tgtEl>
                                          <p:spTgt spid="109"/>
                                        </p:tgtEl>
                                        <p:attrNameLst>
                                          <p:attrName>ppt_x</p:attrName>
                                          <p:attrName>ppt_y</p:attrName>
                                        </p:attrNameLst>
                                      </p:cBhvr>
                                      <p:rCtr x="-9896" y="19167"/>
                                    </p:animMotion>
                                  </p:childTnLst>
                                </p:cTn>
                              </p:par>
                            </p:childTnLst>
                          </p:cTn>
                        </p:par>
                        <p:par>
                          <p:cTn id="65" fill="hold">
                            <p:stCondLst>
                              <p:cond delay="2000"/>
                            </p:stCondLst>
                            <p:childTnLst>
                              <p:par>
                                <p:cTn id="66" presetID="1" presetClass="entr" presetSubtype="0"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childTnLst>
                                </p:cTn>
                              </p:par>
                              <p:par>
                                <p:cTn id="68" presetID="1" presetClass="exit" presetSubtype="0" fill="hold" grpId="1" nodeType="withEffect">
                                  <p:stCondLst>
                                    <p:cond delay="0"/>
                                  </p:stCondLst>
                                  <p:childTnLst>
                                    <p:set>
                                      <p:cBhvr>
                                        <p:cTn id="69" dur="1" fill="hold">
                                          <p:stCondLst>
                                            <p:cond delay="0"/>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uiExpand="1" build="p"/>
      <p:bldP spid="107" grpId="0"/>
      <p:bldP spid="107" grpId="1"/>
      <p:bldP spid="10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3" name="Google Shape;673;p40"/>
          <p:cNvSpPr txBox="1">
            <a:spLocks noGrp="1"/>
          </p:cNvSpPr>
          <p:nvPr>
            <p:ph type="body" idx="1"/>
          </p:nvPr>
        </p:nvSpPr>
        <p:spPr>
          <a:xfrm>
            <a:off x="321625" y="1152475"/>
            <a:ext cx="8058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600" dirty="0"/>
              <a:t>MEGA's user authentication:</a:t>
            </a:r>
            <a:endParaRPr sz="1600" dirty="0"/>
          </a:p>
        </p:txBody>
      </p:sp>
      <p:grpSp>
        <p:nvGrpSpPr>
          <p:cNvPr id="54" name="Group 53">
            <a:extLst>
              <a:ext uri="{FF2B5EF4-FFF2-40B4-BE49-F238E27FC236}">
                <a16:creationId xmlns:a16="http://schemas.microsoft.com/office/drawing/2014/main" id="{4573940D-DEB4-6AEF-4D28-04B9D8663039}"/>
              </a:ext>
            </a:extLst>
          </p:cNvPr>
          <p:cNvGrpSpPr/>
          <p:nvPr/>
        </p:nvGrpSpPr>
        <p:grpSpPr>
          <a:xfrm>
            <a:off x="4260935" y="2710725"/>
            <a:ext cx="1257106" cy="889987"/>
            <a:chOff x="4260935" y="2710725"/>
            <a:chExt cx="1257106" cy="889987"/>
          </a:xfrm>
        </p:grpSpPr>
        <p:sp>
          <p:nvSpPr>
            <p:cNvPr id="44" name="Google Shape;674;p40">
              <a:extLst>
                <a:ext uri="{FF2B5EF4-FFF2-40B4-BE49-F238E27FC236}">
                  <a16:creationId xmlns:a16="http://schemas.microsoft.com/office/drawing/2014/main" id="{2BCDA033-55B4-9A6C-6AA7-EEDAA0D09FB5}"/>
                </a:ext>
              </a:extLst>
            </p:cNvPr>
            <p:cNvSpPr/>
            <p:nvPr/>
          </p:nvSpPr>
          <p:spPr>
            <a:xfrm>
              <a:off x="4646815" y="2710725"/>
              <a:ext cx="871226" cy="208400"/>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02;p38">
              <a:extLst>
                <a:ext uri="{FF2B5EF4-FFF2-40B4-BE49-F238E27FC236}">
                  <a16:creationId xmlns:a16="http://schemas.microsoft.com/office/drawing/2014/main" id="{7667EDE5-9182-E3A1-ABF2-67A66E7C9041}"/>
                </a:ext>
              </a:extLst>
            </p:cNvPr>
            <p:cNvSpPr/>
            <p:nvPr/>
          </p:nvSpPr>
          <p:spPr>
            <a:xfrm>
              <a:off x="4260935" y="3374967"/>
              <a:ext cx="471900" cy="225745"/>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602;p38">
            <a:extLst>
              <a:ext uri="{FF2B5EF4-FFF2-40B4-BE49-F238E27FC236}">
                <a16:creationId xmlns:a16="http://schemas.microsoft.com/office/drawing/2014/main" id="{0E445D3C-E506-E6A1-1987-A9ADF9E42777}"/>
              </a:ext>
            </a:extLst>
          </p:cNvPr>
          <p:cNvSpPr/>
          <p:nvPr/>
        </p:nvSpPr>
        <p:spPr>
          <a:xfrm>
            <a:off x="4751240" y="2204547"/>
            <a:ext cx="574881" cy="249545"/>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roup 14">
            <a:extLst>
              <a:ext uri="{FF2B5EF4-FFF2-40B4-BE49-F238E27FC236}">
                <a16:creationId xmlns:a16="http://schemas.microsoft.com/office/drawing/2014/main" id="{5E8B6B18-60CD-F7F6-F072-38F2503479F9}"/>
              </a:ext>
            </a:extLst>
          </p:cNvPr>
          <p:cNvGrpSpPr/>
          <p:nvPr/>
        </p:nvGrpSpPr>
        <p:grpSpPr>
          <a:xfrm>
            <a:off x="6074150" y="1901437"/>
            <a:ext cx="2128100" cy="1645425"/>
            <a:chOff x="6074150" y="1901437"/>
            <a:chExt cx="2128100" cy="1645425"/>
          </a:xfrm>
        </p:grpSpPr>
        <p:sp>
          <p:nvSpPr>
            <p:cNvPr id="9" name="Freeform: Shape 1">
              <a:extLst>
                <a:ext uri="{FF2B5EF4-FFF2-40B4-BE49-F238E27FC236}">
                  <a16:creationId xmlns:a16="http://schemas.microsoft.com/office/drawing/2014/main" id="{7C3EAF6D-BA24-40B3-10DA-10557F016837}"/>
                </a:ext>
              </a:extLst>
            </p:cNvPr>
            <p:cNvSpPr/>
            <p:nvPr/>
          </p:nvSpPr>
          <p:spPr>
            <a:xfrm rot="19490014">
              <a:off x="6393421" y="2119630"/>
              <a:ext cx="197145" cy="23732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Freeform: Shape 2">
              <a:extLst>
                <a:ext uri="{FF2B5EF4-FFF2-40B4-BE49-F238E27FC236}">
                  <a16:creationId xmlns:a16="http://schemas.microsoft.com/office/drawing/2014/main" id="{0242EF2C-C57E-5FEC-3740-BC4C68B80366}"/>
                </a:ext>
              </a:extLst>
            </p:cNvPr>
            <p:cNvSpPr/>
            <p:nvPr/>
          </p:nvSpPr>
          <p:spPr>
            <a:xfrm rot="12447697">
              <a:off x="7442712" y="2114094"/>
              <a:ext cx="197020" cy="281304"/>
            </a:xfrm>
            <a:custGeom>
              <a:avLst/>
              <a:gdLst>
                <a:gd name="connsiteX0" fmla="*/ 112958 w 112958"/>
                <a:gd name="connsiteY0" fmla="*/ 161281 h 161281"/>
                <a:gd name="connsiteX1" fmla="*/ 0 w 112958"/>
                <a:gd name="connsiteY1" fmla="*/ 53693 h 161281"/>
                <a:gd name="connsiteX2" fmla="*/ 8877 w 112958"/>
                <a:gd name="connsiteY2" fmla="*/ 11815 h 161281"/>
                <a:gd name="connsiteX3" fmla="*/ 17240 w 112958"/>
                <a:gd name="connsiteY3" fmla="*/ 0 h 161281"/>
                <a:gd name="connsiteX4" fmla="*/ 31989 w 112958"/>
                <a:gd name="connsiteY4" fmla="*/ 5554 h 161281"/>
                <a:gd name="connsiteX5" fmla="*/ 68631 w 112958"/>
                <a:gd name="connsiteY5" fmla="*/ 4665 h 161281"/>
                <a:gd name="connsiteX6" fmla="*/ 56479 w 112958"/>
                <a:gd name="connsiteY6" fmla="*/ 53693 h 161281"/>
                <a:gd name="connsiteX7" fmla="*/ 112958 w 112958"/>
                <a:gd name="connsiteY7" fmla="*/ 161281 h 1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58" h="161281">
                  <a:moveTo>
                    <a:pt x="112958" y="161281"/>
                  </a:moveTo>
                  <a:cubicBezTo>
                    <a:pt x="50573" y="161281"/>
                    <a:pt x="0" y="113112"/>
                    <a:pt x="0" y="53693"/>
                  </a:cubicBezTo>
                  <a:cubicBezTo>
                    <a:pt x="0" y="38838"/>
                    <a:pt x="3161" y="24687"/>
                    <a:pt x="8877" y="11815"/>
                  </a:cubicBezTo>
                  <a:lnTo>
                    <a:pt x="17240" y="0"/>
                  </a:lnTo>
                  <a:lnTo>
                    <a:pt x="31989" y="5554"/>
                  </a:lnTo>
                  <a:lnTo>
                    <a:pt x="68631" y="4665"/>
                  </a:lnTo>
                  <a:lnTo>
                    <a:pt x="56479" y="53693"/>
                  </a:lnTo>
                  <a:cubicBezTo>
                    <a:pt x="56479" y="96023"/>
                    <a:pt x="77404" y="135883"/>
                    <a:pt x="112958" y="161281"/>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4" name="Google Shape;694;p40"/>
            <p:cNvPicPr preferRelativeResize="0"/>
            <p:nvPr/>
          </p:nvPicPr>
          <p:blipFill rotWithShape="1">
            <a:blip r:embed="rId3">
              <a:alphaModFix/>
            </a:blip>
            <a:srcRect l="1170" r="-1169" b="22684"/>
            <a:stretch/>
          </p:blipFill>
          <p:spPr>
            <a:xfrm>
              <a:off x="6074150" y="1901437"/>
              <a:ext cx="2128100" cy="1645425"/>
            </a:xfrm>
            <a:prstGeom prst="rect">
              <a:avLst/>
            </a:prstGeom>
            <a:noFill/>
            <a:ln>
              <a:noFill/>
            </a:ln>
          </p:spPr>
        </p:pic>
      </p:grpSp>
      <p:sp>
        <p:nvSpPr>
          <p:cNvPr id="690" name="Google Shape;69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solidFill>
              </a:rPr>
              <a:t>Attack 1:</a:t>
            </a:r>
            <a:r>
              <a:rPr lang="en-GB" dirty="0"/>
              <a:t> RSA key recovery</a:t>
            </a:r>
            <a:r>
              <a:rPr lang="en-GB" baseline="30000" dirty="0"/>
              <a:t>*</a:t>
            </a:r>
            <a:endParaRPr baseline="30000" dirty="0"/>
          </a:p>
        </p:txBody>
      </p:sp>
      <p:sp>
        <p:nvSpPr>
          <p:cNvPr id="691" name="Google Shape;691;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20</a:t>
            </a:fld>
            <a:endParaRPr>
              <a:solidFill>
                <a:schemeClr val="dk2"/>
              </a:solidFill>
            </a:endParaRPr>
          </a:p>
        </p:txBody>
      </p:sp>
      <p:grpSp>
        <p:nvGrpSpPr>
          <p:cNvPr id="695" name="Google Shape;695;p40"/>
          <p:cNvGrpSpPr/>
          <p:nvPr/>
        </p:nvGrpSpPr>
        <p:grpSpPr>
          <a:xfrm>
            <a:off x="1658825" y="2241550"/>
            <a:ext cx="707700" cy="1216075"/>
            <a:chOff x="966025" y="1580925"/>
            <a:chExt cx="707700" cy="1216075"/>
          </a:xfrm>
        </p:grpSpPr>
        <p:sp>
          <p:nvSpPr>
            <p:cNvPr id="696" name="Google Shape;696;p40"/>
            <p:cNvSpPr/>
            <p:nvPr/>
          </p:nvSpPr>
          <p:spPr>
            <a:xfrm rot="-5400000">
              <a:off x="876325" y="1999600"/>
              <a:ext cx="887100" cy="707700"/>
            </a:xfrm>
            <a:prstGeom prst="flowChartDelay">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1045525" y="1580925"/>
              <a:ext cx="548700" cy="5487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TextBox 44">
            <a:extLst>
              <a:ext uri="{FF2B5EF4-FFF2-40B4-BE49-F238E27FC236}">
                <a16:creationId xmlns:a16="http://schemas.microsoft.com/office/drawing/2014/main" id="{685FED70-A5E9-FB9D-03F1-66F9AD9C3568}"/>
              </a:ext>
            </a:extLst>
          </p:cNvPr>
          <p:cNvSpPr txBox="1"/>
          <p:nvPr/>
        </p:nvSpPr>
        <p:spPr>
          <a:xfrm>
            <a:off x="311700" y="4743837"/>
            <a:ext cx="3699777" cy="230832"/>
          </a:xfrm>
          <a:prstGeom prst="rect">
            <a:avLst/>
          </a:prstGeom>
          <a:noFill/>
        </p:spPr>
        <p:txBody>
          <a:bodyPr wrap="square" rtlCol="0">
            <a:spAutoFit/>
          </a:bodyPr>
          <a:lstStyle/>
          <a:p>
            <a:r>
              <a:rPr lang="en-US" sz="900" dirty="0">
                <a:solidFill>
                  <a:schemeClr val="dk2"/>
                </a:solidFill>
                <a:latin typeface="Montserrat"/>
                <a:sym typeface="Montserrat"/>
              </a:rPr>
              <a:t>*strongly simplified</a:t>
            </a:r>
          </a:p>
        </p:txBody>
      </p:sp>
      <p:sp>
        <p:nvSpPr>
          <p:cNvPr id="55" name="Google Shape;637;p39">
            <a:extLst>
              <a:ext uri="{FF2B5EF4-FFF2-40B4-BE49-F238E27FC236}">
                <a16:creationId xmlns:a16="http://schemas.microsoft.com/office/drawing/2014/main" id="{B17F731E-AE68-D1E2-F18E-A909729C5403}"/>
              </a:ext>
            </a:extLst>
          </p:cNvPr>
          <p:cNvSpPr/>
          <p:nvPr/>
        </p:nvSpPr>
        <p:spPr>
          <a:xfrm>
            <a:off x="2199947" y="3777262"/>
            <a:ext cx="4492341" cy="266673"/>
          </a:xfrm>
          <a:prstGeom prst="rect">
            <a:avLst/>
          </a:prstGeom>
          <a:solidFill>
            <a:schemeClr val="bg1">
              <a:lumMod val="65000"/>
            </a:schemeClr>
          </a:solidFill>
          <a:ln w="9525"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dirty="0">
                <a:solidFill>
                  <a:schemeClr val="bg1"/>
                </a:solidFill>
                <a:latin typeface="Montserrat"/>
                <a:ea typeface="Montserrat"/>
                <a:cs typeface="Montserrat"/>
                <a:sym typeface="Montserrat"/>
              </a:rPr>
              <a:t>malleability of the secret key</a:t>
            </a:r>
            <a:endParaRPr lang="en-GB" sz="1600" dirty="0">
              <a:solidFill>
                <a:schemeClr val="bg1"/>
              </a:solidFill>
              <a:latin typeface="Montserrat"/>
              <a:sym typeface="Montserrat"/>
            </a:endParaRPr>
          </a:p>
        </p:txBody>
      </p:sp>
      <p:grpSp>
        <p:nvGrpSpPr>
          <p:cNvPr id="63" name="Group 62">
            <a:extLst>
              <a:ext uri="{FF2B5EF4-FFF2-40B4-BE49-F238E27FC236}">
                <a16:creationId xmlns:a16="http://schemas.microsoft.com/office/drawing/2014/main" id="{57B31821-0DE8-12C9-CF64-F3B88D9999CD}"/>
              </a:ext>
            </a:extLst>
          </p:cNvPr>
          <p:cNvGrpSpPr/>
          <p:nvPr/>
        </p:nvGrpSpPr>
        <p:grpSpPr>
          <a:xfrm>
            <a:off x="1823273" y="4126252"/>
            <a:ext cx="4869017" cy="268919"/>
            <a:chOff x="2323661" y="4184033"/>
            <a:chExt cx="4869017" cy="268919"/>
          </a:xfrm>
        </p:grpSpPr>
        <p:sp>
          <p:nvSpPr>
            <p:cNvPr id="56" name="Google Shape;637;p39">
              <a:extLst>
                <a:ext uri="{FF2B5EF4-FFF2-40B4-BE49-F238E27FC236}">
                  <a16:creationId xmlns:a16="http://schemas.microsoft.com/office/drawing/2014/main" id="{AA600D14-2185-6295-1740-56D16E650884}"/>
                </a:ext>
              </a:extLst>
            </p:cNvPr>
            <p:cNvSpPr/>
            <p:nvPr/>
          </p:nvSpPr>
          <p:spPr>
            <a:xfrm>
              <a:off x="2700338" y="4184033"/>
              <a:ext cx="4492340" cy="266673"/>
            </a:xfrm>
            <a:prstGeom prst="rect">
              <a:avLst/>
            </a:prstGeom>
            <a:solidFill>
              <a:schemeClr val="bg1">
                <a:lumMod val="65000"/>
              </a:schemeClr>
            </a:solidFill>
            <a:ln w="9525"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dirty="0">
                  <a:solidFill>
                    <a:schemeClr val="bg1"/>
                  </a:solidFill>
                  <a:latin typeface="Montserrat"/>
                  <a:ea typeface="Montserrat"/>
                  <a:cs typeface="Montserrat"/>
                  <a:sym typeface="Montserrat"/>
                </a:rPr>
                <a:t>information from partial decryption oracle</a:t>
              </a:r>
              <a:endParaRPr lang="en-GB" sz="1600" dirty="0">
                <a:solidFill>
                  <a:schemeClr val="bg1"/>
                </a:solidFill>
                <a:latin typeface="Montserrat"/>
                <a:sym typeface="Montserrat"/>
              </a:endParaRPr>
            </a:p>
          </p:txBody>
        </p:sp>
        <p:sp>
          <p:nvSpPr>
            <p:cNvPr id="58" name="Cross 57">
              <a:extLst>
                <a:ext uri="{FF2B5EF4-FFF2-40B4-BE49-F238E27FC236}">
                  <a16:creationId xmlns:a16="http://schemas.microsoft.com/office/drawing/2014/main" id="{F045628E-BE1E-5DA3-8272-F829D9083986}"/>
                </a:ext>
              </a:extLst>
            </p:cNvPr>
            <p:cNvSpPr/>
            <p:nvPr/>
          </p:nvSpPr>
          <p:spPr>
            <a:xfrm>
              <a:off x="2323661" y="4228530"/>
              <a:ext cx="224422" cy="224422"/>
            </a:xfrm>
            <a:prstGeom prst="plus">
              <a:avLst>
                <a:gd name="adj" fmla="val 3928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ECC4680B-4C9C-3E89-0D6F-208DC45A366C}"/>
              </a:ext>
            </a:extLst>
          </p:cNvPr>
          <p:cNvGrpSpPr/>
          <p:nvPr/>
        </p:nvGrpSpPr>
        <p:grpSpPr>
          <a:xfrm>
            <a:off x="1812614" y="4470603"/>
            <a:ext cx="4879675" cy="259641"/>
            <a:chOff x="2313002" y="4528384"/>
            <a:chExt cx="4879675" cy="259641"/>
          </a:xfrm>
        </p:grpSpPr>
        <p:sp>
          <p:nvSpPr>
            <p:cNvPr id="57" name="Google Shape;637;p39">
              <a:extLst>
                <a:ext uri="{FF2B5EF4-FFF2-40B4-BE49-F238E27FC236}">
                  <a16:creationId xmlns:a16="http://schemas.microsoft.com/office/drawing/2014/main" id="{0C39936F-61E5-CE91-BF2B-0162CDA10A9C}"/>
                </a:ext>
              </a:extLst>
            </p:cNvPr>
            <p:cNvSpPr/>
            <p:nvPr/>
          </p:nvSpPr>
          <p:spPr>
            <a:xfrm>
              <a:off x="2700335" y="4528384"/>
              <a:ext cx="4492342" cy="259641"/>
            </a:xfrm>
            <a:prstGeom prst="rect">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355600" lvl="0" indent="-355600" algn="ctr" rtl="0">
                <a:spcBef>
                  <a:spcPts val="0"/>
                </a:spcBef>
                <a:spcAft>
                  <a:spcPts val="0"/>
                </a:spcAft>
                <a:buNone/>
              </a:pPr>
              <a:r>
                <a:rPr lang="en-GB" sz="1600" dirty="0">
                  <a:solidFill>
                    <a:schemeClr val="bg1"/>
                  </a:solidFill>
                  <a:latin typeface="Montserrat"/>
                  <a:ea typeface="Montserrat"/>
                  <a:cs typeface="Montserrat"/>
                  <a:sym typeface="Montserrat"/>
                </a:rPr>
                <a:t>binary search for RSA secret key</a:t>
              </a:r>
            </a:p>
          </p:txBody>
        </p:sp>
        <p:grpSp>
          <p:nvGrpSpPr>
            <p:cNvPr id="61" name="Group 60">
              <a:extLst>
                <a:ext uri="{FF2B5EF4-FFF2-40B4-BE49-F238E27FC236}">
                  <a16:creationId xmlns:a16="http://schemas.microsoft.com/office/drawing/2014/main" id="{80E4900C-07D7-31BE-8650-042DDADC01D2}"/>
                </a:ext>
              </a:extLst>
            </p:cNvPr>
            <p:cNvGrpSpPr/>
            <p:nvPr/>
          </p:nvGrpSpPr>
          <p:grpSpPr>
            <a:xfrm>
              <a:off x="2313002" y="4577504"/>
              <a:ext cx="245740" cy="181945"/>
              <a:chOff x="1716240" y="4684061"/>
              <a:chExt cx="245740" cy="181945"/>
            </a:xfrm>
          </p:grpSpPr>
          <p:sp>
            <p:nvSpPr>
              <p:cNvPr id="59" name="Rectangle 58">
                <a:extLst>
                  <a:ext uri="{FF2B5EF4-FFF2-40B4-BE49-F238E27FC236}">
                    <a16:creationId xmlns:a16="http://schemas.microsoft.com/office/drawing/2014/main" id="{0F732C6A-DE9F-0419-7CC1-077DA4BFB238}"/>
                  </a:ext>
                </a:extLst>
              </p:cNvPr>
              <p:cNvSpPr/>
              <p:nvPr/>
            </p:nvSpPr>
            <p:spPr>
              <a:xfrm>
                <a:off x="1716241" y="4797913"/>
                <a:ext cx="245739" cy="680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8C04AD3-01F1-883C-E75F-F510ED063D32}"/>
                  </a:ext>
                </a:extLst>
              </p:cNvPr>
              <p:cNvSpPr/>
              <p:nvPr/>
            </p:nvSpPr>
            <p:spPr>
              <a:xfrm>
                <a:off x="1716240" y="4684061"/>
                <a:ext cx="245739" cy="680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a:extLst>
              <a:ext uri="{FF2B5EF4-FFF2-40B4-BE49-F238E27FC236}">
                <a16:creationId xmlns:a16="http://schemas.microsoft.com/office/drawing/2014/main" id="{EA208219-0A35-A9CD-DD96-5CF166086F0B}"/>
              </a:ext>
            </a:extLst>
          </p:cNvPr>
          <p:cNvGrpSpPr/>
          <p:nvPr/>
        </p:nvGrpSpPr>
        <p:grpSpPr>
          <a:xfrm>
            <a:off x="2915342" y="1600706"/>
            <a:ext cx="3075000" cy="2095663"/>
            <a:chOff x="2915342" y="1600706"/>
            <a:chExt cx="3075000" cy="2095663"/>
          </a:xfrm>
        </p:grpSpPr>
        <p:grpSp>
          <p:nvGrpSpPr>
            <p:cNvPr id="6" name="Group 5">
              <a:extLst>
                <a:ext uri="{FF2B5EF4-FFF2-40B4-BE49-F238E27FC236}">
                  <a16:creationId xmlns:a16="http://schemas.microsoft.com/office/drawing/2014/main" id="{A685998A-9229-C272-223E-C3FD7C7A79DA}"/>
                </a:ext>
              </a:extLst>
            </p:cNvPr>
            <p:cNvGrpSpPr/>
            <p:nvPr/>
          </p:nvGrpSpPr>
          <p:grpSpPr>
            <a:xfrm>
              <a:off x="2915342" y="2602554"/>
              <a:ext cx="3075000" cy="540688"/>
              <a:chOff x="2915342" y="1995903"/>
              <a:chExt cx="3075000" cy="540688"/>
            </a:xfrm>
          </p:grpSpPr>
          <p:cxnSp>
            <p:nvCxnSpPr>
              <p:cNvPr id="7" name="Google Shape;663;p39">
                <a:extLst>
                  <a:ext uri="{FF2B5EF4-FFF2-40B4-BE49-F238E27FC236}">
                    <a16:creationId xmlns:a16="http://schemas.microsoft.com/office/drawing/2014/main" id="{45FC7C4E-1A5D-5E5C-BC8C-D8F58004CD8D}"/>
                  </a:ext>
                </a:extLst>
              </p:cNvPr>
              <p:cNvCxnSpPr/>
              <p:nvPr/>
            </p:nvCxnSpPr>
            <p:spPr>
              <a:xfrm>
                <a:off x="2915342" y="2480292"/>
                <a:ext cx="3075000" cy="0"/>
              </a:xfrm>
              <a:prstGeom prst="straightConnector1">
                <a:avLst/>
              </a:prstGeom>
              <a:noFill/>
              <a:ln w="9525" cap="flat" cmpd="sng">
                <a:solidFill>
                  <a:schemeClr val="dk1"/>
                </a:solidFill>
                <a:prstDash val="solid"/>
                <a:round/>
                <a:headEnd type="triangle" w="med" len="med"/>
                <a:tailEnd type="none" w="med" len="med"/>
              </a:ln>
            </p:spPr>
          </p:cxnSp>
          <p:grpSp>
            <p:nvGrpSpPr>
              <p:cNvPr id="8" name="Group 7">
                <a:extLst>
                  <a:ext uri="{FF2B5EF4-FFF2-40B4-BE49-F238E27FC236}">
                    <a16:creationId xmlns:a16="http://schemas.microsoft.com/office/drawing/2014/main" id="{FE05C6C0-7319-AFEC-490F-8AEEC734DE67}"/>
                  </a:ext>
                </a:extLst>
              </p:cNvPr>
              <p:cNvGrpSpPr/>
              <p:nvPr/>
            </p:nvGrpSpPr>
            <p:grpSpPr>
              <a:xfrm>
                <a:off x="3294368" y="1995903"/>
                <a:ext cx="2494087" cy="540688"/>
                <a:chOff x="3402387" y="1997261"/>
                <a:chExt cx="2494087" cy="540688"/>
              </a:xfrm>
            </p:grpSpPr>
            <p:sp>
              <p:nvSpPr>
                <p:cNvPr id="11" name="Google Shape;579;p37">
                  <a:extLst>
                    <a:ext uri="{FF2B5EF4-FFF2-40B4-BE49-F238E27FC236}">
                      <a16:creationId xmlns:a16="http://schemas.microsoft.com/office/drawing/2014/main" id="{00811EF3-F5D2-7424-E46F-E9B65E139A7D}"/>
                    </a:ext>
                  </a:extLst>
                </p:cNvPr>
                <p:cNvSpPr txBox="1"/>
                <p:nvPr/>
              </p:nvSpPr>
              <p:spPr>
                <a:xfrm>
                  <a:off x="3402387" y="1997261"/>
                  <a:ext cx="2494087"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err="1">
                      <a:latin typeface="Courier New"/>
                      <a:ea typeface="Courier New"/>
                      <a:cs typeface="Courier New"/>
                      <a:sym typeface="Courier New"/>
                    </a:rPr>
                    <a:t>RSA.Enc</a:t>
                  </a:r>
                  <a:r>
                    <a:rPr lang="en-GB" dirty="0">
                      <a:latin typeface="Courier New"/>
                      <a:ea typeface="Courier New"/>
                      <a:cs typeface="Courier New"/>
                      <a:sym typeface="Courier New"/>
                    </a:rPr>
                    <a:t>    (pad(SID))</a:t>
                  </a:r>
                  <a:endParaRPr dirty="0">
                    <a:latin typeface="Courier New"/>
                    <a:ea typeface="Courier New"/>
                    <a:cs typeface="Courier New"/>
                    <a:sym typeface="Courier New"/>
                  </a:endParaRPr>
                </a:p>
              </p:txBody>
            </p:sp>
            <p:grpSp>
              <p:nvGrpSpPr>
                <p:cNvPr id="12" name="Google Shape;580;p37">
                  <a:extLst>
                    <a:ext uri="{FF2B5EF4-FFF2-40B4-BE49-F238E27FC236}">
                      <a16:creationId xmlns:a16="http://schemas.microsoft.com/office/drawing/2014/main" id="{76347CBF-5FA3-8315-93FF-D1E3AF003CF7}"/>
                    </a:ext>
                  </a:extLst>
                </p:cNvPr>
                <p:cNvGrpSpPr/>
                <p:nvPr/>
              </p:nvGrpSpPr>
              <p:grpSpPr>
                <a:xfrm>
                  <a:off x="4252169" y="2189515"/>
                  <a:ext cx="691702" cy="348434"/>
                  <a:chOff x="3905959" y="2194141"/>
                  <a:chExt cx="691702" cy="348434"/>
                </a:xfrm>
              </p:grpSpPr>
              <p:pic>
                <p:nvPicPr>
                  <p:cNvPr id="13" name="Google Shape;581;p37">
                    <a:extLst>
                      <a:ext uri="{FF2B5EF4-FFF2-40B4-BE49-F238E27FC236}">
                        <a16:creationId xmlns:a16="http://schemas.microsoft.com/office/drawing/2014/main" id="{814FCB3A-7A72-6FC0-5FF6-DC8D56EA4FD8}"/>
                      </a:ext>
                    </a:extLst>
                  </p:cNvPr>
                  <p:cNvPicPr preferRelativeResize="0"/>
                  <p:nvPr/>
                </p:nvPicPr>
                <p:blipFill>
                  <a:blip r:embed="rId4">
                    <a:alphaModFix/>
                  </a:blip>
                  <a:stretch>
                    <a:fillRect/>
                  </a:stretch>
                </p:blipFill>
                <p:spPr>
                  <a:xfrm rot="19161809" flipH="1">
                    <a:off x="3905959" y="2194141"/>
                    <a:ext cx="250989" cy="250772"/>
                  </a:xfrm>
                  <a:prstGeom prst="rect">
                    <a:avLst/>
                  </a:prstGeom>
                  <a:noFill/>
                  <a:ln>
                    <a:noFill/>
                  </a:ln>
                </p:spPr>
              </p:pic>
              <p:sp>
                <p:nvSpPr>
                  <p:cNvPr id="14" name="Google Shape;583;p37">
                    <a:extLst>
                      <a:ext uri="{FF2B5EF4-FFF2-40B4-BE49-F238E27FC236}">
                        <a16:creationId xmlns:a16="http://schemas.microsoft.com/office/drawing/2014/main" id="{848F9846-44D1-3177-C87B-F3F0CAFA5ADA}"/>
                      </a:ext>
                    </a:extLst>
                  </p:cNvPr>
                  <p:cNvSpPr txBox="1"/>
                  <p:nvPr/>
                </p:nvSpPr>
                <p:spPr>
                  <a:xfrm>
                    <a:off x="3956688" y="2234829"/>
                    <a:ext cx="640973"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RSA pk</a:t>
                    </a:r>
                    <a:endParaRPr sz="800" dirty="0">
                      <a:latin typeface="Montserrat Medium"/>
                      <a:ea typeface="Montserrat Medium"/>
                      <a:cs typeface="Montserrat Medium"/>
                      <a:sym typeface="Montserrat Medium"/>
                    </a:endParaRPr>
                  </a:p>
                </p:txBody>
              </p:sp>
            </p:grpSp>
          </p:grpSp>
        </p:grpSp>
        <p:grpSp>
          <p:nvGrpSpPr>
            <p:cNvPr id="16" name="Group 15">
              <a:extLst>
                <a:ext uri="{FF2B5EF4-FFF2-40B4-BE49-F238E27FC236}">
                  <a16:creationId xmlns:a16="http://schemas.microsoft.com/office/drawing/2014/main" id="{4DB0DD23-8581-2CD9-D2C1-8858A4466C57}"/>
                </a:ext>
              </a:extLst>
            </p:cNvPr>
            <p:cNvGrpSpPr/>
            <p:nvPr/>
          </p:nvGrpSpPr>
          <p:grpSpPr>
            <a:xfrm>
              <a:off x="2915342" y="3296169"/>
              <a:ext cx="3075000" cy="400200"/>
              <a:chOff x="2915342" y="3296169"/>
              <a:chExt cx="3075000" cy="400200"/>
            </a:xfrm>
          </p:grpSpPr>
          <p:sp>
            <p:nvSpPr>
              <p:cNvPr id="17" name="Google Shape;641;p39">
                <a:extLst>
                  <a:ext uri="{FF2B5EF4-FFF2-40B4-BE49-F238E27FC236}">
                    <a16:creationId xmlns:a16="http://schemas.microsoft.com/office/drawing/2014/main" id="{498E2E2E-2363-C140-4E6A-2DC0450F7422}"/>
                  </a:ext>
                </a:extLst>
              </p:cNvPr>
              <p:cNvSpPr txBox="1"/>
              <p:nvPr/>
            </p:nvSpPr>
            <p:spPr>
              <a:xfrm>
                <a:off x="3224400" y="3296169"/>
                <a:ext cx="254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latin typeface="Courier New"/>
                    <a:ea typeface="Courier New"/>
                    <a:cs typeface="Courier New"/>
                    <a:sym typeface="Courier New"/>
                  </a:rPr>
                  <a:t>SID</a:t>
                </a:r>
                <a:endParaRPr dirty="0"/>
              </a:p>
            </p:txBody>
          </p:sp>
          <p:cxnSp>
            <p:nvCxnSpPr>
              <p:cNvPr id="18" name="Google Shape;665;p39">
                <a:extLst>
                  <a:ext uri="{FF2B5EF4-FFF2-40B4-BE49-F238E27FC236}">
                    <a16:creationId xmlns:a16="http://schemas.microsoft.com/office/drawing/2014/main" id="{26CE1512-4D96-8AD9-5FA0-7A9DDA68E8DF}"/>
                  </a:ext>
                </a:extLst>
              </p:cNvPr>
              <p:cNvCxnSpPr/>
              <p:nvPr/>
            </p:nvCxnSpPr>
            <p:spPr>
              <a:xfrm>
                <a:off x="2915342" y="3625777"/>
                <a:ext cx="3075000" cy="0"/>
              </a:xfrm>
              <a:prstGeom prst="straightConnector1">
                <a:avLst/>
              </a:prstGeom>
              <a:noFill/>
              <a:ln w="9525" cap="flat" cmpd="sng">
                <a:solidFill>
                  <a:schemeClr val="dk1"/>
                </a:solidFill>
                <a:prstDash val="solid"/>
                <a:round/>
                <a:headEnd type="none" w="med" len="med"/>
                <a:tailEnd type="triangle" w="med" len="med"/>
              </a:ln>
            </p:spPr>
          </p:cxnSp>
        </p:grpSp>
        <p:grpSp>
          <p:nvGrpSpPr>
            <p:cNvPr id="19" name="Group 18">
              <a:extLst>
                <a:ext uri="{FF2B5EF4-FFF2-40B4-BE49-F238E27FC236}">
                  <a16:creationId xmlns:a16="http://schemas.microsoft.com/office/drawing/2014/main" id="{81E5F4D5-9F95-3B5D-6D11-72C5EE100A84}"/>
                </a:ext>
              </a:extLst>
            </p:cNvPr>
            <p:cNvGrpSpPr/>
            <p:nvPr/>
          </p:nvGrpSpPr>
          <p:grpSpPr>
            <a:xfrm>
              <a:off x="2915342" y="1600706"/>
              <a:ext cx="3075000" cy="400200"/>
              <a:chOff x="2915342" y="1600706"/>
              <a:chExt cx="3075000" cy="400200"/>
            </a:xfrm>
          </p:grpSpPr>
          <p:sp>
            <p:nvSpPr>
              <p:cNvPr id="20" name="Google Shape;642;p39">
                <a:extLst>
                  <a:ext uri="{FF2B5EF4-FFF2-40B4-BE49-F238E27FC236}">
                    <a16:creationId xmlns:a16="http://schemas.microsoft.com/office/drawing/2014/main" id="{6D765BBF-6C55-FD7B-C2C0-F15D7872C9A5}"/>
                  </a:ext>
                </a:extLst>
              </p:cNvPr>
              <p:cNvSpPr txBox="1"/>
              <p:nvPr/>
            </p:nvSpPr>
            <p:spPr>
              <a:xfrm>
                <a:off x="3170700" y="1600706"/>
                <a:ext cx="254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ourier New"/>
                    <a:ea typeface="Courier New"/>
                    <a:cs typeface="Courier New"/>
                    <a:sym typeface="Courier New"/>
                  </a:rPr>
                  <a:t>auth </a:t>
                </a:r>
                <a:r>
                  <a:rPr lang="en-GB" dirty="0" err="1">
                    <a:latin typeface="Courier New"/>
                    <a:ea typeface="Courier New"/>
                    <a:cs typeface="Courier New"/>
                    <a:sym typeface="Courier New"/>
                  </a:rPr>
                  <a:t>req</a:t>
                </a:r>
                <a:endParaRPr dirty="0">
                  <a:latin typeface="Courier New"/>
                  <a:ea typeface="Courier New"/>
                  <a:cs typeface="Courier New"/>
                  <a:sym typeface="Courier New"/>
                </a:endParaRPr>
              </a:p>
            </p:txBody>
          </p:sp>
          <p:cxnSp>
            <p:nvCxnSpPr>
              <p:cNvPr id="21" name="Google Shape;595;p37">
                <a:extLst>
                  <a:ext uri="{FF2B5EF4-FFF2-40B4-BE49-F238E27FC236}">
                    <a16:creationId xmlns:a16="http://schemas.microsoft.com/office/drawing/2014/main" id="{9BB2F82A-47F3-F958-B9A1-5E4EDAF00276}"/>
                  </a:ext>
                </a:extLst>
              </p:cNvPr>
              <p:cNvCxnSpPr>
                <a:cxnSpLocks/>
              </p:cNvCxnSpPr>
              <p:nvPr/>
            </p:nvCxnSpPr>
            <p:spPr>
              <a:xfrm rot="10800000">
                <a:off x="2915342" y="1931825"/>
                <a:ext cx="3075000" cy="0"/>
              </a:xfrm>
              <a:prstGeom prst="straightConnector1">
                <a:avLst/>
              </a:prstGeom>
              <a:noFill/>
              <a:ln w="9525" cap="flat" cmpd="sng">
                <a:solidFill>
                  <a:schemeClr val="dk1"/>
                </a:solidFill>
                <a:prstDash val="solid"/>
                <a:round/>
                <a:headEnd type="triangle" w="med" len="med"/>
                <a:tailEnd type="none" w="med" len="med"/>
              </a:ln>
            </p:spPr>
          </p:cxnSp>
        </p:grpSp>
        <p:grpSp>
          <p:nvGrpSpPr>
            <p:cNvPr id="46" name="Group 45">
              <a:extLst>
                <a:ext uri="{FF2B5EF4-FFF2-40B4-BE49-F238E27FC236}">
                  <a16:creationId xmlns:a16="http://schemas.microsoft.com/office/drawing/2014/main" id="{E159D819-17E0-4064-608C-350493A1D8C6}"/>
                </a:ext>
              </a:extLst>
            </p:cNvPr>
            <p:cNvGrpSpPr/>
            <p:nvPr/>
          </p:nvGrpSpPr>
          <p:grpSpPr>
            <a:xfrm>
              <a:off x="2915342" y="2094360"/>
              <a:ext cx="3075000" cy="449446"/>
              <a:chOff x="2915342" y="2723395"/>
              <a:chExt cx="3075000" cy="449446"/>
            </a:xfrm>
          </p:grpSpPr>
          <p:cxnSp>
            <p:nvCxnSpPr>
              <p:cNvPr id="47" name="Google Shape;662;p39">
                <a:extLst>
                  <a:ext uri="{FF2B5EF4-FFF2-40B4-BE49-F238E27FC236}">
                    <a16:creationId xmlns:a16="http://schemas.microsoft.com/office/drawing/2014/main" id="{04A2447A-C15D-A2A1-0C4E-2D629C997E26}"/>
                  </a:ext>
                </a:extLst>
              </p:cNvPr>
              <p:cNvCxnSpPr/>
              <p:nvPr/>
            </p:nvCxnSpPr>
            <p:spPr>
              <a:xfrm>
                <a:off x="2915342" y="3151025"/>
                <a:ext cx="3075000" cy="0"/>
              </a:xfrm>
              <a:prstGeom prst="straightConnector1">
                <a:avLst/>
              </a:prstGeom>
              <a:noFill/>
              <a:ln w="9525" cap="flat" cmpd="sng">
                <a:solidFill>
                  <a:schemeClr val="dk1"/>
                </a:solidFill>
                <a:prstDash val="solid"/>
                <a:round/>
                <a:headEnd type="triangle" w="med" len="med"/>
                <a:tailEnd type="none" w="med" len="med"/>
              </a:ln>
            </p:spPr>
          </p:cxnSp>
          <p:grpSp>
            <p:nvGrpSpPr>
              <p:cNvPr id="48" name="Group 47">
                <a:extLst>
                  <a:ext uri="{FF2B5EF4-FFF2-40B4-BE49-F238E27FC236}">
                    <a16:creationId xmlns:a16="http://schemas.microsoft.com/office/drawing/2014/main" id="{AD54B77F-7CF6-00FA-20FE-71FEA6CAB892}"/>
                  </a:ext>
                </a:extLst>
              </p:cNvPr>
              <p:cNvGrpSpPr/>
              <p:nvPr/>
            </p:nvGrpSpPr>
            <p:grpSpPr>
              <a:xfrm>
                <a:off x="3189365" y="2723395"/>
                <a:ext cx="2640650" cy="449446"/>
                <a:chOff x="3189365" y="2723395"/>
                <a:chExt cx="2640650" cy="449446"/>
              </a:xfrm>
            </p:grpSpPr>
            <p:sp>
              <p:nvSpPr>
                <p:cNvPr id="49" name="Google Shape;585;p37">
                  <a:extLst>
                    <a:ext uri="{FF2B5EF4-FFF2-40B4-BE49-F238E27FC236}">
                      <a16:creationId xmlns:a16="http://schemas.microsoft.com/office/drawing/2014/main" id="{A910EF9E-A009-714F-E5DC-0E14887588F8}"/>
                    </a:ext>
                  </a:extLst>
                </p:cNvPr>
                <p:cNvSpPr txBox="1"/>
                <p:nvPr/>
              </p:nvSpPr>
              <p:spPr>
                <a:xfrm>
                  <a:off x="3189365" y="2723395"/>
                  <a:ext cx="264065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AES-</a:t>
                  </a:r>
                  <a:r>
                    <a:rPr lang="en-GB" dirty="0" err="1">
                      <a:latin typeface="Courier New"/>
                      <a:ea typeface="Courier New"/>
                      <a:cs typeface="Courier New"/>
                      <a:sym typeface="Courier New"/>
                    </a:rPr>
                    <a:t>ECB.Enc</a:t>
                  </a:r>
                  <a:r>
                    <a:rPr lang="en-GB" dirty="0">
                      <a:latin typeface="Courier New"/>
                      <a:ea typeface="Courier New"/>
                      <a:cs typeface="Courier New"/>
                      <a:sym typeface="Courier New"/>
                    </a:rPr>
                    <a:t>  (     )</a:t>
                  </a:r>
                  <a:endParaRPr dirty="0">
                    <a:latin typeface="Courier New"/>
                    <a:ea typeface="Courier New"/>
                    <a:cs typeface="Courier New"/>
                    <a:sym typeface="Courier New"/>
                  </a:endParaRPr>
                </a:p>
              </p:txBody>
            </p:sp>
            <p:pic>
              <p:nvPicPr>
                <p:cNvPr id="50" name="Google Shape;392;p32">
                  <a:extLst>
                    <a:ext uri="{FF2B5EF4-FFF2-40B4-BE49-F238E27FC236}">
                      <a16:creationId xmlns:a16="http://schemas.microsoft.com/office/drawing/2014/main" id="{D3A1AFEB-CAB4-32D2-81FB-A2B2A73D6D0A}"/>
                    </a:ext>
                  </a:extLst>
                </p:cNvPr>
                <p:cNvPicPr preferRelativeResize="0"/>
                <p:nvPr/>
              </p:nvPicPr>
              <p:blipFill rotWithShape="1">
                <a:blip r:embed="rId5">
                  <a:alphaModFix/>
                </a:blip>
                <a:srcRect t="29621" b="38424"/>
                <a:stretch/>
              </p:blipFill>
              <p:spPr>
                <a:xfrm>
                  <a:off x="4446118" y="2964214"/>
                  <a:ext cx="259681" cy="89515"/>
                </a:xfrm>
                <a:prstGeom prst="rect">
                  <a:avLst/>
                </a:prstGeom>
                <a:noFill/>
                <a:ln>
                  <a:noFill/>
                </a:ln>
              </p:spPr>
            </p:pic>
            <p:pic>
              <p:nvPicPr>
                <p:cNvPr id="51" name="Google Shape;590;p37">
                  <a:extLst>
                    <a:ext uri="{FF2B5EF4-FFF2-40B4-BE49-F238E27FC236}">
                      <a16:creationId xmlns:a16="http://schemas.microsoft.com/office/drawing/2014/main" id="{493DEB6B-23B5-DA56-9F70-61FAD2E6F252}"/>
                    </a:ext>
                  </a:extLst>
                </p:cNvPr>
                <p:cNvPicPr preferRelativeResize="0"/>
                <p:nvPr/>
              </p:nvPicPr>
              <p:blipFill>
                <a:blip r:embed="rId4">
                  <a:alphaModFix/>
                </a:blip>
                <a:stretch>
                  <a:fillRect/>
                </a:stretch>
              </p:blipFill>
              <p:spPr>
                <a:xfrm rot="19161809" flipH="1">
                  <a:off x="4789157" y="2827268"/>
                  <a:ext cx="250989" cy="250772"/>
                </a:xfrm>
                <a:prstGeom prst="rect">
                  <a:avLst/>
                </a:prstGeom>
                <a:noFill/>
                <a:ln>
                  <a:noFill/>
                </a:ln>
              </p:spPr>
            </p:pic>
            <p:sp>
              <p:nvSpPr>
                <p:cNvPr id="52" name="Google Shape;592;p37">
                  <a:extLst>
                    <a:ext uri="{FF2B5EF4-FFF2-40B4-BE49-F238E27FC236}">
                      <a16:creationId xmlns:a16="http://schemas.microsoft.com/office/drawing/2014/main" id="{16A68259-00BF-B0B3-50FD-4B2D017E96D1}"/>
                    </a:ext>
                  </a:extLst>
                </p:cNvPr>
                <p:cNvSpPr txBox="1"/>
                <p:nvPr/>
              </p:nvSpPr>
              <p:spPr>
                <a:xfrm>
                  <a:off x="4843261" y="2865041"/>
                  <a:ext cx="54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RSA </a:t>
                  </a:r>
                  <a:r>
                    <a:rPr lang="en-GB" sz="800" dirty="0" err="1">
                      <a:latin typeface="Montserrat Medium"/>
                      <a:ea typeface="Montserrat Medium"/>
                      <a:cs typeface="Montserrat Medium"/>
                      <a:sym typeface="Montserrat Medium"/>
                    </a:rPr>
                    <a:t>sk</a:t>
                  </a:r>
                  <a:endParaRPr sz="800" dirty="0">
                    <a:latin typeface="Montserrat Medium"/>
                    <a:ea typeface="Montserrat Medium"/>
                    <a:cs typeface="Montserrat Medium"/>
                    <a:sym typeface="Montserrat Medium"/>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21</a:t>
            </a:fld>
            <a:endParaRPr>
              <a:solidFill>
                <a:schemeClr val="dk2"/>
              </a:solidFill>
            </a:endParaRPr>
          </a:p>
        </p:txBody>
      </p:sp>
      <p:sp>
        <p:nvSpPr>
          <p:cNvPr id="727" name="Google Shape;72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solidFill>
              </a:rPr>
              <a:t>Attack 1:</a:t>
            </a:r>
            <a:r>
              <a:rPr lang="en-GB" dirty="0"/>
              <a:t> RSA key recovery</a:t>
            </a:r>
            <a:endParaRPr dirty="0">
              <a:solidFill>
                <a:schemeClr val="accent1"/>
              </a:solidFill>
            </a:endParaRPr>
          </a:p>
        </p:txBody>
      </p:sp>
      <p:sp>
        <p:nvSpPr>
          <p:cNvPr id="728" name="Google Shape;728;p42"/>
          <p:cNvSpPr txBox="1">
            <a:spLocks noGrp="1"/>
          </p:cNvSpPr>
          <p:nvPr>
            <p:ph type="body" idx="1"/>
          </p:nvPr>
        </p:nvSpPr>
        <p:spPr>
          <a:xfrm>
            <a:off x="311700" y="1152475"/>
            <a:ext cx="8160600" cy="3416400"/>
          </a:xfrm>
          <a:prstGeom prst="rect">
            <a:avLst/>
          </a:prstGeom>
        </p:spPr>
        <p:txBody>
          <a:bodyPr spcFirstLastPara="1" wrap="square" lIns="91425" tIns="91425" rIns="91425" bIns="91425" anchor="t" anchorCtr="0">
            <a:normAutofit/>
          </a:bodyPr>
          <a:lstStyle/>
          <a:p>
            <a:pPr marL="457200" lvl="0" indent="-342900" algn="l" rtl="0">
              <a:spcBef>
                <a:spcPts val="1200"/>
              </a:spcBef>
              <a:spcAft>
                <a:spcPts val="0"/>
              </a:spcAft>
              <a:buClr>
                <a:schemeClr val="dk1"/>
              </a:buClr>
              <a:buSzPts val="1800"/>
              <a:buChar char="●"/>
            </a:pPr>
            <a:r>
              <a:rPr lang="en-GB" dirty="0"/>
              <a:t>Impact:</a:t>
            </a:r>
            <a:endParaRPr dirty="0"/>
          </a:p>
          <a:p>
            <a:pPr marL="914400" lvl="1" indent="-317500" algn="l" rtl="0">
              <a:spcBef>
                <a:spcPts val="0"/>
              </a:spcBef>
              <a:spcAft>
                <a:spcPts val="0"/>
              </a:spcAft>
              <a:buSzPts val="1400"/>
              <a:buChar char="○"/>
            </a:pPr>
            <a:r>
              <a:rPr lang="en-GB" dirty="0"/>
              <a:t>RSA key recovery in 512 logins</a:t>
            </a:r>
            <a:r>
              <a:rPr lang="en-GB" baseline="30000" dirty="0"/>
              <a:t>*</a:t>
            </a:r>
            <a:endParaRPr lang="en-GB" dirty="0"/>
          </a:p>
          <a:p>
            <a:pPr indent="-317500">
              <a:buSzPts val="1400"/>
              <a:buChar char="○"/>
            </a:pPr>
            <a:r>
              <a:rPr lang="en-GB" dirty="0"/>
              <a:t>Enables attack 2: </a:t>
            </a:r>
            <a:r>
              <a:rPr lang="en-GB" dirty="0">
                <a:solidFill>
                  <a:srgbClr val="DA262E"/>
                </a:solidFill>
              </a:rPr>
              <a:t>file key recovery</a:t>
            </a:r>
          </a:p>
          <a:p>
            <a:pPr lvl="1"/>
            <a:r>
              <a:rPr lang="en-GB" dirty="0"/>
              <a:t>Adversary </a:t>
            </a:r>
            <a:r>
              <a:rPr lang="en-GB" dirty="0">
                <a:solidFill>
                  <a:srgbClr val="FF0000"/>
                </a:solidFill>
              </a:rPr>
              <a:t>knows</a:t>
            </a:r>
            <a:r>
              <a:rPr lang="en-GB" dirty="0"/>
              <a:t> RSA key from Attack 1</a:t>
            </a:r>
          </a:p>
          <a:p>
            <a:pPr lvl="1"/>
            <a:r>
              <a:rPr lang="en-GB" dirty="0"/>
              <a:t>File keys are also encrypted with AES-ECB</a:t>
            </a:r>
          </a:p>
          <a:p>
            <a:pPr lvl="1"/>
            <a:endParaRPr dirty="0">
              <a:solidFill>
                <a:srgbClr val="DA262E"/>
              </a:solidFill>
            </a:endParaRPr>
          </a:p>
        </p:txBody>
      </p:sp>
      <p:sp>
        <p:nvSpPr>
          <p:cNvPr id="3" name="TextBox 2">
            <a:extLst>
              <a:ext uri="{FF2B5EF4-FFF2-40B4-BE49-F238E27FC236}">
                <a16:creationId xmlns:a16="http://schemas.microsoft.com/office/drawing/2014/main" id="{F06C3445-CAF5-8A2A-2618-1DDD3F83C8AA}"/>
              </a:ext>
            </a:extLst>
          </p:cNvPr>
          <p:cNvSpPr txBox="1"/>
          <p:nvPr/>
        </p:nvSpPr>
        <p:spPr>
          <a:xfrm>
            <a:off x="316346" y="4577907"/>
            <a:ext cx="8155954" cy="415498"/>
          </a:xfrm>
          <a:prstGeom prst="rect">
            <a:avLst/>
          </a:prstGeom>
          <a:noFill/>
        </p:spPr>
        <p:txBody>
          <a:bodyPr wrap="square" rtlCol="0">
            <a:spAutoFit/>
          </a:bodyPr>
          <a:lstStyle/>
          <a:p>
            <a:r>
              <a:rPr lang="en-GB" sz="1050" baseline="30000" dirty="0">
                <a:solidFill>
                  <a:schemeClr val="dk2"/>
                </a:solidFill>
                <a:latin typeface="Montserrat"/>
                <a:sym typeface="Montserrat"/>
              </a:rPr>
              <a:t>*</a:t>
            </a:r>
            <a:r>
              <a:rPr lang="en-GB" sz="1050" dirty="0">
                <a:solidFill>
                  <a:schemeClr val="dk2"/>
                </a:solidFill>
                <a:latin typeface="Montserrat"/>
                <a:sym typeface="Montserrat"/>
              </a:rPr>
              <a:t>Attacks only get better over time: </a:t>
            </a:r>
          </a:p>
          <a:p>
            <a:r>
              <a:rPr lang="en-GB" sz="1050" dirty="0">
                <a:solidFill>
                  <a:schemeClr val="dk2"/>
                </a:solidFill>
                <a:latin typeface="Montserrat"/>
                <a:sym typeface="Montserrat"/>
              </a:rPr>
              <a:t>6 logins: Ryan, </a:t>
            </a:r>
            <a:r>
              <a:rPr lang="en-GB" sz="1050" dirty="0" err="1">
                <a:solidFill>
                  <a:schemeClr val="dk2"/>
                </a:solidFill>
                <a:latin typeface="Montserrat"/>
                <a:sym typeface="Montserrat"/>
              </a:rPr>
              <a:t>Heninger</a:t>
            </a:r>
            <a:r>
              <a:rPr lang="en-GB" sz="1050" dirty="0">
                <a:solidFill>
                  <a:schemeClr val="dk2"/>
                </a:solidFill>
                <a:latin typeface="Montserrat"/>
                <a:sym typeface="Montserrat"/>
              </a:rPr>
              <a:t>. PKC ’23.; 2 logins: Albrecht, Haller, </a:t>
            </a:r>
            <a:r>
              <a:rPr lang="en-GB" sz="1050" dirty="0" err="1">
                <a:solidFill>
                  <a:schemeClr val="dk2"/>
                </a:solidFill>
                <a:latin typeface="Montserrat"/>
                <a:sym typeface="Montserrat"/>
              </a:rPr>
              <a:t>Mareková</a:t>
            </a:r>
            <a:r>
              <a:rPr lang="en-GB" sz="1050" dirty="0">
                <a:solidFill>
                  <a:schemeClr val="dk2"/>
                </a:solidFill>
                <a:latin typeface="Montserrat"/>
                <a:sym typeface="Montserrat"/>
              </a:rPr>
              <a:t>, Paterson. </a:t>
            </a:r>
            <a:r>
              <a:rPr lang="en-GB" sz="1050" dirty="0" err="1">
                <a:solidFill>
                  <a:schemeClr val="dk2"/>
                </a:solidFill>
                <a:latin typeface="Montserrat"/>
                <a:sym typeface="Montserrat"/>
              </a:rPr>
              <a:t>Eurocrypt</a:t>
            </a:r>
            <a:r>
              <a:rPr lang="en-GB" sz="1050" dirty="0">
                <a:solidFill>
                  <a:schemeClr val="dk2"/>
                </a:solidFill>
                <a:latin typeface="Montserrat"/>
                <a:sym typeface="Montserrat"/>
              </a:rPr>
              <a:t> ‘23.</a:t>
            </a:r>
          </a:p>
        </p:txBody>
      </p:sp>
      <p:grpSp>
        <p:nvGrpSpPr>
          <p:cNvPr id="18" name="Group 17">
            <a:extLst>
              <a:ext uri="{FF2B5EF4-FFF2-40B4-BE49-F238E27FC236}">
                <a16:creationId xmlns:a16="http://schemas.microsoft.com/office/drawing/2014/main" id="{8E598623-07A8-FF4C-F46B-568B0CB4149D}"/>
              </a:ext>
            </a:extLst>
          </p:cNvPr>
          <p:cNvGrpSpPr/>
          <p:nvPr/>
        </p:nvGrpSpPr>
        <p:grpSpPr>
          <a:xfrm>
            <a:off x="5800686" y="1942896"/>
            <a:ext cx="789199" cy="459750"/>
            <a:chOff x="5800686" y="1942896"/>
            <a:chExt cx="789199" cy="459750"/>
          </a:xfrm>
        </p:grpSpPr>
        <p:pic>
          <p:nvPicPr>
            <p:cNvPr id="731" name="Google Shape;731;p42"/>
            <p:cNvPicPr preferRelativeResize="0"/>
            <p:nvPr/>
          </p:nvPicPr>
          <p:blipFill rotWithShape="1">
            <a:blip r:embed="rId3">
              <a:alphaModFix/>
            </a:blip>
            <a:srcRect l="13208" t="18538" r="13857" b="38971"/>
            <a:stretch/>
          </p:blipFill>
          <p:spPr>
            <a:xfrm>
              <a:off x="5800686" y="1942896"/>
              <a:ext cx="789199" cy="459750"/>
            </a:xfrm>
            <a:prstGeom prst="rect">
              <a:avLst/>
            </a:prstGeom>
            <a:noFill/>
            <a:ln>
              <a:noFill/>
            </a:ln>
          </p:spPr>
        </p:pic>
        <p:sp>
          <p:nvSpPr>
            <p:cNvPr id="732" name="Google Shape;732;p42"/>
            <p:cNvSpPr/>
            <p:nvPr/>
          </p:nvSpPr>
          <p:spPr>
            <a:xfrm rot="19488150">
              <a:off x="5934213" y="2019551"/>
              <a:ext cx="123353" cy="235202"/>
            </a:xfrm>
            <a:prstGeom prst="moon">
              <a:avLst>
                <a:gd name="adj" fmla="val 50000"/>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42"/>
            <p:cNvSpPr/>
            <p:nvPr/>
          </p:nvSpPr>
          <p:spPr>
            <a:xfrm>
              <a:off x="5932051" y="2167795"/>
              <a:ext cx="181800" cy="9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rot="12923508">
              <a:off x="6302237" y="2034869"/>
              <a:ext cx="123281" cy="235056"/>
            </a:xfrm>
            <a:prstGeom prst="moon">
              <a:avLst>
                <a:gd name="adj" fmla="val 50000"/>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42"/>
            <p:cNvSpPr/>
            <p:nvPr/>
          </p:nvSpPr>
          <p:spPr>
            <a:xfrm>
              <a:off x="6210841" y="2170280"/>
              <a:ext cx="220500" cy="9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roup 22">
            <a:extLst>
              <a:ext uri="{FF2B5EF4-FFF2-40B4-BE49-F238E27FC236}">
                <a16:creationId xmlns:a16="http://schemas.microsoft.com/office/drawing/2014/main" id="{0D99D340-973E-3F61-ADF7-7B03CDEB1257}"/>
              </a:ext>
            </a:extLst>
          </p:cNvPr>
          <p:cNvGrpSpPr/>
          <p:nvPr/>
        </p:nvGrpSpPr>
        <p:grpSpPr>
          <a:xfrm>
            <a:off x="5688660" y="1351721"/>
            <a:ext cx="2081996" cy="1396441"/>
            <a:chOff x="5688660" y="1351721"/>
            <a:chExt cx="2081996" cy="1396441"/>
          </a:xfrm>
        </p:grpSpPr>
        <p:pic>
          <p:nvPicPr>
            <p:cNvPr id="742" name="Google Shape;742;p42"/>
            <p:cNvPicPr preferRelativeResize="0"/>
            <p:nvPr/>
          </p:nvPicPr>
          <p:blipFill>
            <a:blip r:embed="rId4">
              <a:alphaModFix/>
            </a:blip>
            <a:stretch>
              <a:fillRect/>
            </a:stretch>
          </p:blipFill>
          <p:spPr>
            <a:xfrm rot="19151768" flipH="1">
              <a:off x="6025336" y="2049998"/>
              <a:ext cx="389334" cy="381850"/>
            </a:xfrm>
            <a:prstGeom prst="rect">
              <a:avLst/>
            </a:prstGeom>
            <a:noFill/>
            <a:ln>
              <a:noFill/>
            </a:ln>
          </p:spPr>
        </p:pic>
        <p:sp>
          <p:nvSpPr>
            <p:cNvPr id="743" name="Google Shape;743;p42"/>
            <p:cNvSpPr txBox="1"/>
            <p:nvPr/>
          </p:nvSpPr>
          <p:spPr>
            <a:xfrm>
              <a:off x="5688660" y="2409586"/>
              <a:ext cx="1246599" cy="3384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latin typeface="Montserrat"/>
                  <a:ea typeface="Montserrat"/>
                  <a:cs typeface="Montserrat"/>
                  <a:sym typeface="Montserrat"/>
                </a:rPr>
                <a:t>RSA key pair</a:t>
              </a:r>
              <a:endParaRPr sz="1000">
                <a:latin typeface="Montserrat"/>
                <a:ea typeface="Montserrat"/>
                <a:cs typeface="Montserrat"/>
                <a:sym typeface="Montserrat"/>
              </a:endParaRPr>
            </a:p>
          </p:txBody>
        </p:sp>
        <p:cxnSp>
          <p:nvCxnSpPr>
            <p:cNvPr id="746" name="Google Shape;746;p42"/>
            <p:cNvCxnSpPr>
              <a:cxnSpLocks/>
            </p:cNvCxnSpPr>
            <p:nvPr/>
          </p:nvCxnSpPr>
          <p:spPr>
            <a:xfrm>
              <a:off x="6935259" y="1600236"/>
              <a:ext cx="272604" cy="388005"/>
            </a:xfrm>
            <a:prstGeom prst="straightConnector1">
              <a:avLst/>
            </a:prstGeom>
            <a:noFill/>
            <a:ln w="19050" cap="flat" cmpd="sng">
              <a:solidFill>
                <a:schemeClr val="dk1"/>
              </a:solidFill>
              <a:prstDash val="solid"/>
              <a:round/>
              <a:headEnd type="none" w="med" len="med"/>
              <a:tailEnd type="triangle" w="med" len="med"/>
            </a:ln>
          </p:spPr>
        </p:cxnSp>
        <p:cxnSp>
          <p:nvCxnSpPr>
            <p:cNvPr id="747" name="Google Shape;747;p42"/>
            <p:cNvCxnSpPr>
              <a:cxnSpLocks/>
            </p:cNvCxnSpPr>
            <p:nvPr/>
          </p:nvCxnSpPr>
          <p:spPr>
            <a:xfrm flipH="1">
              <a:off x="6359803" y="1600236"/>
              <a:ext cx="309869" cy="369126"/>
            </a:xfrm>
            <a:prstGeom prst="straightConnector1">
              <a:avLst/>
            </a:prstGeom>
            <a:noFill/>
            <a:ln w="19050" cap="flat" cmpd="sng">
              <a:solidFill>
                <a:schemeClr val="dk1"/>
              </a:solidFill>
              <a:prstDash val="solid"/>
              <a:round/>
              <a:headEnd type="none" w="med" len="med"/>
              <a:tailEnd type="triangle" w="med" len="med"/>
            </a:ln>
          </p:spPr>
        </p:cxnSp>
        <p:pic>
          <p:nvPicPr>
            <p:cNvPr id="4" name="Google Shape;392;p32">
              <a:extLst>
                <a:ext uri="{FF2B5EF4-FFF2-40B4-BE49-F238E27FC236}">
                  <a16:creationId xmlns:a16="http://schemas.microsoft.com/office/drawing/2014/main" id="{E6825356-1E28-F6A5-7841-1C793FB90E50}"/>
                </a:ext>
              </a:extLst>
            </p:cNvPr>
            <p:cNvPicPr preferRelativeResize="0"/>
            <p:nvPr/>
          </p:nvPicPr>
          <p:blipFill rotWithShape="1">
            <a:blip r:embed="rId5">
              <a:alphaModFix/>
            </a:blip>
            <a:srcRect t="29621" b="38424"/>
            <a:stretch/>
          </p:blipFill>
          <p:spPr>
            <a:xfrm>
              <a:off x="6549273" y="1351721"/>
              <a:ext cx="505025" cy="174088"/>
            </a:xfrm>
            <a:prstGeom prst="rect">
              <a:avLst/>
            </a:prstGeom>
            <a:noFill/>
            <a:ln>
              <a:noFill/>
            </a:ln>
          </p:spPr>
        </p:pic>
        <p:pic>
          <p:nvPicPr>
            <p:cNvPr id="749" name="Google Shape;749;p42"/>
            <p:cNvPicPr preferRelativeResize="0"/>
            <p:nvPr/>
          </p:nvPicPr>
          <p:blipFill>
            <a:blip r:embed="rId4">
              <a:alphaModFix/>
            </a:blip>
            <a:stretch>
              <a:fillRect/>
            </a:stretch>
          </p:blipFill>
          <p:spPr>
            <a:xfrm rot="19184721" flipH="1">
              <a:off x="7123032" y="2091367"/>
              <a:ext cx="386157" cy="385064"/>
            </a:xfrm>
            <a:prstGeom prst="rect">
              <a:avLst/>
            </a:prstGeom>
            <a:noFill/>
            <a:ln>
              <a:noFill/>
            </a:ln>
          </p:spPr>
        </p:pic>
        <p:sp>
          <p:nvSpPr>
            <p:cNvPr id="751" name="Google Shape;751;p42"/>
            <p:cNvSpPr txBox="1"/>
            <p:nvPr/>
          </p:nvSpPr>
          <p:spPr>
            <a:xfrm>
              <a:off x="6981356" y="2409462"/>
              <a:ext cx="789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Montserrat"/>
                  <a:ea typeface="Montserrat"/>
                  <a:cs typeface="Montserrat"/>
                  <a:sym typeface="Montserrat"/>
                </a:rPr>
                <a:t>file keys</a:t>
              </a:r>
              <a:endParaRPr sz="1000" dirty="0">
                <a:latin typeface="Montserrat"/>
                <a:ea typeface="Montserrat"/>
                <a:cs typeface="Montserrat"/>
                <a:sym typeface="Montserrat"/>
              </a:endParaRPr>
            </a:p>
          </p:txBody>
        </p:sp>
        <p:sp>
          <p:nvSpPr>
            <p:cNvPr id="2" name="Google Shape;430;p33">
              <a:extLst>
                <a:ext uri="{FF2B5EF4-FFF2-40B4-BE49-F238E27FC236}">
                  <a16:creationId xmlns:a16="http://schemas.microsoft.com/office/drawing/2014/main" id="{54BCAAFC-12C5-0A53-1538-4F7ABE97FFD9}"/>
                </a:ext>
              </a:extLst>
            </p:cNvPr>
            <p:cNvSpPr txBox="1"/>
            <p:nvPr/>
          </p:nvSpPr>
          <p:spPr>
            <a:xfrm>
              <a:off x="7312226" y="2221281"/>
              <a:ext cx="357861" cy="3386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chemeClr val="dk1"/>
                  </a:solidFill>
                  <a:latin typeface="Montserrat Medium" panose="00000600000000000000" pitchFamily="2" charset="0"/>
                  <a:ea typeface="Montserrat"/>
                  <a:cs typeface="Montserrat"/>
                  <a:sym typeface="Montserrat"/>
                </a:rPr>
                <a:t>file</a:t>
              </a:r>
              <a:endParaRPr sz="800" dirty="0">
                <a:solidFill>
                  <a:schemeClr val="dk1"/>
                </a:solidFill>
                <a:latin typeface="Montserrat Medium" panose="00000600000000000000" pitchFamily="2" charset="0"/>
                <a:ea typeface="Montserrat"/>
                <a:cs typeface="Montserrat"/>
                <a:sym typeface="Montserrat"/>
              </a:endParaRPr>
            </a:p>
          </p:txBody>
        </p:sp>
        <p:pic>
          <p:nvPicPr>
            <p:cNvPr id="744" name="Google Shape;744;p42"/>
            <p:cNvPicPr preferRelativeResize="0"/>
            <p:nvPr/>
          </p:nvPicPr>
          <p:blipFill>
            <a:blip r:embed="rId4">
              <a:alphaModFix/>
            </a:blip>
            <a:stretch>
              <a:fillRect/>
            </a:stretch>
          </p:blipFill>
          <p:spPr>
            <a:xfrm rot="19151768" flipH="1">
              <a:off x="5988087" y="2099384"/>
              <a:ext cx="389334" cy="381850"/>
            </a:xfrm>
            <a:prstGeom prst="rect">
              <a:avLst/>
            </a:prstGeom>
            <a:noFill/>
            <a:ln>
              <a:noFill/>
            </a:ln>
          </p:spPr>
        </p:pic>
      </p:grpSp>
      <p:grpSp>
        <p:nvGrpSpPr>
          <p:cNvPr id="5" name="Group 4">
            <a:extLst>
              <a:ext uri="{FF2B5EF4-FFF2-40B4-BE49-F238E27FC236}">
                <a16:creationId xmlns:a16="http://schemas.microsoft.com/office/drawing/2014/main" id="{2DA1A5D4-8B18-5819-DBAB-8583213CFDD4}"/>
              </a:ext>
            </a:extLst>
          </p:cNvPr>
          <p:cNvGrpSpPr/>
          <p:nvPr/>
        </p:nvGrpSpPr>
        <p:grpSpPr>
          <a:xfrm>
            <a:off x="5664807" y="1548992"/>
            <a:ext cx="2275849" cy="436873"/>
            <a:chOff x="5664807" y="1548992"/>
            <a:chExt cx="2275849" cy="436873"/>
          </a:xfrm>
        </p:grpSpPr>
        <p:grpSp>
          <p:nvGrpSpPr>
            <p:cNvPr id="7" name="Google Shape;761;p43">
              <a:extLst>
                <a:ext uri="{FF2B5EF4-FFF2-40B4-BE49-F238E27FC236}">
                  <a16:creationId xmlns:a16="http://schemas.microsoft.com/office/drawing/2014/main" id="{0CED6098-B291-448A-7F3D-5C13E0CEE126}"/>
                </a:ext>
              </a:extLst>
            </p:cNvPr>
            <p:cNvGrpSpPr/>
            <p:nvPr/>
          </p:nvGrpSpPr>
          <p:grpSpPr>
            <a:xfrm>
              <a:off x="5664807" y="1548992"/>
              <a:ext cx="804600" cy="338700"/>
              <a:chOff x="4784797" y="3250607"/>
              <a:chExt cx="804600" cy="338700"/>
            </a:xfrm>
          </p:grpSpPr>
          <p:sp>
            <p:nvSpPr>
              <p:cNvPr id="8" name="Google Shape;762;p43">
                <a:extLst>
                  <a:ext uri="{FF2B5EF4-FFF2-40B4-BE49-F238E27FC236}">
                    <a16:creationId xmlns:a16="http://schemas.microsoft.com/office/drawing/2014/main" id="{BCF64A34-63DB-C79A-1456-824EF6EE56D4}"/>
                  </a:ext>
                </a:extLst>
              </p:cNvPr>
              <p:cNvSpPr/>
              <p:nvPr/>
            </p:nvSpPr>
            <p:spPr>
              <a:xfrm>
                <a:off x="4814985" y="3314214"/>
                <a:ext cx="695100" cy="206400"/>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p43">
                <a:extLst>
                  <a:ext uri="{FF2B5EF4-FFF2-40B4-BE49-F238E27FC236}">
                    <a16:creationId xmlns:a16="http://schemas.microsoft.com/office/drawing/2014/main" id="{D29DBFA9-44C3-2A12-7036-81E792655EF7}"/>
                  </a:ext>
                </a:extLst>
              </p:cNvPr>
              <p:cNvSpPr txBox="1"/>
              <p:nvPr/>
            </p:nvSpPr>
            <p:spPr>
              <a:xfrm>
                <a:off x="4784797" y="3250607"/>
                <a:ext cx="80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Montserrat"/>
                    <a:ea typeface="Montserrat"/>
                    <a:cs typeface="Montserrat"/>
                    <a:sym typeface="Montserrat"/>
                  </a:rPr>
                  <a:t>AES-ECB</a:t>
                </a:r>
                <a:endParaRPr sz="1000" dirty="0">
                  <a:latin typeface="Montserrat"/>
                  <a:ea typeface="Montserrat"/>
                  <a:cs typeface="Montserrat"/>
                  <a:sym typeface="Montserrat"/>
                </a:endParaRPr>
              </a:p>
            </p:txBody>
          </p:sp>
        </p:grpSp>
        <p:grpSp>
          <p:nvGrpSpPr>
            <p:cNvPr id="10" name="Google Shape;761;p43">
              <a:extLst>
                <a:ext uri="{FF2B5EF4-FFF2-40B4-BE49-F238E27FC236}">
                  <a16:creationId xmlns:a16="http://schemas.microsoft.com/office/drawing/2014/main" id="{983C47DB-6D91-60C9-27EA-DFEB921582C7}"/>
                </a:ext>
              </a:extLst>
            </p:cNvPr>
            <p:cNvGrpSpPr/>
            <p:nvPr/>
          </p:nvGrpSpPr>
          <p:grpSpPr>
            <a:xfrm>
              <a:off x="7136056" y="1548992"/>
              <a:ext cx="804600" cy="338700"/>
              <a:chOff x="4784797" y="3250607"/>
              <a:chExt cx="804600" cy="338700"/>
            </a:xfrm>
          </p:grpSpPr>
          <p:sp>
            <p:nvSpPr>
              <p:cNvPr id="11" name="Google Shape;762;p43">
                <a:extLst>
                  <a:ext uri="{FF2B5EF4-FFF2-40B4-BE49-F238E27FC236}">
                    <a16:creationId xmlns:a16="http://schemas.microsoft.com/office/drawing/2014/main" id="{D70F743E-C187-E7B6-A57D-F62625FE816C}"/>
                  </a:ext>
                </a:extLst>
              </p:cNvPr>
              <p:cNvSpPr/>
              <p:nvPr/>
            </p:nvSpPr>
            <p:spPr>
              <a:xfrm>
                <a:off x="4814985" y="3314214"/>
                <a:ext cx="695100" cy="206400"/>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63;p43">
                <a:extLst>
                  <a:ext uri="{FF2B5EF4-FFF2-40B4-BE49-F238E27FC236}">
                    <a16:creationId xmlns:a16="http://schemas.microsoft.com/office/drawing/2014/main" id="{FC58C600-5E3D-5A37-D2BB-87497563B241}"/>
                  </a:ext>
                </a:extLst>
              </p:cNvPr>
              <p:cNvSpPr txBox="1"/>
              <p:nvPr/>
            </p:nvSpPr>
            <p:spPr>
              <a:xfrm>
                <a:off x="4784797" y="3250607"/>
                <a:ext cx="80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Montserrat"/>
                    <a:ea typeface="Montserrat"/>
                    <a:cs typeface="Montserrat"/>
                    <a:sym typeface="Montserrat"/>
                  </a:rPr>
                  <a:t>AES-ECB</a:t>
                </a:r>
                <a:endParaRPr sz="1000" dirty="0">
                  <a:latin typeface="Montserrat"/>
                  <a:ea typeface="Montserrat"/>
                  <a:cs typeface="Montserrat"/>
                  <a:sym typeface="Montserrat"/>
                </a:endParaRPr>
              </a:p>
            </p:txBody>
          </p:sp>
        </p:grpSp>
        <p:cxnSp>
          <p:nvCxnSpPr>
            <p:cNvPr id="14" name="Google Shape;746;p42">
              <a:extLst>
                <a:ext uri="{FF2B5EF4-FFF2-40B4-BE49-F238E27FC236}">
                  <a16:creationId xmlns:a16="http://schemas.microsoft.com/office/drawing/2014/main" id="{28677946-30CB-9528-02B7-35CC1690CD57}"/>
                </a:ext>
              </a:extLst>
            </p:cNvPr>
            <p:cNvCxnSpPr>
              <a:cxnSpLocks/>
            </p:cNvCxnSpPr>
            <p:nvPr/>
          </p:nvCxnSpPr>
          <p:spPr>
            <a:xfrm>
              <a:off x="6935259" y="1597860"/>
              <a:ext cx="272604" cy="388005"/>
            </a:xfrm>
            <a:prstGeom prst="straightConnector1">
              <a:avLst/>
            </a:prstGeom>
            <a:noFill/>
            <a:ln w="19050" cap="flat" cmpd="sng">
              <a:solidFill>
                <a:schemeClr val="accent1"/>
              </a:solidFill>
              <a:prstDash val="solid"/>
              <a:round/>
              <a:headEnd type="none" w="med" len="med"/>
              <a:tailEnd type="triangle" w="med" len="med"/>
            </a:ln>
          </p:spPr>
        </p:cxnSp>
        <p:cxnSp>
          <p:nvCxnSpPr>
            <p:cNvPr id="15" name="Google Shape;747;p42">
              <a:extLst>
                <a:ext uri="{FF2B5EF4-FFF2-40B4-BE49-F238E27FC236}">
                  <a16:creationId xmlns:a16="http://schemas.microsoft.com/office/drawing/2014/main" id="{A40E3E20-A056-FFD1-09B9-E4D9ECC8DAAF}"/>
                </a:ext>
              </a:extLst>
            </p:cNvPr>
            <p:cNvCxnSpPr>
              <a:cxnSpLocks/>
            </p:cNvCxnSpPr>
            <p:nvPr/>
          </p:nvCxnSpPr>
          <p:spPr>
            <a:xfrm flipH="1">
              <a:off x="6359051" y="1602374"/>
              <a:ext cx="309869" cy="369126"/>
            </a:xfrm>
            <a:prstGeom prst="straightConnector1">
              <a:avLst/>
            </a:prstGeom>
            <a:noFill/>
            <a:ln w="19050" cap="flat" cmpd="sng">
              <a:solidFill>
                <a:schemeClr val="accent1"/>
              </a:solidFill>
              <a:prstDash val="solid"/>
              <a:round/>
              <a:headEnd type="none" w="med" len="med"/>
              <a:tailEnd type="triangle" w="med" len="med"/>
            </a:ln>
          </p:spPr>
        </p:cxnSp>
      </p:grpSp>
      <p:grpSp>
        <p:nvGrpSpPr>
          <p:cNvPr id="28" name="Group 27">
            <a:extLst>
              <a:ext uri="{FF2B5EF4-FFF2-40B4-BE49-F238E27FC236}">
                <a16:creationId xmlns:a16="http://schemas.microsoft.com/office/drawing/2014/main" id="{D837593D-5D6D-4AFC-B3CA-9646EDA33AF3}"/>
              </a:ext>
            </a:extLst>
          </p:cNvPr>
          <p:cNvGrpSpPr/>
          <p:nvPr/>
        </p:nvGrpSpPr>
        <p:grpSpPr>
          <a:xfrm>
            <a:off x="1667728" y="3269931"/>
            <a:ext cx="5808544" cy="661052"/>
            <a:chOff x="1902215" y="3384498"/>
            <a:chExt cx="5808544" cy="661052"/>
          </a:xfrm>
        </p:grpSpPr>
        <p:sp>
          <p:nvSpPr>
            <p:cNvPr id="26" name="TextBox 25">
              <a:extLst>
                <a:ext uri="{FF2B5EF4-FFF2-40B4-BE49-F238E27FC236}">
                  <a16:creationId xmlns:a16="http://schemas.microsoft.com/office/drawing/2014/main" id="{3D58FBCD-5821-D12E-B529-5F1A6F32BAFB}"/>
                </a:ext>
              </a:extLst>
            </p:cNvPr>
            <p:cNvSpPr txBox="1"/>
            <p:nvPr/>
          </p:nvSpPr>
          <p:spPr>
            <a:xfrm>
              <a:off x="1902215" y="3416595"/>
              <a:ext cx="589085" cy="628955"/>
            </a:xfrm>
            <a:prstGeom prst="rect">
              <a:avLst/>
            </a:prstGeom>
            <a:noFill/>
          </p:spPr>
          <p:txBody>
            <a:bodyPr wrap="square">
              <a:spAutoFit/>
            </a:bodyPr>
            <a:lstStyle/>
            <a:p>
              <a:pPr marL="0" lvl="0" indent="0" algn="l" rtl="0">
                <a:lnSpc>
                  <a:spcPct val="115000"/>
                </a:lnSpc>
                <a:spcBef>
                  <a:spcPts val="1200"/>
                </a:spcBef>
                <a:spcAft>
                  <a:spcPts val="1200"/>
                </a:spcAft>
                <a:buNone/>
              </a:pPr>
              <a:r>
                <a:rPr lang="en-GB" sz="3200" dirty="0"/>
                <a:t>💡</a:t>
              </a:r>
            </a:p>
          </p:txBody>
        </p:sp>
        <p:sp>
          <p:nvSpPr>
            <p:cNvPr id="27" name="Google Shape;637;p39">
              <a:extLst>
                <a:ext uri="{FF2B5EF4-FFF2-40B4-BE49-F238E27FC236}">
                  <a16:creationId xmlns:a16="http://schemas.microsoft.com/office/drawing/2014/main" id="{FEBD9198-F160-57D1-2F4E-AEE9B07120DD}"/>
                </a:ext>
              </a:extLst>
            </p:cNvPr>
            <p:cNvSpPr/>
            <p:nvPr/>
          </p:nvSpPr>
          <p:spPr>
            <a:xfrm>
              <a:off x="2587556" y="3384498"/>
              <a:ext cx="5123203" cy="642348"/>
            </a:xfrm>
            <a:prstGeom prst="rect">
              <a:avLst/>
            </a:prstGeom>
            <a:solidFill>
              <a:schemeClr val="bg1">
                <a:lumMod val="65000"/>
              </a:schemeClr>
            </a:solidFill>
            <a:ln w="9525"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lvl="0" algn="ctr"/>
              <a:r>
                <a:rPr lang="en-GB" sz="1800" dirty="0">
                  <a:solidFill>
                    <a:schemeClr val="accent1"/>
                  </a:solidFill>
                  <a:latin typeface="Montserrat"/>
                  <a:ea typeface="Montserrat"/>
                  <a:cs typeface="Montserrat"/>
                  <a:sym typeface="Montserrat"/>
                </a:rPr>
                <a:t>Cut and paste </a:t>
              </a:r>
              <a:r>
                <a:rPr lang="en-GB" sz="1800" dirty="0">
                  <a:solidFill>
                    <a:schemeClr val="bg1"/>
                  </a:solidFill>
                  <a:latin typeface="Montserrat"/>
                  <a:ea typeface="Montserrat"/>
                  <a:cs typeface="Montserrat"/>
                  <a:sym typeface="Montserrat"/>
                </a:rPr>
                <a:t>AES-ECB ciphertext blocks from file key to RSA secret key ciphertext.</a:t>
              </a:r>
              <a:endParaRPr lang="en-GB" sz="1800" dirty="0">
                <a:solidFill>
                  <a:schemeClr val="bg1"/>
                </a:solidFill>
                <a:latin typeface="Montserrat"/>
                <a:sym typeface="Montserrat"/>
              </a:endParaRPr>
            </a:p>
          </p:txBody>
        </p:sp>
      </p:grpSp>
      <p:cxnSp>
        <p:nvCxnSpPr>
          <p:cNvPr id="17" name="Straight Arrow Connector 16">
            <a:extLst>
              <a:ext uri="{FF2B5EF4-FFF2-40B4-BE49-F238E27FC236}">
                <a16:creationId xmlns:a16="http://schemas.microsoft.com/office/drawing/2014/main" id="{244AAF32-3BB6-700B-AB96-575BD45DD5D5}"/>
              </a:ext>
            </a:extLst>
          </p:cNvPr>
          <p:cNvCxnSpPr/>
          <p:nvPr/>
        </p:nvCxnSpPr>
        <p:spPr>
          <a:xfrm flipH="1">
            <a:off x="6612418" y="2243808"/>
            <a:ext cx="431927" cy="0"/>
          </a:xfrm>
          <a:prstGeom prst="straightConnector1">
            <a:avLst/>
          </a:prstGeom>
          <a:ln>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6B2AA0C-895E-3EDA-8AB7-07B605DABFAF}"/>
              </a:ext>
            </a:extLst>
          </p:cNvPr>
          <p:cNvGrpSpPr/>
          <p:nvPr/>
        </p:nvGrpSpPr>
        <p:grpSpPr>
          <a:xfrm>
            <a:off x="6482196" y="2156982"/>
            <a:ext cx="551976" cy="174625"/>
            <a:chOff x="6502322" y="2155599"/>
            <a:chExt cx="551976" cy="174625"/>
          </a:xfrm>
        </p:grpSpPr>
        <p:cxnSp>
          <p:nvCxnSpPr>
            <p:cNvPr id="6" name="Straight Arrow Connector 5">
              <a:extLst>
                <a:ext uri="{FF2B5EF4-FFF2-40B4-BE49-F238E27FC236}">
                  <a16:creationId xmlns:a16="http://schemas.microsoft.com/office/drawing/2014/main" id="{2781EE1F-8B1D-78BA-0789-D479708D4700}"/>
                </a:ext>
              </a:extLst>
            </p:cNvPr>
            <p:cNvCxnSpPr>
              <a:cxnSpLocks/>
            </p:cNvCxnSpPr>
            <p:nvPr/>
          </p:nvCxnSpPr>
          <p:spPr>
            <a:xfrm flipH="1">
              <a:off x="6502322" y="2243808"/>
              <a:ext cx="551976" cy="0"/>
            </a:xfrm>
            <a:prstGeom prst="straightConnector1">
              <a:avLst/>
            </a:prstGeom>
            <a:ln w="12700">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Cross 24">
              <a:extLst>
                <a:ext uri="{FF2B5EF4-FFF2-40B4-BE49-F238E27FC236}">
                  <a16:creationId xmlns:a16="http://schemas.microsoft.com/office/drawing/2014/main" id="{EB6400D5-56FF-9817-1ACA-01C85518B2BA}"/>
                </a:ext>
              </a:extLst>
            </p:cNvPr>
            <p:cNvSpPr/>
            <p:nvPr/>
          </p:nvSpPr>
          <p:spPr>
            <a:xfrm rot="2731099">
              <a:off x="6682198" y="2154626"/>
              <a:ext cx="174625" cy="176571"/>
            </a:xfrm>
            <a:prstGeom prst="plus">
              <a:avLst>
                <a:gd name="adj" fmla="val 42539"/>
              </a:avLst>
            </a:prstGeom>
            <a:solidFill>
              <a:srgbClr val="DA262E"/>
            </a:solidFill>
            <a:ln>
              <a:solidFill>
                <a:srgbClr val="DA2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8">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8">
                                            <p:txEl>
                                              <p:pRg st="4" end="4"/>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728">
                                            <p:txEl>
                                              <p:pRg st="1" end="1"/>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728">
                                            <p:txEl>
                                              <p:pRg st="2" end="2"/>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728">
                                            <p:txEl>
                                              <p:pRg st="3" end="3"/>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72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uiExpand="1" build="p"/>
      <p:bldP spid="728" grpId="1" uiExpand="1"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792"/>
        <p:cNvGrpSpPr/>
        <p:nvPr/>
      </p:nvGrpSpPr>
      <p:grpSpPr>
        <a:xfrm>
          <a:off x="0" y="0"/>
          <a:ext cx="0" cy="0"/>
          <a:chOff x="0" y="0"/>
          <a:chExt cx="0" cy="0"/>
        </a:xfrm>
      </p:grpSpPr>
      <p:sp>
        <p:nvSpPr>
          <p:cNvPr id="41" name="Google Shape;795;p44">
            <a:extLst>
              <a:ext uri="{FF2B5EF4-FFF2-40B4-BE49-F238E27FC236}">
                <a16:creationId xmlns:a16="http://schemas.microsoft.com/office/drawing/2014/main" id="{C0768B9E-EC6E-C5D4-F076-2D1CFAACC1E9}"/>
              </a:ext>
            </a:extLst>
          </p:cNvPr>
          <p:cNvSpPr/>
          <p:nvPr/>
        </p:nvSpPr>
        <p:spPr>
          <a:xfrm>
            <a:off x="4261150" y="3140852"/>
            <a:ext cx="471900" cy="274500"/>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39">
            <a:extLst>
              <a:ext uri="{FF2B5EF4-FFF2-40B4-BE49-F238E27FC236}">
                <a16:creationId xmlns:a16="http://schemas.microsoft.com/office/drawing/2014/main" id="{0656B96A-DBD4-80EE-0DCA-9C8A53D9816A}"/>
              </a:ext>
            </a:extLst>
          </p:cNvPr>
          <p:cNvSpPr txBox="1"/>
          <p:nvPr/>
        </p:nvSpPr>
        <p:spPr>
          <a:xfrm>
            <a:off x="3224400" y="3088105"/>
            <a:ext cx="254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dk1"/>
                </a:solidFill>
                <a:latin typeface="Courier New"/>
                <a:ea typeface="Courier New"/>
                <a:cs typeface="Courier New"/>
                <a:sym typeface="Courier New"/>
              </a:rPr>
              <a:t>SID</a:t>
            </a:r>
            <a:endParaRPr/>
          </a:p>
        </p:txBody>
      </p:sp>
      <p:grpSp>
        <p:nvGrpSpPr>
          <p:cNvPr id="42" name="Group 41">
            <a:extLst>
              <a:ext uri="{FF2B5EF4-FFF2-40B4-BE49-F238E27FC236}">
                <a16:creationId xmlns:a16="http://schemas.microsoft.com/office/drawing/2014/main" id="{32469017-82CA-D5D7-4346-B08FA9CA81DE}"/>
              </a:ext>
            </a:extLst>
          </p:cNvPr>
          <p:cNvGrpSpPr/>
          <p:nvPr/>
        </p:nvGrpSpPr>
        <p:grpSpPr>
          <a:xfrm>
            <a:off x="4761768" y="2619847"/>
            <a:ext cx="651300" cy="317710"/>
            <a:chOff x="4996550" y="2485075"/>
            <a:chExt cx="651300" cy="317710"/>
          </a:xfrm>
        </p:grpSpPr>
        <p:sp>
          <p:nvSpPr>
            <p:cNvPr id="43" name="Google Shape;797;p44">
              <a:extLst>
                <a:ext uri="{FF2B5EF4-FFF2-40B4-BE49-F238E27FC236}">
                  <a16:creationId xmlns:a16="http://schemas.microsoft.com/office/drawing/2014/main" id="{D8689F04-0E62-84FC-D3E6-F6EDC7C84198}"/>
                </a:ext>
              </a:extLst>
            </p:cNvPr>
            <p:cNvSpPr/>
            <p:nvPr/>
          </p:nvSpPr>
          <p:spPr>
            <a:xfrm>
              <a:off x="4996550" y="2485085"/>
              <a:ext cx="651300" cy="317700"/>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17;p44">
              <a:extLst>
                <a:ext uri="{FF2B5EF4-FFF2-40B4-BE49-F238E27FC236}">
                  <a16:creationId xmlns:a16="http://schemas.microsoft.com/office/drawing/2014/main" id="{FEE75ED7-FE47-F8F2-53CA-5B7AC631C0CA}"/>
                </a:ext>
              </a:extLst>
            </p:cNvPr>
            <p:cNvSpPr/>
            <p:nvPr/>
          </p:nvSpPr>
          <p:spPr>
            <a:xfrm>
              <a:off x="5445150" y="2485075"/>
              <a:ext cx="123900" cy="3177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D7D31"/>
                </a:solidFill>
              </a:endParaRPr>
            </a:p>
          </p:txBody>
        </p:sp>
      </p:grpSp>
      <p:grpSp>
        <p:nvGrpSpPr>
          <p:cNvPr id="18" name="Group 17">
            <a:extLst>
              <a:ext uri="{FF2B5EF4-FFF2-40B4-BE49-F238E27FC236}">
                <a16:creationId xmlns:a16="http://schemas.microsoft.com/office/drawing/2014/main" id="{256863DE-1217-6C4E-F5EF-0384BA78FF4D}"/>
              </a:ext>
            </a:extLst>
          </p:cNvPr>
          <p:cNvGrpSpPr/>
          <p:nvPr/>
        </p:nvGrpSpPr>
        <p:grpSpPr>
          <a:xfrm>
            <a:off x="3189365" y="2535135"/>
            <a:ext cx="2640650" cy="497335"/>
            <a:chOff x="3189365" y="2669603"/>
            <a:chExt cx="2640650" cy="497335"/>
          </a:xfrm>
        </p:grpSpPr>
        <p:sp>
          <p:nvSpPr>
            <p:cNvPr id="19" name="Google Shape;585;p37">
              <a:extLst>
                <a:ext uri="{FF2B5EF4-FFF2-40B4-BE49-F238E27FC236}">
                  <a16:creationId xmlns:a16="http://schemas.microsoft.com/office/drawing/2014/main" id="{1D9EB17F-B468-B4CC-565F-8AB8EDFB3229}"/>
                </a:ext>
              </a:extLst>
            </p:cNvPr>
            <p:cNvSpPr txBox="1"/>
            <p:nvPr/>
          </p:nvSpPr>
          <p:spPr>
            <a:xfrm>
              <a:off x="3189365" y="2669603"/>
              <a:ext cx="264065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Courier New"/>
                  <a:ea typeface="Courier New"/>
                  <a:cs typeface="Courier New"/>
                  <a:sym typeface="Courier New"/>
                </a:rPr>
                <a:t>AES-</a:t>
              </a:r>
              <a:r>
                <a:rPr lang="en-GB" dirty="0" err="1">
                  <a:latin typeface="Courier New"/>
                  <a:ea typeface="Courier New"/>
                  <a:cs typeface="Courier New"/>
                  <a:sym typeface="Courier New"/>
                </a:rPr>
                <a:t>ECB.Enc</a:t>
              </a:r>
              <a:r>
                <a:rPr lang="en-GB" dirty="0">
                  <a:latin typeface="Courier New"/>
                  <a:ea typeface="Courier New"/>
                  <a:cs typeface="Courier New"/>
                  <a:sym typeface="Courier New"/>
                </a:rPr>
                <a:t>  (      )</a:t>
              </a:r>
              <a:endParaRPr dirty="0">
                <a:latin typeface="Courier New"/>
                <a:ea typeface="Courier New"/>
                <a:cs typeface="Courier New"/>
                <a:sym typeface="Courier New"/>
              </a:endParaRPr>
            </a:p>
          </p:txBody>
        </p:sp>
        <p:grpSp>
          <p:nvGrpSpPr>
            <p:cNvPr id="20" name="Google Shape;589;p37">
              <a:extLst>
                <a:ext uri="{FF2B5EF4-FFF2-40B4-BE49-F238E27FC236}">
                  <a16:creationId xmlns:a16="http://schemas.microsoft.com/office/drawing/2014/main" id="{5D50B43B-ED51-1B0E-CF17-C8C328B90462}"/>
                </a:ext>
              </a:extLst>
            </p:cNvPr>
            <p:cNvGrpSpPr/>
            <p:nvPr/>
          </p:nvGrpSpPr>
          <p:grpSpPr>
            <a:xfrm>
              <a:off x="4835197" y="2797089"/>
              <a:ext cx="675632" cy="369849"/>
              <a:chOff x="4446481" y="2600514"/>
              <a:chExt cx="675632" cy="369849"/>
            </a:xfrm>
          </p:grpSpPr>
          <p:pic>
            <p:nvPicPr>
              <p:cNvPr id="22" name="Google Shape;590;p37">
                <a:extLst>
                  <a:ext uri="{FF2B5EF4-FFF2-40B4-BE49-F238E27FC236}">
                    <a16:creationId xmlns:a16="http://schemas.microsoft.com/office/drawing/2014/main" id="{B81E2FE2-5141-FA00-C8B4-101C49B4C3FE}"/>
                  </a:ext>
                </a:extLst>
              </p:cNvPr>
              <p:cNvPicPr preferRelativeResize="0"/>
              <p:nvPr/>
            </p:nvPicPr>
            <p:blipFill>
              <a:blip r:embed="rId3">
                <a:alphaModFix/>
              </a:blip>
              <a:stretch>
                <a:fillRect/>
              </a:stretch>
            </p:blipFill>
            <p:spPr>
              <a:xfrm rot="-2438191" flipH="1">
                <a:off x="4446481" y="2600514"/>
                <a:ext cx="250989" cy="250772"/>
              </a:xfrm>
              <a:prstGeom prst="rect">
                <a:avLst/>
              </a:prstGeom>
              <a:noFill/>
              <a:ln>
                <a:noFill/>
              </a:ln>
            </p:spPr>
          </p:pic>
          <p:sp>
            <p:nvSpPr>
              <p:cNvPr id="24" name="Google Shape;592;p37">
                <a:extLst>
                  <a:ext uri="{FF2B5EF4-FFF2-40B4-BE49-F238E27FC236}">
                    <a16:creationId xmlns:a16="http://schemas.microsoft.com/office/drawing/2014/main" id="{86E5F69A-E7A7-A484-EE7B-E79C5D819AA6}"/>
                  </a:ext>
                </a:extLst>
              </p:cNvPr>
              <p:cNvSpPr txBox="1"/>
              <p:nvPr/>
            </p:nvSpPr>
            <p:spPr>
              <a:xfrm>
                <a:off x="4573413" y="2662563"/>
                <a:ext cx="54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RSA </a:t>
                </a:r>
                <a:r>
                  <a:rPr lang="en-GB" sz="800" dirty="0" err="1">
                    <a:latin typeface="Montserrat Medium"/>
                    <a:ea typeface="Montserrat Medium"/>
                    <a:cs typeface="Montserrat Medium"/>
                    <a:sym typeface="Montserrat Medium"/>
                  </a:rPr>
                  <a:t>sk</a:t>
                </a:r>
                <a:endParaRPr sz="800" dirty="0">
                  <a:latin typeface="Montserrat Medium"/>
                  <a:ea typeface="Montserrat Medium"/>
                  <a:cs typeface="Montserrat Medium"/>
                  <a:sym typeface="Montserrat Medium"/>
                </a:endParaRPr>
              </a:p>
            </p:txBody>
          </p:sp>
        </p:grpSp>
        <p:pic>
          <p:nvPicPr>
            <p:cNvPr id="21" name="Google Shape;392;p32">
              <a:extLst>
                <a:ext uri="{FF2B5EF4-FFF2-40B4-BE49-F238E27FC236}">
                  <a16:creationId xmlns:a16="http://schemas.microsoft.com/office/drawing/2014/main" id="{4412C62E-438E-40F3-5182-15F413DF0CF5}"/>
                </a:ext>
              </a:extLst>
            </p:cNvPr>
            <p:cNvPicPr preferRelativeResize="0"/>
            <p:nvPr/>
          </p:nvPicPr>
          <p:blipFill rotWithShape="1">
            <a:blip r:embed="rId4">
              <a:alphaModFix/>
            </a:blip>
            <a:srcRect t="29621" b="38424"/>
            <a:stretch/>
          </p:blipFill>
          <p:spPr>
            <a:xfrm>
              <a:off x="4446118" y="2910422"/>
              <a:ext cx="259681" cy="89515"/>
            </a:xfrm>
            <a:prstGeom prst="rect">
              <a:avLst/>
            </a:prstGeom>
            <a:noFill/>
            <a:ln>
              <a:noFill/>
            </a:ln>
          </p:spPr>
        </p:pic>
      </p:grpSp>
      <p:sp>
        <p:nvSpPr>
          <p:cNvPr id="798" name="Google Shape;798;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22</a:t>
            </a:fld>
            <a:endParaRPr>
              <a:solidFill>
                <a:schemeClr val="dk2"/>
              </a:solidFill>
            </a:endParaRPr>
          </a:p>
        </p:txBody>
      </p:sp>
      <p:sp>
        <p:nvSpPr>
          <p:cNvPr id="799" name="Google Shape;79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solidFill>
              </a:rPr>
              <a:t>Attack 2:</a:t>
            </a:r>
            <a:r>
              <a:rPr lang="en-GB" dirty="0"/>
              <a:t> file key recovery</a:t>
            </a:r>
            <a:r>
              <a:rPr lang="en-GB" baseline="30000" dirty="0"/>
              <a:t>*</a:t>
            </a:r>
            <a:endParaRPr baseline="30000" dirty="0"/>
          </a:p>
        </p:txBody>
      </p:sp>
      <p:sp>
        <p:nvSpPr>
          <p:cNvPr id="807" name="Google Shape;807;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22</a:t>
            </a:fld>
            <a:endParaRPr>
              <a:solidFill>
                <a:schemeClr val="dk2"/>
              </a:solidFill>
            </a:endParaRPr>
          </a:p>
        </p:txBody>
      </p:sp>
      <p:pic>
        <p:nvPicPr>
          <p:cNvPr id="809" name="Google Shape;809;p44"/>
          <p:cNvPicPr preferRelativeResize="0"/>
          <p:nvPr/>
        </p:nvPicPr>
        <p:blipFill rotWithShape="1">
          <a:blip r:embed="rId5">
            <a:alphaModFix/>
          </a:blip>
          <a:srcRect l="1170" r="-1169" b="22684"/>
          <a:stretch/>
        </p:blipFill>
        <p:spPr>
          <a:xfrm>
            <a:off x="6090775" y="1563656"/>
            <a:ext cx="2128100" cy="1645425"/>
          </a:xfrm>
          <a:prstGeom prst="rect">
            <a:avLst/>
          </a:prstGeom>
          <a:noFill/>
          <a:ln>
            <a:noFill/>
          </a:ln>
        </p:spPr>
      </p:pic>
      <p:grpSp>
        <p:nvGrpSpPr>
          <p:cNvPr id="810" name="Google Shape;810;p44"/>
          <p:cNvGrpSpPr/>
          <p:nvPr/>
        </p:nvGrpSpPr>
        <p:grpSpPr>
          <a:xfrm>
            <a:off x="1675450" y="1778331"/>
            <a:ext cx="707700" cy="1216075"/>
            <a:chOff x="966025" y="1580925"/>
            <a:chExt cx="707700" cy="1216075"/>
          </a:xfrm>
        </p:grpSpPr>
        <p:sp>
          <p:nvSpPr>
            <p:cNvPr id="811" name="Google Shape;811;p44"/>
            <p:cNvSpPr/>
            <p:nvPr/>
          </p:nvSpPr>
          <p:spPr>
            <a:xfrm rot="-5400000">
              <a:off x="876325" y="1999600"/>
              <a:ext cx="887100" cy="707700"/>
            </a:xfrm>
            <a:prstGeom prst="flowChartDelay">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p:nvPr/>
          </p:nvSpPr>
          <p:spPr>
            <a:xfrm>
              <a:off x="1045525" y="1580925"/>
              <a:ext cx="548700" cy="5487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roup 44">
            <a:extLst>
              <a:ext uri="{FF2B5EF4-FFF2-40B4-BE49-F238E27FC236}">
                <a16:creationId xmlns:a16="http://schemas.microsoft.com/office/drawing/2014/main" id="{C1D8DE76-E428-1BE6-3FE5-908DED6C3248}"/>
              </a:ext>
            </a:extLst>
          </p:cNvPr>
          <p:cNvGrpSpPr/>
          <p:nvPr/>
        </p:nvGrpSpPr>
        <p:grpSpPr>
          <a:xfrm>
            <a:off x="6522301" y="3225945"/>
            <a:ext cx="1231797" cy="400200"/>
            <a:chOff x="6325450" y="3118350"/>
            <a:chExt cx="1231797" cy="400200"/>
          </a:xfrm>
        </p:grpSpPr>
        <p:sp>
          <p:nvSpPr>
            <p:cNvPr id="793" name="Google Shape;793;p44"/>
            <p:cNvSpPr/>
            <p:nvPr/>
          </p:nvSpPr>
          <p:spPr>
            <a:xfrm>
              <a:off x="6707029" y="3191047"/>
              <a:ext cx="366300" cy="244477"/>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4"/>
            <p:cNvSpPr txBox="1"/>
            <p:nvPr/>
          </p:nvSpPr>
          <p:spPr>
            <a:xfrm>
              <a:off x="6325450" y="3118350"/>
              <a:ext cx="1231797"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err="1">
                  <a:solidFill>
                    <a:schemeClr val="dk1"/>
                  </a:solidFill>
                  <a:latin typeface="Courier New"/>
                  <a:ea typeface="Courier New"/>
                  <a:cs typeface="Courier New"/>
                  <a:sym typeface="Courier New"/>
                </a:rPr>
                <a:t>fn</a:t>
              </a:r>
              <a:r>
                <a:rPr lang="en-GB" dirty="0">
                  <a:solidFill>
                    <a:schemeClr val="dk1"/>
                  </a:solidFill>
                  <a:latin typeface="Courier New"/>
                  <a:ea typeface="Courier New"/>
                  <a:cs typeface="Courier New"/>
                  <a:sym typeface="Courier New"/>
                </a:rPr>
                <a:t>(SID)=</a:t>
              </a:r>
              <a:endParaRPr dirty="0"/>
            </a:p>
          </p:txBody>
        </p:sp>
        <p:sp>
          <p:nvSpPr>
            <p:cNvPr id="818" name="Google Shape;818;p44"/>
            <p:cNvSpPr/>
            <p:nvPr/>
          </p:nvSpPr>
          <p:spPr>
            <a:xfrm>
              <a:off x="7346622" y="3191047"/>
              <a:ext cx="123629" cy="244477"/>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D7D31"/>
                </a:solidFill>
              </a:endParaRPr>
            </a:p>
          </p:txBody>
        </p:sp>
      </p:grpSp>
      <p:sp>
        <p:nvSpPr>
          <p:cNvPr id="26" name="Google Shape;642;p39">
            <a:extLst>
              <a:ext uri="{FF2B5EF4-FFF2-40B4-BE49-F238E27FC236}">
                <a16:creationId xmlns:a16="http://schemas.microsoft.com/office/drawing/2014/main" id="{FA852AC3-590B-59C5-8876-0E63C033918A}"/>
              </a:ext>
            </a:extLst>
          </p:cNvPr>
          <p:cNvSpPr txBox="1"/>
          <p:nvPr/>
        </p:nvSpPr>
        <p:spPr>
          <a:xfrm>
            <a:off x="3170700" y="1412446"/>
            <a:ext cx="254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ourier New"/>
                <a:ea typeface="Courier New"/>
                <a:cs typeface="Courier New"/>
                <a:sym typeface="Courier New"/>
              </a:rPr>
              <a:t>auth </a:t>
            </a:r>
            <a:r>
              <a:rPr lang="en-GB" dirty="0" err="1">
                <a:latin typeface="Courier New"/>
                <a:ea typeface="Courier New"/>
                <a:cs typeface="Courier New"/>
                <a:sym typeface="Courier New"/>
              </a:rPr>
              <a:t>req</a:t>
            </a:r>
            <a:endParaRPr dirty="0">
              <a:latin typeface="Courier New"/>
              <a:ea typeface="Courier New"/>
              <a:cs typeface="Courier New"/>
              <a:sym typeface="Courier New"/>
            </a:endParaRPr>
          </a:p>
        </p:txBody>
      </p:sp>
      <p:cxnSp>
        <p:nvCxnSpPr>
          <p:cNvPr id="27" name="Google Shape;662;p39">
            <a:extLst>
              <a:ext uri="{FF2B5EF4-FFF2-40B4-BE49-F238E27FC236}">
                <a16:creationId xmlns:a16="http://schemas.microsoft.com/office/drawing/2014/main" id="{EAB954F5-6948-CD7A-C84C-F60FB67214F8}"/>
              </a:ext>
            </a:extLst>
          </p:cNvPr>
          <p:cNvCxnSpPr/>
          <p:nvPr/>
        </p:nvCxnSpPr>
        <p:spPr>
          <a:xfrm>
            <a:off x="2915342" y="2962765"/>
            <a:ext cx="3075000" cy="0"/>
          </a:xfrm>
          <a:prstGeom prst="straightConnector1">
            <a:avLst/>
          </a:prstGeom>
          <a:noFill/>
          <a:ln w="9525" cap="flat" cmpd="sng">
            <a:solidFill>
              <a:schemeClr val="dk1"/>
            </a:solidFill>
            <a:prstDash val="solid"/>
            <a:round/>
            <a:headEnd type="triangle" w="med" len="med"/>
            <a:tailEnd type="none" w="med" len="med"/>
          </a:ln>
        </p:spPr>
      </p:cxnSp>
      <p:cxnSp>
        <p:nvCxnSpPr>
          <p:cNvPr id="28" name="Google Shape;663;p39">
            <a:extLst>
              <a:ext uri="{FF2B5EF4-FFF2-40B4-BE49-F238E27FC236}">
                <a16:creationId xmlns:a16="http://schemas.microsoft.com/office/drawing/2014/main" id="{A4F957D9-ED45-EDBF-51D4-674BFD6F9ACE}"/>
              </a:ext>
            </a:extLst>
          </p:cNvPr>
          <p:cNvCxnSpPr/>
          <p:nvPr/>
        </p:nvCxnSpPr>
        <p:spPr>
          <a:xfrm>
            <a:off x="2915342" y="2358536"/>
            <a:ext cx="3075000" cy="0"/>
          </a:xfrm>
          <a:prstGeom prst="straightConnector1">
            <a:avLst/>
          </a:prstGeom>
          <a:noFill/>
          <a:ln w="9525" cap="flat" cmpd="sng">
            <a:solidFill>
              <a:schemeClr val="dk1"/>
            </a:solidFill>
            <a:prstDash val="solid"/>
            <a:round/>
            <a:headEnd type="triangle" w="med" len="med"/>
            <a:tailEnd type="none" w="med" len="med"/>
          </a:ln>
        </p:spPr>
      </p:cxnSp>
      <p:cxnSp>
        <p:nvCxnSpPr>
          <p:cNvPr id="29" name="Google Shape;665;p39">
            <a:extLst>
              <a:ext uri="{FF2B5EF4-FFF2-40B4-BE49-F238E27FC236}">
                <a16:creationId xmlns:a16="http://schemas.microsoft.com/office/drawing/2014/main" id="{40BAA95E-E7D3-9E7D-02E5-66AE07A61D4B}"/>
              </a:ext>
            </a:extLst>
          </p:cNvPr>
          <p:cNvCxnSpPr/>
          <p:nvPr/>
        </p:nvCxnSpPr>
        <p:spPr>
          <a:xfrm>
            <a:off x="2915342" y="3417713"/>
            <a:ext cx="3075000" cy="0"/>
          </a:xfrm>
          <a:prstGeom prst="straightConnector1">
            <a:avLst/>
          </a:prstGeom>
          <a:noFill/>
          <a:ln w="9525" cap="flat" cmpd="sng">
            <a:solidFill>
              <a:schemeClr val="dk1"/>
            </a:solidFill>
            <a:prstDash val="solid"/>
            <a:round/>
            <a:headEnd type="none" w="med" len="med"/>
            <a:tailEnd type="triangle" w="med" len="med"/>
          </a:ln>
        </p:spPr>
      </p:cxnSp>
      <p:grpSp>
        <p:nvGrpSpPr>
          <p:cNvPr id="30" name="Group 29">
            <a:extLst>
              <a:ext uri="{FF2B5EF4-FFF2-40B4-BE49-F238E27FC236}">
                <a16:creationId xmlns:a16="http://schemas.microsoft.com/office/drawing/2014/main" id="{975F939E-057D-F387-EFF1-CFB7358079F9}"/>
              </a:ext>
            </a:extLst>
          </p:cNvPr>
          <p:cNvGrpSpPr/>
          <p:nvPr/>
        </p:nvGrpSpPr>
        <p:grpSpPr>
          <a:xfrm>
            <a:off x="3294368" y="1874147"/>
            <a:ext cx="2494087" cy="529850"/>
            <a:chOff x="3402387" y="2063765"/>
            <a:chExt cx="2494087" cy="529850"/>
          </a:xfrm>
        </p:grpSpPr>
        <p:sp>
          <p:nvSpPr>
            <p:cNvPr id="31" name="Google Shape;579;p37">
              <a:extLst>
                <a:ext uri="{FF2B5EF4-FFF2-40B4-BE49-F238E27FC236}">
                  <a16:creationId xmlns:a16="http://schemas.microsoft.com/office/drawing/2014/main" id="{1EE8E66C-9E16-5416-7758-B258C4EF6200}"/>
                </a:ext>
              </a:extLst>
            </p:cNvPr>
            <p:cNvSpPr txBox="1"/>
            <p:nvPr/>
          </p:nvSpPr>
          <p:spPr>
            <a:xfrm>
              <a:off x="3402387" y="2063765"/>
              <a:ext cx="2494087"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err="1">
                  <a:latin typeface="Courier New"/>
                  <a:ea typeface="Courier New"/>
                  <a:cs typeface="Courier New"/>
                  <a:sym typeface="Courier New"/>
                </a:rPr>
                <a:t>RSA.Enc</a:t>
              </a:r>
              <a:r>
                <a:rPr lang="en-GB" dirty="0">
                  <a:latin typeface="Courier New"/>
                  <a:ea typeface="Courier New"/>
                  <a:cs typeface="Courier New"/>
                  <a:sym typeface="Courier New"/>
                </a:rPr>
                <a:t>    (pad(SID))</a:t>
              </a:r>
              <a:endParaRPr dirty="0">
                <a:latin typeface="Courier New"/>
                <a:ea typeface="Courier New"/>
                <a:cs typeface="Courier New"/>
                <a:sym typeface="Courier New"/>
              </a:endParaRPr>
            </a:p>
          </p:txBody>
        </p:sp>
        <p:grpSp>
          <p:nvGrpSpPr>
            <p:cNvPr id="32" name="Google Shape;580;p37">
              <a:extLst>
                <a:ext uri="{FF2B5EF4-FFF2-40B4-BE49-F238E27FC236}">
                  <a16:creationId xmlns:a16="http://schemas.microsoft.com/office/drawing/2014/main" id="{0DBE55A2-3B38-C26D-6E01-875FAE25CF6A}"/>
                </a:ext>
              </a:extLst>
            </p:cNvPr>
            <p:cNvGrpSpPr/>
            <p:nvPr/>
          </p:nvGrpSpPr>
          <p:grpSpPr>
            <a:xfrm>
              <a:off x="4248239" y="2261311"/>
              <a:ext cx="599430" cy="332304"/>
              <a:chOff x="3902029" y="2265937"/>
              <a:chExt cx="599430" cy="332304"/>
            </a:xfrm>
          </p:grpSpPr>
          <p:pic>
            <p:nvPicPr>
              <p:cNvPr id="33" name="Google Shape;581;p37">
                <a:extLst>
                  <a:ext uri="{FF2B5EF4-FFF2-40B4-BE49-F238E27FC236}">
                    <a16:creationId xmlns:a16="http://schemas.microsoft.com/office/drawing/2014/main" id="{583E6124-E69D-CBDE-28F5-A94EB52D0902}"/>
                  </a:ext>
                </a:extLst>
              </p:cNvPr>
              <p:cNvPicPr preferRelativeResize="0"/>
              <p:nvPr/>
            </p:nvPicPr>
            <p:blipFill>
              <a:blip r:embed="rId3">
                <a:alphaModFix/>
              </a:blip>
              <a:stretch>
                <a:fillRect/>
              </a:stretch>
            </p:blipFill>
            <p:spPr>
              <a:xfrm rot="19161809" flipH="1">
                <a:off x="3902029" y="2265937"/>
                <a:ext cx="250989" cy="250772"/>
              </a:xfrm>
              <a:prstGeom prst="rect">
                <a:avLst/>
              </a:prstGeom>
              <a:noFill/>
              <a:ln>
                <a:noFill/>
              </a:ln>
            </p:spPr>
          </p:pic>
          <p:sp>
            <p:nvSpPr>
              <p:cNvPr id="35" name="Google Shape;583;p37">
                <a:extLst>
                  <a:ext uri="{FF2B5EF4-FFF2-40B4-BE49-F238E27FC236}">
                    <a16:creationId xmlns:a16="http://schemas.microsoft.com/office/drawing/2014/main" id="{7EF1FC2B-E8ED-BFE2-2CBD-2A9D53CF7910}"/>
                  </a:ext>
                </a:extLst>
              </p:cNvPr>
              <p:cNvSpPr txBox="1"/>
              <p:nvPr/>
            </p:nvSpPr>
            <p:spPr>
              <a:xfrm>
                <a:off x="3952759" y="2290441"/>
                <a:ext cx="54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latin typeface="Montserrat Medium"/>
                    <a:ea typeface="Montserrat Medium"/>
                    <a:cs typeface="Montserrat Medium"/>
                    <a:sym typeface="Montserrat Medium"/>
                  </a:rPr>
                  <a:t>public</a:t>
                </a:r>
                <a:endParaRPr sz="800" dirty="0">
                  <a:latin typeface="Montserrat Medium"/>
                  <a:ea typeface="Montserrat Medium"/>
                  <a:cs typeface="Montserrat Medium"/>
                  <a:sym typeface="Montserrat Medium"/>
                </a:endParaRPr>
              </a:p>
            </p:txBody>
          </p:sp>
        </p:grpSp>
      </p:grpSp>
      <p:cxnSp>
        <p:nvCxnSpPr>
          <p:cNvPr id="36" name="Google Shape;595;p37">
            <a:extLst>
              <a:ext uri="{FF2B5EF4-FFF2-40B4-BE49-F238E27FC236}">
                <a16:creationId xmlns:a16="http://schemas.microsoft.com/office/drawing/2014/main" id="{823CAE4A-5F43-22AC-6FA7-5C7D9456E557}"/>
              </a:ext>
            </a:extLst>
          </p:cNvPr>
          <p:cNvCxnSpPr>
            <a:cxnSpLocks/>
          </p:cNvCxnSpPr>
          <p:nvPr/>
        </p:nvCxnSpPr>
        <p:spPr>
          <a:xfrm rot="10800000">
            <a:off x="2915342" y="1743565"/>
            <a:ext cx="3075000" cy="0"/>
          </a:xfrm>
          <a:prstGeom prst="straightConnector1">
            <a:avLst/>
          </a:prstGeom>
          <a:noFill/>
          <a:ln w="9525" cap="flat" cmpd="sng">
            <a:solidFill>
              <a:schemeClr val="dk1"/>
            </a:solidFill>
            <a:prstDash val="solid"/>
            <a:round/>
            <a:headEnd type="triangle" w="med" len="med"/>
            <a:tailEnd type="none" w="med" len="med"/>
          </a:ln>
        </p:spPr>
      </p:cxnSp>
      <p:sp>
        <p:nvSpPr>
          <p:cNvPr id="46" name="TextBox 45">
            <a:extLst>
              <a:ext uri="{FF2B5EF4-FFF2-40B4-BE49-F238E27FC236}">
                <a16:creationId xmlns:a16="http://schemas.microsoft.com/office/drawing/2014/main" id="{7EEABDAF-B8A1-6810-DAC3-1573B5A9B39E}"/>
              </a:ext>
            </a:extLst>
          </p:cNvPr>
          <p:cNvSpPr txBox="1"/>
          <p:nvPr/>
        </p:nvSpPr>
        <p:spPr>
          <a:xfrm>
            <a:off x="311700" y="4743837"/>
            <a:ext cx="3699777" cy="230832"/>
          </a:xfrm>
          <a:prstGeom prst="rect">
            <a:avLst/>
          </a:prstGeom>
          <a:noFill/>
        </p:spPr>
        <p:txBody>
          <a:bodyPr wrap="square" rtlCol="0">
            <a:spAutoFit/>
          </a:bodyPr>
          <a:lstStyle/>
          <a:p>
            <a:r>
              <a:rPr lang="en-US" sz="900" dirty="0">
                <a:solidFill>
                  <a:schemeClr val="dk2"/>
                </a:solidFill>
                <a:latin typeface="Montserrat"/>
                <a:sym typeface="Montserrat"/>
              </a:rPr>
              <a:t>*strongly simplified</a:t>
            </a:r>
          </a:p>
        </p:txBody>
      </p:sp>
      <p:grpSp>
        <p:nvGrpSpPr>
          <p:cNvPr id="3" name="Group 2">
            <a:extLst>
              <a:ext uri="{FF2B5EF4-FFF2-40B4-BE49-F238E27FC236}">
                <a16:creationId xmlns:a16="http://schemas.microsoft.com/office/drawing/2014/main" id="{76F31C32-2393-7073-D16B-51425FADFF76}"/>
              </a:ext>
            </a:extLst>
          </p:cNvPr>
          <p:cNvGrpSpPr/>
          <p:nvPr/>
        </p:nvGrpSpPr>
        <p:grpSpPr>
          <a:xfrm>
            <a:off x="2712885" y="4309692"/>
            <a:ext cx="3174185" cy="268919"/>
            <a:chOff x="2323661" y="4184033"/>
            <a:chExt cx="3174185" cy="268919"/>
          </a:xfrm>
        </p:grpSpPr>
        <p:sp>
          <p:nvSpPr>
            <p:cNvPr id="4" name="Google Shape;637;p39">
              <a:extLst>
                <a:ext uri="{FF2B5EF4-FFF2-40B4-BE49-F238E27FC236}">
                  <a16:creationId xmlns:a16="http://schemas.microsoft.com/office/drawing/2014/main" id="{84E33EA0-B2F8-E9AC-1383-F214187F6B6F}"/>
                </a:ext>
              </a:extLst>
            </p:cNvPr>
            <p:cNvSpPr/>
            <p:nvPr/>
          </p:nvSpPr>
          <p:spPr>
            <a:xfrm>
              <a:off x="2700338" y="4184033"/>
              <a:ext cx="2797508" cy="266673"/>
            </a:xfrm>
            <a:prstGeom prst="rect">
              <a:avLst/>
            </a:prstGeom>
            <a:solidFill>
              <a:schemeClr val="bg1">
                <a:lumMod val="65000"/>
              </a:schemeClr>
            </a:solidFill>
            <a:ln w="9525"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dirty="0">
                  <a:solidFill>
                    <a:schemeClr val="bg1"/>
                  </a:solidFill>
                  <a:latin typeface="Montserrat"/>
                  <a:ea typeface="Montserrat"/>
                  <a:cs typeface="Montserrat"/>
                  <a:sym typeface="Montserrat"/>
                </a:rPr>
                <a:t>partial decryption oracle</a:t>
              </a:r>
              <a:endParaRPr lang="en-GB" sz="1600" dirty="0">
                <a:solidFill>
                  <a:schemeClr val="bg1"/>
                </a:solidFill>
                <a:latin typeface="Montserrat"/>
                <a:sym typeface="Montserrat"/>
              </a:endParaRPr>
            </a:p>
          </p:txBody>
        </p:sp>
        <p:sp>
          <p:nvSpPr>
            <p:cNvPr id="5" name="Cross 4">
              <a:extLst>
                <a:ext uri="{FF2B5EF4-FFF2-40B4-BE49-F238E27FC236}">
                  <a16:creationId xmlns:a16="http://schemas.microsoft.com/office/drawing/2014/main" id="{84E6DC9F-8D1F-4A0F-4985-79D1AC4C5B39}"/>
                </a:ext>
              </a:extLst>
            </p:cNvPr>
            <p:cNvSpPr/>
            <p:nvPr/>
          </p:nvSpPr>
          <p:spPr>
            <a:xfrm>
              <a:off x="2323661" y="4228530"/>
              <a:ext cx="224422" cy="224422"/>
            </a:xfrm>
            <a:prstGeom prst="plus">
              <a:avLst>
                <a:gd name="adj" fmla="val 3928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 name="Group 5">
            <a:extLst>
              <a:ext uri="{FF2B5EF4-FFF2-40B4-BE49-F238E27FC236}">
                <a16:creationId xmlns:a16="http://schemas.microsoft.com/office/drawing/2014/main" id="{2E84AA05-2315-8E90-EC90-2B4F5929F0E0}"/>
              </a:ext>
            </a:extLst>
          </p:cNvPr>
          <p:cNvGrpSpPr/>
          <p:nvPr/>
        </p:nvGrpSpPr>
        <p:grpSpPr>
          <a:xfrm>
            <a:off x="2702226" y="4654043"/>
            <a:ext cx="3184841" cy="259641"/>
            <a:chOff x="2313002" y="4528384"/>
            <a:chExt cx="3184841" cy="259641"/>
          </a:xfrm>
        </p:grpSpPr>
        <p:sp>
          <p:nvSpPr>
            <p:cNvPr id="7" name="Google Shape;637;p39">
              <a:extLst>
                <a:ext uri="{FF2B5EF4-FFF2-40B4-BE49-F238E27FC236}">
                  <a16:creationId xmlns:a16="http://schemas.microsoft.com/office/drawing/2014/main" id="{0EEB5770-5E5A-1B8A-7AFA-D7A08D164A94}"/>
                </a:ext>
              </a:extLst>
            </p:cNvPr>
            <p:cNvSpPr/>
            <p:nvPr/>
          </p:nvSpPr>
          <p:spPr>
            <a:xfrm>
              <a:off x="2700335" y="4528384"/>
              <a:ext cx="2797508" cy="259641"/>
            </a:xfrm>
            <a:prstGeom prst="rect">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355600" lvl="0" indent="-355600" algn="ctr" rtl="0">
                <a:spcBef>
                  <a:spcPts val="0"/>
                </a:spcBef>
                <a:spcAft>
                  <a:spcPts val="0"/>
                </a:spcAft>
                <a:buNone/>
              </a:pPr>
              <a:r>
                <a:rPr lang="en-GB" sz="1600" dirty="0">
                  <a:solidFill>
                    <a:schemeClr val="bg1"/>
                  </a:solidFill>
                  <a:latin typeface="Montserrat"/>
                  <a:ea typeface="Montserrat"/>
                  <a:cs typeface="Montserrat"/>
                  <a:sym typeface="Montserrat"/>
                </a:rPr>
                <a:t>file key decryption</a:t>
              </a:r>
            </a:p>
          </p:txBody>
        </p:sp>
        <p:grpSp>
          <p:nvGrpSpPr>
            <p:cNvPr id="8" name="Group 7">
              <a:extLst>
                <a:ext uri="{FF2B5EF4-FFF2-40B4-BE49-F238E27FC236}">
                  <a16:creationId xmlns:a16="http://schemas.microsoft.com/office/drawing/2014/main" id="{3A2FD569-6E2F-3CD6-9954-891E9B62D94D}"/>
                </a:ext>
              </a:extLst>
            </p:cNvPr>
            <p:cNvGrpSpPr/>
            <p:nvPr/>
          </p:nvGrpSpPr>
          <p:grpSpPr>
            <a:xfrm>
              <a:off x="2313002" y="4577504"/>
              <a:ext cx="245740" cy="181945"/>
              <a:chOff x="1716240" y="4684061"/>
              <a:chExt cx="245740" cy="181945"/>
            </a:xfrm>
          </p:grpSpPr>
          <p:sp>
            <p:nvSpPr>
              <p:cNvPr id="9" name="Rectangle 8">
                <a:extLst>
                  <a:ext uri="{FF2B5EF4-FFF2-40B4-BE49-F238E27FC236}">
                    <a16:creationId xmlns:a16="http://schemas.microsoft.com/office/drawing/2014/main" id="{458239A5-4290-3579-24BE-5FA9A6E56131}"/>
                  </a:ext>
                </a:extLst>
              </p:cNvPr>
              <p:cNvSpPr/>
              <p:nvPr/>
            </p:nvSpPr>
            <p:spPr>
              <a:xfrm>
                <a:off x="1716241" y="4797913"/>
                <a:ext cx="245739" cy="680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347103F6-AA91-4DA2-A818-6E81EBE29E1C}"/>
                  </a:ext>
                </a:extLst>
              </p:cNvPr>
              <p:cNvSpPr/>
              <p:nvPr/>
            </p:nvSpPr>
            <p:spPr>
              <a:xfrm>
                <a:off x="1716240" y="4684061"/>
                <a:ext cx="245739" cy="680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11" name="Google Shape;637;p39">
            <a:extLst>
              <a:ext uri="{FF2B5EF4-FFF2-40B4-BE49-F238E27FC236}">
                <a16:creationId xmlns:a16="http://schemas.microsoft.com/office/drawing/2014/main" id="{87ECB1A1-5484-496C-4096-569C99898774}"/>
              </a:ext>
            </a:extLst>
          </p:cNvPr>
          <p:cNvSpPr/>
          <p:nvPr/>
        </p:nvSpPr>
        <p:spPr>
          <a:xfrm>
            <a:off x="3088242" y="3593717"/>
            <a:ext cx="2797508" cy="266673"/>
          </a:xfrm>
          <a:prstGeom prst="rect">
            <a:avLst/>
          </a:prstGeom>
          <a:solidFill>
            <a:schemeClr val="bg1">
              <a:lumMod val="65000"/>
            </a:schemeClr>
          </a:solidFill>
          <a:ln w="9525"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dirty="0">
                <a:solidFill>
                  <a:schemeClr val="bg1"/>
                </a:solidFill>
                <a:latin typeface="Montserrat"/>
                <a:sym typeface="Montserrat"/>
              </a:rPr>
              <a:t>key reuse</a:t>
            </a:r>
          </a:p>
        </p:txBody>
      </p:sp>
      <p:grpSp>
        <p:nvGrpSpPr>
          <p:cNvPr id="13" name="Group 12">
            <a:extLst>
              <a:ext uri="{FF2B5EF4-FFF2-40B4-BE49-F238E27FC236}">
                <a16:creationId xmlns:a16="http://schemas.microsoft.com/office/drawing/2014/main" id="{031EFF03-4233-9DDC-CBEE-9A2F4E59F1C3}"/>
              </a:ext>
            </a:extLst>
          </p:cNvPr>
          <p:cNvGrpSpPr/>
          <p:nvPr/>
        </p:nvGrpSpPr>
        <p:grpSpPr>
          <a:xfrm>
            <a:off x="2721849" y="3960702"/>
            <a:ext cx="3165219" cy="268281"/>
            <a:chOff x="1832237" y="3777262"/>
            <a:chExt cx="3165219" cy="268281"/>
          </a:xfrm>
        </p:grpSpPr>
        <p:sp>
          <p:nvSpPr>
            <p:cNvPr id="2" name="Google Shape;637;p39">
              <a:extLst>
                <a:ext uri="{FF2B5EF4-FFF2-40B4-BE49-F238E27FC236}">
                  <a16:creationId xmlns:a16="http://schemas.microsoft.com/office/drawing/2014/main" id="{8EFA2507-3ECF-F82E-81CD-E953FDFE8838}"/>
                </a:ext>
              </a:extLst>
            </p:cNvPr>
            <p:cNvSpPr/>
            <p:nvPr/>
          </p:nvSpPr>
          <p:spPr>
            <a:xfrm>
              <a:off x="2199948" y="3777262"/>
              <a:ext cx="2797508" cy="266673"/>
            </a:xfrm>
            <a:prstGeom prst="rect">
              <a:avLst/>
            </a:prstGeom>
            <a:solidFill>
              <a:schemeClr val="bg1">
                <a:lumMod val="65000"/>
              </a:schemeClr>
            </a:solidFill>
            <a:ln w="9525"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dirty="0">
                  <a:solidFill>
                    <a:schemeClr val="bg1"/>
                  </a:solidFill>
                  <a:latin typeface="Montserrat"/>
                  <a:ea typeface="Montserrat"/>
                  <a:cs typeface="Montserrat"/>
                  <a:sym typeface="Montserrat"/>
                </a:rPr>
                <a:t>ciphertext malleability</a:t>
              </a:r>
              <a:endParaRPr lang="en-GB" sz="1600" dirty="0">
                <a:solidFill>
                  <a:schemeClr val="bg1"/>
                </a:solidFill>
                <a:latin typeface="Montserrat"/>
                <a:sym typeface="Montserrat"/>
              </a:endParaRPr>
            </a:p>
          </p:txBody>
        </p:sp>
        <p:sp>
          <p:nvSpPr>
            <p:cNvPr id="12" name="Cross 11">
              <a:extLst>
                <a:ext uri="{FF2B5EF4-FFF2-40B4-BE49-F238E27FC236}">
                  <a16:creationId xmlns:a16="http://schemas.microsoft.com/office/drawing/2014/main" id="{726DE33C-F8E6-8EBE-95B5-33D68883C060}"/>
                </a:ext>
              </a:extLst>
            </p:cNvPr>
            <p:cNvSpPr/>
            <p:nvPr/>
          </p:nvSpPr>
          <p:spPr>
            <a:xfrm>
              <a:off x="1832237" y="3821121"/>
              <a:ext cx="224422" cy="224422"/>
            </a:xfrm>
            <a:prstGeom prst="plus">
              <a:avLst>
                <a:gd name="adj" fmla="val 3928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pSp>
        <p:nvGrpSpPr>
          <p:cNvPr id="56" name="Group 55">
            <a:extLst>
              <a:ext uri="{FF2B5EF4-FFF2-40B4-BE49-F238E27FC236}">
                <a16:creationId xmlns:a16="http://schemas.microsoft.com/office/drawing/2014/main" id="{E970DE78-B003-7722-36E1-E86E88412B7D}"/>
              </a:ext>
            </a:extLst>
          </p:cNvPr>
          <p:cNvGrpSpPr/>
          <p:nvPr/>
        </p:nvGrpSpPr>
        <p:grpSpPr>
          <a:xfrm>
            <a:off x="4554620" y="3424351"/>
            <a:ext cx="789199" cy="459750"/>
            <a:chOff x="5800686" y="1942896"/>
            <a:chExt cx="789199" cy="459750"/>
          </a:xfrm>
        </p:grpSpPr>
        <p:pic>
          <p:nvPicPr>
            <p:cNvPr id="57" name="Google Shape;731;p42">
              <a:extLst>
                <a:ext uri="{FF2B5EF4-FFF2-40B4-BE49-F238E27FC236}">
                  <a16:creationId xmlns:a16="http://schemas.microsoft.com/office/drawing/2014/main" id="{C7E005D2-E6F9-BA1E-B091-118DFF8BAAE5}"/>
                </a:ext>
              </a:extLst>
            </p:cNvPr>
            <p:cNvPicPr preferRelativeResize="0"/>
            <p:nvPr/>
          </p:nvPicPr>
          <p:blipFill rotWithShape="1">
            <a:blip r:embed="rId3">
              <a:alphaModFix/>
            </a:blip>
            <a:srcRect l="13208" t="18538" r="13857" b="38971"/>
            <a:stretch/>
          </p:blipFill>
          <p:spPr>
            <a:xfrm>
              <a:off x="5800686" y="1942896"/>
              <a:ext cx="789199" cy="459750"/>
            </a:xfrm>
            <a:prstGeom prst="rect">
              <a:avLst/>
            </a:prstGeom>
            <a:noFill/>
            <a:ln>
              <a:noFill/>
            </a:ln>
          </p:spPr>
        </p:pic>
        <p:sp>
          <p:nvSpPr>
            <p:cNvPr id="58" name="Google Shape;732;p42">
              <a:extLst>
                <a:ext uri="{FF2B5EF4-FFF2-40B4-BE49-F238E27FC236}">
                  <a16:creationId xmlns:a16="http://schemas.microsoft.com/office/drawing/2014/main" id="{03FEABB7-F582-56EC-AEFF-ABBF7141FF73}"/>
                </a:ext>
              </a:extLst>
            </p:cNvPr>
            <p:cNvSpPr/>
            <p:nvPr/>
          </p:nvSpPr>
          <p:spPr>
            <a:xfrm rot="19488150">
              <a:off x="5934213" y="2019551"/>
              <a:ext cx="123353" cy="235202"/>
            </a:xfrm>
            <a:prstGeom prst="moon">
              <a:avLst>
                <a:gd name="adj" fmla="val 50000"/>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733;p42">
              <a:extLst>
                <a:ext uri="{FF2B5EF4-FFF2-40B4-BE49-F238E27FC236}">
                  <a16:creationId xmlns:a16="http://schemas.microsoft.com/office/drawing/2014/main" id="{DBA42F70-4A68-DF3B-A756-5094ADE78E6F}"/>
                </a:ext>
              </a:extLst>
            </p:cNvPr>
            <p:cNvSpPr/>
            <p:nvPr/>
          </p:nvSpPr>
          <p:spPr>
            <a:xfrm>
              <a:off x="5932051" y="2167795"/>
              <a:ext cx="181800" cy="9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34;p42">
              <a:extLst>
                <a:ext uri="{FF2B5EF4-FFF2-40B4-BE49-F238E27FC236}">
                  <a16:creationId xmlns:a16="http://schemas.microsoft.com/office/drawing/2014/main" id="{95C71602-A386-6E40-8A5C-45B4825EB855}"/>
                </a:ext>
              </a:extLst>
            </p:cNvPr>
            <p:cNvSpPr/>
            <p:nvPr/>
          </p:nvSpPr>
          <p:spPr>
            <a:xfrm rot="12923508">
              <a:off x="6302237" y="2034869"/>
              <a:ext cx="123281" cy="235056"/>
            </a:xfrm>
            <a:prstGeom prst="moon">
              <a:avLst>
                <a:gd name="adj" fmla="val 50000"/>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735;p42">
              <a:extLst>
                <a:ext uri="{FF2B5EF4-FFF2-40B4-BE49-F238E27FC236}">
                  <a16:creationId xmlns:a16="http://schemas.microsoft.com/office/drawing/2014/main" id="{3AD8690A-142A-532D-6481-56A22BBE2AAA}"/>
                </a:ext>
              </a:extLst>
            </p:cNvPr>
            <p:cNvSpPr/>
            <p:nvPr/>
          </p:nvSpPr>
          <p:spPr>
            <a:xfrm>
              <a:off x="6210841" y="2170280"/>
              <a:ext cx="220500" cy="9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roup 54">
            <a:extLst>
              <a:ext uri="{FF2B5EF4-FFF2-40B4-BE49-F238E27FC236}">
                <a16:creationId xmlns:a16="http://schemas.microsoft.com/office/drawing/2014/main" id="{787070DA-CE92-F031-0359-687A8274AFAF}"/>
              </a:ext>
            </a:extLst>
          </p:cNvPr>
          <p:cNvGrpSpPr/>
          <p:nvPr/>
        </p:nvGrpSpPr>
        <p:grpSpPr>
          <a:xfrm>
            <a:off x="3314028" y="2778003"/>
            <a:ext cx="2107158" cy="1396529"/>
            <a:chOff x="3314028" y="2778003"/>
            <a:chExt cx="2107158" cy="1396529"/>
          </a:xfrm>
        </p:grpSpPr>
        <p:grpSp>
          <p:nvGrpSpPr>
            <p:cNvPr id="38" name="Group 37">
              <a:extLst>
                <a:ext uri="{FF2B5EF4-FFF2-40B4-BE49-F238E27FC236}">
                  <a16:creationId xmlns:a16="http://schemas.microsoft.com/office/drawing/2014/main" id="{FA597507-98CA-D2CF-9791-576619C82C79}"/>
                </a:ext>
              </a:extLst>
            </p:cNvPr>
            <p:cNvGrpSpPr/>
            <p:nvPr/>
          </p:nvGrpSpPr>
          <p:grpSpPr>
            <a:xfrm>
              <a:off x="3423575" y="3424034"/>
              <a:ext cx="789199" cy="459750"/>
              <a:chOff x="5800686" y="1942896"/>
              <a:chExt cx="789199" cy="459750"/>
            </a:xfrm>
          </p:grpSpPr>
          <p:pic>
            <p:nvPicPr>
              <p:cNvPr id="39" name="Google Shape;731;p42">
                <a:extLst>
                  <a:ext uri="{FF2B5EF4-FFF2-40B4-BE49-F238E27FC236}">
                    <a16:creationId xmlns:a16="http://schemas.microsoft.com/office/drawing/2014/main" id="{BC4A1789-14B8-0D7D-62C3-8C25D3A71096}"/>
                  </a:ext>
                </a:extLst>
              </p:cNvPr>
              <p:cNvPicPr preferRelativeResize="0"/>
              <p:nvPr/>
            </p:nvPicPr>
            <p:blipFill rotWithShape="1">
              <a:blip r:embed="rId3">
                <a:alphaModFix/>
              </a:blip>
              <a:srcRect l="13208" t="18538" r="13857" b="38971"/>
              <a:stretch/>
            </p:blipFill>
            <p:spPr>
              <a:xfrm>
                <a:off x="5800686" y="1942896"/>
                <a:ext cx="789199" cy="459750"/>
              </a:xfrm>
              <a:prstGeom prst="rect">
                <a:avLst/>
              </a:prstGeom>
              <a:noFill/>
              <a:ln>
                <a:noFill/>
              </a:ln>
            </p:spPr>
          </p:pic>
          <p:sp>
            <p:nvSpPr>
              <p:cNvPr id="40" name="Google Shape;732;p42">
                <a:extLst>
                  <a:ext uri="{FF2B5EF4-FFF2-40B4-BE49-F238E27FC236}">
                    <a16:creationId xmlns:a16="http://schemas.microsoft.com/office/drawing/2014/main" id="{11F75EA5-D7EE-CB90-F631-90B70FBA2C8B}"/>
                  </a:ext>
                </a:extLst>
              </p:cNvPr>
              <p:cNvSpPr/>
              <p:nvPr/>
            </p:nvSpPr>
            <p:spPr>
              <a:xfrm rot="19488150">
                <a:off x="5934213" y="2019551"/>
                <a:ext cx="123353" cy="235202"/>
              </a:xfrm>
              <a:prstGeom prst="moon">
                <a:avLst>
                  <a:gd name="adj" fmla="val 50000"/>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733;p42">
                <a:extLst>
                  <a:ext uri="{FF2B5EF4-FFF2-40B4-BE49-F238E27FC236}">
                    <a16:creationId xmlns:a16="http://schemas.microsoft.com/office/drawing/2014/main" id="{2AE099DD-47B3-10D3-C2C6-4EC5DA0579DD}"/>
                  </a:ext>
                </a:extLst>
              </p:cNvPr>
              <p:cNvSpPr/>
              <p:nvPr/>
            </p:nvSpPr>
            <p:spPr>
              <a:xfrm>
                <a:off x="5932051" y="2167795"/>
                <a:ext cx="181800" cy="9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34;p42">
                <a:extLst>
                  <a:ext uri="{FF2B5EF4-FFF2-40B4-BE49-F238E27FC236}">
                    <a16:creationId xmlns:a16="http://schemas.microsoft.com/office/drawing/2014/main" id="{B07F1940-69E7-6947-7CC1-9F2427200AFF}"/>
                  </a:ext>
                </a:extLst>
              </p:cNvPr>
              <p:cNvSpPr/>
              <p:nvPr/>
            </p:nvSpPr>
            <p:spPr>
              <a:xfrm rot="12923508">
                <a:off x="6302237" y="2034869"/>
                <a:ext cx="123281" cy="235056"/>
              </a:xfrm>
              <a:prstGeom prst="moon">
                <a:avLst>
                  <a:gd name="adj" fmla="val 50000"/>
                </a:avLst>
              </a:pr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735;p42">
                <a:extLst>
                  <a:ext uri="{FF2B5EF4-FFF2-40B4-BE49-F238E27FC236}">
                    <a16:creationId xmlns:a16="http://schemas.microsoft.com/office/drawing/2014/main" id="{FA4849BC-BA10-168B-32DF-D5215030B82A}"/>
                  </a:ext>
                </a:extLst>
              </p:cNvPr>
              <p:cNvSpPr/>
              <p:nvPr/>
            </p:nvSpPr>
            <p:spPr>
              <a:xfrm>
                <a:off x="6210841" y="2170280"/>
                <a:ext cx="220500" cy="9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743;p42">
              <a:extLst>
                <a:ext uri="{FF2B5EF4-FFF2-40B4-BE49-F238E27FC236}">
                  <a16:creationId xmlns:a16="http://schemas.microsoft.com/office/drawing/2014/main" id="{A546C084-A341-F306-BB83-C093DF26F800}"/>
                </a:ext>
              </a:extLst>
            </p:cNvPr>
            <p:cNvSpPr txBox="1"/>
            <p:nvPr/>
          </p:nvSpPr>
          <p:spPr>
            <a:xfrm>
              <a:off x="3314028" y="3835868"/>
              <a:ext cx="981012" cy="3384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Montserrat"/>
                  <a:ea typeface="Montserrat"/>
                  <a:cs typeface="Montserrat"/>
                  <a:sym typeface="Montserrat"/>
                </a:rPr>
                <a:t>RSA key pair</a:t>
              </a:r>
              <a:endParaRPr sz="1000" dirty="0">
                <a:latin typeface="Montserrat"/>
                <a:ea typeface="Montserrat"/>
                <a:cs typeface="Montserrat"/>
                <a:sym typeface="Montserrat"/>
              </a:endParaRPr>
            </a:p>
          </p:txBody>
        </p:sp>
        <p:cxnSp>
          <p:nvCxnSpPr>
            <p:cNvPr id="30" name="Google Shape;746;p42">
              <a:extLst>
                <a:ext uri="{FF2B5EF4-FFF2-40B4-BE49-F238E27FC236}">
                  <a16:creationId xmlns:a16="http://schemas.microsoft.com/office/drawing/2014/main" id="{D719DF71-4525-7867-ED6D-EB224B5D5AE8}"/>
                </a:ext>
              </a:extLst>
            </p:cNvPr>
            <p:cNvCxnSpPr>
              <a:cxnSpLocks/>
            </p:cNvCxnSpPr>
            <p:nvPr/>
          </p:nvCxnSpPr>
          <p:spPr>
            <a:xfrm>
              <a:off x="4560626" y="3026518"/>
              <a:ext cx="272604" cy="388005"/>
            </a:xfrm>
            <a:prstGeom prst="straightConnector1">
              <a:avLst/>
            </a:prstGeom>
            <a:noFill/>
            <a:ln w="19050" cap="flat" cmpd="sng">
              <a:solidFill>
                <a:schemeClr val="dk1"/>
              </a:solidFill>
              <a:prstDash val="solid"/>
              <a:round/>
              <a:headEnd type="none" w="med" len="med"/>
              <a:tailEnd type="triangle" w="med" len="med"/>
            </a:ln>
          </p:spPr>
        </p:cxnSp>
        <p:cxnSp>
          <p:nvCxnSpPr>
            <p:cNvPr id="31" name="Google Shape;747;p42">
              <a:extLst>
                <a:ext uri="{FF2B5EF4-FFF2-40B4-BE49-F238E27FC236}">
                  <a16:creationId xmlns:a16="http://schemas.microsoft.com/office/drawing/2014/main" id="{F5CDFF8E-D7DD-596C-6404-8D68DDACB411}"/>
                </a:ext>
              </a:extLst>
            </p:cNvPr>
            <p:cNvCxnSpPr>
              <a:cxnSpLocks/>
            </p:cNvCxnSpPr>
            <p:nvPr/>
          </p:nvCxnSpPr>
          <p:spPr>
            <a:xfrm flipH="1">
              <a:off x="3985170" y="3026518"/>
              <a:ext cx="309869" cy="369126"/>
            </a:xfrm>
            <a:prstGeom prst="straightConnector1">
              <a:avLst/>
            </a:prstGeom>
            <a:noFill/>
            <a:ln w="19050" cap="flat" cmpd="sng">
              <a:solidFill>
                <a:schemeClr val="dk1"/>
              </a:solidFill>
              <a:prstDash val="solid"/>
              <a:round/>
              <a:headEnd type="none" w="med" len="med"/>
              <a:tailEnd type="triangle" w="med" len="med"/>
            </a:ln>
          </p:spPr>
        </p:cxnSp>
        <p:pic>
          <p:nvPicPr>
            <p:cNvPr id="33" name="Google Shape;392;p32">
              <a:extLst>
                <a:ext uri="{FF2B5EF4-FFF2-40B4-BE49-F238E27FC236}">
                  <a16:creationId xmlns:a16="http://schemas.microsoft.com/office/drawing/2014/main" id="{381E6D90-1C09-13A7-0DAB-5E4CC4BEADD7}"/>
                </a:ext>
              </a:extLst>
            </p:cNvPr>
            <p:cNvPicPr preferRelativeResize="0"/>
            <p:nvPr/>
          </p:nvPicPr>
          <p:blipFill rotWithShape="1">
            <a:blip r:embed="rId4">
              <a:alphaModFix/>
            </a:blip>
            <a:srcRect t="29621" b="38424"/>
            <a:stretch/>
          </p:blipFill>
          <p:spPr>
            <a:xfrm>
              <a:off x="4174640" y="2778003"/>
              <a:ext cx="505025" cy="174088"/>
            </a:xfrm>
            <a:prstGeom prst="rect">
              <a:avLst/>
            </a:prstGeom>
            <a:noFill/>
            <a:ln>
              <a:noFill/>
            </a:ln>
          </p:spPr>
        </p:pic>
        <p:pic>
          <p:nvPicPr>
            <p:cNvPr id="34" name="Google Shape;749;p42">
              <a:extLst>
                <a:ext uri="{FF2B5EF4-FFF2-40B4-BE49-F238E27FC236}">
                  <a16:creationId xmlns:a16="http://schemas.microsoft.com/office/drawing/2014/main" id="{6304E033-4815-EC7F-EB33-56DC1D770D17}"/>
                </a:ext>
              </a:extLst>
            </p:cNvPr>
            <p:cNvPicPr preferRelativeResize="0"/>
            <p:nvPr/>
          </p:nvPicPr>
          <p:blipFill>
            <a:blip r:embed="rId5">
              <a:alphaModFix/>
            </a:blip>
            <a:stretch>
              <a:fillRect/>
            </a:stretch>
          </p:blipFill>
          <p:spPr>
            <a:xfrm rot="19184721" flipH="1">
              <a:off x="4748399" y="3517649"/>
              <a:ext cx="386157" cy="385064"/>
            </a:xfrm>
            <a:prstGeom prst="rect">
              <a:avLst/>
            </a:prstGeom>
            <a:noFill/>
            <a:ln>
              <a:noFill/>
            </a:ln>
          </p:spPr>
        </p:pic>
        <p:sp>
          <p:nvSpPr>
            <p:cNvPr id="35" name="Google Shape;751;p42">
              <a:extLst>
                <a:ext uri="{FF2B5EF4-FFF2-40B4-BE49-F238E27FC236}">
                  <a16:creationId xmlns:a16="http://schemas.microsoft.com/office/drawing/2014/main" id="{CA796402-BB80-941A-176F-0EE8A6A38487}"/>
                </a:ext>
              </a:extLst>
            </p:cNvPr>
            <p:cNvSpPr txBox="1"/>
            <p:nvPr/>
          </p:nvSpPr>
          <p:spPr>
            <a:xfrm>
              <a:off x="4631886" y="3835832"/>
              <a:ext cx="789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Montserrat"/>
                  <a:ea typeface="Montserrat"/>
                  <a:cs typeface="Montserrat"/>
                  <a:sym typeface="Montserrat"/>
                </a:rPr>
                <a:t>file keys</a:t>
              </a:r>
              <a:endParaRPr sz="1000" dirty="0">
                <a:latin typeface="Montserrat"/>
                <a:ea typeface="Montserrat"/>
                <a:cs typeface="Montserrat"/>
                <a:sym typeface="Montserrat"/>
              </a:endParaRPr>
            </a:p>
          </p:txBody>
        </p:sp>
        <p:sp>
          <p:nvSpPr>
            <p:cNvPr id="36" name="Google Shape;430;p33">
              <a:extLst>
                <a:ext uri="{FF2B5EF4-FFF2-40B4-BE49-F238E27FC236}">
                  <a16:creationId xmlns:a16="http://schemas.microsoft.com/office/drawing/2014/main" id="{72B7BB51-6582-3A0B-13E9-D72210EFE100}"/>
                </a:ext>
              </a:extLst>
            </p:cNvPr>
            <p:cNvSpPr txBox="1"/>
            <p:nvPr/>
          </p:nvSpPr>
          <p:spPr>
            <a:xfrm>
              <a:off x="4937593" y="3647563"/>
              <a:ext cx="357861" cy="3386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solidFill>
                    <a:schemeClr val="dk1"/>
                  </a:solidFill>
                  <a:latin typeface="Montserrat Medium" panose="00000600000000000000" pitchFamily="2" charset="0"/>
                  <a:ea typeface="Montserrat"/>
                  <a:cs typeface="Montserrat"/>
                  <a:sym typeface="Montserrat"/>
                </a:rPr>
                <a:t>file</a:t>
              </a:r>
              <a:endParaRPr sz="800" dirty="0">
                <a:solidFill>
                  <a:schemeClr val="dk1"/>
                </a:solidFill>
                <a:latin typeface="Montserrat Medium" panose="00000600000000000000" pitchFamily="2" charset="0"/>
                <a:ea typeface="Montserrat"/>
                <a:cs typeface="Montserrat"/>
                <a:sym typeface="Montserrat"/>
              </a:endParaRPr>
            </a:p>
          </p:txBody>
        </p:sp>
        <p:pic>
          <p:nvPicPr>
            <p:cNvPr id="37" name="Google Shape;744;p42">
              <a:extLst>
                <a:ext uri="{FF2B5EF4-FFF2-40B4-BE49-F238E27FC236}">
                  <a16:creationId xmlns:a16="http://schemas.microsoft.com/office/drawing/2014/main" id="{19351417-DF37-918A-2E30-BB3ACBDEA618}"/>
                </a:ext>
              </a:extLst>
            </p:cNvPr>
            <p:cNvPicPr preferRelativeResize="0"/>
            <p:nvPr/>
          </p:nvPicPr>
          <p:blipFill>
            <a:blip r:embed="rId5">
              <a:alphaModFix/>
            </a:blip>
            <a:stretch>
              <a:fillRect/>
            </a:stretch>
          </p:blipFill>
          <p:spPr>
            <a:xfrm rot="19151768" flipH="1">
              <a:off x="3613454" y="3597386"/>
              <a:ext cx="389334" cy="381850"/>
            </a:xfrm>
            <a:prstGeom prst="rect">
              <a:avLst/>
            </a:prstGeom>
            <a:noFill/>
            <a:ln>
              <a:noFill/>
            </a:ln>
          </p:spPr>
        </p:pic>
        <p:pic>
          <p:nvPicPr>
            <p:cNvPr id="6" name="Google Shape;742;p42">
              <a:extLst>
                <a:ext uri="{FF2B5EF4-FFF2-40B4-BE49-F238E27FC236}">
                  <a16:creationId xmlns:a16="http://schemas.microsoft.com/office/drawing/2014/main" id="{BC40CA48-826E-20AB-4CE9-D68C842597DA}"/>
                </a:ext>
              </a:extLst>
            </p:cNvPr>
            <p:cNvPicPr preferRelativeResize="0"/>
            <p:nvPr/>
          </p:nvPicPr>
          <p:blipFill>
            <a:blip r:embed="rId5">
              <a:alphaModFix/>
            </a:blip>
            <a:stretch>
              <a:fillRect/>
            </a:stretch>
          </p:blipFill>
          <p:spPr>
            <a:xfrm rot="19151768" flipH="1">
              <a:off x="3650703" y="3548000"/>
              <a:ext cx="389334" cy="381850"/>
            </a:xfrm>
            <a:prstGeom prst="rect">
              <a:avLst/>
            </a:prstGeom>
            <a:noFill/>
            <a:ln>
              <a:noFill/>
            </a:ln>
          </p:spPr>
        </p:pic>
      </p:grpSp>
      <p:sp>
        <p:nvSpPr>
          <p:cNvPr id="839" name="Google Shape;839;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23</a:t>
            </a:fld>
            <a:endParaRPr dirty="0">
              <a:solidFill>
                <a:schemeClr val="dk2"/>
              </a:solidFill>
            </a:endParaRPr>
          </a:p>
        </p:txBody>
      </p:sp>
      <p:sp>
        <p:nvSpPr>
          <p:cNvPr id="840" name="Google Shape;840;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solidFill>
              </a:rPr>
              <a:t>Attack 2:</a:t>
            </a:r>
            <a:r>
              <a:rPr lang="en-GB" dirty="0"/>
              <a:t> file key recovery</a:t>
            </a:r>
            <a:endParaRPr dirty="0"/>
          </a:p>
        </p:txBody>
      </p:sp>
      <p:sp>
        <p:nvSpPr>
          <p:cNvPr id="859" name="Google Shape;859;p45"/>
          <p:cNvSpPr txBox="1">
            <a:spLocks noGrp="1"/>
          </p:cNvSpPr>
          <p:nvPr>
            <p:ph type="body" idx="1"/>
          </p:nvPr>
        </p:nvSpPr>
        <p:spPr>
          <a:xfrm>
            <a:off x="311700" y="1152475"/>
            <a:ext cx="8160600" cy="1928400"/>
          </a:xfrm>
          <a:prstGeom prst="rect">
            <a:avLst/>
          </a:prstGeom>
        </p:spPr>
        <p:txBody>
          <a:bodyPr spcFirstLastPara="1" wrap="square" lIns="91425" tIns="91425" rIns="91425" bIns="91425" anchor="t" anchorCtr="0">
            <a:normAutofit/>
          </a:bodyPr>
          <a:lstStyle/>
          <a:p>
            <a:pPr marL="457200" lvl="0" indent="-342900" algn="l" rtl="0">
              <a:spcBef>
                <a:spcPts val="1200"/>
              </a:spcBef>
              <a:spcAft>
                <a:spcPts val="0"/>
              </a:spcAft>
              <a:buClr>
                <a:schemeClr val="dk1"/>
              </a:buClr>
              <a:buSzPts val="1800"/>
              <a:buChar char="●"/>
            </a:pPr>
            <a:r>
              <a:rPr lang="en-GB" dirty="0"/>
              <a:t>Impact:</a:t>
            </a:r>
            <a:endParaRPr dirty="0"/>
          </a:p>
          <a:p>
            <a:pPr marL="914400" lvl="1" indent="-317500" algn="l" rtl="0">
              <a:spcBef>
                <a:spcPts val="0"/>
              </a:spcBef>
              <a:spcAft>
                <a:spcPts val="0"/>
              </a:spcAft>
              <a:buSzPts val="1400"/>
              <a:buChar char="○"/>
            </a:pPr>
            <a:r>
              <a:rPr lang="en-GB" dirty="0"/>
              <a:t>Cheap AES-ECB decryption oracle</a:t>
            </a:r>
            <a:endParaRPr dirty="0"/>
          </a:p>
          <a:p>
            <a:pPr marL="914400" lvl="1" indent="-317500" algn="l" rtl="0">
              <a:spcBef>
                <a:spcPts val="0"/>
              </a:spcBef>
              <a:spcAft>
                <a:spcPts val="0"/>
              </a:spcAft>
              <a:buSzPts val="1400"/>
              <a:buChar char="○"/>
            </a:pPr>
            <a:r>
              <a:rPr lang="en-GB" dirty="0"/>
              <a:t>This allows compromise of file (and other) keys</a:t>
            </a:r>
            <a:endParaRPr dirty="0"/>
          </a:p>
          <a:p>
            <a:pPr marL="914400" lvl="1" indent="-317500" algn="l" rtl="0">
              <a:spcBef>
                <a:spcPts val="0"/>
              </a:spcBef>
              <a:spcAft>
                <a:spcPts val="0"/>
              </a:spcAft>
              <a:buSzPts val="1400"/>
              <a:buChar char="○"/>
            </a:pPr>
            <a:r>
              <a:rPr lang="en-GB"/>
              <a:t>And hence </a:t>
            </a:r>
            <a:r>
              <a:rPr lang="en-GB">
                <a:solidFill>
                  <a:schemeClr val="accent1"/>
                </a:solidFill>
              </a:rPr>
              <a:t>decryption of </a:t>
            </a:r>
            <a:r>
              <a:rPr lang="en-GB" dirty="0">
                <a:solidFill>
                  <a:schemeClr val="accent1"/>
                </a:solidFill>
              </a:rPr>
              <a:t>all user data</a:t>
            </a:r>
            <a:r>
              <a:rPr lang="en-GB"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20" name="Rectangle 19">
            <a:extLst>
              <a:ext uri="{FF2B5EF4-FFF2-40B4-BE49-F238E27FC236}">
                <a16:creationId xmlns:a16="http://schemas.microsoft.com/office/drawing/2014/main" id="{9E1DCB27-C1DC-2F0B-F30C-F3210F44FD93}"/>
              </a:ext>
            </a:extLst>
          </p:cNvPr>
          <p:cNvSpPr/>
          <p:nvPr/>
        </p:nvSpPr>
        <p:spPr>
          <a:xfrm>
            <a:off x="4572000" y="-34724"/>
            <a:ext cx="4626015" cy="5231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Google Shape;875;p46"/>
          <p:cNvSpPr txBox="1">
            <a:spLocks noGrp="1"/>
          </p:cNvSpPr>
          <p:nvPr>
            <p:ph type="title"/>
          </p:nvPr>
        </p:nvSpPr>
        <p:spPr>
          <a:xfrm>
            <a:off x="194503" y="434299"/>
            <a:ext cx="418879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700" dirty="0"/>
              <a:t>Attacks</a:t>
            </a:r>
            <a:endParaRPr sz="2700" dirty="0"/>
          </a:p>
        </p:txBody>
      </p:sp>
      <p:sp>
        <p:nvSpPr>
          <p:cNvPr id="876" name="Google Shape;876;p46"/>
          <p:cNvSpPr txBox="1">
            <a:spLocks noGrp="1"/>
          </p:cNvSpPr>
          <p:nvPr>
            <p:ph type="body" idx="1"/>
          </p:nvPr>
        </p:nvSpPr>
        <p:spPr>
          <a:xfrm>
            <a:off x="311700" y="1006999"/>
            <a:ext cx="4083285" cy="3759895"/>
          </a:xfrm>
          <a:prstGeom prst="rect">
            <a:avLst/>
          </a:prstGeom>
        </p:spPr>
        <p:txBody>
          <a:bodyPr spcFirstLastPara="1" wrap="square" lIns="91425" tIns="91425" rIns="91425" bIns="91425" anchor="t" anchorCtr="0">
            <a:normAutofit/>
          </a:bodyPr>
          <a:lstStyle/>
          <a:p>
            <a:pPr marL="457200" lvl="0" indent="-342900" algn="l" rtl="0">
              <a:spcBef>
                <a:spcPts val="1200"/>
              </a:spcBef>
              <a:spcAft>
                <a:spcPts val="0"/>
              </a:spcAft>
              <a:buClr>
                <a:schemeClr val="dk1"/>
              </a:buClr>
              <a:buSzPts val="1800"/>
              <a:buChar char="●"/>
            </a:pPr>
            <a:r>
              <a:rPr lang="en-US" dirty="0">
                <a:solidFill>
                  <a:schemeClr val="accent1"/>
                </a:solidFill>
              </a:rPr>
              <a:t>Attack 1:</a:t>
            </a:r>
            <a:r>
              <a:rPr lang="en-US" dirty="0"/>
              <a:t> RSA key recovery</a:t>
            </a:r>
          </a:p>
          <a:p>
            <a:pPr marL="914400" lvl="1" indent="-317500" algn="l" rtl="0">
              <a:spcBef>
                <a:spcPts val="0"/>
              </a:spcBef>
              <a:spcAft>
                <a:spcPts val="0"/>
              </a:spcAft>
              <a:buSzPts val="1400"/>
              <a:buChar char="○"/>
            </a:pPr>
            <a:r>
              <a:rPr lang="en-US" dirty="0"/>
              <a:t>Malleable secret key + oracle</a:t>
            </a:r>
          </a:p>
          <a:p>
            <a:pPr marL="457200" lvl="0" indent="-342900" algn="l" rtl="0">
              <a:spcBef>
                <a:spcPts val="1200"/>
              </a:spcBef>
              <a:spcAft>
                <a:spcPts val="0"/>
              </a:spcAft>
              <a:buClr>
                <a:schemeClr val="dk1"/>
              </a:buClr>
              <a:buSzPts val="1800"/>
              <a:buChar char="●"/>
            </a:pPr>
            <a:r>
              <a:rPr lang="en-US" dirty="0">
                <a:solidFill>
                  <a:schemeClr val="accent1"/>
                </a:solidFill>
              </a:rPr>
              <a:t>Attack 2:</a:t>
            </a:r>
            <a:r>
              <a:rPr lang="en-US" dirty="0"/>
              <a:t> file key recovery</a:t>
            </a:r>
          </a:p>
          <a:p>
            <a:pPr marL="914400" lvl="1" indent="-317500" algn="l" rtl="0">
              <a:spcBef>
                <a:spcPts val="0"/>
              </a:spcBef>
              <a:spcAft>
                <a:spcPts val="0"/>
              </a:spcAft>
              <a:buSzPts val="1400"/>
              <a:buChar char="○"/>
            </a:pPr>
            <a:r>
              <a:rPr lang="de-CH" dirty="0"/>
              <a:t>Cut and </a:t>
            </a:r>
            <a:r>
              <a:rPr lang="de-CH" dirty="0" err="1"/>
              <a:t>paste</a:t>
            </a:r>
            <a:r>
              <a:rPr lang="de-CH" dirty="0"/>
              <a:t> AES </a:t>
            </a:r>
            <a:r>
              <a:rPr lang="de-CH" dirty="0" err="1"/>
              <a:t>ctxt</a:t>
            </a:r>
            <a:r>
              <a:rPr lang="de-CH" dirty="0"/>
              <a:t> </a:t>
            </a:r>
            <a:r>
              <a:rPr lang="de-CH" dirty="0" err="1"/>
              <a:t>blocks</a:t>
            </a:r>
            <a:endParaRPr lang="en-US" dirty="0"/>
          </a:p>
          <a:p>
            <a:pPr marL="457200" lvl="0" indent="-342900" algn="l" rtl="0">
              <a:spcBef>
                <a:spcPts val="1200"/>
              </a:spcBef>
              <a:spcAft>
                <a:spcPts val="0"/>
              </a:spcAft>
              <a:buClr>
                <a:schemeClr val="dk1"/>
              </a:buClr>
              <a:buSzPts val="1800"/>
              <a:buChar char="●"/>
            </a:pPr>
            <a:r>
              <a:rPr lang="en-GB" dirty="0">
                <a:solidFill>
                  <a:schemeClr val="accent1"/>
                </a:solidFill>
              </a:rPr>
              <a:t>Attack 3:</a:t>
            </a:r>
            <a:r>
              <a:rPr lang="en-GB" dirty="0"/>
              <a:t> integrity attack</a:t>
            </a:r>
            <a:endParaRPr dirty="0"/>
          </a:p>
          <a:p>
            <a:pPr marL="914400" lvl="1" indent="-317500" algn="l" rtl="0">
              <a:spcBef>
                <a:spcPts val="0"/>
              </a:spcBef>
              <a:spcAft>
                <a:spcPts val="0"/>
              </a:spcAft>
              <a:buSzPts val="1400"/>
              <a:buChar char="○"/>
            </a:pPr>
            <a:r>
              <a:rPr lang="en-GB" dirty="0"/>
              <a:t>File forgery under the “zero key”</a:t>
            </a:r>
            <a:endParaRPr dirty="0"/>
          </a:p>
          <a:p>
            <a:pPr marL="457200" lvl="0" indent="-342900" algn="l" rtl="0">
              <a:spcBef>
                <a:spcPts val="1000"/>
              </a:spcBef>
              <a:spcAft>
                <a:spcPts val="0"/>
              </a:spcAft>
              <a:buClr>
                <a:schemeClr val="dk1"/>
              </a:buClr>
              <a:buSzPts val="1800"/>
              <a:buChar char="●"/>
            </a:pPr>
            <a:r>
              <a:rPr lang="en-GB" dirty="0">
                <a:solidFill>
                  <a:schemeClr val="accent1"/>
                </a:solidFill>
              </a:rPr>
              <a:t>Attack 4:</a:t>
            </a:r>
            <a:r>
              <a:rPr lang="en-GB" dirty="0"/>
              <a:t> framing attack</a:t>
            </a:r>
            <a:endParaRPr dirty="0"/>
          </a:p>
          <a:p>
            <a:pPr marL="914400" lvl="1" indent="-317500" algn="l" rtl="0">
              <a:spcBef>
                <a:spcPts val="0"/>
              </a:spcBef>
              <a:spcAft>
                <a:spcPts val="0"/>
              </a:spcAft>
              <a:buSzPts val="1400"/>
              <a:buChar char="○"/>
            </a:pPr>
            <a:r>
              <a:rPr lang="en-GB" dirty="0"/>
              <a:t>Like attack 3, but not detectable</a:t>
            </a:r>
            <a:endParaRPr dirty="0"/>
          </a:p>
          <a:p>
            <a:pPr marL="457200" lvl="0" indent="-342900" algn="l" rtl="0">
              <a:spcBef>
                <a:spcPts val="1000"/>
              </a:spcBef>
              <a:spcAft>
                <a:spcPts val="0"/>
              </a:spcAft>
              <a:buClr>
                <a:schemeClr val="dk1"/>
              </a:buClr>
              <a:buSzPts val="1800"/>
              <a:buChar char="●"/>
            </a:pPr>
            <a:r>
              <a:rPr lang="en-GB" dirty="0">
                <a:solidFill>
                  <a:schemeClr val="accent1"/>
                </a:solidFill>
              </a:rPr>
              <a:t>Attack 5:</a:t>
            </a:r>
            <a:r>
              <a:rPr lang="en-GB" dirty="0"/>
              <a:t> </a:t>
            </a:r>
            <a:r>
              <a:rPr lang="en-GB" dirty="0" err="1"/>
              <a:t>Bleichenbacher</a:t>
            </a:r>
            <a:endParaRPr dirty="0"/>
          </a:p>
          <a:p>
            <a:pPr marL="914400" lvl="1" indent="-317500" algn="l" rtl="0">
              <a:spcBef>
                <a:spcPts val="0"/>
              </a:spcBef>
              <a:spcAft>
                <a:spcPts val="0"/>
              </a:spcAft>
              <a:buSzPts val="1400"/>
              <a:buChar char="○"/>
            </a:pPr>
            <a:r>
              <a:rPr lang="en-GB" dirty="0"/>
              <a:t>Adapted to MEGA’s RSA padding</a:t>
            </a:r>
            <a:endParaRPr dirty="0"/>
          </a:p>
        </p:txBody>
      </p:sp>
      <p:sp>
        <p:nvSpPr>
          <p:cNvPr id="6" name="Google Shape;874;p46">
            <a:extLst>
              <a:ext uri="{FF2B5EF4-FFF2-40B4-BE49-F238E27FC236}">
                <a16:creationId xmlns:a16="http://schemas.microsoft.com/office/drawing/2014/main" id="{E9D6B923-BF19-37FD-7AF1-0432E4472EB7}"/>
              </a:ext>
            </a:extLst>
          </p:cNvPr>
          <p:cNvSpPr txBox="1">
            <a:spLocks/>
          </p:cNvSpPr>
          <p:nvPr/>
        </p:nvSpPr>
        <p:spPr>
          <a:xfrm>
            <a:off x="8472300"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solidFill>
                  <a:schemeClr val="bg1"/>
                </a:solidFill>
              </a:rPr>
              <a:pPr/>
              <a:t>24</a:t>
            </a:fld>
            <a:endParaRPr lang="en-GB" dirty="0">
              <a:solidFill>
                <a:schemeClr val="bg1"/>
              </a:solidFill>
            </a:endParaRPr>
          </a:p>
        </p:txBody>
      </p:sp>
      <p:sp>
        <p:nvSpPr>
          <p:cNvPr id="21" name="Google Shape;876;p46">
            <a:extLst>
              <a:ext uri="{FF2B5EF4-FFF2-40B4-BE49-F238E27FC236}">
                <a16:creationId xmlns:a16="http://schemas.microsoft.com/office/drawing/2014/main" id="{D08B7582-79D7-230C-ED7A-6658798BF9E9}"/>
              </a:ext>
            </a:extLst>
          </p:cNvPr>
          <p:cNvSpPr txBox="1">
            <a:spLocks/>
          </p:cNvSpPr>
          <p:nvPr/>
        </p:nvSpPr>
        <p:spPr>
          <a:xfrm>
            <a:off x="4796130" y="1010003"/>
            <a:ext cx="4224870" cy="375689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a:spcBef>
                <a:spcPts val="1200"/>
              </a:spcBef>
              <a:buClr>
                <a:schemeClr val="bg1"/>
              </a:buClr>
            </a:pPr>
            <a:r>
              <a:rPr lang="en-US" dirty="0">
                <a:solidFill>
                  <a:schemeClr val="bg1"/>
                </a:solidFill>
              </a:rPr>
              <a:t>No AE for key encryption</a:t>
            </a:r>
          </a:p>
          <a:p>
            <a:pPr>
              <a:spcBef>
                <a:spcPts val="1200"/>
              </a:spcBef>
              <a:buClr>
                <a:schemeClr val="bg1"/>
              </a:buClr>
            </a:pPr>
            <a:r>
              <a:rPr lang="en-US" dirty="0">
                <a:solidFill>
                  <a:schemeClr val="bg1"/>
                </a:solidFill>
              </a:rPr>
              <a:t>Missing key separation</a:t>
            </a:r>
          </a:p>
          <a:p>
            <a:pPr>
              <a:spcBef>
                <a:spcPts val="1200"/>
              </a:spcBef>
              <a:buClr>
                <a:schemeClr val="bg1"/>
              </a:buClr>
            </a:pPr>
            <a:r>
              <a:rPr lang="en-US" dirty="0">
                <a:solidFill>
                  <a:schemeClr val="bg1"/>
                </a:solidFill>
              </a:rPr>
              <a:t>Rolling your own crypto</a:t>
            </a:r>
          </a:p>
          <a:p>
            <a:pPr>
              <a:spcBef>
                <a:spcPts val="1200"/>
              </a:spcBef>
              <a:buClr>
                <a:schemeClr val="bg1"/>
              </a:buClr>
            </a:pPr>
            <a:r>
              <a:rPr lang="en-US" dirty="0">
                <a:solidFill>
                  <a:schemeClr val="bg1"/>
                </a:solidFill>
              </a:rPr>
              <a:t>No cryptographic agility</a:t>
            </a:r>
          </a:p>
        </p:txBody>
      </p:sp>
      <p:sp>
        <p:nvSpPr>
          <p:cNvPr id="22" name="Google Shape;875;p46">
            <a:extLst>
              <a:ext uri="{FF2B5EF4-FFF2-40B4-BE49-F238E27FC236}">
                <a16:creationId xmlns:a16="http://schemas.microsoft.com/office/drawing/2014/main" id="{9F09DDBB-AC70-CEC3-0BB5-925A2C203E68}"/>
              </a:ext>
            </a:extLst>
          </p:cNvPr>
          <p:cNvSpPr txBox="1">
            <a:spLocks/>
          </p:cNvSpPr>
          <p:nvPr/>
        </p:nvSpPr>
        <p:spPr>
          <a:xfrm>
            <a:off x="4866922" y="434299"/>
            <a:ext cx="403617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dirty="0">
                <a:solidFill>
                  <a:schemeClr val="bg1"/>
                </a:solidFill>
              </a:rPr>
              <a:t>Mistakes to avoid</a:t>
            </a:r>
          </a:p>
        </p:txBody>
      </p:sp>
    </p:spTree>
    <p:extLst>
      <p:ext uri="{BB962C8B-B14F-4D97-AF65-F5344CB8AC3E}">
        <p14:creationId xmlns:p14="http://schemas.microsoft.com/office/powerpoint/2010/main" val="27126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7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7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6">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6">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20" name="Rectangle 19">
            <a:extLst>
              <a:ext uri="{FF2B5EF4-FFF2-40B4-BE49-F238E27FC236}">
                <a16:creationId xmlns:a16="http://schemas.microsoft.com/office/drawing/2014/main" id="{9E1DCB27-C1DC-2F0B-F30C-F3210F44FD93}"/>
              </a:ext>
            </a:extLst>
          </p:cNvPr>
          <p:cNvSpPr/>
          <p:nvPr/>
        </p:nvSpPr>
        <p:spPr>
          <a:xfrm>
            <a:off x="4572000" y="-34724"/>
            <a:ext cx="4626015" cy="5231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874;p46">
            <a:extLst>
              <a:ext uri="{FF2B5EF4-FFF2-40B4-BE49-F238E27FC236}">
                <a16:creationId xmlns:a16="http://schemas.microsoft.com/office/drawing/2014/main" id="{E9D6B923-BF19-37FD-7AF1-0432E4472EB7}"/>
              </a:ext>
            </a:extLst>
          </p:cNvPr>
          <p:cNvSpPr txBox="1">
            <a:spLocks/>
          </p:cNvSpPr>
          <p:nvPr/>
        </p:nvSpPr>
        <p:spPr>
          <a:xfrm>
            <a:off x="8472300"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solidFill>
                  <a:schemeClr val="bg1"/>
                </a:solidFill>
              </a:rPr>
              <a:pPr/>
              <a:t>25</a:t>
            </a:fld>
            <a:endParaRPr lang="en-GB" dirty="0">
              <a:solidFill>
                <a:schemeClr val="bg1"/>
              </a:solidFill>
            </a:endParaRPr>
          </a:p>
        </p:txBody>
      </p:sp>
      <p:sp>
        <p:nvSpPr>
          <p:cNvPr id="15" name="Google Shape;875;p46">
            <a:extLst>
              <a:ext uri="{FF2B5EF4-FFF2-40B4-BE49-F238E27FC236}">
                <a16:creationId xmlns:a16="http://schemas.microsoft.com/office/drawing/2014/main" id="{BE8C5708-F881-10BC-365C-EB3AFACB7F32}"/>
              </a:ext>
            </a:extLst>
          </p:cNvPr>
          <p:cNvSpPr txBox="1">
            <a:spLocks noGrp="1"/>
          </p:cNvSpPr>
          <p:nvPr>
            <p:ph type="title"/>
          </p:nvPr>
        </p:nvSpPr>
        <p:spPr>
          <a:xfrm>
            <a:off x="206188" y="434299"/>
            <a:ext cx="4188797" cy="572700"/>
          </a:xfrm>
          <a:prstGeom prst="rect">
            <a:avLst/>
          </a:prstGeom>
        </p:spPr>
        <p:txBody>
          <a:bodyPr spcFirstLastPara="1" wrap="square" lIns="91425" tIns="91425" rIns="91425" bIns="91425" anchor="t" anchorCtr="0">
            <a:noAutofit/>
          </a:bodyPr>
          <a:lstStyle/>
          <a:p>
            <a:pPr algn="ctr"/>
            <a:r>
              <a:rPr lang="en-US" sz="2700" dirty="0">
                <a:solidFill>
                  <a:schemeClr val="tx1"/>
                </a:solidFill>
              </a:rPr>
              <a:t>Lessons from </a:t>
            </a:r>
            <a:r>
              <a:rPr lang="en-US" sz="2700" dirty="0">
                <a:solidFill>
                  <a:schemeClr val="accent1"/>
                </a:solidFill>
              </a:rPr>
              <a:t>MEGA</a:t>
            </a:r>
            <a:endParaRPr sz="2700" dirty="0"/>
          </a:p>
        </p:txBody>
      </p:sp>
      <p:sp>
        <p:nvSpPr>
          <p:cNvPr id="19" name="Google Shape;875;p46">
            <a:extLst>
              <a:ext uri="{FF2B5EF4-FFF2-40B4-BE49-F238E27FC236}">
                <a16:creationId xmlns:a16="http://schemas.microsoft.com/office/drawing/2014/main" id="{FA930176-C50B-1659-7E2E-E555893F84BF}"/>
              </a:ext>
            </a:extLst>
          </p:cNvPr>
          <p:cNvSpPr txBox="1">
            <a:spLocks/>
          </p:cNvSpPr>
          <p:nvPr/>
        </p:nvSpPr>
        <p:spPr>
          <a:xfrm>
            <a:off x="4866922" y="434299"/>
            <a:ext cx="403617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dirty="0">
                <a:solidFill>
                  <a:schemeClr val="bg1"/>
                </a:solidFill>
              </a:rPr>
              <a:t>Mistakes to avoid</a:t>
            </a:r>
          </a:p>
        </p:txBody>
      </p:sp>
      <p:sp>
        <p:nvSpPr>
          <p:cNvPr id="23" name="Google Shape;876;p46">
            <a:extLst>
              <a:ext uri="{FF2B5EF4-FFF2-40B4-BE49-F238E27FC236}">
                <a16:creationId xmlns:a16="http://schemas.microsoft.com/office/drawing/2014/main" id="{9A69A81B-2A41-05EE-37E8-DF2DF0FB2933}"/>
              </a:ext>
            </a:extLst>
          </p:cNvPr>
          <p:cNvSpPr txBox="1">
            <a:spLocks/>
          </p:cNvSpPr>
          <p:nvPr/>
        </p:nvSpPr>
        <p:spPr>
          <a:xfrm>
            <a:off x="4796130" y="1010003"/>
            <a:ext cx="4224870" cy="375689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a:spcBef>
                <a:spcPts val="1200"/>
              </a:spcBef>
              <a:buClr>
                <a:schemeClr val="bg1"/>
              </a:buClr>
            </a:pPr>
            <a:r>
              <a:rPr lang="en-US" dirty="0">
                <a:solidFill>
                  <a:schemeClr val="bg1"/>
                </a:solidFill>
              </a:rPr>
              <a:t>No AE for key encryption</a:t>
            </a:r>
          </a:p>
          <a:p>
            <a:pPr>
              <a:spcBef>
                <a:spcPts val="1200"/>
              </a:spcBef>
              <a:buClr>
                <a:schemeClr val="bg1"/>
              </a:buClr>
            </a:pPr>
            <a:r>
              <a:rPr lang="en-US" dirty="0">
                <a:solidFill>
                  <a:schemeClr val="bg1"/>
                </a:solidFill>
              </a:rPr>
              <a:t>Missing key separation</a:t>
            </a:r>
          </a:p>
          <a:p>
            <a:pPr>
              <a:spcBef>
                <a:spcPts val="1200"/>
              </a:spcBef>
              <a:buClr>
                <a:schemeClr val="bg1"/>
              </a:buClr>
            </a:pPr>
            <a:r>
              <a:rPr lang="en-US" dirty="0">
                <a:solidFill>
                  <a:schemeClr val="bg1"/>
                </a:solidFill>
              </a:rPr>
              <a:t>Rolling your own crypto</a:t>
            </a:r>
          </a:p>
          <a:p>
            <a:pPr>
              <a:spcBef>
                <a:spcPts val="1200"/>
              </a:spcBef>
              <a:buClr>
                <a:schemeClr val="bg1"/>
              </a:buClr>
            </a:pPr>
            <a:r>
              <a:rPr lang="en-US" dirty="0">
                <a:solidFill>
                  <a:schemeClr val="bg1"/>
                </a:solidFill>
              </a:rPr>
              <a:t>No cryptographic agility</a:t>
            </a:r>
          </a:p>
          <a:p>
            <a:pPr>
              <a:spcBef>
                <a:spcPts val="1200"/>
              </a:spcBef>
              <a:buClr>
                <a:schemeClr val="bg1"/>
              </a:buClr>
            </a:pPr>
            <a:r>
              <a:rPr lang="en-US" dirty="0">
                <a:solidFill>
                  <a:schemeClr val="bg1"/>
                </a:solidFill>
              </a:rPr>
              <a:t>No post-compromise security</a:t>
            </a:r>
          </a:p>
        </p:txBody>
      </p:sp>
      <p:sp>
        <p:nvSpPr>
          <p:cNvPr id="26" name="Google Shape;876;p46">
            <a:extLst>
              <a:ext uri="{FF2B5EF4-FFF2-40B4-BE49-F238E27FC236}">
                <a16:creationId xmlns:a16="http://schemas.microsoft.com/office/drawing/2014/main" id="{60C2B666-81DC-764B-3FB9-479415EEA3F7}"/>
              </a:ext>
            </a:extLst>
          </p:cNvPr>
          <p:cNvSpPr txBox="1">
            <a:spLocks/>
          </p:cNvSpPr>
          <p:nvPr/>
        </p:nvSpPr>
        <p:spPr>
          <a:xfrm>
            <a:off x="312733" y="1010472"/>
            <a:ext cx="4083285" cy="375989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a:spcBef>
                <a:spcPts val="1200"/>
              </a:spcBef>
              <a:buClr>
                <a:schemeClr val="tx1"/>
              </a:buClr>
            </a:pPr>
            <a:r>
              <a:rPr lang="en-US" dirty="0"/>
              <a:t>Aim for E2EE</a:t>
            </a:r>
          </a:p>
          <a:p>
            <a:pPr>
              <a:spcBef>
                <a:spcPts val="1200"/>
              </a:spcBef>
              <a:buClr>
                <a:schemeClr val="tx1"/>
              </a:buClr>
            </a:pPr>
            <a:r>
              <a:rPr lang="en-US" dirty="0"/>
              <a:t>Have a bug bounty program</a:t>
            </a:r>
          </a:p>
          <a:p>
            <a:pPr>
              <a:spcBef>
                <a:spcPts val="1200"/>
              </a:spcBef>
              <a:buClr>
                <a:schemeClr val="tx1"/>
              </a:buClr>
            </a:pPr>
            <a:r>
              <a:rPr lang="en-US" dirty="0"/>
              <a:t>Collaborate during disclosure</a:t>
            </a:r>
          </a:p>
          <a:p>
            <a:pPr>
              <a:spcBef>
                <a:spcPts val="1200"/>
              </a:spcBef>
              <a:buClr>
                <a:schemeClr val="tx1"/>
              </a:buClr>
            </a:pPr>
            <a:r>
              <a:rPr lang="en-US" dirty="0"/>
              <a:t>Full mitigation impossible</a:t>
            </a:r>
          </a:p>
          <a:p>
            <a:pPr lvl="1">
              <a:buClr>
                <a:schemeClr val="tx1"/>
              </a:buClr>
            </a:pPr>
            <a:r>
              <a:rPr lang="en-GB" dirty="0"/>
              <a:t>Re-encryption requires &gt; 185 days</a:t>
            </a:r>
          </a:p>
          <a:p>
            <a:pPr>
              <a:spcBef>
                <a:spcPts val="1200"/>
              </a:spcBef>
              <a:buClr>
                <a:schemeClr val="tx1"/>
              </a:buClr>
            </a:pPr>
            <a:r>
              <a:rPr lang="en-US" dirty="0"/>
              <a:t>Recovery from compromise?</a:t>
            </a:r>
          </a:p>
        </p:txBody>
      </p:sp>
    </p:spTree>
    <p:extLst>
      <p:ext uri="{BB962C8B-B14F-4D97-AF65-F5344CB8AC3E}">
        <p14:creationId xmlns:p14="http://schemas.microsoft.com/office/powerpoint/2010/main" val="169135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B2B2B"/>
        </a:solidFill>
        <a:effectLst/>
      </p:bgPr>
    </p:bg>
    <p:spTree>
      <p:nvGrpSpPr>
        <p:cNvPr id="1" name="Shape 916"/>
        <p:cNvGrpSpPr/>
        <p:nvPr/>
      </p:nvGrpSpPr>
      <p:grpSpPr>
        <a:xfrm>
          <a:off x="0" y="0"/>
          <a:ext cx="0" cy="0"/>
          <a:chOff x="0" y="0"/>
          <a:chExt cx="0" cy="0"/>
        </a:xfrm>
      </p:grpSpPr>
      <p:sp>
        <p:nvSpPr>
          <p:cNvPr id="917" name="Google Shape;917;p51"/>
          <p:cNvSpPr txBox="1">
            <a:spLocks noGrp="1"/>
          </p:cNvSpPr>
          <p:nvPr>
            <p:ph type="ctrTitle"/>
          </p:nvPr>
        </p:nvSpPr>
        <p:spPr>
          <a:xfrm>
            <a:off x="672750" y="2210400"/>
            <a:ext cx="7798500" cy="722700"/>
          </a:xfrm>
          <a:prstGeom prst="rect">
            <a:avLst/>
          </a:prstGeom>
        </p:spPr>
        <p:txBody>
          <a:bodyPr spcFirstLastPara="1" wrap="square" lIns="91425" tIns="91425" rIns="91425" bIns="91425" anchor="ctr" anchorCtr="0">
            <a:normAutofit/>
          </a:bodyPr>
          <a:lstStyle/>
          <a:p>
            <a:pPr marL="0" lvl="0" indent="0" algn="ctr" rtl="0">
              <a:lnSpc>
                <a:spcPct val="80000"/>
              </a:lnSpc>
              <a:spcBef>
                <a:spcPts val="0"/>
              </a:spcBef>
              <a:spcAft>
                <a:spcPts val="0"/>
              </a:spcAft>
              <a:buNone/>
            </a:pPr>
            <a:r>
              <a:rPr lang="en-GB" sz="4100" b="1" dirty="0">
                <a:solidFill>
                  <a:schemeClr val="accent1"/>
                </a:solidFill>
              </a:rPr>
              <a:t>How To</a:t>
            </a:r>
            <a:r>
              <a:rPr lang="en-GB" sz="4100" dirty="0">
                <a:solidFill>
                  <a:schemeClr val="accent1"/>
                </a:solidFill>
              </a:rPr>
              <a:t> </a:t>
            </a:r>
            <a:r>
              <a:rPr lang="en-GB" sz="4100" dirty="0">
                <a:solidFill>
                  <a:srgbClr val="E9E9E9"/>
                </a:solidFill>
              </a:rPr>
              <a:t>E2EE Cloud Storage</a:t>
            </a:r>
            <a:endParaRPr sz="4100" dirty="0">
              <a:solidFill>
                <a:srgbClr val="E9E9E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2" name="Google Shape;840;p45">
            <a:extLst>
              <a:ext uri="{FF2B5EF4-FFF2-40B4-BE49-F238E27FC236}">
                <a16:creationId xmlns:a16="http://schemas.microsoft.com/office/drawing/2014/main" id="{F0498445-05D7-DB6E-AEF6-ED9E26847D75}"/>
              </a:ext>
            </a:extLst>
          </p:cNvPr>
          <p:cNvSpPr txBox="1">
            <a:spLocks/>
          </p:cNvSpPr>
          <p:nvPr/>
        </p:nvSpPr>
        <p:spPr>
          <a:xfrm>
            <a:off x="311700" y="445025"/>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dirty="0">
                <a:solidFill>
                  <a:srgbClr val="DA262E"/>
                </a:solidFill>
              </a:rPr>
              <a:t>Goals and challenges </a:t>
            </a:r>
            <a:r>
              <a:rPr lang="en-GB" dirty="0"/>
              <a:t>for E2EE cloud storage</a:t>
            </a:r>
          </a:p>
        </p:txBody>
      </p:sp>
      <p:sp>
        <p:nvSpPr>
          <p:cNvPr id="3" name="Google Shape;859;p45">
            <a:extLst>
              <a:ext uri="{FF2B5EF4-FFF2-40B4-BE49-F238E27FC236}">
                <a16:creationId xmlns:a16="http://schemas.microsoft.com/office/drawing/2014/main" id="{BEBECF20-6F1D-A92D-DEC6-99F1034739EB}"/>
              </a:ext>
            </a:extLst>
          </p:cNvPr>
          <p:cNvSpPr txBox="1">
            <a:spLocks/>
          </p:cNvSpPr>
          <p:nvPr/>
        </p:nvSpPr>
        <p:spPr>
          <a:xfrm>
            <a:off x="311700" y="975268"/>
            <a:ext cx="8160600" cy="351074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lvl="0">
              <a:buClr>
                <a:schemeClr val="dk1"/>
              </a:buClr>
            </a:pPr>
            <a:r>
              <a:rPr lang="en-US" dirty="0"/>
              <a:t>Ideal properties</a:t>
            </a:r>
          </a:p>
          <a:p>
            <a:pPr lvl="1" indent="-342900">
              <a:buClr>
                <a:srgbClr val="595959"/>
              </a:buClr>
              <a:buSzPct val="90000"/>
              <a:buFont typeface="Courier New" panose="02070309020205020404" pitchFamily="49" charset="0"/>
              <a:buChar char="o"/>
            </a:pPr>
            <a:r>
              <a:rPr lang="en-US" dirty="0"/>
              <a:t>Cryptographic agility</a:t>
            </a:r>
          </a:p>
          <a:p>
            <a:pPr lvl="1" indent="-342900">
              <a:buClr>
                <a:srgbClr val="595959"/>
              </a:buClr>
              <a:buSzPct val="90000"/>
              <a:buFont typeface="Courier New" panose="02070309020205020404" pitchFamily="49" charset="0"/>
              <a:buChar char="o"/>
            </a:pPr>
            <a:r>
              <a:rPr lang="en-US" dirty="0"/>
              <a:t>Modularity</a:t>
            </a:r>
          </a:p>
          <a:p>
            <a:pPr lvl="1" indent="-342900">
              <a:buClr>
                <a:srgbClr val="595959"/>
              </a:buClr>
              <a:buSzPct val="90000"/>
              <a:buFont typeface="Courier New" panose="02070309020205020404" pitchFamily="49" charset="0"/>
              <a:buChar char="o"/>
            </a:pPr>
            <a:r>
              <a:rPr lang="en-US" dirty="0">
                <a:solidFill>
                  <a:srgbClr val="DA262E"/>
                </a:solidFill>
              </a:rPr>
              <a:t>Basic features: </a:t>
            </a:r>
            <a:r>
              <a:rPr lang="en-US" dirty="0"/>
              <a:t>multi-device access, file sharing</a:t>
            </a:r>
          </a:p>
          <a:p>
            <a:pPr lvl="1" indent="-342900">
              <a:buClr>
                <a:srgbClr val="595959"/>
              </a:buClr>
              <a:buSzPct val="90000"/>
              <a:buFont typeface="Courier New" panose="02070309020205020404" pitchFamily="49" charset="0"/>
              <a:buChar char="o"/>
            </a:pPr>
            <a:r>
              <a:rPr lang="en-US" dirty="0">
                <a:solidFill>
                  <a:srgbClr val="DA262E"/>
                </a:solidFill>
              </a:rPr>
              <a:t>Advanced features: </a:t>
            </a:r>
            <a:r>
              <a:rPr lang="en-US" dirty="0"/>
              <a:t>post-compromise security, forward security</a:t>
            </a:r>
          </a:p>
          <a:p>
            <a:pPr lvl="0">
              <a:spcBef>
                <a:spcPts val="1200"/>
              </a:spcBef>
              <a:buClr>
                <a:schemeClr val="dk1"/>
              </a:buClr>
            </a:pPr>
            <a:r>
              <a:rPr lang="en-GB" dirty="0"/>
              <a:t>Challenges</a:t>
            </a:r>
          </a:p>
          <a:p>
            <a:pPr lvl="1" indent="-342900">
              <a:buClr>
                <a:srgbClr val="595959"/>
              </a:buClr>
              <a:buSzPct val="90000"/>
              <a:buFont typeface="Courier New" panose="02070309020205020404" pitchFamily="49" charset="0"/>
              <a:buChar char="o"/>
            </a:pPr>
            <a:r>
              <a:rPr lang="en-US" dirty="0"/>
              <a:t>Device support </a:t>
            </a:r>
            <a:r>
              <a:rPr lang="en-US" dirty="0">
                <a:sym typeface="Symbol" panose="05050102010706020507" pitchFamily="18" charset="2"/>
              </a:rPr>
              <a:t> key management</a:t>
            </a:r>
            <a:endParaRPr lang="en-US" dirty="0"/>
          </a:p>
          <a:p>
            <a:pPr lvl="1" indent="-342900">
              <a:buClr>
                <a:srgbClr val="595959"/>
              </a:buClr>
              <a:buSzPct val="90000"/>
              <a:buFont typeface="Courier New" panose="02070309020205020404" pitchFamily="49" charset="0"/>
              <a:buChar char="o"/>
            </a:pPr>
            <a:r>
              <a:rPr lang="en-US" dirty="0"/>
              <a:t>Users handle keys, or passwords</a:t>
            </a:r>
          </a:p>
          <a:p>
            <a:pPr lvl="1" indent="-342900">
              <a:buClr>
                <a:srgbClr val="595959"/>
              </a:buClr>
              <a:buSzPct val="90000"/>
              <a:buFont typeface="Courier New" panose="02070309020205020404" pitchFamily="49" charset="0"/>
              <a:buChar char="o"/>
            </a:pPr>
            <a:r>
              <a:rPr lang="en-US" dirty="0"/>
              <a:t>Key exchange between users</a:t>
            </a:r>
          </a:p>
          <a:p>
            <a:pPr lvl="1" indent="-342900">
              <a:buClr>
                <a:srgbClr val="595959"/>
              </a:buClr>
              <a:buSzPct val="90000"/>
              <a:buFont typeface="Courier New" panose="02070309020205020404" pitchFamily="49" charset="0"/>
              <a:buChar char="o"/>
            </a:pPr>
            <a:r>
              <a:rPr lang="en-US" dirty="0"/>
              <a:t>Post-compromise and forward security </a:t>
            </a:r>
            <a:r>
              <a:rPr lang="en-US" dirty="0">
                <a:solidFill>
                  <a:srgbClr val="DA262E"/>
                </a:solidFill>
              </a:rPr>
              <a:t>for persistent data</a:t>
            </a:r>
          </a:p>
          <a:p>
            <a:pPr>
              <a:spcBef>
                <a:spcPts val="1200"/>
              </a:spcBef>
              <a:buClr>
                <a:schemeClr val="tx1"/>
              </a:buClr>
              <a:buSzPct val="90000"/>
            </a:pPr>
            <a:r>
              <a:rPr lang="en-US" dirty="0"/>
              <a:t>Malicious storage provider: a strong threat model</a:t>
            </a:r>
          </a:p>
          <a:p>
            <a:pPr lvl="1" indent="-342000">
              <a:buClr>
                <a:srgbClr val="595959"/>
              </a:buClr>
              <a:buSzPct val="90000"/>
              <a:buFont typeface="Courier New" panose="02070309020205020404" pitchFamily="49" charset="0"/>
              <a:buChar char="o"/>
            </a:pPr>
            <a:r>
              <a:rPr lang="en-US" dirty="0">
                <a:solidFill>
                  <a:srgbClr val="595959"/>
                </a:solidFill>
              </a:rPr>
              <a:t>Today: </a:t>
            </a:r>
            <a:r>
              <a:rPr lang="en-US" dirty="0">
                <a:solidFill>
                  <a:srgbClr val="DA262E"/>
                </a:solidFill>
              </a:rPr>
              <a:t>cryptographic design </a:t>
            </a:r>
            <a:r>
              <a:rPr lang="en-US" dirty="0">
                <a:solidFill>
                  <a:srgbClr val="595959"/>
                </a:solidFill>
              </a:rPr>
              <a:t>from a malicious provider!</a:t>
            </a:r>
            <a:endParaRPr lang="en-GB" dirty="0"/>
          </a:p>
        </p:txBody>
      </p:sp>
      <p:sp>
        <p:nvSpPr>
          <p:cNvPr id="924" name="Google Shape;924;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29358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2" name="Google Shape;840;p45">
            <a:extLst>
              <a:ext uri="{FF2B5EF4-FFF2-40B4-BE49-F238E27FC236}">
                <a16:creationId xmlns:a16="http://schemas.microsoft.com/office/drawing/2014/main" id="{AF0A7F1C-2BA2-436F-7DE5-0544BB9B5887}"/>
              </a:ext>
            </a:extLst>
          </p:cNvPr>
          <p:cNvSpPr txBox="1">
            <a:spLocks/>
          </p:cNvSpPr>
          <p:nvPr/>
        </p:nvSpPr>
        <p:spPr>
          <a:xfrm>
            <a:off x="311700" y="445025"/>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dirty="0"/>
              <a:t>Looking ahead</a:t>
            </a:r>
          </a:p>
        </p:txBody>
      </p:sp>
      <p:sp>
        <p:nvSpPr>
          <p:cNvPr id="924" name="Google Shape;924;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28</a:t>
            </a:fld>
            <a:endParaRPr/>
          </a:p>
        </p:txBody>
      </p:sp>
      <p:sp>
        <p:nvSpPr>
          <p:cNvPr id="3" name="Google Shape;859;p45">
            <a:extLst>
              <a:ext uri="{FF2B5EF4-FFF2-40B4-BE49-F238E27FC236}">
                <a16:creationId xmlns:a16="http://schemas.microsoft.com/office/drawing/2014/main" id="{E3E6E70D-BDB0-3219-9358-F6A64CC6E6D2}"/>
              </a:ext>
            </a:extLst>
          </p:cNvPr>
          <p:cNvSpPr txBox="1">
            <a:spLocks/>
          </p:cNvSpPr>
          <p:nvPr/>
        </p:nvSpPr>
        <p:spPr>
          <a:xfrm>
            <a:off x="311700" y="1152475"/>
            <a:ext cx="8160600" cy="351074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lvl="0">
              <a:spcBef>
                <a:spcPts val="1200"/>
              </a:spcBef>
              <a:buClr>
                <a:schemeClr val="dk1"/>
              </a:buClr>
            </a:pPr>
            <a:r>
              <a:rPr lang="en-GB" dirty="0"/>
              <a:t>Standardization effort…</a:t>
            </a:r>
          </a:p>
          <a:p>
            <a:pPr lvl="1">
              <a:buClr>
                <a:schemeClr val="dk1"/>
              </a:buClr>
              <a:buSzPct val="90000"/>
            </a:pPr>
            <a:r>
              <a:rPr lang="en-GB" dirty="0"/>
              <a:t>…involving various stakeholders</a:t>
            </a:r>
          </a:p>
          <a:p>
            <a:pPr lvl="1">
              <a:buClr>
                <a:schemeClr val="dk1"/>
              </a:buClr>
              <a:buSzPct val="90000"/>
            </a:pPr>
            <a:r>
              <a:rPr lang="en-GB" dirty="0"/>
              <a:t>…to design a well-analysed and practical </a:t>
            </a:r>
            <a:r>
              <a:rPr lang="en-GB" dirty="0">
                <a:solidFill>
                  <a:srgbClr val="DA262E"/>
                </a:solidFill>
              </a:rPr>
              <a:t>E2EE cloud storage system</a:t>
            </a:r>
            <a:br>
              <a:rPr lang="en-GB" dirty="0">
                <a:solidFill>
                  <a:srgbClr val="DA262E"/>
                </a:solidFill>
              </a:rPr>
            </a:br>
            <a:endParaRPr lang="en-GB" dirty="0">
              <a:solidFill>
                <a:srgbClr val="DA262E"/>
              </a:solidFill>
            </a:endParaRPr>
          </a:p>
          <a:p>
            <a:pPr>
              <a:buClr>
                <a:schemeClr val="dk1"/>
              </a:buClr>
              <a:buSzPct val="90000"/>
            </a:pPr>
            <a:r>
              <a:rPr lang="en-GB" dirty="0">
                <a:solidFill>
                  <a:srgbClr val="DA262E"/>
                </a:solidFill>
              </a:rPr>
              <a:t>How do we interest providers?</a:t>
            </a:r>
          </a:p>
          <a:p>
            <a:pPr marL="914400" lvl="0" indent="-317500">
              <a:buSzPct val="90000"/>
              <a:buFont typeface="Courier New" panose="02070309020205020404" pitchFamily="49" charset="0"/>
              <a:buChar char="o"/>
            </a:pPr>
            <a:r>
              <a:rPr lang="en-GB" sz="1400" dirty="0"/>
              <a:t>Economic incentives: features, integration</a:t>
            </a:r>
          </a:p>
          <a:p>
            <a:pPr marL="914400" lvl="0" indent="-317500">
              <a:buSzPct val="90000"/>
              <a:buFont typeface="Courier New" panose="02070309020205020404" pitchFamily="49" charset="0"/>
              <a:buChar char="o"/>
            </a:pPr>
            <a:r>
              <a:rPr lang="en-GB" sz="1400" dirty="0"/>
              <a:t>Political incentives: data privacy laws</a:t>
            </a:r>
            <a:endParaRPr lang="en-US" dirty="0">
              <a:solidFill>
                <a:srgbClr val="595959"/>
              </a:solidFill>
            </a:endParaRPr>
          </a:p>
        </p:txBody>
      </p:sp>
    </p:spTree>
    <p:extLst>
      <p:ext uri="{BB962C8B-B14F-4D97-AF65-F5344CB8AC3E}">
        <p14:creationId xmlns:p14="http://schemas.microsoft.com/office/powerpoint/2010/main" val="148235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B2B2B"/>
        </a:solidFill>
        <a:effectLst/>
      </p:bgPr>
    </p:bg>
    <p:spTree>
      <p:nvGrpSpPr>
        <p:cNvPr id="1" name="Shape 942"/>
        <p:cNvGrpSpPr/>
        <p:nvPr/>
      </p:nvGrpSpPr>
      <p:grpSpPr>
        <a:xfrm>
          <a:off x="0" y="0"/>
          <a:ext cx="0" cy="0"/>
          <a:chOff x="0" y="0"/>
          <a:chExt cx="0" cy="0"/>
        </a:xfrm>
      </p:grpSpPr>
      <p:sp>
        <p:nvSpPr>
          <p:cNvPr id="943" name="Google Shape;943;p55"/>
          <p:cNvSpPr txBox="1">
            <a:spLocks noGrp="1"/>
          </p:cNvSpPr>
          <p:nvPr>
            <p:ph type="ctrTitle"/>
          </p:nvPr>
        </p:nvSpPr>
        <p:spPr>
          <a:xfrm>
            <a:off x="3667837" y="990278"/>
            <a:ext cx="2818800" cy="8382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en-GB" sz="3600" dirty="0">
                <a:solidFill>
                  <a:schemeClr val="accent1"/>
                </a:solidFill>
              </a:rPr>
              <a:t>Questions?</a:t>
            </a:r>
            <a:endParaRPr sz="3600" dirty="0">
              <a:solidFill>
                <a:schemeClr val="accent1"/>
              </a:solidFill>
            </a:endParaRPr>
          </a:p>
        </p:txBody>
      </p:sp>
      <p:pic>
        <p:nvPicPr>
          <p:cNvPr id="944" name="Google Shape;944;p55"/>
          <p:cNvPicPr preferRelativeResize="0"/>
          <p:nvPr/>
        </p:nvPicPr>
        <p:blipFill>
          <a:blip r:embed="rId3">
            <a:alphaModFix/>
          </a:blip>
          <a:stretch>
            <a:fillRect/>
          </a:stretch>
        </p:blipFill>
        <p:spPr>
          <a:xfrm>
            <a:off x="2263575" y="521017"/>
            <a:ext cx="1113227" cy="1103795"/>
          </a:xfrm>
          <a:prstGeom prst="rect">
            <a:avLst/>
          </a:prstGeom>
          <a:noFill/>
          <a:ln>
            <a:noFill/>
          </a:ln>
        </p:spPr>
      </p:pic>
      <p:sp>
        <p:nvSpPr>
          <p:cNvPr id="951" name="Google Shape;951;p55"/>
          <p:cNvSpPr txBox="1"/>
          <p:nvPr/>
        </p:nvSpPr>
        <p:spPr>
          <a:xfrm>
            <a:off x="3667837" y="512905"/>
            <a:ext cx="3384000" cy="627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GB" sz="3600" dirty="0">
                <a:solidFill>
                  <a:schemeClr val="lt1"/>
                </a:solidFill>
                <a:latin typeface="Montserrat"/>
                <a:ea typeface="Montserrat"/>
                <a:cs typeface="Montserrat"/>
                <a:sym typeface="Montserrat"/>
              </a:rPr>
              <a:t>Thank you!</a:t>
            </a:r>
            <a:endParaRPr sz="3600" dirty="0">
              <a:solidFill>
                <a:schemeClr val="lt1"/>
              </a:solidFill>
              <a:latin typeface="Montserrat"/>
              <a:ea typeface="Montserrat"/>
              <a:cs typeface="Montserrat"/>
              <a:sym typeface="Montserrat"/>
            </a:endParaRPr>
          </a:p>
        </p:txBody>
      </p:sp>
      <p:sp>
        <p:nvSpPr>
          <p:cNvPr id="2" name="Google Shape;938;p54">
            <a:extLst>
              <a:ext uri="{FF2B5EF4-FFF2-40B4-BE49-F238E27FC236}">
                <a16:creationId xmlns:a16="http://schemas.microsoft.com/office/drawing/2014/main" id="{DAD1687A-B6FB-00C8-C124-FF1B90C96D69}"/>
              </a:ext>
            </a:extLst>
          </p:cNvPr>
          <p:cNvSpPr txBox="1"/>
          <p:nvPr/>
        </p:nvSpPr>
        <p:spPr>
          <a:xfrm>
            <a:off x="348899" y="4342056"/>
            <a:ext cx="8446200" cy="6978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000" dirty="0">
                <a:solidFill>
                  <a:schemeClr val="lt2"/>
                </a:solidFill>
                <a:latin typeface="Montserrat"/>
                <a:ea typeface="Montserrat"/>
                <a:cs typeface="Montserrat"/>
                <a:sym typeface="Montserrat"/>
              </a:rPr>
              <a:t>Additional references:</a:t>
            </a:r>
            <a:endParaRPr lang="en-GB" sz="1000" u="sng" dirty="0">
              <a:solidFill>
                <a:schemeClr val="accent4"/>
              </a:solidFill>
              <a:latin typeface="Montserrat" panose="00000500000000000000" pitchFamily="2" charset="0"/>
              <a:ea typeface="Montserrat"/>
              <a:cs typeface="Montserrat"/>
              <a:sym typeface="Montserrat"/>
            </a:endParaRPr>
          </a:p>
          <a:p>
            <a:pPr marL="0" lvl="0" indent="0" algn="l" rtl="0">
              <a:lnSpc>
                <a:spcPct val="115000"/>
              </a:lnSpc>
              <a:spcBef>
                <a:spcPts val="0"/>
              </a:spcBef>
              <a:spcAft>
                <a:spcPts val="0"/>
              </a:spcAft>
              <a:buNone/>
            </a:pPr>
            <a:r>
              <a:rPr lang="en-GB" sz="1000" dirty="0">
                <a:solidFill>
                  <a:schemeClr val="accent4"/>
                </a:solidFill>
                <a:latin typeface="Montserrat" panose="00000500000000000000" pitchFamily="2" charset="0"/>
              </a:rPr>
              <a:t>Icons from </a:t>
            </a:r>
            <a:r>
              <a:rPr kumimoji="0" lang="en-GB" sz="1000" b="0" i="0" u="none" strike="noStrike" kern="0" cap="none" spc="0" normalizeH="0" baseline="0" noProof="0" dirty="0">
                <a:ln>
                  <a:noFill/>
                </a:ln>
                <a:solidFill>
                  <a:srgbClr val="9E9E9E"/>
                </a:solidFill>
                <a:effectLst/>
                <a:uLnTx/>
                <a:uFillTx/>
                <a:latin typeface="Montserrat" panose="00000500000000000000" pitchFamily="2" charset="0"/>
                <a:sym typeface="Arial"/>
              </a:rPr>
              <a:t>the</a:t>
            </a:r>
            <a:r>
              <a:rPr lang="en-GB" sz="1000" dirty="0">
                <a:solidFill>
                  <a:srgbClr val="9E9E9E"/>
                </a:solidFill>
                <a:uFill>
                  <a:noFill/>
                </a:uFill>
                <a:latin typeface="Montserrat" panose="00000500000000000000" pitchFamily="2" charset="0"/>
              </a:rPr>
              <a:t> </a:t>
            </a:r>
            <a:r>
              <a:rPr lang="en-GB" sz="1000" u="sng" dirty="0">
                <a:solidFill>
                  <a:srgbClr val="9E9E9E"/>
                </a:solidFill>
                <a:latin typeface="Montserrat" panose="00000500000000000000" pitchFamily="2" charset="0"/>
              </a:rPr>
              <a:t>Noun Project</a:t>
            </a:r>
            <a:r>
              <a:rPr kumimoji="0" lang="en-GB" sz="1000" b="0" i="0" strike="noStrike" kern="0" cap="none" spc="0" normalizeH="0" baseline="0" noProof="0" dirty="0">
                <a:ln>
                  <a:noFill/>
                </a:ln>
                <a:solidFill>
                  <a:srgbClr val="9E9E9E"/>
                </a:solidFill>
                <a:effectLst/>
                <a:uLnTx/>
                <a:uFillTx/>
                <a:latin typeface="Montserrat" panose="00000500000000000000" pitchFamily="2" charset="0"/>
                <a:sym typeface="Arial"/>
              </a:rPr>
              <a:t> by</a:t>
            </a:r>
            <a:r>
              <a:rPr lang="en-GB" sz="1000" dirty="0">
                <a:solidFill>
                  <a:schemeClr val="accent4"/>
                </a:solidFill>
                <a:latin typeface="Montserrat" panose="00000500000000000000" pitchFamily="2" charset="0"/>
              </a:rPr>
              <a:t>: </a:t>
            </a:r>
            <a:r>
              <a:rPr lang="en-GB" sz="900" u="sng" dirty="0" err="1">
                <a:solidFill>
                  <a:schemeClr val="accent4"/>
                </a:solidFill>
                <a:latin typeface="Montserrat" panose="00000500000000000000" pitchFamily="2" charset="0"/>
                <a:hlinkClick r:id="rId4">
                  <a:extLst>
                    <a:ext uri="{A12FA001-AC4F-418D-AE19-62706E023703}">
                      <ahyp:hlinkClr xmlns:ahyp="http://schemas.microsoft.com/office/drawing/2018/hyperlinkcolor" val="tx"/>
                    </a:ext>
                  </a:extLst>
                </a:hlinkClick>
              </a:rPr>
              <a:t>arif</a:t>
            </a:r>
            <a:r>
              <a:rPr lang="en-GB" sz="900" u="sng" dirty="0">
                <a:solidFill>
                  <a:schemeClr val="accent4"/>
                </a:solidFill>
                <a:latin typeface="Montserrat" panose="00000500000000000000" pitchFamily="2" charset="0"/>
                <a:hlinkClick r:id="rId4">
                  <a:extLst>
                    <a:ext uri="{A12FA001-AC4F-418D-AE19-62706E023703}">
                      <ahyp:hlinkClr xmlns:ahyp="http://schemas.microsoft.com/office/drawing/2018/hyperlinkcolor" val="tx"/>
                    </a:ext>
                  </a:extLst>
                </a:hlinkClick>
              </a:rPr>
              <a:t> </a:t>
            </a:r>
            <a:r>
              <a:rPr lang="en-GB" sz="900" u="sng" dirty="0" err="1">
                <a:solidFill>
                  <a:schemeClr val="accent4"/>
                </a:solidFill>
                <a:latin typeface="Montserrat" panose="00000500000000000000" pitchFamily="2" charset="0"/>
                <a:hlinkClick r:id="rId4">
                  <a:extLst>
                    <a:ext uri="{A12FA001-AC4F-418D-AE19-62706E023703}">
                      <ahyp:hlinkClr xmlns:ahyp="http://schemas.microsoft.com/office/drawing/2018/hyperlinkcolor" val="tx"/>
                    </a:ext>
                  </a:extLst>
                </a:hlinkClick>
              </a:rPr>
              <a:t>fauzi</a:t>
            </a:r>
            <a:r>
              <a:rPr lang="en-GB" sz="900" u="sng" dirty="0">
                <a:solidFill>
                  <a:schemeClr val="accent4"/>
                </a:solidFill>
                <a:latin typeface="Montserrat" panose="00000500000000000000" pitchFamily="2" charset="0"/>
                <a:hlinkClick r:id="rId4">
                  <a:extLst>
                    <a:ext uri="{A12FA001-AC4F-418D-AE19-62706E023703}">
                      <ahyp:hlinkClr xmlns:ahyp="http://schemas.microsoft.com/office/drawing/2018/hyperlinkcolor" val="tx"/>
                    </a:ext>
                  </a:extLst>
                </a:hlinkClick>
              </a:rPr>
              <a:t> hakim</a:t>
            </a:r>
            <a:r>
              <a:rPr lang="en-GB" sz="900" dirty="0">
                <a:solidFill>
                  <a:schemeClr val="accent4"/>
                </a:solidFill>
                <a:latin typeface="Montserrat" panose="00000500000000000000" pitchFamily="2" charset="0"/>
              </a:rPr>
              <a:t>, </a:t>
            </a:r>
            <a:r>
              <a:rPr lang="en-GB" sz="900" u="sng" dirty="0">
                <a:solidFill>
                  <a:schemeClr val="accent4"/>
                </a:solidFill>
                <a:latin typeface="Montserrat" panose="00000500000000000000" pitchFamily="2" charset="0"/>
                <a:hlinkClick r:id="rId5">
                  <a:extLst>
                    <a:ext uri="{A12FA001-AC4F-418D-AE19-62706E023703}">
                      <ahyp:hlinkClr xmlns:ahyp="http://schemas.microsoft.com/office/drawing/2018/hyperlinkcolor" val="tx"/>
                    </a:ext>
                  </a:extLst>
                </a:hlinkClick>
              </a:rPr>
              <a:t>M </a:t>
            </a:r>
            <a:r>
              <a:rPr lang="en-GB" sz="900" u="sng" dirty="0" err="1">
                <a:solidFill>
                  <a:schemeClr val="accent4"/>
                </a:solidFill>
                <a:latin typeface="Montserrat" panose="00000500000000000000" pitchFamily="2" charset="0"/>
                <a:hlinkClick r:id="rId5">
                  <a:extLst>
                    <a:ext uri="{A12FA001-AC4F-418D-AE19-62706E023703}">
                      <ahyp:hlinkClr xmlns:ahyp="http://schemas.microsoft.com/office/drawing/2018/hyperlinkcolor" val="tx"/>
                    </a:ext>
                  </a:extLst>
                </a:hlinkClick>
              </a:rPr>
              <a:t>Yudi</a:t>
            </a:r>
            <a:r>
              <a:rPr lang="en-GB" sz="900" u="sng" dirty="0">
                <a:solidFill>
                  <a:schemeClr val="accent4"/>
                </a:solidFill>
                <a:latin typeface="Montserrat" panose="00000500000000000000" pitchFamily="2" charset="0"/>
                <a:hlinkClick r:id="rId5">
                  <a:extLst>
                    <a:ext uri="{A12FA001-AC4F-418D-AE19-62706E023703}">
                      <ahyp:hlinkClr xmlns:ahyp="http://schemas.microsoft.com/office/drawing/2018/hyperlinkcolor" val="tx"/>
                    </a:ext>
                  </a:extLst>
                </a:hlinkClick>
              </a:rPr>
              <a:t> Maulana</a:t>
            </a:r>
            <a:r>
              <a:rPr lang="en-GB" sz="900" dirty="0">
                <a:solidFill>
                  <a:schemeClr val="accent4"/>
                </a:solidFill>
                <a:latin typeface="Montserrat" panose="00000500000000000000" pitchFamily="2" charset="0"/>
              </a:rPr>
              <a:t>, </a:t>
            </a:r>
            <a:r>
              <a:rPr lang="en-GB" sz="900" u="sng" dirty="0" err="1">
                <a:solidFill>
                  <a:schemeClr val="accent4"/>
                </a:solidFill>
                <a:latin typeface="Montserrat" panose="00000500000000000000" pitchFamily="2" charset="0"/>
                <a:hlinkClick r:id="rId6">
                  <a:extLst>
                    <a:ext uri="{A12FA001-AC4F-418D-AE19-62706E023703}">
                      <ahyp:hlinkClr xmlns:ahyp="http://schemas.microsoft.com/office/drawing/2018/hyperlinkcolor" val="tx"/>
                    </a:ext>
                  </a:extLst>
                </a:hlinkClick>
              </a:rPr>
              <a:t>alrigel</a:t>
            </a:r>
            <a:r>
              <a:rPr lang="en-GB" sz="900" dirty="0">
                <a:solidFill>
                  <a:schemeClr val="accent4"/>
                </a:solidFill>
                <a:latin typeface="Montserrat" panose="00000500000000000000" pitchFamily="2" charset="0"/>
              </a:rPr>
              <a:t>, </a:t>
            </a:r>
            <a:r>
              <a:rPr lang="en-GB" sz="900" u="sng" dirty="0">
                <a:solidFill>
                  <a:schemeClr val="accent4"/>
                </a:solidFill>
                <a:latin typeface="Montserrat" panose="00000500000000000000" pitchFamily="2" charset="0"/>
                <a:hlinkClick r:id="rId7">
                  <a:extLst>
                    <a:ext uri="{A12FA001-AC4F-418D-AE19-62706E023703}">
                      <ahyp:hlinkClr xmlns:ahyp="http://schemas.microsoft.com/office/drawing/2018/hyperlinkcolor" val="tx"/>
                    </a:ext>
                  </a:extLst>
                </a:hlinkClick>
              </a:rPr>
              <a:t>Oh </a:t>
            </a:r>
            <a:r>
              <a:rPr lang="en-GB" sz="900" u="sng" dirty="0" err="1">
                <a:solidFill>
                  <a:schemeClr val="accent4"/>
                </a:solidFill>
                <a:latin typeface="Montserrat" panose="00000500000000000000" pitchFamily="2" charset="0"/>
                <a:hlinkClick r:id="rId7">
                  <a:extLst>
                    <a:ext uri="{A12FA001-AC4F-418D-AE19-62706E023703}">
                      <ahyp:hlinkClr xmlns:ahyp="http://schemas.microsoft.com/office/drawing/2018/hyperlinkcolor" val="tx"/>
                    </a:ext>
                  </a:extLst>
                </a:hlinkClick>
              </a:rPr>
              <a:t>Rian</a:t>
            </a:r>
            <a:r>
              <a:rPr lang="en-GB" sz="900" dirty="0">
                <a:solidFill>
                  <a:schemeClr val="accent4"/>
                </a:solidFill>
                <a:latin typeface="Montserrat" panose="00000500000000000000" pitchFamily="2" charset="0"/>
              </a:rPr>
              <a:t>, </a:t>
            </a:r>
            <a:r>
              <a:rPr lang="en-GB" sz="900" u="sng" dirty="0" err="1">
                <a:solidFill>
                  <a:schemeClr val="accent4"/>
                </a:solidFill>
                <a:latin typeface="Montserrat" panose="00000500000000000000" pitchFamily="2" charset="0"/>
                <a:hlinkClick r:id="rId8">
                  <a:extLst>
                    <a:ext uri="{A12FA001-AC4F-418D-AE19-62706E023703}">
                      <ahyp:hlinkClr xmlns:ahyp="http://schemas.microsoft.com/office/drawing/2018/hyperlinkcolor" val="tx"/>
                    </a:ext>
                  </a:extLst>
                </a:hlinkClick>
              </a:rPr>
              <a:t>rukanicon</a:t>
            </a:r>
            <a:r>
              <a:rPr lang="en-GB" sz="900" dirty="0">
                <a:solidFill>
                  <a:schemeClr val="accent4"/>
                </a:solidFill>
                <a:latin typeface="Montserrat" panose="00000500000000000000" pitchFamily="2" charset="0"/>
              </a:rPr>
              <a:t>, </a:t>
            </a:r>
            <a:r>
              <a:rPr lang="az-Cyrl-AZ" sz="900" u="sng" dirty="0">
                <a:solidFill>
                  <a:schemeClr val="accent4"/>
                </a:solidFill>
                <a:latin typeface="Montserrat" panose="00000500000000000000" pitchFamily="2" charset="0"/>
                <a:hlinkClick r:id="rId9">
                  <a:extLst>
                    <a:ext uri="{A12FA001-AC4F-418D-AE19-62706E023703}">
                      <ahyp:hlinkClr xmlns:ahyp="http://schemas.microsoft.com/office/drawing/2018/hyperlinkcolor" val="tx"/>
                    </a:ext>
                  </a:extLst>
                </a:hlinkClick>
              </a:rPr>
              <a:t>Тимур Минвалеев</a:t>
            </a:r>
            <a:r>
              <a:rPr lang="az-Cyrl-AZ" sz="900" dirty="0">
                <a:solidFill>
                  <a:schemeClr val="accent4"/>
                </a:solidFill>
                <a:latin typeface="Montserrat" panose="00000500000000000000" pitchFamily="2" charset="0"/>
              </a:rPr>
              <a:t>, </a:t>
            </a:r>
            <a:r>
              <a:rPr lang="en-GB" sz="900" u="sng" dirty="0">
                <a:solidFill>
                  <a:schemeClr val="accent4"/>
                </a:solidFill>
                <a:latin typeface="Montserrat" panose="00000500000000000000" pitchFamily="2" charset="0"/>
                <a:hlinkClick r:id="rId10">
                  <a:extLst>
                    <a:ext uri="{A12FA001-AC4F-418D-AE19-62706E023703}">
                      <ahyp:hlinkClr xmlns:ahyp="http://schemas.microsoft.com/office/drawing/2018/hyperlinkcolor" val="tx"/>
                    </a:ext>
                  </a:extLst>
                </a:hlinkClick>
              </a:rPr>
              <a:t>Ami Ho</a:t>
            </a:r>
            <a:r>
              <a:rPr lang="en-GB" sz="900" dirty="0">
                <a:solidFill>
                  <a:schemeClr val="accent4"/>
                </a:solidFill>
                <a:latin typeface="Montserrat" panose="00000500000000000000" pitchFamily="2" charset="0"/>
              </a:rPr>
              <a:t>, </a:t>
            </a:r>
            <a:r>
              <a:rPr lang="en-GB" sz="900" u="sng" dirty="0" err="1">
                <a:solidFill>
                  <a:schemeClr val="accent4"/>
                </a:solidFill>
                <a:latin typeface="Montserrat" panose="00000500000000000000" pitchFamily="2" charset="0"/>
                <a:hlinkClick r:id="rId11">
                  <a:extLst>
                    <a:ext uri="{A12FA001-AC4F-418D-AE19-62706E023703}">
                      <ahyp:hlinkClr xmlns:ahyp="http://schemas.microsoft.com/office/drawing/2018/hyperlinkcolor" val="tx"/>
                    </a:ext>
                  </a:extLst>
                </a:hlinkClick>
              </a:rPr>
              <a:t>juli</a:t>
            </a:r>
            <a:r>
              <a:rPr lang="en-GB" sz="900" dirty="0">
                <a:solidFill>
                  <a:schemeClr val="accent4"/>
                </a:solidFill>
                <a:latin typeface="Montserrat" panose="00000500000000000000" pitchFamily="2" charset="0"/>
              </a:rPr>
              <a:t>, </a:t>
            </a:r>
            <a:r>
              <a:rPr lang="en-GB" sz="900" u="sng" dirty="0">
                <a:solidFill>
                  <a:schemeClr val="accent4"/>
                </a:solidFill>
                <a:latin typeface="Montserrat" panose="00000500000000000000" pitchFamily="2" charset="0"/>
                <a:hlinkClick r:id="rId12">
                  <a:extLst>
                    <a:ext uri="{A12FA001-AC4F-418D-AE19-62706E023703}">
                      <ahyp:hlinkClr xmlns:ahyp="http://schemas.microsoft.com/office/drawing/2018/hyperlinkcolor" val="tx"/>
                    </a:ext>
                  </a:extLst>
                </a:hlinkClick>
              </a:rPr>
              <a:t>Andrew </a:t>
            </a:r>
            <a:r>
              <a:rPr lang="en-GB" sz="900" u="sng" dirty="0" err="1">
                <a:solidFill>
                  <a:schemeClr val="accent4"/>
                </a:solidFill>
                <a:latin typeface="Montserrat" panose="00000500000000000000" pitchFamily="2" charset="0"/>
                <a:hlinkClick r:id="rId12">
                  <a:extLst>
                    <a:ext uri="{A12FA001-AC4F-418D-AE19-62706E023703}">
                      <ahyp:hlinkClr xmlns:ahyp="http://schemas.microsoft.com/office/drawing/2018/hyperlinkcolor" val="tx"/>
                    </a:ext>
                  </a:extLst>
                </a:hlinkClick>
              </a:rPr>
              <a:t>Doane</a:t>
            </a:r>
            <a:r>
              <a:rPr lang="en-GB" sz="900" dirty="0">
                <a:solidFill>
                  <a:schemeClr val="accent4"/>
                </a:solidFill>
                <a:latin typeface="Montserrat" panose="00000500000000000000" pitchFamily="2" charset="0"/>
              </a:rPr>
              <a:t>, </a:t>
            </a:r>
            <a:r>
              <a:rPr lang="en-GB" sz="900" u="sng" dirty="0" err="1">
                <a:solidFill>
                  <a:schemeClr val="accent4"/>
                </a:solidFill>
                <a:latin typeface="Montserrat" panose="00000500000000000000" pitchFamily="2" charset="0"/>
                <a:hlinkClick r:id="rId13">
                  <a:extLst>
                    <a:ext uri="{A12FA001-AC4F-418D-AE19-62706E023703}">
                      <ahyp:hlinkClr xmlns:ahyp="http://schemas.microsoft.com/office/drawing/2018/hyperlinkcolor" val="tx"/>
                    </a:ext>
                  </a:extLst>
                </a:hlinkClick>
              </a:rPr>
              <a:t>Eucalyp</a:t>
            </a:r>
            <a:r>
              <a:rPr lang="en-GB" sz="900" dirty="0">
                <a:solidFill>
                  <a:schemeClr val="accent4"/>
                </a:solidFill>
                <a:latin typeface="Montserrat" panose="00000500000000000000" pitchFamily="2" charset="0"/>
              </a:rPr>
              <a:t>, </a:t>
            </a:r>
            <a:r>
              <a:rPr lang="en-GB" sz="900" u="sng" dirty="0" err="1">
                <a:solidFill>
                  <a:schemeClr val="accent4"/>
                </a:solidFill>
                <a:latin typeface="Montserrat" panose="00000500000000000000" pitchFamily="2" charset="0"/>
                <a:hlinkClick r:id="rId14">
                  <a:extLst>
                    <a:ext uri="{A12FA001-AC4F-418D-AE19-62706E023703}">
                      <ahyp:hlinkClr xmlns:ahyp="http://schemas.microsoft.com/office/drawing/2018/hyperlinkcolor" val="tx"/>
                    </a:ext>
                  </a:extLst>
                </a:hlinkClick>
              </a:rPr>
              <a:t>Symbolon</a:t>
            </a:r>
            <a:r>
              <a:rPr lang="en-GB" sz="900" dirty="0">
                <a:solidFill>
                  <a:schemeClr val="accent4"/>
                </a:solidFill>
                <a:latin typeface="Montserrat" panose="00000500000000000000" pitchFamily="2" charset="0"/>
              </a:rPr>
              <a:t>, </a:t>
            </a:r>
            <a:r>
              <a:rPr lang="en-GB" sz="900" u="sng" dirty="0">
                <a:solidFill>
                  <a:schemeClr val="accent4"/>
                </a:solidFill>
                <a:latin typeface="Montserrat" panose="00000500000000000000" pitchFamily="2" charset="0"/>
                <a:hlinkClick r:id="rId15">
                  <a:extLst>
                    <a:ext uri="{A12FA001-AC4F-418D-AE19-62706E023703}">
                      <ahyp:hlinkClr xmlns:ahyp="http://schemas.microsoft.com/office/drawing/2018/hyperlinkcolor" val="tx"/>
                    </a:ext>
                  </a:extLst>
                </a:hlinkClick>
              </a:rPr>
              <a:t>Adrien Coquet</a:t>
            </a:r>
            <a:r>
              <a:rPr lang="en-GB" sz="900" dirty="0">
                <a:solidFill>
                  <a:schemeClr val="accent4"/>
                </a:solidFill>
                <a:latin typeface="Montserrat" panose="00000500000000000000" pitchFamily="2" charset="0"/>
              </a:rPr>
              <a:t>, </a:t>
            </a:r>
            <a:r>
              <a:rPr lang="en-GB" sz="900" u="sng" dirty="0">
                <a:solidFill>
                  <a:schemeClr val="accent4"/>
                </a:solidFill>
                <a:latin typeface="Montserrat" panose="00000500000000000000" pitchFamily="2" charset="0"/>
                <a:hlinkClick r:id="rId16">
                  <a:extLst>
                    <a:ext uri="{A12FA001-AC4F-418D-AE19-62706E023703}">
                      <ahyp:hlinkClr xmlns:ahyp="http://schemas.microsoft.com/office/drawing/2018/hyperlinkcolor" val="tx"/>
                    </a:ext>
                  </a:extLst>
                </a:hlinkClick>
              </a:rPr>
              <a:t>Rediffusion</a:t>
            </a:r>
            <a:endParaRPr lang="en-GB" sz="900" dirty="0">
              <a:solidFill>
                <a:schemeClr val="accent4"/>
              </a:solidFill>
              <a:latin typeface="Montserrat" panose="00000500000000000000" pitchFamily="2" charset="0"/>
            </a:endParaRPr>
          </a:p>
        </p:txBody>
      </p:sp>
      <p:grpSp>
        <p:nvGrpSpPr>
          <p:cNvPr id="10" name="Group 9">
            <a:extLst>
              <a:ext uri="{FF2B5EF4-FFF2-40B4-BE49-F238E27FC236}">
                <a16:creationId xmlns:a16="http://schemas.microsoft.com/office/drawing/2014/main" id="{FFC37CAF-0E26-A907-CC87-8F84C555674D}"/>
              </a:ext>
            </a:extLst>
          </p:cNvPr>
          <p:cNvGrpSpPr/>
          <p:nvPr/>
        </p:nvGrpSpPr>
        <p:grpSpPr>
          <a:xfrm>
            <a:off x="3865199" y="2297217"/>
            <a:ext cx="1413600" cy="1952300"/>
            <a:chOff x="3865212" y="2029961"/>
            <a:chExt cx="1413600" cy="1952300"/>
          </a:xfrm>
        </p:grpSpPr>
        <p:sp>
          <p:nvSpPr>
            <p:cNvPr id="4" name="Google Shape;946;p55">
              <a:extLst>
                <a:ext uri="{FF2B5EF4-FFF2-40B4-BE49-F238E27FC236}">
                  <a16:creationId xmlns:a16="http://schemas.microsoft.com/office/drawing/2014/main" id="{F82944FE-CBBF-AE4C-FCBC-8700F035077F}"/>
                </a:ext>
              </a:extLst>
            </p:cNvPr>
            <p:cNvSpPr txBox="1">
              <a:spLocks/>
            </p:cNvSpPr>
            <p:nvPr/>
          </p:nvSpPr>
          <p:spPr>
            <a:xfrm>
              <a:off x="3865212" y="3273361"/>
              <a:ext cx="1413600" cy="708900"/>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en-GB" sz="1400" dirty="0">
                  <a:solidFill>
                    <a:schemeClr val="lt1"/>
                  </a:solidFill>
                </a:rPr>
                <a:t>Website: </a:t>
              </a:r>
            </a:p>
            <a:p>
              <a:pPr marL="0" indent="0" algn="ctr">
                <a:spcAft>
                  <a:spcPts val="1200"/>
                </a:spcAft>
                <a:buFont typeface="Montserrat"/>
                <a:buNone/>
              </a:pPr>
              <a:r>
                <a:rPr lang="en-GB" sz="1400" u="sng" dirty="0">
                  <a:solidFill>
                    <a:srgbClr val="DA262E"/>
                  </a:solidFill>
                  <a:hlinkClick r:id="rId17">
                    <a:extLst>
                      <a:ext uri="{A12FA001-AC4F-418D-AE19-62706E023703}">
                        <ahyp:hlinkClr xmlns:ahyp="http://schemas.microsoft.com/office/drawing/2018/hyperlinkcolor" val="tx"/>
                      </a:ext>
                    </a:extLst>
                  </a:hlinkClick>
                </a:rPr>
                <a:t>mega-awry.io</a:t>
              </a:r>
              <a:endParaRPr lang="en-GB" sz="1400" dirty="0">
                <a:solidFill>
                  <a:srgbClr val="DA262E"/>
                </a:solidFill>
              </a:endParaRPr>
            </a:p>
          </p:txBody>
        </p:sp>
        <p:pic>
          <p:nvPicPr>
            <p:cNvPr id="5" name="Google Shape;947;p55">
              <a:extLst>
                <a:ext uri="{FF2B5EF4-FFF2-40B4-BE49-F238E27FC236}">
                  <a16:creationId xmlns:a16="http://schemas.microsoft.com/office/drawing/2014/main" id="{2AE5D69B-306A-594C-638A-28F4C6769F79}"/>
                </a:ext>
              </a:extLst>
            </p:cNvPr>
            <p:cNvPicPr preferRelativeResize="0"/>
            <p:nvPr/>
          </p:nvPicPr>
          <p:blipFill>
            <a:blip r:embed="rId18">
              <a:alphaModFix/>
            </a:blip>
            <a:stretch>
              <a:fillRect/>
            </a:stretch>
          </p:blipFill>
          <p:spPr>
            <a:xfrm>
              <a:off x="3964912" y="2029961"/>
              <a:ext cx="1214175" cy="1214175"/>
            </a:xfrm>
            <a:prstGeom prst="rect">
              <a:avLst/>
            </a:prstGeom>
            <a:noFill/>
            <a:ln>
              <a:noFill/>
            </a:ln>
          </p:spPr>
        </p:pic>
      </p:grpSp>
      <p:grpSp>
        <p:nvGrpSpPr>
          <p:cNvPr id="9" name="Group 8">
            <a:extLst>
              <a:ext uri="{FF2B5EF4-FFF2-40B4-BE49-F238E27FC236}">
                <a16:creationId xmlns:a16="http://schemas.microsoft.com/office/drawing/2014/main" id="{A47B9E10-E8E6-0A5E-A1EF-293E8816EB4F}"/>
              </a:ext>
            </a:extLst>
          </p:cNvPr>
          <p:cNvGrpSpPr/>
          <p:nvPr/>
        </p:nvGrpSpPr>
        <p:grpSpPr>
          <a:xfrm>
            <a:off x="431289" y="2297205"/>
            <a:ext cx="2388900" cy="1952312"/>
            <a:chOff x="374362" y="2029949"/>
            <a:chExt cx="2388900" cy="1952312"/>
          </a:xfrm>
        </p:grpSpPr>
        <p:sp>
          <p:nvSpPr>
            <p:cNvPr id="3" name="Google Shape;945;p55">
              <a:extLst>
                <a:ext uri="{FF2B5EF4-FFF2-40B4-BE49-F238E27FC236}">
                  <a16:creationId xmlns:a16="http://schemas.microsoft.com/office/drawing/2014/main" id="{C23611E2-F9A8-9997-C964-4ECB1F0C9B63}"/>
                </a:ext>
              </a:extLst>
            </p:cNvPr>
            <p:cNvSpPr txBox="1">
              <a:spLocks/>
            </p:cNvSpPr>
            <p:nvPr/>
          </p:nvSpPr>
          <p:spPr>
            <a:xfrm>
              <a:off x="374362" y="3273361"/>
              <a:ext cx="2388900" cy="708900"/>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200"/>
                </a:spcAft>
                <a:buFont typeface="Montserrat"/>
                <a:buNone/>
              </a:pPr>
              <a:r>
                <a:rPr lang="en-GB" sz="1400" dirty="0">
                  <a:solidFill>
                    <a:schemeClr val="lt1"/>
                  </a:solidFill>
                </a:rPr>
                <a:t>Paper: "</a:t>
              </a:r>
              <a:r>
                <a:rPr lang="en-GB" sz="1400" b="1" dirty="0">
                  <a:solidFill>
                    <a:srgbClr val="DA262E"/>
                  </a:solidFill>
                </a:rPr>
                <a:t>MEGA</a:t>
              </a:r>
              <a:r>
                <a:rPr lang="en-GB" sz="1400" dirty="0">
                  <a:solidFill>
                    <a:schemeClr val="lt1"/>
                  </a:solidFill>
                </a:rPr>
                <a:t>: Malleable Encryption Goes Awry"</a:t>
              </a:r>
            </a:p>
          </p:txBody>
        </p:sp>
        <p:pic>
          <p:nvPicPr>
            <p:cNvPr id="6" name="Google Shape;948;p55">
              <a:extLst>
                <a:ext uri="{FF2B5EF4-FFF2-40B4-BE49-F238E27FC236}">
                  <a16:creationId xmlns:a16="http://schemas.microsoft.com/office/drawing/2014/main" id="{D227E229-7AC5-2533-0045-57B21725200B}"/>
                </a:ext>
              </a:extLst>
            </p:cNvPr>
            <p:cNvPicPr preferRelativeResize="0"/>
            <p:nvPr/>
          </p:nvPicPr>
          <p:blipFill>
            <a:blip r:embed="rId19">
              <a:alphaModFix/>
            </a:blip>
            <a:stretch>
              <a:fillRect/>
            </a:stretch>
          </p:blipFill>
          <p:spPr>
            <a:xfrm>
              <a:off x="961736" y="2029949"/>
              <a:ext cx="1214175" cy="1214175"/>
            </a:xfrm>
            <a:prstGeom prst="rect">
              <a:avLst/>
            </a:prstGeom>
            <a:noFill/>
            <a:ln>
              <a:noFill/>
            </a:ln>
          </p:spPr>
        </p:pic>
      </p:grpSp>
      <p:grpSp>
        <p:nvGrpSpPr>
          <p:cNvPr id="11" name="Group 10">
            <a:extLst>
              <a:ext uri="{FF2B5EF4-FFF2-40B4-BE49-F238E27FC236}">
                <a16:creationId xmlns:a16="http://schemas.microsoft.com/office/drawing/2014/main" id="{0C17051F-6B6D-FE60-77C9-A60C4B2AEF43}"/>
              </a:ext>
            </a:extLst>
          </p:cNvPr>
          <p:cNvGrpSpPr/>
          <p:nvPr/>
        </p:nvGrpSpPr>
        <p:grpSpPr>
          <a:xfrm>
            <a:off x="6371417" y="2297217"/>
            <a:ext cx="2158437" cy="1982796"/>
            <a:chOff x="6152342" y="2029961"/>
            <a:chExt cx="2158437" cy="1982796"/>
          </a:xfrm>
        </p:grpSpPr>
        <p:sp>
          <p:nvSpPr>
            <p:cNvPr id="7" name="Google Shape;949;p55">
              <a:extLst>
                <a:ext uri="{FF2B5EF4-FFF2-40B4-BE49-F238E27FC236}">
                  <a16:creationId xmlns:a16="http://schemas.microsoft.com/office/drawing/2014/main" id="{F35254D6-63B8-0ACD-E842-CBCD466D95D1}"/>
                </a:ext>
              </a:extLst>
            </p:cNvPr>
            <p:cNvSpPr txBox="1">
              <a:spLocks/>
            </p:cNvSpPr>
            <p:nvPr/>
          </p:nvSpPr>
          <p:spPr>
            <a:xfrm>
              <a:off x="6152342" y="3303857"/>
              <a:ext cx="2158437" cy="708900"/>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Font typeface="Montserrat"/>
                <a:buNone/>
              </a:pPr>
              <a:r>
                <a:rPr lang="en-GB" sz="1400" dirty="0">
                  <a:solidFill>
                    <a:schemeClr val="lt1"/>
                  </a:solidFill>
                </a:rPr>
                <a:t>Attacks PoC:</a:t>
              </a:r>
            </a:p>
            <a:p>
              <a:pPr marL="0" indent="0" algn="ctr">
                <a:spcAft>
                  <a:spcPts val="1200"/>
                </a:spcAft>
                <a:buFont typeface="Montserrat"/>
                <a:buNone/>
              </a:pPr>
              <a:r>
                <a:rPr lang="en-GB" sz="1400" u="sng" dirty="0">
                  <a:solidFill>
                    <a:srgbClr val="DA262E"/>
                  </a:solidFill>
                  <a:hlinkClick r:id="rId20">
                    <a:extLst>
                      <a:ext uri="{A12FA001-AC4F-418D-AE19-62706E023703}">
                        <ahyp:hlinkClr xmlns:ahyp="http://schemas.microsoft.com/office/drawing/2018/hyperlinkcolor" val="tx"/>
                      </a:ext>
                    </a:extLst>
                  </a:hlinkClick>
                </a:rPr>
                <a:t>github.com/MEGA-Awry</a:t>
              </a:r>
              <a:endParaRPr lang="en-GB" sz="1400" dirty="0">
                <a:solidFill>
                  <a:srgbClr val="DA262E"/>
                </a:solidFill>
              </a:endParaRPr>
            </a:p>
          </p:txBody>
        </p:sp>
        <p:pic>
          <p:nvPicPr>
            <p:cNvPr id="8" name="Google Shape;950;p55">
              <a:extLst>
                <a:ext uri="{FF2B5EF4-FFF2-40B4-BE49-F238E27FC236}">
                  <a16:creationId xmlns:a16="http://schemas.microsoft.com/office/drawing/2014/main" id="{C93E64AA-B574-81CB-5BC9-5DC9E6045316}"/>
                </a:ext>
              </a:extLst>
            </p:cNvPr>
            <p:cNvPicPr preferRelativeResize="0"/>
            <p:nvPr/>
          </p:nvPicPr>
          <p:blipFill rotWithShape="1">
            <a:blip r:embed="rId21">
              <a:alphaModFix/>
            </a:blip>
            <a:srcRect/>
            <a:stretch/>
          </p:blipFill>
          <p:spPr>
            <a:xfrm>
              <a:off x="6624473" y="2029961"/>
              <a:ext cx="1214176" cy="1214176"/>
            </a:xfrm>
            <a:prstGeom prst="rect">
              <a:avLst/>
            </a:prstGeom>
            <a:noFill/>
            <a:ln>
              <a:noFill/>
            </a:ln>
          </p:spPr>
        </p:pic>
      </p:grpSp>
    </p:spTree>
    <p:extLst>
      <p:ext uri="{BB962C8B-B14F-4D97-AF65-F5344CB8AC3E}">
        <p14:creationId xmlns:p14="http://schemas.microsoft.com/office/powerpoint/2010/main" val="158902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body" idx="1"/>
          </p:nvPr>
        </p:nvSpPr>
        <p:spPr>
          <a:xfrm>
            <a:off x="550225" y="1091512"/>
            <a:ext cx="8197200" cy="2883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GB" dirty="0">
                <a:solidFill>
                  <a:schemeClr val="dk1"/>
                </a:solidFill>
              </a:rPr>
              <a:t>Without E2EE:</a:t>
            </a:r>
            <a:r>
              <a:rPr lang="en-GB" dirty="0"/>
              <a:t> Cloud provider can</a:t>
            </a:r>
            <a:endParaRPr dirty="0"/>
          </a:p>
          <a:p>
            <a:pPr marL="914400" lvl="1" indent="-317500" algn="l" rtl="0">
              <a:spcBef>
                <a:spcPts val="0"/>
              </a:spcBef>
              <a:spcAft>
                <a:spcPts val="0"/>
              </a:spcAft>
              <a:buSzPts val="1400"/>
              <a:buChar char="○"/>
            </a:pPr>
            <a:r>
              <a:rPr lang="en-GB" dirty="0"/>
              <a:t>…read sensitive files</a:t>
            </a:r>
            <a:endParaRPr dirty="0"/>
          </a:p>
          <a:p>
            <a:pPr marL="914400" lvl="1" indent="-317500" algn="l" rtl="0">
              <a:spcBef>
                <a:spcPts val="0"/>
              </a:spcBef>
              <a:spcAft>
                <a:spcPts val="0"/>
              </a:spcAft>
              <a:buSzPts val="1400"/>
              <a:buChar char="○"/>
            </a:pPr>
            <a:r>
              <a:rPr lang="en-GB" dirty="0"/>
              <a:t>…perform analytics and serve targeted advertising</a:t>
            </a:r>
            <a:endParaRPr dirty="0"/>
          </a:p>
          <a:p>
            <a:pPr marL="914400" lvl="1" indent="-317500" algn="l" rtl="0">
              <a:spcBef>
                <a:spcPts val="0"/>
              </a:spcBef>
              <a:spcAft>
                <a:spcPts val="0"/>
              </a:spcAft>
              <a:buSzPts val="1400"/>
              <a:buChar char="○"/>
            </a:pPr>
            <a:r>
              <a:rPr lang="en-GB" dirty="0"/>
              <a:t>…be hacked by malicious external actors</a:t>
            </a:r>
            <a:endParaRPr dirty="0"/>
          </a:p>
          <a:p>
            <a:pPr marL="457200" lvl="0" indent="-342900" algn="l" rtl="0">
              <a:spcBef>
                <a:spcPts val="1000"/>
              </a:spcBef>
              <a:spcAft>
                <a:spcPts val="0"/>
              </a:spcAft>
              <a:buClr>
                <a:schemeClr val="dk1"/>
              </a:buClr>
              <a:buSzPts val="1800"/>
              <a:buChar char="●"/>
            </a:pPr>
            <a:r>
              <a:rPr lang="en-GB" dirty="0">
                <a:solidFill>
                  <a:schemeClr val="dk1"/>
                </a:solidFill>
              </a:rPr>
              <a:t>With E2EE:</a:t>
            </a:r>
            <a:r>
              <a:rPr lang="en-GB" dirty="0"/>
              <a:t> Even a malicious cloud </a:t>
            </a:r>
            <a:r>
              <a:rPr lang="en-GB" i="1" dirty="0"/>
              <a:t>cannot </a:t>
            </a:r>
            <a:endParaRPr i="1" dirty="0"/>
          </a:p>
          <a:p>
            <a:pPr marL="914400" lvl="1" indent="-317500" algn="l" rtl="0">
              <a:spcBef>
                <a:spcPts val="0"/>
              </a:spcBef>
              <a:spcAft>
                <a:spcPts val="0"/>
              </a:spcAft>
              <a:buSzPts val="1400"/>
              <a:buChar char="○"/>
            </a:pPr>
            <a:r>
              <a:rPr lang="en-GB" dirty="0"/>
              <a:t>…access user data</a:t>
            </a:r>
            <a:endParaRPr dirty="0"/>
          </a:p>
          <a:p>
            <a:pPr marL="914400" lvl="1" indent="-317500" algn="l" rtl="0">
              <a:spcBef>
                <a:spcPts val="0"/>
              </a:spcBef>
              <a:spcAft>
                <a:spcPts val="0"/>
              </a:spcAft>
              <a:buSzPts val="1400"/>
              <a:buChar char="○"/>
            </a:pPr>
            <a:r>
              <a:rPr lang="en-GB" dirty="0"/>
              <a:t>…modify user files</a:t>
            </a:r>
            <a:endParaRPr dirty="0"/>
          </a:p>
        </p:txBody>
      </p:sp>
      <p:sp>
        <p:nvSpPr>
          <p:cNvPr id="129" name="Google Shape;12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2750" dirty="0"/>
              <a:t>End-to-End Encryption:</a:t>
            </a:r>
            <a:r>
              <a:rPr lang="en-GB" sz="2750" dirty="0">
                <a:solidFill>
                  <a:schemeClr val="dk2"/>
                </a:solidFill>
              </a:rPr>
              <a:t> </a:t>
            </a:r>
            <a:r>
              <a:rPr lang="en-GB" sz="2750" dirty="0">
                <a:solidFill>
                  <a:schemeClr val="accent1"/>
                </a:solidFill>
              </a:rPr>
              <a:t>Why do we care?</a:t>
            </a:r>
            <a:endParaRPr sz="2750" dirty="0"/>
          </a:p>
        </p:txBody>
      </p:sp>
      <p:sp>
        <p:nvSpPr>
          <p:cNvPr id="130" name="Google Shape;13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133" name="Google Shape;133;p21"/>
          <p:cNvSpPr txBox="1"/>
          <p:nvPr/>
        </p:nvSpPr>
        <p:spPr>
          <a:xfrm>
            <a:off x="3236178" y="4718117"/>
            <a:ext cx="2655736"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700" dirty="0">
                <a:solidFill>
                  <a:srgbClr val="595959"/>
                </a:solidFill>
                <a:latin typeface="Montserrat Thin"/>
                <a:ea typeface="Montserrat Thin"/>
                <a:cs typeface="Montserrat Thin"/>
                <a:sym typeface="Montserrat Thin"/>
              </a:rPr>
              <a:t>Image from: https://dayoftheshirt.com/shirts/93714/have-your-cake-and-eat-it-too-teeturtle</a:t>
            </a:r>
            <a:endParaRPr sz="700" dirty="0">
              <a:solidFill>
                <a:srgbClr val="595959"/>
              </a:solidFill>
              <a:latin typeface="Montserrat Thin"/>
              <a:ea typeface="Montserrat Thin"/>
              <a:cs typeface="Montserrat Thin"/>
              <a:sym typeface="Montserrat Thin"/>
            </a:endParaRPr>
          </a:p>
        </p:txBody>
      </p:sp>
      <p:pic>
        <p:nvPicPr>
          <p:cNvPr id="132" name="Google Shape;132;p21"/>
          <p:cNvPicPr preferRelativeResize="0"/>
          <p:nvPr/>
        </p:nvPicPr>
        <p:blipFill rotWithShape="1">
          <a:blip r:embed="rId3">
            <a:alphaModFix/>
          </a:blip>
          <a:srcRect t="9449" b="12260"/>
          <a:stretch/>
        </p:blipFill>
        <p:spPr>
          <a:xfrm>
            <a:off x="3388940" y="2930225"/>
            <a:ext cx="2366119" cy="1852453"/>
          </a:xfrm>
          <a:prstGeom prst="rect">
            <a:avLst/>
          </a:prstGeom>
          <a:noFill/>
          <a:ln>
            <a:noFill/>
          </a:ln>
        </p:spPr>
      </p:pic>
      <p:sp>
        <p:nvSpPr>
          <p:cNvPr id="2" name="Google Shape;128;p21">
            <a:extLst>
              <a:ext uri="{FF2B5EF4-FFF2-40B4-BE49-F238E27FC236}">
                <a16:creationId xmlns:a16="http://schemas.microsoft.com/office/drawing/2014/main" id="{18359E8D-827B-3704-8815-7B5154DF9BC4}"/>
              </a:ext>
            </a:extLst>
          </p:cNvPr>
          <p:cNvSpPr txBox="1">
            <a:spLocks/>
          </p:cNvSpPr>
          <p:nvPr/>
        </p:nvSpPr>
        <p:spPr>
          <a:xfrm rot="306538">
            <a:off x="4828999" y="3563431"/>
            <a:ext cx="965178" cy="212366"/>
          </a:xfrm>
          <a:prstGeom prst="rect">
            <a:avLst/>
          </a:prstGeom>
          <a:solidFill>
            <a:schemeClr val="tx2">
              <a:lumMod val="90000"/>
              <a:alpha val="94000"/>
            </a:schemeClr>
          </a:solid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14300" indent="0">
              <a:buClr>
                <a:schemeClr val="dk1"/>
              </a:buClr>
              <a:buNone/>
            </a:pPr>
            <a:r>
              <a:rPr lang="en-US" sz="1200" b="1" dirty="0">
                <a:solidFill>
                  <a:schemeClr val="dk1"/>
                </a:solidFill>
              </a:rPr>
              <a:t>SECURITY</a:t>
            </a:r>
            <a:endParaRPr lang="en-US" sz="1200" b="1" dirty="0"/>
          </a:p>
        </p:txBody>
      </p:sp>
      <p:sp>
        <p:nvSpPr>
          <p:cNvPr id="3" name="Google Shape;128;p21">
            <a:extLst>
              <a:ext uri="{FF2B5EF4-FFF2-40B4-BE49-F238E27FC236}">
                <a16:creationId xmlns:a16="http://schemas.microsoft.com/office/drawing/2014/main" id="{58B9A1E7-3CBE-5987-032A-CBC5C96A3397}"/>
              </a:ext>
            </a:extLst>
          </p:cNvPr>
          <p:cNvSpPr txBox="1">
            <a:spLocks/>
          </p:cNvSpPr>
          <p:nvPr/>
        </p:nvSpPr>
        <p:spPr>
          <a:xfrm rot="21195536">
            <a:off x="3436056" y="3811990"/>
            <a:ext cx="1025862" cy="212366"/>
          </a:xfrm>
          <a:prstGeom prst="rect">
            <a:avLst/>
          </a:prstGeom>
          <a:solidFill>
            <a:schemeClr val="tx2">
              <a:lumMod val="90000"/>
              <a:alpha val="94000"/>
            </a:schemeClr>
          </a:solid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14300" indent="0">
              <a:buClr>
                <a:schemeClr val="dk1"/>
              </a:buClr>
              <a:buNone/>
            </a:pPr>
            <a:r>
              <a:rPr lang="en-US" sz="1200" b="1" dirty="0">
                <a:solidFill>
                  <a:schemeClr val="dk1"/>
                </a:solidFill>
              </a:rPr>
              <a:t>FEATURES</a:t>
            </a:r>
            <a:endParaRPr lang="en-U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B2B2B"/>
        </a:solidFill>
        <a:effectLst/>
      </p:bgPr>
    </p:bg>
    <p:spTree>
      <p:nvGrpSpPr>
        <p:cNvPr id="1" name="Shape 955"/>
        <p:cNvGrpSpPr/>
        <p:nvPr/>
      </p:nvGrpSpPr>
      <p:grpSpPr>
        <a:xfrm>
          <a:off x="0" y="0"/>
          <a:ext cx="0" cy="0"/>
          <a:chOff x="0" y="0"/>
          <a:chExt cx="0" cy="0"/>
        </a:xfrm>
      </p:grpSpPr>
      <p:sp>
        <p:nvSpPr>
          <p:cNvPr id="956" name="Google Shape;956;p56"/>
          <p:cNvSpPr txBox="1">
            <a:spLocks noGrp="1"/>
          </p:cNvSpPr>
          <p:nvPr>
            <p:ph type="ctrTitle"/>
          </p:nvPr>
        </p:nvSpPr>
        <p:spPr>
          <a:xfrm>
            <a:off x="673958" y="2210400"/>
            <a:ext cx="7798500" cy="722700"/>
          </a:xfrm>
          <a:prstGeom prst="rect">
            <a:avLst/>
          </a:prstGeom>
        </p:spPr>
        <p:txBody>
          <a:bodyPr spcFirstLastPara="1" wrap="square" lIns="91425" tIns="91425" rIns="91425" bIns="91425" anchor="ctr" anchorCtr="0">
            <a:normAutofit/>
          </a:bodyPr>
          <a:lstStyle/>
          <a:p>
            <a:pPr marL="0" lvl="0" indent="0" algn="ctr" rtl="0">
              <a:lnSpc>
                <a:spcPct val="80000"/>
              </a:lnSpc>
              <a:spcBef>
                <a:spcPts val="0"/>
              </a:spcBef>
              <a:spcAft>
                <a:spcPts val="0"/>
              </a:spcAft>
              <a:buNone/>
            </a:pPr>
            <a:r>
              <a:rPr lang="en-GB" sz="4100" dirty="0">
                <a:solidFill>
                  <a:srgbClr val="E9E9E9"/>
                </a:solidFill>
              </a:rPr>
              <a:t>Backup Slides</a:t>
            </a:r>
            <a:endParaRPr sz="4100" dirty="0">
              <a:solidFill>
                <a:srgbClr val="E9E9E9"/>
              </a:solidFill>
            </a:endParaRPr>
          </a:p>
        </p:txBody>
      </p:sp>
      <p:sp>
        <p:nvSpPr>
          <p:cNvPr id="957" name="Google Shape;957;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30</a:t>
            </a:fld>
            <a:endParaRPr>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31</a:t>
            </a:fld>
            <a:endParaRPr>
              <a:solidFill>
                <a:schemeClr val="dk2"/>
              </a:solidFill>
            </a:endParaRPr>
          </a:p>
        </p:txBody>
      </p:sp>
      <p:sp>
        <p:nvSpPr>
          <p:cNvPr id="963" name="Google Shape;963;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DA262E"/>
                </a:solidFill>
              </a:rPr>
              <a:t>MEGA</a:t>
            </a:r>
            <a:r>
              <a:rPr lang="en-GB"/>
              <a:t>'s Full Key Hierarchy</a:t>
            </a:r>
            <a:endParaRPr/>
          </a:p>
        </p:txBody>
      </p:sp>
      <p:pic>
        <p:nvPicPr>
          <p:cNvPr id="964" name="Google Shape;964;p57"/>
          <p:cNvPicPr preferRelativeResize="0"/>
          <p:nvPr/>
        </p:nvPicPr>
        <p:blipFill>
          <a:blip r:embed="rId3">
            <a:alphaModFix/>
          </a:blip>
          <a:stretch>
            <a:fillRect/>
          </a:stretch>
        </p:blipFill>
        <p:spPr>
          <a:xfrm>
            <a:off x="514675" y="1476350"/>
            <a:ext cx="8114627" cy="2588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32</a:t>
            </a:fld>
            <a:endParaRPr>
              <a:solidFill>
                <a:schemeClr val="dk2"/>
              </a:solidFill>
            </a:endParaRPr>
          </a:p>
        </p:txBody>
      </p:sp>
      <p:sp>
        <p:nvSpPr>
          <p:cNvPr id="970" name="Google Shape;970;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DA262E"/>
                </a:solidFill>
              </a:rPr>
              <a:t>Attack 1</a:t>
            </a:r>
            <a:r>
              <a:rPr lang="en-GB"/>
              <a:t>: file key recovery</a:t>
            </a:r>
            <a:endParaRPr/>
          </a:p>
        </p:txBody>
      </p:sp>
      <p:sp>
        <p:nvSpPr>
          <p:cNvPr id="971" name="Google Shape;971;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solidFill>
                  <a:srgbClr val="DA262E"/>
                </a:solidFill>
              </a:rPr>
              <a:t>Case m &lt; q:</a:t>
            </a:r>
            <a:endParaRPr sz="1900"/>
          </a:p>
        </p:txBody>
      </p:sp>
      <p:grpSp>
        <p:nvGrpSpPr>
          <p:cNvPr id="972" name="Google Shape;972;p58"/>
          <p:cNvGrpSpPr/>
          <p:nvPr/>
        </p:nvGrpSpPr>
        <p:grpSpPr>
          <a:xfrm>
            <a:off x="833100" y="1505965"/>
            <a:ext cx="5674573" cy="3319400"/>
            <a:chOff x="833100" y="1554325"/>
            <a:chExt cx="5674573" cy="3319400"/>
          </a:xfrm>
        </p:grpSpPr>
        <p:sp>
          <p:nvSpPr>
            <p:cNvPr id="973" name="Google Shape;973;p58"/>
            <p:cNvSpPr/>
            <p:nvPr/>
          </p:nvSpPr>
          <p:spPr>
            <a:xfrm>
              <a:off x="833100" y="1630525"/>
              <a:ext cx="5632800" cy="31440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4" name="Google Shape;974;p58"/>
            <p:cNvPicPr preferRelativeResize="0"/>
            <p:nvPr/>
          </p:nvPicPr>
          <p:blipFill>
            <a:blip r:embed="rId3">
              <a:alphaModFix/>
            </a:blip>
            <a:stretch>
              <a:fillRect/>
            </a:stretch>
          </p:blipFill>
          <p:spPr>
            <a:xfrm>
              <a:off x="833100" y="1554325"/>
              <a:ext cx="5674573" cy="3319400"/>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solidFill>
                  <a:srgbClr val="DA262E"/>
                </a:solidFill>
              </a:rPr>
              <a:t>Case m ≥ q:</a:t>
            </a:r>
            <a:endParaRPr sz="1900"/>
          </a:p>
        </p:txBody>
      </p:sp>
      <p:sp>
        <p:nvSpPr>
          <p:cNvPr id="980" name="Google Shape;980;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33</a:t>
            </a:fld>
            <a:endParaRPr>
              <a:solidFill>
                <a:schemeClr val="dk2"/>
              </a:solidFill>
            </a:endParaRPr>
          </a:p>
        </p:txBody>
      </p:sp>
      <p:sp>
        <p:nvSpPr>
          <p:cNvPr id="981" name="Google Shape;981;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DA262E"/>
                </a:solidFill>
              </a:rPr>
              <a:t>Attack 1</a:t>
            </a:r>
            <a:r>
              <a:rPr lang="en-GB"/>
              <a:t>: file key recovery</a:t>
            </a:r>
            <a:endParaRPr/>
          </a:p>
        </p:txBody>
      </p:sp>
      <p:sp>
        <p:nvSpPr>
          <p:cNvPr id="982" name="Google Shape;982;p59"/>
          <p:cNvSpPr/>
          <p:nvPr/>
        </p:nvSpPr>
        <p:spPr>
          <a:xfrm>
            <a:off x="833100" y="1582165"/>
            <a:ext cx="5632800" cy="31440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3" name="Google Shape;983;p59"/>
          <p:cNvPicPr preferRelativeResize="0"/>
          <p:nvPr/>
        </p:nvPicPr>
        <p:blipFill rotWithShape="1">
          <a:blip r:embed="rId3">
            <a:alphaModFix/>
          </a:blip>
          <a:srcRect/>
          <a:stretch/>
        </p:blipFill>
        <p:spPr>
          <a:xfrm>
            <a:off x="833100" y="1505965"/>
            <a:ext cx="5674573" cy="3319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34</a:t>
            </a:fld>
            <a:endParaRPr>
              <a:solidFill>
                <a:schemeClr val="dk2"/>
              </a:solidFill>
            </a:endParaRPr>
          </a:p>
        </p:txBody>
      </p:sp>
      <p:sp>
        <p:nvSpPr>
          <p:cNvPr id="989" name="Google Shape;98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DA262E"/>
                </a:solidFill>
              </a:rPr>
              <a:t>Attack 2</a:t>
            </a:r>
            <a:r>
              <a:rPr lang="en-GB"/>
              <a:t>: file key recovery</a:t>
            </a:r>
            <a:endParaRPr/>
          </a:p>
        </p:txBody>
      </p:sp>
      <p:sp>
        <p:nvSpPr>
          <p:cNvPr id="990" name="Google Shape;990;p60"/>
          <p:cNvSpPr/>
          <p:nvPr/>
        </p:nvSpPr>
        <p:spPr>
          <a:xfrm>
            <a:off x="1366950" y="1364875"/>
            <a:ext cx="6410100" cy="29028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1" name="Google Shape;991;p60"/>
          <p:cNvPicPr preferRelativeResize="0"/>
          <p:nvPr/>
        </p:nvPicPr>
        <p:blipFill>
          <a:blip r:embed="rId3">
            <a:alphaModFix/>
          </a:blip>
          <a:stretch>
            <a:fillRect/>
          </a:stretch>
        </p:blipFill>
        <p:spPr>
          <a:xfrm>
            <a:off x="1398701" y="1364875"/>
            <a:ext cx="6317711" cy="29027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35</a:t>
            </a:fld>
            <a:endParaRPr>
              <a:solidFill>
                <a:schemeClr val="dk2"/>
              </a:solidFill>
            </a:endParaRPr>
          </a:p>
        </p:txBody>
      </p:sp>
      <p:sp>
        <p:nvSpPr>
          <p:cNvPr id="997" name="Google Shape;997;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DA262E"/>
                </a:solidFill>
              </a:rPr>
              <a:t>Attack 2</a:t>
            </a:r>
            <a:r>
              <a:rPr lang="en-GB"/>
              <a:t>: file key recovery</a:t>
            </a:r>
            <a:endParaRPr/>
          </a:p>
        </p:txBody>
      </p:sp>
      <p:grpSp>
        <p:nvGrpSpPr>
          <p:cNvPr id="998" name="Google Shape;998;p61"/>
          <p:cNvGrpSpPr/>
          <p:nvPr/>
        </p:nvGrpSpPr>
        <p:grpSpPr>
          <a:xfrm>
            <a:off x="1902332" y="1149805"/>
            <a:ext cx="5339341" cy="3513418"/>
            <a:chOff x="1612278" y="1017725"/>
            <a:chExt cx="5919447" cy="4023151"/>
          </a:xfrm>
        </p:grpSpPr>
        <p:sp>
          <p:nvSpPr>
            <p:cNvPr id="999" name="Google Shape;999;p61"/>
            <p:cNvSpPr/>
            <p:nvPr/>
          </p:nvSpPr>
          <p:spPr>
            <a:xfrm>
              <a:off x="1656825" y="1017725"/>
              <a:ext cx="5874900" cy="3863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0" name="Google Shape;1000;p61"/>
            <p:cNvPicPr preferRelativeResize="0"/>
            <p:nvPr/>
          </p:nvPicPr>
          <p:blipFill>
            <a:blip r:embed="rId3">
              <a:alphaModFix/>
            </a:blip>
            <a:stretch>
              <a:fillRect/>
            </a:stretch>
          </p:blipFill>
          <p:spPr>
            <a:xfrm>
              <a:off x="1612278" y="1031975"/>
              <a:ext cx="5919401" cy="4008902"/>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36</a:t>
            </a:fld>
            <a:endParaRPr>
              <a:solidFill>
                <a:schemeClr val="dk2"/>
              </a:solidFill>
            </a:endParaRPr>
          </a:p>
        </p:txBody>
      </p:sp>
      <p:sp>
        <p:nvSpPr>
          <p:cNvPr id="1006" name="Google Shape;1006;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DA262E"/>
                </a:solidFill>
              </a:rPr>
              <a:t>Attack 2</a:t>
            </a:r>
            <a:r>
              <a:rPr lang="en-GB"/>
              <a:t>: file key recovery</a:t>
            </a:r>
            <a:endParaRPr/>
          </a:p>
        </p:txBody>
      </p:sp>
      <p:grpSp>
        <p:nvGrpSpPr>
          <p:cNvPr id="1007" name="Google Shape;1007;p62"/>
          <p:cNvGrpSpPr/>
          <p:nvPr/>
        </p:nvGrpSpPr>
        <p:grpSpPr>
          <a:xfrm>
            <a:off x="3091970" y="1044841"/>
            <a:ext cx="5420552" cy="3053813"/>
            <a:chOff x="1942525" y="1412900"/>
            <a:chExt cx="5299200" cy="3382602"/>
          </a:xfrm>
        </p:grpSpPr>
        <p:sp>
          <p:nvSpPr>
            <p:cNvPr id="1008" name="Google Shape;1008;p62"/>
            <p:cNvSpPr/>
            <p:nvPr/>
          </p:nvSpPr>
          <p:spPr>
            <a:xfrm>
              <a:off x="1942525" y="1412900"/>
              <a:ext cx="5299200" cy="33807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9" name="Google Shape;1009;p62"/>
            <p:cNvPicPr preferRelativeResize="0"/>
            <p:nvPr/>
          </p:nvPicPr>
          <p:blipFill rotWithShape="1">
            <a:blip r:embed="rId3">
              <a:alphaModFix/>
            </a:blip>
            <a:srcRect t="7218"/>
            <a:stretch/>
          </p:blipFill>
          <p:spPr>
            <a:xfrm>
              <a:off x="2136750" y="1414800"/>
              <a:ext cx="4965125" cy="3380702"/>
            </a:xfrm>
            <a:prstGeom prst="rect">
              <a:avLst/>
            </a:prstGeom>
            <a:noFill/>
            <a:ln>
              <a:noFill/>
            </a:ln>
          </p:spPr>
        </p:pic>
      </p:grpSp>
      <p:sp>
        <p:nvSpPr>
          <p:cNvPr id="1010" name="Google Shape;1010;p62"/>
          <p:cNvSpPr txBox="1">
            <a:spLocks noGrp="1"/>
          </p:cNvSpPr>
          <p:nvPr>
            <p:ph type="body" idx="1"/>
          </p:nvPr>
        </p:nvSpPr>
        <p:spPr>
          <a:xfrm>
            <a:off x="311700" y="1044850"/>
            <a:ext cx="2780400" cy="3524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GB" sz="1300"/>
              <a:t>Guess the leading byte</a:t>
            </a:r>
            <a:endParaRPr sz="1300"/>
          </a:p>
          <a:p>
            <a:pPr marL="457200" lvl="0" indent="-311150" algn="l" rtl="0">
              <a:spcBef>
                <a:spcPts val="0"/>
              </a:spcBef>
              <a:spcAft>
                <a:spcPts val="0"/>
              </a:spcAft>
              <a:buSzPts val="1300"/>
              <a:buChar char="●"/>
            </a:pPr>
            <a:r>
              <a:rPr lang="en-GB" sz="1300"/>
              <a:t>Verify guesses with </a:t>
            </a:r>
            <a:r>
              <a:rPr lang="en-GB" sz="1300" i="1"/>
              <a:t>u</a:t>
            </a:r>
            <a:r>
              <a:rPr lang="en-GB" sz="1300" i="1" baseline="-25000"/>
              <a:t>0</a:t>
            </a:r>
            <a:endParaRPr sz="1300" baseline="-25000"/>
          </a:p>
          <a:p>
            <a:pPr marL="457200" lvl="0" indent="-311150" algn="l" rtl="0">
              <a:spcBef>
                <a:spcPts val="0"/>
              </a:spcBef>
              <a:spcAft>
                <a:spcPts val="0"/>
              </a:spcAft>
              <a:buSzPts val="1300"/>
              <a:buChar char="●"/>
            </a:pPr>
            <a:r>
              <a:rPr lang="en-GB" sz="1300"/>
              <a:t>W.h.p., the approximate division by </a:t>
            </a:r>
            <a:r>
              <a:rPr lang="en-GB" sz="1300" i="1"/>
              <a:t>q</a:t>
            </a:r>
            <a:r>
              <a:rPr lang="en-GB" sz="1300"/>
              <a:t> recovers the target plaintext blocks </a:t>
            </a:r>
            <a:r>
              <a:rPr lang="en-GB" sz="1300" i="1"/>
              <a:t>pt</a:t>
            </a:r>
            <a:r>
              <a:rPr lang="en-GB" sz="1300" i="1" baseline="-25000"/>
              <a:t>0</a:t>
            </a:r>
            <a:r>
              <a:rPr lang="en-GB" sz="1300" i="1"/>
              <a:t> and pt</a:t>
            </a:r>
            <a:r>
              <a:rPr lang="en-GB" sz="1300" i="1" baseline="-25000"/>
              <a:t>1</a:t>
            </a:r>
            <a:r>
              <a:rPr lang="en-GB" sz="1300"/>
              <a:t>​</a:t>
            </a:r>
            <a:endParaRPr sz="13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37</a:t>
            </a:fld>
            <a:endParaRPr>
              <a:solidFill>
                <a:schemeClr val="dk2"/>
              </a:solidFill>
            </a:endParaRPr>
          </a:p>
        </p:txBody>
      </p:sp>
      <p:sp>
        <p:nvSpPr>
          <p:cNvPr id="1016" name="Google Shape;1016;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DA262E"/>
                </a:solidFill>
              </a:rPr>
              <a:t>Attack 2</a:t>
            </a:r>
            <a:r>
              <a:rPr lang="en-GB"/>
              <a:t>: file key recovery</a:t>
            </a:r>
            <a:endParaRPr/>
          </a:p>
        </p:txBody>
      </p:sp>
      <p:grpSp>
        <p:nvGrpSpPr>
          <p:cNvPr id="1017" name="Google Shape;1017;p63"/>
          <p:cNvGrpSpPr/>
          <p:nvPr/>
        </p:nvGrpSpPr>
        <p:grpSpPr>
          <a:xfrm>
            <a:off x="1366950" y="1364875"/>
            <a:ext cx="6410100" cy="2902800"/>
            <a:chOff x="1366950" y="1364875"/>
            <a:chExt cx="6410100" cy="2902800"/>
          </a:xfrm>
        </p:grpSpPr>
        <p:sp>
          <p:nvSpPr>
            <p:cNvPr id="1018" name="Google Shape;1018;p63"/>
            <p:cNvSpPr/>
            <p:nvPr/>
          </p:nvSpPr>
          <p:spPr>
            <a:xfrm>
              <a:off x="1366950" y="1364875"/>
              <a:ext cx="6410100" cy="29028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9" name="Google Shape;1019;p63"/>
            <p:cNvPicPr preferRelativeResize="0"/>
            <p:nvPr/>
          </p:nvPicPr>
          <p:blipFill rotWithShape="1">
            <a:blip r:embed="rId3">
              <a:alphaModFix/>
            </a:blip>
            <a:srcRect r="20861" b="11331"/>
            <a:stretch/>
          </p:blipFill>
          <p:spPr>
            <a:xfrm>
              <a:off x="1528425" y="1472526"/>
              <a:ext cx="6087148" cy="2687500"/>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grpSp>
        <p:nvGrpSpPr>
          <p:cNvPr id="1024" name="Google Shape;1024;p64"/>
          <p:cNvGrpSpPr/>
          <p:nvPr/>
        </p:nvGrpSpPr>
        <p:grpSpPr>
          <a:xfrm>
            <a:off x="1370513" y="1052525"/>
            <a:ext cx="6402975" cy="3686076"/>
            <a:chOff x="1370513" y="1052525"/>
            <a:chExt cx="6402975" cy="3686076"/>
          </a:xfrm>
        </p:grpSpPr>
        <p:sp>
          <p:nvSpPr>
            <p:cNvPr id="1025" name="Google Shape;1025;p64"/>
            <p:cNvSpPr/>
            <p:nvPr/>
          </p:nvSpPr>
          <p:spPr>
            <a:xfrm>
              <a:off x="1460713" y="1108175"/>
              <a:ext cx="6243300" cy="35607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Google Shape;1026;p64"/>
            <p:cNvPicPr preferRelativeResize="0"/>
            <p:nvPr/>
          </p:nvPicPr>
          <p:blipFill>
            <a:blip r:embed="rId3">
              <a:alphaModFix/>
            </a:blip>
            <a:stretch>
              <a:fillRect/>
            </a:stretch>
          </p:blipFill>
          <p:spPr>
            <a:xfrm>
              <a:off x="1370513" y="1052525"/>
              <a:ext cx="6402975" cy="3686076"/>
            </a:xfrm>
            <a:prstGeom prst="rect">
              <a:avLst/>
            </a:prstGeom>
            <a:noFill/>
            <a:ln>
              <a:noFill/>
            </a:ln>
          </p:spPr>
        </p:pic>
      </p:grpSp>
      <p:sp>
        <p:nvSpPr>
          <p:cNvPr id="1027" name="Google Shape;1027;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38</a:t>
            </a:fld>
            <a:endParaRPr>
              <a:solidFill>
                <a:schemeClr val="dk2"/>
              </a:solidFill>
            </a:endParaRPr>
          </a:p>
        </p:txBody>
      </p:sp>
      <p:sp>
        <p:nvSpPr>
          <p:cNvPr id="1028" name="Google Shape;1028;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DA262E"/>
                </a:solidFill>
              </a:rPr>
              <a:t>Attack 2</a:t>
            </a:r>
            <a:r>
              <a:rPr lang="en-GB"/>
              <a:t>: file key recovery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39</a:t>
            </a:fld>
            <a:endParaRPr>
              <a:solidFill>
                <a:schemeClr val="dk2"/>
              </a:solidFill>
            </a:endParaRPr>
          </a:p>
        </p:txBody>
      </p:sp>
      <p:sp>
        <p:nvSpPr>
          <p:cNvPr id="1034" name="Google Shape;1034;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Haven't We Broken Everything Already?</a:t>
            </a:r>
            <a:endParaRPr/>
          </a:p>
        </p:txBody>
      </p:sp>
      <p:sp>
        <p:nvSpPr>
          <p:cNvPr id="1035" name="Google Shape;1035;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solidFill>
                  <a:schemeClr val="accent1"/>
                </a:solidFill>
              </a:rPr>
              <a:t>Confidentiality</a:t>
            </a:r>
            <a:r>
              <a:rPr lang="en-GB"/>
              <a:t> is broken by attacks 1 &amp; 2</a:t>
            </a:r>
            <a:endParaRPr/>
          </a:p>
          <a:p>
            <a:pPr marL="457200" lvl="0" indent="-342900" algn="l" rtl="0">
              <a:spcBef>
                <a:spcPts val="0"/>
              </a:spcBef>
              <a:spcAft>
                <a:spcPts val="0"/>
              </a:spcAft>
              <a:buSzPts val="1800"/>
              <a:buChar char="●"/>
            </a:pPr>
            <a:r>
              <a:rPr lang="en-GB"/>
              <a:t>What about </a:t>
            </a:r>
            <a:r>
              <a:rPr lang="en-GB">
                <a:solidFill>
                  <a:schemeClr val="accent1"/>
                </a:solidFill>
              </a:rPr>
              <a:t>integrity of files</a:t>
            </a:r>
            <a:r>
              <a:rPr lang="en-GB"/>
              <a:t>?</a:t>
            </a:r>
            <a:endParaRPr/>
          </a:p>
          <a:p>
            <a:pPr marL="914400" lvl="1" indent="-317500" algn="l" rtl="0">
              <a:spcBef>
                <a:spcPts val="0"/>
              </a:spcBef>
              <a:spcAft>
                <a:spcPts val="0"/>
              </a:spcAft>
              <a:buSzPts val="1400"/>
              <a:buChar char="○"/>
            </a:pPr>
            <a:r>
              <a:rPr lang="en-GB"/>
              <a:t>Can someone upload a file to your cloud that looks like you uploaded it?</a:t>
            </a:r>
            <a:endParaRPr/>
          </a:p>
          <a:p>
            <a:pPr marL="457200" lvl="0" indent="-342900" algn="l" rtl="0">
              <a:spcBef>
                <a:spcPts val="0"/>
              </a:spcBef>
              <a:spcAft>
                <a:spcPts val="0"/>
              </a:spcAft>
              <a:buSzPts val="1800"/>
              <a:buChar char="●"/>
            </a:pPr>
            <a:r>
              <a:rPr lang="en-GB"/>
              <a:t>Potential problems include placing controversial, illegal, or compromising material in the victim's file storage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9" name="Google Shape;203;p25">
            <a:extLst>
              <a:ext uri="{FF2B5EF4-FFF2-40B4-BE49-F238E27FC236}">
                <a16:creationId xmlns:a16="http://schemas.microsoft.com/office/drawing/2014/main" id="{8363C569-1687-A673-90A9-51165E8B9775}"/>
              </a:ext>
            </a:extLst>
          </p:cNvPr>
          <p:cNvSpPr txBox="1">
            <a:spLocks/>
          </p:cNvSpPr>
          <p:nvPr/>
        </p:nvSpPr>
        <p:spPr>
          <a:xfrm>
            <a:off x="303887" y="744795"/>
            <a:ext cx="6338970" cy="398110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a:spcBef>
                <a:spcPts val="1200"/>
              </a:spcBef>
              <a:buClr>
                <a:schemeClr val="dk1"/>
              </a:buClr>
            </a:pPr>
            <a:r>
              <a:rPr lang="en-US" dirty="0"/>
              <a:t>Security goals:</a:t>
            </a:r>
          </a:p>
          <a:p>
            <a:pPr lvl="1"/>
            <a:r>
              <a:rPr lang="en-GB" dirty="0"/>
              <a:t>Confidentiality and integrity</a:t>
            </a:r>
            <a:br>
              <a:rPr lang="en-GB" dirty="0"/>
            </a:br>
            <a:br>
              <a:rPr lang="en-GB" dirty="0"/>
            </a:br>
            <a:br>
              <a:rPr lang="en-GB" dirty="0"/>
            </a:br>
            <a:br>
              <a:rPr lang="en-GB" dirty="0"/>
            </a:br>
            <a:br>
              <a:rPr lang="en-GB" dirty="0"/>
            </a:br>
            <a:endParaRPr lang="en-US" dirty="0"/>
          </a:p>
          <a:p>
            <a:pPr>
              <a:spcBef>
                <a:spcPts val="1200"/>
              </a:spcBef>
              <a:buClr>
                <a:schemeClr val="dk1"/>
              </a:buClr>
            </a:pPr>
            <a:r>
              <a:rPr lang="en-US" dirty="0"/>
              <a:t>Out of scope:</a:t>
            </a:r>
          </a:p>
          <a:p>
            <a:pPr lvl="1"/>
            <a:r>
              <a:rPr lang="en-US" dirty="0"/>
              <a:t>Availability</a:t>
            </a:r>
          </a:p>
          <a:p>
            <a:pPr lvl="1"/>
            <a:r>
              <a:rPr lang="en-US" dirty="0"/>
              <a:t>User anonymity</a:t>
            </a:r>
          </a:p>
          <a:p>
            <a:pPr lvl="1"/>
            <a:r>
              <a:rPr lang="en-US" dirty="0"/>
              <a:t>Targeted dictionary attacks on user password</a:t>
            </a:r>
          </a:p>
          <a:p>
            <a:pPr lvl="1"/>
            <a:r>
              <a:rPr lang="en-US" dirty="0"/>
              <a:t>Serving malicious JavaScript</a:t>
            </a:r>
          </a:p>
        </p:txBody>
      </p:sp>
      <p:sp>
        <p:nvSpPr>
          <p:cNvPr id="6" name="Freeform: Shape 5">
            <a:extLst>
              <a:ext uri="{FF2B5EF4-FFF2-40B4-BE49-F238E27FC236}">
                <a16:creationId xmlns:a16="http://schemas.microsoft.com/office/drawing/2014/main" id="{41B9BD90-06FD-71AF-A7C9-E7B72A26B2FA}"/>
              </a:ext>
            </a:extLst>
          </p:cNvPr>
          <p:cNvSpPr/>
          <p:nvPr/>
        </p:nvSpPr>
        <p:spPr>
          <a:xfrm rot="19490014">
            <a:off x="2555305" y="1861869"/>
            <a:ext cx="113030" cy="13606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Freeform: Shape 8">
            <a:extLst>
              <a:ext uri="{FF2B5EF4-FFF2-40B4-BE49-F238E27FC236}">
                <a16:creationId xmlns:a16="http://schemas.microsoft.com/office/drawing/2014/main" id="{2619E2DC-3DAB-F20E-AF2C-A568A4A967DD}"/>
              </a:ext>
            </a:extLst>
          </p:cNvPr>
          <p:cNvSpPr/>
          <p:nvPr/>
        </p:nvSpPr>
        <p:spPr>
          <a:xfrm rot="12447697">
            <a:off x="3351918" y="1860178"/>
            <a:ext cx="112958" cy="161281"/>
          </a:xfrm>
          <a:custGeom>
            <a:avLst/>
            <a:gdLst>
              <a:gd name="connsiteX0" fmla="*/ 112958 w 112958"/>
              <a:gd name="connsiteY0" fmla="*/ 161281 h 161281"/>
              <a:gd name="connsiteX1" fmla="*/ 0 w 112958"/>
              <a:gd name="connsiteY1" fmla="*/ 53693 h 161281"/>
              <a:gd name="connsiteX2" fmla="*/ 8877 w 112958"/>
              <a:gd name="connsiteY2" fmla="*/ 11815 h 161281"/>
              <a:gd name="connsiteX3" fmla="*/ 17240 w 112958"/>
              <a:gd name="connsiteY3" fmla="*/ 0 h 161281"/>
              <a:gd name="connsiteX4" fmla="*/ 31989 w 112958"/>
              <a:gd name="connsiteY4" fmla="*/ 5554 h 161281"/>
              <a:gd name="connsiteX5" fmla="*/ 68631 w 112958"/>
              <a:gd name="connsiteY5" fmla="*/ 4665 h 161281"/>
              <a:gd name="connsiteX6" fmla="*/ 56479 w 112958"/>
              <a:gd name="connsiteY6" fmla="*/ 53693 h 161281"/>
              <a:gd name="connsiteX7" fmla="*/ 112958 w 112958"/>
              <a:gd name="connsiteY7" fmla="*/ 161281 h 1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58" h="161281">
                <a:moveTo>
                  <a:pt x="112958" y="161281"/>
                </a:moveTo>
                <a:cubicBezTo>
                  <a:pt x="50573" y="161281"/>
                  <a:pt x="0" y="113112"/>
                  <a:pt x="0" y="53693"/>
                </a:cubicBezTo>
                <a:cubicBezTo>
                  <a:pt x="0" y="38838"/>
                  <a:pt x="3161" y="24687"/>
                  <a:pt x="8877" y="11815"/>
                </a:cubicBezTo>
                <a:lnTo>
                  <a:pt x="17240" y="0"/>
                </a:lnTo>
                <a:lnTo>
                  <a:pt x="31989" y="5554"/>
                </a:lnTo>
                <a:lnTo>
                  <a:pt x="68631" y="4665"/>
                </a:lnTo>
                <a:lnTo>
                  <a:pt x="56479" y="53693"/>
                </a:lnTo>
                <a:cubicBezTo>
                  <a:pt x="56479" y="96023"/>
                  <a:pt x="77404" y="135883"/>
                  <a:pt x="112958" y="161281"/>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4</a:t>
            </a:fld>
            <a:endParaRPr>
              <a:solidFill>
                <a:schemeClr val="dk2"/>
              </a:solidFill>
            </a:endParaRPr>
          </a:p>
        </p:txBody>
      </p:sp>
      <p:sp>
        <p:nvSpPr>
          <p:cNvPr id="155" name="Google Shape;15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Threat model and scope</a:t>
            </a:r>
            <a:endParaRPr dirty="0"/>
          </a:p>
        </p:txBody>
      </p:sp>
      <p:grpSp>
        <p:nvGrpSpPr>
          <p:cNvPr id="5" name="Group 4">
            <a:extLst>
              <a:ext uri="{FF2B5EF4-FFF2-40B4-BE49-F238E27FC236}">
                <a16:creationId xmlns:a16="http://schemas.microsoft.com/office/drawing/2014/main" id="{FAD75566-7FB4-B114-8D2D-DCF47A6F4ABB}"/>
              </a:ext>
            </a:extLst>
          </p:cNvPr>
          <p:cNvGrpSpPr/>
          <p:nvPr/>
        </p:nvGrpSpPr>
        <p:grpSpPr>
          <a:xfrm>
            <a:off x="6419858" y="1992374"/>
            <a:ext cx="909300" cy="907565"/>
            <a:chOff x="1623016" y="3320268"/>
            <a:chExt cx="909300" cy="907565"/>
          </a:xfrm>
        </p:grpSpPr>
        <p:grpSp>
          <p:nvGrpSpPr>
            <p:cNvPr id="8" name="Google Shape;213;p25">
              <a:extLst>
                <a:ext uri="{FF2B5EF4-FFF2-40B4-BE49-F238E27FC236}">
                  <a16:creationId xmlns:a16="http://schemas.microsoft.com/office/drawing/2014/main" id="{D81F4180-5D43-90A7-520B-EB30C060C1C1}"/>
                </a:ext>
              </a:extLst>
            </p:cNvPr>
            <p:cNvGrpSpPr/>
            <p:nvPr/>
          </p:nvGrpSpPr>
          <p:grpSpPr>
            <a:xfrm>
              <a:off x="1799824" y="3320268"/>
              <a:ext cx="294474" cy="572650"/>
              <a:chOff x="966025" y="1580925"/>
              <a:chExt cx="707700" cy="1216075"/>
            </a:xfrm>
          </p:grpSpPr>
          <p:sp>
            <p:nvSpPr>
              <p:cNvPr id="11" name="Google Shape;214;p25">
                <a:extLst>
                  <a:ext uri="{FF2B5EF4-FFF2-40B4-BE49-F238E27FC236}">
                    <a16:creationId xmlns:a16="http://schemas.microsoft.com/office/drawing/2014/main" id="{2B61825B-10FE-251A-E6C2-FEDCCB5F7146}"/>
                  </a:ext>
                </a:extLst>
              </p:cNvPr>
              <p:cNvSpPr/>
              <p:nvPr/>
            </p:nvSpPr>
            <p:spPr>
              <a:xfrm rot="-5400000">
                <a:off x="876325" y="1999600"/>
                <a:ext cx="887100" cy="707700"/>
              </a:xfrm>
              <a:prstGeom prst="flowChartDelay">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5;p25">
                <a:extLst>
                  <a:ext uri="{FF2B5EF4-FFF2-40B4-BE49-F238E27FC236}">
                    <a16:creationId xmlns:a16="http://schemas.microsoft.com/office/drawing/2014/main" id="{75EF5B84-689A-16F7-50BA-3392A0F26913}"/>
                  </a:ext>
                </a:extLst>
              </p:cNvPr>
              <p:cNvSpPr/>
              <p:nvPr/>
            </p:nvSpPr>
            <p:spPr>
              <a:xfrm>
                <a:off x="1045525" y="1580925"/>
                <a:ext cx="548700" cy="5487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16;p25">
              <a:extLst>
                <a:ext uri="{FF2B5EF4-FFF2-40B4-BE49-F238E27FC236}">
                  <a16:creationId xmlns:a16="http://schemas.microsoft.com/office/drawing/2014/main" id="{3146A5A6-1D89-609E-F396-A6579B20261F}"/>
                </a:ext>
              </a:extLst>
            </p:cNvPr>
            <p:cNvSpPr txBox="1"/>
            <p:nvPr/>
          </p:nvSpPr>
          <p:spPr>
            <a:xfrm>
              <a:off x="1623016" y="3858533"/>
              <a:ext cx="909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latin typeface="Montserrat"/>
                  <a:ea typeface="Montserrat"/>
                  <a:cs typeface="Montserrat"/>
                  <a:sym typeface="Montserrat"/>
                </a:rPr>
                <a:t>victim</a:t>
              </a:r>
              <a:endParaRPr sz="1200" dirty="0">
                <a:latin typeface="Montserrat"/>
                <a:ea typeface="Montserrat"/>
                <a:cs typeface="Montserrat"/>
                <a:sym typeface="Montserrat"/>
              </a:endParaRPr>
            </a:p>
          </p:txBody>
        </p:sp>
      </p:grpSp>
      <p:grpSp>
        <p:nvGrpSpPr>
          <p:cNvPr id="37" name="Group 36">
            <a:extLst>
              <a:ext uri="{FF2B5EF4-FFF2-40B4-BE49-F238E27FC236}">
                <a16:creationId xmlns:a16="http://schemas.microsoft.com/office/drawing/2014/main" id="{DEFC5727-AD6C-97C4-29E0-5E8A5254681B}"/>
              </a:ext>
            </a:extLst>
          </p:cNvPr>
          <p:cNvGrpSpPr/>
          <p:nvPr/>
        </p:nvGrpSpPr>
        <p:grpSpPr>
          <a:xfrm>
            <a:off x="3816388" y="2187738"/>
            <a:ext cx="2595173" cy="369300"/>
            <a:chOff x="3600316" y="4026611"/>
            <a:chExt cx="2595173" cy="369300"/>
          </a:xfrm>
        </p:grpSpPr>
        <p:sp>
          <p:nvSpPr>
            <p:cNvPr id="21" name="Google Shape;218;p25">
              <a:extLst>
                <a:ext uri="{FF2B5EF4-FFF2-40B4-BE49-F238E27FC236}">
                  <a16:creationId xmlns:a16="http://schemas.microsoft.com/office/drawing/2014/main" id="{D7314A0E-F5D3-0CCA-6E9B-1C3FA7EC04D9}"/>
                </a:ext>
              </a:extLst>
            </p:cNvPr>
            <p:cNvSpPr txBox="1"/>
            <p:nvPr/>
          </p:nvSpPr>
          <p:spPr>
            <a:xfrm>
              <a:off x="4454200" y="4026611"/>
              <a:ext cx="966881"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latin typeface="Montserrat"/>
                  <a:ea typeface="Montserrat"/>
                  <a:cs typeface="Montserrat"/>
                  <a:sym typeface="Montserrat"/>
                </a:rPr>
                <a:t>password</a:t>
              </a:r>
              <a:endParaRPr sz="1200" dirty="0">
                <a:latin typeface="Montserrat"/>
                <a:ea typeface="Montserrat"/>
                <a:cs typeface="Montserrat"/>
                <a:sym typeface="Montserrat"/>
              </a:endParaRPr>
            </a:p>
          </p:txBody>
        </p:sp>
        <p:cxnSp>
          <p:nvCxnSpPr>
            <p:cNvPr id="23" name="Google Shape;219;p25">
              <a:extLst>
                <a:ext uri="{FF2B5EF4-FFF2-40B4-BE49-F238E27FC236}">
                  <a16:creationId xmlns:a16="http://schemas.microsoft.com/office/drawing/2014/main" id="{AC8A2179-59EB-2589-71DB-695317A06213}"/>
                </a:ext>
              </a:extLst>
            </p:cNvPr>
            <p:cNvCxnSpPr/>
            <p:nvPr/>
          </p:nvCxnSpPr>
          <p:spPr>
            <a:xfrm>
              <a:off x="3600316" y="4340779"/>
              <a:ext cx="2595173" cy="0"/>
            </a:xfrm>
            <a:prstGeom prst="straightConnector1">
              <a:avLst/>
            </a:prstGeom>
            <a:noFill/>
            <a:ln w="9525" cap="flat" cmpd="sng">
              <a:solidFill>
                <a:schemeClr val="dk1"/>
              </a:solidFill>
              <a:prstDash val="solid"/>
              <a:round/>
              <a:headEnd type="triangle" w="med" len="med"/>
              <a:tailEnd type="none" w="med" len="med"/>
            </a:ln>
          </p:spPr>
        </p:cxnSp>
      </p:grpSp>
      <p:grpSp>
        <p:nvGrpSpPr>
          <p:cNvPr id="36" name="Group 35">
            <a:extLst>
              <a:ext uri="{FF2B5EF4-FFF2-40B4-BE49-F238E27FC236}">
                <a16:creationId xmlns:a16="http://schemas.microsoft.com/office/drawing/2014/main" id="{E332AE22-83D0-B717-630B-C3B710883AEC}"/>
              </a:ext>
            </a:extLst>
          </p:cNvPr>
          <p:cNvGrpSpPr/>
          <p:nvPr/>
        </p:nvGrpSpPr>
        <p:grpSpPr>
          <a:xfrm>
            <a:off x="3824686" y="1850280"/>
            <a:ext cx="2595172" cy="369300"/>
            <a:chOff x="3608614" y="3689153"/>
            <a:chExt cx="2595172" cy="369300"/>
          </a:xfrm>
        </p:grpSpPr>
        <p:cxnSp>
          <p:nvCxnSpPr>
            <p:cNvPr id="20" name="Google Shape;217;p25">
              <a:extLst>
                <a:ext uri="{FF2B5EF4-FFF2-40B4-BE49-F238E27FC236}">
                  <a16:creationId xmlns:a16="http://schemas.microsoft.com/office/drawing/2014/main" id="{3009E2AF-2428-EB2B-3578-71BA21E394D7}"/>
                </a:ext>
              </a:extLst>
            </p:cNvPr>
            <p:cNvCxnSpPr/>
            <p:nvPr/>
          </p:nvCxnSpPr>
          <p:spPr>
            <a:xfrm>
              <a:off x="3608614" y="3997863"/>
              <a:ext cx="2595172" cy="0"/>
            </a:xfrm>
            <a:prstGeom prst="straightConnector1">
              <a:avLst/>
            </a:prstGeom>
            <a:noFill/>
            <a:ln w="9525" cap="flat" cmpd="sng">
              <a:solidFill>
                <a:schemeClr val="dk1"/>
              </a:solidFill>
              <a:prstDash val="solid"/>
              <a:round/>
              <a:headEnd type="none" w="med" len="med"/>
              <a:tailEnd type="triangle" w="med" len="med"/>
            </a:ln>
          </p:spPr>
        </p:cxnSp>
        <p:sp>
          <p:nvSpPr>
            <p:cNvPr id="24" name="Google Shape;220;p25">
              <a:extLst>
                <a:ext uri="{FF2B5EF4-FFF2-40B4-BE49-F238E27FC236}">
                  <a16:creationId xmlns:a16="http://schemas.microsoft.com/office/drawing/2014/main" id="{F22995DD-9D9C-0A22-AF2A-499A1FEB7A33}"/>
                </a:ext>
              </a:extLst>
            </p:cNvPr>
            <p:cNvSpPr txBox="1"/>
            <p:nvPr/>
          </p:nvSpPr>
          <p:spPr>
            <a:xfrm>
              <a:off x="4341494" y="3689153"/>
              <a:ext cx="1162686"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latin typeface="Montserrat"/>
                  <a:ea typeface="Montserrat"/>
                  <a:cs typeface="Montserrat"/>
                  <a:sym typeface="Montserrat"/>
                </a:rPr>
                <a:t>malicious JS</a:t>
              </a:r>
              <a:endParaRPr sz="1200" dirty="0">
                <a:latin typeface="Montserrat"/>
                <a:ea typeface="Montserrat"/>
                <a:cs typeface="Montserrat"/>
                <a:sym typeface="Montserrat"/>
              </a:endParaRPr>
            </a:p>
          </p:txBody>
        </p:sp>
      </p:grpSp>
      <p:grpSp>
        <p:nvGrpSpPr>
          <p:cNvPr id="25" name="Google Shape;199;p25">
            <a:extLst>
              <a:ext uri="{FF2B5EF4-FFF2-40B4-BE49-F238E27FC236}">
                <a16:creationId xmlns:a16="http://schemas.microsoft.com/office/drawing/2014/main" id="{A625EADC-6652-F32C-38D9-38809F36995E}"/>
              </a:ext>
            </a:extLst>
          </p:cNvPr>
          <p:cNvGrpSpPr/>
          <p:nvPr/>
        </p:nvGrpSpPr>
        <p:grpSpPr>
          <a:xfrm>
            <a:off x="4540832" y="1699406"/>
            <a:ext cx="1186116" cy="1129069"/>
            <a:chOff x="6171511" y="1061050"/>
            <a:chExt cx="1459639" cy="1459600"/>
          </a:xfrm>
        </p:grpSpPr>
        <p:sp>
          <p:nvSpPr>
            <p:cNvPr id="26" name="Google Shape;200;p25">
              <a:extLst>
                <a:ext uri="{FF2B5EF4-FFF2-40B4-BE49-F238E27FC236}">
                  <a16:creationId xmlns:a16="http://schemas.microsoft.com/office/drawing/2014/main" id="{EB800850-9EA8-BD52-FEAE-9A8EA302976C}"/>
                </a:ext>
              </a:extLst>
            </p:cNvPr>
            <p:cNvSpPr/>
            <p:nvPr/>
          </p:nvSpPr>
          <p:spPr>
            <a:xfrm rot="2700000">
              <a:off x="6134723" y="1308781"/>
              <a:ext cx="792950" cy="222739"/>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1;p25">
              <a:extLst>
                <a:ext uri="{FF2B5EF4-FFF2-40B4-BE49-F238E27FC236}">
                  <a16:creationId xmlns:a16="http://schemas.microsoft.com/office/drawing/2014/main" id="{D08D0298-3B32-959C-79D8-3CA727874CE7}"/>
                </a:ext>
              </a:extLst>
            </p:cNvPr>
            <p:cNvSpPr/>
            <p:nvPr/>
          </p:nvSpPr>
          <p:spPr>
            <a:xfrm rot="8100000">
              <a:off x="5985268" y="1668189"/>
              <a:ext cx="1809486" cy="222739"/>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2;p25">
              <a:extLst>
                <a:ext uri="{FF2B5EF4-FFF2-40B4-BE49-F238E27FC236}">
                  <a16:creationId xmlns:a16="http://schemas.microsoft.com/office/drawing/2014/main" id="{7932856E-B1B4-B24C-645B-B46B3B7C4D10}"/>
                </a:ext>
              </a:extLst>
            </p:cNvPr>
            <p:cNvSpPr/>
            <p:nvPr/>
          </p:nvSpPr>
          <p:spPr>
            <a:xfrm rot="2700000">
              <a:off x="6847691" y="2038631"/>
              <a:ext cx="825618" cy="222739"/>
            </a:xfrm>
            <a:prstGeom prst="rect">
              <a:avLst/>
            </a:prstGeom>
            <a:solidFill>
              <a:srgbClr val="DA262E">
                <a:alpha val="6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7;p19">
            <a:extLst>
              <a:ext uri="{FF2B5EF4-FFF2-40B4-BE49-F238E27FC236}">
                <a16:creationId xmlns:a16="http://schemas.microsoft.com/office/drawing/2014/main" id="{11A07814-34CF-14BE-6F62-AFD98C623091}"/>
              </a:ext>
            </a:extLst>
          </p:cNvPr>
          <p:cNvSpPr txBox="1"/>
          <p:nvPr/>
        </p:nvSpPr>
        <p:spPr>
          <a:xfrm>
            <a:off x="917960" y="2011621"/>
            <a:ext cx="1595521"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dirty="0">
                <a:latin typeface="Montserrat"/>
                <a:ea typeface="Montserrat"/>
                <a:cs typeface="Montserrat"/>
                <a:sym typeface="Montserrat"/>
              </a:rPr>
              <a:t>Actively malicious or compromised</a:t>
            </a:r>
            <a:endParaRPr sz="1200" dirty="0">
              <a:latin typeface="Montserrat"/>
              <a:ea typeface="Montserrat"/>
              <a:cs typeface="Montserrat"/>
              <a:sym typeface="Montserrat"/>
            </a:endParaRPr>
          </a:p>
        </p:txBody>
      </p:sp>
      <p:pic>
        <p:nvPicPr>
          <p:cNvPr id="159" name="Google Shape;159;p23"/>
          <p:cNvPicPr preferRelativeResize="0"/>
          <p:nvPr/>
        </p:nvPicPr>
        <p:blipFill rotWithShape="1">
          <a:blip r:embed="rId3">
            <a:alphaModFix/>
          </a:blip>
          <a:srcRect l="1170" r="-1169" b="22684"/>
          <a:stretch/>
        </p:blipFill>
        <p:spPr>
          <a:xfrm>
            <a:off x="2290355" y="1651903"/>
            <a:ext cx="1646944" cy="1273404"/>
          </a:xfrm>
          <a:prstGeom prst="rect">
            <a:avLst/>
          </a:prstGeom>
          <a:noFill/>
          <a:ln>
            <a:noFill/>
          </a:ln>
        </p:spPr>
      </p:pic>
    </p:spTree>
    <p:extLst>
      <p:ext uri="{BB962C8B-B14F-4D97-AF65-F5344CB8AC3E}">
        <p14:creationId xmlns:p14="http://schemas.microsoft.com/office/powerpoint/2010/main" val="189111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6" grpId="0" animBg="1"/>
      <p:bldP spid="9" grpId="0" animBg="1"/>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40</a:t>
            </a:fld>
            <a:endParaRPr>
              <a:solidFill>
                <a:schemeClr val="dk2"/>
              </a:solidFill>
            </a:endParaRPr>
          </a:p>
        </p:txBody>
      </p:sp>
      <p:sp>
        <p:nvSpPr>
          <p:cNvPr id="1041" name="Google Shape;1041;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1"/>
                </a:solidFill>
              </a:rPr>
              <a:t>Attacks 3: </a:t>
            </a:r>
            <a:r>
              <a:rPr lang="en-GB"/>
              <a:t>Framing Attack</a:t>
            </a:r>
            <a:endParaRPr/>
          </a:p>
        </p:txBody>
      </p:sp>
      <p:grpSp>
        <p:nvGrpSpPr>
          <p:cNvPr id="1042" name="Google Shape;1042;p66"/>
          <p:cNvGrpSpPr/>
          <p:nvPr/>
        </p:nvGrpSpPr>
        <p:grpSpPr>
          <a:xfrm>
            <a:off x="1534350" y="1567225"/>
            <a:ext cx="6121800" cy="2388425"/>
            <a:chOff x="1534350" y="1567225"/>
            <a:chExt cx="6121800" cy="2388425"/>
          </a:xfrm>
        </p:grpSpPr>
        <p:sp>
          <p:nvSpPr>
            <p:cNvPr id="1043" name="Google Shape;1043;p66"/>
            <p:cNvSpPr/>
            <p:nvPr/>
          </p:nvSpPr>
          <p:spPr>
            <a:xfrm>
              <a:off x="1534350" y="1684350"/>
              <a:ext cx="6121800" cy="22410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4" name="Google Shape;1044;p66"/>
            <p:cNvPicPr preferRelativeResize="0"/>
            <p:nvPr/>
          </p:nvPicPr>
          <p:blipFill rotWithShape="1">
            <a:blip r:embed="rId3">
              <a:alphaModFix/>
            </a:blip>
            <a:srcRect r="51594"/>
            <a:stretch/>
          </p:blipFill>
          <p:spPr>
            <a:xfrm>
              <a:off x="1534350" y="1567225"/>
              <a:ext cx="2940777" cy="2388425"/>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grpSp>
        <p:nvGrpSpPr>
          <p:cNvPr id="1049" name="Google Shape;1049;p67"/>
          <p:cNvGrpSpPr/>
          <p:nvPr/>
        </p:nvGrpSpPr>
        <p:grpSpPr>
          <a:xfrm>
            <a:off x="1534350" y="1567225"/>
            <a:ext cx="6121800" cy="2388425"/>
            <a:chOff x="1534350" y="1567225"/>
            <a:chExt cx="6121800" cy="2388425"/>
          </a:xfrm>
        </p:grpSpPr>
        <p:sp>
          <p:nvSpPr>
            <p:cNvPr id="1050" name="Google Shape;1050;p67"/>
            <p:cNvSpPr/>
            <p:nvPr/>
          </p:nvSpPr>
          <p:spPr>
            <a:xfrm>
              <a:off x="1534350" y="1684350"/>
              <a:ext cx="6121800" cy="22410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1" name="Google Shape;1051;p67"/>
            <p:cNvPicPr preferRelativeResize="0"/>
            <p:nvPr/>
          </p:nvPicPr>
          <p:blipFill>
            <a:blip r:embed="rId3">
              <a:alphaModFix/>
            </a:blip>
            <a:stretch>
              <a:fillRect/>
            </a:stretch>
          </p:blipFill>
          <p:spPr>
            <a:xfrm>
              <a:off x="1534350" y="1567225"/>
              <a:ext cx="6075300" cy="2388425"/>
            </a:xfrm>
            <a:prstGeom prst="rect">
              <a:avLst/>
            </a:prstGeom>
            <a:noFill/>
            <a:ln>
              <a:noFill/>
            </a:ln>
          </p:spPr>
        </p:pic>
      </p:grpSp>
      <p:sp>
        <p:nvSpPr>
          <p:cNvPr id="1052" name="Google Shape;1052;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41</a:t>
            </a:fld>
            <a:endParaRPr>
              <a:solidFill>
                <a:schemeClr val="dk2"/>
              </a:solidFill>
            </a:endParaRPr>
          </a:p>
        </p:txBody>
      </p:sp>
      <p:sp>
        <p:nvSpPr>
          <p:cNvPr id="1053" name="Google Shape;1053;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1"/>
                </a:solidFill>
              </a:rPr>
              <a:t>Attacks 3: </a:t>
            </a:r>
            <a:r>
              <a:rPr lang="en-GB"/>
              <a:t>Framing Attack</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42</a:t>
            </a:fld>
            <a:endParaRPr>
              <a:solidFill>
                <a:schemeClr val="dk2"/>
              </a:solidFill>
            </a:endParaRPr>
          </a:p>
        </p:txBody>
      </p:sp>
      <p:sp>
        <p:nvSpPr>
          <p:cNvPr id="1059" name="Google Shape;1059;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DA262E"/>
                </a:solidFill>
              </a:rPr>
              <a:t>Attacks 3-4:</a:t>
            </a:r>
            <a:r>
              <a:rPr lang="en-GB"/>
              <a:t> Framing &amp; Integrity</a:t>
            </a:r>
            <a:endParaRPr/>
          </a:p>
        </p:txBody>
      </p:sp>
      <p:grpSp>
        <p:nvGrpSpPr>
          <p:cNvPr id="1060" name="Google Shape;1060;p68"/>
          <p:cNvGrpSpPr/>
          <p:nvPr/>
        </p:nvGrpSpPr>
        <p:grpSpPr>
          <a:xfrm>
            <a:off x="1987029" y="1637034"/>
            <a:ext cx="5627144" cy="2442137"/>
            <a:chOff x="2396764" y="1949600"/>
            <a:chExt cx="4326576" cy="1877700"/>
          </a:xfrm>
        </p:grpSpPr>
        <p:sp>
          <p:nvSpPr>
            <p:cNvPr id="1061" name="Google Shape;1061;p68"/>
            <p:cNvSpPr/>
            <p:nvPr/>
          </p:nvSpPr>
          <p:spPr>
            <a:xfrm>
              <a:off x="2396775" y="1949600"/>
              <a:ext cx="3957900" cy="1877700"/>
            </a:xfrm>
            <a:prstGeom prst="rect">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2" name="Google Shape;1062;p68"/>
            <p:cNvPicPr preferRelativeResize="0"/>
            <p:nvPr/>
          </p:nvPicPr>
          <p:blipFill>
            <a:blip r:embed="rId3">
              <a:alphaModFix/>
            </a:blip>
            <a:stretch>
              <a:fillRect/>
            </a:stretch>
          </p:blipFill>
          <p:spPr>
            <a:xfrm>
              <a:off x="2396764" y="1949602"/>
              <a:ext cx="4326576" cy="1877601"/>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43</a:t>
            </a:fld>
            <a:endParaRPr>
              <a:solidFill>
                <a:schemeClr val="dk2"/>
              </a:solidFill>
            </a:endParaRPr>
          </a:p>
        </p:txBody>
      </p:sp>
      <p:sp>
        <p:nvSpPr>
          <p:cNvPr id="1068" name="Google Shape;1068;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DA262E"/>
                </a:solidFill>
              </a:rPr>
              <a:t>Attacks 3-4</a:t>
            </a:r>
            <a:r>
              <a:rPr lang="en-GB"/>
              <a:t>: Framing &amp; Integrity</a:t>
            </a:r>
            <a:endParaRPr/>
          </a:p>
        </p:txBody>
      </p:sp>
      <p:grpSp>
        <p:nvGrpSpPr>
          <p:cNvPr id="1069" name="Google Shape;1069;p69"/>
          <p:cNvGrpSpPr/>
          <p:nvPr/>
        </p:nvGrpSpPr>
        <p:grpSpPr>
          <a:xfrm>
            <a:off x="1245935" y="1196613"/>
            <a:ext cx="6652132" cy="3390399"/>
            <a:chOff x="904800" y="1176250"/>
            <a:chExt cx="7320493" cy="3835727"/>
          </a:xfrm>
        </p:grpSpPr>
        <p:sp>
          <p:nvSpPr>
            <p:cNvPr id="1070" name="Google Shape;1070;p69"/>
            <p:cNvSpPr/>
            <p:nvPr/>
          </p:nvSpPr>
          <p:spPr>
            <a:xfrm>
              <a:off x="904800" y="1176250"/>
              <a:ext cx="7294200" cy="3828000"/>
            </a:xfrm>
            <a:prstGeom prst="rect">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1" name="Google Shape;1071;p69"/>
            <p:cNvPicPr preferRelativeResize="0"/>
            <p:nvPr/>
          </p:nvPicPr>
          <p:blipFill>
            <a:blip r:embed="rId3">
              <a:alphaModFix/>
            </a:blip>
            <a:stretch>
              <a:fillRect/>
            </a:stretch>
          </p:blipFill>
          <p:spPr>
            <a:xfrm>
              <a:off x="918700" y="1191000"/>
              <a:ext cx="7306593" cy="3820977"/>
            </a:xfrm>
            <a:prstGeom prst="rect">
              <a:avLst/>
            </a:prstGeom>
            <a:noFill/>
            <a:ln>
              <a:noFill/>
            </a:ln>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44</a:t>
            </a:fld>
            <a:endParaRPr>
              <a:solidFill>
                <a:schemeClr val="dk2"/>
              </a:solidFill>
            </a:endParaRPr>
          </a:p>
        </p:txBody>
      </p:sp>
      <p:sp>
        <p:nvSpPr>
          <p:cNvPr id="1077" name="Google Shape;1077;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DA262E"/>
                </a:solidFill>
              </a:rPr>
              <a:t>Attacks 3-4:</a:t>
            </a:r>
            <a:r>
              <a:rPr lang="en-GB"/>
              <a:t> Framing vs. Integrity</a:t>
            </a:r>
            <a:endParaRPr/>
          </a:p>
        </p:txBody>
      </p:sp>
      <p:graphicFrame>
        <p:nvGraphicFramePr>
          <p:cNvPr id="1078" name="Google Shape;1078;p70"/>
          <p:cNvGraphicFramePr/>
          <p:nvPr/>
        </p:nvGraphicFramePr>
        <p:xfrm>
          <a:off x="952500" y="2000250"/>
          <a:ext cx="7239000" cy="1188630"/>
        </p:xfrm>
        <a:graphic>
          <a:graphicData uri="http://schemas.openxmlformats.org/drawingml/2006/table">
            <a:tbl>
              <a:tblPr>
                <a:noFill/>
                <a:tableStyleId>{48B230CD-F9E9-4FA6-A9C1-B763E04145F1}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a:latin typeface="Montserrat"/>
                          <a:ea typeface="Montserrat"/>
                          <a:cs typeface="Montserrat"/>
                          <a:sym typeface="Montserrat"/>
                        </a:rPr>
                        <a:t>Not Detectable</a:t>
                      </a:r>
                      <a:endParaRPr>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a:latin typeface="Montserrat"/>
                          <a:ea typeface="Montserrat"/>
                          <a:cs typeface="Montserrat"/>
                          <a:sym typeface="Montserrat"/>
                        </a:rPr>
                        <a:t>No Decryption Oracle</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Montserrat"/>
                          <a:ea typeface="Montserrat"/>
                          <a:cs typeface="Montserrat"/>
                          <a:sym typeface="Montserrat"/>
                        </a:rPr>
                        <a:t>Framing Attack</a:t>
                      </a:r>
                      <a:endParaRPr>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dk1"/>
                          </a:solidFill>
                          <a:latin typeface="Montserrat"/>
                          <a:ea typeface="Montserrat"/>
                          <a:cs typeface="Montserrat"/>
                          <a:sym typeface="Montserrat"/>
                        </a:rPr>
                        <a:t>✅</a:t>
                      </a:r>
                      <a:endParaRPr>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latin typeface="Montserrat"/>
                          <a:ea typeface="Montserrat"/>
                          <a:cs typeface="Montserrat"/>
                          <a:sym typeface="Montserrat"/>
                        </a:rPr>
                        <a:t>❌</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Montserrat"/>
                          <a:ea typeface="Montserrat"/>
                          <a:cs typeface="Montserrat"/>
                          <a:sym typeface="Montserrat"/>
                        </a:rPr>
                        <a:t>Integrity Attack</a:t>
                      </a:r>
                      <a:endParaRPr>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latin typeface="Montserrat"/>
                          <a:ea typeface="Montserrat"/>
                          <a:cs typeface="Montserrat"/>
                          <a:sym typeface="Montserrat"/>
                        </a:rPr>
                        <a:t>❌</a:t>
                      </a:r>
                      <a:endParaRPr>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GB">
                          <a:solidFill>
                            <a:schemeClr val="dk1"/>
                          </a:solidFill>
                          <a:latin typeface="Montserrat"/>
                          <a:ea typeface="Montserrat"/>
                          <a:cs typeface="Montserrat"/>
                          <a:sym typeface="Montserrat"/>
                        </a:rPr>
                        <a:t>✅</a:t>
                      </a:r>
                      <a:endParaRPr>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45</a:t>
            </a:fld>
            <a:endParaRPr>
              <a:solidFill>
                <a:schemeClr val="dk2"/>
              </a:solidFill>
            </a:endParaRPr>
          </a:p>
        </p:txBody>
      </p:sp>
      <p:sp>
        <p:nvSpPr>
          <p:cNvPr id="1084" name="Google Shape;1084;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Proposed Immediate Countermeasures </a:t>
            </a:r>
            <a:endParaRPr/>
          </a:p>
        </p:txBody>
      </p:sp>
      <p:sp>
        <p:nvSpPr>
          <p:cNvPr id="1085" name="Google Shape;1085;p71"/>
          <p:cNvSpPr/>
          <p:nvPr/>
        </p:nvSpPr>
        <p:spPr>
          <a:xfrm>
            <a:off x="751700" y="1524975"/>
            <a:ext cx="7635000" cy="29028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6" name="Google Shape;1086;p71"/>
          <p:cNvPicPr preferRelativeResize="0"/>
          <p:nvPr/>
        </p:nvPicPr>
        <p:blipFill>
          <a:blip r:embed="rId3">
            <a:alphaModFix/>
          </a:blip>
          <a:stretch>
            <a:fillRect/>
          </a:stretch>
        </p:blipFill>
        <p:spPr>
          <a:xfrm>
            <a:off x="834000" y="1633030"/>
            <a:ext cx="7475999" cy="268669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46</a:t>
            </a:fld>
            <a:endParaRPr>
              <a:solidFill>
                <a:schemeClr val="dk2"/>
              </a:solidFill>
            </a:endParaRPr>
          </a:p>
        </p:txBody>
      </p:sp>
      <p:sp>
        <p:nvSpPr>
          <p:cNvPr id="1092" name="Google Shape;1092;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Proposed Minimal Countermeasures </a:t>
            </a:r>
            <a:endParaRPr/>
          </a:p>
        </p:txBody>
      </p:sp>
      <p:sp>
        <p:nvSpPr>
          <p:cNvPr id="1093" name="Google Shape;1093;p72"/>
          <p:cNvSpPr/>
          <p:nvPr/>
        </p:nvSpPr>
        <p:spPr>
          <a:xfrm>
            <a:off x="751700" y="1524975"/>
            <a:ext cx="7635000" cy="29028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4" name="Google Shape;1094;p72"/>
          <p:cNvPicPr preferRelativeResize="0"/>
          <p:nvPr/>
        </p:nvPicPr>
        <p:blipFill>
          <a:blip r:embed="rId3">
            <a:alphaModFix/>
          </a:blip>
          <a:stretch>
            <a:fillRect/>
          </a:stretch>
        </p:blipFill>
        <p:spPr>
          <a:xfrm>
            <a:off x="808797" y="1641499"/>
            <a:ext cx="7520814" cy="26697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47</a:t>
            </a:fld>
            <a:endParaRPr>
              <a:solidFill>
                <a:schemeClr val="dk2"/>
              </a:solidFill>
            </a:endParaRPr>
          </a:p>
        </p:txBody>
      </p:sp>
      <p:sp>
        <p:nvSpPr>
          <p:cNvPr id="1100" name="Google Shape;1100;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Proposed Recommended Countermeasures </a:t>
            </a:r>
            <a:endParaRPr/>
          </a:p>
        </p:txBody>
      </p:sp>
      <p:sp>
        <p:nvSpPr>
          <p:cNvPr id="1101" name="Google Shape;1101;p73"/>
          <p:cNvSpPr/>
          <p:nvPr/>
        </p:nvSpPr>
        <p:spPr>
          <a:xfrm>
            <a:off x="751700" y="1524975"/>
            <a:ext cx="7635000" cy="29028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2" name="Google Shape;1102;p73"/>
          <p:cNvPicPr preferRelativeResize="0"/>
          <p:nvPr/>
        </p:nvPicPr>
        <p:blipFill>
          <a:blip r:embed="rId3">
            <a:alphaModFix/>
          </a:blip>
          <a:stretch>
            <a:fillRect/>
          </a:stretch>
        </p:blipFill>
        <p:spPr>
          <a:xfrm>
            <a:off x="1182450" y="1589437"/>
            <a:ext cx="6779100" cy="2773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Consumer cloud storage</a:t>
            </a:r>
            <a:endParaRPr dirty="0">
              <a:solidFill>
                <a:srgbClr val="DA262E"/>
              </a:solidFill>
            </a:endParaRPr>
          </a:p>
        </p:txBody>
      </p:sp>
      <p:sp>
        <p:nvSpPr>
          <p:cNvPr id="115" name="Google Shape;11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5</a:t>
            </a:fld>
            <a:endParaRPr>
              <a:solidFill>
                <a:schemeClr val="dk2"/>
              </a:solidFill>
            </a:endParaRPr>
          </a:p>
        </p:txBody>
      </p:sp>
      <p:graphicFrame>
        <p:nvGraphicFramePr>
          <p:cNvPr id="116" name="Google Shape;116;p20"/>
          <p:cNvGraphicFramePr/>
          <p:nvPr>
            <p:extLst>
              <p:ext uri="{D42A27DB-BD31-4B8C-83A1-F6EECF244321}">
                <p14:modId xmlns:p14="http://schemas.microsoft.com/office/powerpoint/2010/main" val="303683324"/>
              </p:ext>
            </p:extLst>
          </p:nvPr>
        </p:nvGraphicFramePr>
        <p:xfrm>
          <a:off x="2075539" y="1146158"/>
          <a:ext cx="3597696" cy="2184304"/>
        </p:xfrm>
        <a:graphic>
          <a:graphicData uri="http://schemas.openxmlformats.org/drawingml/2006/table">
            <a:tbl>
              <a:tblPr>
                <a:noFill/>
                <a:tableStyleId>{48B230CD-F9E9-4FA6-A9C1-B763E04145F1}</a:tableStyleId>
              </a:tblPr>
              <a:tblGrid>
                <a:gridCol w="2210655">
                  <a:extLst>
                    <a:ext uri="{9D8B030D-6E8A-4147-A177-3AD203B41FA5}">
                      <a16:colId xmlns:a16="http://schemas.microsoft.com/office/drawing/2014/main" val="20000"/>
                    </a:ext>
                  </a:extLst>
                </a:gridCol>
                <a:gridCol w="1387041">
                  <a:extLst>
                    <a:ext uri="{9D8B030D-6E8A-4147-A177-3AD203B41FA5}">
                      <a16:colId xmlns:a16="http://schemas.microsoft.com/office/drawing/2014/main" val="20001"/>
                    </a:ext>
                  </a:extLst>
                </a:gridCol>
              </a:tblGrid>
              <a:tr h="342360">
                <a:tc>
                  <a:txBody>
                    <a:bodyPr/>
                    <a:lstStyle/>
                    <a:p>
                      <a:pPr marL="0" lvl="0" indent="0" algn="ctr" rtl="0">
                        <a:spcBef>
                          <a:spcPts val="0"/>
                        </a:spcBef>
                        <a:spcAft>
                          <a:spcPts val="0"/>
                        </a:spcAft>
                        <a:buNone/>
                      </a:pPr>
                      <a:r>
                        <a:rPr lang="en-GB" sz="1100" b="1" dirty="0">
                          <a:latin typeface="Montserrat"/>
                          <a:ea typeface="Montserrat"/>
                          <a:cs typeface="Montserrat"/>
                          <a:sym typeface="Montserrat"/>
                        </a:rPr>
                        <a:t>Provider</a:t>
                      </a:r>
                      <a:endParaRPr sz="1100" b="1" dirty="0">
                        <a:latin typeface="Montserrat"/>
                        <a:ea typeface="Montserrat"/>
                        <a:cs typeface="Montserrat"/>
                        <a:sym typeface="Montserrat"/>
                      </a:endParaRPr>
                    </a:p>
                  </a:txBody>
                  <a:tcPr marL="73380" marR="73380" marT="73380" marB="73380" anchor="ctr">
                    <a:solidFill>
                      <a:srgbClr val="E9E9E9"/>
                    </a:solidFill>
                  </a:tcPr>
                </a:tc>
                <a:tc>
                  <a:txBody>
                    <a:bodyPr/>
                    <a:lstStyle/>
                    <a:p>
                      <a:pPr marL="0" lvl="0" indent="0" algn="ctr" rtl="0">
                        <a:spcBef>
                          <a:spcPts val="0"/>
                        </a:spcBef>
                        <a:spcAft>
                          <a:spcPts val="0"/>
                        </a:spcAft>
                        <a:buNone/>
                      </a:pPr>
                      <a:r>
                        <a:rPr lang="en-GB" sz="1100" b="1">
                          <a:latin typeface="Montserrat"/>
                          <a:ea typeface="Montserrat"/>
                          <a:cs typeface="Montserrat"/>
                          <a:sym typeface="Montserrat"/>
                        </a:rPr>
                        <a:t>Active users</a:t>
                      </a:r>
                      <a:endParaRPr sz="1100" b="1">
                        <a:latin typeface="Montserrat"/>
                        <a:ea typeface="Montserrat"/>
                        <a:cs typeface="Montserrat"/>
                        <a:sym typeface="Montserrat"/>
                      </a:endParaRPr>
                    </a:p>
                  </a:txBody>
                  <a:tcPr marL="73380" marR="73380" marT="73380" marB="73380" anchor="ctr">
                    <a:solidFill>
                      <a:srgbClr val="E9E9E9"/>
                    </a:solidFill>
                  </a:tcPr>
                </a:tc>
                <a:extLst>
                  <a:ext uri="{0D108BD9-81ED-4DB2-BD59-A6C34878D82A}">
                    <a16:rowId xmlns:a16="http://schemas.microsoft.com/office/drawing/2014/main" val="10000"/>
                  </a:ext>
                </a:extLst>
              </a:tr>
              <a:tr h="460486">
                <a:tc>
                  <a:txBody>
                    <a:bodyPr/>
                    <a:lstStyle/>
                    <a:p>
                      <a:pPr marL="0" lvl="0" indent="0" algn="ctr" rtl="0">
                        <a:spcBef>
                          <a:spcPts val="0"/>
                        </a:spcBef>
                        <a:spcAft>
                          <a:spcPts val="0"/>
                        </a:spcAft>
                        <a:buNone/>
                      </a:pPr>
                      <a:endParaRPr sz="1100" dirty="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a:latin typeface="Montserrat"/>
                          <a:ea typeface="Montserrat"/>
                          <a:cs typeface="Montserrat"/>
                          <a:sym typeface="Montserrat"/>
                        </a:rPr>
                        <a:t>&gt; 1 billion</a:t>
                      </a:r>
                      <a:endParaRPr sz="1100">
                        <a:latin typeface="Montserrat"/>
                        <a:ea typeface="Montserrat"/>
                        <a:cs typeface="Montserrat"/>
                        <a:sym typeface="Montserrat"/>
                      </a:endParaRPr>
                    </a:p>
                  </a:txBody>
                  <a:tcPr marL="73380" marR="73380" marT="73380" marB="73380" anchor="ctr"/>
                </a:tc>
                <a:extLst>
                  <a:ext uri="{0D108BD9-81ED-4DB2-BD59-A6C34878D82A}">
                    <a16:rowId xmlns:a16="http://schemas.microsoft.com/office/drawing/2014/main" val="10001"/>
                  </a:ext>
                </a:extLst>
              </a:tr>
              <a:tr h="460486">
                <a:tc>
                  <a:txBody>
                    <a:bodyPr/>
                    <a:lstStyle/>
                    <a:p>
                      <a:pPr marL="0" lvl="0" indent="0" algn="ctr" rtl="0">
                        <a:spcBef>
                          <a:spcPts val="0"/>
                        </a:spcBef>
                        <a:spcAft>
                          <a:spcPts val="0"/>
                        </a:spcAft>
                        <a:buNone/>
                      </a:pPr>
                      <a:endParaRPr sz="110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a:latin typeface="Montserrat"/>
                          <a:ea typeface="Montserrat"/>
                          <a:cs typeface="Montserrat"/>
                          <a:sym typeface="Montserrat"/>
                        </a:rPr>
                        <a:t>0.5 – 1 billion</a:t>
                      </a:r>
                      <a:endParaRPr sz="1100">
                        <a:latin typeface="Montserrat"/>
                        <a:ea typeface="Montserrat"/>
                        <a:cs typeface="Montserrat"/>
                        <a:sym typeface="Montserrat"/>
                      </a:endParaRPr>
                    </a:p>
                  </a:txBody>
                  <a:tcPr marL="73380" marR="73380" marT="73380" marB="73380" anchor="ctr"/>
                </a:tc>
                <a:extLst>
                  <a:ext uri="{0D108BD9-81ED-4DB2-BD59-A6C34878D82A}">
                    <a16:rowId xmlns:a16="http://schemas.microsoft.com/office/drawing/2014/main" val="10002"/>
                  </a:ext>
                </a:extLst>
              </a:tr>
              <a:tr h="460486">
                <a:tc>
                  <a:txBody>
                    <a:bodyPr/>
                    <a:lstStyle/>
                    <a:p>
                      <a:pPr marL="0" lvl="0" indent="0" algn="ctr" rtl="0">
                        <a:spcBef>
                          <a:spcPts val="0"/>
                        </a:spcBef>
                        <a:spcAft>
                          <a:spcPts val="0"/>
                        </a:spcAft>
                        <a:buNone/>
                      </a:pPr>
                      <a:endParaRPr sz="110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a:latin typeface="Montserrat"/>
                          <a:ea typeface="Montserrat"/>
                          <a:cs typeface="Montserrat"/>
                          <a:sym typeface="Montserrat"/>
                        </a:rPr>
                        <a:t>&gt; 850 million</a:t>
                      </a:r>
                      <a:endParaRPr sz="1100">
                        <a:latin typeface="Montserrat"/>
                        <a:ea typeface="Montserrat"/>
                        <a:cs typeface="Montserrat"/>
                        <a:sym typeface="Montserrat"/>
                      </a:endParaRPr>
                    </a:p>
                  </a:txBody>
                  <a:tcPr marL="73380" marR="73380" marT="73380" marB="73380" anchor="ctr"/>
                </a:tc>
                <a:extLst>
                  <a:ext uri="{0D108BD9-81ED-4DB2-BD59-A6C34878D82A}">
                    <a16:rowId xmlns:a16="http://schemas.microsoft.com/office/drawing/2014/main" val="10003"/>
                  </a:ext>
                </a:extLst>
              </a:tr>
              <a:tr h="460486">
                <a:tc>
                  <a:txBody>
                    <a:bodyPr/>
                    <a:lstStyle/>
                    <a:p>
                      <a:pPr marL="0" lvl="0" indent="0" algn="ctr" rtl="0">
                        <a:spcBef>
                          <a:spcPts val="0"/>
                        </a:spcBef>
                        <a:spcAft>
                          <a:spcPts val="0"/>
                        </a:spcAft>
                        <a:buNone/>
                      </a:pPr>
                      <a:r>
                        <a:rPr lang="en-GB" sz="1100">
                          <a:latin typeface="Montserrat"/>
                          <a:ea typeface="Montserrat"/>
                          <a:cs typeface="Montserrat"/>
                          <a:sym typeface="Montserrat"/>
                        </a:rPr>
                        <a:t> </a:t>
                      </a:r>
                      <a:endParaRPr sz="110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dirty="0">
                          <a:latin typeface="Montserrat"/>
                          <a:ea typeface="Montserrat"/>
                          <a:cs typeface="Montserrat"/>
                          <a:sym typeface="Montserrat"/>
                        </a:rPr>
                        <a:t>&gt;700 million</a:t>
                      </a:r>
                      <a:endParaRPr sz="1100" dirty="0">
                        <a:latin typeface="Montserrat"/>
                        <a:ea typeface="Montserrat"/>
                        <a:cs typeface="Montserrat"/>
                        <a:sym typeface="Montserrat"/>
                      </a:endParaRPr>
                    </a:p>
                  </a:txBody>
                  <a:tcPr marL="73380" marR="73380" marT="73380" marB="73380" anchor="ctr"/>
                </a:tc>
                <a:extLst>
                  <a:ext uri="{0D108BD9-81ED-4DB2-BD59-A6C34878D82A}">
                    <a16:rowId xmlns:a16="http://schemas.microsoft.com/office/drawing/2014/main" val="10004"/>
                  </a:ext>
                </a:extLst>
              </a:tr>
            </a:tbl>
          </a:graphicData>
        </a:graphic>
      </p:graphicFrame>
      <p:pic>
        <p:nvPicPr>
          <p:cNvPr id="117" name="Google Shape;117;p20"/>
          <p:cNvPicPr preferRelativeResize="0"/>
          <p:nvPr/>
        </p:nvPicPr>
        <p:blipFill rotWithShape="1">
          <a:blip r:embed="rId3">
            <a:alphaModFix/>
          </a:blip>
          <a:srcRect t="18659" b="15616"/>
          <a:stretch/>
        </p:blipFill>
        <p:spPr>
          <a:xfrm>
            <a:off x="2316473" y="1554695"/>
            <a:ext cx="1701738" cy="317494"/>
          </a:xfrm>
          <a:prstGeom prst="rect">
            <a:avLst/>
          </a:prstGeom>
          <a:noFill/>
          <a:ln>
            <a:noFill/>
          </a:ln>
        </p:spPr>
      </p:pic>
      <p:pic>
        <p:nvPicPr>
          <p:cNvPr id="120" name="Google Shape;120;p20"/>
          <p:cNvPicPr preferRelativeResize="0"/>
          <p:nvPr/>
        </p:nvPicPr>
        <p:blipFill rotWithShape="1">
          <a:blip r:embed="rId4">
            <a:alphaModFix/>
          </a:blip>
          <a:srcRect t="10641" b="8556"/>
          <a:stretch/>
        </p:blipFill>
        <p:spPr>
          <a:xfrm>
            <a:off x="2311938" y="2934753"/>
            <a:ext cx="1569424" cy="330948"/>
          </a:xfrm>
          <a:prstGeom prst="rect">
            <a:avLst/>
          </a:prstGeom>
          <a:noFill/>
          <a:ln>
            <a:noFill/>
          </a:ln>
        </p:spPr>
      </p:pic>
      <p:grpSp>
        <p:nvGrpSpPr>
          <p:cNvPr id="2" name="Group 1">
            <a:extLst>
              <a:ext uri="{FF2B5EF4-FFF2-40B4-BE49-F238E27FC236}">
                <a16:creationId xmlns:a16="http://schemas.microsoft.com/office/drawing/2014/main" id="{1FE0EA3A-618C-E082-61AE-9281050EDCFD}"/>
              </a:ext>
            </a:extLst>
          </p:cNvPr>
          <p:cNvGrpSpPr/>
          <p:nvPr/>
        </p:nvGrpSpPr>
        <p:grpSpPr>
          <a:xfrm>
            <a:off x="2316473" y="2000622"/>
            <a:ext cx="1388145" cy="317114"/>
            <a:chOff x="1683663" y="2436783"/>
            <a:chExt cx="2025653" cy="462750"/>
          </a:xfrm>
        </p:grpSpPr>
        <p:pic>
          <p:nvPicPr>
            <p:cNvPr id="121" name="Google Shape;121;p20"/>
            <p:cNvPicPr preferRelativeResize="0"/>
            <p:nvPr/>
          </p:nvPicPr>
          <p:blipFill>
            <a:blip r:embed="rId5">
              <a:alphaModFix/>
            </a:blip>
            <a:stretch>
              <a:fillRect/>
            </a:stretch>
          </p:blipFill>
          <p:spPr>
            <a:xfrm>
              <a:off x="2234285" y="2436783"/>
              <a:ext cx="1475031" cy="462750"/>
            </a:xfrm>
            <a:prstGeom prst="rect">
              <a:avLst/>
            </a:prstGeom>
            <a:noFill/>
            <a:ln>
              <a:noFill/>
            </a:ln>
          </p:spPr>
        </p:pic>
        <p:pic>
          <p:nvPicPr>
            <p:cNvPr id="122" name="Google Shape;122;p20"/>
            <p:cNvPicPr preferRelativeResize="0"/>
            <p:nvPr/>
          </p:nvPicPr>
          <p:blipFill>
            <a:blip r:embed="rId6">
              <a:alphaModFix/>
            </a:blip>
            <a:stretch>
              <a:fillRect/>
            </a:stretch>
          </p:blipFill>
          <p:spPr>
            <a:xfrm>
              <a:off x="1683663" y="2479276"/>
              <a:ext cx="597673" cy="349902"/>
            </a:xfrm>
            <a:prstGeom prst="rect">
              <a:avLst/>
            </a:prstGeom>
            <a:noFill/>
            <a:ln>
              <a:noFill/>
            </a:ln>
          </p:spPr>
        </p:pic>
      </p:grpSp>
      <p:pic>
        <p:nvPicPr>
          <p:cNvPr id="123" name="Google Shape;123;p20"/>
          <p:cNvPicPr preferRelativeResize="0"/>
          <p:nvPr/>
        </p:nvPicPr>
        <p:blipFill>
          <a:blip r:embed="rId7">
            <a:alphaModFix/>
          </a:blip>
          <a:stretch>
            <a:fillRect/>
          </a:stretch>
        </p:blipFill>
        <p:spPr>
          <a:xfrm>
            <a:off x="2354573" y="2414690"/>
            <a:ext cx="1286850" cy="440237"/>
          </a:xfrm>
          <a:prstGeom prst="rect">
            <a:avLst/>
          </a:prstGeom>
          <a:noFill/>
          <a:ln>
            <a:noFill/>
          </a:ln>
        </p:spPr>
      </p:pic>
      <p:sp>
        <p:nvSpPr>
          <p:cNvPr id="5" name="TextBox 4">
            <a:extLst>
              <a:ext uri="{FF2B5EF4-FFF2-40B4-BE49-F238E27FC236}">
                <a16:creationId xmlns:a16="http://schemas.microsoft.com/office/drawing/2014/main" id="{80A1B110-2EB0-C450-9F9F-55C94052ED99}"/>
              </a:ext>
            </a:extLst>
          </p:cNvPr>
          <p:cNvSpPr txBox="1"/>
          <p:nvPr/>
        </p:nvSpPr>
        <p:spPr>
          <a:xfrm>
            <a:off x="1083194" y="3632312"/>
            <a:ext cx="7265439" cy="984885"/>
          </a:xfrm>
          <a:prstGeom prst="rect">
            <a:avLst/>
          </a:prstGeom>
          <a:noFill/>
        </p:spPr>
        <p:txBody>
          <a:bodyPr wrap="square">
            <a:spAutoFit/>
          </a:bodyPr>
          <a:lstStyle/>
          <a:p>
            <a:pPr marL="67900" lvl="0" algn="l" rtl="0">
              <a:lnSpc>
                <a:spcPct val="100000"/>
              </a:lnSpc>
              <a:spcBef>
                <a:spcPts val="300"/>
              </a:spcBef>
              <a:spcAft>
                <a:spcPts val="0"/>
              </a:spcAft>
              <a:buClr>
                <a:schemeClr val="lt2"/>
              </a:buClr>
              <a:buSzPts val="1000"/>
            </a:pPr>
            <a:r>
              <a:rPr lang="en-GB" sz="800" b="1" dirty="0">
                <a:solidFill>
                  <a:schemeClr val="tx2">
                    <a:lumMod val="75000"/>
                  </a:schemeClr>
                </a:solidFill>
                <a:latin typeface="Montserrat" panose="00000500000000000000" pitchFamily="2" charset="0"/>
                <a:ea typeface="Montserrat"/>
                <a:cs typeface="Montserrat"/>
                <a:sym typeface="Montserrat"/>
              </a:rPr>
              <a:t>Sources:</a:t>
            </a:r>
          </a:p>
          <a:p>
            <a:pPr marL="67900" lvl="0" algn="l" rtl="0">
              <a:lnSpc>
                <a:spcPct val="100000"/>
              </a:lnSpc>
              <a:spcBef>
                <a:spcPts val="300"/>
              </a:spcBef>
              <a:spcAft>
                <a:spcPts val="0"/>
              </a:spcAft>
              <a:buClr>
                <a:schemeClr val="lt2"/>
              </a:buClr>
              <a:buSzPts val="1000"/>
            </a:pPr>
            <a:r>
              <a:rPr lang="en-GB" sz="800" dirty="0">
                <a:solidFill>
                  <a:schemeClr val="tx2">
                    <a:lumMod val="75000"/>
                  </a:schemeClr>
                </a:solidFill>
                <a:latin typeface="Montserrat" panose="00000500000000000000" pitchFamily="2" charset="0"/>
                <a:ea typeface="Montserrat"/>
                <a:cs typeface="Montserrat"/>
                <a:sym typeface="Montserrat"/>
              </a:rPr>
              <a:t>Google Drive (2018): </a:t>
            </a:r>
            <a:r>
              <a:rPr lang="en-GB" sz="800" u="sng" dirty="0">
                <a:solidFill>
                  <a:schemeClr val="tx2">
                    <a:lumMod val="75000"/>
                  </a:schemeClr>
                </a:solidFill>
                <a:latin typeface="Montserrat" panose="00000500000000000000" pitchFamily="2" charset="0"/>
                <a:ea typeface="Montserrat"/>
                <a:cs typeface="Montserrat"/>
                <a:sym typeface="Montserrat"/>
                <a:hlinkClick r:id="rId8">
                  <a:extLst>
                    <a:ext uri="{A12FA001-AC4F-418D-AE19-62706E023703}">
                      <ahyp:hlinkClr xmlns:ahyp="http://schemas.microsoft.com/office/drawing/2018/hyperlinkcolor" val="tx"/>
                    </a:ext>
                  </a:extLst>
                </a:hlinkClick>
              </a:rPr>
              <a:t>https://techcrunch.com/2018/07/25/google-drive-will-hit-a-billion-users-this-week/?guccounter=1</a:t>
            </a:r>
            <a:r>
              <a:rPr lang="en-GB" sz="800" dirty="0">
                <a:solidFill>
                  <a:schemeClr val="tx2">
                    <a:lumMod val="75000"/>
                  </a:schemeClr>
                </a:solidFill>
                <a:latin typeface="Montserrat" panose="00000500000000000000" pitchFamily="2" charset="0"/>
                <a:ea typeface="Montserrat"/>
                <a:cs typeface="Montserrat"/>
                <a:sym typeface="Montserrat"/>
              </a:rPr>
              <a:t> </a:t>
            </a:r>
          </a:p>
          <a:p>
            <a:pPr marL="67900" lvl="0" algn="l" rtl="0">
              <a:lnSpc>
                <a:spcPct val="100000"/>
              </a:lnSpc>
              <a:spcBef>
                <a:spcPts val="300"/>
              </a:spcBef>
              <a:spcAft>
                <a:spcPts val="0"/>
              </a:spcAft>
              <a:buClr>
                <a:schemeClr val="lt2"/>
              </a:buClr>
              <a:buSzPts val="1000"/>
            </a:pPr>
            <a:r>
              <a:rPr lang="en-GB" sz="800" dirty="0">
                <a:solidFill>
                  <a:schemeClr val="tx2">
                    <a:lumMod val="75000"/>
                  </a:schemeClr>
                </a:solidFill>
                <a:latin typeface="Montserrat" panose="00000500000000000000" pitchFamily="2" charset="0"/>
                <a:ea typeface="Montserrat"/>
                <a:cs typeface="Montserrat"/>
                <a:sym typeface="Montserrat"/>
              </a:rPr>
              <a:t>OneDrive (2015, 2022): </a:t>
            </a:r>
            <a:r>
              <a:rPr lang="en-GB" sz="800" u="sng" dirty="0">
                <a:solidFill>
                  <a:schemeClr val="tx2">
                    <a:lumMod val="75000"/>
                  </a:schemeClr>
                </a:solidFill>
                <a:latin typeface="Montserrat" panose="00000500000000000000" pitchFamily="2" charset="0"/>
                <a:ea typeface="Montserrat"/>
                <a:cs typeface="Montserrat"/>
                <a:sym typeface="Montserrat"/>
                <a:hlinkClick r:id="rId9">
                  <a:extLst>
                    <a:ext uri="{A12FA001-AC4F-418D-AE19-62706E023703}">
                      <ahyp:hlinkClr xmlns:ahyp="http://schemas.microsoft.com/office/drawing/2018/hyperlinkcolor" val="tx"/>
                    </a:ext>
                  </a:extLst>
                </a:hlinkClick>
              </a:rPr>
              <a:t>https://www.computerworld.com/article/3003140/microsofts-onedrive-changes-follow-the-money.html</a:t>
            </a:r>
            <a:r>
              <a:rPr lang="en-GB" sz="800" dirty="0">
                <a:solidFill>
                  <a:schemeClr val="tx2">
                    <a:lumMod val="75000"/>
                  </a:schemeClr>
                </a:solidFill>
                <a:latin typeface="Montserrat" panose="00000500000000000000" pitchFamily="2" charset="0"/>
                <a:ea typeface="Montserrat"/>
                <a:cs typeface="Montserrat"/>
                <a:sym typeface="Montserrat"/>
              </a:rPr>
              <a:t>, </a:t>
            </a:r>
            <a:r>
              <a:rPr lang="en-GB" sz="800" u="sng" dirty="0">
                <a:solidFill>
                  <a:schemeClr val="tx2">
                    <a:lumMod val="75000"/>
                  </a:schemeClr>
                </a:solidFill>
                <a:latin typeface="Montserrat" panose="00000500000000000000" pitchFamily="2" charset="0"/>
                <a:ea typeface="Montserrat"/>
                <a:cs typeface="Montserrat"/>
                <a:sym typeface="Montserrat"/>
                <a:hlinkClick r:id="rId10">
                  <a:extLst>
                    <a:ext uri="{A12FA001-AC4F-418D-AE19-62706E023703}">
                      <ahyp:hlinkClr xmlns:ahyp="http://schemas.microsoft.com/office/drawing/2018/hyperlinkcolor" val="tx"/>
                    </a:ext>
                  </a:extLst>
                </a:hlinkClick>
              </a:rPr>
              <a:t>https://news.microsoft.com/bythenumbers/en/give</a:t>
            </a:r>
            <a:r>
              <a:rPr lang="en-GB" sz="800" dirty="0">
                <a:solidFill>
                  <a:schemeClr val="tx2">
                    <a:lumMod val="75000"/>
                  </a:schemeClr>
                </a:solidFill>
                <a:latin typeface="Montserrat" panose="00000500000000000000" pitchFamily="2" charset="0"/>
                <a:ea typeface="Montserrat"/>
                <a:cs typeface="Montserrat"/>
                <a:sym typeface="Montserrat"/>
              </a:rPr>
              <a:t> </a:t>
            </a:r>
          </a:p>
          <a:p>
            <a:pPr marL="67900" lvl="0" algn="l" rtl="0">
              <a:lnSpc>
                <a:spcPct val="100000"/>
              </a:lnSpc>
              <a:spcBef>
                <a:spcPts val="300"/>
              </a:spcBef>
              <a:spcAft>
                <a:spcPts val="0"/>
              </a:spcAft>
              <a:buClr>
                <a:schemeClr val="lt2"/>
              </a:buClr>
              <a:buSzPts val="1000"/>
            </a:pPr>
            <a:r>
              <a:rPr lang="en-GB" sz="800" dirty="0">
                <a:solidFill>
                  <a:schemeClr val="tx2">
                    <a:lumMod val="75000"/>
                  </a:schemeClr>
                </a:solidFill>
                <a:latin typeface="Montserrat" panose="00000500000000000000" pitchFamily="2" charset="0"/>
                <a:ea typeface="Montserrat"/>
                <a:cs typeface="Montserrat"/>
                <a:sym typeface="Montserrat"/>
              </a:rPr>
              <a:t>iCloud (2018): </a:t>
            </a:r>
            <a:r>
              <a:rPr lang="en-GB" sz="800" u="sng" dirty="0">
                <a:solidFill>
                  <a:schemeClr val="tx2">
                    <a:lumMod val="75000"/>
                  </a:schemeClr>
                </a:solidFill>
                <a:latin typeface="Montserrat" panose="00000500000000000000" pitchFamily="2" charset="0"/>
                <a:ea typeface="Montserrat"/>
                <a:cs typeface="Montserrat"/>
                <a:sym typeface="Montserrat"/>
                <a:hlinkClick r:id="rId11">
                  <a:extLst>
                    <a:ext uri="{A12FA001-AC4F-418D-AE19-62706E023703}">
                      <ahyp:hlinkClr xmlns:ahyp="http://schemas.microsoft.com/office/drawing/2018/hyperlinkcolor" val="tx"/>
                    </a:ext>
                  </a:extLst>
                </a:hlinkClick>
              </a:rPr>
              <a:t>https://www.cnbc.com/2018/02/11/apple-could-sell-icloud-for-the-enterprise-barclays-says.html</a:t>
            </a:r>
            <a:r>
              <a:rPr lang="en-GB" sz="800" dirty="0">
                <a:solidFill>
                  <a:schemeClr val="tx2">
                    <a:lumMod val="75000"/>
                  </a:schemeClr>
                </a:solidFill>
                <a:latin typeface="Montserrat" panose="00000500000000000000" pitchFamily="2" charset="0"/>
                <a:ea typeface="Montserrat"/>
                <a:cs typeface="Montserrat"/>
                <a:sym typeface="Montserrat"/>
              </a:rPr>
              <a:t> </a:t>
            </a:r>
          </a:p>
          <a:p>
            <a:pPr marL="67900" lvl="0" algn="l" rtl="0">
              <a:lnSpc>
                <a:spcPct val="100000"/>
              </a:lnSpc>
              <a:spcBef>
                <a:spcPts val="300"/>
              </a:spcBef>
              <a:spcAft>
                <a:spcPts val="0"/>
              </a:spcAft>
              <a:buClr>
                <a:schemeClr val="lt2"/>
              </a:buClr>
              <a:buSzPts val="1000"/>
            </a:pPr>
            <a:r>
              <a:rPr lang="en-GB" sz="800" dirty="0">
                <a:solidFill>
                  <a:schemeClr val="tx2">
                    <a:lumMod val="75000"/>
                  </a:schemeClr>
                </a:solidFill>
                <a:latin typeface="Montserrat" panose="00000500000000000000" pitchFamily="2" charset="0"/>
                <a:ea typeface="Montserrat"/>
                <a:cs typeface="Montserrat"/>
                <a:sym typeface="Montserrat"/>
              </a:rPr>
              <a:t>Dropbox (2022): </a:t>
            </a:r>
            <a:r>
              <a:rPr lang="en-GB" sz="800" u="sng" dirty="0">
                <a:solidFill>
                  <a:schemeClr val="tx2">
                    <a:lumMod val="75000"/>
                  </a:schemeClr>
                </a:solidFill>
                <a:latin typeface="Montserrat" panose="00000500000000000000" pitchFamily="2" charset="0"/>
                <a:ea typeface="Montserrat"/>
                <a:cs typeface="Montserrat"/>
                <a:sym typeface="Montserrat"/>
                <a:hlinkClick r:id="rId12">
                  <a:extLst>
                    <a:ext uri="{A12FA001-AC4F-418D-AE19-62706E023703}">
                      <ahyp:hlinkClr xmlns:ahyp="http://schemas.microsoft.com/office/drawing/2018/hyperlinkcolor" val="tx"/>
                    </a:ext>
                  </a:extLst>
                </a:hlinkClick>
              </a:rPr>
              <a:t>https://dropbox.gcs-web.com/news-releases/news-release-details/dropbox-announces-second-quarter-fiscal-2022-results</a:t>
            </a:r>
            <a:r>
              <a:rPr lang="en-GB" sz="800" dirty="0">
                <a:solidFill>
                  <a:schemeClr val="tx2">
                    <a:lumMod val="75000"/>
                  </a:schemeClr>
                </a:solidFill>
                <a:latin typeface="Montserrat" panose="00000500000000000000" pitchFamily="2" charset="0"/>
                <a:ea typeface="Montserrat"/>
                <a:cs typeface="Montserrat"/>
                <a:sym typeface="Montserrat"/>
              </a:rPr>
              <a:t> </a:t>
            </a:r>
          </a:p>
        </p:txBody>
      </p:sp>
    </p:spTree>
    <p:extLst>
      <p:ext uri="{BB962C8B-B14F-4D97-AF65-F5344CB8AC3E}">
        <p14:creationId xmlns:p14="http://schemas.microsoft.com/office/powerpoint/2010/main" val="242443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Consumer cloud storage </a:t>
            </a:r>
            <a:r>
              <a:rPr lang="en-GB">
                <a:solidFill>
                  <a:srgbClr val="DA262E"/>
                </a:solidFill>
              </a:rPr>
              <a:t>lacks privacy</a:t>
            </a:r>
            <a:endParaRPr>
              <a:solidFill>
                <a:srgbClr val="DA262E"/>
              </a:solidFill>
            </a:endParaRPr>
          </a:p>
        </p:txBody>
      </p:sp>
      <p:sp>
        <p:nvSpPr>
          <p:cNvPr id="115" name="Google Shape;11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dk2"/>
                </a:solidFill>
              </a:rPr>
              <a:t>6</a:t>
            </a:fld>
            <a:endParaRPr>
              <a:solidFill>
                <a:schemeClr val="dk2"/>
              </a:solidFill>
            </a:endParaRPr>
          </a:p>
        </p:txBody>
      </p:sp>
      <p:graphicFrame>
        <p:nvGraphicFramePr>
          <p:cNvPr id="116" name="Google Shape;116;p20"/>
          <p:cNvGraphicFramePr/>
          <p:nvPr>
            <p:extLst>
              <p:ext uri="{D42A27DB-BD31-4B8C-83A1-F6EECF244321}">
                <p14:modId xmlns:p14="http://schemas.microsoft.com/office/powerpoint/2010/main" val="3525937176"/>
              </p:ext>
            </p:extLst>
          </p:nvPr>
        </p:nvGraphicFramePr>
        <p:xfrm>
          <a:off x="2075539" y="1146158"/>
          <a:ext cx="4966479" cy="2184304"/>
        </p:xfrm>
        <a:graphic>
          <a:graphicData uri="http://schemas.openxmlformats.org/drawingml/2006/table">
            <a:tbl>
              <a:tblPr>
                <a:noFill/>
                <a:tableStyleId>{48B230CD-F9E9-4FA6-A9C1-B763E04145F1}</a:tableStyleId>
              </a:tblPr>
              <a:tblGrid>
                <a:gridCol w="2210655">
                  <a:extLst>
                    <a:ext uri="{9D8B030D-6E8A-4147-A177-3AD203B41FA5}">
                      <a16:colId xmlns:a16="http://schemas.microsoft.com/office/drawing/2014/main" val="20000"/>
                    </a:ext>
                  </a:extLst>
                </a:gridCol>
                <a:gridCol w="1387041">
                  <a:extLst>
                    <a:ext uri="{9D8B030D-6E8A-4147-A177-3AD203B41FA5}">
                      <a16:colId xmlns:a16="http://schemas.microsoft.com/office/drawing/2014/main" val="20001"/>
                    </a:ext>
                  </a:extLst>
                </a:gridCol>
                <a:gridCol w="1368783">
                  <a:extLst>
                    <a:ext uri="{9D8B030D-6E8A-4147-A177-3AD203B41FA5}">
                      <a16:colId xmlns:a16="http://schemas.microsoft.com/office/drawing/2014/main" val="20002"/>
                    </a:ext>
                  </a:extLst>
                </a:gridCol>
              </a:tblGrid>
              <a:tr h="342360">
                <a:tc>
                  <a:txBody>
                    <a:bodyPr/>
                    <a:lstStyle/>
                    <a:p>
                      <a:pPr marL="0" lvl="0" indent="0" algn="ctr" rtl="0">
                        <a:spcBef>
                          <a:spcPts val="0"/>
                        </a:spcBef>
                        <a:spcAft>
                          <a:spcPts val="0"/>
                        </a:spcAft>
                        <a:buNone/>
                      </a:pPr>
                      <a:r>
                        <a:rPr lang="en-GB" sz="1100" b="1" dirty="0">
                          <a:latin typeface="Montserrat"/>
                          <a:ea typeface="Montserrat"/>
                          <a:cs typeface="Montserrat"/>
                          <a:sym typeface="Montserrat"/>
                        </a:rPr>
                        <a:t>Provider</a:t>
                      </a:r>
                      <a:endParaRPr sz="1100" b="1" dirty="0">
                        <a:latin typeface="Montserrat"/>
                        <a:ea typeface="Montserrat"/>
                        <a:cs typeface="Montserrat"/>
                        <a:sym typeface="Montserrat"/>
                      </a:endParaRPr>
                    </a:p>
                  </a:txBody>
                  <a:tcPr marL="73380" marR="73380" marT="73380" marB="73380" anchor="ctr">
                    <a:solidFill>
                      <a:srgbClr val="E9E9E9"/>
                    </a:solidFill>
                  </a:tcPr>
                </a:tc>
                <a:tc>
                  <a:txBody>
                    <a:bodyPr/>
                    <a:lstStyle/>
                    <a:p>
                      <a:pPr marL="0" lvl="0" indent="0" algn="ctr" rtl="0">
                        <a:spcBef>
                          <a:spcPts val="0"/>
                        </a:spcBef>
                        <a:spcAft>
                          <a:spcPts val="0"/>
                        </a:spcAft>
                        <a:buNone/>
                      </a:pPr>
                      <a:r>
                        <a:rPr lang="en-GB" sz="1100" b="1">
                          <a:latin typeface="Montserrat"/>
                          <a:ea typeface="Montserrat"/>
                          <a:cs typeface="Montserrat"/>
                          <a:sym typeface="Montserrat"/>
                        </a:rPr>
                        <a:t>Active users</a:t>
                      </a:r>
                      <a:endParaRPr sz="1100" b="1">
                        <a:latin typeface="Montserrat"/>
                        <a:ea typeface="Montserrat"/>
                        <a:cs typeface="Montserrat"/>
                        <a:sym typeface="Montserrat"/>
                      </a:endParaRPr>
                    </a:p>
                  </a:txBody>
                  <a:tcPr marL="73380" marR="73380" marT="73380" marB="73380" anchor="ctr">
                    <a:solidFill>
                      <a:srgbClr val="E9E9E9"/>
                    </a:solidFill>
                  </a:tcPr>
                </a:tc>
                <a:tc>
                  <a:txBody>
                    <a:bodyPr/>
                    <a:lstStyle/>
                    <a:p>
                      <a:pPr marL="0" lvl="0" indent="0" algn="ctr" rtl="0">
                        <a:spcBef>
                          <a:spcPts val="0"/>
                        </a:spcBef>
                        <a:spcAft>
                          <a:spcPts val="0"/>
                        </a:spcAft>
                        <a:buNone/>
                      </a:pPr>
                      <a:r>
                        <a:rPr lang="en-GB" sz="1100" b="1" dirty="0">
                          <a:latin typeface="Montserrat"/>
                          <a:ea typeface="Montserrat"/>
                          <a:cs typeface="Montserrat"/>
                          <a:sym typeface="Montserrat"/>
                        </a:rPr>
                        <a:t>E2EE</a:t>
                      </a:r>
                      <a:endParaRPr sz="1100" b="1" dirty="0">
                        <a:latin typeface="Montserrat"/>
                        <a:ea typeface="Montserrat"/>
                        <a:cs typeface="Montserrat"/>
                        <a:sym typeface="Montserrat"/>
                      </a:endParaRPr>
                    </a:p>
                  </a:txBody>
                  <a:tcPr marL="73380" marR="73380" marT="73380" marB="73380" anchor="ctr">
                    <a:solidFill>
                      <a:srgbClr val="E9E9E9"/>
                    </a:solidFill>
                  </a:tcPr>
                </a:tc>
                <a:extLst>
                  <a:ext uri="{0D108BD9-81ED-4DB2-BD59-A6C34878D82A}">
                    <a16:rowId xmlns:a16="http://schemas.microsoft.com/office/drawing/2014/main" val="10000"/>
                  </a:ext>
                </a:extLst>
              </a:tr>
              <a:tr h="460486">
                <a:tc>
                  <a:txBody>
                    <a:bodyPr/>
                    <a:lstStyle/>
                    <a:p>
                      <a:pPr marL="0" lvl="0" indent="0" algn="ctr" rtl="0">
                        <a:spcBef>
                          <a:spcPts val="0"/>
                        </a:spcBef>
                        <a:spcAft>
                          <a:spcPts val="0"/>
                        </a:spcAft>
                        <a:buNone/>
                      </a:pPr>
                      <a:endParaRPr sz="1100" dirty="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a:latin typeface="Montserrat"/>
                          <a:ea typeface="Montserrat"/>
                          <a:cs typeface="Montserrat"/>
                          <a:sym typeface="Montserrat"/>
                        </a:rPr>
                        <a:t>&gt; 1 billion</a:t>
                      </a:r>
                      <a:endParaRPr sz="110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dirty="0">
                          <a:latin typeface="Montserrat"/>
                          <a:ea typeface="Montserrat"/>
                          <a:cs typeface="Montserrat"/>
                          <a:sym typeface="Montserrat"/>
                        </a:rPr>
                        <a:t>❌</a:t>
                      </a:r>
                      <a:endParaRPr sz="1100" dirty="0">
                        <a:latin typeface="Montserrat"/>
                        <a:ea typeface="Montserrat"/>
                        <a:cs typeface="Montserrat"/>
                        <a:sym typeface="Montserrat"/>
                      </a:endParaRPr>
                    </a:p>
                  </a:txBody>
                  <a:tcPr marL="73380" marR="73380" marT="73380" marB="73380" anchor="ctr"/>
                </a:tc>
                <a:extLst>
                  <a:ext uri="{0D108BD9-81ED-4DB2-BD59-A6C34878D82A}">
                    <a16:rowId xmlns:a16="http://schemas.microsoft.com/office/drawing/2014/main" val="10001"/>
                  </a:ext>
                </a:extLst>
              </a:tr>
              <a:tr h="460486">
                <a:tc>
                  <a:txBody>
                    <a:bodyPr/>
                    <a:lstStyle/>
                    <a:p>
                      <a:pPr marL="0" lvl="0" indent="0" algn="ctr" rtl="0">
                        <a:spcBef>
                          <a:spcPts val="0"/>
                        </a:spcBef>
                        <a:spcAft>
                          <a:spcPts val="0"/>
                        </a:spcAft>
                        <a:buNone/>
                      </a:pPr>
                      <a:endParaRPr sz="110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a:latin typeface="Montserrat"/>
                          <a:ea typeface="Montserrat"/>
                          <a:cs typeface="Montserrat"/>
                          <a:sym typeface="Montserrat"/>
                        </a:rPr>
                        <a:t>0.5 – 1 billion</a:t>
                      </a:r>
                      <a:endParaRPr sz="110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dirty="0">
                          <a:latin typeface="Montserrat"/>
                          <a:ea typeface="Montserrat"/>
                          <a:cs typeface="Montserrat"/>
                          <a:sym typeface="Montserrat"/>
                        </a:rPr>
                        <a:t>❌</a:t>
                      </a:r>
                      <a:endParaRPr sz="1100" dirty="0">
                        <a:latin typeface="Montserrat"/>
                        <a:ea typeface="Montserrat"/>
                        <a:cs typeface="Montserrat"/>
                        <a:sym typeface="Montserrat"/>
                      </a:endParaRPr>
                    </a:p>
                  </a:txBody>
                  <a:tcPr marL="73380" marR="73380" marT="73380" marB="73380" anchor="ctr"/>
                </a:tc>
                <a:extLst>
                  <a:ext uri="{0D108BD9-81ED-4DB2-BD59-A6C34878D82A}">
                    <a16:rowId xmlns:a16="http://schemas.microsoft.com/office/drawing/2014/main" val="10002"/>
                  </a:ext>
                </a:extLst>
              </a:tr>
              <a:tr h="460486">
                <a:tc>
                  <a:txBody>
                    <a:bodyPr/>
                    <a:lstStyle/>
                    <a:p>
                      <a:pPr marL="0" lvl="0" indent="0" algn="ctr" rtl="0">
                        <a:spcBef>
                          <a:spcPts val="0"/>
                        </a:spcBef>
                        <a:spcAft>
                          <a:spcPts val="0"/>
                        </a:spcAft>
                        <a:buNone/>
                      </a:pPr>
                      <a:endParaRPr sz="110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a:latin typeface="Montserrat"/>
                          <a:ea typeface="Montserrat"/>
                          <a:cs typeface="Montserrat"/>
                          <a:sym typeface="Montserrat"/>
                        </a:rPr>
                        <a:t>&gt; 850 million</a:t>
                      </a:r>
                      <a:endParaRPr sz="110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dirty="0">
                          <a:latin typeface="Montserrat"/>
                          <a:ea typeface="Montserrat"/>
                          <a:cs typeface="Montserrat"/>
                          <a:sym typeface="Montserrat"/>
                        </a:rPr>
                        <a:t>❌</a:t>
                      </a:r>
                      <a:endParaRPr sz="1100" dirty="0">
                        <a:latin typeface="Montserrat"/>
                        <a:ea typeface="Montserrat"/>
                        <a:cs typeface="Montserrat"/>
                        <a:sym typeface="Montserrat"/>
                      </a:endParaRPr>
                    </a:p>
                  </a:txBody>
                  <a:tcPr marL="73380" marR="73380" marT="73380" marB="73380" anchor="ctr"/>
                </a:tc>
                <a:extLst>
                  <a:ext uri="{0D108BD9-81ED-4DB2-BD59-A6C34878D82A}">
                    <a16:rowId xmlns:a16="http://schemas.microsoft.com/office/drawing/2014/main" val="10003"/>
                  </a:ext>
                </a:extLst>
              </a:tr>
              <a:tr h="460486">
                <a:tc>
                  <a:txBody>
                    <a:bodyPr/>
                    <a:lstStyle/>
                    <a:p>
                      <a:pPr marL="0" lvl="0" indent="0" algn="ctr" rtl="0">
                        <a:spcBef>
                          <a:spcPts val="0"/>
                        </a:spcBef>
                        <a:spcAft>
                          <a:spcPts val="0"/>
                        </a:spcAft>
                        <a:buNone/>
                      </a:pPr>
                      <a:r>
                        <a:rPr lang="en-GB" sz="1100">
                          <a:latin typeface="Montserrat"/>
                          <a:ea typeface="Montserrat"/>
                          <a:cs typeface="Montserrat"/>
                          <a:sym typeface="Montserrat"/>
                        </a:rPr>
                        <a:t> </a:t>
                      </a:r>
                      <a:endParaRPr sz="110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a:latin typeface="Montserrat"/>
                          <a:ea typeface="Montserrat"/>
                          <a:cs typeface="Montserrat"/>
                          <a:sym typeface="Montserrat"/>
                        </a:rPr>
                        <a:t>&gt;700 million</a:t>
                      </a:r>
                      <a:endParaRPr sz="1100">
                        <a:latin typeface="Montserrat"/>
                        <a:ea typeface="Montserrat"/>
                        <a:cs typeface="Montserrat"/>
                        <a:sym typeface="Montserrat"/>
                      </a:endParaRPr>
                    </a:p>
                  </a:txBody>
                  <a:tcPr marL="73380" marR="73380" marT="73380" marB="73380" anchor="ctr"/>
                </a:tc>
                <a:tc>
                  <a:txBody>
                    <a:bodyPr/>
                    <a:lstStyle/>
                    <a:p>
                      <a:pPr marL="0" lvl="0" indent="0" algn="ctr" rtl="0">
                        <a:spcBef>
                          <a:spcPts val="0"/>
                        </a:spcBef>
                        <a:spcAft>
                          <a:spcPts val="0"/>
                        </a:spcAft>
                        <a:buNone/>
                      </a:pPr>
                      <a:r>
                        <a:rPr lang="en-GB" sz="1100" dirty="0">
                          <a:latin typeface="Montserrat"/>
                          <a:ea typeface="Montserrat"/>
                          <a:cs typeface="Montserrat"/>
                          <a:sym typeface="Montserrat"/>
                        </a:rPr>
                        <a:t>❌</a:t>
                      </a:r>
                      <a:endParaRPr sz="1100" dirty="0">
                        <a:latin typeface="Montserrat"/>
                        <a:ea typeface="Montserrat"/>
                        <a:cs typeface="Montserrat"/>
                        <a:sym typeface="Montserrat"/>
                      </a:endParaRPr>
                    </a:p>
                  </a:txBody>
                  <a:tcPr marL="73380" marR="73380" marT="73380" marB="73380" anchor="ctr"/>
                </a:tc>
                <a:extLst>
                  <a:ext uri="{0D108BD9-81ED-4DB2-BD59-A6C34878D82A}">
                    <a16:rowId xmlns:a16="http://schemas.microsoft.com/office/drawing/2014/main" val="10004"/>
                  </a:ext>
                </a:extLst>
              </a:tr>
            </a:tbl>
          </a:graphicData>
        </a:graphic>
      </p:graphicFrame>
      <p:pic>
        <p:nvPicPr>
          <p:cNvPr id="117" name="Google Shape;117;p20"/>
          <p:cNvPicPr preferRelativeResize="0"/>
          <p:nvPr/>
        </p:nvPicPr>
        <p:blipFill rotWithShape="1">
          <a:blip r:embed="rId3">
            <a:alphaModFix/>
          </a:blip>
          <a:srcRect t="18659" b="15616"/>
          <a:stretch/>
        </p:blipFill>
        <p:spPr>
          <a:xfrm>
            <a:off x="2316473" y="1554695"/>
            <a:ext cx="1701738" cy="317494"/>
          </a:xfrm>
          <a:prstGeom prst="rect">
            <a:avLst/>
          </a:prstGeom>
          <a:noFill/>
          <a:ln>
            <a:noFill/>
          </a:ln>
        </p:spPr>
      </p:pic>
      <p:pic>
        <p:nvPicPr>
          <p:cNvPr id="120" name="Google Shape;120;p20"/>
          <p:cNvPicPr preferRelativeResize="0"/>
          <p:nvPr/>
        </p:nvPicPr>
        <p:blipFill rotWithShape="1">
          <a:blip r:embed="rId4">
            <a:alphaModFix/>
          </a:blip>
          <a:srcRect t="10641" b="8556"/>
          <a:stretch/>
        </p:blipFill>
        <p:spPr>
          <a:xfrm>
            <a:off x="2311938" y="2934753"/>
            <a:ext cx="1569424" cy="330948"/>
          </a:xfrm>
          <a:prstGeom prst="rect">
            <a:avLst/>
          </a:prstGeom>
          <a:noFill/>
          <a:ln>
            <a:noFill/>
          </a:ln>
        </p:spPr>
      </p:pic>
      <p:grpSp>
        <p:nvGrpSpPr>
          <p:cNvPr id="2" name="Group 1">
            <a:extLst>
              <a:ext uri="{FF2B5EF4-FFF2-40B4-BE49-F238E27FC236}">
                <a16:creationId xmlns:a16="http://schemas.microsoft.com/office/drawing/2014/main" id="{1FE0EA3A-618C-E082-61AE-9281050EDCFD}"/>
              </a:ext>
            </a:extLst>
          </p:cNvPr>
          <p:cNvGrpSpPr/>
          <p:nvPr/>
        </p:nvGrpSpPr>
        <p:grpSpPr>
          <a:xfrm>
            <a:off x="2316473" y="2000622"/>
            <a:ext cx="1388145" cy="317114"/>
            <a:chOff x="1683663" y="2436783"/>
            <a:chExt cx="2025653" cy="462750"/>
          </a:xfrm>
        </p:grpSpPr>
        <p:pic>
          <p:nvPicPr>
            <p:cNvPr id="121" name="Google Shape;121;p20"/>
            <p:cNvPicPr preferRelativeResize="0"/>
            <p:nvPr/>
          </p:nvPicPr>
          <p:blipFill>
            <a:blip r:embed="rId5">
              <a:alphaModFix/>
            </a:blip>
            <a:stretch>
              <a:fillRect/>
            </a:stretch>
          </p:blipFill>
          <p:spPr>
            <a:xfrm>
              <a:off x="2234285" y="2436783"/>
              <a:ext cx="1475031" cy="462750"/>
            </a:xfrm>
            <a:prstGeom prst="rect">
              <a:avLst/>
            </a:prstGeom>
            <a:noFill/>
            <a:ln>
              <a:noFill/>
            </a:ln>
          </p:spPr>
        </p:pic>
        <p:pic>
          <p:nvPicPr>
            <p:cNvPr id="122" name="Google Shape;122;p20"/>
            <p:cNvPicPr preferRelativeResize="0"/>
            <p:nvPr/>
          </p:nvPicPr>
          <p:blipFill>
            <a:blip r:embed="rId6">
              <a:alphaModFix/>
            </a:blip>
            <a:stretch>
              <a:fillRect/>
            </a:stretch>
          </p:blipFill>
          <p:spPr>
            <a:xfrm>
              <a:off x="1683663" y="2479276"/>
              <a:ext cx="597673" cy="349902"/>
            </a:xfrm>
            <a:prstGeom prst="rect">
              <a:avLst/>
            </a:prstGeom>
            <a:noFill/>
            <a:ln>
              <a:noFill/>
            </a:ln>
          </p:spPr>
        </p:pic>
      </p:grpSp>
      <p:pic>
        <p:nvPicPr>
          <p:cNvPr id="123" name="Google Shape;123;p20"/>
          <p:cNvPicPr preferRelativeResize="0"/>
          <p:nvPr/>
        </p:nvPicPr>
        <p:blipFill>
          <a:blip r:embed="rId7">
            <a:alphaModFix/>
          </a:blip>
          <a:stretch>
            <a:fillRect/>
          </a:stretch>
        </p:blipFill>
        <p:spPr>
          <a:xfrm>
            <a:off x="2354573" y="2414690"/>
            <a:ext cx="1286850" cy="440237"/>
          </a:xfrm>
          <a:prstGeom prst="rect">
            <a:avLst/>
          </a:prstGeom>
          <a:noFill/>
          <a:ln>
            <a:noFill/>
          </a:ln>
        </p:spPr>
      </p:pic>
      <p:sp>
        <p:nvSpPr>
          <p:cNvPr id="4" name="TextBox 3">
            <a:extLst>
              <a:ext uri="{FF2B5EF4-FFF2-40B4-BE49-F238E27FC236}">
                <a16:creationId xmlns:a16="http://schemas.microsoft.com/office/drawing/2014/main" id="{0BF9F674-9E9B-6008-CE00-62C53357E706}"/>
              </a:ext>
            </a:extLst>
          </p:cNvPr>
          <p:cNvSpPr txBox="1"/>
          <p:nvPr/>
        </p:nvSpPr>
        <p:spPr>
          <a:xfrm>
            <a:off x="1083194" y="3632312"/>
            <a:ext cx="7265439" cy="984885"/>
          </a:xfrm>
          <a:prstGeom prst="rect">
            <a:avLst/>
          </a:prstGeom>
          <a:noFill/>
        </p:spPr>
        <p:txBody>
          <a:bodyPr wrap="square">
            <a:spAutoFit/>
          </a:bodyPr>
          <a:lstStyle/>
          <a:p>
            <a:pPr marL="67900" lvl="0" algn="l" rtl="0">
              <a:lnSpc>
                <a:spcPct val="100000"/>
              </a:lnSpc>
              <a:spcBef>
                <a:spcPts val="300"/>
              </a:spcBef>
              <a:spcAft>
                <a:spcPts val="0"/>
              </a:spcAft>
              <a:buClr>
                <a:schemeClr val="lt2"/>
              </a:buClr>
              <a:buSzPts val="1000"/>
            </a:pPr>
            <a:r>
              <a:rPr lang="en-GB" sz="800" b="1" dirty="0">
                <a:solidFill>
                  <a:schemeClr val="tx2">
                    <a:lumMod val="75000"/>
                  </a:schemeClr>
                </a:solidFill>
                <a:latin typeface="Montserrat" panose="00000500000000000000" pitchFamily="2" charset="0"/>
                <a:ea typeface="Montserrat"/>
                <a:cs typeface="Montserrat"/>
                <a:sym typeface="Montserrat"/>
              </a:rPr>
              <a:t>Sources:</a:t>
            </a:r>
          </a:p>
          <a:p>
            <a:pPr marL="67900" lvl="0" algn="l" rtl="0">
              <a:lnSpc>
                <a:spcPct val="100000"/>
              </a:lnSpc>
              <a:spcBef>
                <a:spcPts val="300"/>
              </a:spcBef>
              <a:spcAft>
                <a:spcPts val="0"/>
              </a:spcAft>
              <a:buClr>
                <a:schemeClr val="lt2"/>
              </a:buClr>
              <a:buSzPts val="1000"/>
            </a:pPr>
            <a:r>
              <a:rPr lang="en-GB" sz="800" dirty="0">
                <a:solidFill>
                  <a:schemeClr val="tx2">
                    <a:lumMod val="75000"/>
                  </a:schemeClr>
                </a:solidFill>
                <a:latin typeface="Montserrat" panose="00000500000000000000" pitchFamily="2" charset="0"/>
                <a:ea typeface="Montserrat"/>
                <a:cs typeface="Montserrat"/>
                <a:sym typeface="Montserrat"/>
              </a:rPr>
              <a:t>Google Drive (2018): </a:t>
            </a:r>
            <a:r>
              <a:rPr lang="en-GB" sz="800" u="sng" dirty="0">
                <a:solidFill>
                  <a:schemeClr val="tx2">
                    <a:lumMod val="75000"/>
                  </a:schemeClr>
                </a:solidFill>
                <a:latin typeface="Montserrat" panose="00000500000000000000" pitchFamily="2" charset="0"/>
                <a:ea typeface="Montserrat"/>
                <a:cs typeface="Montserrat"/>
                <a:sym typeface="Montserrat"/>
                <a:hlinkClick r:id="rId8">
                  <a:extLst>
                    <a:ext uri="{A12FA001-AC4F-418D-AE19-62706E023703}">
                      <ahyp:hlinkClr xmlns:ahyp="http://schemas.microsoft.com/office/drawing/2018/hyperlinkcolor" val="tx"/>
                    </a:ext>
                  </a:extLst>
                </a:hlinkClick>
              </a:rPr>
              <a:t>https://techcrunch.com/2018/07/25/google-drive-will-hit-a-billion-users-this-week/?guccounter=1</a:t>
            </a:r>
            <a:r>
              <a:rPr lang="en-GB" sz="800" dirty="0">
                <a:solidFill>
                  <a:schemeClr val="tx2">
                    <a:lumMod val="75000"/>
                  </a:schemeClr>
                </a:solidFill>
                <a:latin typeface="Montserrat" panose="00000500000000000000" pitchFamily="2" charset="0"/>
                <a:ea typeface="Montserrat"/>
                <a:cs typeface="Montserrat"/>
                <a:sym typeface="Montserrat"/>
              </a:rPr>
              <a:t> </a:t>
            </a:r>
          </a:p>
          <a:p>
            <a:pPr marL="67900" lvl="0" algn="l" rtl="0">
              <a:lnSpc>
                <a:spcPct val="100000"/>
              </a:lnSpc>
              <a:spcBef>
                <a:spcPts val="300"/>
              </a:spcBef>
              <a:spcAft>
                <a:spcPts val="0"/>
              </a:spcAft>
              <a:buClr>
                <a:schemeClr val="lt2"/>
              </a:buClr>
              <a:buSzPts val="1000"/>
            </a:pPr>
            <a:r>
              <a:rPr lang="en-GB" sz="800" dirty="0">
                <a:solidFill>
                  <a:schemeClr val="tx2">
                    <a:lumMod val="75000"/>
                  </a:schemeClr>
                </a:solidFill>
                <a:latin typeface="Montserrat" panose="00000500000000000000" pitchFamily="2" charset="0"/>
                <a:ea typeface="Montserrat"/>
                <a:cs typeface="Montserrat"/>
                <a:sym typeface="Montserrat"/>
              </a:rPr>
              <a:t>OneDrive (2015, 2022): </a:t>
            </a:r>
            <a:r>
              <a:rPr lang="en-GB" sz="800" u="sng" dirty="0">
                <a:solidFill>
                  <a:schemeClr val="tx2">
                    <a:lumMod val="75000"/>
                  </a:schemeClr>
                </a:solidFill>
                <a:latin typeface="Montserrat" panose="00000500000000000000" pitchFamily="2" charset="0"/>
                <a:ea typeface="Montserrat"/>
                <a:cs typeface="Montserrat"/>
                <a:sym typeface="Montserrat"/>
                <a:hlinkClick r:id="rId9">
                  <a:extLst>
                    <a:ext uri="{A12FA001-AC4F-418D-AE19-62706E023703}">
                      <ahyp:hlinkClr xmlns:ahyp="http://schemas.microsoft.com/office/drawing/2018/hyperlinkcolor" val="tx"/>
                    </a:ext>
                  </a:extLst>
                </a:hlinkClick>
              </a:rPr>
              <a:t>https://www.computerworld.com/article/3003140/microsofts-onedrive-changes-follow-the-money.html</a:t>
            </a:r>
            <a:r>
              <a:rPr lang="en-GB" sz="800" dirty="0">
                <a:solidFill>
                  <a:schemeClr val="tx2">
                    <a:lumMod val="75000"/>
                  </a:schemeClr>
                </a:solidFill>
                <a:latin typeface="Montserrat" panose="00000500000000000000" pitchFamily="2" charset="0"/>
                <a:ea typeface="Montserrat"/>
                <a:cs typeface="Montserrat"/>
                <a:sym typeface="Montserrat"/>
              </a:rPr>
              <a:t>, </a:t>
            </a:r>
            <a:r>
              <a:rPr lang="en-GB" sz="800" u="sng" dirty="0">
                <a:solidFill>
                  <a:schemeClr val="tx2">
                    <a:lumMod val="75000"/>
                  </a:schemeClr>
                </a:solidFill>
                <a:latin typeface="Montserrat" panose="00000500000000000000" pitchFamily="2" charset="0"/>
                <a:ea typeface="Montserrat"/>
                <a:cs typeface="Montserrat"/>
                <a:sym typeface="Montserrat"/>
                <a:hlinkClick r:id="rId10">
                  <a:extLst>
                    <a:ext uri="{A12FA001-AC4F-418D-AE19-62706E023703}">
                      <ahyp:hlinkClr xmlns:ahyp="http://schemas.microsoft.com/office/drawing/2018/hyperlinkcolor" val="tx"/>
                    </a:ext>
                  </a:extLst>
                </a:hlinkClick>
              </a:rPr>
              <a:t>https://news.microsoft.com/bythenumbers/en/give</a:t>
            </a:r>
            <a:r>
              <a:rPr lang="en-GB" sz="800" dirty="0">
                <a:solidFill>
                  <a:schemeClr val="tx2">
                    <a:lumMod val="75000"/>
                  </a:schemeClr>
                </a:solidFill>
                <a:latin typeface="Montserrat" panose="00000500000000000000" pitchFamily="2" charset="0"/>
                <a:ea typeface="Montserrat"/>
                <a:cs typeface="Montserrat"/>
                <a:sym typeface="Montserrat"/>
              </a:rPr>
              <a:t> </a:t>
            </a:r>
          </a:p>
          <a:p>
            <a:pPr marL="67900" lvl="0" algn="l" rtl="0">
              <a:lnSpc>
                <a:spcPct val="100000"/>
              </a:lnSpc>
              <a:spcBef>
                <a:spcPts val="300"/>
              </a:spcBef>
              <a:spcAft>
                <a:spcPts val="0"/>
              </a:spcAft>
              <a:buClr>
                <a:schemeClr val="lt2"/>
              </a:buClr>
              <a:buSzPts val="1000"/>
            </a:pPr>
            <a:r>
              <a:rPr lang="en-GB" sz="800" dirty="0">
                <a:solidFill>
                  <a:schemeClr val="tx2">
                    <a:lumMod val="75000"/>
                  </a:schemeClr>
                </a:solidFill>
                <a:latin typeface="Montserrat" panose="00000500000000000000" pitchFamily="2" charset="0"/>
                <a:ea typeface="Montserrat"/>
                <a:cs typeface="Montserrat"/>
                <a:sym typeface="Montserrat"/>
              </a:rPr>
              <a:t>iCloud (2018): </a:t>
            </a:r>
            <a:r>
              <a:rPr lang="en-GB" sz="800" u="sng" dirty="0">
                <a:solidFill>
                  <a:schemeClr val="tx2">
                    <a:lumMod val="75000"/>
                  </a:schemeClr>
                </a:solidFill>
                <a:latin typeface="Montserrat" panose="00000500000000000000" pitchFamily="2" charset="0"/>
                <a:ea typeface="Montserrat"/>
                <a:cs typeface="Montserrat"/>
                <a:sym typeface="Montserrat"/>
                <a:hlinkClick r:id="rId11">
                  <a:extLst>
                    <a:ext uri="{A12FA001-AC4F-418D-AE19-62706E023703}">
                      <ahyp:hlinkClr xmlns:ahyp="http://schemas.microsoft.com/office/drawing/2018/hyperlinkcolor" val="tx"/>
                    </a:ext>
                  </a:extLst>
                </a:hlinkClick>
              </a:rPr>
              <a:t>https://www.cnbc.com/2018/02/11/apple-could-sell-icloud-for-the-enterprise-barclays-says.html</a:t>
            </a:r>
            <a:r>
              <a:rPr lang="en-GB" sz="800" dirty="0">
                <a:solidFill>
                  <a:schemeClr val="tx2">
                    <a:lumMod val="75000"/>
                  </a:schemeClr>
                </a:solidFill>
                <a:latin typeface="Montserrat" panose="00000500000000000000" pitchFamily="2" charset="0"/>
                <a:ea typeface="Montserrat"/>
                <a:cs typeface="Montserrat"/>
                <a:sym typeface="Montserrat"/>
              </a:rPr>
              <a:t> </a:t>
            </a:r>
          </a:p>
          <a:p>
            <a:pPr marL="67900" lvl="0" algn="l" rtl="0">
              <a:lnSpc>
                <a:spcPct val="100000"/>
              </a:lnSpc>
              <a:spcBef>
                <a:spcPts val="300"/>
              </a:spcBef>
              <a:spcAft>
                <a:spcPts val="0"/>
              </a:spcAft>
              <a:buClr>
                <a:schemeClr val="lt2"/>
              </a:buClr>
              <a:buSzPts val="1000"/>
            </a:pPr>
            <a:r>
              <a:rPr lang="en-GB" sz="800" dirty="0">
                <a:solidFill>
                  <a:schemeClr val="tx2">
                    <a:lumMod val="75000"/>
                  </a:schemeClr>
                </a:solidFill>
                <a:latin typeface="Montserrat" panose="00000500000000000000" pitchFamily="2" charset="0"/>
                <a:ea typeface="Montserrat"/>
                <a:cs typeface="Montserrat"/>
                <a:sym typeface="Montserrat"/>
              </a:rPr>
              <a:t>Dropbox (2022): </a:t>
            </a:r>
            <a:r>
              <a:rPr lang="en-GB" sz="800" u="sng" dirty="0">
                <a:solidFill>
                  <a:schemeClr val="tx2">
                    <a:lumMod val="75000"/>
                  </a:schemeClr>
                </a:solidFill>
                <a:latin typeface="Montserrat" panose="00000500000000000000" pitchFamily="2" charset="0"/>
                <a:ea typeface="Montserrat"/>
                <a:cs typeface="Montserrat"/>
                <a:sym typeface="Montserrat"/>
                <a:hlinkClick r:id="rId12">
                  <a:extLst>
                    <a:ext uri="{A12FA001-AC4F-418D-AE19-62706E023703}">
                      <ahyp:hlinkClr xmlns:ahyp="http://schemas.microsoft.com/office/drawing/2018/hyperlinkcolor" val="tx"/>
                    </a:ext>
                  </a:extLst>
                </a:hlinkClick>
              </a:rPr>
              <a:t>https://dropbox.gcs-web.com/news-releases/news-release-details/dropbox-announces-second-quarter-fiscal-2022-results</a:t>
            </a:r>
            <a:r>
              <a:rPr lang="en-GB" sz="800" dirty="0">
                <a:solidFill>
                  <a:schemeClr val="tx2">
                    <a:lumMod val="75000"/>
                  </a:schemeClr>
                </a:solidFill>
                <a:latin typeface="Montserrat" panose="00000500000000000000" pitchFamily="2" charset="0"/>
                <a:ea typeface="Montserrat"/>
                <a:cs typeface="Montserrat"/>
                <a:sym typeface="Montserrat"/>
              </a:rPr>
              <a:t> </a:t>
            </a:r>
          </a:p>
        </p:txBody>
      </p:sp>
    </p:spTree>
    <p:extLst>
      <p:ext uri="{BB962C8B-B14F-4D97-AF65-F5344CB8AC3E}">
        <p14:creationId xmlns:p14="http://schemas.microsoft.com/office/powerpoint/2010/main" val="363637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4" name="Freeform: Shape 3">
            <a:extLst>
              <a:ext uri="{FF2B5EF4-FFF2-40B4-BE49-F238E27FC236}">
                <a16:creationId xmlns:a16="http://schemas.microsoft.com/office/drawing/2014/main" id="{C2A15256-1350-D4C4-3BB2-6B1918C2ED5D}"/>
              </a:ext>
            </a:extLst>
          </p:cNvPr>
          <p:cNvSpPr/>
          <p:nvPr/>
        </p:nvSpPr>
        <p:spPr>
          <a:xfrm rot="19490014">
            <a:off x="6607763" y="1295791"/>
            <a:ext cx="124333" cy="149675"/>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Freeform: Shape 4">
            <a:extLst>
              <a:ext uri="{FF2B5EF4-FFF2-40B4-BE49-F238E27FC236}">
                <a16:creationId xmlns:a16="http://schemas.microsoft.com/office/drawing/2014/main" id="{6F2E8985-86B4-B8CC-76AE-938B9FC02BCD}"/>
              </a:ext>
            </a:extLst>
          </p:cNvPr>
          <p:cNvSpPr/>
          <p:nvPr/>
        </p:nvSpPr>
        <p:spPr>
          <a:xfrm rot="12447697">
            <a:off x="7676899" y="1292839"/>
            <a:ext cx="124254" cy="177409"/>
          </a:xfrm>
          <a:custGeom>
            <a:avLst/>
            <a:gdLst>
              <a:gd name="connsiteX0" fmla="*/ 112958 w 112958"/>
              <a:gd name="connsiteY0" fmla="*/ 161281 h 161281"/>
              <a:gd name="connsiteX1" fmla="*/ 0 w 112958"/>
              <a:gd name="connsiteY1" fmla="*/ 53693 h 161281"/>
              <a:gd name="connsiteX2" fmla="*/ 8877 w 112958"/>
              <a:gd name="connsiteY2" fmla="*/ 11815 h 161281"/>
              <a:gd name="connsiteX3" fmla="*/ 17240 w 112958"/>
              <a:gd name="connsiteY3" fmla="*/ 0 h 161281"/>
              <a:gd name="connsiteX4" fmla="*/ 31989 w 112958"/>
              <a:gd name="connsiteY4" fmla="*/ 5554 h 161281"/>
              <a:gd name="connsiteX5" fmla="*/ 68631 w 112958"/>
              <a:gd name="connsiteY5" fmla="*/ 4665 h 161281"/>
              <a:gd name="connsiteX6" fmla="*/ 56479 w 112958"/>
              <a:gd name="connsiteY6" fmla="*/ 53693 h 161281"/>
              <a:gd name="connsiteX7" fmla="*/ 112958 w 112958"/>
              <a:gd name="connsiteY7" fmla="*/ 161281 h 1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58" h="161281">
                <a:moveTo>
                  <a:pt x="112958" y="161281"/>
                </a:moveTo>
                <a:cubicBezTo>
                  <a:pt x="50573" y="161281"/>
                  <a:pt x="0" y="113112"/>
                  <a:pt x="0" y="53693"/>
                </a:cubicBezTo>
                <a:cubicBezTo>
                  <a:pt x="0" y="38838"/>
                  <a:pt x="3161" y="24687"/>
                  <a:pt x="8877" y="11815"/>
                </a:cubicBezTo>
                <a:lnTo>
                  <a:pt x="17240" y="0"/>
                </a:lnTo>
                <a:lnTo>
                  <a:pt x="31989" y="5554"/>
                </a:lnTo>
                <a:lnTo>
                  <a:pt x="68631" y="4665"/>
                </a:lnTo>
                <a:lnTo>
                  <a:pt x="56479" y="53693"/>
                </a:lnTo>
                <a:cubicBezTo>
                  <a:pt x="56479" y="96023"/>
                  <a:pt x="77404" y="135883"/>
                  <a:pt x="112958" y="161281"/>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26"/>
          <p:cNvPicPr preferRelativeResize="0"/>
          <p:nvPr/>
        </p:nvPicPr>
        <p:blipFill rotWithShape="1">
          <a:blip r:embed="rId3">
            <a:alphaModFix/>
          </a:blip>
          <a:srcRect l="15605" r="16306" b="16971"/>
          <a:stretch/>
        </p:blipFill>
        <p:spPr>
          <a:xfrm>
            <a:off x="7784632" y="3378482"/>
            <a:ext cx="548700" cy="750706"/>
          </a:xfrm>
          <a:prstGeom prst="rect">
            <a:avLst/>
          </a:prstGeom>
          <a:noFill/>
          <a:ln>
            <a:noFill/>
          </a:ln>
        </p:spPr>
      </p:pic>
      <p:cxnSp>
        <p:nvCxnSpPr>
          <p:cNvPr id="226" name="Google Shape;226;p26"/>
          <p:cNvCxnSpPr/>
          <p:nvPr/>
        </p:nvCxnSpPr>
        <p:spPr>
          <a:xfrm rot="10800000">
            <a:off x="7620425" y="2547252"/>
            <a:ext cx="338700" cy="741323"/>
          </a:xfrm>
          <a:prstGeom prst="straightConnector1">
            <a:avLst/>
          </a:prstGeom>
          <a:noFill/>
          <a:ln w="19050" cap="flat" cmpd="sng">
            <a:solidFill>
              <a:schemeClr val="dk1"/>
            </a:solidFill>
            <a:prstDash val="solid"/>
            <a:round/>
            <a:headEnd type="triangle" w="med" len="med"/>
            <a:tailEnd type="triangle" w="med" len="med"/>
          </a:ln>
        </p:spPr>
      </p:cxnSp>
      <p:sp>
        <p:nvSpPr>
          <p:cNvPr id="229" name="Google Shape;229;p26"/>
          <p:cNvSpPr txBox="1">
            <a:spLocks noGrp="1"/>
          </p:cNvSpPr>
          <p:nvPr>
            <p:ph type="body" idx="1"/>
          </p:nvPr>
        </p:nvSpPr>
        <p:spPr>
          <a:xfrm>
            <a:off x="550225" y="1152475"/>
            <a:ext cx="5430272"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dirty="0"/>
              <a:t>Problem #1: </a:t>
            </a:r>
            <a:r>
              <a:rPr lang="en-GB" dirty="0"/>
              <a:t>key management</a:t>
            </a:r>
            <a:endParaRPr dirty="0">
              <a:solidFill>
                <a:schemeClr val="accent1"/>
              </a:solidFill>
            </a:endParaRPr>
          </a:p>
          <a:p>
            <a:pPr marL="457200" lvl="0" indent="-342900" algn="l" rtl="0">
              <a:spcBef>
                <a:spcPts val="1200"/>
              </a:spcBef>
              <a:spcAft>
                <a:spcPts val="0"/>
              </a:spcAft>
              <a:buClr>
                <a:schemeClr val="dk1"/>
              </a:buClr>
              <a:buSzPts val="1800"/>
              <a:buChar char="●"/>
            </a:pPr>
            <a:r>
              <a:rPr lang="en-GB" dirty="0">
                <a:solidFill>
                  <a:srgbClr val="2B2B2B"/>
                </a:solidFill>
              </a:rPr>
              <a:t>Want:</a:t>
            </a:r>
            <a:r>
              <a:rPr lang="en-GB" dirty="0"/>
              <a:t> data available from any device</a:t>
            </a:r>
            <a:endParaRPr dirty="0"/>
          </a:p>
          <a:p>
            <a:pPr lvl="0">
              <a:buClr>
                <a:schemeClr val="dk1"/>
              </a:buClr>
            </a:pPr>
            <a:r>
              <a:rPr lang="en-GB" dirty="0">
                <a:solidFill>
                  <a:schemeClr val="accent1"/>
                </a:solidFill>
              </a:rPr>
              <a:t>Challenge:</a:t>
            </a:r>
            <a:r>
              <a:rPr lang="en-GB" dirty="0"/>
              <a:t> transfer via untrusted provider</a:t>
            </a:r>
            <a:endParaRPr lang="en-GB" dirty="0">
              <a:solidFill>
                <a:srgbClr val="2B2B2B"/>
              </a:solidFill>
            </a:endParaRPr>
          </a:p>
          <a:p>
            <a:pPr lvl="0">
              <a:spcBef>
                <a:spcPts val="1000"/>
              </a:spcBef>
              <a:buClr>
                <a:schemeClr val="dk1"/>
              </a:buClr>
            </a:pPr>
            <a:r>
              <a:rPr lang="en-GB" dirty="0"/>
              <a:t>Solution: </a:t>
            </a:r>
            <a:r>
              <a:rPr lang="en-US" dirty="0"/>
              <a:t>encrypt the keys</a:t>
            </a:r>
            <a:endParaRPr dirty="0"/>
          </a:p>
          <a:p>
            <a:pPr marL="0" lvl="0" indent="0" algn="l" rtl="0">
              <a:spcBef>
                <a:spcPts val="1200"/>
              </a:spcBef>
              <a:spcAft>
                <a:spcPts val="1200"/>
              </a:spcAft>
              <a:buNone/>
            </a:pPr>
            <a:endParaRPr dirty="0"/>
          </a:p>
        </p:txBody>
      </p:sp>
      <p:sp>
        <p:nvSpPr>
          <p:cNvPr id="230" name="Google Shape;23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000"/>
              <a:buFont typeface="Arial"/>
              <a:buNone/>
            </a:pPr>
            <a:r>
              <a:rPr lang="en-GB" sz="2750" dirty="0"/>
              <a:t>Client-side encryption:</a:t>
            </a:r>
            <a:r>
              <a:rPr lang="en-GB" sz="2750" dirty="0">
                <a:solidFill>
                  <a:schemeClr val="dk2"/>
                </a:solidFill>
              </a:rPr>
              <a:t> </a:t>
            </a:r>
            <a:r>
              <a:rPr lang="en-GB" sz="2750" dirty="0">
                <a:solidFill>
                  <a:schemeClr val="accent1"/>
                </a:solidFill>
              </a:rPr>
              <a:t>How hard can it be?</a:t>
            </a:r>
            <a:endParaRPr sz="2750" dirty="0"/>
          </a:p>
          <a:p>
            <a:pPr marL="0" lvl="0" indent="0" algn="l" rtl="0">
              <a:spcBef>
                <a:spcPts val="0"/>
              </a:spcBef>
              <a:spcAft>
                <a:spcPts val="0"/>
              </a:spcAft>
              <a:buNone/>
            </a:pPr>
            <a:endParaRPr dirty="0">
              <a:solidFill>
                <a:schemeClr val="accent1"/>
              </a:solidFill>
            </a:endParaRPr>
          </a:p>
        </p:txBody>
      </p:sp>
      <p:sp>
        <p:nvSpPr>
          <p:cNvPr id="231" name="Google Shape;23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pic>
        <p:nvPicPr>
          <p:cNvPr id="232" name="Google Shape;232;p26"/>
          <p:cNvPicPr preferRelativeResize="0"/>
          <p:nvPr/>
        </p:nvPicPr>
        <p:blipFill rotWithShape="1">
          <a:blip r:embed="rId4">
            <a:alphaModFix/>
          </a:blip>
          <a:srcRect l="8329" r="9358" b="26508"/>
          <a:stretch/>
        </p:blipFill>
        <p:spPr>
          <a:xfrm>
            <a:off x="5930207" y="3126748"/>
            <a:ext cx="1431950" cy="1278525"/>
          </a:xfrm>
          <a:prstGeom prst="rect">
            <a:avLst/>
          </a:prstGeom>
          <a:noFill/>
          <a:ln>
            <a:noFill/>
          </a:ln>
        </p:spPr>
      </p:pic>
      <p:pic>
        <p:nvPicPr>
          <p:cNvPr id="233" name="Google Shape;233;p26"/>
          <p:cNvPicPr preferRelativeResize="0"/>
          <p:nvPr/>
        </p:nvPicPr>
        <p:blipFill rotWithShape="1">
          <a:blip r:embed="rId5">
            <a:alphaModFix/>
          </a:blip>
          <a:srcRect l="1170" r="-1169" b="22684"/>
          <a:stretch/>
        </p:blipFill>
        <p:spPr>
          <a:xfrm>
            <a:off x="6280757" y="1009683"/>
            <a:ext cx="2128100" cy="1645425"/>
          </a:xfrm>
          <a:prstGeom prst="rect">
            <a:avLst/>
          </a:prstGeom>
          <a:noFill/>
          <a:ln>
            <a:noFill/>
          </a:ln>
        </p:spPr>
      </p:pic>
      <p:cxnSp>
        <p:nvCxnSpPr>
          <p:cNvPr id="234" name="Google Shape;234;p26"/>
          <p:cNvCxnSpPr/>
          <p:nvPr/>
        </p:nvCxnSpPr>
        <p:spPr>
          <a:xfrm rot="10800000" flipH="1">
            <a:off x="6692411" y="2545226"/>
            <a:ext cx="272700" cy="752367"/>
          </a:xfrm>
          <a:prstGeom prst="straightConnector1">
            <a:avLst/>
          </a:prstGeom>
          <a:noFill/>
          <a:ln w="19050" cap="flat" cmpd="sng">
            <a:solidFill>
              <a:schemeClr val="dk1"/>
            </a:solidFill>
            <a:prstDash val="solid"/>
            <a:round/>
            <a:headEnd type="triangle" w="med" len="med"/>
            <a:tailEnd type="triangle" w="med" len="med"/>
          </a:ln>
        </p:spPr>
      </p:cxnSp>
      <p:sp>
        <p:nvSpPr>
          <p:cNvPr id="237" name="Google Shape;237;p26"/>
          <p:cNvSpPr txBox="1"/>
          <p:nvPr/>
        </p:nvSpPr>
        <p:spPr>
          <a:xfrm>
            <a:off x="4989164" y="2732451"/>
            <a:ext cx="1542131"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dirty="0">
                <a:latin typeface="Montserrat"/>
                <a:ea typeface="Montserrat"/>
                <a:cs typeface="Montserrat"/>
                <a:sym typeface="Montserrat"/>
              </a:rPr>
              <a:t>Files encrypted by the user</a:t>
            </a:r>
            <a:endParaRPr sz="1200" dirty="0">
              <a:latin typeface="Montserrat"/>
              <a:ea typeface="Montserrat"/>
              <a:cs typeface="Montserrat"/>
              <a:sym typeface="Montserrat"/>
            </a:endParaRPr>
          </a:p>
        </p:txBody>
      </p:sp>
      <p:pic>
        <p:nvPicPr>
          <p:cNvPr id="238" name="Google Shape;238;p26"/>
          <p:cNvPicPr preferRelativeResize="0"/>
          <p:nvPr/>
        </p:nvPicPr>
        <p:blipFill rotWithShape="1">
          <a:blip r:embed="rId6">
            <a:alphaModFix/>
            <a:duotone>
              <a:schemeClr val="accent3">
                <a:shade val="45000"/>
                <a:satMod val="135000"/>
              </a:schemeClr>
              <a:prstClr val="white"/>
            </a:duotone>
          </a:blip>
          <a:srcRect l="22784" t="10015" r="21452" b="29249"/>
          <a:stretch/>
        </p:blipFill>
        <p:spPr>
          <a:xfrm rot="-2699915">
            <a:off x="6092338" y="3148784"/>
            <a:ext cx="351164" cy="382478"/>
          </a:xfrm>
          <a:prstGeom prst="rect">
            <a:avLst/>
          </a:prstGeom>
          <a:noFill/>
          <a:ln>
            <a:noFill/>
          </a:ln>
        </p:spPr>
      </p:pic>
      <p:pic>
        <p:nvPicPr>
          <p:cNvPr id="6" name="Google Shape;254;p27">
            <a:extLst>
              <a:ext uri="{FF2B5EF4-FFF2-40B4-BE49-F238E27FC236}">
                <a16:creationId xmlns:a16="http://schemas.microsoft.com/office/drawing/2014/main" id="{51256460-B6F3-C2B0-44D4-2C57C9B512E6}"/>
              </a:ext>
            </a:extLst>
          </p:cNvPr>
          <p:cNvPicPr preferRelativeResize="0"/>
          <p:nvPr/>
        </p:nvPicPr>
        <p:blipFill rotWithShape="1">
          <a:blip r:embed="rId7">
            <a:alphaModFix/>
            <a:duotone>
              <a:schemeClr val="accent3">
                <a:shade val="45000"/>
                <a:satMod val="135000"/>
              </a:schemeClr>
              <a:prstClr val="white"/>
            </a:duotone>
          </a:blip>
          <a:srcRect l="18181" r="16908" b="23348"/>
          <a:stretch/>
        </p:blipFill>
        <p:spPr>
          <a:xfrm>
            <a:off x="8002773" y="1169876"/>
            <a:ext cx="531183" cy="655400"/>
          </a:xfrm>
          <a:prstGeom prst="rect">
            <a:avLst/>
          </a:prstGeom>
          <a:noFill/>
          <a:ln>
            <a:noFill/>
          </a:ln>
        </p:spPr>
      </p:pic>
      <p:pic>
        <p:nvPicPr>
          <p:cNvPr id="8" name="Graphic 7" descr="Lock with solid fill">
            <a:extLst>
              <a:ext uri="{FF2B5EF4-FFF2-40B4-BE49-F238E27FC236}">
                <a16:creationId xmlns:a16="http://schemas.microsoft.com/office/drawing/2014/main" id="{4761FF5E-7616-C52D-9C2D-545178F86B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12070" y="3156081"/>
            <a:ext cx="387795" cy="387795"/>
          </a:xfrm>
          <a:prstGeom prst="rect">
            <a:avLst/>
          </a:prstGeom>
        </p:spPr>
      </p:pic>
      <p:pic>
        <p:nvPicPr>
          <p:cNvPr id="11" name="Graphic 10" descr="Old Key with solid fill">
            <a:extLst>
              <a:ext uri="{FF2B5EF4-FFF2-40B4-BE49-F238E27FC236}">
                <a16:creationId xmlns:a16="http://schemas.microsoft.com/office/drawing/2014/main" id="{6173D7A8-7701-273F-8C59-9D086D9729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75095" y="3561168"/>
            <a:ext cx="387795" cy="387795"/>
          </a:xfrm>
          <a:prstGeom prst="rect">
            <a:avLst/>
          </a:prstGeom>
        </p:spPr>
      </p:pic>
      <p:sp>
        <p:nvSpPr>
          <p:cNvPr id="12" name="TextBox 11">
            <a:extLst>
              <a:ext uri="{FF2B5EF4-FFF2-40B4-BE49-F238E27FC236}">
                <a16:creationId xmlns:a16="http://schemas.microsoft.com/office/drawing/2014/main" id="{B06922AD-8486-81B1-5FCF-79268BF2D61B}"/>
              </a:ext>
            </a:extLst>
          </p:cNvPr>
          <p:cNvSpPr txBox="1"/>
          <p:nvPr/>
        </p:nvSpPr>
        <p:spPr>
          <a:xfrm>
            <a:off x="7010314" y="4320201"/>
            <a:ext cx="482824" cy="307777"/>
          </a:xfrm>
          <a:prstGeom prst="rect">
            <a:avLst/>
          </a:prstGeom>
          <a:noFill/>
        </p:spPr>
        <p:txBody>
          <a:bodyPr wrap="none" rtlCol="0">
            <a:spAutoFit/>
          </a:bodyPr>
          <a:lstStyle/>
          <a:p>
            <a:r>
              <a:rPr lang="en-US" dirty="0"/>
              <a:t>???</a:t>
            </a:r>
          </a:p>
        </p:txBody>
      </p:sp>
      <p:pic>
        <p:nvPicPr>
          <p:cNvPr id="2" name="Picture 1">
            <a:extLst>
              <a:ext uri="{FF2B5EF4-FFF2-40B4-BE49-F238E27FC236}">
                <a16:creationId xmlns:a16="http://schemas.microsoft.com/office/drawing/2014/main" id="{3BDA6286-46E2-F586-B7B0-22D497591C76}"/>
              </a:ext>
            </a:extLst>
          </p:cNvPr>
          <p:cNvPicPr>
            <a:picLocks noChangeAspect="1"/>
          </p:cNvPicPr>
          <p:nvPr/>
        </p:nvPicPr>
        <p:blipFill rotWithShape="1">
          <a:blip r:embed="rId12"/>
          <a:srcRect l="32950" t="12234" r="32543" b="10367"/>
          <a:stretch/>
        </p:blipFill>
        <p:spPr>
          <a:xfrm flipH="1">
            <a:off x="7271535" y="3834830"/>
            <a:ext cx="917081" cy="1153173"/>
          </a:xfrm>
          <a:prstGeom prst="rect">
            <a:avLst/>
          </a:prstGeom>
        </p:spPr>
      </p:pic>
      <p:sp>
        <p:nvSpPr>
          <p:cNvPr id="3" name="Thought Bubble: Cloud 2">
            <a:extLst>
              <a:ext uri="{FF2B5EF4-FFF2-40B4-BE49-F238E27FC236}">
                <a16:creationId xmlns:a16="http://schemas.microsoft.com/office/drawing/2014/main" id="{D94431F1-D479-BFEE-C594-C221C7B6DFF5}"/>
              </a:ext>
            </a:extLst>
          </p:cNvPr>
          <p:cNvSpPr/>
          <p:nvPr/>
        </p:nvSpPr>
        <p:spPr>
          <a:xfrm rot="177316">
            <a:off x="8160187" y="3458148"/>
            <a:ext cx="785444" cy="615724"/>
          </a:xfrm>
          <a:prstGeom prst="cloudCallout">
            <a:avLst>
              <a:gd name="adj1" fmla="val -87975"/>
              <a:gd name="adj2" fmla="val 36543"/>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Graphic 9" descr="Old Key with solid fill">
            <a:extLst>
              <a:ext uri="{FF2B5EF4-FFF2-40B4-BE49-F238E27FC236}">
                <a16:creationId xmlns:a16="http://schemas.microsoft.com/office/drawing/2014/main" id="{44D10286-6513-0838-8A76-5B278FC9D5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59013" y="3559937"/>
            <a:ext cx="387795" cy="387795"/>
          </a:xfrm>
          <a:prstGeom prst="rect">
            <a:avLst/>
          </a:prstGeom>
        </p:spPr>
      </p:pic>
      <p:sp>
        <p:nvSpPr>
          <p:cNvPr id="13" name="Arc 12">
            <a:extLst>
              <a:ext uri="{FF2B5EF4-FFF2-40B4-BE49-F238E27FC236}">
                <a16:creationId xmlns:a16="http://schemas.microsoft.com/office/drawing/2014/main" id="{C9CB74AF-1DE9-EFDF-593A-B15916ED232D}"/>
              </a:ext>
            </a:extLst>
          </p:cNvPr>
          <p:cNvSpPr/>
          <p:nvPr/>
        </p:nvSpPr>
        <p:spPr>
          <a:xfrm rot="7780307">
            <a:off x="5117271" y="618304"/>
            <a:ext cx="3424624" cy="4214591"/>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9">
                                            <p:txEl>
                                              <p:pRg st="2" end="2"/>
                                            </p:txEl>
                                          </p:spTgt>
                                        </p:tgtEl>
                                        <p:attrNameLst>
                                          <p:attrName>style.visibility</p:attrName>
                                        </p:attrNameLst>
                                      </p:cBhvr>
                                      <p:to>
                                        <p:strVal val="visible"/>
                                      </p:to>
                                    </p:set>
                                  </p:childTnLst>
                                </p:cTn>
                              </p:par>
                              <p:par>
                                <p:cTn id="33" presetID="44" presetClass="path" presetSubtype="0" accel="50000" decel="50000" fill="hold" nodeType="withEffect">
                                  <p:stCondLst>
                                    <p:cond delay="0"/>
                                  </p:stCondLst>
                                  <p:childTnLst>
                                    <p:animMotion origin="layout" path="M 3.33333E-6 -4.07407E-6 L 0.06267 -0.16265 C 0.07586 -0.19907 0.09548 -0.21882 0.11597 -0.21882 C 0.13941 -0.21882 0.15816 -0.19907 0.17135 -0.16265 L 0.2342 -4.07407E-6 " pathEditMode="relative" rAng="0" ptsTypes="AAAAA">
                                      <p:cBhvr>
                                        <p:cTn id="34" dur="2000" fill="hold"/>
                                        <p:tgtEl>
                                          <p:spTgt spid="238"/>
                                        </p:tgtEl>
                                        <p:attrNameLst>
                                          <p:attrName>ppt_x</p:attrName>
                                          <p:attrName>ppt_y</p:attrName>
                                        </p:attrNameLst>
                                      </p:cBhvr>
                                      <p:rCtr x="11701" y="-10957"/>
                                    </p:animMotion>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9">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1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29" grpId="0" uiExpand="1" build="p"/>
      <p:bldP spid="237" grpId="0"/>
      <p:bldP spid="12" grpId="0"/>
      <p:bldP spid="12" grpId="1"/>
      <p:bldP spid="3" grpId="0"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4" name="Freeform: Shape 33">
            <a:extLst>
              <a:ext uri="{FF2B5EF4-FFF2-40B4-BE49-F238E27FC236}">
                <a16:creationId xmlns:a16="http://schemas.microsoft.com/office/drawing/2014/main" id="{75752C57-F2B0-699B-D6FF-82BECE75483C}"/>
              </a:ext>
            </a:extLst>
          </p:cNvPr>
          <p:cNvSpPr/>
          <p:nvPr/>
        </p:nvSpPr>
        <p:spPr>
          <a:xfrm rot="19490014">
            <a:off x="6607763" y="1295791"/>
            <a:ext cx="124333" cy="149675"/>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Freeform: Shape 34">
            <a:extLst>
              <a:ext uri="{FF2B5EF4-FFF2-40B4-BE49-F238E27FC236}">
                <a16:creationId xmlns:a16="http://schemas.microsoft.com/office/drawing/2014/main" id="{7BABABF0-B94D-55A6-84CE-7EE11F71E8F8}"/>
              </a:ext>
            </a:extLst>
          </p:cNvPr>
          <p:cNvSpPr/>
          <p:nvPr/>
        </p:nvSpPr>
        <p:spPr>
          <a:xfrm rot="12447697">
            <a:off x="7676899" y="1292839"/>
            <a:ext cx="124254" cy="177409"/>
          </a:xfrm>
          <a:custGeom>
            <a:avLst/>
            <a:gdLst>
              <a:gd name="connsiteX0" fmla="*/ 112958 w 112958"/>
              <a:gd name="connsiteY0" fmla="*/ 161281 h 161281"/>
              <a:gd name="connsiteX1" fmla="*/ 0 w 112958"/>
              <a:gd name="connsiteY1" fmla="*/ 53693 h 161281"/>
              <a:gd name="connsiteX2" fmla="*/ 8877 w 112958"/>
              <a:gd name="connsiteY2" fmla="*/ 11815 h 161281"/>
              <a:gd name="connsiteX3" fmla="*/ 17240 w 112958"/>
              <a:gd name="connsiteY3" fmla="*/ 0 h 161281"/>
              <a:gd name="connsiteX4" fmla="*/ 31989 w 112958"/>
              <a:gd name="connsiteY4" fmla="*/ 5554 h 161281"/>
              <a:gd name="connsiteX5" fmla="*/ 68631 w 112958"/>
              <a:gd name="connsiteY5" fmla="*/ 4665 h 161281"/>
              <a:gd name="connsiteX6" fmla="*/ 56479 w 112958"/>
              <a:gd name="connsiteY6" fmla="*/ 53693 h 161281"/>
              <a:gd name="connsiteX7" fmla="*/ 112958 w 112958"/>
              <a:gd name="connsiteY7" fmla="*/ 161281 h 1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58" h="161281">
                <a:moveTo>
                  <a:pt x="112958" y="161281"/>
                </a:moveTo>
                <a:cubicBezTo>
                  <a:pt x="50573" y="161281"/>
                  <a:pt x="0" y="113112"/>
                  <a:pt x="0" y="53693"/>
                </a:cubicBezTo>
                <a:cubicBezTo>
                  <a:pt x="0" y="38838"/>
                  <a:pt x="3161" y="24687"/>
                  <a:pt x="8877" y="11815"/>
                </a:cubicBezTo>
                <a:lnTo>
                  <a:pt x="17240" y="0"/>
                </a:lnTo>
                <a:lnTo>
                  <a:pt x="31989" y="5554"/>
                </a:lnTo>
                <a:lnTo>
                  <a:pt x="68631" y="4665"/>
                </a:lnTo>
                <a:lnTo>
                  <a:pt x="56479" y="53693"/>
                </a:lnTo>
                <a:cubicBezTo>
                  <a:pt x="56479" y="96023"/>
                  <a:pt x="77404" y="135883"/>
                  <a:pt x="112958" y="161281"/>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71;p28">
            <a:extLst>
              <a:ext uri="{FF2B5EF4-FFF2-40B4-BE49-F238E27FC236}">
                <a16:creationId xmlns:a16="http://schemas.microsoft.com/office/drawing/2014/main" id="{F2006B03-58F1-16C5-7F02-D6950CB87504}"/>
              </a:ext>
            </a:extLst>
          </p:cNvPr>
          <p:cNvGrpSpPr/>
          <p:nvPr/>
        </p:nvGrpSpPr>
        <p:grpSpPr>
          <a:xfrm>
            <a:off x="6239113" y="1512652"/>
            <a:ext cx="1851846" cy="2541517"/>
            <a:chOff x="6239113" y="1512652"/>
            <a:chExt cx="1851846" cy="2541517"/>
          </a:xfrm>
        </p:grpSpPr>
        <p:pic>
          <p:nvPicPr>
            <p:cNvPr id="3" name="Google Shape;272;p28">
              <a:extLst>
                <a:ext uri="{FF2B5EF4-FFF2-40B4-BE49-F238E27FC236}">
                  <a16:creationId xmlns:a16="http://schemas.microsoft.com/office/drawing/2014/main" id="{62D2C5EC-9F3C-6405-ACE1-24194DF784C6}"/>
                </a:ext>
              </a:extLst>
            </p:cNvPr>
            <p:cNvPicPr preferRelativeResize="0"/>
            <p:nvPr/>
          </p:nvPicPr>
          <p:blipFill rotWithShape="1">
            <a:blip r:embed="rId3">
              <a:alphaModFix/>
            </a:blip>
            <a:srcRect t="29621" b="38424"/>
            <a:stretch/>
          </p:blipFill>
          <p:spPr>
            <a:xfrm>
              <a:off x="6835844" y="1512652"/>
              <a:ext cx="995811" cy="312060"/>
            </a:xfrm>
            <a:prstGeom prst="rect">
              <a:avLst/>
            </a:prstGeom>
            <a:noFill/>
            <a:ln>
              <a:noFill/>
            </a:ln>
          </p:spPr>
        </p:pic>
        <p:cxnSp>
          <p:nvCxnSpPr>
            <p:cNvPr id="4" name="Google Shape;273;p28">
              <a:extLst>
                <a:ext uri="{FF2B5EF4-FFF2-40B4-BE49-F238E27FC236}">
                  <a16:creationId xmlns:a16="http://schemas.microsoft.com/office/drawing/2014/main" id="{4C1FE3F1-0E47-2CDE-7A84-D4F8F9B85D8F}"/>
                </a:ext>
              </a:extLst>
            </p:cNvPr>
            <p:cNvCxnSpPr/>
            <p:nvPr/>
          </p:nvCxnSpPr>
          <p:spPr>
            <a:xfrm flipH="1">
              <a:off x="7342876" y="1824844"/>
              <a:ext cx="600" cy="270000"/>
            </a:xfrm>
            <a:prstGeom prst="straightConnector1">
              <a:avLst/>
            </a:prstGeom>
            <a:noFill/>
            <a:ln w="19050" cap="flat" cmpd="sng">
              <a:solidFill>
                <a:schemeClr val="dk1"/>
              </a:solidFill>
              <a:prstDash val="solid"/>
              <a:round/>
              <a:headEnd type="none" w="med" len="med"/>
              <a:tailEnd type="triangle" w="med" len="med"/>
            </a:ln>
          </p:spPr>
        </p:cxnSp>
        <p:cxnSp>
          <p:nvCxnSpPr>
            <p:cNvPr id="5" name="Google Shape;274;p28">
              <a:extLst>
                <a:ext uri="{FF2B5EF4-FFF2-40B4-BE49-F238E27FC236}">
                  <a16:creationId xmlns:a16="http://schemas.microsoft.com/office/drawing/2014/main" id="{0CDFA6C8-D4A2-56A6-2FF6-24C2838F91E3}"/>
                </a:ext>
              </a:extLst>
            </p:cNvPr>
            <p:cNvCxnSpPr/>
            <p:nvPr/>
          </p:nvCxnSpPr>
          <p:spPr>
            <a:xfrm flipH="1">
              <a:off x="7342876" y="1824844"/>
              <a:ext cx="600" cy="270000"/>
            </a:xfrm>
            <a:prstGeom prst="straightConnector1">
              <a:avLst/>
            </a:prstGeom>
            <a:noFill/>
            <a:ln w="19050" cap="flat" cmpd="sng">
              <a:solidFill>
                <a:schemeClr val="dk1"/>
              </a:solidFill>
              <a:prstDash val="solid"/>
              <a:round/>
              <a:headEnd type="none" w="med" len="med"/>
              <a:tailEnd type="triangle" w="med" len="med"/>
            </a:ln>
          </p:spPr>
        </p:cxnSp>
        <p:pic>
          <p:nvPicPr>
            <p:cNvPr id="7" name="Google Shape;275;p28">
              <a:extLst>
                <a:ext uri="{FF2B5EF4-FFF2-40B4-BE49-F238E27FC236}">
                  <a16:creationId xmlns:a16="http://schemas.microsoft.com/office/drawing/2014/main" id="{B80F0716-4CBF-24A2-0BE5-6F50288F3E38}"/>
                </a:ext>
              </a:extLst>
            </p:cNvPr>
            <p:cNvPicPr preferRelativeResize="0"/>
            <p:nvPr/>
          </p:nvPicPr>
          <p:blipFill>
            <a:blip r:embed="rId4">
              <a:alphaModFix/>
            </a:blip>
            <a:stretch>
              <a:fillRect/>
            </a:stretch>
          </p:blipFill>
          <p:spPr>
            <a:xfrm rot="-2415279" flipH="1">
              <a:off x="7161198" y="2095395"/>
              <a:ext cx="386157" cy="385064"/>
            </a:xfrm>
            <a:prstGeom prst="rect">
              <a:avLst/>
            </a:prstGeom>
            <a:noFill/>
            <a:ln>
              <a:noFill/>
            </a:ln>
          </p:spPr>
        </p:pic>
        <p:cxnSp>
          <p:nvCxnSpPr>
            <p:cNvPr id="9" name="Google Shape;276;p28">
              <a:extLst>
                <a:ext uri="{FF2B5EF4-FFF2-40B4-BE49-F238E27FC236}">
                  <a16:creationId xmlns:a16="http://schemas.microsoft.com/office/drawing/2014/main" id="{2F1CC5AB-A0BE-F561-8E1F-478141115F3B}"/>
                </a:ext>
              </a:extLst>
            </p:cNvPr>
            <p:cNvCxnSpPr/>
            <p:nvPr/>
          </p:nvCxnSpPr>
          <p:spPr>
            <a:xfrm flipH="1">
              <a:off x="6903671" y="2557219"/>
              <a:ext cx="600" cy="270000"/>
            </a:xfrm>
            <a:prstGeom prst="straightConnector1">
              <a:avLst/>
            </a:prstGeom>
            <a:noFill/>
            <a:ln w="19050" cap="flat" cmpd="sng">
              <a:solidFill>
                <a:schemeClr val="dk1"/>
              </a:solidFill>
              <a:prstDash val="solid"/>
              <a:round/>
              <a:headEnd type="none" w="med" len="med"/>
              <a:tailEnd type="triangle" w="med" len="med"/>
            </a:ln>
          </p:spPr>
        </p:cxnSp>
        <p:cxnSp>
          <p:nvCxnSpPr>
            <p:cNvPr id="13" name="Google Shape;277;p28">
              <a:extLst>
                <a:ext uri="{FF2B5EF4-FFF2-40B4-BE49-F238E27FC236}">
                  <a16:creationId xmlns:a16="http://schemas.microsoft.com/office/drawing/2014/main" id="{A78D369F-C90C-0E81-78CA-2CE7792C04FA}"/>
                </a:ext>
              </a:extLst>
            </p:cNvPr>
            <p:cNvCxnSpPr/>
            <p:nvPr/>
          </p:nvCxnSpPr>
          <p:spPr>
            <a:xfrm flipH="1">
              <a:off x="7783291" y="2557219"/>
              <a:ext cx="600" cy="270000"/>
            </a:xfrm>
            <a:prstGeom prst="straightConnector1">
              <a:avLst/>
            </a:prstGeom>
            <a:noFill/>
            <a:ln w="19050" cap="flat" cmpd="sng">
              <a:solidFill>
                <a:schemeClr val="dk1"/>
              </a:solidFill>
              <a:prstDash val="solid"/>
              <a:round/>
              <a:headEnd type="none" w="med" len="med"/>
              <a:tailEnd type="triangle" w="med" len="med"/>
            </a:ln>
          </p:spPr>
        </p:cxnSp>
        <p:cxnSp>
          <p:nvCxnSpPr>
            <p:cNvPr id="14" name="Google Shape;278;p28">
              <a:extLst>
                <a:ext uri="{FF2B5EF4-FFF2-40B4-BE49-F238E27FC236}">
                  <a16:creationId xmlns:a16="http://schemas.microsoft.com/office/drawing/2014/main" id="{3DDF6B46-B457-E260-97FD-5F741EBEADE7}"/>
                </a:ext>
              </a:extLst>
            </p:cNvPr>
            <p:cNvCxnSpPr/>
            <p:nvPr/>
          </p:nvCxnSpPr>
          <p:spPr>
            <a:xfrm rot="10800000">
              <a:off x="6897375" y="2561375"/>
              <a:ext cx="445500" cy="0"/>
            </a:xfrm>
            <a:prstGeom prst="straightConnector1">
              <a:avLst/>
            </a:prstGeom>
            <a:noFill/>
            <a:ln w="19050" cap="flat" cmpd="sng">
              <a:solidFill>
                <a:schemeClr val="dk1"/>
              </a:solidFill>
              <a:prstDash val="solid"/>
              <a:round/>
              <a:headEnd type="none" w="med" len="med"/>
              <a:tailEnd type="none" w="med" len="med"/>
            </a:ln>
          </p:spPr>
        </p:cxnSp>
        <p:cxnSp>
          <p:nvCxnSpPr>
            <p:cNvPr id="15" name="Google Shape;279;p28">
              <a:extLst>
                <a:ext uri="{FF2B5EF4-FFF2-40B4-BE49-F238E27FC236}">
                  <a16:creationId xmlns:a16="http://schemas.microsoft.com/office/drawing/2014/main" id="{00551111-DBB2-8075-1D16-189697F6BCF4}"/>
                </a:ext>
              </a:extLst>
            </p:cNvPr>
            <p:cNvCxnSpPr/>
            <p:nvPr/>
          </p:nvCxnSpPr>
          <p:spPr>
            <a:xfrm>
              <a:off x="7335925" y="2436025"/>
              <a:ext cx="0" cy="125400"/>
            </a:xfrm>
            <a:prstGeom prst="straightConnector1">
              <a:avLst/>
            </a:prstGeom>
            <a:noFill/>
            <a:ln w="19050" cap="flat" cmpd="sng">
              <a:solidFill>
                <a:schemeClr val="dk1"/>
              </a:solidFill>
              <a:prstDash val="solid"/>
              <a:round/>
              <a:headEnd type="none" w="med" len="med"/>
              <a:tailEnd type="none" w="med" len="med"/>
            </a:ln>
          </p:spPr>
        </p:cxnSp>
        <p:pic>
          <p:nvPicPr>
            <p:cNvPr id="16" name="Google Shape;280;p28">
              <a:extLst>
                <a:ext uri="{FF2B5EF4-FFF2-40B4-BE49-F238E27FC236}">
                  <a16:creationId xmlns:a16="http://schemas.microsoft.com/office/drawing/2014/main" id="{4440D7D2-D3E4-53A0-9C70-02DD9CE33A15}"/>
                </a:ext>
              </a:extLst>
            </p:cNvPr>
            <p:cNvPicPr preferRelativeResize="0"/>
            <p:nvPr/>
          </p:nvPicPr>
          <p:blipFill>
            <a:blip r:embed="rId4">
              <a:alphaModFix/>
            </a:blip>
            <a:stretch>
              <a:fillRect/>
            </a:stretch>
          </p:blipFill>
          <p:spPr>
            <a:xfrm rot="-2415279" flipH="1">
              <a:off x="6750318" y="2827920"/>
              <a:ext cx="386157" cy="385064"/>
            </a:xfrm>
            <a:prstGeom prst="rect">
              <a:avLst/>
            </a:prstGeom>
            <a:noFill/>
            <a:ln>
              <a:noFill/>
            </a:ln>
          </p:spPr>
        </p:pic>
        <p:pic>
          <p:nvPicPr>
            <p:cNvPr id="17" name="Google Shape;281;p28">
              <a:extLst>
                <a:ext uri="{FF2B5EF4-FFF2-40B4-BE49-F238E27FC236}">
                  <a16:creationId xmlns:a16="http://schemas.microsoft.com/office/drawing/2014/main" id="{04B964DB-2356-3235-6157-2ACB62D0C020}"/>
                </a:ext>
              </a:extLst>
            </p:cNvPr>
            <p:cNvPicPr preferRelativeResize="0"/>
            <p:nvPr/>
          </p:nvPicPr>
          <p:blipFill>
            <a:blip r:embed="rId4">
              <a:alphaModFix/>
            </a:blip>
            <a:stretch>
              <a:fillRect/>
            </a:stretch>
          </p:blipFill>
          <p:spPr>
            <a:xfrm rot="-2415279" flipH="1">
              <a:off x="7623318" y="2827920"/>
              <a:ext cx="386157" cy="385064"/>
            </a:xfrm>
            <a:prstGeom prst="rect">
              <a:avLst/>
            </a:prstGeom>
            <a:noFill/>
            <a:ln>
              <a:noFill/>
            </a:ln>
          </p:spPr>
        </p:pic>
        <p:cxnSp>
          <p:nvCxnSpPr>
            <p:cNvPr id="18" name="Google Shape;282;p28">
              <a:extLst>
                <a:ext uri="{FF2B5EF4-FFF2-40B4-BE49-F238E27FC236}">
                  <a16:creationId xmlns:a16="http://schemas.microsoft.com/office/drawing/2014/main" id="{2504E692-3DC6-57E0-0796-0A3C30E226DF}"/>
                </a:ext>
              </a:extLst>
            </p:cNvPr>
            <p:cNvCxnSpPr/>
            <p:nvPr/>
          </p:nvCxnSpPr>
          <p:spPr>
            <a:xfrm rot="10800000">
              <a:off x="7340654" y="2561375"/>
              <a:ext cx="445500" cy="0"/>
            </a:xfrm>
            <a:prstGeom prst="straightConnector1">
              <a:avLst/>
            </a:prstGeom>
            <a:noFill/>
            <a:ln w="19050" cap="flat" cmpd="sng">
              <a:solidFill>
                <a:schemeClr val="dk1"/>
              </a:solidFill>
              <a:prstDash val="solid"/>
              <a:round/>
              <a:headEnd type="none" w="med" len="med"/>
              <a:tailEnd type="none" w="med" len="med"/>
            </a:ln>
          </p:spPr>
        </p:cxnSp>
        <p:cxnSp>
          <p:nvCxnSpPr>
            <p:cNvPr id="19" name="Google Shape;283;p28">
              <a:extLst>
                <a:ext uri="{FF2B5EF4-FFF2-40B4-BE49-F238E27FC236}">
                  <a16:creationId xmlns:a16="http://schemas.microsoft.com/office/drawing/2014/main" id="{B1FEC5B8-67E1-9845-EC0D-6C274DD8533A}"/>
                </a:ext>
              </a:extLst>
            </p:cNvPr>
            <p:cNvCxnSpPr/>
            <p:nvPr/>
          </p:nvCxnSpPr>
          <p:spPr>
            <a:xfrm flipH="1">
              <a:off x="7780511" y="3131669"/>
              <a:ext cx="6900" cy="236700"/>
            </a:xfrm>
            <a:prstGeom prst="straightConnector1">
              <a:avLst/>
            </a:prstGeom>
            <a:noFill/>
            <a:ln w="9525" cap="flat" cmpd="sng">
              <a:solidFill>
                <a:schemeClr val="dk1"/>
              </a:solidFill>
              <a:prstDash val="dash"/>
              <a:round/>
              <a:headEnd type="none" w="med" len="med"/>
              <a:tailEnd type="none" w="med" len="med"/>
            </a:ln>
          </p:spPr>
        </p:cxnSp>
        <p:cxnSp>
          <p:nvCxnSpPr>
            <p:cNvPr id="20" name="Google Shape;284;p28">
              <a:extLst>
                <a:ext uri="{FF2B5EF4-FFF2-40B4-BE49-F238E27FC236}">
                  <a16:creationId xmlns:a16="http://schemas.microsoft.com/office/drawing/2014/main" id="{F2035485-651B-5DF8-4F77-323B2CEA3B46}"/>
                </a:ext>
              </a:extLst>
            </p:cNvPr>
            <p:cNvCxnSpPr/>
            <p:nvPr/>
          </p:nvCxnSpPr>
          <p:spPr>
            <a:xfrm flipH="1">
              <a:off x="6473950" y="3243019"/>
              <a:ext cx="600" cy="270000"/>
            </a:xfrm>
            <a:prstGeom prst="straightConnector1">
              <a:avLst/>
            </a:prstGeom>
            <a:noFill/>
            <a:ln w="19050" cap="flat" cmpd="sng">
              <a:solidFill>
                <a:schemeClr val="dk1"/>
              </a:solidFill>
              <a:prstDash val="solid"/>
              <a:round/>
              <a:headEnd type="none" w="med" len="med"/>
              <a:tailEnd type="triangle" w="med" len="med"/>
            </a:ln>
          </p:spPr>
        </p:cxnSp>
        <p:cxnSp>
          <p:nvCxnSpPr>
            <p:cNvPr id="21" name="Google Shape;285;p28">
              <a:extLst>
                <a:ext uri="{FF2B5EF4-FFF2-40B4-BE49-F238E27FC236}">
                  <a16:creationId xmlns:a16="http://schemas.microsoft.com/office/drawing/2014/main" id="{DF0DCC19-1939-2010-EE6D-7E28748BA440}"/>
                </a:ext>
              </a:extLst>
            </p:cNvPr>
            <p:cNvCxnSpPr/>
            <p:nvPr/>
          </p:nvCxnSpPr>
          <p:spPr>
            <a:xfrm flipH="1">
              <a:off x="7353571" y="3243019"/>
              <a:ext cx="600" cy="270000"/>
            </a:xfrm>
            <a:prstGeom prst="straightConnector1">
              <a:avLst/>
            </a:prstGeom>
            <a:noFill/>
            <a:ln w="19050" cap="flat" cmpd="sng">
              <a:solidFill>
                <a:schemeClr val="dk1"/>
              </a:solidFill>
              <a:prstDash val="solid"/>
              <a:round/>
              <a:headEnd type="none" w="med" len="med"/>
              <a:tailEnd type="triangle" w="med" len="med"/>
            </a:ln>
          </p:spPr>
        </p:cxnSp>
        <p:cxnSp>
          <p:nvCxnSpPr>
            <p:cNvPr id="22" name="Google Shape;286;p28">
              <a:extLst>
                <a:ext uri="{FF2B5EF4-FFF2-40B4-BE49-F238E27FC236}">
                  <a16:creationId xmlns:a16="http://schemas.microsoft.com/office/drawing/2014/main" id="{60D9832F-D85C-5E99-42C7-B285647CB4A4}"/>
                </a:ext>
              </a:extLst>
            </p:cNvPr>
            <p:cNvCxnSpPr/>
            <p:nvPr/>
          </p:nvCxnSpPr>
          <p:spPr>
            <a:xfrm rot="10800000">
              <a:off x="6467654" y="3247175"/>
              <a:ext cx="445500" cy="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287;p28">
              <a:extLst>
                <a:ext uri="{FF2B5EF4-FFF2-40B4-BE49-F238E27FC236}">
                  <a16:creationId xmlns:a16="http://schemas.microsoft.com/office/drawing/2014/main" id="{EA78F06F-5119-38EB-34C7-6E20459AAD34}"/>
                </a:ext>
              </a:extLst>
            </p:cNvPr>
            <p:cNvCxnSpPr/>
            <p:nvPr/>
          </p:nvCxnSpPr>
          <p:spPr>
            <a:xfrm>
              <a:off x="6906204" y="3121825"/>
              <a:ext cx="0" cy="125400"/>
            </a:xfrm>
            <a:prstGeom prst="straightConnector1">
              <a:avLst/>
            </a:prstGeom>
            <a:noFill/>
            <a:ln w="19050" cap="flat" cmpd="sng">
              <a:solidFill>
                <a:schemeClr val="dk1"/>
              </a:solidFill>
              <a:prstDash val="solid"/>
              <a:round/>
              <a:headEnd type="none" w="med" len="med"/>
              <a:tailEnd type="none" w="med" len="med"/>
            </a:ln>
          </p:spPr>
        </p:cxnSp>
        <p:pic>
          <p:nvPicPr>
            <p:cNvPr id="24" name="Google Shape;288;p28">
              <a:extLst>
                <a:ext uri="{FF2B5EF4-FFF2-40B4-BE49-F238E27FC236}">
                  <a16:creationId xmlns:a16="http://schemas.microsoft.com/office/drawing/2014/main" id="{0214F735-B424-AB2C-E845-C1ED21F23809}"/>
                </a:ext>
              </a:extLst>
            </p:cNvPr>
            <p:cNvPicPr preferRelativeResize="0"/>
            <p:nvPr/>
          </p:nvPicPr>
          <p:blipFill>
            <a:blip r:embed="rId4">
              <a:alphaModFix/>
            </a:blip>
            <a:stretch>
              <a:fillRect/>
            </a:stretch>
          </p:blipFill>
          <p:spPr>
            <a:xfrm rot="-2415279" flipH="1">
              <a:off x="6320597" y="3513720"/>
              <a:ext cx="386157" cy="385064"/>
            </a:xfrm>
            <a:prstGeom prst="rect">
              <a:avLst/>
            </a:prstGeom>
            <a:noFill/>
            <a:ln>
              <a:noFill/>
            </a:ln>
          </p:spPr>
        </p:pic>
        <p:pic>
          <p:nvPicPr>
            <p:cNvPr id="25" name="Google Shape;289;p28">
              <a:extLst>
                <a:ext uri="{FF2B5EF4-FFF2-40B4-BE49-F238E27FC236}">
                  <a16:creationId xmlns:a16="http://schemas.microsoft.com/office/drawing/2014/main" id="{93FCF25B-1C99-2E5A-243C-425ECDE85D1C}"/>
                </a:ext>
              </a:extLst>
            </p:cNvPr>
            <p:cNvPicPr preferRelativeResize="0"/>
            <p:nvPr/>
          </p:nvPicPr>
          <p:blipFill>
            <a:blip r:embed="rId4">
              <a:alphaModFix/>
            </a:blip>
            <a:stretch>
              <a:fillRect/>
            </a:stretch>
          </p:blipFill>
          <p:spPr>
            <a:xfrm rot="-2415279" flipH="1">
              <a:off x="7193598" y="3513720"/>
              <a:ext cx="386157" cy="385064"/>
            </a:xfrm>
            <a:prstGeom prst="rect">
              <a:avLst/>
            </a:prstGeom>
            <a:noFill/>
            <a:ln>
              <a:noFill/>
            </a:ln>
          </p:spPr>
        </p:pic>
        <p:cxnSp>
          <p:nvCxnSpPr>
            <p:cNvPr id="26" name="Google Shape;290;p28">
              <a:extLst>
                <a:ext uri="{FF2B5EF4-FFF2-40B4-BE49-F238E27FC236}">
                  <a16:creationId xmlns:a16="http://schemas.microsoft.com/office/drawing/2014/main" id="{B1CCDFA4-5DCD-9772-833D-212551245497}"/>
                </a:ext>
              </a:extLst>
            </p:cNvPr>
            <p:cNvCxnSpPr/>
            <p:nvPr/>
          </p:nvCxnSpPr>
          <p:spPr>
            <a:xfrm rot="10800000">
              <a:off x="6910934" y="3247175"/>
              <a:ext cx="445500" cy="0"/>
            </a:xfrm>
            <a:prstGeom prst="straightConnector1">
              <a:avLst/>
            </a:prstGeom>
            <a:noFill/>
            <a:ln w="19050" cap="flat" cmpd="sng">
              <a:solidFill>
                <a:schemeClr val="dk1"/>
              </a:solidFill>
              <a:prstDash val="solid"/>
              <a:round/>
              <a:headEnd type="none" w="med" len="med"/>
              <a:tailEnd type="none" w="med" len="med"/>
            </a:ln>
          </p:spPr>
        </p:cxnSp>
        <p:cxnSp>
          <p:nvCxnSpPr>
            <p:cNvPr id="27" name="Google Shape;291;p28">
              <a:extLst>
                <a:ext uri="{FF2B5EF4-FFF2-40B4-BE49-F238E27FC236}">
                  <a16:creationId xmlns:a16="http://schemas.microsoft.com/office/drawing/2014/main" id="{1701D842-1B8B-7B1C-7C20-4981B57113BB}"/>
                </a:ext>
              </a:extLst>
            </p:cNvPr>
            <p:cNvCxnSpPr/>
            <p:nvPr/>
          </p:nvCxnSpPr>
          <p:spPr>
            <a:xfrm flipH="1">
              <a:off x="7344191" y="3817469"/>
              <a:ext cx="6900" cy="236700"/>
            </a:xfrm>
            <a:prstGeom prst="straightConnector1">
              <a:avLst/>
            </a:prstGeom>
            <a:noFill/>
            <a:ln w="9525" cap="flat" cmpd="sng">
              <a:solidFill>
                <a:schemeClr val="dk1"/>
              </a:solidFill>
              <a:prstDash val="dash"/>
              <a:round/>
              <a:headEnd type="none" w="med" len="med"/>
              <a:tailEnd type="none" w="med" len="med"/>
            </a:ln>
          </p:spPr>
        </p:cxnSp>
        <p:cxnSp>
          <p:nvCxnSpPr>
            <p:cNvPr id="28" name="Google Shape;292;p28">
              <a:extLst>
                <a:ext uri="{FF2B5EF4-FFF2-40B4-BE49-F238E27FC236}">
                  <a16:creationId xmlns:a16="http://schemas.microsoft.com/office/drawing/2014/main" id="{6BF52D83-9BF0-7BC6-F5A2-66304A52B4F8}"/>
                </a:ext>
              </a:extLst>
            </p:cNvPr>
            <p:cNvCxnSpPr/>
            <p:nvPr/>
          </p:nvCxnSpPr>
          <p:spPr>
            <a:xfrm flipH="1">
              <a:off x="6478151" y="3817469"/>
              <a:ext cx="6900" cy="236700"/>
            </a:xfrm>
            <a:prstGeom prst="straightConnector1">
              <a:avLst/>
            </a:prstGeom>
            <a:noFill/>
            <a:ln w="9525" cap="flat" cmpd="sng">
              <a:solidFill>
                <a:schemeClr val="dk1"/>
              </a:solidFill>
              <a:prstDash val="dash"/>
              <a:round/>
              <a:headEnd type="none" w="med" len="med"/>
              <a:tailEnd type="none" w="med" len="med"/>
            </a:ln>
          </p:spPr>
        </p:cxnSp>
      </p:grpSp>
      <p:pic>
        <p:nvPicPr>
          <p:cNvPr id="225" name="Google Shape;225;p26"/>
          <p:cNvPicPr preferRelativeResize="0"/>
          <p:nvPr/>
        </p:nvPicPr>
        <p:blipFill rotWithShape="1">
          <a:blip r:embed="rId5">
            <a:alphaModFix/>
          </a:blip>
          <a:srcRect l="15605" r="16306" b="16971"/>
          <a:stretch/>
        </p:blipFill>
        <p:spPr>
          <a:xfrm>
            <a:off x="7784632" y="3378482"/>
            <a:ext cx="548700" cy="750706"/>
          </a:xfrm>
          <a:prstGeom prst="rect">
            <a:avLst/>
          </a:prstGeom>
          <a:noFill/>
          <a:ln>
            <a:noFill/>
          </a:ln>
        </p:spPr>
      </p:pic>
      <p:sp>
        <p:nvSpPr>
          <p:cNvPr id="229" name="Google Shape;229;p26"/>
          <p:cNvSpPr txBox="1">
            <a:spLocks noGrp="1"/>
          </p:cNvSpPr>
          <p:nvPr>
            <p:ph type="body" idx="1"/>
          </p:nvPr>
        </p:nvSpPr>
        <p:spPr>
          <a:xfrm>
            <a:off x="550224" y="1152475"/>
            <a:ext cx="5949211" cy="3416400"/>
          </a:xfrm>
          <a:prstGeom prst="rect">
            <a:avLst/>
          </a:prstGeom>
        </p:spPr>
        <p:txBody>
          <a:bodyPr spcFirstLastPara="1" wrap="square" lIns="91425" tIns="91425" rIns="91425" bIns="91425" anchor="t" anchorCtr="0">
            <a:normAutofit/>
          </a:bodyPr>
          <a:lstStyle/>
          <a:p>
            <a:pPr marL="0" lvl="0" indent="0">
              <a:buNone/>
            </a:pPr>
            <a:r>
              <a:rPr lang="en-US" b="1" dirty="0"/>
              <a:t>Problem #2: </a:t>
            </a:r>
            <a:r>
              <a:rPr lang="en-US" dirty="0"/>
              <a:t>users are not good key managers</a:t>
            </a:r>
            <a:endParaRPr lang="en-US" dirty="0">
              <a:solidFill>
                <a:schemeClr val="accent1"/>
              </a:solidFill>
            </a:endParaRPr>
          </a:p>
          <a:p>
            <a:pPr lvl="0">
              <a:spcBef>
                <a:spcPts val="1000"/>
              </a:spcBef>
              <a:buClr>
                <a:schemeClr val="dk1"/>
              </a:buClr>
            </a:pPr>
            <a:r>
              <a:rPr lang="en-US" dirty="0"/>
              <a:t>Solution: passwords</a:t>
            </a:r>
          </a:p>
          <a:p>
            <a:pPr marL="0" lvl="0" indent="0" algn="l" rtl="0">
              <a:spcBef>
                <a:spcPts val="1200"/>
              </a:spcBef>
              <a:spcAft>
                <a:spcPts val="1200"/>
              </a:spcAft>
              <a:buNone/>
            </a:pPr>
            <a:endParaRPr dirty="0"/>
          </a:p>
        </p:txBody>
      </p:sp>
      <p:sp>
        <p:nvSpPr>
          <p:cNvPr id="230" name="Google Shape;23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000"/>
              <a:buFont typeface="Arial"/>
              <a:buNone/>
            </a:pPr>
            <a:r>
              <a:rPr lang="en-GB" sz="2750" dirty="0"/>
              <a:t>Client-side encryption:</a:t>
            </a:r>
            <a:r>
              <a:rPr lang="en-GB" sz="2750" dirty="0">
                <a:solidFill>
                  <a:schemeClr val="dk2"/>
                </a:solidFill>
              </a:rPr>
              <a:t> </a:t>
            </a:r>
            <a:r>
              <a:rPr lang="en-GB" sz="2750" dirty="0">
                <a:solidFill>
                  <a:schemeClr val="accent1"/>
                </a:solidFill>
              </a:rPr>
              <a:t>How hard can it be?</a:t>
            </a:r>
            <a:endParaRPr sz="2750" dirty="0"/>
          </a:p>
          <a:p>
            <a:pPr marL="0" lvl="0" indent="0" algn="l" rtl="0">
              <a:spcBef>
                <a:spcPts val="0"/>
              </a:spcBef>
              <a:spcAft>
                <a:spcPts val="0"/>
              </a:spcAft>
              <a:buNone/>
            </a:pPr>
            <a:endParaRPr dirty="0">
              <a:solidFill>
                <a:schemeClr val="accent1"/>
              </a:solidFill>
            </a:endParaRPr>
          </a:p>
        </p:txBody>
      </p:sp>
      <p:sp>
        <p:nvSpPr>
          <p:cNvPr id="231" name="Google Shape;23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a:t>
            </a:fld>
            <a:endParaRPr/>
          </a:p>
        </p:txBody>
      </p:sp>
      <p:pic>
        <p:nvPicPr>
          <p:cNvPr id="232" name="Google Shape;232;p26"/>
          <p:cNvPicPr preferRelativeResize="0"/>
          <p:nvPr/>
        </p:nvPicPr>
        <p:blipFill rotWithShape="1">
          <a:blip r:embed="rId6">
            <a:alphaModFix/>
          </a:blip>
          <a:srcRect l="8329" r="9358" b="26508"/>
          <a:stretch/>
        </p:blipFill>
        <p:spPr>
          <a:xfrm>
            <a:off x="5930207" y="3126748"/>
            <a:ext cx="1431950" cy="1278525"/>
          </a:xfrm>
          <a:prstGeom prst="rect">
            <a:avLst/>
          </a:prstGeom>
          <a:noFill/>
          <a:ln>
            <a:noFill/>
          </a:ln>
        </p:spPr>
      </p:pic>
      <p:pic>
        <p:nvPicPr>
          <p:cNvPr id="233" name="Google Shape;233;p26"/>
          <p:cNvPicPr preferRelativeResize="0"/>
          <p:nvPr/>
        </p:nvPicPr>
        <p:blipFill rotWithShape="1">
          <a:blip r:embed="rId7">
            <a:alphaModFix/>
          </a:blip>
          <a:srcRect l="1170" r="-1169" b="22684"/>
          <a:stretch/>
        </p:blipFill>
        <p:spPr>
          <a:xfrm>
            <a:off x="6280757" y="1009683"/>
            <a:ext cx="2128100" cy="1645425"/>
          </a:xfrm>
          <a:prstGeom prst="rect">
            <a:avLst/>
          </a:prstGeom>
          <a:noFill/>
          <a:ln>
            <a:noFill/>
          </a:ln>
        </p:spPr>
      </p:pic>
      <p:pic>
        <p:nvPicPr>
          <p:cNvPr id="238" name="Google Shape;238;p26"/>
          <p:cNvPicPr preferRelativeResize="0"/>
          <p:nvPr/>
        </p:nvPicPr>
        <p:blipFill rotWithShape="1">
          <a:blip r:embed="rId8">
            <a:alphaModFix/>
            <a:duotone>
              <a:schemeClr val="accent3">
                <a:shade val="45000"/>
                <a:satMod val="135000"/>
              </a:schemeClr>
              <a:prstClr val="white"/>
            </a:duotone>
          </a:blip>
          <a:srcRect l="22784" t="10015" r="21452" b="29249"/>
          <a:stretch/>
        </p:blipFill>
        <p:spPr>
          <a:xfrm rot="-2699915">
            <a:off x="8229844" y="3148338"/>
            <a:ext cx="351164" cy="382478"/>
          </a:xfrm>
          <a:prstGeom prst="rect">
            <a:avLst/>
          </a:prstGeom>
          <a:noFill/>
          <a:ln>
            <a:noFill/>
          </a:ln>
        </p:spPr>
      </p:pic>
      <p:pic>
        <p:nvPicPr>
          <p:cNvPr id="6" name="Google Shape;254;p27">
            <a:extLst>
              <a:ext uri="{FF2B5EF4-FFF2-40B4-BE49-F238E27FC236}">
                <a16:creationId xmlns:a16="http://schemas.microsoft.com/office/drawing/2014/main" id="{51256460-B6F3-C2B0-44D4-2C57C9B512E6}"/>
              </a:ext>
            </a:extLst>
          </p:cNvPr>
          <p:cNvPicPr preferRelativeResize="0"/>
          <p:nvPr/>
        </p:nvPicPr>
        <p:blipFill rotWithShape="1">
          <a:blip r:embed="rId9">
            <a:alphaModFix/>
            <a:duotone>
              <a:schemeClr val="accent3">
                <a:shade val="45000"/>
                <a:satMod val="135000"/>
              </a:schemeClr>
              <a:prstClr val="white"/>
            </a:duotone>
          </a:blip>
          <a:srcRect l="18181" r="16908" b="23348"/>
          <a:stretch/>
        </p:blipFill>
        <p:spPr>
          <a:xfrm>
            <a:off x="8002773" y="1169876"/>
            <a:ext cx="531183" cy="655400"/>
          </a:xfrm>
          <a:prstGeom prst="rect">
            <a:avLst/>
          </a:prstGeom>
          <a:noFill/>
          <a:ln>
            <a:noFill/>
          </a:ln>
        </p:spPr>
      </p:pic>
      <p:pic>
        <p:nvPicPr>
          <p:cNvPr id="8" name="Graphic 7" descr="Lock with solid fill">
            <a:extLst>
              <a:ext uri="{FF2B5EF4-FFF2-40B4-BE49-F238E27FC236}">
                <a16:creationId xmlns:a16="http://schemas.microsoft.com/office/drawing/2014/main" id="{4761FF5E-7616-C52D-9C2D-545178F86B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12070" y="3156081"/>
            <a:ext cx="387795" cy="387795"/>
          </a:xfrm>
          <a:prstGeom prst="rect">
            <a:avLst/>
          </a:prstGeom>
        </p:spPr>
      </p:pic>
      <p:pic>
        <p:nvPicPr>
          <p:cNvPr id="11" name="Graphic 10" descr="Old Key with solid fill">
            <a:extLst>
              <a:ext uri="{FF2B5EF4-FFF2-40B4-BE49-F238E27FC236}">
                <a16:creationId xmlns:a16="http://schemas.microsoft.com/office/drawing/2014/main" id="{6173D7A8-7701-273F-8C59-9D086D9729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75095" y="3561168"/>
            <a:ext cx="387795" cy="387795"/>
          </a:xfrm>
          <a:prstGeom prst="rect">
            <a:avLst/>
          </a:prstGeom>
        </p:spPr>
      </p:pic>
      <p:cxnSp>
        <p:nvCxnSpPr>
          <p:cNvPr id="29" name="Google Shape;226;p26">
            <a:extLst>
              <a:ext uri="{FF2B5EF4-FFF2-40B4-BE49-F238E27FC236}">
                <a16:creationId xmlns:a16="http://schemas.microsoft.com/office/drawing/2014/main" id="{4D535857-AF17-5E56-CA14-2CF5402A9188}"/>
              </a:ext>
            </a:extLst>
          </p:cNvPr>
          <p:cNvCxnSpPr/>
          <p:nvPr/>
        </p:nvCxnSpPr>
        <p:spPr>
          <a:xfrm rot="10800000">
            <a:off x="7620425" y="2547252"/>
            <a:ext cx="338700" cy="741323"/>
          </a:xfrm>
          <a:prstGeom prst="straightConnector1">
            <a:avLst/>
          </a:prstGeom>
          <a:noFill/>
          <a:ln w="19050" cap="flat" cmpd="sng">
            <a:solidFill>
              <a:schemeClr val="dk1"/>
            </a:solidFill>
            <a:prstDash val="solid"/>
            <a:round/>
            <a:headEnd type="triangle" w="med" len="med"/>
            <a:tailEnd type="triangle" w="med" len="med"/>
          </a:ln>
        </p:spPr>
      </p:cxnSp>
      <p:cxnSp>
        <p:nvCxnSpPr>
          <p:cNvPr id="30" name="Google Shape;234;p26">
            <a:extLst>
              <a:ext uri="{FF2B5EF4-FFF2-40B4-BE49-F238E27FC236}">
                <a16:creationId xmlns:a16="http://schemas.microsoft.com/office/drawing/2014/main" id="{287483D2-5C08-805D-C213-C80DC21C0EBA}"/>
              </a:ext>
            </a:extLst>
          </p:cNvPr>
          <p:cNvCxnSpPr/>
          <p:nvPr/>
        </p:nvCxnSpPr>
        <p:spPr>
          <a:xfrm rot="10800000" flipH="1">
            <a:off x="6692411" y="2545226"/>
            <a:ext cx="272700" cy="752367"/>
          </a:xfrm>
          <a:prstGeom prst="straightConnector1">
            <a:avLst/>
          </a:prstGeom>
          <a:noFill/>
          <a:ln w="19050" cap="flat" cmpd="sng">
            <a:solidFill>
              <a:schemeClr val="dk1"/>
            </a:solidFill>
            <a:prstDash val="solid"/>
            <a:round/>
            <a:headEnd type="triangle" w="med" len="med"/>
            <a:tailEnd type="triangle" w="med" len="med"/>
          </a:ln>
        </p:spPr>
      </p:cxnSp>
      <p:pic>
        <p:nvPicPr>
          <p:cNvPr id="31" name="Picture 30">
            <a:extLst>
              <a:ext uri="{FF2B5EF4-FFF2-40B4-BE49-F238E27FC236}">
                <a16:creationId xmlns:a16="http://schemas.microsoft.com/office/drawing/2014/main" id="{56EB6E08-2712-35D1-BF7D-3F6C3760EABE}"/>
              </a:ext>
            </a:extLst>
          </p:cNvPr>
          <p:cNvPicPr>
            <a:picLocks noChangeAspect="1"/>
          </p:cNvPicPr>
          <p:nvPr/>
        </p:nvPicPr>
        <p:blipFill rotWithShape="1">
          <a:blip r:embed="rId14"/>
          <a:srcRect l="32950" t="12234" r="32543" b="10367"/>
          <a:stretch/>
        </p:blipFill>
        <p:spPr>
          <a:xfrm flipH="1">
            <a:off x="7271535" y="3834830"/>
            <a:ext cx="917081" cy="1153173"/>
          </a:xfrm>
          <a:prstGeom prst="rect">
            <a:avLst/>
          </a:prstGeom>
        </p:spPr>
      </p:pic>
      <p:sp>
        <p:nvSpPr>
          <p:cNvPr id="32" name="Thought Bubble: Cloud 31">
            <a:extLst>
              <a:ext uri="{FF2B5EF4-FFF2-40B4-BE49-F238E27FC236}">
                <a16:creationId xmlns:a16="http://schemas.microsoft.com/office/drawing/2014/main" id="{368A810F-3AD3-B218-323B-52BF827EF96C}"/>
              </a:ext>
            </a:extLst>
          </p:cNvPr>
          <p:cNvSpPr/>
          <p:nvPr/>
        </p:nvSpPr>
        <p:spPr>
          <a:xfrm rot="177316">
            <a:off x="8160187" y="3458148"/>
            <a:ext cx="785444" cy="615724"/>
          </a:xfrm>
          <a:prstGeom prst="cloudCallout">
            <a:avLst>
              <a:gd name="adj1" fmla="val -87975"/>
              <a:gd name="adj2" fmla="val 36543"/>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Graphic 9" descr="Old Key with solid fill">
            <a:extLst>
              <a:ext uri="{FF2B5EF4-FFF2-40B4-BE49-F238E27FC236}">
                <a16:creationId xmlns:a16="http://schemas.microsoft.com/office/drawing/2014/main" id="{44D10286-6513-0838-8A76-5B278FC9D5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59013" y="3559937"/>
            <a:ext cx="387795" cy="387795"/>
          </a:xfrm>
          <a:prstGeom prst="rect">
            <a:avLst/>
          </a:prstGeom>
        </p:spPr>
      </p:pic>
      <p:sp>
        <p:nvSpPr>
          <p:cNvPr id="12" name="TextBox 11">
            <a:extLst>
              <a:ext uri="{FF2B5EF4-FFF2-40B4-BE49-F238E27FC236}">
                <a16:creationId xmlns:a16="http://schemas.microsoft.com/office/drawing/2014/main" id="{B06922AD-8486-81B1-5FCF-79268BF2D61B}"/>
              </a:ext>
            </a:extLst>
          </p:cNvPr>
          <p:cNvSpPr txBox="1"/>
          <p:nvPr/>
        </p:nvSpPr>
        <p:spPr>
          <a:xfrm>
            <a:off x="8307409" y="3612121"/>
            <a:ext cx="482824" cy="307777"/>
          </a:xfrm>
          <a:prstGeom prst="rect">
            <a:avLst/>
          </a:prstGeom>
          <a:noFill/>
        </p:spPr>
        <p:txBody>
          <a:bodyPr wrap="none" rtlCol="0">
            <a:spAutoFit/>
          </a:bodyPr>
          <a:lstStyle/>
          <a:p>
            <a:r>
              <a:rPr lang="en-US" dirty="0"/>
              <a:t>???</a:t>
            </a:r>
          </a:p>
        </p:txBody>
      </p:sp>
      <p:sp>
        <p:nvSpPr>
          <p:cNvPr id="33" name="Google Shape;237;p26">
            <a:extLst>
              <a:ext uri="{FF2B5EF4-FFF2-40B4-BE49-F238E27FC236}">
                <a16:creationId xmlns:a16="http://schemas.microsoft.com/office/drawing/2014/main" id="{387065FA-FEC0-EDC5-B25B-7009D562A317}"/>
              </a:ext>
            </a:extLst>
          </p:cNvPr>
          <p:cNvSpPr txBox="1"/>
          <p:nvPr/>
        </p:nvSpPr>
        <p:spPr>
          <a:xfrm>
            <a:off x="4989164" y="2732451"/>
            <a:ext cx="1542131"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dirty="0">
                <a:latin typeface="Montserrat"/>
                <a:ea typeface="Montserrat"/>
                <a:cs typeface="Montserrat"/>
                <a:sym typeface="Montserrat"/>
              </a:rPr>
              <a:t>Files encrypted by the user</a:t>
            </a:r>
            <a:endParaRPr sz="1200" dirty="0">
              <a:latin typeface="Montserrat"/>
              <a:ea typeface="Montserrat"/>
              <a:cs typeface="Montserrat"/>
              <a:sym typeface="Montserrat"/>
            </a:endParaRPr>
          </a:p>
        </p:txBody>
      </p:sp>
    </p:spTree>
    <p:extLst>
      <p:ext uri="{BB962C8B-B14F-4D97-AF65-F5344CB8AC3E}">
        <p14:creationId xmlns:p14="http://schemas.microsoft.com/office/powerpoint/2010/main" val="10899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9">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2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3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3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3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2" grpId="0" animBg="1"/>
      <p:bldP spid="12" grpId="0"/>
      <p:bldP spid="12" grpId="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body" idx="1"/>
          </p:nvPr>
        </p:nvSpPr>
        <p:spPr>
          <a:xfrm>
            <a:off x="550225" y="1152475"/>
            <a:ext cx="5798788" cy="3416400"/>
          </a:xfrm>
          <a:prstGeom prst="rect">
            <a:avLst/>
          </a:prstGeom>
        </p:spPr>
        <p:txBody>
          <a:bodyPr spcFirstLastPara="1" wrap="square" lIns="91425" tIns="91425" rIns="91425" bIns="91425" anchor="t" anchorCtr="0">
            <a:normAutofit/>
          </a:bodyPr>
          <a:lstStyle/>
          <a:p>
            <a:pPr marL="0" lvl="0" indent="0">
              <a:buNone/>
            </a:pPr>
            <a:r>
              <a:rPr lang="en-US" b="1" dirty="0"/>
              <a:t>Problem #2: </a:t>
            </a:r>
            <a:r>
              <a:rPr lang="en-US" dirty="0"/>
              <a:t>users are not good key managers</a:t>
            </a:r>
            <a:endParaRPr lang="en-US" dirty="0">
              <a:solidFill>
                <a:schemeClr val="accent1"/>
              </a:solidFill>
            </a:endParaRPr>
          </a:p>
          <a:p>
            <a:pPr marL="457200" lvl="0" indent="-342900" algn="l" rtl="0">
              <a:spcBef>
                <a:spcPts val="1000"/>
              </a:spcBef>
              <a:spcAft>
                <a:spcPts val="0"/>
              </a:spcAft>
              <a:buClr>
                <a:schemeClr val="dk1"/>
              </a:buClr>
              <a:buSzPts val="1800"/>
              <a:buChar char="●"/>
            </a:pPr>
            <a:r>
              <a:rPr lang="en-GB" dirty="0"/>
              <a:t>Solution: passwords</a:t>
            </a:r>
            <a:endParaRPr dirty="0"/>
          </a:p>
          <a:p>
            <a:pPr marL="457200" lvl="0" indent="-342900" algn="l" rtl="0">
              <a:spcBef>
                <a:spcPts val="0"/>
              </a:spcBef>
              <a:spcAft>
                <a:spcPts val="0"/>
              </a:spcAft>
              <a:buClr>
                <a:schemeClr val="dk1"/>
              </a:buClr>
              <a:buSzPts val="1800"/>
              <a:buChar char="●"/>
            </a:pPr>
            <a:r>
              <a:rPr lang="en-GB" dirty="0">
                <a:solidFill>
                  <a:schemeClr val="accent1"/>
                </a:solidFill>
              </a:rPr>
              <a:t>Challenge:</a:t>
            </a:r>
            <a:r>
              <a:rPr lang="en-GB" dirty="0"/>
              <a:t> passwords!</a:t>
            </a:r>
            <a:endParaRPr dirty="0"/>
          </a:p>
          <a:p>
            <a:pPr marL="914400" lvl="1" indent="-317500" algn="l" rtl="0">
              <a:spcBef>
                <a:spcPts val="0"/>
              </a:spcBef>
              <a:spcAft>
                <a:spcPts val="0"/>
              </a:spcAft>
              <a:buSzPts val="1400"/>
              <a:buChar char="○"/>
            </a:pPr>
            <a:r>
              <a:rPr lang="en-GB" dirty="0"/>
              <a:t>Users are not good password managers either…</a:t>
            </a:r>
          </a:p>
          <a:p>
            <a:pPr lvl="1"/>
            <a:r>
              <a:rPr lang="en-GB" dirty="0"/>
              <a:t>Forgotten password ⇒ lost access</a:t>
            </a:r>
            <a:endParaRPr dirty="0"/>
          </a:p>
          <a:p>
            <a:pPr marL="914400" lvl="1" indent="-317500" algn="l" rtl="0">
              <a:spcBef>
                <a:spcPts val="0"/>
              </a:spcBef>
              <a:spcAft>
                <a:spcPts val="0"/>
              </a:spcAft>
              <a:buSzPts val="1400"/>
              <a:buChar char="○"/>
            </a:pPr>
            <a:r>
              <a:rPr lang="en-GB" dirty="0"/>
              <a:t>Password leak/compromise ⇒ key recovery</a:t>
            </a:r>
            <a:endParaRPr dirty="0"/>
          </a:p>
        </p:txBody>
      </p:sp>
      <p:sp>
        <p:nvSpPr>
          <p:cNvPr id="298" name="Google Shape;29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000"/>
              <a:buFont typeface="Arial"/>
              <a:buNone/>
            </a:pPr>
            <a:r>
              <a:rPr lang="en-GB" sz="2750"/>
              <a:t>Client-side encryption:</a:t>
            </a:r>
            <a:r>
              <a:rPr lang="en-GB" sz="2750">
                <a:solidFill>
                  <a:schemeClr val="dk2"/>
                </a:solidFill>
              </a:rPr>
              <a:t> </a:t>
            </a:r>
            <a:r>
              <a:rPr lang="en-GB" sz="2750">
                <a:solidFill>
                  <a:schemeClr val="accent1"/>
                </a:solidFill>
              </a:rPr>
              <a:t>How hard can it be?</a:t>
            </a:r>
            <a:endParaRPr sz="2750"/>
          </a:p>
          <a:p>
            <a:pPr marL="0" lvl="0" indent="0" algn="l" rtl="0">
              <a:spcBef>
                <a:spcPts val="0"/>
              </a:spcBef>
              <a:spcAft>
                <a:spcPts val="0"/>
              </a:spcAft>
              <a:buNone/>
            </a:pPr>
            <a:endParaRPr>
              <a:solidFill>
                <a:schemeClr val="accent1"/>
              </a:solidFill>
            </a:endParaRPr>
          </a:p>
        </p:txBody>
      </p:sp>
      <p:sp>
        <p:nvSpPr>
          <p:cNvPr id="299" name="Google Shape;29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cxnSp>
        <p:nvCxnSpPr>
          <p:cNvPr id="300" name="Google Shape;300;p29"/>
          <p:cNvCxnSpPr/>
          <p:nvPr/>
        </p:nvCxnSpPr>
        <p:spPr>
          <a:xfrm flipH="1">
            <a:off x="7342876" y="1824844"/>
            <a:ext cx="600" cy="270000"/>
          </a:xfrm>
          <a:prstGeom prst="straightConnector1">
            <a:avLst/>
          </a:prstGeom>
          <a:noFill/>
          <a:ln w="19050" cap="flat" cmpd="sng">
            <a:solidFill>
              <a:schemeClr val="dk1"/>
            </a:solidFill>
            <a:prstDash val="solid"/>
            <a:round/>
            <a:headEnd type="none" w="med" len="med"/>
            <a:tailEnd type="triangle" w="med" len="med"/>
          </a:ln>
        </p:spPr>
      </p:cxnSp>
      <p:pic>
        <p:nvPicPr>
          <p:cNvPr id="301" name="Google Shape;301;p29"/>
          <p:cNvPicPr preferRelativeResize="0"/>
          <p:nvPr/>
        </p:nvPicPr>
        <p:blipFill>
          <a:blip r:embed="rId3">
            <a:alphaModFix/>
          </a:blip>
          <a:stretch>
            <a:fillRect/>
          </a:stretch>
        </p:blipFill>
        <p:spPr>
          <a:xfrm rot="-2415279" flipH="1">
            <a:off x="7161198" y="2095395"/>
            <a:ext cx="386157" cy="385064"/>
          </a:xfrm>
          <a:prstGeom prst="rect">
            <a:avLst/>
          </a:prstGeom>
          <a:noFill/>
          <a:ln>
            <a:noFill/>
          </a:ln>
        </p:spPr>
      </p:pic>
      <p:cxnSp>
        <p:nvCxnSpPr>
          <p:cNvPr id="302" name="Google Shape;302;p29"/>
          <p:cNvCxnSpPr/>
          <p:nvPr/>
        </p:nvCxnSpPr>
        <p:spPr>
          <a:xfrm flipH="1">
            <a:off x="6903671" y="2557219"/>
            <a:ext cx="600" cy="270000"/>
          </a:xfrm>
          <a:prstGeom prst="straightConnector1">
            <a:avLst/>
          </a:prstGeom>
          <a:noFill/>
          <a:ln w="19050" cap="flat" cmpd="sng">
            <a:solidFill>
              <a:schemeClr val="dk1"/>
            </a:solidFill>
            <a:prstDash val="solid"/>
            <a:round/>
            <a:headEnd type="none" w="med" len="med"/>
            <a:tailEnd type="triangle" w="med" len="med"/>
          </a:ln>
        </p:spPr>
      </p:cxnSp>
      <p:cxnSp>
        <p:nvCxnSpPr>
          <p:cNvPr id="303" name="Google Shape;303;p29"/>
          <p:cNvCxnSpPr/>
          <p:nvPr/>
        </p:nvCxnSpPr>
        <p:spPr>
          <a:xfrm flipH="1">
            <a:off x="7783291" y="2557219"/>
            <a:ext cx="600" cy="270000"/>
          </a:xfrm>
          <a:prstGeom prst="straightConnector1">
            <a:avLst/>
          </a:prstGeom>
          <a:noFill/>
          <a:ln w="19050" cap="flat" cmpd="sng">
            <a:solidFill>
              <a:schemeClr val="dk1"/>
            </a:solidFill>
            <a:prstDash val="solid"/>
            <a:round/>
            <a:headEnd type="none" w="med" len="med"/>
            <a:tailEnd type="triangle" w="med" len="med"/>
          </a:ln>
        </p:spPr>
      </p:cxnSp>
      <p:cxnSp>
        <p:nvCxnSpPr>
          <p:cNvPr id="304" name="Google Shape;304;p29"/>
          <p:cNvCxnSpPr/>
          <p:nvPr/>
        </p:nvCxnSpPr>
        <p:spPr>
          <a:xfrm rot="10800000">
            <a:off x="6897375" y="2561375"/>
            <a:ext cx="445500" cy="0"/>
          </a:xfrm>
          <a:prstGeom prst="straightConnector1">
            <a:avLst/>
          </a:prstGeom>
          <a:noFill/>
          <a:ln w="19050" cap="flat" cmpd="sng">
            <a:solidFill>
              <a:schemeClr val="dk1"/>
            </a:solidFill>
            <a:prstDash val="solid"/>
            <a:round/>
            <a:headEnd type="none" w="med" len="med"/>
            <a:tailEnd type="none" w="med" len="med"/>
          </a:ln>
        </p:spPr>
      </p:cxnSp>
      <p:cxnSp>
        <p:nvCxnSpPr>
          <p:cNvPr id="305" name="Google Shape;305;p29"/>
          <p:cNvCxnSpPr/>
          <p:nvPr/>
        </p:nvCxnSpPr>
        <p:spPr>
          <a:xfrm>
            <a:off x="7335925" y="2436025"/>
            <a:ext cx="0" cy="125400"/>
          </a:xfrm>
          <a:prstGeom prst="straightConnector1">
            <a:avLst/>
          </a:prstGeom>
          <a:noFill/>
          <a:ln w="19050" cap="flat" cmpd="sng">
            <a:solidFill>
              <a:schemeClr val="dk1"/>
            </a:solidFill>
            <a:prstDash val="solid"/>
            <a:round/>
            <a:headEnd type="none" w="med" len="med"/>
            <a:tailEnd type="none" w="med" len="med"/>
          </a:ln>
        </p:spPr>
      </p:cxnSp>
      <p:pic>
        <p:nvPicPr>
          <p:cNvPr id="306" name="Google Shape;306;p29"/>
          <p:cNvPicPr preferRelativeResize="0"/>
          <p:nvPr/>
        </p:nvPicPr>
        <p:blipFill>
          <a:blip r:embed="rId3">
            <a:alphaModFix/>
          </a:blip>
          <a:stretch>
            <a:fillRect/>
          </a:stretch>
        </p:blipFill>
        <p:spPr>
          <a:xfrm rot="-2415279" flipH="1">
            <a:off x="6750318" y="2827920"/>
            <a:ext cx="386157" cy="385064"/>
          </a:xfrm>
          <a:prstGeom prst="rect">
            <a:avLst/>
          </a:prstGeom>
          <a:noFill/>
          <a:ln>
            <a:noFill/>
          </a:ln>
        </p:spPr>
      </p:pic>
      <p:pic>
        <p:nvPicPr>
          <p:cNvPr id="307" name="Google Shape;307;p29"/>
          <p:cNvPicPr preferRelativeResize="0"/>
          <p:nvPr/>
        </p:nvPicPr>
        <p:blipFill>
          <a:blip r:embed="rId3">
            <a:alphaModFix/>
          </a:blip>
          <a:stretch>
            <a:fillRect/>
          </a:stretch>
        </p:blipFill>
        <p:spPr>
          <a:xfrm rot="-2415279" flipH="1">
            <a:off x="7623318" y="2827920"/>
            <a:ext cx="386157" cy="385064"/>
          </a:xfrm>
          <a:prstGeom prst="rect">
            <a:avLst/>
          </a:prstGeom>
          <a:noFill/>
          <a:ln>
            <a:noFill/>
          </a:ln>
        </p:spPr>
      </p:pic>
      <p:cxnSp>
        <p:nvCxnSpPr>
          <p:cNvPr id="308" name="Google Shape;308;p29"/>
          <p:cNvCxnSpPr/>
          <p:nvPr/>
        </p:nvCxnSpPr>
        <p:spPr>
          <a:xfrm rot="10800000">
            <a:off x="7340654" y="2561375"/>
            <a:ext cx="445500" cy="0"/>
          </a:xfrm>
          <a:prstGeom prst="straightConnector1">
            <a:avLst/>
          </a:prstGeom>
          <a:noFill/>
          <a:ln w="19050" cap="flat" cmpd="sng">
            <a:solidFill>
              <a:schemeClr val="dk1"/>
            </a:solidFill>
            <a:prstDash val="solid"/>
            <a:round/>
            <a:headEnd type="none" w="med" len="med"/>
            <a:tailEnd type="none" w="med" len="med"/>
          </a:ln>
        </p:spPr>
      </p:cxnSp>
      <p:cxnSp>
        <p:nvCxnSpPr>
          <p:cNvPr id="309" name="Google Shape;309;p29"/>
          <p:cNvCxnSpPr/>
          <p:nvPr/>
        </p:nvCxnSpPr>
        <p:spPr>
          <a:xfrm flipH="1">
            <a:off x="7780511" y="3131669"/>
            <a:ext cx="6900" cy="236700"/>
          </a:xfrm>
          <a:prstGeom prst="straightConnector1">
            <a:avLst/>
          </a:prstGeom>
          <a:noFill/>
          <a:ln w="9525" cap="flat" cmpd="sng">
            <a:solidFill>
              <a:schemeClr val="dk1"/>
            </a:solidFill>
            <a:prstDash val="dash"/>
            <a:round/>
            <a:headEnd type="none" w="med" len="med"/>
            <a:tailEnd type="none" w="med" len="med"/>
          </a:ln>
        </p:spPr>
      </p:cxnSp>
      <p:pic>
        <p:nvPicPr>
          <p:cNvPr id="310" name="Google Shape;310;p29"/>
          <p:cNvPicPr preferRelativeResize="0"/>
          <p:nvPr/>
        </p:nvPicPr>
        <p:blipFill rotWithShape="1">
          <a:blip r:embed="rId4">
            <a:alphaModFix/>
          </a:blip>
          <a:srcRect l="30532" t="3386" r="30497" b="23003"/>
          <a:stretch/>
        </p:blipFill>
        <p:spPr>
          <a:xfrm>
            <a:off x="6934988" y="1290267"/>
            <a:ext cx="282951" cy="534436"/>
          </a:xfrm>
          <a:prstGeom prst="rect">
            <a:avLst/>
          </a:prstGeom>
          <a:noFill/>
          <a:ln>
            <a:noFill/>
          </a:ln>
        </p:spPr>
      </p:pic>
      <p:sp>
        <p:nvSpPr>
          <p:cNvPr id="311" name="Google Shape;311;p29"/>
          <p:cNvSpPr txBox="1"/>
          <p:nvPr/>
        </p:nvSpPr>
        <p:spPr>
          <a:xfrm>
            <a:off x="7212825" y="1318088"/>
            <a:ext cx="28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Montserrat"/>
                <a:ea typeface="Montserrat"/>
                <a:cs typeface="Montserrat"/>
                <a:sym typeface="Montserrat"/>
              </a:rPr>
              <a:t>?</a:t>
            </a:r>
            <a:endParaRPr b="1">
              <a:latin typeface="Montserrat"/>
              <a:ea typeface="Montserrat"/>
              <a:cs typeface="Montserrat"/>
              <a:sym typeface="Montserrat"/>
            </a:endParaRPr>
          </a:p>
        </p:txBody>
      </p:sp>
      <p:cxnSp>
        <p:nvCxnSpPr>
          <p:cNvPr id="312" name="Google Shape;312;p29"/>
          <p:cNvCxnSpPr/>
          <p:nvPr/>
        </p:nvCxnSpPr>
        <p:spPr>
          <a:xfrm flipH="1">
            <a:off x="6473950" y="3243019"/>
            <a:ext cx="600" cy="270000"/>
          </a:xfrm>
          <a:prstGeom prst="straightConnector1">
            <a:avLst/>
          </a:prstGeom>
          <a:noFill/>
          <a:ln w="19050" cap="flat" cmpd="sng">
            <a:solidFill>
              <a:schemeClr val="dk1"/>
            </a:solidFill>
            <a:prstDash val="solid"/>
            <a:round/>
            <a:headEnd type="none" w="med" len="med"/>
            <a:tailEnd type="triangle" w="med" len="med"/>
          </a:ln>
        </p:spPr>
      </p:cxnSp>
      <p:cxnSp>
        <p:nvCxnSpPr>
          <p:cNvPr id="313" name="Google Shape;313;p29"/>
          <p:cNvCxnSpPr/>
          <p:nvPr/>
        </p:nvCxnSpPr>
        <p:spPr>
          <a:xfrm flipH="1">
            <a:off x="7353571" y="3243019"/>
            <a:ext cx="600" cy="270000"/>
          </a:xfrm>
          <a:prstGeom prst="straightConnector1">
            <a:avLst/>
          </a:prstGeom>
          <a:noFill/>
          <a:ln w="19050" cap="flat" cmpd="sng">
            <a:solidFill>
              <a:schemeClr val="dk1"/>
            </a:solidFill>
            <a:prstDash val="solid"/>
            <a:round/>
            <a:headEnd type="none" w="med" len="med"/>
            <a:tailEnd type="triangle" w="med" len="med"/>
          </a:ln>
        </p:spPr>
      </p:cxnSp>
      <p:cxnSp>
        <p:nvCxnSpPr>
          <p:cNvPr id="314" name="Google Shape;314;p29"/>
          <p:cNvCxnSpPr/>
          <p:nvPr/>
        </p:nvCxnSpPr>
        <p:spPr>
          <a:xfrm rot="10800000">
            <a:off x="6467654" y="3247175"/>
            <a:ext cx="445500" cy="0"/>
          </a:xfrm>
          <a:prstGeom prst="straightConnector1">
            <a:avLst/>
          </a:prstGeom>
          <a:noFill/>
          <a:ln w="19050" cap="flat" cmpd="sng">
            <a:solidFill>
              <a:schemeClr val="dk1"/>
            </a:solidFill>
            <a:prstDash val="solid"/>
            <a:round/>
            <a:headEnd type="none" w="med" len="med"/>
            <a:tailEnd type="none" w="med" len="med"/>
          </a:ln>
        </p:spPr>
      </p:cxnSp>
      <p:cxnSp>
        <p:nvCxnSpPr>
          <p:cNvPr id="315" name="Google Shape;315;p29"/>
          <p:cNvCxnSpPr/>
          <p:nvPr/>
        </p:nvCxnSpPr>
        <p:spPr>
          <a:xfrm>
            <a:off x="6906204" y="3121825"/>
            <a:ext cx="0" cy="125400"/>
          </a:xfrm>
          <a:prstGeom prst="straightConnector1">
            <a:avLst/>
          </a:prstGeom>
          <a:noFill/>
          <a:ln w="19050" cap="flat" cmpd="sng">
            <a:solidFill>
              <a:schemeClr val="dk1"/>
            </a:solidFill>
            <a:prstDash val="solid"/>
            <a:round/>
            <a:headEnd type="none" w="med" len="med"/>
            <a:tailEnd type="none" w="med" len="med"/>
          </a:ln>
        </p:spPr>
      </p:cxnSp>
      <p:pic>
        <p:nvPicPr>
          <p:cNvPr id="316" name="Google Shape;316;p29"/>
          <p:cNvPicPr preferRelativeResize="0"/>
          <p:nvPr/>
        </p:nvPicPr>
        <p:blipFill>
          <a:blip r:embed="rId3">
            <a:alphaModFix/>
          </a:blip>
          <a:stretch>
            <a:fillRect/>
          </a:stretch>
        </p:blipFill>
        <p:spPr>
          <a:xfrm rot="-2415279" flipH="1">
            <a:off x="6320597" y="3513720"/>
            <a:ext cx="386157" cy="385064"/>
          </a:xfrm>
          <a:prstGeom prst="rect">
            <a:avLst/>
          </a:prstGeom>
          <a:noFill/>
          <a:ln>
            <a:noFill/>
          </a:ln>
        </p:spPr>
      </p:pic>
      <p:pic>
        <p:nvPicPr>
          <p:cNvPr id="317" name="Google Shape;317;p29"/>
          <p:cNvPicPr preferRelativeResize="0"/>
          <p:nvPr/>
        </p:nvPicPr>
        <p:blipFill>
          <a:blip r:embed="rId3">
            <a:alphaModFix/>
          </a:blip>
          <a:stretch>
            <a:fillRect/>
          </a:stretch>
        </p:blipFill>
        <p:spPr>
          <a:xfrm rot="-2415279" flipH="1">
            <a:off x="7193598" y="3513720"/>
            <a:ext cx="386157" cy="385064"/>
          </a:xfrm>
          <a:prstGeom prst="rect">
            <a:avLst/>
          </a:prstGeom>
          <a:noFill/>
          <a:ln>
            <a:noFill/>
          </a:ln>
        </p:spPr>
      </p:pic>
      <p:cxnSp>
        <p:nvCxnSpPr>
          <p:cNvPr id="318" name="Google Shape;318;p29"/>
          <p:cNvCxnSpPr/>
          <p:nvPr/>
        </p:nvCxnSpPr>
        <p:spPr>
          <a:xfrm rot="10800000">
            <a:off x="6910934" y="3247175"/>
            <a:ext cx="445500" cy="0"/>
          </a:xfrm>
          <a:prstGeom prst="straightConnector1">
            <a:avLst/>
          </a:prstGeom>
          <a:noFill/>
          <a:ln w="19050" cap="flat" cmpd="sng">
            <a:solidFill>
              <a:schemeClr val="dk1"/>
            </a:solidFill>
            <a:prstDash val="solid"/>
            <a:round/>
            <a:headEnd type="none" w="med" len="med"/>
            <a:tailEnd type="none" w="med" len="med"/>
          </a:ln>
        </p:spPr>
      </p:cxnSp>
      <p:cxnSp>
        <p:nvCxnSpPr>
          <p:cNvPr id="319" name="Google Shape;319;p29"/>
          <p:cNvCxnSpPr/>
          <p:nvPr/>
        </p:nvCxnSpPr>
        <p:spPr>
          <a:xfrm flipH="1">
            <a:off x="7344191" y="3817469"/>
            <a:ext cx="6900" cy="236700"/>
          </a:xfrm>
          <a:prstGeom prst="straightConnector1">
            <a:avLst/>
          </a:prstGeom>
          <a:noFill/>
          <a:ln w="9525" cap="flat" cmpd="sng">
            <a:solidFill>
              <a:schemeClr val="dk1"/>
            </a:solidFill>
            <a:prstDash val="dash"/>
            <a:round/>
            <a:headEnd type="none" w="med" len="med"/>
            <a:tailEnd type="none" w="med" len="med"/>
          </a:ln>
        </p:spPr>
      </p:cxnSp>
      <p:cxnSp>
        <p:nvCxnSpPr>
          <p:cNvPr id="320" name="Google Shape;320;p29"/>
          <p:cNvCxnSpPr/>
          <p:nvPr/>
        </p:nvCxnSpPr>
        <p:spPr>
          <a:xfrm flipH="1">
            <a:off x="6478151" y="3817469"/>
            <a:ext cx="6900" cy="236700"/>
          </a:xfrm>
          <a:prstGeom prst="straightConnector1">
            <a:avLst/>
          </a:prstGeom>
          <a:noFill/>
          <a:ln w="9525" cap="flat" cmpd="sng">
            <a:solidFill>
              <a:schemeClr val="dk1"/>
            </a:solidFill>
            <a:prstDash val="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DA262E"/>
      </a:accent1>
      <a:accent2>
        <a:srgbClr val="2B2B2B"/>
      </a:accent2>
      <a:accent3>
        <a:srgbClr val="ED7D31"/>
      </a:accent3>
      <a:accent4>
        <a:srgbClr val="9E9E9E"/>
      </a:accent4>
      <a:accent5>
        <a:srgbClr val="C43F52"/>
      </a:accent5>
      <a:accent6>
        <a:srgbClr val="E9E9E9"/>
      </a:accent6>
      <a:hlink>
        <a:srgbClr val="C43F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7388</TotalTime>
  <Words>4152</Words>
  <Application>Microsoft Office PowerPoint</Application>
  <PresentationFormat>On-screen Show (16:9)</PresentationFormat>
  <Paragraphs>516</Paragraphs>
  <Slides>47</Slides>
  <Notes>47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Montserrat</vt:lpstr>
      <vt:lpstr>Coming Soon</vt:lpstr>
      <vt:lpstr>Montserrat Medium</vt:lpstr>
      <vt:lpstr>Arial</vt:lpstr>
      <vt:lpstr>Courier New</vt:lpstr>
      <vt:lpstr>Montserrat Thin</vt:lpstr>
      <vt:lpstr>Simple Light</vt:lpstr>
      <vt:lpstr>MEGA Malleable Encryption Goes Awry</vt:lpstr>
      <vt:lpstr>Cloud storage, for better and for worse</vt:lpstr>
      <vt:lpstr>End-to-End Encryption: Why do we care?</vt:lpstr>
      <vt:lpstr>Threat model and scope</vt:lpstr>
      <vt:lpstr>Consumer cloud storage</vt:lpstr>
      <vt:lpstr>Consumer cloud storage lacks privacy</vt:lpstr>
      <vt:lpstr>Client-side encryption: How hard can it be? </vt:lpstr>
      <vt:lpstr>Client-side encryption: How hard can it be? </vt:lpstr>
      <vt:lpstr>Client-side encryption: How hard can it be? </vt:lpstr>
      <vt:lpstr>Client-side encryption: How hard can it be? </vt:lpstr>
      <vt:lpstr>MEGA's Design </vt:lpstr>
      <vt:lpstr>Who is MEGA?</vt:lpstr>
      <vt:lpstr>Setup*</vt:lpstr>
      <vt:lpstr>File upload*</vt:lpstr>
      <vt:lpstr>File download*</vt:lpstr>
      <vt:lpstr>Cryptanalysis of MEGA</vt:lpstr>
      <vt:lpstr>Attack 1: RSA key recovery*</vt:lpstr>
      <vt:lpstr>Attack 1: RSA key recovery*</vt:lpstr>
      <vt:lpstr>Attack 1: RSA key recovery*</vt:lpstr>
      <vt:lpstr>Attack 1: RSA key recovery*</vt:lpstr>
      <vt:lpstr>Attack 1: RSA key recovery</vt:lpstr>
      <vt:lpstr>Attack 2: file key recovery*</vt:lpstr>
      <vt:lpstr>Attack 2: file key recovery</vt:lpstr>
      <vt:lpstr>Attacks</vt:lpstr>
      <vt:lpstr>Lessons from MEGA</vt:lpstr>
      <vt:lpstr>How To E2EE Cloud Storage</vt:lpstr>
      <vt:lpstr>PowerPoint Presentation</vt:lpstr>
      <vt:lpstr>PowerPoint Presentation</vt:lpstr>
      <vt:lpstr>Questions?</vt:lpstr>
      <vt:lpstr>Backup Slides</vt:lpstr>
      <vt:lpstr>MEGA's Full Key Hierarchy</vt:lpstr>
      <vt:lpstr>Attack 1: file key recovery</vt:lpstr>
      <vt:lpstr>Attack 1: file key recovery</vt:lpstr>
      <vt:lpstr>Attack 2: file key recovery</vt:lpstr>
      <vt:lpstr>Attack 2: file key recovery</vt:lpstr>
      <vt:lpstr>Attack 2: file key recovery</vt:lpstr>
      <vt:lpstr>Attack 2: file key recovery</vt:lpstr>
      <vt:lpstr>Attack 2: file key recovery</vt:lpstr>
      <vt:lpstr>Haven't We Broken Everything Already?</vt:lpstr>
      <vt:lpstr>Attacks 3: Framing Attack</vt:lpstr>
      <vt:lpstr>Attacks 3: Framing Attack</vt:lpstr>
      <vt:lpstr>Attacks 3-4: Framing &amp; Integrity</vt:lpstr>
      <vt:lpstr>Attacks 3-4: Framing &amp; Integrity</vt:lpstr>
      <vt:lpstr>Attacks 3-4: Framing vs. Integrity</vt:lpstr>
      <vt:lpstr>Proposed Immediate Countermeasures </vt:lpstr>
      <vt:lpstr>Proposed Minimal Countermeasures </vt:lpstr>
      <vt:lpstr>Proposed Recommended Countermeasures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E2EE Cloud Storage is hard</dc:title>
  <cp:lastModifiedBy>Matilda Backendal</cp:lastModifiedBy>
  <cp:revision>726</cp:revision>
  <dcterms:modified xsi:type="dcterms:W3CDTF">2023-03-23T16:29:41Z</dcterms:modified>
</cp:coreProperties>
</file>