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703" r:id="rId3"/>
    <p:sldId id="949" r:id="rId4"/>
    <p:sldId id="955" r:id="rId5"/>
    <p:sldId id="913" r:id="rId6"/>
    <p:sldId id="952" r:id="rId7"/>
    <p:sldId id="758" r:id="rId8"/>
    <p:sldId id="812" r:id="rId9"/>
    <p:sldId id="879" r:id="rId10"/>
    <p:sldId id="795" r:id="rId11"/>
    <p:sldId id="816" r:id="rId12"/>
    <p:sldId id="802" r:id="rId13"/>
    <p:sldId id="943" r:id="rId14"/>
    <p:sldId id="970" r:id="rId15"/>
    <p:sldId id="923" r:id="rId16"/>
    <p:sldId id="974" r:id="rId17"/>
    <p:sldId id="960" r:id="rId18"/>
    <p:sldId id="948" r:id="rId19"/>
    <p:sldId id="973" r:id="rId20"/>
    <p:sldId id="877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mbria Math" panose="02040503050406030204" pitchFamily="18" charset="0"/>
      <p:regular r:id="rId29"/>
    </p:embeddedFon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Tw Cen MT" panose="020B0602020104020603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D18"/>
    <a:srgbClr val="00B050"/>
    <a:srgbClr val="41719C"/>
    <a:srgbClr val="FF0066"/>
    <a:srgbClr val="004F8B"/>
    <a:srgbClr val="CBD9C2"/>
    <a:srgbClr val="FF6600"/>
    <a:srgbClr val="5489B1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9E505-1B54-4A61-9F50-EC876171A570}" v="2064" dt="2023-07-02T10:55:54.798"/>
    <p1510:client id="{574CDE65-3D16-434D-9B9E-FC131542F0E1}" v="391" dt="2023-07-02T10:36:10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88105" autoAdjust="0"/>
  </p:normalViewPr>
  <p:slideViewPr>
    <p:cSldViewPr snapToGrid="0">
      <p:cViewPr varScale="1">
        <p:scale>
          <a:sx n="69" d="100"/>
          <a:sy n="69" d="100"/>
        </p:scale>
        <p:origin x="111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4330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D8226-39C1-44D1-B05D-9B621D6F50E0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6BDE4-3E80-48BE-9666-C6856326E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very basic knowledge proof are Sigma protocols - which are 3 round protocols where both the prover and the verifier holds an instance X and the prover wish to convince the verifier it knows a witness w such that (</a:t>
            </a:r>
            <a:r>
              <a:rPr lang="en-US" dirty="0" err="1"/>
              <a:t>X,w</a:t>
            </a:r>
            <a:r>
              <a:rPr lang="en-US" dirty="0"/>
              <a:t>) in a relation R. As in most of the proof systems, we require completeness – which means that if the prover is honest, the verifier will accept. Specifically, for sigma protocols, we also require “special soundness” - given an instance X and two accepting transcripts with a common first message and distinct challenges, one can extract a witness for X. and usually, when considering sigma protocols, we would like also zero-knowledge – which says that the verifier can not learn any additional information from the interaction with the prover.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44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start by showing our batch protocol from “algebraic” sigma protocols.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31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Fist, we define the notion of “algebraic” sigma protocols.</a:t>
            </a:r>
          </a:p>
          <a:p>
            <a:endParaRPr lang="en-US" dirty="0"/>
          </a:p>
          <a:p>
            <a:r>
              <a:rPr lang="en-US" dirty="0"/>
              <a:t>a Sigma protocol is algebraic if there exist a homomorphic one way function f over two abelian cyclic groups such that the prover wishes to convince the verifier it knows a preimage for f(w). </a:t>
            </a:r>
          </a:p>
          <a:p>
            <a:endParaRPr lang="en-US" dirty="0"/>
          </a:p>
          <a:p>
            <a:r>
              <a:rPr lang="en-US" dirty="0"/>
              <a:t>The structure of such protocol is as follows : the prover sample a random r in A and sends f(r). The verifier samples a random beta in A and the prover response with </a:t>
            </a:r>
            <a:r>
              <a:rPr lang="en-US" dirty="0" err="1"/>
              <a:t>r+w</a:t>
            </a:r>
            <a:r>
              <a:rPr lang="en-US" dirty="0"/>
              <a:t>*\beta.. The verifier accepts if and only if ----.</a:t>
            </a:r>
          </a:p>
          <a:p>
            <a:endParaRPr lang="en-US" dirty="0"/>
          </a:p>
          <a:p>
            <a:r>
              <a:rPr lang="en-US" dirty="0"/>
              <a:t>This may seem very familiar, since </a:t>
            </a:r>
            <a:r>
              <a:rPr lang="en-US" dirty="0" err="1"/>
              <a:t>Schnorr</a:t>
            </a:r>
            <a:r>
              <a:rPr lang="en-US" dirty="0"/>
              <a:t> protocol is algebraic where f is ----</a:t>
            </a:r>
          </a:p>
          <a:p>
            <a:endParaRPr lang="en-US" dirty="0"/>
          </a:p>
          <a:p>
            <a:r>
              <a:rPr lang="en-US" dirty="0"/>
              <a:t>Now we’ll see how to construct batch protocol from algebraic sigma protocol.</a:t>
            </a:r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4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now we have k instances and the prover whishes to convince the verifier it knows all corresponding witnesses.</a:t>
            </a:r>
          </a:p>
          <a:p>
            <a:endParaRPr lang="en-US" dirty="0"/>
          </a:p>
          <a:p>
            <a:r>
              <a:rPr lang="en-US" dirty="0"/>
              <a:t>The prover samples k random r’s – r_1 to </a:t>
            </a:r>
            <a:r>
              <a:rPr lang="en-US" dirty="0" err="1"/>
              <a:t>r_k</a:t>
            </a:r>
            <a:r>
              <a:rPr lang="en-US" dirty="0"/>
              <a:t> and instead of sending the function on each one </a:t>
            </a:r>
            <a:r>
              <a:rPr lang="en-US" dirty="0" err="1"/>
              <a:t>sepertly</a:t>
            </a:r>
            <a:r>
              <a:rPr lang="en-US" dirty="0"/>
              <a:t>, we send the product of --- </a:t>
            </a:r>
          </a:p>
          <a:p>
            <a:endParaRPr lang="en-US" dirty="0"/>
          </a:p>
          <a:p>
            <a:r>
              <a:rPr lang="en-US" dirty="0"/>
              <a:t>The verifier samples k challenges \beta’s and the prover response with the sum of r_1 + \beta_1*w_1 + r_2 +\beta_2*w_2 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69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denote the messages as --- and the verifier accepts if and only if -----</a:t>
            </a:r>
          </a:p>
          <a:p>
            <a:endParaRPr lang="en-US" dirty="0"/>
          </a:p>
          <a:p>
            <a:r>
              <a:rPr lang="en-US" dirty="0"/>
              <a:t>The communication of the protocol is usually considered as the prover to verifier communication which is 2 group elements.</a:t>
            </a:r>
          </a:p>
          <a:p>
            <a:r>
              <a:rPr lang="en-US" dirty="0"/>
              <a:t>The verifier indeed sends k group elements, but it is less important since the verifier to prover communication usually disappears when applying fiat-</a:t>
            </a:r>
            <a:r>
              <a:rPr lang="en-US" dirty="0" err="1"/>
              <a:t>shamir</a:t>
            </a:r>
            <a:r>
              <a:rPr lang="en-US" dirty="0"/>
              <a:t> and we can always reduce it to a single group element using any PRG.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24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have our batch construction, we are ready to derive our rogue-soundness bound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33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way to extract w_1, is to extract all k witnesses by obtaining k+1 accepting transcript.</a:t>
            </a:r>
          </a:p>
          <a:p>
            <a:endParaRPr lang="en-US" dirty="0"/>
          </a:p>
          <a:p>
            <a:r>
              <a:rPr lang="en-US" dirty="0"/>
              <a:t>Sigma protocols have special soundness – which means that 2 accepting transcripts suffice to extract a witness, thus, our batch protocol has plus one special soundness: k+1 transcripts allows to extract k witnesses.  </a:t>
            </a:r>
          </a:p>
          <a:p>
            <a:endParaRPr lang="en-US" dirty="0"/>
          </a:p>
          <a:p>
            <a:r>
              <a:rPr lang="en-US" dirty="0"/>
              <a:t>Thus, the extractor can simulate \tilde P many times to obtain k+1 accepting transcripts. </a:t>
            </a:r>
          </a:p>
          <a:p>
            <a:r>
              <a:rPr lang="en-US" dirty="0"/>
              <a:t>However, this solution is very costly while we are extracting k witness when we actually interested only in a single witness.</a:t>
            </a:r>
          </a:p>
          <a:p>
            <a:endParaRPr lang="en-US" dirty="0"/>
          </a:p>
          <a:p>
            <a:r>
              <a:rPr lang="en-US" dirty="0"/>
              <a:t>For that, we introduce the notion of “local special soundness”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96BDE4-3E80-48BE-9666-C6856326E6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36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special soundness says that fixing an index I, we can extract the witness </a:t>
            </a:r>
            <a:r>
              <a:rPr lang="en-US" dirty="0" err="1"/>
              <a:t>w_i</a:t>
            </a:r>
            <a:r>
              <a:rPr lang="en-US" dirty="0"/>
              <a:t> from 2 designed accepting transcripts with a common first message \alpha and common challenges accept the </a:t>
            </a:r>
            <a:r>
              <a:rPr lang="en-US" dirty="0" err="1"/>
              <a:t>i-th</a:t>
            </a:r>
            <a:r>
              <a:rPr lang="en-US" dirty="0"/>
              <a:t> challenge which has to be different.</a:t>
            </a:r>
          </a:p>
          <a:p>
            <a:endParaRPr lang="en-US" dirty="0"/>
          </a:p>
          <a:p>
            <a:r>
              <a:rPr lang="en-US" dirty="0"/>
              <a:t>Our batch protocol local special soundness – which allows us to focus on finding only 2 accepting transcripts – instead of k+1.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79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construct our extractor as follows:</a:t>
            </a:r>
          </a:p>
          <a:p>
            <a:endParaRPr lang="en-US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27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Therefore, we show that the 2-moment of the expected running time of our extractor is bounded by t^2 and its </a:t>
            </a:r>
            <a:r>
              <a:rPr lang="en-US" dirty="0" err="1"/>
              <a:t>sucesss</a:t>
            </a:r>
            <a:r>
              <a:rPr lang="en-US" dirty="0"/>
              <a:t> probability is at least \epsilon^{2/3} where t and \epsilon are the running time and success probability of a rogue-instance malicious prover.</a:t>
            </a:r>
          </a:p>
          <a:p>
            <a:endParaRPr lang="en-US" dirty="0"/>
          </a:p>
          <a:p>
            <a:r>
              <a:rPr lang="en-US" dirty="0"/>
              <a:t>Combined with the 2-moment assumption we get that ----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5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23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practical security of the protocol usually considers a hard distribution – which means that given an instance it is hard to extract a corresponding witness. </a:t>
            </a:r>
          </a:p>
          <a:p>
            <a:endParaRPr lang="en-US" dirty="0"/>
          </a:p>
          <a:p>
            <a:r>
              <a:rPr lang="en-US" dirty="0"/>
              <a:t>We say that the protocol is (t, \epsilon)-sound with respect to hard distribution D if for any t-time adversary P, the probability that it convinces the verifier on an instance sampled from D is bounded by \epsilon(t).</a:t>
            </a:r>
          </a:p>
          <a:p>
            <a:endParaRPr lang="en-US" dirty="0"/>
          </a:p>
          <a:p>
            <a:r>
              <a:rPr lang="en-US" dirty="0"/>
              <a:t>Assuming that  a distribution is hard combined with the special soundness property leads to (t,\epsilon)-soundness with respect to hard distribution (using the forking lemma for example)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4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 of the most influential protocols, is </a:t>
            </a:r>
            <a:r>
              <a:rPr lang="en-US" dirty="0" err="1"/>
              <a:t>Schnorr</a:t>
            </a:r>
            <a:r>
              <a:rPr lang="en-US" dirty="0"/>
              <a:t> protocol, which is a knowledge proof for discrete logarithm problem. Both prover and verifier hold an instance </a:t>
            </a:r>
            <a:r>
              <a:rPr lang="en-US" dirty="0" err="1"/>
              <a:t>g^w</a:t>
            </a:r>
            <a:r>
              <a:rPr lang="en-US" dirty="0"/>
              <a:t> and the prover wish to convince the verifier it knows w .The protocol is as follows: the prover sample a random r in </a:t>
            </a:r>
            <a:r>
              <a:rPr lang="en-US" dirty="0" err="1"/>
              <a:t>Zp</a:t>
            </a:r>
            <a:r>
              <a:rPr lang="en-US" dirty="0"/>
              <a:t> and sends </a:t>
            </a:r>
            <a:r>
              <a:rPr lang="en-US" dirty="0" err="1"/>
              <a:t>g^r</a:t>
            </a:r>
            <a:r>
              <a:rPr lang="en-US" dirty="0"/>
              <a:t>. The verifier samples a random e in </a:t>
            </a:r>
            <a:r>
              <a:rPr lang="en-US" dirty="0" err="1"/>
              <a:t>Zp</a:t>
            </a:r>
            <a:r>
              <a:rPr lang="en-US" dirty="0"/>
              <a:t> and the prover response with </a:t>
            </a:r>
            <a:r>
              <a:rPr lang="en-US" dirty="0" err="1"/>
              <a:t>r+w</a:t>
            </a:r>
            <a:r>
              <a:rPr lang="en-US" dirty="0"/>
              <a:t>*e. The verifier accepts if and only if ——.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security of </a:t>
            </a:r>
            <a:r>
              <a:rPr lang="en-US" dirty="0" err="1"/>
              <a:t>Schnorr’s</a:t>
            </a:r>
            <a:r>
              <a:rPr lang="en-US" dirty="0"/>
              <a:t> protocol is usually proven by a reduction to the discrete logarithm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Shoup</a:t>
            </a:r>
            <a:r>
              <a:rPr lang="en-US" dirty="0"/>
              <a:t> showed that every t-query algorithm in the generic group model, solves discrete log with probability at most ---.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While the best known security bound is ---.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But what if we wish to prove knowledge of multiple instances?</a:t>
            </a:r>
            <a:endParaRPr lang="he-IL" dirty="0"/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9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trivial solution is to invoke the original protocol for each instance separately – which can be done in parallel.</a:t>
            </a:r>
          </a:p>
          <a:p>
            <a:r>
              <a:rPr lang="en-US" dirty="0"/>
              <a:t>However this leads to which leads to a factor of k in the communication complexity of the protocol.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32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even if we have more efficient protocol, which soundness notion should apply to the batch knowledge proof?</a:t>
            </a:r>
          </a:p>
          <a:p>
            <a:r>
              <a:rPr lang="en-US" dirty="0"/>
              <a:t>In the single instance case, the soundness notion is trivial, here, some of the instances can be honestly-generated instance and maybe some of them are not.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2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answer this question, we give a new notion of knowledge soundness we call “rogue-instance security”, which is a very strong soundness notion inspired by the standard notion of rogue-key security for multi-signature scheme.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notion considers a setting in which a malicious prover is provided with an honestly-generated instance x1 sampled from the hard distribution D, and may then be able to maliciously generate related “rogue” instances x2,...,</a:t>
            </a:r>
            <a:r>
              <a:rPr lang="en-US" dirty="0" err="1"/>
              <a:t>xk</a:t>
            </a:r>
            <a:r>
              <a:rPr lang="en-US" dirty="0"/>
              <a:t> adaptively based on x_1.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prover is given an </a:t>
            </a:r>
            <a:r>
              <a:rPr lang="en-US" dirty="0" err="1"/>
              <a:t>onest</a:t>
            </a:r>
            <a:r>
              <a:rPr lang="en-US" dirty="0"/>
              <a:t> instance x1 and chooses the rest of the batch instances in order to convince the verifier it knows all corresponding witnesses - without actually having knowledge of the witness w1 corresponding to the honestly- generated instance.</a:t>
            </a:r>
          </a:p>
          <a:p>
            <a:endParaRPr lang="en-US" dirty="0"/>
          </a:p>
          <a:p>
            <a:r>
              <a:rPr lang="en-US" dirty="0"/>
              <a:t>So now we have a soundness notion for batch knowledge proofs, it is left to batch sigma protocols with small communication.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7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main theorem says that every algebraic sigma protocol for one instance with communication c, can be transformed into a batch sigma protocol for k instances with the same communication c, while preserving zero-knowledge. Then, if the distribution for the relation is 2-moment hard then the rogue-instance soundness is bounded by --- which is independent of k.</a:t>
            </a:r>
          </a:p>
          <a:p>
            <a:endParaRPr lang="en-US" dirty="0"/>
          </a:p>
          <a:p>
            <a:r>
              <a:rPr lang="en-US" dirty="0"/>
              <a:t>Therefore, we obtain a batch </a:t>
            </a:r>
            <a:r>
              <a:rPr lang="en-US" dirty="0" err="1"/>
              <a:t>Schnorr</a:t>
            </a:r>
            <a:r>
              <a:rPr lang="en-US" dirty="0"/>
              <a:t> protocol with rogue soundness --- which matches the state-of-the-art of </a:t>
            </a:r>
            <a:r>
              <a:rPr lang="en-US" dirty="0" err="1"/>
              <a:t>Rotem</a:t>
            </a:r>
            <a:r>
              <a:rPr lang="en-US" dirty="0"/>
              <a:t> and </a:t>
            </a:r>
            <a:r>
              <a:rPr lang="en-US" dirty="0" err="1"/>
              <a:t>Segev</a:t>
            </a:r>
            <a:r>
              <a:rPr lang="en-US" dirty="0"/>
              <a:t> for </a:t>
            </a:r>
            <a:r>
              <a:rPr lang="en-US" dirty="0" err="1"/>
              <a:t>Schnorr</a:t>
            </a:r>
            <a:r>
              <a:rPr lang="en-US" dirty="0"/>
              <a:t> protocol.</a:t>
            </a:r>
          </a:p>
          <a:p>
            <a:r>
              <a:rPr lang="en-US" dirty="0"/>
              <a:t>In fact, a batch version for </a:t>
            </a:r>
            <a:r>
              <a:rPr lang="en-US" dirty="0" err="1"/>
              <a:t>Schnorr</a:t>
            </a:r>
            <a:r>
              <a:rPr lang="en-US" dirty="0"/>
              <a:t> protocol was already constructed by [Gennaro, Leigh, Sundaram and </a:t>
            </a:r>
            <a:r>
              <a:rPr lang="en-US" dirty="0" err="1"/>
              <a:t>Yerazunis</a:t>
            </a:r>
            <a:r>
              <a:rPr lang="en-US" dirty="0"/>
              <a:t>], however their security bound in ---.</a:t>
            </a:r>
          </a:p>
          <a:p>
            <a:endParaRPr lang="en-US" dirty="0"/>
          </a:p>
          <a:p>
            <a:r>
              <a:rPr lang="en-US" dirty="0"/>
              <a:t>We also give a bound on the rogue-soundness error of </a:t>
            </a:r>
            <a:r>
              <a:rPr lang="en-US" b="1" dirty="0"/>
              <a:t>non-</a:t>
            </a:r>
            <a:r>
              <a:rPr lang="en-US" b="0" dirty="0"/>
              <a:t>algebraic batch protocols which is similar to the algebraic bound but with ½ in the exponent instead of 2/3.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Practically, if we set the group size to 2^512, the </a:t>
            </a:r>
            <a:r>
              <a:rPr lang="en-US" dirty="0" err="1"/>
              <a:t>adversery’s</a:t>
            </a:r>
            <a:r>
              <a:rPr lang="en-US" dirty="0"/>
              <a:t> running time t=2^80 and the batch parameter k to 8, the bound of [Gennaro, Leigh, Sundaram and </a:t>
            </a:r>
            <a:r>
              <a:rPr lang="en-US" dirty="0" err="1"/>
              <a:t>Yerazunis</a:t>
            </a:r>
            <a:r>
              <a:rPr lang="en-US" dirty="0"/>
              <a:t>] leads to security of –  bits while our algebraic bound leads to security of --- and our generic bound to --- security bits.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77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didn’t tell you is the assumption we used to derive our rogue-soundness bound. </a:t>
            </a:r>
          </a:p>
          <a:p>
            <a:r>
              <a:rPr lang="en-US" dirty="0"/>
              <a:t>We said that a distribution is hard if given an sampled instance its hard to extract a corresponding witness. Here, instead of considering the hardness of extracting a witness with respect to strict time algorithms, we consider the hardness of extracting a witness with respect to expected running time algorithms. </a:t>
            </a:r>
          </a:p>
          <a:p>
            <a:endParaRPr lang="en-US" dirty="0"/>
          </a:p>
          <a:p>
            <a:r>
              <a:rPr lang="en-US" dirty="0"/>
              <a:t>We use the 2-moment assumption that recently introduced by </a:t>
            </a:r>
            <a:r>
              <a:rPr lang="en-US" dirty="0" err="1"/>
              <a:t>Rotem</a:t>
            </a:r>
            <a:r>
              <a:rPr lang="en-US" dirty="0"/>
              <a:t> and </a:t>
            </a:r>
            <a:r>
              <a:rPr lang="en-US" dirty="0" err="1"/>
              <a:t>Segev</a:t>
            </a:r>
            <a:r>
              <a:rPr lang="en-US" dirty="0"/>
              <a:t> which considers the 2-moment of the expected running time of an algorithm.</a:t>
            </a:r>
          </a:p>
          <a:p>
            <a:r>
              <a:rPr lang="en-US" dirty="0"/>
              <a:t>Formally, the 2-moment assumption states that every algorithm A, extracts a witness to an instance sampled from the distribution with probability at most ---- where T is now a random variable corresponds to A’s running time.</a:t>
            </a:r>
          </a:p>
          <a:p>
            <a:endParaRPr lang="en-US" dirty="0"/>
          </a:p>
          <a:p>
            <a:r>
              <a:rPr lang="en-US" dirty="0"/>
              <a:t>While </a:t>
            </a:r>
            <a:r>
              <a:rPr lang="en-US" dirty="0" err="1"/>
              <a:t>Rotem</a:t>
            </a:r>
            <a:r>
              <a:rPr lang="en-US" dirty="0"/>
              <a:t> and </a:t>
            </a:r>
            <a:r>
              <a:rPr lang="en-US" dirty="0" err="1"/>
              <a:t>Segev</a:t>
            </a:r>
            <a:r>
              <a:rPr lang="en-US" dirty="0"/>
              <a:t> have leveraged this assumption in order to derive tighter security bound for </a:t>
            </a:r>
            <a:r>
              <a:rPr lang="en-US" dirty="0" err="1"/>
              <a:t>Schnorr</a:t>
            </a:r>
            <a:r>
              <a:rPr lang="en-US" dirty="0"/>
              <a:t> protocol, up to our work, there was no evidence supporting the 2-moment assumption.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96BDE4-3E80-48BE-9666-C6856326E6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9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0CA4-4CBF-480F-9D80-440E779A9C55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9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DD13-76B2-4616-9C41-0C1026A09DA9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5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5F5C2-C9E1-4B63-B798-9FD97DE0E840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66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8E03-92FA-4C39-BF4A-34BBCAC6F5E7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12AA5-295A-4FB9-A177-0C35DAD828A4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E207E-BFC3-464B-A7B3-2713A2FC3F0E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6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BB61-1B04-49F2-BA2F-DC32126763E1}" type="datetime1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3C373-C21B-4EC8-9977-63A185EAF809}" type="datetime1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1AE3-F0FF-4B05-B5F7-E1A71971FC38}" type="datetime1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F9CF-BD3D-4ED4-9512-F0D741B7C3C2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4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E084-4198-4841-923E-3B85C969BD0B}" type="datetime1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8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FA29-6BE9-4953-B7D4-43B0159A4BE3}" type="datetime1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D33C-CDEB-4733-AA68-9316793C6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2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10" Type="http://schemas.openxmlformats.org/officeDocument/2006/relationships/image" Target="../media/image8.png"/><Relationship Id="rId4" Type="http://schemas.openxmlformats.org/officeDocument/2006/relationships/image" Target="../media/image47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611.png"/><Relationship Id="rId7" Type="http://schemas.openxmlformats.org/officeDocument/2006/relationships/image" Target="../media/image3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11" Type="http://schemas.openxmlformats.org/officeDocument/2006/relationships/image" Target="../media/image621.png"/><Relationship Id="rId5" Type="http://schemas.openxmlformats.org/officeDocument/2006/relationships/image" Target="../media/image8.png"/><Relationship Id="rId4" Type="http://schemas.openxmlformats.org/officeDocument/2006/relationships/image" Target="../media/image481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8.png"/><Relationship Id="rId10" Type="http://schemas.openxmlformats.org/officeDocument/2006/relationships/image" Target="../media/image71.png"/><Relationship Id="rId4" Type="http://schemas.openxmlformats.org/officeDocument/2006/relationships/image" Target="../media/image6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13" Type="http://schemas.openxmlformats.org/officeDocument/2006/relationships/image" Target="../media/image39.png"/><Relationship Id="rId3" Type="http://schemas.openxmlformats.org/officeDocument/2006/relationships/image" Target="../media/image760.png"/><Relationship Id="rId7" Type="http://schemas.openxmlformats.org/officeDocument/2006/relationships/image" Target="../media/image52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11" Type="http://schemas.openxmlformats.org/officeDocument/2006/relationships/image" Target="../media/image13.png"/><Relationship Id="rId5" Type="http://schemas.openxmlformats.org/officeDocument/2006/relationships/image" Target="../media/image33.png"/><Relationship Id="rId10" Type="http://schemas.openxmlformats.org/officeDocument/2006/relationships/image" Target="../media/image8.png"/><Relationship Id="rId4" Type="http://schemas.openxmlformats.org/officeDocument/2006/relationships/image" Target="../media/image77.png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10" Type="http://schemas.openxmlformats.org/officeDocument/2006/relationships/image" Target="../media/image52.png"/><Relationship Id="rId4" Type="http://schemas.openxmlformats.org/officeDocument/2006/relationships/image" Target="../media/image850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10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910.png"/><Relationship Id="rId7" Type="http://schemas.openxmlformats.org/officeDocument/2006/relationships/image" Target="../media/image4.sv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9.png"/><Relationship Id="rId15" Type="http://schemas.openxmlformats.org/officeDocument/2006/relationships/image" Target="../media/image13.png"/><Relationship Id="rId4" Type="http://schemas.openxmlformats.org/officeDocument/2006/relationships/image" Target="../media/image101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2.png"/><Relationship Id="rId3" Type="http://schemas.openxmlformats.org/officeDocument/2006/relationships/image" Target="../media/image20.png"/><Relationship Id="rId7" Type="http://schemas.openxmlformats.org/officeDocument/2006/relationships/image" Target="../media/image4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02.png"/><Relationship Id="rId5" Type="http://schemas.openxmlformats.org/officeDocument/2006/relationships/image" Target="../media/image22.png"/><Relationship Id="rId15" Type="http://schemas.openxmlformats.org/officeDocument/2006/relationships/image" Target="../media/image232.png"/><Relationship Id="rId10" Type="http://schemas.openxmlformats.org/officeDocument/2006/relationships/image" Target="../media/image292.png"/><Relationship Id="rId4" Type="http://schemas.openxmlformats.org/officeDocument/2006/relationships/image" Target="../media/image21.png"/><Relationship Id="rId9" Type="http://schemas.openxmlformats.org/officeDocument/2006/relationships/image" Target="../media/image280.png"/><Relationship Id="rId14" Type="http://schemas.openxmlformats.org/officeDocument/2006/relationships/image" Target="../media/image212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3" Type="http://schemas.openxmlformats.org/officeDocument/2006/relationships/image" Target="../media/image8.png"/><Relationship Id="rId17" Type="http://schemas.openxmlformats.org/officeDocument/2006/relationships/image" Target="../media/image2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15" Type="http://schemas.openxmlformats.org/officeDocument/2006/relationships/image" Target="../media/image261.png"/><Relationship Id="rId19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9008" y="1516398"/>
            <a:ext cx="11681927" cy="14630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Rogue-Instance Security for Batch Knowledge-Proofs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894151" y="3319487"/>
            <a:ext cx="4511639" cy="111815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Amit Sharabi</a:t>
            </a:r>
          </a:p>
          <a:p>
            <a:pPr algn="ctr"/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Bar-Ilan University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38200" y="4555025"/>
            <a:ext cx="7318445" cy="216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work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Segev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(Hebrew University)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5B9BD5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Eylon Yogev (Bar-Ilan University)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50BEE4-193E-C507-9BC5-3D03A9FE6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5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0" y="-127767"/>
            <a:ext cx="9720072" cy="1499616"/>
          </a:xfrm>
        </p:spPr>
        <p:txBody>
          <a:bodyPr/>
          <a:lstStyle/>
          <a:p>
            <a:r>
              <a:rPr lang="en-US" dirty="0"/>
              <a:t>Second-Moment Assumption</a:t>
            </a:r>
            <a:endParaRPr lang="en-US" cap="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5C551-EAA0-B684-A682-E35BD958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E654F2-2021-E51D-3396-0F82A9A6FA8E}"/>
                  </a:ext>
                </a:extLst>
              </p:cNvPr>
              <p:cNvSpPr txBox="1"/>
              <p:nvPr/>
            </p:nvSpPr>
            <p:spPr>
              <a:xfrm>
                <a:off x="405290" y="1067864"/>
                <a:ext cx="1073247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Recently introduced by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Rotem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Segev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>
                    <a:solidFill>
                      <a:prstClr val="black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be a relation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a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distribution for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ℛ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E654F2-2021-E51D-3396-0F82A9A6F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0" y="1067864"/>
                <a:ext cx="10732478" cy="954107"/>
              </a:xfrm>
              <a:prstGeom prst="rect">
                <a:avLst/>
              </a:prstGeom>
              <a:blipFill>
                <a:blip r:embed="rId3"/>
                <a:stretch>
                  <a:fillRect l="-1022" t="-5732" b="-17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4F1D59-59BD-DCCA-F278-B11EFD1B6C8D}"/>
                  </a:ext>
                </a:extLst>
              </p:cNvPr>
              <p:cNvSpPr/>
              <p:nvPr/>
            </p:nvSpPr>
            <p:spPr>
              <a:xfrm>
                <a:off x="971550" y="2679468"/>
                <a:ext cx="10229850" cy="2608966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defTabSz="914400" eaLnBrk="1" latinLnBrk="0" hangingPunct="1"/>
                <a:r>
                  <a:rPr lang="en-US" sz="2400" dirty="0">
                    <a:solidFill>
                      <a:schemeClr val="tx1"/>
                    </a:solidFill>
                  </a:rPr>
                  <a:t>For every algorithm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IL" sz="2400" dirty="0">
                    <a:solidFill>
                      <a:schemeClr val="tx1"/>
                    </a:solidFill>
                  </a:rPr>
                  <a:t>, it holds that</a:t>
                </a:r>
              </a:p>
              <a:p>
                <a:pPr marL="0" defTabSz="914400" eaLnBrk="1" latinLnBrk="0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)∈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ℛ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𝒲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b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</a:br>
                <a:endParaRPr lang="en-US" sz="2400" dirty="0">
                  <a:solidFill>
                    <a:schemeClr val="tx1"/>
                  </a:solidFill>
                  <a:latin typeface="Calibri" panose="020F0502020204030204"/>
                </a:endParaRPr>
              </a:p>
              <a:p>
                <a:pPr marL="0" defTabSz="914400" eaLnBrk="1" latinLnBrk="0" hangingPunct="1"/>
                <a:endParaRPr lang="en-US" sz="1600" dirty="0">
                  <a:solidFill>
                    <a:schemeClr val="tx1"/>
                  </a:solidFill>
                  <a:latin typeface="Calibri" panose="020F0502020204030204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  <a:t>probability is taken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  <a:t> denotes the 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/>
                  </a:rPr>
                  <a:t>random variable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  <a:t>corresponding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/>
                  </a:rPr>
                  <a:t>'s running time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14F1D59-59BD-DCCA-F278-B11EFD1B6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2679468"/>
                <a:ext cx="10229850" cy="260896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3E27759-32E5-4279-9EE4-31E4F3D9A75E}"/>
              </a:ext>
            </a:extLst>
          </p:cNvPr>
          <p:cNvSpPr txBox="1"/>
          <p:nvPr/>
        </p:nvSpPr>
        <p:spPr>
          <a:xfrm>
            <a:off x="405290" y="5468361"/>
            <a:ext cx="1079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2-moment DL assumption holds in </a:t>
            </a:r>
            <a:r>
              <a:rPr lang="en-US" sz="2800" dirty="0">
                <a:solidFill>
                  <a:srgbClr val="00B050"/>
                </a:solidFill>
              </a:rPr>
              <a:t>GGM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23DEAC-88A8-E1D5-A49C-BC9B641F232D}"/>
              </a:ext>
            </a:extLst>
          </p:cNvPr>
          <p:cNvSpPr txBox="1"/>
          <p:nvPr/>
        </p:nvSpPr>
        <p:spPr>
          <a:xfrm>
            <a:off x="971550" y="2140629"/>
            <a:ext cx="60967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US" sz="2800" b="1" kern="1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2-moment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assumption: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238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5964" y="2679192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Our Batch Protocol</a:t>
            </a:r>
            <a:endParaRPr lang="en-US" sz="5400" cap="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DE0B-383B-7C40-0A2B-A5EE53A4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6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5291" y="0"/>
            <a:ext cx="9720072" cy="1499616"/>
          </a:xfrm>
        </p:spPr>
        <p:txBody>
          <a:bodyPr lIns="0" tIns="0" rIns="0" bIns="0"/>
          <a:lstStyle/>
          <a:p>
            <a:r>
              <a:rPr lang="en-US" cap="none" dirty="0"/>
              <a:t>Algebraic Sigma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02E21-BBB1-6CE5-8C66-394909CCF394}"/>
                  </a:ext>
                </a:extLst>
              </p:cNvPr>
              <p:cNvSpPr txBox="1"/>
              <p:nvPr/>
            </p:nvSpPr>
            <p:spPr>
              <a:xfrm>
                <a:off x="405291" y="1124440"/>
                <a:ext cx="11470034" cy="1689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</a:t>
                </a:r>
                <a:r>
                  <a:rPr lang="en-US" sz="2400" dirty="0">
                    <a:solidFill>
                      <a:prstClr val="black"/>
                    </a:solidFill>
                  </a:rPr>
                  <a:t>n </a:t>
                </a:r>
                <a:r>
                  <a:rPr lang="en-US" sz="2400" dirty="0">
                    <a:solidFill>
                      <a:srgbClr val="00B050"/>
                    </a:solidFill>
                  </a:rPr>
                  <a:t>algebraic sigma protocol</a:t>
                </a:r>
                <a:r>
                  <a:rPr lang="en-US" sz="2400" dirty="0">
                    <a:solidFill>
                      <a:prstClr val="black"/>
                    </a:solidFill>
                  </a:rPr>
                  <a:t> 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one-way</a:t>
                </a:r>
                <a:r>
                  <a:rPr lang="en-US" sz="2400" dirty="0">
                    <a:solidFill>
                      <a:prstClr val="black"/>
                    </a:solidFill>
                  </a:rPr>
                  <a:t> function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</a:t>
                </a:r>
              </a:p>
              <a:p>
                <a:pPr marL="342900" marR="0" lvl="0" indent="-342900" algn="l" defTabSz="914400" rtl="0" eaLnBrk="1" fontAlgn="auto" latinLnBrk="0" hangingPunct="1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- abelian cyclic groups</a:t>
                </a:r>
              </a:p>
              <a:p>
                <a:pPr marL="342900" marR="0" lvl="0" indent="-342900" algn="l" defTabSz="914400" rtl="0" eaLnBrk="1" fontAlgn="auto" latinLnBrk="0" hangingPunct="1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For any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⋅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endParaRPr>
              </a:p>
              <a:p>
                <a:pPr marL="342900" marR="0" lvl="0" indent="-342900" algn="l" defTabSz="914400" rtl="0" eaLnBrk="1" fontAlgn="auto" latinLnBrk="0" hangingPunct="1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Proof-of-knowledge of a </a:t>
                </a:r>
                <a:r>
                  <a:rPr lang="en-US" sz="2400" dirty="0">
                    <a:solidFill>
                      <a:srgbClr val="FF0000"/>
                    </a:solidFill>
                  </a:rPr>
                  <a:t>preimage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02E21-BBB1-6CE5-8C66-394909CC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124440"/>
                <a:ext cx="11470034" cy="1689693"/>
              </a:xfrm>
              <a:prstGeom prst="rect">
                <a:avLst/>
              </a:prstGeom>
              <a:blipFill>
                <a:blip r:embed="rId3"/>
                <a:stretch>
                  <a:fillRect l="-1594" t="-5396" b="-971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534D1-81A5-40F9-DB9A-60574C92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02DEE6-8891-C898-DE6C-125502935420}"/>
              </a:ext>
            </a:extLst>
          </p:cNvPr>
          <p:cNvGrpSpPr/>
          <p:nvPr/>
        </p:nvGrpSpPr>
        <p:grpSpPr>
          <a:xfrm>
            <a:off x="4225124" y="3855959"/>
            <a:ext cx="3757352" cy="402146"/>
            <a:chOff x="4224649" y="2382398"/>
            <a:chExt cx="3757352" cy="40214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8C1A7C-3B3D-4975-6E60-DEAFD5F521B9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B197649-5A42-B64E-F5CE-ACE3F4A08A88}"/>
                    </a:ext>
                  </a:extLst>
                </p:cNvPr>
                <p:cNvSpPr txBox="1"/>
                <p:nvPr/>
              </p:nvSpPr>
              <p:spPr>
                <a:xfrm>
                  <a:off x="5432459" y="2382398"/>
                  <a:ext cx="132613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B197649-5A42-B64E-F5CE-ACE3F4A08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459" y="2382398"/>
                  <a:ext cx="1326132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835" r="-7339" b="-3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824AEE-2C81-F1F4-EFBC-17D58C34E365}"/>
              </a:ext>
            </a:extLst>
          </p:cNvPr>
          <p:cNvGrpSpPr/>
          <p:nvPr/>
        </p:nvGrpSpPr>
        <p:grpSpPr>
          <a:xfrm>
            <a:off x="4225124" y="4326055"/>
            <a:ext cx="3757352" cy="394058"/>
            <a:chOff x="4224649" y="2852494"/>
            <a:chExt cx="3757352" cy="39405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4A206C2-E280-28B6-B4B1-527D0A95B2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649" y="3246552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538182B-B98A-BB6E-B867-FD9C53DB3CBB}"/>
                    </a:ext>
                  </a:extLst>
                </p:cNvPr>
                <p:cNvSpPr txBox="1"/>
                <p:nvPr/>
              </p:nvSpPr>
              <p:spPr>
                <a:xfrm>
                  <a:off x="5964024" y="2852494"/>
                  <a:ext cx="2802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24" y="2852494"/>
                  <a:ext cx="28020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4783" r="-32609" b="-3606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6C73AE-7A07-AD37-3B7B-08A94382CA43}"/>
              </a:ext>
            </a:extLst>
          </p:cNvPr>
          <p:cNvGrpSpPr/>
          <p:nvPr/>
        </p:nvGrpSpPr>
        <p:grpSpPr>
          <a:xfrm>
            <a:off x="4217324" y="4812789"/>
            <a:ext cx="3757352" cy="377421"/>
            <a:chOff x="4216849" y="3339228"/>
            <a:chExt cx="3757352" cy="377421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FED9D89-1109-DE7B-F1E3-0C9B41144FEF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16649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B72531-6F7D-AB40-BCA1-2F677B9602FB}"/>
                    </a:ext>
                  </a:extLst>
                </p:cNvPr>
                <p:cNvSpPr txBox="1"/>
                <p:nvPr/>
              </p:nvSpPr>
              <p:spPr>
                <a:xfrm>
                  <a:off x="5151228" y="3339228"/>
                  <a:ext cx="18885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2B72531-6F7D-AB40-BCA1-2F677B9602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1228" y="3339228"/>
                  <a:ext cx="188859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903" r="-968" b="-377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Callout 2">
                <a:extLst>
                  <a:ext uri="{FF2B5EF4-FFF2-40B4-BE49-F238E27FC236}">
                    <a16:creationId xmlns:a16="http://schemas.microsoft.com/office/drawing/2014/main" id="{961B7788-7070-BFB5-42D9-1727B4D40EB7}"/>
                  </a:ext>
                </a:extLst>
              </p:cNvPr>
              <p:cNvSpPr/>
              <p:nvPr/>
            </p:nvSpPr>
            <p:spPr>
              <a:xfrm flipH="1">
                <a:off x="294846" y="2996242"/>
                <a:ext cx="2250620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 know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s.t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Oval Callout 2">
                <a:extLst>
                  <a:ext uri="{FF2B5EF4-FFF2-40B4-BE49-F238E27FC236}">
                    <a16:creationId xmlns:a16="http://schemas.microsoft.com/office/drawing/2014/main" id="{961B7788-7070-BFB5-42D9-1727B4D40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94846" y="2996242"/>
                <a:ext cx="2250620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1328D0B3-11B5-5C35-1E4B-1C71E9866F91}"/>
              </a:ext>
            </a:extLst>
          </p:cNvPr>
          <p:cNvGrpSpPr/>
          <p:nvPr/>
        </p:nvGrpSpPr>
        <p:grpSpPr>
          <a:xfrm>
            <a:off x="2577519" y="3912753"/>
            <a:ext cx="1090406" cy="1746974"/>
            <a:chOff x="2331205" y="3541199"/>
            <a:chExt cx="1090406" cy="1746974"/>
          </a:xfrm>
        </p:grpSpPr>
        <p:pic>
          <p:nvPicPr>
            <p:cNvPr id="31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706143D3-CF9A-AFED-F615-C9D49B574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205" y="3541199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EAEBB3-FD32-7DCB-0B40-FD42320B6CFE}"/>
                </a:ext>
              </a:extLst>
            </p:cNvPr>
            <p:cNvSpPr txBox="1"/>
            <p:nvPr/>
          </p:nvSpPr>
          <p:spPr>
            <a:xfrm>
              <a:off x="2427402" y="4826508"/>
              <a:ext cx="8980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000" dirty="0"/>
                <a:t>rover</a:t>
              </a:r>
              <a:endParaRPr lang="he-IL" sz="28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1FB14D6-445B-EDFF-492A-322902099D50}"/>
              </a:ext>
            </a:extLst>
          </p:cNvPr>
          <p:cNvSpPr txBox="1"/>
          <p:nvPr/>
        </p:nvSpPr>
        <p:spPr>
          <a:xfrm>
            <a:off x="8638172" y="5213855"/>
            <a:ext cx="1021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V</a:t>
            </a:r>
            <a:r>
              <a:rPr lang="en-US" sz="2000" dirty="0"/>
              <a:t>erifier</a:t>
            </a:r>
            <a:endParaRPr lang="he-IL" sz="2800" b="1" dirty="0"/>
          </a:p>
        </p:txBody>
      </p:sp>
      <p:pic>
        <p:nvPicPr>
          <p:cNvPr id="36" name="Picture 8" descr="Person, woman, female, user, profile, avatar icon - Free download">
            <a:extLst>
              <a:ext uri="{FF2B5EF4-FFF2-40B4-BE49-F238E27FC236}">
                <a16:creationId xmlns:a16="http://schemas.microsoft.com/office/drawing/2014/main" id="{B8082909-7183-D81E-B315-4F770C21B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4" t="6197" r="14036" b="20950"/>
          <a:stretch/>
        </p:blipFill>
        <p:spPr bwMode="auto">
          <a:xfrm>
            <a:off x="8520148" y="3912753"/>
            <a:ext cx="1257301" cy="12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2534C1-B8C5-82B2-66E1-09D5324BC393}"/>
                  </a:ext>
                </a:extLst>
              </p:cNvPr>
              <p:cNvSpPr txBox="1"/>
              <p:nvPr/>
            </p:nvSpPr>
            <p:spPr>
              <a:xfrm>
                <a:off x="8218030" y="5591304"/>
                <a:ext cx="1861535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limUpp>
                        <m:limUp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he-IL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12534C1-B8C5-82B2-66E1-09D5324BC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030" y="5591304"/>
                <a:ext cx="1861535" cy="4692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2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cap="none" dirty="0"/>
              <a:t>Batching Algebraic Sigma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02E21-BBB1-6CE5-8C66-394909CCF394}"/>
                  </a:ext>
                </a:extLst>
              </p:cNvPr>
              <p:cNvSpPr txBox="1"/>
              <p:nvPr/>
            </p:nvSpPr>
            <p:spPr>
              <a:xfrm>
                <a:off x="405291" y="1142912"/>
                <a:ext cx="11470034" cy="8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We build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batch protocol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from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algebraic sigma protocol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We compress each message using the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homomor</a:t>
                </a:r>
                <a:r>
                  <a:rPr lang="en-US" sz="2400" dirty="0" err="1">
                    <a:solidFill>
                      <a:srgbClr val="FF0000"/>
                    </a:solidFill>
                    <a:latin typeface="Helvetica" pitchFamily="2" charset="0"/>
                  </a:rPr>
                  <a:t>phic</a:t>
                </a:r>
                <a:r>
                  <a:rPr lang="en-US" sz="2400" dirty="0">
                    <a:solidFill>
                      <a:prstClr val="black"/>
                    </a:solidFill>
                    <a:latin typeface="Helvetica" pitchFamily="2" charset="0"/>
                  </a:rPr>
                  <a:t> property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02E21-BBB1-6CE5-8C66-394909CC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142912"/>
                <a:ext cx="11470034" cy="882293"/>
              </a:xfrm>
              <a:prstGeom prst="rect">
                <a:avLst/>
              </a:prstGeom>
              <a:blipFill>
                <a:blip r:embed="rId3"/>
                <a:stretch>
                  <a:fillRect l="-691" t="-4828" b="-151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534D1-81A5-40F9-DB9A-60574C92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320AFB-9A15-528A-8F88-F283E2BDE49B}"/>
              </a:ext>
            </a:extLst>
          </p:cNvPr>
          <p:cNvGrpSpPr/>
          <p:nvPr/>
        </p:nvGrpSpPr>
        <p:grpSpPr>
          <a:xfrm>
            <a:off x="4095750" y="3356533"/>
            <a:ext cx="4705350" cy="424373"/>
            <a:chOff x="4095750" y="3356533"/>
            <a:chExt cx="4705350" cy="42437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E8C1A7C-3B3D-4975-6E60-DEAFD5F521B9}"/>
                </a:ext>
              </a:extLst>
            </p:cNvPr>
            <p:cNvCxnSpPr>
              <a:cxnSpLocks/>
            </p:cNvCxnSpPr>
            <p:nvPr/>
          </p:nvCxnSpPr>
          <p:spPr>
            <a:xfrm>
              <a:off x="4095750" y="3780906"/>
              <a:ext cx="4705350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B197649-5A42-B64E-F5CE-ACE3F4A08A88}"/>
                    </a:ext>
                  </a:extLst>
                </p:cNvPr>
                <p:cNvSpPr txBox="1"/>
                <p:nvPr/>
              </p:nvSpPr>
              <p:spPr>
                <a:xfrm>
                  <a:off x="5367125" y="3356533"/>
                  <a:ext cx="21305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⋅…⋅</m:t>
                        </m:r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B197649-5A42-B64E-F5CE-ACE3F4A08A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7125" y="3356533"/>
                  <a:ext cx="213058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000" r="-4571" b="-3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9A8B3F-EC5E-3F6F-BAE9-265839CD9093}"/>
              </a:ext>
            </a:extLst>
          </p:cNvPr>
          <p:cNvGrpSpPr/>
          <p:nvPr/>
        </p:nvGrpSpPr>
        <p:grpSpPr>
          <a:xfrm>
            <a:off x="2331205" y="3541199"/>
            <a:ext cx="1090406" cy="1746974"/>
            <a:chOff x="2331205" y="3541199"/>
            <a:chExt cx="1090406" cy="1746974"/>
          </a:xfrm>
        </p:grpSpPr>
        <p:pic>
          <p:nvPicPr>
            <p:cNvPr id="6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B9941C2F-CAAC-3655-C7C9-9F82E5AA7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205" y="3541199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1ED2AE-E371-4094-2551-6ACD9738F7F7}"/>
                </a:ext>
              </a:extLst>
            </p:cNvPr>
            <p:cNvSpPr txBox="1"/>
            <p:nvPr/>
          </p:nvSpPr>
          <p:spPr>
            <a:xfrm>
              <a:off x="2427402" y="4826508"/>
              <a:ext cx="8980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000" dirty="0"/>
                <a:t>rover</a:t>
              </a:r>
              <a:endParaRPr lang="he-IL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54451C2-690C-E307-AF0D-BAC68C585CB9}"/>
              </a:ext>
            </a:extLst>
          </p:cNvPr>
          <p:cNvGrpSpPr/>
          <p:nvPr/>
        </p:nvGrpSpPr>
        <p:grpSpPr>
          <a:xfrm>
            <a:off x="4095750" y="3974346"/>
            <a:ext cx="4705350" cy="424374"/>
            <a:chOff x="4095750" y="3974346"/>
            <a:chExt cx="4705350" cy="42437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ED35471-544D-15B6-C7D4-94C10EF856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5750" y="4398720"/>
              <a:ext cx="4705350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D774A3E-0366-8685-9110-2F1331CCB8F8}"/>
                    </a:ext>
                  </a:extLst>
                </p:cNvPr>
                <p:cNvSpPr txBox="1"/>
                <p:nvPr/>
              </p:nvSpPr>
              <p:spPr>
                <a:xfrm>
                  <a:off x="5775027" y="3974346"/>
                  <a:ext cx="121860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D774A3E-0366-8685-9110-2F1331CCB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027" y="3974346"/>
                  <a:ext cx="121860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00" r="-1000" b="-3606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E4C864-0B43-A54A-D1A8-8169099385D7}"/>
              </a:ext>
            </a:extLst>
          </p:cNvPr>
          <p:cNvGrpSpPr/>
          <p:nvPr/>
        </p:nvGrpSpPr>
        <p:grpSpPr>
          <a:xfrm>
            <a:off x="4095750" y="4548358"/>
            <a:ext cx="4705350" cy="465329"/>
            <a:chOff x="4095750" y="4548358"/>
            <a:chExt cx="4705350" cy="46532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F6B0664-0303-C26E-E8FD-025DA6C31701}"/>
                </a:ext>
              </a:extLst>
            </p:cNvPr>
            <p:cNvCxnSpPr>
              <a:cxnSpLocks/>
            </p:cNvCxnSpPr>
            <p:nvPr/>
          </p:nvCxnSpPr>
          <p:spPr>
            <a:xfrm>
              <a:off x="4095750" y="5013687"/>
              <a:ext cx="4705350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F929B21-4DE0-D5BE-5C0B-4ED9B8127066}"/>
                    </a:ext>
                  </a:extLst>
                </p:cNvPr>
                <p:cNvSpPr txBox="1"/>
                <p:nvPr/>
              </p:nvSpPr>
              <p:spPr>
                <a:xfrm>
                  <a:off x="4112117" y="4548358"/>
                  <a:ext cx="461882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accent5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+…+(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F929B21-4DE0-D5BE-5C0B-4ED9B8127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2117" y="4548358"/>
                  <a:ext cx="4618829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717" b="-377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Callout 2">
                <a:extLst>
                  <a:ext uri="{FF2B5EF4-FFF2-40B4-BE49-F238E27FC236}">
                    <a16:creationId xmlns:a16="http://schemas.microsoft.com/office/drawing/2014/main" id="{961B7788-7070-BFB5-42D9-1727B4D40EB7}"/>
                  </a:ext>
                </a:extLst>
              </p:cNvPr>
              <p:cNvSpPr/>
              <p:nvPr/>
            </p:nvSpPr>
            <p:spPr>
              <a:xfrm flipH="1">
                <a:off x="66571" y="2519043"/>
                <a:ext cx="2293031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s.t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Oval Callout 2">
                <a:extLst>
                  <a:ext uri="{FF2B5EF4-FFF2-40B4-BE49-F238E27FC236}">
                    <a16:creationId xmlns:a16="http://schemas.microsoft.com/office/drawing/2014/main" id="{961B7788-7070-BFB5-42D9-1727B4D40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571" y="2519043"/>
                <a:ext cx="2293031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8F84977F-E172-3F2B-2BCE-159F50BB797A}"/>
              </a:ext>
            </a:extLst>
          </p:cNvPr>
          <p:cNvGrpSpPr/>
          <p:nvPr/>
        </p:nvGrpSpPr>
        <p:grpSpPr>
          <a:xfrm>
            <a:off x="9113381" y="3414971"/>
            <a:ext cx="1764132" cy="1872082"/>
            <a:chOff x="9113381" y="3414971"/>
            <a:chExt cx="1764132" cy="18720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F7072B-8A89-41C0-D7F9-8B52F4C85C2F}"/>
                </a:ext>
              </a:extLst>
            </p:cNvPr>
            <p:cNvSpPr txBox="1"/>
            <p:nvPr/>
          </p:nvSpPr>
          <p:spPr>
            <a:xfrm>
              <a:off x="9484821" y="4825388"/>
              <a:ext cx="10212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000" dirty="0"/>
                <a:t>erifier</a:t>
              </a:r>
              <a:endParaRPr lang="he-IL" sz="2800" b="1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7AABD6-0135-9F9B-A30E-006EAD44C267}"/>
                </a:ext>
              </a:extLst>
            </p:cNvPr>
            <p:cNvGrpSpPr/>
            <p:nvPr/>
          </p:nvGrpSpPr>
          <p:grpSpPr>
            <a:xfrm>
              <a:off x="9113381" y="3414971"/>
              <a:ext cx="1764132" cy="1764132"/>
              <a:chOff x="9113381" y="3414971"/>
              <a:chExt cx="1764132" cy="1764132"/>
            </a:xfrm>
          </p:grpSpPr>
          <p:pic>
            <p:nvPicPr>
              <p:cNvPr id="15" name="Picture 8" descr="Person, woman, female, user, profile, avatar icon - Free download">
                <a:extLst>
                  <a:ext uri="{FF2B5EF4-FFF2-40B4-BE49-F238E27FC236}">
                    <a16:creationId xmlns:a16="http://schemas.microsoft.com/office/drawing/2014/main" id="{02AF40C0-9185-C19E-E608-0F51005D5D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3381" y="3414971"/>
                <a:ext cx="1764132" cy="1764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41FD70-25E3-7D11-458A-72C4A88AB6F9}"/>
                  </a:ext>
                </a:extLst>
              </p:cNvPr>
              <p:cNvSpPr/>
              <p:nvPr/>
            </p:nvSpPr>
            <p:spPr>
              <a:xfrm>
                <a:off x="9372600" y="4809513"/>
                <a:ext cx="1257300" cy="945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3C7EAE-F4E9-2C8E-1BBC-DCA7AB87A17A}"/>
                  </a:ext>
                </a:extLst>
              </p:cNvPr>
              <p:cNvSpPr txBox="1"/>
              <p:nvPr/>
            </p:nvSpPr>
            <p:spPr>
              <a:xfrm>
                <a:off x="4533605" y="2315492"/>
                <a:ext cx="382964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he-IL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D3C7EAE-F4E9-2C8E-1BBC-DCA7AB87A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05" y="2315492"/>
                <a:ext cx="382964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6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cap="none" dirty="0"/>
              <a:t>Batching Algebraic Sigma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02E21-BBB1-6CE5-8C66-394909CCF394}"/>
                  </a:ext>
                </a:extLst>
              </p:cNvPr>
              <p:cNvSpPr txBox="1"/>
              <p:nvPr/>
            </p:nvSpPr>
            <p:spPr>
              <a:xfrm>
                <a:off x="405291" y="1142912"/>
                <a:ext cx="11470034" cy="8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We build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batch protocol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from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algebraic sigma protocol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We compress each message using the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homomor</a:t>
                </a:r>
                <a:r>
                  <a:rPr lang="en-US" sz="2400" dirty="0" err="1">
                    <a:solidFill>
                      <a:srgbClr val="FF0000"/>
                    </a:solidFill>
                    <a:latin typeface="Helvetica" pitchFamily="2" charset="0"/>
                  </a:rPr>
                  <a:t>phic</a:t>
                </a:r>
                <a:r>
                  <a:rPr lang="en-US" sz="2400" dirty="0">
                    <a:solidFill>
                      <a:prstClr val="black"/>
                    </a:solidFill>
                    <a:latin typeface="Helvetica" pitchFamily="2" charset="0"/>
                  </a:rPr>
                  <a:t> property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E102E21-BBB1-6CE5-8C66-394909CCF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142912"/>
                <a:ext cx="11470034" cy="882293"/>
              </a:xfrm>
              <a:prstGeom prst="rect">
                <a:avLst/>
              </a:prstGeom>
              <a:blipFill>
                <a:blip r:embed="rId3"/>
                <a:stretch>
                  <a:fillRect l="-691" t="-4828" b="-1517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534D1-81A5-40F9-DB9A-60574C92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8C1A7C-3B3D-4975-6E60-DEAFD5F521B9}"/>
              </a:ext>
            </a:extLst>
          </p:cNvPr>
          <p:cNvCxnSpPr>
            <a:cxnSpLocks/>
          </p:cNvCxnSpPr>
          <p:nvPr/>
        </p:nvCxnSpPr>
        <p:spPr>
          <a:xfrm>
            <a:off x="4095750" y="3780906"/>
            <a:ext cx="470535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197649-5A42-B64E-F5CE-ACE3F4A08A88}"/>
                  </a:ext>
                </a:extLst>
              </p:cNvPr>
              <p:cNvSpPr txBox="1"/>
              <p:nvPr/>
            </p:nvSpPr>
            <p:spPr>
              <a:xfrm>
                <a:off x="6309124" y="3356533"/>
                <a:ext cx="278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197649-5A42-B64E-F5CE-ACE3F4A08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124" y="3356533"/>
                <a:ext cx="278602" cy="369332"/>
              </a:xfrm>
              <a:prstGeom prst="rect">
                <a:avLst/>
              </a:prstGeom>
              <a:blipFill>
                <a:blip r:embed="rId4"/>
                <a:stretch>
                  <a:fillRect l="-13043" r="-6522" b="-166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3E9A8B3F-EC5E-3F6F-BAE9-265839CD9093}"/>
              </a:ext>
            </a:extLst>
          </p:cNvPr>
          <p:cNvGrpSpPr/>
          <p:nvPr/>
        </p:nvGrpSpPr>
        <p:grpSpPr>
          <a:xfrm>
            <a:off x="2331205" y="3541199"/>
            <a:ext cx="1090406" cy="1746974"/>
            <a:chOff x="2331205" y="3541199"/>
            <a:chExt cx="1090406" cy="1746974"/>
          </a:xfrm>
        </p:grpSpPr>
        <p:pic>
          <p:nvPicPr>
            <p:cNvPr id="6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B9941C2F-CAAC-3655-C7C9-9F82E5AA7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205" y="3541199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1ED2AE-E371-4094-2551-6ACD9738F7F7}"/>
                </a:ext>
              </a:extLst>
            </p:cNvPr>
            <p:cNvSpPr txBox="1"/>
            <p:nvPr/>
          </p:nvSpPr>
          <p:spPr>
            <a:xfrm>
              <a:off x="2427402" y="4826508"/>
              <a:ext cx="8980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000" dirty="0"/>
                <a:t>rover</a:t>
              </a:r>
              <a:endParaRPr lang="he-IL" sz="2800" dirty="0"/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D35471-544D-15B6-C7D4-94C10EF8564D}"/>
              </a:ext>
            </a:extLst>
          </p:cNvPr>
          <p:cNvCxnSpPr>
            <a:cxnSpLocks/>
          </p:cNvCxnSpPr>
          <p:nvPr/>
        </p:nvCxnSpPr>
        <p:spPr>
          <a:xfrm flipH="1">
            <a:off x="4095750" y="4398720"/>
            <a:ext cx="470535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774A3E-0366-8685-9110-2F1331CCB8F8}"/>
                  </a:ext>
                </a:extLst>
              </p:cNvPr>
              <p:cNvSpPr txBox="1"/>
              <p:nvPr/>
            </p:nvSpPr>
            <p:spPr>
              <a:xfrm>
                <a:off x="5775027" y="3974346"/>
                <a:ext cx="1218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774A3E-0366-8685-9110-2F1331CCB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027" y="3974346"/>
                <a:ext cx="1218602" cy="369332"/>
              </a:xfrm>
              <a:prstGeom prst="rect">
                <a:avLst/>
              </a:prstGeom>
              <a:blipFill>
                <a:blip r:embed="rId6"/>
                <a:stretch>
                  <a:fillRect l="-7500" r="-1000" b="-3606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6B0664-0303-C26E-E8FD-025DA6C31701}"/>
              </a:ext>
            </a:extLst>
          </p:cNvPr>
          <p:cNvCxnSpPr>
            <a:cxnSpLocks/>
          </p:cNvCxnSpPr>
          <p:nvPr/>
        </p:nvCxnSpPr>
        <p:spPr>
          <a:xfrm>
            <a:off x="4095750" y="5013687"/>
            <a:ext cx="470535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929B21-4DE0-D5BE-5C0B-4ED9B8127066}"/>
                  </a:ext>
                </a:extLst>
              </p:cNvPr>
              <p:cNvSpPr txBox="1"/>
              <p:nvPr/>
            </p:nvSpPr>
            <p:spPr>
              <a:xfrm>
                <a:off x="6332593" y="4550573"/>
                <a:ext cx="2551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929B21-4DE0-D5BE-5C0B-4ED9B8127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593" y="4550573"/>
                <a:ext cx="255133" cy="369332"/>
              </a:xfrm>
              <a:prstGeom prst="rect">
                <a:avLst/>
              </a:prstGeom>
              <a:blipFill>
                <a:blip r:embed="rId7"/>
                <a:stretch>
                  <a:fillRect l="-26190" r="-19048" b="-2623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Callout 2">
                <a:extLst>
                  <a:ext uri="{FF2B5EF4-FFF2-40B4-BE49-F238E27FC236}">
                    <a16:creationId xmlns:a16="http://schemas.microsoft.com/office/drawing/2014/main" id="{961B7788-7070-BFB5-42D9-1727B4D40EB7}"/>
                  </a:ext>
                </a:extLst>
              </p:cNvPr>
              <p:cNvSpPr/>
              <p:nvPr/>
            </p:nvSpPr>
            <p:spPr>
              <a:xfrm flipH="1">
                <a:off x="66571" y="2519043"/>
                <a:ext cx="2293031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s.t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Oval Callout 2">
                <a:extLst>
                  <a:ext uri="{FF2B5EF4-FFF2-40B4-BE49-F238E27FC236}">
                    <a16:creationId xmlns:a16="http://schemas.microsoft.com/office/drawing/2014/main" id="{961B7788-7070-BFB5-42D9-1727B4D40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571" y="2519043"/>
                <a:ext cx="2293031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81F7072B-8A89-41C0-D7F9-8B52F4C85C2F}"/>
              </a:ext>
            </a:extLst>
          </p:cNvPr>
          <p:cNvSpPr txBox="1"/>
          <p:nvPr/>
        </p:nvSpPr>
        <p:spPr>
          <a:xfrm>
            <a:off x="9484821" y="4825388"/>
            <a:ext cx="10212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/>
              <a:t>V</a:t>
            </a:r>
            <a:r>
              <a:rPr lang="en-US" sz="2000" dirty="0"/>
              <a:t>erifier</a:t>
            </a:r>
            <a:endParaRPr lang="he-IL" sz="2800" b="1" dirty="0"/>
          </a:p>
        </p:txBody>
      </p:sp>
      <p:pic>
        <p:nvPicPr>
          <p:cNvPr id="15" name="Picture 8" descr="Person, woman, female, user, profile, avatar icon - Free download">
            <a:extLst>
              <a:ext uri="{FF2B5EF4-FFF2-40B4-BE49-F238E27FC236}">
                <a16:creationId xmlns:a16="http://schemas.microsoft.com/office/drawing/2014/main" id="{02AF40C0-9185-C19E-E608-0F51005D5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7155" r="14036" b="20950"/>
          <a:stretch/>
        </p:blipFill>
        <p:spPr bwMode="auto">
          <a:xfrm>
            <a:off x="9326205" y="3541199"/>
            <a:ext cx="1303695" cy="126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E8D940-785E-7526-4A30-57CFACBAC735}"/>
                  </a:ext>
                </a:extLst>
              </p:cNvPr>
              <p:cNvSpPr txBox="1"/>
              <p:nvPr/>
            </p:nvSpPr>
            <p:spPr>
              <a:xfrm>
                <a:off x="8759000" y="5190954"/>
                <a:ext cx="2438103" cy="894347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limUpp>
                        <m:limUp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</m:oMath>
                  </m:oMathPara>
                </a14:m>
                <a:endParaRPr lang="he-IL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E8D940-785E-7526-4A30-57CFACBAC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000" y="5190954"/>
                <a:ext cx="2438103" cy="8943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362E0C-0DAB-F9BC-F598-EAC0552261EA}"/>
                  </a:ext>
                </a:extLst>
              </p:cNvPr>
              <p:cNvSpPr txBox="1"/>
              <p:nvPr/>
            </p:nvSpPr>
            <p:spPr>
              <a:xfrm>
                <a:off x="4533605" y="2315492"/>
                <a:ext cx="382964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he-IL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8362E0C-0DAB-F9BC-F598-EAC055226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605" y="2315492"/>
                <a:ext cx="382964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5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17553" y="2085712"/>
            <a:ext cx="5756894" cy="1499616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en-US" sz="4800" dirty="0"/>
              <a:t>Rogue-Instance Bound</a:t>
            </a:r>
            <a:endParaRPr lang="en-US" sz="4800" cap="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4DE0B-383B-7C40-0A2B-A5EE53A4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00FCE04-03A5-CCF8-E660-B5C2C9EAEA53}"/>
                  </a:ext>
                </a:extLst>
              </p:cNvPr>
              <p:cNvSpPr/>
              <p:nvPr/>
            </p:nvSpPr>
            <p:spPr>
              <a:xfrm>
                <a:off x="3857403" y="4022480"/>
                <a:ext cx="4477194" cy="1908819"/>
              </a:xfrm>
              <a:prstGeom prst="roundRect">
                <a:avLst>
                  <a:gd name="adj" fmla="val 29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000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e>
                    </m:d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 Sample challenge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0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𝑠𝑡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𝛽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Calibri" panose="020F0502020204030204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B00FCE04-03A5-CCF8-E660-B5C2C9EAE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403" y="4022480"/>
                <a:ext cx="4477194" cy="1908819"/>
              </a:xfrm>
              <a:prstGeom prst="roundRect">
                <a:avLst>
                  <a:gd name="adj" fmla="val 2932"/>
                </a:avLst>
              </a:prstGeom>
              <a:blipFill>
                <a:blip r:embed="rId3"/>
                <a:stretch>
                  <a:fillRect l="-947"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921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Our Extractor - First Attempt</a:t>
            </a:r>
            <a:endParaRPr lang="en-US" cap="none" dirty="0"/>
          </a:p>
        </p:txBody>
      </p:sp>
      <p:sp>
        <p:nvSpPr>
          <p:cNvPr id="18" name="TextBox 17"/>
          <p:cNvSpPr txBox="1"/>
          <p:nvPr/>
        </p:nvSpPr>
        <p:spPr>
          <a:xfrm>
            <a:off x="405290" y="1559366"/>
            <a:ext cx="10856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Plus-one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soundness: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906D0-62A5-7861-47FA-60928486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977AA4-B572-C7F8-011E-7B2F36FE9AD3}"/>
              </a:ext>
            </a:extLst>
          </p:cNvPr>
          <p:cNvGrpSpPr/>
          <p:nvPr/>
        </p:nvGrpSpPr>
        <p:grpSpPr>
          <a:xfrm>
            <a:off x="702131" y="2277162"/>
            <a:ext cx="10262349" cy="805585"/>
            <a:chOff x="702131" y="2277162"/>
            <a:chExt cx="10262349" cy="80558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7E04159-4F2D-34E2-B666-6ABCA0A1FC63}"/>
                </a:ext>
              </a:extLst>
            </p:cNvPr>
            <p:cNvCxnSpPr>
              <a:cxnSpLocks/>
            </p:cNvCxnSpPr>
            <p:nvPr/>
          </p:nvCxnSpPr>
          <p:spPr>
            <a:xfrm>
              <a:off x="5371667" y="2679954"/>
              <a:ext cx="923277" cy="0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40155E-0AA1-108D-06BC-F9E0C83B32BA}"/>
                </a:ext>
              </a:extLst>
            </p:cNvPr>
            <p:cNvGrpSpPr/>
            <p:nvPr/>
          </p:nvGrpSpPr>
          <p:grpSpPr>
            <a:xfrm>
              <a:off x="702131" y="2277162"/>
              <a:ext cx="10262349" cy="805585"/>
              <a:chOff x="650414" y="2322622"/>
              <a:chExt cx="10262349" cy="8055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ounded Rectangle 1">
                    <a:extLst>
                      <a:ext uri="{FF2B5EF4-FFF2-40B4-BE49-F238E27FC236}">
                        <a16:creationId xmlns:a16="http://schemas.microsoft.com/office/drawing/2014/main" id="{5A999052-31E2-855E-E3FD-D140F7FD39CD}"/>
                      </a:ext>
                    </a:extLst>
                  </p:cNvPr>
                  <p:cNvSpPr/>
                  <p:nvPr/>
                </p:nvSpPr>
                <p:spPr>
                  <a:xfrm>
                    <a:off x="650414" y="2355273"/>
                    <a:ext cx="4184822" cy="772934"/>
                  </a:xfrm>
                  <a:prstGeom prst="round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oMath>
                    </a14:m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accepting transcripts </a:t>
                    </a:r>
                    <a:endParaRPr kumimoji="0" lang="en-I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" name="Rounded Rectangle 1">
                    <a:extLst>
                      <a:ext uri="{FF2B5EF4-FFF2-40B4-BE49-F238E27FC236}">
                        <a16:creationId xmlns:a16="http://schemas.microsoft.com/office/drawing/2014/main" id="{5A999052-31E2-855E-E3FD-D140F7FD39C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414" y="2355273"/>
                    <a:ext cx="4184822" cy="772934"/>
                  </a:xfrm>
                  <a:prstGeom prst="round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ounded Rectangle 1">
                    <a:extLst>
                      <a:ext uri="{FF2B5EF4-FFF2-40B4-BE49-F238E27FC236}">
                        <a16:creationId xmlns:a16="http://schemas.microsoft.com/office/drawing/2014/main" id="{1E3C6EB5-479D-DA70-E556-6CCD80060ECF}"/>
                      </a:ext>
                    </a:extLst>
                  </p:cNvPr>
                  <p:cNvSpPr/>
                  <p:nvPr/>
                </p:nvSpPr>
                <p:spPr>
                  <a:xfrm>
                    <a:off x="6727941" y="2322622"/>
                    <a:ext cx="4184822" cy="772934"/>
                  </a:xfrm>
                  <a:prstGeom prst="round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  <a:ln w="2857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𝑘</m:t>
                        </m:r>
                      </m:oMath>
                    </a14:m>
                    <a:r>
                      <a: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 witnesses</a:t>
                    </a:r>
                    <a:endParaRPr kumimoji="0" lang="en-I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" name="Rounded Rectangle 1">
                    <a:extLst>
                      <a:ext uri="{FF2B5EF4-FFF2-40B4-BE49-F238E27FC236}">
                        <a16:creationId xmlns:a16="http://schemas.microsoft.com/office/drawing/2014/main" id="{1E3C6EB5-479D-DA70-E556-6CCD80060E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7941" y="2322622"/>
                    <a:ext cx="4184822" cy="772934"/>
                  </a:xfrm>
                  <a:prstGeom prst="round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28575"/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F2908BB5-FB18-8503-29AF-67D5136DD3DF}"/>
                  </a:ext>
                </a:extLst>
              </p:cNvPr>
              <p:cNvSpPr/>
              <p:nvPr/>
            </p:nvSpPr>
            <p:spPr>
              <a:xfrm>
                <a:off x="1532709" y="3270784"/>
                <a:ext cx="8006707" cy="3340088"/>
              </a:xfrm>
              <a:prstGeom prst="roundRect">
                <a:avLst>
                  <a:gd name="adj" fmla="val 29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137160" rtlCol="0" anchor="t"/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Simulate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obtain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accepting transcripts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marL="457200" marR="0" lvl="0" indent="-4572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2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,…,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F2908BB5-FB18-8503-29AF-67D5136DD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709" y="3270784"/>
                <a:ext cx="8006707" cy="3340088"/>
              </a:xfrm>
              <a:prstGeom prst="roundRect">
                <a:avLst>
                  <a:gd name="adj" fmla="val 2932"/>
                </a:avLst>
              </a:prstGeom>
              <a:blipFill>
                <a:blip r:embed="rId5"/>
                <a:stretch>
                  <a:fillRect l="-682"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4A7BEE2-15DE-89B9-9EC0-29E0D0372B3E}"/>
              </a:ext>
            </a:extLst>
          </p:cNvPr>
          <p:cNvGrpSpPr/>
          <p:nvPr/>
        </p:nvGrpSpPr>
        <p:grpSpPr>
          <a:xfrm>
            <a:off x="2197785" y="3917237"/>
            <a:ext cx="6364104" cy="1544489"/>
            <a:chOff x="2197785" y="3558884"/>
            <a:chExt cx="6364104" cy="154448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3638B64-40F0-FB43-B315-041009B0647B}"/>
                </a:ext>
              </a:extLst>
            </p:cNvPr>
            <p:cNvSpPr/>
            <p:nvPr/>
          </p:nvSpPr>
          <p:spPr>
            <a:xfrm>
              <a:off x="2197785" y="3558884"/>
              <a:ext cx="6278880" cy="14580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171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3FA2BF1-ADED-5C54-ABAF-6AE1A79F2101}"/>
                </a:ext>
              </a:extLst>
            </p:cNvPr>
            <p:cNvGrpSpPr/>
            <p:nvPr/>
          </p:nvGrpSpPr>
          <p:grpSpPr>
            <a:xfrm>
              <a:off x="3160560" y="4003691"/>
              <a:ext cx="4176005" cy="394354"/>
              <a:chOff x="4036061" y="2859127"/>
              <a:chExt cx="4176005" cy="394354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780E3FCA-52FC-49AE-8A36-76822840F3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36061" y="3253481"/>
                <a:ext cx="4176005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C6E7755-18DC-542E-8D03-7E048AF13888}"/>
                      </a:ext>
                    </a:extLst>
                  </p:cNvPr>
                  <p:cNvSpPr txBox="1"/>
                  <p:nvPr/>
                </p:nvSpPr>
                <p:spPr>
                  <a:xfrm>
                    <a:off x="5494023" y="2859127"/>
                    <a:ext cx="121860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4500CCCC-21D7-3877-BD9D-F7744F204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94023" y="2859127"/>
                    <a:ext cx="1218603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8000" r="-1000" b="-37705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DF9627-4B97-3A89-E419-976C837FF116}"/>
                </a:ext>
              </a:extLst>
            </p:cNvPr>
            <p:cNvGrpSpPr/>
            <p:nvPr/>
          </p:nvGrpSpPr>
          <p:grpSpPr>
            <a:xfrm>
              <a:off x="3160560" y="3558884"/>
              <a:ext cx="4209535" cy="419785"/>
              <a:chOff x="4324865" y="3361121"/>
              <a:chExt cx="4209535" cy="419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0AD61505-1018-5B17-F29A-849BC2ACF0EE}"/>
                      </a:ext>
                    </a:extLst>
                  </p:cNvPr>
                  <p:cNvSpPr txBox="1"/>
                  <p:nvPr/>
                </p:nvSpPr>
                <p:spPr>
                  <a:xfrm>
                    <a:off x="5668942" y="3361121"/>
                    <a:ext cx="1521378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1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4472C4">
                                      <a:lumMod val="75000"/>
                                    </a:srgb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oMath>
                      </m:oMathPara>
                    </a14:m>
                    <a:endParaRPr kumimoji="0" lang="he-IL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6C546274-1BB3-370A-6BE5-5331C698F0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68942" y="3361121"/>
                    <a:ext cx="1521378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00" r="-800" b="-18033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0B5F71E-7063-8DD2-B100-522D052DE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24865" y="3780906"/>
                <a:ext cx="4209535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04E0AB0-7878-674B-813C-4C8A9A0476FD}"/>
                </a:ext>
              </a:extLst>
            </p:cNvPr>
            <p:cNvGrpSpPr/>
            <p:nvPr/>
          </p:nvGrpSpPr>
          <p:grpSpPr>
            <a:xfrm>
              <a:off x="2859735" y="4384757"/>
              <a:ext cx="4860321" cy="438320"/>
              <a:chOff x="4046511" y="4353368"/>
              <a:chExt cx="4860321" cy="4383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B4C2D27-3590-4CE5-708A-28613EAA2325}"/>
                      </a:ext>
                    </a:extLst>
                  </p:cNvPr>
                  <p:cNvSpPr txBox="1"/>
                  <p:nvPr/>
                </p:nvSpPr>
                <p:spPr>
                  <a:xfrm>
                    <a:off x="4046511" y="4353368"/>
                    <a:ext cx="4860321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1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oMath>
                      </m:oMathPara>
                    </a14:m>
                    <a:endParaRPr kumimoji="0" lang="he-IL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401203CF-B994-0D88-56EE-1777C431F7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46511" y="4353368"/>
                    <a:ext cx="486032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6667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16EA0E2-87B6-38FA-92C4-DCA7D3C64D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7334" y="4791688"/>
                <a:ext cx="4209535" cy="0"/>
              </a:xfrm>
              <a:prstGeom prst="straightConnector1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E2C0A2-4502-F701-854E-0C1C7172F559}"/>
                </a:ext>
              </a:extLst>
            </p:cNvPr>
            <p:cNvSpPr txBox="1"/>
            <p:nvPr/>
          </p:nvSpPr>
          <p:spPr>
            <a:xfrm>
              <a:off x="2298219" y="4702693"/>
              <a:ext cx="8980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rover</a:t>
              </a:r>
              <a:endPara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CE129F8-AE1F-4403-838F-6AA03BADBC2A}"/>
                </a:ext>
              </a:extLst>
            </p:cNvPr>
            <p:cNvGrpSpPr/>
            <p:nvPr/>
          </p:nvGrpSpPr>
          <p:grpSpPr>
            <a:xfrm>
              <a:off x="7188810" y="3642285"/>
              <a:ext cx="1373079" cy="1461088"/>
              <a:chOff x="7188810" y="3642285"/>
              <a:chExt cx="1373079" cy="1461088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2BB362A-318E-AB8F-DAF2-31368BA0F56E}"/>
                  </a:ext>
                </a:extLst>
              </p:cNvPr>
              <p:cNvGrpSpPr/>
              <p:nvPr/>
            </p:nvGrpSpPr>
            <p:grpSpPr>
              <a:xfrm>
                <a:off x="7188810" y="3642285"/>
                <a:ext cx="1373079" cy="1373079"/>
                <a:chOff x="9565156" y="836141"/>
                <a:chExt cx="1373079" cy="1373079"/>
              </a:xfrm>
            </p:grpSpPr>
            <p:pic>
              <p:nvPicPr>
                <p:cNvPr id="27" name="Picture 8" descr="Person, woman, female, user, profile, avatar icon - Free download">
                  <a:extLst>
                    <a:ext uri="{FF2B5EF4-FFF2-40B4-BE49-F238E27FC236}">
                      <a16:creationId xmlns:a16="http://schemas.microsoft.com/office/drawing/2014/main" id="{04552B63-6DC9-878B-921E-9016814855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565156" y="836141"/>
                  <a:ext cx="1373079" cy="13730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CA1EFD07-0110-F255-DBBD-979D2D4322DC}"/>
                    </a:ext>
                  </a:extLst>
                </p:cNvPr>
                <p:cNvSpPr/>
                <p:nvPr/>
              </p:nvSpPr>
              <p:spPr>
                <a:xfrm>
                  <a:off x="9757574" y="1931017"/>
                  <a:ext cx="963766" cy="7701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e-IL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000EE7-895C-AD43-A341-18255EC1C1A1}"/>
                  </a:ext>
                </a:extLst>
              </p:cNvPr>
              <p:cNvSpPr txBox="1"/>
              <p:nvPr/>
            </p:nvSpPr>
            <p:spPr>
              <a:xfrm>
                <a:off x="7427333" y="4703263"/>
                <a:ext cx="102125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erifier</a:t>
                </a:r>
                <a:endParaRPr kumimoji="0" lang="he-IL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9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5E1A7BD1-BAAF-7942-E567-2AEEE850A3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078" y="3741710"/>
              <a:ext cx="857815" cy="101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9769CA6-B785-6EA0-5ED7-7503DB16DDF4}"/>
                </a:ext>
              </a:extLst>
            </p:cNvPr>
            <p:cNvGrpSpPr/>
            <p:nvPr/>
          </p:nvGrpSpPr>
          <p:grpSpPr>
            <a:xfrm>
              <a:off x="2345844" y="3589005"/>
              <a:ext cx="696340" cy="339182"/>
              <a:chOff x="2345844" y="3589005"/>
              <a:chExt cx="696340" cy="339182"/>
            </a:xfrm>
          </p:grpSpPr>
          <p:pic>
            <p:nvPicPr>
              <p:cNvPr id="31" name="Picture 30" descr="Red horns on a black background&#10;&#10;Description automatically generated">
                <a:extLst>
                  <a:ext uri="{FF2B5EF4-FFF2-40B4-BE49-F238E27FC236}">
                    <a16:creationId xmlns:a16="http://schemas.microsoft.com/office/drawing/2014/main" id="{7D91E13D-02B4-B0F0-2BB7-9B5B933C00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661" r="64116" b="1"/>
              <a:stretch/>
            </p:blipFill>
            <p:spPr>
              <a:xfrm>
                <a:off x="2345844" y="3589005"/>
                <a:ext cx="178281" cy="339182"/>
              </a:xfrm>
              <a:prstGeom prst="rect">
                <a:avLst/>
              </a:prstGeom>
            </p:spPr>
          </p:pic>
          <p:pic>
            <p:nvPicPr>
              <p:cNvPr id="32" name="Picture 31" descr="Red horns on a black background&#10;&#10;Description automatically generated">
                <a:extLst>
                  <a:ext uri="{FF2B5EF4-FFF2-40B4-BE49-F238E27FC236}">
                    <a16:creationId xmlns:a16="http://schemas.microsoft.com/office/drawing/2014/main" id="{41C400EE-7B1B-4748-6760-9226E93200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661" r="64116" b="1"/>
              <a:stretch/>
            </p:blipFill>
            <p:spPr>
              <a:xfrm flipH="1">
                <a:off x="2863903" y="3589005"/>
                <a:ext cx="178281" cy="339182"/>
              </a:xfrm>
              <a:prstGeom prst="rect">
                <a:avLst/>
              </a:prstGeom>
            </p:spPr>
          </p:pic>
        </p:grpSp>
      </p:grp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E10BE2C-FCBF-C85C-331D-31728E69F2F9}"/>
              </a:ext>
            </a:extLst>
          </p:cNvPr>
          <p:cNvSpPr/>
          <p:nvPr/>
        </p:nvSpPr>
        <p:spPr>
          <a:xfrm>
            <a:off x="4858194" y="6085068"/>
            <a:ext cx="2475611" cy="609206"/>
          </a:xfrm>
          <a:prstGeom prst="wedgeEllipseCallout">
            <a:avLst>
              <a:gd name="adj1" fmla="val -45114"/>
              <a:gd name="adj2" fmla="val -56757"/>
            </a:avLst>
          </a:prstGeom>
          <a:ln>
            <a:solidFill>
              <a:srgbClr val="221D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costly</a:t>
            </a:r>
            <a:endParaRPr kumimoji="0" lang="en-I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425F46BE-8532-9781-2CAE-2522549A1AB0}"/>
              </a:ext>
            </a:extLst>
          </p:cNvPr>
          <p:cNvSpPr/>
          <p:nvPr/>
        </p:nvSpPr>
        <p:spPr>
          <a:xfrm>
            <a:off x="8295295" y="4626440"/>
            <a:ext cx="2755270" cy="1269321"/>
          </a:xfrm>
          <a:prstGeom prst="wedgeRoundRectCallout">
            <a:avLst>
              <a:gd name="adj1" fmla="val -71293"/>
              <a:gd name="adj2" fmla="val 46553"/>
              <a:gd name="adj3" fmla="val 16667"/>
            </a:avLst>
          </a:prstGeom>
          <a:solidFill>
            <a:srgbClr val="CBD9C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Interested in extracting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witness</a:t>
            </a:r>
            <a:endParaRPr kumimoji="0" lang="he-I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2FCCA9-0229-836E-77BB-7D7E838AF6F4}"/>
                  </a:ext>
                </a:extLst>
              </p:cNvPr>
              <p:cNvSpPr txBox="1"/>
              <p:nvPr/>
            </p:nvSpPr>
            <p:spPr>
              <a:xfrm>
                <a:off x="405291" y="1093759"/>
                <a:ext cx="113287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a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hard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distribution for a relation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2FCCA9-0229-836E-77BB-7D7E838AF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093759"/>
                <a:ext cx="11328784" cy="523220"/>
              </a:xfrm>
              <a:prstGeom prst="rect">
                <a:avLst/>
              </a:prstGeom>
              <a:blipFill>
                <a:blip r:embed="rId12"/>
                <a:stretch>
                  <a:fillRect l="-968"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19A19D01-558D-40C0-559F-234BC194AF92}"/>
              </a:ext>
            </a:extLst>
          </p:cNvPr>
          <p:cNvGrpSpPr/>
          <p:nvPr/>
        </p:nvGrpSpPr>
        <p:grpSpPr>
          <a:xfrm>
            <a:off x="294640" y="3351486"/>
            <a:ext cx="1066800" cy="399224"/>
            <a:chOff x="294640" y="3351486"/>
            <a:chExt cx="1066800" cy="399224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484ADF3-8B77-6FE7-9543-6E872D0BCCE7}"/>
                </a:ext>
              </a:extLst>
            </p:cNvPr>
            <p:cNvCxnSpPr>
              <a:cxnSpLocks/>
            </p:cNvCxnSpPr>
            <p:nvPr/>
          </p:nvCxnSpPr>
          <p:spPr>
            <a:xfrm>
              <a:off x="294640" y="3750710"/>
              <a:ext cx="1066800" cy="0"/>
            </a:xfrm>
            <a:prstGeom prst="straightConnector1">
              <a:avLst/>
            </a:prstGeom>
            <a:ln w="28575">
              <a:solidFill>
                <a:srgbClr val="221D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A9369AB-7C96-8C4C-08ED-22E9615F9A2F}"/>
                    </a:ext>
                  </a:extLst>
                </p:cNvPr>
                <p:cNvSpPr txBox="1"/>
                <p:nvPr/>
              </p:nvSpPr>
              <p:spPr>
                <a:xfrm>
                  <a:off x="637571" y="3351486"/>
                  <a:ext cx="38093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EA9369AB-7C96-8C4C-08ED-22E9615F9A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71" y="3351486"/>
                  <a:ext cx="380938" cy="369332"/>
                </a:xfrm>
                <a:prstGeom prst="rect">
                  <a:avLst/>
                </a:prstGeom>
                <a:blipFill>
                  <a:blip r:embed="rId13"/>
                  <a:stretch>
                    <a:fillRect l="-9677" r="-6452" b="-1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4C5BE2-E650-B1B2-C467-A06AA31F643B}"/>
              </a:ext>
            </a:extLst>
          </p:cNvPr>
          <p:cNvGrpSpPr/>
          <p:nvPr/>
        </p:nvGrpSpPr>
        <p:grpSpPr>
          <a:xfrm>
            <a:off x="9708617" y="5990447"/>
            <a:ext cx="1066800" cy="399224"/>
            <a:chOff x="294640" y="3351486"/>
            <a:chExt cx="1066800" cy="399224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4887DEA-8592-0760-BF8A-DF654B283302}"/>
                </a:ext>
              </a:extLst>
            </p:cNvPr>
            <p:cNvCxnSpPr>
              <a:cxnSpLocks/>
            </p:cNvCxnSpPr>
            <p:nvPr/>
          </p:nvCxnSpPr>
          <p:spPr>
            <a:xfrm>
              <a:off x="294640" y="3750710"/>
              <a:ext cx="1066800" cy="0"/>
            </a:xfrm>
            <a:prstGeom prst="straightConnector1">
              <a:avLst/>
            </a:prstGeom>
            <a:ln w="28575">
              <a:solidFill>
                <a:srgbClr val="221D1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DB647C3-D805-6469-570B-9F70513396D1}"/>
                    </a:ext>
                  </a:extLst>
                </p:cNvPr>
                <p:cNvSpPr txBox="1"/>
                <p:nvPr/>
              </p:nvSpPr>
              <p:spPr>
                <a:xfrm>
                  <a:off x="637571" y="3351486"/>
                  <a:ext cx="43787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7DB647C3-D805-6469-570B-9F70513396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571" y="3351486"/>
                  <a:ext cx="437877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8333" r="-2778" b="-1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79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uiExpand="1" build="p" animBg="1"/>
      <p:bldP spid="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Local Special Soundness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5290" y="1221983"/>
                <a:ext cx="108560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Fix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, wish to find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e>
                          <m:sup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0" y="1221983"/>
                <a:ext cx="10856033" cy="523220"/>
              </a:xfrm>
              <a:prstGeom prst="rect">
                <a:avLst/>
              </a:prstGeom>
              <a:blipFill>
                <a:blip r:embed="rId3"/>
                <a:stretch>
                  <a:fillRect l="-1011"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906D0-62A5-7861-47FA-60928486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E04159-4F2D-34E2-B666-6ABCA0A1FC63}"/>
              </a:ext>
            </a:extLst>
          </p:cNvPr>
          <p:cNvCxnSpPr>
            <a:cxnSpLocks/>
          </p:cNvCxnSpPr>
          <p:nvPr/>
        </p:nvCxnSpPr>
        <p:spPr>
          <a:xfrm>
            <a:off x="5626730" y="3520089"/>
            <a:ext cx="923277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A999052-31E2-855E-E3FD-D140F7FD39CD}"/>
                  </a:ext>
                </a:extLst>
              </p:cNvPr>
              <p:cNvSpPr/>
              <p:nvPr/>
            </p:nvSpPr>
            <p:spPr>
              <a:xfrm>
                <a:off x="405290" y="2770283"/>
                <a:ext cx="4716778" cy="149961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Given </a:t>
                </a:r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accepting transcripts: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br>
                  <a:rPr 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𝛼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𝛾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5A999052-31E2-855E-E3FD-D140F7FD39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0" y="2770283"/>
                <a:ext cx="4716778" cy="149961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1">
                <a:extLst>
                  <a:ext uri="{FF2B5EF4-FFF2-40B4-BE49-F238E27FC236}">
                    <a16:creationId xmlns:a16="http://schemas.microsoft.com/office/drawing/2014/main" id="{1E3C6EB5-479D-DA70-E556-6CCD80060ECF}"/>
                  </a:ext>
                </a:extLst>
              </p:cNvPr>
              <p:cNvSpPr/>
              <p:nvPr/>
            </p:nvSpPr>
            <p:spPr>
              <a:xfrm>
                <a:off x="7054670" y="2770283"/>
                <a:ext cx="4716777" cy="149961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witness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endParaRPr lang="en-IL" sz="24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ounded Rectangle 1">
                <a:extLst>
                  <a:ext uri="{FF2B5EF4-FFF2-40B4-BE49-F238E27FC236}">
                    <a16:creationId xmlns:a16="http://schemas.microsoft.com/office/drawing/2014/main" id="{1E3C6EB5-479D-DA70-E556-6CCD80060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70" y="2770283"/>
                <a:ext cx="4716777" cy="149961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F694848-F58F-A443-25F1-799F1E0B9A3F}"/>
              </a:ext>
            </a:extLst>
          </p:cNvPr>
          <p:cNvSpPr txBox="1"/>
          <p:nvPr/>
        </p:nvSpPr>
        <p:spPr>
          <a:xfrm>
            <a:off x="405290" y="5159080"/>
            <a:ext cx="1079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batch protocol has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local-special soundness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1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Our Extractor</a:t>
            </a:r>
            <a:endParaRPr lang="en-US" cap="non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B97846C-E941-3590-3B33-EB19203C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E7D4194A-2A8D-EF51-383E-DB3F6910283D}"/>
              </a:ext>
            </a:extLst>
          </p:cNvPr>
          <p:cNvSpPr/>
          <p:nvPr/>
        </p:nvSpPr>
        <p:spPr>
          <a:xfrm flipH="1" flipV="1">
            <a:off x="915291" y="2744574"/>
            <a:ext cx="1521379" cy="2631477"/>
          </a:xfrm>
          <a:prstGeom prst="arc">
            <a:avLst>
              <a:gd name="adj1" fmla="val 16147249"/>
              <a:gd name="adj2" fmla="val 5505505"/>
            </a:avLst>
          </a:prstGeom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5690F65E-A45C-B50B-D320-FFCE911CA64C}"/>
                  </a:ext>
                </a:extLst>
              </p:cNvPr>
              <p:cNvSpPr/>
              <p:nvPr/>
            </p:nvSpPr>
            <p:spPr>
              <a:xfrm>
                <a:off x="1799673" y="2411556"/>
                <a:ext cx="8592654" cy="3707445"/>
              </a:xfrm>
              <a:prstGeom prst="roundRect">
                <a:avLst>
                  <a:gd name="adj" fmla="val 29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Simulate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endParaRPr lang="en-US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rejects, abort.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Otherwise, simulate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ra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times with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distinct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’s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/>
                  </a:rPr>
                  <a:t>(without aborting)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.</a:t>
                </a: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If obtained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</a:rPr>
                  <a:t> accepting transcripts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66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66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le 4">
                <a:extLst>
                  <a:ext uri="{FF2B5EF4-FFF2-40B4-BE49-F238E27FC236}">
                    <a16:creationId xmlns:a16="http://schemas.microsoft.com/office/drawing/2014/main" id="{5690F65E-A45C-B50B-D320-FFCE911CA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673" y="2411556"/>
                <a:ext cx="8592654" cy="3707445"/>
              </a:xfrm>
              <a:prstGeom prst="roundRect">
                <a:avLst>
                  <a:gd name="adj" fmla="val 2932"/>
                </a:avLst>
              </a:prstGeom>
              <a:blipFill>
                <a:blip r:embed="rId3"/>
                <a:stretch>
                  <a:fillRect l="-636" t="-1794" b="-3915"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E996CF2-3C22-405B-D18B-EF8C81DEC625}"/>
              </a:ext>
            </a:extLst>
          </p:cNvPr>
          <p:cNvGrpSpPr/>
          <p:nvPr/>
        </p:nvGrpSpPr>
        <p:grpSpPr>
          <a:xfrm>
            <a:off x="2464749" y="3058010"/>
            <a:ext cx="6364104" cy="1544489"/>
            <a:chOff x="2464749" y="2568140"/>
            <a:chExt cx="6364104" cy="154448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78D0336C-A394-2122-36BB-7F43A5168F38}"/>
                </a:ext>
              </a:extLst>
            </p:cNvPr>
            <p:cNvSpPr/>
            <p:nvPr/>
          </p:nvSpPr>
          <p:spPr>
            <a:xfrm>
              <a:off x="2464749" y="2568140"/>
              <a:ext cx="6278880" cy="14580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4171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49222CA-5544-0030-E4D0-551F2C5E6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27524" y="3407301"/>
              <a:ext cx="417600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500CCCC-21D7-3877-BD9D-F7744F204FAD}"/>
                    </a:ext>
                  </a:extLst>
                </p:cNvPr>
                <p:cNvSpPr txBox="1"/>
                <p:nvPr/>
              </p:nvSpPr>
              <p:spPr>
                <a:xfrm>
                  <a:off x="4885486" y="3012947"/>
                  <a:ext cx="121860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500CCCC-21D7-3877-BD9D-F7744F204F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486" y="3012947"/>
                  <a:ext cx="121860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00" r="-1000" b="-377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C546274-1BB3-370A-6BE5-5331C698F079}"/>
                    </a:ext>
                  </a:extLst>
                </p:cNvPr>
                <p:cNvSpPr txBox="1"/>
                <p:nvPr/>
              </p:nvSpPr>
              <p:spPr>
                <a:xfrm>
                  <a:off x="4771601" y="2568140"/>
                  <a:ext cx="152137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C546274-1BB3-370A-6BE5-5331C698F0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1601" y="2568140"/>
                  <a:ext cx="152137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008" r="-1205" b="-180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18898B8-DAC9-A263-EC02-4FC10E0BDB21}"/>
                </a:ext>
              </a:extLst>
            </p:cNvPr>
            <p:cNvCxnSpPr>
              <a:cxnSpLocks/>
            </p:cNvCxnSpPr>
            <p:nvPr/>
          </p:nvCxnSpPr>
          <p:spPr>
            <a:xfrm>
              <a:off x="3427524" y="2987925"/>
              <a:ext cx="420953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01203CF-B994-0D88-56EE-1777C431F7E0}"/>
                    </a:ext>
                  </a:extLst>
                </p:cNvPr>
                <p:cNvSpPr txBox="1"/>
                <p:nvPr/>
              </p:nvSpPr>
              <p:spPr>
                <a:xfrm>
                  <a:off x="3126699" y="3394013"/>
                  <a:ext cx="4860321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01203CF-B994-0D88-56EE-1777C431F7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6699" y="3394013"/>
                  <a:ext cx="486032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2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F578DBF8-C45F-8226-29DC-5247C130831F}"/>
                </a:ext>
              </a:extLst>
            </p:cNvPr>
            <p:cNvCxnSpPr>
              <a:cxnSpLocks/>
            </p:cNvCxnSpPr>
            <p:nvPr/>
          </p:nvCxnSpPr>
          <p:spPr>
            <a:xfrm>
              <a:off x="3427522" y="3832333"/>
              <a:ext cx="4209535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1E0790E2-CFBC-36CC-297A-2475D4CF8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042" y="2750966"/>
              <a:ext cx="857815" cy="101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27BD7F-5C42-5ABC-29E6-363ED26723F1}"/>
                </a:ext>
              </a:extLst>
            </p:cNvPr>
            <p:cNvSpPr txBox="1"/>
            <p:nvPr/>
          </p:nvSpPr>
          <p:spPr>
            <a:xfrm>
              <a:off x="2565183" y="3711949"/>
              <a:ext cx="898011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P</a:t>
              </a:r>
              <a:r>
                <a:rPr lang="en-US" dirty="0"/>
                <a:t>rover</a:t>
              </a:r>
              <a:endParaRPr lang="he-IL" sz="2400" dirty="0"/>
            </a:p>
          </p:txBody>
        </p:sp>
        <p:pic>
          <p:nvPicPr>
            <p:cNvPr id="11" name="Picture 10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BE3DE5C1-A822-156C-BCC4-261587D3F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2612808" y="2598261"/>
              <a:ext cx="178281" cy="339182"/>
            </a:xfrm>
            <a:prstGeom prst="rect">
              <a:avLst/>
            </a:prstGeom>
          </p:spPr>
        </p:pic>
        <p:pic>
          <p:nvPicPr>
            <p:cNvPr id="22" name="Picture 21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49B933E7-6287-6DAB-F34B-CA7106D7B2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3130867" y="2598261"/>
              <a:ext cx="178281" cy="339182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909F024-D5DA-A1F6-F15B-950D897D762B}"/>
                </a:ext>
              </a:extLst>
            </p:cNvPr>
            <p:cNvGrpSpPr/>
            <p:nvPr/>
          </p:nvGrpSpPr>
          <p:grpSpPr>
            <a:xfrm>
              <a:off x="7455774" y="2651541"/>
              <a:ext cx="1373079" cy="1373079"/>
              <a:chOff x="9565156" y="836141"/>
              <a:chExt cx="1373079" cy="1373079"/>
            </a:xfrm>
          </p:grpSpPr>
          <p:pic>
            <p:nvPicPr>
              <p:cNvPr id="28" name="Picture 8" descr="Person, woman, female, user, profile, avatar icon - Free download">
                <a:extLst>
                  <a:ext uri="{FF2B5EF4-FFF2-40B4-BE49-F238E27FC236}">
                    <a16:creationId xmlns:a16="http://schemas.microsoft.com/office/drawing/2014/main" id="{9E74102D-149C-674C-48D4-1C70BB8804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65156" y="836141"/>
                <a:ext cx="1373079" cy="13730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6AC7589-012E-637C-A2A8-F45D3038C073}"/>
                  </a:ext>
                </a:extLst>
              </p:cNvPr>
              <p:cNvSpPr/>
              <p:nvPr/>
            </p:nvSpPr>
            <p:spPr>
              <a:xfrm>
                <a:off x="9757574" y="1931017"/>
                <a:ext cx="963766" cy="770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3654F0-CF1F-2407-5C96-18B72E892898}"/>
                </a:ext>
              </a:extLst>
            </p:cNvPr>
            <p:cNvSpPr txBox="1"/>
            <p:nvPr/>
          </p:nvSpPr>
          <p:spPr>
            <a:xfrm>
              <a:off x="7694297" y="3712519"/>
              <a:ext cx="1021253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V</a:t>
              </a:r>
              <a:r>
                <a:rPr lang="en-US" dirty="0"/>
                <a:t>erifier</a:t>
              </a:r>
              <a:endParaRPr lang="he-IL" sz="24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E6356-CCA1-FC97-D513-3C45558E1E1D}"/>
                  </a:ext>
                </a:extLst>
              </p:cNvPr>
              <p:cNvSpPr txBox="1"/>
              <p:nvPr/>
            </p:nvSpPr>
            <p:spPr>
              <a:xfrm>
                <a:off x="405291" y="1093759"/>
                <a:ext cx="11328784" cy="999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/>
                  </a:rPr>
                  <a:t>-time malicious prover with rogue soundness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Fix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3E6356-CCA1-FC97-D513-3C45558E1E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093759"/>
                <a:ext cx="11328784" cy="999761"/>
              </a:xfrm>
              <a:prstGeom prst="rect">
                <a:avLst/>
              </a:prstGeom>
              <a:blipFill>
                <a:blip r:embed="rId10"/>
                <a:stretch>
                  <a:fillRect l="-968" t="-4268" b="-1280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F0DE23C-2EB7-8E95-9429-F98F30F23B72}"/>
              </a:ext>
            </a:extLst>
          </p:cNvPr>
          <p:cNvSpPr/>
          <p:nvPr/>
        </p:nvSpPr>
        <p:spPr>
          <a:xfrm>
            <a:off x="8458200" y="5815935"/>
            <a:ext cx="2475611" cy="772933"/>
          </a:xfrm>
          <a:prstGeom prst="wedgeEllipseCallout">
            <a:avLst>
              <a:gd name="adj1" fmla="val -59201"/>
              <a:gd name="adj2" fmla="val -3712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Local special soundness</a:t>
            </a:r>
            <a:endParaRPr lang="en-IL" sz="2000" b="1" dirty="0"/>
          </a:p>
        </p:txBody>
      </p:sp>
    </p:spTree>
    <p:extLst>
      <p:ext uri="{BB962C8B-B14F-4D97-AF65-F5344CB8AC3E}">
        <p14:creationId xmlns:p14="http://schemas.microsoft.com/office/powerpoint/2010/main" val="27616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7" grpId="0" uiExpand="1" build="p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5C551-EAA0-B684-A682-E35BD958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F184AF-F635-ADF6-8E70-ED18617D1D01}"/>
                  </a:ext>
                </a:extLst>
              </p:cNvPr>
              <p:cNvSpPr txBox="1"/>
              <p:nvPr/>
            </p:nvSpPr>
            <p:spPr>
              <a:xfrm>
                <a:off x="405290" y="1917947"/>
                <a:ext cx="6096000" cy="2176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Claim: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Our </a:t>
                </a:r>
                <a:r>
                  <a:rPr lang="en-US" sz="2400" dirty="0">
                    <a:solidFill>
                      <a:srgbClr val="00B050"/>
                    </a:solidFill>
                    <a:latin typeface="Calibri" panose="020F0502020204030204"/>
                  </a:rPr>
                  <a:t>extractor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satisfies the following:</a:t>
                </a:r>
              </a:p>
              <a:p>
                <a:pPr marL="457200" lvl="0" indent="-457200">
                  <a:spcBef>
                    <a:spcPts val="200"/>
                  </a:spcBef>
                  <a:spcAft>
                    <a:spcPts val="200"/>
                  </a:spcAft>
                  <a:buFont typeface="+mj-lt"/>
                  <a:buAutoNum type="arabicPeriod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indent="-457200">
                  <a:spcBef>
                    <a:spcPts val="200"/>
                  </a:spcBef>
                  <a:spcAft>
                    <a:spcPts val="200"/>
                  </a:spcAft>
                  <a:buFont typeface="+mj-lt"/>
                  <a:buAutoNum type="arabicPeriod"/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457200" lvl="0" indent="-457200">
                  <a:spcBef>
                    <a:spcPts val="200"/>
                  </a:spcBef>
                  <a:spcAft>
                    <a:spcPts val="200"/>
                  </a:spcAft>
                  <a:buFont typeface="+mj-lt"/>
                  <a:buAutoNum type="arabicPeriod"/>
                  <a:defRPr/>
                </a:pPr>
                <a:r>
                  <a:rPr kumimoji="0" lang="en-US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ℛ</m:t>
                            </m:r>
                          </m:e>
                        </m:d>
                      </m:e>
                    </m:func>
                    <m:r>
                      <a:rPr lang="en-IL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≳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F184AF-F635-ADF6-8E70-ED18617D1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0" y="1917947"/>
                <a:ext cx="6096000" cy="2176301"/>
              </a:xfrm>
              <a:prstGeom prst="rect">
                <a:avLst/>
              </a:prstGeom>
              <a:blipFill>
                <a:blip r:embed="rId3"/>
                <a:stretch>
                  <a:fillRect l="-2000" t="-2801" b="-476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0AC905-D3A2-9C65-BCB1-7EE7906F7E91}"/>
                  </a:ext>
                </a:extLst>
              </p:cNvPr>
              <p:cNvSpPr txBox="1"/>
              <p:nvPr/>
            </p:nvSpPr>
            <p:spPr>
              <a:xfrm>
                <a:off x="8988581" y="2700427"/>
                <a:ext cx="2273563" cy="1125770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Calibri" panose="020F0502020204030204" pitchFamily="34" charset="0"/>
                                        </a:rPr>
                                        <m:t>𝒲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/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0AC905-D3A2-9C65-BCB1-7EE7906F7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581" y="2700427"/>
                <a:ext cx="2273563" cy="11257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19273A-C003-F0D8-5E4A-FD01F09E7F11}"/>
                  </a:ext>
                </a:extLst>
              </p:cNvPr>
              <p:cNvSpPr txBox="1"/>
              <p:nvPr/>
            </p:nvSpPr>
            <p:spPr>
              <a:xfrm>
                <a:off x="405291" y="1093759"/>
                <a:ext cx="11328784" cy="532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𝒫</m:t>
                        </m:r>
                      </m:e>
                    </m:acc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" panose="020F0502020204030204"/>
                  </a:rPr>
                  <a:t>-time malicious prover with rogue soundness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19273A-C003-F0D8-5E4A-FD01F09E7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093759"/>
                <a:ext cx="11328784" cy="532005"/>
              </a:xfrm>
              <a:prstGeom prst="rect">
                <a:avLst/>
              </a:prstGeom>
              <a:blipFill>
                <a:blip r:embed="rId6"/>
                <a:stretch>
                  <a:fillRect l="-968" t="-7955" b="-3181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C61E59AB-4953-0C8C-09EA-357276742DB6}"/>
              </a:ext>
            </a:extLst>
          </p:cNvPr>
          <p:cNvSpPr txBox="1">
            <a:spLocks/>
          </p:cNvSpPr>
          <p:nvPr/>
        </p:nvSpPr>
        <p:spPr>
          <a:xfrm>
            <a:off x="405291" y="23065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Rogue-Instance Bound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E795CB-8672-C853-DA5E-A1D552DEC4B9}"/>
              </a:ext>
            </a:extLst>
          </p:cNvPr>
          <p:cNvGrpSpPr/>
          <p:nvPr/>
        </p:nvGrpSpPr>
        <p:grpSpPr>
          <a:xfrm>
            <a:off x="5602448" y="3138538"/>
            <a:ext cx="3039194" cy="1334912"/>
            <a:chOff x="5602448" y="3138538"/>
            <a:chExt cx="3039194" cy="1334912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21724C19-7AAF-16F5-CC21-9D7BB938D65F}"/>
                </a:ext>
              </a:extLst>
            </p:cNvPr>
            <p:cNvSpPr/>
            <p:nvPr/>
          </p:nvSpPr>
          <p:spPr>
            <a:xfrm>
              <a:off x="5706903" y="3138538"/>
              <a:ext cx="2830285" cy="35731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B3AE6C-513B-2A65-D2B1-D6AC90CD20C3}"/>
                </a:ext>
              </a:extLst>
            </p:cNvPr>
            <p:cNvSpPr txBox="1"/>
            <p:nvPr/>
          </p:nvSpPr>
          <p:spPr>
            <a:xfrm>
              <a:off x="5821202" y="3402975"/>
              <a:ext cx="2601687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dirty="0"/>
                <a:t>2-moment assumption</a:t>
              </a:r>
              <a:endParaRPr lang="he-IL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29B7F8A-6FC4-D5DE-1C22-69E782A05A08}"/>
                    </a:ext>
                  </a:extLst>
                </p:cNvPr>
                <p:cNvSpPr txBox="1"/>
                <p:nvPr/>
              </p:nvSpPr>
              <p:spPr>
                <a:xfrm>
                  <a:off x="5602448" y="3704650"/>
                  <a:ext cx="3039194" cy="7688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)∈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ℛ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𝒲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he-IL" sz="20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29B7F8A-6FC4-D5DE-1C22-69E782A05A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448" y="3704650"/>
                  <a:ext cx="3039194" cy="7688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6267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Sigma Protocols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Callout 2"/>
              <p:cNvSpPr/>
              <p:nvPr/>
            </p:nvSpPr>
            <p:spPr>
              <a:xfrm flipH="1">
                <a:off x="476250" y="1675081"/>
                <a:ext cx="2250620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 know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s.t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</m:d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Oval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6250" y="1675081"/>
                <a:ext cx="2250620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FDAB5-722E-54BF-FA2C-DA0355A0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87827-EF92-1633-0655-DCF42101A716}"/>
                  </a:ext>
                </a:extLst>
              </p:cNvPr>
              <p:cNvSpPr txBox="1"/>
              <p:nvPr/>
            </p:nvSpPr>
            <p:spPr>
              <a:xfrm>
                <a:off x="437418" y="4963113"/>
                <a:ext cx="11317165" cy="138499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B050"/>
                    </a:solidFill>
                  </a:rPr>
                  <a:t>Special Soundness</a:t>
                </a:r>
                <a:r>
                  <a:rPr lang="en-IL" sz="2800" dirty="0"/>
                  <a:t>:</a:t>
                </a:r>
                <a:r>
                  <a:rPr lang="en-US" sz="28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two accepting transcripts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/>
                  <a:t>can extract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rgbClr val="00B050"/>
                    </a:solidFill>
                  </a:rPr>
                  <a:t>Zero knowledge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cannot learn any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additional information </a:t>
                </a:r>
                <a:r>
                  <a:rPr lang="en-US" sz="2800" dirty="0"/>
                  <a:t>from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L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87827-EF92-1633-0655-DCF42101A7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18" y="4963113"/>
                <a:ext cx="11317165" cy="1384995"/>
              </a:xfrm>
              <a:prstGeom prst="rect">
                <a:avLst/>
              </a:prstGeom>
              <a:blipFill>
                <a:blip r:embed="rId4"/>
                <a:stretch>
                  <a:fillRect l="-970" t="-3965" b="-1189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3D987-2AA7-02F9-F0A5-1E5790CC20A6}"/>
              </a:ext>
            </a:extLst>
          </p:cNvPr>
          <p:cNvGrpSpPr/>
          <p:nvPr/>
        </p:nvGrpSpPr>
        <p:grpSpPr>
          <a:xfrm>
            <a:off x="4224649" y="2534798"/>
            <a:ext cx="3757352" cy="402146"/>
            <a:chOff x="4224649" y="2382398"/>
            <a:chExt cx="3757352" cy="402146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A56A376A-E30F-240F-661F-284C720E37B4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/>
                <p:nvPr/>
              </p:nvSpPr>
              <p:spPr>
                <a:xfrm>
                  <a:off x="5964024" y="2382398"/>
                  <a:ext cx="278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24" y="2382398"/>
                  <a:ext cx="2786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0870" r="-8696" b="-1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34439-4D89-D12A-C1DD-65C9AE73621F}"/>
              </a:ext>
            </a:extLst>
          </p:cNvPr>
          <p:cNvGrpSpPr/>
          <p:nvPr/>
        </p:nvGrpSpPr>
        <p:grpSpPr>
          <a:xfrm>
            <a:off x="4224649" y="3004894"/>
            <a:ext cx="3757352" cy="394058"/>
            <a:chOff x="4224649" y="2852494"/>
            <a:chExt cx="3757352" cy="39405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A46BDA7-174D-FAE8-1A5E-17E097393B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649" y="3246552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/>
                <p:nvPr/>
              </p:nvSpPr>
              <p:spPr>
                <a:xfrm>
                  <a:off x="5964024" y="2852494"/>
                  <a:ext cx="2802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24" y="2852494"/>
                  <a:ext cx="28020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34783" r="-32609" b="-3606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69BF6E-B163-284D-3770-BCC1754F864A}"/>
              </a:ext>
            </a:extLst>
          </p:cNvPr>
          <p:cNvGrpSpPr/>
          <p:nvPr/>
        </p:nvGrpSpPr>
        <p:grpSpPr>
          <a:xfrm>
            <a:off x="4216849" y="3457385"/>
            <a:ext cx="3757352" cy="411664"/>
            <a:chOff x="4216849" y="3304985"/>
            <a:chExt cx="3757352" cy="41166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A445F0-A953-DD39-C8D5-1DDAB5C4182B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16649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/>
                <p:nvPr/>
              </p:nvSpPr>
              <p:spPr>
                <a:xfrm>
                  <a:off x="5956224" y="3304985"/>
                  <a:ext cx="2551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224" y="3304985"/>
                  <a:ext cx="25513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3810" r="-21429" b="-2623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40754B-2571-52E9-AABA-10BFA445753A}"/>
              </a:ext>
            </a:extLst>
          </p:cNvPr>
          <p:cNvGrpSpPr/>
          <p:nvPr/>
        </p:nvGrpSpPr>
        <p:grpSpPr>
          <a:xfrm>
            <a:off x="8040418" y="2542286"/>
            <a:ext cx="1764132" cy="1893376"/>
            <a:chOff x="7864207" y="2364486"/>
            <a:chExt cx="1764132" cy="189337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4EB6243F-6A39-CD47-C49E-9FDE20F4A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 bwMode="auto">
            <a:xfrm>
              <a:off x="7864207" y="2364486"/>
              <a:ext cx="1764132" cy="1764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9EC68F-A254-02F8-5770-DCC9B86F4192}"/>
                </a:ext>
              </a:extLst>
            </p:cNvPr>
            <p:cNvSpPr txBox="1"/>
            <p:nvPr/>
          </p:nvSpPr>
          <p:spPr>
            <a:xfrm>
              <a:off x="8235646" y="3796197"/>
              <a:ext cx="10212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000" dirty="0"/>
                <a:t>erifier</a:t>
              </a:r>
              <a:endParaRPr lang="he-IL" sz="28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006DD-2EEC-3769-99EA-1BB079C4BC9C}"/>
              </a:ext>
            </a:extLst>
          </p:cNvPr>
          <p:cNvGrpSpPr/>
          <p:nvPr/>
        </p:nvGrpSpPr>
        <p:grpSpPr>
          <a:xfrm>
            <a:off x="2785643" y="2669417"/>
            <a:ext cx="1090406" cy="1740844"/>
            <a:chOff x="3023768" y="2517017"/>
            <a:chExt cx="1090406" cy="1740844"/>
          </a:xfrm>
        </p:grpSpPr>
        <p:pic>
          <p:nvPicPr>
            <p:cNvPr id="1034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EA9955B7-D526-A86F-C8E0-C22A09F3E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68" y="2517017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D658B0-D9BF-AA9C-5A2B-2842C2686669}"/>
                </a:ext>
              </a:extLst>
            </p:cNvPr>
            <p:cNvSpPr txBox="1"/>
            <p:nvPr/>
          </p:nvSpPr>
          <p:spPr>
            <a:xfrm>
              <a:off x="3119965" y="3796196"/>
              <a:ext cx="8980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000" dirty="0"/>
                <a:t>rover</a:t>
              </a:r>
              <a:endParaRPr lang="he-IL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84B8E9-A9EA-C4D0-0C64-66712E7F4EDA}"/>
                  </a:ext>
                </a:extLst>
              </p:cNvPr>
              <p:cNvSpPr/>
              <p:nvPr/>
            </p:nvSpPr>
            <p:spPr>
              <a:xfrm>
                <a:off x="4984033" y="1198035"/>
                <a:ext cx="2117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84B8E9-A9EA-C4D0-0C64-66712E7F4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33" y="1198035"/>
                <a:ext cx="211756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6F3658-8468-8B97-757C-695DE3581BF3}"/>
              </a:ext>
            </a:extLst>
          </p:cNvPr>
          <p:cNvCxnSpPr>
            <a:cxnSpLocks/>
          </p:cNvCxnSpPr>
          <p:nvPr/>
        </p:nvCxnSpPr>
        <p:spPr>
          <a:xfrm flipH="1">
            <a:off x="3707849" y="1768673"/>
            <a:ext cx="938349" cy="63220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CD3CD2-8770-0CED-5E0A-C125DBC7EA2C}"/>
              </a:ext>
            </a:extLst>
          </p:cNvPr>
          <p:cNvCxnSpPr>
            <a:cxnSpLocks/>
          </p:cNvCxnSpPr>
          <p:nvPr/>
        </p:nvCxnSpPr>
        <p:spPr>
          <a:xfrm>
            <a:off x="7425229" y="1759884"/>
            <a:ext cx="938349" cy="63220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5E40B5-6A30-D99C-46AE-753CDAB2230B}"/>
                  </a:ext>
                </a:extLst>
              </p:cNvPr>
              <p:cNvSpPr txBox="1"/>
              <p:nvPr/>
            </p:nvSpPr>
            <p:spPr>
              <a:xfrm>
                <a:off x="3828424" y="1710562"/>
                <a:ext cx="4593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E5E40B5-6A30-D99C-46AE-753CDAB22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24" y="1710562"/>
                <a:ext cx="45938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4944E3-970B-D48E-28B3-49AF7CC32854}"/>
                  </a:ext>
                </a:extLst>
              </p:cNvPr>
              <p:cNvSpPr txBox="1"/>
              <p:nvPr/>
            </p:nvSpPr>
            <p:spPr>
              <a:xfrm>
                <a:off x="7856573" y="1710562"/>
                <a:ext cx="4593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84944E3-970B-D48E-28B3-49AF7CC32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573" y="1710562"/>
                <a:ext cx="45938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02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102E21-BBB1-6CE5-8C66-394909CCF394}"/>
              </a:ext>
            </a:extLst>
          </p:cNvPr>
          <p:cNvSpPr txBox="1"/>
          <p:nvPr/>
        </p:nvSpPr>
        <p:spPr>
          <a:xfrm>
            <a:off x="405291" y="1249626"/>
            <a:ext cx="119435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Our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Rogue-Instance security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for batch protocols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batch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Sigma protocols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for analyzing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expected time hardness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1D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generic models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21D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GGM, ROM, etc.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21D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work: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Tighter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security bounds for (batch) </a:t>
            </a:r>
            <a:r>
              <a:rPr 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Schnorr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protocol</a:t>
            </a:r>
            <a:endParaRPr lang="en-US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hardness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oracle experiment as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MDL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cap="none" dirty="0"/>
              <a:t>Summary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D5618DC-E091-F041-D5C1-F2FD12F4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AA0E3E2-1787-57BC-A07F-88BE2E604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" b="7454"/>
          <a:stretch/>
        </p:blipFill>
        <p:spPr bwMode="auto">
          <a:xfrm>
            <a:off x="4452730" y="4709263"/>
            <a:ext cx="6347792" cy="197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9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cap="none" dirty="0"/>
              <a:t>Soundness w.r.t </a:t>
            </a:r>
            <a:r>
              <a:rPr lang="en-US" cap="none"/>
              <a:t>Hard Distribution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FDAB5-722E-54BF-FA2C-DA0355A0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3D987-2AA7-02F9-F0A5-1E5790CC20A6}"/>
              </a:ext>
            </a:extLst>
          </p:cNvPr>
          <p:cNvGrpSpPr/>
          <p:nvPr/>
        </p:nvGrpSpPr>
        <p:grpSpPr>
          <a:xfrm>
            <a:off x="4224649" y="2525273"/>
            <a:ext cx="3757352" cy="402146"/>
            <a:chOff x="4224649" y="2382398"/>
            <a:chExt cx="3757352" cy="402146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A56A376A-E30F-240F-661F-284C720E37B4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/>
                <p:nvPr/>
              </p:nvSpPr>
              <p:spPr>
                <a:xfrm>
                  <a:off x="5964024" y="2382398"/>
                  <a:ext cx="278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24" y="2382398"/>
                  <a:ext cx="27860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870" r="-8696" b="-1639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34439-4D89-D12A-C1DD-65C9AE73621F}"/>
              </a:ext>
            </a:extLst>
          </p:cNvPr>
          <p:cNvGrpSpPr/>
          <p:nvPr/>
        </p:nvGrpSpPr>
        <p:grpSpPr>
          <a:xfrm>
            <a:off x="4224649" y="2995369"/>
            <a:ext cx="3757352" cy="394058"/>
            <a:chOff x="4224649" y="2852494"/>
            <a:chExt cx="3757352" cy="39405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A46BDA7-174D-FAE8-1A5E-17E097393B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649" y="3246552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/>
                <p:nvPr/>
              </p:nvSpPr>
              <p:spPr>
                <a:xfrm>
                  <a:off x="5964024" y="2852494"/>
                  <a:ext cx="28020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24" y="2852494"/>
                  <a:ext cx="28020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4783" r="-32609" b="-37705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69BF6E-B163-284D-3770-BCC1754F864A}"/>
              </a:ext>
            </a:extLst>
          </p:cNvPr>
          <p:cNvGrpSpPr/>
          <p:nvPr/>
        </p:nvGrpSpPr>
        <p:grpSpPr>
          <a:xfrm>
            <a:off x="4216849" y="3447860"/>
            <a:ext cx="3757352" cy="411664"/>
            <a:chOff x="4216849" y="3304985"/>
            <a:chExt cx="3757352" cy="41166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A445F0-A953-DD39-C8D5-1DDAB5C4182B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16649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/>
                <p:nvPr/>
              </p:nvSpPr>
              <p:spPr>
                <a:xfrm>
                  <a:off x="5956224" y="3304985"/>
                  <a:ext cx="25513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6224" y="3304985"/>
                  <a:ext cx="255133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3810" r="-21429" b="-2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40754B-2571-52E9-AABA-10BFA445753A}"/>
              </a:ext>
            </a:extLst>
          </p:cNvPr>
          <p:cNvGrpSpPr/>
          <p:nvPr/>
        </p:nvGrpSpPr>
        <p:grpSpPr>
          <a:xfrm>
            <a:off x="8040418" y="2532761"/>
            <a:ext cx="1764132" cy="1893376"/>
            <a:chOff x="7864207" y="2364486"/>
            <a:chExt cx="1764132" cy="189337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4EB6243F-6A39-CD47-C49E-9FDE20F4A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7864207" y="2364486"/>
              <a:ext cx="1764132" cy="1764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9EC68F-A254-02F8-5770-DCC9B86F4192}"/>
                </a:ext>
              </a:extLst>
            </p:cNvPr>
            <p:cNvSpPr txBox="1"/>
            <p:nvPr/>
          </p:nvSpPr>
          <p:spPr>
            <a:xfrm>
              <a:off x="8235646" y="3796197"/>
              <a:ext cx="10212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000" dirty="0"/>
                <a:t>erifier</a:t>
              </a:r>
              <a:endParaRPr lang="he-IL" sz="28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006DD-2EEC-3769-99EA-1BB079C4BC9C}"/>
              </a:ext>
            </a:extLst>
          </p:cNvPr>
          <p:cNvGrpSpPr/>
          <p:nvPr/>
        </p:nvGrpSpPr>
        <p:grpSpPr>
          <a:xfrm>
            <a:off x="2785643" y="2659892"/>
            <a:ext cx="1090406" cy="1740844"/>
            <a:chOff x="3023768" y="2517017"/>
            <a:chExt cx="1090406" cy="1740844"/>
          </a:xfrm>
        </p:grpSpPr>
        <p:pic>
          <p:nvPicPr>
            <p:cNvPr id="1034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EA9955B7-D526-A86F-C8E0-C22A09F3E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68" y="2517017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D658B0-D9BF-AA9C-5A2B-2842C2686669}"/>
                </a:ext>
              </a:extLst>
            </p:cNvPr>
            <p:cNvSpPr txBox="1"/>
            <p:nvPr/>
          </p:nvSpPr>
          <p:spPr>
            <a:xfrm>
              <a:off x="3119965" y="3796196"/>
              <a:ext cx="8980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000" dirty="0"/>
                <a:t>rover</a:t>
              </a:r>
              <a:endParaRPr lang="he-IL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644186-9F1C-437B-2A9A-59483633EE0D}"/>
                  </a:ext>
                </a:extLst>
              </p:cNvPr>
              <p:cNvSpPr/>
              <p:nvPr/>
            </p:nvSpPr>
            <p:spPr>
              <a:xfrm>
                <a:off x="4984033" y="1198035"/>
                <a:ext cx="21995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644186-9F1C-437B-2A9A-59483633E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33" y="1198035"/>
                <a:ext cx="2199513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3EC0D7-F21E-AC22-83DE-D820AD67CE1C}"/>
              </a:ext>
            </a:extLst>
          </p:cNvPr>
          <p:cNvCxnSpPr>
            <a:cxnSpLocks/>
          </p:cNvCxnSpPr>
          <p:nvPr/>
        </p:nvCxnSpPr>
        <p:spPr>
          <a:xfrm flipH="1">
            <a:off x="3707849" y="1768673"/>
            <a:ext cx="938349" cy="63220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ABF11D-0053-1DB9-DD38-E586BF90018C}"/>
              </a:ext>
            </a:extLst>
          </p:cNvPr>
          <p:cNvCxnSpPr>
            <a:cxnSpLocks/>
          </p:cNvCxnSpPr>
          <p:nvPr/>
        </p:nvCxnSpPr>
        <p:spPr>
          <a:xfrm>
            <a:off x="7425229" y="1759884"/>
            <a:ext cx="938349" cy="63220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Callout 2">
                <a:extLst>
                  <a:ext uri="{FF2B5EF4-FFF2-40B4-BE49-F238E27FC236}">
                    <a16:creationId xmlns:a16="http://schemas.microsoft.com/office/drawing/2014/main" id="{A02AD1D1-3EEC-4408-694E-9E640E6CDBEB}"/>
                  </a:ext>
                </a:extLst>
              </p:cNvPr>
              <p:cNvSpPr/>
              <p:nvPr/>
            </p:nvSpPr>
            <p:spPr>
              <a:xfrm flipH="1">
                <a:off x="476250" y="1665556"/>
                <a:ext cx="2250620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 know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s.t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</m:d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Oval Callout 2">
                <a:extLst>
                  <a:ext uri="{FF2B5EF4-FFF2-40B4-BE49-F238E27FC236}">
                    <a16:creationId xmlns:a16="http://schemas.microsoft.com/office/drawing/2014/main" id="{A02AD1D1-3EEC-4408-694E-9E640E6CD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6250" y="1665556"/>
                <a:ext cx="2250620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B7F549-659C-6BFA-D058-A734C0C9E451}"/>
                  </a:ext>
                </a:extLst>
              </p:cNvPr>
              <p:cNvSpPr txBox="1"/>
              <p:nvPr/>
            </p:nvSpPr>
            <p:spPr>
              <a:xfrm>
                <a:off x="3828424" y="1710562"/>
                <a:ext cx="4593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B7F549-659C-6BFA-D058-A734C0C9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424" y="1710562"/>
                <a:ext cx="45938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6D59D8-538B-4136-1C4F-2D82498E7367}"/>
                  </a:ext>
                </a:extLst>
              </p:cNvPr>
              <p:cNvSpPr txBox="1"/>
              <p:nvPr/>
            </p:nvSpPr>
            <p:spPr>
              <a:xfrm>
                <a:off x="7856573" y="1710562"/>
                <a:ext cx="45938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6D59D8-538B-4136-1C4F-2D82498E7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573" y="1710562"/>
                <a:ext cx="45938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496BCAA-698B-072C-5188-1B359E09A96C}"/>
              </a:ext>
            </a:extLst>
          </p:cNvPr>
          <p:cNvGrpSpPr/>
          <p:nvPr/>
        </p:nvGrpSpPr>
        <p:grpSpPr>
          <a:xfrm>
            <a:off x="2945447" y="2461160"/>
            <a:ext cx="797175" cy="404304"/>
            <a:chOff x="2345844" y="3589005"/>
            <a:chExt cx="696340" cy="339182"/>
          </a:xfrm>
        </p:grpSpPr>
        <p:pic>
          <p:nvPicPr>
            <p:cNvPr id="11" name="Picture 10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13AEFC31-9938-13AF-AB35-03B704601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>
              <a:off x="2345844" y="3589005"/>
              <a:ext cx="178281" cy="339182"/>
            </a:xfrm>
            <a:prstGeom prst="rect">
              <a:avLst/>
            </a:prstGeom>
          </p:spPr>
        </p:pic>
        <p:pic>
          <p:nvPicPr>
            <p:cNvPr id="19" name="Picture 18" descr="Red horns on a black background&#10;&#10;Description automatically generated">
              <a:extLst>
                <a:ext uri="{FF2B5EF4-FFF2-40B4-BE49-F238E27FC236}">
                  <a16:creationId xmlns:a16="http://schemas.microsoft.com/office/drawing/2014/main" id="{29D94819-C33A-750B-162F-65C6A4E340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1" r="64116" b="1"/>
            <a:stretch/>
          </p:blipFill>
          <p:spPr>
            <a:xfrm flipH="1">
              <a:off x="2863903" y="3589005"/>
              <a:ext cx="178281" cy="33918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11F388-46DC-CD73-4CED-108933CFFD4C}"/>
                  </a:ext>
                </a:extLst>
              </p:cNvPr>
              <p:cNvSpPr txBox="1"/>
              <p:nvPr/>
            </p:nvSpPr>
            <p:spPr>
              <a:xfrm>
                <a:off x="304800" y="4298237"/>
                <a:ext cx="11582400" cy="95410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Hard distribution: </a:t>
                </a: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sampled from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/>
                  <a:t>, it’s </a:t>
                </a:r>
                <a:r>
                  <a:rPr lang="en-US" sz="2800" dirty="0">
                    <a:solidFill>
                      <a:srgbClr val="FF0000"/>
                    </a:solidFill>
                  </a:rPr>
                  <a:t>hard to extract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2800" dirty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="1" dirty="0"/>
                  <a:t>-soundness w.r.t hard distribution</a:t>
                </a:r>
                <a:r>
                  <a:rPr lang="en-US" sz="2800" dirty="0"/>
                  <a:t>: for any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800" dirty="0"/>
                  <a:t>-</a:t>
                </a:r>
                <a:r>
                  <a:rPr lang="en-US" sz="2800" dirty="0"/>
                  <a:t>time</a:t>
                </a:r>
                <a:r>
                  <a:rPr lang="en-IL" sz="2800" dirty="0"/>
                  <a:t> adversary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/>
                  <a:t>:</a:t>
                </a:r>
                <a:endParaRPr lang="en-IL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311F388-46DC-CD73-4CED-108933CFF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298237"/>
                <a:ext cx="11582400" cy="954107"/>
              </a:xfrm>
              <a:prstGeom prst="rect">
                <a:avLst/>
              </a:prstGeom>
              <a:blipFill>
                <a:blip r:embed="rId16"/>
                <a:stretch>
                  <a:fillRect l="-947" t="-5732" b="-1783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28D65F-F1FA-8372-7282-5E50DD6CB3E1}"/>
                  </a:ext>
                </a:extLst>
              </p:cNvPr>
              <p:cNvSpPr txBox="1"/>
              <p:nvPr/>
            </p:nvSpPr>
            <p:spPr>
              <a:xfrm>
                <a:off x="1903127" y="5177222"/>
                <a:ext cx="8616460" cy="568617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3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│</m:t>
                              </m:r>
                              <m:d>
                                <m:dPr>
                                  <m:ctrlPr>
                                    <a:rPr lang="en-US" sz="3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3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en-US" sz="3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</m:d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b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F28D65F-F1FA-8372-7282-5E50DD6CB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127" y="5177222"/>
                <a:ext cx="8616460" cy="56861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362DB8-7106-0CE5-135D-362608A06B62}"/>
                  </a:ext>
                </a:extLst>
              </p:cNvPr>
              <p:cNvSpPr txBox="1"/>
              <p:nvPr/>
            </p:nvSpPr>
            <p:spPr>
              <a:xfrm>
                <a:off x="108861" y="5848557"/>
                <a:ext cx="11974278" cy="953453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8575">
                <a:solidFill>
                  <a:srgbClr val="41719C"/>
                </a:solidFill>
              </a:ln>
            </p:spPr>
            <p:txBody>
              <a:bodyPr wrap="square" lIns="0" tIns="0" rIns="0" bIns="0" rtlCol="1">
                <a:spAutoFit/>
              </a:bodyPr>
              <a:lstStyle/>
              <a:p>
                <a:pPr algn="ctr">
                  <a:buClr>
                    <a:schemeClr val="tx1"/>
                  </a:buClr>
                </a:pPr>
                <a:r>
                  <a:rPr lang="en-US" sz="2800" b="1" dirty="0"/>
                  <a:t>Hard distribution </a:t>
                </a:r>
                <a:r>
                  <a:rPr lang="en-US" sz="2800" dirty="0"/>
                  <a:t>+ </a:t>
                </a:r>
                <a:r>
                  <a:rPr lang="en-US" sz="2800" dirty="0">
                    <a:solidFill>
                      <a:srgbClr val="00B050"/>
                    </a:solidFill>
                  </a:rPr>
                  <a:t>special soundness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-soundness w.r.t hard distribution (forking lemma)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5362DB8-7106-0CE5-135D-362608A06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1" y="5848557"/>
                <a:ext cx="11974278" cy="953453"/>
              </a:xfrm>
              <a:prstGeom prst="roundRect">
                <a:avLst/>
              </a:prstGeom>
              <a:blipFill>
                <a:blip r:embed="rId18"/>
                <a:stretch>
                  <a:fillRect l="-102" t="-4321" r="-965" b="-15432"/>
                </a:stretch>
              </a:blipFill>
              <a:ln w="28575">
                <a:solidFill>
                  <a:srgbClr val="41719C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Schnorr</a:t>
            </a:r>
            <a:r>
              <a:rPr lang="en-US" dirty="0"/>
              <a:t> Protocol</a:t>
            </a:r>
            <a:endParaRPr lang="en-US" cap="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FDAB5-722E-54BF-FA2C-DA0355A0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43D987-2AA7-02F9-F0A5-1E5790CC20A6}"/>
              </a:ext>
            </a:extLst>
          </p:cNvPr>
          <p:cNvGrpSpPr/>
          <p:nvPr/>
        </p:nvGrpSpPr>
        <p:grpSpPr>
          <a:xfrm>
            <a:off x="4224649" y="3248174"/>
            <a:ext cx="3757352" cy="411664"/>
            <a:chOff x="4224649" y="2372880"/>
            <a:chExt cx="3757352" cy="411664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A56A376A-E30F-240F-661F-284C720E37B4}"/>
                </a:ext>
              </a:extLst>
            </p:cNvPr>
            <p:cNvCxnSpPr>
              <a:cxnSpLocks/>
            </p:cNvCxnSpPr>
            <p:nvPr/>
          </p:nvCxnSpPr>
          <p:spPr>
            <a:xfrm>
              <a:off x="4224649" y="2784544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/>
                <p:nvPr/>
              </p:nvSpPr>
              <p:spPr>
                <a:xfrm>
                  <a:off x="5561303" y="2372880"/>
                  <a:ext cx="10693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≔</m:t>
                            </m:r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132D15C-D284-AEF6-E9DA-3F7E47A17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303" y="2372880"/>
                  <a:ext cx="106939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273" b="-30000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934439-4D89-D12A-C1DD-65C9AE73621F}"/>
              </a:ext>
            </a:extLst>
          </p:cNvPr>
          <p:cNvGrpSpPr/>
          <p:nvPr/>
        </p:nvGrpSpPr>
        <p:grpSpPr>
          <a:xfrm>
            <a:off x="4224649" y="3727788"/>
            <a:ext cx="3757352" cy="394058"/>
            <a:chOff x="4224649" y="2852494"/>
            <a:chExt cx="3757352" cy="39405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A46BDA7-174D-FAE8-1A5E-17E097393B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4649" y="3246552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/>
                <p:nvPr/>
              </p:nvSpPr>
              <p:spPr>
                <a:xfrm>
                  <a:off x="5646646" y="2852494"/>
                  <a:ext cx="8987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94101C0D-5458-72C4-E075-CCA81186FE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6646" y="2852494"/>
                  <a:ext cx="898708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135" r="-2703" b="-38333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69BF6E-B163-284D-3770-BCC1754F864A}"/>
              </a:ext>
            </a:extLst>
          </p:cNvPr>
          <p:cNvGrpSpPr/>
          <p:nvPr/>
        </p:nvGrpSpPr>
        <p:grpSpPr>
          <a:xfrm>
            <a:off x="4216849" y="4180278"/>
            <a:ext cx="3757352" cy="411665"/>
            <a:chOff x="4216849" y="3304984"/>
            <a:chExt cx="3757352" cy="41166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A445F0-A953-DD39-C8D5-1DDAB5C4182B}"/>
                </a:ext>
              </a:extLst>
            </p:cNvPr>
            <p:cNvCxnSpPr>
              <a:cxnSpLocks/>
            </p:cNvCxnSpPr>
            <p:nvPr/>
          </p:nvCxnSpPr>
          <p:spPr>
            <a:xfrm>
              <a:off x="4216849" y="3716649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/>
                <p:nvPr/>
              </p:nvSpPr>
              <p:spPr>
                <a:xfrm>
                  <a:off x="5169817" y="3304984"/>
                  <a:ext cx="185236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he-IL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40A13C3-97B2-BA4B-E0E7-B7DB87FF3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9817" y="3304984"/>
                  <a:ext cx="185236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2961" r="-987" b="-26667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40754B-2571-52E9-AABA-10BFA445753A}"/>
              </a:ext>
            </a:extLst>
          </p:cNvPr>
          <p:cNvGrpSpPr/>
          <p:nvPr/>
        </p:nvGrpSpPr>
        <p:grpSpPr>
          <a:xfrm>
            <a:off x="8040418" y="3265180"/>
            <a:ext cx="1764132" cy="1893376"/>
            <a:chOff x="7864207" y="2364486"/>
            <a:chExt cx="1764132" cy="189337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4EB6243F-6A39-CD47-C49E-9FDE20F4A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 bwMode="auto">
            <a:xfrm>
              <a:off x="7864207" y="2364486"/>
              <a:ext cx="1764132" cy="1764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9EC68F-A254-02F8-5770-DCC9B86F4192}"/>
                </a:ext>
              </a:extLst>
            </p:cNvPr>
            <p:cNvSpPr txBox="1"/>
            <p:nvPr/>
          </p:nvSpPr>
          <p:spPr>
            <a:xfrm>
              <a:off x="8235646" y="3796197"/>
              <a:ext cx="10212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000" dirty="0"/>
                <a:t>erifier</a:t>
              </a:r>
              <a:endParaRPr lang="he-IL" sz="28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0006DD-2EEC-3769-99EA-1BB079C4BC9C}"/>
              </a:ext>
            </a:extLst>
          </p:cNvPr>
          <p:cNvGrpSpPr/>
          <p:nvPr/>
        </p:nvGrpSpPr>
        <p:grpSpPr>
          <a:xfrm>
            <a:off x="2785643" y="3392311"/>
            <a:ext cx="1090406" cy="1740844"/>
            <a:chOff x="3023768" y="2517017"/>
            <a:chExt cx="1090406" cy="1740844"/>
          </a:xfrm>
        </p:grpSpPr>
        <p:pic>
          <p:nvPicPr>
            <p:cNvPr id="1034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EA9955B7-D526-A86F-C8E0-C22A09F3E8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768" y="2517017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D658B0-D9BF-AA9C-5A2B-2842C2686669}"/>
                </a:ext>
              </a:extLst>
            </p:cNvPr>
            <p:cNvSpPr txBox="1"/>
            <p:nvPr/>
          </p:nvSpPr>
          <p:spPr>
            <a:xfrm>
              <a:off x="3119965" y="3796196"/>
              <a:ext cx="8980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000" dirty="0"/>
                <a:t>rover</a:t>
              </a:r>
              <a:endParaRPr lang="he-IL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644186-9F1C-437B-2A9A-59483633EE0D}"/>
                  </a:ext>
                </a:extLst>
              </p:cNvPr>
              <p:cNvSpPr/>
              <p:nvPr/>
            </p:nvSpPr>
            <p:spPr>
              <a:xfrm>
                <a:off x="4790164" y="1930662"/>
                <a:ext cx="258744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644186-9F1C-437B-2A9A-59483633E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164" y="1930662"/>
                <a:ext cx="258744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D3EC0D7-F21E-AC22-83DE-D820AD67CE1C}"/>
              </a:ext>
            </a:extLst>
          </p:cNvPr>
          <p:cNvCxnSpPr>
            <a:cxnSpLocks/>
          </p:cNvCxnSpPr>
          <p:nvPr/>
        </p:nvCxnSpPr>
        <p:spPr>
          <a:xfrm flipH="1">
            <a:off x="3698324" y="2491567"/>
            <a:ext cx="938349" cy="63220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ABF11D-0053-1DB9-DD38-E586BF90018C}"/>
              </a:ext>
            </a:extLst>
          </p:cNvPr>
          <p:cNvCxnSpPr>
            <a:cxnSpLocks/>
          </p:cNvCxnSpPr>
          <p:nvPr/>
        </p:nvCxnSpPr>
        <p:spPr>
          <a:xfrm>
            <a:off x="7434754" y="2492303"/>
            <a:ext cx="938349" cy="632208"/>
          </a:xfrm>
          <a:prstGeom prst="straightConnector1">
            <a:avLst/>
          </a:prstGeom>
          <a:ln w="444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val Callout 2">
                <a:extLst>
                  <a:ext uri="{FF2B5EF4-FFF2-40B4-BE49-F238E27FC236}">
                    <a16:creationId xmlns:a16="http://schemas.microsoft.com/office/drawing/2014/main" id="{A02AD1D1-3EEC-4408-694E-9E640E6CDBEB}"/>
                  </a:ext>
                </a:extLst>
              </p:cNvPr>
              <p:cNvSpPr/>
              <p:nvPr/>
            </p:nvSpPr>
            <p:spPr>
              <a:xfrm flipH="1">
                <a:off x="476250" y="2397975"/>
                <a:ext cx="2250620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 know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𝑤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s.t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e>
                      <m:sup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sup>
                    </m:sSup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Oval Callout 2">
                <a:extLst>
                  <a:ext uri="{FF2B5EF4-FFF2-40B4-BE49-F238E27FC236}">
                    <a16:creationId xmlns:a16="http://schemas.microsoft.com/office/drawing/2014/main" id="{A02AD1D1-3EEC-4408-694E-9E640E6CD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76250" y="2397975"/>
                <a:ext cx="2250620" cy="1261863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B7F549-659C-6BFA-D058-A734C0C9E451}"/>
                  </a:ext>
                </a:extLst>
              </p:cNvPr>
              <p:cNvSpPr txBox="1"/>
              <p:nvPr/>
            </p:nvSpPr>
            <p:spPr>
              <a:xfrm>
                <a:off x="3249462" y="2423618"/>
                <a:ext cx="10904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8B7F549-659C-6BFA-D058-A734C0C9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462" y="2423618"/>
                <a:ext cx="1090406" cy="369332"/>
              </a:xfrm>
              <a:prstGeom prst="rect">
                <a:avLst/>
              </a:prstGeom>
              <a:blipFill>
                <a:blip r:embed="rId11"/>
                <a:stretch>
                  <a:fillRect l="-559" b="-3000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084793-FC61-AA85-7DF3-F5F0141D8B47}"/>
                  </a:ext>
                </a:extLst>
              </p:cNvPr>
              <p:cNvSpPr txBox="1"/>
              <p:nvPr/>
            </p:nvSpPr>
            <p:spPr>
              <a:xfrm>
                <a:off x="476250" y="5240306"/>
                <a:ext cx="10877550" cy="140878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2800" dirty="0"/>
                  <a:t>F</a:t>
                </a:r>
                <a:r>
                  <a:rPr lang="en-IL" sz="2800" dirty="0"/>
                  <a:t>or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IL" sz="2800" dirty="0"/>
                  <a:t>-</a:t>
                </a:r>
                <a:r>
                  <a:rPr lang="en-US" sz="2800" dirty="0"/>
                  <a:t>time</a:t>
                </a:r>
                <a:r>
                  <a:rPr lang="en-IL" sz="2800" dirty="0"/>
                  <a:t> adversary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B050"/>
                    </a:solidFill>
                  </a:rPr>
                  <a:t>GGM bound </a:t>
                </a:r>
                <a:r>
                  <a:rPr lang="en-US" sz="2800" dirty="0"/>
                  <a:t>[Sho97]: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Best known [RS21]: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using </a:t>
                </a:r>
                <a:r>
                  <a:rPr lang="en-US" sz="2800" dirty="0">
                    <a:solidFill>
                      <a:srgbClr val="00B050"/>
                    </a:solidFill>
                  </a:rPr>
                  <a:t>2-moment DL assumption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084793-FC61-AA85-7DF3-F5F0141D8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5240306"/>
                <a:ext cx="10877550" cy="1408784"/>
              </a:xfrm>
              <a:prstGeom prst="rect">
                <a:avLst/>
              </a:prstGeom>
              <a:blipFill>
                <a:blip r:embed="rId12"/>
                <a:stretch>
                  <a:fillRect l="-1120" t="-3896" b="-1168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D81822-6359-E12D-1AD1-191DB73A24A1}"/>
                  </a:ext>
                </a:extLst>
              </p:cNvPr>
              <p:cNvSpPr txBox="1"/>
              <p:nvPr/>
            </p:nvSpPr>
            <p:spPr>
              <a:xfrm>
                <a:off x="476250" y="1105888"/>
                <a:ext cx="10639425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457200" lvl="0" indent="-457200"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/>
                  <a:t>Abelian cyclic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group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of prime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order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</a:rPr>
                  <a:t> and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generator</a:t>
                </a:r>
                <a:r>
                  <a:rPr lang="en-U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DD81822-6359-E12D-1AD1-191DB73A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1105888"/>
                <a:ext cx="10639425" cy="523220"/>
              </a:xfrm>
              <a:prstGeom prst="rect">
                <a:avLst/>
              </a:prstGeom>
              <a:blipFill>
                <a:blip r:embed="rId13"/>
                <a:stretch>
                  <a:fillRect l="-1032" t="-10465" b="-3255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DA0EFA-FEA5-E082-463F-8BB075B03510}"/>
                  </a:ext>
                </a:extLst>
              </p:cNvPr>
              <p:cNvSpPr txBox="1"/>
              <p:nvPr/>
            </p:nvSpPr>
            <p:spPr>
              <a:xfrm>
                <a:off x="8117233" y="5084441"/>
                <a:ext cx="1600566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  <m:limUpp>
                        <m:limUp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he-IL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DA0EFA-FEA5-E082-463F-8BB075B03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233" y="5084441"/>
                <a:ext cx="1600566" cy="4692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0C715-9C02-1549-B0C0-B93EEDACB603}"/>
                  </a:ext>
                </a:extLst>
              </p:cNvPr>
              <p:cNvSpPr txBox="1"/>
              <p:nvPr/>
            </p:nvSpPr>
            <p:spPr>
              <a:xfrm>
                <a:off x="7840927" y="2404177"/>
                <a:ext cx="10904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p>
                      </m:sSup>
                    </m:oMath>
                  </m:oMathPara>
                </a14:m>
                <a:endParaRPr lang="he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880C715-9C02-1549-B0C0-B93EEDACB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927" y="2404177"/>
                <a:ext cx="1090406" cy="369332"/>
              </a:xfrm>
              <a:prstGeom prst="rect">
                <a:avLst/>
              </a:prstGeom>
              <a:blipFill>
                <a:blip r:embed="rId15"/>
                <a:stretch>
                  <a:fillRect l="-559" b="-2786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733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cap="none" dirty="0"/>
              <a:t>Proving Multiple Instances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FDAB5-722E-54BF-FA2C-DA0355A0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6BC082B-ACF7-29E4-19D4-5587ED447666}"/>
              </a:ext>
            </a:extLst>
          </p:cNvPr>
          <p:cNvGrpSpPr/>
          <p:nvPr/>
        </p:nvGrpSpPr>
        <p:grpSpPr>
          <a:xfrm>
            <a:off x="1078133" y="2799477"/>
            <a:ext cx="1090406" cy="1740844"/>
            <a:chOff x="3076824" y="2799477"/>
            <a:chExt cx="1090406" cy="1740844"/>
          </a:xfrm>
        </p:grpSpPr>
        <p:pic>
          <p:nvPicPr>
            <p:cNvPr id="10" name="Picture 10" descr="Female Avatar 4 Icons PNG - Free PNG and Icons Downloads">
              <a:extLst>
                <a:ext uri="{FF2B5EF4-FFF2-40B4-BE49-F238E27FC236}">
                  <a16:creationId xmlns:a16="http://schemas.microsoft.com/office/drawing/2014/main" id="{05EAED98-77B5-6A85-0C4A-914E810BF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824" y="2799477"/>
              <a:ext cx="1090406" cy="128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9438FA-0AC5-8782-B951-FBF2E644AF8B}"/>
                </a:ext>
              </a:extLst>
            </p:cNvPr>
            <p:cNvSpPr txBox="1"/>
            <p:nvPr/>
          </p:nvSpPr>
          <p:spPr>
            <a:xfrm>
              <a:off x="3173021" y="4078656"/>
              <a:ext cx="89801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P</a:t>
              </a:r>
              <a:r>
                <a:rPr lang="en-US" sz="2000" dirty="0"/>
                <a:t>rover</a:t>
              </a:r>
              <a:endParaRPr lang="he-IL" sz="28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0AC123-E3D6-D04A-1EEB-3B369A487E1C}"/>
              </a:ext>
            </a:extLst>
          </p:cNvPr>
          <p:cNvGrpSpPr/>
          <p:nvPr/>
        </p:nvGrpSpPr>
        <p:grpSpPr>
          <a:xfrm>
            <a:off x="9771155" y="2799477"/>
            <a:ext cx="1342713" cy="1769422"/>
            <a:chOff x="10683996" y="2799477"/>
            <a:chExt cx="1342713" cy="1769422"/>
          </a:xfrm>
        </p:grpSpPr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AC0D0614-AC09-2F49-A8A3-7C9F095349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2711" t="7026" r="11178" b="18844"/>
            <a:stretch/>
          </p:blipFill>
          <p:spPr bwMode="auto">
            <a:xfrm>
              <a:off x="10683996" y="2799477"/>
              <a:ext cx="1342713" cy="1307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A4EB69-5C6E-3A5D-3AC8-42AE0BC8056A}"/>
                </a:ext>
              </a:extLst>
            </p:cNvPr>
            <p:cNvSpPr txBox="1"/>
            <p:nvPr/>
          </p:nvSpPr>
          <p:spPr>
            <a:xfrm>
              <a:off x="10844726" y="4107234"/>
              <a:ext cx="102125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000" dirty="0"/>
                <a:t>erifier</a:t>
              </a:r>
              <a:endParaRPr lang="he-IL" sz="28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Callout 2"/>
              <p:cNvSpPr/>
              <p:nvPr/>
            </p:nvSpPr>
            <p:spPr>
              <a:xfrm flipH="1">
                <a:off x="139052" y="1479972"/>
                <a:ext cx="2057400" cy="1012966"/>
              </a:xfrm>
              <a:prstGeom prst="wedgeEllipseCallout">
                <a:avLst>
                  <a:gd name="adj1" fmla="val -27896"/>
                  <a:gd name="adj2" fmla="val 62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s.t</a:t>
                </a:r>
                <a:r>
                  <a:rPr kumimoji="0" lang="en-US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Oval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9052" y="1479972"/>
                <a:ext cx="2057400" cy="1012966"/>
              </a:xfrm>
              <a:prstGeom prst="wedgeEllipseCallout">
                <a:avLst>
                  <a:gd name="adj1" fmla="val -27896"/>
                  <a:gd name="adj2" fmla="val 62632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9F887F-C9DE-7495-CE3F-31985C63D0FD}"/>
                  </a:ext>
                </a:extLst>
              </p:cNvPr>
              <p:cNvSpPr txBox="1"/>
              <p:nvPr/>
            </p:nvSpPr>
            <p:spPr>
              <a:xfrm>
                <a:off x="4174490" y="1493770"/>
                <a:ext cx="3829640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he-IL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9F887F-C9DE-7495-CE3F-31985C63D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90" y="1493770"/>
                <a:ext cx="3829640" cy="70788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F7C0B9-D22C-65ED-98BF-3D4D97909B51}"/>
              </a:ext>
            </a:extLst>
          </p:cNvPr>
          <p:cNvSpPr/>
          <p:nvPr/>
        </p:nvSpPr>
        <p:spPr>
          <a:xfrm>
            <a:off x="747713" y="5247874"/>
            <a:ext cx="10696574" cy="699343"/>
          </a:xfrm>
          <a:prstGeom prst="roundRect">
            <a:avLst/>
          </a:prstGeom>
          <a:solidFill>
            <a:srgbClr val="CBD9C2"/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to batch Sigma protocols with small communication?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641613C-82F8-2D47-D4E5-9B474F748FD5}"/>
              </a:ext>
            </a:extLst>
          </p:cNvPr>
          <p:cNvGrpSpPr/>
          <p:nvPr/>
        </p:nvGrpSpPr>
        <p:grpSpPr>
          <a:xfrm>
            <a:off x="2319617" y="2515385"/>
            <a:ext cx="7416280" cy="1446322"/>
            <a:chOff x="2319617" y="2515385"/>
            <a:chExt cx="7416280" cy="144632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CA5E52-D6DC-D134-3F41-C8F225882810}"/>
                </a:ext>
              </a:extLst>
            </p:cNvPr>
            <p:cNvGrpSpPr/>
            <p:nvPr/>
          </p:nvGrpSpPr>
          <p:grpSpPr>
            <a:xfrm>
              <a:off x="2319617" y="2515385"/>
              <a:ext cx="1342713" cy="1446322"/>
              <a:chOff x="2319617" y="2515385"/>
              <a:chExt cx="1342713" cy="1446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BE378111-6531-F2D5-76A0-5A3C59E9B13D}"/>
                      </a:ext>
                    </a:extLst>
                  </p:cNvPr>
                  <p:cNvSpPr txBox="1"/>
                  <p:nvPr/>
                </p:nvSpPr>
                <p:spPr>
                  <a:xfrm>
                    <a:off x="2712457" y="2515385"/>
                    <a:ext cx="55703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BE378111-6531-F2D5-76A0-5A3C59E9B1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2457" y="2515385"/>
                    <a:ext cx="557033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DE89D30-9AC7-C4C3-4112-CD29D6DE7B3B}"/>
                  </a:ext>
                </a:extLst>
              </p:cNvPr>
              <p:cNvGrpSpPr/>
              <p:nvPr/>
            </p:nvGrpSpPr>
            <p:grpSpPr>
              <a:xfrm>
                <a:off x="2319617" y="3378092"/>
                <a:ext cx="1342713" cy="583615"/>
                <a:chOff x="2319617" y="3462306"/>
                <a:chExt cx="1342713" cy="583615"/>
              </a:xfrm>
            </p:grpSpPr>
            <p:cxnSp>
              <p:nvCxnSpPr>
                <p:cNvPr id="2" name="Straight Arrow Connector 1">
                  <a:extLst>
                    <a:ext uri="{FF2B5EF4-FFF2-40B4-BE49-F238E27FC236}">
                      <a16:creationId xmlns:a16="http://schemas.microsoft.com/office/drawing/2014/main" id="{A56A376A-E30F-240F-661F-284C720E3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617" y="3462306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E3C85BAF-1702-A6C5-A7F0-C675B28C1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19617" y="3754113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FB364624-1D16-FF63-0FC7-C812EB9C4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617" y="4045921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B9C499D-B3C9-C3F9-0EA6-D45F93D527F6}"/>
                </a:ext>
              </a:extLst>
            </p:cNvPr>
            <p:cNvSpPr txBox="1"/>
            <p:nvPr/>
          </p:nvSpPr>
          <p:spPr>
            <a:xfrm>
              <a:off x="5560791" y="3180521"/>
              <a:ext cx="1155951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.......</a:t>
              </a:r>
              <a:endParaRPr lang="he-IL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27430A0-3CB6-7D9A-34CB-0133BE70E752}"/>
                </a:ext>
              </a:extLst>
            </p:cNvPr>
            <p:cNvGrpSpPr/>
            <p:nvPr/>
          </p:nvGrpSpPr>
          <p:grpSpPr>
            <a:xfrm>
              <a:off x="3960801" y="2515385"/>
              <a:ext cx="1342713" cy="1446322"/>
              <a:chOff x="2319617" y="2515385"/>
              <a:chExt cx="1342713" cy="1446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3670F85-99E2-8C7C-D354-7BC2C97D45FA}"/>
                      </a:ext>
                    </a:extLst>
                  </p:cNvPr>
                  <p:cNvSpPr txBox="1"/>
                  <p:nvPr/>
                </p:nvSpPr>
                <p:spPr>
                  <a:xfrm>
                    <a:off x="2712457" y="2515385"/>
                    <a:ext cx="55703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93670F85-99E2-8C7C-D354-7BC2C97D45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2457" y="2515385"/>
                    <a:ext cx="557033" cy="52322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9EEDFE9-F522-F652-3785-366BDEB327AC}"/>
                  </a:ext>
                </a:extLst>
              </p:cNvPr>
              <p:cNvGrpSpPr/>
              <p:nvPr/>
            </p:nvGrpSpPr>
            <p:grpSpPr>
              <a:xfrm>
                <a:off x="2319617" y="3378092"/>
                <a:ext cx="1342713" cy="583615"/>
                <a:chOff x="2319617" y="3462306"/>
                <a:chExt cx="1342713" cy="583615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0284F82C-4E0F-4A39-7B6C-398A81E8F3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617" y="3462306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50D5AE83-01CA-1CD2-787A-8FF221CB1F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19617" y="3754113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C14F6366-1406-895B-9852-3DE7B73160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617" y="4045921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A834CBD-F904-E9AD-C649-0ED51F518B77}"/>
                </a:ext>
              </a:extLst>
            </p:cNvPr>
            <p:cNvGrpSpPr/>
            <p:nvPr/>
          </p:nvGrpSpPr>
          <p:grpSpPr>
            <a:xfrm>
              <a:off x="6752000" y="2515385"/>
              <a:ext cx="1342713" cy="1446322"/>
              <a:chOff x="6752000" y="2515385"/>
              <a:chExt cx="1342713" cy="1446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E2302155-FE1F-A939-FC68-00A628FDF424}"/>
                      </a:ext>
                    </a:extLst>
                  </p:cNvPr>
                  <p:cNvSpPr txBox="1"/>
                  <p:nvPr/>
                </p:nvSpPr>
                <p:spPr>
                  <a:xfrm>
                    <a:off x="7013233" y="2515385"/>
                    <a:ext cx="82024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E2302155-FE1F-A939-FC68-00A628FDF4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3233" y="2515385"/>
                    <a:ext cx="820247" cy="52322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7A09C2-A26D-C4BA-9485-DBB9EAF319F5}"/>
                  </a:ext>
                </a:extLst>
              </p:cNvPr>
              <p:cNvGrpSpPr/>
              <p:nvPr/>
            </p:nvGrpSpPr>
            <p:grpSpPr>
              <a:xfrm>
                <a:off x="6752000" y="3378092"/>
                <a:ext cx="1342713" cy="583615"/>
                <a:chOff x="2319617" y="3462306"/>
                <a:chExt cx="1342713" cy="583615"/>
              </a:xfrm>
            </p:grpSpPr>
            <p:cxnSp>
              <p:nvCxnSpPr>
                <p:cNvPr id="52" name="Straight Arrow Connector 51">
                  <a:extLst>
                    <a:ext uri="{FF2B5EF4-FFF2-40B4-BE49-F238E27FC236}">
                      <a16:creationId xmlns:a16="http://schemas.microsoft.com/office/drawing/2014/main" id="{E530F3B1-3BCB-2F24-4A97-5F9DF680AA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617" y="3462306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:a16="http://schemas.microsoft.com/office/drawing/2014/main" id="{8658B4E2-B48B-D477-DCCF-93AFAC527E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19617" y="3754113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91ADC859-2517-A15B-E0DE-78CC7A008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617" y="4045921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F5ED325-1A91-3A73-8778-432D4CF7FEA0}"/>
                </a:ext>
              </a:extLst>
            </p:cNvPr>
            <p:cNvGrpSpPr/>
            <p:nvPr/>
          </p:nvGrpSpPr>
          <p:grpSpPr>
            <a:xfrm>
              <a:off x="8393184" y="2515385"/>
              <a:ext cx="1342713" cy="1446322"/>
              <a:chOff x="2319617" y="2515385"/>
              <a:chExt cx="1342713" cy="1446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76B9F7D2-4F46-C428-F9FB-BC648F5AFE6E}"/>
                      </a:ext>
                    </a:extLst>
                  </p:cNvPr>
                  <p:cNvSpPr txBox="1"/>
                  <p:nvPr/>
                </p:nvSpPr>
                <p:spPr>
                  <a:xfrm>
                    <a:off x="2712457" y="2515385"/>
                    <a:ext cx="55703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he-IL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76B9F7D2-4F46-C428-F9FB-BC648F5AFE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12457" y="2515385"/>
                    <a:ext cx="557033" cy="52322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1C371F6-5ADE-449F-BF19-E1BA7FFC9BF2}"/>
                  </a:ext>
                </a:extLst>
              </p:cNvPr>
              <p:cNvGrpSpPr/>
              <p:nvPr/>
            </p:nvGrpSpPr>
            <p:grpSpPr>
              <a:xfrm>
                <a:off x="2319617" y="3378092"/>
                <a:ext cx="1342713" cy="583615"/>
                <a:chOff x="2319617" y="3462306"/>
                <a:chExt cx="1342713" cy="583615"/>
              </a:xfrm>
            </p:grpSpPr>
            <p:cxnSp>
              <p:nvCxnSpPr>
                <p:cNvPr id="58" name="Straight Arrow Connector 57">
                  <a:extLst>
                    <a:ext uri="{FF2B5EF4-FFF2-40B4-BE49-F238E27FC236}">
                      <a16:creationId xmlns:a16="http://schemas.microsoft.com/office/drawing/2014/main" id="{23F693A4-F31E-20F6-B359-C87BC2DB0F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617" y="3462306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70B25C7D-AB4F-03D3-FF4B-EB64969FBE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319617" y="3754113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D0D33B7F-189D-BA1B-4B9D-D5ACF8904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19617" y="4045921"/>
                  <a:ext cx="1342713" cy="0"/>
                </a:xfrm>
                <a:prstGeom prst="straightConnector1">
                  <a:avLst/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7647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Batch Proof-of-Knowledge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Callout 2"/>
              <p:cNvSpPr/>
              <p:nvPr/>
            </p:nvSpPr>
            <p:spPr>
              <a:xfrm flipH="1">
                <a:off x="557213" y="1775547"/>
                <a:ext cx="2298245" cy="1247194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𝑤</m:t>
                        </m:r>
                      </m:e>
                      <m:sub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s.t</a:t>
                </a:r>
                <a:r>
                  <a:rPr kumimoji="0" lang="en-US" sz="2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sz="22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𝑤</m:t>
                            </m:r>
                          </m:e>
                          <m:sub>
                            <m:r>
                              <a:rPr kumimoji="0" lang="en-US" sz="22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r>
                      <a:rPr kumimoji="0" lang="en-US" sz="2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𝑅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Oval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7213" y="1775547"/>
                <a:ext cx="2298245" cy="1247194"/>
              </a:xfrm>
              <a:prstGeom prst="wedgeEllipseCallout">
                <a:avLst>
                  <a:gd name="adj1" fmla="val -50980"/>
                  <a:gd name="adj2" fmla="val 54307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FDAB5-722E-54BF-FA2C-DA0355A0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378111-6531-F2D5-76A0-5A3C59E9B13D}"/>
                  </a:ext>
                </a:extLst>
              </p:cNvPr>
              <p:cNvSpPr txBox="1"/>
              <p:nvPr/>
            </p:nvSpPr>
            <p:spPr>
              <a:xfrm>
                <a:off x="4174490" y="1493770"/>
                <a:ext cx="3829640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he-IL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378111-6531-F2D5-76A0-5A3C59E9B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90" y="1493770"/>
                <a:ext cx="382964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D99C5B1-B182-05E5-7C51-7557E22F91D6}"/>
              </a:ext>
            </a:extLst>
          </p:cNvPr>
          <p:cNvSpPr/>
          <p:nvPr/>
        </p:nvSpPr>
        <p:spPr>
          <a:xfrm>
            <a:off x="747713" y="5247874"/>
            <a:ext cx="10696574" cy="699343"/>
          </a:xfrm>
          <a:prstGeom prst="roundRect">
            <a:avLst/>
          </a:prstGeom>
          <a:solidFill>
            <a:srgbClr val="CBD9C2"/>
          </a:solidFill>
          <a:ln w="28575">
            <a:solidFill>
              <a:srgbClr val="4171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soundness notion applies for batch proof-of-knowledge?</a:t>
            </a:r>
            <a:endParaRPr lang="en-IL" sz="28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786D65-1F08-2992-961B-DDA4BA92ACC5}"/>
              </a:ext>
            </a:extLst>
          </p:cNvPr>
          <p:cNvGrpSpPr/>
          <p:nvPr/>
        </p:nvGrpSpPr>
        <p:grpSpPr>
          <a:xfrm>
            <a:off x="2886324" y="2675523"/>
            <a:ext cx="6984901" cy="1893376"/>
            <a:chOff x="2886324" y="2675523"/>
            <a:chExt cx="6984901" cy="1893376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A56A376A-E30F-240F-661F-284C720E37B4}"/>
                </a:ext>
              </a:extLst>
            </p:cNvPr>
            <p:cNvCxnSpPr>
              <a:cxnSpLocks/>
            </p:cNvCxnSpPr>
            <p:nvPr/>
          </p:nvCxnSpPr>
          <p:spPr>
            <a:xfrm>
              <a:off x="4305612" y="3037409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A46BDA7-174D-FAE8-1A5E-17E097393B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5612" y="3499417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3A445F0-A953-DD39-C8D5-1DDAB5C4182B}"/>
                </a:ext>
              </a:extLst>
            </p:cNvPr>
            <p:cNvCxnSpPr>
              <a:cxnSpLocks/>
            </p:cNvCxnSpPr>
            <p:nvPr/>
          </p:nvCxnSpPr>
          <p:spPr>
            <a:xfrm>
              <a:off x="4297812" y="4055239"/>
              <a:ext cx="3757352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84638D-370C-234C-1E41-615B443C4DCA}"/>
                    </a:ext>
                  </a:extLst>
                </p:cNvPr>
                <p:cNvSpPr txBox="1"/>
                <p:nvPr/>
              </p:nvSpPr>
              <p:spPr>
                <a:xfrm>
                  <a:off x="6089310" y="3555599"/>
                  <a:ext cx="174355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he-IL" sz="20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84638D-370C-234C-1E41-615B443C4D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9310" y="3555599"/>
                  <a:ext cx="174355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BC082B-ACF7-29E4-19D4-5587ED447666}"/>
                </a:ext>
              </a:extLst>
            </p:cNvPr>
            <p:cNvGrpSpPr/>
            <p:nvPr/>
          </p:nvGrpSpPr>
          <p:grpSpPr>
            <a:xfrm>
              <a:off x="2886324" y="2799477"/>
              <a:ext cx="1090406" cy="1740844"/>
              <a:chOff x="3076824" y="2799477"/>
              <a:chExt cx="1090406" cy="1740844"/>
            </a:xfrm>
          </p:grpSpPr>
          <p:pic>
            <p:nvPicPr>
              <p:cNvPr id="10" name="Picture 10" descr="Female Avatar 4 Icons PNG - Free PNG and Icons Downloads">
                <a:extLst>
                  <a:ext uri="{FF2B5EF4-FFF2-40B4-BE49-F238E27FC236}">
                    <a16:creationId xmlns:a16="http://schemas.microsoft.com/office/drawing/2014/main" id="{05EAED98-77B5-6A85-0C4A-914E810BF0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6824" y="2799477"/>
                <a:ext cx="1090406" cy="1285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438FA-0AC5-8782-B951-FBF2E644AF8B}"/>
                  </a:ext>
                </a:extLst>
              </p:cNvPr>
              <p:cNvSpPr txBox="1"/>
              <p:nvPr/>
            </p:nvSpPr>
            <p:spPr>
              <a:xfrm>
                <a:off x="3173021" y="4078656"/>
                <a:ext cx="898011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dirty="0"/>
                  <a:t>P</a:t>
                </a:r>
                <a:r>
                  <a:rPr lang="en-US" sz="2000" dirty="0"/>
                  <a:t>rover</a:t>
                </a:r>
                <a:endParaRPr lang="he-IL" sz="28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1159E0C-CB57-6BD4-967C-D1E3AAAC3CDF}"/>
                </a:ext>
              </a:extLst>
            </p:cNvPr>
            <p:cNvGrpSpPr/>
            <p:nvPr/>
          </p:nvGrpSpPr>
          <p:grpSpPr>
            <a:xfrm>
              <a:off x="8107093" y="2675523"/>
              <a:ext cx="1764132" cy="1893376"/>
              <a:chOff x="8107093" y="2675523"/>
              <a:chExt cx="1764132" cy="1893376"/>
            </a:xfrm>
          </p:grpSpPr>
          <p:pic>
            <p:nvPicPr>
              <p:cNvPr id="20" name="Picture 8">
                <a:extLst>
                  <a:ext uri="{FF2B5EF4-FFF2-40B4-BE49-F238E27FC236}">
                    <a16:creationId xmlns:a16="http://schemas.microsoft.com/office/drawing/2014/main" id="{AC0D0614-AC09-2F49-A8A3-7C9F09534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 bwMode="auto">
              <a:xfrm>
                <a:off x="8107093" y="2675523"/>
                <a:ext cx="1764132" cy="17641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A4EB69-5C6E-3A5D-3AC8-42AE0BC8056A}"/>
                  </a:ext>
                </a:extLst>
              </p:cNvPr>
              <p:cNvSpPr txBox="1"/>
              <p:nvPr/>
            </p:nvSpPr>
            <p:spPr>
              <a:xfrm>
                <a:off x="8478532" y="4107234"/>
                <a:ext cx="1021253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400" b="1" dirty="0"/>
                  <a:t>V</a:t>
                </a:r>
                <a:r>
                  <a:rPr lang="en-US" sz="2000" dirty="0"/>
                  <a:t>erifier</a:t>
                </a:r>
                <a:endParaRPr lang="he-IL" sz="28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69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Rogue-Instance Soundness</a:t>
            </a:r>
            <a:endParaRPr lang="en-US" cap="non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5290" y="1157469"/>
                <a:ext cx="1085603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 is a </a:t>
                </a:r>
                <a:r>
                  <a:rPr lang="en-US" sz="2800" dirty="0">
                    <a:solidFill>
                      <a:srgbClr val="FF0000"/>
                    </a:solidFill>
                    <a:latin typeface="Calibri" panose="020F0502020204030204"/>
                  </a:rPr>
                  <a:t>hard distribution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Malicious prover: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Given as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Calibri" panose="020F0502020204030204"/>
                  </a:rPr>
                  <a:t> </a:t>
                </a:r>
                <a:r>
                  <a:rPr lang="en-US" sz="2800" dirty="0">
                    <a:latin typeface="Calibri" panose="020F0502020204030204"/>
                  </a:rPr>
                  <a:t>s.t</a:t>
                </a:r>
                <a:r>
                  <a:rPr lang="en-US" sz="2800" dirty="0">
                    <a:solidFill>
                      <a:srgbClr val="C00000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2800" dirty="0">
                  <a:solidFill>
                    <a:srgbClr val="C00000"/>
                  </a:solidFill>
                  <a:latin typeface="Calibri" panose="020F0502020204030204"/>
                </a:endParaRPr>
              </a:p>
              <a:p>
                <a:pPr marL="800100" lvl="1" indent="-342900"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libri" panose="020F0502020204030204"/>
                  </a:rPr>
                  <a:t>Chooses</a:t>
                </a: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 the batch instances </a:t>
                </a:r>
                <a:r>
                  <a:rPr lang="en-US" sz="2800" dirty="0">
                    <a:solidFill>
                      <a:srgbClr val="FF0000"/>
                    </a:solidFill>
                    <a:latin typeface="Calibri" panose="020F0502020204030204"/>
                  </a:rPr>
                  <a:t>adaptively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Very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strong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soundness notion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0" y="1157469"/>
                <a:ext cx="10856033" cy="2246769"/>
              </a:xfrm>
              <a:prstGeom prst="rect">
                <a:avLst/>
              </a:prstGeom>
              <a:blipFill>
                <a:blip r:embed="rId3"/>
                <a:stretch>
                  <a:fillRect l="-1011" t="-2717" b="-7065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C906D0-62A5-7861-47FA-60928486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3649F27-F39A-B3F0-6CE5-4523530E7B17}"/>
                  </a:ext>
                </a:extLst>
              </p:cNvPr>
              <p:cNvSpPr/>
              <p:nvPr/>
            </p:nvSpPr>
            <p:spPr>
              <a:xfrm>
                <a:off x="3135530" y="3903785"/>
                <a:ext cx="5867793" cy="2363771"/>
              </a:xfrm>
              <a:prstGeom prst="roundRect">
                <a:avLst>
                  <a:gd name="adj" fmla="val 29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Sample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4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Sample challenge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US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𝛾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←</m:t>
                    </m:r>
                    <m:acc>
                      <m:accPr>
                        <m:chr m:val="̃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𝛽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marR="0" lvl="0" indent="-45720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 Output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E3649F27-F39A-B3F0-6CE5-4523530E7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530" y="3903785"/>
                <a:ext cx="5867793" cy="2363771"/>
              </a:xfrm>
              <a:prstGeom prst="roundRect">
                <a:avLst>
                  <a:gd name="adj" fmla="val 2932"/>
                </a:avLst>
              </a:prstGeom>
              <a:blipFill>
                <a:blip r:embed="rId4"/>
                <a:stretch>
                  <a:fillRect l="-1033"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74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5291" y="0"/>
            <a:ext cx="9720072" cy="1499616"/>
          </a:xfrm>
        </p:spPr>
        <p:txBody>
          <a:bodyPr/>
          <a:lstStyle/>
          <a:p>
            <a:r>
              <a:rPr lang="en-US" cap="none" dirty="0"/>
              <a:t>Our Results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F5E965-3C04-D3ED-EACD-54363A5D43EA}"/>
              </a:ext>
            </a:extLst>
          </p:cNvPr>
          <p:cNvCxnSpPr>
            <a:cxnSpLocks/>
          </p:cNvCxnSpPr>
          <p:nvPr/>
        </p:nvCxnSpPr>
        <p:spPr>
          <a:xfrm>
            <a:off x="5634362" y="3584635"/>
            <a:ext cx="923277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49F13D-DCD9-8F24-FEF1-45DD3CF1607C}"/>
                  </a:ext>
                </a:extLst>
              </p:cNvPr>
              <p:cNvSpPr txBox="1"/>
              <p:nvPr/>
            </p:nvSpPr>
            <p:spPr>
              <a:xfrm>
                <a:off x="405291" y="1104869"/>
                <a:ext cx="1132878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𝒲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2800" dirty="0">
                    <a:latin typeface="Calibri" panose="020F0502020204030204"/>
                  </a:rPr>
                  <a:t>be a relation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be a</a:t>
                </a:r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rgbClr val="00B050"/>
                    </a:solidFill>
                  </a:rPr>
                  <a:t>2-moment </a:t>
                </a:r>
                <a:r>
                  <a:rPr lang="en-US" sz="2800" dirty="0"/>
                  <a:t>hard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distribution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A49F13D-DCD9-8F24-FEF1-45DD3CF16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1104869"/>
                <a:ext cx="11328784" cy="954107"/>
              </a:xfrm>
              <a:prstGeom prst="rect">
                <a:avLst/>
              </a:prstGeom>
              <a:blipFill>
                <a:blip r:embed="rId3"/>
                <a:stretch>
                  <a:fillRect l="-968" t="-5732" b="-1719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4">
                <a:extLst>
                  <a:ext uri="{FF2B5EF4-FFF2-40B4-BE49-F238E27FC236}">
                    <a16:creationId xmlns:a16="http://schemas.microsoft.com/office/drawing/2014/main" id="{98FA5373-1C0B-724E-4055-554729C781A1}"/>
                  </a:ext>
                </a:extLst>
              </p:cNvPr>
              <p:cNvSpPr/>
              <p:nvPr/>
            </p:nvSpPr>
            <p:spPr>
              <a:xfrm>
                <a:off x="163708" y="2726336"/>
                <a:ext cx="5272914" cy="1716596"/>
              </a:xfrm>
              <a:prstGeom prst="roundRect">
                <a:avLst>
                  <a:gd name="adj" fmla="val 29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t"/>
              <a:lstStyle/>
              <a:p>
                <a:pPr lvl="0">
                  <a:defRPr/>
                </a:pPr>
                <a:endParaRPr lang="en-US" sz="500" dirty="0">
                  <a:solidFill>
                    <a:srgbClr val="00B050"/>
                  </a:solidFill>
                </a:endParaRPr>
              </a:p>
              <a:p>
                <a:pPr lvl="0">
                  <a:defRPr/>
                </a:pPr>
                <a:r>
                  <a:rPr lang="en-US" sz="2200" dirty="0">
                    <a:solidFill>
                      <a:srgbClr val="00B050"/>
                    </a:solidFill>
                  </a:rPr>
                  <a:t>Algebraic</a:t>
                </a:r>
                <a:r>
                  <a:rPr lang="en-US" sz="2000" dirty="0">
                    <a:solidFill>
                      <a:srgbClr val="00B050"/>
                    </a:solidFill>
                  </a:rPr>
                  <a:t>*</a:t>
                </a:r>
                <a:r>
                  <a:rPr lang="en-US" sz="2200" dirty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-Protocol </a:t>
                </a:r>
                <a:r>
                  <a:rPr lang="en-US" sz="2200" dirty="0">
                    <a:solidFill>
                      <a:prstClr val="black"/>
                    </a:solidFill>
                  </a:rPr>
                  <a:t>for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one</a:t>
                </a:r>
                <a:r>
                  <a:rPr lang="en-US" sz="2200" dirty="0">
                    <a:solidFill>
                      <a:prstClr val="black"/>
                    </a:solidFill>
                  </a:rPr>
                  <a:t> instance </a:t>
                </a:r>
              </a:p>
              <a:p>
                <a:pPr lvl="0">
                  <a:defRPr/>
                </a:pPr>
                <a:r>
                  <a:rPr lang="en-US" sz="1400" dirty="0">
                    <a:solidFill>
                      <a:prstClr val="black"/>
                    </a:solidFill>
                  </a:rPr>
                  <a:t> </a:t>
                </a:r>
                <a:endParaRPr lang="en-US" sz="22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>
                    <a:solidFill>
                      <a:prstClr val="black"/>
                    </a:solidFill>
                  </a:rPr>
                  <a:t>Communication: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Zero-knowledge</a:t>
                </a:r>
              </a:p>
            </p:txBody>
          </p:sp>
        </mc:Choice>
        <mc:Fallback xmlns="">
          <p:sp>
            <p:nvSpPr>
              <p:cNvPr id="8" name="Rounded Rectangle 4">
                <a:extLst>
                  <a:ext uri="{FF2B5EF4-FFF2-40B4-BE49-F238E27FC236}">
                    <a16:creationId xmlns:a16="http://schemas.microsoft.com/office/drawing/2014/main" id="{98FA5373-1C0B-724E-4055-554729C78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8" y="2726336"/>
                <a:ext cx="5272914" cy="1716596"/>
              </a:xfrm>
              <a:prstGeom prst="roundRect">
                <a:avLst>
                  <a:gd name="adj" fmla="val 2932"/>
                </a:avLst>
              </a:prstGeom>
              <a:blipFill>
                <a:blip r:embed="rId4"/>
                <a:stretch>
                  <a:fillRect l="-1839"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4">
                <a:extLst>
                  <a:ext uri="{FF2B5EF4-FFF2-40B4-BE49-F238E27FC236}">
                    <a16:creationId xmlns:a16="http://schemas.microsoft.com/office/drawing/2014/main" id="{FD2FBC3A-2CE5-F3AD-18BF-09F9897826F3}"/>
                  </a:ext>
                </a:extLst>
              </p:cNvPr>
              <p:cNvSpPr/>
              <p:nvPr/>
            </p:nvSpPr>
            <p:spPr>
              <a:xfrm>
                <a:off x="6755379" y="2726338"/>
                <a:ext cx="5272914" cy="1716596"/>
              </a:xfrm>
              <a:prstGeom prst="roundRect">
                <a:avLst>
                  <a:gd name="adj" fmla="val 29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tIns="0" rIns="0" bIns="0" rtlCol="0" anchor="t"/>
              <a:lstStyle/>
              <a:p>
                <a:pPr lvl="0">
                  <a:defRPr/>
                </a:pPr>
                <a:endParaRPr lang="en-US" sz="500" dirty="0">
                  <a:solidFill>
                    <a:srgbClr val="00B050"/>
                  </a:solidFill>
                </a:endParaRPr>
              </a:p>
              <a:p>
                <a:pPr lvl="0">
                  <a:defRPr/>
                </a:pPr>
                <a:r>
                  <a:rPr lang="en-US" sz="2200" dirty="0">
                    <a:solidFill>
                      <a:srgbClr val="00B050"/>
                    </a:solidFill>
                  </a:rPr>
                  <a:t>Batch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200" dirty="0">
                    <a:solidFill>
                      <a:srgbClr val="00B050"/>
                    </a:solidFill>
                  </a:rPr>
                  <a:t>-Protocol </a:t>
                </a:r>
                <a:r>
                  <a:rPr lang="en-US" sz="2200" dirty="0">
                    <a:solidFill>
                      <a:prstClr val="black"/>
                    </a:solidFill>
                  </a:rPr>
                  <a:t>for </a:t>
                </a:r>
                <a:r>
                  <a:rPr lang="en-US" sz="2200" dirty="0">
                    <a:solidFill>
                      <a:srgbClr val="FF0000"/>
                    </a:solidFill>
                  </a:rPr>
                  <a:t>k</a:t>
                </a:r>
                <a:r>
                  <a:rPr lang="en-US" sz="2200" dirty="0">
                    <a:solidFill>
                      <a:prstClr val="black"/>
                    </a:solidFill>
                  </a:rPr>
                  <a:t> instances </a:t>
                </a:r>
              </a:p>
              <a:p>
                <a:pPr lvl="0">
                  <a:defRPr/>
                </a:pPr>
                <a:endParaRPr lang="en-US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>
                    <a:solidFill>
                      <a:prstClr val="black"/>
                    </a:solidFill>
                  </a:rPr>
                  <a:t>Communication: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200" dirty="0">
                  <a:solidFill>
                    <a:schemeClr val="tx1"/>
                  </a:solidFill>
                </a:endParaRP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Zero-knowledge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:r>
                  <a:rPr lang="en-US" sz="2200" dirty="0">
                    <a:solidFill>
                      <a:schemeClr val="tx1"/>
                    </a:solidFill>
                  </a:rPr>
                  <a:t>Rogue-soundness:</a:t>
                </a:r>
                <a:r>
                  <a:rPr lang="en-US" sz="22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𝒲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ounded Rectangle 4">
                <a:extLst>
                  <a:ext uri="{FF2B5EF4-FFF2-40B4-BE49-F238E27FC236}">
                    <a16:creationId xmlns:a16="http://schemas.microsoft.com/office/drawing/2014/main" id="{FD2FBC3A-2CE5-F3AD-18BF-09F9897826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379" y="2726338"/>
                <a:ext cx="5272914" cy="1716596"/>
              </a:xfrm>
              <a:prstGeom prst="roundRect">
                <a:avLst>
                  <a:gd name="adj" fmla="val 2932"/>
                </a:avLst>
              </a:prstGeom>
              <a:blipFill>
                <a:blip r:embed="rId5"/>
                <a:stretch>
                  <a:fillRect l="-1839" b="-5575"/>
                </a:stretch>
              </a:blipFill>
              <a:ln w="28575"/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2FA4C-D7C3-C9AA-CBCD-0866995581A7}"/>
                  </a:ext>
                </a:extLst>
              </p:cNvPr>
              <p:cNvSpPr txBox="1"/>
              <p:nvPr/>
            </p:nvSpPr>
            <p:spPr>
              <a:xfrm>
                <a:off x="405291" y="4827835"/>
                <a:ext cx="10728376" cy="860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</a:rPr>
                  <a:t>Corollary: </a:t>
                </a:r>
                <a:r>
                  <a:rPr lang="en-US" sz="2400" dirty="0">
                    <a:solidFill>
                      <a:srgbClr val="00B050"/>
                    </a:solidFill>
                  </a:rPr>
                  <a:t>Batch </a:t>
                </a:r>
                <a:r>
                  <a:rPr lang="en-US" sz="2400" dirty="0" err="1">
                    <a:solidFill>
                      <a:srgbClr val="00B050"/>
                    </a:solidFill>
                  </a:rPr>
                  <a:t>Schnorr</a:t>
                </a:r>
                <a:r>
                  <a:rPr lang="en-US" sz="2400" dirty="0">
                    <a:solidFill>
                      <a:srgbClr val="00B050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with rogue-soundness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(matches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[RS21])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Previously known bound for </a:t>
                </a:r>
                <a:r>
                  <a:rPr lang="en-US" sz="2400" dirty="0">
                    <a:solidFill>
                      <a:srgbClr val="00B050"/>
                    </a:solidFill>
                    <a:latin typeface="Calibri" panose="020F0502020204030204"/>
                  </a:rPr>
                  <a:t>Batch </a:t>
                </a:r>
                <a:r>
                  <a:rPr lang="en-US" sz="2400" dirty="0" err="1">
                    <a:solidFill>
                      <a:srgbClr val="00B050"/>
                    </a:solidFill>
                    <a:latin typeface="Calibri" panose="020F0502020204030204"/>
                  </a:rPr>
                  <a:t>Schnorr</a:t>
                </a:r>
                <a:r>
                  <a:rPr lang="en-US" sz="2400" dirty="0">
                    <a:solidFill>
                      <a:srgbClr val="00B050"/>
                    </a:solidFill>
                    <a:latin typeface="Calibri" panose="020F0502020204030204"/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  <a:latin typeface="Calibri" panose="020F0502020204030204"/>
                  </a:rPr>
                  <a:t>[GLSY04]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4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/(</m:t>
                        </m:r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4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52FA4C-D7C3-C9AA-CBCD-08669955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1" y="4827835"/>
                <a:ext cx="10728376" cy="860107"/>
              </a:xfrm>
              <a:prstGeom prst="rect">
                <a:avLst/>
              </a:prstGeom>
              <a:blipFill>
                <a:blip r:embed="rId6"/>
                <a:stretch>
                  <a:fillRect l="-739" t="-4255" b="-1560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FAB9329-9077-0FBD-DCEB-551E6A5DB1FB}"/>
              </a:ext>
            </a:extLst>
          </p:cNvPr>
          <p:cNvSpPr txBox="1"/>
          <p:nvPr/>
        </p:nvSpPr>
        <p:spPr>
          <a:xfrm>
            <a:off x="122170" y="2234800"/>
            <a:ext cx="10728376" cy="430887"/>
          </a:xfrm>
          <a:prstGeom prst="rect">
            <a:avLst/>
          </a:prstGeom>
          <a:noFill/>
        </p:spPr>
        <p:txBody>
          <a:bodyPr wrap="square" lIns="4572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Theorem: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9D2742-4209-233E-68EA-9ECACE125A64}"/>
              </a:ext>
            </a:extLst>
          </p:cNvPr>
          <p:cNvSpPr txBox="1"/>
          <p:nvPr/>
        </p:nvSpPr>
        <p:spPr>
          <a:xfrm>
            <a:off x="252488" y="6128128"/>
            <a:ext cx="11328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A large family of protocols: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Schnorr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Pederson commitment, Guillou-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Quisquater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identification scheme etc.</a:t>
            </a: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73BA6FA0-2D47-E16E-EDA7-7ACD84238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4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5291" y="23065"/>
            <a:ext cx="9720072" cy="1499616"/>
          </a:xfrm>
        </p:spPr>
        <p:txBody>
          <a:bodyPr/>
          <a:lstStyle/>
          <a:p>
            <a:r>
              <a:rPr lang="en-US" dirty="0"/>
              <a:t>Our Results</a:t>
            </a:r>
            <a:endParaRPr lang="en-US" cap="non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E681F-EDB2-1D18-51BF-1997F33A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AD33C-CDEB-4733-AA68-9316793C60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8DE76-9EFD-DE8E-3866-6C27C0350320}"/>
              </a:ext>
            </a:extLst>
          </p:cNvPr>
          <p:cNvSpPr txBox="1"/>
          <p:nvPr/>
        </p:nvSpPr>
        <p:spPr>
          <a:xfrm>
            <a:off x="546064" y="6156295"/>
            <a:ext cx="113287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under a 2-moment DL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28F1BA1-E6CD-0D82-5F64-566ED67272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165628"/>
                  </p:ext>
                </p:extLst>
              </p:nvPr>
            </p:nvGraphicFramePr>
            <p:xfrm>
              <a:off x="1319515" y="1380673"/>
              <a:ext cx="8833730" cy="4425456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832059">
                      <a:extLst>
                        <a:ext uri="{9D8B030D-6E8A-4147-A177-3AD203B41FA5}">
                          <a16:colId xmlns:a16="http://schemas.microsoft.com/office/drawing/2014/main" val="3103206122"/>
                        </a:ext>
                      </a:extLst>
                    </a:gridCol>
                    <a:gridCol w="1832059">
                      <a:extLst>
                        <a:ext uri="{9D8B030D-6E8A-4147-A177-3AD203B41FA5}">
                          <a16:colId xmlns:a16="http://schemas.microsoft.com/office/drawing/2014/main" val="797090519"/>
                        </a:ext>
                      </a:extLst>
                    </a:gridCol>
                    <a:gridCol w="1579901">
                      <a:extLst>
                        <a:ext uri="{9D8B030D-6E8A-4147-A177-3AD203B41FA5}">
                          <a16:colId xmlns:a16="http://schemas.microsoft.com/office/drawing/2014/main" val="2531633535"/>
                        </a:ext>
                      </a:extLst>
                    </a:gridCol>
                    <a:gridCol w="1843104">
                      <a:extLst>
                        <a:ext uri="{9D8B030D-6E8A-4147-A177-3AD203B41FA5}">
                          <a16:colId xmlns:a16="http://schemas.microsoft.com/office/drawing/2014/main" val="3769162688"/>
                        </a:ext>
                      </a:extLst>
                    </a:gridCol>
                    <a:gridCol w="1746607">
                      <a:extLst>
                        <a:ext uri="{9D8B030D-6E8A-4147-A177-3AD203B41FA5}">
                          <a16:colId xmlns:a16="http://schemas.microsoft.com/office/drawing/2014/main" val="2195885326"/>
                        </a:ext>
                      </a:extLst>
                    </a:gridCol>
                  </a:tblGrid>
                  <a:tr h="122404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Group </a:t>
                          </a:r>
                          <a:br>
                            <a:rPr lang="en-US" sz="2000" dirty="0"/>
                          </a:br>
                          <a:r>
                            <a:rPr lang="en-US" sz="2000" dirty="0"/>
                            <a:t>size</a:t>
                          </a:r>
                          <a:br>
                            <a:rPr lang="en-US" sz="20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Attacker’s running time</a:t>
                          </a:r>
                          <a:br>
                            <a:rPr lang="en-US" sz="20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Batch parameter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Bound of [GLSY04]</a:t>
                          </a:r>
                          <a:br>
                            <a:rPr lang="en-US" sz="2000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/(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/>
                            <a:t>“Algebraic” bound</a:t>
                          </a:r>
                          <a:br>
                            <a:rPr lang="en-US" sz="2000" b="1" dirty="0"/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𝒕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/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863352"/>
                      </a:ext>
                    </a:extLst>
                  </a:tr>
                  <a:tr h="7787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77326686"/>
                      </a:ext>
                    </a:extLst>
                  </a:tr>
                  <a:tr h="7787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3232602"/>
                      </a:ext>
                    </a:extLst>
                  </a:tr>
                  <a:tr h="7787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512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235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03315973"/>
                      </a:ext>
                    </a:extLst>
                  </a:tr>
                  <a:tr h="7787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512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208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511749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E28F1BA1-E6CD-0D82-5F64-566ED67272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165628"/>
                  </p:ext>
                </p:extLst>
              </p:nvPr>
            </p:nvGraphicFramePr>
            <p:xfrm>
              <a:off x="1319515" y="1380673"/>
              <a:ext cx="8833730" cy="4425456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832059">
                      <a:extLst>
                        <a:ext uri="{9D8B030D-6E8A-4147-A177-3AD203B41FA5}">
                          <a16:colId xmlns:a16="http://schemas.microsoft.com/office/drawing/2014/main" val="3103206122"/>
                        </a:ext>
                      </a:extLst>
                    </a:gridCol>
                    <a:gridCol w="1832059">
                      <a:extLst>
                        <a:ext uri="{9D8B030D-6E8A-4147-A177-3AD203B41FA5}">
                          <a16:colId xmlns:a16="http://schemas.microsoft.com/office/drawing/2014/main" val="797090519"/>
                        </a:ext>
                      </a:extLst>
                    </a:gridCol>
                    <a:gridCol w="1579901">
                      <a:extLst>
                        <a:ext uri="{9D8B030D-6E8A-4147-A177-3AD203B41FA5}">
                          <a16:colId xmlns:a16="http://schemas.microsoft.com/office/drawing/2014/main" val="2531633535"/>
                        </a:ext>
                      </a:extLst>
                    </a:gridCol>
                    <a:gridCol w="1843104">
                      <a:extLst>
                        <a:ext uri="{9D8B030D-6E8A-4147-A177-3AD203B41FA5}">
                          <a16:colId xmlns:a16="http://schemas.microsoft.com/office/drawing/2014/main" val="3769162688"/>
                        </a:ext>
                      </a:extLst>
                    </a:gridCol>
                    <a:gridCol w="1746607">
                      <a:extLst>
                        <a:ext uri="{9D8B030D-6E8A-4147-A177-3AD203B41FA5}">
                          <a16:colId xmlns:a16="http://schemas.microsoft.com/office/drawing/2014/main" val="2195885326"/>
                        </a:ext>
                      </a:extLst>
                    </a:gridCol>
                  </a:tblGrid>
                  <a:tr h="1310640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t="-2326" r="-382060" b="-23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100333" t="-2326" r="-283333" b="-23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31154" t="-2326" r="-226923" b="-23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285099" t="-2326" r="-95364" b="-23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>
                        <a:blipFill>
                          <a:blip r:embed="rId3"/>
                          <a:stretch>
                            <a:fillRect l="-405226" t="-2326" r="-348" b="-2386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2863352"/>
                      </a:ext>
                    </a:extLst>
                  </a:tr>
                  <a:tr h="77870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71875" r="-382060" b="-3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3" t="-171875" r="-283333" b="-3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1154" t="-171875" r="-226923" b="-3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5099" t="-171875" r="-95364" b="-3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5226" t="-171875" r="-348" b="-300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7326686"/>
                      </a:ext>
                    </a:extLst>
                  </a:tr>
                  <a:tr h="77870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71875" r="-382060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3" t="-271875" r="-283333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1154" t="-271875" r="-226923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5099" t="-271875" r="-95364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5226" t="-271875" r="-348" b="-200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3232602"/>
                      </a:ext>
                    </a:extLst>
                  </a:tr>
                  <a:tr h="77870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71875" r="-382060" b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3" t="-371875" r="-283333" b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1154" t="-371875" r="-226923" b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5099" t="-371875" r="-95364" b="-1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5226" t="-371875" r="-348" b="-100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3315973"/>
                      </a:ext>
                    </a:extLst>
                  </a:tr>
                  <a:tr h="778704"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71875" r="-382060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33" t="-471875" r="-283333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31154" t="-471875" r="-226923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85099" t="-471875" r="-95364" b="-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he-IL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05226" t="-471875" r="-348" b="-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11749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Left Bracket 7">
            <a:extLst>
              <a:ext uri="{FF2B5EF4-FFF2-40B4-BE49-F238E27FC236}">
                <a16:creationId xmlns:a16="http://schemas.microsoft.com/office/drawing/2014/main" id="{43C96BC7-1166-FCD6-4459-55C54C307BFB}"/>
              </a:ext>
            </a:extLst>
          </p:cNvPr>
          <p:cNvSpPr/>
          <p:nvPr/>
        </p:nvSpPr>
        <p:spPr>
          <a:xfrm rot="5400000">
            <a:off x="9095538" y="208492"/>
            <a:ext cx="85579" cy="2029832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9A28E-E57F-88A2-1F23-8B97444E05DC}"/>
              </a:ext>
            </a:extLst>
          </p:cNvPr>
          <p:cNvSpPr txBox="1"/>
          <p:nvPr/>
        </p:nvSpPr>
        <p:spPr>
          <a:xfrm>
            <a:off x="8526053" y="839734"/>
            <a:ext cx="12245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Our work</a:t>
            </a:r>
            <a:endParaRPr lang="he-IL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70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50840</TotalTime>
  <Words>2730</Words>
  <Application>Microsoft Office PowerPoint</Application>
  <PresentationFormat>Widescreen</PresentationFormat>
  <Paragraphs>348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 Light</vt:lpstr>
      <vt:lpstr>Cambria Math</vt:lpstr>
      <vt:lpstr>Tw Cen MT</vt:lpstr>
      <vt:lpstr>Calibri</vt:lpstr>
      <vt:lpstr>Arial</vt:lpstr>
      <vt:lpstr>Helvetica</vt:lpstr>
      <vt:lpstr>Office Theme</vt:lpstr>
      <vt:lpstr>Rogue-Instance Security for Batch Knowledge-Proofs</vt:lpstr>
      <vt:lpstr>Sigma Protocols</vt:lpstr>
      <vt:lpstr>Soundness w.r.t Hard Distribution</vt:lpstr>
      <vt:lpstr>Example: Schnorr Protocol</vt:lpstr>
      <vt:lpstr>Proving Multiple Instances</vt:lpstr>
      <vt:lpstr>Batch Proof-of-Knowledge</vt:lpstr>
      <vt:lpstr>Rogue-Instance Soundness</vt:lpstr>
      <vt:lpstr>Our Results</vt:lpstr>
      <vt:lpstr>Our Results</vt:lpstr>
      <vt:lpstr>Second-Moment Assumption</vt:lpstr>
      <vt:lpstr>Our Batch Protocol</vt:lpstr>
      <vt:lpstr>Algebraic Sigma Protocols</vt:lpstr>
      <vt:lpstr>Batching Algebraic Sigma Protocols</vt:lpstr>
      <vt:lpstr>Batching Algebraic Sigma Protocols</vt:lpstr>
      <vt:lpstr>Rogue-Instance Bound</vt:lpstr>
      <vt:lpstr>Our Extractor - First Attempt</vt:lpstr>
      <vt:lpstr>Local Special Soundness</vt:lpstr>
      <vt:lpstr>Our Extractor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PCP Theorem for Interactive Proofs</dc:title>
  <dc:creator>45PZQ72</dc:creator>
  <cp:lastModifiedBy>Amit Sharabi</cp:lastModifiedBy>
  <cp:revision>161</cp:revision>
  <cp:lastPrinted>2023-06-13T15:22:51Z</cp:lastPrinted>
  <dcterms:created xsi:type="dcterms:W3CDTF">2022-04-13T14:00:53Z</dcterms:created>
  <dcterms:modified xsi:type="dcterms:W3CDTF">2023-11-28T15:43:37Z</dcterms:modified>
</cp:coreProperties>
</file>