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4"/>
  </p:sldMasterIdLst>
  <p:notesMasterIdLst>
    <p:notesMasterId r:id="rId26"/>
  </p:notesMasterIdLst>
  <p:sldIdLst>
    <p:sldId id="256" r:id="rId5"/>
    <p:sldId id="257" r:id="rId6"/>
    <p:sldId id="289" r:id="rId7"/>
    <p:sldId id="291" r:id="rId8"/>
    <p:sldId id="293" r:id="rId9"/>
    <p:sldId id="261" r:id="rId10"/>
    <p:sldId id="271" r:id="rId11"/>
    <p:sldId id="303" r:id="rId12"/>
    <p:sldId id="309" r:id="rId13"/>
    <p:sldId id="273" r:id="rId14"/>
    <p:sldId id="306" r:id="rId15"/>
    <p:sldId id="274" r:id="rId16"/>
    <p:sldId id="275" r:id="rId17"/>
    <p:sldId id="310" r:id="rId18"/>
    <p:sldId id="276" r:id="rId19"/>
    <p:sldId id="285" r:id="rId20"/>
    <p:sldId id="311" r:id="rId21"/>
    <p:sldId id="307" r:id="rId22"/>
    <p:sldId id="312" r:id="rId23"/>
    <p:sldId id="305" r:id="rId24"/>
    <p:sldId id="282" r:id="rId25"/>
  </p:sldIdLst>
  <p:sldSz cx="9144000" cy="5143500" type="screen16x9"/>
  <p:notesSz cx="6858000" cy="9144000"/>
  <p:embeddedFontLst>
    <p:embeddedFont>
      <p:font typeface="Roboto Slab" pitchFamily="2" charset="0"/>
      <p:regular r:id="rId27"/>
      <p:bold r:id="rId28"/>
    </p:embeddedFont>
    <p:embeddedFont>
      <p:font typeface="Source Sans Pro" panose="020B0503030403020204" pitchFamily="34" charset="0"/>
      <p:regular r:id="rId29"/>
      <p:bold r:id="rId30"/>
      <p:italic r:id="rId31"/>
      <p:boldItalic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Default Section" id="{D1BD9A42-36FA-4F51-AB81-B6EAD8EB47AE}">
          <p14:sldIdLst>
            <p14:sldId id="256"/>
            <p14:sldId id="257"/>
            <p14:sldId id="289"/>
            <p14:sldId id="291"/>
            <p14:sldId id="293"/>
            <p14:sldId id="261"/>
            <p14:sldId id="271"/>
            <p14:sldId id="303"/>
            <p14:sldId id="309"/>
            <p14:sldId id="273"/>
            <p14:sldId id="306"/>
            <p14:sldId id="274"/>
            <p14:sldId id="275"/>
            <p14:sldId id="310"/>
            <p14:sldId id="276"/>
            <p14:sldId id="285"/>
            <p14:sldId id="311"/>
            <p14:sldId id="307"/>
            <p14:sldId id="312"/>
            <p14:sldId id="305"/>
            <p14:sldId id="282"/>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8DB91AD-BBF0-21FA-0820-9A043E3AF610}" name="Michele Ciampi" initials="MC" userId="S::mciampi@ed.ac.uk::84cf18ec-48e9-4b05-ad79-df2aabeb235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43A44D-9BD6-4D8C-A2BC-5D4A08721C5C}" v="560" dt="2023-08-16T11:59:51.506"/>
  </p1510:revLst>
</p1510:revInfo>
</file>

<file path=ppt/tableStyles.xml><?xml version="1.0" encoding="utf-8"?>
<a:tblStyleLst xmlns:a="http://schemas.openxmlformats.org/drawingml/2006/main" def="{342427EB-F0BC-41C8-BFE2-467DEBF71F8D}">
  <a:tblStyle styleId="{342427EB-F0BC-41C8-BFE2-467DEBF71F8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3536" autoAdjust="0"/>
  </p:normalViewPr>
  <p:slideViewPr>
    <p:cSldViewPr snapToGrid="0">
      <p:cViewPr varScale="1">
        <p:scale>
          <a:sx n="88" d="100"/>
          <a:sy n="88" d="100"/>
        </p:scale>
        <p:origin x="12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font" Target="fonts/font3.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font" Target="fonts/font6.fntdata"/><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font" Target="fonts/font2.fntdata"/><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font" Target="fonts/font5.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Hi everyone, I am Yu Xia. Now I am going to talk about our work, which is broadcast-optimal four-round MPC in the plain model. </a:t>
            </a: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14ce3232ecb_1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14ce3232ecb_1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By contradiction we assume there is a three-party protocol that can securely compute any efficient computable function f, and the first two rounds are over broadcast channel, the last two rounds are over P2P channels. Then our proofs are divided into four steps, and I will introduce them one by one</a:t>
            </a:r>
          </a:p>
          <a:p>
            <a:pPr marL="0" lvl="0" indent="0" algn="l" rtl="0">
              <a:spcBef>
                <a:spcPts val="0"/>
              </a:spcBef>
              <a:spcAft>
                <a:spcPts val="0"/>
              </a:spcAft>
              <a:buNone/>
            </a:pPr>
            <a:endParaRPr lang="en"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100" dirty="0"/>
              <a:t>We also remind of what is SIA security here.</a:t>
            </a:r>
          </a:p>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14ce3232ecb_1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14ce3232ecb_1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By contradiction we assume there is a three-party protocol that can securely compute any efficient computable function f, and the first two rounds are over broadcast channel, the last two rounds are over P2P channels. Then our proofs are divided into four steps, and I will introduce them one by one</a:t>
            </a:r>
          </a:p>
          <a:p>
            <a:pPr marL="0" lvl="0" indent="0" algn="l" rtl="0">
              <a:spcBef>
                <a:spcPts val="0"/>
              </a:spcBef>
              <a:spcAft>
                <a:spcPts val="0"/>
              </a:spcAft>
              <a:buNone/>
            </a:pPr>
            <a:endParaRPr lang="en"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100" dirty="0"/>
              <a:t>We also remind of what is SIA security here.</a:t>
            </a:r>
          </a:p>
          <a:p>
            <a:pPr marL="0" lvl="0" indent="0" algn="l" rtl="0">
              <a:spcBef>
                <a:spcPts val="0"/>
              </a:spcBef>
              <a:spcAft>
                <a:spcPts val="0"/>
              </a:spcAft>
              <a:buNone/>
            </a:pPr>
            <a:endParaRPr dirty="0"/>
          </a:p>
        </p:txBody>
      </p:sp>
    </p:spTree>
    <p:extLst>
      <p:ext uri="{BB962C8B-B14F-4D97-AF65-F5344CB8AC3E}">
        <p14:creationId xmlns:p14="http://schemas.microsoft.com/office/powerpoint/2010/main" val="32344410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214a8f3f126_1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214a8f3f126_1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In the step 1, we consider two different scenarios, and here we give the scenario one. In the figure, we use straight line to denote the messages over broadcast channels, and use dotted line to denote the messages over P2P channels. As you can see, the corrupted party 1 behave honestly, except that he does not send third round and fourth round message to honest party 2, and pretends that he does not receive third round and fourth round message from party 2 </a:t>
            </a:r>
            <a:endParaRPr dirty="0"/>
          </a:p>
          <a:p>
            <a:pPr marL="0" lvl="0" indent="0" algn="l" rtl="0">
              <a:spcBef>
                <a:spcPts val="0"/>
              </a:spcBef>
              <a:spcAft>
                <a:spcPts val="0"/>
              </a:spcAft>
              <a:buNone/>
            </a:pPr>
            <a:endParaRPr lang="en-GB" dirty="0"/>
          </a:p>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214a8f3f126_1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214a8f3f126_1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Then in the scenario 2, the corrupted party 2 behave honestly, except he does not send third and fourth round message to party 1, and pretends he does not receive third and fourth message from party 1.</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In the eyes of party out, these 2 scenarios are identical, because party out can not access to the p2p channel and see who does not send the messages. Therefore, party out is not able to identify the corrupted party correctly. By the SIA definition, if the honest party can not abort and identify the corrupted party, he must obtain the output.</a:t>
            </a: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14ce3232ecb_1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14ce3232ecb_1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By contradiction we assume there is a three-party protocol that can securely compute any efficient computable function f, and the first two rounds are over broadcast channel, the last two rounds are over P2P channels. Then our proofs are divided into four steps, and I will introduce them one by one</a:t>
            </a:r>
          </a:p>
          <a:p>
            <a:pPr marL="0" lvl="0" indent="0" algn="l" rtl="0">
              <a:spcBef>
                <a:spcPts val="0"/>
              </a:spcBef>
              <a:spcAft>
                <a:spcPts val="0"/>
              </a:spcAft>
              <a:buNone/>
            </a:pPr>
            <a:endParaRPr lang="en"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100" dirty="0"/>
              <a:t>We also remind of what is SIA security here.</a:t>
            </a:r>
          </a:p>
          <a:p>
            <a:pPr marL="0" lvl="0" indent="0" algn="l" rtl="0">
              <a:spcBef>
                <a:spcPts val="0"/>
              </a:spcBef>
              <a:spcAft>
                <a:spcPts val="0"/>
              </a:spcAft>
              <a:buNone/>
            </a:pPr>
            <a:endParaRPr dirty="0"/>
          </a:p>
        </p:txBody>
      </p:sp>
    </p:spTree>
    <p:extLst>
      <p:ext uri="{BB962C8B-B14F-4D97-AF65-F5344CB8AC3E}">
        <p14:creationId xmlns:p14="http://schemas.microsoft.com/office/powerpoint/2010/main" val="3725413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214a8f3f126_1_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214a8f3f126_1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In the second step, we construct the following protocol PI new. In the new protocol, honest party 1 new and party 2 new behaves exactly the same as what party 1 and party 2 do in the scenario 1. Party out will also behave respectively like what party out do in scenario 1. However, because we know that party out is the only party getting the output, without loss of generality we can assume that in the last round, there are no message between party 1 new and party 2 new</a:t>
            </a: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214a8f3f126_1_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214a8f3f126_1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a:t>
            </a:r>
            <a:r>
              <a:rPr lang="en" dirty="0"/>
              <a:t>lso, because we only consider SA security, party out does not send any message to other parties.</a:t>
            </a:r>
            <a:endParaRPr dirty="0"/>
          </a:p>
        </p:txBody>
      </p:sp>
    </p:spTree>
    <p:extLst>
      <p:ext uri="{BB962C8B-B14F-4D97-AF65-F5344CB8AC3E}">
        <p14:creationId xmlns:p14="http://schemas.microsoft.com/office/powerpoint/2010/main" val="40413048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14ce3232ecb_1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14ce3232ecb_1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By contradiction we assume there is a three-party protocol that can securely compute any efficient computable function f, and the first two rounds are over broadcast channel, the last two rounds are over P2P channels. Then our proofs are divided into four steps, and I will introduce them one by one</a:t>
            </a:r>
          </a:p>
          <a:p>
            <a:pPr marL="0" lvl="0" indent="0" algn="l" rtl="0">
              <a:spcBef>
                <a:spcPts val="0"/>
              </a:spcBef>
              <a:spcAft>
                <a:spcPts val="0"/>
              </a:spcAft>
              <a:buNone/>
            </a:pPr>
            <a:endParaRPr lang="en"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100" dirty="0"/>
              <a:t>We also remind of what is SIA security here.</a:t>
            </a:r>
          </a:p>
          <a:p>
            <a:pPr marL="0" lvl="0" indent="0" algn="l" rtl="0">
              <a:spcBef>
                <a:spcPts val="0"/>
              </a:spcBef>
              <a:spcAft>
                <a:spcPts val="0"/>
              </a:spcAft>
              <a:buNone/>
            </a:pPr>
            <a:endParaRPr dirty="0"/>
          </a:p>
        </p:txBody>
      </p:sp>
    </p:spTree>
    <p:extLst>
      <p:ext uri="{BB962C8B-B14F-4D97-AF65-F5344CB8AC3E}">
        <p14:creationId xmlns:p14="http://schemas.microsoft.com/office/powerpoint/2010/main" val="14134783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14ce3232ecb_1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14ce3232ecb_1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By contradiction we assume there is a three-party protocol that can securely compute any efficient computable function f, and the first two rounds are over broadcast channel, the last two rounds are over P2P channels. Then our proofs are divided into four steps, and I will introduce them one by one</a:t>
            </a:r>
          </a:p>
          <a:p>
            <a:pPr marL="0" lvl="0" indent="0" algn="l" rtl="0">
              <a:spcBef>
                <a:spcPts val="0"/>
              </a:spcBef>
              <a:spcAft>
                <a:spcPts val="0"/>
              </a:spcAft>
              <a:buNone/>
            </a:pPr>
            <a:endParaRPr lang="en"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100" dirty="0"/>
              <a:t>We also remind of what is SIA security here.</a:t>
            </a:r>
          </a:p>
          <a:p>
            <a:pPr marL="0" lvl="0" indent="0" algn="l" rtl="0">
              <a:spcBef>
                <a:spcPts val="0"/>
              </a:spcBef>
              <a:spcAft>
                <a:spcPts val="0"/>
              </a:spcAft>
              <a:buNone/>
            </a:pPr>
            <a:endParaRPr dirty="0"/>
          </a:p>
        </p:txBody>
      </p:sp>
    </p:spTree>
    <p:extLst>
      <p:ext uri="{BB962C8B-B14F-4D97-AF65-F5344CB8AC3E}">
        <p14:creationId xmlns:p14="http://schemas.microsoft.com/office/powerpoint/2010/main" val="15387835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214a8f3f126_1_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 name="Google Shape;261;g214a8f3f126_1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59558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14ce3232ecb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14ce3232ecb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First of all, I would talk about what secure multi-party computation is. Consider the following scenario, there are many different parties. They do not trust each other, and they want to compute a joint function f with their private inputs. They want to obtain the correct function output, and they do not want to reveal their own inputs to other parties. In this case, we can use MPC protocol to achieve it.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Also, to make the MPC protocol secure, we consider the simulation-based security, and I will introduce the ideal world. In the ideal world, we have ideal functionality, and we use the simulator to interact with the adversary other than using the real honest parties. We say the simulator works fine, it means that the simulator must be able to extract the input from adversary. In the end, we say the MPC protocol is secure when in the eyes of the adversary, the real world transcripts and the ideal world transcripts are indistinguishable.</a:t>
            </a: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214a8f3f126_1_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 name="Google Shape;261;g214a8f3f126_1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13486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14ce3232ecb_1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14ce3232ecb_1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14a1a754fa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14a1a754fa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 our work, we want to focus on MPC in the plain model. Plain model here means that we do not use any trusted setup, such as common reference string, or public key infrastructure. We consider the malicious adversary, which means the adversaries can do anything they want. Also we consider the dishonest majority setting, where the adversary can corrupt all but one party. </a:t>
            </a:r>
            <a:endParaRPr/>
          </a:p>
          <a:p>
            <a:pPr marL="0" lvl="0" indent="0" algn="l" rtl="0">
              <a:spcBef>
                <a:spcPts val="0"/>
              </a:spcBef>
              <a:spcAft>
                <a:spcPts val="0"/>
              </a:spcAft>
              <a:buNone/>
            </a:pPr>
            <a:r>
              <a:rPr lang="en"/>
              <a:t>In addition, we focus on black-box simulation, and it means that the simulator only have the black-box access to the adversary.</a:t>
            </a:r>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2167265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214a8f3f126_1_1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214a8f3f126_1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Currently, with the setting we have, the existing research shows that four round is necessary and sufficient for unanimous aborts. Recently, this work gives a concrete construction of a four-round MPC protocol with IA security. It seems like we already have a solution to the best security in the setting we want to focus on, so what we can improve? Well, one thing to note here is that this protocol requires all four rounds are over broadcast channel. </a:t>
            </a:r>
          </a:p>
          <a:p>
            <a:pPr marL="0" lvl="0" indent="0" algn="l" rtl="0">
              <a:spcBef>
                <a:spcPts val="0"/>
              </a:spcBef>
              <a:spcAft>
                <a:spcPts val="0"/>
              </a:spcAft>
              <a:buNone/>
            </a:pPr>
            <a:endParaRPr lang="en" dirty="0"/>
          </a:p>
          <a:p>
            <a:pPr marL="0" lvl="0" indent="0" algn="l" rtl="0">
              <a:spcBef>
                <a:spcPts val="0"/>
              </a:spcBef>
              <a:spcAft>
                <a:spcPts val="0"/>
              </a:spcAft>
              <a:buNone/>
            </a:pPr>
            <a:r>
              <a:rPr lang="en" dirty="0"/>
              <a:t>Broadcast is expensive, and it can be achieved by either external infrastructure (e.g. blockchain), or achieved by using multiple P2P rounds. Then a natural question come to our mind: Do we really need the use BC channel in every round? Can use P2P round instead? What can be the best achievable security guarantee then?</a:t>
            </a:r>
            <a:endParaRPr dirty="0"/>
          </a:p>
        </p:txBody>
      </p:sp>
    </p:spTree>
    <p:extLst>
      <p:ext uri="{BB962C8B-B14F-4D97-AF65-F5344CB8AC3E}">
        <p14:creationId xmlns:p14="http://schemas.microsoft.com/office/powerpoint/2010/main" val="4062972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214a8f3f126_1_1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214a8f3f126_1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Currently, with the setting we have, the existing research shows that four round is necessary and sufficient for unanimous aborts. Recently, this work gives a concrete construction of a four-round MPC protocol with IA security. It seems like we already have a solution to the best security in the setting we want to focus on, so what we can improve? Well, one thing to note here is that this protocol requires all four rounds are over broadcast channel. </a:t>
            </a:r>
          </a:p>
          <a:p>
            <a:pPr marL="0" lvl="0" indent="0" algn="l" rtl="0">
              <a:spcBef>
                <a:spcPts val="0"/>
              </a:spcBef>
              <a:spcAft>
                <a:spcPts val="0"/>
              </a:spcAft>
              <a:buNone/>
            </a:pPr>
            <a:endParaRPr lang="en" dirty="0"/>
          </a:p>
          <a:p>
            <a:pPr marL="0" lvl="0" indent="0" algn="l" rtl="0">
              <a:spcBef>
                <a:spcPts val="0"/>
              </a:spcBef>
              <a:spcAft>
                <a:spcPts val="0"/>
              </a:spcAft>
              <a:buNone/>
            </a:pPr>
            <a:r>
              <a:rPr lang="en" dirty="0"/>
              <a:t>Broadcast is expensive, and it can be achieved by either external infrastructure (e.g. blockchain), or achieved by using multiple P2P rounds. Then a natural question come to our mind: Do we really need the use BC channel in every round? Can use P2P round instead? What can be the best achievable security guarantee then?</a:t>
            </a:r>
            <a:endParaRPr dirty="0"/>
          </a:p>
        </p:txBody>
      </p:sp>
    </p:spTree>
    <p:extLst>
      <p:ext uri="{BB962C8B-B14F-4D97-AF65-F5344CB8AC3E}">
        <p14:creationId xmlns:p14="http://schemas.microsoft.com/office/powerpoint/2010/main" val="4188740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214a1a754fa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214a1a754fa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 classic result showed that it is impossible to achieve fairness in the dishonest majority setting, where the fairness means that either all or none of the parties receive the output. Therefore, we can only consider about weaker security guarantees, and in the MPC literature, we have various relevant flavors of abort security here.</a:t>
            </a:r>
            <a:endParaRPr/>
          </a:p>
          <a:p>
            <a:pPr marL="0" lvl="0" indent="0" algn="l" rtl="0">
              <a:spcBef>
                <a:spcPts val="0"/>
              </a:spcBef>
              <a:spcAft>
                <a:spcPts val="0"/>
              </a:spcAft>
              <a:buNone/>
            </a:pPr>
            <a:endParaRPr/>
          </a:p>
          <a:p>
            <a:pPr marL="0" lvl="0" indent="0" algn="l" rtl="0">
              <a:spcBef>
                <a:spcPts val="0"/>
              </a:spcBef>
              <a:spcAft>
                <a:spcPts val="0"/>
              </a:spcAft>
              <a:buNone/>
            </a:pPr>
            <a:r>
              <a:rPr lang="en"/>
              <a:t>SIA is a new notion being consider about recently, and I will still introduce it.</a:t>
            </a:r>
            <a:endParaRPr/>
          </a:p>
          <a:p>
            <a:pPr marL="0" lvl="0" indent="0" algn="l" rtl="0">
              <a:spcBef>
                <a:spcPts val="0"/>
              </a:spcBef>
              <a:spcAft>
                <a:spcPts val="0"/>
              </a:spcAft>
              <a:buClr>
                <a:schemeClr val="dk1"/>
              </a:buClr>
              <a:buSzPts val="1100"/>
              <a:buFont typeface="Arial"/>
              <a:buNone/>
            </a:pPr>
            <a:endParaRPr>
              <a:solidFill>
                <a:schemeClr val="dk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214a8f3f12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214a8f3f12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A recently line of work explores the two-round case, but for four-round cases, it still remains unknown.</a:t>
            </a: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214a8f3f12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214a8f3f12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A recently line of work explores the two-round case, but for four-round cases, it still remains unknown.</a:t>
            </a:r>
            <a:endParaRPr dirty="0"/>
          </a:p>
        </p:txBody>
      </p:sp>
    </p:spTree>
    <p:extLst>
      <p:ext uri="{BB962C8B-B14F-4D97-AF65-F5344CB8AC3E}">
        <p14:creationId xmlns:p14="http://schemas.microsoft.com/office/powerpoint/2010/main" val="2846018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214a8f3f12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214a8f3f12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A recently line of work explores the two-round case, but for four-round cases, it still remains unknown.</a:t>
            </a:r>
            <a:endParaRPr dirty="0"/>
          </a:p>
        </p:txBody>
      </p:sp>
    </p:spTree>
    <p:extLst>
      <p:ext uri="{BB962C8B-B14F-4D97-AF65-F5344CB8AC3E}">
        <p14:creationId xmlns:p14="http://schemas.microsoft.com/office/powerpoint/2010/main" val="1536163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700185" y="1991850"/>
            <a:ext cx="5807400" cy="1159800"/>
          </a:xfrm>
          <a:prstGeom prst="rect">
            <a:avLst/>
          </a:prstGeom>
        </p:spPr>
        <p:txBody>
          <a:bodyPr spcFirstLastPara="1" wrap="square" lIns="91425" tIns="91425" rIns="91425" bIns="91425" anchor="ctr" anchorCtr="0">
            <a:noAutofit/>
          </a:bodyPr>
          <a:lstStyle>
            <a:lvl1pPr lvl="0">
              <a:spcBef>
                <a:spcPts val="0"/>
              </a:spcBef>
              <a:spcAft>
                <a:spcPts val="0"/>
              </a:spcAft>
              <a:buSzPts val="5800"/>
              <a:buNone/>
              <a:defRPr sz="5800" b="1"/>
            </a:lvl1pPr>
            <a:lvl2pPr lvl="1">
              <a:spcBef>
                <a:spcPts val="0"/>
              </a:spcBef>
              <a:spcAft>
                <a:spcPts val="0"/>
              </a:spcAft>
              <a:buSzPts val="5800"/>
              <a:buNone/>
              <a:defRPr sz="5800" b="1"/>
            </a:lvl2pPr>
            <a:lvl3pPr lvl="2">
              <a:spcBef>
                <a:spcPts val="0"/>
              </a:spcBef>
              <a:spcAft>
                <a:spcPts val="0"/>
              </a:spcAft>
              <a:buSzPts val="5800"/>
              <a:buNone/>
              <a:defRPr sz="5800" b="1"/>
            </a:lvl3pPr>
            <a:lvl4pPr lvl="3">
              <a:spcBef>
                <a:spcPts val="0"/>
              </a:spcBef>
              <a:spcAft>
                <a:spcPts val="0"/>
              </a:spcAft>
              <a:buSzPts val="5800"/>
              <a:buNone/>
              <a:defRPr sz="5800" b="1"/>
            </a:lvl4pPr>
            <a:lvl5pPr lvl="4">
              <a:spcBef>
                <a:spcPts val="0"/>
              </a:spcBef>
              <a:spcAft>
                <a:spcPts val="0"/>
              </a:spcAft>
              <a:buSzPts val="5800"/>
              <a:buNone/>
              <a:defRPr sz="5800" b="1"/>
            </a:lvl5pPr>
            <a:lvl6pPr lvl="5">
              <a:spcBef>
                <a:spcPts val="0"/>
              </a:spcBef>
              <a:spcAft>
                <a:spcPts val="0"/>
              </a:spcAft>
              <a:buSzPts val="5800"/>
              <a:buNone/>
              <a:defRPr sz="5800" b="1"/>
            </a:lvl6pPr>
            <a:lvl7pPr lvl="6">
              <a:spcBef>
                <a:spcPts val="0"/>
              </a:spcBef>
              <a:spcAft>
                <a:spcPts val="0"/>
              </a:spcAft>
              <a:buSzPts val="5800"/>
              <a:buNone/>
              <a:defRPr sz="5800" b="1"/>
            </a:lvl7pPr>
            <a:lvl8pPr lvl="7">
              <a:spcBef>
                <a:spcPts val="0"/>
              </a:spcBef>
              <a:spcAft>
                <a:spcPts val="0"/>
              </a:spcAft>
              <a:buSzPts val="5800"/>
              <a:buNone/>
              <a:defRPr sz="5800" b="1"/>
            </a:lvl8pPr>
            <a:lvl9pPr lvl="8">
              <a:spcBef>
                <a:spcPts val="0"/>
              </a:spcBef>
              <a:spcAft>
                <a:spcPts val="0"/>
              </a:spcAft>
              <a:buSzPts val="5800"/>
              <a:buNone/>
              <a:defRPr sz="5800" b="1"/>
            </a:lvl9pPr>
          </a:lstStyle>
          <a:p>
            <a:endParaRPr/>
          </a:p>
        </p:txBody>
      </p:sp>
      <p:sp>
        <p:nvSpPr>
          <p:cNvPr id="11" name="Google Shape;11;p2"/>
          <p:cNvSpPr/>
          <p:nvPr/>
        </p:nvSpPr>
        <p:spPr>
          <a:xfrm>
            <a:off x="7337531" y="4630074"/>
            <a:ext cx="96300" cy="960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7790243" y="4182401"/>
            <a:ext cx="96300" cy="960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8893253" y="3333348"/>
            <a:ext cx="57600" cy="576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8771302" y="4923775"/>
            <a:ext cx="96300" cy="960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2386266" y="508134"/>
            <a:ext cx="96300" cy="960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479460" y="2703980"/>
            <a:ext cx="96300" cy="960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61540" y="643097"/>
            <a:ext cx="96300" cy="960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507235" y="1080863"/>
            <a:ext cx="192600" cy="192300"/>
          </a:xfrm>
          <a:prstGeom prst="ellipse">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8314019" y="3625322"/>
            <a:ext cx="144300" cy="144000"/>
          </a:xfrm>
          <a:prstGeom prst="ellipse">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882858" y="4186761"/>
            <a:ext cx="144300" cy="144000"/>
          </a:xfrm>
          <a:prstGeom prst="ellipse">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158313" y="1596559"/>
            <a:ext cx="57600" cy="576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1396483" y="226428"/>
            <a:ext cx="192600" cy="192300"/>
          </a:xfrm>
          <a:prstGeom prst="ellipse">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617492" y="2000594"/>
            <a:ext cx="57600" cy="576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3425273" y="387880"/>
            <a:ext cx="57600" cy="576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014029" y="4567546"/>
            <a:ext cx="192600" cy="192300"/>
          </a:xfrm>
          <a:prstGeom prst="ellipse">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bg>
      <p:bgPr>
        <a:blipFill>
          <a:blip r:embed="rId2">
            <a:alphaModFix/>
          </a:blip>
          <a:stretch>
            <a:fillRect/>
          </a:stretch>
        </a:blipFill>
        <a:effectLst/>
      </p:bgPr>
    </p:bg>
    <p:spTree>
      <p:nvGrpSpPr>
        <p:cNvPr id="1" name="Shape 26"/>
        <p:cNvGrpSpPr/>
        <p:nvPr/>
      </p:nvGrpSpPr>
      <p:grpSpPr>
        <a:xfrm>
          <a:off x="0" y="0"/>
          <a:ext cx="0" cy="0"/>
          <a:chOff x="0" y="0"/>
          <a:chExt cx="0" cy="0"/>
        </a:xfrm>
      </p:grpSpPr>
      <p:sp>
        <p:nvSpPr>
          <p:cNvPr id="27" name="Google Shape;27;p3"/>
          <p:cNvSpPr txBox="1">
            <a:spLocks noGrp="1"/>
          </p:cNvSpPr>
          <p:nvPr>
            <p:ph type="ctrTitle"/>
          </p:nvPr>
        </p:nvSpPr>
        <p:spPr>
          <a:xfrm>
            <a:off x="1546025" y="1754794"/>
            <a:ext cx="5832600" cy="1159800"/>
          </a:xfrm>
          <a:prstGeom prst="rect">
            <a:avLst/>
          </a:prstGeom>
        </p:spPr>
        <p:txBody>
          <a:bodyPr spcFirstLastPara="1" wrap="square" lIns="91425" tIns="91425" rIns="91425" bIns="91425" anchor="b" anchorCtr="0">
            <a:noAutofit/>
          </a:bodyPr>
          <a:lstStyle>
            <a:lvl1pPr lvl="0" rtl="0">
              <a:spcBef>
                <a:spcPts val="0"/>
              </a:spcBef>
              <a:spcAft>
                <a:spcPts val="0"/>
              </a:spcAft>
              <a:buSzPts val="4400"/>
              <a:buNone/>
              <a:defRPr sz="4400" b="1"/>
            </a:lvl1pPr>
            <a:lvl2pPr lvl="1" rtl="0">
              <a:spcBef>
                <a:spcPts val="0"/>
              </a:spcBef>
              <a:spcAft>
                <a:spcPts val="0"/>
              </a:spcAft>
              <a:buSzPts val="4400"/>
              <a:buNone/>
              <a:defRPr sz="4400" b="1"/>
            </a:lvl2pPr>
            <a:lvl3pPr lvl="2" rtl="0">
              <a:spcBef>
                <a:spcPts val="0"/>
              </a:spcBef>
              <a:spcAft>
                <a:spcPts val="0"/>
              </a:spcAft>
              <a:buSzPts val="4400"/>
              <a:buNone/>
              <a:defRPr sz="4400" b="1"/>
            </a:lvl3pPr>
            <a:lvl4pPr lvl="3" rtl="0">
              <a:spcBef>
                <a:spcPts val="0"/>
              </a:spcBef>
              <a:spcAft>
                <a:spcPts val="0"/>
              </a:spcAft>
              <a:buSzPts val="4400"/>
              <a:buNone/>
              <a:defRPr sz="4400" b="1"/>
            </a:lvl4pPr>
            <a:lvl5pPr lvl="4" rtl="0">
              <a:spcBef>
                <a:spcPts val="0"/>
              </a:spcBef>
              <a:spcAft>
                <a:spcPts val="0"/>
              </a:spcAft>
              <a:buSzPts val="4400"/>
              <a:buNone/>
              <a:defRPr sz="4400" b="1"/>
            </a:lvl5pPr>
            <a:lvl6pPr lvl="5" rtl="0">
              <a:spcBef>
                <a:spcPts val="0"/>
              </a:spcBef>
              <a:spcAft>
                <a:spcPts val="0"/>
              </a:spcAft>
              <a:buSzPts val="4400"/>
              <a:buNone/>
              <a:defRPr sz="4400" b="1"/>
            </a:lvl6pPr>
            <a:lvl7pPr lvl="6" rtl="0">
              <a:spcBef>
                <a:spcPts val="0"/>
              </a:spcBef>
              <a:spcAft>
                <a:spcPts val="0"/>
              </a:spcAft>
              <a:buSzPts val="4400"/>
              <a:buNone/>
              <a:defRPr sz="4400" b="1"/>
            </a:lvl7pPr>
            <a:lvl8pPr lvl="7" rtl="0">
              <a:spcBef>
                <a:spcPts val="0"/>
              </a:spcBef>
              <a:spcAft>
                <a:spcPts val="0"/>
              </a:spcAft>
              <a:buSzPts val="4400"/>
              <a:buNone/>
              <a:defRPr sz="4400" b="1"/>
            </a:lvl8pPr>
            <a:lvl9pPr lvl="8" rtl="0">
              <a:spcBef>
                <a:spcPts val="0"/>
              </a:spcBef>
              <a:spcAft>
                <a:spcPts val="0"/>
              </a:spcAft>
              <a:buSzPts val="4400"/>
              <a:buNone/>
              <a:defRPr sz="4400" b="1"/>
            </a:lvl9pPr>
          </a:lstStyle>
          <a:p>
            <a:endParaRPr/>
          </a:p>
        </p:txBody>
      </p:sp>
      <p:sp>
        <p:nvSpPr>
          <p:cNvPr id="28" name="Google Shape;28;p3"/>
          <p:cNvSpPr txBox="1">
            <a:spLocks noGrp="1"/>
          </p:cNvSpPr>
          <p:nvPr>
            <p:ph type="subTitle" idx="1"/>
          </p:nvPr>
        </p:nvSpPr>
        <p:spPr>
          <a:xfrm>
            <a:off x="1546025" y="3011511"/>
            <a:ext cx="5832600" cy="784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3"/>
              </a:buClr>
              <a:buSzPts val="3000"/>
              <a:buNone/>
              <a:defRPr>
                <a:solidFill>
                  <a:schemeClr val="accent3"/>
                </a:solidFill>
              </a:defRPr>
            </a:lvl1pPr>
            <a:lvl2pPr lvl="1" rtl="0">
              <a:spcBef>
                <a:spcPts val="0"/>
              </a:spcBef>
              <a:spcAft>
                <a:spcPts val="0"/>
              </a:spcAft>
              <a:buClr>
                <a:schemeClr val="accent3"/>
              </a:buClr>
              <a:buSzPts val="3000"/>
              <a:buNone/>
              <a:defRPr sz="3000">
                <a:solidFill>
                  <a:schemeClr val="accent3"/>
                </a:solidFill>
              </a:defRPr>
            </a:lvl2pPr>
            <a:lvl3pPr lvl="2" rtl="0">
              <a:spcBef>
                <a:spcPts val="0"/>
              </a:spcBef>
              <a:spcAft>
                <a:spcPts val="0"/>
              </a:spcAft>
              <a:buClr>
                <a:schemeClr val="accent3"/>
              </a:buClr>
              <a:buSzPts val="3000"/>
              <a:buNone/>
              <a:defRPr sz="3000">
                <a:solidFill>
                  <a:schemeClr val="accent3"/>
                </a:solidFill>
              </a:defRPr>
            </a:lvl3pPr>
            <a:lvl4pPr lvl="3" rtl="0">
              <a:spcBef>
                <a:spcPts val="0"/>
              </a:spcBef>
              <a:spcAft>
                <a:spcPts val="0"/>
              </a:spcAft>
              <a:buClr>
                <a:schemeClr val="accent3"/>
              </a:buClr>
              <a:buSzPts val="3000"/>
              <a:buNone/>
              <a:defRPr sz="3000">
                <a:solidFill>
                  <a:schemeClr val="accent3"/>
                </a:solidFill>
              </a:defRPr>
            </a:lvl4pPr>
            <a:lvl5pPr lvl="4" rtl="0">
              <a:spcBef>
                <a:spcPts val="0"/>
              </a:spcBef>
              <a:spcAft>
                <a:spcPts val="0"/>
              </a:spcAft>
              <a:buClr>
                <a:schemeClr val="accent3"/>
              </a:buClr>
              <a:buSzPts val="3000"/>
              <a:buNone/>
              <a:defRPr sz="3000">
                <a:solidFill>
                  <a:schemeClr val="accent3"/>
                </a:solidFill>
              </a:defRPr>
            </a:lvl5pPr>
            <a:lvl6pPr lvl="5" rtl="0">
              <a:spcBef>
                <a:spcPts val="0"/>
              </a:spcBef>
              <a:spcAft>
                <a:spcPts val="0"/>
              </a:spcAft>
              <a:buClr>
                <a:schemeClr val="accent3"/>
              </a:buClr>
              <a:buSzPts val="3000"/>
              <a:buNone/>
              <a:defRPr sz="3000">
                <a:solidFill>
                  <a:schemeClr val="accent3"/>
                </a:solidFill>
              </a:defRPr>
            </a:lvl6pPr>
            <a:lvl7pPr lvl="6" rtl="0">
              <a:spcBef>
                <a:spcPts val="0"/>
              </a:spcBef>
              <a:spcAft>
                <a:spcPts val="0"/>
              </a:spcAft>
              <a:buClr>
                <a:schemeClr val="accent3"/>
              </a:buClr>
              <a:buSzPts val="3000"/>
              <a:buNone/>
              <a:defRPr sz="3000">
                <a:solidFill>
                  <a:schemeClr val="accent3"/>
                </a:solidFill>
              </a:defRPr>
            </a:lvl7pPr>
            <a:lvl8pPr lvl="7" rtl="0">
              <a:spcBef>
                <a:spcPts val="0"/>
              </a:spcBef>
              <a:spcAft>
                <a:spcPts val="0"/>
              </a:spcAft>
              <a:buClr>
                <a:schemeClr val="accent3"/>
              </a:buClr>
              <a:buSzPts val="3000"/>
              <a:buNone/>
              <a:defRPr sz="3000">
                <a:solidFill>
                  <a:schemeClr val="accent3"/>
                </a:solidFill>
              </a:defRPr>
            </a:lvl8pPr>
            <a:lvl9pPr lvl="8" rtl="0">
              <a:spcBef>
                <a:spcPts val="0"/>
              </a:spcBef>
              <a:spcAft>
                <a:spcPts val="0"/>
              </a:spcAft>
              <a:buClr>
                <a:schemeClr val="accent3"/>
              </a:buClr>
              <a:buSzPts val="3000"/>
              <a:buNone/>
              <a:defRPr sz="3000">
                <a:solidFill>
                  <a:schemeClr val="accent3"/>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40"/>
        <p:cNvGrpSpPr/>
        <p:nvPr/>
      </p:nvGrpSpPr>
      <p:grpSpPr>
        <a:xfrm>
          <a:off x="0" y="0"/>
          <a:ext cx="0" cy="0"/>
          <a:chOff x="0" y="0"/>
          <a:chExt cx="0" cy="0"/>
        </a:xfrm>
      </p:grpSpPr>
      <p:sp>
        <p:nvSpPr>
          <p:cNvPr id="41" name="Google Shape;41;p5"/>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42" name="Google Shape;42;p5"/>
          <p:cNvSpPr txBox="1">
            <a:spLocks noGrp="1"/>
          </p:cNvSpPr>
          <p:nvPr>
            <p:ph type="body" idx="1"/>
          </p:nvPr>
        </p:nvSpPr>
        <p:spPr>
          <a:xfrm>
            <a:off x="786150" y="1261700"/>
            <a:ext cx="7571700" cy="35736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sz="2400"/>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sz="2400"/>
            </a:lvl4pPr>
            <a:lvl5pPr marL="2286000" lvl="4" indent="-381000">
              <a:spcBef>
                <a:spcPts val="0"/>
              </a:spcBef>
              <a:spcAft>
                <a:spcPts val="0"/>
              </a:spcAft>
              <a:buSzPts val="2400"/>
              <a:buChar char="○"/>
              <a:defRPr sz="2400"/>
            </a:lvl5pPr>
            <a:lvl6pPr marL="2743200" lvl="5" indent="-381000">
              <a:spcBef>
                <a:spcPts val="0"/>
              </a:spcBef>
              <a:spcAft>
                <a:spcPts val="0"/>
              </a:spcAft>
              <a:buSzPts val="2400"/>
              <a:buChar char="■"/>
              <a:defRPr sz="2400"/>
            </a:lvl6pPr>
            <a:lvl7pPr marL="3200400" lvl="6" indent="-381000">
              <a:spcBef>
                <a:spcPts val="0"/>
              </a:spcBef>
              <a:spcAft>
                <a:spcPts val="0"/>
              </a:spcAft>
              <a:buSzPts val="2400"/>
              <a:buChar char="●"/>
              <a:defRPr sz="2400"/>
            </a:lvl7pPr>
            <a:lvl8pPr marL="3657600" lvl="7" indent="-381000">
              <a:spcBef>
                <a:spcPts val="0"/>
              </a:spcBef>
              <a:spcAft>
                <a:spcPts val="0"/>
              </a:spcAft>
              <a:buSzPts val="2400"/>
              <a:buChar char="○"/>
              <a:defRPr sz="2400"/>
            </a:lvl8pPr>
            <a:lvl9pPr marL="4114800" lvl="8" indent="-381000">
              <a:spcBef>
                <a:spcPts val="0"/>
              </a:spcBef>
              <a:spcAft>
                <a:spcPts val="0"/>
              </a:spcAft>
              <a:buSzPts val="2400"/>
              <a:buChar char="■"/>
              <a:defRPr sz="2400"/>
            </a:lvl9pPr>
          </a:lstStyle>
          <a:p>
            <a:endParaRPr/>
          </a:p>
        </p:txBody>
      </p:sp>
      <p:sp>
        <p:nvSpPr>
          <p:cNvPr id="43" name="Google Shape;43;p5"/>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46" name="Google Shape;46;p6"/>
          <p:cNvSpPr txBox="1">
            <a:spLocks noGrp="1"/>
          </p:cNvSpPr>
          <p:nvPr>
            <p:ph type="body" idx="1"/>
          </p:nvPr>
        </p:nvSpPr>
        <p:spPr>
          <a:xfrm>
            <a:off x="786137" y="1200150"/>
            <a:ext cx="3675300" cy="37257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47" name="Google Shape;47;p6"/>
          <p:cNvSpPr txBox="1">
            <a:spLocks noGrp="1"/>
          </p:cNvSpPr>
          <p:nvPr>
            <p:ph type="body" idx="2"/>
          </p:nvPr>
        </p:nvSpPr>
        <p:spPr>
          <a:xfrm>
            <a:off x="4682659" y="1200150"/>
            <a:ext cx="3675300" cy="37257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48" name="Google Shape;48;p6"/>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a:lvl1pPr>
            <a:lvl2pPr lvl="1" rtl="0">
              <a:spcBef>
                <a:spcPts val="0"/>
              </a:spcBef>
              <a:spcAft>
                <a:spcPts val="0"/>
              </a:spcAft>
              <a:buSzPts val="2000"/>
              <a:buNone/>
              <a:defRPr/>
            </a:lvl2pPr>
            <a:lvl3pPr lvl="2" rtl="0">
              <a:spcBef>
                <a:spcPts val="0"/>
              </a:spcBef>
              <a:spcAft>
                <a:spcPts val="0"/>
              </a:spcAft>
              <a:buSzPts val="2000"/>
              <a:buNone/>
              <a:defRPr/>
            </a:lvl3pPr>
            <a:lvl4pPr lvl="3" rtl="0">
              <a:spcBef>
                <a:spcPts val="0"/>
              </a:spcBef>
              <a:spcAft>
                <a:spcPts val="0"/>
              </a:spcAft>
              <a:buSzPts val="2000"/>
              <a:buNone/>
              <a:defRPr/>
            </a:lvl4pPr>
            <a:lvl5pPr lvl="4" rtl="0">
              <a:spcBef>
                <a:spcPts val="0"/>
              </a:spcBef>
              <a:spcAft>
                <a:spcPts val="0"/>
              </a:spcAft>
              <a:buSzPts val="2000"/>
              <a:buNone/>
              <a:defRPr/>
            </a:lvl5pPr>
            <a:lvl6pPr lvl="5" rtl="0">
              <a:spcBef>
                <a:spcPts val="0"/>
              </a:spcBef>
              <a:spcAft>
                <a:spcPts val="0"/>
              </a:spcAft>
              <a:buSzPts val="2000"/>
              <a:buNone/>
              <a:defRPr/>
            </a:lvl6pPr>
            <a:lvl7pPr lvl="6" rtl="0">
              <a:spcBef>
                <a:spcPts val="0"/>
              </a:spcBef>
              <a:spcAft>
                <a:spcPts val="0"/>
              </a:spcAft>
              <a:buSzPts val="2000"/>
              <a:buNone/>
              <a:defRPr/>
            </a:lvl7pPr>
            <a:lvl8pPr lvl="7" rtl="0">
              <a:spcBef>
                <a:spcPts val="0"/>
              </a:spcBef>
              <a:spcAft>
                <a:spcPts val="0"/>
              </a:spcAft>
              <a:buSzPts val="2000"/>
              <a:buNone/>
              <a:defRPr/>
            </a:lvl8pPr>
            <a:lvl9pPr lvl="8" rtl="0">
              <a:spcBef>
                <a:spcPts val="0"/>
              </a:spcBef>
              <a:spcAft>
                <a:spcPts val="0"/>
              </a:spcAft>
              <a:buSzPts val="2000"/>
              <a:buNone/>
              <a:defRPr/>
            </a:lvl9pPr>
          </a:lstStyle>
          <a:p>
            <a:endParaRPr/>
          </a:p>
        </p:txBody>
      </p:sp>
      <p:sp>
        <p:nvSpPr>
          <p:cNvPr id="51" name="Google Shape;51;p7"/>
          <p:cNvSpPr txBox="1">
            <a:spLocks noGrp="1"/>
          </p:cNvSpPr>
          <p:nvPr>
            <p:ph type="body" idx="1"/>
          </p:nvPr>
        </p:nvSpPr>
        <p:spPr>
          <a:xfrm>
            <a:off x="786150" y="1200150"/>
            <a:ext cx="2419800" cy="37257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52" name="Google Shape;52;p7"/>
          <p:cNvSpPr txBox="1">
            <a:spLocks noGrp="1"/>
          </p:cNvSpPr>
          <p:nvPr>
            <p:ph type="body" idx="2"/>
          </p:nvPr>
        </p:nvSpPr>
        <p:spPr>
          <a:xfrm>
            <a:off x="3329992" y="1200150"/>
            <a:ext cx="2419800" cy="37257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53" name="Google Shape;53;p7"/>
          <p:cNvSpPr txBox="1">
            <a:spLocks noGrp="1"/>
          </p:cNvSpPr>
          <p:nvPr>
            <p:ph type="body" idx="3"/>
          </p:nvPr>
        </p:nvSpPr>
        <p:spPr>
          <a:xfrm>
            <a:off x="5873834" y="1200150"/>
            <a:ext cx="2419800" cy="37257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54" name="Google Shape;54;p7"/>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blipFill>
          <a:blip r:embed="rId2">
            <a:alphaModFix/>
          </a:blip>
          <a:stretch>
            <a:fillRect/>
          </a:stretch>
        </a:blipFill>
        <a:effectLst/>
      </p:bgPr>
    </p:bg>
    <p:spTree>
      <p:nvGrpSpPr>
        <p:cNvPr id="1" name="Shape 55"/>
        <p:cNvGrpSpPr/>
        <p:nvPr/>
      </p:nvGrpSpPr>
      <p:grpSpPr>
        <a:xfrm>
          <a:off x="0" y="0"/>
          <a:ext cx="0" cy="0"/>
          <a:chOff x="0" y="0"/>
          <a:chExt cx="0" cy="0"/>
        </a:xfrm>
      </p:grpSpPr>
      <p:sp>
        <p:nvSpPr>
          <p:cNvPr id="56" name="Google Shape;56;p8"/>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57" name="Google Shape;57;p8"/>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bg>
      <p:bgPr>
        <a:blipFill>
          <a:blip r:embed="rId2">
            <a:alphaModFix/>
          </a:blip>
          <a:stretch>
            <a:fillRect/>
          </a:stretch>
        </a:blipFill>
        <a:effectLst/>
      </p:bgPr>
    </p:bg>
    <p:spTree>
      <p:nvGrpSpPr>
        <p:cNvPr id="1" name="Shape 58"/>
        <p:cNvGrpSpPr/>
        <p:nvPr/>
      </p:nvGrpSpPr>
      <p:grpSpPr>
        <a:xfrm>
          <a:off x="0" y="0"/>
          <a:ext cx="0" cy="0"/>
          <a:chOff x="0" y="0"/>
          <a:chExt cx="0" cy="0"/>
        </a:xfrm>
      </p:grpSpPr>
      <p:sp>
        <p:nvSpPr>
          <p:cNvPr id="59" name="Google Shape;59;p9"/>
          <p:cNvSpPr txBox="1">
            <a:spLocks noGrp="1"/>
          </p:cNvSpPr>
          <p:nvPr>
            <p:ph type="body" idx="1"/>
          </p:nvPr>
        </p:nvSpPr>
        <p:spPr>
          <a:xfrm>
            <a:off x="457200" y="4055343"/>
            <a:ext cx="8229600" cy="368700"/>
          </a:xfrm>
          <a:prstGeom prst="rect">
            <a:avLst/>
          </a:prstGeom>
        </p:spPr>
        <p:txBody>
          <a:bodyPr spcFirstLastPara="1" wrap="square" lIns="91425" tIns="91425" rIns="91425" bIns="91425" anchor="t" anchorCtr="0">
            <a:noAutofit/>
          </a:bodyPr>
          <a:lstStyle>
            <a:lvl1pPr marL="457200" lvl="0" indent="-228600" algn="ctr">
              <a:spcBef>
                <a:spcPts val="360"/>
              </a:spcBef>
              <a:spcAft>
                <a:spcPts val="0"/>
              </a:spcAft>
              <a:buSzPts val="1800"/>
              <a:buNone/>
              <a:defRPr sz="1800"/>
            </a:lvl1pPr>
          </a:lstStyle>
          <a:p>
            <a:endParaRPr/>
          </a:p>
        </p:txBody>
      </p:sp>
      <p:sp>
        <p:nvSpPr>
          <p:cNvPr id="60" name="Google Shape;60;p9"/>
          <p:cNvSpPr txBox="1">
            <a:spLocks noGrp="1"/>
          </p:cNvSpPr>
          <p:nvPr>
            <p:ph type="sldNum" idx="12"/>
          </p:nvPr>
        </p:nvSpPr>
        <p:spPr>
          <a:xfrm>
            <a:off x="-92" y="4749844"/>
            <a:ext cx="9144000" cy="393600"/>
          </a:xfrm>
          <a:prstGeom prst="rect">
            <a:avLst/>
          </a:prstGeom>
        </p:spPr>
        <p:txBody>
          <a:bodyPr spcFirstLastPara="1" wrap="square" lIns="91425" tIns="91425" rIns="91425" bIns="91425" anchor="t" anchorCtr="0">
            <a:noAutofit/>
          </a:bodyPr>
          <a:lstStyle>
            <a:lvl1pPr lvl="0" algn="ctr">
              <a:buNone/>
              <a:defRPr/>
            </a:lvl1pPr>
            <a:lvl2pPr lvl="1" algn="ctr">
              <a:buNone/>
              <a:defRPr/>
            </a:lvl2pPr>
            <a:lvl3pPr lvl="2" algn="ctr">
              <a:buNone/>
              <a:defRPr/>
            </a:lvl3pPr>
            <a:lvl4pPr lvl="3" algn="ctr">
              <a:buNone/>
              <a:defRPr/>
            </a:lvl4pPr>
            <a:lvl5pPr lvl="4" algn="ctr">
              <a:buNone/>
              <a:defRPr/>
            </a:lvl5pPr>
            <a:lvl6pPr lvl="5" algn="ctr">
              <a:buNone/>
              <a:defRPr/>
            </a:lvl6pPr>
            <a:lvl7pPr lvl="6" algn="ctr">
              <a:buNone/>
              <a:defRPr/>
            </a:lvl7pPr>
            <a:lvl8pPr lvl="7" algn="ctr">
              <a:buNone/>
              <a:defRPr/>
            </a:lvl8pPr>
            <a:lvl9pPr lvl="8" algn="ctr">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bg>
      <p:bgPr>
        <a:blipFill>
          <a:blip r:embed="rId2">
            <a:alphaModFix/>
          </a:blip>
          <a:stretch>
            <a:fillRect/>
          </a:stretch>
        </a:blipFill>
        <a:effectLst/>
      </p:bgPr>
    </p:bg>
    <p:spTree>
      <p:nvGrpSpPr>
        <p:cNvPr id="1" name="Shape 61"/>
        <p:cNvGrpSpPr/>
        <p:nvPr/>
      </p:nvGrpSpPr>
      <p:grpSpPr>
        <a:xfrm>
          <a:off x="0" y="0"/>
          <a:ext cx="0" cy="0"/>
          <a:chOff x="0" y="0"/>
          <a:chExt cx="0" cy="0"/>
        </a:xfrm>
      </p:grpSpPr>
      <p:sp>
        <p:nvSpPr>
          <p:cNvPr id="62" name="Google Shape;62;p10"/>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complete pattern">
  <p:cSld name="BLANK_1">
    <p:bg>
      <p:bgPr>
        <a:blipFill>
          <a:blip r:embed="rId2">
            <a:alphaModFix/>
          </a:blip>
          <a:stretch>
            <a:fillRect/>
          </a:stretch>
        </a:blipFill>
        <a:effectLst/>
      </p:bgPr>
    </p:bg>
    <p:spTree>
      <p:nvGrpSpPr>
        <p:cNvPr id="1" name="Shape 63"/>
        <p:cNvGrpSpPr/>
        <p:nvPr/>
      </p:nvGrpSpPr>
      <p:grpSpPr>
        <a:xfrm>
          <a:off x="0" y="0"/>
          <a:ext cx="0" cy="0"/>
          <a:chOff x="0" y="0"/>
          <a:chExt cx="0" cy="0"/>
        </a:xfrm>
      </p:grpSpPr>
      <p:sp>
        <p:nvSpPr>
          <p:cNvPr id="64" name="Google Shape;64;p11"/>
          <p:cNvSpPr/>
          <p:nvPr/>
        </p:nvSpPr>
        <p:spPr>
          <a:xfrm>
            <a:off x="-26550" y="-14850"/>
            <a:ext cx="9197100" cy="5173200"/>
          </a:xfrm>
          <a:prstGeom prst="rect">
            <a:avLst/>
          </a:prstGeom>
          <a:solidFill>
            <a:srgbClr val="CFD8DC">
              <a:alpha val="49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1"/>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blipFill>
          <a:blip r:embed="rId11">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86150" y="308120"/>
            <a:ext cx="7571700" cy="7026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1pPr>
            <a:lvl2pPr lvl="1">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2pPr>
            <a:lvl3pPr lvl="2">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3pPr>
            <a:lvl4pPr lvl="3">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4pPr>
            <a:lvl5pPr lvl="4">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5pPr>
            <a:lvl6pPr lvl="5">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6pPr>
            <a:lvl7pPr lvl="6">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7pPr>
            <a:lvl8pPr lvl="7">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8pPr>
            <a:lvl9pPr lvl="8">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786150" y="1261700"/>
            <a:ext cx="7571700" cy="3573600"/>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chemeClr val="accent4"/>
              </a:buClr>
              <a:buSzPts val="3000"/>
              <a:buFont typeface="Source Sans Pro"/>
              <a:buChar char="◎"/>
              <a:defRPr sz="3000">
                <a:solidFill>
                  <a:schemeClr val="dk1"/>
                </a:solidFill>
                <a:latin typeface="Source Sans Pro"/>
                <a:ea typeface="Source Sans Pro"/>
                <a:cs typeface="Source Sans Pro"/>
                <a:sym typeface="Source Sans Pro"/>
              </a:defRPr>
            </a:lvl1pPr>
            <a:lvl2pPr marL="914400" lvl="1" indent="-381000">
              <a:spcBef>
                <a:spcPts val="0"/>
              </a:spcBef>
              <a:spcAft>
                <a:spcPts val="0"/>
              </a:spcAft>
              <a:buClr>
                <a:schemeClr val="accent4"/>
              </a:buClr>
              <a:buSzPts val="2400"/>
              <a:buFont typeface="Source Sans Pro"/>
              <a:buChar char="○"/>
              <a:defRPr sz="2400">
                <a:solidFill>
                  <a:schemeClr val="dk1"/>
                </a:solidFill>
                <a:latin typeface="Source Sans Pro"/>
                <a:ea typeface="Source Sans Pro"/>
                <a:cs typeface="Source Sans Pro"/>
                <a:sym typeface="Source Sans Pro"/>
              </a:defRPr>
            </a:lvl2pPr>
            <a:lvl3pPr marL="1371600" lvl="2" indent="-381000">
              <a:spcBef>
                <a:spcPts val="0"/>
              </a:spcBef>
              <a:spcAft>
                <a:spcPts val="0"/>
              </a:spcAft>
              <a:buClr>
                <a:schemeClr val="accent4"/>
              </a:buClr>
              <a:buSzPts val="2400"/>
              <a:buFont typeface="Source Sans Pro"/>
              <a:buChar char="◉"/>
              <a:defRPr sz="2400">
                <a:solidFill>
                  <a:schemeClr val="dk1"/>
                </a:solidFill>
                <a:latin typeface="Source Sans Pro"/>
                <a:ea typeface="Source Sans Pro"/>
                <a:cs typeface="Source Sans Pro"/>
                <a:sym typeface="Source Sans Pro"/>
              </a:defRPr>
            </a:lvl3pPr>
            <a:lvl4pPr marL="1828800" lvl="3"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4pPr>
            <a:lvl5pPr marL="2286000" lvl="4"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5pPr>
            <a:lvl6pPr marL="2743200" lvl="5"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6pPr>
            <a:lvl7pPr marL="3200400" lvl="6"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7pPr>
            <a:lvl8pPr marL="3657600" lvl="7"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8pPr>
            <a:lvl9pPr marL="4114800" lvl="8"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8404384" y="4749851"/>
            <a:ext cx="548700" cy="393600"/>
          </a:xfrm>
          <a:prstGeom prst="rect">
            <a:avLst/>
          </a:prstGeom>
          <a:noFill/>
          <a:ln>
            <a:noFill/>
          </a:ln>
        </p:spPr>
        <p:txBody>
          <a:bodyPr spcFirstLastPara="1" wrap="square" lIns="91425" tIns="91425" rIns="91425" bIns="91425" anchor="t" anchorCtr="0">
            <a:noAutofit/>
          </a:bodyPr>
          <a:lstStyle>
            <a:lvl1pPr lvl="0" algn="r">
              <a:buNone/>
              <a:defRPr sz="1300" b="1">
                <a:solidFill>
                  <a:schemeClr val="accent1"/>
                </a:solidFill>
                <a:latin typeface="Source Sans Pro"/>
                <a:ea typeface="Source Sans Pro"/>
                <a:cs typeface="Source Sans Pro"/>
                <a:sym typeface="Source Sans Pro"/>
              </a:defRPr>
            </a:lvl1pPr>
            <a:lvl2pPr lvl="1" algn="r">
              <a:buNone/>
              <a:defRPr sz="1300" b="1">
                <a:solidFill>
                  <a:schemeClr val="accent1"/>
                </a:solidFill>
                <a:latin typeface="Source Sans Pro"/>
                <a:ea typeface="Source Sans Pro"/>
                <a:cs typeface="Source Sans Pro"/>
                <a:sym typeface="Source Sans Pro"/>
              </a:defRPr>
            </a:lvl2pPr>
            <a:lvl3pPr lvl="2" algn="r">
              <a:buNone/>
              <a:defRPr sz="1300" b="1">
                <a:solidFill>
                  <a:schemeClr val="accent1"/>
                </a:solidFill>
                <a:latin typeface="Source Sans Pro"/>
                <a:ea typeface="Source Sans Pro"/>
                <a:cs typeface="Source Sans Pro"/>
                <a:sym typeface="Source Sans Pro"/>
              </a:defRPr>
            </a:lvl3pPr>
            <a:lvl4pPr lvl="3" algn="r">
              <a:buNone/>
              <a:defRPr sz="1300" b="1">
                <a:solidFill>
                  <a:schemeClr val="accent1"/>
                </a:solidFill>
                <a:latin typeface="Source Sans Pro"/>
                <a:ea typeface="Source Sans Pro"/>
                <a:cs typeface="Source Sans Pro"/>
                <a:sym typeface="Source Sans Pro"/>
              </a:defRPr>
            </a:lvl4pPr>
            <a:lvl5pPr lvl="4" algn="r">
              <a:buNone/>
              <a:defRPr sz="1300" b="1">
                <a:solidFill>
                  <a:schemeClr val="accent1"/>
                </a:solidFill>
                <a:latin typeface="Source Sans Pro"/>
                <a:ea typeface="Source Sans Pro"/>
                <a:cs typeface="Source Sans Pro"/>
                <a:sym typeface="Source Sans Pro"/>
              </a:defRPr>
            </a:lvl5pPr>
            <a:lvl6pPr lvl="5" algn="r">
              <a:buNone/>
              <a:defRPr sz="1300" b="1">
                <a:solidFill>
                  <a:schemeClr val="accent1"/>
                </a:solidFill>
                <a:latin typeface="Source Sans Pro"/>
                <a:ea typeface="Source Sans Pro"/>
                <a:cs typeface="Source Sans Pro"/>
                <a:sym typeface="Source Sans Pro"/>
              </a:defRPr>
            </a:lvl6pPr>
            <a:lvl7pPr lvl="6" algn="r">
              <a:buNone/>
              <a:defRPr sz="1300" b="1">
                <a:solidFill>
                  <a:schemeClr val="accent1"/>
                </a:solidFill>
                <a:latin typeface="Source Sans Pro"/>
                <a:ea typeface="Source Sans Pro"/>
                <a:cs typeface="Source Sans Pro"/>
                <a:sym typeface="Source Sans Pro"/>
              </a:defRPr>
            </a:lvl7pPr>
            <a:lvl8pPr lvl="7" algn="r">
              <a:buNone/>
              <a:defRPr sz="1300" b="1">
                <a:solidFill>
                  <a:schemeClr val="accent1"/>
                </a:solidFill>
                <a:latin typeface="Source Sans Pro"/>
                <a:ea typeface="Source Sans Pro"/>
                <a:cs typeface="Source Sans Pro"/>
                <a:sym typeface="Source Sans Pro"/>
              </a:defRPr>
            </a:lvl8pPr>
            <a:lvl9pPr lvl="8" algn="r">
              <a:buNone/>
              <a:defRPr sz="1300" b="1">
                <a:solidFill>
                  <a:schemeClr val="accent1"/>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a:t>
            </a:fld>
            <a:endParaRPr>
              <a:latin typeface="Roboto Slab"/>
              <a:ea typeface="Roboto Slab"/>
              <a:cs typeface="Roboto Slab"/>
              <a:sym typeface="Roboto Slab"/>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2"/>
          <p:cNvSpPr txBox="1">
            <a:spLocks noGrp="1"/>
          </p:cNvSpPr>
          <p:nvPr>
            <p:ph type="ctrTitle"/>
          </p:nvPr>
        </p:nvSpPr>
        <p:spPr>
          <a:xfrm>
            <a:off x="472200" y="1895850"/>
            <a:ext cx="8199600" cy="1159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sz="3200" dirty="0"/>
              <a:t>Broadcast-optimal Secure Multi-party Computation in the plain model</a:t>
            </a:r>
          </a:p>
          <a:p>
            <a:pPr marL="0" lvl="0" indent="0" algn="ctr" rtl="0">
              <a:spcBef>
                <a:spcPts val="0"/>
              </a:spcBef>
              <a:spcAft>
                <a:spcPts val="0"/>
              </a:spcAft>
              <a:buNone/>
            </a:pPr>
            <a:br>
              <a:rPr lang="en-GB" sz="2000" dirty="0"/>
            </a:br>
            <a:r>
              <a:rPr lang="en-GB" sz="2000" dirty="0"/>
              <a:t>Michele </a:t>
            </a:r>
            <a:r>
              <a:rPr lang="en-GB" sz="2000" dirty="0" err="1"/>
              <a:t>Ciampi</a:t>
            </a:r>
            <a:r>
              <a:rPr lang="en-GB" sz="2000" dirty="0"/>
              <a:t>,  Ivan </a:t>
            </a:r>
            <a:r>
              <a:rPr lang="en-GB" sz="2000" dirty="0" err="1"/>
              <a:t>Damgård</a:t>
            </a:r>
            <a:r>
              <a:rPr lang="en-GB" sz="2000" dirty="0"/>
              <a:t>, Divya Ravi, Luisa </a:t>
            </a:r>
            <a:r>
              <a:rPr lang="en-GB" sz="2000" dirty="0" err="1"/>
              <a:t>Siniscalchi</a:t>
            </a:r>
            <a:r>
              <a:rPr lang="en-GB" sz="2000" dirty="0"/>
              <a:t>, </a:t>
            </a:r>
            <a:br>
              <a:rPr lang="en-GB" sz="2000" dirty="0"/>
            </a:br>
            <a:r>
              <a:rPr lang="en-GB" sz="2000" dirty="0"/>
              <a:t>Yu Xia, and Sophia </a:t>
            </a:r>
            <a:r>
              <a:rPr lang="en-GB" sz="2000" dirty="0" err="1"/>
              <a:t>Yakoubov</a:t>
            </a:r>
            <a:endParaRPr sz="20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29"/>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dirty="0"/>
              <a:t>SIA impossibility proof of BC</a:t>
            </a:r>
            <a:r>
              <a:rPr lang="en" sz="2400" baseline="30000" dirty="0"/>
              <a:t>2</a:t>
            </a:r>
            <a:r>
              <a:rPr lang="en" sz="2400" dirty="0"/>
              <a:t>-P2P</a:t>
            </a:r>
            <a:r>
              <a:rPr lang="en" sz="2400" baseline="30000" dirty="0"/>
              <a:t>2</a:t>
            </a:r>
            <a:endParaRPr sz="2400" baseline="30000" dirty="0"/>
          </a:p>
        </p:txBody>
      </p:sp>
      <p:sp>
        <p:nvSpPr>
          <p:cNvPr id="219" name="Google Shape;219;p29"/>
          <p:cNvSpPr txBox="1">
            <a:spLocks noGrp="1"/>
          </p:cNvSpPr>
          <p:nvPr>
            <p:ph type="body" idx="1"/>
          </p:nvPr>
        </p:nvSpPr>
        <p:spPr>
          <a:xfrm>
            <a:off x="786150" y="1261700"/>
            <a:ext cx="7571700" cy="3573600"/>
          </a:xfrm>
          <a:prstGeom prst="rect">
            <a:avLst/>
          </a:prstGeom>
        </p:spPr>
        <p:txBody>
          <a:bodyPr spcFirstLastPara="1" wrap="square" lIns="91425" tIns="91425" rIns="91425" bIns="91425" anchor="t" anchorCtr="0">
            <a:noAutofit/>
          </a:bodyPr>
          <a:lstStyle/>
          <a:p>
            <a:pPr marL="457200" lvl="0" indent="-368300" algn="l" rtl="0">
              <a:spcBef>
                <a:spcPts val="600"/>
              </a:spcBef>
              <a:spcAft>
                <a:spcPts val="0"/>
              </a:spcAft>
              <a:buSzPts val="2200"/>
              <a:buChar char="◎"/>
            </a:pPr>
            <a:r>
              <a:rPr lang="en" sz="2200" dirty="0"/>
              <a:t>Communication pattern BC</a:t>
            </a:r>
            <a:r>
              <a:rPr lang="en" sz="2200" baseline="30000" dirty="0"/>
              <a:t>2</a:t>
            </a:r>
            <a:r>
              <a:rPr lang="en" sz="2200" dirty="0"/>
              <a:t>-P2P</a:t>
            </a:r>
            <a:r>
              <a:rPr lang="en" sz="2200" baseline="30000" dirty="0"/>
              <a:t>2</a:t>
            </a:r>
            <a:endParaRPr sz="2200" dirty="0"/>
          </a:p>
          <a:p>
            <a:pPr marL="914400" lvl="1" indent="-368300" algn="l" rtl="0">
              <a:spcBef>
                <a:spcPts val="0"/>
              </a:spcBef>
              <a:spcAft>
                <a:spcPts val="0"/>
              </a:spcAft>
              <a:buSzPts val="2200"/>
              <a:buChar char="○"/>
            </a:pPr>
            <a:r>
              <a:rPr lang="en" sz="2200" dirty="0"/>
              <a:t>Only P</a:t>
            </a:r>
            <a:r>
              <a:rPr lang="en" sz="2200" baseline="-25000" dirty="0"/>
              <a:t>out</a:t>
            </a:r>
            <a:r>
              <a:rPr lang="en" sz="2200" dirty="0"/>
              <a:t> obtain output</a:t>
            </a:r>
          </a:p>
        </p:txBody>
      </p:sp>
      <p:sp>
        <p:nvSpPr>
          <p:cNvPr id="220" name="Google Shape;220;p29"/>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10</a:t>
            </a:fld>
            <a:endParaRPr/>
          </a:p>
        </p:txBody>
      </p:sp>
      <p:pic>
        <p:nvPicPr>
          <p:cNvPr id="2" name="Picture 2">
            <a:extLst>
              <a:ext uri="{FF2B5EF4-FFF2-40B4-BE49-F238E27FC236}">
                <a16:creationId xmlns:a16="http://schemas.microsoft.com/office/drawing/2014/main" id="{FC2153E2-B867-13B4-142D-422F56DB6D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2922" y="4674974"/>
            <a:ext cx="455802" cy="45580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5851E274-1196-BA6E-3B84-592C2145E7A7}"/>
              </a:ext>
            </a:extLst>
          </p:cNvPr>
          <p:cNvSpPr txBox="1"/>
          <p:nvPr/>
        </p:nvSpPr>
        <p:spPr>
          <a:xfrm>
            <a:off x="5283606" y="4495988"/>
            <a:ext cx="1364025" cy="246221"/>
          </a:xfrm>
          <a:prstGeom prst="rect">
            <a:avLst/>
          </a:prstGeom>
          <a:noFill/>
        </p:spPr>
        <p:txBody>
          <a:bodyPr wrap="square" rtlCol="0">
            <a:spAutoFit/>
          </a:bodyPr>
          <a:lstStyle/>
          <a:p>
            <a:r>
              <a:rPr lang="en-GB" sz="1000" dirty="0"/>
              <a:t>P</a:t>
            </a:r>
            <a:r>
              <a:rPr lang="en-GB" sz="1000" baseline="-25000" dirty="0"/>
              <a:t>2</a:t>
            </a:r>
          </a:p>
        </p:txBody>
      </p:sp>
      <p:pic>
        <p:nvPicPr>
          <p:cNvPr id="4" name="Picture 2">
            <a:extLst>
              <a:ext uri="{FF2B5EF4-FFF2-40B4-BE49-F238E27FC236}">
                <a16:creationId xmlns:a16="http://schemas.microsoft.com/office/drawing/2014/main" id="{CDD95C6A-1F55-67A6-E584-7B2ABA9A2B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46935" y="3377376"/>
            <a:ext cx="455802" cy="45580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BF6EF081-B51B-BC44-6142-2645DA5CE42F}"/>
              </a:ext>
            </a:extLst>
          </p:cNvPr>
          <p:cNvSpPr txBox="1"/>
          <p:nvPr/>
        </p:nvSpPr>
        <p:spPr>
          <a:xfrm>
            <a:off x="7996721" y="3190783"/>
            <a:ext cx="1364025" cy="246221"/>
          </a:xfrm>
          <a:prstGeom prst="rect">
            <a:avLst/>
          </a:prstGeom>
          <a:noFill/>
        </p:spPr>
        <p:txBody>
          <a:bodyPr wrap="square" rtlCol="0">
            <a:spAutoFit/>
          </a:bodyPr>
          <a:lstStyle/>
          <a:p>
            <a:r>
              <a:rPr lang="en-GB" sz="1000" dirty="0"/>
              <a:t>P</a:t>
            </a:r>
            <a:r>
              <a:rPr lang="en-GB" sz="1000" baseline="-25000" dirty="0"/>
              <a:t>out</a:t>
            </a:r>
          </a:p>
        </p:txBody>
      </p:sp>
      <p:sp>
        <p:nvSpPr>
          <p:cNvPr id="7" name="TextBox 6">
            <a:extLst>
              <a:ext uri="{FF2B5EF4-FFF2-40B4-BE49-F238E27FC236}">
                <a16:creationId xmlns:a16="http://schemas.microsoft.com/office/drawing/2014/main" id="{DC933DD7-3C36-EAD0-83EC-4382A831FE18}"/>
              </a:ext>
            </a:extLst>
          </p:cNvPr>
          <p:cNvSpPr txBox="1"/>
          <p:nvPr/>
        </p:nvSpPr>
        <p:spPr>
          <a:xfrm>
            <a:off x="5271790" y="1756251"/>
            <a:ext cx="545560" cy="246221"/>
          </a:xfrm>
          <a:prstGeom prst="rect">
            <a:avLst/>
          </a:prstGeom>
          <a:noFill/>
        </p:spPr>
        <p:txBody>
          <a:bodyPr wrap="square" rtlCol="0">
            <a:spAutoFit/>
          </a:bodyPr>
          <a:lstStyle/>
          <a:p>
            <a:r>
              <a:rPr lang="en-GB" sz="1000" dirty="0"/>
              <a:t>P</a:t>
            </a:r>
            <a:r>
              <a:rPr lang="en-GB" sz="1000" baseline="-25000" dirty="0"/>
              <a:t>1</a:t>
            </a:r>
          </a:p>
        </p:txBody>
      </p:sp>
      <p:cxnSp>
        <p:nvCxnSpPr>
          <p:cNvPr id="8" name="Straight Arrow Connector 7">
            <a:extLst>
              <a:ext uri="{FF2B5EF4-FFF2-40B4-BE49-F238E27FC236}">
                <a16:creationId xmlns:a16="http://schemas.microsoft.com/office/drawing/2014/main" id="{5745595F-72FC-9DD8-6C9E-38A1966FD6EF}"/>
              </a:ext>
            </a:extLst>
          </p:cNvPr>
          <p:cNvCxnSpPr/>
          <p:nvPr/>
        </p:nvCxnSpPr>
        <p:spPr>
          <a:xfrm>
            <a:off x="5722513" y="2076213"/>
            <a:ext cx="2140121" cy="1052713"/>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FE74E65E-EF7F-A1B3-F6DB-B0078B425511}"/>
              </a:ext>
            </a:extLst>
          </p:cNvPr>
          <p:cNvCxnSpPr/>
          <p:nvPr/>
        </p:nvCxnSpPr>
        <p:spPr>
          <a:xfrm>
            <a:off x="5722513" y="2219231"/>
            <a:ext cx="2140121" cy="1052713"/>
          </a:xfrm>
          <a:prstGeom prst="straightConnector1">
            <a:avLst/>
          </a:prstGeom>
          <a:ln w="12700">
            <a:prstDash val="lgDashDot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28C68925-E2FC-D6DA-441C-FFDB5B5CF986}"/>
              </a:ext>
            </a:extLst>
          </p:cNvPr>
          <p:cNvCxnSpPr/>
          <p:nvPr/>
        </p:nvCxnSpPr>
        <p:spPr>
          <a:xfrm>
            <a:off x="5722511" y="1950525"/>
            <a:ext cx="2140121" cy="1052713"/>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EC4C748E-6279-6A35-DF87-0DBE6A31AFDC}"/>
              </a:ext>
            </a:extLst>
          </p:cNvPr>
          <p:cNvCxnSpPr/>
          <p:nvPr/>
        </p:nvCxnSpPr>
        <p:spPr>
          <a:xfrm>
            <a:off x="5722512" y="2370934"/>
            <a:ext cx="2140121" cy="1052713"/>
          </a:xfrm>
          <a:prstGeom prst="straightConnector1">
            <a:avLst/>
          </a:prstGeom>
          <a:ln w="12700">
            <a:prstDash val="lgDashDot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94F8AF8-436F-9937-2F97-54B582BB6C86}"/>
              </a:ext>
            </a:extLst>
          </p:cNvPr>
          <p:cNvCxnSpPr>
            <a:cxnSpLocks/>
          </p:cNvCxnSpPr>
          <p:nvPr/>
        </p:nvCxnSpPr>
        <p:spPr>
          <a:xfrm flipV="1">
            <a:off x="5668720" y="3500711"/>
            <a:ext cx="2193908" cy="1123142"/>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AFEE5300-4915-4A6F-D26C-611F8D26BEF4}"/>
              </a:ext>
            </a:extLst>
          </p:cNvPr>
          <p:cNvCxnSpPr/>
          <p:nvPr/>
        </p:nvCxnSpPr>
        <p:spPr>
          <a:xfrm flipV="1">
            <a:off x="5668722" y="3648573"/>
            <a:ext cx="2193908" cy="1123142"/>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4480A7C-1CEC-F130-482B-482A84BFC6C7}"/>
              </a:ext>
            </a:extLst>
          </p:cNvPr>
          <p:cNvCxnSpPr/>
          <p:nvPr/>
        </p:nvCxnSpPr>
        <p:spPr>
          <a:xfrm flipV="1">
            <a:off x="5668722" y="3816746"/>
            <a:ext cx="2193908" cy="1123142"/>
          </a:xfrm>
          <a:prstGeom prst="straightConnector1">
            <a:avLst/>
          </a:prstGeom>
          <a:ln w="12700">
            <a:prstDash val="lgDashDot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697D766-ABB0-6A03-D2A2-84FF6C564E2B}"/>
              </a:ext>
            </a:extLst>
          </p:cNvPr>
          <p:cNvCxnSpPr/>
          <p:nvPr/>
        </p:nvCxnSpPr>
        <p:spPr>
          <a:xfrm flipV="1">
            <a:off x="5668720" y="3972058"/>
            <a:ext cx="2193908" cy="1123142"/>
          </a:xfrm>
          <a:prstGeom prst="straightConnector1">
            <a:avLst/>
          </a:prstGeom>
          <a:ln w="12700">
            <a:prstDash val="lgDashDot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D36F22B-AFFC-89E1-A8B9-2310EA862633}"/>
              </a:ext>
            </a:extLst>
          </p:cNvPr>
          <p:cNvCxnSpPr/>
          <p:nvPr/>
        </p:nvCxnSpPr>
        <p:spPr>
          <a:xfrm>
            <a:off x="5241189" y="2474892"/>
            <a:ext cx="0" cy="2051637"/>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AB8A2DE5-97B6-9A13-2586-8BEEDF172684}"/>
              </a:ext>
            </a:extLst>
          </p:cNvPr>
          <p:cNvCxnSpPr/>
          <p:nvPr/>
        </p:nvCxnSpPr>
        <p:spPr>
          <a:xfrm>
            <a:off x="5371824" y="2474892"/>
            <a:ext cx="0" cy="2051637"/>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DE22692-0CA2-3119-CEA9-16837F2FC507}"/>
              </a:ext>
            </a:extLst>
          </p:cNvPr>
          <p:cNvCxnSpPr/>
          <p:nvPr/>
        </p:nvCxnSpPr>
        <p:spPr>
          <a:xfrm>
            <a:off x="5517356" y="2474892"/>
            <a:ext cx="0" cy="2051637"/>
          </a:xfrm>
          <a:prstGeom prst="straightConnector1">
            <a:avLst/>
          </a:prstGeom>
          <a:ln w="12700">
            <a:prstDash val="lgDashDot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19" name="Picture 2">
            <a:extLst>
              <a:ext uri="{FF2B5EF4-FFF2-40B4-BE49-F238E27FC236}">
                <a16:creationId xmlns:a16="http://schemas.microsoft.com/office/drawing/2014/main" id="{47C2C996-8642-9A7E-EF43-EAD2391EA8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1973" y="1953584"/>
            <a:ext cx="455802" cy="455802"/>
          </a:xfrm>
          <a:prstGeom prst="rect">
            <a:avLst/>
          </a:prstGeom>
          <a:noFill/>
          <a:extLst>
            <a:ext uri="{909E8E84-426E-40DD-AFC4-6F175D3DCCD1}">
              <a14:hiddenFill xmlns:a14="http://schemas.microsoft.com/office/drawing/2010/main">
                <a:solidFill>
                  <a:srgbClr val="FFFFFF"/>
                </a:solidFill>
              </a14:hiddenFill>
            </a:ext>
          </a:extLst>
        </p:spPr>
      </p:pic>
      <p:cxnSp>
        <p:nvCxnSpPr>
          <p:cNvPr id="22" name="Straight Arrow Connector 21">
            <a:extLst>
              <a:ext uri="{FF2B5EF4-FFF2-40B4-BE49-F238E27FC236}">
                <a16:creationId xmlns:a16="http://schemas.microsoft.com/office/drawing/2014/main" id="{318C60C6-CEE4-BE5C-F307-CCE13C018AA4}"/>
              </a:ext>
            </a:extLst>
          </p:cNvPr>
          <p:cNvCxnSpPr/>
          <p:nvPr/>
        </p:nvCxnSpPr>
        <p:spPr>
          <a:xfrm>
            <a:off x="6590264" y="1591002"/>
            <a:ext cx="42262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B2C6E43-49E5-38E2-703A-92116113FDA9}"/>
              </a:ext>
            </a:extLst>
          </p:cNvPr>
          <p:cNvCxnSpPr/>
          <p:nvPr/>
        </p:nvCxnSpPr>
        <p:spPr>
          <a:xfrm>
            <a:off x="6597948" y="1817884"/>
            <a:ext cx="399570" cy="0"/>
          </a:xfrm>
          <a:prstGeom prst="straightConnector1">
            <a:avLst/>
          </a:prstGeom>
          <a:ln>
            <a:prstDash val="lgDashDotDot"/>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28F79315-3621-1A70-5957-7061B2E65C56}"/>
              </a:ext>
            </a:extLst>
          </p:cNvPr>
          <p:cNvSpPr txBox="1"/>
          <p:nvPr/>
        </p:nvSpPr>
        <p:spPr>
          <a:xfrm>
            <a:off x="7012885" y="1467891"/>
            <a:ext cx="1667435" cy="246221"/>
          </a:xfrm>
          <a:prstGeom prst="rect">
            <a:avLst/>
          </a:prstGeom>
          <a:noFill/>
        </p:spPr>
        <p:txBody>
          <a:bodyPr wrap="square" rtlCol="0">
            <a:spAutoFit/>
          </a:bodyPr>
          <a:lstStyle/>
          <a:p>
            <a:r>
              <a:rPr lang="en-GB" sz="1000" dirty="0"/>
              <a:t>Message over BC channel</a:t>
            </a:r>
            <a:endParaRPr lang="en-GB" sz="1000" baseline="-25000" dirty="0"/>
          </a:p>
        </p:txBody>
      </p:sp>
      <p:sp>
        <p:nvSpPr>
          <p:cNvPr id="25" name="TextBox 24">
            <a:extLst>
              <a:ext uri="{FF2B5EF4-FFF2-40B4-BE49-F238E27FC236}">
                <a16:creationId xmlns:a16="http://schemas.microsoft.com/office/drawing/2014/main" id="{6CAB81D9-21ED-9981-3899-73630B991FFC}"/>
              </a:ext>
            </a:extLst>
          </p:cNvPr>
          <p:cNvSpPr txBox="1"/>
          <p:nvPr/>
        </p:nvSpPr>
        <p:spPr>
          <a:xfrm>
            <a:off x="7012885" y="1706497"/>
            <a:ext cx="1795686" cy="246221"/>
          </a:xfrm>
          <a:prstGeom prst="rect">
            <a:avLst/>
          </a:prstGeom>
          <a:noFill/>
        </p:spPr>
        <p:txBody>
          <a:bodyPr wrap="square" rtlCol="0">
            <a:spAutoFit/>
          </a:bodyPr>
          <a:lstStyle/>
          <a:p>
            <a:r>
              <a:rPr lang="en-GB" sz="1000" dirty="0"/>
              <a:t>Message over P2P channel</a:t>
            </a:r>
            <a:endParaRPr lang="en-GB" sz="1000" baseline="-25000" dirty="0"/>
          </a:p>
        </p:txBody>
      </p:sp>
      <p:cxnSp>
        <p:nvCxnSpPr>
          <p:cNvPr id="26" name="Straight Arrow Connector 25">
            <a:extLst>
              <a:ext uri="{FF2B5EF4-FFF2-40B4-BE49-F238E27FC236}">
                <a16:creationId xmlns:a16="http://schemas.microsoft.com/office/drawing/2014/main" id="{EC957E31-6AF5-5672-1A25-8D15A7BB12BC}"/>
              </a:ext>
            </a:extLst>
          </p:cNvPr>
          <p:cNvCxnSpPr/>
          <p:nvPr/>
        </p:nvCxnSpPr>
        <p:spPr>
          <a:xfrm>
            <a:off x="5667775" y="2474892"/>
            <a:ext cx="0" cy="2051637"/>
          </a:xfrm>
          <a:prstGeom prst="straightConnector1">
            <a:avLst/>
          </a:prstGeom>
          <a:ln w="12700">
            <a:prstDash val="lgDashDot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2D15F79F-448F-84C7-A0FF-73BEA2F4F0D3}"/>
              </a:ext>
            </a:extLst>
          </p:cNvPr>
          <p:cNvSpPr txBox="1"/>
          <p:nvPr/>
        </p:nvSpPr>
        <p:spPr>
          <a:xfrm>
            <a:off x="5113227" y="2991108"/>
            <a:ext cx="317126" cy="194925"/>
          </a:xfrm>
          <a:prstGeom prst="rect">
            <a:avLst/>
          </a:prstGeom>
          <a:noFill/>
        </p:spPr>
        <p:txBody>
          <a:bodyPr wrap="square" rtlCol="0">
            <a:spAutoFit/>
          </a:bodyPr>
          <a:lstStyle/>
          <a:p>
            <a:r>
              <a:rPr lang="en-GB" sz="1000" baseline="-25000" dirty="0"/>
              <a:t>R1</a:t>
            </a:r>
          </a:p>
        </p:txBody>
      </p:sp>
      <p:sp>
        <p:nvSpPr>
          <p:cNvPr id="21" name="TextBox 20">
            <a:extLst>
              <a:ext uri="{FF2B5EF4-FFF2-40B4-BE49-F238E27FC236}">
                <a16:creationId xmlns:a16="http://schemas.microsoft.com/office/drawing/2014/main" id="{1877F07A-281B-EDFE-13DC-C71707833880}"/>
              </a:ext>
            </a:extLst>
          </p:cNvPr>
          <p:cNvSpPr txBox="1"/>
          <p:nvPr/>
        </p:nvSpPr>
        <p:spPr>
          <a:xfrm>
            <a:off x="6219937" y="2100875"/>
            <a:ext cx="317126" cy="194925"/>
          </a:xfrm>
          <a:prstGeom prst="rect">
            <a:avLst/>
          </a:prstGeom>
          <a:noFill/>
        </p:spPr>
        <p:txBody>
          <a:bodyPr wrap="square" rtlCol="0">
            <a:spAutoFit/>
          </a:bodyPr>
          <a:lstStyle/>
          <a:p>
            <a:r>
              <a:rPr lang="en-GB" sz="1000" baseline="-25000" dirty="0"/>
              <a:t>R1</a:t>
            </a:r>
          </a:p>
        </p:txBody>
      </p:sp>
      <p:sp>
        <p:nvSpPr>
          <p:cNvPr id="27" name="TextBox 26">
            <a:extLst>
              <a:ext uri="{FF2B5EF4-FFF2-40B4-BE49-F238E27FC236}">
                <a16:creationId xmlns:a16="http://schemas.microsoft.com/office/drawing/2014/main" id="{6F234BD8-D8A4-188C-0037-17C39FB35D13}"/>
              </a:ext>
            </a:extLst>
          </p:cNvPr>
          <p:cNvSpPr txBox="1"/>
          <p:nvPr/>
        </p:nvSpPr>
        <p:spPr>
          <a:xfrm>
            <a:off x="6123574" y="4125945"/>
            <a:ext cx="317126" cy="194925"/>
          </a:xfrm>
          <a:prstGeom prst="rect">
            <a:avLst/>
          </a:prstGeom>
          <a:noFill/>
        </p:spPr>
        <p:txBody>
          <a:bodyPr wrap="square" rtlCol="0">
            <a:spAutoFit/>
          </a:bodyPr>
          <a:lstStyle/>
          <a:p>
            <a:r>
              <a:rPr lang="en-GB" sz="1000" baseline="-25000" dirty="0"/>
              <a:t>R1</a:t>
            </a:r>
          </a:p>
        </p:txBody>
      </p:sp>
      <p:sp>
        <p:nvSpPr>
          <p:cNvPr id="29" name="TextBox 28">
            <a:extLst>
              <a:ext uri="{FF2B5EF4-FFF2-40B4-BE49-F238E27FC236}">
                <a16:creationId xmlns:a16="http://schemas.microsoft.com/office/drawing/2014/main" id="{ECE6D4DF-AA20-6B0A-2E25-AB180EC8D3BA}"/>
              </a:ext>
            </a:extLst>
          </p:cNvPr>
          <p:cNvSpPr txBox="1"/>
          <p:nvPr/>
        </p:nvSpPr>
        <p:spPr>
          <a:xfrm>
            <a:off x="5252346" y="3206934"/>
            <a:ext cx="317126" cy="194925"/>
          </a:xfrm>
          <a:prstGeom prst="rect">
            <a:avLst/>
          </a:prstGeom>
          <a:noFill/>
        </p:spPr>
        <p:txBody>
          <a:bodyPr wrap="square" rtlCol="0">
            <a:spAutoFit/>
          </a:bodyPr>
          <a:lstStyle/>
          <a:p>
            <a:r>
              <a:rPr lang="en-GB" sz="1000" baseline="-25000" dirty="0"/>
              <a:t>R2</a:t>
            </a:r>
          </a:p>
        </p:txBody>
      </p:sp>
      <p:sp>
        <p:nvSpPr>
          <p:cNvPr id="30" name="TextBox 29">
            <a:extLst>
              <a:ext uri="{FF2B5EF4-FFF2-40B4-BE49-F238E27FC236}">
                <a16:creationId xmlns:a16="http://schemas.microsoft.com/office/drawing/2014/main" id="{1790ADD3-8F15-20ED-122F-F7650C9D3D22}"/>
              </a:ext>
            </a:extLst>
          </p:cNvPr>
          <p:cNvSpPr txBox="1"/>
          <p:nvPr/>
        </p:nvSpPr>
        <p:spPr>
          <a:xfrm>
            <a:off x="6338540" y="2300587"/>
            <a:ext cx="317126" cy="194925"/>
          </a:xfrm>
          <a:prstGeom prst="rect">
            <a:avLst/>
          </a:prstGeom>
          <a:noFill/>
        </p:spPr>
        <p:txBody>
          <a:bodyPr wrap="square" rtlCol="0">
            <a:spAutoFit/>
          </a:bodyPr>
          <a:lstStyle/>
          <a:p>
            <a:r>
              <a:rPr lang="en-GB" sz="1000" baseline="-25000" dirty="0"/>
              <a:t>R2</a:t>
            </a:r>
          </a:p>
        </p:txBody>
      </p:sp>
      <p:sp>
        <p:nvSpPr>
          <p:cNvPr id="31" name="TextBox 30">
            <a:extLst>
              <a:ext uri="{FF2B5EF4-FFF2-40B4-BE49-F238E27FC236}">
                <a16:creationId xmlns:a16="http://schemas.microsoft.com/office/drawing/2014/main" id="{7587DEE8-CE4E-0121-EA6D-0E4701F193B8}"/>
              </a:ext>
            </a:extLst>
          </p:cNvPr>
          <p:cNvSpPr txBox="1"/>
          <p:nvPr/>
        </p:nvSpPr>
        <p:spPr>
          <a:xfrm>
            <a:off x="6333565" y="4206383"/>
            <a:ext cx="317126" cy="194925"/>
          </a:xfrm>
          <a:prstGeom prst="rect">
            <a:avLst/>
          </a:prstGeom>
          <a:noFill/>
        </p:spPr>
        <p:txBody>
          <a:bodyPr wrap="square" rtlCol="0">
            <a:spAutoFit/>
          </a:bodyPr>
          <a:lstStyle/>
          <a:p>
            <a:r>
              <a:rPr lang="en-GB" sz="1000" baseline="-25000" dirty="0"/>
              <a:t>R2</a:t>
            </a:r>
          </a:p>
        </p:txBody>
      </p:sp>
      <p:sp>
        <p:nvSpPr>
          <p:cNvPr id="32" name="TextBox 31">
            <a:extLst>
              <a:ext uri="{FF2B5EF4-FFF2-40B4-BE49-F238E27FC236}">
                <a16:creationId xmlns:a16="http://schemas.microsoft.com/office/drawing/2014/main" id="{2A7D58C1-1510-F97C-8791-A92A525F0FEA}"/>
              </a:ext>
            </a:extLst>
          </p:cNvPr>
          <p:cNvSpPr txBox="1"/>
          <p:nvPr/>
        </p:nvSpPr>
        <p:spPr>
          <a:xfrm>
            <a:off x="5400898" y="3408985"/>
            <a:ext cx="317126" cy="194925"/>
          </a:xfrm>
          <a:prstGeom prst="rect">
            <a:avLst/>
          </a:prstGeom>
          <a:noFill/>
        </p:spPr>
        <p:txBody>
          <a:bodyPr wrap="square" rtlCol="0">
            <a:spAutoFit/>
          </a:bodyPr>
          <a:lstStyle/>
          <a:p>
            <a:r>
              <a:rPr lang="en-GB" sz="1000" baseline="-25000" dirty="0"/>
              <a:t>R3</a:t>
            </a:r>
          </a:p>
        </p:txBody>
      </p:sp>
      <p:sp>
        <p:nvSpPr>
          <p:cNvPr id="33" name="TextBox 32">
            <a:extLst>
              <a:ext uri="{FF2B5EF4-FFF2-40B4-BE49-F238E27FC236}">
                <a16:creationId xmlns:a16="http://schemas.microsoft.com/office/drawing/2014/main" id="{9795C090-D0A7-F777-4BCE-80A812CE0BF8}"/>
              </a:ext>
            </a:extLst>
          </p:cNvPr>
          <p:cNvSpPr txBox="1"/>
          <p:nvPr/>
        </p:nvSpPr>
        <p:spPr>
          <a:xfrm>
            <a:off x="6497103" y="2573336"/>
            <a:ext cx="317126" cy="194925"/>
          </a:xfrm>
          <a:prstGeom prst="rect">
            <a:avLst/>
          </a:prstGeom>
          <a:noFill/>
        </p:spPr>
        <p:txBody>
          <a:bodyPr wrap="square" rtlCol="0">
            <a:spAutoFit/>
          </a:bodyPr>
          <a:lstStyle/>
          <a:p>
            <a:r>
              <a:rPr lang="en-GB" sz="1000" baseline="-25000" dirty="0"/>
              <a:t>R3</a:t>
            </a:r>
          </a:p>
        </p:txBody>
      </p:sp>
      <p:sp>
        <p:nvSpPr>
          <p:cNvPr id="34" name="TextBox 33">
            <a:extLst>
              <a:ext uri="{FF2B5EF4-FFF2-40B4-BE49-F238E27FC236}">
                <a16:creationId xmlns:a16="http://schemas.microsoft.com/office/drawing/2014/main" id="{C4B40EF3-3EF1-90D0-A257-2F83C9B4043E}"/>
              </a:ext>
            </a:extLst>
          </p:cNvPr>
          <p:cNvSpPr txBox="1"/>
          <p:nvPr/>
        </p:nvSpPr>
        <p:spPr>
          <a:xfrm>
            <a:off x="6604442" y="4257605"/>
            <a:ext cx="317126" cy="194925"/>
          </a:xfrm>
          <a:prstGeom prst="rect">
            <a:avLst/>
          </a:prstGeom>
          <a:noFill/>
        </p:spPr>
        <p:txBody>
          <a:bodyPr wrap="square" rtlCol="0">
            <a:spAutoFit/>
          </a:bodyPr>
          <a:lstStyle/>
          <a:p>
            <a:r>
              <a:rPr lang="en-GB" sz="1000" baseline="-25000" dirty="0"/>
              <a:t>R3</a:t>
            </a:r>
          </a:p>
        </p:txBody>
      </p:sp>
      <p:sp>
        <p:nvSpPr>
          <p:cNvPr id="35" name="TextBox 34">
            <a:extLst>
              <a:ext uri="{FF2B5EF4-FFF2-40B4-BE49-F238E27FC236}">
                <a16:creationId xmlns:a16="http://schemas.microsoft.com/office/drawing/2014/main" id="{3FAF9027-0155-6011-D5F8-0F5E28D0330B}"/>
              </a:ext>
            </a:extLst>
          </p:cNvPr>
          <p:cNvSpPr txBox="1"/>
          <p:nvPr/>
        </p:nvSpPr>
        <p:spPr>
          <a:xfrm>
            <a:off x="5585345" y="3693046"/>
            <a:ext cx="317126" cy="194925"/>
          </a:xfrm>
          <a:prstGeom prst="rect">
            <a:avLst/>
          </a:prstGeom>
          <a:noFill/>
        </p:spPr>
        <p:txBody>
          <a:bodyPr wrap="square" rtlCol="0">
            <a:spAutoFit/>
          </a:bodyPr>
          <a:lstStyle/>
          <a:p>
            <a:r>
              <a:rPr lang="en-GB" sz="1000" baseline="-25000" dirty="0"/>
              <a:t>R4</a:t>
            </a:r>
          </a:p>
        </p:txBody>
      </p:sp>
      <p:sp>
        <p:nvSpPr>
          <p:cNvPr id="38" name="TextBox 37">
            <a:extLst>
              <a:ext uri="{FF2B5EF4-FFF2-40B4-BE49-F238E27FC236}">
                <a16:creationId xmlns:a16="http://schemas.microsoft.com/office/drawing/2014/main" id="{12102D47-B2F4-8DEB-B359-D937722D9BDC}"/>
              </a:ext>
            </a:extLst>
          </p:cNvPr>
          <p:cNvSpPr txBox="1"/>
          <p:nvPr/>
        </p:nvSpPr>
        <p:spPr>
          <a:xfrm>
            <a:off x="6647631" y="2829661"/>
            <a:ext cx="317126" cy="194925"/>
          </a:xfrm>
          <a:prstGeom prst="rect">
            <a:avLst/>
          </a:prstGeom>
          <a:noFill/>
        </p:spPr>
        <p:txBody>
          <a:bodyPr wrap="square" rtlCol="0">
            <a:spAutoFit/>
          </a:bodyPr>
          <a:lstStyle/>
          <a:p>
            <a:r>
              <a:rPr lang="en-GB" sz="1000" baseline="-25000" dirty="0"/>
              <a:t>R4</a:t>
            </a:r>
          </a:p>
        </p:txBody>
      </p:sp>
      <p:sp>
        <p:nvSpPr>
          <p:cNvPr id="39" name="TextBox 38">
            <a:extLst>
              <a:ext uri="{FF2B5EF4-FFF2-40B4-BE49-F238E27FC236}">
                <a16:creationId xmlns:a16="http://schemas.microsoft.com/office/drawing/2014/main" id="{219E17AF-96F8-8DCD-51CD-5BA20650C32E}"/>
              </a:ext>
            </a:extLst>
          </p:cNvPr>
          <p:cNvSpPr txBox="1"/>
          <p:nvPr/>
        </p:nvSpPr>
        <p:spPr>
          <a:xfrm>
            <a:off x="6878252" y="4327900"/>
            <a:ext cx="317126" cy="194925"/>
          </a:xfrm>
          <a:prstGeom prst="rect">
            <a:avLst/>
          </a:prstGeom>
          <a:noFill/>
        </p:spPr>
        <p:txBody>
          <a:bodyPr wrap="square" rtlCol="0">
            <a:spAutoFit/>
          </a:bodyPr>
          <a:lstStyle/>
          <a:p>
            <a:r>
              <a:rPr lang="en-GB" sz="1000" baseline="-25000" dirty="0"/>
              <a:t>R4</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29"/>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dirty="0"/>
              <a:t>SIA impossibility proof sketch</a:t>
            </a:r>
            <a:endParaRPr sz="2400" baseline="30000" dirty="0"/>
          </a:p>
        </p:txBody>
      </p:sp>
      <p:sp>
        <p:nvSpPr>
          <p:cNvPr id="219" name="Google Shape;219;p29"/>
          <p:cNvSpPr txBox="1">
            <a:spLocks noGrp="1"/>
          </p:cNvSpPr>
          <p:nvPr>
            <p:ph type="body" idx="1"/>
          </p:nvPr>
        </p:nvSpPr>
        <p:spPr>
          <a:xfrm>
            <a:off x="786150" y="1261700"/>
            <a:ext cx="7571700" cy="3573600"/>
          </a:xfrm>
          <a:prstGeom prst="rect">
            <a:avLst/>
          </a:prstGeom>
        </p:spPr>
        <p:txBody>
          <a:bodyPr spcFirstLastPara="1" wrap="square" lIns="91425" tIns="91425" rIns="91425" bIns="91425" anchor="t" anchorCtr="0">
            <a:noAutofit/>
          </a:bodyPr>
          <a:lstStyle/>
          <a:p>
            <a:pPr indent="-368300">
              <a:buSzPts val="2200"/>
            </a:pPr>
            <a:r>
              <a:rPr lang="en-GB" sz="2200" dirty="0"/>
              <a:t>Step 1</a:t>
            </a:r>
            <a:endParaRPr sz="2200" dirty="0"/>
          </a:p>
          <a:p>
            <a:pPr lvl="1" indent="-368300">
              <a:buSzPts val="2200"/>
            </a:pPr>
            <a:r>
              <a:rPr lang="en" sz="2200" dirty="0"/>
              <a:t>Prove that existing attacking scenarios s.t. </a:t>
            </a:r>
            <a:r>
              <a:rPr lang="en-GB" sz="2400" dirty="0"/>
              <a:t>P</a:t>
            </a:r>
            <a:r>
              <a:rPr lang="en-GB" sz="2400" baseline="-25000" dirty="0"/>
              <a:t>out</a:t>
            </a:r>
            <a:r>
              <a:rPr lang="en-GB" sz="2400" dirty="0"/>
              <a:t> must obtain output</a:t>
            </a:r>
            <a:endParaRPr lang="en-GB" sz="2400" baseline="-25000" dirty="0"/>
          </a:p>
          <a:p>
            <a:pPr indent="-368300">
              <a:buSzPts val="2200"/>
            </a:pPr>
            <a:r>
              <a:rPr lang="en" sz="2200" dirty="0">
                <a:solidFill>
                  <a:schemeClr val="bg1">
                    <a:lumMod val="75000"/>
                  </a:schemeClr>
                </a:solidFill>
              </a:rPr>
              <a:t>Step 2</a:t>
            </a:r>
          </a:p>
          <a:p>
            <a:pPr lvl="1" indent="-368300">
              <a:buSzPts val="2200"/>
            </a:pPr>
            <a:r>
              <a:rPr lang="en" sz="2200" dirty="0">
                <a:solidFill>
                  <a:schemeClr val="bg1">
                    <a:lumMod val="75000"/>
                  </a:schemeClr>
                </a:solidFill>
              </a:rPr>
              <a:t>Use attacking scenario to create new SA secure protocol </a:t>
            </a:r>
            <a:r>
              <a:rPr lang="el-GR" sz="2200" dirty="0">
                <a:solidFill>
                  <a:schemeClr val="bg1">
                    <a:lumMod val="75000"/>
                  </a:schemeClr>
                </a:solidFill>
              </a:rPr>
              <a:t>Π</a:t>
            </a:r>
            <a:r>
              <a:rPr lang="en-GB" sz="2200" baseline="30000" dirty="0">
                <a:solidFill>
                  <a:schemeClr val="bg1">
                    <a:lumMod val="75000"/>
                  </a:schemeClr>
                </a:solidFill>
              </a:rPr>
              <a:t>New</a:t>
            </a:r>
            <a:endParaRPr lang="en" sz="2200" baseline="30000" dirty="0">
              <a:solidFill>
                <a:schemeClr val="bg1">
                  <a:lumMod val="75000"/>
                </a:schemeClr>
              </a:solidFill>
            </a:endParaRPr>
          </a:p>
          <a:p>
            <a:pPr indent="-368300">
              <a:buSzPts val="2200"/>
            </a:pPr>
            <a:r>
              <a:rPr lang="en" sz="2200" dirty="0">
                <a:solidFill>
                  <a:schemeClr val="bg1">
                    <a:lumMod val="75000"/>
                  </a:schemeClr>
                </a:solidFill>
              </a:rPr>
              <a:t>Step 3</a:t>
            </a:r>
          </a:p>
          <a:p>
            <a:pPr lvl="1" indent="-368300">
              <a:buSzPts val="2200"/>
            </a:pPr>
            <a:r>
              <a:rPr lang="en" sz="2200" dirty="0">
                <a:solidFill>
                  <a:schemeClr val="bg1">
                    <a:lumMod val="75000"/>
                  </a:schemeClr>
                </a:solidFill>
              </a:rPr>
              <a:t>Create new adversary that break SA security of </a:t>
            </a:r>
            <a:r>
              <a:rPr lang="el-GR" sz="2200" dirty="0">
                <a:solidFill>
                  <a:schemeClr val="bg1">
                    <a:lumMod val="75000"/>
                  </a:schemeClr>
                </a:solidFill>
              </a:rPr>
              <a:t>Π</a:t>
            </a:r>
            <a:r>
              <a:rPr lang="en-GB" sz="2200" baseline="30000" dirty="0">
                <a:solidFill>
                  <a:schemeClr val="bg1">
                    <a:lumMod val="75000"/>
                  </a:schemeClr>
                </a:solidFill>
              </a:rPr>
              <a:t>New</a:t>
            </a:r>
            <a:endParaRPr lang="en" sz="2200" dirty="0">
              <a:solidFill>
                <a:schemeClr val="bg1">
                  <a:lumMod val="75000"/>
                </a:schemeClr>
              </a:solidFill>
            </a:endParaRPr>
          </a:p>
          <a:p>
            <a:pPr lvl="1" indent="-368300">
              <a:buSzPts val="2200"/>
            </a:pPr>
            <a:endParaRPr lang="en" sz="2200" dirty="0"/>
          </a:p>
        </p:txBody>
      </p:sp>
      <p:sp>
        <p:nvSpPr>
          <p:cNvPr id="220" name="Google Shape;220;p29"/>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11</a:t>
            </a:fld>
            <a:endParaRPr/>
          </a:p>
        </p:txBody>
      </p:sp>
    </p:spTree>
    <p:extLst>
      <p:ext uri="{BB962C8B-B14F-4D97-AF65-F5344CB8AC3E}">
        <p14:creationId xmlns:p14="http://schemas.microsoft.com/office/powerpoint/2010/main" val="12557702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30"/>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dirty="0"/>
              <a:t>Step 1: Scenario 1</a:t>
            </a:r>
            <a:endParaRPr sz="2400" dirty="0"/>
          </a:p>
        </p:txBody>
      </p:sp>
      <p:sp>
        <p:nvSpPr>
          <p:cNvPr id="226" name="Google Shape;226;p30"/>
          <p:cNvSpPr txBox="1">
            <a:spLocks noGrp="1"/>
          </p:cNvSpPr>
          <p:nvPr>
            <p:ph type="body" idx="1"/>
          </p:nvPr>
        </p:nvSpPr>
        <p:spPr>
          <a:xfrm>
            <a:off x="786150" y="1261700"/>
            <a:ext cx="7571700" cy="3573600"/>
          </a:xfrm>
          <a:prstGeom prst="rect">
            <a:avLst/>
          </a:prstGeom>
        </p:spPr>
        <p:txBody>
          <a:bodyPr spcFirstLastPara="1" wrap="square" lIns="91425" tIns="91425" rIns="91425" bIns="91425" anchor="t" anchorCtr="0">
            <a:noAutofit/>
          </a:bodyPr>
          <a:lstStyle/>
          <a:p>
            <a:pPr marL="457200" lvl="0" indent="0" algn="l" rtl="0">
              <a:spcBef>
                <a:spcPts val="600"/>
              </a:spcBef>
              <a:spcAft>
                <a:spcPts val="0"/>
              </a:spcAft>
              <a:buNone/>
            </a:pPr>
            <a:endParaRPr sz="2200"/>
          </a:p>
          <a:p>
            <a:pPr marL="0" lvl="0" indent="0" algn="l" rtl="0">
              <a:spcBef>
                <a:spcPts val="600"/>
              </a:spcBef>
              <a:spcAft>
                <a:spcPts val="0"/>
              </a:spcAft>
              <a:buNone/>
            </a:pPr>
            <a:endParaRPr/>
          </a:p>
        </p:txBody>
      </p:sp>
      <p:sp>
        <p:nvSpPr>
          <p:cNvPr id="227" name="Google Shape;227;p30"/>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12</a:t>
            </a:fld>
            <a:endParaRPr/>
          </a:p>
        </p:txBody>
      </p:sp>
      <p:pic>
        <p:nvPicPr>
          <p:cNvPr id="6" name="Picture 2">
            <a:extLst>
              <a:ext uri="{FF2B5EF4-FFF2-40B4-BE49-F238E27FC236}">
                <a16:creationId xmlns:a16="http://schemas.microsoft.com/office/drawing/2014/main" id="{AD8655D4-2F8B-D3F7-DF8E-D7DD687A4F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6752" y="4204724"/>
            <a:ext cx="455802" cy="45580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194D19F7-F574-35D1-3B75-320261C4105A}"/>
              </a:ext>
            </a:extLst>
          </p:cNvPr>
          <p:cNvSpPr txBox="1"/>
          <p:nvPr/>
        </p:nvSpPr>
        <p:spPr>
          <a:xfrm>
            <a:off x="2950676" y="3994222"/>
            <a:ext cx="1364025" cy="246221"/>
          </a:xfrm>
          <a:prstGeom prst="rect">
            <a:avLst/>
          </a:prstGeom>
          <a:noFill/>
        </p:spPr>
        <p:txBody>
          <a:bodyPr wrap="square" rtlCol="0">
            <a:spAutoFit/>
          </a:bodyPr>
          <a:lstStyle/>
          <a:p>
            <a:r>
              <a:rPr lang="en-GB" sz="1000" dirty="0"/>
              <a:t>P</a:t>
            </a:r>
            <a:r>
              <a:rPr lang="en-GB" sz="1000" baseline="-25000" dirty="0"/>
              <a:t>2</a:t>
            </a:r>
          </a:p>
        </p:txBody>
      </p:sp>
      <p:pic>
        <p:nvPicPr>
          <p:cNvPr id="8" name="Picture 2">
            <a:extLst>
              <a:ext uri="{FF2B5EF4-FFF2-40B4-BE49-F238E27FC236}">
                <a16:creationId xmlns:a16="http://schemas.microsoft.com/office/drawing/2014/main" id="{0C3D2118-65C4-6859-4F9E-A37F55B771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20765" y="2907126"/>
            <a:ext cx="455802" cy="45580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F4EDC5C2-EB14-B7DE-402E-71C55AD4F316}"/>
              </a:ext>
            </a:extLst>
          </p:cNvPr>
          <p:cNvSpPr txBox="1"/>
          <p:nvPr/>
        </p:nvSpPr>
        <p:spPr>
          <a:xfrm>
            <a:off x="5620765" y="2660905"/>
            <a:ext cx="1364025" cy="246221"/>
          </a:xfrm>
          <a:prstGeom prst="rect">
            <a:avLst/>
          </a:prstGeom>
          <a:noFill/>
        </p:spPr>
        <p:txBody>
          <a:bodyPr wrap="square" rtlCol="0">
            <a:spAutoFit/>
          </a:bodyPr>
          <a:lstStyle/>
          <a:p>
            <a:r>
              <a:rPr lang="en-GB" sz="1000" dirty="0"/>
              <a:t>P</a:t>
            </a:r>
            <a:r>
              <a:rPr lang="en-GB" sz="1000" baseline="-25000" dirty="0"/>
              <a:t>out</a:t>
            </a:r>
          </a:p>
        </p:txBody>
      </p:sp>
      <p:pic>
        <p:nvPicPr>
          <p:cNvPr id="10" name="Picture 4">
            <a:extLst>
              <a:ext uri="{FF2B5EF4-FFF2-40B4-BE49-F238E27FC236}">
                <a16:creationId xmlns:a16="http://schemas.microsoft.com/office/drawing/2014/main" id="{9C323141-5292-15CC-FD10-BC50F3F6F6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6752" y="1488582"/>
            <a:ext cx="425282" cy="37544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8B9DDEA0-5FFD-D2F4-A89E-B710F88CDE94}"/>
              </a:ext>
            </a:extLst>
          </p:cNvPr>
          <p:cNvSpPr txBox="1"/>
          <p:nvPr/>
        </p:nvSpPr>
        <p:spPr>
          <a:xfrm>
            <a:off x="2942991" y="1236247"/>
            <a:ext cx="1364025" cy="246221"/>
          </a:xfrm>
          <a:prstGeom prst="rect">
            <a:avLst/>
          </a:prstGeom>
          <a:noFill/>
        </p:spPr>
        <p:txBody>
          <a:bodyPr wrap="square" rtlCol="0">
            <a:spAutoFit/>
          </a:bodyPr>
          <a:lstStyle/>
          <a:p>
            <a:r>
              <a:rPr lang="en-GB" sz="1000" dirty="0"/>
              <a:t>P</a:t>
            </a:r>
            <a:r>
              <a:rPr lang="en-GB" sz="1000" baseline="-25000" dirty="0"/>
              <a:t>1</a:t>
            </a:r>
          </a:p>
        </p:txBody>
      </p:sp>
      <p:cxnSp>
        <p:nvCxnSpPr>
          <p:cNvPr id="13" name="Straight Arrow Connector 12">
            <a:extLst>
              <a:ext uri="{FF2B5EF4-FFF2-40B4-BE49-F238E27FC236}">
                <a16:creationId xmlns:a16="http://schemas.microsoft.com/office/drawing/2014/main" id="{6E0CE6EA-3E9A-2ACB-007B-678B52780479}"/>
              </a:ext>
            </a:extLst>
          </p:cNvPr>
          <p:cNvCxnSpPr/>
          <p:nvPr/>
        </p:nvCxnSpPr>
        <p:spPr>
          <a:xfrm>
            <a:off x="3396343" y="1605963"/>
            <a:ext cx="2140121" cy="1052713"/>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6E7BD8B-21DF-BBC3-1801-F74A92569B51}"/>
              </a:ext>
            </a:extLst>
          </p:cNvPr>
          <p:cNvCxnSpPr/>
          <p:nvPr/>
        </p:nvCxnSpPr>
        <p:spPr>
          <a:xfrm>
            <a:off x="3396343" y="1748981"/>
            <a:ext cx="2140121" cy="1052713"/>
          </a:xfrm>
          <a:prstGeom prst="straightConnector1">
            <a:avLst/>
          </a:prstGeom>
          <a:ln w="12700">
            <a:prstDash val="lgDashDot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3330E8D-48FA-1D43-A98D-5A472460E01B}"/>
              </a:ext>
            </a:extLst>
          </p:cNvPr>
          <p:cNvCxnSpPr/>
          <p:nvPr/>
        </p:nvCxnSpPr>
        <p:spPr>
          <a:xfrm>
            <a:off x="3396341" y="1480275"/>
            <a:ext cx="2140121" cy="1052713"/>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7D0ED2C-B228-6BD7-7DDA-49F0623198E9}"/>
              </a:ext>
            </a:extLst>
          </p:cNvPr>
          <p:cNvCxnSpPr/>
          <p:nvPr/>
        </p:nvCxnSpPr>
        <p:spPr>
          <a:xfrm>
            <a:off x="3396342" y="1900684"/>
            <a:ext cx="2140121" cy="1052713"/>
          </a:xfrm>
          <a:prstGeom prst="straightConnector1">
            <a:avLst/>
          </a:prstGeom>
          <a:ln w="12700">
            <a:prstDash val="lgDashDot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1443D494-50A5-7A27-A445-7A13A46193FF}"/>
              </a:ext>
            </a:extLst>
          </p:cNvPr>
          <p:cNvCxnSpPr>
            <a:cxnSpLocks/>
          </p:cNvCxnSpPr>
          <p:nvPr/>
        </p:nvCxnSpPr>
        <p:spPr>
          <a:xfrm flipV="1">
            <a:off x="3342550" y="3030461"/>
            <a:ext cx="2193908" cy="1123142"/>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EC566460-5DD9-3D2A-1A38-9901EBA38A15}"/>
              </a:ext>
            </a:extLst>
          </p:cNvPr>
          <p:cNvCxnSpPr/>
          <p:nvPr/>
        </p:nvCxnSpPr>
        <p:spPr>
          <a:xfrm flipV="1">
            <a:off x="3342552" y="3178323"/>
            <a:ext cx="2193908" cy="1123142"/>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A565145A-85B1-BFCA-FA5C-02A76EBF7A61}"/>
              </a:ext>
            </a:extLst>
          </p:cNvPr>
          <p:cNvCxnSpPr/>
          <p:nvPr/>
        </p:nvCxnSpPr>
        <p:spPr>
          <a:xfrm flipV="1">
            <a:off x="3342552" y="3346496"/>
            <a:ext cx="2193908" cy="1123142"/>
          </a:xfrm>
          <a:prstGeom prst="straightConnector1">
            <a:avLst/>
          </a:prstGeom>
          <a:ln w="12700">
            <a:prstDash val="lgDashDot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0515E7FB-543D-F874-564F-739B30F30A48}"/>
              </a:ext>
            </a:extLst>
          </p:cNvPr>
          <p:cNvCxnSpPr/>
          <p:nvPr/>
        </p:nvCxnSpPr>
        <p:spPr>
          <a:xfrm flipV="1">
            <a:off x="3342550" y="3550108"/>
            <a:ext cx="2193908" cy="1123142"/>
          </a:xfrm>
          <a:prstGeom prst="straightConnector1">
            <a:avLst/>
          </a:prstGeom>
          <a:ln w="12700">
            <a:prstDash val="lgDashDot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123722F3-7787-515E-54BF-12587AC646D5}"/>
              </a:ext>
            </a:extLst>
          </p:cNvPr>
          <p:cNvCxnSpPr/>
          <p:nvPr/>
        </p:nvCxnSpPr>
        <p:spPr>
          <a:xfrm>
            <a:off x="2618021" y="1993952"/>
            <a:ext cx="0" cy="2051637"/>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6005CE1D-55F5-3BEB-F781-913BC5DAD32A}"/>
              </a:ext>
            </a:extLst>
          </p:cNvPr>
          <p:cNvCxnSpPr/>
          <p:nvPr/>
        </p:nvCxnSpPr>
        <p:spPr>
          <a:xfrm>
            <a:off x="2748656" y="1993952"/>
            <a:ext cx="0" cy="2051637"/>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81E48C4B-4FA8-EBEC-8D75-3C5223229A1F}"/>
              </a:ext>
            </a:extLst>
          </p:cNvPr>
          <p:cNvCxnSpPr>
            <a:cxnSpLocks/>
          </p:cNvCxnSpPr>
          <p:nvPr/>
        </p:nvCxnSpPr>
        <p:spPr>
          <a:xfrm>
            <a:off x="2925195" y="3034887"/>
            <a:ext cx="0" cy="1011146"/>
          </a:xfrm>
          <a:prstGeom prst="straightConnector1">
            <a:avLst/>
          </a:prstGeom>
          <a:ln w="12700">
            <a:prstDash val="lgDashDotDot"/>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D40F7CBF-40B2-6592-30B4-AAE6B62AEBAD}"/>
              </a:ext>
            </a:extLst>
          </p:cNvPr>
          <p:cNvCxnSpPr>
            <a:cxnSpLocks/>
          </p:cNvCxnSpPr>
          <p:nvPr/>
        </p:nvCxnSpPr>
        <p:spPr>
          <a:xfrm>
            <a:off x="3079210" y="3034887"/>
            <a:ext cx="0" cy="1011146"/>
          </a:xfrm>
          <a:prstGeom prst="straightConnector1">
            <a:avLst/>
          </a:prstGeom>
          <a:ln w="12700">
            <a:prstDash val="lgDashDotDot"/>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4603C6DE-66E2-849E-F9C2-A31B721238CD}"/>
              </a:ext>
            </a:extLst>
          </p:cNvPr>
          <p:cNvCxnSpPr/>
          <p:nvPr/>
        </p:nvCxnSpPr>
        <p:spPr>
          <a:xfrm>
            <a:off x="6139543" y="1261700"/>
            <a:ext cx="42262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5EB3897A-BC28-874E-7D7E-CC43BE9CC823}"/>
              </a:ext>
            </a:extLst>
          </p:cNvPr>
          <p:cNvCxnSpPr/>
          <p:nvPr/>
        </p:nvCxnSpPr>
        <p:spPr>
          <a:xfrm>
            <a:off x="6147227" y="1488582"/>
            <a:ext cx="399570" cy="0"/>
          </a:xfrm>
          <a:prstGeom prst="straightConnector1">
            <a:avLst/>
          </a:prstGeom>
          <a:ln>
            <a:prstDash val="lgDashDotDot"/>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6CC2AD02-CDCD-6644-6C1F-AE65D11E3289}"/>
              </a:ext>
            </a:extLst>
          </p:cNvPr>
          <p:cNvSpPr txBox="1"/>
          <p:nvPr/>
        </p:nvSpPr>
        <p:spPr>
          <a:xfrm>
            <a:off x="6562165" y="1138588"/>
            <a:ext cx="1667435" cy="246221"/>
          </a:xfrm>
          <a:prstGeom prst="rect">
            <a:avLst/>
          </a:prstGeom>
          <a:noFill/>
        </p:spPr>
        <p:txBody>
          <a:bodyPr wrap="square" rtlCol="0">
            <a:spAutoFit/>
          </a:bodyPr>
          <a:lstStyle/>
          <a:p>
            <a:r>
              <a:rPr lang="en-GB" sz="1000" dirty="0"/>
              <a:t>Message over BC channel</a:t>
            </a:r>
            <a:endParaRPr lang="en-GB" sz="1000" baseline="-25000" dirty="0"/>
          </a:p>
        </p:txBody>
      </p:sp>
      <p:sp>
        <p:nvSpPr>
          <p:cNvPr id="32" name="TextBox 31">
            <a:extLst>
              <a:ext uri="{FF2B5EF4-FFF2-40B4-BE49-F238E27FC236}">
                <a16:creationId xmlns:a16="http://schemas.microsoft.com/office/drawing/2014/main" id="{138D3ABF-F1C3-3374-6F16-54C791AC1FBD}"/>
              </a:ext>
            </a:extLst>
          </p:cNvPr>
          <p:cNvSpPr txBox="1"/>
          <p:nvPr/>
        </p:nvSpPr>
        <p:spPr>
          <a:xfrm>
            <a:off x="6562164" y="1377195"/>
            <a:ext cx="1795686" cy="246221"/>
          </a:xfrm>
          <a:prstGeom prst="rect">
            <a:avLst/>
          </a:prstGeom>
          <a:noFill/>
        </p:spPr>
        <p:txBody>
          <a:bodyPr wrap="square" rtlCol="0">
            <a:spAutoFit/>
          </a:bodyPr>
          <a:lstStyle/>
          <a:p>
            <a:r>
              <a:rPr lang="en-GB" sz="1000" dirty="0"/>
              <a:t>Message over P2P channel</a:t>
            </a:r>
            <a:endParaRPr lang="en-GB" sz="1000" baseline="-25000" dirty="0"/>
          </a:p>
        </p:txBody>
      </p:sp>
      <p:cxnSp>
        <p:nvCxnSpPr>
          <p:cNvPr id="33" name="Straight Arrow Connector 32">
            <a:extLst>
              <a:ext uri="{FF2B5EF4-FFF2-40B4-BE49-F238E27FC236}">
                <a16:creationId xmlns:a16="http://schemas.microsoft.com/office/drawing/2014/main" id="{E7428F3B-9AA0-B28C-4A9A-A423824C38D3}"/>
              </a:ext>
            </a:extLst>
          </p:cNvPr>
          <p:cNvCxnSpPr>
            <a:cxnSpLocks/>
          </p:cNvCxnSpPr>
          <p:nvPr/>
        </p:nvCxnSpPr>
        <p:spPr>
          <a:xfrm>
            <a:off x="2925195" y="1993952"/>
            <a:ext cx="0" cy="963427"/>
          </a:xfrm>
          <a:prstGeom prst="straightConnector1">
            <a:avLst/>
          </a:prstGeom>
          <a:ln w="12700">
            <a:prstDash val="lgDashDot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11185661-FB42-5E2C-9946-BE4BB2C2CDB5}"/>
              </a:ext>
            </a:extLst>
          </p:cNvPr>
          <p:cNvCxnSpPr>
            <a:cxnSpLocks/>
          </p:cNvCxnSpPr>
          <p:nvPr/>
        </p:nvCxnSpPr>
        <p:spPr>
          <a:xfrm>
            <a:off x="3079210" y="1994396"/>
            <a:ext cx="0" cy="962983"/>
          </a:xfrm>
          <a:prstGeom prst="straightConnector1">
            <a:avLst/>
          </a:prstGeom>
          <a:ln w="12700">
            <a:prstDash val="lgDashDot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35" name="Google Shape;211;p28">
            <a:extLst>
              <a:ext uri="{FF2B5EF4-FFF2-40B4-BE49-F238E27FC236}">
                <a16:creationId xmlns:a16="http://schemas.microsoft.com/office/drawing/2014/main" id="{E8F70D3C-2B81-9AB7-83A4-EAD566AF230C}"/>
              </a:ext>
            </a:extLst>
          </p:cNvPr>
          <p:cNvPicPr preferRelativeResize="0"/>
          <p:nvPr/>
        </p:nvPicPr>
        <p:blipFill>
          <a:blip r:embed="rId5">
            <a:alphaModFix/>
          </a:blip>
          <a:stretch>
            <a:fillRect/>
          </a:stretch>
        </p:blipFill>
        <p:spPr>
          <a:xfrm>
            <a:off x="2845903" y="2703870"/>
            <a:ext cx="150585" cy="162844"/>
          </a:xfrm>
          <a:prstGeom prst="rect">
            <a:avLst/>
          </a:prstGeom>
          <a:noFill/>
          <a:ln>
            <a:noFill/>
          </a:ln>
        </p:spPr>
      </p:pic>
      <p:pic>
        <p:nvPicPr>
          <p:cNvPr id="36" name="Google Shape;211;p28">
            <a:extLst>
              <a:ext uri="{FF2B5EF4-FFF2-40B4-BE49-F238E27FC236}">
                <a16:creationId xmlns:a16="http://schemas.microsoft.com/office/drawing/2014/main" id="{C24108DC-8B5B-3B84-BE6C-DEE7AC21C4C7}"/>
              </a:ext>
            </a:extLst>
          </p:cNvPr>
          <p:cNvPicPr preferRelativeResize="0"/>
          <p:nvPr/>
        </p:nvPicPr>
        <p:blipFill>
          <a:blip r:embed="rId5">
            <a:alphaModFix/>
          </a:blip>
          <a:stretch>
            <a:fillRect/>
          </a:stretch>
        </p:blipFill>
        <p:spPr>
          <a:xfrm>
            <a:off x="3015374" y="2703870"/>
            <a:ext cx="150585" cy="162844"/>
          </a:xfrm>
          <a:prstGeom prst="rect">
            <a:avLst/>
          </a:prstGeom>
          <a:noFill/>
          <a:ln>
            <a:noFill/>
          </a:ln>
        </p:spPr>
      </p:pic>
      <p:sp>
        <p:nvSpPr>
          <p:cNvPr id="37" name="Speech Bubble: Oval 36">
            <a:extLst>
              <a:ext uri="{FF2B5EF4-FFF2-40B4-BE49-F238E27FC236}">
                <a16:creationId xmlns:a16="http://schemas.microsoft.com/office/drawing/2014/main" id="{4D50F92F-DFDA-2FF3-C5F5-C50A2D3EED83}"/>
              </a:ext>
            </a:extLst>
          </p:cNvPr>
          <p:cNvSpPr/>
          <p:nvPr/>
        </p:nvSpPr>
        <p:spPr>
          <a:xfrm>
            <a:off x="42041" y="927720"/>
            <a:ext cx="2354551" cy="996016"/>
          </a:xfrm>
          <a:prstGeom prst="wedgeEllipseCallout">
            <a:avLst>
              <a:gd name="adj1" fmla="val 65135"/>
              <a:gd name="adj2" fmla="val 355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do not receive any P2P message from P</a:t>
            </a:r>
            <a:r>
              <a:rPr lang="en-GB" baseline="-25000" dirty="0"/>
              <a:t>2</a:t>
            </a:r>
          </a:p>
        </p:txBody>
      </p:sp>
      <p:sp>
        <p:nvSpPr>
          <p:cNvPr id="38" name="Speech Bubble: Oval 37">
            <a:extLst>
              <a:ext uri="{FF2B5EF4-FFF2-40B4-BE49-F238E27FC236}">
                <a16:creationId xmlns:a16="http://schemas.microsoft.com/office/drawing/2014/main" id="{0A22642E-308B-CBB2-2048-C360B9562A10}"/>
              </a:ext>
            </a:extLst>
          </p:cNvPr>
          <p:cNvSpPr/>
          <p:nvPr/>
        </p:nvSpPr>
        <p:spPr>
          <a:xfrm>
            <a:off x="25375" y="3677234"/>
            <a:ext cx="2354551" cy="996016"/>
          </a:xfrm>
          <a:prstGeom prst="wedgeEllipseCallout">
            <a:avLst>
              <a:gd name="adj1" fmla="val 65135"/>
              <a:gd name="adj2" fmla="val 355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do not receive any P2P message from P</a:t>
            </a:r>
            <a:r>
              <a:rPr lang="en-GB" baseline="-25000" dirty="0"/>
              <a:t>1</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31"/>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p>
            <a:pPr lvl="0"/>
            <a:r>
              <a:rPr lang="en" sz="2400" dirty="0"/>
              <a:t>Step 1: Scenario 2</a:t>
            </a:r>
            <a:endParaRPr sz="2400" dirty="0"/>
          </a:p>
        </p:txBody>
      </p:sp>
      <p:sp>
        <p:nvSpPr>
          <p:cNvPr id="234" name="Google Shape;234;p31"/>
          <p:cNvSpPr txBox="1">
            <a:spLocks noGrp="1"/>
          </p:cNvSpPr>
          <p:nvPr>
            <p:ph type="body" idx="1"/>
          </p:nvPr>
        </p:nvSpPr>
        <p:spPr>
          <a:xfrm>
            <a:off x="786150" y="1261700"/>
            <a:ext cx="7571700" cy="3573600"/>
          </a:xfrm>
          <a:prstGeom prst="rect">
            <a:avLst/>
          </a:prstGeom>
        </p:spPr>
        <p:txBody>
          <a:bodyPr spcFirstLastPara="1" wrap="square" lIns="91425" tIns="91425" rIns="91425" bIns="91425" anchor="t" anchorCtr="0">
            <a:noAutofit/>
          </a:bodyPr>
          <a:lstStyle/>
          <a:p>
            <a:pPr marL="457200" lvl="0" indent="0" algn="l" rtl="0">
              <a:spcBef>
                <a:spcPts val="600"/>
              </a:spcBef>
              <a:spcAft>
                <a:spcPts val="0"/>
              </a:spcAft>
              <a:buNone/>
            </a:pPr>
            <a:endParaRPr sz="2200"/>
          </a:p>
          <a:p>
            <a:pPr marL="0" lvl="0" indent="0" algn="l" rtl="0">
              <a:spcBef>
                <a:spcPts val="600"/>
              </a:spcBef>
              <a:spcAft>
                <a:spcPts val="0"/>
              </a:spcAft>
              <a:buNone/>
            </a:pPr>
            <a:endParaRPr/>
          </a:p>
        </p:txBody>
      </p:sp>
      <p:sp>
        <p:nvSpPr>
          <p:cNvPr id="235" name="Google Shape;235;p31"/>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13</a:t>
            </a:fld>
            <a:endParaRPr/>
          </a:p>
        </p:txBody>
      </p:sp>
      <p:sp>
        <p:nvSpPr>
          <p:cNvPr id="7" name="TextBox 6">
            <a:extLst>
              <a:ext uri="{FF2B5EF4-FFF2-40B4-BE49-F238E27FC236}">
                <a16:creationId xmlns:a16="http://schemas.microsoft.com/office/drawing/2014/main" id="{4C9B1F15-3C28-1CC2-438C-7B7717E70CED}"/>
              </a:ext>
            </a:extLst>
          </p:cNvPr>
          <p:cNvSpPr txBox="1"/>
          <p:nvPr/>
        </p:nvSpPr>
        <p:spPr>
          <a:xfrm>
            <a:off x="5620765" y="2660905"/>
            <a:ext cx="1364025" cy="246221"/>
          </a:xfrm>
          <a:prstGeom prst="rect">
            <a:avLst/>
          </a:prstGeom>
          <a:noFill/>
        </p:spPr>
        <p:txBody>
          <a:bodyPr wrap="square" rtlCol="0">
            <a:spAutoFit/>
          </a:bodyPr>
          <a:lstStyle/>
          <a:p>
            <a:r>
              <a:rPr lang="en-GB" sz="1000" dirty="0"/>
              <a:t>P</a:t>
            </a:r>
            <a:r>
              <a:rPr lang="en-GB" sz="1000" baseline="-25000" dirty="0"/>
              <a:t>out</a:t>
            </a:r>
          </a:p>
        </p:txBody>
      </p:sp>
      <p:pic>
        <p:nvPicPr>
          <p:cNvPr id="23" name="Picture 2">
            <a:extLst>
              <a:ext uri="{FF2B5EF4-FFF2-40B4-BE49-F238E27FC236}">
                <a16:creationId xmlns:a16="http://schemas.microsoft.com/office/drawing/2014/main" id="{BAC97E85-BC4A-2CD6-5CA1-0F35952C67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6752" y="1462613"/>
            <a:ext cx="455802" cy="455802"/>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a:extLst>
              <a:ext uri="{FF2B5EF4-FFF2-40B4-BE49-F238E27FC236}">
                <a16:creationId xmlns:a16="http://schemas.microsoft.com/office/drawing/2014/main" id="{698B1287-0A74-B3A0-5D46-0F550056A907}"/>
              </a:ext>
            </a:extLst>
          </p:cNvPr>
          <p:cNvSpPr txBox="1"/>
          <p:nvPr/>
        </p:nvSpPr>
        <p:spPr>
          <a:xfrm>
            <a:off x="2950676" y="3994222"/>
            <a:ext cx="1364025" cy="246221"/>
          </a:xfrm>
          <a:prstGeom prst="rect">
            <a:avLst/>
          </a:prstGeom>
          <a:noFill/>
        </p:spPr>
        <p:txBody>
          <a:bodyPr wrap="square" rtlCol="0">
            <a:spAutoFit/>
          </a:bodyPr>
          <a:lstStyle/>
          <a:p>
            <a:r>
              <a:rPr lang="en-GB" sz="1000" dirty="0"/>
              <a:t>P</a:t>
            </a:r>
            <a:r>
              <a:rPr lang="en-GB" sz="1000" baseline="-25000" dirty="0"/>
              <a:t>2</a:t>
            </a:r>
          </a:p>
        </p:txBody>
      </p:sp>
      <p:pic>
        <p:nvPicPr>
          <p:cNvPr id="25" name="Picture 2">
            <a:extLst>
              <a:ext uri="{FF2B5EF4-FFF2-40B4-BE49-F238E27FC236}">
                <a16:creationId xmlns:a16="http://schemas.microsoft.com/office/drawing/2014/main" id="{A9EB346A-0167-BD60-C9CE-0CBF6AE9D6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20765" y="2907126"/>
            <a:ext cx="455802" cy="455802"/>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8C186746-E412-642E-B197-11E07AB7D5CC}"/>
              </a:ext>
            </a:extLst>
          </p:cNvPr>
          <p:cNvSpPr txBox="1"/>
          <p:nvPr/>
        </p:nvSpPr>
        <p:spPr>
          <a:xfrm>
            <a:off x="5620765" y="2660905"/>
            <a:ext cx="1364025" cy="246221"/>
          </a:xfrm>
          <a:prstGeom prst="rect">
            <a:avLst/>
          </a:prstGeom>
          <a:noFill/>
        </p:spPr>
        <p:txBody>
          <a:bodyPr wrap="square" rtlCol="0">
            <a:spAutoFit/>
          </a:bodyPr>
          <a:lstStyle/>
          <a:p>
            <a:r>
              <a:rPr lang="en-GB" sz="1000" dirty="0"/>
              <a:t>P</a:t>
            </a:r>
            <a:r>
              <a:rPr lang="en-GB" sz="1000" baseline="-25000" dirty="0"/>
              <a:t>out</a:t>
            </a:r>
          </a:p>
        </p:txBody>
      </p:sp>
      <p:pic>
        <p:nvPicPr>
          <p:cNvPr id="27" name="Picture 4">
            <a:extLst>
              <a:ext uri="{FF2B5EF4-FFF2-40B4-BE49-F238E27FC236}">
                <a16:creationId xmlns:a16="http://schemas.microsoft.com/office/drawing/2014/main" id="{6CF5D8EB-3C35-7190-C277-9011715DCF8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66429" y="4281916"/>
            <a:ext cx="425282" cy="375444"/>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a:extLst>
              <a:ext uri="{FF2B5EF4-FFF2-40B4-BE49-F238E27FC236}">
                <a16:creationId xmlns:a16="http://schemas.microsoft.com/office/drawing/2014/main" id="{86460CF3-906C-823E-B0A2-384CD5F564B5}"/>
              </a:ext>
            </a:extLst>
          </p:cNvPr>
          <p:cNvSpPr txBox="1"/>
          <p:nvPr/>
        </p:nvSpPr>
        <p:spPr>
          <a:xfrm>
            <a:off x="2942991" y="1236247"/>
            <a:ext cx="1364025" cy="246221"/>
          </a:xfrm>
          <a:prstGeom prst="rect">
            <a:avLst/>
          </a:prstGeom>
          <a:noFill/>
        </p:spPr>
        <p:txBody>
          <a:bodyPr wrap="square" rtlCol="0">
            <a:spAutoFit/>
          </a:bodyPr>
          <a:lstStyle/>
          <a:p>
            <a:r>
              <a:rPr lang="en-GB" sz="1000" dirty="0"/>
              <a:t>P</a:t>
            </a:r>
            <a:r>
              <a:rPr lang="en-GB" sz="1000" baseline="-25000" dirty="0"/>
              <a:t>1</a:t>
            </a:r>
          </a:p>
        </p:txBody>
      </p:sp>
      <p:cxnSp>
        <p:nvCxnSpPr>
          <p:cNvPr id="41" name="Straight Arrow Connector 40">
            <a:extLst>
              <a:ext uri="{FF2B5EF4-FFF2-40B4-BE49-F238E27FC236}">
                <a16:creationId xmlns:a16="http://schemas.microsoft.com/office/drawing/2014/main" id="{D2761308-C2B0-FF69-35CD-FE78E9C08D1E}"/>
              </a:ext>
            </a:extLst>
          </p:cNvPr>
          <p:cNvCxnSpPr/>
          <p:nvPr/>
        </p:nvCxnSpPr>
        <p:spPr>
          <a:xfrm>
            <a:off x="6139543" y="1261700"/>
            <a:ext cx="42262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7F37FCA-62B4-51E0-6EB5-227254D72479}"/>
              </a:ext>
            </a:extLst>
          </p:cNvPr>
          <p:cNvCxnSpPr/>
          <p:nvPr/>
        </p:nvCxnSpPr>
        <p:spPr>
          <a:xfrm>
            <a:off x="6147227" y="1488582"/>
            <a:ext cx="399570" cy="0"/>
          </a:xfrm>
          <a:prstGeom prst="straightConnector1">
            <a:avLst/>
          </a:prstGeom>
          <a:ln>
            <a:prstDash val="lgDashDotDot"/>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92B53292-8326-094A-39B3-97CEE180F5B7}"/>
              </a:ext>
            </a:extLst>
          </p:cNvPr>
          <p:cNvSpPr txBox="1"/>
          <p:nvPr/>
        </p:nvSpPr>
        <p:spPr>
          <a:xfrm>
            <a:off x="6562165" y="1138588"/>
            <a:ext cx="1667435" cy="246221"/>
          </a:xfrm>
          <a:prstGeom prst="rect">
            <a:avLst/>
          </a:prstGeom>
          <a:noFill/>
        </p:spPr>
        <p:txBody>
          <a:bodyPr wrap="square" rtlCol="0">
            <a:spAutoFit/>
          </a:bodyPr>
          <a:lstStyle/>
          <a:p>
            <a:r>
              <a:rPr lang="en-GB" sz="1000" dirty="0"/>
              <a:t>Message over BC channel</a:t>
            </a:r>
            <a:endParaRPr lang="en-GB" sz="1000" baseline="-25000" dirty="0"/>
          </a:p>
        </p:txBody>
      </p:sp>
      <p:sp>
        <p:nvSpPr>
          <p:cNvPr id="44" name="TextBox 43">
            <a:extLst>
              <a:ext uri="{FF2B5EF4-FFF2-40B4-BE49-F238E27FC236}">
                <a16:creationId xmlns:a16="http://schemas.microsoft.com/office/drawing/2014/main" id="{67261E04-7DDA-3823-6AAB-D8B9273ED061}"/>
              </a:ext>
            </a:extLst>
          </p:cNvPr>
          <p:cNvSpPr txBox="1"/>
          <p:nvPr/>
        </p:nvSpPr>
        <p:spPr>
          <a:xfrm>
            <a:off x="6562164" y="1377195"/>
            <a:ext cx="1795686" cy="246221"/>
          </a:xfrm>
          <a:prstGeom prst="rect">
            <a:avLst/>
          </a:prstGeom>
          <a:noFill/>
        </p:spPr>
        <p:txBody>
          <a:bodyPr wrap="square" rtlCol="0">
            <a:spAutoFit/>
          </a:bodyPr>
          <a:lstStyle/>
          <a:p>
            <a:r>
              <a:rPr lang="en-GB" sz="1000" dirty="0"/>
              <a:t>Message over P2P channel</a:t>
            </a:r>
            <a:endParaRPr lang="en-GB" sz="1000" baseline="-25000" dirty="0"/>
          </a:p>
        </p:txBody>
      </p:sp>
      <p:sp>
        <p:nvSpPr>
          <p:cNvPr id="51" name="Thought Bubble: Cloud 50">
            <a:extLst>
              <a:ext uri="{FF2B5EF4-FFF2-40B4-BE49-F238E27FC236}">
                <a16:creationId xmlns:a16="http://schemas.microsoft.com/office/drawing/2014/main" id="{5835B525-DF8A-813A-F766-47E15F5079CA}"/>
              </a:ext>
            </a:extLst>
          </p:cNvPr>
          <p:cNvSpPr/>
          <p:nvPr/>
        </p:nvSpPr>
        <p:spPr>
          <a:xfrm>
            <a:off x="6139543" y="1989970"/>
            <a:ext cx="2328108" cy="963427"/>
          </a:xfrm>
          <a:prstGeom prst="cloudCallout">
            <a:avLst>
              <a:gd name="adj1" fmla="val -50490"/>
              <a:gd name="adj2" fmla="val 521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What happened here? I am confused</a:t>
            </a:r>
          </a:p>
        </p:txBody>
      </p:sp>
      <p:sp>
        <p:nvSpPr>
          <p:cNvPr id="52" name="TextBox 51">
            <a:extLst>
              <a:ext uri="{FF2B5EF4-FFF2-40B4-BE49-F238E27FC236}">
                <a16:creationId xmlns:a16="http://schemas.microsoft.com/office/drawing/2014/main" id="{DE7FFC5E-70FA-90AD-F08A-59793F02D8D0}"/>
              </a:ext>
            </a:extLst>
          </p:cNvPr>
          <p:cNvSpPr txBox="1"/>
          <p:nvPr/>
        </p:nvSpPr>
        <p:spPr>
          <a:xfrm>
            <a:off x="6262487" y="3362928"/>
            <a:ext cx="2471554" cy="523220"/>
          </a:xfrm>
          <a:prstGeom prst="rect">
            <a:avLst/>
          </a:prstGeom>
          <a:noFill/>
        </p:spPr>
        <p:txBody>
          <a:bodyPr wrap="square" rtlCol="0">
            <a:spAutoFit/>
          </a:bodyPr>
          <a:lstStyle/>
          <a:p>
            <a:pPr marL="285750" indent="-285750">
              <a:buFont typeface="Arial" panose="020B0604020202020204" pitchFamily="34" charset="0"/>
              <a:buChar char="•"/>
            </a:pPr>
            <a:r>
              <a:rPr lang="en-GB" dirty="0"/>
              <a:t>Identical to P</a:t>
            </a:r>
            <a:r>
              <a:rPr lang="en-GB" baseline="-25000" dirty="0"/>
              <a:t>out</a:t>
            </a:r>
          </a:p>
          <a:p>
            <a:pPr marL="285750" indent="-285750">
              <a:buFont typeface="Arial" panose="020B0604020202020204" pitchFamily="34" charset="0"/>
              <a:buChar char="•"/>
            </a:pPr>
            <a:r>
              <a:rPr lang="en-GB" dirty="0"/>
              <a:t>P</a:t>
            </a:r>
            <a:r>
              <a:rPr lang="en-GB" baseline="-25000" dirty="0"/>
              <a:t>out</a:t>
            </a:r>
            <a:r>
              <a:rPr lang="en-GB" dirty="0"/>
              <a:t> must obtain output</a:t>
            </a:r>
          </a:p>
        </p:txBody>
      </p:sp>
      <p:cxnSp>
        <p:nvCxnSpPr>
          <p:cNvPr id="2" name="Straight Arrow Connector 1">
            <a:extLst>
              <a:ext uri="{FF2B5EF4-FFF2-40B4-BE49-F238E27FC236}">
                <a16:creationId xmlns:a16="http://schemas.microsoft.com/office/drawing/2014/main" id="{E8D1C223-56CB-D03D-50D2-EB8204553324}"/>
              </a:ext>
            </a:extLst>
          </p:cNvPr>
          <p:cNvCxnSpPr/>
          <p:nvPr/>
        </p:nvCxnSpPr>
        <p:spPr>
          <a:xfrm>
            <a:off x="3396343" y="1605963"/>
            <a:ext cx="2140121" cy="1052713"/>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 name="Straight Arrow Connector 2">
            <a:extLst>
              <a:ext uri="{FF2B5EF4-FFF2-40B4-BE49-F238E27FC236}">
                <a16:creationId xmlns:a16="http://schemas.microsoft.com/office/drawing/2014/main" id="{779E156A-97F1-E20C-060F-3D730C92A38E}"/>
              </a:ext>
            </a:extLst>
          </p:cNvPr>
          <p:cNvCxnSpPr/>
          <p:nvPr/>
        </p:nvCxnSpPr>
        <p:spPr>
          <a:xfrm>
            <a:off x="3396343" y="1748981"/>
            <a:ext cx="2140121" cy="1052713"/>
          </a:xfrm>
          <a:prstGeom prst="straightConnector1">
            <a:avLst/>
          </a:prstGeom>
          <a:ln w="12700">
            <a:prstDash val="lgDashDot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5B5443E9-268F-9ECE-80A8-97BECA5E5148}"/>
              </a:ext>
            </a:extLst>
          </p:cNvPr>
          <p:cNvCxnSpPr/>
          <p:nvPr/>
        </p:nvCxnSpPr>
        <p:spPr>
          <a:xfrm>
            <a:off x="3396341" y="1480275"/>
            <a:ext cx="2140121" cy="1052713"/>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A8063E6F-B0F7-795A-8A83-08D018F25B6C}"/>
              </a:ext>
            </a:extLst>
          </p:cNvPr>
          <p:cNvCxnSpPr/>
          <p:nvPr/>
        </p:nvCxnSpPr>
        <p:spPr>
          <a:xfrm>
            <a:off x="3396342" y="1900684"/>
            <a:ext cx="2140121" cy="1052713"/>
          </a:xfrm>
          <a:prstGeom prst="straightConnector1">
            <a:avLst/>
          </a:prstGeom>
          <a:ln w="12700">
            <a:prstDash val="lgDashDot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1AA5D1C4-ECA4-469A-CCA7-37ECE5A7059A}"/>
              </a:ext>
            </a:extLst>
          </p:cNvPr>
          <p:cNvCxnSpPr>
            <a:cxnSpLocks/>
          </p:cNvCxnSpPr>
          <p:nvPr/>
        </p:nvCxnSpPr>
        <p:spPr>
          <a:xfrm flipV="1">
            <a:off x="3342550" y="3030461"/>
            <a:ext cx="2193908" cy="1123142"/>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5F8DDB49-6C83-7D51-CD2F-E6C66B86D923}"/>
              </a:ext>
            </a:extLst>
          </p:cNvPr>
          <p:cNvCxnSpPr/>
          <p:nvPr/>
        </p:nvCxnSpPr>
        <p:spPr>
          <a:xfrm flipV="1">
            <a:off x="3342552" y="3178323"/>
            <a:ext cx="2193908" cy="1123142"/>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C022F6D2-EA16-707E-0581-BE4C278715F0}"/>
              </a:ext>
            </a:extLst>
          </p:cNvPr>
          <p:cNvCxnSpPr/>
          <p:nvPr/>
        </p:nvCxnSpPr>
        <p:spPr>
          <a:xfrm flipV="1">
            <a:off x="3342552" y="3346496"/>
            <a:ext cx="2193908" cy="1123142"/>
          </a:xfrm>
          <a:prstGeom prst="straightConnector1">
            <a:avLst/>
          </a:prstGeom>
          <a:ln w="12700">
            <a:prstDash val="lgDashDot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951479E-1DE7-A4E9-D9D0-B6F32C6488B0}"/>
              </a:ext>
            </a:extLst>
          </p:cNvPr>
          <p:cNvCxnSpPr/>
          <p:nvPr/>
        </p:nvCxnSpPr>
        <p:spPr>
          <a:xfrm flipV="1">
            <a:off x="3342550" y="3550108"/>
            <a:ext cx="2193908" cy="1123142"/>
          </a:xfrm>
          <a:prstGeom prst="straightConnector1">
            <a:avLst/>
          </a:prstGeom>
          <a:ln w="12700">
            <a:prstDash val="lgDashDot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BCF813E3-E790-8DD6-EAE9-8AA415722C2B}"/>
              </a:ext>
            </a:extLst>
          </p:cNvPr>
          <p:cNvCxnSpPr/>
          <p:nvPr/>
        </p:nvCxnSpPr>
        <p:spPr>
          <a:xfrm>
            <a:off x="2618021" y="1993952"/>
            <a:ext cx="0" cy="2051637"/>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E70A5AE9-3A18-648A-7BAB-DE56BFE08115}"/>
              </a:ext>
            </a:extLst>
          </p:cNvPr>
          <p:cNvCxnSpPr/>
          <p:nvPr/>
        </p:nvCxnSpPr>
        <p:spPr>
          <a:xfrm>
            <a:off x="2748656" y="1993952"/>
            <a:ext cx="0" cy="2051637"/>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4621D052-7DA0-5C4F-315B-383AAA16CC3B}"/>
              </a:ext>
            </a:extLst>
          </p:cNvPr>
          <p:cNvCxnSpPr>
            <a:cxnSpLocks/>
          </p:cNvCxnSpPr>
          <p:nvPr/>
        </p:nvCxnSpPr>
        <p:spPr>
          <a:xfrm>
            <a:off x="2925195" y="3034887"/>
            <a:ext cx="0" cy="1011146"/>
          </a:xfrm>
          <a:prstGeom prst="straightConnector1">
            <a:avLst/>
          </a:prstGeom>
          <a:ln w="12700">
            <a:prstDash val="lgDashDotDot"/>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1A19B006-6FCD-4820-C377-C001DBB11ADB}"/>
              </a:ext>
            </a:extLst>
          </p:cNvPr>
          <p:cNvCxnSpPr>
            <a:cxnSpLocks/>
          </p:cNvCxnSpPr>
          <p:nvPr/>
        </p:nvCxnSpPr>
        <p:spPr>
          <a:xfrm>
            <a:off x="3079210" y="3034887"/>
            <a:ext cx="0" cy="1011146"/>
          </a:xfrm>
          <a:prstGeom prst="straightConnector1">
            <a:avLst/>
          </a:prstGeom>
          <a:ln w="12700">
            <a:prstDash val="lgDashDotDot"/>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01B1D4A-362F-DE62-1051-A3BD2BA4B8D9}"/>
              </a:ext>
            </a:extLst>
          </p:cNvPr>
          <p:cNvCxnSpPr>
            <a:cxnSpLocks/>
          </p:cNvCxnSpPr>
          <p:nvPr/>
        </p:nvCxnSpPr>
        <p:spPr>
          <a:xfrm>
            <a:off x="2925195" y="1993952"/>
            <a:ext cx="0" cy="963427"/>
          </a:xfrm>
          <a:prstGeom prst="straightConnector1">
            <a:avLst/>
          </a:prstGeom>
          <a:ln w="12700">
            <a:prstDash val="lgDashDot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49370B5-B991-DFE6-89FA-1ADA41F3CCDD}"/>
              </a:ext>
            </a:extLst>
          </p:cNvPr>
          <p:cNvCxnSpPr>
            <a:cxnSpLocks/>
          </p:cNvCxnSpPr>
          <p:nvPr/>
        </p:nvCxnSpPr>
        <p:spPr>
          <a:xfrm>
            <a:off x="3079210" y="1994396"/>
            <a:ext cx="0" cy="962983"/>
          </a:xfrm>
          <a:prstGeom prst="straightConnector1">
            <a:avLst/>
          </a:prstGeom>
          <a:ln w="12700">
            <a:prstDash val="lgDashDot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17" name="Google Shape;211;p28">
            <a:extLst>
              <a:ext uri="{FF2B5EF4-FFF2-40B4-BE49-F238E27FC236}">
                <a16:creationId xmlns:a16="http://schemas.microsoft.com/office/drawing/2014/main" id="{DD463450-9911-2177-61F7-9E4377B2E156}"/>
              </a:ext>
            </a:extLst>
          </p:cNvPr>
          <p:cNvPicPr preferRelativeResize="0"/>
          <p:nvPr/>
        </p:nvPicPr>
        <p:blipFill>
          <a:blip r:embed="rId5">
            <a:alphaModFix/>
          </a:blip>
          <a:stretch>
            <a:fillRect/>
          </a:stretch>
        </p:blipFill>
        <p:spPr>
          <a:xfrm>
            <a:off x="2853332" y="3231535"/>
            <a:ext cx="150585" cy="162844"/>
          </a:xfrm>
          <a:prstGeom prst="rect">
            <a:avLst/>
          </a:prstGeom>
          <a:noFill/>
          <a:ln>
            <a:noFill/>
          </a:ln>
        </p:spPr>
      </p:pic>
      <p:pic>
        <p:nvPicPr>
          <p:cNvPr id="18" name="Google Shape;211;p28">
            <a:extLst>
              <a:ext uri="{FF2B5EF4-FFF2-40B4-BE49-F238E27FC236}">
                <a16:creationId xmlns:a16="http://schemas.microsoft.com/office/drawing/2014/main" id="{D03DBF9F-288A-ABE6-0503-3F25A3A3F9E3}"/>
              </a:ext>
            </a:extLst>
          </p:cNvPr>
          <p:cNvPicPr preferRelativeResize="0"/>
          <p:nvPr/>
        </p:nvPicPr>
        <p:blipFill>
          <a:blip r:embed="rId5">
            <a:alphaModFix/>
          </a:blip>
          <a:stretch>
            <a:fillRect/>
          </a:stretch>
        </p:blipFill>
        <p:spPr>
          <a:xfrm>
            <a:off x="3008383" y="3225086"/>
            <a:ext cx="150585" cy="162844"/>
          </a:xfrm>
          <a:prstGeom prst="rect">
            <a:avLst/>
          </a:prstGeom>
          <a:noFill/>
          <a:ln>
            <a:noFill/>
          </a:ln>
        </p:spPr>
      </p:pic>
      <p:sp>
        <p:nvSpPr>
          <p:cNvPr id="19" name="Speech Bubble: Oval 18">
            <a:extLst>
              <a:ext uri="{FF2B5EF4-FFF2-40B4-BE49-F238E27FC236}">
                <a16:creationId xmlns:a16="http://schemas.microsoft.com/office/drawing/2014/main" id="{B4A64BDE-E4E2-150F-B3D8-3A4B271B827E}"/>
              </a:ext>
            </a:extLst>
          </p:cNvPr>
          <p:cNvSpPr/>
          <p:nvPr/>
        </p:nvSpPr>
        <p:spPr>
          <a:xfrm>
            <a:off x="42041" y="927720"/>
            <a:ext cx="2354551" cy="996016"/>
          </a:xfrm>
          <a:prstGeom prst="wedgeEllipseCallout">
            <a:avLst>
              <a:gd name="adj1" fmla="val 65135"/>
              <a:gd name="adj2" fmla="val 355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do not receive any P2P message from P</a:t>
            </a:r>
            <a:r>
              <a:rPr lang="en-GB" baseline="-25000" dirty="0"/>
              <a:t>2</a:t>
            </a:r>
          </a:p>
        </p:txBody>
      </p:sp>
      <p:sp>
        <p:nvSpPr>
          <p:cNvPr id="20" name="Speech Bubble: Oval 19">
            <a:extLst>
              <a:ext uri="{FF2B5EF4-FFF2-40B4-BE49-F238E27FC236}">
                <a16:creationId xmlns:a16="http://schemas.microsoft.com/office/drawing/2014/main" id="{9C5646A1-5B27-CA94-589D-25139F74620C}"/>
              </a:ext>
            </a:extLst>
          </p:cNvPr>
          <p:cNvSpPr/>
          <p:nvPr/>
        </p:nvSpPr>
        <p:spPr>
          <a:xfrm>
            <a:off x="25375" y="3677234"/>
            <a:ext cx="2354551" cy="996016"/>
          </a:xfrm>
          <a:prstGeom prst="wedgeEllipseCallout">
            <a:avLst>
              <a:gd name="adj1" fmla="val 65135"/>
              <a:gd name="adj2" fmla="val 355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do not receive any P2P message from P</a:t>
            </a:r>
            <a:r>
              <a:rPr lang="en-GB" baseline="-25000" dirty="0"/>
              <a:t>1</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p:bldP spid="19" grpId="0" animBg="1"/>
      <p:bldP spid="2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29"/>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dirty="0"/>
              <a:t>SIA impossibility proof sketch</a:t>
            </a:r>
            <a:endParaRPr sz="2400" baseline="30000" dirty="0"/>
          </a:p>
        </p:txBody>
      </p:sp>
      <p:sp>
        <p:nvSpPr>
          <p:cNvPr id="219" name="Google Shape;219;p29"/>
          <p:cNvSpPr txBox="1">
            <a:spLocks noGrp="1"/>
          </p:cNvSpPr>
          <p:nvPr>
            <p:ph type="body" idx="1"/>
          </p:nvPr>
        </p:nvSpPr>
        <p:spPr>
          <a:xfrm>
            <a:off x="786150" y="1261700"/>
            <a:ext cx="7571700" cy="3573600"/>
          </a:xfrm>
          <a:prstGeom prst="rect">
            <a:avLst/>
          </a:prstGeom>
        </p:spPr>
        <p:txBody>
          <a:bodyPr spcFirstLastPara="1" wrap="square" lIns="91425" tIns="91425" rIns="91425" bIns="91425" anchor="t" anchorCtr="0">
            <a:noAutofit/>
          </a:bodyPr>
          <a:lstStyle/>
          <a:p>
            <a:pPr marL="457200" lvl="0" indent="-368300" algn="l" rtl="0">
              <a:spcBef>
                <a:spcPts val="600"/>
              </a:spcBef>
              <a:spcAft>
                <a:spcPts val="0"/>
              </a:spcAft>
              <a:buSzPts val="2200"/>
              <a:buChar char="◎"/>
            </a:pPr>
            <a:r>
              <a:rPr lang="en-GB" sz="2200" dirty="0">
                <a:solidFill>
                  <a:schemeClr val="bg1">
                    <a:lumMod val="75000"/>
                  </a:schemeClr>
                </a:solidFill>
              </a:rPr>
              <a:t>Step 1 </a:t>
            </a:r>
            <a:endParaRPr sz="2200" dirty="0">
              <a:solidFill>
                <a:schemeClr val="bg1">
                  <a:lumMod val="75000"/>
                </a:schemeClr>
              </a:solidFill>
            </a:endParaRPr>
          </a:p>
          <a:p>
            <a:pPr lvl="1" indent="-368300">
              <a:buSzPts val="2200"/>
            </a:pPr>
            <a:r>
              <a:rPr lang="en" sz="2200" dirty="0">
                <a:solidFill>
                  <a:schemeClr val="bg1">
                    <a:lumMod val="75000"/>
                  </a:schemeClr>
                </a:solidFill>
              </a:rPr>
              <a:t>Prove that existing attacking scenarios s.t. </a:t>
            </a:r>
            <a:r>
              <a:rPr lang="en-GB" sz="2400" dirty="0">
                <a:solidFill>
                  <a:schemeClr val="bg1">
                    <a:lumMod val="75000"/>
                  </a:schemeClr>
                </a:solidFill>
              </a:rPr>
              <a:t>P</a:t>
            </a:r>
            <a:r>
              <a:rPr lang="en-GB" sz="2400" baseline="-25000" dirty="0">
                <a:solidFill>
                  <a:schemeClr val="bg1">
                    <a:lumMod val="75000"/>
                  </a:schemeClr>
                </a:solidFill>
              </a:rPr>
              <a:t>out</a:t>
            </a:r>
            <a:r>
              <a:rPr lang="en-GB" sz="2400" dirty="0">
                <a:solidFill>
                  <a:schemeClr val="bg1">
                    <a:lumMod val="75000"/>
                  </a:schemeClr>
                </a:solidFill>
              </a:rPr>
              <a:t> must obtain output</a:t>
            </a:r>
            <a:endParaRPr lang="en-GB" sz="2400" baseline="-25000" dirty="0">
              <a:solidFill>
                <a:schemeClr val="bg1">
                  <a:lumMod val="75000"/>
                </a:schemeClr>
              </a:solidFill>
            </a:endParaRPr>
          </a:p>
          <a:p>
            <a:pPr indent="-368300">
              <a:buSzPts val="2200"/>
            </a:pPr>
            <a:r>
              <a:rPr lang="en" sz="2200" dirty="0"/>
              <a:t>Step 2</a:t>
            </a:r>
          </a:p>
          <a:p>
            <a:pPr lvl="1" indent="-368300">
              <a:buSzPts val="2200"/>
            </a:pPr>
            <a:r>
              <a:rPr lang="en" sz="2200" dirty="0"/>
              <a:t>Use attacking scenario to create new SA secure protocol </a:t>
            </a:r>
            <a:r>
              <a:rPr lang="el-GR" sz="2200" dirty="0"/>
              <a:t>Π</a:t>
            </a:r>
            <a:r>
              <a:rPr lang="en-GB" sz="2200" baseline="30000" dirty="0"/>
              <a:t>New</a:t>
            </a:r>
            <a:endParaRPr lang="en" sz="2200" baseline="30000" dirty="0"/>
          </a:p>
          <a:p>
            <a:pPr indent="-368300">
              <a:buSzPts val="2200"/>
            </a:pPr>
            <a:r>
              <a:rPr lang="en" sz="2200" dirty="0">
                <a:solidFill>
                  <a:schemeClr val="bg1">
                    <a:lumMod val="75000"/>
                  </a:schemeClr>
                </a:solidFill>
              </a:rPr>
              <a:t>Step 3</a:t>
            </a:r>
          </a:p>
          <a:p>
            <a:pPr lvl="1" indent="-368300">
              <a:buSzPts val="2200"/>
            </a:pPr>
            <a:r>
              <a:rPr lang="en" sz="2200" dirty="0">
                <a:solidFill>
                  <a:schemeClr val="bg1">
                    <a:lumMod val="75000"/>
                  </a:schemeClr>
                </a:solidFill>
              </a:rPr>
              <a:t>Create new adversary that break SA security of </a:t>
            </a:r>
            <a:r>
              <a:rPr lang="el-GR" sz="2200" dirty="0">
                <a:solidFill>
                  <a:schemeClr val="bg1">
                    <a:lumMod val="75000"/>
                  </a:schemeClr>
                </a:solidFill>
              </a:rPr>
              <a:t>Π</a:t>
            </a:r>
            <a:r>
              <a:rPr lang="en-GB" sz="2200" baseline="30000" dirty="0">
                <a:solidFill>
                  <a:schemeClr val="bg1">
                    <a:lumMod val="75000"/>
                  </a:schemeClr>
                </a:solidFill>
              </a:rPr>
              <a:t>New</a:t>
            </a:r>
            <a:endParaRPr lang="en" sz="2200" dirty="0">
              <a:solidFill>
                <a:schemeClr val="bg1">
                  <a:lumMod val="75000"/>
                </a:schemeClr>
              </a:solidFill>
            </a:endParaRPr>
          </a:p>
          <a:p>
            <a:pPr lvl="1" indent="-368300">
              <a:buSzPts val="2200"/>
            </a:pPr>
            <a:endParaRPr lang="en" sz="2200" dirty="0"/>
          </a:p>
        </p:txBody>
      </p:sp>
      <p:sp>
        <p:nvSpPr>
          <p:cNvPr id="220" name="Google Shape;220;p29"/>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14</a:t>
            </a:fld>
            <a:endParaRPr/>
          </a:p>
        </p:txBody>
      </p:sp>
    </p:spTree>
    <p:extLst>
      <p:ext uri="{BB962C8B-B14F-4D97-AF65-F5344CB8AC3E}">
        <p14:creationId xmlns:p14="http://schemas.microsoft.com/office/powerpoint/2010/main" val="2015395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32"/>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dirty="0"/>
              <a:t>New protocol Π</a:t>
            </a:r>
            <a:r>
              <a:rPr lang="en" sz="2400" baseline="30000" dirty="0"/>
              <a:t>New</a:t>
            </a:r>
            <a:r>
              <a:rPr lang="en" sz="2400" dirty="0"/>
              <a:t> with only SA security</a:t>
            </a:r>
            <a:endParaRPr sz="2400" dirty="0"/>
          </a:p>
        </p:txBody>
      </p:sp>
      <p:sp>
        <p:nvSpPr>
          <p:cNvPr id="242" name="Google Shape;242;p32"/>
          <p:cNvSpPr txBox="1">
            <a:spLocks noGrp="1"/>
          </p:cNvSpPr>
          <p:nvPr>
            <p:ph type="body" idx="1"/>
          </p:nvPr>
        </p:nvSpPr>
        <p:spPr>
          <a:xfrm>
            <a:off x="786150" y="1261700"/>
            <a:ext cx="7571700" cy="3573600"/>
          </a:xfrm>
          <a:prstGeom prst="rect">
            <a:avLst/>
          </a:prstGeom>
        </p:spPr>
        <p:txBody>
          <a:bodyPr spcFirstLastPara="1" wrap="square" lIns="91425" tIns="91425" rIns="91425" bIns="91425" anchor="t" anchorCtr="0">
            <a:noAutofit/>
          </a:bodyPr>
          <a:lstStyle/>
          <a:p>
            <a:pPr marL="457200" lvl="0" indent="0" algn="l" rtl="0">
              <a:spcBef>
                <a:spcPts val="600"/>
              </a:spcBef>
              <a:spcAft>
                <a:spcPts val="0"/>
              </a:spcAft>
              <a:buNone/>
            </a:pPr>
            <a:endParaRPr sz="2200" dirty="0"/>
          </a:p>
          <a:p>
            <a:pPr marL="0" lvl="0" indent="0" algn="l" rtl="0">
              <a:spcBef>
                <a:spcPts val="600"/>
              </a:spcBef>
              <a:spcAft>
                <a:spcPts val="0"/>
              </a:spcAft>
              <a:buNone/>
            </a:pPr>
            <a:endParaRPr dirty="0"/>
          </a:p>
        </p:txBody>
      </p:sp>
      <p:sp>
        <p:nvSpPr>
          <p:cNvPr id="243" name="Google Shape;243;p32"/>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15</a:t>
            </a:fld>
            <a:endParaRPr/>
          </a:p>
        </p:txBody>
      </p:sp>
      <p:pic>
        <p:nvPicPr>
          <p:cNvPr id="4" name="Picture 2">
            <a:extLst>
              <a:ext uri="{FF2B5EF4-FFF2-40B4-BE49-F238E27FC236}">
                <a16:creationId xmlns:a16="http://schemas.microsoft.com/office/drawing/2014/main" id="{A28D9B37-ED22-87E1-1E54-3518F72E22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6752" y="4204724"/>
            <a:ext cx="455802" cy="45580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0C9C1A79-42BF-648C-32A8-FEF56CF03445}"/>
              </a:ext>
            </a:extLst>
          </p:cNvPr>
          <p:cNvSpPr txBox="1"/>
          <p:nvPr/>
        </p:nvSpPr>
        <p:spPr>
          <a:xfrm>
            <a:off x="2950676" y="3994222"/>
            <a:ext cx="1364025" cy="246221"/>
          </a:xfrm>
          <a:prstGeom prst="rect">
            <a:avLst/>
          </a:prstGeom>
          <a:noFill/>
        </p:spPr>
        <p:txBody>
          <a:bodyPr wrap="square" rtlCol="0">
            <a:spAutoFit/>
          </a:bodyPr>
          <a:lstStyle/>
          <a:p>
            <a:r>
              <a:rPr lang="en-GB" sz="1000" dirty="0"/>
              <a:t>P</a:t>
            </a:r>
            <a:r>
              <a:rPr lang="en-GB" sz="1000" baseline="-25000" dirty="0"/>
              <a:t>2</a:t>
            </a:r>
            <a:r>
              <a:rPr lang="en-GB" sz="1000" baseline="30000" dirty="0"/>
              <a:t>New</a:t>
            </a:r>
            <a:endParaRPr lang="en-GB" sz="1000" baseline="-25000" dirty="0"/>
          </a:p>
        </p:txBody>
      </p:sp>
      <p:pic>
        <p:nvPicPr>
          <p:cNvPr id="6" name="Picture 2">
            <a:extLst>
              <a:ext uri="{FF2B5EF4-FFF2-40B4-BE49-F238E27FC236}">
                <a16:creationId xmlns:a16="http://schemas.microsoft.com/office/drawing/2014/main" id="{C4FA8D63-E7FE-9B55-E6EF-F699719BE4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20765" y="2907126"/>
            <a:ext cx="455802" cy="45580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4D7C36FE-CD44-E9F7-AEB6-78A477905BA2}"/>
              </a:ext>
            </a:extLst>
          </p:cNvPr>
          <p:cNvSpPr txBox="1"/>
          <p:nvPr/>
        </p:nvSpPr>
        <p:spPr>
          <a:xfrm>
            <a:off x="5620765" y="2660905"/>
            <a:ext cx="1364025" cy="246221"/>
          </a:xfrm>
          <a:prstGeom prst="rect">
            <a:avLst/>
          </a:prstGeom>
          <a:noFill/>
        </p:spPr>
        <p:txBody>
          <a:bodyPr wrap="square" rtlCol="0">
            <a:spAutoFit/>
          </a:bodyPr>
          <a:lstStyle/>
          <a:p>
            <a:r>
              <a:rPr lang="en-GB" sz="1000" dirty="0" err="1"/>
              <a:t>P</a:t>
            </a:r>
            <a:r>
              <a:rPr lang="en-GB" sz="1000" baseline="-25000" dirty="0" err="1"/>
              <a:t>out</a:t>
            </a:r>
            <a:r>
              <a:rPr lang="en-GB" sz="1000" baseline="30000" dirty="0" err="1"/>
              <a:t>New</a:t>
            </a:r>
            <a:endParaRPr lang="en-GB" sz="1000" baseline="-25000" dirty="0"/>
          </a:p>
        </p:txBody>
      </p:sp>
      <p:pic>
        <p:nvPicPr>
          <p:cNvPr id="8" name="Picture 4">
            <a:extLst>
              <a:ext uri="{FF2B5EF4-FFF2-40B4-BE49-F238E27FC236}">
                <a16:creationId xmlns:a16="http://schemas.microsoft.com/office/drawing/2014/main" id="{5F4A7A0A-765B-C371-2002-F6711EBB337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47879" y="1525240"/>
            <a:ext cx="425282" cy="375444"/>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DFFBAECA-4768-8524-B03A-1721283D80E3}"/>
              </a:ext>
            </a:extLst>
          </p:cNvPr>
          <p:cNvSpPr txBox="1"/>
          <p:nvPr/>
        </p:nvSpPr>
        <p:spPr>
          <a:xfrm>
            <a:off x="2942992" y="1236247"/>
            <a:ext cx="545560" cy="246221"/>
          </a:xfrm>
          <a:prstGeom prst="rect">
            <a:avLst/>
          </a:prstGeom>
          <a:noFill/>
        </p:spPr>
        <p:txBody>
          <a:bodyPr wrap="square" rtlCol="0">
            <a:spAutoFit/>
          </a:bodyPr>
          <a:lstStyle/>
          <a:p>
            <a:r>
              <a:rPr lang="en-GB" sz="1000" dirty="0"/>
              <a:t>P</a:t>
            </a:r>
            <a:r>
              <a:rPr lang="en-GB" sz="1000" baseline="-25000" dirty="0"/>
              <a:t>1</a:t>
            </a:r>
            <a:r>
              <a:rPr lang="en-GB" sz="1000" baseline="30000" dirty="0"/>
              <a:t>New</a:t>
            </a:r>
          </a:p>
        </p:txBody>
      </p:sp>
      <p:cxnSp>
        <p:nvCxnSpPr>
          <p:cNvPr id="10" name="Straight Arrow Connector 9">
            <a:extLst>
              <a:ext uri="{FF2B5EF4-FFF2-40B4-BE49-F238E27FC236}">
                <a16:creationId xmlns:a16="http://schemas.microsoft.com/office/drawing/2014/main" id="{33B7EFED-8868-4D37-F069-D9B65398ED72}"/>
              </a:ext>
            </a:extLst>
          </p:cNvPr>
          <p:cNvCxnSpPr/>
          <p:nvPr/>
        </p:nvCxnSpPr>
        <p:spPr>
          <a:xfrm>
            <a:off x="3396343" y="1605963"/>
            <a:ext cx="2140121" cy="1052713"/>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B1808AC4-38C3-E8A0-AA94-94B96599C057}"/>
              </a:ext>
            </a:extLst>
          </p:cNvPr>
          <p:cNvCxnSpPr/>
          <p:nvPr/>
        </p:nvCxnSpPr>
        <p:spPr>
          <a:xfrm>
            <a:off x="3396343" y="1748981"/>
            <a:ext cx="2140121" cy="1052713"/>
          </a:xfrm>
          <a:prstGeom prst="straightConnector1">
            <a:avLst/>
          </a:prstGeom>
          <a:ln w="12700">
            <a:prstDash val="lgDashDot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ED5F3DBB-3784-762B-3E62-9DF3554B2D15}"/>
              </a:ext>
            </a:extLst>
          </p:cNvPr>
          <p:cNvCxnSpPr/>
          <p:nvPr/>
        </p:nvCxnSpPr>
        <p:spPr>
          <a:xfrm>
            <a:off x="3396341" y="1480275"/>
            <a:ext cx="2140121" cy="1052713"/>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9E54E77-00BE-836C-88A3-BDD273C25E90}"/>
              </a:ext>
            </a:extLst>
          </p:cNvPr>
          <p:cNvCxnSpPr>
            <a:cxnSpLocks/>
          </p:cNvCxnSpPr>
          <p:nvPr/>
        </p:nvCxnSpPr>
        <p:spPr>
          <a:xfrm flipV="1">
            <a:off x="3342550" y="3030461"/>
            <a:ext cx="2193908" cy="1123142"/>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C29A85F3-10F2-473E-4912-05F0DBF13C01}"/>
              </a:ext>
            </a:extLst>
          </p:cNvPr>
          <p:cNvCxnSpPr/>
          <p:nvPr/>
        </p:nvCxnSpPr>
        <p:spPr>
          <a:xfrm flipV="1">
            <a:off x="3342552" y="3178323"/>
            <a:ext cx="2193908" cy="1123142"/>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3294011D-D263-6ECF-1A74-3710FA72B816}"/>
              </a:ext>
            </a:extLst>
          </p:cNvPr>
          <p:cNvCxnSpPr/>
          <p:nvPr/>
        </p:nvCxnSpPr>
        <p:spPr>
          <a:xfrm flipV="1">
            <a:off x="3342552" y="3346496"/>
            <a:ext cx="2193908" cy="1123142"/>
          </a:xfrm>
          <a:prstGeom prst="straightConnector1">
            <a:avLst/>
          </a:prstGeom>
          <a:ln w="12700">
            <a:prstDash val="lgDashDot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4804361A-3A0A-DC84-9104-2D35C18629D8}"/>
              </a:ext>
            </a:extLst>
          </p:cNvPr>
          <p:cNvCxnSpPr/>
          <p:nvPr/>
        </p:nvCxnSpPr>
        <p:spPr>
          <a:xfrm>
            <a:off x="3396341" y="1900684"/>
            <a:ext cx="2140121" cy="1052713"/>
          </a:xfrm>
          <a:prstGeom prst="straightConnector1">
            <a:avLst/>
          </a:prstGeom>
          <a:ln w="12700">
            <a:solidFill>
              <a:schemeClr val="accent1">
                <a:shade val="95000"/>
                <a:satMod val="105000"/>
                <a:alpha val="96000"/>
              </a:schemeClr>
            </a:solidFill>
            <a:prstDash val="lgDashDot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BA26518-7CD0-AED1-AAE3-59D7ED6D27FB}"/>
              </a:ext>
            </a:extLst>
          </p:cNvPr>
          <p:cNvCxnSpPr/>
          <p:nvPr/>
        </p:nvCxnSpPr>
        <p:spPr>
          <a:xfrm flipV="1">
            <a:off x="3342550" y="3550108"/>
            <a:ext cx="2193908" cy="1123142"/>
          </a:xfrm>
          <a:prstGeom prst="straightConnector1">
            <a:avLst/>
          </a:prstGeom>
          <a:ln w="12700">
            <a:solidFill>
              <a:schemeClr val="accent1">
                <a:shade val="95000"/>
                <a:satMod val="105000"/>
                <a:alpha val="96000"/>
              </a:schemeClr>
            </a:solidFill>
            <a:prstDash val="lgDashDot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856126B-5849-4986-F3D3-2BBD498BE986}"/>
              </a:ext>
            </a:extLst>
          </p:cNvPr>
          <p:cNvCxnSpPr/>
          <p:nvPr/>
        </p:nvCxnSpPr>
        <p:spPr>
          <a:xfrm>
            <a:off x="2915019" y="2004642"/>
            <a:ext cx="0" cy="2051637"/>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2B183BB-64A6-B43F-3336-16E322A124D5}"/>
              </a:ext>
            </a:extLst>
          </p:cNvPr>
          <p:cNvCxnSpPr/>
          <p:nvPr/>
        </p:nvCxnSpPr>
        <p:spPr>
          <a:xfrm>
            <a:off x="3045654" y="2004642"/>
            <a:ext cx="0" cy="2051637"/>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4C313317-8271-8103-9DAA-FDE085FABDB9}"/>
              </a:ext>
            </a:extLst>
          </p:cNvPr>
          <p:cNvCxnSpPr/>
          <p:nvPr/>
        </p:nvCxnSpPr>
        <p:spPr>
          <a:xfrm>
            <a:off x="3175002" y="2004642"/>
            <a:ext cx="0" cy="2051637"/>
          </a:xfrm>
          <a:prstGeom prst="straightConnector1">
            <a:avLst/>
          </a:prstGeom>
          <a:ln w="12700">
            <a:prstDash val="lgDashDotDot"/>
            <a:headEnd type="triangle" w="med" len="med"/>
            <a:tailEnd type="none" w="med" len="med"/>
          </a:ln>
        </p:spPr>
        <p:style>
          <a:lnRef idx="1">
            <a:schemeClr val="accent1"/>
          </a:lnRef>
          <a:fillRef idx="0">
            <a:schemeClr val="accent1"/>
          </a:fillRef>
          <a:effectRef idx="0">
            <a:schemeClr val="accent1"/>
          </a:effectRef>
          <a:fontRef idx="minor">
            <a:schemeClr val="tx1"/>
          </a:fontRef>
        </p:style>
      </p:cxnSp>
      <p:pic>
        <p:nvPicPr>
          <p:cNvPr id="22" name="Picture 2">
            <a:extLst>
              <a:ext uri="{FF2B5EF4-FFF2-40B4-BE49-F238E27FC236}">
                <a16:creationId xmlns:a16="http://schemas.microsoft.com/office/drawing/2014/main" id="{6D4A51B4-171A-AFCC-A648-0C70DD5AE5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5803" y="1483334"/>
            <a:ext cx="455802" cy="455802"/>
          </a:xfrm>
          <a:prstGeom prst="rect">
            <a:avLst/>
          </a:prstGeom>
          <a:noFill/>
          <a:extLst>
            <a:ext uri="{909E8E84-426E-40DD-AFC4-6F175D3DCCD1}">
              <a14:hiddenFill xmlns:a14="http://schemas.microsoft.com/office/drawing/2010/main">
                <a:solidFill>
                  <a:srgbClr val="FFFFFF"/>
                </a:solidFill>
              </a14:hiddenFill>
            </a:ext>
          </a:extLst>
        </p:spPr>
      </p:pic>
      <p:cxnSp>
        <p:nvCxnSpPr>
          <p:cNvPr id="24" name="Straight Arrow Connector 23">
            <a:extLst>
              <a:ext uri="{FF2B5EF4-FFF2-40B4-BE49-F238E27FC236}">
                <a16:creationId xmlns:a16="http://schemas.microsoft.com/office/drawing/2014/main" id="{A867E7F5-0CFB-3AC2-B439-E144F5463244}"/>
              </a:ext>
            </a:extLst>
          </p:cNvPr>
          <p:cNvCxnSpPr>
            <a:cxnSpLocks/>
            <a:stCxn id="8" idx="3"/>
            <a:endCxn id="22" idx="1"/>
          </p:cNvCxnSpPr>
          <p:nvPr/>
        </p:nvCxnSpPr>
        <p:spPr>
          <a:xfrm flipV="1">
            <a:off x="2673161" y="1711235"/>
            <a:ext cx="212642" cy="1727"/>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F13EAE9E-7CA3-C1A2-4E34-E57E67CBEDBD}"/>
              </a:ext>
            </a:extLst>
          </p:cNvPr>
          <p:cNvSpPr txBox="1"/>
          <p:nvPr/>
        </p:nvSpPr>
        <p:spPr>
          <a:xfrm>
            <a:off x="2285126" y="1234380"/>
            <a:ext cx="388035" cy="246221"/>
          </a:xfrm>
          <a:prstGeom prst="rect">
            <a:avLst/>
          </a:prstGeom>
          <a:noFill/>
        </p:spPr>
        <p:txBody>
          <a:bodyPr wrap="square" rtlCol="0">
            <a:spAutoFit/>
          </a:bodyPr>
          <a:lstStyle/>
          <a:p>
            <a:r>
              <a:rPr lang="en-GB" sz="1000" dirty="0"/>
              <a:t>P</a:t>
            </a:r>
            <a:r>
              <a:rPr lang="en-GB" sz="1000" baseline="-25000" dirty="0"/>
              <a:t>1</a:t>
            </a:r>
          </a:p>
        </p:txBody>
      </p:sp>
      <p:cxnSp>
        <p:nvCxnSpPr>
          <p:cNvPr id="30" name="Straight Arrow Connector 29">
            <a:extLst>
              <a:ext uri="{FF2B5EF4-FFF2-40B4-BE49-F238E27FC236}">
                <a16:creationId xmlns:a16="http://schemas.microsoft.com/office/drawing/2014/main" id="{89F8B94B-AE49-C035-B40B-39BE102D23B1}"/>
              </a:ext>
            </a:extLst>
          </p:cNvPr>
          <p:cNvCxnSpPr/>
          <p:nvPr/>
        </p:nvCxnSpPr>
        <p:spPr>
          <a:xfrm>
            <a:off x="6139543" y="1261700"/>
            <a:ext cx="42262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35FA0EA-C0DC-B054-27A6-B10C74539ABC}"/>
              </a:ext>
            </a:extLst>
          </p:cNvPr>
          <p:cNvCxnSpPr/>
          <p:nvPr/>
        </p:nvCxnSpPr>
        <p:spPr>
          <a:xfrm>
            <a:off x="6147227" y="1488582"/>
            <a:ext cx="399570" cy="0"/>
          </a:xfrm>
          <a:prstGeom prst="straightConnector1">
            <a:avLst/>
          </a:prstGeom>
          <a:ln>
            <a:prstDash val="lgDashDotDot"/>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4660848E-47FB-815C-59C0-B1F16F6DFA5C}"/>
              </a:ext>
            </a:extLst>
          </p:cNvPr>
          <p:cNvSpPr txBox="1"/>
          <p:nvPr/>
        </p:nvSpPr>
        <p:spPr>
          <a:xfrm>
            <a:off x="6562165" y="1138588"/>
            <a:ext cx="1667435" cy="246221"/>
          </a:xfrm>
          <a:prstGeom prst="rect">
            <a:avLst/>
          </a:prstGeom>
          <a:noFill/>
        </p:spPr>
        <p:txBody>
          <a:bodyPr wrap="square" rtlCol="0">
            <a:spAutoFit/>
          </a:bodyPr>
          <a:lstStyle/>
          <a:p>
            <a:r>
              <a:rPr lang="en-GB" sz="1000" dirty="0"/>
              <a:t>Message over BC channel</a:t>
            </a:r>
            <a:endParaRPr lang="en-GB" sz="1000" baseline="-25000" dirty="0"/>
          </a:p>
        </p:txBody>
      </p:sp>
      <p:sp>
        <p:nvSpPr>
          <p:cNvPr id="33" name="TextBox 32">
            <a:extLst>
              <a:ext uri="{FF2B5EF4-FFF2-40B4-BE49-F238E27FC236}">
                <a16:creationId xmlns:a16="http://schemas.microsoft.com/office/drawing/2014/main" id="{60C2D2B8-F020-EB61-D3A0-3B221A0F7082}"/>
              </a:ext>
            </a:extLst>
          </p:cNvPr>
          <p:cNvSpPr txBox="1"/>
          <p:nvPr/>
        </p:nvSpPr>
        <p:spPr>
          <a:xfrm>
            <a:off x="6562164" y="1377195"/>
            <a:ext cx="1795686" cy="246221"/>
          </a:xfrm>
          <a:prstGeom prst="rect">
            <a:avLst/>
          </a:prstGeom>
          <a:noFill/>
        </p:spPr>
        <p:txBody>
          <a:bodyPr wrap="square" rtlCol="0">
            <a:spAutoFit/>
          </a:bodyPr>
          <a:lstStyle/>
          <a:p>
            <a:r>
              <a:rPr lang="en-GB" sz="1000" dirty="0"/>
              <a:t>Message over P2P channel</a:t>
            </a:r>
            <a:endParaRPr lang="en-GB" sz="1000" baseline="-25000" dirty="0"/>
          </a:p>
        </p:txBody>
      </p:sp>
      <p:cxnSp>
        <p:nvCxnSpPr>
          <p:cNvPr id="34" name="Straight Arrow Connector 33">
            <a:extLst>
              <a:ext uri="{FF2B5EF4-FFF2-40B4-BE49-F238E27FC236}">
                <a16:creationId xmlns:a16="http://schemas.microsoft.com/office/drawing/2014/main" id="{14218C96-A92C-9175-D30B-76DA9B173F52}"/>
              </a:ext>
            </a:extLst>
          </p:cNvPr>
          <p:cNvCxnSpPr/>
          <p:nvPr/>
        </p:nvCxnSpPr>
        <p:spPr>
          <a:xfrm>
            <a:off x="3310406" y="2004642"/>
            <a:ext cx="0" cy="2051637"/>
          </a:xfrm>
          <a:prstGeom prst="straightConnector1">
            <a:avLst/>
          </a:prstGeom>
          <a:ln w="12700">
            <a:prstDash val="lgDashDotDot"/>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32"/>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dirty="0"/>
              <a:t>New protocol Π</a:t>
            </a:r>
            <a:r>
              <a:rPr lang="en" sz="2400" baseline="30000" dirty="0"/>
              <a:t>New</a:t>
            </a:r>
            <a:r>
              <a:rPr lang="en" sz="2400" dirty="0"/>
              <a:t> with only SA security</a:t>
            </a:r>
            <a:endParaRPr sz="2400" dirty="0"/>
          </a:p>
        </p:txBody>
      </p:sp>
      <p:sp>
        <p:nvSpPr>
          <p:cNvPr id="242" name="Google Shape;242;p32"/>
          <p:cNvSpPr txBox="1">
            <a:spLocks noGrp="1"/>
          </p:cNvSpPr>
          <p:nvPr>
            <p:ph type="body" idx="1"/>
          </p:nvPr>
        </p:nvSpPr>
        <p:spPr>
          <a:xfrm>
            <a:off x="786150" y="1261700"/>
            <a:ext cx="7571700" cy="3573600"/>
          </a:xfrm>
          <a:prstGeom prst="rect">
            <a:avLst/>
          </a:prstGeom>
        </p:spPr>
        <p:txBody>
          <a:bodyPr spcFirstLastPara="1" wrap="square" lIns="91425" tIns="91425" rIns="91425" bIns="91425" anchor="t" anchorCtr="0">
            <a:noAutofit/>
          </a:bodyPr>
          <a:lstStyle/>
          <a:p>
            <a:pPr marL="457200" lvl="0" indent="0" algn="l" rtl="0">
              <a:spcBef>
                <a:spcPts val="600"/>
              </a:spcBef>
              <a:spcAft>
                <a:spcPts val="0"/>
              </a:spcAft>
              <a:buNone/>
            </a:pPr>
            <a:endParaRPr sz="2200" dirty="0"/>
          </a:p>
          <a:p>
            <a:pPr marL="0" lvl="0" indent="0" algn="l" rtl="0">
              <a:spcBef>
                <a:spcPts val="600"/>
              </a:spcBef>
              <a:spcAft>
                <a:spcPts val="0"/>
              </a:spcAft>
              <a:buNone/>
            </a:pPr>
            <a:endParaRPr dirty="0"/>
          </a:p>
        </p:txBody>
      </p:sp>
      <p:sp>
        <p:nvSpPr>
          <p:cNvPr id="243" name="Google Shape;243;p32"/>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16</a:t>
            </a:fld>
            <a:endParaRPr/>
          </a:p>
        </p:txBody>
      </p:sp>
      <p:pic>
        <p:nvPicPr>
          <p:cNvPr id="4" name="Picture 2">
            <a:extLst>
              <a:ext uri="{FF2B5EF4-FFF2-40B4-BE49-F238E27FC236}">
                <a16:creationId xmlns:a16="http://schemas.microsoft.com/office/drawing/2014/main" id="{A28D9B37-ED22-87E1-1E54-3518F72E22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6752" y="4204724"/>
            <a:ext cx="455802" cy="45580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0C9C1A79-42BF-648C-32A8-FEF56CF03445}"/>
              </a:ext>
            </a:extLst>
          </p:cNvPr>
          <p:cNvSpPr txBox="1"/>
          <p:nvPr/>
        </p:nvSpPr>
        <p:spPr>
          <a:xfrm>
            <a:off x="2950676" y="3994222"/>
            <a:ext cx="1364025" cy="246221"/>
          </a:xfrm>
          <a:prstGeom prst="rect">
            <a:avLst/>
          </a:prstGeom>
          <a:noFill/>
        </p:spPr>
        <p:txBody>
          <a:bodyPr wrap="square" rtlCol="0">
            <a:spAutoFit/>
          </a:bodyPr>
          <a:lstStyle/>
          <a:p>
            <a:r>
              <a:rPr lang="en-GB" sz="1000" dirty="0"/>
              <a:t>P</a:t>
            </a:r>
            <a:r>
              <a:rPr lang="en-GB" sz="1000" baseline="-25000" dirty="0"/>
              <a:t>2</a:t>
            </a:r>
            <a:r>
              <a:rPr lang="en-GB" sz="1000" baseline="30000" dirty="0"/>
              <a:t>New</a:t>
            </a:r>
            <a:endParaRPr lang="en-GB" sz="1000" baseline="-25000" dirty="0"/>
          </a:p>
        </p:txBody>
      </p:sp>
      <p:pic>
        <p:nvPicPr>
          <p:cNvPr id="6" name="Picture 2">
            <a:extLst>
              <a:ext uri="{FF2B5EF4-FFF2-40B4-BE49-F238E27FC236}">
                <a16:creationId xmlns:a16="http://schemas.microsoft.com/office/drawing/2014/main" id="{C4FA8D63-E7FE-9B55-E6EF-F699719BE4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20765" y="2907126"/>
            <a:ext cx="455802" cy="45580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4D7C36FE-CD44-E9F7-AEB6-78A477905BA2}"/>
              </a:ext>
            </a:extLst>
          </p:cNvPr>
          <p:cNvSpPr txBox="1"/>
          <p:nvPr/>
        </p:nvSpPr>
        <p:spPr>
          <a:xfrm>
            <a:off x="5620765" y="2660905"/>
            <a:ext cx="1364025" cy="246221"/>
          </a:xfrm>
          <a:prstGeom prst="rect">
            <a:avLst/>
          </a:prstGeom>
          <a:noFill/>
        </p:spPr>
        <p:txBody>
          <a:bodyPr wrap="square" rtlCol="0">
            <a:spAutoFit/>
          </a:bodyPr>
          <a:lstStyle/>
          <a:p>
            <a:r>
              <a:rPr lang="en-GB" sz="1000" dirty="0" err="1"/>
              <a:t>P</a:t>
            </a:r>
            <a:r>
              <a:rPr lang="en-GB" sz="1000" baseline="-25000" dirty="0" err="1"/>
              <a:t>out</a:t>
            </a:r>
            <a:r>
              <a:rPr lang="en-GB" sz="1000" baseline="30000" dirty="0" err="1"/>
              <a:t>New</a:t>
            </a:r>
            <a:endParaRPr lang="en-GB" sz="1000" baseline="-25000" dirty="0"/>
          </a:p>
        </p:txBody>
      </p:sp>
      <p:pic>
        <p:nvPicPr>
          <p:cNvPr id="8" name="Picture 4">
            <a:extLst>
              <a:ext uri="{FF2B5EF4-FFF2-40B4-BE49-F238E27FC236}">
                <a16:creationId xmlns:a16="http://schemas.microsoft.com/office/drawing/2014/main" id="{5F4A7A0A-765B-C371-2002-F6711EBB337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47879" y="1525240"/>
            <a:ext cx="425282" cy="375444"/>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DFFBAECA-4768-8524-B03A-1721283D80E3}"/>
              </a:ext>
            </a:extLst>
          </p:cNvPr>
          <p:cNvSpPr txBox="1"/>
          <p:nvPr/>
        </p:nvSpPr>
        <p:spPr>
          <a:xfrm>
            <a:off x="2942992" y="1236247"/>
            <a:ext cx="545560" cy="246221"/>
          </a:xfrm>
          <a:prstGeom prst="rect">
            <a:avLst/>
          </a:prstGeom>
          <a:noFill/>
        </p:spPr>
        <p:txBody>
          <a:bodyPr wrap="square" rtlCol="0">
            <a:spAutoFit/>
          </a:bodyPr>
          <a:lstStyle/>
          <a:p>
            <a:r>
              <a:rPr lang="en-GB" sz="1000" dirty="0"/>
              <a:t>P</a:t>
            </a:r>
            <a:r>
              <a:rPr lang="en-GB" sz="1000" baseline="-25000" dirty="0"/>
              <a:t>1</a:t>
            </a:r>
            <a:r>
              <a:rPr lang="en-GB" sz="1000" baseline="30000" dirty="0"/>
              <a:t>New</a:t>
            </a:r>
            <a:endParaRPr lang="en-GB" sz="1000" baseline="-25000" dirty="0"/>
          </a:p>
        </p:txBody>
      </p:sp>
      <p:cxnSp>
        <p:nvCxnSpPr>
          <p:cNvPr id="10" name="Straight Arrow Connector 9">
            <a:extLst>
              <a:ext uri="{FF2B5EF4-FFF2-40B4-BE49-F238E27FC236}">
                <a16:creationId xmlns:a16="http://schemas.microsoft.com/office/drawing/2014/main" id="{33B7EFED-8868-4D37-F069-D9B65398ED72}"/>
              </a:ext>
            </a:extLst>
          </p:cNvPr>
          <p:cNvCxnSpPr/>
          <p:nvPr/>
        </p:nvCxnSpPr>
        <p:spPr>
          <a:xfrm>
            <a:off x="3396343" y="1605963"/>
            <a:ext cx="2140121" cy="1052713"/>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B1808AC4-38C3-E8A0-AA94-94B96599C057}"/>
              </a:ext>
            </a:extLst>
          </p:cNvPr>
          <p:cNvCxnSpPr/>
          <p:nvPr/>
        </p:nvCxnSpPr>
        <p:spPr>
          <a:xfrm>
            <a:off x="3396343" y="1748981"/>
            <a:ext cx="2140121" cy="1052713"/>
          </a:xfrm>
          <a:prstGeom prst="straightConnector1">
            <a:avLst/>
          </a:prstGeom>
          <a:ln w="12700">
            <a:prstDash val="lgDashDot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ED5F3DBB-3784-762B-3E62-9DF3554B2D15}"/>
              </a:ext>
            </a:extLst>
          </p:cNvPr>
          <p:cNvCxnSpPr/>
          <p:nvPr/>
        </p:nvCxnSpPr>
        <p:spPr>
          <a:xfrm>
            <a:off x="3396341" y="1480275"/>
            <a:ext cx="2140121" cy="1052713"/>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9E54E77-00BE-836C-88A3-BDD273C25E90}"/>
              </a:ext>
            </a:extLst>
          </p:cNvPr>
          <p:cNvCxnSpPr>
            <a:cxnSpLocks/>
          </p:cNvCxnSpPr>
          <p:nvPr/>
        </p:nvCxnSpPr>
        <p:spPr>
          <a:xfrm flipV="1">
            <a:off x="3342550" y="3030461"/>
            <a:ext cx="2193908" cy="1123142"/>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C29A85F3-10F2-473E-4912-05F0DBF13C01}"/>
              </a:ext>
            </a:extLst>
          </p:cNvPr>
          <p:cNvCxnSpPr/>
          <p:nvPr/>
        </p:nvCxnSpPr>
        <p:spPr>
          <a:xfrm flipV="1">
            <a:off x="3342552" y="3178323"/>
            <a:ext cx="2193908" cy="1123142"/>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3294011D-D263-6ECF-1A74-3710FA72B816}"/>
              </a:ext>
            </a:extLst>
          </p:cNvPr>
          <p:cNvCxnSpPr/>
          <p:nvPr/>
        </p:nvCxnSpPr>
        <p:spPr>
          <a:xfrm flipV="1">
            <a:off x="3342552" y="3346496"/>
            <a:ext cx="2193908" cy="1123142"/>
          </a:xfrm>
          <a:prstGeom prst="straightConnector1">
            <a:avLst/>
          </a:prstGeom>
          <a:ln w="12700">
            <a:prstDash val="lgDashDot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4804361A-3A0A-DC84-9104-2D35C18629D8}"/>
              </a:ext>
            </a:extLst>
          </p:cNvPr>
          <p:cNvCxnSpPr/>
          <p:nvPr/>
        </p:nvCxnSpPr>
        <p:spPr>
          <a:xfrm>
            <a:off x="3396341" y="1900684"/>
            <a:ext cx="2140121" cy="1052713"/>
          </a:xfrm>
          <a:prstGeom prst="straightConnector1">
            <a:avLst/>
          </a:prstGeom>
          <a:ln w="12700">
            <a:solidFill>
              <a:schemeClr val="accent1">
                <a:shade val="95000"/>
                <a:satMod val="105000"/>
                <a:alpha val="96000"/>
              </a:schemeClr>
            </a:solidFill>
            <a:prstDash val="lgDashDot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BA26518-7CD0-AED1-AAE3-59D7ED6D27FB}"/>
              </a:ext>
            </a:extLst>
          </p:cNvPr>
          <p:cNvCxnSpPr/>
          <p:nvPr/>
        </p:nvCxnSpPr>
        <p:spPr>
          <a:xfrm flipV="1">
            <a:off x="3342550" y="3550108"/>
            <a:ext cx="2193908" cy="1123142"/>
          </a:xfrm>
          <a:prstGeom prst="straightConnector1">
            <a:avLst/>
          </a:prstGeom>
          <a:ln w="12700">
            <a:solidFill>
              <a:schemeClr val="accent1">
                <a:shade val="95000"/>
                <a:satMod val="105000"/>
                <a:alpha val="96000"/>
              </a:schemeClr>
            </a:solidFill>
            <a:prstDash val="lgDashDot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856126B-5849-4986-F3D3-2BBD498BE986}"/>
              </a:ext>
            </a:extLst>
          </p:cNvPr>
          <p:cNvCxnSpPr/>
          <p:nvPr/>
        </p:nvCxnSpPr>
        <p:spPr>
          <a:xfrm>
            <a:off x="2915019" y="2004642"/>
            <a:ext cx="0" cy="2051637"/>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2B183BB-64A6-B43F-3336-16E322A124D5}"/>
              </a:ext>
            </a:extLst>
          </p:cNvPr>
          <p:cNvCxnSpPr/>
          <p:nvPr/>
        </p:nvCxnSpPr>
        <p:spPr>
          <a:xfrm>
            <a:off x="3045654" y="2004642"/>
            <a:ext cx="0" cy="2051637"/>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4C313317-8271-8103-9DAA-FDE085FABDB9}"/>
              </a:ext>
            </a:extLst>
          </p:cNvPr>
          <p:cNvCxnSpPr/>
          <p:nvPr/>
        </p:nvCxnSpPr>
        <p:spPr>
          <a:xfrm>
            <a:off x="3175002" y="2004642"/>
            <a:ext cx="0" cy="2051637"/>
          </a:xfrm>
          <a:prstGeom prst="straightConnector1">
            <a:avLst/>
          </a:prstGeom>
          <a:ln w="12700">
            <a:prstDash val="lgDashDotDot"/>
            <a:headEnd type="triangle" w="med" len="med"/>
            <a:tailEnd type="none" w="med" len="med"/>
          </a:ln>
        </p:spPr>
        <p:style>
          <a:lnRef idx="1">
            <a:schemeClr val="accent1"/>
          </a:lnRef>
          <a:fillRef idx="0">
            <a:schemeClr val="accent1"/>
          </a:fillRef>
          <a:effectRef idx="0">
            <a:schemeClr val="accent1"/>
          </a:effectRef>
          <a:fontRef idx="minor">
            <a:schemeClr val="tx1"/>
          </a:fontRef>
        </p:style>
      </p:cxnSp>
      <p:pic>
        <p:nvPicPr>
          <p:cNvPr id="22" name="Picture 2">
            <a:extLst>
              <a:ext uri="{FF2B5EF4-FFF2-40B4-BE49-F238E27FC236}">
                <a16:creationId xmlns:a16="http://schemas.microsoft.com/office/drawing/2014/main" id="{6D4A51B4-171A-AFCC-A648-0C70DD5AE5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5803" y="1483334"/>
            <a:ext cx="455802" cy="455802"/>
          </a:xfrm>
          <a:prstGeom prst="rect">
            <a:avLst/>
          </a:prstGeom>
          <a:noFill/>
          <a:extLst>
            <a:ext uri="{909E8E84-426E-40DD-AFC4-6F175D3DCCD1}">
              <a14:hiddenFill xmlns:a14="http://schemas.microsoft.com/office/drawing/2010/main">
                <a:solidFill>
                  <a:srgbClr val="FFFFFF"/>
                </a:solidFill>
              </a14:hiddenFill>
            </a:ext>
          </a:extLst>
        </p:spPr>
      </p:pic>
      <p:cxnSp>
        <p:nvCxnSpPr>
          <p:cNvPr id="24" name="Straight Arrow Connector 23">
            <a:extLst>
              <a:ext uri="{FF2B5EF4-FFF2-40B4-BE49-F238E27FC236}">
                <a16:creationId xmlns:a16="http://schemas.microsoft.com/office/drawing/2014/main" id="{A867E7F5-0CFB-3AC2-B439-E144F5463244}"/>
              </a:ext>
            </a:extLst>
          </p:cNvPr>
          <p:cNvCxnSpPr>
            <a:cxnSpLocks/>
            <a:stCxn id="8" idx="3"/>
            <a:endCxn id="22" idx="1"/>
          </p:cNvCxnSpPr>
          <p:nvPr/>
        </p:nvCxnSpPr>
        <p:spPr>
          <a:xfrm flipV="1">
            <a:off x="2673161" y="1711235"/>
            <a:ext cx="212642" cy="1727"/>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F13EAE9E-7CA3-C1A2-4E34-E57E67CBEDBD}"/>
              </a:ext>
            </a:extLst>
          </p:cNvPr>
          <p:cNvSpPr txBox="1"/>
          <p:nvPr/>
        </p:nvSpPr>
        <p:spPr>
          <a:xfrm>
            <a:off x="2285126" y="1234380"/>
            <a:ext cx="388035" cy="246221"/>
          </a:xfrm>
          <a:prstGeom prst="rect">
            <a:avLst/>
          </a:prstGeom>
          <a:noFill/>
        </p:spPr>
        <p:txBody>
          <a:bodyPr wrap="square" rtlCol="0">
            <a:spAutoFit/>
          </a:bodyPr>
          <a:lstStyle/>
          <a:p>
            <a:r>
              <a:rPr lang="en-GB" sz="1000" dirty="0"/>
              <a:t>P</a:t>
            </a:r>
            <a:r>
              <a:rPr lang="en-GB" sz="1000" baseline="-25000" dirty="0"/>
              <a:t>1</a:t>
            </a:r>
          </a:p>
        </p:txBody>
      </p:sp>
      <p:cxnSp>
        <p:nvCxnSpPr>
          <p:cNvPr id="30" name="Straight Arrow Connector 29">
            <a:extLst>
              <a:ext uri="{FF2B5EF4-FFF2-40B4-BE49-F238E27FC236}">
                <a16:creationId xmlns:a16="http://schemas.microsoft.com/office/drawing/2014/main" id="{89F8B94B-AE49-C035-B40B-39BE102D23B1}"/>
              </a:ext>
            </a:extLst>
          </p:cNvPr>
          <p:cNvCxnSpPr/>
          <p:nvPr/>
        </p:nvCxnSpPr>
        <p:spPr>
          <a:xfrm>
            <a:off x="6139543" y="1261700"/>
            <a:ext cx="42262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35FA0EA-C0DC-B054-27A6-B10C74539ABC}"/>
              </a:ext>
            </a:extLst>
          </p:cNvPr>
          <p:cNvCxnSpPr/>
          <p:nvPr/>
        </p:nvCxnSpPr>
        <p:spPr>
          <a:xfrm>
            <a:off x="6147227" y="1488582"/>
            <a:ext cx="399570" cy="0"/>
          </a:xfrm>
          <a:prstGeom prst="straightConnector1">
            <a:avLst/>
          </a:prstGeom>
          <a:ln>
            <a:prstDash val="lgDashDotDot"/>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4660848E-47FB-815C-59C0-B1F16F6DFA5C}"/>
              </a:ext>
            </a:extLst>
          </p:cNvPr>
          <p:cNvSpPr txBox="1"/>
          <p:nvPr/>
        </p:nvSpPr>
        <p:spPr>
          <a:xfrm>
            <a:off x="6562165" y="1138588"/>
            <a:ext cx="1667435" cy="246221"/>
          </a:xfrm>
          <a:prstGeom prst="rect">
            <a:avLst/>
          </a:prstGeom>
          <a:noFill/>
        </p:spPr>
        <p:txBody>
          <a:bodyPr wrap="square" rtlCol="0">
            <a:spAutoFit/>
          </a:bodyPr>
          <a:lstStyle/>
          <a:p>
            <a:r>
              <a:rPr lang="en-GB" sz="1000" dirty="0"/>
              <a:t>Message over BC channel</a:t>
            </a:r>
            <a:endParaRPr lang="en-GB" sz="1000" baseline="-25000" dirty="0"/>
          </a:p>
        </p:txBody>
      </p:sp>
      <p:sp>
        <p:nvSpPr>
          <p:cNvPr id="33" name="TextBox 32">
            <a:extLst>
              <a:ext uri="{FF2B5EF4-FFF2-40B4-BE49-F238E27FC236}">
                <a16:creationId xmlns:a16="http://schemas.microsoft.com/office/drawing/2014/main" id="{60C2D2B8-F020-EB61-D3A0-3B221A0F7082}"/>
              </a:ext>
            </a:extLst>
          </p:cNvPr>
          <p:cNvSpPr txBox="1"/>
          <p:nvPr/>
        </p:nvSpPr>
        <p:spPr>
          <a:xfrm>
            <a:off x="6562164" y="1377195"/>
            <a:ext cx="1795686" cy="246221"/>
          </a:xfrm>
          <a:prstGeom prst="rect">
            <a:avLst/>
          </a:prstGeom>
          <a:noFill/>
        </p:spPr>
        <p:txBody>
          <a:bodyPr wrap="square" rtlCol="0">
            <a:spAutoFit/>
          </a:bodyPr>
          <a:lstStyle/>
          <a:p>
            <a:r>
              <a:rPr lang="en-GB" sz="1000" dirty="0"/>
              <a:t>Message over P2P channel</a:t>
            </a:r>
            <a:endParaRPr lang="en-GB" sz="1000" baseline="-25000" dirty="0"/>
          </a:p>
        </p:txBody>
      </p:sp>
      <p:sp>
        <p:nvSpPr>
          <p:cNvPr id="3" name="TextBox 2">
            <a:extLst>
              <a:ext uri="{FF2B5EF4-FFF2-40B4-BE49-F238E27FC236}">
                <a16:creationId xmlns:a16="http://schemas.microsoft.com/office/drawing/2014/main" id="{1A6943A9-D3BA-8FA3-65ED-EDF101465E66}"/>
              </a:ext>
            </a:extLst>
          </p:cNvPr>
          <p:cNvSpPr txBox="1"/>
          <p:nvPr/>
        </p:nvSpPr>
        <p:spPr>
          <a:xfrm>
            <a:off x="6262487" y="3362928"/>
            <a:ext cx="2471554" cy="523220"/>
          </a:xfrm>
          <a:prstGeom prst="rect">
            <a:avLst/>
          </a:prstGeom>
          <a:noFill/>
        </p:spPr>
        <p:txBody>
          <a:bodyPr wrap="square" rtlCol="0">
            <a:spAutoFit/>
          </a:bodyPr>
          <a:lstStyle/>
          <a:p>
            <a:pPr marL="285750" indent="-285750">
              <a:buFont typeface="Arial" panose="020B0604020202020204" pitchFamily="34" charset="0"/>
              <a:buChar char="•"/>
            </a:pPr>
            <a:r>
              <a:rPr lang="en-GB" dirty="0"/>
              <a:t>Correctness</a:t>
            </a:r>
            <a:endParaRPr lang="en-GB" baseline="-25000" dirty="0"/>
          </a:p>
          <a:p>
            <a:pPr marL="285750" indent="-285750">
              <a:buFont typeface="Arial" panose="020B0604020202020204" pitchFamily="34" charset="0"/>
              <a:buChar char="•"/>
            </a:pPr>
            <a:r>
              <a:rPr lang="en-GB" dirty="0"/>
              <a:t>Privacy</a:t>
            </a:r>
          </a:p>
        </p:txBody>
      </p:sp>
    </p:spTree>
    <p:extLst>
      <p:ext uri="{BB962C8B-B14F-4D97-AF65-F5344CB8AC3E}">
        <p14:creationId xmlns:p14="http://schemas.microsoft.com/office/powerpoint/2010/main" val="35800688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29"/>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dirty="0"/>
              <a:t>SIA impossibility proof sketch</a:t>
            </a:r>
            <a:endParaRPr sz="2400" baseline="30000" dirty="0"/>
          </a:p>
        </p:txBody>
      </p:sp>
      <p:sp>
        <p:nvSpPr>
          <p:cNvPr id="219" name="Google Shape;219;p29"/>
          <p:cNvSpPr txBox="1">
            <a:spLocks noGrp="1"/>
          </p:cNvSpPr>
          <p:nvPr>
            <p:ph type="body" idx="1"/>
          </p:nvPr>
        </p:nvSpPr>
        <p:spPr>
          <a:xfrm>
            <a:off x="786150" y="1261700"/>
            <a:ext cx="7571700" cy="3573600"/>
          </a:xfrm>
          <a:prstGeom prst="rect">
            <a:avLst/>
          </a:prstGeom>
        </p:spPr>
        <p:txBody>
          <a:bodyPr spcFirstLastPara="1" wrap="square" lIns="91425" tIns="91425" rIns="91425" bIns="91425" anchor="t" anchorCtr="0">
            <a:noAutofit/>
          </a:bodyPr>
          <a:lstStyle/>
          <a:p>
            <a:pPr marL="457200" lvl="0" indent="-368300" algn="l" rtl="0">
              <a:spcBef>
                <a:spcPts val="600"/>
              </a:spcBef>
              <a:spcAft>
                <a:spcPts val="0"/>
              </a:spcAft>
              <a:buSzPts val="2200"/>
              <a:buChar char="◎"/>
            </a:pPr>
            <a:r>
              <a:rPr lang="en-GB" sz="2200" dirty="0">
                <a:solidFill>
                  <a:schemeClr val="bg1">
                    <a:lumMod val="75000"/>
                  </a:schemeClr>
                </a:solidFill>
              </a:rPr>
              <a:t>Step 1</a:t>
            </a:r>
            <a:endParaRPr sz="2200" dirty="0">
              <a:solidFill>
                <a:schemeClr val="bg1">
                  <a:lumMod val="75000"/>
                </a:schemeClr>
              </a:solidFill>
            </a:endParaRPr>
          </a:p>
          <a:p>
            <a:pPr lvl="1" indent="-368300">
              <a:buSzPts val="2200"/>
            </a:pPr>
            <a:r>
              <a:rPr lang="en" sz="2200" dirty="0">
                <a:solidFill>
                  <a:schemeClr val="bg1">
                    <a:lumMod val="75000"/>
                  </a:schemeClr>
                </a:solidFill>
              </a:rPr>
              <a:t>Prove that existing attacking scenarios s.t. </a:t>
            </a:r>
            <a:r>
              <a:rPr lang="en-GB" sz="2400" dirty="0">
                <a:solidFill>
                  <a:schemeClr val="bg1">
                    <a:lumMod val="75000"/>
                  </a:schemeClr>
                </a:solidFill>
              </a:rPr>
              <a:t>P</a:t>
            </a:r>
            <a:r>
              <a:rPr lang="en-GB" sz="2400" baseline="-25000" dirty="0">
                <a:solidFill>
                  <a:schemeClr val="bg1">
                    <a:lumMod val="75000"/>
                  </a:schemeClr>
                </a:solidFill>
              </a:rPr>
              <a:t>out</a:t>
            </a:r>
            <a:r>
              <a:rPr lang="en-GB" sz="2400" dirty="0">
                <a:solidFill>
                  <a:schemeClr val="bg1">
                    <a:lumMod val="75000"/>
                  </a:schemeClr>
                </a:solidFill>
              </a:rPr>
              <a:t> must obtain output</a:t>
            </a:r>
            <a:endParaRPr lang="en-GB" sz="2400" baseline="-25000" dirty="0">
              <a:solidFill>
                <a:schemeClr val="bg1">
                  <a:lumMod val="75000"/>
                </a:schemeClr>
              </a:solidFill>
            </a:endParaRPr>
          </a:p>
          <a:p>
            <a:pPr indent="-368300">
              <a:buSzPts val="2200"/>
            </a:pPr>
            <a:r>
              <a:rPr lang="en" sz="2200" dirty="0">
                <a:solidFill>
                  <a:schemeClr val="bg1">
                    <a:lumMod val="75000"/>
                  </a:schemeClr>
                </a:solidFill>
              </a:rPr>
              <a:t>Step 2</a:t>
            </a:r>
          </a:p>
          <a:p>
            <a:pPr lvl="1" indent="-368300">
              <a:buSzPts val="2200"/>
            </a:pPr>
            <a:r>
              <a:rPr lang="en" sz="2200" dirty="0">
                <a:solidFill>
                  <a:schemeClr val="bg1">
                    <a:lumMod val="75000"/>
                  </a:schemeClr>
                </a:solidFill>
              </a:rPr>
              <a:t>Use attacking scenario to create new SA secure protocol </a:t>
            </a:r>
            <a:r>
              <a:rPr lang="el-GR" sz="2200" dirty="0">
                <a:solidFill>
                  <a:schemeClr val="bg1">
                    <a:lumMod val="75000"/>
                  </a:schemeClr>
                </a:solidFill>
              </a:rPr>
              <a:t>Π</a:t>
            </a:r>
            <a:r>
              <a:rPr lang="en-GB" sz="2200" baseline="30000" dirty="0">
                <a:solidFill>
                  <a:schemeClr val="bg1">
                    <a:lumMod val="75000"/>
                  </a:schemeClr>
                </a:solidFill>
              </a:rPr>
              <a:t>New</a:t>
            </a:r>
            <a:endParaRPr lang="en" sz="2200" baseline="30000" dirty="0">
              <a:solidFill>
                <a:schemeClr val="bg1">
                  <a:lumMod val="75000"/>
                </a:schemeClr>
              </a:solidFill>
            </a:endParaRPr>
          </a:p>
          <a:p>
            <a:pPr indent="-368300">
              <a:buSzPts val="2200"/>
            </a:pPr>
            <a:r>
              <a:rPr lang="en" sz="2200" dirty="0"/>
              <a:t>Step 3</a:t>
            </a:r>
          </a:p>
          <a:p>
            <a:pPr lvl="1" indent="-368300">
              <a:buSzPts val="2200"/>
            </a:pPr>
            <a:r>
              <a:rPr lang="en" sz="2200" dirty="0"/>
              <a:t>Create new adversary that break SA security of </a:t>
            </a:r>
            <a:r>
              <a:rPr lang="el-GR" sz="2200" dirty="0"/>
              <a:t>Π</a:t>
            </a:r>
            <a:r>
              <a:rPr lang="en-GB" sz="2200" baseline="30000" dirty="0"/>
              <a:t>New</a:t>
            </a:r>
            <a:endParaRPr lang="en" sz="2200" dirty="0"/>
          </a:p>
          <a:p>
            <a:pPr lvl="1" indent="-368300">
              <a:buSzPts val="2200"/>
            </a:pPr>
            <a:endParaRPr lang="en" sz="2200" dirty="0"/>
          </a:p>
        </p:txBody>
      </p:sp>
      <p:sp>
        <p:nvSpPr>
          <p:cNvPr id="220" name="Google Shape;220;p29"/>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17</a:t>
            </a:fld>
            <a:endParaRPr/>
          </a:p>
        </p:txBody>
      </p:sp>
    </p:spTree>
    <p:extLst>
      <p:ext uri="{BB962C8B-B14F-4D97-AF65-F5344CB8AC3E}">
        <p14:creationId xmlns:p14="http://schemas.microsoft.com/office/powerpoint/2010/main" val="40266334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29"/>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dirty="0"/>
              <a:t>Step 3 proof sketch</a:t>
            </a:r>
            <a:endParaRPr sz="2400" baseline="30000" dirty="0"/>
          </a:p>
        </p:txBody>
      </p:sp>
      <p:sp>
        <p:nvSpPr>
          <p:cNvPr id="219" name="Google Shape;219;p29"/>
          <p:cNvSpPr txBox="1">
            <a:spLocks noGrp="1"/>
          </p:cNvSpPr>
          <p:nvPr>
            <p:ph type="body" idx="1"/>
          </p:nvPr>
        </p:nvSpPr>
        <p:spPr>
          <a:xfrm>
            <a:off x="786150" y="1261700"/>
            <a:ext cx="7571700" cy="3573600"/>
          </a:xfrm>
          <a:prstGeom prst="rect">
            <a:avLst/>
          </a:prstGeom>
        </p:spPr>
        <p:txBody>
          <a:bodyPr spcFirstLastPara="1" wrap="square" lIns="91425" tIns="91425" rIns="91425" bIns="91425" anchor="t" anchorCtr="0">
            <a:noAutofit/>
          </a:bodyPr>
          <a:lstStyle/>
          <a:p>
            <a:pPr marL="457200" lvl="0" indent="-368300" algn="l" rtl="0">
              <a:spcBef>
                <a:spcPts val="600"/>
              </a:spcBef>
              <a:spcAft>
                <a:spcPts val="0"/>
              </a:spcAft>
              <a:buSzPts val="2200"/>
              <a:buChar char="◎"/>
            </a:pPr>
            <a:r>
              <a:rPr lang="en-GB" sz="2200" dirty="0"/>
              <a:t>Adversary internally run simulator to extract input of honest P</a:t>
            </a:r>
            <a:r>
              <a:rPr lang="en-GB" sz="2200" baseline="-25000" dirty="0"/>
              <a:t>1</a:t>
            </a:r>
            <a:r>
              <a:rPr lang="en-GB" sz="2200" dirty="0"/>
              <a:t> to break privacy.</a:t>
            </a:r>
            <a:endParaRPr lang="en-GB" sz="2200" baseline="-25000" dirty="0"/>
          </a:p>
          <a:p>
            <a:pPr marL="457200" lvl="0" indent="-368300" algn="l" rtl="0">
              <a:spcBef>
                <a:spcPts val="600"/>
              </a:spcBef>
              <a:spcAft>
                <a:spcPts val="0"/>
              </a:spcAft>
              <a:buSzPts val="2200"/>
              <a:buChar char="◎"/>
            </a:pPr>
            <a:r>
              <a:rPr lang="en-GB" sz="2200" dirty="0"/>
              <a:t>Handle rewind</a:t>
            </a:r>
          </a:p>
          <a:p>
            <a:pPr lvl="1" indent="-368300">
              <a:spcBef>
                <a:spcPts val="600"/>
              </a:spcBef>
              <a:buSzPts val="2200"/>
              <a:buChar char="◎"/>
            </a:pPr>
            <a:r>
              <a:rPr lang="en-GB" sz="2200" dirty="0"/>
              <a:t>Only advantage compared to adversary</a:t>
            </a:r>
          </a:p>
          <a:p>
            <a:pPr lvl="1" indent="-368300">
              <a:spcBef>
                <a:spcPts val="600"/>
              </a:spcBef>
              <a:buSzPts val="2200"/>
              <a:buChar char="◎"/>
            </a:pPr>
            <a:r>
              <a:rPr lang="en-GB" sz="2200" dirty="0"/>
              <a:t>Not needed for all rewind patterns.</a:t>
            </a:r>
            <a:endParaRPr lang="en" sz="2200" dirty="0"/>
          </a:p>
          <a:p>
            <a:pPr lvl="1" indent="-368300">
              <a:buSzPts val="2200"/>
            </a:pPr>
            <a:endParaRPr lang="en" sz="2200" dirty="0"/>
          </a:p>
        </p:txBody>
      </p:sp>
      <p:sp>
        <p:nvSpPr>
          <p:cNvPr id="220" name="Google Shape;220;p29"/>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18</a:t>
            </a:fld>
            <a:endParaRPr/>
          </a:p>
        </p:txBody>
      </p:sp>
    </p:spTree>
    <p:extLst>
      <p:ext uri="{BB962C8B-B14F-4D97-AF65-F5344CB8AC3E}">
        <p14:creationId xmlns:p14="http://schemas.microsoft.com/office/powerpoint/2010/main" val="25975286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35"/>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dirty="0"/>
              <a:t>Rewind 2</a:t>
            </a:r>
            <a:r>
              <a:rPr lang="en" sz="2400" baseline="30000" dirty="0"/>
              <a:t>nd</a:t>
            </a:r>
            <a:r>
              <a:rPr lang="en" sz="2400" dirty="0"/>
              <a:t> round</a:t>
            </a:r>
            <a:endParaRPr sz="2400" baseline="-25000" dirty="0"/>
          </a:p>
        </p:txBody>
      </p:sp>
      <p:sp>
        <p:nvSpPr>
          <p:cNvPr id="265" name="Google Shape;265;p35"/>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19</a:t>
            </a:fld>
            <a:endParaRPr/>
          </a:p>
        </p:txBody>
      </p:sp>
      <p:sp>
        <p:nvSpPr>
          <p:cNvPr id="3" name="TextBox 2">
            <a:extLst>
              <a:ext uri="{FF2B5EF4-FFF2-40B4-BE49-F238E27FC236}">
                <a16:creationId xmlns:a16="http://schemas.microsoft.com/office/drawing/2014/main" id="{E31A3663-6673-F4A2-6E10-39C7A72BA5EE}"/>
              </a:ext>
            </a:extLst>
          </p:cNvPr>
          <p:cNvSpPr txBox="1"/>
          <p:nvPr/>
        </p:nvSpPr>
        <p:spPr>
          <a:xfrm>
            <a:off x="4915454" y="4211802"/>
            <a:ext cx="1364025" cy="246221"/>
          </a:xfrm>
          <a:prstGeom prst="rect">
            <a:avLst/>
          </a:prstGeom>
          <a:noFill/>
        </p:spPr>
        <p:txBody>
          <a:bodyPr wrap="square" rtlCol="0">
            <a:spAutoFit/>
          </a:bodyPr>
          <a:lstStyle/>
          <a:p>
            <a:r>
              <a:rPr lang="en-GB" sz="1000" dirty="0"/>
              <a:t>P</a:t>
            </a:r>
            <a:r>
              <a:rPr lang="en-GB" sz="1000" baseline="-25000" dirty="0"/>
              <a:t>2</a:t>
            </a:r>
            <a:r>
              <a:rPr lang="en-GB" sz="1000" baseline="30000" dirty="0"/>
              <a:t>New</a:t>
            </a:r>
            <a:endParaRPr lang="en-GB" sz="1000" baseline="-25000" dirty="0"/>
          </a:p>
        </p:txBody>
      </p:sp>
      <p:sp>
        <p:nvSpPr>
          <p:cNvPr id="5" name="TextBox 4">
            <a:extLst>
              <a:ext uri="{FF2B5EF4-FFF2-40B4-BE49-F238E27FC236}">
                <a16:creationId xmlns:a16="http://schemas.microsoft.com/office/drawing/2014/main" id="{C5779A6E-4D11-4A41-1DEC-99B6B8E4C775}"/>
              </a:ext>
            </a:extLst>
          </p:cNvPr>
          <p:cNvSpPr txBox="1"/>
          <p:nvPr/>
        </p:nvSpPr>
        <p:spPr>
          <a:xfrm>
            <a:off x="7784452" y="2702812"/>
            <a:ext cx="1364025" cy="246221"/>
          </a:xfrm>
          <a:prstGeom prst="rect">
            <a:avLst/>
          </a:prstGeom>
          <a:noFill/>
        </p:spPr>
        <p:txBody>
          <a:bodyPr wrap="square" rtlCol="0">
            <a:spAutoFit/>
          </a:bodyPr>
          <a:lstStyle/>
          <a:p>
            <a:r>
              <a:rPr lang="en-GB" sz="1000" dirty="0" err="1"/>
              <a:t>P</a:t>
            </a:r>
            <a:r>
              <a:rPr lang="en-GB" sz="1000" baseline="-25000" dirty="0" err="1"/>
              <a:t>out</a:t>
            </a:r>
            <a:r>
              <a:rPr lang="en-GB" sz="1000" baseline="30000" dirty="0" err="1"/>
              <a:t>New</a:t>
            </a:r>
            <a:endParaRPr lang="en-GB" sz="1000" baseline="-25000" dirty="0"/>
          </a:p>
        </p:txBody>
      </p:sp>
      <p:sp>
        <p:nvSpPr>
          <p:cNvPr id="7" name="TextBox 6">
            <a:extLst>
              <a:ext uri="{FF2B5EF4-FFF2-40B4-BE49-F238E27FC236}">
                <a16:creationId xmlns:a16="http://schemas.microsoft.com/office/drawing/2014/main" id="{BF19D570-CF4D-FAD3-129C-295D63761938}"/>
              </a:ext>
            </a:extLst>
          </p:cNvPr>
          <p:cNvSpPr txBox="1"/>
          <p:nvPr/>
        </p:nvSpPr>
        <p:spPr>
          <a:xfrm>
            <a:off x="5031068" y="1377195"/>
            <a:ext cx="545560" cy="246221"/>
          </a:xfrm>
          <a:prstGeom prst="rect">
            <a:avLst/>
          </a:prstGeom>
          <a:noFill/>
        </p:spPr>
        <p:txBody>
          <a:bodyPr wrap="square" rtlCol="0">
            <a:spAutoFit/>
          </a:bodyPr>
          <a:lstStyle/>
          <a:p>
            <a:r>
              <a:rPr lang="en-GB" sz="1000" dirty="0"/>
              <a:t>P</a:t>
            </a:r>
            <a:r>
              <a:rPr lang="en-GB" sz="1000" baseline="-25000" dirty="0"/>
              <a:t>1</a:t>
            </a:r>
            <a:r>
              <a:rPr lang="en-GB" sz="1000" baseline="30000" dirty="0"/>
              <a:t>New</a:t>
            </a:r>
            <a:endParaRPr lang="en-GB" sz="1000" baseline="-25000" dirty="0"/>
          </a:p>
        </p:txBody>
      </p:sp>
      <p:cxnSp>
        <p:nvCxnSpPr>
          <p:cNvPr id="8" name="Straight Arrow Connector 7">
            <a:extLst>
              <a:ext uri="{FF2B5EF4-FFF2-40B4-BE49-F238E27FC236}">
                <a16:creationId xmlns:a16="http://schemas.microsoft.com/office/drawing/2014/main" id="{6845EAED-0941-44A4-39D6-4870DA2836B4}"/>
              </a:ext>
            </a:extLst>
          </p:cNvPr>
          <p:cNvCxnSpPr/>
          <p:nvPr/>
        </p:nvCxnSpPr>
        <p:spPr>
          <a:xfrm>
            <a:off x="5476737" y="1656075"/>
            <a:ext cx="2140121" cy="1052713"/>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D25D3A4E-DBEF-D631-DB9C-0C1A04D1B34C}"/>
              </a:ext>
            </a:extLst>
          </p:cNvPr>
          <p:cNvCxnSpPr/>
          <p:nvPr/>
        </p:nvCxnSpPr>
        <p:spPr>
          <a:xfrm>
            <a:off x="5476737" y="1799093"/>
            <a:ext cx="2140121" cy="1052713"/>
          </a:xfrm>
          <a:prstGeom prst="straightConnector1">
            <a:avLst/>
          </a:prstGeom>
          <a:ln w="12700">
            <a:prstDash val="lgDashDot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56CFF44-E2EF-CBC8-8934-91D54DF7694E}"/>
              </a:ext>
            </a:extLst>
          </p:cNvPr>
          <p:cNvCxnSpPr/>
          <p:nvPr/>
        </p:nvCxnSpPr>
        <p:spPr>
          <a:xfrm>
            <a:off x="5476735" y="1530387"/>
            <a:ext cx="2140121" cy="1052713"/>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43A0DFDB-DBB0-D0F7-65D6-01E95252C443}"/>
              </a:ext>
            </a:extLst>
          </p:cNvPr>
          <p:cNvCxnSpPr/>
          <p:nvPr/>
        </p:nvCxnSpPr>
        <p:spPr>
          <a:xfrm>
            <a:off x="5467404" y="2023744"/>
            <a:ext cx="2140121" cy="1052713"/>
          </a:xfrm>
          <a:prstGeom prst="straightConnector1">
            <a:avLst/>
          </a:prstGeom>
          <a:ln w="12700">
            <a:prstDash val="lgDashDot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25BACB9E-F1DA-8E66-9F2F-B4D70D291C7E}"/>
              </a:ext>
            </a:extLst>
          </p:cNvPr>
          <p:cNvCxnSpPr>
            <a:cxnSpLocks/>
          </p:cNvCxnSpPr>
          <p:nvPr/>
        </p:nvCxnSpPr>
        <p:spPr>
          <a:xfrm flipV="1">
            <a:off x="5422944" y="3080573"/>
            <a:ext cx="2193908" cy="1123142"/>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EBD6240-187C-7292-3B83-851D874AF4C1}"/>
              </a:ext>
            </a:extLst>
          </p:cNvPr>
          <p:cNvCxnSpPr/>
          <p:nvPr/>
        </p:nvCxnSpPr>
        <p:spPr>
          <a:xfrm flipV="1">
            <a:off x="5422946" y="3228435"/>
            <a:ext cx="2193908" cy="1123142"/>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38483C4E-3D14-143B-BAD7-F3583035BE8E}"/>
              </a:ext>
            </a:extLst>
          </p:cNvPr>
          <p:cNvCxnSpPr/>
          <p:nvPr/>
        </p:nvCxnSpPr>
        <p:spPr>
          <a:xfrm flipV="1">
            <a:off x="5422944" y="3453086"/>
            <a:ext cx="2193908" cy="1123142"/>
          </a:xfrm>
          <a:prstGeom prst="straightConnector1">
            <a:avLst/>
          </a:prstGeom>
          <a:ln w="12700">
            <a:prstDash val="lgDashDot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0EC9490-4A2A-2693-29CC-D979CF7FD423}"/>
              </a:ext>
            </a:extLst>
          </p:cNvPr>
          <p:cNvCxnSpPr/>
          <p:nvPr/>
        </p:nvCxnSpPr>
        <p:spPr>
          <a:xfrm flipV="1">
            <a:off x="5445613" y="3728984"/>
            <a:ext cx="2193908" cy="1123142"/>
          </a:xfrm>
          <a:prstGeom prst="straightConnector1">
            <a:avLst/>
          </a:prstGeom>
          <a:ln w="12700">
            <a:prstDash val="lgDashDot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FE8E239-FF2E-EC53-62F6-B535694312ED}"/>
              </a:ext>
            </a:extLst>
          </p:cNvPr>
          <p:cNvCxnSpPr/>
          <p:nvPr/>
        </p:nvCxnSpPr>
        <p:spPr>
          <a:xfrm>
            <a:off x="4995413" y="2054754"/>
            <a:ext cx="0" cy="2051637"/>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889BB02E-863A-6B9C-4746-E3B1EDBC98FC}"/>
              </a:ext>
            </a:extLst>
          </p:cNvPr>
          <p:cNvCxnSpPr/>
          <p:nvPr/>
        </p:nvCxnSpPr>
        <p:spPr>
          <a:xfrm>
            <a:off x="5126048" y="2054754"/>
            <a:ext cx="0" cy="2051637"/>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EBE1EADA-D5AF-7D20-971B-9F48E71102E0}"/>
              </a:ext>
            </a:extLst>
          </p:cNvPr>
          <p:cNvCxnSpPr/>
          <p:nvPr/>
        </p:nvCxnSpPr>
        <p:spPr>
          <a:xfrm>
            <a:off x="5328075" y="2050638"/>
            <a:ext cx="0" cy="2051637"/>
          </a:xfrm>
          <a:prstGeom prst="straightConnector1">
            <a:avLst/>
          </a:prstGeom>
          <a:ln w="12700">
            <a:prstDash val="lgDashDotDot"/>
            <a:headEnd type="triangle" w="med" len="med"/>
            <a:tailEnd type="none" w="med" len="med"/>
          </a:ln>
        </p:spPr>
        <p:style>
          <a:lnRef idx="1">
            <a:schemeClr val="accent1"/>
          </a:lnRef>
          <a:fillRef idx="0">
            <a:schemeClr val="accent1"/>
          </a:fillRef>
          <a:effectRef idx="0">
            <a:schemeClr val="accent1"/>
          </a:effectRef>
          <a:fontRef idx="minor">
            <a:schemeClr val="tx1"/>
          </a:fontRef>
        </p:style>
      </p:cxnSp>
      <p:pic>
        <p:nvPicPr>
          <p:cNvPr id="20" name="Picture 2">
            <a:extLst>
              <a:ext uri="{FF2B5EF4-FFF2-40B4-BE49-F238E27FC236}">
                <a16:creationId xmlns:a16="http://schemas.microsoft.com/office/drawing/2014/main" id="{27488755-4BF2-BA57-B1BD-70A5C404B7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66197" y="1533446"/>
            <a:ext cx="455802" cy="455802"/>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a:extLst>
              <a:ext uri="{FF2B5EF4-FFF2-40B4-BE49-F238E27FC236}">
                <a16:creationId xmlns:a16="http://schemas.microsoft.com/office/drawing/2014/main" id="{F3D3B6D7-134B-327C-3953-A2F02CED0E7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9797" y="4437838"/>
            <a:ext cx="425282" cy="375444"/>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4">
            <a:extLst>
              <a:ext uri="{FF2B5EF4-FFF2-40B4-BE49-F238E27FC236}">
                <a16:creationId xmlns:a16="http://schemas.microsoft.com/office/drawing/2014/main" id="{8F23F55A-4A66-99B9-BF17-6C6B3809FA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84399" y="2995304"/>
            <a:ext cx="425282" cy="375444"/>
          </a:xfrm>
          <a:prstGeom prst="rect">
            <a:avLst/>
          </a:prstGeom>
          <a:noFill/>
          <a:extLst>
            <a:ext uri="{909E8E84-426E-40DD-AFC4-6F175D3DCCD1}">
              <a14:hiddenFill xmlns:a14="http://schemas.microsoft.com/office/drawing/2010/main">
                <a:solidFill>
                  <a:srgbClr val="FFFFFF"/>
                </a:solidFill>
              </a14:hiddenFill>
            </a:ext>
          </a:extLst>
        </p:spPr>
      </p:pic>
      <p:cxnSp>
        <p:nvCxnSpPr>
          <p:cNvPr id="34" name="Straight Arrow Connector 33">
            <a:extLst>
              <a:ext uri="{FF2B5EF4-FFF2-40B4-BE49-F238E27FC236}">
                <a16:creationId xmlns:a16="http://schemas.microsoft.com/office/drawing/2014/main" id="{F92AB2DA-D50A-65AD-D3A0-8752154C0E8B}"/>
              </a:ext>
            </a:extLst>
          </p:cNvPr>
          <p:cNvCxnSpPr/>
          <p:nvPr/>
        </p:nvCxnSpPr>
        <p:spPr>
          <a:xfrm>
            <a:off x="6139543" y="1261700"/>
            <a:ext cx="42262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E8B8885F-BBDB-67F9-A7C2-6471B8B5D046}"/>
              </a:ext>
            </a:extLst>
          </p:cNvPr>
          <p:cNvCxnSpPr/>
          <p:nvPr/>
        </p:nvCxnSpPr>
        <p:spPr>
          <a:xfrm>
            <a:off x="6147227" y="1488582"/>
            <a:ext cx="399570" cy="0"/>
          </a:xfrm>
          <a:prstGeom prst="straightConnector1">
            <a:avLst/>
          </a:prstGeom>
          <a:ln>
            <a:prstDash val="lgDashDotDot"/>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3C2CA496-FB51-25B3-D7C5-B0E9DDD65ED0}"/>
              </a:ext>
            </a:extLst>
          </p:cNvPr>
          <p:cNvSpPr txBox="1"/>
          <p:nvPr/>
        </p:nvSpPr>
        <p:spPr>
          <a:xfrm>
            <a:off x="6562165" y="1138588"/>
            <a:ext cx="1667435" cy="246221"/>
          </a:xfrm>
          <a:prstGeom prst="rect">
            <a:avLst/>
          </a:prstGeom>
          <a:noFill/>
        </p:spPr>
        <p:txBody>
          <a:bodyPr wrap="square" rtlCol="0">
            <a:spAutoFit/>
          </a:bodyPr>
          <a:lstStyle/>
          <a:p>
            <a:r>
              <a:rPr lang="en-GB" sz="1000" dirty="0"/>
              <a:t>Message over BC channel</a:t>
            </a:r>
            <a:endParaRPr lang="en-GB" sz="1000" baseline="-25000" dirty="0"/>
          </a:p>
        </p:txBody>
      </p:sp>
      <p:sp>
        <p:nvSpPr>
          <p:cNvPr id="37" name="TextBox 36">
            <a:extLst>
              <a:ext uri="{FF2B5EF4-FFF2-40B4-BE49-F238E27FC236}">
                <a16:creationId xmlns:a16="http://schemas.microsoft.com/office/drawing/2014/main" id="{F4328270-6938-0B4A-D452-A36BFBF1812E}"/>
              </a:ext>
            </a:extLst>
          </p:cNvPr>
          <p:cNvSpPr txBox="1"/>
          <p:nvPr/>
        </p:nvSpPr>
        <p:spPr>
          <a:xfrm>
            <a:off x="6562164" y="1377195"/>
            <a:ext cx="1795686" cy="246221"/>
          </a:xfrm>
          <a:prstGeom prst="rect">
            <a:avLst/>
          </a:prstGeom>
          <a:noFill/>
        </p:spPr>
        <p:txBody>
          <a:bodyPr wrap="square" rtlCol="0">
            <a:spAutoFit/>
          </a:bodyPr>
          <a:lstStyle/>
          <a:p>
            <a:r>
              <a:rPr lang="en-GB" sz="1000" dirty="0"/>
              <a:t>Message over P2P channel</a:t>
            </a:r>
            <a:endParaRPr lang="en-GB" sz="1000" baseline="-25000" dirty="0"/>
          </a:p>
        </p:txBody>
      </p:sp>
      <p:cxnSp>
        <p:nvCxnSpPr>
          <p:cNvPr id="4" name="Straight Arrow Connector 3">
            <a:extLst>
              <a:ext uri="{FF2B5EF4-FFF2-40B4-BE49-F238E27FC236}">
                <a16:creationId xmlns:a16="http://schemas.microsoft.com/office/drawing/2014/main" id="{D018FA2C-965C-4EC4-8A44-F575EDFEFC77}"/>
              </a:ext>
            </a:extLst>
          </p:cNvPr>
          <p:cNvCxnSpPr/>
          <p:nvPr/>
        </p:nvCxnSpPr>
        <p:spPr>
          <a:xfrm>
            <a:off x="1331010" y="1467960"/>
            <a:ext cx="2140121" cy="1052713"/>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5E0C7C6E-1B56-5C60-DFBB-AE560D219FDB}"/>
              </a:ext>
            </a:extLst>
          </p:cNvPr>
          <p:cNvCxnSpPr/>
          <p:nvPr/>
        </p:nvCxnSpPr>
        <p:spPr>
          <a:xfrm>
            <a:off x="1331010" y="1610978"/>
            <a:ext cx="2140121" cy="1052713"/>
          </a:xfrm>
          <a:prstGeom prst="straightConnector1">
            <a:avLst/>
          </a:prstGeom>
          <a:ln w="12700">
            <a:prstDash val="lgDashDot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805575BB-10E1-954F-57C5-0476EC3F079A}"/>
              </a:ext>
            </a:extLst>
          </p:cNvPr>
          <p:cNvCxnSpPr/>
          <p:nvPr/>
        </p:nvCxnSpPr>
        <p:spPr>
          <a:xfrm>
            <a:off x="1331008" y="1342272"/>
            <a:ext cx="2140121" cy="1052713"/>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FB918C88-4B15-CC0E-7E6D-C06A95F9A497}"/>
              </a:ext>
            </a:extLst>
          </p:cNvPr>
          <p:cNvCxnSpPr/>
          <p:nvPr/>
        </p:nvCxnSpPr>
        <p:spPr>
          <a:xfrm>
            <a:off x="1322084" y="1839744"/>
            <a:ext cx="2140121" cy="1052713"/>
          </a:xfrm>
          <a:prstGeom prst="straightConnector1">
            <a:avLst/>
          </a:prstGeom>
          <a:ln w="12700">
            <a:prstDash val="lgDashDot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C7A5779-FC4A-FC5D-C950-92A12D50E19B}"/>
              </a:ext>
            </a:extLst>
          </p:cNvPr>
          <p:cNvCxnSpPr>
            <a:cxnSpLocks/>
          </p:cNvCxnSpPr>
          <p:nvPr/>
        </p:nvCxnSpPr>
        <p:spPr>
          <a:xfrm flipV="1">
            <a:off x="1277217" y="2892458"/>
            <a:ext cx="2193908" cy="1123142"/>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8F876F93-2C74-05C8-447F-7EC04464A618}"/>
              </a:ext>
            </a:extLst>
          </p:cNvPr>
          <p:cNvCxnSpPr/>
          <p:nvPr/>
        </p:nvCxnSpPr>
        <p:spPr>
          <a:xfrm flipV="1">
            <a:off x="1277219" y="3040320"/>
            <a:ext cx="2193908" cy="1123142"/>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1CA1438D-70AD-765E-F532-B960F3512E67}"/>
              </a:ext>
            </a:extLst>
          </p:cNvPr>
          <p:cNvCxnSpPr/>
          <p:nvPr/>
        </p:nvCxnSpPr>
        <p:spPr>
          <a:xfrm flipV="1">
            <a:off x="1277015" y="3279905"/>
            <a:ext cx="2193908" cy="1123142"/>
          </a:xfrm>
          <a:prstGeom prst="straightConnector1">
            <a:avLst/>
          </a:prstGeom>
          <a:ln w="12700">
            <a:prstDash val="lgDashDot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980526B6-D490-81F2-6CAE-AEB1A66BAF55}"/>
              </a:ext>
            </a:extLst>
          </p:cNvPr>
          <p:cNvCxnSpPr/>
          <p:nvPr/>
        </p:nvCxnSpPr>
        <p:spPr>
          <a:xfrm flipV="1">
            <a:off x="1277015" y="3483982"/>
            <a:ext cx="2193908" cy="1123142"/>
          </a:xfrm>
          <a:prstGeom prst="straightConnector1">
            <a:avLst/>
          </a:prstGeom>
          <a:ln w="12700">
            <a:prstDash val="lgDashDot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0961100-62F9-092E-297C-206AAE658B24}"/>
              </a:ext>
            </a:extLst>
          </p:cNvPr>
          <p:cNvCxnSpPr/>
          <p:nvPr/>
        </p:nvCxnSpPr>
        <p:spPr>
          <a:xfrm>
            <a:off x="849686" y="1866639"/>
            <a:ext cx="0" cy="2051637"/>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4C153393-9D2A-F8E7-90C2-B88C8B08E7C5}"/>
              </a:ext>
            </a:extLst>
          </p:cNvPr>
          <p:cNvCxnSpPr/>
          <p:nvPr/>
        </p:nvCxnSpPr>
        <p:spPr>
          <a:xfrm>
            <a:off x="980321" y="1866639"/>
            <a:ext cx="0" cy="2051637"/>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A21FD451-C453-F615-BB1A-AD73178D1703}"/>
              </a:ext>
            </a:extLst>
          </p:cNvPr>
          <p:cNvCxnSpPr/>
          <p:nvPr/>
        </p:nvCxnSpPr>
        <p:spPr>
          <a:xfrm>
            <a:off x="1268297" y="1866639"/>
            <a:ext cx="0" cy="2051637"/>
          </a:xfrm>
          <a:prstGeom prst="straightConnector1">
            <a:avLst/>
          </a:prstGeom>
          <a:ln w="12700">
            <a:prstDash val="lgDashDotDot"/>
            <a:headEnd type="triangle" w="med" len="med"/>
            <a:tailEnd type="none" w="med" len="med"/>
          </a:ln>
        </p:spPr>
        <p:style>
          <a:lnRef idx="1">
            <a:schemeClr val="accent1"/>
          </a:lnRef>
          <a:fillRef idx="0">
            <a:schemeClr val="accent1"/>
          </a:fillRef>
          <a:effectRef idx="0">
            <a:schemeClr val="accent1"/>
          </a:effectRef>
          <a:fontRef idx="minor">
            <a:schemeClr val="tx1"/>
          </a:fontRef>
        </p:style>
      </p:cxnSp>
      <p:pic>
        <p:nvPicPr>
          <p:cNvPr id="41" name="Picture 4">
            <a:extLst>
              <a:ext uri="{FF2B5EF4-FFF2-40B4-BE49-F238E27FC236}">
                <a16:creationId xmlns:a16="http://schemas.microsoft.com/office/drawing/2014/main" id="{6E50CCF8-6860-294B-DFA5-26104F8E741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5379" y="2815394"/>
            <a:ext cx="425282" cy="375444"/>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a:extLst>
              <a:ext uri="{FF2B5EF4-FFF2-40B4-BE49-F238E27FC236}">
                <a16:creationId xmlns:a16="http://schemas.microsoft.com/office/drawing/2014/main" id="{45998AC8-792D-9D76-FE4A-AFFF1DDAAA1E}"/>
              </a:ext>
            </a:extLst>
          </p:cNvPr>
          <p:cNvSpPr txBox="1"/>
          <p:nvPr/>
        </p:nvSpPr>
        <p:spPr>
          <a:xfrm>
            <a:off x="787019" y="3977872"/>
            <a:ext cx="601200" cy="246221"/>
          </a:xfrm>
          <a:prstGeom prst="rect">
            <a:avLst/>
          </a:prstGeom>
          <a:noFill/>
        </p:spPr>
        <p:txBody>
          <a:bodyPr wrap="square" rtlCol="0">
            <a:spAutoFit/>
          </a:bodyPr>
          <a:lstStyle/>
          <a:p>
            <a:r>
              <a:rPr lang="en-GB" sz="1000" dirty="0"/>
              <a:t>SIM</a:t>
            </a:r>
            <a:r>
              <a:rPr lang="en-GB" sz="1000" baseline="-25000" dirty="0"/>
              <a:t>SA</a:t>
            </a:r>
          </a:p>
        </p:txBody>
      </p:sp>
      <p:pic>
        <p:nvPicPr>
          <p:cNvPr id="43" name="Picture 42" descr="A picture containing black, darkness&#10;&#10;Description automatically generated">
            <a:extLst>
              <a:ext uri="{FF2B5EF4-FFF2-40B4-BE49-F238E27FC236}">
                <a16:creationId xmlns:a16="http://schemas.microsoft.com/office/drawing/2014/main" id="{3D971F21-A53D-1E50-3491-67B43A25053D}"/>
              </a:ext>
            </a:extLst>
          </p:cNvPr>
          <p:cNvPicPr>
            <a:picLocks noChangeAspect="1"/>
          </p:cNvPicPr>
          <p:nvPr/>
        </p:nvPicPr>
        <p:blipFill>
          <a:blip r:embed="rId5"/>
          <a:stretch>
            <a:fillRect/>
          </a:stretch>
        </p:blipFill>
        <p:spPr>
          <a:xfrm>
            <a:off x="795769" y="4187143"/>
            <a:ext cx="457211" cy="457211"/>
          </a:xfrm>
          <a:prstGeom prst="rect">
            <a:avLst/>
          </a:prstGeom>
        </p:spPr>
      </p:pic>
      <p:sp>
        <p:nvSpPr>
          <p:cNvPr id="46" name="TextBox 45">
            <a:extLst>
              <a:ext uri="{FF2B5EF4-FFF2-40B4-BE49-F238E27FC236}">
                <a16:creationId xmlns:a16="http://schemas.microsoft.com/office/drawing/2014/main" id="{9CD6B55D-9399-E0F7-0D9C-E5EA902DEE4E}"/>
              </a:ext>
            </a:extLst>
          </p:cNvPr>
          <p:cNvSpPr txBox="1"/>
          <p:nvPr/>
        </p:nvSpPr>
        <p:spPr>
          <a:xfrm>
            <a:off x="3572875" y="2569173"/>
            <a:ext cx="1364025" cy="246221"/>
          </a:xfrm>
          <a:prstGeom prst="rect">
            <a:avLst/>
          </a:prstGeom>
          <a:noFill/>
        </p:spPr>
        <p:txBody>
          <a:bodyPr wrap="square" rtlCol="0">
            <a:spAutoFit/>
          </a:bodyPr>
          <a:lstStyle/>
          <a:p>
            <a:r>
              <a:rPr lang="en-GB" sz="1000" dirty="0" err="1"/>
              <a:t>P</a:t>
            </a:r>
            <a:r>
              <a:rPr lang="en-GB" sz="1000" baseline="-25000" dirty="0" err="1"/>
              <a:t>out</a:t>
            </a:r>
            <a:r>
              <a:rPr lang="en-GB" sz="1000" baseline="30000" dirty="0" err="1"/>
              <a:t>New</a:t>
            </a:r>
            <a:endParaRPr lang="en-GB" sz="1000" baseline="-25000" dirty="0"/>
          </a:p>
        </p:txBody>
      </p:sp>
      <p:pic>
        <p:nvPicPr>
          <p:cNvPr id="47" name="Picture 4">
            <a:extLst>
              <a:ext uri="{FF2B5EF4-FFF2-40B4-BE49-F238E27FC236}">
                <a16:creationId xmlns:a16="http://schemas.microsoft.com/office/drawing/2014/main" id="{75FBEDE9-A376-AD0F-D8DD-38E6377985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0409" y="1387811"/>
            <a:ext cx="425282" cy="375444"/>
          </a:xfrm>
          <a:prstGeom prst="rect">
            <a:avLst/>
          </a:prstGeom>
          <a:noFill/>
          <a:extLst>
            <a:ext uri="{909E8E84-426E-40DD-AFC4-6F175D3DCCD1}">
              <a14:hiddenFill xmlns:a14="http://schemas.microsoft.com/office/drawing/2010/main">
                <a:solidFill>
                  <a:srgbClr val="FFFFFF"/>
                </a:solidFill>
              </a14:hiddenFill>
            </a:ext>
          </a:extLst>
        </p:spPr>
      </p:pic>
      <p:sp>
        <p:nvSpPr>
          <p:cNvPr id="48" name="TextBox 47">
            <a:extLst>
              <a:ext uri="{FF2B5EF4-FFF2-40B4-BE49-F238E27FC236}">
                <a16:creationId xmlns:a16="http://schemas.microsoft.com/office/drawing/2014/main" id="{53B7962A-33E2-40FB-2EDC-1CFF4F1D8EED}"/>
              </a:ext>
            </a:extLst>
          </p:cNvPr>
          <p:cNvSpPr txBox="1"/>
          <p:nvPr/>
        </p:nvSpPr>
        <p:spPr>
          <a:xfrm>
            <a:off x="795769" y="1099398"/>
            <a:ext cx="545560" cy="246221"/>
          </a:xfrm>
          <a:prstGeom prst="rect">
            <a:avLst/>
          </a:prstGeom>
          <a:noFill/>
        </p:spPr>
        <p:txBody>
          <a:bodyPr wrap="square" rtlCol="0">
            <a:spAutoFit/>
          </a:bodyPr>
          <a:lstStyle/>
          <a:p>
            <a:r>
              <a:rPr lang="en-GB" sz="1000" dirty="0"/>
              <a:t>P</a:t>
            </a:r>
            <a:r>
              <a:rPr lang="en-GB" sz="1000" baseline="-25000" dirty="0"/>
              <a:t>1</a:t>
            </a:r>
            <a:r>
              <a:rPr lang="en-GB" sz="1000" baseline="30000" dirty="0"/>
              <a:t>New</a:t>
            </a:r>
            <a:endParaRPr lang="en-GB" sz="1000" baseline="-25000" dirty="0"/>
          </a:p>
        </p:txBody>
      </p:sp>
      <p:cxnSp>
        <p:nvCxnSpPr>
          <p:cNvPr id="50" name="Straight Arrow Connector 49">
            <a:extLst>
              <a:ext uri="{FF2B5EF4-FFF2-40B4-BE49-F238E27FC236}">
                <a16:creationId xmlns:a16="http://schemas.microsoft.com/office/drawing/2014/main" id="{A87065D7-7831-15A7-EA7C-D8040A57EEFC}"/>
              </a:ext>
            </a:extLst>
          </p:cNvPr>
          <p:cNvCxnSpPr>
            <a:cxnSpLocks/>
          </p:cNvCxnSpPr>
          <p:nvPr/>
        </p:nvCxnSpPr>
        <p:spPr>
          <a:xfrm flipV="1">
            <a:off x="1090905" y="1866638"/>
            <a:ext cx="0" cy="2027076"/>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D6AEE6D7-4F42-42E9-03DE-C0E5A4551680}"/>
              </a:ext>
            </a:extLst>
          </p:cNvPr>
          <p:cNvCxnSpPr>
            <a:cxnSpLocks/>
          </p:cNvCxnSpPr>
          <p:nvPr/>
        </p:nvCxnSpPr>
        <p:spPr>
          <a:xfrm flipV="1">
            <a:off x="1185691" y="1854357"/>
            <a:ext cx="0" cy="2027076"/>
          </a:xfrm>
          <a:prstGeom prst="straightConnector1">
            <a:avLst/>
          </a:prstGeom>
          <a:ln w="12700">
            <a:solidFill>
              <a:srgbClr val="FF0000">
                <a:alpha val="50000"/>
              </a:srgbClr>
            </a:solidFill>
            <a:prstDash val="lgDashDotDot"/>
            <a:headEnd type="triangle" w="med" len="med"/>
            <a:tailEnd type="none" w="med" len="med"/>
          </a:ln>
        </p:spPr>
        <p:style>
          <a:lnRef idx="1">
            <a:schemeClr val="accent1"/>
          </a:lnRef>
          <a:fillRef idx="0">
            <a:schemeClr val="accent1"/>
          </a:fillRef>
          <a:effectRef idx="0">
            <a:schemeClr val="accent1"/>
          </a:effectRef>
          <a:fontRef idx="minor">
            <a:schemeClr val="tx1"/>
          </a:fontRef>
        </p:style>
      </p:cxnSp>
      <p:pic>
        <p:nvPicPr>
          <p:cNvPr id="52" name="Google Shape;211;p28">
            <a:extLst>
              <a:ext uri="{FF2B5EF4-FFF2-40B4-BE49-F238E27FC236}">
                <a16:creationId xmlns:a16="http://schemas.microsoft.com/office/drawing/2014/main" id="{E8823AE7-D286-AAAA-574C-DB5D11EE94A5}"/>
              </a:ext>
            </a:extLst>
          </p:cNvPr>
          <p:cNvPicPr preferRelativeResize="0"/>
          <p:nvPr/>
        </p:nvPicPr>
        <p:blipFill>
          <a:blip r:embed="rId6">
            <a:alphaModFix/>
          </a:blip>
          <a:stretch>
            <a:fillRect/>
          </a:stretch>
        </p:blipFill>
        <p:spPr>
          <a:xfrm>
            <a:off x="1119990" y="2681395"/>
            <a:ext cx="150585" cy="162844"/>
          </a:xfrm>
          <a:prstGeom prst="rect">
            <a:avLst/>
          </a:prstGeom>
          <a:noFill/>
          <a:ln>
            <a:noFill/>
          </a:ln>
        </p:spPr>
      </p:pic>
      <p:sp>
        <p:nvSpPr>
          <p:cNvPr id="28" name="Rectangle: Rounded Corners 27">
            <a:extLst>
              <a:ext uri="{FF2B5EF4-FFF2-40B4-BE49-F238E27FC236}">
                <a16:creationId xmlns:a16="http://schemas.microsoft.com/office/drawing/2014/main" id="{656725F1-BF63-B5D5-637C-471452CCCA96}"/>
              </a:ext>
            </a:extLst>
          </p:cNvPr>
          <p:cNvSpPr/>
          <p:nvPr/>
        </p:nvSpPr>
        <p:spPr>
          <a:xfrm>
            <a:off x="3698388" y="4163462"/>
            <a:ext cx="1701887" cy="775542"/>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id="{338A5BC8-8DAA-C7DF-66A2-93491B0B4832}"/>
              </a:ext>
            </a:extLst>
          </p:cNvPr>
          <p:cNvSpPr txBox="1"/>
          <p:nvPr/>
        </p:nvSpPr>
        <p:spPr>
          <a:xfrm>
            <a:off x="3782141" y="4208976"/>
            <a:ext cx="601200" cy="246221"/>
          </a:xfrm>
          <a:prstGeom prst="rect">
            <a:avLst/>
          </a:prstGeom>
          <a:noFill/>
        </p:spPr>
        <p:txBody>
          <a:bodyPr wrap="square" rtlCol="0">
            <a:spAutoFit/>
          </a:bodyPr>
          <a:lstStyle/>
          <a:p>
            <a:r>
              <a:rPr lang="en-GB" sz="1000" dirty="0"/>
              <a:t>SIM</a:t>
            </a:r>
            <a:r>
              <a:rPr lang="en-GB" sz="1000" baseline="-25000" dirty="0"/>
              <a:t>SA</a:t>
            </a:r>
          </a:p>
        </p:txBody>
      </p:sp>
      <p:pic>
        <p:nvPicPr>
          <p:cNvPr id="38" name="Picture 37" descr="A picture containing black, darkness&#10;&#10;Description automatically generated">
            <a:extLst>
              <a:ext uri="{FF2B5EF4-FFF2-40B4-BE49-F238E27FC236}">
                <a16:creationId xmlns:a16="http://schemas.microsoft.com/office/drawing/2014/main" id="{C9DA6128-F55F-8E0F-B9A1-B484B9531CC4}"/>
              </a:ext>
            </a:extLst>
          </p:cNvPr>
          <p:cNvPicPr>
            <a:picLocks noChangeAspect="1"/>
          </p:cNvPicPr>
          <p:nvPr/>
        </p:nvPicPr>
        <p:blipFill>
          <a:blip r:embed="rId5"/>
          <a:stretch>
            <a:fillRect/>
          </a:stretch>
        </p:blipFill>
        <p:spPr>
          <a:xfrm>
            <a:off x="3780812" y="4394915"/>
            <a:ext cx="457211" cy="457211"/>
          </a:xfrm>
          <a:prstGeom prst="rect">
            <a:avLst/>
          </a:prstGeom>
        </p:spPr>
      </p:pic>
      <p:cxnSp>
        <p:nvCxnSpPr>
          <p:cNvPr id="44" name="Straight Arrow Connector 43">
            <a:extLst>
              <a:ext uri="{FF2B5EF4-FFF2-40B4-BE49-F238E27FC236}">
                <a16:creationId xmlns:a16="http://schemas.microsoft.com/office/drawing/2014/main" id="{6F2997B2-70D6-9E46-1A44-79E54522D524}"/>
              </a:ext>
            </a:extLst>
          </p:cNvPr>
          <p:cNvCxnSpPr>
            <a:cxnSpLocks/>
          </p:cNvCxnSpPr>
          <p:nvPr/>
        </p:nvCxnSpPr>
        <p:spPr>
          <a:xfrm flipV="1">
            <a:off x="5238595" y="2050638"/>
            <a:ext cx="0" cy="2027076"/>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45" name="Google Shape;211;p28">
            <a:extLst>
              <a:ext uri="{FF2B5EF4-FFF2-40B4-BE49-F238E27FC236}">
                <a16:creationId xmlns:a16="http://schemas.microsoft.com/office/drawing/2014/main" id="{2AC81F0D-CC89-609E-81BF-4964AAE295D3}"/>
              </a:ext>
            </a:extLst>
          </p:cNvPr>
          <p:cNvPicPr preferRelativeResize="0"/>
          <p:nvPr/>
        </p:nvPicPr>
        <p:blipFill>
          <a:blip r:embed="rId6">
            <a:alphaModFix/>
          </a:blip>
          <a:stretch>
            <a:fillRect/>
          </a:stretch>
        </p:blipFill>
        <p:spPr>
          <a:xfrm>
            <a:off x="5157914" y="2625003"/>
            <a:ext cx="150585" cy="162844"/>
          </a:xfrm>
          <a:prstGeom prst="rect">
            <a:avLst/>
          </a:prstGeom>
          <a:noFill/>
          <a:ln>
            <a:noFill/>
          </a:ln>
        </p:spPr>
      </p:pic>
      <p:cxnSp>
        <p:nvCxnSpPr>
          <p:cNvPr id="260" name="Straight Arrow Connector 259">
            <a:extLst>
              <a:ext uri="{FF2B5EF4-FFF2-40B4-BE49-F238E27FC236}">
                <a16:creationId xmlns:a16="http://schemas.microsoft.com/office/drawing/2014/main" id="{430B24DD-00BB-55DE-91F5-4919B2090840}"/>
              </a:ext>
            </a:extLst>
          </p:cNvPr>
          <p:cNvCxnSpPr>
            <a:cxnSpLocks/>
          </p:cNvCxnSpPr>
          <p:nvPr/>
        </p:nvCxnSpPr>
        <p:spPr>
          <a:xfrm flipH="1">
            <a:off x="4332514" y="4455197"/>
            <a:ext cx="582940" cy="0"/>
          </a:xfrm>
          <a:prstGeom prst="straightConnector1">
            <a:avLst/>
          </a:prstGeom>
          <a:ln w="127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89747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0"/>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4"/>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26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44"/>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4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nodeType="clickEffect">
                                  <p:stCondLst>
                                    <p:cond delay="0"/>
                                  </p:stCondLst>
                                  <p:childTnLst>
                                    <p:set>
                                      <p:cBhvr>
                                        <p:cTn id="74" dur="1" fill="hold">
                                          <p:stCondLst>
                                            <p:cond delay="0"/>
                                          </p:stCondLst>
                                        </p:cTn>
                                        <p:tgtEl>
                                          <p:spTgt spid="44"/>
                                        </p:tgtEl>
                                        <p:attrNameLst>
                                          <p:attrName>style.visibility</p:attrName>
                                        </p:attrNameLst>
                                      </p:cBhvr>
                                      <p:to>
                                        <p:strVal val="hidden"/>
                                      </p:to>
                                    </p:set>
                                  </p:childTnLst>
                                </p:cTn>
                              </p:par>
                              <p:par>
                                <p:cTn id="75" presetID="1" presetClass="exit" presetSubtype="0" fill="hold" nodeType="withEffect">
                                  <p:stCondLst>
                                    <p:cond delay="0"/>
                                  </p:stCondLst>
                                  <p:childTnLst>
                                    <p:set>
                                      <p:cBhvr>
                                        <p:cTn id="76" dur="1" fill="hold">
                                          <p:stCondLst>
                                            <p:cond delay="0"/>
                                          </p:stCondLst>
                                        </p:cTn>
                                        <p:tgtEl>
                                          <p:spTgt spid="4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28" grpId="0" animBg="1"/>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dirty="0"/>
              <a:t>Secure Multi-party Computation (MPC)</a:t>
            </a:r>
            <a:endParaRPr sz="2400" dirty="0"/>
          </a:p>
        </p:txBody>
      </p:sp>
      <p:sp>
        <p:nvSpPr>
          <p:cNvPr id="76" name="Google Shape;76;p13"/>
          <p:cNvSpPr txBox="1">
            <a:spLocks noGrp="1"/>
          </p:cNvSpPr>
          <p:nvPr>
            <p:ph type="body" idx="1"/>
          </p:nvPr>
        </p:nvSpPr>
        <p:spPr>
          <a:xfrm>
            <a:off x="786150" y="1261700"/>
            <a:ext cx="7838700" cy="35736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dirty="0"/>
              <a:t>Real world:                                                        Ideal world:</a:t>
            </a:r>
            <a:endParaRPr dirty="0"/>
          </a:p>
          <a:p>
            <a:pPr marL="0" lvl="0" indent="0" algn="l" rtl="0">
              <a:spcBef>
                <a:spcPts val="600"/>
              </a:spcBef>
              <a:spcAft>
                <a:spcPts val="0"/>
              </a:spcAft>
              <a:buNone/>
            </a:pPr>
            <a:endParaRPr dirty="0"/>
          </a:p>
        </p:txBody>
      </p:sp>
      <p:sp>
        <p:nvSpPr>
          <p:cNvPr id="77" name="Google Shape;77;p13"/>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a:t>
            </a:fld>
            <a:endParaRPr/>
          </a:p>
        </p:txBody>
      </p:sp>
      <p:pic>
        <p:nvPicPr>
          <p:cNvPr id="1026" name="Picture 2">
            <a:extLst>
              <a:ext uri="{FF2B5EF4-FFF2-40B4-BE49-F238E27FC236}">
                <a16:creationId xmlns:a16="http://schemas.microsoft.com/office/drawing/2014/main" id="{8A35D74B-6433-E102-3439-282759C95E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2783" y="2005971"/>
            <a:ext cx="455802" cy="45580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A5C09BB-6BC9-A027-0E95-0DDD3E92EE30}"/>
              </a:ext>
            </a:extLst>
          </p:cNvPr>
          <p:cNvSpPr txBox="1"/>
          <p:nvPr/>
        </p:nvSpPr>
        <p:spPr>
          <a:xfrm>
            <a:off x="1406186" y="1828152"/>
            <a:ext cx="1364025" cy="246221"/>
          </a:xfrm>
          <a:prstGeom prst="rect">
            <a:avLst/>
          </a:prstGeom>
          <a:noFill/>
        </p:spPr>
        <p:txBody>
          <a:bodyPr wrap="square" rtlCol="0">
            <a:spAutoFit/>
          </a:bodyPr>
          <a:lstStyle/>
          <a:p>
            <a:r>
              <a:rPr lang="en-GB" sz="1000" dirty="0"/>
              <a:t>Party 1: x</a:t>
            </a:r>
            <a:r>
              <a:rPr lang="en-GB" sz="1000" baseline="-25000" dirty="0"/>
              <a:t>1</a:t>
            </a:r>
          </a:p>
        </p:txBody>
      </p:sp>
      <p:pic>
        <p:nvPicPr>
          <p:cNvPr id="7" name="Picture 2">
            <a:extLst>
              <a:ext uri="{FF2B5EF4-FFF2-40B4-BE49-F238E27FC236}">
                <a16:creationId xmlns:a16="http://schemas.microsoft.com/office/drawing/2014/main" id="{0ABF3F32-7615-716A-6F12-53FDBB29AC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3377" y="2680885"/>
            <a:ext cx="455802" cy="45580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78662F5D-1D5F-552A-1AF7-07156814FA14}"/>
              </a:ext>
            </a:extLst>
          </p:cNvPr>
          <p:cNvSpPr txBox="1"/>
          <p:nvPr/>
        </p:nvSpPr>
        <p:spPr>
          <a:xfrm>
            <a:off x="2466780" y="2503066"/>
            <a:ext cx="1364025" cy="246221"/>
          </a:xfrm>
          <a:prstGeom prst="rect">
            <a:avLst/>
          </a:prstGeom>
          <a:noFill/>
        </p:spPr>
        <p:txBody>
          <a:bodyPr wrap="square" rtlCol="0">
            <a:spAutoFit/>
          </a:bodyPr>
          <a:lstStyle/>
          <a:p>
            <a:r>
              <a:rPr lang="en-GB" sz="1000" dirty="0"/>
              <a:t>Party 3: x</a:t>
            </a:r>
            <a:r>
              <a:rPr lang="en-GB" sz="1000" baseline="-25000" dirty="0"/>
              <a:t>3</a:t>
            </a:r>
          </a:p>
        </p:txBody>
      </p:sp>
      <p:pic>
        <p:nvPicPr>
          <p:cNvPr id="15" name="Picture 2">
            <a:extLst>
              <a:ext uri="{FF2B5EF4-FFF2-40B4-BE49-F238E27FC236}">
                <a16:creationId xmlns:a16="http://schemas.microsoft.com/office/drawing/2014/main" id="{F02D5246-7DB8-84FD-4DDA-785D7916D3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561" y="2749287"/>
            <a:ext cx="455802" cy="455802"/>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E134DCD0-BECC-1467-9D71-9ED15A96AAEF}"/>
              </a:ext>
            </a:extLst>
          </p:cNvPr>
          <p:cNvSpPr txBox="1"/>
          <p:nvPr/>
        </p:nvSpPr>
        <p:spPr>
          <a:xfrm>
            <a:off x="497964" y="2571468"/>
            <a:ext cx="1364025" cy="246221"/>
          </a:xfrm>
          <a:prstGeom prst="rect">
            <a:avLst/>
          </a:prstGeom>
          <a:noFill/>
        </p:spPr>
        <p:txBody>
          <a:bodyPr wrap="square" rtlCol="0">
            <a:spAutoFit/>
          </a:bodyPr>
          <a:lstStyle/>
          <a:p>
            <a:r>
              <a:rPr lang="en-GB" sz="1000" dirty="0"/>
              <a:t>Party 2: x</a:t>
            </a:r>
            <a:r>
              <a:rPr lang="en-GB" sz="1000" baseline="-25000" dirty="0"/>
              <a:t>2</a:t>
            </a:r>
          </a:p>
        </p:txBody>
      </p:sp>
      <p:sp>
        <p:nvSpPr>
          <p:cNvPr id="18" name="TextBox 17">
            <a:extLst>
              <a:ext uri="{FF2B5EF4-FFF2-40B4-BE49-F238E27FC236}">
                <a16:creationId xmlns:a16="http://schemas.microsoft.com/office/drawing/2014/main" id="{6D72F543-987F-8146-AAC8-EA64751A9C2C}"/>
              </a:ext>
            </a:extLst>
          </p:cNvPr>
          <p:cNvSpPr txBox="1"/>
          <p:nvPr/>
        </p:nvSpPr>
        <p:spPr>
          <a:xfrm>
            <a:off x="1104728" y="3721737"/>
            <a:ext cx="1364025" cy="246221"/>
          </a:xfrm>
          <a:prstGeom prst="rect">
            <a:avLst/>
          </a:prstGeom>
          <a:noFill/>
        </p:spPr>
        <p:txBody>
          <a:bodyPr wrap="square" rtlCol="0">
            <a:spAutoFit/>
          </a:bodyPr>
          <a:lstStyle/>
          <a:p>
            <a:r>
              <a:rPr lang="en-GB" sz="1000" dirty="0"/>
              <a:t>Party 4: x</a:t>
            </a:r>
            <a:r>
              <a:rPr lang="en-GB" sz="1000" baseline="-25000" dirty="0"/>
              <a:t>4</a:t>
            </a:r>
          </a:p>
        </p:txBody>
      </p:sp>
      <p:sp>
        <p:nvSpPr>
          <p:cNvPr id="20" name="TextBox 19">
            <a:extLst>
              <a:ext uri="{FF2B5EF4-FFF2-40B4-BE49-F238E27FC236}">
                <a16:creationId xmlns:a16="http://schemas.microsoft.com/office/drawing/2014/main" id="{E519B170-E5BD-8004-6FCC-959099F50E5A}"/>
              </a:ext>
            </a:extLst>
          </p:cNvPr>
          <p:cNvSpPr txBox="1"/>
          <p:nvPr/>
        </p:nvSpPr>
        <p:spPr>
          <a:xfrm>
            <a:off x="2012669" y="3703981"/>
            <a:ext cx="1364025" cy="246221"/>
          </a:xfrm>
          <a:prstGeom prst="rect">
            <a:avLst/>
          </a:prstGeom>
          <a:noFill/>
        </p:spPr>
        <p:txBody>
          <a:bodyPr wrap="square" rtlCol="0">
            <a:spAutoFit/>
          </a:bodyPr>
          <a:lstStyle/>
          <a:p>
            <a:r>
              <a:rPr lang="en-GB" sz="1000" dirty="0"/>
              <a:t>Party 5: x</a:t>
            </a:r>
            <a:r>
              <a:rPr lang="en-GB" sz="1000" baseline="-25000" dirty="0"/>
              <a:t>5</a:t>
            </a:r>
          </a:p>
        </p:txBody>
      </p:sp>
      <p:sp>
        <p:nvSpPr>
          <p:cNvPr id="25" name="TextBox 24">
            <a:extLst>
              <a:ext uri="{FF2B5EF4-FFF2-40B4-BE49-F238E27FC236}">
                <a16:creationId xmlns:a16="http://schemas.microsoft.com/office/drawing/2014/main" id="{1B7324AC-195A-B54C-3491-8CAC9846B7C3}"/>
              </a:ext>
            </a:extLst>
          </p:cNvPr>
          <p:cNvSpPr txBox="1"/>
          <p:nvPr/>
        </p:nvSpPr>
        <p:spPr>
          <a:xfrm>
            <a:off x="2376384" y="1814455"/>
            <a:ext cx="1364025" cy="246221"/>
          </a:xfrm>
          <a:prstGeom prst="rect">
            <a:avLst/>
          </a:prstGeom>
          <a:noFill/>
        </p:spPr>
        <p:txBody>
          <a:bodyPr wrap="square" rtlCol="0">
            <a:spAutoFit/>
          </a:bodyPr>
          <a:lstStyle/>
          <a:p>
            <a:r>
              <a:rPr lang="en-GB" sz="1000" dirty="0"/>
              <a:t>y = f(x</a:t>
            </a:r>
            <a:r>
              <a:rPr lang="en-GB" sz="1000" baseline="-25000" dirty="0"/>
              <a:t>1</a:t>
            </a:r>
            <a:r>
              <a:rPr lang="en-GB" sz="1000" dirty="0"/>
              <a:t>, x</a:t>
            </a:r>
            <a:r>
              <a:rPr lang="en-GB" sz="1000" baseline="-25000" dirty="0"/>
              <a:t>2</a:t>
            </a:r>
            <a:r>
              <a:rPr lang="en-GB" sz="1000" dirty="0"/>
              <a:t>, x</a:t>
            </a:r>
            <a:r>
              <a:rPr lang="en-GB" sz="1000" baseline="-25000" dirty="0"/>
              <a:t>3</a:t>
            </a:r>
            <a:r>
              <a:rPr lang="en-GB" sz="1000" dirty="0"/>
              <a:t>, x</a:t>
            </a:r>
            <a:r>
              <a:rPr lang="en-GB" sz="1000" baseline="-25000" dirty="0"/>
              <a:t>4</a:t>
            </a:r>
            <a:r>
              <a:rPr lang="en-GB" sz="1000" dirty="0"/>
              <a:t>, x</a:t>
            </a:r>
            <a:r>
              <a:rPr lang="en-GB" sz="1000" baseline="-25000" dirty="0"/>
              <a:t>5</a:t>
            </a:r>
            <a:r>
              <a:rPr lang="en-GB" sz="1000" dirty="0"/>
              <a:t>)</a:t>
            </a:r>
            <a:endParaRPr lang="en-GB" sz="1000" baseline="-25000" dirty="0"/>
          </a:p>
        </p:txBody>
      </p:sp>
      <p:pic>
        <p:nvPicPr>
          <p:cNvPr id="26" name="Picture 2">
            <a:extLst>
              <a:ext uri="{FF2B5EF4-FFF2-40B4-BE49-F238E27FC236}">
                <a16:creationId xmlns:a16="http://schemas.microsoft.com/office/drawing/2014/main" id="{11559185-0AB3-8E7C-7E38-784AF053D4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9062" y="2355498"/>
            <a:ext cx="455802" cy="455802"/>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a:extLst>
              <a:ext uri="{FF2B5EF4-FFF2-40B4-BE49-F238E27FC236}">
                <a16:creationId xmlns:a16="http://schemas.microsoft.com/office/drawing/2014/main" id="{FBB7E4C8-8A2A-FEFA-B86B-E686787E5E41}"/>
              </a:ext>
            </a:extLst>
          </p:cNvPr>
          <p:cNvSpPr txBox="1"/>
          <p:nvPr/>
        </p:nvSpPr>
        <p:spPr>
          <a:xfrm>
            <a:off x="4705500" y="2454538"/>
            <a:ext cx="1364025" cy="246221"/>
          </a:xfrm>
          <a:prstGeom prst="rect">
            <a:avLst/>
          </a:prstGeom>
          <a:noFill/>
        </p:spPr>
        <p:txBody>
          <a:bodyPr wrap="square" rtlCol="0">
            <a:spAutoFit/>
          </a:bodyPr>
          <a:lstStyle/>
          <a:p>
            <a:r>
              <a:rPr lang="en-GB" sz="1000" dirty="0"/>
              <a:t>y = f(x</a:t>
            </a:r>
            <a:r>
              <a:rPr lang="en-GB" sz="1000" baseline="-25000" dirty="0"/>
              <a:t>1</a:t>
            </a:r>
            <a:r>
              <a:rPr lang="en-GB" sz="1000" dirty="0"/>
              <a:t>, x</a:t>
            </a:r>
            <a:r>
              <a:rPr lang="en-GB" sz="1000" baseline="-25000" dirty="0"/>
              <a:t>2</a:t>
            </a:r>
            <a:r>
              <a:rPr lang="en-GB" sz="1000" dirty="0"/>
              <a:t>, x</a:t>
            </a:r>
            <a:r>
              <a:rPr lang="en-GB" sz="1000" baseline="-25000" dirty="0"/>
              <a:t>3</a:t>
            </a:r>
            <a:r>
              <a:rPr lang="en-GB" sz="1000" dirty="0"/>
              <a:t>, x</a:t>
            </a:r>
            <a:r>
              <a:rPr lang="en-GB" sz="1000" baseline="-25000" dirty="0"/>
              <a:t>4</a:t>
            </a:r>
            <a:r>
              <a:rPr lang="en-GB" sz="1000" dirty="0"/>
              <a:t>, x</a:t>
            </a:r>
            <a:r>
              <a:rPr lang="en-GB" sz="1000" baseline="-25000" dirty="0"/>
              <a:t>5</a:t>
            </a:r>
            <a:r>
              <a:rPr lang="en-GB" sz="1000" dirty="0"/>
              <a:t>)</a:t>
            </a:r>
            <a:endParaRPr lang="en-GB" sz="1000" baseline="-25000" dirty="0"/>
          </a:p>
        </p:txBody>
      </p:sp>
      <p:sp>
        <p:nvSpPr>
          <p:cNvPr id="29" name="TextBox 28">
            <a:extLst>
              <a:ext uri="{FF2B5EF4-FFF2-40B4-BE49-F238E27FC236}">
                <a16:creationId xmlns:a16="http://schemas.microsoft.com/office/drawing/2014/main" id="{1ECEECA4-264F-81D9-C854-2EE255049886}"/>
              </a:ext>
            </a:extLst>
          </p:cNvPr>
          <p:cNvSpPr txBox="1"/>
          <p:nvPr/>
        </p:nvSpPr>
        <p:spPr>
          <a:xfrm>
            <a:off x="4792979" y="2074057"/>
            <a:ext cx="1364025" cy="246221"/>
          </a:xfrm>
          <a:prstGeom prst="rect">
            <a:avLst/>
          </a:prstGeom>
          <a:noFill/>
        </p:spPr>
        <p:txBody>
          <a:bodyPr wrap="square" rtlCol="0">
            <a:spAutoFit/>
          </a:bodyPr>
          <a:lstStyle/>
          <a:p>
            <a:r>
              <a:rPr lang="en-GB" sz="1000" dirty="0"/>
              <a:t>Ideal functionality</a:t>
            </a:r>
            <a:endParaRPr lang="en-GB" sz="1000" baseline="-25000" dirty="0"/>
          </a:p>
        </p:txBody>
      </p:sp>
      <p:pic>
        <p:nvPicPr>
          <p:cNvPr id="31" name="Picture 30" descr="A picture containing black, darkness&#10;&#10;Description automatically generated">
            <a:extLst>
              <a:ext uri="{FF2B5EF4-FFF2-40B4-BE49-F238E27FC236}">
                <a16:creationId xmlns:a16="http://schemas.microsoft.com/office/drawing/2014/main" id="{E0A17865-0825-FB22-2A28-992DEE0B8236}"/>
              </a:ext>
            </a:extLst>
          </p:cNvPr>
          <p:cNvPicPr>
            <a:picLocks noChangeAspect="1"/>
          </p:cNvPicPr>
          <p:nvPr/>
        </p:nvPicPr>
        <p:blipFill>
          <a:blip r:embed="rId4"/>
          <a:stretch>
            <a:fillRect/>
          </a:stretch>
        </p:blipFill>
        <p:spPr>
          <a:xfrm>
            <a:off x="5172747" y="3827091"/>
            <a:ext cx="457211" cy="457211"/>
          </a:xfrm>
          <a:prstGeom prst="rect">
            <a:avLst/>
          </a:prstGeom>
        </p:spPr>
      </p:pic>
      <p:sp>
        <p:nvSpPr>
          <p:cNvPr id="32" name="TextBox 31">
            <a:extLst>
              <a:ext uri="{FF2B5EF4-FFF2-40B4-BE49-F238E27FC236}">
                <a16:creationId xmlns:a16="http://schemas.microsoft.com/office/drawing/2014/main" id="{14879935-DBD8-8D1B-D91E-0C0B0BF5E283}"/>
              </a:ext>
            </a:extLst>
          </p:cNvPr>
          <p:cNvSpPr txBox="1"/>
          <p:nvPr/>
        </p:nvSpPr>
        <p:spPr>
          <a:xfrm>
            <a:off x="5022638" y="3568538"/>
            <a:ext cx="1364025" cy="246221"/>
          </a:xfrm>
          <a:prstGeom prst="rect">
            <a:avLst/>
          </a:prstGeom>
          <a:noFill/>
        </p:spPr>
        <p:txBody>
          <a:bodyPr wrap="square" rtlCol="0">
            <a:spAutoFit/>
          </a:bodyPr>
          <a:lstStyle/>
          <a:p>
            <a:r>
              <a:rPr lang="en-GB" sz="1000" dirty="0"/>
              <a:t>Simulator</a:t>
            </a:r>
            <a:endParaRPr lang="en-GB" sz="1000" baseline="-25000" dirty="0"/>
          </a:p>
        </p:txBody>
      </p:sp>
      <p:pic>
        <p:nvPicPr>
          <p:cNvPr id="1028" name="Picture 4">
            <a:extLst>
              <a:ext uri="{FF2B5EF4-FFF2-40B4-BE49-F238E27FC236}">
                <a16:creationId xmlns:a16="http://schemas.microsoft.com/office/drawing/2014/main" id="{813E4442-5499-FC40-47D4-E5176776ECE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98235" y="3881800"/>
            <a:ext cx="425282" cy="375444"/>
          </a:xfrm>
          <a:prstGeom prst="rect">
            <a:avLst/>
          </a:prstGeom>
          <a:noFill/>
          <a:extLst>
            <a:ext uri="{909E8E84-426E-40DD-AFC4-6F175D3DCCD1}">
              <a14:hiddenFill xmlns:a14="http://schemas.microsoft.com/office/drawing/2010/main">
                <a:solidFill>
                  <a:srgbClr val="FFFFFF"/>
                </a:solidFill>
              </a14:hiddenFill>
            </a:ext>
          </a:extLst>
        </p:spPr>
      </p:pic>
      <p:sp>
        <p:nvSpPr>
          <p:cNvPr id="33" name="TextBox 32">
            <a:extLst>
              <a:ext uri="{FF2B5EF4-FFF2-40B4-BE49-F238E27FC236}">
                <a16:creationId xmlns:a16="http://schemas.microsoft.com/office/drawing/2014/main" id="{87040C48-0B4D-8696-5BAF-6B34B3937043}"/>
              </a:ext>
            </a:extLst>
          </p:cNvPr>
          <p:cNvSpPr txBox="1"/>
          <p:nvPr/>
        </p:nvSpPr>
        <p:spPr>
          <a:xfrm>
            <a:off x="7486659" y="3568537"/>
            <a:ext cx="1364025" cy="246221"/>
          </a:xfrm>
          <a:prstGeom prst="rect">
            <a:avLst/>
          </a:prstGeom>
          <a:noFill/>
        </p:spPr>
        <p:txBody>
          <a:bodyPr wrap="square" rtlCol="0">
            <a:spAutoFit/>
          </a:bodyPr>
          <a:lstStyle/>
          <a:p>
            <a:r>
              <a:rPr lang="en-GB" sz="1000" dirty="0"/>
              <a:t>Adversary: x</a:t>
            </a:r>
            <a:r>
              <a:rPr lang="en-GB" sz="1000" baseline="-25000" dirty="0"/>
              <a:t>4</a:t>
            </a:r>
            <a:r>
              <a:rPr lang="en-GB" sz="1000" dirty="0"/>
              <a:t>, x</a:t>
            </a:r>
            <a:r>
              <a:rPr lang="en-GB" sz="1000" baseline="-25000" dirty="0"/>
              <a:t>5</a:t>
            </a:r>
          </a:p>
        </p:txBody>
      </p:sp>
      <p:sp>
        <p:nvSpPr>
          <p:cNvPr id="34" name="TextBox 33">
            <a:extLst>
              <a:ext uri="{FF2B5EF4-FFF2-40B4-BE49-F238E27FC236}">
                <a16:creationId xmlns:a16="http://schemas.microsoft.com/office/drawing/2014/main" id="{1596B72C-F196-3B3E-6EF3-B18CBEA4EB9E}"/>
              </a:ext>
            </a:extLst>
          </p:cNvPr>
          <p:cNvSpPr txBox="1"/>
          <p:nvPr/>
        </p:nvSpPr>
        <p:spPr>
          <a:xfrm>
            <a:off x="7230113" y="2074057"/>
            <a:ext cx="1696510" cy="246221"/>
          </a:xfrm>
          <a:prstGeom prst="rect">
            <a:avLst/>
          </a:prstGeom>
          <a:noFill/>
        </p:spPr>
        <p:txBody>
          <a:bodyPr wrap="square" rtlCol="0">
            <a:spAutoFit/>
          </a:bodyPr>
          <a:lstStyle/>
          <a:p>
            <a:r>
              <a:rPr lang="en-GB" sz="1000" dirty="0"/>
              <a:t>Honest parties: x</a:t>
            </a:r>
            <a:r>
              <a:rPr lang="en-GB" sz="1000" baseline="-25000" dirty="0"/>
              <a:t>1</a:t>
            </a:r>
            <a:r>
              <a:rPr lang="en-GB" sz="1000" dirty="0"/>
              <a:t>, x</a:t>
            </a:r>
            <a:r>
              <a:rPr lang="en-GB" sz="1000" baseline="-25000" dirty="0"/>
              <a:t>2</a:t>
            </a:r>
            <a:r>
              <a:rPr lang="en-GB" sz="1000" dirty="0"/>
              <a:t>, x</a:t>
            </a:r>
            <a:r>
              <a:rPr lang="en-GB" sz="1000" baseline="-25000" dirty="0"/>
              <a:t>3</a:t>
            </a:r>
          </a:p>
        </p:txBody>
      </p:sp>
      <p:cxnSp>
        <p:nvCxnSpPr>
          <p:cNvPr id="36" name="Straight Arrow Connector 35">
            <a:extLst>
              <a:ext uri="{FF2B5EF4-FFF2-40B4-BE49-F238E27FC236}">
                <a16:creationId xmlns:a16="http://schemas.microsoft.com/office/drawing/2014/main" id="{532DC979-77C8-6BF4-36C2-589A9178C120}"/>
              </a:ext>
            </a:extLst>
          </p:cNvPr>
          <p:cNvCxnSpPr>
            <a:cxnSpLocks/>
            <a:stCxn id="26" idx="1"/>
            <a:endCxn id="28" idx="3"/>
          </p:cNvCxnSpPr>
          <p:nvPr/>
        </p:nvCxnSpPr>
        <p:spPr>
          <a:xfrm flipH="1" flipV="1">
            <a:off x="6069525" y="2577649"/>
            <a:ext cx="1709537" cy="575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EB33D72-203D-BAE9-2E2B-351D220C4989}"/>
              </a:ext>
            </a:extLst>
          </p:cNvPr>
          <p:cNvCxnSpPr>
            <a:cxnSpLocks/>
          </p:cNvCxnSpPr>
          <p:nvPr/>
        </p:nvCxnSpPr>
        <p:spPr>
          <a:xfrm>
            <a:off x="6084135" y="2767339"/>
            <a:ext cx="1743166" cy="1365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34063416-4993-0228-ABB2-788B0728FB9D}"/>
              </a:ext>
            </a:extLst>
          </p:cNvPr>
          <p:cNvSpPr txBox="1"/>
          <p:nvPr/>
        </p:nvSpPr>
        <p:spPr>
          <a:xfrm>
            <a:off x="6610030" y="2331427"/>
            <a:ext cx="1364025" cy="246221"/>
          </a:xfrm>
          <a:prstGeom prst="rect">
            <a:avLst/>
          </a:prstGeom>
          <a:noFill/>
        </p:spPr>
        <p:txBody>
          <a:bodyPr wrap="square" rtlCol="0">
            <a:spAutoFit/>
          </a:bodyPr>
          <a:lstStyle/>
          <a:p>
            <a:r>
              <a:rPr lang="en-GB" sz="1000" dirty="0"/>
              <a:t>x</a:t>
            </a:r>
            <a:r>
              <a:rPr lang="en-GB" sz="1000" baseline="-25000" dirty="0"/>
              <a:t>1</a:t>
            </a:r>
            <a:r>
              <a:rPr lang="en-GB" sz="1000" dirty="0"/>
              <a:t>, x</a:t>
            </a:r>
            <a:r>
              <a:rPr lang="en-GB" sz="1000" baseline="-25000" dirty="0"/>
              <a:t>2</a:t>
            </a:r>
            <a:r>
              <a:rPr lang="en-GB" sz="1000" dirty="0"/>
              <a:t>, x</a:t>
            </a:r>
            <a:r>
              <a:rPr lang="en-GB" sz="1000" baseline="-25000" dirty="0"/>
              <a:t>3</a:t>
            </a:r>
          </a:p>
        </p:txBody>
      </p:sp>
      <p:sp>
        <p:nvSpPr>
          <p:cNvPr id="49" name="TextBox 48">
            <a:extLst>
              <a:ext uri="{FF2B5EF4-FFF2-40B4-BE49-F238E27FC236}">
                <a16:creationId xmlns:a16="http://schemas.microsoft.com/office/drawing/2014/main" id="{3869DB13-4CB2-06BB-E328-64523E122427}"/>
              </a:ext>
            </a:extLst>
          </p:cNvPr>
          <p:cNvSpPr txBox="1"/>
          <p:nvPr/>
        </p:nvSpPr>
        <p:spPr>
          <a:xfrm>
            <a:off x="6795772" y="2854077"/>
            <a:ext cx="1696510" cy="246221"/>
          </a:xfrm>
          <a:prstGeom prst="rect">
            <a:avLst/>
          </a:prstGeom>
          <a:noFill/>
        </p:spPr>
        <p:txBody>
          <a:bodyPr wrap="square" rtlCol="0">
            <a:spAutoFit/>
          </a:bodyPr>
          <a:lstStyle/>
          <a:p>
            <a:r>
              <a:rPr lang="en-GB" sz="1000" dirty="0"/>
              <a:t>y</a:t>
            </a:r>
            <a:endParaRPr lang="en-GB" sz="1000" baseline="-25000" dirty="0"/>
          </a:p>
        </p:txBody>
      </p:sp>
      <p:cxnSp>
        <p:nvCxnSpPr>
          <p:cNvPr id="51" name="Straight Arrow Connector 50">
            <a:extLst>
              <a:ext uri="{FF2B5EF4-FFF2-40B4-BE49-F238E27FC236}">
                <a16:creationId xmlns:a16="http://schemas.microsoft.com/office/drawing/2014/main" id="{ED0FC9A7-06FA-3DE4-06F3-7254BAFC9BE8}"/>
              </a:ext>
            </a:extLst>
          </p:cNvPr>
          <p:cNvCxnSpPr>
            <a:cxnSpLocks/>
          </p:cNvCxnSpPr>
          <p:nvPr/>
        </p:nvCxnSpPr>
        <p:spPr>
          <a:xfrm flipV="1">
            <a:off x="5263763" y="2680885"/>
            <a:ext cx="0" cy="89712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B75E4C0D-D989-443D-59D4-7F4F9656DFC4}"/>
              </a:ext>
            </a:extLst>
          </p:cNvPr>
          <p:cNvCxnSpPr>
            <a:stCxn id="28" idx="2"/>
          </p:cNvCxnSpPr>
          <p:nvPr/>
        </p:nvCxnSpPr>
        <p:spPr>
          <a:xfrm>
            <a:off x="5387513" y="2700759"/>
            <a:ext cx="13839" cy="877249"/>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7561403E-F7BE-E454-4CFC-E5A55FFEFBE2}"/>
              </a:ext>
            </a:extLst>
          </p:cNvPr>
          <p:cNvCxnSpPr>
            <a:cxnSpLocks/>
          </p:cNvCxnSpPr>
          <p:nvPr/>
        </p:nvCxnSpPr>
        <p:spPr>
          <a:xfrm flipH="1" flipV="1">
            <a:off x="5843315" y="3876050"/>
            <a:ext cx="1709537" cy="5750"/>
          </a:xfrm>
          <a:prstGeom prst="straightConnector1">
            <a:avLst/>
          </a:prstGeom>
          <a:ln w="127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620B20B4-7541-E729-45D9-56593F76F176}"/>
              </a:ext>
            </a:extLst>
          </p:cNvPr>
          <p:cNvCxnSpPr>
            <a:cxnSpLocks/>
          </p:cNvCxnSpPr>
          <p:nvPr/>
        </p:nvCxnSpPr>
        <p:spPr>
          <a:xfrm flipH="1" flipV="1">
            <a:off x="5841043" y="4029255"/>
            <a:ext cx="1709537" cy="5750"/>
          </a:xfrm>
          <a:prstGeom prst="straightConnector1">
            <a:avLst/>
          </a:prstGeom>
          <a:ln w="127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2835C5E0-AF21-31F5-96A4-976E20EEC58A}"/>
              </a:ext>
            </a:extLst>
          </p:cNvPr>
          <p:cNvCxnSpPr>
            <a:cxnSpLocks/>
          </p:cNvCxnSpPr>
          <p:nvPr/>
        </p:nvCxnSpPr>
        <p:spPr>
          <a:xfrm flipH="1" flipV="1">
            <a:off x="5841043" y="4212030"/>
            <a:ext cx="1709537" cy="5750"/>
          </a:xfrm>
          <a:prstGeom prst="straightConnector1">
            <a:avLst/>
          </a:prstGeom>
          <a:ln w="127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78697D3A-3988-0D8E-5C3A-4D47DB707644}"/>
              </a:ext>
            </a:extLst>
          </p:cNvPr>
          <p:cNvCxnSpPr>
            <a:cxnSpLocks/>
          </p:cNvCxnSpPr>
          <p:nvPr/>
        </p:nvCxnSpPr>
        <p:spPr>
          <a:xfrm flipH="1" flipV="1">
            <a:off x="5841043" y="4394805"/>
            <a:ext cx="1709537" cy="5750"/>
          </a:xfrm>
          <a:prstGeom prst="straightConnector1">
            <a:avLst/>
          </a:prstGeom>
          <a:ln w="12700">
            <a:headEnd type="triangle"/>
            <a:tailEnd type="triangle"/>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DB0AE9AA-612F-63F1-53E5-800B61169C7A}"/>
              </a:ext>
            </a:extLst>
          </p:cNvPr>
          <p:cNvSpPr txBox="1"/>
          <p:nvPr/>
        </p:nvSpPr>
        <p:spPr>
          <a:xfrm>
            <a:off x="5385353" y="2982490"/>
            <a:ext cx="1696510" cy="246221"/>
          </a:xfrm>
          <a:prstGeom prst="rect">
            <a:avLst/>
          </a:prstGeom>
          <a:noFill/>
        </p:spPr>
        <p:txBody>
          <a:bodyPr wrap="square" rtlCol="0">
            <a:spAutoFit/>
          </a:bodyPr>
          <a:lstStyle/>
          <a:p>
            <a:r>
              <a:rPr lang="en-GB" sz="1000" dirty="0"/>
              <a:t>y</a:t>
            </a:r>
            <a:endParaRPr lang="en-GB" sz="1000" baseline="-25000" dirty="0"/>
          </a:p>
        </p:txBody>
      </p:sp>
      <p:sp>
        <p:nvSpPr>
          <p:cNvPr id="60" name="TextBox 59">
            <a:extLst>
              <a:ext uri="{FF2B5EF4-FFF2-40B4-BE49-F238E27FC236}">
                <a16:creationId xmlns:a16="http://schemas.microsoft.com/office/drawing/2014/main" id="{C033624E-8CC1-14E9-0937-938D2A22C2F4}"/>
              </a:ext>
            </a:extLst>
          </p:cNvPr>
          <p:cNvSpPr txBox="1"/>
          <p:nvPr/>
        </p:nvSpPr>
        <p:spPr>
          <a:xfrm>
            <a:off x="4752491" y="2972919"/>
            <a:ext cx="1364025" cy="246221"/>
          </a:xfrm>
          <a:prstGeom prst="rect">
            <a:avLst/>
          </a:prstGeom>
          <a:noFill/>
        </p:spPr>
        <p:txBody>
          <a:bodyPr wrap="square" rtlCol="0">
            <a:spAutoFit/>
          </a:bodyPr>
          <a:lstStyle/>
          <a:p>
            <a:r>
              <a:rPr lang="en-GB" sz="1000" dirty="0"/>
              <a:t>x’</a:t>
            </a:r>
            <a:r>
              <a:rPr lang="en-GB" sz="1000" baseline="-25000" dirty="0"/>
              <a:t>4</a:t>
            </a:r>
            <a:r>
              <a:rPr lang="en-GB" sz="1000" dirty="0"/>
              <a:t>, x’</a:t>
            </a:r>
            <a:r>
              <a:rPr lang="en-GB" sz="1000" baseline="-25000" dirty="0"/>
              <a:t>5</a:t>
            </a:r>
          </a:p>
        </p:txBody>
      </p:sp>
      <p:cxnSp>
        <p:nvCxnSpPr>
          <p:cNvPr id="2" name="Straight Arrow Connector 1">
            <a:extLst>
              <a:ext uri="{FF2B5EF4-FFF2-40B4-BE49-F238E27FC236}">
                <a16:creationId xmlns:a16="http://schemas.microsoft.com/office/drawing/2014/main" id="{BBDE5D7A-01B7-0DCC-108A-7BC62FF00CCA}"/>
              </a:ext>
            </a:extLst>
          </p:cNvPr>
          <p:cNvCxnSpPr>
            <a:cxnSpLocks/>
            <a:stCxn id="15" idx="3"/>
            <a:endCxn id="7" idx="1"/>
          </p:cNvCxnSpPr>
          <p:nvPr/>
        </p:nvCxnSpPr>
        <p:spPr>
          <a:xfrm flipV="1">
            <a:off x="1120363" y="2908786"/>
            <a:ext cx="1513014" cy="68402"/>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6A81572E-924A-2077-9296-40267D5AC47E}"/>
              </a:ext>
            </a:extLst>
          </p:cNvPr>
          <p:cNvCxnSpPr>
            <a:cxnSpLocks/>
          </p:cNvCxnSpPr>
          <p:nvPr/>
        </p:nvCxnSpPr>
        <p:spPr>
          <a:xfrm flipV="1">
            <a:off x="1587862" y="2521856"/>
            <a:ext cx="228123" cy="1138764"/>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C6E0F10D-5200-E09A-1AE8-64D263C6C2D7}"/>
              </a:ext>
            </a:extLst>
          </p:cNvPr>
          <p:cNvCxnSpPr>
            <a:cxnSpLocks/>
          </p:cNvCxnSpPr>
          <p:nvPr/>
        </p:nvCxnSpPr>
        <p:spPr>
          <a:xfrm>
            <a:off x="1097948" y="3167339"/>
            <a:ext cx="277296" cy="536642"/>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C61E7D7F-73CF-1DA8-F36E-379A6DB24F9F}"/>
              </a:ext>
            </a:extLst>
          </p:cNvPr>
          <p:cNvCxnSpPr>
            <a:cxnSpLocks/>
          </p:cNvCxnSpPr>
          <p:nvPr/>
        </p:nvCxnSpPr>
        <p:spPr>
          <a:xfrm flipV="1">
            <a:off x="1071862" y="2415055"/>
            <a:ext cx="606764" cy="474122"/>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F668D51-D877-8F69-D1EA-E0AF36C0D6EB}"/>
              </a:ext>
            </a:extLst>
          </p:cNvPr>
          <p:cNvCxnSpPr>
            <a:cxnSpLocks/>
          </p:cNvCxnSpPr>
          <p:nvPr/>
        </p:nvCxnSpPr>
        <p:spPr>
          <a:xfrm flipV="1">
            <a:off x="2445589" y="3129446"/>
            <a:ext cx="307040" cy="622271"/>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1B5F1F3E-D692-883C-83C0-25D3845BB795}"/>
              </a:ext>
            </a:extLst>
          </p:cNvPr>
          <p:cNvCxnSpPr>
            <a:cxnSpLocks/>
          </p:cNvCxnSpPr>
          <p:nvPr/>
        </p:nvCxnSpPr>
        <p:spPr>
          <a:xfrm flipH="1">
            <a:off x="1727127" y="4109701"/>
            <a:ext cx="452139" cy="17756"/>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0166ADBD-BCFB-620B-9257-CC23D2E6E777}"/>
              </a:ext>
            </a:extLst>
          </p:cNvPr>
          <p:cNvCxnSpPr>
            <a:cxnSpLocks/>
          </p:cNvCxnSpPr>
          <p:nvPr/>
        </p:nvCxnSpPr>
        <p:spPr>
          <a:xfrm flipH="1" flipV="1">
            <a:off x="1908884" y="2517373"/>
            <a:ext cx="316930" cy="1154282"/>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CB68D9B-DF62-591D-CD2E-9A240E552CC5}"/>
              </a:ext>
            </a:extLst>
          </p:cNvPr>
          <p:cNvCxnSpPr>
            <a:cxnSpLocks/>
          </p:cNvCxnSpPr>
          <p:nvPr/>
        </p:nvCxnSpPr>
        <p:spPr>
          <a:xfrm flipH="1" flipV="1">
            <a:off x="2003773" y="2355498"/>
            <a:ext cx="603157" cy="393789"/>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0500086B-BCB9-BD9A-388E-E3E99467A75F}"/>
              </a:ext>
            </a:extLst>
          </p:cNvPr>
          <p:cNvCxnSpPr>
            <a:cxnSpLocks/>
          </p:cNvCxnSpPr>
          <p:nvPr/>
        </p:nvCxnSpPr>
        <p:spPr>
          <a:xfrm flipH="1" flipV="1">
            <a:off x="1258281" y="3097458"/>
            <a:ext cx="920003" cy="595488"/>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96B3CD88-034D-07A0-23C2-F3144876986B}"/>
              </a:ext>
            </a:extLst>
          </p:cNvPr>
          <p:cNvCxnSpPr>
            <a:cxnSpLocks/>
            <a:stCxn id="18" idx="0"/>
          </p:cNvCxnSpPr>
          <p:nvPr/>
        </p:nvCxnSpPr>
        <p:spPr>
          <a:xfrm flipV="1">
            <a:off x="1786741" y="3075874"/>
            <a:ext cx="858187" cy="645863"/>
          </a:xfrm>
          <a:prstGeom prst="straightConnector1">
            <a:avLst/>
          </a:prstGeom>
          <a:ln w="127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3" name="Picture 4">
            <a:extLst>
              <a:ext uri="{FF2B5EF4-FFF2-40B4-BE49-F238E27FC236}">
                <a16:creationId xmlns:a16="http://schemas.microsoft.com/office/drawing/2014/main" id="{D235A484-AC02-4216-64D3-D7E88AF4805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66831" y="3943926"/>
            <a:ext cx="425282" cy="37544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a:extLst>
              <a:ext uri="{FF2B5EF4-FFF2-40B4-BE49-F238E27FC236}">
                <a16:creationId xmlns:a16="http://schemas.microsoft.com/office/drawing/2014/main" id="{E292C104-B584-6533-0F27-D6BA8BA7989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80905" y="3955942"/>
            <a:ext cx="425282" cy="37544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35"/>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dirty="0"/>
              <a:t>Rewind 1</a:t>
            </a:r>
            <a:r>
              <a:rPr lang="en" sz="2400" baseline="30000" dirty="0"/>
              <a:t>st</a:t>
            </a:r>
            <a:r>
              <a:rPr lang="en" sz="2400" dirty="0"/>
              <a:t> round</a:t>
            </a:r>
            <a:endParaRPr sz="2400" baseline="-25000" dirty="0"/>
          </a:p>
        </p:txBody>
      </p:sp>
      <p:sp>
        <p:nvSpPr>
          <p:cNvPr id="265" name="Google Shape;265;p35"/>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20</a:t>
            </a:fld>
            <a:endParaRPr/>
          </a:p>
        </p:txBody>
      </p:sp>
      <p:sp>
        <p:nvSpPr>
          <p:cNvPr id="2" name="Google Shape;219;p29">
            <a:extLst>
              <a:ext uri="{FF2B5EF4-FFF2-40B4-BE49-F238E27FC236}">
                <a16:creationId xmlns:a16="http://schemas.microsoft.com/office/drawing/2014/main" id="{6057430C-7DC0-9E80-6DA3-F2E0B994F71F}"/>
              </a:ext>
            </a:extLst>
          </p:cNvPr>
          <p:cNvSpPr txBox="1">
            <a:spLocks noGrp="1"/>
          </p:cNvSpPr>
          <p:nvPr>
            <p:ph type="body" idx="1"/>
          </p:nvPr>
        </p:nvSpPr>
        <p:spPr>
          <a:xfrm>
            <a:off x="786150" y="1261700"/>
            <a:ext cx="7571700" cy="3573600"/>
          </a:xfrm>
          <a:prstGeom prst="rect">
            <a:avLst/>
          </a:prstGeom>
        </p:spPr>
        <p:txBody>
          <a:bodyPr spcFirstLastPara="1" wrap="square" lIns="91425" tIns="91425" rIns="91425" bIns="91425" anchor="t" anchorCtr="0">
            <a:noAutofit/>
          </a:bodyPr>
          <a:lstStyle/>
          <a:p>
            <a:pPr marL="457200" lvl="0" indent="-368300" algn="l" rtl="0">
              <a:spcBef>
                <a:spcPts val="600"/>
              </a:spcBef>
              <a:spcAft>
                <a:spcPts val="0"/>
              </a:spcAft>
              <a:buSzPts val="2200"/>
              <a:buChar char="◎"/>
            </a:pPr>
            <a:r>
              <a:rPr lang="en-GB" sz="2200" dirty="0"/>
              <a:t>Similar to start a new execution</a:t>
            </a:r>
          </a:p>
          <a:p>
            <a:pPr marL="457200" lvl="0" indent="-368300" algn="l" rtl="0">
              <a:spcBef>
                <a:spcPts val="600"/>
              </a:spcBef>
              <a:spcAft>
                <a:spcPts val="0"/>
              </a:spcAft>
              <a:buSzPts val="2200"/>
              <a:buChar char="◎"/>
            </a:pPr>
            <a:r>
              <a:rPr lang="en-GB" sz="2200" dirty="0"/>
              <a:t>Refer to the paper for formal argument</a:t>
            </a:r>
            <a:endParaRPr lang="en" sz="2200" dirty="0"/>
          </a:p>
          <a:p>
            <a:pPr lvl="1" indent="-368300">
              <a:buSzPts val="2200"/>
            </a:pPr>
            <a:endParaRPr lang="en" sz="2200" dirty="0"/>
          </a:p>
        </p:txBody>
      </p:sp>
    </p:spTree>
    <p:extLst>
      <p:ext uri="{BB962C8B-B14F-4D97-AF65-F5344CB8AC3E}">
        <p14:creationId xmlns:p14="http://schemas.microsoft.com/office/powerpoint/2010/main" val="1008547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38"/>
          <p:cNvSpPr txBox="1">
            <a:spLocks noGrp="1"/>
          </p:cNvSpPr>
          <p:nvPr>
            <p:ph type="ctrTitle" idx="4294967295"/>
          </p:nvPr>
        </p:nvSpPr>
        <p:spPr>
          <a:xfrm>
            <a:off x="685800" y="516542"/>
            <a:ext cx="7772400"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6000" b="1"/>
              <a:t>Thanks!</a:t>
            </a:r>
            <a:endParaRPr sz="6000" b="1"/>
          </a:p>
        </p:txBody>
      </p:sp>
      <p:sp>
        <p:nvSpPr>
          <p:cNvPr id="285" name="Google Shape;285;p38"/>
          <p:cNvSpPr txBox="1">
            <a:spLocks noGrp="1"/>
          </p:cNvSpPr>
          <p:nvPr>
            <p:ph type="subTitle" idx="4294967295"/>
          </p:nvPr>
        </p:nvSpPr>
        <p:spPr>
          <a:xfrm>
            <a:off x="685800" y="1639913"/>
            <a:ext cx="6593700" cy="7848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3600" b="1"/>
              <a:t>Any questions?</a:t>
            </a:r>
            <a:endParaRPr sz="3600" b="1"/>
          </a:p>
        </p:txBody>
      </p:sp>
      <p:sp>
        <p:nvSpPr>
          <p:cNvPr id="286" name="Google Shape;286;p38"/>
          <p:cNvSpPr txBox="1">
            <a:spLocks noGrp="1"/>
          </p:cNvSpPr>
          <p:nvPr>
            <p:ph type="body" idx="4294967295"/>
          </p:nvPr>
        </p:nvSpPr>
        <p:spPr>
          <a:xfrm>
            <a:off x="685800" y="2464406"/>
            <a:ext cx="4863900" cy="24615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endParaRPr/>
          </a:p>
        </p:txBody>
      </p:sp>
      <p:sp>
        <p:nvSpPr>
          <p:cNvPr id="287" name="Google Shape;287;p38"/>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21</a:t>
            </a:fld>
            <a:endParaRPr/>
          </a:p>
        </p:txBody>
      </p:sp>
      <p:graphicFrame>
        <p:nvGraphicFramePr>
          <p:cNvPr id="46" name="Google Shape;206;p28">
            <a:extLst>
              <a:ext uri="{FF2B5EF4-FFF2-40B4-BE49-F238E27FC236}">
                <a16:creationId xmlns:a16="http://schemas.microsoft.com/office/drawing/2014/main" id="{F7CB4818-951F-135F-9A61-C6688C635C9A}"/>
              </a:ext>
            </a:extLst>
          </p:cNvPr>
          <p:cNvGraphicFramePr/>
          <p:nvPr>
            <p:extLst>
              <p:ext uri="{D42A27DB-BD31-4B8C-83A1-F6EECF244321}">
                <p14:modId xmlns:p14="http://schemas.microsoft.com/office/powerpoint/2010/main" val="3913491725"/>
              </p:ext>
            </p:extLst>
          </p:nvPr>
        </p:nvGraphicFramePr>
        <p:xfrm>
          <a:off x="4679550" y="567596"/>
          <a:ext cx="3778650" cy="4358310"/>
        </p:xfrm>
        <a:graphic>
          <a:graphicData uri="http://schemas.openxmlformats.org/drawingml/2006/table">
            <a:tbl>
              <a:tblPr>
                <a:noFill/>
                <a:tableStyleId>{342427EB-F0BC-41C8-BFE2-467DEBF71F8D}</a:tableStyleId>
              </a:tblPr>
              <a:tblGrid>
                <a:gridCol w="1873375">
                  <a:extLst>
                    <a:ext uri="{9D8B030D-6E8A-4147-A177-3AD203B41FA5}">
                      <a16:colId xmlns:a16="http://schemas.microsoft.com/office/drawing/2014/main" val="20000"/>
                    </a:ext>
                  </a:extLst>
                </a:gridCol>
                <a:gridCol w="1905275">
                  <a:extLst>
                    <a:ext uri="{9D8B030D-6E8A-4147-A177-3AD203B41FA5}">
                      <a16:colId xmlns:a16="http://schemas.microsoft.com/office/drawing/2014/main" val="20001"/>
                    </a:ext>
                  </a:extLst>
                </a:gridCol>
              </a:tblGrid>
              <a:tr h="396200">
                <a:tc gridSpan="2">
                  <a:txBody>
                    <a:bodyPr/>
                    <a:lstStyle/>
                    <a:p>
                      <a:pPr marL="0" lvl="0" indent="0" algn="ctr" rtl="0">
                        <a:spcBef>
                          <a:spcPts val="0"/>
                        </a:spcBef>
                        <a:spcAft>
                          <a:spcPts val="0"/>
                        </a:spcAft>
                        <a:buNone/>
                      </a:pPr>
                      <a:r>
                        <a:rPr lang="en" b="1" dirty="0"/>
                        <a:t>Selective abort</a:t>
                      </a:r>
                      <a:endParaRPr b="1" dirty="0"/>
                    </a:p>
                  </a:txBody>
                  <a:tcPr marL="91425" marR="91425" marT="91425" marB="91425"/>
                </a:tc>
                <a:tc hMerge="1">
                  <a:txBody>
                    <a:bodyPr/>
                    <a:lstStyle/>
                    <a:p>
                      <a:endParaRPr lang="en-US"/>
                    </a:p>
                  </a:txBody>
                  <a:tcPr/>
                </a:tc>
                <a:extLst>
                  <a:ext uri="{0D108BD9-81ED-4DB2-BD59-A6C34878D82A}">
                    <a16:rowId xmlns:a16="http://schemas.microsoft.com/office/drawing/2014/main" val="10000"/>
                  </a:ext>
                </a:extLst>
              </a:tr>
              <a:tr h="396200">
                <a:tc>
                  <a:txBody>
                    <a:bodyPr/>
                    <a:lstStyle/>
                    <a:p>
                      <a:pPr marL="0" lvl="0" indent="0" algn="ctr" rtl="0">
                        <a:spcBef>
                          <a:spcPts val="0"/>
                        </a:spcBef>
                        <a:spcAft>
                          <a:spcPts val="0"/>
                        </a:spcAft>
                        <a:buNone/>
                      </a:pPr>
                      <a:r>
                        <a:rPr lang="en" dirty="0"/>
                        <a:t>P2P</a:t>
                      </a:r>
                      <a:r>
                        <a:rPr lang="en" baseline="30000" dirty="0"/>
                        <a:t>4</a:t>
                      </a:r>
                      <a:endParaRPr baseline="30000" dirty="0"/>
                    </a:p>
                  </a:txBody>
                  <a:tcPr marL="91425" marR="91425" marT="91425" marB="91425"/>
                </a:tc>
                <a:tc>
                  <a:txBody>
                    <a:bodyPr/>
                    <a:lstStyle/>
                    <a:p>
                      <a:pPr marL="0" lvl="0" indent="0" algn="ctr" rtl="0">
                        <a:spcBef>
                          <a:spcPts val="0"/>
                        </a:spcBef>
                        <a:spcAft>
                          <a:spcPts val="0"/>
                        </a:spcAft>
                        <a:buNone/>
                      </a:pPr>
                      <a:endParaRPr/>
                    </a:p>
                  </a:txBody>
                  <a:tcPr marL="91425" marR="91425" marT="91425" marB="91425"/>
                </a:tc>
                <a:extLst>
                  <a:ext uri="{0D108BD9-81ED-4DB2-BD59-A6C34878D82A}">
                    <a16:rowId xmlns:a16="http://schemas.microsoft.com/office/drawing/2014/main" val="10001"/>
                  </a:ext>
                </a:extLst>
              </a:tr>
              <a:tr h="396200">
                <a:tc gridSpan="2">
                  <a:txBody>
                    <a:bodyPr/>
                    <a:lstStyle/>
                    <a:p>
                      <a:pPr marL="0" lvl="0" indent="0" algn="ctr" rtl="0">
                        <a:spcBef>
                          <a:spcPts val="0"/>
                        </a:spcBef>
                        <a:spcAft>
                          <a:spcPts val="0"/>
                        </a:spcAft>
                        <a:buNone/>
                      </a:pPr>
                      <a:r>
                        <a:rPr lang="en" b="1" dirty="0"/>
                        <a:t>Unanimous abort</a:t>
                      </a:r>
                      <a:endParaRPr b="1" dirty="0"/>
                    </a:p>
                  </a:txBody>
                  <a:tcPr marL="91425" marR="91425" marT="91425" marB="91425"/>
                </a:tc>
                <a:tc hMerge="1">
                  <a:txBody>
                    <a:bodyPr/>
                    <a:lstStyle/>
                    <a:p>
                      <a:endParaRPr lang="en-US"/>
                    </a:p>
                  </a:txBody>
                  <a:tcPr/>
                </a:tc>
                <a:extLst>
                  <a:ext uri="{0D108BD9-81ED-4DB2-BD59-A6C34878D82A}">
                    <a16:rowId xmlns:a16="http://schemas.microsoft.com/office/drawing/2014/main" val="10002"/>
                  </a:ext>
                </a:extLst>
              </a:tr>
              <a:tr h="396200">
                <a:tc>
                  <a:txBody>
                    <a:bodyPr/>
                    <a:lstStyle/>
                    <a:p>
                      <a:pPr marL="0" lvl="0" indent="0" algn="ctr" rtl="0">
                        <a:spcBef>
                          <a:spcPts val="0"/>
                        </a:spcBef>
                        <a:spcAft>
                          <a:spcPts val="0"/>
                        </a:spcAft>
                        <a:buNone/>
                      </a:pPr>
                      <a:r>
                        <a:rPr lang="en"/>
                        <a:t>BC</a:t>
                      </a:r>
                      <a:r>
                        <a:rPr lang="en" baseline="30000"/>
                        <a:t>3</a:t>
                      </a:r>
                      <a:r>
                        <a:rPr lang="en"/>
                        <a:t>-P2P</a:t>
                      </a:r>
                      <a:endParaRPr/>
                    </a:p>
                  </a:txBody>
                  <a:tcPr marL="91425" marR="91425" marT="91425" marB="91425"/>
                </a:tc>
                <a:tc>
                  <a:txBody>
                    <a:bodyPr/>
                    <a:lstStyle/>
                    <a:p>
                      <a:pPr marL="0" lvl="0" indent="0" algn="ctr" rtl="0">
                        <a:spcBef>
                          <a:spcPts val="0"/>
                        </a:spcBef>
                        <a:spcAft>
                          <a:spcPts val="0"/>
                        </a:spcAft>
                        <a:buNone/>
                      </a:pPr>
                      <a:endParaRPr/>
                    </a:p>
                  </a:txBody>
                  <a:tcPr marL="91425" marR="91425" marT="91425" marB="91425"/>
                </a:tc>
                <a:extLst>
                  <a:ext uri="{0D108BD9-81ED-4DB2-BD59-A6C34878D82A}">
                    <a16:rowId xmlns:a16="http://schemas.microsoft.com/office/drawing/2014/main" val="10003"/>
                  </a:ext>
                </a:extLst>
              </a:tr>
              <a:tr h="396200">
                <a:tc>
                  <a:txBody>
                    <a:bodyPr/>
                    <a:lstStyle/>
                    <a:p>
                      <a:pPr marL="0" lvl="0" indent="0" algn="ctr" rtl="0">
                        <a:spcBef>
                          <a:spcPts val="0"/>
                        </a:spcBef>
                        <a:spcAft>
                          <a:spcPts val="0"/>
                        </a:spcAft>
                        <a:buNone/>
                      </a:pPr>
                      <a:r>
                        <a:rPr lang="en"/>
                        <a:t>P2P</a:t>
                      </a:r>
                      <a:r>
                        <a:rPr lang="en" baseline="30000"/>
                        <a:t>3</a:t>
                      </a:r>
                      <a:r>
                        <a:rPr lang="en"/>
                        <a:t>-BC</a:t>
                      </a:r>
                      <a:endParaRPr/>
                    </a:p>
                  </a:txBody>
                  <a:tcPr marL="91425" marR="91425" marT="91425" marB="91425"/>
                </a:tc>
                <a:tc>
                  <a:txBody>
                    <a:bodyPr/>
                    <a:lstStyle/>
                    <a:p>
                      <a:pPr marL="0" lvl="0" indent="0" algn="ctr" rtl="0">
                        <a:spcBef>
                          <a:spcPts val="0"/>
                        </a:spcBef>
                        <a:spcAft>
                          <a:spcPts val="0"/>
                        </a:spcAft>
                        <a:buNone/>
                      </a:pPr>
                      <a:endParaRPr/>
                    </a:p>
                  </a:txBody>
                  <a:tcPr marL="91425" marR="91425" marT="91425" marB="91425"/>
                </a:tc>
                <a:extLst>
                  <a:ext uri="{0D108BD9-81ED-4DB2-BD59-A6C34878D82A}">
                    <a16:rowId xmlns:a16="http://schemas.microsoft.com/office/drawing/2014/main" val="10004"/>
                  </a:ext>
                </a:extLst>
              </a:tr>
              <a:tr h="396200">
                <a:tc gridSpan="2">
                  <a:txBody>
                    <a:bodyPr/>
                    <a:lstStyle/>
                    <a:p>
                      <a:pPr marL="0" lvl="0" indent="0" algn="ctr" rtl="0">
                        <a:spcBef>
                          <a:spcPts val="0"/>
                        </a:spcBef>
                        <a:spcAft>
                          <a:spcPts val="0"/>
                        </a:spcAft>
                        <a:buNone/>
                      </a:pPr>
                      <a:r>
                        <a:rPr lang="en" b="1" dirty="0"/>
                        <a:t>Selective identifiable abort</a:t>
                      </a:r>
                      <a:endParaRPr b="1" dirty="0"/>
                    </a:p>
                  </a:txBody>
                  <a:tcPr marL="91425" marR="91425" marT="91425" marB="91425"/>
                </a:tc>
                <a:tc hMerge="1">
                  <a:txBody>
                    <a:bodyPr/>
                    <a:lstStyle/>
                    <a:p>
                      <a:endParaRPr lang="en-US"/>
                    </a:p>
                  </a:txBody>
                  <a:tcPr/>
                </a:tc>
                <a:extLst>
                  <a:ext uri="{0D108BD9-81ED-4DB2-BD59-A6C34878D82A}">
                    <a16:rowId xmlns:a16="http://schemas.microsoft.com/office/drawing/2014/main" val="10005"/>
                  </a:ext>
                </a:extLst>
              </a:tr>
              <a:tr h="396200">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 dirty="0"/>
                        <a:t>BC</a:t>
                      </a:r>
                      <a:r>
                        <a:rPr lang="en" baseline="30000" dirty="0"/>
                        <a:t>3</a:t>
                      </a:r>
                      <a:r>
                        <a:rPr lang="en" dirty="0"/>
                        <a:t>-P2P</a:t>
                      </a:r>
                      <a:endParaRPr lang="en-GB" baseline="30000" dirty="0"/>
                    </a:p>
                  </a:txBody>
                  <a:tcPr marL="91425" marR="91425" marT="91425" marB="91425"/>
                </a:tc>
                <a:tc>
                  <a:txBody>
                    <a:bodyPr/>
                    <a:lstStyle/>
                    <a:p>
                      <a:pPr marL="0" lvl="0" indent="0" algn="ctr" rtl="0">
                        <a:spcBef>
                          <a:spcPts val="0"/>
                        </a:spcBef>
                        <a:spcAft>
                          <a:spcPts val="0"/>
                        </a:spcAft>
                        <a:buNone/>
                      </a:pPr>
                      <a:endParaRPr/>
                    </a:p>
                  </a:txBody>
                  <a:tcPr marL="91425" marR="91425" marT="91425" marB="91425"/>
                </a:tc>
                <a:extLst>
                  <a:ext uri="{0D108BD9-81ED-4DB2-BD59-A6C34878D82A}">
                    <a16:rowId xmlns:a16="http://schemas.microsoft.com/office/drawing/2014/main" val="10006"/>
                  </a:ext>
                </a:extLst>
              </a:tr>
              <a:tr h="396200">
                <a:tc>
                  <a:txBody>
                    <a:bodyPr/>
                    <a:lstStyle/>
                    <a:p>
                      <a:pPr marL="0" lvl="0" indent="0" algn="ctr" rtl="0">
                        <a:spcBef>
                          <a:spcPts val="0"/>
                        </a:spcBef>
                        <a:spcAft>
                          <a:spcPts val="0"/>
                        </a:spcAft>
                        <a:buNone/>
                      </a:pPr>
                      <a:r>
                        <a:rPr lang="en"/>
                        <a:t>All other patterns</a:t>
                      </a:r>
                      <a:endParaRPr/>
                    </a:p>
                  </a:txBody>
                  <a:tcPr marL="91425" marR="91425" marT="91425" marB="91425"/>
                </a:tc>
                <a:tc>
                  <a:txBody>
                    <a:bodyPr/>
                    <a:lstStyle/>
                    <a:p>
                      <a:pPr marL="0" lvl="0" indent="0" algn="ctr" rtl="0">
                        <a:spcBef>
                          <a:spcPts val="0"/>
                        </a:spcBef>
                        <a:spcAft>
                          <a:spcPts val="0"/>
                        </a:spcAft>
                        <a:buNone/>
                      </a:pPr>
                      <a:endParaRPr/>
                    </a:p>
                  </a:txBody>
                  <a:tcPr marL="91425" marR="91425" marT="91425" marB="91425"/>
                </a:tc>
                <a:extLst>
                  <a:ext uri="{0D108BD9-81ED-4DB2-BD59-A6C34878D82A}">
                    <a16:rowId xmlns:a16="http://schemas.microsoft.com/office/drawing/2014/main" val="10007"/>
                  </a:ext>
                </a:extLst>
              </a:tr>
              <a:tr h="396200">
                <a:tc gridSpan="2">
                  <a:txBody>
                    <a:bodyPr/>
                    <a:lstStyle/>
                    <a:p>
                      <a:pPr marL="0" lvl="0" indent="0" algn="ctr" rtl="0">
                        <a:spcBef>
                          <a:spcPts val="0"/>
                        </a:spcBef>
                        <a:spcAft>
                          <a:spcPts val="0"/>
                        </a:spcAft>
                        <a:buNone/>
                      </a:pPr>
                      <a:r>
                        <a:rPr lang="en" b="1"/>
                        <a:t>Identifiable abort</a:t>
                      </a:r>
                      <a:endParaRPr b="1"/>
                    </a:p>
                  </a:txBody>
                  <a:tcPr marL="91425" marR="91425" marT="91425" marB="91425"/>
                </a:tc>
                <a:tc hMerge="1">
                  <a:txBody>
                    <a:bodyPr/>
                    <a:lstStyle/>
                    <a:p>
                      <a:endParaRPr lang="en-US"/>
                    </a:p>
                  </a:txBody>
                  <a:tcPr/>
                </a:tc>
                <a:extLst>
                  <a:ext uri="{0D108BD9-81ED-4DB2-BD59-A6C34878D82A}">
                    <a16:rowId xmlns:a16="http://schemas.microsoft.com/office/drawing/2014/main" val="10008"/>
                  </a:ext>
                </a:extLst>
              </a:tr>
              <a:tr h="396200">
                <a:tc>
                  <a:txBody>
                    <a:bodyPr/>
                    <a:lstStyle/>
                    <a:p>
                      <a:pPr marL="0" lvl="0" indent="0" algn="ctr" rtl="0">
                        <a:spcBef>
                          <a:spcPts val="0"/>
                        </a:spcBef>
                        <a:spcAft>
                          <a:spcPts val="0"/>
                        </a:spcAft>
                        <a:buNone/>
                      </a:pPr>
                      <a:r>
                        <a:rPr lang="en" dirty="0"/>
                        <a:t>BC</a:t>
                      </a:r>
                      <a:r>
                        <a:rPr lang="en" baseline="30000" dirty="0"/>
                        <a:t>4</a:t>
                      </a:r>
                      <a:r>
                        <a:rPr lang="en-GB" dirty="0"/>
                        <a:t> [CRSW22]</a:t>
                      </a:r>
                      <a:endParaRPr baseline="30000" dirty="0"/>
                    </a:p>
                  </a:txBody>
                  <a:tcPr marL="91425" marR="91425" marT="91425" marB="91425"/>
                </a:tc>
                <a:tc>
                  <a:txBody>
                    <a:bodyPr/>
                    <a:lstStyle/>
                    <a:p>
                      <a:pPr marL="0" lvl="0" indent="0" algn="ctr" rtl="0">
                        <a:spcBef>
                          <a:spcPts val="0"/>
                        </a:spcBef>
                        <a:spcAft>
                          <a:spcPts val="0"/>
                        </a:spcAft>
                        <a:buNone/>
                      </a:pPr>
                      <a:endParaRPr/>
                    </a:p>
                  </a:txBody>
                  <a:tcPr marL="91425" marR="91425" marT="91425" marB="91425"/>
                </a:tc>
                <a:extLst>
                  <a:ext uri="{0D108BD9-81ED-4DB2-BD59-A6C34878D82A}">
                    <a16:rowId xmlns:a16="http://schemas.microsoft.com/office/drawing/2014/main" val="10009"/>
                  </a:ext>
                </a:extLst>
              </a:tr>
              <a:tr h="396200">
                <a:tc>
                  <a:txBody>
                    <a:bodyPr/>
                    <a:lstStyle/>
                    <a:p>
                      <a:pPr marL="0" lvl="0" indent="0" algn="ctr" rtl="0">
                        <a:spcBef>
                          <a:spcPts val="0"/>
                        </a:spcBef>
                        <a:spcAft>
                          <a:spcPts val="0"/>
                        </a:spcAft>
                        <a:buNone/>
                      </a:pPr>
                      <a:r>
                        <a:rPr lang="en" dirty="0"/>
                        <a:t>All other patterns</a:t>
                      </a:r>
                      <a:endParaRPr dirty="0"/>
                    </a:p>
                  </a:txBody>
                  <a:tcPr marL="91425" marR="91425" marT="91425" marB="91425"/>
                </a:tc>
                <a:tc>
                  <a:txBody>
                    <a:bodyPr/>
                    <a:lstStyle/>
                    <a:p>
                      <a:pPr marL="0" lvl="0" indent="0" algn="ctr" rtl="0">
                        <a:spcBef>
                          <a:spcPts val="0"/>
                        </a:spcBef>
                        <a:spcAft>
                          <a:spcPts val="0"/>
                        </a:spcAft>
                        <a:buNone/>
                      </a:pPr>
                      <a:endParaRPr dirty="0"/>
                    </a:p>
                  </a:txBody>
                  <a:tcPr marL="91425" marR="91425" marT="91425" marB="91425"/>
                </a:tc>
                <a:extLst>
                  <a:ext uri="{0D108BD9-81ED-4DB2-BD59-A6C34878D82A}">
                    <a16:rowId xmlns:a16="http://schemas.microsoft.com/office/drawing/2014/main" val="10010"/>
                  </a:ext>
                </a:extLst>
              </a:tr>
            </a:tbl>
          </a:graphicData>
        </a:graphic>
      </p:graphicFrame>
      <p:pic>
        <p:nvPicPr>
          <p:cNvPr id="47" name="Google Shape;207;p28">
            <a:extLst>
              <a:ext uri="{FF2B5EF4-FFF2-40B4-BE49-F238E27FC236}">
                <a16:creationId xmlns:a16="http://schemas.microsoft.com/office/drawing/2014/main" id="{AD571304-D652-3D05-594D-7B7DC52F83A0}"/>
              </a:ext>
            </a:extLst>
          </p:cNvPr>
          <p:cNvPicPr preferRelativeResize="0"/>
          <p:nvPr/>
        </p:nvPicPr>
        <p:blipFill>
          <a:blip r:embed="rId3">
            <a:alphaModFix/>
          </a:blip>
          <a:stretch>
            <a:fillRect/>
          </a:stretch>
        </p:blipFill>
        <p:spPr>
          <a:xfrm>
            <a:off x="7357877" y="963817"/>
            <a:ext cx="401107" cy="393599"/>
          </a:xfrm>
          <a:prstGeom prst="rect">
            <a:avLst/>
          </a:prstGeom>
          <a:noFill/>
          <a:ln>
            <a:noFill/>
          </a:ln>
        </p:spPr>
      </p:pic>
      <p:pic>
        <p:nvPicPr>
          <p:cNvPr id="48" name="Google Shape;208;p28">
            <a:extLst>
              <a:ext uri="{FF2B5EF4-FFF2-40B4-BE49-F238E27FC236}">
                <a16:creationId xmlns:a16="http://schemas.microsoft.com/office/drawing/2014/main" id="{2E81591E-B4B1-F532-70FC-ADD12F01D97B}"/>
              </a:ext>
            </a:extLst>
          </p:cNvPr>
          <p:cNvPicPr preferRelativeResize="0"/>
          <p:nvPr/>
        </p:nvPicPr>
        <p:blipFill>
          <a:blip r:embed="rId3">
            <a:alphaModFix/>
          </a:blip>
          <a:stretch>
            <a:fillRect/>
          </a:stretch>
        </p:blipFill>
        <p:spPr>
          <a:xfrm>
            <a:off x="7357877" y="2152442"/>
            <a:ext cx="401107" cy="393599"/>
          </a:xfrm>
          <a:prstGeom prst="rect">
            <a:avLst/>
          </a:prstGeom>
          <a:noFill/>
          <a:ln>
            <a:noFill/>
          </a:ln>
        </p:spPr>
      </p:pic>
      <p:pic>
        <p:nvPicPr>
          <p:cNvPr id="49" name="Google Shape;209;p28">
            <a:extLst>
              <a:ext uri="{FF2B5EF4-FFF2-40B4-BE49-F238E27FC236}">
                <a16:creationId xmlns:a16="http://schemas.microsoft.com/office/drawing/2014/main" id="{B66EC678-65FC-D3A5-91AB-B308769B6BCD}"/>
              </a:ext>
            </a:extLst>
          </p:cNvPr>
          <p:cNvPicPr preferRelativeResize="0"/>
          <p:nvPr/>
        </p:nvPicPr>
        <p:blipFill>
          <a:blip r:embed="rId3">
            <a:alphaModFix/>
          </a:blip>
          <a:stretch>
            <a:fillRect/>
          </a:stretch>
        </p:blipFill>
        <p:spPr>
          <a:xfrm>
            <a:off x="7357877" y="2944867"/>
            <a:ext cx="401107" cy="393599"/>
          </a:xfrm>
          <a:prstGeom prst="rect">
            <a:avLst/>
          </a:prstGeom>
          <a:noFill/>
          <a:ln>
            <a:noFill/>
          </a:ln>
        </p:spPr>
      </p:pic>
      <p:pic>
        <p:nvPicPr>
          <p:cNvPr id="50" name="Google Shape;210;p28">
            <a:extLst>
              <a:ext uri="{FF2B5EF4-FFF2-40B4-BE49-F238E27FC236}">
                <a16:creationId xmlns:a16="http://schemas.microsoft.com/office/drawing/2014/main" id="{F0F9B310-9A74-7DEC-D67D-02CB01842ECC}"/>
              </a:ext>
            </a:extLst>
          </p:cNvPr>
          <p:cNvPicPr preferRelativeResize="0"/>
          <p:nvPr/>
        </p:nvPicPr>
        <p:blipFill>
          <a:blip r:embed="rId3">
            <a:alphaModFix/>
          </a:blip>
          <a:stretch>
            <a:fillRect/>
          </a:stretch>
        </p:blipFill>
        <p:spPr>
          <a:xfrm>
            <a:off x="7357877" y="4133492"/>
            <a:ext cx="401107" cy="393599"/>
          </a:xfrm>
          <a:prstGeom prst="rect">
            <a:avLst/>
          </a:prstGeom>
          <a:noFill/>
          <a:ln>
            <a:noFill/>
          </a:ln>
        </p:spPr>
      </p:pic>
      <p:pic>
        <p:nvPicPr>
          <p:cNvPr id="51" name="Google Shape;211;p28">
            <a:extLst>
              <a:ext uri="{FF2B5EF4-FFF2-40B4-BE49-F238E27FC236}">
                <a16:creationId xmlns:a16="http://schemas.microsoft.com/office/drawing/2014/main" id="{8044B63F-720D-2EB1-3458-1BC9CCDADC86}"/>
              </a:ext>
            </a:extLst>
          </p:cNvPr>
          <p:cNvPicPr preferRelativeResize="0"/>
          <p:nvPr/>
        </p:nvPicPr>
        <p:blipFill>
          <a:blip r:embed="rId4">
            <a:alphaModFix/>
          </a:blip>
          <a:stretch>
            <a:fillRect/>
          </a:stretch>
        </p:blipFill>
        <p:spPr>
          <a:xfrm>
            <a:off x="7357859" y="1768544"/>
            <a:ext cx="401107" cy="376106"/>
          </a:xfrm>
          <a:prstGeom prst="rect">
            <a:avLst/>
          </a:prstGeom>
          <a:noFill/>
          <a:ln>
            <a:noFill/>
          </a:ln>
        </p:spPr>
      </p:pic>
      <p:pic>
        <p:nvPicPr>
          <p:cNvPr id="52" name="Google Shape;211;p28">
            <a:extLst>
              <a:ext uri="{FF2B5EF4-FFF2-40B4-BE49-F238E27FC236}">
                <a16:creationId xmlns:a16="http://schemas.microsoft.com/office/drawing/2014/main" id="{5992993A-6E8B-8EB7-0466-ADDA776DB09E}"/>
              </a:ext>
            </a:extLst>
          </p:cNvPr>
          <p:cNvPicPr preferRelativeResize="0"/>
          <p:nvPr/>
        </p:nvPicPr>
        <p:blipFill>
          <a:blip r:embed="rId4">
            <a:alphaModFix/>
          </a:blip>
          <a:stretch>
            <a:fillRect/>
          </a:stretch>
        </p:blipFill>
        <p:spPr>
          <a:xfrm>
            <a:off x="7357860" y="3352477"/>
            <a:ext cx="401107" cy="376106"/>
          </a:xfrm>
          <a:prstGeom prst="rect">
            <a:avLst/>
          </a:prstGeom>
          <a:noFill/>
          <a:ln>
            <a:noFill/>
          </a:ln>
        </p:spPr>
      </p:pic>
      <p:pic>
        <p:nvPicPr>
          <p:cNvPr id="53" name="Google Shape;211;p28">
            <a:extLst>
              <a:ext uri="{FF2B5EF4-FFF2-40B4-BE49-F238E27FC236}">
                <a16:creationId xmlns:a16="http://schemas.microsoft.com/office/drawing/2014/main" id="{04BB6C5C-6FE6-AA5A-AB78-7C0568461C8D}"/>
              </a:ext>
            </a:extLst>
          </p:cNvPr>
          <p:cNvPicPr preferRelativeResize="0"/>
          <p:nvPr/>
        </p:nvPicPr>
        <p:blipFill>
          <a:blip r:embed="rId4">
            <a:alphaModFix/>
          </a:blip>
          <a:stretch>
            <a:fillRect/>
          </a:stretch>
        </p:blipFill>
        <p:spPr>
          <a:xfrm>
            <a:off x="7357859" y="4550717"/>
            <a:ext cx="401107" cy="376106"/>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4"/>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dirty="0"/>
              <a:t>Settings</a:t>
            </a:r>
            <a:endParaRPr sz="2400" dirty="0"/>
          </a:p>
        </p:txBody>
      </p:sp>
      <p:sp>
        <p:nvSpPr>
          <p:cNvPr id="86" name="Google Shape;86;p14"/>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3</a:t>
            </a:fld>
            <a:endParaRPr/>
          </a:p>
        </p:txBody>
      </p:sp>
      <p:sp>
        <p:nvSpPr>
          <p:cNvPr id="2" name="Google Shape;85;p14">
            <a:extLst>
              <a:ext uri="{FF2B5EF4-FFF2-40B4-BE49-F238E27FC236}">
                <a16:creationId xmlns:a16="http://schemas.microsoft.com/office/drawing/2014/main" id="{FAE427F7-5B81-9105-F484-FF510BB463B6}"/>
              </a:ext>
            </a:extLst>
          </p:cNvPr>
          <p:cNvSpPr txBox="1">
            <a:spLocks noGrp="1"/>
          </p:cNvSpPr>
          <p:nvPr>
            <p:ph type="body" idx="1"/>
          </p:nvPr>
        </p:nvSpPr>
        <p:spPr>
          <a:xfrm>
            <a:off x="786150" y="1261780"/>
            <a:ext cx="7571700" cy="3573600"/>
          </a:xfrm>
          <a:prstGeom prst="rect">
            <a:avLst/>
          </a:prstGeom>
        </p:spPr>
        <p:txBody>
          <a:bodyPr spcFirstLastPara="1" wrap="square" lIns="91425" tIns="91425" rIns="91425" bIns="91425" anchor="t" anchorCtr="0">
            <a:noAutofit/>
          </a:bodyPr>
          <a:lstStyle/>
          <a:p>
            <a:pPr marL="457200" lvl="0" indent="-368300" algn="l" rtl="0">
              <a:spcBef>
                <a:spcPts val="600"/>
              </a:spcBef>
              <a:spcAft>
                <a:spcPts val="0"/>
              </a:spcAft>
              <a:buSzPts val="2200"/>
              <a:buChar char="◎"/>
            </a:pPr>
            <a:r>
              <a:rPr lang="en" sz="2200" dirty="0"/>
              <a:t>Plain model</a:t>
            </a:r>
            <a:endParaRPr sz="2200" dirty="0"/>
          </a:p>
          <a:p>
            <a:pPr marL="914400" lvl="1" indent="-368300" algn="l" rtl="0">
              <a:spcBef>
                <a:spcPts val="0"/>
              </a:spcBef>
              <a:spcAft>
                <a:spcPts val="0"/>
              </a:spcAft>
              <a:buSzPts val="2200"/>
              <a:buChar char="○"/>
            </a:pPr>
            <a:r>
              <a:rPr lang="en" sz="2200" dirty="0"/>
              <a:t>No trusted setup</a:t>
            </a:r>
          </a:p>
          <a:p>
            <a:pPr marL="431800" indent="-342900">
              <a:spcBef>
                <a:spcPts val="0"/>
              </a:spcBef>
              <a:buSzPts val="2200"/>
            </a:pPr>
            <a:r>
              <a:rPr lang="en" sz="2200" dirty="0"/>
              <a:t>Malicious adversary</a:t>
            </a:r>
          </a:p>
          <a:p>
            <a:pPr marL="431800" indent="-342900">
              <a:spcBef>
                <a:spcPts val="0"/>
              </a:spcBef>
              <a:buSzPts val="2200"/>
            </a:pPr>
            <a:r>
              <a:rPr lang="en" sz="2200" dirty="0"/>
              <a:t>Dishonest majority</a:t>
            </a:r>
          </a:p>
        </p:txBody>
      </p:sp>
    </p:spTree>
    <p:extLst>
      <p:ext uri="{BB962C8B-B14F-4D97-AF65-F5344CB8AC3E}">
        <p14:creationId xmlns:p14="http://schemas.microsoft.com/office/powerpoint/2010/main" val="4952858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3"/>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dirty="0"/>
              <a:t>Round complexity</a:t>
            </a:r>
            <a:endParaRPr sz="2400" dirty="0"/>
          </a:p>
        </p:txBody>
      </p:sp>
      <p:sp>
        <p:nvSpPr>
          <p:cNvPr id="167" name="Google Shape;167;p23"/>
          <p:cNvSpPr txBox="1">
            <a:spLocks noGrp="1"/>
          </p:cNvSpPr>
          <p:nvPr>
            <p:ph type="body" idx="1"/>
          </p:nvPr>
        </p:nvSpPr>
        <p:spPr>
          <a:xfrm>
            <a:off x="786150" y="1261700"/>
            <a:ext cx="7571700" cy="3573600"/>
          </a:xfrm>
          <a:prstGeom prst="rect">
            <a:avLst/>
          </a:prstGeom>
        </p:spPr>
        <p:txBody>
          <a:bodyPr spcFirstLastPara="1" wrap="square" lIns="91425" tIns="91425" rIns="91425" bIns="91425" anchor="t" anchorCtr="0">
            <a:noAutofit/>
          </a:bodyPr>
          <a:lstStyle/>
          <a:p>
            <a:pPr indent="-368300">
              <a:buSzPts val="2200"/>
            </a:pPr>
            <a:r>
              <a:rPr lang="en" sz="2200" dirty="0"/>
              <a:t>Optimal round complexity [GMPP16, HHPV18, CRSW22]</a:t>
            </a:r>
          </a:p>
          <a:p>
            <a:pPr marL="88900" indent="0">
              <a:buSzPts val="2200"/>
              <a:buNone/>
            </a:pPr>
            <a:endParaRPr lang="en" sz="2200" dirty="0"/>
          </a:p>
          <a:p>
            <a:pPr marL="88900" indent="0">
              <a:buSzPts val="2200"/>
              <a:buNone/>
            </a:pPr>
            <a:endParaRPr lang="en" sz="2200" dirty="0"/>
          </a:p>
          <a:p>
            <a:pPr marL="88900" indent="0">
              <a:buSzPts val="2200"/>
              <a:buNone/>
            </a:pPr>
            <a:endParaRPr lang="en" sz="2200" dirty="0"/>
          </a:p>
          <a:p>
            <a:pPr marL="88900" indent="0">
              <a:buSzPts val="2200"/>
              <a:buNone/>
            </a:pPr>
            <a:endParaRPr lang="en" sz="2200" dirty="0"/>
          </a:p>
          <a:p>
            <a:pPr marL="139700" lvl="0" indent="0">
              <a:spcBef>
                <a:spcPts val="0"/>
              </a:spcBef>
              <a:buSzPts val="1400"/>
              <a:buNone/>
            </a:pPr>
            <a:endParaRPr lang="en-GB" sz="900" dirty="0"/>
          </a:p>
          <a:p>
            <a:pPr marL="139700" lvl="0" indent="0">
              <a:spcBef>
                <a:spcPts val="0"/>
              </a:spcBef>
              <a:buSzPts val="1400"/>
              <a:buNone/>
            </a:pPr>
            <a:endParaRPr lang="en-GB" sz="900" dirty="0"/>
          </a:p>
          <a:p>
            <a:pPr marL="139700" lvl="0" indent="0">
              <a:spcBef>
                <a:spcPts val="0"/>
              </a:spcBef>
              <a:buSzPts val="1400"/>
              <a:buNone/>
            </a:pPr>
            <a:endParaRPr lang="en-GB" sz="900" dirty="0"/>
          </a:p>
          <a:p>
            <a:pPr marL="139700" lvl="0" indent="0">
              <a:spcBef>
                <a:spcPts val="0"/>
              </a:spcBef>
              <a:buSzPts val="1400"/>
              <a:buNone/>
            </a:pPr>
            <a:r>
              <a:rPr lang="en-GB" sz="1000" dirty="0"/>
              <a:t>[GMPP16] </a:t>
            </a:r>
            <a:r>
              <a:rPr lang="en-GB" sz="1000" dirty="0" err="1"/>
              <a:t>Sanjam</a:t>
            </a:r>
            <a:r>
              <a:rPr lang="en-GB" sz="1000" dirty="0"/>
              <a:t> Garg, </a:t>
            </a:r>
            <a:r>
              <a:rPr lang="en-GB" sz="1000" dirty="0" err="1"/>
              <a:t>Pratyay</a:t>
            </a:r>
            <a:r>
              <a:rPr lang="en-GB" sz="1000" dirty="0"/>
              <a:t> Mukherjee, </a:t>
            </a:r>
            <a:r>
              <a:rPr lang="en-GB" sz="1000" dirty="0" err="1"/>
              <a:t>Omkant</a:t>
            </a:r>
            <a:r>
              <a:rPr lang="en-GB" sz="1000" dirty="0"/>
              <a:t> Pandey, and </a:t>
            </a:r>
            <a:r>
              <a:rPr lang="en-GB" sz="1000" dirty="0" err="1"/>
              <a:t>Antigoni</a:t>
            </a:r>
            <a:r>
              <a:rPr lang="en-GB" sz="1000" dirty="0"/>
              <a:t> </a:t>
            </a:r>
            <a:r>
              <a:rPr lang="en-GB" sz="1000" dirty="0" err="1"/>
              <a:t>Polychroniadou</a:t>
            </a:r>
            <a:r>
              <a:rPr lang="en-GB" sz="1000" dirty="0"/>
              <a:t>. The exact round complexity of secure computation. EUROCRYPT 2016.</a:t>
            </a:r>
          </a:p>
          <a:p>
            <a:pPr marL="139700" indent="0">
              <a:spcBef>
                <a:spcPts val="0"/>
              </a:spcBef>
              <a:buSzPts val="1400"/>
              <a:buNone/>
            </a:pPr>
            <a:r>
              <a:rPr lang="en-GB" sz="1000" dirty="0"/>
              <a:t>[HHPV18] Shai Halevi, Carmit </a:t>
            </a:r>
            <a:r>
              <a:rPr lang="en-GB" sz="1000" dirty="0" err="1"/>
              <a:t>Hazay</a:t>
            </a:r>
            <a:r>
              <a:rPr lang="en-GB" sz="1000" dirty="0"/>
              <a:t>, </a:t>
            </a:r>
            <a:r>
              <a:rPr lang="en-GB" sz="1000" dirty="0" err="1"/>
              <a:t>Antigoni</a:t>
            </a:r>
            <a:r>
              <a:rPr lang="en-GB" sz="1000" dirty="0"/>
              <a:t> </a:t>
            </a:r>
            <a:r>
              <a:rPr lang="en-GB" sz="1000" dirty="0" err="1"/>
              <a:t>Polychroniadou</a:t>
            </a:r>
            <a:r>
              <a:rPr lang="en-GB" sz="1000" dirty="0"/>
              <a:t>, and </a:t>
            </a:r>
            <a:r>
              <a:rPr lang="en-GB" sz="1000" dirty="0" err="1"/>
              <a:t>Muthuramakrishnan</a:t>
            </a:r>
            <a:r>
              <a:rPr lang="en-GB" sz="1000" dirty="0"/>
              <a:t> </a:t>
            </a:r>
            <a:r>
              <a:rPr lang="en-GB" sz="1000" dirty="0" err="1"/>
              <a:t>Venkitasubramaniam</a:t>
            </a:r>
            <a:r>
              <a:rPr lang="en-GB" sz="1000" dirty="0"/>
              <a:t>. Round-optimal secure multi-party computation.  CRYPTO 2018.</a:t>
            </a:r>
          </a:p>
          <a:p>
            <a:pPr marL="139700" indent="0">
              <a:spcBef>
                <a:spcPts val="0"/>
              </a:spcBef>
              <a:buSzPts val="1400"/>
              <a:buNone/>
            </a:pPr>
            <a:r>
              <a:rPr lang="en-GB" sz="1000" dirty="0"/>
              <a:t>[CRSW22] Michele </a:t>
            </a:r>
            <a:r>
              <a:rPr lang="en-GB" sz="1000" dirty="0" err="1"/>
              <a:t>Ciampi</a:t>
            </a:r>
            <a:r>
              <a:rPr lang="en-GB" sz="1000" dirty="0"/>
              <a:t>, Divya Ravi, Luisa </a:t>
            </a:r>
            <a:r>
              <a:rPr lang="en-GB" sz="1000" dirty="0" err="1"/>
              <a:t>Siniscalchi</a:t>
            </a:r>
            <a:r>
              <a:rPr lang="en-GB" sz="1000" dirty="0"/>
              <a:t>, and Hendrik Waldner. Round-optimal multi-party computation with identifiable abort. EUROCRYPT 2022.</a:t>
            </a:r>
          </a:p>
          <a:p>
            <a:pPr lvl="0" indent="-317500">
              <a:spcBef>
                <a:spcPts val="0"/>
              </a:spcBef>
              <a:buSzPts val="1400"/>
            </a:pPr>
            <a:endParaRPr lang="en-GB" sz="800" dirty="0"/>
          </a:p>
          <a:p>
            <a:pPr lvl="0" indent="-317500">
              <a:spcBef>
                <a:spcPts val="0"/>
              </a:spcBef>
              <a:buSzPts val="1400"/>
            </a:pPr>
            <a:endParaRPr lang="en-GB" sz="800" dirty="0"/>
          </a:p>
          <a:p>
            <a:pPr marL="88900" indent="0">
              <a:buSzPts val="2200"/>
              <a:buNone/>
            </a:pPr>
            <a:endParaRPr lang="en" sz="900" dirty="0"/>
          </a:p>
        </p:txBody>
      </p:sp>
      <p:sp>
        <p:nvSpPr>
          <p:cNvPr id="168" name="Google Shape;168;p23"/>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4</a:t>
            </a:fld>
            <a:endParaRPr/>
          </a:p>
        </p:txBody>
      </p:sp>
      <p:pic>
        <p:nvPicPr>
          <p:cNvPr id="3" name="Picture 2">
            <a:extLst>
              <a:ext uri="{FF2B5EF4-FFF2-40B4-BE49-F238E27FC236}">
                <a16:creationId xmlns:a16="http://schemas.microsoft.com/office/drawing/2014/main" id="{E14724D8-498F-23E2-C26D-EC22614E05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5142" y="2268411"/>
            <a:ext cx="1143382" cy="114338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2312872C-94AF-8141-6F4C-0B0FA0EEBB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3431" y="2350810"/>
            <a:ext cx="1143382" cy="1143382"/>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Arrow Connector 9">
            <a:extLst>
              <a:ext uri="{FF2B5EF4-FFF2-40B4-BE49-F238E27FC236}">
                <a16:creationId xmlns:a16="http://schemas.microsoft.com/office/drawing/2014/main" id="{52E58EBF-7897-CB66-CEA1-F69692D75679}"/>
              </a:ext>
            </a:extLst>
          </p:cNvPr>
          <p:cNvCxnSpPr>
            <a:cxnSpLocks/>
          </p:cNvCxnSpPr>
          <p:nvPr/>
        </p:nvCxnSpPr>
        <p:spPr>
          <a:xfrm flipH="1">
            <a:off x="2930878" y="3426734"/>
            <a:ext cx="3119718" cy="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B9B9126A-5F94-BCD3-B924-4068F1E00285}"/>
              </a:ext>
            </a:extLst>
          </p:cNvPr>
          <p:cNvSpPr txBox="1"/>
          <p:nvPr/>
        </p:nvSpPr>
        <p:spPr>
          <a:xfrm>
            <a:off x="3532782" y="3089075"/>
            <a:ext cx="1915909" cy="307777"/>
          </a:xfrm>
          <a:prstGeom prst="rect">
            <a:avLst/>
          </a:prstGeom>
          <a:noFill/>
        </p:spPr>
        <p:txBody>
          <a:bodyPr wrap="square" rtlCol="0">
            <a:spAutoFit/>
          </a:bodyPr>
          <a:lstStyle/>
          <a:p>
            <a:r>
              <a:rPr lang="en-GB" dirty="0"/>
              <a:t>Broadcast (BC) round</a:t>
            </a:r>
          </a:p>
        </p:txBody>
      </p:sp>
      <p:cxnSp>
        <p:nvCxnSpPr>
          <p:cNvPr id="21" name="Straight Arrow Connector 20">
            <a:extLst>
              <a:ext uri="{FF2B5EF4-FFF2-40B4-BE49-F238E27FC236}">
                <a16:creationId xmlns:a16="http://schemas.microsoft.com/office/drawing/2014/main" id="{0D88B28F-5035-F2B3-4509-6E46268FC6E8}"/>
              </a:ext>
            </a:extLst>
          </p:cNvPr>
          <p:cNvCxnSpPr>
            <a:cxnSpLocks/>
          </p:cNvCxnSpPr>
          <p:nvPr/>
        </p:nvCxnSpPr>
        <p:spPr>
          <a:xfrm flipH="1">
            <a:off x="2930878" y="3067386"/>
            <a:ext cx="3119718" cy="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A3B2811A-6921-DDA2-A5AE-4E2E5289CEC2}"/>
              </a:ext>
            </a:extLst>
          </p:cNvPr>
          <p:cNvSpPr txBox="1"/>
          <p:nvPr/>
        </p:nvSpPr>
        <p:spPr>
          <a:xfrm>
            <a:off x="3532782" y="2729727"/>
            <a:ext cx="1915909" cy="307777"/>
          </a:xfrm>
          <a:prstGeom prst="rect">
            <a:avLst/>
          </a:prstGeom>
          <a:noFill/>
        </p:spPr>
        <p:txBody>
          <a:bodyPr wrap="square" rtlCol="0">
            <a:spAutoFit/>
          </a:bodyPr>
          <a:lstStyle/>
          <a:p>
            <a:r>
              <a:rPr lang="en-GB" dirty="0"/>
              <a:t>Broadcast (BC) round</a:t>
            </a:r>
          </a:p>
        </p:txBody>
      </p:sp>
      <p:cxnSp>
        <p:nvCxnSpPr>
          <p:cNvPr id="23" name="Straight Arrow Connector 22">
            <a:extLst>
              <a:ext uri="{FF2B5EF4-FFF2-40B4-BE49-F238E27FC236}">
                <a16:creationId xmlns:a16="http://schemas.microsoft.com/office/drawing/2014/main" id="{7DCA7860-2F6B-AE06-63DA-C99EB0013B6E}"/>
              </a:ext>
            </a:extLst>
          </p:cNvPr>
          <p:cNvCxnSpPr>
            <a:cxnSpLocks/>
          </p:cNvCxnSpPr>
          <p:nvPr/>
        </p:nvCxnSpPr>
        <p:spPr>
          <a:xfrm flipH="1">
            <a:off x="2936012" y="2759609"/>
            <a:ext cx="3119718" cy="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1ABFD934-8E45-CFFA-6BE0-68D6030E91EC}"/>
              </a:ext>
            </a:extLst>
          </p:cNvPr>
          <p:cNvSpPr txBox="1"/>
          <p:nvPr/>
        </p:nvSpPr>
        <p:spPr>
          <a:xfrm>
            <a:off x="3537916" y="2421950"/>
            <a:ext cx="1915909" cy="307777"/>
          </a:xfrm>
          <a:prstGeom prst="rect">
            <a:avLst/>
          </a:prstGeom>
          <a:noFill/>
        </p:spPr>
        <p:txBody>
          <a:bodyPr wrap="square" rtlCol="0">
            <a:spAutoFit/>
          </a:bodyPr>
          <a:lstStyle/>
          <a:p>
            <a:r>
              <a:rPr lang="en-GB" dirty="0"/>
              <a:t>Broadcast (BC) round</a:t>
            </a:r>
          </a:p>
        </p:txBody>
      </p:sp>
      <p:cxnSp>
        <p:nvCxnSpPr>
          <p:cNvPr id="25" name="Straight Arrow Connector 24">
            <a:extLst>
              <a:ext uri="{FF2B5EF4-FFF2-40B4-BE49-F238E27FC236}">
                <a16:creationId xmlns:a16="http://schemas.microsoft.com/office/drawing/2014/main" id="{161E8398-FEF4-7C92-D7F9-07368BB73D41}"/>
              </a:ext>
            </a:extLst>
          </p:cNvPr>
          <p:cNvCxnSpPr>
            <a:cxnSpLocks/>
          </p:cNvCxnSpPr>
          <p:nvPr/>
        </p:nvCxnSpPr>
        <p:spPr>
          <a:xfrm flipH="1">
            <a:off x="2930878" y="2404891"/>
            <a:ext cx="3119718" cy="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55C4BDDD-335E-548C-4E18-5D6C679BABD4}"/>
              </a:ext>
            </a:extLst>
          </p:cNvPr>
          <p:cNvSpPr txBox="1"/>
          <p:nvPr/>
        </p:nvSpPr>
        <p:spPr>
          <a:xfrm>
            <a:off x="3532782" y="2067232"/>
            <a:ext cx="1915909" cy="307777"/>
          </a:xfrm>
          <a:prstGeom prst="rect">
            <a:avLst/>
          </a:prstGeom>
          <a:noFill/>
        </p:spPr>
        <p:txBody>
          <a:bodyPr wrap="square" rtlCol="0">
            <a:spAutoFit/>
          </a:bodyPr>
          <a:lstStyle/>
          <a:p>
            <a:r>
              <a:rPr lang="en-GB" dirty="0"/>
              <a:t>Broadcast (BC) round</a:t>
            </a:r>
          </a:p>
        </p:txBody>
      </p:sp>
    </p:spTree>
    <p:extLst>
      <p:ext uri="{BB962C8B-B14F-4D97-AF65-F5344CB8AC3E}">
        <p14:creationId xmlns:p14="http://schemas.microsoft.com/office/powerpoint/2010/main" val="20274796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2" grpId="0"/>
      <p:bldP spid="24" grpId="0"/>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3"/>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dirty="0"/>
              <a:t>Motivation</a:t>
            </a:r>
            <a:endParaRPr sz="2400" dirty="0"/>
          </a:p>
        </p:txBody>
      </p:sp>
      <p:sp>
        <p:nvSpPr>
          <p:cNvPr id="167" name="Google Shape;167;p23"/>
          <p:cNvSpPr txBox="1">
            <a:spLocks noGrp="1"/>
          </p:cNvSpPr>
          <p:nvPr>
            <p:ph type="body" idx="1"/>
          </p:nvPr>
        </p:nvSpPr>
        <p:spPr>
          <a:xfrm>
            <a:off x="786150" y="1261700"/>
            <a:ext cx="7571700" cy="3573600"/>
          </a:xfrm>
          <a:prstGeom prst="rect">
            <a:avLst/>
          </a:prstGeom>
        </p:spPr>
        <p:txBody>
          <a:bodyPr spcFirstLastPara="1" wrap="square" lIns="91425" tIns="91425" rIns="91425" bIns="91425" anchor="t" anchorCtr="0">
            <a:noAutofit/>
          </a:bodyPr>
          <a:lstStyle/>
          <a:p>
            <a:pPr indent="-368300">
              <a:buSzPts val="2200"/>
            </a:pPr>
            <a:r>
              <a:rPr lang="en" sz="2200" dirty="0"/>
              <a:t>Broadcast is expensive</a:t>
            </a:r>
          </a:p>
          <a:p>
            <a:pPr marL="88900" indent="0">
              <a:buSzPts val="2200"/>
              <a:buNone/>
            </a:pPr>
            <a:endParaRPr lang="en" sz="2200" dirty="0"/>
          </a:p>
        </p:txBody>
      </p:sp>
      <p:sp>
        <p:nvSpPr>
          <p:cNvPr id="168" name="Google Shape;168;p23"/>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5</a:t>
            </a:fld>
            <a:endParaRPr/>
          </a:p>
        </p:txBody>
      </p:sp>
      <p:grpSp>
        <p:nvGrpSpPr>
          <p:cNvPr id="2" name="Group 1">
            <a:extLst>
              <a:ext uri="{FF2B5EF4-FFF2-40B4-BE49-F238E27FC236}">
                <a16:creationId xmlns:a16="http://schemas.microsoft.com/office/drawing/2014/main" id="{6AF7124F-818D-E8F5-50F1-BA995556616A}"/>
              </a:ext>
            </a:extLst>
          </p:cNvPr>
          <p:cNvGrpSpPr/>
          <p:nvPr/>
        </p:nvGrpSpPr>
        <p:grpSpPr>
          <a:xfrm>
            <a:off x="1338105" y="2439800"/>
            <a:ext cx="3586567" cy="867748"/>
            <a:chOff x="2445399" y="3650190"/>
            <a:chExt cx="3586567" cy="867748"/>
          </a:xfrm>
        </p:grpSpPr>
        <p:sp>
          <p:nvSpPr>
            <p:cNvPr id="5" name="Rectangle: Rounded Corners 4">
              <a:extLst>
                <a:ext uri="{FF2B5EF4-FFF2-40B4-BE49-F238E27FC236}">
                  <a16:creationId xmlns:a16="http://schemas.microsoft.com/office/drawing/2014/main" id="{68BF268D-7D24-7002-E30F-446DA49432E3}"/>
                </a:ext>
              </a:extLst>
            </p:cNvPr>
            <p:cNvSpPr/>
            <p:nvPr/>
          </p:nvSpPr>
          <p:spPr>
            <a:xfrm>
              <a:off x="5048410" y="3788229"/>
              <a:ext cx="983556" cy="5916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GB" dirty="0"/>
                <a:t>BC round</a:t>
              </a:r>
            </a:p>
          </p:txBody>
        </p:sp>
        <p:sp>
          <p:nvSpPr>
            <p:cNvPr id="6" name="Rectangle: Rounded Corners 5">
              <a:extLst>
                <a:ext uri="{FF2B5EF4-FFF2-40B4-BE49-F238E27FC236}">
                  <a16:creationId xmlns:a16="http://schemas.microsoft.com/office/drawing/2014/main" id="{74E8C756-C6B0-DFBC-D6FC-E7633A2A2BA5}"/>
                </a:ext>
              </a:extLst>
            </p:cNvPr>
            <p:cNvSpPr/>
            <p:nvPr/>
          </p:nvSpPr>
          <p:spPr>
            <a:xfrm>
              <a:off x="2445399" y="3650190"/>
              <a:ext cx="1529123" cy="8677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GB" dirty="0"/>
                <a:t>Physical</a:t>
              </a:r>
            </a:p>
            <a:p>
              <a:pPr algn="ctr"/>
              <a:r>
                <a:rPr lang="en-GB" dirty="0"/>
                <a:t>or</a:t>
              </a:r>
            </a:p>
            <a:p>
              <a:pPr algn="ctr"/>
              <a:r>
                <a:rPr lang="en-GB" dirty="0"/>
                <a:t>External (blockchain)</a:t>
              </a:r>
            </a:p>
          </p:txBody>
        </p:sp>
        <p:cxnSp>
          <p:nvCxnSpPr>
            <p:cNvPr id="7" name="Straight Arrow Connector 6">
              <a:extLst>
                <a:ext uri="{FF2B5EF4-FFF2-40B4-BE49-F238E27FC236}">
                  <a16:creationId xmlns:a16="http://schemas.microsoft.com/office/drawing/2014/main" id="{CF2B1CB2-1519-0E6B-4003-EEA530E13E3D}"/>
                </a:ext>
              </a:extLst>
            </p:cNvPr>
            <p:cNvCxnSpPr>
              <a:stCxn id="6" idx="3"/>
              <a:endCxn id="5" idx="1"/>
            </p:cNvCxnSpPr>
            <p:nvPr/>
          </p:nvCxnSpPr>
          <p:spPr>
            <a:xfrm>
              <a:off x="3974522" y="4084064"/>
              <a:ext cx="1073888"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grpSp>
        <p:nvGrpSpPr>
          <p:cNvPr id="8" name="Group 7">
            <a:extLst>
              <a:ext uri="{FF2B5EF4-FFF2-40B4-BE49-F238E27FC236}">
                <a16:creationId xmlns:a16="http://schemas.microsoft.com/office/drawing/2014/main" id="{5F3A163B-F4F8-4C06-E24D-27F84A0D5C2E}"/>
              </a:ext>
            </a:extLst>
          </p:cNvPr>
          <p:cNvGrpSpPr/>
          <p:nvPr/>
        </p:nvGrpSpPr>
        <p:grpSpPr>
          <a:xfrm>
            <a:off x="4924672" y="2439800"/>
            <a:ext cx="2758569" cy="867748"/>
            <a:chOff x="6031966" y="3650190"/>
            <a:chExt cx="2758569" cy="867748"/>
          </a:xfrm>
        </p:grpSpPr>
        <p:sp>
          <p:nvSpPr>
            <p:cNvPr id="9" name="Rectangle: Rounded Corners 8">
              <a:extLst>
                <a:ext uri="{FF2B5EF4-FFF2-40B4-BE49-F238E27FC236}">
                  <a16:creationId xmlns:a16="http://schemas.microsoft.com/office/drawing/2014/main" id="{4B0FBADD-ACD2-972D-B718-0440CB507C84}"/>
                </a:ext>
              </a:extLst>
            </p:cNvPr>
            <p:cNvSpPr/>
            <p:nvPr/>
          </p:nvSpPr>
          <p:spPr>
            <a:xfrm>
              <a:off x="6905997" y="3650190"/>
              <a:ext cx="1884538" cy="8677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en-GB" dirty="0"/>
                <a:t>Multiple P2P rounds</a:t>
              </a:r>
            </a:p>
          </p:txBody>
        </p:sp>
        <p:cxnSp>
          <p:nvCxnSpPr>
            <p:cNvPr id="11" name="Straight Arrow Connector 10">
              <a:extLst>
                <a:ext uri="{FF2B5EF4-FFF2-40B4-BE49-F238E27FC236}">
                  <a16:creationId xmlns:a16="http://schemas.microsoft.com/office/drawing/2014/main" id="{94F625C1-1130-A082-1356-A47FAFF390C0}"/>
                </a:ext>
              </a:extLst>
            </p:cNvPr>
            <p:cNvCxnSpPr>
              <a:stCxn id="9" idx="1"/>
            </p:cNvCxnSpPr>
            <p:nvPr/>
          </p:nvCxnSpPr>
          <p:spPr>
            <a:xfrm flipH="1">
              <a:off x="6031966" y="4084064"/>
              <a:ext cx="874031"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515475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7"/>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a:t>Achievable security guarantee</a:t>
            </a:r>
            <a:endParaRPr sz="2400"/>
          </a:p>
        </p:txBody>
      </p:sp>
      <p:sp>
        <p:nvSpPr>
          <p:cNvPr id="108" name="Google Shape;108;p17"/>
          <p:cNvSpPr txBox="1">
            <a:spLocks noGrp="1"/>
          </p:cNvSpPr>
          <p:nvPr>
            <p:ph type="body" idx="1"/>
          </p:nvPr>
        </p:nvSpPr>
        <p:spPr>
          <a:xfrm>
            <a:off x="786150" y="1261700"/>
            <a:ext cx="7571700" cy="3573600"/>
          </a:xfrm>
          <a:prstGeom prst="rect">
            <a:avLst/>
          </a:prstGeom>
        </p:spPr>
        <p:txBody>
          <a:bodyPr spcFirstLastPara="1" wrap="square" lIns="91425" tIns="91425" rIns="91425" bIns="91425" anchor="t" anchorCtr="0">
            <a:noAutofit/>
          </a:bodyPr>
          <a:lstStyle/>
          <a:p>
            <a:pPr marL="457200" lvl="0" indent="-368300" algn="l" rtl="0">
              <a:spcBef>
                <a:spcPts val="600"/>
              </a:spcBef>
              <a:spcAft>
                <a:spcPts val="0"/>
              </a:spcAft>
              <a:buSzPts val="2200"/>
              <a:buChar char="◎"/>
            </a:pPr>
            <a:r>
              <a:rPr lang="en" sz="2200" dirty="0"/>
              <a:t>Fairness is not achievable [Cle86]</a:t>
            </a:r>
            <a:endParaRPr sz="2200" dirty="0"/>
          </a:p>
          <a:p>
            <a:pPr marL="457200" lvl="0" indent="-368300" algn="l" rtl="0">
              <a:spcBef>
                <a:spcPts val="0"/>
              </a:spcBef>
              <a:spcAft>
                <a:spcPts val="0"/>
              </a:spcAft>
              <a:buSzPts val="2200"/>
              <a:buChar char="◎"/>
            </a:pPr>
            <a:r>
              <a:rPr lang="en" sz="2200" dirty="0"/>
              <a:t>Security with </a:t>
            </a:r>
            <a:endParaRPr sz="2200" dirty="0"/>
          </a:p>
          <a:p>
            <a:pPr marL="914400" lvl="1" indent="-368300" algn="l" rtl="0">
              <a:spcBef>
                <a:spcPts val="0"/>
              </a:spcBef>
              <a:spcAft>
                <a:spcPts val="0"/>
              </a:spcAft>
              <a:buSzPts val="2200"/>
              <a:buChar char="○"/>
            </a:pPr>
            <a:r>
              <a:rPr lang="en" sz="2200" dirty="0"/>
              <a:t>Selective abort (SA)</a:t>
            </a:r>
            <a:endParaRPr sz="2200" dirty="0"/>
          </a:p>
          <a:p>
            <a:pPr marL="914400" lvl="1" indent="-368300" algn="l" rtl="0">
              <a:spcBef>
                <a:spcPts val="0"/>
              </a:spcBef>
              <a:spcAft>
                <a:spcPts val="0"/>
              </a:spcAft>
              <a:buSzPts val="2200"/>
              <a:buChar char="○"/>
            </a:pPr>
            <a:r>
              <a:rPr lang="en" sz="2200" dirty="0"/>
              <a:t>Unanimous abort (UA)</a:t>
            </a:r>
          </a:p>
          <a:p>
            <a:pPr lvl="1" indent="-368300">
              <a:buSzPts val="2200"/>
            </a:pPr>
            <a:r>
              <a:rPr lang="en-GB" sz="2200" dirty="0"/>
              <a:t>Selective identifiable abort (SIA) [DRSY23]</a:t>
            </a:r>
            <a:endParaRPr sz="2200" dirty="0"/>
          </a:p>
          <a:p>
            <a:pPr marL="914400" lvl="1" indent="-368300" algn="l" rtl="0">
              <a:spcBef>
                <a:spcPts val="0"/>
              </a:spcBef>
              <a:spcAft>
                <a:spcPts val="0"/>
              </a:spcAft>
              <a:buSzPts val="2200"/>
              <a:buChar char="○"/>
            </a:pPr>
            <a:r>
              <a:rPr lang="en" sz="2200" dirty="0"/>
              <a:t>Identifiable abort (IA)</a:t>
            </a:r>
          </a:p>
          <a:p>
            <a:pPr marL="914400" lvl="1" indent="-368300" algn="l" rtl="0">
              <a:spcBef>
                <a:spcPts val="0"/>
              </a:spcBef>
              <a:spcAft>
                <a:spcPts val="0"/>
              </a:spcAft>
              <a:buSzPts val="2200"/>
              <a:buChar char="○"/>
            </a:pPr>
            <a:endParaRPr lang="en" sz="2200" dirty="0"/>
          </a:p>
          <a:p>
            <a:pPr marL="914400" lvl="1" indent="-368300" algn="l" rtl="0">
              <a:spcBef>
                <a:spcPts val="0"/>
              </a:spcBef>
              <a:spcAft>
                <a:spcPts val="0"/>
              </a:spcAft>
              <a:buSzPts val="2200"/>
              <a:buChar char="○"/>
            </a:pPr>
            <a:endParaRPr lang="en" sz="2200" dirty="0"/>
          </a:p>
          <a:p>
            <a:pPr marL="914400" lvl="1" indent="-368300" algn="l" rtl="0">
              <a:spcBef>
                <a:spcPts val="0"/>
              </a:spcBef>
              <a:spcAft>
                <a:spcPts val="0"/>
              </a:spcAft>
              <a:buSzPts val="2200"/>
              <a:buChar char="○"/>
            </a:pPr>
            <a:endParaRPr lang="en" sz="2200" dirty="0"/>
          </a:p>
          <a:p>
            <a:pPr marL="88900" indent="0">
              <a:spcBef>
                <a:spcPts val="0"/>
              </a:spcBef>
              <a:buSzPts val="2200"/>
              <a:buNone/>
            </a:pPr>
            <a:r>
              <a:rPr lang="en-GB" sz="1000" dirty="0"/>
              <a:t>[Cle86] Richard Cleve. Limits on the security of coin flips when half the processors are faulty (extended abstract). STOC86.</a:t>
            </a:r>
          </a:p>
          <a:p>
            <a:pPr marL="88900" indent="0">
              <a:spcBef>
                <a:spcPts val="0"/>
              </a:spcBef>
              <a:buSzPts val="2200"/>
              <a:buNone/>
            </a:pPr>
            <a:r>
              <a:rPr lang="en-GB" sz="1000" dirty="0"/>
              <a:t>[DRSY23] Ivan </a:t>
            </a:r>
            <a:r>
              <a:rPr lang="en-GB" sz="1000" dirty="0" err="1"/>
              <a:t>Damgård</a:t>
            </a:r>
            <a:r>
              <a:rPr lang="en-GB" sz="1000" dirty="0"/>
              <a:t>, Divya Ravi, Luisa </a:t>
            </a:r>
            <a:r>
              <a:rPr lang="en-GB" sz="1000" dirty="0" err="1"/>
              <a:t>Siniscalchi</a:t>
            </a:r>
            <a:r>
              <a:rPr lang="en-GB" sz="1000" dirty="0"/>
              <a:t>, and Sophia </a:t>
            </a:r>
            <a:r>
              <a:rPr lang="en-GB" sz="1000" dirty="0" err="1"/>
              <a:t>Yakoubov</a:t>
            </a:r>
            <a:r>
              <a:rPr lang="en-GB" sz="1000" dirty="0"/>
              <a:t>. Minimizing setup in broadcast-optimal two round MPC. EUROCRYPT 2023.</a:t>
            </a:r>
          </a:p>
          <a:p>
            <a:pPr indent="-368300">
              <a:spcBef>
                <a:spcPts val="0"/>
              </a:spcBef>
              <a:buSzPts val="2200"/>
              <a:buChar char="○"/>
            </a:pPr>
            <a:endParaRPr sz="900" dirty="0"/>
          </a:p>
        </p:txBody>
      </p:sp>
      <p:sp>
        <p:nvSpPr>
          <p:cNvPr id="109" name="Google Shape;109;p17"/>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6</a:t>
            </a:fld>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7"/>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dirty="0"/>
              <a:t>Different types of aborts</a:t>
            </a:r>
            <a:endParaRPr sz="2400" dirty="0"/>
          </a:p>
        </p:txBody>
      </p:sp>
      <p:sp>
        <p:nvSpPr>
          <p:cNvPr id="198" name="Google Shape;198;p27"/>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7</a:t>
            </a:fld>
            <a:endParaRPr/>
          </a:p>
        </p:txBody>
      </p:sp>
      <p:sp>
        <p:nvSpPr>
          <p:cNvPr id="4" name="Oval 3">
            <a:extLst>
              <a:ext uri="{FF2B5EF4-FFF2-40B4-BE49-F238E27FC236}">
                <a16:creationId xmlns:a16="http://schemas.microsoft.com/office/drawing/2014/main" id="{4E87228D-38D8-400E-F481-2A4FAACF6DFF}"/>
              </a:ext>
            </a:extLst>
          </p:cNvPr>
          <p:cNvSpPr/>
          <p:nvPr/>
        </p:nvSpPr>
        <p:spPr>
          <a:xfrm>
            <a:off x="2876129" y="1010720"/>
            <a:ext cx="2936980" cy="702599"/>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Identifiable abort</a:t>
            </a:r>
          </a:p>
        </p:txBody>
      </p:sp>
      <p:sp>
        <p:nvSpPr>
          <p:cNvPr id="5" name="Oval 4">
            <a:extLst>
              <a:ext uri="{FF2B5EF4-FFF2-40B4-BE49-F238E27FC236}">
                <a16:creationId xmlns:a16="http://schemas.microsoft.com/office/drawing/2014/main" id="{B5DD4186-2F07-1FC9-D067-4CF68CAD7A3F}"/>
              </a:ext>
            </a:extLst>
          </p:cNvPr>
          <p:cNvSpPr/>
          <p:nvPr/>
        </p:nvSpPr>
        <p:spPr>
          <a:xfrm>
            <a:off x="379672" y="2415919"/>
            <a:ext cx="2936980" cy="702599"/>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Selective identifiable abort</a:t>
            </a:r>
          </a:p>
        </p:txBody>
      </p:sp>
      <p:sp>
        <p:nvSpPr>
          <p:cNvPr id="6" name="Oval 5">
            <a:extLst>
              <a:ext uri="{FF2B5EF4-FFF2-40B4-BE49-F238E27FC236}">
                <a16:creationId xmlns:a16="http://schemas.microsoft.com/office/drawing/2014/main" id="{3ED23124-386D-C85B-4BF6-99A0C32EA0F7}"/>
              </a:ext>
            </a:extLst>
          </p:cNvPr>
          <p:cNvSpPr/>
          <p:nvPr/>
        </p:nvSpPr>
        <p:spPr>
          <a:xfrm>
            <a:off x="5827350" y="2415919"/>
            <a:ext cx="2936980" cy="702599"/>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Unanimous abort</a:t>
            </a:r>
          </a:p>
        </p:txBody>
      </p:sp>
      <p:sp>
        <p:nvSpPr>
          <p:cNvPr id="7" name="Oval 6">
            <a:extLst>
              <a:ext uri="{FF2B5EF4-FFF2-40B4-BE49-F238E27FC236}">
                <a16:creationId xmlns:a16="http://schemas.microsoft.com/office/drawing/2014/main" id="{57762694-9D93-CE29-1721-717361BD56E7}"/>
              </a:ext>
            </a:extLst>
          </p:cNvPr>
          <p:cNvSpPr/>
          <p:nvPr/>
        </p:nvSpPr>
        <p:spPr>
          <a:xfrm>
            <a:off x="2876129" y="4172417"/>
            <a:ext cx="2936980" cy="702599"/>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Selective abort</a:t>
            </a:r>
          </a:p>
        </p:txBody>
      </p:sp>
      <p:grpSp>
        <p:nvGrpSpPr>
          <p:cNvPr id="2" name="Group 1">
            <a:extLst>
              <a:ext uri="{FF2B5EF4-FFF2-40B4-BE49-F238E27FC236}">
                <a16:creationId xmlns:a16="http://schemas.microsoft.com/office/drawing/2014/main" id="{6971E612-2E48-4B6E-2668-BFF692BCD6CF}"/>
              </a:ext>
            </a:extLst>
          </p:cNvPr>
          <p:cNvGrpSpPr/>
          <p:nvPr/>
        </p:nvGrpSpPr>
        <p:grpSpPr>
          <a:xfrm>
            <a:off x="1848162" y="1713319"/>
            <a:ext cx="2496457" cy="702600"/>
            <a:chOff x="1848162" y="1713319"/>
            <a:chExt cx="2496457" cy="702600"/>
          </a:xfrm>
        </p:grpSpPr>
        <p:cxnSp>
          <p:nvCxnSpPr>
            <p:cNvPr id="14" name="Straight Arrow Connector 13">
              <a:extLst>
                <a:ext uri="{FF2B5EF4-FFF2-40B4-BE49-F238E27FC236}">
                  <a16:creationId xmlns:a16="http://schemas.microsoft.com/office/drawing/2014/main" id="{4A116C0A-312F-02A7-4327-5EFDE6EDBCE9}"/>
                </a:ext>
              </a:extLst>
            </p:cNvPr>
            <p:cNvCxnSpPr>
              <a:cxnSpLocks/>
              <a:stCxn id="4" idx="4"/>
              <a:endCxn id="5" idx="0"/>
            </p:cNvCxnSpPr>
            <p:nvPr/>
          </p:nvCxnSpPr>
          <p:spPr>
            <a:xfrm flipH="1">
              <a:off x="1848162" y="1713319"/>
              <a:ext cx="2496457" cy="7026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A6DCB2E2-D0C9-4927-311C-C1DDEF1653F6}"/>
                </a:ext>
              </a:extLst>
            </p:cNvPr>
            <p:cNvSpPr txBox="1"/>
            <p:nvPr/>
          </p:nvSpPr>
          <p:spPr>
            <a:xfrm>
              <a:off x="3040373" y="2011631"/>
              <a:ext cx="870751" cy="307777"/>
            </a:xfrm>
            <a:prstGeom prst="rect">
              <a:avLst/>
            </a:prstGeom>
            <a:noFill/>
          </p:spPr>
          <p:txBody>
            <a:bodyPr wrap="none" rtlCol="0">
              <a:spAutoFit/>
            </a:bodyPr>
            <a:lstStyle/>
            <a:p>
              <a:r>
                <a:rPr lang="en-GB" dirty="0"/>
                <a:t>Stronger</a:t>
              </a:r>
            </a:p>
          </p:txBody>
        </p:sp>
      </p:grpSp>
      <p:grpSp>
        <p:nvGrpSpPr>
          <p:cNvPr id="9" name="Group 8">
            <a:extLst>
              <a:ext uri="{FF2B5EF4-FFF2-40B4-BE49-F238E27FC236}">
                <a16:creationId xmlns:a16="http://schemas.microsoft.com/office/drawing/2014/main" id="{306EC0B7-E8C8-2E76-24FD-11D26D4327AE}"/>
              </a:ext>
            </a:extLst>
          </p:cNvPr>
          <p:cNvGrpSpPr/>
          <p:nvPr/>
        </p:nvGrpSpPr>
        <p:grpSpPr>
          <a:xfrm>
            <a:off x="1848162" y="3118518"/>
            <a:ext cx="2496457" cy="1053899"/>
            <a:chOff x="1848162" y="3118518"/>
            <a:chExt cx="2496457" cy="1053899"/>
          </a:xfrm>
        </p:grpSpPr>
        <p:cxnSp>
          <p:nvCxnSpPr>
            <p:cNvPr id="20" name="Straight Arrow Connector 19">
              <a:extLst>
                <a:ext uri="{FF2B5EF4-FFF2-40B4-BE49-F238E27FC236}">
                  <a16:creationId xmlns:a16="http://schemas.microsoft.com/office/drawing/2014/main" id="{A9303E9D-B047-2368-A1F9-0AB17D902BFD}"/>
                </a:ext>
              </a:extLst>
            </p:cNvPr>
            <p:cNvCxnSpPr>
              <a:cxnSpLocks/>
              <a:stCxn id="5" idx="4"/>
              <a:endCxn id="7" idx="0"/>
            </p:cNvCxnSpPr>
            <p:nvPr/>
          </p:nvCxnSpPr>
          <p:spPr>
            <a:xfrm>
              <a:off x="1848162" y="3118518"/>
              <a:ext cx="2496457" cy="105389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69D370D-96E5-9B9C-55D0-D95088BE5D44}"/>
                </a:ext>
              </a:extLst>
            </p:cNvPr>
            <p:cNvSpPr txBox="1"/>
            <p:nvPr/>
          </p:nvSpPr>
          <p:spPr>
            <a:xfrm>
              <a:off x="2671079" y="3162040"/>
              <a:ext cx="870751" cy="307777"/>
            </a:xfrm>
            <a:prstGeom prst="rect">
              <a:avLst/>
            </a:prstGeom>
            <a:noFill/>
          </p:spPr>
          <p:txBody>
            <a:bodyPr wrap="none" rtlCol="0">
              <a:spAutoFit/>
            </a:bodyPr>
            <a:lstStyle/>
            <a:p>
              <a:r>
                <a:rPr lang="en-GB" dirty="0"/>
                <a:t>Stronger</a:t>
              </a:r>
            </a:p>
          </p:txBody>
        </p:sp>
      </p:grpSp>
      <p:grpSp>
        <p:nvGrpSpPr>
          <p:cNvPr id="10" name="Group 9">
            <a:extLst>
              <a:ext uri="{FF2B5EF4-FFF2-40B4-BE49-F238E27FC236}">
                <a16:creationId xmlns:a16="http://schemas.microsoft.com/office/drawing/2014/main" id="{B75CDD93-87DE-EE86-4579-C99C36679FFB}"/>
              </a:ext>
            </a:extLst>
          </p:cNvPr>
          <p:cNvGrpSpPr/>
          <p:nvPr/>
        </p:nvGrpSpPr>
        <p:grpSpPr>
          <a:xfrm>
            <a:off x="4344619" y="3118518"/>
            <a:ext cx="2951221" cy="1053899"/>
            <a:chOff x="4344619" y="3118518"/>
            <a:chExt cx="2951221" cy="1053899"/>
          </a:xfrm>
        </p:grpSpPr>
        <p:cxnSp>
          <p:nvCxnSpPr>
            <p:cNvPr id="23" name="Straight Arrow Connector 22">
              <a:extLst>
                <a:ext uri="{FF2B5EF4-FFF2-40B4-BE49-F238E27FC236}">
                  <a16:creationId xmlns:a16="http://schemas.microsoft.com/office/drawing/2014/main" id="{03A9CAC6-2750-BC8C-E64A-04448D76E0A6}"/>
                </a:ext>
              </a:extLst>
            </p:cNvPr>
            <p:cNvCxnSpPr>
              <a:cxnSpLocks/>
              <a:stCxn id="6" idx="4"/>
              <a:endCxn id="7" idx="0"/>
            </p:cNvCxnSpPr>
            <p:nvPr/>
          </p:nvCxnSpPr>
          <p:spPr>
            <a:xfrm flipH="1">
              <a:off x="4344619" y="3118518"/>
              <a:ext cx="2951221" cy="105389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3A1191EE-D89D-E344-D3C6-B3F782354AC4}"/>
                </a:ext>
              </a:extLst>
            </p:cNvPr>
            <p:cNvSpPr txBox="1"/>
            <p:nvPr/>
          </p:nvSpPr>
          <p:spPr>
            <a:xfrm>
              <a:off x="5403998" y="3258551"/>
              <a:ext cx="870751" cy="307777"/>
            </a:xfrm>
            <a:prstGeom prst="rect">
              <a:avLst/>
            </a:prstGeom>
            <a:noFill/>
          </p:spPr>
          <p:txBody>
            <a:bodyPr wrap="none" rtlCol="0">
              <a:spAutoFit/>
            </a:bodyPr>
            <a:lstStyle/>
            <a:p>
              <a:r>
                <a:rPr lang="en-GB" dirty="0"/>
                <a:t>Stronger</a:t>
              </a:r>
            </a:p>
          </p:txBody>
        </p:sp>
      </p:grpSp>
      <p:grpSp>
        <p:nvGrpSpPr>
          <p:cNvPr id="3" name="Group 2">
            <a:extLst>
              <a:ext uri="{FF2B5EF4-FFF2-40B4-BE49-F238E27FC236}">
                <a16:creationId xmlns:a16="http://schemas.microsoft.com/office/drawing/2014/main" id="{776610D3-36AF-2496-46CF-3463734F31CC}"/>
              </a:ext>
            </a:extLst>
          </p:cNvPr>
          <p:cNvGrpSpPr/>
          <p:nvPr/>
        </p:nvGrpSpPr>
        <p:grpSpPr>
          <a:xfrm>
            <a:off x="4344619" y="1713319"/>
            <a:ext cx="2951221" cy="702600"/>
            <a:chOff x="4344619" y="1713319"/>
            <a:chExt cx="2951221" cy="702600"/>
          </a:xfrm>
        </p:grpSpPr>
        <p:cxnSp>
          <p:nvCxnSpPr>
            <p:cNvPr id="17" name="Straight Arrow Connector 16">
              <a:extLst>
                <a:ext uri="{FF2B5EF4-FFF2-40B4-BE49-F238E27FC236}">
                  <a16:creationId xmlns:a16="http://schemas.microsoft.com/office/drawing/2014/main" id="{05450B7B-22C6-95F1-E924-194E38C0D9DC}"/>
                </a:ext>
              </a:extLst>
            </p:cNvPr>
            <p:cNvCxnSpPr>
              <a:cxnSpLocks/>
              <a:stCxn id="4" idx="4"/>
              <a:endCxn id="6" idx="0"/>
            </p:cNvCxnSpPr>
            <p:nvPr/>
          </p:nvCxnSpPr>
          <p:spPr>
            <a:xfrm>
              <a:off x="4344619" y="1713319"/>
              <a:ext cx="2951221" cy="7026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E3D6AA56-5C77-88B0-8F99-E00FD7637036}"/>
                </a:ext>
              </a:extLst>
            </p:cNvPr>
            <p:cNvSpPr txBox="1"/>
            <p:nvPr/>
          </p:nvSpPr>
          <p:spPr>
            <a:xfrm>
              <a:off x="5206148" y="2013909"/>
              <a:ext cx="870751" cy="307777"/>
            </a:xfrm>
            <a:prstGeom prst="rect">
              <a:avLst/>
            </a:prstGeom>
            <a:noFill/>
          </p:spPr>
          <p:txBody>
            <a:bodyPr wrap="none" rtlCol="0">
              <a:spAutoFit/>
            </a:bodyPr>
            <a:lstStyle/>
            <a:p>
              <a:r>
                <a:rPr lang="en-GB" dirty="0"/>
                <a:t>Stronger</a:t>
              </a:r>
            </a:p>
          </p:txBody>
        </p:sp>
      </p:grpSp>
      <p:grpSp>
        <p:nvGrpSpPr>
          <p:cNvPr id="8" name="Group 7">
            <a:extLst>
              <a:ext uri="{FF2B5EF4-FFF2-40B4-BE49-F238E27FC236}">
                <a16:creationId xmlns:a16="http://schemas.microsoft.com/office/drawing/2014/main" id="{AF55455A-733E-3683-DA01-0B29DC03DACB}"/>
              </a:ext>
            </a:extLst>
          </p:cNvPr>
          <p:cNvGrpSpPr/>
          <p:nvPr/>
        </p:nvGrpSpPr>
        <p:grpSpPr>
          <a:xfrm>
            <a:off x="3316652" y="2437679"/>
            <a:ext cx="2510698" cy="329540"/>
            <a:chOff x="3316652" y="2437679"/>
            <a:chExt cx="2510698" cy="329540"/>
          </a:xfrm>
        </p:grpSpPr>
        <p:cxnSp>
          <p:nvCxnSpPr>
            <p:cNvPr id="30" name="Straight Arrow Connector 29">
              <a:extLst>
                <a:ext uri="{FF2B5EF4-FFF2-40B4-BE49-F238E27FC236}">
                  <a16:creationId xmlns:a16="http://schemas.microsoft.com/office/drawing/2014/main" id="{46F97EE8-0453-DAB9-6F2A-D90682377495}"/>
                </a:ext>
              </a:extLst>
            </p:cNvPr>
            <p:cNvCxnSpPr>
              <a:cxnSpLocks/>
              <a:stCxn id="6" idx="2"/>
              <a:endCxn id="5" idx="6"/>
            </p:cNvCxnSpPr>
            <p:nvPr/>
          </p:nvCxnSpPr>
          <p:spPr>
            <a:xfrm flipH="1">
              <a:off x="3316652" y="2767219"/>
              <a:ext cx="2510698"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FC564A86-67A4-7263-CFB1-09229B74D534}"/>
                </a:ext>
              </a:extLst>
            </p:cNvPr>
            <p:cNvSpPr txBox="1"/>
            <p:nvPr/>
          </p:nvSpPr>
          <p:spPr>
            <a:xfrm>
              <a:off x="3937852" y="2437679"/>
              <a:ext cx="1268296" cy="307777"/>
            </a:xfrm>
            <a:prstGeom prst="rect">
              <a:avLst/>
            </a:prstGeom>
            <a:noFill/>
          </p:spPr>
          <p:txBody>
            <a:bodyPr wrap="none" rtlCol="0">
              <a:spAutoFit/>
            </a:bodyPr>
            <a:lstStyle/>
            <a:p>
              <a:r>
                <a:rPr lang="en-GB" dirty="0"/>
                <a:t>Incomparable</a:t>
              </a:r>
            </a:p>
          </p:txBody>
        </p:sp>
      </p:grpSp>
      <p:grpSp>
        <p:nvGrpSpPr>
          <p:cNvPr id="240" name="Group 239">
            <a:extLst>
              <a:ext uri="{FF2B5EF4-FFF2-40B4-BE49-F238E27FC236}">
                <a16:creationId xmlns:a16="http://schemas.microsoft.com/office/drawing/2014/main" id="{EE5D2470-A523-490E-D679-C5C9A0A9990F}"/>
              </a:ext>
            </a:extLst>
          </p:cNvPr>
          <p:cNvGrpSpPr/>
          <p:nvPr/>
        </p:nvGrpSpPr>
        <p:grpSpPr>
          <a:xfrm>
            <a:off x="6114288" y="3745418"/>
            <a:ext cx="2388928" cy="966995"/>
            <a:chOff x="6105390" y="3873669"/>
            <a:chExt cx="2388928" cy="966995"/>
          </a:xfrm>
        </p:grpSpPr>
        <p:pic>
          <p:nvPicPr>
            <p:cNvPr id="11" name="Picture 4">
              <a:extLst>
                <a:ext uri="{FF2B5EF4-FFF2-40B4-BE49-F238E27FC236}">
                  <a16:creationId xmlns:a16="http://schemas.microsoft.com/office/drawing/2014/main" id="{84524D2B-9D75-4625-961B-1DC5228729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05390" y="4215785"/>
              <a:ext cx="348806" cy="30793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a:extLst>
                <a:ext uri="{FF2B5EF4-FFF2-40B4-BE49-F238E27FC236}">
                  <a16:creationId xmlns:a16="http://schemas.microsoft.com/office/drawing/2014/main" id="{E1E803C7-3C7B-4E96-0F21-B48EF97BBF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08082" y="4169528"/>
              <a:ext cx="400443" cy="400443"/>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a:extLst>
                <a:ext uri="{FF2B5EF4-FFF2-40B4-BE49-F238E27FC236}">
                  <a16:creationId xmlns:a16="http://schemas.microsoft.com/office/drawing/2014/main" id="{9E4D5C26-0504-BEAE-4A14-C0B722971A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7478" y="4219073"/>
              <a:ext cx="348806" cy="30793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a:extLst>
                <a:ext uri="{FF2B5EF4-FFF2-40B4-BE49-F238E27FC236}">
                  <a16:creationId xmlns:a16="http://schemas.microsoft.com/office/drawing/2014/main" id="{D0C6A4F2-03FD-E5E4-AFC8-E0BF096B44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4245" y="4215784"/>
              <a:ext cx="348806" cy="30793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a:extLst>
                <a:ext uri="{FF2B5EF4-FFF2-40B4-BE49-F238E27FC236}">
                  <a16:creationId xmlns:a16="http://schemas.microsoft.com/office/drawing/2014/main" id="{18DC534F-DF54-667D-01CF-CF56B1BFDA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3875" y="4169527"/>
              <a:ext cx="400443" cy="40044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a:extLst>
                <a:ext uri="{FF2B5EF4-FFF2-40B4-BE49-F238E27FC236}">
                  <a16:creationId xmlns:a16="http://schemas.microsoft.com/office/drawing/2014/main" id="{A2E12557-D15E-2280-944D-7BF086E746B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11314" y="4169528"/>
              <a:ext cx="400443" cy="400443"/>
            </a:xfrm>
            <a:prstGeom prst="rect">
              <a:avLst/>
            </a:prstGeom>
            <a:noFill/>
            <a:extLst>
              <a:ext uri="{909E8E84-426E-40DD-AFC4-6F175D3DCCD1}">
                <a14:hiddenFill xmlns:a14="http://schemas.microsoft.com/office/drawing/2010/main">
                  <a:solidFill>
                    <a:srgbClr val="FFFFFF"/>
                  </a:solidFill>
                </a14:hiddenFill>
              </a:ext>
            </a:extLst>
          </p:spPr>
        </p:pic>
        <p:sp>
          <p:nvSpPr>
            <p:cNvPr id="48" name="TextBox 47">
              <a:extLst>
                <a:ext uri="{FF2B5EF4-FFF2-40B4-BE49-F238E27FC236}">
                  <a16:creationId xmlns:a16="http://schemas.microsoft.com/office/drawing/2014/main" id="{DE8C9864-4F8D-E98B-9FE7-1FD9D14B93F7}"/>
                </a:ext>
              </a:extLst>
            </p:cNvPr>
            <p:cNvSpPr txBox="1"/>
            <p:nvPr/>
          </p:nvSpPr>
          <p:spPr>
            <a:xfrm>
              <a:off x="6543450" y="4527603"/>
              <a:ext cx="273361" cy="307777"/>
            </a:xfrm>
            <a:prstGeom prst="rect">
              <a:avLst/>
            </a:prstGeom>
            <a:noFill/>
          </p:spPr>
          <p:txBody>
            <a:bodyPr wrap="square">
              <a:spAutoFit/>
            </a:bodyPr>
            <a:lstStyle/>
            <a:p>
              <a:r>
                <a:rPr lang="en-GB" b="0" i="0" dirty="0">
                  <a:solidFill>
                    <a:schemeClr val="tx1"/>
                  </a:solidFill>
                  <a:effectLst/>
                  <a:latin typeface="arial" panose="020B0604020202020204" pitchFamily="34" charset="0"/>
                </a:rPr>
                <a:t>⊥</a:t>
              </a:r>
              <a:endParaRPr lang="en-GB" dirty="0">
                <a:solidFill>
                  <a:schemeClr val="tx1"/>
                </a:solidFill>
              </a:endParaRPr>
            </a:p>
          </p:txBody>
        </p:sp>
        <p:sp>
          <p:nvSpPr>
            <p:cNvPr id="49" name="TextBox 48">
              <a:extLst>
                <a:ext uri="{FF2B5EF4-FFF2-40B4-BE49-F238E27FC236}">
                  <a16:creationId xmlns:a16="http://schemas.microsoft.com/office/drawing/2014/main" id="{30530DC2-BBDD-760A-D618-6B08F3C65075}"/>
                </a:ext>
              </a:extLst>
            </p:cNvPr>
            <p:cNvSpPr txBox="1"/>
            <p:nvPr/>
          </p:nvSpPr>
          <p:spPr>
            <a:xfrm>
              <a:off x="7741815" y="4527603"/>
              <a:ext cx="273361" cy="307777"/>
            </a:xfrm>
            <a:prstGeom prst="rect">
              <a:avLst/>
            </a:prstGeom>
            <a:noFill/>
          </p:spPr>
          <p:txBody>
            <a:bodyPr wrap="square">
              <a:spAutoFit/>
            </a:bodyPr>
            <a:lstStyle/>
            <a:p>
              <a:r>
                <a:rPr lang="en-GB" b="0" i="0" dirty="0">
                  <a:solidFill>
                    <a:schemeClr val="tx1"/>
                  </a:solidFill>
                  <a:effectLst/>
                  <a:latin typeface="arial" panose="020B0604020202020204" pitchFamily="34" charset="0"/>
                </a:rPr>
                <a:t>⊥</a:t>
              </a:r>
              <a:endParaRPr lang="en-GB" dirty="0">
                <a:solidFill>
                  <a:schemeClr val="tx1"/>
                </a:solidFill>
              </a:endParaRPr>
            </a:p>
          </p:txBody>
        </p:sp>
        <p:sp>
          <p:nvSpPr>
            <p:cNvPr id="50" name="TextBox 49">
              <a:extLst>
                <a:ext uri="{FF2B5EF4-FFF2-40B4-BE49-F238E27FC236}">
                  <a16:creationId xmlns:a16="http://schemas.microsoft.com/office/drawing/2014/main" id="{A68FAE14-BA82-FCAF-F929-671A8F3F1666}"/>
                </a:ext>
              </a:extLst>
            </p:cNvPr>
            <p:cNvSpPr txBox="1"/>
            <p:nvPr/>
          </p:nvSpPr>
          <p:spPr>
            <a:xfrm>
              <a:off x="6121458" y="3873669"/>
              <a:ext cx="273361" cy="307777"/>
            </a:xfrm>
            <a:prstGeom prst="rect">
              <a:avLst/>
            </a:prstGeom>
            <a:noFill/>
          </p:spPr>
          <p:txBody>
            <a:bodyPr wrap="square">
              <a:spAutoFit/>
            </a:bodyPr>
            <a:lstStyle/>
            <a:p>
              <a:r>
                <a:rPr lang="en-GB" b="0" i="0" dirty="0">
                  <a:solidFill>
                    <a:schemeClr val="tx1"/>
                  </a:solidFill>
                  <a:effectLst/>
                  <a:latin typeface="arial" panose="020B0604020202020204" pitchFamily="34" charset="0"/>
                </a:rPr>
                <a:t>1</a:t>
              </a:r>
              <a:endParaRPr lang="en-GB" dirty="0">
                <a:solidFill>
                  <a:schemeClr val="tx1"/>
                </a:solidFill>
              </a:endParaRPr>
            </a:p>
          </p:txBody>
        </p:sp>
        <p:sp>
          <p:nvSpPr>
            <p:cNvPr id="51" name="TextBox 50">
              <a:extLst>
                <a:ext uri="{FF2B5EF4-FFF2-40B4-BE49-F238E27FC236}">
                  <a16:creationId xmlns:a16="http://schemas.microsoft.com/office/drawing/2014/main" id="{DEF94054-4C1C-E917-DDFE-554C5DF9CC92}"/>
                </a:ext>
              </a:extLst>
            </p:cNvPr>
            <p:cNvSpPr txBox="1"/>
            <p:nvPr/>
          </p:nvSpPr>
          <p:spPr>
            <a:xfrm>
              <a:off x="6547812" y="3883512"/>
              <a:ext cx="273361" cy="307777"/>
            </a:xfrm>
            <a:prstGeom prst="rect">
              <a:avLst/>
            </a:prstGeom>
            <a:noFill/>
          </p:spPr>
          <p:txBody>
            <a:bodyPr wrap="square">
              <a:spAutoFit/>
            </a:bodyPr>
            <a:lstStyle/>
            <a:p>
              <a:r>
                <a:rPr lang="en-GB" dirty="0">
                  <a:solidFill>
                    <a:schemeClr val="tx1"/>
                  </a:solidFill>
                  <a:latin typeface="arial" panose="020B0604020202020204" pitchFamily="34" charset="0"/>
                </a:rPr>
                <a:t>2</a:t>
              </a:r>
              <a:endParaRPr lang="en-GB" dirty="0">
                <a:solidFill>
                  <a:schemeClr val="tx1"/>
                </a:solidFill>
              </a:endParaRPr>
            </a:p>
          </p:txBody>
        </p:sp>
        <p:sp>
          <p:nvSpPr>
            <p:cNvPr id="52" name="TextBox 51">
              <a:extLst>
                <a:ext uri="{FF2B5EF4-FFF2-40B4-BE49-F238E27FC236}">
                  <a16:creationId xmlns:a16="http://schemas.microsoft.com/office/drawing/2014/main" id="{EE67F687-4300-9D6E-0839-8FA8D264323F}"/>
                </a:ext>
              </a:extLst>
            </p:cNvPr>
            <p:cNvSpPr txBox="1"/>
            <p:nvPr/>
          </p:nvSpPr>
          <p:spPr>
            <a:xfrm>
              <a:off x="6948255" y="3883512"/>
              <a:ext cx="273361" cy="307777"/>
            </a:xfrm>
            <a:prstGeom prst="rect">
              <a:avLst/>
            </a:prstGeom>
            <a:noFill/>
          </p:spPr>
          <p:txBody>
            <a:bodyPr wrap="square">
              <a:spAutoFit/>
            </a:bodyPr>
            <a:lstStyle/>
            <a:p>
              <a:r>
                <a:rPr lang="en-GB" dirty="0">
                  <a:solidFill>
                    <a:schemeClr val="tx1"/>
                  </a:solidFill>
                  <a:latin typeface="arial" panose="020B0604020202020204" pitchFamily="34" charset="0"/>
                </a:rPr>
                <a:t>3</a:t>
              </a:r>
              <a:endParaRPr lang="en-GB" dirty="0">
                <a:solidFill>
                  <a:schemeClr val="tx1"/>
                </a:solidFill>
              </a:endParaRPr>
            </a:p>
          </p:txBody>
        </p:sp>
        <p:sp>
          <p:nvSpPr>
            <p:cNvPr id="53" name="TextBox 52">
              <a:extLst>
                <a:ext uri="{FF2B5EF4-FFF2-40B4-BE49-F238E27FC236}">
                  <a16:creationId xmlns:a16="http://schemas.microsoft.com/office/drawing/2014/main" id="{EFDC1225-5674-1E46-2B14-1D7012916D69}"/>
                </a:ext>
              </a:extLst>
            </p:cNvPr>
            <p:cNvSpPr txBox="1"/>
            <p:nvPr/>
          </p:nvSpPr>
          <p:spPr>
            <a:xfrm>
              <a:off x="7374411" y="3883512"/>
              <a:ext cx="273361" cy="307777"/>
            </a:xfrm>
            <a:prstGeom prst="rect">
              <a:avLst/>
            </a:prstGeom>
            <a:noFill/>
          </p:spPr>
          <p:txBody>
            <a:bodyPr wrap="square">
              <a:spAutoFit/>
            </a:bodyPr>
            <a:lstStyle/>
            <a:p>
              <a:r>
                <a:rPr lang="en-GB" dirty="0">
                  <a:solidFill>
                    <a:schemeClr val="tx1"/>
                  </a:solidFill>
                  <a:latin typeface="arial" panose="020B0604020202020204" pitchFamily="34" charset="0"/>
                </a:rPr>
                <a:t>4</a:t>
              </a:r>
              <a:endParaRPr lang="en-GB" dirty="0">
                <a:solidFill>
                  <a:schemeClr val="tx1"/>
                </a:solidFill>
              </a:endParaRPr>
            </a:p>
          </p:txBody>
        </p:sp>
        <p:sp>
          <p:nvSpPr>
            <p:cNvPr id="54" name="TextBox 53">
              <a:extLst>
                <a:ext uri="{FF2B5EF4-FFF2-40B4-BE49-F238E27FC236}">
                  <a16:creationId xmlns:a16="http://schemas.microsoft.com/office/drawing/2014/main" id="{B82D3A1D-71AE-3B04-35EB-6E4A2FA5ABD2}"/>
                </a:ext>
              </a:extLst>
            </p:cNvPr>
            <p:cNvSpPr txBox="1"/>
            <p:nvPr/>
          </p:nvSpPr>
          <p:spPr>
            <a:xfrm>
              <a:off x="7774854" y="3882255"/>
              <a:ext cx="273361" cy="307777"/>
            </a:xfrm>
            <a:prstGeom prst="rect">
              <a:avLst/>
            </a:prstGeom>
            <a:noFill/>
          </p:spPr>
          <p:txBody>
            <a:bodyPr wrap="square">
              <a:spAutoFit/>
            </a:bodyPr>
            <a:lstStyle/>
            <a:p>
              <a:r>
                <a:rPr lang="en-GB" dirty="0">
                  <a:solidFill>
                    <a:schemeClr val="tx1"/>
                  </a:solidFill>
                  <a:latin typeface="arial" panose="020B0604020202020204" pitchFamily="34" charset="0"/>
                </a:rPr>
                <a:t>5</a:t>
              </a:r>
              <a:endParaRPr lang="en-GB" dirty="0">
                <a:solidFill>
                  <a:schemeClr val="tx1"/>
                </a:solidFill>
              </a:endParaRPr>
            </a:p>
          </p:txBody>
        </p:sp>
        <p:sp>
          <p:nvSpPr>
            <p:cNvPr id="55" name="TextBox 54">
              <a:extLst>
                <a:ext uri="{FF2B5EF4-FFF2-40B4-BE49-F238E27FC236}">
                  <a16:creationId xmlns:a16="http://schemas.microsoft.com/office/drawing/2014/main" id="{1A715CDF-A922-DA33-748A-B1984D089475}"/>
                </a:ext>
              </a:extLst>
            </p:cNvPr>
            <p:cNvSpPr txBox="1"/>
            <p:nvPr/>
          </p:nvSpPr>
          <p:spPr>
            <a:xfrm>
              <a:off x="8137470" y="3882255"/>
              <a:ext cx="273361" cy="307777"/>
            </a:xfrm>
            <a:prstGeom prst="rect">
              <a:avLst/>
            </a:prstGeom>
            <a:noFill/>
          </p:spPr>
          <p:txBody>
            <a:bodyPr wrap="square">
              <a:spAutoFit/>
            </a:bodyPr>
            <a:lstStyle/>
            <a:p>
              <a:r>
                <a:rPr lang="en-GB" dirty="0">
                  <a:solidFill>
                    <a:schemeClr val="tx1"/>
                  </a:solidFill>
                  <a:latin typeface="arial" panose="020B0604020202020204" pitchFamily="34" charset="0"/>
                </a:rPr>
                <a:t>6</a:t>
              </a:r>
              <a:endParaRPr lang="en-GB" dirty="0">
                <a:solidFill>
                  <a:schemeClr val="tx1"/>
                </a:solidFill>
              </a:endParaRPr>
            </a:p>
          </p:txBody>
        </p:sp>
        <p:sp>
          <p:nvSpPr>
            <p:cNvPr id="56" name="TextBox 55">
              <a:extLst>
                <a:ext uri="{FF2B5EF4-FFF2-40B4-BE49-F238E27FC236}">
                  <a16:creationId xmlns:a16="http://schemas.microsoft.com/office/drawing/2014/main" id="{DDCE5B1C-E19E-0AD6-38F9-C97648AEC3EF}"/>
                </a:ext>
              </a:extLst>
            </p:cNvPr>
            <p:cNvSpPr txBox="1"/>
            <p:nvPr/>
          </p:nvSpPr>
          <p:spPr>
            <a:xfrm>
              <a:off x="8140791" y="4532887"/>
              <a:ext cx="273361" cy="307777"/>
            </a:xfrm>
            <a:prstGeom prst="rect">
              <a:avLst/>
            </a:prstGeom>
            <a:noFill/>
          </p:spPr>
          <p:txBody>
            <a:bodyPr wrap="square">
              <a:spAutoFit/>
            </a:bodyPr>
            <a:lstStyle/>
            <a:p>
              <a:r>
                <a:rPr lang="en-GB" b="0" i="0" dirty="0">
                  <a:solidFill>
                    <a:schemeClr val="tx1"/>
                  </a:solidFill>
                  <a:effectLst/>
                  <a:latin typeface="arial" panose="020B0604020202020204" pitchFamily="34" charset="0"/>
                </a:rPr>
                <a:t>y</a:t>
              </a:r>
              <a:endParaRPr lang="en-GB" dirty="0">
                <a:solidFill>
                  <a:schemeClr val="tx1"/>
                </a:solidFill>
              </a:endParaRPr>
            </a:p>
          </p:txBody>
        </p:sp>
      </p:grpSp>
      <p:grpSp>
        <p:nvGrpSpPr>
          <p:cNvPr id="257" name="Group 256">
            <a:extLst>
              <a:ext uri="{FF2B5EF4-FFF2-40B4-BE49-F238E27FC236}">
                <a16:creationId xmlns:a16="http://schemas.microsoft.com/office/drawing/2014/main" id="{7A197EFF-D52C-1E72-48BD-B01E5E935F01}"/>
              </a:ext>
            </a:extLst>
          </p:cNvPr>
          <p:cNvGrpSpPr/>
          <p:nvPr/>
        </p:nvGrpSpPr>
        <p:grpSpPr>
          <a:xfrm>
            <a:off x="6298056" y="1049402"/>
            <a:ext cx="2388928" cy="696302"/>
            <a:chOff x="6298056" y="1049402"/>
            <a:chExt cx="2388928" cy="696302"/>
          </a:xfrm>
        </p:grpSpPr>
        <p:pic>
          <p:nvPicPr>
            <p:cNvPr id="57" name="Picture 4">
              <a:extLst>
                <a:ext uri="{FF2B5EF4-FFF2-40B4-BE49-F238E27FC236}">
                  <a16:creationId xmlns:a16="http://schemas.microsoft.com/office/drawing/2014/main" id="{17536561-D8CE-C67D-185A-5A54C5DA0B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8056" y="1391518"/>
              <a:ext cx="348806" cy="307930"/>
            </a:xfrm>
            <a:prstGeom prst="rect">
              <a:avLst/>
            </a:prstGeom>
            <a:noFill/>
            <a:extLst>
              <a:ext uri="{909E8E84-426E-40DD-AFC4-6F175D3DCCD1}">
                <a14:hiddenFill xmlns:a14="http://schemas.microsoft.com/office/drawing/2010/main">
                  <a:solidFill>
                    <a:srgbClr val="FFFFFF"/>
                  </a:solidFill>
                </a14:hiddenFill>
              </a:ext>
            </a:extLst>
          </p:spPr>
        </p:pic>
        <p:pic>
          <p:nvPicPr>
            <p:cNvPr id="58" name="Picture 2">
              <a:extLst>
                <a:ext uri="{FF2B5EF4-FFF2-40B4-BE49-F238E27FC236}">
                  <a16:creationId xmlns:a16="http://schemas.microsoft.com/office/drawing/2014/main" id="{432DF08F-ECED-4083-1084-281DB3A6D6F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0748" y="1345261"/>
              <a:ext cx="400443" cy="400443"/>
            </a:xfrm>
            <a:prstGeom prst="rect">
              <a:avLst/>
            </a:prstGeom>
            <a:noFill/>
            <a:extLst>
              <a:ext uri="{909E8E84-426E-40DD-AFC4-6F175D3DCCD1}">
                <a14:hiddenFill xmlns:a14="http://schemas.microsoft.com/office/drawing/2010/main">
                  <a:solidFill>
                    <a:srgbClr val="FFFFFF"/>
                  </a:solidFill>
                </a14:hiddenFill>
              </a:ext>
            </a:extLst>
          </p:spPr>
        </p:pic>
        <p:pic>
          <p:nvPicPr>
            <p:cNvPr id="59" name="Picture 4">
              <a:extLst>
                <a:ext uri="{FF2B5EF4-FFF2-40B4-BE49-F238E27FC236}">
                  <a16:creationId xmlns:a16="http://schemas.microsoft.com/office/drawing/2014/main" id="{E5CA8A76-5B08-DF40-151A-ECBAB3E168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10144" y="1394806"/>
              <a:ext cx="348806" cy="307930"/>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4">
              <a:extLst>
                <a:ext uri="{FF2B5EF4-FFF2-40B4-BE49-F238E27FC236}">
                  <a16:creationId xmlns:a16="http://schemas.microsoft.com/office/drawing/2014/main" id="{B4BB5AE1-4E28-9093-2533-D6C6E2F87D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6911" y="1391517"/>
              <a:ext cx="348806" cy="307930"/>
            </a:xfrm>
            <a:prstGeom prst="rect">
              <a:avLst/>
            </a:prstGeom>
            <a:noFill/>
            <a:extLst>
              <a:ext uri="{909E8E84-426E-40DD-AFC4-6F175D3DCCD1}">
                <a14:hiddenFill xmlns:a14="http://schemas.microsoft.com/office/drawing/2010/main">
                  <a:solidFill>
                    <a:srgbClr val="FFFFFF"/>
                  </a:solidFill>
                </a14:hiddenFill>
              </a:ext>
            </a:extLst>
          </p:spPr>
        </p:pic>
        <p:pic>
          <p:nvPicPr>
            <p:cNvPr id="61" name="Picture 2">
              <a:extLst>
                <a:ext uri="{FF2B5EF4-FFF2-40B4-BE49-F238E27FC236}">
                  <a16:creationId xmlns:a16="http://schemas.microsoft.com/office/drawing/2014/main" id="{8A337A71-8773-29CD-3EF2-5676D2C9E9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86541" y="1345260"/>
              <a:ext cx="400443" cy="400443"/>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2">
              <a:extLst>
                <a:ext uri="{FF2B5EF4-FFF2-40B4-BE49-F238E27FC236}">
                  <a16:creationId xmlns:a16="http://schemas.microsoft.com/office/drawing/2014/main" id="{654883D5-B58A-CA36-EDFB-A14174347A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03980" y="1345261"/>
              <a:ext cx="400443" cy="400443"/>
            </a:xfrm>
            <a:prstGeom prst="rect">
              <a:avLst/>
            </a:prstGeom>
            <a:noFill/>
            <a:extLst>
              <a:ext uri="{909E8E84-426E-40DD-AFC4-6F175D3DCCD1}">
                <a14:hiddenFill xmlns:a14="http://schemas.microsoft.com/office/drawing/2010/main">
                  <a:solidFill>
                    <a:srgbClr val="FFFFFF"/>
                  </a:solidFill>
                </a14:hiddenFill>
              </a:ext>
            </a:extLst>
          </p:spPr>
        </p:pic>
        <p:sp>
          <p:nvSpPr>
            <p:cNvPr id="193" name="TextBox 192">
              <a:extLst>
                <a:ext uri="{FF2B5EF4-FFF2-40B4-BE49-F238E27FC236}">
                  <a16:creationId xmlns:a16="http://schemas.microsoft.com/office/drawing/2014/main" id="{636F7660-9DDB-CD0D-55E8-F9C31C015961}"/>
                </a:ext>
              </a:extLst>
            </p:cNvPr>
            <p:cNvSpPr txBox="1"/>
            <p:nvPr/>
          </p:nvSpPr>
          <p:spPr>
            <a:xfrm>
              <a:off x="6314124" y="1049402"/>
              <a:ext cx="273361" cy="307777"/>
            </a:xfrm>
            <a:prstGeom prst="rect">
              <a:avLst/>
            </a:prstGeom>
            <a:noFill/>
          </p:spPr>
          <p:txBody>
            <a:bodyPr wrap="square">
              <a:spAutoFit/>
            </a:bodyPr>
            <a:lstStyle/>
            <a:p>
              <a:r>
                <a:rPr lang="en-GB" b="0" i="0" dirty="0">
                  <a:solidFill>
                    <a:schemeClr val="tx1"/>
                  </a:solidFill>
                  <a:effectLst/>
                  <a:latin typeface="arial" panose="020B0604020202020204" pitchFamily="34" charset="0"/>
                </a:rPr>
                <a:t>1</a:t>
              </a:r>
              <a:endParaRPr lang="en-GB" dirty="0">
                <a:solidFill>
                  <a:schemeClr val="tx1"/>
                </a:solidFill>
              </a:endParaRPr>
            </a:p>
          </p:txBody>
        </p:sp>
        <p:sp>
          <p:nvSpPr>
            <p:cNvPr id="194" name="TextBox 193">
              <a:extLst>
                <a:ext uri="{FF2B5EF4-FFF2-40B4-BE49-F238E27FC236}">
                  <a16:creationId xmlns:a16="http://schemas.microsoft.com/office/drawing/2014/main" id="{DB97C1E0-C80A-C8D7-5B11-7957BCE09209}"/>
                </a:ext>
              </a:extLst>
            </p:cNvPr>
            <p:cNvSpPr txBox="1"/>
            <p:nvPr/>
          </p:nvSpPr>
          <p:spPr>
            <a:xfrm>
              <a:off x="6740478" y="1059245"/>
              <a:ext cx="273361" cy="307777"/>
            </a:xfrm>
            <a:prstGeom prst="rect">
              <a:avLst/>
            </a:prstGeom>
            <a:noFill/>
          </p:spPr>
          <p:txBody>
            <a:bodyPr wrap="square">
              <a:spAutoFit/>
            </a:bodyPr>
            <a:lstStyle/>
            <a:p>
              <a:r>
                <a:rPr lang="en-GB" dirty="0">
                  <a:solidFill>
                    <a:schemeClr val="tx1"/>
                  </a:solidFill>
                  <a:latin typeface="arial" panose="020B0604020202020204" pitchFamily="34" charset="0"/>
                </a:rPr>
                <a:t>2</a:t>
              </a:r>
              <a:endParaRPr lang="en-GB" dirty="0">
                <a:solidFill>
                  <a:schemeClr val="tx1"/>
                </a:solidFill>
              </a:endParaRPr>
            </a:p>
          </p:txBody>
        </p:sp>
        <p:sp>
          <p:nvSpPr>
            <p:cNvPr id="195" name="TextBox 194">
              <a:extLst>
                <a:ext uri="{FF2B5EF4-FFF2-40B4-BE49-F238E27FC236}">
                  <a16:creationId xmlns:a16="http://schemas.microsoft.com/office/drawing/2014/main" id="{77732C8B-D7CB-0461-A6DF-EB04705D5932}"/>
                </a:ext>
              </a:extLst>
            </p:cNvPr>
            <p:cNvSpPr txBox="1"/>
            <p:nvPr/>
          </p:nvSpPr>
          <p:spPr>
            <a:xfrm>
              <a:off x="7140921" y="1059245"/>
              <a:ext cx="273361" cy="307777"/>
            </a:xfrm>
            <a:prstGeom prst="rect">
              <a:avLst/>
            </a:prstGeom>
            <a:noFill/>
          </p:spPr>
          <p:txBody>
            <a:bodyPr wrap="square">
              <a:spAutoFit/>
            </a:bodyPr>
            <a:lstStyle/>
            <a:p>
              <a:r>
                <a:rPr lang="en-GB" dirty="0">
                  <a:solidFill>
                    <a:schemeClr val="tx1"/>
                  </a:solidFill>
                  <a:latin typeface="arial" panose="020B0604020202020204" pitchFamily="34" charset="0"/>
                </a:rPr>
                <a:t>3</a:t>
              </a:r>
              <a:endParaRPr lang="en-GB" dirty="0">
                <a:solidFill>
                  <a:schemeClr val="tx1"/>
                </a:solidFill>
              </a:endParaRPr>
            </a:p>
          </p:txBody>
        </p:sp>
        <p:sp>
          <p:nvSpPr>
            <p:cNvPr id="197" name="TextBox 196">
              <a:extLst>
                <a:ext uri="{FF2B5EF4-FFF2-40B4-BE49-F238E27FC236}">
                  <a16:creationId xmlns:a16="http://schemas.microsoft.com/office/drawing/2014/main" id="{CB948C0A-BE46-A84B-CB13-761707BA5789}"/>
                </a:ext>
              </a:extLst>
            </p:cNvPr>
            <p:cNvSpPr txBox="1"/>
            <p:nvPr/>
          </p:nvSpPr>
          <p:spPr>
            <a:xfrm>
              <a:off x="7567077" y="1059245"/>
              <a:ext cx="273361" cy="307777"/>
            </a:xfrm>
            <a:prstGeom prst="rect">
              <a:avLst/>
            </a:prstGeom>
            <a:noFill/>
          </p:spPr>
          <p:txBody>
            <a:bodyPr wrap="square">
              <a:spAutoFit/>
            </a:bodyPr>
            <a:lstStyle/>
            <a:p>
              <a:r>
                <a:rPr lang="en-GB" dirty="0">
                  <a:solidFill>
                    <a:schemeClr val="tx1"/>
                  </a:solidFill>
                  <a:latin typeface="arial" panose="020B0604020202020204" pitchFamily="34" charset="0"/>
                </a:rPr>
                <a:t>4</a:t>
              </a:r>
              <a:endParaRPr lang="en-GB" dirty="0">
                <a:solidFill>
                  <a:schemeClr val="tx1"/>
                </a:solidFill>
              </a:endParaRPr>
            </a:p>
          </p:txBody>
        </p:sp>
        <p:sp>
          <p:nvSpPr>
            <p:cNvPr id="199" name="TextBox 198">
              <a:extLst>
                <a:ext uri="{FF2B5EF4-FFF2-40B4-BE49-F238E27FC236}">
                  <a16:creationId xmlns:a16="http://schemas.microsoft.com/office/drawing/2014/main" id="{49F6D90B-877F-7A9E-6CC8-29D58EE21F25}"/>
                </a:ext>
              </a:extLst>
            </p:cNvPr>
            <p:cNvSpPr txBox="1"/>
            <p:nvPr/>
          </p:nvSpPr>
          <p:spPr>
            <a:xfrm>
              <a:off x="7967520" y="1057988"/>
              <a:ext cx="273361" cy="307777"/>
            </a:xfrm>
            <a:prstGeom prst="rect">
              <a:avLst/>
            </a:prstGeom>
            <a:noFill/>
          </p:spPr>
          <p:txBody>
            <a:bodyPr wrap="square">
              <a:spAutoFit/>
            </a:bodyPr>
            <a:lstStyle/>
            <a:p>
              <a:r>
                <a:rPr lang="en-GB" dirty="0">
                  <a:solidFill>
                    <a:schemeClr val="tx1"/>
                  </a:solidFill>
                  <a:latin typeface="arial" panose="020B0604020202020204" pitchFamily="34" charset="0"/>
                </a:rPr>
                <a:t>5</a:t>
              </a:r>
              <a:endParaRPr lang="en-GB" dirty="0">
                <a:solidFill>
                  <a:schemeClr val="tx1"/>
                </a:solidFill>
              </a:endParaRPr>
            </a:p>
          </p:txBody>
        </p:sp>
        <p:sp>
          <p:nvSpPr>
            <p:cNvPr id="200" name="TextBox 199">
              <a:extLst>
                <a:ext uri="{FF2B5EF4-FFF2-40B4-BE49-F238E27FC236}">
                  <a16:creationId xmlns:a16="http://schemas.microsoft.com/office/drawing/2014/main" id="{DC222781-EFB3-0A38-C837-7B1351A4AAC3}"/>
                </a:ext>
              </a:extLst>
            </p:cNvPr>
            <p:cNvSpPr txBox="1"/>
            <p:nvPr/>
          </p:nvSpPr>
          <p:spPr>
            <a:xfrm>
              <a:off x="8330136" y="1057988"/>
              <a:ext cx="273361" cy="307777"/>
            </a:xfrm>
            <a:prstGeom prst="rect">
              <a:avLst/>
            </a:prstGeom>
            <a:noFill/>
          </p:spPr>
          <p:txBody>
            <a:bodyPr wrap="square">
              <a:spAutoFit/>
            </a:bodyPr>
            <a:lstStyle/>
            <a:p>
              <a:r>
                <a:rPr lang="en-GB" dirty="0">
                  <a:solidFill>
                    <a:schemeClr val="tx1"/>
                  </a:solidFill>
                  <a:latin typeface="arial" panose="020B0604020202020204" pitchFamily="34" charset="0"/>
                </a:rPr>
                <a:t>6</a:t>
              </a:r>
              <a:endParaRPr lang="en-GB" dirty="0">
                <a:solidFill>
                  <a:schemeClr val="tx1"/>
                </a:solidFill>
              </a:endParaRPr>
            </a:p>
          </p:txBody>
        </p:sp>
      </p:grpSp>
      <p:grpSp>
        <p:nvGrpSpPr>
          <p:cNvPr id="246" name="Group 245">
            <a:extLst>
              <a:ext uri="{FF2B5EF4-FFF2-40B4-BE49-F238E27FC236}">
                <a16:creationId xmlns:a16="http://schemas.microsoft.com/office/drawing/2014/main" id="{B0B6E653-520F-282F-B10C-DB3E8C3A3B48}"/>
              </a:ext>
            </a:extLst>
          </p:cNvPr>
          <p:cNvGrpSpPr/>
          <p:nvPr/>
        </p:nvGrpSpPr>
        <p:grpSpPr>
          <a:xfrm>
            <a:off x="6736116" y="1703336"/>
            <a:ext cx="1870702" cy="313061"/>
            <a:chOff x="6736116" y="1703336"/>
            <a:chExt cx="1870702" cy="313061"/>
          </a:xfrm>
        </p:grpSpPr>
        <p:sp>
          <p:nvSpPr>
            <p:cNvPr id="63" name="TextBox 62">
              <a:extLst>
                <a:ext uri="{FF2B5EF4-FFF2-40B4-BE49-F238E27FC236}">
                  <a16:creationId xmlns:a16="http://schemas.microsoft.com/office/drawing/2014/main" id="{B73BC8EC-3FF1-E590-09EC-87C25A8AFF55}"/>
                </a:ext>
              </a:extLst>
            </p:cNvPr>
            <p:cNvSpPr txBox="1"/>
            <p:nvPr/>
          </p:nvSpPr>
          <p:spPr>
            <a:xfrm>
              <a:off x="6736116" y="1703336"/>
              <a:ext cx="273361" cy="307777"/>
            </a:xfrm>
            <a:prstGeom prst="rect">
              <a:avLst/>
            </a:prstGeom>
            <a:noFill/>
          </p:spPr>
          <p:txBody>
            <a:bodyPr wrap="square">
              <a:spAutoFit/>
            </a:bodyPr>
            <a:lstStyle/>
            <a:p>
              <a:r>
                <a:rPr lang="en-GB" b="0" i="0" dirty="0">
                  <a:solidFill>
                    <a:schemeClr val="tx1"/>
                  </a:solidFill>
                  <a:effectLst/>
                  <a:latin typeface="arial" panose="020B0604020202020204" pitchFamily="34" charset="0"/>
                </a:rPr>
                <a:t>⊥</a:t>
              </a:r>
              <a:endParaRPr lang="en-GB" dirty="0">
                <a:solidFill>
                  <a:schemeClr val="tx1"/>
                </a:solidFill>
              </a:endParaRPr>
            </a:p>
          </p:txBody>
        </p:sp>
        <p:sp>
          <p:nvSpPr>
            <p:cNvPr id="192" name="TextBox 191">
              <a:extLst>
                <a:ext uri="{FF2B5EF4-FFF2-40B4-BE49-F238E27FC236}">
                  <a16:creationId xmlns:a16="http://schemas.microsoft.com/office/drawing/2014/main" id="{A3DFA9D0-2540-6F5B-917E-82B2EA4245D8}"/>
                </a:ext>
              </a:extLst>
            </p:cNvPr>
            <p:cNvSpPr txBox="1"/>
            <p:nvPr/>
          </p:nvSpPr>
          <p:spPr>
            <a:xfrm>
              <a:off x="7934481" y="1703336"/>
              <a:ext cx="273361" cy="307777"/>
            </a:xfrm>
            <a:prstGeom prst="rect">
              <a:avLst/>
            </a:prstGeom>
            <a:noFill/>
          </p:spPr>
          <p:txBody>
            <a:bodyPr wrap="square">
              <a:spAutoFit/>
            </a:bodyPr>
            <a:lstStyle/>
            <a:p>
              <a:r>
                <a:rPr lang="en-GB" b="0" i="0" dirty="0">
                  <a:solidFill>
                    <a:schemeClr val="tx1"/>
                  </a:solidFill>
                  <a:effectLst/>
                  <a:latin typeface="arial" panose="020B0604020202020204" pitchFamily="34" charset="0"/>
                </a:rPr>
                <a:t>⊥</a:t>
              </a:r>
              <a:endParaRPr lang="en-GB" dirty="0">
                <a:solidFill>
                  <a:schemeClr val="tx1"/>
                </a:solidFill>
              </a:endParaRPr>
            </a:p>
          </p:txBody>
        </p:sp>
        <p:sp>
          <p:nvSpPr>
            <p:cNvPr id="201" name="TextBox 200">
              <a:extLst>
                <a:ext uri="{FF2B5EF4-FFF2-40B4-BE49-F238E27FC236}">
                  <a16:creationId xmlns:a16="http://schemas.microsoft.com/office/drawing/2014/main" id="{92193090-273D-BD27-8026-D713790EB06A}"/>
                </a:ext>
              </a:extLst>
            </p:cNvPr>
            <p:cNvSpPr txBox="1"/>
            <p:nvPr/>
          </p:nvSpPr>
          <p:spPr>
            <a:xfrm>
              <a:off x="8333457" y="1708620"/>
              <a:ext cx="273361" cy="307777"/>
            </a:xfrm>
            <a:prstGeom prst="rect">
              <a:avLst/>
            </a:prstGeom>
            <a:noFill/>
          </p:spPr>
          <p:txBody>
            <a:bodyPr wrap="square">
              <a:spAutoFit/>
            </a:bodyPr>
            <a:lstStyle/>
            <a:p>
              <a:r>
                <a:rPr lang="en-GB" b="0" i="0" dirty="0">
                  <a:solidFill>
                    <a:schemeClr val="tx1"/>
                  </a:solidFill>
                  <a:effectLst/>
                  <a:latin typeface="arial" panose="020B0604020202020204" pitchFamily="34" charset="0"/>
                </a:rPr>
                <a:t>⊥</a:t>
              </a:r>
              <a:endParaRPr lang="en-GB" dirty="0">
                <a:solidFill>
                  <a:schemeClr val="tx1"/>
                </a:solidFill>
              </a:endParaRPr>
            </a:p>
          </p:txBody>
        </p:sp>
      </p:grpSp>
      <p:grpSp>
        <p:nvGrpSpPr>
          <p:cNvPr id="243" name="Group 242">
            <a:extLst>
              <a:ext uri="{FF2B5EF4-FFF2-40B4-BE49-F238E27FC236}">
                <a16:creationId xmlns:a16="http://schemas.microsoft.com/office/drawing/2014/main" id="{20FE2B0F-472A-61F9-436D-2C88DB90E04B}"/>
              </a:ext>
            </a:extLst>
          </p:cNvPr>
          <p:cNvGrpSpPr/>
          <p:nvPr/>
        </p:nvGrpSpPr>
        <p:grpSpPr>
          <a:xfrm>
            <a:off x="6742617" y="1956078"/>
            <a:ext cx="1874092" cy="327312"/>
            <a:chOff x="6742617" y="1956078"/>
            <a:chExt cx="1874092" cy="327312"/>
          </a:xfrm>
        </p:grpSpPr>
        <p:sp>
          <p:nvSpPr>
            <p:cNvPr id="202" name="TextBox 201">
              <a:extLst>
                <a:ext uri="{FF2B5EF4-FFF2-40B4-BE49-F238E27FC236}">
                  <a16:creationId xmlns:a16="http://schemas.microsoft.com/office/drawing/2014/main" id="{23600B28-8033-F56B-E95F-E3310B4B749C}"/>
                </a:ext>
              </a:extLst>
            </p:cNvPr>
            <p:cNvSpPr txBox="1"/>
            <p:nvPr/>
          </p:nvSpPr>
          <p:spPr>
            <a:xfrm>
              <a:off x="6742617" y="1956078"/>
              <a:ext cx="273361" cy="307777"/>
            </a:xfrm>
            <a:prstGeom prst="rect">
              <a:avLst/>
            </a:prstGeom>
            <a:noFill/>
          </p:spPr>
          <p:txBody>
            <a:bodyPr wrap="square">
              <a:spAutoFit/>
            </a:bodyPr>
            <a:lstStyle/>
            <a:p>
              <a:r>
                <a:rPr lang="en-GB" b="0" i="0" dirty="0">
                  <a:solidFill>
                    <a:schemeClr val="tx1"/>
                  </a:solidFill>
                  <a:effectLst/>
                  <a:latin typeface="arial" panose="020B0604020202020204" pitchFamily="34" charset="0"/>
                </a:rPr>
                <a:t>y</a:t>
              </a:r>
              <a:endParaRPr lang="en-GB" dirty="0">
                <a:solidFill>
                  <a:schemeClr val="tx1"/>
                </a:solidFill>
              </a:endParaRPr>
            </a:p>
          </p:txBody>
        </p:sp>
        <p:sp>
          <p:nvSpPr>
            <p:cNvPr id="203" name="TextBox 202">
              <a:extLst>
                <a:ext uri="{FF2B5EF4-FFF2-40B4-BE49-F238E27FC236}">
                  <a16:creationId xmlns:a16="http://schemas.microsoft.com/office/drawing/2014/main" id="{E24AC111-2522-EC04-0B78-DEF034984D0D}"/>
                </a:ext>
              </a:extLst>
            </p:cNvPr>
            <p:cNvSpPr txBox="1"/>
            <p:nvPr/>
          </p:nvSpPr>
          <p:spPr>
            <a:xfrm>
              <a:off x="7934480" y="1975613"/>
              <a:ext cx="273361" cy="307777"/>
            </a:xfrm>
            <a:prstGeom prst="rect">
              <a:avLst/>
            </a:prstGeom>
            <a:noFill/>
          </p:spPr>
          <p:txBody>
            <a:bodyPr wrap="square">
              <a:spAutoFit/>
            </a:bodyPr>
            <a:lstStyle/>
            <a:p>
              <a:r>
                <a:rPr lang="en-GB" b="0" i="0" dirty="0">
                  <a:solidFill>
                    <a:schemeClr val="tx1"/>
                  </a:solidFill>
                  <a:effectLst/>
                  <a:latin typeface="arial" panose="020B0604020202020204" pitchFamily="34" charset="0"/>
                </a:rPr>
                <a:t>y</a:t>
              </a:r>
              <a:endParaRPr lang="en-GB" dirty="0">
                <a:solidFill>
                  <a:schemeClr val="tx1"/>
                </a:solidFill>
              </a:endParaRPr>
            </a:p>
          </p:txBody>
        </p:sp>
        <p:sp>
          <p:nvSpPr>
            <p:cNvPr id="204" name="TextBox 203">
              <a:extLst>
                <a:ext uri="{FF2B5EF4-FFF2-40B4-BE49-F238E27FC236}">
                  <a16:creationId xmlns:a16="http://schemas.microsoft.com/office/drawing/2014/main" id="{F4CEE28B-8FDB-6DF3-A03F-7F7980223567}"/>
                </a:ext>
              </a:extLst>
            </p:cNvPr>
            <p:cNvSpPr txBox="1"/>
            <p:nvPr/>
          </p:nvSpPr>
          <p:spPr>
            <a:xfrm>
              <a:off x="8343348" y="1975613"/>
              <a:ext cx="273361" cy="307777"/>
            </a:xfrm>
            <a:prstGeom prst="rect">
              <a:avLst/>
            </a:prstGeom>
            <a:noFill/>
          </p:spPr>
          <p:txBody>
            <a:bodyPr wrap="square">
              <a:spAutoFit/>
            </a:bodyPr>
            <a:lstStyle/>
            <a:p>
              <a:r>
                <a:rPr lang="en-GB" b="0" i="0" dirty="0">
                  <a:solidFill>
                    <a:schemeClr val="tx1"/>
                  </a:solidFill>
                  <a:effectLst/>
                  <a:latin typeface="arial" panose="020B0604020202020204" pitchFamily="34" charset="0"/>
                </a:rPr>
                <a:t>y</a:t>
              </a:r>
              <a:endParaRPr lang="en-GB" dirty="0">
                <a:solidFill>
                  <a:schemeClr val="tx1"/>
                </a:solidFill>
              </a:endParaRPr>
            </a:p>
          </p:txBody>
        </p:sp>
      </p:grpSp>
      <p:grpSp>
        <p:nvGrpSpPr>
          <p:cNvPr id="259" name="Group 258">
            <a:extLst>
              <a:ext uri="{FF2B5EF4-FFF2-40B4-BE49-F238E27FC236}">
                <a16:creationId xmlns:a16="http://schemas.microsoft.com/office/drawing/2014/main" id="{14CF1841-E691-B928-0180-EC252C256133}"/>
              </a:ext>
            </a:extLst>
          </p:cNvPr>
          <p:cNvGrpSpPr/>
          <p:nvPr/>
        </p:nvGrpSpPr>
        <p:grpSpPr>
          <a:xfrm>
            <a:off x="174684" y="3484041"/>
            <a:ext cx="2416803" cy="1197450"/>
            <a:chOff x="174684" y="3484041"/>
            <a:chExt cx="2416803" cy="1197450"/>
          </a:xfrm>
        </p:grpSpPr>
        <p:pic>
          <p:nvPicPr>
            <p:cNvPr id="205" name="Picture 4">
              <a:extLst>
                <a:ext uri="{FF2B5EF4-FFF2-40B4-BE49-F238E27FC236}">
                  <a16:creationId xmlns:a16="http://schemas.microsoft.com/office/drawing/2014/main" id="{691170C1-75CE-E6B8-3651-ED8590D93C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84" y="3826157"/>
              <a:ext cx="348806" cy="307930"/>
            </a:xfrm>
            <a:prstGeom prst="rect">
              <a:avLst/>
            </a:prstGeom>
            <a:noFill/>
            <a:extLst>
              <a:ext uri="{909E8E84-426E-40DD-AFC4-6F175D3DCCD1}">
                <a14:hiddenFill xmlns:a14="http://schemas.microsoft.com/office/drawing/2010/main">
                  <a:solidFill>
                    <a:srgbClr val="FFFFFF"/>
                  </a:solidFill>
                </a14:hiddenFill>
              </a:ext>
            </a:extLst>
          </p:spPr>
        </p:pic>
        <p:pic>
          <p:nvPicPr>
            <p:cNvPr id="206" name="Picture 2">
              <a:extLst>
                <a:ext uri="{FF2B5EF4-FFF2-40B4-BE49-F238E27FC236}">
                  <a16:creationId xmlns:a16="http://schemas.microsoft.com/office/drawing/2014/main" id="{993A3345-84B2-B4F2-D37D-40CB5E090EA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7376" y="3779900"/>
              <a:ext cx="400443" cy="400443"/>
            </a:xfrm>
            <a:prstGeom prst="rect">
              <a:avLst/>
            </a:prstGeom>
            <a:noFill/>
            <a:extLst>
              <a:ext uri="{909E8E84-426E-40DD-AFC4-6F175D3DCCD1}">
                <a14:hiddenFill xmlns:a14="http://schemas.microsoft.com/office/drawing/2010/main">
                  <a:solidFill>
                    <a:srgbClr val="FFFFFF"/>
                  </a:solidFill>
                </a14:hiddenFill>
              </a:ext>
            </a:extLst>
          </p:spPr>
        </p:pic>
        <p:pic>
          <p:nvPicPr>
            <p:cNvPr id="207" name="Picture 4">
              <a:extLst>
                <a:ext uri="{FF2B5EF4-FFF2-40B4-BE49-F238E27FC236}">
                  <a16:creationId xmlns:a16="http://schemas.microsoft.com/office/drawing/2014/main" id="{EAD93856-189D-DC9E-BC89-1021CA4BF8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6772" y="3829445"/>
              <a:ext cx="348806" cy="307930"/>
            </a:xfrm>
            <a:prstGeom prst="rect">
              <a:avLst/>
            </a:prstGeom>
            <a:noFill/>
            <a:extLst>
              <a:ext uri="{909E8E84-426E-40DD-AFC4-6F175D3DCCD1}">
                <a14:hiddenFill xmlns:a14="http://schemas.microsoft.com/office/drawing/2010/main">
                  <a:solidFill>
                    <a:srgbClr val="FFFFFF"/>
                  </a:solidFill>
                </a14:hiddenFill>
              </a:ext>
            </a:extLst>
          </p:spPr>
        </p:pic>
        <p:pic>
          <p:nvPicPr>
            <p:cNvPr id="208" name="Picture 4">
              <a:extLst>
                <a:ext uri="{FF2B5EF4-FFF2-40B4-BE49-F238E27FC236}">
                  <a16:creationId xmlns:a16="http://schemas.microsoft.com/office/drawing/2014/main" id="{942B1727-C686-D29C-3189-BEFB58D9C9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3539" y="3826156"/>
              <a:ext cx="348806" cy="307930"/>
            </a:xfrm>
            <a:prstGeom prst="rect">
              <a:avLst/>
            </a:prstGeom>
            <a:noFill/>
            <a:extLst>
              <a:ext uri="{909E8E84-426E-40DD-AFC4-6F175D3DCCD1}">
                <a14:hiddenFill xmlns:a14="http://schemas.microsoft.com/office/drawing/2010/main">
                  <a:solidFill>
                    <a:srgbClr val="FFFFFF"/>
                  </a:solidFill>
                </a14:hiddenFill>
              </a:ext>
            </a:extLst>
          </p:spPr>
        </p:pic>
        <p:pic>
          <p:nvPicPr>
            <p:cNvPr id="209" name="Picture 2">
              <a:extLst>
                <a:ext uri="{FF2B5EF4-FFF2-40B4-BE49-F238E27FC236}">
                  <a16:creationId xmlns:a16="http://schemas.microsoft.com/office/drawing/2014/main" id="{95058585-E678-6D93-2635-0C353E9EE64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3169" y="3779899"/>
              <a:ext cx="400443" cy="400443"/>
            </a:xfrm>
            <a:prstGeom prst="rect">
              <a:avLst/>
            </a:prstGeom>
            <a:noFill/>
            <a:extLst>
              <a:ext uri="{909E8E84-426E-40DD-AFC4-6F175D3DCCD1}">
                <a14:hiddenFill xmlns:a14="http://schemas.microsoft.com/office/drawing/2010/main">
                  <a:solidFill>
                    <a:srgbClr val="FFFFFF"/>
                  </a:solidFill>
                </a14:hiddenFill>
              </a:ext>
            </a:extLst>
          </p:spPr>
        </p:pic>
        <p:pic>
          <p:nvPicPr>
            <p:cNvPr id="210" name="Picture 2">
              <a:extLst>
                <a:ext uri="{FF2B5EF4-FFF2-40B4-BE49-F238E27FC236}">
                  <a16:creationId xmlns:a16="http://schemas.microsoft.com/office/drawing/2014/main" id="{4A514293-FA7B-F659-3A92-1B0914486E8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0608" y="3779900"/>
              <a:ext cx="400443" cy="400443"/>
            </a:xfrm>
            <a:prstGeom prst="rect">
              <a:avLst/>
            </a:prstGeom>
            <a:noFill/>
            <a:extLst>
              <a:ext uri="{909E8E84-426E-40DD-AFC4-6F175D3DCCD1}">
                <a14:hiddenFill xmlns:a14="http://schemas.microsoft.com/office/drawing/2010/main">
                  <a:solidFill>
                    <a:srgbClr val="FFFFFF"/>
                  </a:solidFill>
                </a14:hiddenFill>
              </a:ext>
            </a:extLst>
          </p:spPr>
        </p:pic>
        <p:sp>
          <p:nvSpPr>
            <p:cNvPr id="211" name="TextBox 210">
              <a:extLst>
                <a:ext uri="{FF2B5EF4-FFF2-40B4-BE49-F238E27FC236}">
                  <a16:creationId xmlns:a16="http://schemas.microsoft.com/office/drawing/2014/main" id="{59F7510B-45E4-9E15-845C-F7E205944E02}"/>
                </a:ext>
              </a:extLst>
            </p:cNvPr>
            <p:cNvSpPr txBox="1"/>
            <p:nvPr/>
          </p:nvSpPr>
          <p:spPr>
            <a:xfrm>
              <a:off x="516163" y="4168426"/>
              <a:ext cx="515283" cy="307777"/>
            </a:xfrm>
            <a:prstGeom prst="rect">
              <a:avLst/>
            </a:prstGeom>
            <a:noFill/>
          </p:spPr>
          <p:txBody>
            <a:bodyPr wrap="square">
              <a:spAutoFit/>
            </a:bodyPr>
            <a:lstStyle/>
            <a:p>
              <a:r>
                <a:rPr lang="en-GB" b="0" i="0" dirty="0">
                  <a:solidFill>
                    <a:schemeClr val="tx1"/>
                  </a:solidFill>
                  <a:effectLst/>
                  <a:latin typeface="arial" panose="020B0604020202020204" pitchFamily="34" charset="0"/>
                </a:rPr>
                <a:t>⊥, </a:t>
              </a:r>
              <a:r>
                <a:rPr lang="en-GB" b="0" i="0" dirty="0">
                  <a:solidFill>
                    <a:srgbClr val="0070C0"/>
                  </a:solidFill>
                  <a:effectLst/>
                  <a:latin typeface="arial" panose="020B0604020202020204" pitchFamily="34" charset="0"/>
                </a:rPr>
                <a:t>1</a:t>
              </a:r>
              <a:endParaRPr lang="en-GB" dirty="0">
                <a:solidFill>
                  <a:srgbClr val="0070C0"/>
                </a:solidFill>
              </a:endParaRPr>
            </a:p>
          </p:txBody>
        </p:sp>
        <p:sp>
          <p:nvSpPr>
            <p:cNvPr id="212" name="TextBox 211">
              <a:extLst>
                <a:ext uri="{FF2B5EF4-FFF2-40B4-BE49-F238E27FC236}">
                  <a16:creationId xmlns:a16="http://schemas.microsoft.com/office/drawing/2014/main" id="{8E33CE5E-499C-0DC1-A5A3-DDCCEFD6D0E6}"/>
                </a:ext>
              </a:extLst>
            </p:cNvPr>
            <p:cNvSpPr txBox="1"/>
            <p:nvPr/>
          </p:nvSpPr>
          <p:spPr>
            <a:xfrm>
              <a:off x="1811109" y="4137975"/>
              <a:ext cx="273361" cy="307777"/>
            </a:xfrm>
            <a:prstGeom prst="rect">
              <a:avLst/>
            </a:prstGeom>
            <a:noFill/>
          </p:spPr>
          <p:txBody>
            <a:bodyPr wrap="square">
              <a:spAutoFit/>
            </a:bodyPr>
            <a:lstStyle/>
            <a:p>
              <a:r>
                <a:rPr lang="en-GB" dirty="0">
                  <a:solidFill>
                    <a:schemeClr val="tx1"/>
                  </a:solidFill>
                  <a:latin typeface="arial" panose="020B0604020202020204" pitchFamily="34" charset="0"/>
                </a:rPr>
                <a:t>y</a:t>
              </a:r>
              <a:endParaRPr lang="en-GB" dirty="0">
                <a:solidFill>
                  <a:schemeClr val="tx1"/>
                </a:solidFill>
              </a:endParaRPr>
            </a:p>
          </p:txBody>
        </p:sp>
        <p:sp>
          <p:nvSpPr>
            <p:cNvPr id="213" name="TextBox 212">
              <a:extLst>
                <a:ext uri="{FF2B5EF4-FFF2-40B4-BE49-F238E27FC236}">
                  <a16:creationId xmlns:a16="http://schemas.microsoft.com/office/drawing/2014/main" id="{ECEF0575-F0A0-BCFE-A636-F77FD93DBBBB}"/>
                </a:ext>
              </a:extLst>
            </p:cNvPr>
            <p:cNvSpPr txBox="1"/>
            <p:nvPr/>
          </p:nvSpPr>
          <p:spPr>
            <a:xfrm>
              <a:off x="190752" y="3484041"/>
              <a:ext cx="273361" cy="307777"/>
            </a:xfrm>
            <a:prstGeom prst="rect">
              <a:avLst/>
            </a:prstGeom>
            <a:noFill/>
          </p:spPr>
          <p:txBody>
            <a:bodyPr wrap="square">
              <a:spAutoFit/>
            </a:bodyPr>
            <a:lstStyle/>
            <a:p>
              <a:r>
                <a:rPr lang="en-GB" b="0" i="0" dirty="0">
                  <a:solidFill>
                    <a:schemeClr val="tx1"/>
                  </a:solidFill>
                  <a:effectLst/>
                  <a:latin typeface="arial" panose="020B0604020202020204" pitchFamily="34" charset="0"/>
                </a:rPr>
                <a:t>1</a:t>
              </a:r>
              <a:endParaRPr lang="en-GB" dirty="0">
                <a:solidFill>
                  <a:schemeClr val="tx1"/>
                </a:solidFill>
              </a:endParaRPr>
            </a:p>
          </p:txBody>
        </p:sp>
        <p:sp>
          <p:nvSpPr>
            <p:cNvPr id="214" name="TextBox 213">
              <a:extLst>
                <a:ext uri="{FF2B5EF4-FFF2-40B4-BE49-F238E27FC236}">
                  <a16:creationId xmlns:a16="http://schemas.microsoft.com/office/drawing/2014/main" id="{DB9E3155-E7FE-58D7-2FBE-0041F39D9CE5}"/>
                </a:ext>
              </a:extLst>
            </p:cNvPr>
            <p:cNvSpPr txBox="1"/>
            <p:nvPr/>
          </p:nvSpPr>
          <p:spPr>
            <a:xfrm>
              <a:off x="617106" y="3493884"/>
              <a:ext cx="273361" cy="307777"/>
            </a:xfrm>
            <a:prstGeom prst="rect">
              <a:avLst/>
            </a:prstGeom>
            <a:noFill/>
          </p:spPr>
          <p:txBody>
            <a:bodyPr wrap="square">
              <a:spAutoFit/>
            </a:bodyPr>
            <a:lstStyle/>
            <a:p>
              <a:r>
                <a:rPr lang="en-GB" dirty="0">
                  <a:solidFill>
                    <a:schemeClr val="tx1"/>
                  </a:solidFill>
                  <a:latin typeface="arial" panose="020B0604020202020204" pitchFamily="34" charset="0"/>
                </a:rPr>
                <a:t>2</a:t>
              </a:r>
              <a:endParaRPr lang="en-GB" dirty="0">
                <a:solidFill>
                  <a:schemeClr val="tx1"/>
                </a:solidFill>
              </a:endParaRPr>
            </a:p>
          </p:txBody>
        </p:sp>
        <p:sp>
          <p:nvSpPr>
            <p:cNvPr id="215" name="TextBox 214">
              <a:extLst>
                <a:ext uri="{FF2B5EF4-FFF2-40B4-BE49-F238E27FC236}">
                  <a16:creationId xmlns:a16="http://schemas.microsoft.com/office/drawing/2014/main" id="{1E70AB36-8AF9-8923-7E66-2DBB4FAA70C6}"/>
                </a:ext>
              </a:extLst>
            </p:cNvPr>
            <p:cNvSpPr txBox="1"/>
            <p:nvPr/>
          </p:nvSpPr>
          <p:spPr>
            <a:xfrm>
              <a:off x="1017549" y="3493884"/>
              <a:ext cx="273361" cy="307777"/>
            </a:xfrm>
            <a:prstGeom prst="rect">
              <a:avLst/>
            </a:prstGeom>
            <a:noFill/>
          </p:spPr>
          <p:txBody>
            <a:bodyPr wrap="square">
              <a:spAutoFit/>
            </a:bodyPr>
            <a:lstStyle/>
            <a:p>
              <a:r>
                <a:rPr lang="en-GB" dirty="0">
                  <a:solidFill>
                    <a:schemeClr val="tx1"/>
                  </a:solidFill>
                  <a:latin typeface="arial" panose="020B0604020202020204" pitchFamily="34" charset="0"/>
                </a:rPr>
                <a:t>3</a:t>
              </a:r>
              <a:endParaRPr lang="en-GB" dirty="0">
                <a:solidFill>
                  <a:schemeClr val="tx1"/>
                </a:solidFill>
              </a:endParaRPr>
            </a:p>
          </p:txBody>
        </p:sp>
        <p:sp>
          <p:nvSpPr>
            <p:cNvPr id="216" name="TextBox 215">
              <a:extLst>
                <a:ext uri="{FF2B5EF4-FFF2-40B4-BE49-F238E27FC236}">
                  <a16:creationId xmlns:a16="http://schemas.microsoft.com/office/drawing/2014/main" id="{31E3A0B4-34D2-F922-5D6C-0CCA0F70892E}"/>
                </a:ext>
              </a:extLst>
            </p:cNvPr>
            <p:cNvSpPr txBox="1"/>
            <p:nvPr/>
          </p:nvSpPr>
          <p:spPr>
            <a:xfrm>
              <a:off x="1443705" y="3493884"/>
              <a:ext cx="273361" cy="307777"/>
            </a:xfrm>
            <a:prstGeom prst="rect">
              <a:avLst/>
            </a:prstGeom>
            <a:noFill/>
          </p:spPr>
          <p:txBody>
            <a:bodyPr wrap="square">
              <a:spAutoFit/>
            </a:bodyPr>
            <a:lstStyle/>
            <a:p>
              <a:r>
                <a:rPr lang="en-GB" dirty="0">
                  <a:solidFill>
                    <a:schemeClr val="tx1"/>
                  </a:solidFill>
                  <a:latin typeface="arial" panose="020B0604020202020204" pitchFamily="34" charset="0"/>
                </a:rPr>
                <a:t>4</a:t>
              </a:r>
              <a:endParaRPr lang="en-GB" dirty="0">
                <a:solidFill>
                  <a:schemeClr val="tx1"/>
                </a:solidFill>
              </a:endParaRPr>
            </a:p>
          </p:txBody>
        </p:sp>
        <p:sp>
          <p:nvSpPr>
            <p:cNvPr id="217" name="TextBox 216">
              <a:extLst>
                <a:ext uri="{FF2B5EF4-FFF2-40B4-BE49-F238E27FC236}">
                  <a16:creationId xmlns:a16="http://schemas.microsoft.com/office/drawing/2014/main" id="{DF14BB6A-6700-72EB-FF9E-B30E0557ED3F}"/>
                </a:ext>
              </a:extLst>
            </p:cNvPr>
            <p:cNvSpPr txBox="1"/>
            <p:nvPr/>
          </p:nvSpPr>
          <p:spPr>
            <a:xfrm>
              <a:off x="1844148" y="3492627"/>
              <a:ext cx="273361" cy="307777"/>
            </a:xfrm>
            <a:prstGeom prst="rect">
              <a:avLst/>
            </a:prstGeom>
            <a:noFill/>
          </p:spPr>
          <p:txBody>
            <a:bodyPr wrap="square">
              <a:spAutoFit/>
            </a:bodyPr>
            <a:lstStyle/>
            <a:p>
              <a:r>
                <a:rPr lang="en-GB" dirty="0">
                  <a:solidFill>
                    <a:schemeClr val="tx1"/>
                  </a:solidFill>
                  <a:latin typeface="arial" panose="020B0604020202020204" pitchFamily="34" charset="0"/>
                </a:rPr>
                <a:t>5</a:t>
              </a:r>
              <a:endParaRPr lang="en-GB" dirty="0">
                <a:solidFill>
                  <a:schemeClr val="tx1"/>
                </a:solidFill>
              </a:endParaRPr>
            </a:p>
          </p:txBody>
        </p:sp>
        <p:sp>
          <p:nvSpPr>
            <p:cNvPr id="218" name="TextBox 217">
              <a:extLst>
                <a:ext uri="{FF2B5EF4-FFF2-40B4-BE49-F238E27FC236}">
                  <a16:creationId xmlns:a16="http://schemas.microsoft.com/office/drawing/2014/main" id="{9BFACD66-7EDA-6352-B779-342BA2606516}"/>
                </a:ext>
              </a:extLst>
            </p:cNvPr>
            <p:cNvSpPr txBox="1"/>
            <p:nvPr/>
          </p:nvSpPr>
          <p:spPr>
            <a:xfrm>
              <a:off x="2206764" y="3492627"/>
              <a:ext cx="273361" cy="307777"/>
            </a:xfrm>
            <a:prstGeom prst="rect">
              <a:avLst/>
            </a:prstGeom>
            <a:noFill/>
          </p:spPr>
          <p:txBody>
            <a:bodyPr wrap="square">
              <a:spAutoFit/>
            </a:bodyPr>
            <a:lstStyle/>
            <a:p>
              <a:r>
                <a:rPr lang="en-GB" dirty="0">
                  <a:solidFill>
                    <a:schemeClr val="tx1"/>
                  </a:solidFill>
                  <a:latin typeface="arial" panose="020B0604020202020204" pitchFamily="34" charset="0"/>
                </a:rPr>
                <a:t>6</a:t>
              </a:r>
              <a:endParaRPr lang="en-GB" dirty="0">
                <a:solidFill>
                  <a:schemeClr val="tx1"/>
                </a:solidFill>
              </a:endParaRPr>
            </a:p>
          </p:txBody>
        </p:sp>
        <p:sp>
          <p:nvSpPr>
            <p:cNvPr id="219" name="TextBox 218">
              <a:extLst>
                <a:ext uri="{FF2B5EF4-FFF2-40B4-BE49-F238E27FC236}">
                  <a16:creationId xmlns:a16="http://schemas.microsoft.com/office/drawing/2014/main" id="{582CC6B5-EED9-7216-4E18-94F3B8525175}"/>
                </a:ext>
              </a:extLst>
            </p:cNvPr>
            <p:cNvSpPr txBox="1"/>
            <p:nvPr/>
          </p:nvSpPr>
          <p:spPr>
            <a:xfrm>
              <a:off x="2076204" y="4158271"/>
              <a:ext cx="515283" cy="523220"/>
            </a:xfrm>
            <a:prstGeom prst="rect">
              <a:avLst/>
            </a:prstGeom>
            <a:noFill/>
          </p:spPr>
          <p:txBody>
            <a:bodyPr wrap="square">
              <a:spAutoFit/>
            </a:bodyPr>
            <a:lstStyle/>
            <a:p>
              <a:r>
                <a:rPr lang="en-GB" b="0" i="0" dirty="0">
                  <a:solidFill>
                    <a:schemeClr val="tx1"/>
                  </a:solidFill>
                  <a:effectLst/>
                  <a:latin typeface="arial" panose="020B0604020202020204" pitchFamily="34" charset="0"/>
                </a:rPr>
                <a:t>⊥, </a:t>
              </a:r>
              <a:r>
                <a:rPr lang="en-GB" dirty="0">
                  <a:solidFill>
                    <a:srgbClr val="FF0000"/>
                  </a:solidFill>
                  <a:latin typeface="arial" panose="020B0604020202020204" pitchFamily="34" charset="0"/>
                </a:rPr>
                <a:t>3</a:t>
              </a:r>
              <a:endParaRPr lang="en-GB" dirty="0">
                <a:solidFill>
                  <a:srgbClr val="FF0000"/>
                </a:solidFill>
              </a:endParaRPr>
            </a:p>
            <a:p>
              <a:endParaRPr lang="en-GB" dirty="0">
                <a:solidFill>
                  <a:schemeClr val="tx1"/>
                </a:solidFill>
              </a:endParaRPr>
            </a:p>
          </p:txBody>
        </p:sp>
      </p:grpSp>
      <p:grpSp>
        <p:nvGrpSpPr>
          <p:cNvPr id="245" name="Group 244">
            <a:extLst>
              <a:ext uri="{FF2B5EF4-FFF2-40B4-BE49-F238E27FC236}">
                <a16:creationId xmlns:a16="http://schemas.microsoft.com/office/drawing/2014/main" id="{16D54260-E393-5EAC-4DE2-1979F2209D7E}"/>
              </a:ext>
            </a:extLst>
          </p:cNvPr>
          <p:cNvGrpSpPr/>
          <p:nvPr/>
        </p:nvGrpSpPr>
        <p:grpSpPr>
          <a:xfrm>
            <a:off x="799478" y="1891195"/>
            <a:ext cx="1874092" cy="327312"/>
            <a:chOff x="799478" y="1891195"/>
            <a:chExt cx="1874092" cy="327312"/>
          </a:xfrm>
        </p:grpSpPr>
        <p:sp>
          <p:nvSpPr>
            <p:cNvPr id="235" name="TextBox 234">
              <a:extLst>
                <a:ext uri="{FF2B5EF4-FFF2-40B4-BE49-F238E27FC236}">
                  <a16:creationId xmlns:a16="http://schemas.microsoft.com/office/drawing/2014/main" id="{DD97FA33-7925-D4FA-543C-64DE01562137}"/>
                </a:ext>
              </a:extLst>
            </p:cNvPr>
            <p:cNvSpPr txBox="1"/>
            <p:nvPr/>
          </p:nvSpPr>
          <p:spPr>
            <a:xfrm>
              <a:off x="799478" y="1891195"/>
              <a:ext cx="273361" cy="307777"/>
            </a:xfrm>
            <a:prstGeom prst="rect">
              <a:avLst/>
            </a:prstGeom>
            <a:noFill/>
          </p:spPr>
          <p:txBody>
            <a:bodyPr wrap="square">
              <a:spAutoFit/>
            </a:bodyPr>
            <a:lstStyle/>
            <a:p>
              <a:r>
                <a:rPr lang="en-GB" b="0" i="0" dirty="0">
                  <a:solidFill>
                    <a:schemeClr val="tx1"/>
                  </a:solidFill>
                  <a:effectLst/>
                  <a:latin typeface="arial" panose="020B0604020202020204" pitchFamily="34" charset="0"/>
                </a:rPr>
                <a:t>y</a:t>
              </a:r>
              <a:endParaRPr lang="en-GB" dirty="0">
                <a:solidFill>
                  <a:schemeClr val="tx1"/>
                </a:solidFill>
              </a:endParaRPr>
            </a:p>
          </p:txBody>
        </p:sp>
        <p:sp>
          <p:nvSpPr>
            <p:cNvPr id="236" name="TextBox 235">
              <a:extLst>
                <a:ext uri="{FF2B5EF4-FFF2-40B4-BE49-F238E27FC236}">
                  <a16:creationId xmlns:a16="http://schemas.microsoft.com/office/drawing/2014/main" id="{81D7DA25-6A73-414A-916B-C6B655E8B048}"/>
                </a:ext>
              </a:extLst>
            </p:cNvPr>
            <p:cNvSpPr txBox="1"/>
            <p:nvPr/>
          </p:nvSpPr>
          <p:spPr>
            <a:xfrm>
              <a:off x="1991341" y="1910730"/>
              <a:ext cx="273361" cy="307777"/>
            </a:xfrm>
            <a:prstGeom prst="rect">
              <a:avLst/>
            </a:prstGeom>
            <a:noFill/>
          </p:spPr>
          <p:txBody>
            <a:bodyPr wrap="square">
              <a:spAutoFit/>
            </a:bodyPr>
            <a:lstStyle/>
            <a:p>
              <a:r>
                <a:rPr lang="en-GB" b="0" i="0" dirty="0">
                  <a:solidFill>
                    <a:schemeClr val="tx1"/>
                  </a:solidFill>
                  <a:effectLst/>
                  <a:latin typeface="arial" panose="020B0604020202020204" pitchFamily="34" charset="0"/>
                </a:rPr>
                <a:t>y</a:t>
              </a:r>
              <a:endParaRPr lang="en-GB" dirty="0">
                <a:solidFill>
                  <a:schemeClr val="tx1"/>
                </a:solidFill>
              </a:endParaRPr>
            </a:p>
          </p:txBody>
        </p:sp>
        <p:sp>
          <p:nvSpPr>
            <p:cNvPr id="237" name="TextBox 236">
              <a:extLst>
                <a:ext uri="{FF2B5EF4-FFF2-40B4-BE49-F238E27FC236}">
                  <a16:creationId xmlns:a16="http://schemas.microsoft.com/office/drawing/2014/main" id="{3B3C45FF-3C3A-870A-14F8-B7E9C64133A8}"/>
                </a:ext>
              </a:extLst>
            </p:cNvPr>
            <p:cNvSpPr txBox="1"/>
            <p:nvPr/>
          </p:nvSpPr>
          <p:spPr>
            <a:xfrm>
              <a:off x="2400209" y="1910730"/>
              <a:ext cx="273361" cy="307777"/>
            </a:xfrm>
            <a:prstGeom prst="rect">
              <a:avLst/>
            </a:prstGeom>
            <a:noFill/>
          </p:spPr>
          <p:txBody>
            <a:bodyPr wrap="square">
              <a:spAutoFit/>
            </a:bodyPr>
            <a:lstStyle/>
            <a:p>
              <a:r>
                <a:rPr lang="en-GB" b="0" i="0" dirty="0">
                  <a:solidFill>
                    <a:schemeClr val="tx1"/>
                  </a:solidFill>
                  <a:effectLst/>
                  <a:latin typeface="arial" panose="020B0604020202020204" pitchFamily="34" charset="0"/>
                </a:rPr>
                <a:t>y</a:t>
              </a:r>
              <a:endParaRPr lang="en-GB" dirty="0">
                <a:solidFill>
                  <a:schemeClr val="tx1"/>
                </a:solidFill>
              </a:endParaRPr>
            </a:p>
          </p:txBody>
        </p:sp>
      </p:grpSp>
      <p:grpSp>
        <p:nvGrpSpPr>
          <p:cNvPr id="256" name="Group 255">
            <a:extLst>
              <a:ext uri="{FF2B5EF4-FFF2-40B4-BE49-F238E27FC236}">
                <a16:creationId xmlns:a16="http://schemas.microsoft.com/office/drawing/2014/main" id="{760D9907-784C-122F-3C5C-3CE8F946E401}"/>
              </a:ext>
            </a:extLst>
          </p:cNvPr>
          <p:cNvGrpSpPr/>
          <p:nvPr/>
        </p:nvGrpSpPr>
        <p:grpSpPr>
          <a:xfrm>
            <a:off x="349639" y="938205"/>
            <a:ext cx="2388928" cy="696302"/>
            <a:chOff x="349639" y="938205"/>
            <a:chExt cx="2388928" cy="696302"/>
          </a:xfrm>
        </p:grpSpPr>
        <p:pic>
          <p:nvPicPr>
            <p:cNvPr id="220" name="Picture 4">
              <a:extLst>
                <a:ext uri="{FF2B5EF4-FFF2-40B4-BE49-F238E27FC236}">
                  <a16:creationId xmlns:a16="http://schemas.microsoft.com/office/drawing/2014/main" id="{7762167E-2CAC-E913-18BF-2CE8504337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639" y="1280321"/>
              <a:ext cx="348806" cy="307930"/>
            </a:xfrm>
            <a:prstGeom prst="rect">
              <a:avLst/>
            </a:prstGeom>
            <a:noFill/>
            <a:extLst>
              <a:ext uri="{909E8E84-426E-40DD-AFC4-6F175D3DCCD1}">
                <a14:hiddenFill xmlns:a14="http://schemas.microsoft.com/office/drawing/2010/main">
                  <a:solidFill>
                    <a:srgbClr val="FFFFFF"/>
                  </a:solidFill>
                </a14:hiddenFill>
              </a:ext>
            </a:extLst>
          </p:spPr>
        </p:pic>
        <p:pic>
          <p:nvPicPr>
            <p:cNvPr id="221" name="Picture 2">
              <a:extLst>
                <a:ext uri="{FF2B5EF4-FFF2-40B4-BE49-F238E27FC236}">
                  <a16:creationId xmlns:a16="http://schemas.microsoft.com/office/drawing/2014/main" id="{67B633AD-B263-3F87-3418-44BCE3C5332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331" y="1234064"/>
              <a:ext cx="400443" cy="400443"/>
            </a:xfrm>
            <a:prstGeom prst="rect">
              <a:avLst/>
            </a:prstGeom>
            <a:noFill/>
            <a:extLst>
              <a:ext uri="{909E8E84-426E-40DD-AFC4-6F175D3DCCD1}">
                <a14:hiddenFill xmlns:a14="http://schemas.microsoft.com/office/drawing/2010/main">
                  <a:solidFill>
                    <a:srgbClr val="FFFFFF"/>
                  </a:solidFill>
                </a14:hiddenFill>
              </a:ext>
            </a:extLst>
          </p:spPr>
        </p:pic>
        <p:pic>
          <p:nvPicPr>
            <p:cNvPr id="222" name="Picture 4">
              <a:extLst>
                <a:ext uri="{FF2B5EF4-FFF2-40B4-BE49-F238E27FC236}">
                  <a16:creationId xmlns:a16="http://schemas.microsoft.com/office/drawing/2014/main" id="{1171C4F8-723D-0963-8004-6D78DED105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1727" y="1283609"/>
              <a:ext cx="348806" cy="307930"/>
            </a:xfrm>
            <a:prstGeom prst="rect">
              <a:avLst/>
            </a:prstGeom>
            <a:noFill/>
            <a:extLst>
              <a:ext uri="{909E8E84-426E-40DD-AFC4-6F175D3DCCD1}">
                <a14:hiddenFill xmlns:a14="http://schemas.microsoft.com/office/drawing/2010/main">
                  <a:solidFill>
                    <a:srgbClr val="FFFFFF"/>
                  </a:solidFill>
                </a14:hiddenFill>
              </a:ext>
            </a:extLst>
          </p:spPr>
        </p:pic>
        <p:pic>
          <p:nvPicPr>
            <p:cNvPr id="223" name="Picture 4">
              <a:extLst>
                <a:ext uri="{FF2B5EF4-FFF2-40B4-BE49-F238E27FC236}">
                  <a16:creationId xmlns:a16="http://schemas.microsoft.com/office/drawing/2014/main" id="{11308A8A-E70F-DBCD-8B58-2A78232577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494" y="1280320"/>
              <a:ext cx="348806" cy="307930"/>
            </a:xfrm>
            <a:prstGeom prst="rect">
              <a:avLst/>
            </a:prstGeom>
            <a:noFill/>
            <a:extLst>
              <a:ext uri="{909E8E84-426E-40DD-AFC4-6F175D3DCCD1}">
                <a14:hiddenFill xmlns:a14="http://schemas.microsoft.com/office/drawing/2010/main">
                  <a:solidFill>
                    <a:srgbClr val="FFFFFF"/>
                  </a:solidFill>
                </a14:hiddenFill>
              </a:ext>
            </a:extLst>
          </p:spPr>
        </p:pic>
        <p:pic>
          <p:nvPicPr>
            <p:cNvPr id="224" name="Picture 2">
              <a:extLst>
                <a:ext uri="{FF2B5EF4-FFF2-40B4-BE49-F238E27FC236}">
                  <a16:creationId xmlns:a16="http://schemas.microsoft.com/office/drawing/2014/main" id="{9155D14B-06BE-A8D5-EF26-407B2A2AD1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8124" y="1234063"/>
              <a:ext cx="400443" cy="400443"/>
            </a:xfrm>
            <a:prstGeom prst="rect">
              <a:avLst/>
            </a:prstGeom>
            <a:noFill/>
            <a:extLst>
              <a:ext uri="{909E8E84-426E-40DD-AFC4-6F175D3DCCD1}">
                <a14:hiddenFill xmlns:a14="http://schemas.microsoft.com/office/drawing/2010/main">
                  <a:solidFill>
                    <a:srgbClr val="FFFFFF"/>
                  </a:solidFill>
                </a14:hiddenFill>
              </a:ext>
            </a:extLst>
          </p:spPr>
        </p:pic>
        <p:pic>
          <p:nvPicPr>
            <p:cNvPr id="225" name="Picture 2">
              <a:extLst>
                <a:ext uri="{FF2B5EF4-FFF2-40B4-BE49-F238E27FC236}">
                  <a16:creationId xmlns:a16="http://schemas.microsoft.com/office/drawing/2014/main" id="{4B3EBB6F-C2A5-4902-AEFC-B73D4F2B0EC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5563" y="1234064"/>
              <a:ext cx="400443" cy="400443"/>
            </a:xfrm>
            <a:prstGeom prst="rect">
              <a:avLst/>
            </a:prstGeom>
            <a:noFill/>
            <a:extLst>
              <a:ext uri="{909E8E84-426E-40DD-AFC4-6F175D3DCCD1}">
                <a14:hiddenFill xmlns:a14="http://schemas.microsoft.com/office/drawing/2010/main">
                  <a:solidFill>
                    <a:srgbClr val="FFFFFF"/>
                  </a:solidFill>
                </a14:hiddenFill>
              </a:ext>
            </a:extLst>
          </p:spPr>
        </p:pic>
        <p:sp>
          <p:nvSpPr>
            <p:cNvPr id="228" name="TextBox 227">
              <a:extLst>
                <a:ext uri="{FF2B5EF4-FFF2-40B4-BE49-F238E27FC236}">
                  <a16:creationId xmlns:a16="http://schemas.microsoft.com/office/drawing/2014/main" id="{E884DC79-27DD-151D-F033-6DDF2ACF4B6D}"/>
                </a:ext>
              </a:extLst>
            </p:cNvPr>
            <p:cNvSpPr txBox="1"/>
            <p:nvPr/>
          </p:nvSpPr>
          <p:spPr>
            <a:xfrm>
              <a:off x="365707" y="938205"/>
              <a:ext cx="273361" cy="307777"/>
            </a:xfrm>
            <a:prstGeom prst="rect">
              <a:avLst/>
            </a:prstGeom>
            <a:noFill/>
          </p:spPr>
          <p:txBody>
            <a:bodyPr wrap="square">
              <a:spAutoFit/>
            </a:bodyPr>
            <a:lstStyle/>
            <a:p>
              <a:r>
                <a:rPr lang="en-GB" b="0" i="0" dirty="0">
                  <a:solidFill>
                    <a:schemeClr val="tx1"/>
                  </a:solidFill>
                  <a:effectLst/>
                  <a:latin typeface="arial" panose="020B0604020202020204" pitchFamily="34" charset="0"/>
                </a:rPr>
                <a:t>1</a:t>
              </a:r>
              <a:endParaRPr lang="en-GB" dirty="0">
                <a:solidFill>
                  <a:schemeClr val="tx1"/>
                </a:solidFill>
              </a:endParaRPr>
            </a:p>
          </p:txBody>
        </p:sp>
        <p:sp>
          <p:nvSpPr>
            <p:cNvPr id="229" name="TextBox 228">
              <a:extLst>
                <a:ext uri="{FF2B5EF4-FFF2-40B4-BE49-F238E27FC236}">
                  <a16:creationId xmlns:a16="http://schemas.microsoft.com/office/drawing/2014/main" id="{FA921BD5-201E-BCEE-7E18-1BEFA8DD205B}"/>
                </a:ext>
              </a:extLst>
            </p:cNvPr>
            <p:cNvSpPr txBox="1"/>
            <p:nvPr/>
          </p:nvSpPr>
          <p:spPr>
            <a:xfrm>
              <a:off x="792061" y="948048"/>
              <a:ext cx="273361" cy="307777"/>
            </a:xfrm>
            <a:prstGeom prst="rect">
              <a:avLst/>
            </a:prstGeom>
            <a:noFill/>
          </p:spPr>
          <p:txBody>
            <a:bodyPr wrap="square">
              <a:spAutoFit/>
            </a:bodyPr>
            <a:lstStyle/>
            <a:p>
              <a:r>
                <a:rPr lang="en-GB" dirty="0">
                  <a:solidFill>
                    <a:schemeClr val="tx1"/>
                  </a:solidFill>
                  <a:latin typeface="arial" panose="020B0604020202020204" pitchFamily="34" charset="0"/>
                </a:rPr>
                <a:t>2</a:t>
              </a:r>
              <a:endParaRPr lang="en-GB" dirty="0">
                <a:solidFill>
                  <a:schemeClr val="tx1"/>
                </a:solidFill>
              </a:endParaRPr>
            </a:p>
          </p:txBody>
        </p:sp>
        <p:sp>
          <p:nvSpPr>
            <p:cNvPr id="230" name="TextBox 229">
              <a:extLst>
                <a:ext uri="{FF2B5EF4-FFF2-40B4-BE49-F238E27FC236}">
                  <a16:creationId xmlns:a16="http://schemas.microsoft.com/office/drawing/2014/main" id="{A0F6D2D1-A7A9-9668-1EBF-216C218F4289}"/>
                </a:ext>
              </a:extLst>
            </p:cNvPr>
            <p:cNvSpPr txBox="1"/>
            <p:nvPr/>
          </p:nvSpPr>
          <p:spPr>
            <a:xfrm>
              <a:off x="1192504" y="948048"/>
              <a:ext cx="273361" cy="307777"/>
            </a:xfrm>
            <a:prstGeom prst="rect">
              <a:avLst/>
            </a:prstGeom>
            <a:noFill/>
          </p:spPr>
          <p:txBody>
            <a:bodyPr wrap="square">
              <a:spAutoFit/>
            </a:bodyPr>
            <a:lstStyle/>
            <a:p>
              <a:r>
                <a:rPr lang="en-GB" dirty="0">
                  <a:solidFill>
                    <a:schemeClr val="tx1"/>
                  </a:solidFill>
                  <a:latin typeface="arial" panose="020B0604020202020204" pitchFamily="34" charset="0"/>
                </a:rPr>
                <a:t>3</a:t>
              </a:r>
              <a:endParaRPr lang="en-GB" dirty="0">
                <a:solidFill>
                  <a:schemeClr val="tx1"/>
                </a:solidFill>
              </a:endParaRPr>
            </a:p>
          </p:txBody>
        </p:sp>
        <p:sp>
          <p:nvSpPr>
            <p:cNvPr id="231" name="TextBox 230">
              <a:extLst>
                <a:ext uri="{FF2B5EF4-FFF2-40B4-BE49-F238E27FC236}">
                  <a16:creationId xmlns:a16="http://schemas.microsoft.com/office/drawing/2014/main" id="{FA55731A-E4D7-9C00-2666-C51C75720A0F}"/>
                </a:ext>
              </a:extLst>
            </p:cNvPr>
            <p:cNvSpPr txBox="1"/>
            <p:nvPr/>
          </p:nvSpPr>
          <p:spPr>
            <a:xfrm>
              <a:off x="1618660" y="948048"/>
              <a:ext cx="273361" cy="307777"/>
            </a:xfrm>
            <a:prstGeom prst="rect">
              <a:avLst/>
            </a:prstGeom>
            <a:noFill/>
          </p:spPr>
          <p:txBody>
            <a:bodyPr wrap="square">
              <a:spAutoFit/>
            </a:bodyPr>
            <a:lstStyle/>
            <a:p>
              <a:r>
                <a:rPr lang="en-GB" dirty="0">
                  <a:solidFill>
                    <a:schemeClr val="tx1"/>
                  </a:solidFill>
                  <a:latin typeface="arial" panose="020B0604020202020204" pitchFamily="34" charset="0"/>
                </a:rPr>
                <a:t>4</a:t>
              </a:r>
              <a:endParaRPr lang="en-GB" dirty="0">
                <a:solidFill>
                  <a:schemeClr val="tx1"/>
                </a:solidFill>
              </a:endParaRPr>
            </a:p>
          </p:txBody>
        </p:sp>
        <p:sp>
          <p:nvSpPr>
            <p:cNvPr id="232" name="TextBox 231">
              <a:extLst>
                <a:ext uri="{FF2B5EF4-FFF2-40B4-BE49-F238E27FC236}">
                  <a16:creationId xmlns:a16="http://schemas.microsoft.com/office/drawing/2014/main" id="{605E3612-524A-6F86-0596-3B70D64DBF39}"/>
                </a:ext>
              </a:extLst>
            </p:cNvPr>
            <p:cNvSpPr txBox="1"/>
            <p:nvPr/>
          </p:nvSpPr>
          <p:spPr>
            <a:xfrm>
              <a:off x="2019103" y="946791"/>
              <a:ext cx="273361" cy="307777"/>
            </a:xfrm>
            <a:prstGeom prst="rect">
              <a:avLst/>
            </a:prstGeom>
            <a:noFill/>
          </p:spPr>
          <p:txBody>
            <a:bodyPr wrap="square">
              <a:spAutoFit/>
            </a:bodyPr>
            <a:lstStyle/>
            <a:p>
              <a:r>
                <a:rPr lang="en-GB" dirty="0">
                  <a:solidFill>
                    <a:schemeClr val="tx1"/>
                  </a:solidFill>
                  <a:latin typeface="arial" panose="020B0604020202020204" pitchFamily="34" charset="0"/>
                </a:rPr>
                <a:t>5</a:t>
              </a:r>
              <a:endParaRPr lang="en-GB" dirty="0">
                <a:solidFill>
                  <a:schemeClr val="tx1"/>
                </a:solidFill>
              </a:endParaRPr>
            </a:p>
          </p:txBody>
        </p:sp>
        <p:sp>
          <p:nvSpPr>
            <p:cNvPr id="233" name="TextBox 232">
              <a:extLst>
                <a:ext uri="{FF2B5EF4-FFF2-40B4-BE49-F238E27FC236}">
                  <a16:creationId xmlns:a16="http://schemas.microsoft.com/office/drawing/2014/main" id="{95403182-569C-4BFD-D9AB-B73F9DC69985}"/>
                </a:ext>
              </a:extLst>
            </p:cNvPr>
            <p:cNvSpPr txBox="1"/>
            <p:nvPr/>
          </p:nvSpPr>
          <p:spPr>
            <a:xfrm>
              <a:off x="2381719" y="946791"/>
              <a:ext cx="273361" cy="307777"/>
            </a:xfrm>
            <a:prstGeom prst="rect">
              <a:avLst/>
            </a:prstGeom>
            <a:noFill/>
          </p:spPr>
          <p:txBody>
            <a:bodyPr wrap="square">
              <a:spAutoFit/>
            </a:bodyPr>
            <a:lstStyle/>
            <a:p>
              <a:r>
                <a:rPr lang="en-GB" dirty="0">
                  <a:solidFill>
                    <a:schemeClr val="tx1"/>
                  </a:solidFill>
                  <a:latin typeface="arial" panose="020B0604020202020204" pitchFamily="34" charset="0"/>
                </a:rPr>
                <a:t>6</a:t>
              </a:r>
              <a:endParaRPr lang="en-GB" dirty="0">
                <a:solidFill>
                  <a:schemeClr val="tx1"/>
                </a:solidFill>
              </a:endParaRPr>
            </a:p>
          </p:txBody>
        </p:sp>
      </p:grpSp>
      <p:grpSp>
        <p:nvGrpSpPr>
          <p:cNvPr id="247" name="Group 246">
            <a:extLst>
              <a:ext uri="{FF2B5EF4-FFF2-40B4-BE49-F238E27FC236}">
                <a16:creationId xmlns:a16="http://schemas.microsoft.com/office/drawing/2014/main" id="{50A93CFB-9F07-B397-F55B-C81965537163}"/>
              </a:ext>
            </a:extLst>
          </p:cNvPr>
          <p:cNvGrpSpPr/>
          <p:nvPr/>
        </p:nvGrpSpPr>
        <p:grpSpPr>
          <a:xfrm>
            <a:off x="691118" y="1606561"/>
            <a:ext cx="2124740" cy="323806"/>
            <a:chOff x="691118" y="1606561"/>
            <a:chExt cx="2124740" cy="323806"/>
          </a:xfrm>
        </p:grpSpPr>
        <p:sp>
          <p:nvSpPr>
            <p:cNvPr id="226" name="TextBox 225">
              <a:extLst>
                <a:ext uri="{FF2B5EF4-FFF2-40B4-BE49-F238E27FC236}">
                  <a16:creationId xmlns:a16="http://schemas.microsoft.com/office/drawing/2014/main" id="{A8D6E5DB-077A-0C5E-684C-8557B222EF96}"/>
                </a:ext>
              </a:extLst>
            </p:cNvPr>
            <p:cNvSpPr txBox="1"/>
            <p:nvPr/>
          </p:nvSpPr>
          <p:spPr>
            <a:xfrm>
              <a:off x="691118" y="1622590"/>
              <a:ext cx="515283" cy="307777"/>
            </a:xfrm>
            <a:prstGeom prst="rect">
              <a:avLst/>
            </a:prstGeom>
            <a:noFill/>
          </p:spPr>
          <p:txBody>
            <a:bodyPr wrap="square">
              <a:spAutoFit/>
            </a:bodyPr>
            <a:lstStyle/>
            <a:p>
              <a:r>
                <a:rPr lang="en-GB" b="0" i="0" dirty="0">
                  <a:solidFill>
                    <a:schemeClr val="tx1"/>
                  </a:solidFill>
                  <a:effectLst/>
                  <a:latin typeface="arial" panose="020B0604020202020204" pitchFamily="34" charset="0"/>
                </a:rPr>
                <a:t>⊥, </a:t>
              </a:r>
              <a:r>
                <a:rPr lang="en-GB" b="0" i="0" dirty="0">
                  <a:solidFill>
                    <a:srgbClr val="0070C0"/>
                  </a:solidFill>
                  <a:effectLst/>
                  <a:latin typeface="arial" panose="020B0604020202020204" pitchFamily="34" charset="0"/>
                </a:rPr>
                <a:t>1</a:t>
              </a:r>
              <a:endParaRPr lang="en-GB" dirty="0">
                <a:solidFill>
                  <a:srgbClr val="0070C0"/>
                </a:solidFill>
              </a:endParaRPr>
            </a:p>
          </p:txBody>
        </p:sp>
        <p:sp>
          <p:nvSpPr>
            <p:cNvPr id="238" name="TextBox 237">
              <a:extLst>
                <a:ext uri="{FF2B5EF4-FFF2-40B4-BE49-F238E27FC236}">
                  <a16:creationId xmlns:a16="http://schemas.microsoft.com/office/drawing/2014/main" id="{A3B84646-D8AD-6D99-E1DB-C39CC4C73CD1}"/>
                </a:ext>
              </a:extLst>
            </p:cNvPr>
            <p:cNvSpPr txBox="1"/>
            <p:nvPr/>
          </p:nvSpPr>
          <p:spPr>
            <a:xfrm>
              <a:off x="1902496" y="1606561"/>
              <a:ext cx="515283" cy="307777"/>
            </a:xfrm>
            <a:prstGeom prst="rect">
              <a:avLst/>
            </a:prstGeom>
            <a:noFill/>
          </p:spPr>
          <p:txBody>
            <a:bodyPr wrap="square">
              <a:spAutoFit/>
            </a:bodyPr>
            <a:lstStyle/>
            <a:p>
              <a:r>
                <a:rPr lang="en-GB" b="0" i="0" dirty="0">
                  <a:solidFill>
                    <a:schemeClr val="tx1"/>
                  </a:solidFill>
                  <a:effectLst/>
                  <a:latin typeface="arial" panose="020B0604020202020204" pitchFamily="34" charset="0"/>
                </a:rPr>
                <a:t>⊥, </a:t>
              </a:r>
              <a:r>
                <a:rPr lang="en-GB" b="0" i="0" dirty="0">
                  <a:solidFill>
                    <a:srgbClr val="0070C0"/>
                  </a:solidFill>
                  <a:effectLst/>
                  <a:latin typeface="arial" panose="020B0604020202020204" pitchFamily="34" charset="0"/>
                </a:rPr>
                <a:t>1</a:t>
              </a:r>
              <a:endParaRPr lang="en-GB" dirty="0">
                <a:solidFill>
                  <a:srgbClr val="0070C0"/>
                </a:solidFill>
              </a:endParaRPr>
            </a:p>
          </p:txBody>
        </p:sp>
        <p:sp>
          <p:nvSpPr>
            <p:cNvPr id="239" name="TextBox 238">
              <a:extLst>
                <a:ext uri="{FF2B5EF4-FFF2-40B4-BE49-F238E27FC236}">
                  <a16:creationId xmlns:a16="http://schemas.microsoft.com/office/drawing/2014/main" id="{D53D0CDB-CAFC-53A7-A1B3-3243C1628E5F}"/>
                </a:ext>
              </a:extLst>
            </p:cNvPr>
            <p:cNvSpPr txBox="1"/>
            <p:nvPr/>
          </p:nvSpPr>
          <p:spPr>
            <a:xfrm>
              <a:off x="2300575" y="1606561"/>
              <a:ext cx="515283" cy="307777"/>
            </a:xfrm>
            <a:prstGeom prst="rect">
              <a:avLst/>
            </a:prstGeom>
            <a:noFill/>
          </p:spPr>
          <p:txBody>
            <a:bodyPr wrap="square">
              <a:spAutoFit/>
            </a:bodyPr>
            <a:lstStyle/>
            <a:p>
              <a:r>
                <a:rPr lang="en-GB" b="0" i="0" dirty="0">
                  <a:solidFill>
                    <a:schemeClr val="tx1"/>
                  </a:solidFill>
                  <a:effectLst/>
                  <a:latin typeface="arial" panose="020B0604020202020204" pitchFamily="34" charset="0"/>
                </a:rPr>
                <a:t>⊥, </a:t>
              </a:r>
              <a:r>
                <a:rPr lang="en-GB" b="0" i="0" dirty="0">
                  <a:solidFill>
                    <a:srgbClr val="0070C0"/>
                  </a:solidFill>
                  <a:effectLst/>
                  <a:latin typeface="arial" panose="020B0604020202020204" pitchFamily="34" charset="0"/>
                </a:rPr>
                <a:t>1</a:t>
              </a:r>
              <a:endParaRPr lang="en-GB" dirty="0">
                <a:solidFill>
                  <a:srgbClr val="0070C0"/>
                </a:solidFill>
              </a:endParaRPr>
            </a:p>
          </p:txBody>
        </p:sp>
      </p:gr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5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4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246"/>
                                        </p:tgtEl>
                                        <p:attrNameLst>
                                          <p:attrName>style.visibility</p:attrName>
                                        </p:attrNameLst>
                                      </p:cBhvr>
                                      <p:to>
                                        <p:strVal val="hidden"/>
                                      </p:to>
                                    </p:set>
                                  </p:childTnLst>
                                </p:cTn>
                              </p:par>
                              <p:par>
                                <p:cTn id="27" presetID="1" presetClass="entr" presetSubtype="0" fill="hold" nodeType="withEffect">
                                  <p:stCondLst>
                                    <p:cond delay="0"/>
                                  </p:stCondLst>
                                  <p:childTnLst>
                                    <p:set>
                                      <p:cBhvr>
                                        <p:cTn id="28" dur="1" fill="hold">
                                          <p:stCondLst>
                                            <p:cond delay="0"/>
                                          </p:stCondLst>
                                        </p:cTn>
                                        <p:tgtEl>
                                          <p:spTgt spid="24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5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56"/>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4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nodeType="clickEffect">
                                  <p:stCondLst>
                                    <p:cond delay="0"/>
                                  </p:stCondLst>
                                  <p:childTnLst>
                                    <p:set>
                                      <p:cBhvr>
                                        <p:cTn id="56" dur="1" fill="hold">
                                          <p:stCondLst>
                                            <p:cond delay="0"/>
                                          </p:stCondLst>
                                        </p:cTn>
                                        <p:tgtEl>
                                          <p:spTgt spid="245"/>
                                        </p:tgtEl>
                                        <p:attrNameLst>
                                          <p:attrName>style.visibility</p:attrName>
                                        </p:attrNameLst>
                                      </p:cBhvr>
                                      <p:to>
                                        <p:strVal val="hidden"/>
                                      </p:to>
                                    </p:set>
                                  </p:childTnLst>
                                </p:cTn>
                              </p:par>
                              <p:par>
                                <p:cTn id="57" presetID="1" presetClass="entr" presetSubtype="0" fill="hold" nodeType="withEffect">
                                  <p:stCondLst>
                                    <p:cond delay="0"/>
                                  </p:stCondLst>
                                  <p:childTnLst>
                                    <p:set>
                                      <p:cBhvr>
                                        <p:cTn id="58" dur="1" fill="hold">
                                          <p:stCondLst>
                                            <p:cond delay="0"/>
                                          </p:stCondLst>
                                        </p:cTn>
                                        <p:tgtEl>
                                          <p:spTgt spid="24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7"/>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dirty="0"/>
              <a:t>Existing results</a:t>
            </a:r>
            <a:endParaRPr sz="2400" dirty="0"/>
          </a:p>
        </p:txBody>
      </p:sp>
      <p:sp>
        <p:nvSpPr>
          <p:cNvPr id="197" name="Google Shape;197;p27"/>
          <p:cNvSpPr txBox="1">
            <a:spLocks noGrp="1"/>
          </p:cNvSpPr>
          <p:nvPr>
            <p:ph type="body" idx="1"/>
          </p:nvPr>
        </p:nvSpPr>
        <p:spPr>
          <a:xfrm>
            <a:off x="786150" y="1261700"/>
            <a:ext cx="7571700" cy="3573600"/>
          </a:xfrm>
          <a:prstGeom prst="rect">
            <a:avLst/>
          </a:prstGeom>
        </p:spPr>
        <p:txBody>
          <a:bodyPr spcFirstLastPara="1" wrap="square" lIns="91425" tIns="91425" rIns="91425" bIns="91425" anchor="t" anchorCtr="0">
            <a:noAutofit/>
          </a:bodyPr>
          <a:lstStyle/>
          <a:p>
            <a:pPr marL="431800" indent="-342900">
              <a:spcBef>
                <a:spcPts val="0"/>
              </a:spcBef>
              <a:buSzPts val="2200"/>
            </a:pPr>
            <a:r>
              <a:rPr lang="en" sz="2200" dirty="0"/>
              <a:t>[CGZ20], [</a:t>
            </a:r>
            <a:r>
              <a:rPr lang="en-GB" sz="2400" dirty="0"/>
              <a:t>DMR</a:t>
            </a:r>
            <a:r>
              <a:rPr lang="en-GB" sz="2400" baseline="30000" dirty="0"/>
              <a:t>+</a:t>
            </a:r>
            <a:r>
              <a:rPr lang="en-GB" sz="2400" dirty="0"/>
              <a:t>21</a:t>
            </a:r>
            <a:r>
              <a:rPr lang="en" sz="2200" dirty="0"/>
              <a:t>] and [DRSY23] investigates the two-round cases in the presence of setup</a:t>
            </a:r>
          </a:p>
          <a:p>
            <a:pPr marL="431800" indent="-342900">
              <a:spcBef>
                <a:spcPts val="0"/>
              </a:spcBef>
              <a:buSzPts val="2200"/>
            </a:pPr>
            <a:r>
              <a:rPr lang="en" sz="2200" dirty="0"/>
              <a:t>Unknown for the plain model case</a:t>
            </a:r>
            <a:endParaRPr sz="2200" dirty="0"/>
          </a:p>
          <a:p>
            <a:pPr marL="889000" lvl="1" indent="-342900">
              <a:buSzPts val="2200"/>
            </a:pPr>
            <a:r>
              <a:rPr lang="en" sz="2200" dirty="0"/>
              <a:t>First work to investigate</a:t>
            </a:r>
            <a:endParaRPr sz="2200" dirty="0"/>
          </a:p>
          <a:p>
            <a:pPr marL="0" lvl="0" indent="0" algn="l" rtl="0">
              <a:spcBef>
                <a:spcPts val="600"/>
              </a:spcBef>
              <a:spcAft>
                <a:spcPts val="0"/>
              </a:spcAft>
              <a:buNone/>
            </a:pPr>
            <a:endParaRPr lang="en-GB" dirty="0"/>
          </a:p>
          <a:p>
            <a:pPr marL="0" lvl="0" indent="0" algn="l" rtl="0">
              <a:spcBef>
                <a:spcPts val="600"/>
              </a:spcBef>
              <a:spcAft>
                <a:spcPts val="0"/>
              </a:spcAft>
              <a:buNone/>
            </a:pPr>
            <a:endParaRPr lang="en-GB" dirty="0"/>
          </a:p>
          <a:p>
            <a:pPr marL="0" lvl="0" indent="0" algn="l" rtl="0">
              <a:spcBef>
                <a:spcPts val="600"/>
              </a:spcBef>
              <a:spcAft>
                <a:spcPts val="0"/>
              </a:spcAft>
              <a:buNone/>
            </a:pPr>
            <a:endParaRPr lang="en-GB" dirty="0"/>
          </a:p>
          <a:p>
            <a:pPr marL="0" indent="0">
              <a:buNone/>
            </a:pPr>
            <a:endParaRPr lang="en-GB" sz="900" dirty="0"/>
          </a:p>
          <a:p>
            <a:pPr marL="0" indent="0">
              <a:spcBef>
                <a:spcPts val="0"/>
              </a:spcBef>
              <a:buNone/>
            </a:pPr>
            <a:r>
              <a:rPr lang="en-GB" sz="1000" dirty="0"/>
              <a:t>[CGZ20] Ran Cohen, Juan A. </a:t>
            </a:r>
            <a:r>
              <a:rPr lang="en-GB" sz="1000" dirty="0" err="1"/>
              <a:t>Garay</a:t>
            </a:r>
            <a:r>
              <a:rPr lang="en-GB" sz="1000" dirty="0"/>
              <a:t>, and Vassilis </a:t>
            </a:r>
            <a:r>
              <a:rPr lang="en-GB" sz="1000" dirty="0" err="1"/>
              <a:t>Zikas</a:t>
            </a:r>
            <a:r>
              <a:rPr lang="en-GB" sz="1000" dirty="0"/>
              <a:t>. Broadcast-optimal two-round MPC. EUROCRYPT 2020.</a:t>
            </a:r>
          </a:p>
          <a:p>
            <a:pPr marL="0" indent="0">
              <a:spcBef>
                <a:spcPts val="0"/>
              </a:spcBef>
              <a:buNone/>
            </a:pPr>
            <a:r>
              <a:rPr lang="en-GB" sz="1000" dirty="0"/>
              <a:t>[DMR</a:t>
            </a:r>
            <a:r>
              <a:rPr lang="en-GB" sz="1000" baseline="30000" dirty="0"/>
              <a:t>+</a:t>
            </a:r>
            <a:r>
              <a:rPr lang="en-GB" sz="1000" dirty="0"/>
              <a:t>21] Ivan </a:t>
            </a:r>
            <a:r>
              <a:rPr lang="en-GB" sz="1000" dirty="0" err="1"/>
              <a:t>Damgård</a:t>
            </a:r>
            <a:r>
              <a:rPr lang="en-GB" sz="1000" dirty="0"/>
              <a:t>, Bernardo </a:t>
            </a:r>
            <a:r>
              <a:rPr lang="en-GB" sz="1000" dirty="0" err="1"/>
              <a:t>Magri</a:t>
            </a:r>
            <a:r>
              <a:rPr lang="en-GB" sz="1000" dirty="0"/>
              <a:t>, Divya Ravi, Luisa </a:t>
            </a:r>
            <a:r>
              <a:rPr lang="en-GB" sz="1000" dirty="0" err="1"/>
              <a:t>Siniscalchi</a:t>
            </a:r>
            <a:r>
              <a:rPr lang="en-GB" sz="1000" dirty="0"/>
              <a:t>, and Sophia </a:t>
            </a:r>
            <a:r>
              <a:rPr lang="en-GB" sz="1000" dirty="0" err="1"/>
              <a:t>Yakoubov</a:t>
            </a:r>
            <a:r>
              <a:rPr lang="en-GB" sz="1000" dirty="0"/>
              <a:t>. Broadcast-optimal two round MPC with an honest majority. CRYPTO 2021.</a:t>
            </a:r>
          </a:p>
          <a:p>
            <a:pPr marL="0" indent="0">
              <a:buNone/>
            </a:pPr>
            <a:endParaRPr lang="en-GB" sz="900" dirty="0"/>
          </a:p>
          <a:p>
            <a:pPr marL="0" indent="0">
              <a:buNone/>
            </a:pPr>
            <a:endParaRPr lang="en-GB" sz="900" dirty="0"/>
          </a:p>
          <a:p>
            <a:pPr marL="171450" indent="-171450"/>
            <a:endParaRPr sz="900" dirty="0"/>
          </a:p>
        </p:txBody>
      </p:sp>
      <p:sp>
        <p:nvSpPr>
          <p:cNvPr id="198" name="Google Shape;198;p27"/>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8</a:t>
            </a:fld>
            <a:endParaRPr/>
          </a:p>
        </p:txBody>
      </p:sp>
    </p:spTree>
    <p:extLst>
      <p:ext uri="{BB962C8B-B14F-4D97-AF65-F5344CB8AC3E}">
        <p14:creationId xmlns:p14="http://schemas.microsoft.com/office/powerpoint/2010/main" val="18404625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7"/>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dirty="0"/>
              <a:t>Results</a:t>
            </a:r>
            <a:endParaRPr sz="2400" dirty="0"/>
          </a:p>
        </p:txBody>
      </p:sp>
      <p:sp>
        <p:nvSpPr>
          <p:cNvPr id="198" name="Google Shape;198;p27"/>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9</a:t>
            </a:fld>
            <a:endParaRPr/>
          </a:p>
        </p:txBody>
      </p:sp>
      <p:sp>
        <p:nvSpPr>
          <p:cNvPr id="4" name="Oval 3">
            <a:extLst>
              <a:ext uri="{FF2B5EF4-FFF2-40B4-BE49-F238E27FC236}">
                <a16:creationId xmlns:a16="http://schemas.microsoft.com/office/drawing/2014/main" id="{4E87228D-38D8-400E-F481-2A4FAACF6DFF}"/>
              </a:ext>
            </a:extLst>
          </p:cNvPr>
          <p:cNvSpPr/>
          <p:nvPr/>
        </p:nvSpPr>
        <p:spPr>
          <a:xfrm>
            <a:off x="2876129" y="1010720"/>
            <a:ext cx="2936980" cy="702599"/>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Identifiable abort</a:t>
            </a:r>
          </a:p>
          <a:p>
            <a:pPr algn="ctr"/>
            <a:r>
              <a:rPr lang="en-GB" dirty="0"/>
              <a:t>(BC-BC-BC-BC)</a:t>
            </a:r>
          </a:p>
          <a:p>
            <a:pPr algn="ctr"/>
            <a:r>
              <a:rPr lang="en-GB" dirty="0"/>
              <a:t>[CRSW22]</a:t>
            </a:r>
          </a:p>
        </p:txBody>
      </p:sp>
      <p:sp>
        <p:nvSpPr>
          <p:cNvPr id="5" name="Oval 4">
            <a:extLst>
              <a:ext uri="{FF2B5EF4-FFF2-40B4-BE49-F238E27FC236}">
                <a16:creationId xmlns:a16="http://schemas.microsoft.com/office/drawing/2014/main" id="{B5DD4186-2F07-1FC9-D067-4CF68CAD7A3F}"/>
              </a:ext>
            </a:extLst>
          </p:cNvPr>
          <p:cNvSpPr/>
          <p:nvPr/>
        </p:nvSpPr>
        <p:spPr>
          <a:xfrm>
            <a:off x="379672" y="2415919"/>
            <a:ext cx="2936980" cy="702599"/>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Selective identifiable abort</a:t>
            </a:r>
          </a:p>
          <a:p>
            <a:pPr algn="ctr"/>
            <a:r>
              <a:rPr lang="en-GB" dirty="0"/>
              <a:t>(BC-BC-BC-P2P)</a:t>
            </a:r>
          </a:p>
        </p:txBody>
      </p:sp>
      <p:sp>
        <p:nvSpPr>
          <p:cNvPr id="6" name="Oval 5">
            <a:extLst>
              <a:ext uri="{FF2B5EF4-FFF2-40B4-BE49-F238E27FC236}">
                <a16:creationId xmlns:a16="http://schemas.microsoft.com/office/drawing/2014/main" id="{3ED23124-386D-C85B-4BF6-99A0C32EA0F7}"/>
              </a:ext>
            </a:extLst>
          </p:cNvPr>
          <p:cNvSpPr/>
          <p:nvPr/>
        </p:nvSpPr>
        <p:spPr>
          <a:xfrm>
            <a:off x="5827350" y="2415919"/>
            <a:ext cx="2936980" cy="702599"/>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Unanimous abort</a:t>
            </a:r>
          </a:p>
          <a:p>
            <a:pPr algn="ctr"/>
            <a:r>
              <a:rPr lang="en-GB" dirty="0"/>
              <a:t>(P2P-P2P-P2P-BC)</a:t>
            </a:r>
          </a:p>
        </p:txBody>
      </p:sp>
      <p:sp>
        <p:nvSpPr>
          <p:cNvPr id="7" name="Oval 6">
            <a:extLst>
              <a:ext uri="{FF2B5EF4-FFF2-40B4-BE49-F238E27FC236}">
                <a16:creationId xmlns:a16="http://schemas.microsoft.com/office/drawing/2014/main" id="{57762694-9D93-CE29-1721-717361BD56E7}"/>
              </a:ext>
            </a:extLst>
          </p:cNvPr>
          <p:cNvSpPr/>
          <p:nvPr/>
        </p:nvSpPr>
        <p:spPr>
          <a:xfrm>
            <a:off x="2876129" y="4172417"/>
            <a:ext cx="2936980" cy="702599"/>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Selective abort</a:t>
            </a:r>
          </a:p>
          <a:p>
            <a:pPr algn="ctr"/>
            <a:r>
              <a:rPr lang="en-GB" dirty="0"/>
              <a:t>(P2P- P2P- P2P- P2P)</a:t>
            </a:r>
          </a:p>
        </p:txBody>
      </p:sp>
      <p:grpSp>
        <p:nvGrpSpPr>
          <p:cNvPr id="2" name="Group 1">
            <a:extLst>
              <a:ext uri="{FF2B5EF4-FFF2-40B4-BE49-F238E27FC236}">
                <a16:creationId xmlns:a16="http://schemas.microsoft.com/office/drawing/2014/main" id="{6971E612-2E48-4B6E-2668-BFF692BCD6CF}"/>
              </a:ext>
            </a:extLst>
          </p:cNvPr>
          <p:cNvGrpSpPr/>
          <p:nvPr/>
        </p:nvGrpSpPr>
        <p:grpSpPr>
          <a:xfrm>
            <a:off x="1848162" y="1713319"/>
            <a:ext cx="2496457" cy="702600"/>
            <a:chOff x="1848162" y="1713319"/>
            <a:chExt cx="2496457" cy="702600"/>
          </a:xfrm>
        </p:grpSpPr>
        <p:cxnSp>
          <p:nvCxnSpPr>
            <p:cNvPr id="14" name="Straight Arrow Connector 13">
              <a:extLst>
                <a:ext uri="{FF2B5EF4-FFF2-40B4-BE49-F238E27FC236}">
                  <a16:creationId xmlns:a16="http://schemas.microsoft.com/office/drawing/2014/main" id="{4A116C0A-312F-02A7-4327-5EFDE6EDBCE9}"/>
                </a:ext>
              </a:extLst>
            </p:cNvPr>
            <p:cNvCxnSpPr>
              <a:cxnSpLocks/>
              <a:stCxn id="4" idx="4"/>
              <a:endCxn id="5" idx="0"/>
            </p:cNvCxnSpPr>
            <p:nvPr/>
          </p:nvCxnSpPr>
          <p:spPr>
            <a:xfrm flipH="1">
              <a:off x="1848162" y="1713319"/>
              <a:ext cx="2496457" cy="7026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A6DCB2E2-D0C9-4927-311C-C1DDEF1653F6}"/>
                </a:ext>
              </a:extLst>
            </p:cNvPr>
            <p:cNvSpPr txBox="1"/>
            <p:nvPr/>
          </p:nvSpPr>
          <p:spPr>
            <a:xfrm>
              <a:off x="2304248" y="1836019"/>
              <a:ext cx="870751" cy="307777"/>
            </a:xfrm>
            <a:prstGeom prst="rect">
              <a:avLst/>
            </a:prstGeom>
            <a:noFill/>
          </p:spPr>
          <p:txBody>
            <a:bodyPr wrap="none" rtlCol="0">
              <a:spAutoFit/>
            </a:bodyPr>
            <a:lstStyle/>
            <a:p>
              <a:r>
                <a:rPr lang="en-GB" dirty="0"/>
                <a:t>Stronger</a:t>
              </a:r>
            </a:p>
          </p:txBody>
        </p:sp>
      </p:grpSp>
      <p:grpSp>
        <p:nvGrpSpPr>
          <p:cNvPr id="9" name="Group 8">
            <a:extLst>
              <a:ext uri="{FF2B5EF4-FFF2-40B4-BE49-F238E27FC236}">
                <a16:creationId xmlns:a16="http://schemas.microsoft.com/office/drawing/2014/main" id="{306EC0B7-E8C8-2E76-24FD-11D26D4327AE}"/>
              </a:ext>
            </a:extLst>
          </p:cNvPr>
          <p:cNvGrpSpPr/>
          <p:nvPr/>
        </p:nvGrpSpPr>
        <p:grpSpPr>
          <a:xfrm>
            <a:off x="1848162" y="3118518"/>
            <a:ext cx="2496457" cy="1053899"/>
            <a:chOff x="1848162" y="3118518"/>
            <a:chExt cx="2496457" cy="1053899"/>
          </a:xfrm>
        </p:grpSpPr>
        <p:cxnSp>
          <p:nvCxnSpPr>
            <p:cNvPr id="20" name="Straight Arrow Connector 19">
              <a:extLst>
                <a:ext uri="{FF2B5EF4-FFF2-40B4-BE49-F238E27FC236}">
                  <a16:creationId xmlns:a16="http://schemas.microsoft.com/office/drawing/2014/main" id="{A9303E9D-B047-2368-A1F9-0AB17D902BFD}"/>
                </a:ext>
              </a:extLst>
            </p:cNvPr>
            <p:cNvCxnSpPr>
              <a:cxnSpLocks/>
              <a:stCxn id="5" idx="4"/>
              <a:endCxn id="7" idx="0"/>
            </p:cNvCxnSpPr>
            <p:nvPr/>
          </p:nvCxnSpPr>
          <p:spPr>
            <a:xfrm>
              <a:off x="1848162" y="3118518"/>
              <a:ext cx="2496457" cy="105389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69D370D-96E5-9B9C-55D0-D95088BE5D44}"/>
                </a:ext>
              </a:extLst>
            </p:cNvPr>
            <p:cNvSpPr txBox="1"/>
            <p:nvPr/>
          </p:nvSpPr>
          <p:spPr>
            <a:xfrm>
              <a:off x="2225639" y="3548995"/>
              <a:ext cx="870751" cy="307777"/>
            </a:xfrm>
            <a:prstGeom prst="rect">
              <a:avLst/>
            </a:prstGeom>
            <a:noFill/>
          </p:spPr>
          <p:txBody>
            <a:bodyPr wrap="none" rtlCol="0">
              <a:spAutoFit/>
            </a:bodyPr>
            <a:lstStyle/>
            <a:p>
              <a:r>
                <a:rPr lang="en-GB" dirty="0"/>
                <a:t>Stronger</a:t>
              </a:r>
            </a:p>
          </p:txBody>
        </p:sp>
      </p:grpSp>
      <p:grpSp>
        <p:nvGrpSpPr>
          <p:cNvPr id="10" name="Group 9">
            <a:extLst>
              <a:ext uri="{FF2B5EF4-FFF2-40B4-BE49-F238E27FC236}">
                <a16:creationId xmlns:a16="http://schemas.microsoft.com/office/drawing/2014/main" id="{B75CDD93-87DE-EE86-4579-C99C36679FFB}"/>
              </a:ext>
            </a:extLst>
          </p:cNvPr>
          <p:cNvGrpSpPr/>
          <p:nvPr/>
        </p:nvGrpSpPr>
        <p:grpSpPr>
          <a:xfrm>
            <a:off x="4344619" y="3118518"/>
            <a:ext cx="2951221" cy="1053899"/>
            <a:chOff x="4344619" y="3118518"/>
            <a:chExt cx="2951221" cy="1053899"/>
          </a:xfrm>
        </p:grpSpPr>
        <p:cxnSp>
          <p:nvCxnSpPr>
            <p:cNvPr id="23" name="Straight Arrow Connector 22">
              <a:extLst>
                <a:ext uri="{FF2B5EF4-FFF2-40B4-BE49-F238E27FC236}">
                  <a16:creationId xmlns:a16="http://schemas.microsoft.com/office/drawing/2014/main" id="{03A9CAC6-2750-BC8C-E64A-04448D76E0A6}"/>
                </a:ext>
              </a:extLst>
            </p:cNvPr>
            <p:cNvCxnSpPr>
              <a:cxnSpLocks/>
              <a:stCxn id="6" idx="4"/>
              <a:endCxn id="7" idx="0"/>
            </p:cNvCxnSpPr>
            <p:nvPr/>
          </p:nvCxnSpPr>
          <p:spPr>
            <a:xfrm flipH="1">
              <a:off x="4344619" y="3118518"/>
              <a:ext cx="2951221" cy="105389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3A1191EE-D89D-E344-D3C6-B3F782354AC4}"/>
                </a:ext>
              </a:extLst>
            </p:cNvPr>
            <p:cNvSpPr txBox="1"/>
            <p:nvPr/>
          </p:nvSpPr>
          <p:spPr>
            <a:xfrm>
              <a:off x="5970325" y="3548995"/>
              <a:ext cx="870751" cy="307777"/>
            </a:xfrm>
            <a:prstGeom prst="rect">
              <a:avLst/>
            </a:prstGeom>
            <a:noFill/>
          </p:spPr>
          <p:txBody>
            <a:bodyPr wrap="none" rtlCol="0">
              <a:spAutoFit/>
            </a:bodyPr>
            <a:lstStyle/>
            <a:p>
              <a:r>
                <a:rPr lang="en-GB" dirty="0"/>
                <a:t>Stronger</a:t>
              </a:r>
            </a:p>
          </p:txBody>
        </p:sp>
      </p:grpSp>
      <p:grpSp>
        <p:nvGrpSpPr>
          <p:cNvPr id="3" name="Group 2">
            <a:extLst>
              <a:ext uri="{FF2B5EF4-FFF2-40B4-BE49-F238E27FC236}">
                <a16:creationId xmlns:a16="http://schemas.microsoft.com/office/drawing/2014/main" id="{776610D3-36AF-2496-46CF-3463734F31CC}"/>
              </a:ext>
            </a:extLst>
          </p:cNvPr>
          <p:cNvGrpSpPr/>
          <p:nvPr/>
        </p:nvGrpSpPr>
        <p:grpSpPr>
          <a:xfrm>
            <a:off x="4344619" y="1713319"/>
            <a:ext cx="2951221" cy="702600"/>
            <a:chOff x="4344619" y="1713319"/>
            <a:chExt cx="2951221" cy="702600"/>
          </a:xfrm>
        </p:grpSpPr>
        <p:cxnSp>
          <p:nvCxnSpPr>
            <p:cNvPr id="17" name="Straight Arrow Connector 16">
              <a:extLst>
                <a:ext uri="{FF2B5EF4-FFF2-40B4-BE49-F238E27FC236}">
                  <a16:creationId xmlns:a16="http://schemas.microsoft.com/office/drawing/2014/main" id="{05450B7B-22C6-95F1-E924-194E38C0D9DC}"/>
                </a:ext>
              </a:extLst>
            </p:cNvPr>
            <p:cNvCxnSpPr>
              <a:cxnSpLocks/>
              <a:stCxn id="4" idx="4"/>
              <a:endCxn id="6" idx="0"/>
            </p:cNvCxnSpPr>
            <p:nvPr/>
          </p:nvCxnSpPr>
          <p:spPr>
            <a:xfrm>
              <a:off x="4344619" y="1713319"/>
              <a:ext cx="2951221" cy="7026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E3D6AA56-5C77-88B0-8F99-E00FD7637036}"/>
                </a:ext>
              </a:extLst>
            </p:cNvPr>
            <p:cNvSpPr txBox="1"/>
            <p:nvPr/>
          </p:nvSpPr>
          <p:spPr>
            <a:xfrm>
              <a:off x="5970325" y="1840261"/>
              <a:ext cx="870751" cy="307777"/>
            </a:xfrm>
            <a:prstGeom prst="rect">
              <a:avLst/>
            </a:prstGeom>
            <a:noFill/>
          </p:spPr>
          <p:txBody>
            <a:bodyPr wrap="none" rtlCol="0">
              <a:spAutoFit/>
            </a:bodyPr>
            <a:lstStyle/>
            <a:p>
              <a:r>
                <a:rPr lang="en-GB" dirty="0"/>
                <a:t>Stronger</a:t>
              </a:r>
            </a:p>
          </p:txBody>
        </p:sp>
      </p:grpSp>
      <p:grpSp>
        <p:nvGrpSpPr>
          <p:cNvPr id="8" name="Group 7">
            <a:extLst>
              <a:ext uri="{FF2B5EF4-FFF2-40B4-BE49-F238E27FC236}">
                <a16:creationId xmlns:a16="http://schemas.microsoft.com/office/drawing/2014/main" id="{AF55455A-733E-3683-DA01-0B29DC03DACB}"/>
              </a:ext>
            </a:extLst>
          </p:cNvPr>
          <p:cNvGrpSpPr/>
          <p:nvPr/>
        </p:nvGrpSpPr>
        <p:grpSpPr>
          <a:xfrm>
            <a:off x="3316652" y="2437679"/>
            <a:ext cx="2510698" cy="329540"/>
            <a:chOff x="3316652" y="2437679"/>
            <a:chExt cx="2510698" cy="329540"/>
          </a:xfrm>
        </p:grpSpPr>
        <p:cxnSp>
          <p:nvCxnSpPr>
            <p:cNvPr id="30" name="Straight Arrow Connector 29">
              <a:extLst>
                <a:ext uri="{FF2B5EF4-FFF2-40B4-BE49-F238E27FC236}">
                  <a16:creationId xmlns:a16="http://schemas.microsoft.com/office/drawing/2014/main" id="{46F97EE8-0453-DAB9-6F2A-D90682377495}"/>
                </a:ext>
              </a:extLst>
            </p:cNvPr>
            <p:cNvCxnSpPr>
              <a:cxnSpLocks/>
              <a:stCxn id="6" idx="2"/>
              <a:endCxn id="5" idx="6"/>
            </p:cNvCxnSpPr>
            <p:nvPr/>
          </p:nvCxnSpPr>
          <p:spPr>
            <a:xfrm flipH="1">
              <a:off x="3316652" y="2767219"/>
              <a:ext cx="2510698"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FC564A86-67A4-7263-CFB1-09229B74D534}"/>
                </a:ext>
              </a:extLst>
            </p:cNvPr>
            <p:cNvSpPr txBox="1"/>
            <p:nvPr/>
          </p:nvSpPr>
          <p:spPr>
            <a:xfrm>
              <a:off x="3937852" y="2437679"/>
              <a:ext cx="1268296" cy="307777"/>
            </a:xfrm>
            <a:prstGeom prst="rect">
              <a:avLst/>
            </a:prstGeom>
            <a:noFill/>
          </p:spPr>
          <p:txBody>
            <a:bodyPr wrap="none" rtlCol="0">
              <a:spAutoFit/>
            </a:bodyPr>
            <a:lstStyle/>
            <a:p>
              <a:r>
                <a:rPr lang="en-GB" dirty="0"/>
                <a:t>Incomparable</a:t>
              </a:r>
            </a:p>
          </p:txBody>
        </p:sp>
      </p:grpSp>
    </p:spTree>
    <p:extLst>
      <p:ext uri="{BB962C8B-B14F-4D97-AF65-F5344CB8AC3E}">
        <p14:creationId xmlns:p14="http://schemas.microsoft.com/office/powerpoint/2010/main" val="27102941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theme/theme1.xml><?xml version="1.0" encoding="utf-8"?>
<a:theme xmlns:a="http://schemas.openxmlformats.org/drawingml/2006/main" name="Cordelia template">
  <a:themeElements>
    <a:clrScheme name="Custom 347">
      <a:dk1>
        <a:srgbClr val="263238"/>
      </a:dk1>
      <a:lt1>
        <a:srgbClr val="FFFFFF"/>
      </a:lt1>
      <a:dk2>
        <a:srgbClr val="607D8B"/>
      </a:dk2>
      <a:lt2>
        <a:srgbClr val="ECEFF1"/>
      </a:lt2>
      <a:accent1>
        <a:srgbClr val="0091EA"/>
      </a:accent1>
      <a:accent2>
        <a:srgbClr val="0053A3"/>
      </a:accent2>
      <a:accent3>
        <a:srgbClr val="607D8B"/>
      </a:accent3>
      <a:accent4>
        <a:srgbClr val="CFD8DC"/>
      </a:accent4>
      <a:accent5>
        <a:srgbClr val="ECEFF1"/>
      </a:accent5>
      <a:accent6>
        <a:srgbClr val="ACDBF8"/>
      </a:accent6>
      <a:hlink>
        <a:srgbClr val="0091EA"/>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D1BCB829A40654D9AFC0F255AAABEF4" ma:contentTypeVersion="9" ma:contentTypeDescription="Create a new document." ma:contentTypeScope="" ma:versionID="1313ec67140ccb7e963189cff5ee6fc7">
  <xsd:schema xmlns:xsd="http://www.w3.org/2001/XMLSchema" xmlns:xs="http://www.w3.org/2001/XMLSchema" xmlns:p="http://schemas.microsoft.com/office/2006/metadata/properties" xmlns:ns3="6ef78c34-6655-4509-800f-b259780c6006" xmlns:ns4="c1f60b8a-35cb-4883-97e5-c83d22c0e6d2" targetNamespace="http://schemas.microsoft.com/office/2006/metadata/properties" ma:root="true" ma:fieldsID="130130686ebf57bfeafa561aa270ab7e" ns3:_="" ns4:_="">
    <xsd:import namespace="6ef78c34-6655-4509-800f-b259780c6006"/>
    <xsd:import namespace="c1f60b8a-35cb-4883-97e5-c83d22c0e6d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_activity"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f78c34-6655-4509-800f-b259780c600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f60b8a-35cb-4883-97e5-c83d22c0e6d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_activity" ma:index="15" nillable="true" ma:displayName="_activity" ma:hidden="true" ma:internalName="_activity">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c1f60b8a-35cb-4883-97e5-c83d22c0e6d2" xsi:nil="true"/>
  </documentManagement>
</p:properties>
</file>

<file path=customXml/itemProps1.xml><?xml version="1.0" encoding="utf-8"?>
<ds:datastoreItem xmlns:ds="http://schemas.openxmlformats.org/officeDocument/2006/customXml" ds:itemID="{84776FB3-46F1-40D5-9DF1-3F29F843610C}">
  <ds:schemaRefs>
    <ds:schemaRef ds:uri="http://schemas.microsoft.com/sharepoint/v3/contenttype/forms"/>
  </ds:schemaRefs>
</ds:datastoreItem>
</file>

<file path=customXml/itemProps2.xml><?xml version="1.0" encoding="utf-8"?>
<ds:datastoreItem xmlns:ds="http://schemas.openxmlformats.org/officeDocument/2006/customXml" ds:itemID="{E3251580-37BD-4ED8-AA54-EC55737544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f78c34-6655-4509-800f-b259780c6006"/>
    <ds:schemaRef ds:uri="c1f60b8a-35cb-4883-97e5-c83d22c0e6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2159429-7E17-402C-B388-99A0694D9AC3}">
  <ds:schemaRefs>
    <ds:schemaRef ds:uri="http://purl.org/dc/elements/1.1/"/>
    <ds:schemaRef ds:uri="http://www.w3.org/XML/1998/namespace"/>
    <ds:schemaRef ds:uri="c1f60b8a-35cb-4883-97e5-c83d22c0e6d2"/>
    <ds:schemaRef ds:uri="http://purl.org/dc/dcmitype/"/>
    <ds:schemaRef ds:uri="http://schemas.openxmlformats.org/package/2006/metadata/core-properties"/>
    <ds:schemaRef ds:uri="http://schemas.microsoft.com/office/2006/documentManagement/types"/>
    <ds:schemaRef ds:uri="http://schemas.microsoft.com/office/2006/metadata/properties"/>
    <ds:schemaRef ds:uri="http://schemas.microsoft.com/office/infopath/2007/PartnerControls"/>
    <ds:schemaRef ds:uri="6ef78c34-6655-4509-800f-b259780c6006"/>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10391</TotalTime>
  <Words>2331</Words>
  <Application>Microsoft Office PowerPoint</Application>
  <PresentationFormat>On-screen Show (16:9)</PresentationFormat>
  <Paragraphs>305</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Arial</vt:lpstr>
      <vt:lpstr>Roboto Slab</vt:lpstr>
      <vt:lpstr>Source Sans Pro</vt:lpstr>
      <vt:lpstr>Cordelia template</vt:lpstr>
      <vt:lpstr>Broadcast-optimal Secure Multi-party Computation in the plain model  Michele Ciampi,  Ivan Damgård, Divya Ravi, Luisa Siniscalchi,  Yu Xia, and Sophia Yakoubov</vt:lpstr>
      <vt:lpstr>Secure Multi-party Computation (MPC)</vt:lpstr>
      <vt:lpstr>Settings</vt:lpstr>
      <vt:lpstr>Round complexity</vt:lpstr>
      <vt:lpstr>Motivation</vt:lpstr>
      <vt:lpstr>Achievable security guarantee</vt:lpstr>
      <vt:lpstr>Different types of aborts</vt:lpstr>
      <vt:lpstr>Existing results</vt:lpstr>
      <vt:lpstr>Results</vt:lpstr>
      <vt:lpstr>SIA impossibility proof of BC2-P2P2</vt:lpstr>
      <vt:lpstr>SIA impossibility proof sketch</vt:lpstr>
      <vt:lpstr>Step 1: Scenario 1</vt:lpstr>
      <vt:lpstr>Step 1: Scenario 2</vt:lpstr>
      <vt:lpstr>SIA impossibility proof sketch</vt:lpstr>
      <vt:lpstr>New protocol ΠNew with only SA security</vt:lpstr>
      <vt:lpstr>New protocol ΠNew with only SA security</vt:lpstr>
      <vt:lpstr>SIA impossibility proof sketch</vt:lpstr>
      <vt:lpstr>Step 3 proof sketch</vt:lpstr>
      <vt:lpstr>Rewind 2nd round</vt:lpstr>
      <vt:lpstr>Rewind 1st round</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Broadcast-Optimal Four-Round MPC in the Plain Model  Michele Ciampi,  Ivan Damgård, Divya Ravi, Luisa Siniscalchi,  Yu Xia, and Sophia Yakoubov</dc:title>
  <cp:lastModifiedBy>Yu Xia</cp:lastModifiedBy>
  <cp:revision>96</cp:revision>
  <dcterms:modified xsi:type="dcterms:W3CDTF">2023-11-29T15:57:44Z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0x0101004D1BCB829A40654D9AFC0F255AAABEF4</vt:lpwstr>
  </property>
</Properties>
</file>