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6" r:id="rId3"/>
    <p:sldId id="299" r:id="rId4"/>
    <p:sldId id="281" r:id="rId5"/>
    <p:sldId id="291" r:id="rId6"/>
    <p:sldId id="283" r:id="rId7"/>
    <p:sldId id="293" r:id="rId8"/>
    <p:sldId id="292" r:id="rId9"/>
    <p:sldId id="288" r:id="rId10"/>
    <p:sldId id="294" r:id="rId11"/>
    <p:sldId id="298" r:id="rId12"/>
    <p:sldId id="295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lotte HOFFMANN" initials="CH" lastIdx="0" clrIdx="0">
    <p:extLst>
      <p:ext uri="{19B8F6BF-5375-455C-9EA6-DF929625EA0E}">
        <p15:presenceInfo xmlns:p15="http://schemas.microsoft.com/office/powerpoint/2012/main" userId="Charlotte HOFFMAN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1E0C"/>
    <a:srgbClr val="DE404F"/>
    <a:srgbClr val="F0A6AD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 varScale="1">
        <p:scale>
          <a:sx n="66" d="100"/>
          <a:sy n="66" d="100"/>
        </p:scale>
        <p:origin x="36" y="10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1824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071FE-6E2D-472B-A663-5AF6262D4CF8}" type="datetimeFigureOut">
              <a:rPr lang="en-US" smtClean="0"/>
              <a:t>11/30/2023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B2BE2-CD14-4A0D-98F3-43A8815D36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840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46380-D7A1-4BD2-B715-BDC7A51D134E}" type="datetimeFigureOut">
              <a:rPr lang="en-US" smtClean="0"/>
              <a:t>11/30/2023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B91A3-8A2B-4FCF-8F61-AF860FFEAC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530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2E227-913D-45D7-938E-DBEAFA4BAA13}" type="datetime1">
              <a:rPr lang="en-US" smtClean="0"/>
              <a:t>11/30/2023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862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151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3360"/>
            <a:ext cx="10515600" cy="46936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FF59-BBEA-4982-B2DB-8001551CDA1C}" type="datetime1">
              <a:rPr lang="en-US" smtClean="0"/>
              <a:t>11/30/2023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64191" y="6256597"/>
            <a:ext cx="482598" cy="365125"/>
          </a:xfrm>
        </p:spPr>
        <p:txBody>
          <a:bodyPr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fld id="{D68BEE67-C3D3-4A2C-B2AF-EECAFE8F26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971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67A75-13A8-4490-A1DF-E3BC85C7606D}" type="datetime1">
              <a:rPr lang="en-US" smtClean="0"/>
              <a:t>11/30/2023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BEE67-C3D3-4A2C-B2AF-EECAFE8F26E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Oval 9"/>
          <p:cNvSpPr/>
          <p:nvPr userDrawn="1"/>
        </p:nvSpPr>
        <p:spPr>
          <a:xfrm>
            <a:off x="11196320" y="6206480"/>
            <a:ext cx="822960" cy="82296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617960"/>
            <a:ext cx="12192000" cy="24004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2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10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0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18" Type="http://schemas.openxmlformats.org/officeDocument/2006/relationships/image" Target="../media/image36.png"/><Relationship Id="rId3" Type="http://schemas.openxmlformats.org/officeDocument/2006/relationships/image" Target="../media/image24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17" Type="http://schemas.openxmlformats.org/officeDocument/2006/relationships/image" Target="../media/image35.png"/><Relationship Id="rId2" Type="http://schemas.openxmlformats.org/officeDocument/2006/relationships/image" Target="../media/image23.png"/><Relationship Id="rId16" Type="http://schemas.openxmlformats.org/officeDocument/2006/relationships/image" Target="../media/image2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170.png"/><Relationship Id="rId15" Type="http://schemas.openxmlformats.org/officeDocument/2006/relationships/image" Target="../media/image34.png"/><Relationship Id="rId10" Type="http://schemas.openxmlformats.org/officeDocument/2006/relationships/image" Target="../media/image30.png"/><Relationship Id="rId4" Type="http://schemas.openxmlformats.org/officeDocument/2006/relationships/image" Target="../media/image25.png"/><Relationship Id="rId9" Type="http://schemas.openxmlformats.org/officeDocument/2006/relationships/image" Target="../media/image29.png"/><Relationship Id="rId14" Type="http://schemas.openxmlformats.org/officeDocument/2006/relationships/image" Target="../media/image2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1564" y="1662545"/>
            <a:ext cx="9785928" cy="1671781"/>
          </a:xfrm>
        </p:spPr>
        <p:txBody>
          <a:bodyPr>
            <a:noAutofit/>
          </a:bodyPr>
          <a:lstStyle/>
          <a:p>
            <a:r>
              <a:rPr lang="en-US" sz="4000" dirty="0" smtClean="0"/>
              <a:t>Generic-Group </a:t>
            </a:r>
            <a:r>
              <a:rPr lang="en-US" sz="4000" dirty="0"/>
              <a:t>Lower Bounds via </a:t>
            </a:r>
            <a:r>
              <a:rPr lang="en-US" sz="4000" dirty="0" smtClean="0"/>
              <a:t>Reductions </a:t>
            </a:r>
            <a:r>
              <a:rPr lang="en-US" sz="4000" dirty="0"/>
              <a:t>Between Geometric-Search Problems</a:t>
            </a:r>
            <a:r>
              <a:rPr lang="en-US" sz="4000" dirty="0" smtClean="0"/>
              <a:t>: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With and Without Preprocessing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0527" y="4239491"/>
            <a:ext cx="10450947" cy="2105891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Benedikt</a:t>
            </a:r>
            <a:r>
              <a:rPr lang="en-US" sz="2800" dirty="0" smtClean="0"/>
              <a:t> </a:t>
            </a:r>
            <a:r>
              <a:rPr lang="en-US" sz="2800" dirty="0" err="1" smtClean="0"/>
              <a:t>Auerbach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accent2"/>
                </a:solidFill>
              </a:rPr>
              <a:t>Charlotte Hoffmann</a:t>
            </a:r>
            <a:r>
              <a:rPr lang="en-US" sz="2800" dirty="0" smtClean="0"/>
              <a:t>, Guillermo </a:t>
            </a:r>
            <a:r>
              <a:rPr lang="en-US" sz="2800" dirty="0" err="1" smtClean="0"/>
              <a:t>Pascual</a:t>
            </a:r>
            <a:r>
              <a:rPr lang="en-US" sz="2800" dirty="0" smtClean="0"/>
              <a:t>-Perez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953490" y="4978399"/>
            <a:ext cx="8285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Institute of Science and Technology Austria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40" y="5504688"/>
            <a:ext cx="1386181" cy="967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86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992910" y="2526134"/>
            <a:ext cx="10206181" cy="138769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via Geometric Search Problems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pPr/>
              <a:t>10</a:t>
            </a:fld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854201" y="4962390"/>
            <a:ext cx="509851" cy="420928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321096" y="5419924"/>
            <a:ext cx="27062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i</a:t>
            </a:r>
            <a:r>
              <a:rPr lang="en-US" sz="2000" dirty="0" smtClean="0">
                <a:solidFill>
                  <a:srgbClr val="002060"/>
                </a:solidFill>
              </a:rPr>
              <a:t>nformation theoretic lower bound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89408" y="2880375"/>
            <a:ext cx="2219955" cy="667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Problem B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01805" y="4430704"/>
            <a:ext cx="1448103" cy="667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Geo-A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69645" y="4430705"/>
            <a:ext cx="1448103" cy="667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Geo-B</a:t>
            </a:r>
            <a:endParaRPr lang="en-US" sz="2400" dirty="0">
              <a:solidFill>
                <a:srgbClr val="00206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266899" y="4666563"/>
            <a:ext cx="1658202" cy="1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8062229" y="3427021"/>
            <a:ext cx="13537" cy="88196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121509" y="2569596"/>
            <a:ext cx="2410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GGM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21509" y="3961999"/>
            <a:ext cx="24105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g</a:t>
            </a:r>
            <a:r>
              <a:rPr lang="en-US" sz="2400" b="1" dirty="0" smtClean="0">
                <a:solidFill>
                  <a:srgbClr val="002060"/>
                </a:solidFill>
              </a:rPr>
              <a:t>eometric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problems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898227" y="3379829"/>
            <a:ext cx="368318" cy="103370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146226" y="4479785"/>
            <a:ext cx="1924179" cy="37355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36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24035" y="2752436"/>
            <a:ext cx="11322754" cy="334661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Geo-A </a:t>
            </a:r>
            <a:r>
              <a:rPr lang="en-US" dirty="0" smtClean="0">
                <a:sym typeface="Wingdings" panose="05000000000000000000" pitchFamily="2" charset="2"/>
              </a:rPr>
              <a:t> Geo-B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u="sng" dirty="0" smtClean="0"/>
                  <a:t>Observation:</a:t>
                </a:r>
                <a:r>
                  <a:rPr lang="en-US" dirty="0" smtClean="0"/>
                  <a:t> Many AGM reductions have natural analogue for geometric problems.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Reductions between geometric versions of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 smtClean="0"/>
                  <a:t>DL </a:t>
                </a:r>
                <a:r>
                  <a:rPr lang="en-US" dirty="0" smtClean="0">
                    <a:sym typeface="Wingdings" panose="05000000000000000000" pitchFamily="2" charset="2"/>
                  </a:rPr>
                  <a:t> Uber	(similar </a:t>
                </a:r>
                <a:r>
                  <a:rPr lang="en-US" dirty="0" smtClean="0">
                    <a:sym typeface="Wingdings" panose="05000000000000000000" pitchFamily="2" charset="2"/>
                  </a:rPr>
                  <a:t>to AGM reduction of [BFL20])</a:t>
                </a:r>
                <a:endParaRPr lang="en-US" dirty="0" smtClean="0">
                  <a:sym typeface="Wingdings" panose="05000000000000000000" pitchFamily="2" charset="2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 smtClean="0"/>
                  <a:t>DL </a:t>
                </a:r>
                <a:r>
                  <a:rPr lang="en-US" dirty="0" smtClean="0">
                    <a:sym typeface="Wingdings" panose="05000000000000000000" pitchFamily="2" charset="2"/>
                  </a:rPr>
                  <a:t>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 smtClean="0"/>
                  <a:t>DHI</a:t>
                </a:r>
                <a:endParaRPr lang="en-US" dirty="0" smtClean="0">
                  <a:sym typeface="Wingdings" panose="05000000000000000000" pitchFamily="2" charset="2"/>
                </a:endParaRPr>
              </a:p>
              <a:p>
                <a:r>
                  <a:rPr lang="en-US" dirty="0" smtClean="0"/>
                  <a:t>(m, m)-MI-gap-DL </a:t>
                </a:r>
                <a:r>
                  <a:rPr lang="en-US" dirty="0" smtClean="0">
                    <a:sym typeface="Wingdings" panose="05000000000000000000" pitchFamily="2" charset="2"/>
                  </a:rPr>
                  <a:t></a:t>
                </a:r>
                <a:r>
                  <a:rPr lang="en-US" dirty="0" smtClean="0"/>
                  <a:t> (m, n)-MI-gap-CDH	(similar to [AGK20])</a:t>
                </a:r>
              </a:p>
              <a:p>
                <a:r>
                  <a:rPr lang="en-US" dirty="0" smtClean="0">
                    <a:sym typeface="Wingdings" panose="05000000000000000000" pitchFamily="2" charset="2"/>
                  </a:rPr>
                  <a:t>2DL </a:t>
                </a:r>
                <a:r>
                  <a:rPr lang="en-US" dirty="0" smtClean="0">
                    <a:sym typeface="Wingdings" panose="05000000000000000000" pitchFamily="2" charset="2"/>
                  </a:rPr>
                  <a:t> BLS </a:t>
                </a:r>
                <a:r>
                  <a:rPr lang="en-US" dirty="0" smtClean="0">
                    <a:sym typeface="Wingdings" panose="05000000000000000000" pitchFamily="2" charset="2"/>
                  </a:rPr>
                  <a:t>signatures	(similar to [FKL18])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06639" y="2752437"/>
            <a:ext cx="3778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smtClean="0">
                <a:solidFill>
                  <a:srgbClr val="002060"/>
                </a:solidFill>
              </a:rPr>
              <a:t>In Paper</a:t>
            </a:r>
            <a:endParaRPr lang="en-US" sz="3200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71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uiExpand="1" build="p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992910" y="2526134"/>
            <a:ext cx="10206181" cy="138769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via Geometric Search Problems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pPr/>
              <a:t>12</a:t>
            </a:fld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854201" y="4962390"/>
            <a:ext cx="509851" cy="420928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321096" y="5419924"/>
            <a:ext cx="27062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</a:rPr>
              <a:t>i</a:t>
            </a:r>
            <a:r>
              <a:rPr lang="en-US" sz="2000" dirty="0" smtClean="0">
                <a:solidFill>
                  <a:srgbClr val="002060"/>
                </a:solidFill>
              </a:rPr>
              <a:t>nformation theoretic lower bound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89408" y="2880375"/>
            <a:ext cx="2219955" cy="667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Problem B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01805" y="4430704"/>
            <a:ext cx="1448103" cy="667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Geo-A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69645" y="4430705"/>
            <a:ext cx="1448103" cy="667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Geo-B</a:t>
            </a:r>
            <a:endParaRPr lang="en-US" sz="2400" dirty="0">
              <a:solidFill>
                <a:srgbClr val="00206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266899" y="4666563"/>
            <a:ext cx="1658202" cy="1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8062229" y="3427021"/>
            <a:ext cx="13537" cy="88196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121509" y="2569596"/>
            <a:ext cx="2410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GGM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21509" y="3961999"/>
            <a:ext cx="24105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g</a:t>
            </a:r>
            <a:r>
              <a:rPr lang="en-US" sz="2400" b="1" dirty="0" smtClean="0">
                <a:solidFill>
                  <a:srgbClr val="002060"/>
                </a:solidFill>
              </a:rPr>
              <a:t>eometric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problems</a:t>
            </a:r>
            <a:endParaRPr lang="en-US" sz="2400" b="1" dirty="0">
              <a:solidFill>
                <a:srgbClr val="002060"/>
              </a:solidFill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7314869" y="4432405"/>
            <a:ext cx="1521793" cy="496001"/>
            <a:chOff x="7534430" y="5043165"/>
            <a:chExt cx="1521793" cy="496001"/>
          </a:xfrm>
        </p:grpSpPr>
        <p:sp>
          <p:nvSpPr>
            <p:cNvPr id="44" name="Rounded Rectangle 43"/>
            <p:cNvSpPr/>
            <p:nvPr/>
          </p:nvSpPr>
          <p:spPr>
            <a:xfrm>
              <a:off x="7534430" y="5043165"/>
              <a:ext cx="1521793" cy="496001"/>
            </a:xfrm>
            <a:prstGeom prst="round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587745" y="5060333"/>
              <a:ext cx="14151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002060"/>
                  </a:solidFill>
                </a:rPr>
                <a:t>Geo-CDH</a:t>
              </a:r>
              <a:endParaRPr lang="en-US" sz="24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333411" y="4429783"/>
            <a:ext cx="1521793" cy="496001"/>
            <a:chOff x="9727009" y="1876225"/>
            <a:chExt cx="1521793" cy="496001"/>
          </a:xfrm>
        </p:grpSpPr>
        <p:sp>
          <p:nvSpPr>
            <p:cNvPr id="46" name="Rounded Rectangle 45"/>
            <p:cNvSpPr/>
            <p:nvPr/>
          </p:nvSpPr>
          <p:spPr>
            <a:xfrm>
              <a:off x="9727009" y="1876225"/>
              <a:ext cx="1521793" cy="496001"/>
            </a:xfrm>
            <a:prstGeom prst="round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9780324" y="1893393"/>
              <a:ext cx="14151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002060"/>
                  </a:solidFill>
                </a:rPr>
                <a:t>Geo-DL</a:t>
              </a:r>
              <a:endParaRPr lang="en-US" sz="24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7314868" y="2848604"/>
            <a:ext cx="1521793" cy="496001"/>
            <a:chOff x="9280103" y="946037"/>
            <a:chExt cx="1521793" cy="496001"/>
          </a:xfrm>
        </p:grpSpPr>
        <p:sp>
          <p:nvSpPr>
            <p:cNvPr id="47" name="Rounded Rectangle 46"/>
            <p:cNvSpPr/>
            <p:nvPr/>
          </p:nvSpPr>
          <p:spPr>
            <a:xfrm>
              <a:off x="9280103" y="946037"/>
              <a:ext cx="1521793" cy="496001"/>
            </a:xfrm>
            <a:prstGeom prst="round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9333418" y="963205"/>
              <a:ext cx="14151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002060"/>
                  </a:solidFill>
                </a:rPr>
                <a:t>CDH</a:t>
              </a:r>
              <a:endParaRPr lang="en-US" sz="2400" dirty="0">
                <a:solidFill>
                  <a:srgbClr val="002060"/>
                </a:solidFill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5146226" y="4479785"/>
            <a:ext cx="1924179" cy="37355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5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3360"/>
            <a:ext cx="10515600" cy="4543643"/>
          </a:xfrm>
        </p:spPr>
        <p:txBody>
          <a:bodyPr>
            <a:normAutofit/>
          </a:bodyPr>
          <a:lstStyle/>
          <a:p>
            <a:r>
              <a:rPr lang="en-US" dirty="0" smtClean="0"/>
              <a:t>We present new technique </a:t>
            </a:r>
            <a:r>
              <a:rPr lang="en-US" dirty="0"/>
              <a:t>to </a:t>
            </a:r>
            <a:r>
              <a:rPr lang="en-US" dirty="0" smtClean="0"/>
              <a:t>transfer (preprocessing) lower </a:t>
            </a:r>
            <a:r>
              <a:rPr lang="en-US" dirty="0"/>
              <a:t>bounds in the </a:t>
            </a:r>
            <a:r>
              <a:rPr lang="en-US" dirty="0" smtClean="0"/>
              <a:t>GGM.</a:t>
            </a:r>
          </a:p>
          <a:p>
            <a:r>
              <a:rPr lang="en-US" dirty="0" smtClean="0"/>
              <a:t>We give new preprocessing lower bounds for several problems.</a:t>
            </a:r>
            <a:endParaRPr lang="en-US" u="sng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u="sng" dirty="0" smtClean="0"/>
              <a:t>Open problems:</a:t>
            </a:r>
            <a:endParaRPr lang="en-US" u="sng" dirty="0"/>
          </a:p>
          <a:p>
            <a:pPr marL="342900" indent="-342900"/>
            <a:r>
              <a:rPr lang="en-US" dirty="0" smtClean="0"/>
              <a:t>Adapt technique for decisional problems.</a:t>
            </a:r>
            <a:endParaRPr lang="en-US" dirty="0"/>
          </a:p>
          <a:p>
            <a:pPr marL="342900" indent="-342900"/>
            <a:r>
              <a:rPr lang="en-US" dirty="0" smtClean="0"/>
              <a:t>Extend BF-GGM [CDG18] to </a:t>
            </a:r>
            <a:r>
              <a:rPr lang="en-US" dirty="0"/>
              <a:t>decisional </a:t>
            </a:r>
            <a:r>
              <a:rPr lang="en-US" dirty="0" smtClean="0"/>
              <a:t>oracles and </a:t>
            </a:r>
            <a:r>
              <a:rPr lang="en-US" dirty="0"/>
              <a:t>bilinear </a:t>
            </a:r>
            <a:r>
              <a:rPr lang="en-US" dirty="0" smtClean="0"/>
              <a:t>groups.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19941" y="5150026"/>
            <a:ext cx="4047914" cy="1878928"/>
            <a:chOff x="8919941" y="5150026"/>
            <a:chExt cx="4047914" cy="187892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02370" y="5150026"/>
              <a:ext cx="1323642" cy="1281333"/>
            </a:xfrm>
            <a:prstGeom prst="rect">
              <a:avLst/>
            </a:prstGeom>
          </p:spPr>
        </p:pic>
        <p:sp>
          <p:nvSpPr>
            <p:cNvPr id="5" name="Rounded Rectangle 4"/>
            <p:cNvSpPr/>
            <p:nvPr/>
          </p:nvSpPr>
          <p:spPr>
            <a:xfrm>
              <a:off x="8919941" y="5897870"/>
              <a:ext cx="4047914" cy="1131084"/>
            </a:xfrm>
            <a:prstGeom prst="round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171709" y="6027003"/>
              <a:ext cx="3020291" cy="830997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 smtClean="0">
                  <a:solidFill>
                    <a:srgbClr val="002060"/>
                  </a:solidFill>
                </a:rPr>
                <a:t>Questions?</a:t>
              </a:r>
              <a:endParaRPr lang="en-US" sz="4800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508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Hardness of Assumptions in Groups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367" y="2796852"/>
            <a:ext cx="1598543" cy="1547447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887855" y="1430814"/>
                <a:ext cx="982641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𝔾</m:t>
                      </m:r>
                    </m:oMath>
                  </m:oMathPara>
                </a14:m>
                <a:endParaRPr lang="en-US" sz="8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7855" y="1430814"/>
                <a:ext cx="982641" cy="12311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 rot="10800000" flipV="1">
            <a:off x="4904509" y="2059709"/>
            <a:ext cx="2576946" cy="96981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412846" y="1461831"/>
                <a:ext cx="49321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2846" y="1461831"/>
                <a:ext cx="493212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>
            <a:off x="3619826" y="1967487"/>
            <a:ext cx="18565" cy="767911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640887" y="4446495"/>
            <a:ext cx="18565" cy="767911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517746" y="5347793"/>
                <a:ext cx="28341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7746" y="5347793"/>
                <a:ext cx="283411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052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Generic Group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367" y="2796852"/>
            <a:ext cx="1598543" cy="1547447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887855" y="1430814"/>
                <a:ext cx="982641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𝔾</m:t>
                      </m:r>
                    </m:oMath>
                  </m:oMathPara>
                </a14:m>
                <a:endParaRPr lang="en-US" sz="8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7855" y="1430814"/>
                <a:ext cx="982641" cy="12311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892455" y="4547574"/>
                <a:ext cx="944681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𝒪</m:t>
                      </m:r>
                    </m:oMath>
                  </m:oMathPara>
                </a14:m>
                <a:endParaRPr lang="en-US" sz="6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2455" y="4547574"/>
                <a:ext cx="944681" cy="12311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 rot="10800000" flipV="1">
            <a:off x="4904509" y="2059709"/>
            <a:ext cx="2576946" cy="96981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861743">
            <a:off x="5792848" y="1752758"/>
            <a:ext cx="12066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BD1E0C"/>
                </a:solidFill>
              </a:rPr>
              <a:t>x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775200" y="3849178"/>
            <a:ext cx="2706255" cy="86821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4673600" y="4267200"/>
            <a:ext cx="2733964" cy="89592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8379175" y="2661920"/>
            <a:ext cx="1" cy="169179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Shoup’s</a:t>
            </a:r>
            <a:r>
              <a:rPr lang="en-US" dirty="0" smtClean="0"/>
              <a:t> Generic Group Model [Sho97]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367" y="2796852"/>
            <a:ext cx="1598543" cy="1547447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887855" y="1430814"/>
                <a:ext cx="982641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𝔾</m:t>
                      </m:r>
                    </m:oMath>
                  </m:oMathPara>
                </a14:m>
                <a:endParaRPr lang="en-US" sz="8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7855" y="1430814"/>
                <a:ext cx="982641" cy="12311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892455" y="4547574"/>
                <a:ext cx="1349151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8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8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𝒪</m:t>
                          </m:r>
                        </m:e>
                        <m:sub>
                          <m:r>
                            <a:rPr lang="en-US" sz="8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en-US" sz="6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2455" y="4547574"/>
                <a:ext cx="1349151" cy="12311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 rot="10800000" flipV="1">
            <a:off x="4904509" y="2059709"/>
            <a:ext cx="2576946" cy="96981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861743">
            <a:off x="5792848" y="1752758"/>
            <a:ext cx="12066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C00000"/>
                </a:solidFill>
              </a:rPr>
              <a:t>x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775200" y="3849178"/>
            <a:ext cx="2706255" cy="86821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4673600" y="4267200"/>
            <a:ext cx="2733964" cy="89592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8379175" y="2661920"/>
            <a:ext cx="1" cy="169179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265668" y="719296"/>
                <a:ext cx="2098523" cy="4462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𝔾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8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5668" y="719296"/>
                <a:ext cx="2098523" cy="44621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H="1">
            <a:off x="3622638" y="1967345"/>
            <a:ext cx="7253" cy="69457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860264" y="1380167"/>
                <a:ext cx="15616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0264" y="1380167"/>
                <a:ext cx="1561646" cy="461665"/>
              </a:xfrm>
              <a:prstGeom prst="rect">
                <a:avLst/>
              </a:prstGeom>
              <a:blipFill>
                <a:blip r:embed="rId6"/>
                <a:stretch>
                  <a:fillRect r="-781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 rot="1069796">
                <a:off x="5597330" y="3877853"/>
                <a:ext cx="138672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69796">
                <a:off x="5597330" y="3877853"/>
                <a:ext cx="1386726" cy="369332"/>
              </a:xfrm>
              <a:prstGeom prst="rect">
                <a:avLst/>
              </a:prstGeom>
              <a:blipFill>
                <a:blip r:embed="rId7"/>
                <a:stretch>
                  <a:fillRect l="-4661" r="-6780" b="-186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 rot="991778">
                <a:off x="5347854" y="4705385"/>
                <a:ext cx="121373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991778">
                <a:off x="5347854" y="4705385"/>
                <a:ext cx="1213730" cy="369332"/>
              </a:xfrm>
              <a:prstGeom prst="rect">
                <a:avLst/>
              </a:prstGeom>
              <a:blipFill>
                <a:blip r:embed="rId8"/>
                <a:stretch>
                  <a:fillRect l="-5263" r="-7656" b="-20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719198" y="5963064"/>
            <a:ext cx="8753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Maurer’s Generic Group Model: No labels, abstract handles instead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84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5" grpId="0"/>
      <p:bldP spid="16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GGM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Hardness Lower Bounds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3360"/>
            <a:ext cx="11195304" cy="5305367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P</a:t>
            </a:r>
            <a:r>
              <a:rPr lang="en-US" dirty="0" smtClean="0">
                <a:sym typeface="Wingdings" panose="05000000000000000000" pitchFamily="2" charset="2"/>
              </a:rPr>
              <a:t>rove lower bounds on group operations required to solve a problem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  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Shoup’s</a:t>
            </a:r>
            <a:r>
              <a:rPr lang="en-US" dirty="0" smtClean="0">
                <a:sym typeface="Wingdings" panose="05000000000000000000" pitchFamily="2" charset="2"/>
              </a:rPr>
              <a:t> GGM can be extended to </a:t>
            </a:r>
            <a:r>
              <a:rPr lang="en-US" i="1" dirty="0" smtClean="0">
                <a:sym typeface="Wingdings" panose="05000000000000000000" pitchFamily="2" charset="2"/>
              </a:rPr>
              <a:t>preprocessing</a:t>
            </a:r>
            <a:r>
              <a:rPr lang="en-US" dirty="0" smtClean="0">
                <a:sym typeface="Wingdings" panose="05000000000000000000" pitchFamily="2" charset="2"/>
              </a:rPr>
              <a:t> bounds [CK17,CDG18]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Transfer </a:t>
            </a:r>
            <a:r>
              <a:rPr lang="en-US" dirty="0">
                <a:sym typeface="Wingdings" panose="05000000000000000000" pitchFamily="2" charset="2"/>
              </a:rPr>
              <a:t>lower bounds between problems via reductions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112" y="2150304"/>
            <a:ext cx="1293716" cy="125791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760624" y="2278881"/>
                <a:ext cx="1349151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8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8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𝒪</m:t>
                          </m:r>
                        </m:e>
                        <m:sub>
                          <m:r>
                            <a:rPr lang="en-US" sz="8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en-US" sz="6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0624" y="2278881"/>
                <a:ext cx="1349151" cy="12311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5310667" y="2614867"/>
            <a:ext cx="2159370" cy="83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5320025" y="3007676"/>
            <a:ext cx="2154214" cy="1873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194" y="5160766"/>
            <a:ext cx="650335" cy="68027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310404" y="5137057"/>
                <a:ext cx="1177566" cy="17543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𝒪</m:t>
                          </m:r>
                        </m:e>
                        <m:sub>
                          <m:r>
                            <a:rPr lang="en-US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en-US" sz="5400" b="0" dirty="0" smtClean="0">
                  <a:solidFill>
                    <a:srgbClr val="002060"/>
                  </a:solidFill>
                </a:endParaRPr>
              </a:p>
              <a:p>
                <a:endParaRPr lang="en-US" sz="6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0404" y="5137057"/>
                <a:ext cx="1177566" cy="175432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>
            <a:off x="5730233" y="5370190"/>
            <a:ext cx="1392748" cy="582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5736269" y="5642750"/>
            <a:ext cx="1389422" cy="130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Content Placeholder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194" y="4030936"/>
            <a:ext cx="650335" cy="616262"/>
          </a:xfrm>
          <a:prstGeom prst="rect">
            <a:avLst/>
          </a:prstGeom>
        </p:spPr>
      </p:pic>
      <p:cxnSp>
        <p:nvCxnSpPr>
          <p:cNvPr id="21" name="Straight Arrow Connector 20"/>
          <p:cNvCxnSpPr/>
          <p:nvPr/>
        </p:nvCxnSpPr>
        <p:spPr>
          <a:xfrm flipH="1">
            <a:off x="5178361" y="4708987"/>
            <a:ext cx="1922" cy="42199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165871" y="5286420"/>
                <a:ext cx="5852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5871" y="5286420"/>
                <a:ext cx="585288" cy="369332"/>
              </a:xfrm>
              <a:prstGeom prst="rect">
                <a:avLst/>
              </a:prstGeom>
              <a:blipFill>
                <a:blip r:embed="rId7"/>
                <a:stretch>
                  <a:fillRect l="-6250" r="-7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109775" y="4142958"/>
                <a:ext cx="2098523" cy="4462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𝔾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8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9775" y="4142958"/>
                <a:ext cx="2098523" cy="44621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645476" y="4181398"/>
                <a:ext cx="5822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←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5476" y="4181398"/>
                <a:ext cx="582274" cy="369332"/>
              </a:xfrm>
              <a:prstGeom prst="rect">
                <a:avLst/>
              </a:prstGeom>
              <a:blipFill>
                <a:blip r:embed="rId9"/>
                <a:stretch>
                  <a:fillRect l="-6250" r="-11458"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986382" y="4713923"/>
                <a:ext cx="18158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6382" y="4713923"/>
                <a:ext cx="181588" cy="307777"/>
              </a:xfrm>
              <a:prstGeom prst="rect">
                <a:avLst/>
              </a:prstGeom>
              <a:blipFill>
                <a:blip r:embed="rId10"/>
                <a:stretch>
                  <a:fillRect l="-20000" r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901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15" grpId="0"/>
      <p:bldP spid="23" grpId="0"/>
      <p:bldP spid="24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bounds via Algebraic Group Model [FKL18]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310" y="3052265"/>
            <a:ext cx="1363884" cy="1320289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64724" y="1944269"/>
                <a:ext cx="883255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𝔾</m:t>
                      </m:r>
                    </m:oMath>
                  </m:oMathPara>
                </a14:m>
                <a:endParaRPr lang="en-US" sz="7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4724" y="1944269"/>
                <a:ext cx="883255" cy="11079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 rot="10800000" flipV="1">
            <a:off x="3181715" y="2747047"/>
            <a:ext cx="1355853" cy="549757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2162067" y="4565962"/>
            <a:ext cx="1984" cy="67086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13185" y="5333267"/>
                <a:ext cx="1897763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p>
                    </m:oMath>
                  </m:oMathPara>
                </a14:m>
                <a:endParaRPr lang="en-US" sz="2000" b="0" i="1" dirty="0" smtClean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</m:d>
                    </m:oMath>
                  </m:oMathPara>
                </a14:m>
                <a:endParaRPr lang="en-US" sz="2000" b="0" i="1" dirty="0" smtClean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3185" y="5333267"/>
                <a:ext cx="1897763" cy="923330"/>
              </a:xfrm>
              <a:prstGeom prst="rect">
                <a:avLst/>
              </a:prstGeom>
              <a:blipFill>
                <a:blip r:embed="rId4"/>
                <a:stretch>
                  <a:fillRect l="-1286" r="-2572" b="-105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 flipH="1">
            <a:off x="2164051" y="2117320"/>
            <a:ext cx="7253" cy="69457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712620" y="1580789"/>
                <a:ext cx="119006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2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2620" y="1580789"/>
                <a:ext cx="1190069" cy="400110"/>
              </a:xfrm>
              <a:prstGeom prst="rect">
                <a:avLst/>
              </a:prstGeom>
              <a:blipFill>
                <a:blip r:embed="rId5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971342" y="2117321"/>
            <a:ext cx="1514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Problem A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617560" y="2117320"/>
            <a:ext cx="1514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Problem B</a:t>
            </a:r>
            <a:endParaRPr lang="en-US" sz="2400" dirty="0">
              <a:solidFill>
                <a:srgbClr val="002060"/>
              </a:solidFill>
            </a:endParaRPr>
          </a:p>
        </p:txBody>
      </p:sp>
      <p:cxnSp>
        <p:nvCxnSpPr>
          <p:cNvPr id="24" name="Straight Arrow Connector 23"/>
          <p:cNvCxnSpPr>
            <a:endCxn id="22" idx="1"/>
          </p:cNvCxnSpPr>
          <p:nvPr/>
        </p:nvCxnSpPr>
        <p:spPr>
          <a:xfrm>
            <a:off x="8486104" y="2348152"/>
            <a:ext cx="1131456" cy="1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Content Placeholder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685" y="1672765"/>
            <a:ext cx="634294" cy="61401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466953" y="1287471"/>
            <a:ext cx="11506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algebraic</a:t>
            </a:r>
            <a:endParaRPr lang="en-US" sz="2000" dirty="0">
              <a:solidFill>
                <a:srgbClr val="00206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7728722" y="2622781"/>
            <a:ext cx="9237" cy="609754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375595" y="3285892"/>
            <a:ext cx="2706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GGM lower bound</a:t>
            </a:r>
            <a:endParaRPr lang="en-US" sz="2000" dirty="0">
              <a:solidFill>
                <a:srgbClr val="002060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6143725" y="1126836"/>
            <a:ext cx="0" cy="54948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512811" y="3948273"/>
            <a:ext cx="53201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</a:rPr>
              <a:t>s</a:t>
            </a:r>
            <a:r>
              <a:rPr lang="en-US" sz="2400" dirty="0" smtClean="0">
                <a:solidFill>
                  <a:srgbClr val="00B050"/>
                </a:solidFill>
              </a:rPr>
              <a:t>imple reductions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BD1E0C"/>
                </a:solidFill>
              </a:rPr>
              <a:t>need: any generic adversary is algebraic -- only formally proven in Maurer’s GGM [FKL18, ZZK22, Zha22]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BD1E0C"/>
                </a:solidFill>
              </a:rPr>
              <a:t>n</a:t>
            </a:r>
            <a:r>
              <a:rPr lang="en-US" sz="2400" dirty="0" smtClean="0">
                <a:solidFill>
                  <a:srgbClr val="BD1E0C"/>
                </a:solidFill>
              </a:rPr>
              <a:t>ot compatible with preprocessing </a:t>
            </a:r>
            <a:r>
              <a:rPr lang="en-US" sz="2400" dirty="0">
                <a:solidFill>
                  <a:srgbClr val="BD1E0C"/>
                </a:solidFill>
              </a:rPr>
              <a:t>bounds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BD1E0C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07428" y="412202"/>
            <a:ext cx="5322489" cy="584439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893068" y="2449981"/>
            <a:ext cx="4351208" cy="2287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800" b="1" dirty="0" smtClean="0">
                <a:solidFill>
                  <a:srgbClr val="002060"/>
                </a:solidFill>
              </a:rPr>
              <a:t>New </a:t>
            </a:r>
            <a:r>
              <a:rPr lang="en-US" sz="2800" b="1" dirty="0">
                <a:solidFill>
                  <a:srgbClr val="002060"/>
                </a:solidFill>
              </a:rPr>
              <a:t>technique </a:t>
            </a:r>
            <a:r>
              <a:rPr lang="en-US" sz="2800" dirty="0">
                <a:solidFill>
                  <a:srgbClr val="002060"/>
                </a:solidFill>
              </a:rPr>
              <a:t>to transfer GGM lower bounds </a:t>
            </a:r>
            <a:r>
              <a:rPr lang="en-US" sz="2800" dirty="0" smtClean="0">
                <a:solidFill>
                  <a:srgbClr val="002060"/>
                </a:solidFill>
              </a:rPr>
              <a:t>that is</a:t>
            </a:r>
            <a:endParaRPr lang="en-US" sz="2800" dirty="0">
              <a:solidFill>
                <a:srgbClr val="002060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usable in </a:t>
            </a:r>
            <a:r>
              <a:rPr lang="en-US" sz="2800" dirty="0" err="1" smtClean="0">
                <a:solidFill>
                  <a:srgbClr val="002060"/>
                </a:solidFill>
              </a:rPr>
              <a:t>Shoup's</a:t>
            </a:r>
            <a:r>
              <a:rPr lang="en-US" sz="2800" dirty="0" smtClean="0">
                <a:solidFill>
                  <a:srgbClr val="002060"/>
                </a:solidFill>
              </a:rPr>
              <a:t> GGM; </a:t>
            </a:r>
            <a:endParaRPr lang="en-US" sz="2800" b="1" dirty="0">
              <a:solidFill>
                <a:srgbClr val="00B050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c</a:t>
            </a:r>
            <a:r>
              <a:rPr lang="en-US" sz="2800" dirty="0" smtClean="0">
                <a:solidFill>
                  <a:srgbClr val="002060"/>
                </a:solidFill>
              </a:rPr>
              <a:t>ompatible with </a:t>
            </a:r>
            <a:r>
              <a:rPr lang="en-US" sz="2800" b="1" dirty="0">
                <a:solidFill>
                  <a:srgbClr val="002060"/>
                </a:solidFill>
              </a:rPr>
              <a:t>preprocessing </a:t>
            </a:r>
            <a:r>
              <a:rPr lang="en-US" sz="2800" b="1" dirty="0" smtClean="0">
                <a:solidFill>
                  <a:srgbClr val="002060"/>
                </a:solidFill>
              </a:rPr>
              <a:t>bounds</a:t>
            </a:r>
            <a:r>
              <a:rPr lang="en-US" sz="2800" dirty="0" smtClean="0">
                <a:solidFill>
                  <a:srgbClr val="002060"/>
                </a:solidFill>
              </a:rPr>
              <a:t>.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79311" y="1353397"/>
            <a:ext cx="3778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smtClean="0">
                <a:solidFill>
                  <a:srgbClr val="002060"/>
                </a:solidFill>
              </a:rPr>
              <a:t>Our Contribution</a:t>
            </a:r>
            <a:endParaRPr lang="en-US" sz="3200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2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/>
      <p:bldP spid="6" grpId="0"/>
      <p:bldP spid="22" grpId="0"/>
      <p:bldP spid="16" grpId="0"/>
      <p:bldP spid="28" grpId="0"/>
      <p:bldP spid="33" grpId="0" build="p"/>
      <p:bldP spid="34" grpId="0" animBg="1"/>
      <p:bldP spid="35" grpId="0" build="p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42070"/>
            <a:ext cx="10515600" cy="691515"/>
          </a:xfrm>
        </p:spPr>
        <p:txBody>
          <a:bodyPr/>
          <a:lstStyle/>
          <a:p>
            <a:pPr algn="ctr"/>
            <a:r>
              <a:rPr lang="en-US" dirty="0" smtClean="0"/>
              <a:t>Technical 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75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992910" y="2526134"/>
            <a:ext cx="10206181" cy="138769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via Geometric Search Problems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pPr/>
              <a:t>8</a:t>
            </a:fld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854201" y="4962390"/>
            <a:ext cx="509851" cy="420928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321096" y="5419924"/>
            <a:ext cx="27062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information-theoretic lower bound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996696" y="2523744"/>
            <a:ext cx="10206181" cy="138769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352617" y="2848604"/>
            <a:ext cx="2219955" cy="667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Problem A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89408" y="2880375"/>
            <a:ext cx="2219955" cy="667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Problem B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126182" y="1611896"/>
            <a:ext cx="1967345" cy="169472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266899" y="3096601"/>
            <a:ext cx="1658202" cy="1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1206" y="2143124"/>
            <a:ext cx="929588" cy="8881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513938" y="1700932"/>
            <a:ext cx="1164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AGM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01805" y="4430704"/>
            <a:ext cx="1448103" cy="667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Geo-A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69645" y="4430705"/>
            <a:ext cx="1448103" cy="667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Geo-B</a:t>
            </a:r>
            <a:endParaRPr lang="en-US" sz="2400" dirty="0">
              <a:solidFill>
                <a:srgbClr val="00206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4087540" y="3427021"/>
            <a:ext cx="13537" cy="88196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266899" y="4666563"/>
            <a:ext cx="1658202" cy="1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8062229" y="3427021"/>
            <a:ext cx="13537" cy="88196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121509" y="2569596"/>
            <a:ext cx="2410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GGM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21509" y="3961999"/>
            <a:ext cx="24105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g</a:t>
            </a:r>
            <a:r>
              <a:rPr lang="en-US" sz="2400" b="1" dirty="0" smtClean="0">
                <a:solidFill>
                  <a:srgbClr val="002060"/>
                </a:solidFill>
              </a:rPr>
              <a:t>eometric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p</a:t>
            </a:r>
            <a:r>
              <a:rPr lang="en-US" sz="2400" b="1" dirty="0" smtClean="0">
                <a:solidFill>
                  <a:srgbClr val="002060"/>
                </a:solidFill>
              </a:rPr>
              <a:t>roblems [Yun15]</a:t>
            </a:r>
            <a:endParaRPr lang="en-US" sz="2400" b="1" dirty="0">
              <a:solidFill>
                <a:srgbClr val="002060"/>
              </a:solidFill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7314869" y="4432405"/>
            <a:ext cx="1521793" cy="496001"/>
            <a:chOff x="7534430" y="5043165"/>
            <a:chExt cx="1521793" cy="496001"/>
          </a:xfrm>
        </p:grpSpPr>
        <p:sp>
          <p:nvSpPr>
            <p:cNvPr id="44" name="Rounded Rectangle 43"/>
            <p:cNvSpPr/>
            <p:nvPr/>
          </p:nvSpPr>
          <p:spPr>
            <a:xfrm>
              <a:off x="7534430" y="5043165"/>
              <a:ext cx="1521793" cy="496001"/>
            </a:xfrm>
            <a:prstGeom prst="round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587745" y="5060333"/>
              <a:ext cx="14151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002060"/>
                  </a:solidFill>
                </a:rPr>
                <a:t>Geo-CDH</a:t>
              </a:r>
              <a:endParaRPr lang="en-US" sz="24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333411" y="4429783"/>
            <a:ext cx="1521793" cy="496001"/>
            <a:chOff x="9727009" y="1876225"/>
            <a:chExt cx="1521793" cy="496001"/>
          </a:xfrm>
        </p:grpSpPr>
        <p:sp>
          <p:nvSpPr>
            <p:cNvPr id="46" name="Rounded Rectangle 45"/>
            <p:cNvSpPr/>
            <p:nvPr/>
          </p:nvSpPr>
          <p:spPr>
            <a:xfrm>
              <a:off x="9727009" y="1876225"/>
              <a:ext cx="1521793" cy="496001"/>
            </a:xfrm>
            <a:prstGeom prst="round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9780324" y="1893393"/>
              <a:ext cx="14151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002060"/>
                  </a:solidFill>
                </a:rPr>
                <a:t>Geo-DL</a:t>
              </a:r>
              <a:endParaRPr lang="en-US" sz="24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7314868" y="2848604"/>
            <a:ext cx="1521793" cy="496001"/>
            <a:chOff x="9280103" y="946037"/>
            <a:chExt cx="1521793" cy="496001"/>
          </a:xfrm>
        </p:grpSpPr>
        <p:sp>
          <p:nvSpPr>
            <p:cNvPr id="47" name="Rounded Rectangle 46"/>
            <p:cNvSpPr/>
            <p:nvPr/>
          </p:nvSpPr>
          <p:spPr>
            <a:xfrm>
              <a:off x="9280103" y="946037"/>
              <a:ext cx="1521793" cy="496001"/>
            </a:xfrm>
            <a:prstGeom prst="round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9333418" y="963205"/>
              <a:ext cx="14151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002060"/>
                  </a:solidFill>
                </a:rPr>
                <a:t>CDH</a:t>
              </a:r>
              <a:endParaRPr lang="en-US" sz="2400" dirty="0">
                <a:solidFill>
                  <a:srgbClr val="002060"/>
                </a:solidFill>
              </a:endParaRPr>
            </a:p>
          </p:txBody>
        </p:sp>
      </p:grpSp>
      <p:sp>
        <p:nvSpPr>
          <p:cNvPr id="54" name="Rectangle 53"/>
          <p:cNvSpPr/>
          <p:nvPr/>
        </p:nvSpPr>
        <p:spPr>
          <a:xfrm>
            <a:off x="7898227" y="3379829"/>
            <a:ext cx="368318" cy="103370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1121509" y="2564191"/>
            <a:ext cx="2410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BF-GGM [CDG18]</a:t>
            </a:r>
            <a:endParaRPr lang="en-US" sz="2400" b="1" dirty="0">
              <a:solidFill>
                <a:srgbClr val="002060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1404594" y="2101042"/>
            <a:ext cx="103695" cy="4861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6623" y="1667710"/>
            <a:ext cx="2706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preprocessing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 rot="861743">
            <a:off x="5410653" y="215910"/>
            <a:ext cx="120666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rgbClr val="C0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84738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8" grpId="0"/>
      <p:bldP spid="57" grpId="0" animBg="1"/>
      <p:bldP spid="57" grpId="1" animBg="1"/>
      <p:bldP spid="12" grpId="0"/>
      <p:bldP spid="12" grpId="1"/>
      <p:bldP spid="13" grpId="0"/>
      <p:bldP spid="40" grpId="0" animBg="1"/>
      <p:bldP spid="40" grpId="1" animBg="1"/>
      <p:bldP spid="16" grpId="0"/>
      <p:bldP spid="16" grpId="1"/>
      <p:bldP spid="19" grpId="0"/>
      <p:bldP spid="20" grpId="0"/>
      <p:bldP spid="41" grpId="0"/>
      <p:bldP spid="41" grpId="1"/>
      <p:bldP spid="41" grpId="2"/>
      <p:bldP spid="42" grpId="0"/>
      <p:bldP spid="54" grpId="0" animBg="1"/>
      <p:bldP spid="56" grpId="0"/>
      <p:bldP spid="56" grpId="1"/>
      <p:bldP spid="63" grpId="0"/>
      <p:bldP spid="63" grpId="1"/>
      <p:bldP spid="64" grpId="0"/>
      <p:bldP spid="6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Geo-CDH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53800" y="6265833"/>
            <a:ext cx="482598" cy="365125"/>
          </a:xfrm>
        </p:spPr>
        <p:txBody>
          <a:bodyPr/>
          <a:lstStyle/>
          <a:p>
            <a:fld id="{D68BEE67-C3D3-4A2C-B2AF-EECAFE8F26E8}" type="slidenum">
              <a:rPr lang="en-US" smtClean="0"/>
              <a:pPr/>
              <a:t>9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053953" y="816492"/>
                <a:ext cx="49423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u="sng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𝒞</m:t>
                      </m:r>
                    </m:oMath>
                  </m:oMathPara>
                </a14:m>
                <a:endParaRPr lang="en-US" sz="2800" u="sng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3953" y="816492"/>
                <a:ext cx="494238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663151" y="862658"/>
                <a:ext cx="41639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u="sng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𝒜</m:t>
                      </m:r>
                    </m:oMath>
                  </m:oMathPara>
                </a14:m>
                <a:endParaRPr lang="en-US" sz="2800" u="sng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3151" y="862658"/>
                <a:ext cx="416396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 flipH="1" flipV="1">
            <a:off x="7225699" y="2129562"/>
            <a:ext cx="1781666" cy="95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225699" y="2544465"/>
            <a:ext cx="1781666" cy="1885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292836" y="1749577"/>
                <a:ext cx="17709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=0?</m:t>
                    </m:r>
                  </m:oMath>
                </a14:m>
                <a:r>
                  <a:rPr lang="en-US" sz="2000" dirty="0" smtClean="0">
                    <a:solidFill>
                      <a:srgbClr val="002060"/>
                    </a:solidFill>
                  </a:rPr>
                  <a:t> </a:t>
                </a:r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2836" y="1749577"/>
                <a:ext cx="1770934" cy="400110"/>
              </a:xfrm>
              <a:prstGeom prst="rect">
                <a:avLst/>
              </a:prstGeom>
              <a:blipFill>
                <a:blip r:embed="rId4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8016344" y="2225055"/>
                <a:ext cx="20037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DE404F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000" dirty="0">
                  <a:solidFill>
                    <a:srgbClr val="DE404F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6344" y="2225055"/>
                <a:ext cx="200376" cy="307777"/>
              </a:xfrm>
              <a:prstGeom prst="rect">
                <a:avLst/>
              </a:prstGeom>
              <a:blipFill>
                <a:blip r:embed="rId5"/>
                <a:stretch>
                  <a:fillRect l="-27273" r="-30303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/>
          <p:cNvCxnSpPr/>
          <p:nvPr/>
        </p:nvCxnSpPr>
        <p:spPr>
          <a:xfrm>
            <a:off x="9893727" y="2677806"/>
            <a:ext cx="0" cy="32330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734305" y="2269384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5902948" y="3836491"/>
                <a:ext cx="554587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𝒜</m:t>
                    </m:r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</a:rPr>
                  <a:t> wins </a:t>
                </a:r>
                <a:r>
                  <a:rPr lang="en-US" sz="2400" dirty="0" err="1" smtClean="0">
                    <a:solidFill>
                      <a:srgbClr val="002060"/>
                    </a:solidFill>
                  </a:rPr>
                  <a:t>iff</a:t>
                </a:r>
                <a:r>
                  <a:rPr lang="en-US" sz="2400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XY</m:t>
                    </m:r>
                    <m:r>
                      <a:rPr lang="en-US" sz="2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−(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−3)</m:t>
                    </m:r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</a:rPr>
                  <a:t> has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</a:rPr>
                  <a:t> as root.</a:t>
                </a:r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2948" y="3836491"/>
                <a:ext cx="5545877" cy="369332"/>
              </a:xfrm>
              <a:prstGeom prst="rect">
                <a:avLst/>
              </a:prstGeom>
              <a:blipFill>
                <a:blip r:embed="rId6"/>
                <a:stretch>
                  <a:fillRect l="-1868" t="-24590" r="-2308" b="-49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6" name="Picture 3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04" y="1060704"/>
            <a:ext cx="4480560" cy="448056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04" y="1060704"/>
            <a:ext cx="4480560" cy="448056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04" y="1060704"/>
            <a:ext cx="4480560" cy="448056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04" y="1060704"/>
            <a:ext cx="4480560" cy="448056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04" y="1060704"/>
            <a:ext cx="4480560" cy="448056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439519" y="1739005"/>
                <a:ext cx="147963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+4=0?</m:t>
                    </m:r>
                  </m:oMath>
                </a14:m>
                <a:r>
                  <a:rPr lang="en-US" sz="2000" dirty="0" smtClean="0">
                    <a:solidFill>
                      <a:srgbClr val="002060"/>
                    </a:solidFill>
                  </a:rPr>
                  <a:t> </a:t>
                </a:r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9519" y="1739005"/>
                <a:ext cx="1479636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934463" y="1747023"/>
                <a:ext cx="241232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+8=0?</m:t>
                    </m:r>
                  </m:oMath>
                </a14:m>
                <a:r>
                  <a:rPr lang="en-US" sz="2000" dirty="0" smtClean="0">
                    <a:solidFill>
                      <a:srgbClr val="002060"/>
                    </a:solidFill>
                  </a:rPr>
                  <a:t> </a:t>
                </a:r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463" y="1747023"/>
                <a:ext cx="2412327" cy="400110"/>
              </a:xfrm>
              <a:prstGeom prst="rect">
                <a:avLst/>
              </a:prstGeom>
              <a:blipFill>
                <a:blip r:embed="rId13"/>
                <a:stretch>
                  <a:fillRect b="-13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8009074" y="2233770"/>
                <a:ext cx="20037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9074" y="2233770"/>
                <a:ext cx="200376" cy="307777"/>
              </a:xfrm>
              <a:prstGeom prst="rect">
                <a:avLst/>
              </a:prstGeom>
              <a:blipFill>
                <a:blip r:embed="rId14"/>
                <a:stretch>
                  <a:fillRect l="-30303" r="-27273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9269517" y="3035572"/>
                <a:ext cx="128734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9517" y="3035572"/>
                <a:ext cx="1287340" cy="307777"/>
              </a:xfrm>
              <a:prstGeom prst="rect">
                <a:avLst/>
              </a:prstGeom>
              <a:blipFill>
                <a:blip r:embed="rId15"/>
                <a:stretch>
                  <a:fillRect l="-4265" r="-3791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757450" y="2838094"/>
                <a:ext cx="2226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7450" y="2838094"/>
                <a:ext cx="222690" cy="307777"/>
              </a:xfrm>
              <a:prstGeom prst="rect">
                <a:avLst/>
              </a:prstGeom>
              <a:blipFill>
                <a:blip r:embed="rId16"/>
                <a:stretch>
                  <a:fillRect l="-24324" r="-24324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63782" y="1148539"/>
                <a:ext cx="498764" cy="47275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𝔽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  <m:sup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2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3782" y="1148539"/>
                <a:ext cx="498764" cy="47275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718618" y="1325022"/>
                <a:ext cx="120552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←$</m:t>
                      </m:r>
                    </m:oMath>
                  </m:oMathPara>
                </a14:m>
                <a:endParaRPr lang="en-US" sz="2000" b="0" dirty="0" smtClean="0">
                  <a:solidFill>
                    <a:srgbClr val="00206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≔(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b="0" dirty="0" smtClean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8618" y="1325022"/>
                <a:ext cx="1205523" cy="615553"/>
              </a:xfrm>
              <a:prstGeom prst="rect">
                <a:avLst/>
              </a:prstGeom>
              <a:blipFill>
                <a:blip r:embed="rId18"/>
                <a:stretch>
                  <a:fillRect l="-4040" t="-1980" r="-7071" b="-168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4802909" y="4506933"/>
            <a:ext cx="738909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u="sng" dirty="0" smtClean="0">
                <a:solidFill>
                  <a:srgbClr val="002060"/>
                </a:solidFill>
              </a:rPr>
              <a:t>Lemma:</a:t>
            </a:r>
            <a:r>
              <a:rPr lang="en-US" sz="2800" dirty="0" smtClean="0">
                <a:solidFill>
                  <a:srgbClr val="002060"/>
                </a:solidFill>
              </a:rPr>
              <a:t> Geo-CDH </a:t>
            </a:r>
            <a:r>
              <a:rPr lang="en-US" sz="2800" dirty="0" smtClean="0">
                <a:solidFill>
                  <a:srgbClr val="002060"/>
                </a:solidFill>
                <a:sym typeface="Wingdings" panose="05000000000000000000" pitchFamily="2" charset="2"/>
              </a:rPr>
              <a:t> CDH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sym typeface="Wingdings" panose="05000000000000000000" pitchFamily="2" charset="2"/>
              </a:rPr>
              <a:t>l</a:t>
            </a:r>
            <a:r>
              <a:rPr lang="en-US" sz="2400" dirty="0" smtClean="0">
                <a:solidFill>
                  <a:srgbClr val="002060"/>
                </a:solidFill>
                <a:sym typeface="Wingdings" panose="05000000000000000000" pitchFamily="2" charset="2"/>
              </a:rPr>
              <a:t>ine queries used to consistently simulate GGM oracle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sym typeface="Wingdings" panose="05000000000000000000" pitchFamily="2" charset="2"/>
              </a:rPr>
              <a:t>o</a:t>
            </a:r>
            <a:r>
              <a:rPr lang="en-US" sz="2400" dirty="0" smtClean="0">
                <a:solidFill>
                  <a:srgbClr val="002060"/>
                </a:solidFill>
                <a:sym typeface="Wingdings" panose="05000000000000000000" pitchFamily="2" charset="2"/>
              </a:rPr>
              <a:t>utput corresponds to target group element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34623" y="1052886"/>
            <a:ext cx="11322754" cy="351536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206639" y="1324485"/>
            <a:ext cx="3778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smtClean="0">
                <a:solidFill>
                  <a:srgbClr val="002060"/>
                </a:solidFill>
              </a:rPr>
              <a:t>In Paper</a:t>
            </a:r>
            <a:endParaRPr lang="en-US" sz="3200" u="sng" dirty="0">
              <a:solidFill>
                <a:srgbClr val="00206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320525" y="2092239"/>
            <a:ext cx="10125914" cy="2028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define geometric versions of (Multi-Instance) Uber problems </a:t>
            </a:r>
            <a:endParaRPr lang="en-US" sz="2800" dirty="0" smtClean="0">
              <a:solidFill>
                <a:srgbClr val="002060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</a:rPr>
              <a:t>prove analogous lemma (in GGM and BF-GGM)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srgbClr val="002060"/>
                </a:solidFill>
                <a:sym typeface="Wingdings" panose="05000000000000000000" pitchFamily="2" charset="2"/>
              </a:rPr>
              <a:t></a:t>
            </a:r>
            <a:r>
              <a:rPr lang="en-US" sz="2800" dirty="0">
                <a:solidFill>
                  <a:srgbClr val="002060"/>
                </a:solidFill>
              </a:rPr>
              <a:t> can be used in future work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74860" y="4639594"/>
            <a:ext cx="1857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GGM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30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24" grpId="0"/>
      <p:bldP spid="24" grpId="1"/>
      <p:bldP spid="24" grpId="2"/>
      <p:bldP spid="24" grpId="3"/>
      <p:bldP spid="31" grpId="0"/>
      <p:bldP spid="41" grpId="0"/>
      <p:bldP spid="41" grpId="1"/>
      <p:bldP spid="42" grpId="0"/>
      <p:bldP spid="42" grpId="2"/>
      <p:bldP spid="43" grpId="0"/>
      <p:bldP spid="43" grpId="1"/>
      <p:bldP spid="44" grpId="0"/>
      <p:bldP spid="45" grpId="0"/>
      <p:bldP spid="3" grpId="0"/>
      <p:bldP spid="5" grpId="0"/>
      <p:bldP spid="32" grpId="0" uiExpand="1" build="p"/>
      <p:bldP spid="28" grpId="0" animBg="1"/>
      <p:bldP spid="29" grpId="0"/>
      <p:bldP spid="30" grpId="0" build="p"/>
      <p:bldP spid="6" grpId="0"/>
    </p:bldLst>
  </p:timing>
</p:sld>
</file>

<file path=ppt/theme/theme1.xml><?xml version="1.0" encoding="utf-8"?>
<a:theme xmlns:a="http://schemas.openxmlformats.org/drawingml/2006/main" name="Crypto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587</Words>
  <Application>Microsoft Office PowerPoint</Application>
  <PresentationFormat>Widescreen</PresentationFormat>
  <Paragraphs>141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Wingdings</vt:lpstr>
      <vt:lpstr>Crypto Theme</vt:lpstr>
      <vt:lpstr>Generic-Group Lower Bounds via Reductions Between Geometric-Search Problems: With and Without Preprocessing</vt:lpstr>
      <vt:lpstr>Hardness of Assumptions in Groups</vt:lpstr>
      <vt:lpstr>The Generic Group Model</vt:lpstr>
      <vt:lpstr>Shoup’s Generic Group Model [Sho97]</vt:lpstr>
      <vt:lpstr>GGM  Hardness Lower Bounds</vt:lpstr>
      <vt:lpstr>Transfer bounds via Algebraic Group Model [FKL18]</vt:lpstr>
      <vt:lpstr>Technical Overview</vt:lpstr>
      <vt:lpstr>Reduction via Geometric Search Problems</vt:lpstr>
      <vt:lpstr>Geo-CDH</vt:lpstr>
      <vt:lpstr>Reduction via Geometric Search Problems</vt:lpstr>
      <vt:lpstr>Geo-A  Geo-B</vt:lpstr>
      <vt:lpstr>Reduction via Geometric Search Problems</vt:lpstr>
      <vt:lpstr>Summary</vt:lpstr>
    </vt:vector>
  </TitlesOfParts>
  <Company>IST Austria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Statistically-Sound Proofs of Exponentiation in any Group</dc:title>
  <dc:creator>Charlotte HOFFMANN</dc:creator>
  <cp:lastModifiedBy>Charlotte HOFFMANN</cp:lastModifiedBy>
  <cp:revision>467</cp:revision>
  <dcterms:created xsi:type="dcterms:W3CDTF">2022-07-27T08:05:24Z</dcterms:created>
  <dcterms:modified xsi:type="dcterms:W3CDTF">2023-11-30T15:32:08Z</dcterms:modified>
</cp:coreProperties>
</file>