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4" r:id="rId6"/>
    <p:sldId id="265" r:id="rId7"/>
    <p:sldId id="263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0" r:id="rId16"/>
    <p:sldId id="271" r:id="rId17"/>
  </p:sldIdLst>
  <p:sldSz cx="12192000" cy="6858000"/>
  <p:notesSz cx="6858000" cy="9144000"/>
  <p:defaultTextStyle>
    <a:defPPr>
      <a:defRPr lang="en-U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55" autoAdjust="0"/>
    <p:restoredTop sz="94660"/>
  </p:normalViewPr>
  <p:slideViewPr>
    <p:cSldViewPr snapToGrid="0">
      <p:cViewPr varScale="1">
        <p:scale>
          <a:sx n="81" d="100"/>
          <a:sy n="81" d="100"/>
        </p:scale>
        <p:origin x="82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61F82-EF9B-AFE7-5127-C92055B30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79F08-85DA-9DD5-9193-F067CE2CA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D26F9-D3D1-5F38-C0C4-F54DCEE92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5750-2787-4F9A-8233-7C9F230CAD21}" type="datetimeFigureOut">
              <a:rPr lang="en-UG" smtClean="0"/>
              <a:t>26 Nov 2023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0313A-56AE-E521-0365-281C5AB17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769A3-0D8E-DD19-5F93-6743739A1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46CC-BCE9-401E-A2AD-370A3AA084A5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88681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DEAEA-B90B-ABE3-B37F-ED31EFC83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46C32-87F4-5B45-0B98-D6B45810F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95BE1-08CD-6A97-C452-03D32405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5750-2787-4F9A-8233-7C9F230CAD21}" type="datetimeFigureOut">
              <a:rPr lang="en-UG" smtClean="0"/>
              <a:t>26 Nov 2023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AE621-D916-6895-80FA-0921FC31B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C9C56-9E36-EA40-0D8E-773C45B0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46CC-BCE9-401E-A2AD-370A3AA084A5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3834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9A4B68-5BA1-5430-04E7-8FE6217891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9F9016-F6A7-D915-2049-2782B4F3F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E4586-1988-BDF5-E3DB-BFB397E16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5750-2787-4F9A-8233-7C9F230CAD21}" type="datetimeFigureOut">
              <a:rPr lang="en-UG" smtClean="0"/>
              <a:t>26 Nov 2023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5C664-CE74-9BB7-53A8-7E2BA600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A0D03-C649-51BE-8406-6C013FFCE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46CC-BCE9-401E-A2AD-370A3AA084A5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99400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E6294-90AE-D730-BE31-9AAFB577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E9FEA-5112-8AE6-E933-D301E0633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E83D2-E81C-8E12-9EDE-33920527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5750-2787-4F9A-8233-7C9F230CAD21}" type="datetimeFigureOut">
              <a:rPr lang="en-UG" smtClean="0"/>
              <a:t>26 Nov 2023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8D507-C751-52D1-68A8-B025443BD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FF152-6504-5757-D67F-FAE1F70B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46CC-BCE9-401E-A2AD-370A3AA084A5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22267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0BD6E-C0DD-E061-8378-B1921FDF7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9FADD-7EA9-A2C5-206B-A433D1B79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44BDB-0455-B612-DC80-C2253C9A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5750-2787-4F9A-8233-7C9F230CAD21}" type="datetimeFigureOut">
              <a:rPr lang="en-UG" smtClean="0"/>
              <a:t>26 Nov 2023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E75CD-BD34-507B-9D1F-F5F4FC399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82386-5CFC-EF4C-D23F-746983682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46CC-BCE9-401E-A2AD-370A3AA084A5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91027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36D28-2390-17AA-9FD6-5A1C328AF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1F282-FFBD-2736-3F02-A2467E1B1E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8DCAC-F227-BD39-21C9-ECC33148B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C37F0B-2063-2846-504E-2CA5E2C27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5750-2787-4F9A-8233-7C9F230CAD21}" type="datetimeFigureOut">
              <a:rPr lang="en-UG" smtClean="0"/>
              <a:t>26 Nov 2023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EBE42-13E8-AA83-C5C2-495EFB72A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086C68-356E-9B04-D63C-309CCFCC5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46CC-BCE9-401E-A2AD-370A3AA084A5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074629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EF612-E565-7752-8370-50026CBA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AEB0D-8973-A385-A899-818C709C5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9E3C73-21BE-9FFE-FEFE-18752B64F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7169E2-A73A-5F49-858D-9A1BB45601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D2CB8F-DE8D-FB10-6164-6BB98AF4AA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1802B9-1CAF-BBF5-9624-745092E61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5750-2787-4F9A-8233-7C9F230CAD21}" type="datetimeFigureOut">
              <a:rPr lang="en-UG" smtClean="0"/>
              <a:t>26 Nov 2023</a:t>
            </a:fld>
            <a:endParaRPr lang="en-U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CA4E67-50CE-12DC-7457-DFD18F5B0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059A25-6AB1-CD23-2DF9-83BE293B9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46CC-BCE9-401E-A2AD-370A3AA084A5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56348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98C87-68E8-81AD-AEF8-6CC2B7F83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94F6AF-33B2-FCAA-3337-B8A6DBF36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5750-2787-4F9A-8233-7C9F230CAD21}" type="datetimeFigureOut">
              <a:rPr lang="en-UG" smtClean="0"/>
              <a:t>26 Nov 2023</a:t>
            </a:fld>
            <a:endParaRPr lang="en-U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CE38E-6E77-DD12-FC08-00EA2FB89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52E988-4237-DC83-D93C-2B6EB51B8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46CC-BCE9-401E-A2AD-370A3AA084A5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53039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33128F-6C26-E4CA-57CC-C440E43A2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5750-2787-4F9A-8233-7C9F230CAD21}" type="datetimeFigureOut">
              <a:rPr lang="en-UG" smtClean="0"/>
              <a:t>26 Nov 2023</a:t>
            </a:fld>
            <a:endParaRPr lang="en-U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B114BD-8B84-94FD-F950-232CA8B9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C7EB6-8CDB-F2F4-B4CF-339384A4E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46CC-BCE9-401E-A2AD-370A3AA084A5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81882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8E7FC-C77F-0A6C-95DD-0D90C579B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936CD-C3EB-2F7A-A2DC-FFCB83EFD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6BAE7-A48B-B673-897C-916CEBB05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D1262-DD77-8F58-AF31-EC1844117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5750-2787-4F9A-8233-7C9F230CAD21}" type="datetimeFigureOut">
              <a:rPr lang="en-UG" smtClean="0"/>
              <a:t>26 Nov 2023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E1BC0-FC48-7AF6-2FD0-5E37DE83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07D73-5C30-A174-540A-F2E5BD186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46CC-BCE9-401E-A2AD-370A3AA084A5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968693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C2441-2433-3510-EF5F-EC211B27A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20BF6-CFCA-0312-642D-C2ED4EF3A4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C1BD8-4F19-9138-3FD2-B816806CE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3014B5-658C-E99A-3FD4-2B6F3417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5750-2787-4F9A-8233-7C9F230CAD21}" type="datetimeFigureOut">
              <a:rPr lang="en-UG" smtClean="0"/>
              <a:t>26 Nov 2023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A5EB9-BADA-09E5-EA4B-33E090663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BA9E2-346F-C88E-280C-A1F95F3E2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46CC-BCE9-401E-A2AD-370A3AA084A5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28962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E75823-30A2-BC55-93F1-08F21499E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EB427-34A1-AE43-E7C1-E1F06E4A3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6CD59-7ADC-DF34-2B34-42A4239A7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D5750-2787-4F9A-8233-7C9F230CAD21}" type="datetimeFigureOut">
              <a:rPr lang="en-UG" smtClean="0"/>
              <a:t>26 Nov 2023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F0D20-0D6A-577A-3033-77AE69BAA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A3B3E-E697-8784-998A-F07ED8742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C46CC-BCE9-401E-A2AD-370A3AA084A5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58100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0.svg"/><Relationship Id="rId7" Type="http://schemas.openxmlformats.org/officeDocument/2006/relationships/image" Target="../media/image41.png"/><Relationship Id="rId12" Type="http://schemas.openxmlformats.org/officeDocument/2006/relationships/image" Target="../media/image3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8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1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0.svg"/><Relationship Id="rId7" Type="http://schemas.openxmlformats.org/officeDocument/2006/relationships/image" Target="../media/image4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1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0.svg"/><Relationship Id="rId7" Type="http://schemas.openxmlformats.org/officeDocument/2006/relationships/image" Target="../media/image47.png"/><Relationship Id="rId12" Type="http://schemas.openxmlformats.org/officeDocument/2006/relationships/image" Target="../media/image3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38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1.pn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0.svg"/><Relationship Id="rId7" Type="http://schemas.openxmlformats.org/officeDocument/2006/relationships/image" Target="../media/image54.png"/><Relationship Id="rId12" Type="http://schemas.openxmlformats.org/officeDocument/2006/relationships/image" Target="../media/image3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38.png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4" Type="http://schemas.openxmlformats.org/officeDocument/2006/relationships/image" Target="../media/image1.pn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0.svg"/><Relationship Id="rId7" Type="http://schemas.openxmlformats.org/officeDocument/2006/relationships/image" Target="../media/image5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2.jp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1.png"/><Relationship Id="rId9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26" Type="http://schemas.openxmlformats.org/officeDocument/2006/relationships/image" Target="../media/image87.png"/><Relationship Id="rId3" Type="http://schemas.openxmlformats.org/officeDocument/2006/relationships/image" Target="../media/image64.png"/><Relationship Id="rId21" Type="http://schemas.openxmlformats.org/officeDocument/2006/relationships/image" Target="../media/image8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5" Type="http://schemas.openxmlformats.org/officeDocument/2006/relationships/image" Target="../media/image86.png"/><Relationship Id="rId2" Type="http://schemas.openxmlformats.org/officeDocument/2006/relationships/image" Target="../media/image63.pn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29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24" Type="http://schemas.openxmlformats.org/officeDocument/2006/relationships/image" Target="../media/image85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23" Type="http://schemas.openxmlformats.org/officeDocument/2006/relationships/image" Target="../media/image84.png"/><Relationship Id="rId28" Type="http://schemas.openxmlformats.org/officeDocument/2006/relationships/image" Target="../media/image89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Relationship Id="rId27" Type="http://schemas.openxmlformats.org/officeDocument/2006/relationships/image" Target="../media/image88.png"/><Relationship Id="rId30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5.jpeg"/><Relationship Id="rId7" Type="http://schemas.openxmlformats.org/officeDocument/2006/relationships/image" Target="../media/image14.png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10.sv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0.svg"/><Relationship Id="rId7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1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0.svg"/><Relationship Id="rId7" Type="http://schemas.openxmlformats.org/officeDocument/2006/relationships/image" Target="../media/image33.png"/><Relationship Id="rId12" Type="http://schemas.openxmlformats.org/officeDocument/2006/relationships/image" Target="../media/image3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8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1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1324D-52BD-BB3A-8EA4-F054EDFDB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DORAM revisited: Maliciously secure RAM-MPC with logarithmic overhead</a:t>
            </a:r>
            <a:endParaRPr lang="en-U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82836A-3FB7-5404-D44D-DF229E7A1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7327" y="3602038"/>
            <a:ext cx="9593178" cy="1655762"/>
          </a:xfrm>
        </p:spPr>
        <p:txBody>
          <a:bodyPr/>
          <a:lstStyle/>
          <a:p>
            <a:r>
              <a:rPr lang="en-GB" dirty="0"/>
              <a:t>Brett Falk | </a:t>
            </a:r>
            <a:r>
              <a:rPr lang="en-GB" dirty="0">
                <a:solidFill>
                  <a:srgbClr val="C00000"/>
                </a:solidFill>
              </a:rPr>
              <a:t>Daniel Noble </a:t>
            </a:r>
            <a:r>
              <a:rPr lang="en-GB" dirty="0"/>
              <a:t>| </a:t>
            </a:r>
            <a:r>
              <a:rPr lang="en-GB" dirty="0" err="1"/>
              <a:t>Rafail</a:t>
            </a:r>
            <a:r>
              <a:rPr lang="en-GB" dirty="0"/>
              <a:t> Ostrovsky | Matan </a:t>
            </a:r>
            <a:r>
              <a:rPr lang="en-GB" dirty="0" err="1"/>
              <a:t>Shtepel</a:t>
            </a:r>
            <a:r>
              <a:rPr lang="en-GB" dirty="0"/>
              <a:t> | Jacob Zhang</a:t>
            </a:r>
          </a:p>
          <a:p>
            <a:r>
              <a:rPr lang="en-GB" dirty="0"/>
              <a:t>TCC 2023, Taiwan</a:t>
            </a:r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566105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C5782A-54DA-B12B-18B5-5AA60F90EA91}"/>
              </a:ext>
            </a:extLst>
          </p:cNvPr>
          <p:cNvSpPr/>
          <p:nvPr/>
        </p:nvSpPr>
        <p:spPr>
          <a:xfrm>
            <a:off x="0" y="0"/>
            <a:ext cx="12192000" cy="13435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B585AD1-5BA3-743A-CF1B-011CF8FE9011}"/>
              </a:ext>
            </a:extLst>
          </p:cNvPr>
          <p:cNvSpPr txBox="1">
            <a:spLocks/>
          </p:cNvSpPr>
          <p:nvPr/>
        </p:nvSpPr>
        <p:spPr>
          <a:xfrm>
            <a:off x="122651" y="107575"/>
            <a:ext cx="11228958" cy="1128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chemeClr val="bg1"/>
                </a:solidFill>
              </a:rPr>
              <a:t>Building </a:t>
            </a:r>
            <a:r>
              <a:rPr lang="en-GB" sz="6000" dirty="0" err="1">
                <a:solidFill>
                  <a:schemeClr val="bg1"/>
                </a:solidFill>
              </a:rPr>
              <a:t>OHTables</a:t>
            </a:r>
            <a:r>
              <a:rPr lang="en-GB" sz="6000" dirty="0">
                <a:solidFill>
                  <a:schemeClr val="bg1"/>
                </a:solidFill>
              </a:rPr>
              <a:t> with 3 parties</a:t>
            </a:r>
            <a:endParaRPr lang="en-UG" sz="6000" dirty="0">
              <a:solidFill>
                <a:schemeClr val="bg1"/>
              </a:solidFill>
            </a:endParaRPr>
          </a:p>
        </p:txBody>
      </p:sp>
      <p:pic>
        <p:nvPicPr>
          <p:cNvPr id="6" name="Graphic 5" descr="Computer with solid fill">
            <a:extLst>
              <a:ext uri="{FF2B5EF4-FFF2-40B4-BE49-F238E27FC236}">
                <a16:creationId xmlns:a16="http://schemas.microsoft.com/office/drawing/2014/main" id="{76DD8B8E-97AE-0D37-AE75-A5339D7A3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9254" y="2650771"/>
            <a:ext cx="2434114" cy="2434114"/>
          </a:xfrm>
          <a:prstGeom prst="rect">
            <a:avLst/>
          </a:prstGeom>
        </p:spPr>
      </p:pic>
      <p:pic>
        <p:nvPicPr>
          <p:cNvPr id="7" name="Graphic 6" descr="Computer with solid fill">
            <a:extLst>
              <a:ext uri="{FF2B5EF4-FFF2-40B4-BE49-F238E27FC236}">
                <a16:creationId xmlns:a16="http://schemas.microsoft.com/office/drawing/2014/main" id="{DEA0E542-1275-2358-227C-6FD1482C6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4121" y="1433714"/>
            <a:ext cx="2434114" cy="2434114"/>
          </a:xfrm>
          <a:prstGeom prst="rect">
            <a:avLst/>
          </a:prstGeom>
        </p:spPr>
      </p:pic>
      <p:pic>
        <p:nvPicPr>
          <p:cNvPr id="8" name="Graphic 7" descr="Computer with solid fill">
            <a:extLst>
              <a:ext uri="{FF2B5EF4-FFF2-40B4-BE49-F238E27FC236}">
                <a16:creationId xmlns:a16="http://schemas.microsoft.com/office/drawing/2014/main" id="{0239CEF3-AEF9-1951-B001-ABD8C00B4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4121" y="4300223"/>
            <a:ext cx="2434114" cy="2434114"/>
          </a:xfrm>
          <a:prstGeom prst="rect">
            <a:avLst/>
          </a:prstGeom>
        </p:spPr>
      </p:pic>
      <p:pic>
        <p:nvPicPr>
          <p:cNvPr id="12" name="Content Placeholder 12" descr="A screenshot of a game&#10;&#10;Description automatically generated">
            <a:extLst>
              <a:ext uri="{FF2B5EF4-FFF2-40B4-BE49-F238E27FC236}">
                <a16:creationId xmlns:a16="http://schemas.microsoft.com/office/drawing/2014/main" id="{742BEA52-BF6C-444C-AF3E-F4E4632E11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8" t="35604" r="36862" b="34925"/>
          <a:stretch/>
        </p:blipFill>
        <p:spPr>
          <a:xfrm>
            <a:off x="9205999" y="1777774"/>
            <a:ext cx="1520714" cy="1773115"/>
          </a:xfrm>
          <a:prstGeom prst="rect">
            <a:avLst/>
          </a:prstGeom>
        </p:spPr>
      </p:pic>
      <p:pic>
        <p:nvPicPr>
          <p:cNvPr id="13" name="Content Placeholder 12" descr="A screenshot of a game&#10;&#10;Description automatically generated">
            <a:extLst>
              <a:ext uri="{FF2B5EF4-FFF2-40B4-BE49-F238E27FC236}">
                <a16:creationId xmlns:a16="http://schemas.microsoft.com/office/drawing/2014/main" id="{7157F3D2-F436-2741-BD05-6C6EC4BA4E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3" t="6762" r="35077" b="63767"/>
          <a:stretch/>
        </p:blipFill>
        <p:spPr>
          <a:xfrm>
            <a:off x="8599766" y="5084885"/>
            <a:ext cx="1520714" cy="1773115"/>
          </a:xfrm>
          <a:prstGeom prst="rect">
            <a:avLst/>
          </a:prstGeom>
        </p:spPr>
      </p:pic>
      <p:pic>
        <p:nvPicPr>
          <p:cNvPr id="14" name="Content Placeholder 12" descr="A screenshot of a game&#10;&#10;Description automatically generated">
            <a:extLst>
              <a:ext uri="{FF2B5EF4-FFF2-40B4-BE49-F238E27FC236}">
                <a16:creationId xmlns:a16="http://schemas.microsoft.com/office/drawing/2014/main" id="{B5D8AC66-B87A-6548-37A5-97A4E7557D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t="7866" r="63776" b="62663"/>
          <a:stretch/>
        </p:blipFill>
        <p:spPr>
          <a:xfrm flipH="1">
            <a:off x="623042" y="3435433"/>
            <a:ext cx="1520714" cy="17731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6731F9A-251B-8771-5D22-04542B55F77E}"/>
                  </a:ext>
                </a:extLst>
              </p:cNvPr>
              <p:cNvSpPr/>
              <p:nvPr/>
            </p:nvSpPr>
            <p:spPr>
              <a:xfrm>
                <a:off x="4953810" y="1542894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6731F9A-251B-8771-5D22-04542B55F7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10" y="1542894"/>
                <a:ext cx="848139" cy="4697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E660C17-981B-EBF2-7CF6-AFF671FE930F}"/>
                  </a:ext>
                </a:extLst>
              </p:cNvPr>
              <p:cNvSpPr/>
              <p:nvPr/>
            </p:nvSpPr>
            <p:spPr>
              <a:xfrm>
                <a:off x="4953810" y="2012653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E660C17-981B-EBF2-7CF6-AFF671FE93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10" y="2012653"/>
                <a:ext cx="848139" cy="4697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77F5E4F-9A5F-76D5-D6BF-A28888A60EF2}"/>
                  </a:ext>
                </a:extLst>
              </p:cNvPr>
              <p:cNvSpPr/>
              <p:nvPr/>
            </p:nvSpPr>
            <p:spPr>
              <a:xfrm>
                <a:off x="4953809" y="2481285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77F5E4F-9A5F-76D5-D6BF-A28888A60E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09" y="2481285"/>
                <a:ext cx="848139" cy="4697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0C250A8-5DC9-8872-D435-074F9ACC47D8}"/>
                  </a:ext>
                </a:extLst>
              </p:cNvPr>
              <p:cNvSpPr/>
              <p:nvPr/>
            </p:nvSpPr>
            <p:spPr>
              <a:xfrm>
                <a:off x="4953809" y="2951607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0C250A8-5DC9-8872-D435-074F9ACC47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09" y="2951607"/>
                <a:ext cx="848139" cy="4697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9E7CDB-35B0-71C6-02D7-085670A9BE63}"/>
                  </a:ext>
                </a:extLst>
              </p:cNvPr>
              <p:cNvSpPr/>
              <p:nvPr/>
            </p:nvSpPr>
            <p:spPr>
              <a:xfrm>
                <a:off x="4953808" y="3419676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9E7CDB-35B0-71C6-02D7-085670A9BE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08" y="3419676"/>
                <a:ext cx="848139" cy="4697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C3E9284-01C5-57B8-152C-33540C5AB5E2}"/>
                  </a:ext>
                </a:extLst>
              </p:cNvPr>
              <p:cNvSpPr/>
              <p:nvPr/>
            </p:nvSpPr>
            <p:spPr>
              <a:xfrm>
                <a:off x="4953807" y="3897054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C3E9284-01C5-57B8-152C-33540C5AB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07" y="3897054"/>
                <a:ext cx="848139" cy="4697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Shuffle with solid fill">
            <a:extLst>
              <a:ext uri="{FF2B5EF4-FFF2-40B4-BE49-F238E27FC236}">
                <a16:creationId xmlns:a16="http://schemas.microsoft.com/office/drawing/2014/main" id="{F7BDD122-806D-28E5-AC18-63A17888E4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>
            <a:off x="5706650" y="2313529"/>
            <a:ext cx="914400" cy="914400"/>
          </a:xfrm>
          <a:prstGeom prst="rect">
            <a:avLst/>
          </a:prstGeom>
        </p:spPr>
      </p:pic>
      <p:pic>
        <p:nvPicPr>
          <p:cNvPr id="17" name="Graphic 16" descr="Shuffle with solid fill">
            <a:extLst>
              <a:ext uri="{FF2B5EF4-FFF2-40B4-BE49-F238E27FC236}">
                <a16:creationId xmlns:a16="http://schemas.microsoft.com/office/drawing/2014/main" id="{ED8DEE63-4011-875E-C8AB-B467CF31A0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95180" y="22753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21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C5782A-54DA-B12B-18B5-5AA60F90EA91}"/>
              </a:ext>
            </a:extLst>
          </p:cNvPr>
          <p:cNvSpPr/>
          <p:nvPr/>
        </p:nvSpPr>
        <p:spPr>
          <a:xfrm>
            <a:off x="0" y="0"/>
            <a:ext cx="12192000" cy="13435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B585AD1-5BA3-743A-CF1B-011CF8FE9011}"/>
              </a:ext>
            </a:extLst>
          </p:cNvPr>
          <p:cNvSpPr txBox="1">
            <a:spLocks/>
          </p:cNvSpPr>
          <p:nvPr/>
        </p:nvSpPr>
        <p:spPr>
          <a:xfrm>
            <a:off x="122651" y="107575"/>
            <a:ext cx="11228958" cy="1128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chemeClr val="bg1"/>
                </a:solidFill>
              </a:rPr>
              <a:t>Building </a:t>
            </a:r>
            <a:r>
              <a:rPr lang="en-GB" sz="6000" dirty="0" err="1">
                <a:solidFill>
                  <a:schemeClr val="bg1"/>
                </a:solidFill>
              </a:rPr>
              <a:t>OHTables</a:t>
            </a:r>
            <a:r>
              <a:rPr lang="en-GB" sz="6000" dirty="0">
                <a:solidFill>
                  <a:schemeClr val="bg1"/>
                </a:solidFill>
              </a:rPr>
              <a:t> with 3 parties</a:t>
            </a:r>
            <a:endParaRPr lang="en-UG" sz="6000" dirty="0">
              <a:solidFill>
                <a:schemeClr val="bg1"/>
              </a:solidFill>
            </a:endParaRPr>
          </a:p>
        </p:txBody>
      </p:sp>
      <p:pic>
        <p:nvPicPr>
          <p:cNvPr id="6" name="Graphic 5" descr="Computer with solid fill">
            <a:extLst>
              <a:ext uri="{FF2B5EF4-FFF2-40B4-BE49-F238E27FC236}">
                <a16:creationId xmlns:a16="http://schemas.microsoft.com/office/drawing/2014/main" id="{76DD8B8E-97AE-0D37-AE75-A5339D7A3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9254" y="2650771"/>
            <a:ext cx="2434114" cy="2434114"/>
          </a:xfrm>
          <a:prstGeom prst="rect">
            <a:avLst/>
          </a:prstGeom>
        </p:spPr>
      </p:pic>
      <p:pic>
        <p:nvPicPr>
          <p:cNvPr id="7" name="Graphic 6" descr="Computer with solid fill">
            <a:extLst>
              <a:ext uri="{FF2B5EF4-FFF2-40B4-BE49-F238E27FC236}">
                <a16:creationId xmlns:a16="http://schemas.microsoft.com/office/drawing/2014/main" id="{DEA0E542-1275-2358-227C-6FD1482C6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4121" y="1433714"/>
            <a:ext cx="2434114" cy="2434114"/>
          </a:xfrm>
          <a:prstGeom prst="rect">
            <a:avLst/>
          </a:prstGeom>
        </p:spPr>
      </p:pic>
      <p:pic>
        <p:nvPicPr>
          <p:cNvPr id="8" name="Graphic 7" descr="Computer with solid fill">
            <a:extLst>
              <a:ext uri="{FF2B5EF4-FFF2-40B4-BE49-F238E27FC236}">
                <a16:creationId xmlns:a16="http://schemas.microsoft.com/office/drawing/2014/main" id="{0239CEF3-AEF9-1951-B001-ABD8C00B4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4121" y="4300223"/>
            <a:ext cx="2434114" cy="2434114"/>
          </a:xfrm>
          <a:prstGeom prst="rect">
            <a:avLst/>
          </a:prstGeom>
        </p:spPr>
      </p:pic>
      <p:pic>
        <p:nvPicPr>
          <p:cNvPr id="12" name="Content Placeholder 12" descr="A screenshot of a game&#10;&#10;Description automatically generated">
            <a:extLst>
              <a:ext uri="{FF2B5EF4-FFF2-40B4-BE49-F238E27FC236}">
                <a16:creationId xmlns:a16="http://schemas.microsoft.com/office/drawing/2014/main" id="{742BEA52-BF6C-444C-AF3E-F4E4632E11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8" t="35604" r="36862" b="34925"/>
          <a:stretch/>
        </p:blipFill>
        <p:spPr>
          <a:xfrm>
            <a:off x="9205999" y="1777774"/>
            <a:ext cx="1520714" cy="1773115"/>
          </a:xfrm>
          <a:prstGeom prst="rect">
            <a:avLst/>
          </a:prstGeom>
        </p:spPr>
      </p:pic>
      <p:pic>
        <p:nvPicPr>
          <p:cNvPr id="13" name="Content Placeholder 12" descr="A screenshot of a game&#10;&#10;Description automatically generated">
            <a:extLst>
              <a:ext uri="{FF2B5EF4-FFF2-40B4-BE49-F238E27FC236}">
                <a16:creationId xmlns:a16="http://schemas.microsoft.com/office/drawing/2014/main" id="{7157F3D2-F436-2741-BD05-6C6EC4BA4E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3" t="6762" r="35077" b="63767"/>
          <a:stretch/>
        </p:blipFill>
        <p:spPr>
          <a:xfrm>
            <a:off x="8599766" y="5084885"/>
            <a:ext cx="1520714" cy="1773115"/>
          </a:xfrm>
          <a:prstGeom prst="rect">
            <a:avLst/>
          </a:prstGeom>
        </p:spPr>
      </p:pic>
      <p:pic>
        <p:nvPicPr>
          <p:cNvPr id="14" name="Content Placeholder 12" descr="A screenshot of a game&#10;&#10;Description automatically generated">
            <a:extLst>
              <a:ext uri="{FF2B5EF4-FFF2-40B4-BE49-F238E27FC236}">
                <a16:creationId xmlns:a16="http://schemas.microsoft.com/office/drawing/2014/main" id="{B5D8AC66-B87A-6548-37A5-97A4E7557D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t="7866" r="63776" b="62663"/>
          <a:stretch/>
        </p:blipFill>
        <p:spPr>
          <a:xfrm flipH="1">
            <a:off x="623042" y="3435433"/>
            <a:ext cx="1520714" cy="17731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6731F9A-251B-8771-5D22-04542B55F77E}"/>
                  </a:ext>
                </a:extLst>
              </p:cNvPr>
              <p:cNvSpPr/>
              <p:nvPr/>
            </p:nvSpPr>
            <p:spPr>
              <a:xfrm>
                <a:off x="4953810" y="3830464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6731F9A-251B-8771-5D22-04542B55F7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10" y="3830464"/>
                <a:ext cx="848139" cy="4697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E660C17-981B-EBF2-7CF6-AFF671FE930F}"/>
                  </a:ext>
                </a:extLst>
              </p:cNvPr>
              <p:cNvSpPr/>
              <p:nvPr/>
            </p:nvSpPr>
            <p:spPr>
              <a:xfrm>
                <a:off x="4953810" y="4300223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E660C17-981B-EBF2-7CF6-AFF671FE93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10" y="4300223"/>
                <a:ext cx="848139" cy="4697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77F5E4F-9A5F-76D5-D6BF-A28888A60EF2}"/>
                  </a:ext>
                </a:extLst>
              </p:cNvPr>
              <p:cNvSpPr/>
              <p:nvPr/>
            </p:nvSpPr>
            <p:spPr>
              <a:xfrm>
                <a:off x="4953809" y="4768855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77F5E4F-9A5F-76D5-D6BF-A28888A60E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09" y="4768855"/>
                <a:ext cx="848139" cy="4697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0C250A8-5DC9-8872-D435-074F9ACC47D8}"/>
                  </a:ext>
                </a:extLst>
              </p:cNvPr>
              <p:cNvSpPr/>
              <p:nvPr/>
            </p:nvSpPr>
            <p:spPr>
              <a:xfrm>
                <a:off x="4953809" y="5239177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0C250A8-5DC9-8872-D435-074F9ACC47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09" y="5239177"/>
                <a:ext cx="848139" cy="4697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9E7CDB-35B0-71C6-02D7-085670A9BE63}"/>
                  </a:ext>
                </a:extLst>
              </p:cNvPr>
              <p:cNvSpPr/>
              <p:nvPr/>
            </p:nvSpPr>
            <p:spPr>
              <a:xfrm>
                <a:off x="4953808" y="5707246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9E7CDB-35B0-71C6-02D7-085670A9BE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08" y="5707246"/>
                <a:ext cx="848139" cy="4697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C3E9284-01C5-57B8-152C-33540C5AB5E2}"/>
                  </a:ext>
                </a:extLst>
              </p:cNvPr>
              <p:cNvSpPr/>
              <p:nvPr/>
            </p:nvSpPr>
            <p:spPr>
              <a:xfrm>
                <a:off x="4953807" y="6184624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C3E9284-01C5-57B8-152C-33540C5AB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07" y="6184624"/>
                <a:ext cx="848139" cy="4697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DF773C1-EBA2-254F-57FB-4060CF4E49D2}"/>
              </a:ext>
            </a:extLst>
          </p:cNvPr>
          <p:cNvCxnSpPr>
            <a:cxnSpLocks/>
          </p:cNvCxnSpPr>
          <p:nvPr/>
        </p:nvCxnSpPr>
        <p:spPr>
          <a:xfrm>
            <a:off x="3961818" y="5139581"/>
            <a:ext cx="2946209" cy="612648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9A6404-6CE7-40DB-9273-5F7570D42AF9}"/>
                  </a:ext>
                </a:extLst>
              </p:cNvPr>
              <p:cNvSpPr txBox="1"/>
              <p:nvPr/>
            </p:nvSpPr>
            <p:spPr>
              <a:xfrm>
                <a:off x="5896471" y="4742901"/>
                <a:ext cx="775918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G" sz="48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9A6404-6CE7-40DB-9273-5F7570D42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471" y="4742901"/>
                <a:ext cx="775918" cy="7386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42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C5782A-54DA-B12B-18B5-5AA60F90EA91}"/>
              </a:ext>
            </a:extLst>
          </p:cNvPr>
          <p:cNvSpPr/>
          <p:nvPr/>
        </p:nvSpPr>
        <p:spPr>
          <a:xfrm>
            <a:off x="0" y="0"/>
            <a:ext cx="12192000" cy="13435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B585AD1-5BA3-743A-CF1B-011CF8FE9011}"/>
              </a:ext>
            </a:extLst>
          </p:cNvPr>
          <p:cNvSpPr txBox="1">
            <a:spLocks/>
          </p:cNvSpPr>
          <p:nvPr/>
        </p:nvSpPr>
        <p:spPr>
          <a:xfrm>
            <a:off x="122651" y="107575"/>
            <a:ext cx="11228958" cy="1128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chemeClr val="bg1"/>
                </a:solidFill>
              </a:rPr>
              <a:t>Building </a:t>
            </a:r>
            <a:r>
              <a:rPr lang="en-GB" sz="6000" dirty="0" err="1">
                <a:solidFill>
                  <a:schemeClr val="bg1"/>
                </a:solidFill>
              </a:rPr>
              <a:t>OHTables</a:t>
            </a:r>
            <a:r>
              <a:rPr lang="en-GB" sz="6000" dirty="0">
                <a:solidFill>
                  <a:schemeClr val="bg1"/>
                </a:solidFill>
              </a:rPr>
              <a:t> with 3 parties</a:t>
            </a:r>
            <a:endParaRPr lang="en-UG" sz="6000" dirty="0">
              <a:solidFill>
                <a:schemeClr val="bg1"/>
              </a:solidFill>
            </a:endParaRPr>
          </a:p>
        </p:txBody>
      </p:sp>
      <p:pic>
        <p:nvPicPr>
          <p:cNvPr id="6" name="Graphic 5" descr="Computer with solid fill">
            <a:extLst>
              <a:ext uri="{FF2B5EF4-FFF2-40B4-BE49-F238E27FC236}">
                <a16:creationId xmlns:a16="http://schemas.microsoft.com/office/drawing/2014/main" id="{76DD8B8E-97AE-0D37-AE75-A5339D7A3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9254" y="2650771"/>
            <a:ext cx="2434114" cy="2434114"/>
          </a:xfrm>
          <a:prstGeom prst="rect">
            <a:avLst/>
          </a:prstGeom>
        </p:spPr>
      </p:pic>
      <p:pic>
        <p:nvPicPr>
          <p:cNvPr id="7" name="Graphic 6" descr="Computer with solid fill">
            <a:extLst>
              <a:ext uri="{FF2B5EF4-FFF2-40B4-BE49-F238E27FC236}">
                <a16:creationId xmlns:a16="http://schemas.microsoft.com/office/drawing/2014/main" id="{DEA0E542-1275-2358-227C-6FD1482C6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4121" y="1433714"/>
            <a:ext cx="2434114" cy="2434114"/>
          </a:xfrm>
          <a:prstGeom prst="rect">
            <a:avLst/>
          </a:prstGeom>
        </p:spPr>
      </p:pic>
      <p:pic>
        <p:nvPicPr>
          <p:cNvPr id="8" name="Graphic 7" descr="Computer with solid fill">
            <a:extLst>
              <a:ext uri="{FF2B5EF4-FFF2-40B4-BE49-F238E27FC236}">
                <a16:creationId xmlns:a16="http://schemas.microsoft.com/office/drawing/2014/main" id="{0239CEF3-AEF9-1951-B001-ABD8C00B4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4121" y="4300223"/>
            <a:ext cx="2434114" cy="2434114"/>
          </a:xfrm>
          <a:prstGeom prst="rect">
            <a:avLst/>
          </a:prstGeom>
        </p:spPr>
      </p:pic>
      <p:pic>
        <p:nvPicPr>
          <p:cNvPr id="12" name="Content Placeholder 12" descr="A screenshot of a game&#10;&#10;Description automatically generated">
            <a:extLst>
              <a:ext uri="{FF2B5EF4-FFF2-40B4-BE49-F238E27FC236}">
                <a16:creationId xmlns:a16="http://schemas.microsoft.com/office/drawing/2014/main" id="{742BEA52-BF6C-444C-AF3E-F4E4632E11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8" t="35604" r="36862" b="34925"/>
          <a:stretch/>
        </p:blipFill>
        <p:spPr>
          <a:xfrm>
            <a:off x="9205999" y="1777774"/>
            <a:ext cx="1520714" cy="1773115"/>
          </a:xfrm>
          <a:prstGeom prst="rect">
            <a:avLst/>
          </a:prstGeom>
        </p:spPr>
      </p:pic>
      <p:pic>
        <p:nvPicPr>
          <p:cNvPr id="13" name="Content Placeholder 12" descr="A screenshot of a game&#10;&#10;Description automatically generated">
            <a:extLst>
              <a:ext uri="{FF2B5EF4-FFF2-40B4-BE49-F238E27FC236}">
                <a16:creationId xmlns:a16="http://schemas.microsoft.com/office/drawing/2014/main" id="{7157F3D2-F436-2741-BD05-6C6EC4BA4E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3" t="6762" r="35077" b="63767"/>
          <a:stretch/>
        </p:blipFill>
        <p:spPr>
          <a:xfrm>
            <a:off x="8599766" y="5084885"/>
            <a:ext cx="1520714" cy="1773115"/>
          </a:xfrm>
          <a:prstGeom prst="rect">
            <a:avLst/>
          </a:prstGeom>
        </p:spPr>
      </p:pic>
      <p:pic>
        <p:nvPicPr>
          <p:cNvPr id="14" name="Content Placeholder 12" descr="A screenshot of a game&#10;&#10;Description automatically generated">
            <a:extLst>
              <a:ext uri="{FF2B5EF4-FFF2-40B4-BE49-F238E27FC236}">
                <a16:creationId xmlns:a16="http://schemas.microsoft.com/office/drawing/2014/main" id="{B5D8AC66-B87A-6548-37A5-97A4E7557D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t="7866" r="63776" b="62663"/>
          <a:stretch/>
        </p:blipFill>
        <p:spPr>
          <a:xfrm flipH="1">
            <a:off x="623042" y="3435433"/>
            <a:ext cx="1520714" cy="17731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6731F9A-251B-8771-5D22-04542B55F77E}"/>
                  </a:ext>
                </a:extLst>
              </p:cNvPr>
              <p:cNvSpPr/>
              <p:nvPr/>
            </p:nvSpPr>
            <p:spPr>
              <a:xfrm>
                <a:off x="4953810" y="3830464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6731F9A-251B-8771-5D22-04542B55F7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10" y="3830464"/>
                <a:ext cx="848139" cy="4697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E660C17-981B-EBF2-7CF6-AFF671FE930F}"/>
                  </a:ext>
                </a:extLst>
              </p:cNvPr>
              <p:cNvSpPr/>
              <p:nvPr/>
            </p:nvSpPr>
            <p:spPr>
              <a:xfrm>
                <a:off x="4953810" y="4300223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E660C17-981B-EBF2-7CF6-AFF671FE93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10" y="4300223"/>
                <a:ext cx="848139" cy="4697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77F5E4F-9A5F-76D5-D6BF-A28888A60EF2}"/>
                  </a:ext>
                </a:extLst>
              </p:cNvPr>
              <p:cNvSpPr/>
              <p:nvPr/>
            </p:nvSpPr>
            <p:spPr>
              <a:xfrm>
                <a:off x="4953809" y="4768855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77F5E4F-9A5F-76D5-D6BF-A28888A60E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09" y="4768855"/>
                <a:ext cx="848139" cy="4697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0C250A8-5DC9-8872-D435-074F9ACC47D8}"/>
                  </a:ext>
                </a:extLst>
              </p:cNvPr>
              <p:cNvSpPr/>
              <p:nvPr/>
            </p:nvSpPr>
            <p:spPr>
              <a:xfrm>
                <a:off x="4953809" y="5239177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0C250A8-5DC9-8872-D435-074F9ACC47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09" y="5239177"/>
                <a:ext cx="848139" cy="4697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9E7CDB-35B0-71C6-02D7-085670A9BE63}"/>
                  </a:ext>
                </a:extLst>
              </p:cNvPr>
              <p:cNvSpPr/>
              <p:nvPr/>
            </p:nvSpPr>
            <p:spPr>
              <a:xfrm>
                <a:off x="4953808" y="5707246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9E7CDB-35B0-71C6-02D7-085670A9BE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08" y="5707246"/>
                <a:ext cx="848139" cy="4697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C3E9284-01C5-57B8-152C-33540C5AB5E2}"/>
                  </a:ext>
                </a:extLst>
              </p:cNvPr>
              <p:cNvSpPr/>
              <p:nvPr/>
            </p:nvSpPr>
            <p:spPr>
              <a:xfrm>
                <a:off x="4953807" y="6184624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C3E9284-01C5-57B8-152C-33540C5AB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07" y="6184624"/>
                <a:ext cx="848139" cy="4697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Shuffle with solid fill">
            <a:extLst>
              <a:ext uri="{FF2B5EF4-FFF2-40B4-BE49-F238E27FC236}">
                <a16:creationId xmlns:a16="http://schemas.microsoft.com/office/drawing/2014/main" id="{2534BE0F-7E44-CCEC-B098-E22D7A5315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>
            <a:off x="5664552" y="4763489"/>
            <a:ext cx="914400" cy="914400"/>
          </a:xfrm>
          <a:prstGeom prst="rect">
            <a:avLst/>
          </a:prstGeom>
        </p:spPr>
      </p:pic>
      <p:pic>
        <p:nvPicPr>
          <p:cNvPr id="17" name="Graphic 16" descr="Shuffle with solid fill">
            <a:extLst>
              <a:ext uri="{FF2B5EF4-FFF2-40B4-BE49-F238E27FC236}">
                <a16:creationId xmlns:a16="http://schemas.microsoft.com/office/drawing/2014/main" id="{01E90211-AE76-629D-558D-945D74B96F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95180" y="47513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60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C5782A-54DA-B12B-18B5-5AA60F90EA91}"/>
              </a:ext>
            </a:extLst>
          </p:cNvPr>
          <p:cNvSpPr/>
          <p:nvPr/>
        </p:nvSpPr>
        <p:spPr>
          <a:xfrm>
            <a:off x="0" y="0"/>
            <a:ext cx="12192000" cy="13435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B585AD1-5BA3-743A-CF1B-011CF8FE9011}"/>
              </a:ext>
            </a:extLst>
          </p:cNvPr>
          <p:cNvSpPr txBox="1">
            <a:spLocks/>
          </p:cNvSpPr>
          <p:nvPr/>
        </p:nvSpPr>
        <p:spPr>
          <a:xfrm>
            <a:off x="122651" y="107575"/>
            <a:ext cx="11228958" cy="1128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chemeClr val="bg1"/>
                </a:solidFill>
              </a:rPr>
              <a:t>Building </a:t>
            </a:r>
            <a:r>
              <a:rPr lang="en-GB" sz="6000" dirty="0" err="1">
                <a:solidFill>
                  <a:schemeClr val="bg1"/>
                </a:solidFill>
              </a:rPr>
              <a:t>OHTables</a:t>
            </a:r>
            <a:r>
              <a:rPr lang="en-GB" sz="6000" dirty="0">
                <a:solidFill>
                  <a:schemeClr val="bg1"/>
                </a:solidFill>
              </a:rPr>
              <a:t> with 3 parties</a:t>
            </a:r>
            <a:endParaRPr lang="en-UG" sz="6000" dirty="0">
              <a:solidFill>
                <a:schemeClr val="bg1"/>
              </a:solidFill>
            </a:endParaRPr>
          </a:p>
        </p:txBody>
      </p:sp>
      <p:pic>
        <p:nvPicPr>
          <p:cNvPr id="6" name="Graphic 5" descr="Computer with solid fill">
            <a:extLst>
              <a:ext uri="{FF2B5EF4-FFF2-40B4-BE49-F238E27FC236}">
                <a16:creationId xmlns:a16="http://schemas.microsoft.com/office/drawing/2014/main" id="{76DD8B8E-97AE-0D37-AE75-A5339D7A3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9254" y="2650771"/>
            <a:ext cx="2434114" cy="2434114"/>
          </a:xfrm>
          <a:prstGeom prst="rect">
            <a:avLst/>
          </a:prstGeom>
        </p:spPr>
      </p:pic>
      <p:pic>
        <p:nvPicPr>
          <p:cNvPr id="7" name="Graphic 6" descr="Computer with solid fill">
            <a:extLst>
              <a:ext uri="{FF2B5EF4-FFF2-40B4-BE49-F238E27FC236}">
                <a16:creationId xmlns:a16="http://schemas.microsoft.com/office/drawing/2014/main" id="{DEA0E542-1275-2358-227C-6FD1482C6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4121" y="1433714"/>
            <a:ext cx="2434114" cy="2434114"/>
          </a:xfrm>
          <a:prstGeom prst="rect">
            <a:avLst/>
          </a:prstGeom>
        </p:spPr>
      </p:pic>
      <p:pic>
        <p:nvPicPr>
          <p:cNvPr id="8" name="Graphic 7" descr="Computer with solid fill">
            <a:extLst>
              <a:ext uri="{FF2B5EF4-FFF2-40B4-BE49-F238E27FC236}">
                <a16:creationId xmlns:a16="http://schemas.microsoft.com/office/drawing/2014/main" id="{0239CEF3-AEF9-1951-B001-ABD8C00B4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4121" y="4300223"/>
            <a:ext cx="2434114" cy="2434114"/>
          </a:xfrm>
          <a:prstGeom prst="rect">
            <a:avLst/>
          </a:prstGeom>
        </p:spPr>
      </p:pic>
      <p:pic>
        <p:nvPicPr>
          <p:cNvPr id="12" name="Content Placeholder 12" descr="A screenshot of a game&#10;&#10;Description automatically generated">
            <a:extLst>
              <a:ext uri="{FF2B5EF4-FFF2-40B4-BE49-F238E27FC236}">
                <a16:creationId xmlns:a16="http://schemas.microsoft.com/office/drawing/2014/main" id="{742BEA52-BF6C-444C-AF3E-F4E4632E11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8" t="35604" r="36862" b="34925"/>
          <a:stretch/>
        </p:blipFill>
        <p:spPr>
          <a:xfrm>
            <a:off x="9205999" y="1777774"/>
            <a:ext cx="1520714" cy="1773115"/>
          </a:xfrm>
          <a:prstGeom prst="rect">
            <a:avLst/>
          </a:prstGeom>
        </p:spPr>
      </p:pic>
      <p:pic>
        <p:nvPicPr>
          <p:cNvPr id="13" name="Content Placeholder 12" descr="A screenshot of a game&#10;&#10;Description automatically generated">
            <a:extLst>
              <a:ext uri="{FF2B5EF4-FFF2-40B4-BE49-F238E27FC236}">
                <a16:creationId xmlns:a16="http://schemas.microsoft.com/office/drawing/2014/main" id="{7157F3D2-F436-2741-BD05-6C6EC4BA4E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3" t="6762" r="35077" b="63767"/>
          <a:stretch/>
        </p:blipFill>
        <p:spPr>
          <a:xfrm>
            <a:off x="8599766" y="5084885"/>
            <a:ext cx="1520714" cy="1773115"/>
          </a:xfrm>
          <a:prstGeom prst="rect">
            <a:avLst/>
          </a:prstGeom>
        </p:spPr>
      </p:pic>
      <p:pic>
        <p:nvPicPr>
          <p:cNvPr id="14" name="Content Placeholder 12" descr="A screenshot of a game&#10;&#10;Description automatically generated">
            <a:extLst>
              <a:ext uri="{FF2B5EF4-FFF2-40B4-BE49-F238E27FC236}">
                <a16:creationId xmlns:a16="http://schemas.microsoft.com/office/drawing/2014/main" id="{B5D8AC66-B87A-6548-37A5-97A4E7557D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t="7866" r="63776" b="62663"/>
          <a:stretch/>
        </p:blipFill>
        <p:spPr>
          <a:xfrm flipH="1">
            <a:off x="623042" y="3435433"/>
            <a:ext cx="1520714" cy="17731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6731F9A-251B-8771-5D22-04542B55F77E}"/>
                  </a:ext>
                </a:extLst>
              </p:cNvPr>
              <p:cNvSpPr/>
              <p:nvPr/>
            </p:nvSpPr>
            <p:spPr>
              <a:xfrm>
                <a:off x="4953810" y="3830464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6731F9A-251B-8771-5D22-04542B55F7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10" y="3830464"/>
                <a:ext cx="848139" cy="4697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E660C17-981B-EBF2-7CF6-AFF671FE930F}"/>
                  </a:ext>
                </a:extLst>
              </p:cNvPr>
              <p:cNvSpPr/>
              <p:nvPr/>
            </p:nvSpPr>
            <p:spPr>
              <a:xfrm>
                <a:off x="4953810" y="4300223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E660C17-981B-EBF2-7CF6-AFF671FE93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10" y="4300223"/>
                <a:ext cx="848139" cy="4697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77F5E4F-9A5F-76D5-D6BF-A28888A60EF2}"/>
                  </a:ext>
                </a:extLst>
              </p:cNvPr>
              <p:cNvSpPr/>
              <p:nvPr/>
            </p:nvSpPr>
            <p:spPr>
              <a:xfrm>
                <a:off x="4953809" y="4768855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77F5E4F-9A5F-76D5-D6BF-A28888A60E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09" y="4768855"/>
                <a:ext cx="848139" cy="4697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0C250A8-5DC9-8872-D435-074F9ACC47D8}"/>
                  </a:ext>
                </a:extLst>
              </p:cNvPr>
              <p:cNvSpPr/>
              <p:nvPr/>
            </p:nvSpPr>
            <p:spPr>
              <a:xfrm>
                <a:off x="4953809" y="5239177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0C250A8-5DC9-8872-D435-074F9ACC47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09" y="5239177"/>
                <a:ext cx="848139" cy="4697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9E7CDB-35B0-71C6-02D7-085670A9BE63}"/>
                  </a:ext>
                </a:extLst>
              </p:cNvPr>
              <p:cNvSpPr/>
              <p:nvPr/>
            </p:nvSpPr>
            <p:spPr>
              <a:xfrm>
                <a:off x="4953808" y="5707246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9E7CDB-35B0-71C6-02D7-085670A9BE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08" y="5707246"/>
                <a:ext cx="848139" cy="4697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C3E9284-01C5-57B8-152C-33540C5AB5E2}"/>
                  </a:ext>
                </a:extLst>
              </p:cNvPr>
              <p:cNvSpPr/>
              <p:nvPr/>
            </p:nvSpPr>
            <p:spPr>
              <a:xfrm>
                <a:off x="4953807" y="6184624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C3E9284-01C5-57B8-152C-33540C5AB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07" y="6184624"/>
                <a:ext cx="848139" cy="4697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Shuffle with solid fill">
            <a:extLst>
              <a:ext uri="{FF2B5EF4-FFF2-40B4-BE49-F238E27FC236}">
                <a16:creationId xmlns:a16="http://schemas.microsoft.com/office/drawing/2014/main" id="{2534BE0F-7E44-CCEC-B098-E22D7A5315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>
            <a:off x="5664552" y="4763489"/>
            <a:ext cx="914400" cy="914400"/>
          </a:xfrm>
          <a:prstGeom prst="rect">
            <a:avLst/>
          </a:prstGeom>
        </p:spPr>
      </p:pic>
      <p:pic>
        <p:nvPicPr>
          <p:cNvPr id="17" name="Graphic 16" descr="Shuffle with solid fill">
            <a:extLst>
              <a:ext uri="{FF2B5EF4-FFF2-40B4-BE49-F238E27FC236}">
                <a16:creationId xmlns:a16="http://schemas.microsoft.com/office/drawing/2014/main" id="{01E90211-AE76-629D-558D-945D74B96F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95180" y="47513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48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C5782A-54DA-B12B-18B5-5AA60F90EA91}"/>
              </a:ext>
            </a:extLst>
          </p:cNvPr>
          <p:cNvSpPr/>
          <p:nvPr/>
        </p:nvSpPr>
        <p:spPr>
          <a:xfrm>
            <a:off x="0" y="0"/>
            <a:ext cx="12192000" cy="13435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B585AD1-5BA3-743A-CF1B-011CF8FE9011}"/>
              </a:ext>
            </a:extLst>
          </p:cNvPr>
          <p:cNvSpPr txBox="1">
            <a:spLocks/>
          </p:cNvSpPr>
          <p:nvPr/>
        </p:nvSpPr>
        <p:spPr>
          <a:xfrm>
            <a:off x="122651" y="107575"/>
            <a:ext cx="11228958" cy="1128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chemeClr val="bg1"/>
                </a:solidFill>
              </a:rPr>
              <a:t>Building </a:t>
            </a:r>
            <a:r>
              <a:rPr lang="en-GB" sz="6000" dirty="0" err="1">
                <a:solidFill>
                  <a:schemeClr val="bg1"/>
                </a:solidFill>
              </a:rPr>
              <a:t>OHTables</a:t>
            </a:r>
            <a:r>
              <a:rPr lang="en-GB" sz="6000" dirty="0">
                <a:solidFill>
                  <a:schemeClr val="bg1"/>
                </a:solidFill>
              </a:rPr>
              <a:t> with 3 parties</a:t>
            </a:r>
            <a:endParaRPr lang="en-UG" sz="6000" dirty="0">
              <a:solidFill>
                <a:schemeClr val="bg1"/>
              </a:solidFill>
            </a:endParaRPr>
          </a:p>
        </p:txBody>
      </p:sp>
      <p:pic>
        <p:nvPicPr>
          <p:cNvPr id="6" name="Graphic 5" descr="Computer with solid fill">
            <a:extLst>
              <a:ext uri="{FF2B5EF4-FFF2-40B4-BE49-F238E27FC236}">
                <a16:creationId xmlns:a16="http://schemas.microsoft.com/office/drawing/2014/main" id="{76DD8B8E-97AE-0D37-AE75-A5339D7A3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9254" y="2650771"/>
            <a:ext cx="2434114" cy="2434114"/>
          </a:xfrm>
          <a:prstGeom prst="rect">
            <a:avLst/>
          </a:prstGeom>
        </p:spPr>
      </p:pic>
      <p:pic>
        <p:nvPicPr>
          <p:cNvPr id="7" name="Graphic 6" descr="Computer with solid fill">
            <a:extLst>
              <a:ext uri="{FF2B5EF4-FFF2-40B4-BE49-F238E27FC236}">
                <a16:creationId xmlns:a16="http://schemas.microsoft.com/office/drawing/2014/main" id="{DEA0E542-1275-2358-227C-6FD1482C6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4121" y="1433714"/>
            <a:ext cx="2434114" cy="2434114"/>
          </a:xfrm>
          <a:prstGeom prst="rect">
            <a:avLst/>
          </a:prstGeom>
        </p:spPr>
      </p:pic>
      <p:pic>
        <p:nvPicPr>
          <p:cNvPr id="8" name="Graphic 7" descr="Computer with solid fill">
            <a:extLst>
              <a:ext uri="{FF2B5EF4-FFF2-40B4-BE49-F238E27FC236}">
                <a16:creationId xmlns:a16="http://schemas.microsoft.com/office/drawing/2014/main" id="{0239CEF3-AEF9-1951-B001-ABD8C00B4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4121" y="4300223"/>
            <a:ext cx="2434114" cy="2434114"/>
          </a:xfrm>
          <a:prstGeom prst="rect">
            <a:avLst/>
          </a:prstGeom>
        </p:spPr>
      </p:pic>
      <p:pic>
        <p:nvPicPr>
          <p:cNvPr id="12" name="Content Placeholder 12" descr="A screenshot of a game&#10;&#10;Description automatically generated">
            <a:extLst>
              <a:ext uri="{FF2B5EF4-FFF2-40B4-BE49-F238E27FC236}">
                <a16:creationId xmlns:a16="http://schemas.microsoft.com/office/drawing/2014/main" id="{742BEA52-BF6C-444C-AF3E-F4E4632E11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8" t="35604" r="36862" b="34925"/>
          <a:stretch/>
        </p:blipFill>
        <p:spPr>
          <a:xfrm>
            <a:off x="9205999" y="1777774"/>
            <a:ext cx="1520714" cy="1773115"/>
          </a:xfrm>
          <a:prstGeom prst="rect">
            <a:avLst/>
          </a:prstGeom>
        </p:spPr>
      </p:pic>
      <p:pic>
        <p:nvPicPr>
          <p:cNvPr id="13" name="Content Placeholder 12" descr="A screenshot of a game&#10;&#10;Description automatically generated">
            <a:extLst>
              <a:ext uri="{FF2B5EF4-FFF2-40B4-BE49-F238E27FC236}">
                <a16:creationId xmlns:a16="http://schemas.microsoft.com/office/drawing/2014/main" id="{7157F3D2-F436-2741-BD05-6C6EC4BA4E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3" t="6762" r="35077" b="63767"/>
          <a:stretch/>
        </p:blipFill>
        <p:spPr>
          <a:xfrm>
            <a:off x="8599766" y="5084885"/>
            <a:ext cx="1520714" cy="1773115"/>
          </a:xfrm>
          <a:prstGeom prst="rect">
            <a:avLst/>
          </a:prstGeom>
        </p:spPr>
      </p:pic>
      <p:pic>
        <p:nvPicPr>
          <p:cNvPr id="14" name="Content Placeholder 12" descr="A screenshot of a game&#10;&#10;Description automatically generated">
            <a:extLst>
              <a:ext uri="{FF2B5EF4-FFF2-40B4-BE49-F238E27FC236}">
                <a16:creationId xmlns:a16="http://schemas.microsoft.com/office/drawing/2014/main" id="{B5D8AC66-B87A-6548-37A5-97A4E7557D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t="7866" r="63776" b="62663"/>
          <a:stretch/>
        </p:blipFill>
        <p:spPr>
          <a:xfrm flipH="1">
            <a:off x="623042" y="3435433"/>
            <a:ext cx="1520714" cy="17731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6731F9A-251B-8771-5D22-04542B55F77E}"/>
                  </a:ext>
                </a:extLst>
              </p:cNvPr>
              <p:cNvSpPr/>
              <p:nvPr/>
            </p:nvSpPr>
            <p:spPr>
              <a:xfrm>
                <a:off x="10927540" y="3126952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6731F9A-251B-8771-5D22-04542B55F7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7540" y="3126952"/>
                <a:ext cx="848139" cy="4697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E660C17-981B-EBF2-7CF6-AFF671FE930F}"/>
                  </a:ext>
                </a:extLst>
              </p:cNvPr>
              <p:cNvSpPr/>
              <p:nvPr/>
            </p:nvSpPr>
            <p:spPr>
              <a:xfrm>
                <a:off x="10927540" y="3596711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E660C17-981B-EBF2-7CF6-AFF671FE93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7540" y="3596711"/>
                <a:ext cx="848139" cy="4697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77F5E4F-9A5F-76D5-D6BF-A28888A60EF2}"/>
                  </a:ext>
                </a:extLst>
              </p:cNvPr>
              <p:cNvSpPr/>
              <p:nvPr/>
            </p:nvSpPr>
            <p:spPr>
              <a:xfrm>
                <a:off x="10927539" y="4065343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77F5E4F-9A5F-76D5-D6BF-A28888A60E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7539" y="4065343"/>
                <a:ext cx="848139" cy="4697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0C250A8-5DC9-8872-D435-074F9ACC47D8}"/>
                  </a:ext>
                </a:extLst>
              </p:cNvPr>
              <p:cNvSpPr/>
              <p:nvPr/>
            </p:nvSpPr>
            <p:spPr>
              <a:xfrm>
                <a:off x="10927539" y="4535665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0C250A8-5DC9-8872-D435-074F9ACC47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7539" y="4535665"/>
                <a:ext cx="848139" cy="4697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9E7CDB-35B0-71C6-02D7-085670A9BE63}"/>
                  </a:ext>
                </a:extLst>
              </p:cNvPr>
              <p:cNvSpPr/>
              <p:nvPr/>
            </p:nvSpPr>
            <p:spPr>
              <a:xfrm>
                <a:off x="10927538" y="5003734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9E7CDB-35B0-71C6-02D7-085670A9BE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7538" y="5003734"/>
                <a:ext cx="848139" cy="4697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C3E9284-01C5-57B8-152C-33540C5AB5E2}"/>
                  </a:ext>
                </a:extLst>
              </p:cNvPr>
              <p:cNvSpPr/>
              <p:nvPr/>
            </p:nvSpPr>
            <p:spPr>
              <a:xfrm>
                <a:off x="10927537" y="5481112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C3E9284-01C5-57B8-152C-33540C5AB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7537" y="5481112"/>
                <a:ext cx="848139" cy="4697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A red character with a white face&#10;&#10;Description automatically generated with medium confidence">
            <a:extLst>
              <a:ext uri="{FF2B5EF4-FFF2-40B4-BE49-F238E27FC236}">
                <a16:creationId xmlns:a16="http://schemas.microsoft.com/office/drawing/2014/main" id="{FB2CCF50-0C7B-0E1D-ABB5-66BC3E858A1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1" t="12533" r="18281" b="68574"/>
          <a:stretch/>
        </p:blipFill>
        <p:spPr>
          <a:xfrm>
            <a:off x="313343" y="4930341"/>
            <a:ext cx="2552968" cy="43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2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01B7E-0601-A97F-68C6-2C09FACC6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0045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Want to check:</a:t>
            </a:r>
          </a:p>
          <a:p>
            <a:pPr marL="0" indent="0">
              <a:buNone/>
            </a:pPr>
            <a:r>
              <a:rPr lang="en-GB" dirty="0"/>
              <a:t>- Each item is in a valid location	 	- All of the items are there</a:t>
            </a:r>
            <a:endParaRPr lang="en-UG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CFD34B-54C1-D8E7-924A-6EF57F8C30EF}"/>
              </a:ext>
            </a:extLst>
          </p:cNvPr>
          <p:cNvSpPr/>
          <p:nvPr/>
        </p:nvSpPr>
        <p:spPr>
          <a:xfrm>
            <a:off x="0" y="0"/>
            <a:ext cx="12192000" cy="13435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2F9BDE-9B1B-2DE4-79C0-E344FCEDC046}"/>
              </a:ext>
            </a:extLst>
          </p:cNvPr>
          <p:cNvSpPr txBox="1">
            <a:spLocks/>
          </p:cNvSpPr>
          <p:nvPr/>
        </p:nvSpPr>
        <p:spPr>
          <a:xfrm>
            <a:off x="122651" y="107575"/>
            <a:ext cx="11228958" cy="1128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chemeClr val="bg1"/>
                </a:solidFill>
              </a:rPr>
              <a:t>Security against Malicious Parties</a:t>
            </a:r>
            <a:endParaRPr lang="en-UG" sz="6000" dirty="0">
              <a:solidFill>
                <a:schemeClr val="bg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FAE31D1-B0A8-789F-DD88-95CE8D573256}"/>
              </a:ext>
            </a:extLst>
          </p:cNvPr>
          <p:cNvGrpSpPr/>
          <p:nvPr/>
        </p:nvGrpSpPr>
        <p:grpSpPr>
          <a:xfrm>
            <a:off x="1133828" y="3259479"/>
            <a:ext cx="848142" cy="2823919"/>
            <a:chOff x="1133828" y="3259479"/>
            <a:chExt cx="848142" cy="282391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D06DAADB-5AD0-20DC-1606-B452B683262E}"/>
                    </a:ext>
                  </a:extLst>
                </p:cNvPr>
                <p:cNvSpPr/>
                <p:nvPr/>
              </p:nvSpPr>
              <p:spPr>
                <a:xfrm>
                  <a:off x="1133831" y="3259479"/>
                  <a:ext cx="848139" cy="46975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G" sz="2400" dirty="0"/>
                </a:p>
              </p:txBody>
            </p:sp>
          </mc:Choice>
          <mc:Fallback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D06DAADB-5AD0-20DC-1606-B452B68326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831" y="3259479"/>
                  <a:ext cx="848139" cy="469759"/>
                </a:xfrm>
                <a:prstGeom prst="rect">
                  <a:avLst/>
                </a:prstGeom>
                <a:blipFill>
                  <a:blip r:embed="rId2"/>
                  <a:stretch>
                    <a:fillRect t="-1266" r="-6383"/>
                  </a:stretch>
                </a:blipFill>
              </p:spPr>
              <p:txBody>
                <a:bodyPr/>
                <a:lstStyle/>
                <a:p>
                  <a:r>
                    <a:rPr lang="en-U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944F06CD-9C78-C7DF-708C-969266B4C836}"/>
                    </a:ext>
                  </a:extLst>
                </p:cNvPr>
                <p:cNvSpPr/>
                <p:nvPr/>
              </p:nvSpPr>
              <p:spPr>
                <a:xfrm>
                  <a:off x="1133831" y="3729238"/>
                  <a:ext cx="848139" cy="46975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G" sz="2400" dirty="0"/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944F06CD-9C78-C7DF-708C-969266B4C8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831" y="3729238"/>
                  <a:ext cx="848139" cy="469759"/>
                </a:xfrm>
                <a:prstGeom prst="rect">
                  <a:avLst/>
                </a:prstGeom>
                <a:blipFill>
                  <a:blip r:embed="rId3"/>
                  <a:stretch>
                    <a:fillRect t="-1266" r="-5674"/>
                  </a:stretch>
                </a:blipFill>
              </p:spPr>
              <p:txBody>
                <a:bodyPr/>
                <a:lstStyle/>
                <a:p>
                  <a:r>
                    <a:rPr lang="en-U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F671E9C1-A44A-CBC5-F2BD-F1F5E1190F6A}"/>
                    </a:ext>
                  </a:extLst>
                </p:cNvPr>
                <p:cNvSpPr/>
                <p:nvPr/>
              </p:nvSpPr>
              <p:spPr>
                <a:xfrm>
                  <a:off x="1133830" y="4197870"/>
                  <a:ext cx="848139" cy="46975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G" sz="2400" dirty="0"/>
                </a:p>
              </p:txBody>
            </p:sp>
          </mc:Choice>
          <mc:Fallback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F671E9C1-A44A-CBC5-F2BD-F1F5E1190F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830" y="4197870"/>
                  <a:ext cx="848139" cy="469759"/>
                </a:xfrm>
                <a:prstGeom prst="rect">
                  <a:avLst/>
                </a:prstGeom>
                <a:blipFill>
                  <a:blip r:embed="rId4"/>
                  <a:stretch>
                    <a:fillRect t="-1266" r="-5674"/>
                  </a:stretch>
                </a:blipFill>
              </p:spPr>
              <p:txBody>
                <a:bodyPr/>
                <a:lstStyle/>
                <a:p>
                  <a:r>
                    <a:rPr lang="en-U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7D40244-D384-56C9-6484-2F77B2143B16}"/>
                    </a:ext>
                  </a:extLst>
                </p:cNvPr>
                <p:cNvSpPr/>
                <p:nvPr/>
              </p:nvSpPr>
              <p:spPr>
                <a:xfrm>
                  <a:off x="1133830" y="4668192"/>
                  <a:ext cx="848139" cy="46975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G" sz="2400" dirty="0"/>
                </a:p>
              </p:txBody>
            </p:sp>
          </mc:Choice>
          <mc:Fallback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7D40244-D384-56C9-6484-2F77B2143B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830" y="4668192"/>
                  <a:ext cx="848139" cy="469759"/>
                </a:xfrm>
                <a:prstGeom prst="rect">
                  <a:avLst/>
                </a:prstGeom>
                <a:blipFill>
                  <a:blip r:embed="rId5"/>
                  <a:stretch>
                    <a:fillRect t="-1266" r="-5674"/>
                  </a:stretch>
                </a:blipFill>
              </p:spPr>
              <p:txBody>
                <a:bodyPr/>
                <a:lstStyle/>
                <a:p>
                  <a:r>
                    <a:rPr lang="en-U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87D148E-93F5-B207-7F73-C68DDDC5BF0C}"/>
                    </a:ext>
                  </a:extLst>
                </p:cNvPr>
                <p:cNvSpPr/>
                <p:nvPr/>
              </p:nvSpPr>
              <p:spPr>
                <a:xfrm>
                  <a:off x="1133829" y="5136261"/>
                  <a:ext cx="848139" cy="46975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G" sz="2400" dirty="0"/>
                </a:p>
              </p:txBody>
            </p:sp>
          </mc:Choice>
          <mc:Fallback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87D148E-93F5-B207-7F73-C68DDDC5BF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829" y="5136261"/>
                  <a:ext cx="848139" cy="469759"/>
                </a:xfrm>
                <a:prstGeom prst="rect">
                  <a:avLst/>
                </a:prstGeom>
                <a:blipFill>
                  <a:blip r:embed="rId6"/>
                  <a:stretch>
                    <a:fillRect t="-1266" r="-5674"/>
                  </a:stretch>
                </a:blipFill>
              </p:spPr>
              <p:txBody>
                <a:bodyPr/>
                <a:lstStyle/>
                <a:p>
                  <a:r>
                    <a:rPr lang="en-U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44355A55-DE7D-5986-2938-9C0A0B1FCF71}"/>
                    </a:ext>
                  </a:extLst>
                </p:cNvPr>
                <p:cNvSpPr/>
                <p:nvPr/>
              </p:nvSpPr>
              <p:spPr>
                <a:xfrm>
                  <a:off x="1133828" y="5613639"/>
                  <a:ext cx="848139" cy="46975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G" sz="2400" dirty="0"/>
                </a:p>
              </p:txBody>
            </p:sp>
          </mc:Choice>
          <mc:Fallback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44355A55-DE7D-5986-2938-9C0A0B1FCF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828" y="5613639"/>
                  <a:ext cx="848139" cy="469759"/>
                </a:xfrm>
                <a:prstGeom prst="rect">
                  <a:avLst/>
                </a:prstGeom>
                <a:blipFill>
                  <a:blip r:embed="rId7"/>
                  <a:stretch>
                    <a:fillRect t="-1266" r="-5674"/>
                  </a:stretch>
                </a:blipFill>
              </p:spPr>
              <p:txBody>
                <a:bodyPr/>
                <a:lstStyle/>
                <a:p>
                  <a:r>
                    <a:rPr lang="en-UG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A5924C-30E1-385E-FB16-548B38471AE7}"/>
                  </a:ext>
                </a:extLst>
              </p:cNvPr>
              <p:cNvSpPr txBox="1"/>
              <p:nvPr/>
            </p:nvSpPr>
            <p:spPr>
              <a:xfrm>
                <a:off x="2156446" y="3665675"/>
                <a:ext cx="3182281" cy="19527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𝑃𝑅</m:t>
                          </m:r>
                          <m:sSub>
                            <m:sSubPr>
                              <m:ctrlP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GB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4000" i="1">
                          <a:latin typeface="Cambria Math" panose="02040503050406030204" pitchFamily="18" charset="0"/>
                        </a:rPr>
                        <m:t>≟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4000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∨</m:t>
                      </m:r>
                    </m:oMath>
                  </m:oMathPara>
                </a14:m>
                <a:endParaRPr lang="en-GB" sz="4000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𝑃𝑅</m:t>
                      </m:r>
                      <m:sSub>
                        <m:sSub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sz="4000" i="1">
                          <a:latin typeface="Cambria Math" panose="02040503050406030204" pitchFamily="18" charset="0"/>
                        </a:rPr>
                        <m:t>≟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G" sz="4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A5924C-30E1-385E-FB16-548B38471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446" y="3665675"/>
                <a:ext cx="3182281" cy="19527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DFABA4C-2DB3-8531-F912-BFDA137D417D}"/>
                  </a:ext>
                </a:extLst>
              </p:cNvPr>
              <p:cNvSpPr/>
              <p:nvPr/>
            </p:nvSpPr>
            <p:spPr>
              <a:xfrm>
                <a:off x="10914946" y="3183907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DFABA4C-2DB3-8531-F912-BFDA137D41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4946" y="3183907"/>
                <a:ext cx="848139" cy="4697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AFDA341-2862-5B04-5CB4-B65DBD776B3B}"/>
                  </a:ext>
                </a:extLst>
              </p:cNvPr>
              <p:cNvSpPr/>
              <p:nvPr/>
            </p:nvSpPr>
            <p:spPr>
              <a:xfrm>
                <a:off x="10914946" y="3653666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AFDA341-2862-5B04-5CB4-B65DBD776B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4946" y="3653666"/>
                <a:ext cx="848139" cy="4697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E59B04D-02CF-411B-A35C-811DB947B683}"/>
                  </a:ext>
                </a:extLst>
              </p:cNvPr>
              <p:cNvSpPr/>
              <p:nvPr/>
            </p:nvSpPr>
            <p:spPr>
              <a:xfrm>
                <a:off x="10914945" y="4122298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E59B04D-02CF-411B-A35C-811DB947B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4945" y="4122298"/>
                <a:ext cx="848139" cy="46975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C12A4FA-3A6D-660B-F091-6EEDDAD85272}"/>
                  </a:ext>
                </a:extLst>
              </p:cNvPr>
              <p:cNvSpPr/>
              <p:nvPr/>
            </p:nvSpPr>
            <p:spPr>
              <a:xfrm>
                <a:off x="10914945" y="4592620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C12A4FA-3A6D-660B-F091-6EEDDAD85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4945" y="4592620"/>
                <a:ext cx="848139" cy="46975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BD8BD08-BD65-0839-062B-7455EDBB9CEA}"/>
                  </a:ext>
                </a:extLst>
              </p:cNvPr>
              <p:cNvSpPr/>
              <p:nvPr/>
            </p:nvSpPr>
            <p:spPr>
              <a:xfrm>
                <a:off x="10914944" y="5060689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BD8BD08-BD65-0839-062B-7455EDBB9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4944" y="5060689"/>
                <a:ext cx="848139" cy="46975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71FA770-C18C-ACF1-D5B3-5EBEC2C57CCE}"/>
                  </a:ext>
                </a:extLst>
              </p:cNvPr>
              <p:cNvSpPr/>
              <p:nvPr/>
            </p:nvSpPr>
            <p:spPr>
              <a:xfrm>
                <a:off x="10914943" y="5538067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71FA770-C18C-ACF1-D5B3-5EBEC2C57C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4943" y="5538067"/>
                <a:ext cx="848139" cy="46975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6E9496C-D884-7142-ED75-12CEC5605EF6}"/>
                  </a:ext>
                </a:extLst>
              </p:cNvPr>
              <p:cNvSpPr/>
              <p:nvPr/>
            </p:nvSpPr>
            <p:spPr>
              <a:xfrm>
                <a:off x="6399633" y="3183907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6E9496C-D884-7142-ED75-12CEC5605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633" y="3183907"/>
                <a:ext cx="848139" cy="46975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1FD771E-90B3-EBE8-62F6-1650F45E7983}"/>
                  </a:ext>
                </a:extLst>
              </p:cNvPr>
              <p:cNvSpPr/>
              <p:nvPr/>
            </p:nvSpPr>
            <p:spPr>
              <a:xfrm>
                <a:off x="6399633" y="3653666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1FD771E-90B3-EBE8-62F6-1650F45E79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633" y="3653666"/>
                <a:ext cx="848139" cy="46975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F310322-3798-43F6-2DB0-461C1ABC2247}"/>
                  </a:ext>
                </a:extLst>
              </p:cNvPr>
              <p:cNvSpPr/>
              <p:nvPr/>
            </p:nvSpPr>
            <p:spPr>
              <a:xfrm>
                <a:off x="6399632" y="4122298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F310322-3798-43F6-2DB0-461C1ABC22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632" y="4122298"/>
                <a:ext cx="848139" cy="46975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8CBF46-2947-7B71-DC7A-4F2FE744143B}"/>
                  </a:ext>
                </a:extLst>
              </p:cNvPr>
              <p:cNvSpPr/>
              <p:nvPr/>
            </p:nvSpPr>
            <p:spPr>
              <a:xfrm>
                <a:off x="6399632" y="4592620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8CBF46-2947-7B71-DC7A-4F2FE74414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632" y="4592620"/>
                <a:ext cx="848139" cy="46975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C6CBFA1-D72D-4355-5222-22393CC38AA9}"/>
                  </a:ext>
                </a:extLst>
              </p:cNvPr>
              <p:cNvSpPr/>
              <p:nvPr/>
            </p:nvSpPr>
            <p:spPr>
              <a:xfrm>
                <a:off x="6399631" y="5060689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C6CBFA1-D72D-4355-5222-22393CC38A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631" y="5060689"/>
                <a:ext cx="848139" cy="46975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30776DA-C6F3-8D30-33F8-EA003B78352A}"/>
                  </a:ext>
                </a:extLst>
              </p:cNvPr>
              <p:cNvSpPr/>
              <p:nvPr/>
            </p:nvSpPr>
            <p:spPr>
              <a:xfrm>
                <a:off x="6399630" y="5538067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30776DA-C6F3-8D30-33F8-EA003B7835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630" y="5538067"/>
                <a:ext cx="848139" cy="46975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1563E2C-3E98-68BD-868B-59581C76EAEE}"/>
                  </a:ext>
                </a:extLst>
              </p:cNvPr>
              <p:cNvSpPr txBox="1"/>
              <p:nvPr/>
            </p:nvSpPr>
            <p:spPr>
              <a:xfrm>
                <a:off x="7247769" y="3234039"/>
                <a:ext cx="311912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2800" b="0" i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</m:sSubSup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GB" sz="2800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G" sz="28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1563E2C-3E98-68BD-868B-59581C76E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769" y="3234039"/>
                <a:ext cx="3119124" cy="43088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35EC93DA-C036-15CF-C83E-509A938959F1}"/>
              </a:ext>
            </a:extLst>
          </p:cNvPr>
          <p:cNvGrpSpPr/>
          <p:nvPr/>
        </p:nvGrpSpPr>
        <p:grpSpPr>
          <a:xfrm>
            <a:off x="1133827" y="3255669"/>
            <a:ext cx="848142" cy="2823919"/>
            <a:chOff x="1150777" y="3259479"/>
            <a:chExt cx="848142" cy="282391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6D821AD-50FB-7AB3-C8D3-C09AB3105900}"/>
                    </a:ext>
                  </a:extLst>
                </p:cNvPr>
                <p:cNvSpPr/>
                <p:nvPr/>
              </p:nvSpPr>
              <p:spPr>
                <a:xfrm>
                  <a:off x="1150780" y="3259479"/>
                  <a:ext cx="848139" cy="46975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G" sz="2400" dirty="0"/>
                </a:p>
              </p:txBody>
            </p:sp>
          </mc:Choice>
          <mc:Fallback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6D821AD-50FB-7AB3-C8D3-C09AB31059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0780" y="3259479"/>
                  <a:ext cx="848139" cy="469759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18100F4-B039-D023-2F5B-D56ED2621B51}"/>
                    </a:ext>
                  </a:extLst>
                </p:cNvPr>
                <p:cNvSpPr/>
                <p:nvPr/>
              </p:nvSpPr>
              <p:spPr>
                <a:xfrm>
                  <a:off x="1150780" y="3729238"/>
                  <a:ext cx="848139" cy="46975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G" sz="2400" dirty="0"/>
                </a:p>
              </p:txBody>
            </p:sp>
          </mc:Choice>
          <mc:Fallback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18100F4-B039-D023-2F5B-D56ED2621B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0780" y="3729238"/>
                  <a:ext cx="848139" cy="469759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2B715F26-78E7-ED2D-6342-266D927BD2AA}"/>
                    </a:ext>
                  </a:extLst>
                </p:cNvPr>
                <p:cNvSpPr/>
                <p:nvPr/>
              </p:nvSpPr>
              <p:spPr>
                <a:xfrm>
                  <a:off x="1150779" y="4197870"/>
                  <a:ext cx="848139" cy="46975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G" sz="2400" dirty="0"/>
                </a:p>
              </p:txBody>
            </p:sp>
          </mc:Choice>
          <mc:Fallback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2B715F26-78E7-ED2D-6342-266D927BD2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0779" y="4197870"/>
                  <a:ext cx="848139" cy="469759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CF970EA8-CF77-83B1-1712-EF35B605683F}"/>
                    </a:ext>
                  </a:extLst>
                </p:cNvPr>
                <p:cNvSpPr/>
                <p:nvPr/>
              </p:nvSpPr>
              <p:spPr>
                <a:xfrm>
                  <a:off x="1150779" y="4668192"/>
                  <a:ext cx="848139" cy="46975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G" sz="2400" dirty="0"/>
                </a:p>
              </p:txBody>
            </p:sp>
          </mc:Choice>
          <mc:Fallback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CF970EA8-CF77-83B1-1712-EF35B60568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0779" y="4668192"/>
                  <a:ext cx="848139" cy="469759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CEA89A0E-7523-64C0-60DF-8F13C185ED11}"/>
                    </a:ext>
                  </a:extLst>
                </p:cNvPr>
                <p:cNvSpPr/>
                <p:nvPr/>
              </p:nvSpPr>
              <p:spPr>
                <a:xfrm>
                  <a:off x="1150778" y="5136261"/>
                  <a:ext cx="848139" cy="46975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G" sz="2400" dirty="0"/>
                </a:p>
              </p:txBody>
            </p:sp>
          </mc:Choice>
          <mc:Fallback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CEA89A0E-7523-64C0-60DF-8F13C185ED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0778" y="5136261"/>
                  <a:ext cx="848139" cy="469759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5C2534B2-D57B-1509-9DA3-AF981B8C848C}"/>
                    </a:ext>
                  </a:extLst>
                </p:cNvPr>
                <p:cNvSpPr/>
                <p:nvPr/>
              </p:nvSpPr>
              <p:spPr>
                <a:xfrm>
                  <a:off x="1150777" y="5613639"/>
                  <a:ext cx="848139" cy="46975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G" sz="2400" dirty="0"/>
                </a:p>
              </p:txBody>
            </p:sp>
          </mc:Choice>
          <mc:Fallback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5C2534B2-D57B-1509-9DA3-AF981B8C84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0777" y="5613639"/>
                  <a:ext cx="848139" cy="469759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G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D09B193-E22E-ADA0-313C-8214434324F1}"/>
                  </a:ext>
                </a:extLst>
              </p:cNvPr>
              <p:cNvSpPr txBox="1"/>
              <p:nvPr/>
            </p:nvSpPr>
            <p:spPr>
              <a:xfrm>
                <a:off x="7795824" y="3952848"/>
                <a:ext cx="3126240" cy="450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2800" b="0" i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</m:sSubSup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GB" sz="2800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G" sz="28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D09B193-E22E-ADA0-313C-821443432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824" y="3952848"/>
                <a:ext cx="3126240" cy="45031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02F4230-CAA4-E801-6305-5AE38C86FB80}"/>
                  </a:ext>
                </a:extLst>
              </p:cNvPr>
              <p:cNvSpPr txBox="1"/>
              <p:nvPr/>
            </p:nvSpPr>
            <p:spPr>
              <a:xfrm>
                <a:off x="8051857" y="4678046"/>
                <a:ext cx="1908086" cy="442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≟</m:t>
                      </m:r>
                      <m:acc>
                        <m:accPr>
                          <m:chr m:val="̂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G" sz="28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02F4230-CAA4-E801-6305-5AE38C86F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857" y="4678046"/>
                <a:ext cx="1908086" cy="44242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E370082E-45E8-4906-77B8-DC922E1C0AD7}"/>
              </a:ext>
            </a:extLst>
          </p:cNvPr>
          <p:cNvSpPr txBox="1"/>
          <p:nvPr/>
        </p:nvSpPr>
        <p:spPr>
          <a:xfrm>
            <a:off x="7330750" y="5276458"/>
            <a:ext cx="350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Shwartz-Zippel Lemma</a:t>
            </a:r>
            <a:endParaRPr lang="en-UG" sz="28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4D86BD-04A8-5E96-E8FF-1A7BCEAC3A22}"/>
              </a:ext>
            </a:extLst>
          </p:cNvPr>
          <p:cNvSpPr txBox="1"/>
          <p:nvPr/>
        </p:nvSpPr>
        <p:spPr>
          <a:xfrm>
            <a:off x="2911285" y="6004041"/>
            <a:ext cx="2232599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000" dirty="0"/>
              <a:t>BOOLEAN</a:t>
            </a:r>
            <a:endParaRPr lang="en-UG" sz="4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481D2CE-0F9A-B48B-DD3A-FCC6816FFADF}"/>
              </a:ext>
            </a:extLst>
          </p:cNvPr>
          <p:cNvSpPr txBox="1"/>
          <p:nvPr/>
        </p:nvSpPr>
        <p:spPr>
          <a:xfrm>
            <a:off x="7892203" y="6004041"/>
            <a:ext cx="280237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000" dirty="0"/>
              <a:t>ARITHMETIC</a:t>
            </a:r>
            <a:endParaRPr lang="en-UG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61D6015-9E23-9819-9EB8-9E4C4C24A354}"/>
                  </a:ext>
                </a:extLst>
              </p:cNvPr>
              <p:cNvSpPr txBox="1"/>
              <p:nvPr/>
            </p:nvSpPr>
            <p:spPr>
              <a:xfrm>
                <a:off x="5920283" y="6058304"/>
                <a:ext cx="958980" cy="71590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sSup>
                            <m:sSupPr>
                              <m:ctrlP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G" sz="4400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61D6015-9E23-9819-9EB8-9E4C4C24A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283" y="6058304"/>
                <a:ext cx="958980" cy="71590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333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31" grpId="0"/>
      <p:bldP spid="34" grpId="0"/>
      <p:bldP spid="37" grpId="0"/>
      <p:bldP spid="39" grpId="0" animBg="1"/>
      <p:bldP spid="40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4D3E5-5233-2E09-8285-1E1B7240F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72200-18BC-5B91-4564-91539D39C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Kudos:</a:t>
            </a:r>
          </a:p>
          <a:p>
            <a:r>
              <a:rPr lang="en-GB" dirty="0"/>
              <a:t>https://www.henleychocolates.co.uk/store/p223/plasticfreeadventcalendar.html</a:t>
            </a:r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3843898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2" descr="A screenshot of a game&#10;&#10;Description automatically generated">
            <a:extLst>
              <a:ext uri="{FF2B5EF4-FFF2-40B4-BE49-F238E27FC236}">
                <a16:creationId xmlns:a16="http://schemas.microsoft.com/office/drawing/2014/main" id="{CF8A060A-072A-0A05-C7E2-8D4565DCDC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8" t="35604" r="36862" b="34925"/>
          <a:stretch/>
        </p:blipFill>
        <p:spPr>
          <a:xfrm>
            <a:off x="8507444" y="1649104"/>
            <a:ext cx="1520714" cy="1773115"/>
          </a:xfrm>
          <a:prstGeom prst="rect">
            <a:avLst/>
          </a:prstGeom>
        </p:spPr>
      </p:pic>
      <p:pic>
        <p:nvPicPr>
          <p:cNvPr id="8" name="Content Placeholder 12" descr="A screenshot of a game&#10;&#10;Description automatically generated">
            <a:extLst>
              <a:ext uri="{FF2B5EF4-FFF2-40B4-BE49-F238E27FC236}">
                <a16:creationId xmlns:a16="http://schemas.microsoft.com/office/drawing/2014/main" id="{AD5C85B8-19BE-F679-261E-D6790C8FF6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3" t="6762" r="35077" b="63767"/>
          <a:stretch/>
        </p:blipFill>
        <p:spPr>
          <a:xfrm>
            <a:off x="10036322" y="4139003"/>
            <a:ext cx="1520714" cy="1773115"/>
          </a:xfrm>
          <a:prstGeom prst="rect">
            <a:avLst/>
          </a:prstGeom>
        </p:spPr>
      </p:pic>
      <p:pic>
        <p:nvPicPr>
          <p:cNvPr id="10" name="Content Placeholder 12" descr="A screenshot of a game&#10;&#10;Description automatically generated">
            <a:extLst>
              <a:ext uri="{FF2B5EF4-FFF2-40B4-BE49-F238E27FC236}">
                <a16:creationId xmlns:a16="http://schemas.microsoft.com/office/drawing/2014/main" id="{68BC7A4D-B2A9-1FCA-CFB4-F37231633E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t="7866" r="63776" b="62663"/>
          <a:stretch/>
        </p:blipFill>
        <p:spPr>
          <a:xfrm flipH="1">
            <a:off x="6789257" y="4139004"/>
            <a:ext cx="1520714" cy="177311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7EFF10B-15F8-9116-F230-F792BC7332FD}"/>
              </a:ext>
            </a:extLst>
          </p:cNvPr>
          <p:cNvSpPr/>
          <p:nvPr/>
        </p:nvSpPr>
        <p:spPr>
          <a:xfrm>
            <a:off x="0" y="0"/>
            <a:ext cx="12192000" cy="13435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5924F8-9232-BC78-A0AE-8A220C9B5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51" y="107575"/>
            <a:ext cx="11228958" cy="1128378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chemeClr val="bg1"/>
                </a:solidFill>
              </a:rPr>
              <a:t>What is DORAM?</a:t>
            </a:r>
            <a:endParaRPr lang="en-UG" sz="6000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CCC7908-445F-0899-7DBB-B4A627ABBA9A}"/>
              </a:ext>
            </a:extLst>
          </p:cNvPr>
          <p:cNvCxnSpPr>
            <a:cxnSpLocks/>
          </p:cNvCxnSpPr>
          <p:nvPr/>
        </p:nvCxnSpPr>
        <p:spPr>
          <a:xfrm flipV="1">
            <a:off x="7943086" y="2899962"/>
            <a:ext cx="564358" cy="1039056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AFCCE2E-446E-EAA5-EF0B-7A9D59EEBCFE}"/>
              </a:ext>
            </a:extLst>
          </p:cNvPr>
          <p:cNvCxnSpPr>
            <a:cxnSpLocks/>
          </p:cNvCxnSpPr>
          <p:nvPr/>
        </p:nvCxnSpPr>
        <p:spPr>
          <a:xfrm>
            <a:off x="8639449" y="5025559"/>
            <a:ext cx="1111113" cy="1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0D503ED-EF4C-D6A3-AE6C-FB2595875EEC}"/>
              </a:ext>
            </a:extLst>
          </p:cNvPr>
          <p:cNvCxnSpPr>
            <a:cxnSpLocks/>
          </p:cNvCxnSpPr>
          <p:nvPr/>
        </p:nvCxnSpPr>
        <p:spPr>
          <a:xfrm>
            <a:off x="10160163" y="2899962"/>
            <a:ext cx="564358" cy="1039056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1F9C9F8-F289-68F8-0282-2707186471D3}"/>
                  </a:ext>
                </a:extLst>
              </p:cNvPr>
              <p:cNvSpPr txBox="1"/>
              <p:nvPr/>
            </p:nvSpPr>
            <p:spPr>
              <a:xfrm>
                <a:off x="5280882" y="2907897"/>
                <a:ext cx="780274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GB" sz="8000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1F9C9F8-F289-68F8-0282-270718647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882" y="2907897"/>
                <a:ext cx="780274" cy="12311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 descr="A red character with a white face&#10;&#10;Description automatically generated with medium confidence">
            <a:extLst>
              <a:ext uri="{FF2B5EF4-FFF2-40B4-BE49-F238E27FC236}">
                <a16:creationId xmlns:a16="http://schemas.microsoft.com/office/drawing/2014/main" id="{BB03D254-E918-C12C-A5DF-087F477DF2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1" t="12533" r="18281" b="68574"/>
          <a:stretch/>
        </p:blipFill>
        <p:spPr>
          <a:xfrm>
            <a:off x="6195378" y="5479366"/>
            <a:ext cx="2552968" cy="432752"/>
          </a:xfrm>
          <a:prstGeom prst="rect">
            <a:avLst/>
          </a:prstGeom>
        </p:spPr>
      </p:pic>
      <p:pic>
        <p:nvPicPr>
          <p:cNvPr id="38" name="Graphic 37" descr="Angel face outline with solid fill">
            <a:extLst>
              <a:ext uri="{FF2B5EF4-FFF2-40B4-BE49-F238E27FC236}">
                <a16:creationId xmlns:a16="http://schemas.microsoft.com/office/drawing/2014/main" id="{692399AA-DFA3-E57F-0B49-E28BBA6F85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06812" y="2475144"/>
            <a:ext cx="3062215" cy="3062215"/>
          </a:xfrm>
          <a:prstGeom prst="rect">
            <a:avLst/>
          </a:prstGeom>
        </p:spPr>
      </p:pic>
      <p:pic>
        <p:nvPicPr>
          <p:cNvPr id="36" name="Picture 35" descr="A close-up of a computer chip&#10;&#10;Description automatically generated">
            <a:extLst>
              <a:ext uri="{FF2B5EF4-FFF2-40B4-BE49-F238E27FC236}">
                <a16:creationId xmlns:a16="http://schemas.microsoft.com/office/drawing/2014/main" id="{D710A78B-329E-22D6-214A-67DCFD8580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4" y="2172688"/>
            <a:ext cx="4579114" cy="30533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E5B5130-7EC9-BE85-DD59-4B3B23628D52}"/>
                  </a:ext>
                </a:extLst>
              </p:cNvPr>
              <p:cNvSpPr txBox="1"/>
              <p:nvPr/>
            </p:nvSpPr>
            <p:spPr>
              <a:xfrm>
                <a:off x="846841" y="5265787"/>
                <a:ext cx="3168816" cy="12926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800" dirty="0"/>
                  <a:t>: Number of blocks</a:t>
                </a:r>
              </a:p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2800" dirty="0"/>
                  <a:t>: Block size</a:t>
                </a:r>
              </a:p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GB" sz="2800" dirty="0"/>
                  <a:t>: Security parameter</a:t>
                </a:r>
                <a:endParaRPr lang="en-UG" sz="2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E5B5130-7EC9-BE85-DD59-4B3B23628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41" y="5265787"/>
                <a:ext cx="3168816" cy="1292662"/>
              </a:xfrm>
              <a:prstGeom prst="rect">
                <a:avLst/>
              </a:prstGeom>
              <a:blipFill>
                <a:blip r:embed="rId8"/>
                <a:stretch>
                  <a:fillRect l="-577" t="-8019" r="-5385" b="-16038"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D8BBE8D-0C29-44F8-CD87-4CE60EB47DA1}"/>
                  </a:ext>
                </a:extLst>
              </p:cNvPr>
              <p:cNvSpPr txBox="1"/>
              <p:nvPr/>
            </p:nvSpPr>
            <p:spPr>
              <a:xfrm>
                <a:off x="7748529" y="6180495"/>
                <a:ext cx="3534319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36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G" sz="36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D8BBE8D-0C29-44F8-CD87-4CE60EB47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529" y="6180495"/>
                <a:ext cx="3534319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10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mart Phone with solid fill">
            <a:extLst>
              <a:ext uri="{FF2B5EF4-FFF2-40B4-BE49-F238E27FC236}">
                <a16:creationId xmlns:a16="http://schemas.microsoft.com/office/drawing/2014/main" id="{528A744F-8AC5-6939-8508-FEE66BFD9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3017" y="3297546"/>
            <a:ext cx="2434114" cy="2434114"/>
          </a:xfrm>
        </p:spPr>
      </p:pic>
      <p:pic>
        <p:nvPicPr>
          <p:cNvPr id="7" name="Graphic 6" descr="Computer with solid fill">
            <a:extLst>
              <a:ext uri="{FF2B5EF4-FFF2-40B4-BE49-F238E27FC236}">
                <a16:creationId xmlns:a16="http://schemas.microsoft.com/office/drawing/2014/main" id="{79610E07-F5DD-53A1-2B97-C6F73D945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52693" y="2585234"/>
            <a:ext cx="4108174" cy="410817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E2AD71-939E-9014-8ADC-AC7DD42862BD}"/>
              </a:ext>
            </a:extLst>
          </p:cNvPr>
          <p:cNvCxnSpPr>
            <a:cxnSpLocks/>
          </p:cNvCxnSpPr>
          <p:nvPr/>
        </p:nvCxnSpPr>
        <p:spPr>
          <a:xfrm>
            <a:off x="4608576" y="4534830"/>
            <a:ext cx="1737360" cy="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Content Placeholder 12" descr="A screenshot of a game&#10;&#10;Description automatically generated">
            <a:extLst>
              <a:ext uri="{FF2B5EF4-FFF2-40B4-BE49-F238E27FC236}">
                <a16:creationId xmlns:a16="http://schemas.microsoft.com/office/drawing/2014/main" id="{8D650A1B-E2B1-2CAF-330B-32BBD5F755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8" t="35604" r="36862" b="34925"/>
          <a:stretch/>
        </p:blipFill>
        <p:spPr>
          <a:xfrm>
            <a:off x="1789717" y="2034313"/>
            <a:ext cx="1520714" cy="1773115"/>
          </a:xfrm>
          <a:prstGeom prst="rect">
            <a:avLst/>
          </a:prstGeom>
        </p:spPr>
      </p:pic>
      <p:pic>
        <p:nvPicPr>
          <p:cNvPr id="27" name="Content Placeholder 12" descr="A screenshot of a game&#10;&#10;Description automatically generated">
            <a:extLst>
              <a:ext uri="{FF2B5EF4-FFF2-40B4-BE49-F238E27FC236}">
                <a16:creationId xmlns:a16="http://schemas.microsoft.com/office/drawing/2014/main" id="{486CFB4E-61FE-1D96-A90A-6F5F01EF18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3" t="6762" r="35077" b="63767"/>
          <a:stretch/>
        </p:blipFill>
        <p:spPr>
          <a:xfrm>
            <a:off x="3318595" y="4524212"/>
            <a:ext cx="1520714" cy="1773115"/>
          </a:xfrm>
          <a:prstGeom prst="rect">
            <a:avLst/>
          </a:prstGeom>
        </p:spPr>
      </p:pic>
      <p:pic>
        <p:nvPicPr>
          <p:cNvPr id="28" name="Content Placeholder 12" descr="A screenshot of a game&#10;&#10;Description automatically generated">
            <a:extLst>
              <a:ext uri="{FF2B5EF4-FFF2-40B4-BE49-F238E27FC236}">
                <a16:creationId xmlns:a16="http://schemas.microsoft.com/office/drawing/2014/main" id="{752B6B22-D93D-9B27-2666-A218829B4B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t="7866" r="63776" b="62663"/>
          <a:stretch/>
        </p:blipFill>
        <p:spPr>
          <a:xfrm flipH="1">
            <a:off x="71530" y="4524213"/>
            <a:ext cx="1520714" cy="1773115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BF19A07-DABF-C3D7-770B-0FB680BBC283}"/>
              </a:ext>
            </a:extLst>
          </p:cNvPr>
          <p:cNvCxnSpPr>
            <a:cxnSpLocks/>
          </p:cNvCxnSpPr>
          <p:nvPr/>
        </p:nvCxnSpPr>
        <p:spPr>
          <a:xfrm flipV="1">
            <a:off x="1225359" y="3285171"/>
            <a:ext cx="564358" cy="1039056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B7D53D3-2C42-5FA0-D255-AF5981F5A2C8}"/>
              </a:ext>
            </a:extLst>
          </p:cNvPr>
          <p:cNvCxnSpPr>
            <a:cxnSpLocks/>
          </p:cNvCxnSpPr>
          <p:nvPr/>
        </p:nvCxnSpPr>
        <p:spPr>
          <a:xfrm>
            <a:off x="1921722" y="5410768"/>
            <a:ext cx="1111113" cy="1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222D8EC-8007-BF91-2EA8-B54C07344D66}"/>
              </a:ext>
            </a:extLst>
          </p:cNvPr>
          <p:cNvCxnSpPr>
            <a:cxnSpLocks/>
          </p:cNvCxnSpPr>
          <p:nvPr/>
        </p:nvCxnSpPr>
        <p:spPr>
          <a:xfrm>
            <a:off x="3442436" y="3285171"/>
            <a:ext cx="564358" cy="1039056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Content Placeholder 12" descr="A screenshot of a game&#10;&#10;Description automatically generated">
            <a:extLst>
              <a:ext uri="{FF2B5EF4-FFF2-40B4-BE49-F238E27FC236}">
                <a16:creationId xmlns:a16="http://schemas.microsoft.com/office/drawing/2014/main" id="{F3A898FA-BEAB-67CE-6976-F68D8F4ADF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t="7866" r="63776" b="62663"/>
          <a:stretch/>
        </p:blipFill>
        <p:spPr>
          <a:xfrm flipH="1">
            <a:off x="10402283" y="1990570"/>
            <a:ext cx="1520714" cy="1773115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11097655-0326-977B-6728-E2DB4161B09A}"/>
              </a:ext>
            </a:extLst>
          </p:cNvPr>
          <p:cNvSpPr/>
          <p:nvPr/>
        </p:nvSpPr>
        <p:spPr>
          <a:xfrm>
            <a:off x="0" y="0"/>
            <a:ext cx="12192000" cy="13435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9785D043-F499-7A18-C60D-BB88E53B3C8A}"/>
              </a:ext>
            </a:extLst>
          </p:cNvPr>
          <p:cNvSpPr txBox="1">
            <a:spLocks/>
          </p:cNvSpPr>
          <p:nvPr/>
        </p:nvSpPr>
        <p:spPr>
          <a:xfrm>
            <a:off x="122651" y="107575"/>
            <a:ext cx="11228958" cy="1128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chemeClr val="bg1"/>
                </a:solidFill>
              </a:rPr>
              <a:t>DORAM from ORAM</a:t>
            </a:r>
            <a:endParaRPr lang="en-UG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56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Computer with solid fill">
            <a:extLst>
              <a:ext uri="{FF2B5EF4-FFF2-40B4-BE49-F238E27FC236}">
                <a16:creationId xmlns:a16="http://schemas.microsoft.com/office/drawing/2014/main" id="{A0778778-B5A2-B4E1-DEB5-9B5DF238A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73378" y="4300223"/>
            <a:ext cx="2434114" cy="2434114"/>
          </a:xfrm>
          <a:prstGeom prst="rect">
            <a:avLst/>
          </a:prstGeom>
        </p:spPr>
      </p:pic>
      <p:pic>
        <p:nvPicPr>
          <p:cNvPr id="7" name="Graphic 6" descr="Computer with solid fill">
            <a:extLst>
              <a:ext uri="{FF2B5EF4-FFF2-40B4-BE49-F238E27FC236}">
                <a16:creationId xmlns:a16="http://schemas.microsoft.com/office/drawing/2014/main" id="{9A0CD83D-9866-E92E-13C9-372998367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8943" y="1372507"/>
            <a:ext cx="2434114" cy="2434114"/>
          </a:xfrm>
          <a:prstGeom prst="rect">
            <a:avLst/>
          </a:prstGeom>
        </p:spPr>
      </p:pic>
      <p:pic>
        <p:nvPicPr>
          <p:cNvPr id="8" name="Graphic 7" descr="Computer with solid fill">
            <a:extLst>
              <a:ext uri="{FF2B5EF4-FFF2-40B4-BE49-F238E27FC236}">
                <a16:creationId xmlns:a16="http://schemas.microsoft.com/office/drawing/2014/main" id="{4328CF79-C00C-E3A6-9EC7-5C02E2CE6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4121" y="4300223"/>
            <a:ext cx="2434114" cy="243411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DBA471C-BA86-B938-F8CA-10A756691B3B}"/>
              </a:ext>
            </a:extLst>
          </p:cNvPr>
          <p:cNvCxnSpPr>
            <a:cxnSpLocks/>
          </p:cNvCxnSpPr>
          <p:nvPr/>
        </p:nvCxnSpPr>
        <p:spPr>
          <a:xfrm flipV="1">
            <a:off x="4705282" y="3488439"/>
            <a:ext cx="564358" cy="1039056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0F1D58-37C9-0566-DAD2-7CA3CFEA36CA}"/>
              </a:ext>
            </a:extLst>
          </p:cNvPr>
          <p:cNvCxnSpPr>
            <a:cxnSpLocks/>
          </p:cNvCxnSpPr>
          <p:nvPr/>
        </p:nvCxnSpPr>
        <p:spPr>
          <a:xfrm>
            <a:off x="5401645" y="5614036"/>
            <a:ext cx="1111113" cy="1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90EB685-31E0-1ABD-08E3-8A8059A1F341}"/>
              </a:ext>
            </a:extLst>
          </p:cNvPr>
          <p:cNvCxnSpPr>
            <a:cxnSpLocks/>
          </p:cNvCxnSpPr>
          <p:nvPr/>
        </p:nvCxnSpPr>
        <p:spPr>
          <a:xfrm>
            <a:off x="6922359" y="3488439"/>
            <a:ext cx="564358" cy="1039056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12" descr="A screenshot of a game&#10;&#10;Description automatically generated">
            <a:extLst>
              <a:ext uri="{FF2B5EF4-FFF2-40B4-BE49-F238E27FC236}">
                <a16:creationId xmlns:a16="http://schemas.microsoft.com/office/drawing/2014/main" id="{420681CC-C8A5-09AA-5AF8-6C5805A74E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8" t="35604" r="36862" b="34925"/>
          <a:stretch/>
        </p:blipFill>
        <p:spPr>
          <a:xfrm>
            <a:off x="7270821" y="1716567"/>
            <a:ext cx="1520714" cy="1773115"/>
          </a:xfrm>
          <a:prstGeom prst="rect">
            <a:avLst/>
          </a:prstGeom>
        </p:spPr>
      </p:pic>
      <p:pic>
        <p:nvPicPr>
          <p:cNvPr id="13" name="Content Placeholder 12" descr="A screenshot of a game&#10;&#10;Description automatically generated">
            <a:extLst>
              <a:ext uri="{FF2B5EF4-FFF2-40B4-BE49-F238E27FC236}">
                <a16:creationId xmlns:a16="http://schemas.microsoft.com/office/drawing/2014/main" id="{596EF8C1-9C8B-659B-6BD1-99608DDBF9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3" t="6762" r="35077" b="63767"/>
          <a:stretch/>
        </p:blipFill>
        <p:spPr>
          <a:xfrm>
            <a:off x="8599766" y="5084885"/>
            <a:ext cx="1520714" cy="1773115"/>
          </a:xfrm>
          <a:prstGeom prst="rect">
            <a:avLst/>
          </a:prstGeom>
        </p:spPr>
      </p:pic>
      <p:pic>
        <p:nvPicPr>
          <p:cNvPr id="14" name="Content Placeholder 12" descr="A screenshot of a game&#10;&#10;Description automatically generated">
            <a:extLst>
              <a:ext uri="{FF2B5EF4-FFF2-40B4-BE49-F238E27FC236}">
                <a16:creationId xmlns:a16="http://schemas.microsoft.com/office/drawing/2014/main" id="{D41B1631-73B7-C8FD-127E-2FF03248A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t="7866" r="63776" b="62663"/>
          <a:stretch/>
        </p:blipFill>
        <p:spPr>
          <a:xfrm flipH="1">
            <a:off x="1747166" y="5084885"/>
            <a:ext cx="1520714" cy="177311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277D231-F403-5C63-2749-BB029AB5E462}"/>
              </a:ext>
            </a:extLst>
          </p:cNvPr>
          <p:cNvSpPr/>
          <p:nvPr/>
        </p:nvSpPr>
        <p:spPr>
          <a:xfrm>
            <a:off x="0" y="0"/>
            <a:ext cx="12192000" cy="13435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020ED08-3A6B-A5FD-AA52-4D270FB939D6}"/>
              </a:ext>
            </a:extLst>
          </p:cNvPr>
          <p:cNvSpPr txBox="1">
            <a:spLocks/>
          </p:cNvSpPr>
          <p:nvPr/>
        </p:nvSpPr>
        <p:spPr>
          <a:xfrm>
            <a:off x="122651" y="107575"/>
            <a:ext cx="11228958" cy="1128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chemeClr val="bg1"/>
                </a:solidFill>
              </a:rPr>
              <a:t>DORAM, not from ORAM</a:t>
            </a:r>
            <a:endParaRPr lang="en-UG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17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 advent calendar with a box of chocolates&#10;&#10;Description automatically generated">
            <a:extLst>
              <a:ext uri="{FF2B5EF4-FFF2-40B4-BE49-F238E27FC236}">
                <a16:creationId xmlns:a16="http://schemas.microsoft.com/office/drawing/2014/main" id="{08FB3ECE-5177-F362-F0E5-5A30CA599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 b="8935"/>
          <a:stretch/>
        </p:blipFill>
        <p:spPr>
          <a:xfrm>
            <a:off x="427383" y="1720506"/>
            <a:ext cx="4482547" cy="4802187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D8D249C-8958-0369-E339-580A08A722A5}"/>
              </a:ext>
            </a:extLst>
          </p:cNvPr>
          <p:cNvSpPr/>
          <p:nvPr/>
        </p:nvSpPr>
        <p:spPr>
          <a:xfrm>
            <a:off x="0" y="0"/>
            <a:ext cx="12192000" cy="13435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00A5BD8-A7E3-6C1D-CDCA-A94EF519CB0E}"/>
              </a:ext>
            </a:extLst>
          </p:cNvPr>
          <p:cNvSpPr txBox="1">
            <a:spLocks/>
          </p:cNvSpPr>
          <p:nvPr/>
        </p:nvSpPr>
        <p:spPr>
          <a:xfrm>
            <a:off x="122651" y="107575"/>
            <a:ext cx="11228958" cy="1128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chemeClr val="bg1"/>
                </a:solidFill>
              </a:rPr>
              <a:t>Oblivious Hash Table</a:t>
            </a:r>
            <a:endParaRPr lang="en-UG" sz="6000" dirty="0">
              <a:solidFill>
                <a:schemeClr val="bg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F2FC1F3-3030-53F8-0EC0-A5CC8ACA50B0}"/>
              </a:ext>
            </a:extLst>
          </p:cNvPr>
          <p:cNvSpPr txBox="1">
            <a:spLocks/>
          </p:cNvSpPr>
          <p:nvPr/>
        </p:nvSpPr>
        <p:spPr>
          <a:xfrm>
            <a:off x="5864086" y="1825625"/>
            <a:ext cx="54897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Items are stored in memory</a:t>
            </a:r>
          </a:p>
          <a:p>
            <a:r>
              <a:rPr lang="en-GB" sz="3200" dirty="0"/>
              <a:t>Locations seem random</a:t>
            </a:r>
          </a:p>
          <a:p>
            <a:r>
              <a:rPr lang="en-GB" sz="3200" dirty="0"/>
              <a:t>Each item can only be accessed ONCE</a:t>
            </a:r>
            <a:endParaRPr lang="en-UG" sz="3200" dirty="0"/>
          </a:p>
        </p:txBody>
      </p:sp>
    </p:spTree>
    <p:extLst>
      <p:ext uri="{BB962C8B-B14F-4D97-AF65-F5344CB8AC3E}">
        <p14:creationId xmlns:p14="http://schemas.microsoft.com/office/powerpoint/2010/main" val="3514042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 advent calendar with a box of chocolates&#10;&#10;Description automatically generated">
            <a:extLst>
              <a:ext uri="{FF2B5EF4-FFF2-40B4-BE49-F238E27FC236}">
                <a16:creationId xmlns:a16="http://schemas.microsoft.com/office/drawing/2014/main" id="{08FB3ECE-5177-F362-F0E5-5A30CA599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 t="10550" b="17488"/>
          <a:stretch/>
        </p:blipFill>
        <p:spPr>
          <a:xfrm>
            <a:off x="317589" y="1645282"/>
            <a:ext cx="3529867" cy="2988256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D8D249C-8958-0369-E339-580A08A722A5}"/>
              </a:ext>
            </a:extLst>
          </p:cNvPr>
          <p:cNvSpPr/>
          <p:nvPr/>
        </p:nvSpPr>
        <p:spPr>
          <a:xfrm>
            <a:off x="0" y="0"/>
            <a:ext cx="12192000" cy="13435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00A5BD8-A7E3-6C1D-CDCA-A94EF519CB0E}"/>
              </a:ext>
            </a:extLst>
          </p:cNvPr>
          <p:cNvSpPr txBox="1">
            <a:spLocks/>
          </p:cNvSpPr>
          <p:nvPr/>
        </p:nvSpPr>
        <p:spPr>
          <a:xfrm>
            <a:off x="122651" y="107575"/>
            <a:ext cx="11228958" cy="1128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chemeClr val="bg1"/>
                </a:solidFill>
              </a:rPr>
              <a:t>DORAM from </a:t>
            </a:r>
            <a:r>
              <a:rPr lang="en-GB" sz="6000" dirty="0" err="1">
                <a:solidFill>
                  <a:schemeClr val="bg1"/>
                </a:solidFill>
              </a:rPr>
              <a:t>OHTables</a:t>
            </a:r>
            <a:endParaRPr lang="en-UG" sz="6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1EA3A5-819F-F0BA-4384-927D0C3DC232}"/>
              </a:ext>
            </a:extLst>
          </p:cNvPr>
          <p:cNvSpPr txBox="1"/>
          <p:nvPr/>
        </p:nvSpPr>
        <p:spPr>
          <a:xfrm>
            <a:off x="1600212" y="6088559"/>
            <a:ext cx="41778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Write(x, </a:t>
            </a:r>
            <a:r>
              <a:rPr lang="en-GB" sz="4400" dirty="0" err="1"/>
              <a:t>y_new</a:t>
            </a:r>
            <a:r>
              <a:rPr lang="en-GB" sz="4400" dirty="0"/>
              <a:t>)</a:t>
            </a:r>
            <a:endParaRPr lang="en-UG" sz="44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92A2104-954D-BEA9-1604-477C530C22A0}"/>
              </a:ext>
            </a:extLst>
          </p:cNvPr>
          <p:cNvCxnSpPr>
            <a:cxnSpLocks/>
          </p:cNvCxnSpPr>
          <p:nvPr/>
        </p:nvCxnSpPr>
        <p:spPr>
          <a:xfrm>
            <a:off x="3359427" y="3171291"/>
            <a:ext cx="0" cy="2189538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00AEEE0-8768-BF76-2107-54DA5DD00C74}"/>
              </a:ext>
            </a:extLst>
          </p:cNvPr>
          <p:cNvSpPr txBox="1"/>
          <p:nvPr/>
        </p:nvSpPr>
        <p:spPr>
          <a:xfrm>
            <a:off x="122651" y="4786402"/>
            <a:ext cx="3438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Read(PRF(</a:t>
            </a:r>
            <a:r>
              <a:rPr lang="en-GB" sz="4000" dirty="0" err="1"/>
              <a:t>k,x</a:t>
            </a:r>
            <a:r>
              <a:rPr lang="en-GB" sz="4000" dirty="0"/>
              <a:t>))</a:t>
            </a:r>
            <a:endParaRPr lang="en-UG" sz="40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0FC17EE-23F5-AF19-9680-FFC2E4057031}"/>
              </a:ext>
            </a:extLst>
          </p:cNvPr>
          <p:cNvCxnSpPr>
            <a:cxnSpLocks/>
          </p:cNvCxnSpPr>
          <p:nvPr/>
        </p:nvCxnSpPr>
        <p:spPr>
          <a:xfrm>
            <a:off x="2832652" y="6152322"/>
            <a:ext cx="1769165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F9E09EF-B726-F2D6-FA11-D4839D120668}"/>
              </a:ext>
            </a:extLst>
          </p:cNvPr>
          <p:cNvSpPr txBox="1"/>
          <p:nvPr/>
        </p:nvSpPr>
        <p:spPr>
          <a:xfrm>
            <a:off x="3645847" y="4753702"/>
            <a:ext cx="3438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/>
              <a:t>y_old</a:t>
            </a:r>
            <a:endParaRPr lang="en-UG" sz="4000" dirty="0"/>
          </a:p>
        </p:txBody>
      </p:sp>
      <p:pic>
        <p:nvPicPr>
          <p:cNvPr id="29" name="Content Placeholder 12" descr="A advent calendar with a box of chocolates&#10;&#10;Description automatically generated">
            <a:extLst>
              <a:ext uri="{FF2B5EF4-FFF2-40B4-BE49-F238E27FC236}">
                <a16:creationId xmlns:a16="http://schemas.microsoft.com/office/drawing/2014/main" id="{48000218-53FD-B872-BAD5-13AEBC8203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 t="10550" b="17488"/>
          <a:stretch/>
        </p:blipFill>
        <p:spPr>
          <a:xfrm>
            <a:off x="5778015" y="2674172"/>
            <a:ext cx="2004392" cy="1696845"/>
          </a:xfrm>
          <a:prstGeom prst="rect">
            <a:avLst/>
          </a:prstGeom>
        </p:spPr>
      </p:pic>
      <p:pic>
        <p:nvPicPr>
          <p:cNvPr id="33" name="Content Placeholder 12" descr="A advent calendar with a box of chocolates&#10;&#10;Description automatically generated">
            <a:extLst>
              <a:ext uri="{FF2B5EF4-FFF2-40B4-BE49-F238E27FC236}">
                <a16:creationId xmlns:a16="http://schemas.microsoft.com/office/drawing/2014/main" id="{2E0E9D67-EA52-5EB6-D773-A86D09A20B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 t="10550" b="17488"/>
          <a:stretch/>
        </p:blipFill>
        <p:spPr>
          <a:xfrm>
            <a:off x="8572202" y="3429000"/>
            <a:ext cx="1112754" cy="942017"/>
          </a:xfrm>
          <a:prstGeom prst="rect">
            <a:avLst/>
          </a:prstGeom>
        </p:spPr>
      </p:pic>
      <p:pic>
        <p:nvPicPr>
          <p:cNvPr id="34" name="Content Placeholder 12" descr="A advent calendar with a box of chocolates&#10;&#10;Description automatically generated">
            <a:extLst>
              <a:ext uri="{FF2B5EF4-FFF2-40B4-BE49-F238E27FC236}">
                <a16:creationId xmlns:a16="http://schemas.microsoft.com/office/drawing/2014/main" id="{D124FFF8-158F-15D5-84AD-90977DE030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 t="10550" b="17488"/>
          <a:stretch/>
        </p:blipFill>
        <p:spPr>
          <a:xfrm>
            <a:off x="10197350" y="3901342"/>
            <a:ext cx="554802" cy="469675"/>
          </a:xfrm>
          <a:prstGeom prst="rect">
            <a:avLst/>
          </a:prstGeom>
        </p:spPr>
      </p:pic>
      <p:pic>
        <p:nvPicPr>
          <p:cNvPr id="37" name="Picture 36" descr="A close-up of a computer chip&#10;&#10;Description automatically generated">
            <a:extLst>
              <a:ext uri="{FF2B5EF4-FFF2-40B4-BE49-F238E27FC236}">
                <a16:creationId xmlns:a16="http://schemas.microsoft.com/office/drawing/2014/main" id="{D070C70F-D16B-9D5C-2894-286A0A5A8B4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78" y="5360829"/>
            <a:ext cx="1412750" cy="942017"/>
          </a:xfrm>
          <a:prstGeom prst="rect">
            <a:avLst/>
          </a:prstGeom>
        </p:spPr>
      </p:pic>
      <p:pic>
        <p:nvPicPr>
          <p:cNvPr id="40" name="Picture 39" descr="A close-up of a computer chip&#10;&#10;Description automatically generated">
            <a:extLst>
              <a:ext uri="{FF2B5EF4-FFF2-40B4-BE49-F238E27FC236}">
                <a16:creationId xmlns:a16="http://schemas.microsoft.com/office/drawing/2014/main" id="{A6C4E144-ECE1-2F99-608E-DDF959D24C3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559" y="5553630"/>
            <a:ext cx="834457" cy="556413"/>
          </a:xfrm>
          <a:prstGeom prst="rect">
            <a:avLst/>
          </a:prstGeom>
        </p:spPr>
      </p:pic>
      <p:pic>
        <p:nvPicPr>
          <p:cNvPr id="41" name="Picture 40" descr="A close-up of a computer chip&#10;&#10;Description automatically generated">
            <a:extLst>
              <a:ext uri="{FF2B5EF4-FFF2-40B4-BE49-F238E27FC236}">
                <a16:creationId xmlns:a16="http://schemas.microsoft.com/office/drawing/2014/main" id="{6308B815-306D-A578-737E-E140D245389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634" y="5614313"/>
            <a:ext cx="550276" cy="366922"/>
          </a:xfrm>
          <a:prstGeom prst="rect">
            <a:avLst/>
          </a:prstGeom>
        </p:spPr>
      </p:pic>
      <p:pic>
        <p:nvPicPr>
          <p:cNvPr id="42" name="Picture 41" descr="A close-up of a computer chip&#10;&#10;Description automatically generated">
            <a:extLst>
              <a:ext uri="{FF2B5EF4-FFF2-40B4-BE49-F238E27FC236}">
                <a16:creationId xmlns:a16="http://schemas.microsoft.com/office/drawing/2014/main" id="{EF0D1269-4273-985D-EA53-C849FDEA653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553" y="4797210"/>
            <a:ext cx="2857394" cy="19053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7046A07-F95C-67C3-E987-6663B419EB20}"/>
                  </a:ext>
                </a:extLst>
              </p:cNvPr>
              <p:cNvSpPr txBox="1"/>
              <p:nvPr/>
            </p:nvSpPr>
            <p:spPr>
              <a:xfrm>
                <a:off x="4085065" y="2869747"/>
                <a:ext cx="2946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G" sz="2800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7046A07-F95C-67C3-E987-6663B419E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065" y="2869747"/>
                <a:ext cx="29469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91E348B-DAF9-31AD-8DCA-6C8DCD59AE69}"/>
                  </a:ext>
                </a:extLst>
              </p:cNvPr>
              <p:cNvSpPr txBox="1"/>
              <p:nvPr/>
            </p:nvSpPr>
            <p:spPr>
              <a:xfrm>
                <a:off x="6096000" y="5935277"/>
                <a:ext cx="294696" cy="7351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G" sz="28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91E348B-DAF9-31AD-8DCA-6C8DCD59A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935277"/>
                <a:ext cx="294696" cy="7351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F8C572-F73A-E361-6947-2B20EA1CFED8}"/>
                  </a:ext>
                </a:extLst>
              </p:cNvPr>
              <p:cNvSpPr txBox="1"/>
              <p:nvPr/>
            </p:nvSpPr>
            <p:spPr>
              <a:xfrm>
                <a:off x="7882608" y="2674172"/>
                <a:ext cx="294696" cy="7351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G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F8C572-F73A-E361-6947-2B20EA1CF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608" y="2674172"/>
                <a:ext cx="294696" cy="7351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B82CEF-5A8E-997A-B465-F740082BA216}"/>
                  </a:ext>
                </a:extLst>
              </p:cNvPr>
              <p:cNvSpPr txBox="1"/>
              <p:nvPr/>
            </p:nvSpPr>
            <p:spPr>
              <a:xfrm>
                <a:off x="9712966" y="3429000"/>
                <a:ext cx="294696" cy="7351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G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B82CEF-5A8E-997A-B465-F740082BA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966" y="3429000"/>
                <a:ext cx="294696" cy="7351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95D9AC-D304-E008-8378-C05734ACF5B2}"/>
                  </a:ext>
                </a:extLst>
              </p:cNvPr>
              <p:cNvSpPr txBox="1"/>
              <p:nvPr/>
            </p:nvSpPr>
            <p:spPr>
              <a:xfrm>
                <a:off x="10794492" y="3649126"/>
                <a:ext cx="294696" cy="737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G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95D9AC-D304-E008-8378-C05734ACF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4492" y="3649126"/>
                <a:ext cx="294696" cy="7379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56AF2C-DCC5-42BB-F810-2D93FA532501}"/>
                  </a:ext>
                </a:extLst>
              </p:cNvPr>
              <p:cNvSpPr txBox="1"/>
              <p:nvPr/>
            </p:nvSpPr>
            <p:spPr>
              <a:xfrm>
                <a:off x="8806046" y="6014902"/>
                <a:ext cx="294696" cy="7351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G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56AF2C-DCC5-42BB-F810-2D93FA532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6046" y="6014902"/>
                <a:ext cx="294696" cy="7351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59A230-04D5-B835-DFD8-7786AFB03DBB}"/>
                  </a:ext>
                </a:extLst>
              </p:cNvPr>
              <p:cNvSpPr txBox="1"/>
              <p:nvPr/>
            </p:nvSpPr>
            <p:spPr>
              <a:xfrm>
                <a:off x="10297091" y="6003412"/>
                <a:ext cx="294696" cy="737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G" sz="28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59A230-04D5-B835-DFD8-7786AFB03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7091" y="6003412"/>
                <a:ext cx="294696" cy="7379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C671A2-527A-6A55-2F7F-4F7A0AFDA35E}"/>
                  </a:ext>
                </a:extLst>
              </p:cNvPr>
              <p:cNvSpPr txBox="1"/>
              <p:nvPr/>
            </p:nvSpPr>
            <p:spPr>
              <a:xfrm>
                <a:off x="11335424" y="6014902"/>
                <a:ext cx="479298" cy="737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G" sz="28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C671A2-527A-6A55-2F7F-4F7A0AFDA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5424" y="6014902"/>
                <a:ext cx="479298" cy="73795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AA72C2-6615-C531-9FEB-4A708421290C}"/>
                  </a:ext>
                </a:extLst>
              </p:cNvPr>
              <p:cNvSpPr txBox="1"/>
              <p:nvPr/>
            </p:nvSpPr>
            <p:spPr>
              <a:xfrm>
                <a:off x="2241039" y="4892201"/>
                <a:ext cx="2946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G" sz="28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AA72C2-6615-C531-9FEB-4A7084212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39" y="4892201"/>
                <a:ext cx="294696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Content Placeholder 12" descr="A advent calendar with a box of chocolates&#10;&#10;Description automatically generated">
            <a:extLst>
              <a:ext uri="{FF2B5EF4-FFF2-40B4-BE49-F238E27FC236}">
                <a16:creationId xmlns:a16="http://schemas.microsoft.com/office/drawing/2014/main" id="{DF8E83A2-D1A8-749A-92F8-E5833CA906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 t="10550" b="17488"/>
          <a:stretch/>
        </p:blipFill>
        <p:spPr>
          <a:xfrm>
            <a:off x="11351609" y="4120204"/>
            <a:ext cx="294696" cy="2494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3431542-3FD8-CA24-FCBF-E87D6E9F2A5A}"/>
                  </a:ext>
                </a:extLst>
              </p:cNvPr>
              <p:cNvSpPr txBox="1"/>
              <p:nvPr/>
            </p:nvSpPr>
            <p:spPr>
              <a:xfrm>
                <a:off x="11658512" y="3666069"/>
                <a:ext cx="479298" cy="737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G" sz="28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3431542-3FD8-CA24-FCBF-E87D6E9F2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8512" y="3666069"/>
                <a:ext cx="479298" cy="73795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44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26" grpId="0"/>
      <p:bldP spid="44" grpId="0"/>
      <p:bldP spid="45" grpId="0"/>
      <p:bldP spid="5" grpId="0"/>
      <p:bldP spid="6" grpId="0"/>
      <p:bldP spid="7" grpId="0"/>
      <p:bldP spid="8" grpId="0"/>
      <p:bldP spid="9" grpId="0"/>
      <p:bldP spid="12" grpId="0"/>
      <p:bldP spid="15" grpId="0"/>
      <p:bldP spid="15" grpId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C5782A-54DA-B12B-18B5-5AA60F90EA91}"/>
              </a:ext>
            </a:extLst>
          </p:cNvPr>
          <p:cNvSpPr/>
          <p:nvPr/>
        </p:nvSpPr>
        <p:spPr>
          <a:xfrm>
            <a:off x="0" y="0"/>
            <a:ext cx="12192000" cy="13435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B585AD1-5BA3-743A-CF1B-011CF8FE9011}"/>
              </a:ext>
            </a:extLst>
          </p:cNvPr>
          <p:cNvSpPr txBox="1">
            <a:spLocks/>
          </p:cNvSpPr>
          <p:nvPr/>
        </p:nvSpPr>
        <p:spPr>
          <a:xfrm>
            <a:off x="122651" y="107575"/>
            <a:ext cx="11228958" cy="1128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chemeClr val="bg1"/>
                </a:solidFill>
              </a:rPr>
              <a:t>Building </a:t>
            </a:r>
            <a:r>
              <a:rPr lang="en-GB" sz="6000" dirty="0" err="1">
                <a:solidFill>
                  <a:schemeClr val="bg1"/>
                </a:solidFill>
              </a:rPr>
              <a:t>OHTables</a:t>
            </a:r>
            <a:r>
              <a:rPr lang="en-GB" sz="6000" dirty="0">
                <a:solidFill>
                  <a:schemeClr val="bg1"/>
                </a:solidFill>
              </a:rPr>
              <a:t> with 3 parties</a:t>
            </a:r>
            <a:endParaRPr lang="en-UG" sz="6000" dirty="0">
              <a:solidFill>
                <a:schemeClr val="bg1"/>
              </a:solidFill>
            </a:endParaRPr>
          </a:p>
        </p:txBody>
      </p:sp>
      <p:pic>
        <p:nvPicPr>
          <p:cNvPr id="6" name="Graphic 5" descr="Computer with solid fill">
            <a:extLst>
              <a:ext uri="{FF2B5EF4-FFF2-40B4-BE49-F238E27FC236}">
                <a16:creationId xmlns:a16="http://schemas.microsoft.com/office/drawing/2014/main" id="{76DD8B8E-97AE-0D37-AE75-A5339D7A3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9254" y="2650771"/>
            <a:ext cx="2434114" cy="2434114"/>
          </a:xfrm>
          <a:prstGeom prst="rect">
            <a:avLst/>
          </a:prstGeom>
        </p:spPr>
      </p:pic>
      <p:pic>
        <p:nvPicPr>
          <p:cNvPr id="7" name="Graphic 6" descr="Computer with solid fill">
            <a:extLst>
              <a:ext uri="{FF2B5EF4-FFF2-40B4-BE49-F238E27FC236}">
                <a16:creationId xmlns:a16="http://schemas.microsoft.com/office/drawing/2014/main" id="{DEA0E542-1275-2358-227C-6FD1482C6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4121" y="1433714"/>
            <a:ext cx="2434114" cy="2434114"/>
          </a:xfrm>
          <a:prstGeom prst="rect">
            <a:avLst/>
          </a:prstGeom>
        </p:spPr>
      </p:pic>
      <p:pic>
        <p:nvPicPr>
          <p:cNvPr id="8" name="Graphic 7" descr="Computer with solid fill">
            <a:extLst>
              <a:ext uri="{FF2B5EF4-FFF2-40B4-BE49-F238E27FC236}">
                <a16:creationId xmlns:a16="http://schemas.microsoft.com/office/drawing/2014/main" id="{0239CEF3-AEF9-1951-B001-ABD8C00B4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4121" y="4300223"/>
            <a:ext cx="2434114" cy="2434114"/>
          </a:xfrm>
          <a:prstGeom prst="rect">
            <a:avLst/>
          </a:prstGeom>
        </p:spPr>
      </p:pic>
      <p:pic>
        <p:nvPicPr>
          <p:cNvPr id="12" name="Content Placeholder 12" descr="A screenshot of a game&#10;&#10;Description automatically generated">
            <a:extLst>
              <a:ext uri="{FF2B5EF4-FFF2-40B4-BE49-F238E27FC236}">
                <a16:creationId xmlns:a16="http://schemas.microsoft.com/office/drawing/2014/main" id="{742BEA52-BF6C-444C-AF3E-F4E4632E11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8" t="35604" r="36862" b="34925"/>
          <a:stretch/>
        </p:blipFill>
        <p:spPr>
          <a:xfrm>
            <a:off x="9205999" y="1777774"/>
            <a:ext cx="1520714" cy="1773115"/>
          </a:xfrm>
          <a:prstGeom prst="rect">
            <a:avLst/>
          </a:prstGeom>
        </p:spPr>
      </p:pic>
      <p:pic>
        <p:nvPicPr>
          <p:cNvPr id="13" name="Content Placeholder 12" descr="A screenshot of a game&#10;&#10;Description automatically generated">
            <a:extLst>
              <a:ext uri="{FF2B5EF4-FFF2-40B4-BE49-F238E27FC236}">
                <a16:creationId xmlns:a16="http://schemas.microsoft.com/office/drawing/2014/main" id="{7157F3D2-F436-2741-BD05-6C6EC4BA4E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3" t="6762" r="35077" b="63767"/>
          <a:stretch/>
        </p:blipFill>
        <p:spPr>
          <a:xfrm>
            <a:off x="8599766" y="5084885"/>
            <a:ext cx="1520714" cy="1773115"/>
          </a:xfrm>
          <a:prstGeom prst="rect">
            <a:avLst/>
          </a:prstGeom>
        </p:spPr>
      </p:pic>
      <p:pic>
        <p:nvPicPr>
          <p:cNvPr id="14" name="Content Placeholder 12" descr="A screenshot of a game&#10;&#10;Description automatically generated">
            <a:extLst>
              <a:ext uri="{FF2B5EF4-FFF2-40B4-BE49-F238E27FC236}">
                <a16:creationId xmlns:a16="http://schemas.microsoft.com/office/drawing/2014/main" id="{B5D8AC66-B87A-6548-37A5-97A4E7557D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t="7866" r="63776" b="62663"/>
          <a:stretch/>
        </p:blipFill>
        <p:spPr>
          <a:xfrm flipH="1">
            <a:off x="623042" y="3435433"/>
            <a:ext cx="1520714" cy="17731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535BB4B-54E4-13DC-00F5-61FC8F77B2F9}"/>
                  </a:ext>
                </a:extLst>
              </p:cNvPr>
              <p:cNvSpPr txBox="1"/>
              <p:nvPr/>
            </p:nvSpPr>
            <p:spPr>
              <a:xfrm>
                <a:off x="623042" y="1316324"/>
                <a:ext cx="5656333" cy="1295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 panose="02040503050406030204" pitchFamily="18" charset="0"/>
                        </a:rPr>
                        <m:t>𝑃𝑅</m:t>
                      </m:r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GB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sz="3600" i="1">
                          <a:latin typeface="Cambria Math" panose="02040503050406030204" pitchFamily="18" charset="0"/>
                        </a:rPr>
                        <m:t>, …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𝑃𝑅</m:t>
                      </m:r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GB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360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 panose="02040503050406030204" pitchFamily="18" charset="0"/>
                        </a:rPr>
                        <m:t>𝑃𝑅</m:t>
                      </m:r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GB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sz="3600" i="1">
                          <a:latin typeface="Cambria Math" panose="02040503050406030204" pitchFamily="18" charset="0"/>
                        </a:rPr>
                        <m:t>, …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𝑃𝑅</m:t>
                      </m:r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GB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535BB4B-54E4-13DC-00F5-61FC8F77B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42" y="1316324"/>
                <a:ext cx="5656333" cy="12956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6731F9A-251B-8771-5D22-04542B55F77E}"/>
                  </a:ext>
                </a:extLst>
              </p:cNvPr>
              <p:cNvSpPr/>
              <p:nvPr/>
            </p:nvSpPr>
            <p:spPr>
              <a:xfrm>
                <a:off x="5247859" y="3081130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6731F9A-251B-8771-5D22-04542B55F7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859" y="3081130"/>
                <a:ext cx="848139" cy="4697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E660C17-981B-EBF2-7CF6-AFF671FE930F}"/>
                  </a:ext>
                </a:extLst>
              </p:cNvPr>
              <p:cNvSpPr/>
              <p:nvPr/>
            </p:nvSpPr>
            <p:spPr>
              <a:xfrm>
                <a:off x="5247859" y="3550889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E660C17-981B-EBF2-7CF6-AFF671FE93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859" y="3550889"/>
                <a:ext cx="848139" cy="4697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77F5E4F-9A5F-76D5-D6BF-A28888A60EF2}"/>
                  </a:ext>
                </a:extLst>
              </p:cNvPr>
              <p:cNvSpPr/>
              <p:nvPr/>
            </p:nvSpPr>
            <p:spPr>
              <a:xfrm>
                <a:off x="5247858" y="4019521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77F5E4F-9A5F-76D5-D6BF-A28888A60E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858" y="4019521"/>
                <a:ext cx="848139" cy="4697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0C250A8-5DC9-8872-D435-074F9ACC47D8}"/>
                  </a:ext>
                </a:extLst>
              </p:cNvPr>
              <p:cNvSpPr/>
              <p:nvPr/>
            </p:nvSpPr>
            <p:spPr>
              <a:xfrm>
                <a:off x="5247858" y="4489843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0C250A8-5DC9-8872-D435-074F9ACC47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858" y="4489843"/>
                <a:ext cx="848139" cy="4697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9E7CDB-35B0-71C6-02D7-085670A9BE63}"/>
                  </a:ext>
                </a:extLst>
              </p:cNvPr>
              <p:cNvSpPr/>
              <p:nvPr/>
            </p:nvSpPr>
            <p:spPr>
              <a:xfrm>
                <a:off x="5247857" y="4957912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9E7CDB-35B0-71C6-02D7-085670A9BE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857" y="4957912"/>
                <a:ext cx="848139" cy="4697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C3E9284-01C5-57B8-152C-33540C5AB5E2}"/>
                  </a:ext>
                </a:extLst>
              </p:cNvPr>
              <p:cNvSpPr/>
              <p:nvPr/>
            </p:nvSpPr>
            <p:spPr>
              <a:xfrm>
                <a:off x="5247856" y="5435290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C3E9284-01C5-57B8-152C-33540C5AB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856" y="5435290"/>
                <a:ext cx="848139" cy="46975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FA0E2CF-296C-8B7E-9A4E-340864D961C1}"/>
              </a:ext>
            </a:extLst>
          </p:cNvPr>
          <p:cNvCxnSpPr>
            <a:cxnSpLocks/>
          </p:cNvCxnSpPr>
          <p:nvPr/>
        </p:nvCxnSpPr>
        <p:spPr>
          <a:xfrm flipH="1">
            <a:off x="1493127" y="2666466"/>
            <a:ext cx="3637065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4D3CF71-ACDF-5116-041F-B2211252FD97}"/>
                  </a:ext>
                </a:extLst>
              </p:cNvPr>
              <p:cNvSpPr txBox="1"/>
              <p:nvPr/>
            </p:nvSpPr>
            <p:spPr>
              <a:xfrm>
                <a:off x="532497" y="2812225"/>
                <a:ext cx="51815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G" sz="48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4D3CF71-ACDF-5116-041F-B2211252F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97" y="2812225"/>
                <a:ext cx="518155" cy="7386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7DCF429-AEAC-9C4C-2715-416B4C2B443B}"/>
                  </a:ext>
                </a:extLst>
              </p:cNvPr>
              <p:cNvSpPr txBox="1"/>
              <p:nvPr/>
            </p:nvSpPr>
            <p:spPr>
              <a:xfrm>
                <a:off x="385997" y="5232778"/>
                <a:ext cx="315342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G" sz="48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7DCF429-AEAC-9C4C-2715-416B4C2B4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97" y="5232778"/>
                <a:ext cx="3153427" cy="7386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898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C5782A-54DA-B12B-18B5-5AA60F90EA91}"/>
              </a:ext>
            </a:extLst>
          </p:cNvPr>
          <p:cNvSpPr/>
          <p:nvPr/>
        </p:nvSpPr>
        <p:spPr>
          <a:xfrm>
            <a:off x="0" y="0"/>
            <a:ext cx="12192000" cy="13435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B585AD1-5BA3-743A-CF1B-011CF8FE9011}"/>
              </a:ext>
            </a:extLst>
          </p:cNvPr>
          <p:cNvSpPr txBox="1">
            <a:spLocks/>
          </p:cNvSpPr>
          <p:nvPr/>
        </p:nvSpPr>
        <p:spPr>
          <a:xfrm>
            <a:off x="122651" y="107575"/>
            <a:ext cx="11228958" cy="1128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chemeClr val="bg1"/>
                </a:solidFill>
              </a:rPr>
              <a:t>Building </a:t>
            </a:r>
            <a:r>
              <a:rPr lang="en-GB" sz="6000" dirty="0" err="1">
                <a:solidFill>
                  <a:schemeClr val="bg1"/>
                </a:solidFill>
              </a:rPr>
              <a:t>OHTables</a:t>
            </a:r>
            <a:r>
              <a:rPr lang="en-GB" sz="6000" dirty="0">
                <a:solidFill>
                  <a:schemeClr val="bg1"/>
                </a:solidFill>
              </a:rPr>
              <a:t> with 3 parties</a:t>
            </a:r>
            <a:endParaRPr lang="en-UG" sz="6000" dirty="0">
              <a:solidFill>
                <a:schemeClr val="bg1"/>
              </a:solidFill>
            </a:endParaRPr>
          </a:p>
        </p:txBody>
      </p:sp>
      <p:pic>
        <p:nvPicPr>
          <p:cNvPr id="6" name="Graphic 5" descr="Computer with solid fill">
            <a:extLst>
              <a:ext uri="{FF2B5EF4-FFF2-40B4-BE49-F238E27FC236}">
                <a16:creationId xmlns:a16="http://schemas.microsoft.com/office/drawing/2014/main" id="{76DD8B8E-97AE-0D37-AE75-A5339D7A3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9254" y="2650771"/>
            <a:ext cx="2434114" cy="2434114"/>
          </a:xfrm>
          <a:prstGeom prst="rect">
            <a:avLst/>
          </a:prstGeom>
        </p:spPr>
      </p:pic>
      <p:pic>
        <p:nvPicPr>
          <p:cNvPr id="7" name="Graphic 6" descr="Computer with solid fill">
            <a:extLst>
              <a:ext uri="{FF2B5EF4-FFF2-40B4-BE49-F238E27FC236}">
                <a16:creationId xmlns:a16="http://schemas.microsoft.com/office/drawing/2014/main" id="{DEA0E542-1275-2358-227C-6FD1482C6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4121" y="1433714"/>
            <a:ext cx="2434114" cy="2434114"/>
          </a:xfrm>
          <a:prstGeom prst="rect">
            <a:avLst/>
          </a:prstGeom>
        </p:spPr>
      </p:pic>
      <p:pic>
        <p:nvPicPr>
          <p:cNvPr id="8" name="Graphic 7" descr="Computer with solid fill">
            <a:extLst>
              <a:ext uri="{FF2B5EF4-FFF2-40B4-BE49-F238E27FC236}">
                <a16:creationId xmlns:a16="http://schemas.microsoft.com/office/drawing/2014/main" id="{0239CEF3-AEF9-1951-B001-ABD8C00B4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4121" y="4300223"/>
            <a:ext cx="2434114" cy="2434114"/>
          </a:xfrm>
          <a:prstGeom prst="rect">
            <a:avLst/>
          </a:prstGeom>
        </p:spPr>
      </p:pic>
      <p:pic>
        <p:nvPicPr>
          <p:cNvPr id="12" name="Content Placeholder 12" descr="A screenshot of a game&#10;&#10;Description automatically generated">
            <a:extLst>
              <a:ext uri="{FF2B5EF4-FFF2-40B4-BE49-F238E27FC236}">
                <a16:creationId xmlns:a16="http://schemas.microsoft.com/office/drawing/2014/main" id="{742BEA52-BF6C-444C-AF3E-F4E4632E11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8" t="35604" r="36862" b="34925"/>
          <a:stretch/>
        </p:blipFill>
        <p:spPr>
          <a:xfrm>
            <a:off x="9205999" y="1777774"/>
            <a:ext cx="1520714" cy="1773115"/>
          </a:xfrm>
          <a:prstGeom prst="rect">
            <a:avLst/>
          </a:prstGeom>
        </p:spPr>
      </p:pic>
      <p:pic>
        <p:nvPicPr>
          <p:cNvPr id="13" name="Content Placeholder 12" descr="A screenshot of a game&#10;&#10;Description automatically generated">
            <a:extLst>
              <a:ext uri="{FF2B5EF4-FFF2-40B4-BE49-F238E27FC236}">
                <a16:creationId xmlns:a16="http://schemas.microsoft.com/office/drawing/2014/main" id="{7157F3D2-F436-2741-BD05-6C6EC4BA4E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3" t="6762" r="35077" b="63767"/>
          <a:stretch/>
        </p:blipFill>
        <p:spPr>
          <a:xfrm>
            <a:off x="8599766" y="5084885"/>
            <a:ext cx="1520714" cy="1773115"/>
          </a:xfrm>
          <a:prstGeom prst="rect">
            <a:avLst/>
          </a:prstGeom>
        </p:spPr>
      </p:pic>
      <p:pic>
        <p:nvPicPr>
          <p:cNvPr id="14" name="Content Placeholder 12" descr="A screenshot of a game&#10;&#10;Description automatically generated">
            <a:extLst>
              <a:ext uri="{FF2B5EF4-FFF2-40B4-BE49-F238E27FC236}">
                <a16:creationId xmlns:a16="http://schemas.microsoft.com/office/drawing/2014/main" id="{B5D8AC66-B87A-6548-37A5-97A4E7557D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t="7866" r="63776" b="62663"/>
          <a:stretch/>
        </p:blipFill>
        <p:spPr>
          <a:xfrm flipH="1">
            <a:off x="623042" y="3435433"/>
            <a:ext cx="1520714" cy="17731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6731F9A-251B-8771-5D22-04542B55F77E}"/>
                  </a:ext>
                </a:extLst>
              </p:cNvPr>
              <p:cNvSpPr/>
              <p:nvPr/>
            </p:nvSpPr>
            <p:spPr>
              <a:xfrm>
                <a:off x="4953810" y="1542894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6731F9A-251B-8771-5D22-04542B55F7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10" y="1542894"/>
                <a:ext cx="848139" cy="4697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E660C17-981B-EBF2-7CF6-AFF671FE930F}"/>
                  </a:ext>
                </a:extLst>
              </p:cNvPr>
              <p:cNvSpPr/>
              <p:nvPr/>
            </p:nvSpPr>
            <p:spPr>
              <a:xfrm>
                <a:off x="4953810" y="2012653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E660C17-981B-EBF2-7CF6-AFF671FE93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10" y="2012653"/>
                <a:ext cx="848139" cy="4697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77F5E4F-9A5F-76D5-D6BF-A28888A60EF2}"/>
                  </a:ext>
                </a:extLst>
              </p:cNvPr>
              <p:cNvSpPr/>
              <p:nvPr/>
            </p:nvSpPr>
            <p:spPr>
              <a:xfrm>
                <a:off x="4953809" y="2481285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77F5E4F-9A5F-76D5-D6BF-A28888A60E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09" y="2481285"/>
                <a:ext cx="848139" cy="4697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0C250A8-5DC9-8872-D435-074F9ACC47D8}"/>
                  </a:ext>
                </a:extLst>
              </p:cNvPr>
              <p:cNvSpPr/>
              <p:nvPr/>
            </p:nvSpPr>
            <p:spPr>
              <a:xfrm>
                <a:off x="4953809" y="2951607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0C250A8-5DC9-8872-D435-074F9ACC47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09" y="2951607"/>
                <a:ext cx="848139" cy="4697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9E7CDB-35B0-71C6-02D7-085670A9BE63}"/>
                  </a:ext>
                </a:extLst>
              </p:cNvPr>
              <p:cNvSpPr/>
              <p:nvPr/>
            </p:nvSpPr>
            <p:spPr>
              <a:xfrm>
                <a:off x="4953808" y="3419676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9E7CDB-35B0-71C6-02D7-085670A9BE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08" y="3419676"/>
                <a:ext cx="848139" cy="4697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C3E9284-01C5-57B8-152C-33540C5AB5E2}"/>
                  </a:ext>
                </a:extLst>
              </p:cNvPr>
              <p:cNvSpPr/>
              <p:nvPr/>
            </p:nvSpPr>
            <p:spPr>
              <a:xfrm>
                <a:off x="4953807" y="3897054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C3E9284-01C5-57B8-152C-33540C5AB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07" y="3897054"/>
                <a:ext cx="848139" cy="4697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B2DDC51-3C8F-2754-9285-293E77A18F38}"/>
              </a:ext>
            </a:extLst>
          </p:cNvPr>
          <p:cNvCxnSpPr>
            <a:cxnSpLocks/>
          </p:cNvCxnSpPr>
          <p:nvPr/>
        </p:nvCxnSpPr>
        <p:spPr>
          <a:xfrm flipV="1">
            <a:off x="4141776" y="2769750"/>
            <a:ext cx="2586137" cy="246061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5B70936-6AB8-7341-CEE1-5540D205B2A0}"/>
                  </a:ext>
                </a:extLst>
              </p:cNvPr>
              <p:cNvSpPr txBox="1"/>
              <p:nvPr/>
            </p:nvSpPr>
            <p:spPr>
              <a:xfrm>
                <a:off x="6002094" y="1886854"/>
                <a:ext cx="77591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G" sz="48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5B70936-6AB8-7341-CEE1-5540D205B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094" y="1886854"/>
                <a:ext cx="775918" cy="7386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411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C5782A-54DA-B12B-18B5-5AA60F90EA91}"/>
              </a:ext>
            </a:extLst>
          </p:cNvPr>
          <p:cNvSpPr/>
          <p:nvPr/>
        </p:nvSpPr>
        <p:spPr>
          <a:xfrm>
            <a:off x="0" y="0"/>
            <a:ext cx="12192000" cy="13435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B585AD1-5BA3-743A-CF1B-011CF8FE9011}"/>
              </a:ext>
            </a:extLst>
          </p:cNvPr>
          <p:cNvSpPr txBox="1">
            <a:spLocks/>
          </p:cNvSpPr>
          <p:nvPr/>
        </p:nvSpPr>
        <p:spPr>
          <a:xfrm>
            <a:off x="122651" y="107575"/>
            <a:ext cx="11228958" cy="1128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chemeClr val="bg1"/>
                </a:solidFill>
              </a:rPr>
              <a:t>Building </a:t>
            </a:r>
            <a:r>
              <a:rPr lang="en-GB" sz="6000" dirty="0" err="1">
                <a:solidFill>
                  <a:schemeClr val="bg1"/>
                </a:solidFill>
              </a:rPr>
              <a:t>OHTables</a:t>
            </a:r>
            <a:r>
              <a:rPr lang="en-GB" sz="6000" dirty="0">
                <a:solidFill>
                  <a:schemeClr val="bg1"/>
                </a:solidFill>
              </a:rPr>
              <a:t> with 3 parties</a:t>
            </a:r>
            <a:endParaRPr lang="en-UG" sz="6000" dirty="0">
              <a:solidFill>
                <a:schemeClr val="bg1"/>
              </a:solidFill>
            </a:endParaRPr>
          </a:p>
        </p:txBody>
      </p:sp>
      <p:pic>
        <p:nvPicPr>
          <p:cNvPr id="6" name="Graphic 5" descr="Computer with solid fill">
            <a:extLst>
              <a:ext uri="{FF2B5EF4-FFF2-40B4-BE49-F238E27FC236}">
                <a16:creationId xmlns:a16="http://schemas.microsoft.com/office/drawing/2014/main" id="{76DD8B8E-97AE-0D37-AE75-A5339D7A3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9254" y="2650771"/>
            <a:ext cx="2434114" cy="2434114"/>
          </a:xfrm>
          <a:prstGeom prst="rect">
            <a:avLst/>
          </a:prstGeom>
        </p:spPr>
      </p:pic>
      <p:pic>
        <p:nvPicPr>
          <p:cNvPr id="7" name="Graphic 6" descr="Computer with solid fill">
            <a:extLst>
              <a:ext uri="{FF2B5EF4-FFF2-40B4-BE49-F238E27FC236}">
                <a16:creationId xmlns:a16="http://schemas.microsoft.com/office/drawing/2014/main" id="{DEA0E542-1275-2358-227C-6FD1482C6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4121" y="1433714"/>
            <a:ext cx="2434114" cy="2434114"/>
          </a:xfrm>
          <a:prstGeom prst="rect">
            <a:avLst/>
          </a:prstGeom>
        </p:spPr>
      </p:pic>
      <p:pic>
        <p:nvPicPr>
          <p:cNvPr id="8" name="Graphic 7" descr="Computer with solid fill">
            <a:extLst>
              <a:ext uri="{FF2B5EF4-FFF2-40B4-BE49-F238E27FC236}">
                <a16:creationId xmlns:a16="http://schemas.microsoft.com/office/drawing/2014/main" id="{0239CEF3-AEF9-1951-B001-ABD8C00B4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4121" y="4300223"/>
            <a:ext cx="2434114" cy="2434114"/>
          </a:xfrm>
          <a:prstGeom prst="rect">
            <a:avLst/>
          </a:prstGeom>
        </p:spPr>
      </p:pic>
      <p:pic>
        <p:nvPicPr>
          <p:cNvPr id="12" name="Content Placeholder 12" descr="A screenshot of a game&#10;&#10;Description automatically generated">
            <a:extLst>
              <a:ext uri="{FF2B5EF4-FFF2-40B4-BE49-F238E27FC236}">
                <a16:creationId xmlns:a16="http://schemas.microsoft.com/office/drawing/2014/main" id="{742BEA52-BF6C-444C-AF3E-F4E4632E11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8" t="35604" r="36862" b="34925"/>
          <a:stretch/>
        </p:blipFill>
        <p:spPr>
          <a:xfrm>
            <a:off x="9205999" y="1777774"/>
            <a:ext cx="1520714" cy="1773115"/>
          </a:xfrm>
          <a:prstGeom prst="rect">
            <a:avLst/>
          </a:prstGeom>
        </p:spPr>
      </p:pic>
      <p:pic>
        <p:nvPicPr>
          <p:cNvPr id="13" name="Content Placeholder 12" descr="A screenshot of a game&#10;&#10;Description automatically generated">
            <a:extLst>
              <a:ext uri="{FF2B5EF4-FFF2-40B4-BE49-F238E27FC236}">
                <a16:creationId xmlns:a16="http://schemas.microsoft.com/office/drawing/2014/main" id="{7157F3D2-F436-2741-BD05-6C6EC4BA4E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3" t="6762" r="35077" b="63767"/>
          <a:stretch/>
        </p:blipFill>
        <p:spPr>
          <a:xfrm>
            <a:off x="8599766" y="5084885"/>
            <a:ext cx="1520714" cy="1773115"/>
          </a:xfrm>
          <a:prstGeom prst="rect">
            <a:avLst/>
          </a:prstGeom>
        </p:spPr>
      </p:pic>
      <p:pic>
        <p:nvPicPr>
          <p:cNvPr id="14" name="Content Placeholder 12" descr="A screenshot of a game&#10;&#10;Description automatically generated">
            <a:extLst>
              <a:ext uri="{FF2B5EF4-FFF2-40B4-BE49-F238E27FC236}">
                <a16:creationId xmlns:a16="http://schemas.microsoft.com/office/drawing/2014/main" id="{B5D8AC66-B87A-6548-37A5-97A4E7557D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t="7866" r="63776" b="62663"/>
          <a:stretch/>
        </p:blipFill>
        <p:spPr>
          <a:xfrm flipH="1">
            <a:off x="623042" y="3435433"/>
            <a:ext cx="1520714" cy="17731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6731F9A-251B-8771-5D22-04542B55F77E}"/>
                  </a:ext>
                </a:extLst>
              </p:cNvPr>
              <p:cNvSpPr/>
              <p:nvPr/>
            </p:nvSpPr>
            <p:spPr>
              <a:xfrm>
                <a:off x="4953810" y="1542894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6731F9A-251B-8771-5D22-04542B55F7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10" y="1542894"/>
                <a:ext cx="848139" cy="4697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E660C17-981B-EBF2-7CF6-AFF671FE930F}"/>
                  </a:ext>
                </a:extLst>
              </p:cNvPr>
              <p:cNvSpPr/>
              <p:nvPr/>
            </p:nvSpPr>
            <p:spPr>
              <a:xfrm>
                <a:off x="4953810" y="2012653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E660C17-981B-EBF2-7CF6-AFF671FE93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10" y="2012653"/>
                <a:ext cx="848139" cy="4697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77F5E4F-9A5F-76D5-D6BF-A28888A60EF2}"/>
                  </a:ext>
                </a:extLst>
              </p:cNvPr>
              <p:cNvSpPr/>
              <p:nvPr/>
            </p:nvSpPr>
            <p:spPr>
              <a:xfrm>
                <a:off x="4953809" y="2481285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77F5E4F-9A5F-76D5-D6BF-A28888A60E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09" y="2481285"/>
                <a:ext cx="848139" cy="4697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0C250A8-5DC9-8872-D435-074F9ACC47D8}"/>
                  </a:ext>
                </a:extLst>
              </p:cNvPr>
              <p:cNvSpPr/>
              <p:nvPr/>
            </p:nvSpPr>
            <p:spPr>
              <a:xfrm>
                <a:off x="4953809" y="2951607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0C250A8-5DC9-8872-D435-074F9ACC47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09" y="2951607"/>
                <a:ext cx="848139" cy="4697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9E7CDB-35B0-71C6-02D7-085670A9BE63}"/>
                  </a:ext>
                </a:extLst>
              </p:cNvPr>
              <p:cNvSpPr/>
              <p:nvPr/>
            </p:nvSpPr>
            <p:spPr>
              <a:xfrm>
                <a:off x="4953808" y="3419676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9E7CDB-35B0-71C6-02D7-085670A9BE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08" y="3419676"/>
                <a:ext cx="848139" cy="4697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C3E9284-01C5-57B8-152C-33540C5AB5E2}"/>
                  </a:ext>
                </a:extLst>
              </p:cNvPr>
              <p:cNvSpPr/>
              <p:nvPr/>
            </p:nvSpPr>
            <p:spPr>
              <a:xfrm>
                <a:off x="4953807" y="3897054"/>
                <a:ext cx="848139" cy="4697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G" sz="24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C3E9284-01C5-57B8-152C-33540C5AB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07" y="3897054"/>
                <a:ext cx="848139" cy="4697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Shuffle with solid fill">
            <a:extLst>
              <a:ext uri="{FF2B5EF4-FFF2-40B4-BE49-F238E27FC236}">
                <a16:creationId xmlns:a16="http://schemas.microsoft.com/office/drawing/2014/main" id="{F7BDD122-806D-28E5-AC18-63A17888E4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>
            <a:off x="5706650" y="2313529"/>
            <a:ext cx="914400" cy="914400"/>
          </a:xfrm>
          <a:prstGeom prst="rect">
            <a:avLst/>
          </a:prstGeom>
        </p:spPr>
      </p:pic>
      <p:pic>
        <p:nvPicPr>
          <p:cNvPr id="17" name="Graphic 16" descr="Shuffle with solid fill">
            <a:extLst>
              <a:ext uri="{FF2B5EF4-FFF2-40B4-BE49-F238E27FC236}">
                <a16:creationId xmlns:a16="http://schemas.microsoft.com/office/drawing/2014/main" id="{ED8DEE63-4011-875E-C8AB-B467CF31A0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95180" y="22753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18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4679</TotalTime>
  <Words>332</Words>
  <Application>Microsoft Office PowerPoint</Application>
  <PresentationFormat>Widescreen</PresentationFormat>
  <Paragraphs>131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DORAM revisited: Maliciously secure RAM-MPC with logarithmic overhead</vt:lpstr>
      <vt:lpstr>What is DORAM?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DORAM revisited: Maliciously secure RAM-MPC with logarithmic overhead</dc:title>
  <dc:creator>Noble, Daniel George</dc:creator>
  <cp:lastModifiedBy>Noble, Daniel George</cp:lastModifiedBy>
  <cp:revision>9</cp:revision>
  <dcterms:created xsi:type="dcterms:W3CDTF">2023-11-23T12:22:16Z</dcterms:created>
  <dcterms:modified xsi:type="dcterms:W3CDTF">2023-11-26T23:23:20Z</dcterms:modified>
</cp:coreProperties>
</file>