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8" r:id="rId5"/>
    <p:sldId id="261" r:id="rId6"/>
    <p:sldId id="259" r:id="rId7"/>
    <p:sldId id="260" r:id="rId8"/>
    <p:sldId id="272" r:id="rId9"/>
    <p:sldId id="273" r:id="rId10"/>
    <p:sldId id="265" r:id="rId11"/>
    <p:sldId id="266" r:id="rId12"/>
    <p:sldId id="267" r:id="rId13"/>
    <p:sldId id="275" r:id="rId14"/>
    <p:sldId id="276" r:id="rId15"/>
    <p:sldId id="27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5050"/>
    <a:srgbClr val="92D050"/>
    <a:srgbClr val="AC3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09835-4126-49E3-9284-D6EDC8B43AAA}" v="2" dt="2023-11-17T03:50:55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4655" autoAdjust="0"/>
  </p:normalViewPr>
  <p:slideViewPr>
    <p:cSldViewPr snapToGrid="0">
      <p:cViewPr varScale="1">
        <p:scale>
          <a:sx n="106" d="100"/>
          <a:sy n="106" d="100"/>
        </p:scale>
        <p:origin x="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vgeniy Dodis" userId="2d47b9c415189c09" providerId="LiveId" clId="{4698A02F-1477-4125-96EA-5AD34BBBAE45}"/>
    <pc:docChg chg="undo custSel addSld modSld modShowInfo">
      <pc:chgData name="Yevgeniy Dodis" userId="2d47b9c415189c09" providerId="LiveId" clId="{4698A02F-1477-4125-96EA-5AD34BBBAE45}" dt="2023-11-17T22:57:57.545" v="244" actId="20577"/>
      <pc:docMkLst>
        <pc:docMk/>
      </pc:docMkLst>
      <pc:sldChg chg="modSp mod modAnim">
        <pc:chgData name="Yevgeniy Dodis" userId="2d47b9c415189c09" providerId="LiveId" clId="{4698A02F-1477-4125-96EA-5AD34BBBAE45}" dt="2023-11-17T19:14:06.365" v="240" actId="313"/>
        <pc:sldMkLst>
          <pc:docMk/>
          <pc:sldMk cId="2818188599" sldId="258"/>
        </pc:sldMkLst>
        <pc:spChg chg="mod">
          <ac:chgData name="Yevgeniy Dodis" userId="2d47b9c415189c09" providerId="LiveId" clId="{4698A02F-1477-4125-96EA-5AD34BBBAE45}" dt="2023-11-17T19:14:06.365" v="240" actId="313"/>
          <ac:spMkLst>
            <pc:docMk/>
            <pc:sldMk cId="2818188599" sldId="258"/>
            <ac:spMk id="3" creationId="{B3EE3DB8-FE4E-4746-B929-241E8C8DDCB3}"/>
          </ac:spMkLst>
        </pc:spChg>
      </pc:sldChg>
      <pc:sldChg chg="modSp mod">
        <pc:chgData name="Yevgeniy Dodis" userId="2d47b9c415189c09" providerId="LiveId" clId="{4698A02F-1477-4125-96EA-5AD34BBBAE45}" dt="2023-11-17T19:11:46.744" v="190" actId="1076"/>
        <pc:sldMkLst>
          <pc:docMk/>
          <pc:sldMk cId="2179644405" sldId="271"/>
        </pc:sldMkLst>
        <pc:spChg chg="mod">
          <ac:chgData name="Yevgeniy Dodis" userId="2d47b9c415189c09" providerId="LiveId" clId="{4698A02F-1477-4125-96EA-5AD34BBBAE45}" dt="2023-11-17T19:11:43.647" v="189" actId="1076"/>
          <ac:spMkLst>
            <pc:docMk/>
            <pc:sldMk cId="2179644405" sldId="271"/>
            <ac:spMk id="3" creationId="{9AB35190-1231-4021-AA9B-C3F9ECA0271D}"/>
          </ac:spMkLst>
        </pc:spChg>
        <pc:spChg chg="mod">
          <ac:chgData name="Yevgeniy Dodis" userId="2d47b9c415189c09" providerId="LiveId" clId="{4698A02F-1477-4125-96EA-5AD34BBBAE45}" dt="2023-11-17T19:11:46.744" v="190" actId="1076"/>
          <ac:spMkLst>
            <pc:docMk/>
            <pc:sldMk cId="2179644405" sldId="271"/>
            <ac:spMk id="4" creationId="{0DB05DD8-AC6B-4ECE-9EBC-D0A7AD8147EC}"/>
          </ac:spMkLst>
        </pc:spChg>
      </pc:sldChg>
      <pc:sldChg chg="modSp">
        <pc:chgData name="Yevgeniy Dodis" userId="2d47b9c415189c09" providerId="LiveId" clId="{4698A02F-1477-4125-96EA-5AD34BBBAE45}" dt="2023-11-17T19:06:36.894" v="157" actId="114"/>
        <pc:sldMkLst>
          <pc:docMk/>
          <pc:sldMk cId="2359834369" sldId="273"/>
        </pc:sldMkLst>
        <pc:spChg chg="mod">
          <ac:chgData name="Yevgeniy Dodis" userId="2d47b9c415189c09" providerId="LiveId" clId="{4698A02F-1477-4125-96EA-5AD34BBBAE45}" dt="2023-11-17T19:06:36.894" v="157" actId="114"/>
          <ac:spMkLst>
            <pc:docMk/>
            <pc:sldMk cId="2359834369" sldId="273"/>
            <ac:spMk id="3" creationId="{6064B324-20A1-41B4-9099-82C8C32561CA}"/>
          </ac:spMkLst>
        </pc:spChg>
      </pc:sldChg>
      <pc:sldChg chg="modSp add mod">
        <pc:chgData name="Yevgeniy Dodis" userId="2d47b9c415189c09" providerId="LiveId" clId="{4698A02F-1477-4125-96EA-5AD34BBBAE45}" dt="2023-11-17T22:57:57.545" v="244" actId="20577"/>
        <pc:sldMkLst>
          <pc:docMk/>
          <pc:sldMk cId="607387207" sldId="278"/>
        </pc:sldMkLst>
        <pc:spChg chg="mod">
          <ac:chgData name="Yevgeniy Dodis" userId="2d47b9c415189c09" providerId="LiveId" clId="{4698A02F-1477-4125-96EA-5AD34BBBAE45}" dt="2023-11-17T19:14:12.427" v="242" actId="20577"/>
          <ac:spMkLst>
            <pc:docMk/>
            <pc:sldMk cId="607387207" sldId="278"/>
            <ac:spMk id="2" creationId="{76809FD1-ECBA-4759-8162-F49ED9D082FB}"/>
          </ac:spMkLst>
        </pc:spChg>
        <pc:spChg chg="mod">
          <ac:chgData name="Yevgeniy Dodis" userId="2d47b9c415189c09" providerId="LiveId" clId="{4698A02F-1477-4125-96EA-5AD34BBBAE45}" dt="2023-11-17T22:57:57.545" v="244" actId="20577"/>
          <ac:spMkLst>
            <pc:docMk/>
            <pc:sldMk cId="607387207" sldId="278"/>
            <ac:spMk id="3" creationId="{B3EE3DB8-FE4E-4746-B929-241E8C8DDCB3}"/>
          </ac:spMkLst>
        </pc:spChg>
      </pc:sldChg>
    </pc:docChg>
  </pc:docChgLst>
  <pc:docChgLst>
    <pc:chgData name="S. Halevi" userId="19976fd218e7274d" providerId="LiveId" clId="{7BF09835-4126-49E3-9284-D6EDC8B43AAA}"/>
    <pc:docChg chg="delSld modSld">
      <pc:chgData name="S. Halevi" userId="19976fd218e7274d" providerId="LiveId" clId="{7BF09835-4126-49E3-9284-D6EDC8B43AAA}" dt="2023-11-17T03:54:05.530" v="28" actId="47"/>
      <pc:docMkLst>
        <pc:docMk/>
      </pc:docMkLst>
      <pc:sldChg chg="modSp mod modAnim">
        <pc:chgData name="S. Halevi" userId="19976fd218e7274d" providerId="LiveId" clId="{7BF09835-4126-49E3-9284-D6EDC8B43AAA}" dt="2023-11-17T03:47:34.864" v="24"/>
        <pc:sldMkLst>
          <pc:docMk/>
          <pc:sldMk cId="1320971297" sldId="259"/>
        </pc:sldMkLst>
        <pc:spChg chg="mod">
          <ac:chgData name="S. Halevi" userId="19976fd218e7274d" providerId="LiveId" clId="{7BF09835-4126-49E3-9284-D6EDC8B43AAA}" dt="2023-11-17T03:46:52.789" v="23" actId="20577"/>
          <ac:spMkLst>
            <pc:docMk/>
            <pc:sldMk cId="1320971297" sldId="259"/>
            <ac:spMk id="3" creationId="{1275EEB1-FCB6-489C-A667-1651367C0B9E}"/>
          </ac:spMkLst>
        </pc:spChg>
      </pc:sldChg>
      <pc:sldChg chg="modSp mod">
        <pc:chgData name="S. Halevi" userId="19976fd218e7274d" providerId="LiveId" clId="{7BF09835-4126-49E3-9284-D6EDC8B43AAA}" dt="2023-11-17T03:45:15.518" v="16" actId="947"/>
        <pc:sldMkLst>
          <pc:docMk/>
          <pc:sldMk cId="624876570" sldId="261"/>
        </pc:sldMkLst>
        <pc:spChg chg="mod">
          <ac:chgData name="S. Halevi" userId="19976fd218e7274d" providerId="LiveId" clId="{7BF09835-4126-49E3-9284-D6EDC8B43AAA}" dt="2023-11-17T03:45:15.518" v="16" actId="947"/>
          <ac:spMkLst>
            <pc:docMk/>
            <pc:sldMk cId="624876570" sldId="261"/>
            <ac:spMk id="3" creationId="{B4B527D5-DB4A-433A-B091-EEEF94FDEC2E}"/>
          </ac:spMkLst>
        </pc:spChg>
      </pc:sldChg>
      <pc:sldChg chg="del">
        <pc:chgData name="S. Halevi" userId="19976fd218e7274d" providerId="LiveId" clId="{7BF09835-4126-49E3-9284-D6EDC8B43AAA}" dt="2023-11-17T03:54:03.471" v="27" actId="47"/>
        <pc:sldMkLst>
          <pc:docMk/>
          <pc:sldMk cId="4048729615" sldId="268"/>
        </pc:sldMkLst>
      </pc:sldChg>
      <pc:sldChg chg="del">
        <pc:chgData name="S. Halevi" userId="19976fd218e7274d" providerId="LiveId" clId="{7BF09835-4126-49E3-9284-D6EDC8B43AAA}" dt="2023-11-17T03:54:05.530" v="28" actId="47"/>
        <pc:sldMkLst>
          <pc:docMk/>
          <pc:sldMk cId="3648591270" sldId="269"/>
        </pc:sldMkLst>
      </pc:sldChg>
      <pc:sldChg chg="modSp">
        <pc:chgData name="S. Halevi" userId="19976fd218e7274d" providerId="LiveId" clId="{7BF09835-4126-49E3-9284-D6EDC8B43AAA}" dt="2023-11-17T03:50:55.202" v="25" actId="20577"/>
        <pc:sldMkLst>
          <pc:docMk/>
          <pc:sldMk cId="2359834369" sldId="273"/>
        </pc:sldMkLst>
        <pc:spChg chg="mod">
          <ac:chgData name="S. Halevi" userId="19976fd218e7274d" providerId="LiveId" clId="{7BF09835-4126-49E3-9284-D6EDC8B43AAA}" dt="2023-11-17T03:50:55.202" v="25" actId="20577"/>
          <ac:spMkLst>
            <pc:docMk/>
            <pc:sldMk cId="2359834369" sldId="273"/>
            <ac:spMk id="3" creationId="{6064B324-20A1-41B4-9099-82C8C32561CA}"/>
          </ac:spMkLst>
        </pc:spChg>
      </pc:sldChg>
      <pc:sldChg chg="del">
        <pc:chgData name="S. Halevi" userId="19976fd218e7274d" providerId="LiveId" clId="{7BF09835-4126-49E3-9284-D6EDC8B43AAA}" dt="2023-11-17T03:54:01.265" v="26" actId="47"/>
        <pc:sldMkLst>
          <pc:docMk/>
          <pc:sldMk cId="3433218008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750BC4-A5E3-45EF-B078-711A24D62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BF227-4CB5-46B7-BDFF-B327C6E4E9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8EFA6-EFB5-4965-AED4-14CC82CEC079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EA6FF7-464A-4C9A-8910-8C2DCB2014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C4DEFC-13A9-40DB-B099-9ED7EDC4C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A85F2-A31D-4306-BA6A-D81AF80F41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81AC8-40DB-471D-9CAF-9D482E4C6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9E1ED-81D0-4311-AB21-7810EF6FDA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[AGHV22] Adi </a:t>
            </a:r>
            <a:r>
              <a:rPr lang="en-US" dirty="0" err="1"/>
              <a:t>Akavia</a:t>
            </a:r>
            <a:r>
              <a:rPr lang="en-US" dirty="0"/>
              <a:t>, Craig Gentry, Shai Halevi, and Margarita </a:t>
            </a:r>
            <a:r>
              <a:rPr lang="en-US" dirty="0" err="1"/>
              <a:t>Vald</a:t>
            </a:r>
            <a:r>
              <a:rPr lang="en-US" dirty="0"/>
              <a:t>. Achievable CCA2 relaxation for homomorphic encryption. TCC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B1A60-C7D2-4476-9023-4B19A75799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[AGHV22] Adi </a:t>
            </a:r>
            <a:r>
              <a:rPr lang="en-US" dirty="0" err="1"/>
              <a:t>Akavia</a:t>
            </a:r>
            <a:r>
              <a:rPr lang="en-US" dirty="0"/>
              <a:t>, Craig Gentry, Shai Halevi, and Margarita </a:t>
            </a:r>
            <a:r>
              <a:rPr lang="en-US" dirty="0" err="1"/>
              <a:t>Vald</a:t>
            </a:r>
            <a:r>
              <a:rPr lang="en-US" dirty="0"/>
              <a:t>. Achievable CCA2 relaxation for homomorphic encryption. TCC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B1A60-C7D2-4476-9023-4B19A75799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9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[AGHV22] Adi </a:t>
            </a:r>
            <a:r>
              <a:rPr lang="en-US" dirty="0" err="1"/>
              <a:t>Akavia</a:t>
            </a:r>
            <a:r>
              <a:rPr lang="en-US" dirty="0"/>
              <a:t>, Craig Gentry, Shai Halevi, and Margarita </a:t>
            </a:r>
            <a:r>
              <a:rPr lang="en-US" dirty="0" err="1"/>
              <a:t>Vald</a:t>
            </a:r>
            <a:r>
              <a:rPr lang="en-US" dirty="0"/>
              <a:t>. Achievable CCA2 relaxation for homomorphic encryption. TCC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B1A60-C7D2-4476-9023-4B19A75799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[AGHV22] Adi </a:t>
            </a:r>
            <a:r>
              <a:rPr lang="en-US" dirty="0" err="1"/>
              <a:t>Akavia</a:t>
            </a:r>
            <a:r>
              <a:rPr lang="en-US" dirty="0"/>
              <a:t>, Craig Gentry, Shai Halevi, and Margarita </a:t>
            </a:r>
            <a:r>
              <a:rPr lang="en-US" dirty="0" err="1"/>
              <a:t>Vald</a:t>
            </a:r>
            <a:r>
              <a:rPr lang="en-US" dirty="0"/>
              <a:t>. Achievable CCA2 relaxation for homomorphic encryption. TCC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[AV22] Adi </a:t>
            </a:r>
            <a:r>
              <a:rPr lang="en-US" dirty="0" err="1"/>
              <a:t>Akavia</a:t>
            </a:r>
            <a:r>
              <a:rPr lang="en-US" dirty="0"/>
              <a:t> and Margarita </a:t>
            </a:r>
            <a:r>
              <a:rPr lang="en-US" dirty="0" err="1"/>
              <a:t>Vald</a:t>
            </a:r>
            <a:r>
              <a:rPr lang="en-US" dirty="0"/>
              <a:t>. Personal 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B1A60-C7D2-4476-9023-4B19A75799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[CDMW18] </a:t>
            </a:r>
            <a:r>
              <a:rPr lang="en-US" dirty="0"/>
              <a:t>Seung </a:t>
            </a:r>
            <a:r>
              <a:rPr lang="en-US" dirty="0" err="1"/>
              <a:t>Geol</a:t>
            </a:r>
            <a:r>
              <a:rPr lang="en-US" dirty="0"/>
              <a:t> Choi, Dana </a:t>
            </a:r>
            <a:r>
              <a:rPr lang="en-US" dirty="0" err="1"/>
              <a:t>Dachman</a:t>
            </a:r>
            <a:r>
              <a:rPr lang="en-US" dirty="0"/>
              <a:t>-Soled, Tal Malkin, and </a:t>
            </a:r>
            <a:r>
              <a:rPr lang="en-US" dirty="0" err="1"/>
              <a:t>Hoeteck</a:t>
            </a:r>
            <a:r>
              <a:rPr lang="en-US" dirty="0"/>
              <a:t> Wee. A black-box construction of non-malleable encryption from semantically secure encryption. J. </a:t>
            </a:r>
            <a:r>
              <a:rPr lang="en-US" dirty="0" err="1"/>
              <a:t>Cryptol</a:t>
            </a:r>
            <a:r>
              <a:rPr lang="en-US" dirty="0"/>
              <a:t>., 31(1):172– 201,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E1ED-81D0-4311-AB21-7810EF6FD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E1ED-81D0-4311-AB21-7810EF6FD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E1ED-81D0-4311-AB21-7810EF6FD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E1ED-81D0-4311-AB21-7810EF6FD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18" y="348920"/>
            <a:ext cx="10131425" cy="1185334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8" y="1686422"/>
            <a:ext cx="10651792" cy="4234876"/>
          </a:xfrm>
        </p:spPr>
        <p:txBody>
          <a:bodyPr anchor="t" anchorCtr="0">
            <a:normAutofit/>
          </a:bodyPr>
          <a:lstStyle>
            <a:lvl1pPr>
              <a:defRPr sz="3200"/>
            </a:lvl1pPr>
            <a:lvl2pPr marL="742950" indent="-285750">
              <a:buFont typeface="Wingdings" panose="05000000000000000000" pitchFamily="2" charset="2"/>
              <a:buChar char="§"/>
              <a:defRPr sz="2800"/>
            </a:lvl2pPr>
            <a:lvl3pPr marL="1200150" indent="-285750">
              <a:buFont typeface="Wingdings" panose="05000000000000000000" pitchFamily="2" charset="2"/>
              <a:buChar char="Ø"/>
              <a:defRPr sz="2400"/>
            </a:lvl3pPr>
            <a:lvl4pPr marL="1543050" indent="-171450">
              <a:buFont typeface="Wingdings" panose="05000000000000000000" pitchFamily="2" charset="2"/>
              <a:buChar char="v"/>
              <a:defRPr sz="2000"/>
            </a:lvl4pPr>
            <a:lvl5pPr marL="2171700" indent="-342900"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8942" y="6127048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5082" y="6127048"/>
            <a:ext cx="78276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65342" y="612704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0.png"/><Relationship Id="rId7" Type="http://schemas.openxmlformats.org/officeDocument/2006/relationships/image" Target="../media/image1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AC0D-B22C-407F-B337-CDFEBFE19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429" y="1245633"/>
            <a:ext cx="7881666" cy="1913463"/>
          </a:xfrm>
        </p:spPr>
        <p:txBody>
          <a:bodyPr>
            <a:normAutofit/>
          </a:bodyPr>
          <a:lstStyle/>
          <a:p>
            <a:r>
              <a:rPr lang="en-US" dirty="0"/>
              <a:t>Security with Functional Re-Encryption from CPA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1BDC8-F2BA-4B28-AC05-CADB45C16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819" y="3698905"/>
            <a:ext cx="7197726" cy="140546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Yevgeniy </a:t>
            </a:r>
            <a:r>
              <a:rPr lang="en-US" sz="2400" dirty="0" err="1"/>
              <a:t>Dodis</a:t>
            </a:r>
            <a:r>
              <a:rPr lang="en-US" sz="2400" dirty="0"/>
              <a:t> (NYU) </a:t>
            </a:r>
          </a:p>
          <a:p>
            <a:r>
              <a:rPr lang="en-US" sz="2400" u="sng" dirty="0"/>
              <a:t>Shai Halevi </a:t>
            </a:r>
            <a:r>
              <a:rPr lang="en-US" sz="2400" dirty="0"/>
              <a:t>(AWS)*</a:t>
            </a:r>
          </a:p>
          <a:p>
            <a:r>
              <a:rPr lang="en-US" sz="2400" dirty="0"/>
              <a:t>Daniel </a:t>
            </a:r>
            <a:r>
              <a:rPr lang="en-US" sz="2400" dirty="0" err="1"/>
              <a:t>Wichs</a:t>
            </a:r>
            <a:r>
              <a:rPr lang="en-US" sz="2400" dirty="0"/>
              <a:t> (Northeastern and NTT Research)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C5F30-2D17-4F46-9EDF-ADD405B5397F}"/>
              </a:ext>
            </a:extLst>
          </p:cNvPr>
          <p:cNvSpPr txBox="1"/>
          <p:nvPr/>
        </p:nvSpPr>
        <p:spPr>
          <a:xfrm>
            <a:off x="7181385" y="6211229"/>
            <a:ext cx="457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Work done while at the </a:t>
            </a:r>
            <a:r>
              <a:rPr lang="en-US" dirty="0" err="1"/>
              <a:t>Algorand</a:t>
            </a:r>
            <a:r>
              <a:rPr lang="en-US" dirty="0"/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41680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237A-09E3-4388-8AC3-B9BA153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[CDMW18]: From CPA to NM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701D1C9-180D-4FFC-8220-17F1773EA8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2927663"/>
                  </p:ext>
                </p:extLst>
              </p:nvPr>
            </p:nvGraphicFramePr>
            <p:xfrm>
              <a:off x="409575" y="1685925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1,1,0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1,1,1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1,2,0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1,2,1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11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2,1,0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2,1,1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2,2,0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2,2,1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11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,1,0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,1,1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,2,0</m:t>
                                  </m:r>
                                </m:sub>
                              </m:sSub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,2,1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11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701D1C9-180D-4FFC-8220-17F1773EA8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2927663"/>
                  </p:ext>
                </p:extLst>
              </p:nvPr>
            </p:nvGraphicFramePr>
            <p:xfrm>
              <a:off x="409575" y="1685925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1639" r="-50274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39932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1639" r="-137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101639" r="-50274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1639" r="-39932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101639" r="-137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501639" r="-5027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1639" r="-39932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501639" r="-137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F0D6F1-43E8-48D6-B091-FF143974EB23}"/>
              </a:ext>
            </a:extLst>
          </p:cNvPr>
          <p:cNvCxnSpPr/>
          <p:nvPr/>
        </p:nvCxnSpPr>
        <p:spPr>
          <a:xfrm>
            <a:off x="832266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6FF399-EDBB-46AA-A542-E0D23B13C185}"/>
              </a:ext>
            </a:extLst>
          </p:cNvPr>
          <p:cNvCxnSpPr/>
          <p:nvPr/>
        </p:nvCxnSpPr>
        <p:spPr>
          <a:xfrm>
            <a:off x="172385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84E23-E0FB-4B3E-93DB-EA5D3EC7034F}"/>
              </a:ext>
            </a:extLst>
          </p:cNvPr>
          <p:cNvCxnSpPr/>
          <p:nvPr/>
        </p:nvCxnSpPr>
        <p:spPr>
          <a:xfrm>
            <a:off x="262091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42F43D-D7E3-4888-AFE6-A6C745592242}"/>
              </a:ext>
            </a:extLst>
          </p:cNvPr>
          <p:cNvCxnSpPr/>
          <p:nvPr/>
        </p:nvCxnSpPr>
        <p:spPr>
          <a:xfrm>
            <a:off x="351797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B3BAD-8279-4895-93F4-71CAFADDD0F6}"/>
              </a:ext>
            </a:extLst>
          </p:cNvPr>
          <p:cNvCxnSpPr/>
          <p:nvPr/>
        </p:nvCxnSpPr>
        <p:spPr>
          <a:xfrm>
            <a:off x="440408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1B71C7-2E17-44E3-A5DB-E8BDFC70A4F6}"/>
              </a:ext>
            </a:extLst>
          </p:cNvPr>
          <p:cNvCxnSpPr/>
          <p:nvPr/>
        </p:nvCxnSpPr>
        <p:spPr>
          <a:xfrm>
            <a:off x="530114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1F9253-AB63-4CFC-8EBE-71990FC20C09}"/>
              </a:ext>
            </a:extLst>
          </p:cNvPr>
          <p:cNvCxnSpPr/>
          <p:nvPr/>
        </p:nvCxnSpPr>
        <p:spPr>
          <a:xfrm>
            <a:off x="409575" y="1491450"/>
            <a:ext cx="534512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73439-300F-40C9-945B-E5D0CBCB875B}"/>
                  </a:ext>
                </a:extLst>
              </p:cNvPr>
              <p:cNvSpPr txBox="1"/>
              <p:nvPr/>
            </p:nvSpPr>
            <p:spPr>
              <a:xfrm>
                <a:off x="2830722" y="1306784"/>
                <a:ext cx="502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73439-300F-40C9-945B-E5D0CBCB8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722" y="1306784"/>
                <a:ext cx="5028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BD6A84-2D7E-400E-818B-B9262450EC2A}"/>
              </a:ext>
            </a:extLst>
          </p:cNvPr>
          <p:cNvCxnSpPr/>
          <p:nvPr/>
        </p:nvCxnSpPr>
        <p:spPr>
          <a:xfrm>
            <a:off x="5921974" y="1680963"/>
            <a:ext cx="0" cy="22250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458DBF-9022-4591-A3D8-2D1B6EFA80D9}"/>
                  </a:ext>
                </a:extLst>
              </p:cNvPr>
              <p:cNvSpPr txBox="1"/>
              <p:nvPr/>
            </p:nvSpPr>
            <p:spPr>
              <a:xfrm>
                <a:off x="5841242" y="2608817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458DBF-9022-4591-A3D8-2D1B6EFA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42" y="2608817"/>
                <a:ext cx="348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F07A2943-BFB2-488A-8F01-F95FB7075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6362" y="1685925"/>
                <a:ext cx="5408995" cy="4657896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rows,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columns</a:t>
                </a:r>
              </a:p>
              <a:p>
                <a:pPr lvl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/>
                  <a:t> – length of signature public key</a:t>
                </a:r>
              </a:p>
              <a:p>
                <a:pPr lvl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– code length of some error-correcting code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Every cell has two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/>
                  <a:t>Each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1800" dirty="0"/>
                  <a:t> is an encryption secret/public key pair of the underlying CPA-secure scheme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/>
                  <a:t>Call them the “component” keys</a:t>
                </a:r>
              </a:p>
            </p:txBody>
          </p:sp>
        </mc:Choice>
        <mc:Fallback xmlns="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F07A2943-BFB2-488A-8F01-F95FB707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62" y="1685925"/>
                <a:ext cx="5408995" cy="4657896"/>
              </a:xfrm>
              <a:prstGeom prst="rect">
                <a:avLst/>
              </a:prstGeom>
              <a:blipFill>
                <a:blip r:embed="rId6"/>
                <a:stretch>
                  <a:fillRect l="-1015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5D26226-CE6D-4C89-908B-4DF6570C7723}"/>
              </a:ext>
            </a:extLst>
          </p:cNvPr>
          <p:cNvGrpSpPr/>
          <p:nvPr/>
        </p:nvGrpSpPr>
        <p:grpSpPr>
          <a:xfrm>
            <a:off x="409575" y="1689409"/>
            <a:ext cx="5352714" cy="2225463"/>
            <a:chOff x="409575" y="1689409"/>
            <a:chExt cx="5352714" cy="22254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2BFF9E-2ECC-4FF8-B5C9-AEEEEDF220C0}"/>
                </a:ext>
              </a:extLst>
            </p:cNvPr>
            <p:cNvSpPr/>
            <p:nvPr/>
          </p:nvSpPr>
          <p:spPr>
            <a:xfrm>
              <a:off x="417166" y="2424151"/>
              <a:ext cx="5345123" cy="369332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84C3FD-7826-4A38-93BE-45BDC5C79F76}"/>
                </a:ext>
              </a:extLst>
            </p:cNvPr>
            <p:cNvSpPr/>
            <p:nvPr/>
          </p:nvSpPr>
          <p:spPr>
            <a:xfrm>
              <a:off x="409575" y="1689409"/>
              <a:ext cx="892612" cy="222502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E05AF7-E862-4399-95EF-24B6D1DAD6B4}"/>
                </a:ext>
              </a:extLst>
            </p:cNvPr>
            <p:cNvSpPr/>
            <p:nvPr/>
          </p:nvSpPr>
          <p:spPr>
            <a:xfrm>
              <a:off x="2194816" y="1689469"/>
              <a:ext cx="892612" cy="222502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F4C493-CA82-40BF-8A57-26B863BE5530}"/>
                </a:ext>
              </a:extLst>
            </p:cNvPr>
            <p:cNvSpPr/>
            <p:nvPr/>
          </p:nvSpPr>
          <p:spPr>
            <a:xfrm>
              <a:off x="4868283" y="1689849"/>
              <a:ext cx="892612" cy="2225023"/>
            </a:xfrm>
            <a:prstGeom prst="rect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4" y="4000329"/>
                <a:ext cx="5606064" cy="2343492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Public key: All the public keys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/>
                  <a:t>’s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Secret key: some of the secret keys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All the keys in one random row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 All the keys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random columns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4000329"/>
                <a:ext cx="5606064" cy="2343492"/>
              </a:xfrm>
              <a:prstGeom prst="rect">
                <a:avLst/>
              </a:prstGeom>
              <a:blipFill>
                <a:blip r:embed="rId7"/>
                <a:stretch>
                  <a:fillRect l="-978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237A-09E3-4388-8AC3-B9BA153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[CDMW18]: From CPA to NM Encryption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701D1C9-180D-4FFC-8220-17F1773EA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99626"/>
              </p:ext>
            </p:extLst>
          </p:nvPr>
        </p:nvGraphicFramePr>
        <p:xfrm>
          <a:off x="409575" y="1685925"/>
          <a:ext cx="534512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854">
                  <a:extLst>
                    <a:ext uri="{9D8B030D-6E8A-4147-A177-3AD203B41FA5}">
                      <a16:colId xmlns:a16="http://schemas.microsoft.com/office/drawing/2014/main" val="4210828748"/>
                    </a:ext>
                  </a:extLst>
                </a:gridCol>
                <a:gridCol w="890854">
                  <a:extLst>
                    <a:ext uri="{9D8B030D-6E8A-4147-A177-3AD203B41FA5}">
                      <a16:colId xmlns:a16="http://schemas.microsoft.com/office/drawing/2014/main" val="3348907926"/>
                    </a:ext>
                  </a:extLst>
                </a:gridCol>
                <a:gridCol w="890854">
                  <a:extLst>
                    <a:ext uri="{9D8B030D-6E8A-4147-A177-3AD203B41FA5}">
                      <a16:colId xmlns:a16="http://schemas.microsoft.com/office/drawing/2014/main" val="286004010"/>
                    </a:ext>
                  </a:extLst>
                </a:gridCol>
                <a:gridCol w="890854">
                  <a:extLst>
                    <a:ext uri="{9D8B030D-6E8A-4147-A177-3AD203B41FA5}">
                      <a16:colId xmlns:a16="http://schemas.microsoft.com/office/drawing/2014/main" val="1167244184"/>
                    </a:ext>
                  </a:extLst>
                </a:gridCol>
                <a:gridCol w="890854">
                  <a:extLst>
                    <a:ext uri="{9D8B030D-6E8A-4147-A177-3AD203B41FA5}">
                      <a16:colId xmlns:a16="http://schemas.microsoft.com/office/drawing/2014/main" val="1620994128"/>
                    </a:ext>
                  </a:extLst>
                </a:gridCol>
                <a:gridCol w="890854">
                  <a:extLst>
                    <a:ext uri="{9D8B030D-6E8A-4147-A177-3AD203B41FA5}">
                      <a16:colId xmlns:a16="http://schemas.microsoft.com/office/drawing/2014/main" val="656469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7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4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6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92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0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98833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F0D6F1-43E8-48D6-B091-FF143974EB23}"/>
              </a:ext>
            </a:extLst>
          </p:cNvPr>
          <p:cNvCxnSpPr/>
          <p:nvPr/>
        </p:nvCxnSpPr>
        <p:spPr>
          <a:xfrm>
            <a:off x="832266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6FF399-EDBB-46AA-A542-E0D23B13C185}"/>
              </a:ext>
            </a:extLst>
          </p:cNvPr>
          <p:cNvCxnSpPr/>
          <p:nvPr/>
        </p:nvCxnSpPr>
        <p:spPr>
          <a:xfrm>
            <a:off x="172385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84E23-E0FB-4B3E-93DB-EA5D3EC7034F}"/>
              </a:ext>
            </a:extLst>
          </p:cNvPr>
          <p:cNvCxnSpPr/>
          <p:nvPr/>
        </p:nvCxnSpPr>
        <p:spPr>
          <a:xfrm>
            <a:off x="262091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42F43D-D7E3-4888-AFE6-A6C745592242}"/>
              </a:ext>
            </a:extLst>
          </p:cNvPr>
          <p:cNvCxnSpPr/>
          <p:nvPr/>
        </p:nvCxnSpPr>
        <p:spPr>
          <a:xfrm>
            <a:off x="351797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B3BAD-8279-4895-93F4-71CAFADDD0F6}"/>
              </a:ext>
            </a:extLst>
          </p:cNvPr>
          <p:cNvCxnSpPr/>
          <p:nvPr/>
        </p:nvCxnSpPr>
        <p:spPr>
          <a:xfrm>
            <a:off x="440408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1B71C7-2E17-44E3-A5DB-E8BDFC70A4F6}"/>
              </a:ext>
            </a:extLst>
          </p:cNvPr>
          <p:cNvCxnSpPr/>
          <p:nvPr/>
        </p:nvCxnSpPr>
        <p:spPr>
          <a:xfrm>
            <a:off x="530114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F07A2943-BFB2-488A-8F01-F95FB7075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246" y="1677880"/>
                <a:ext cx="5060271" cy="4665941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/>
                  <a:t>Encryption:</a:t>
                </a:r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Choose signature key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Bit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selects left/right keys to use in row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ECC: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C000"/>
                    </a:solidFill>
                  </a:rPr>
                  <a:t> </a:t>
                </a:r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Encrypt the same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 every row</a:t>
                </a:r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Sign: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𝑆𝑖𝑔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𝑐𝑡𝑥𝑡𝑠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Ciphertext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𝑐𝑡𝑥𝑡𝑠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F07A2943-BFB2-488A-8F01-F95FB707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46" y="1677880"/>
                <a:ext cx="5060271" cy="4665941"/>
              </a:xfrm>
              <a:prstGeom prst="rect">
                <a:avLst/>
              </a:prstGeom>
              <a:blipFill>
                <a:blip r:embed="rId3"/>
                <a:stretch>
                  <a:fillRect l="-1928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4" y="4000329"/>
                <a:ext cx="5512398" cy="2343492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Public key: All the public keys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/>
                  <a:t>’s</a:t>
                </a:r>
              </a:p>
            </p:txBody>
          </p:sp>
        </mc:Choice>
        <mc:Fallback xmlns="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4000329"/>
                <a:ext cx="5512398" cy="2343492"/>
              </a:xfrm>
              <a:prstGeom prst="rect">
                <a:avLst/>
              </a:prstGeom>
              <a:blipFill>
                <a:blip r:embed="rId4"/>
                <a:stretch>
                  <a:fillRect l="-996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A1AB74-A2E7-4091-99A5-E1543052FBC8}"/>
                  </a:ext>
                </a:extLst>
              </p:cNvPr>
              <p:cNvSpPr txBox="1"/>
              <p:nvPr/>
            </p:nvSpPr>
            <p:spPr>
              <a:xfrm>
                <a:off x="142008" y="1667238"/>
                <a:ext cx="267566" cy="22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dirty="0"/>
                  <a:t>1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dirty="0"/>
                  <a:t>0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dirty="0"/>
                  <a:t>0</a:t>
                </a: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800"/>
                  </a:spcAft>
                </a:pPr>
                <a:endParaRPr lang="en-US" dirty="0"/>
              </a:p>
              <a:p>
                <a:pPr>
                  <a:spcAft>
                    <a:spcPts val="800"/>
                  </a:spcAft>
                </a:pPr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A1AB74-A2E7-4091-99A5-E1543052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1667238"/>
                <a:ext cx="267566" cy="2267287"/>
              </a:xfrm>
              <a:prstGeom prst="rect">
                <a:avLst/>
              </a:prstGeom>
              <a:blipFill>
                <a:blip r:embed="rId5"/>
                <a:stretch>
                  <a:fillRect l="-18182" t="-1344" r="-3181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6">
                <a:extLst>
                  <a:ext uri="{FF2B5EF4-FFF2-40B4-BE49-F238E27FC236}">
                    <a16:creationId xmlns:a16="http://schemas.microsoft.com/office/drawing/2014/main" id="{68D44EB6-48F5-427A-B074-AA4FBBCFA3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467188"/>
                  </p:ext>
                </p:extLst>
              </p:nvPr>
            </p:nvGraphicFramePr>
            <p:xfrm>
              <a:off x="417335" y="1684994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6">
                <a:extLst>
                  <a:ext uri="{FF2B5EF4-FFF2-40B4-BE49-F238E27FC236}">
                    <a16:creationId xmlns:a16="http://schemas.microsoft.com/office/drawing/2014/main" id="{68D44EB6-48F5-427A-B074-AA4FBBCFA3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467188"/>
                  </p:ext>
                </p:extLst>
              </p:nvPr>
            </p:nvGraphicFramePr>
            <p:xfrm>
              <a:off x="417335" y="1684994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85" t="-1639" r="-50274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639" r="-39932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1639" r="-3020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1639" r="-2020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055" t="-1639" r="-137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85" t="-101639" r="-50274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01639" r="-39932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101639" r="-3020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101639" r="-2020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055" t="-101639" r="-137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85" t="-201639" r="-50274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1639" r="-39932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201639" r="-3020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201639" r="-2020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055" t="-201639" r="-137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8639" t="-301639" r="-10068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85" t="-501639" r="-5027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501639" r="-39932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501639" r="-3020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501639" r="-2020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055" t="-501639" r="-137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426913-B93D-47E9-A13A-D35593A47B22}"/>
                  </a:ext>
                </a:extLst>
              </p:cNvPr>
              <p:cNvSpPr txBox="1"/>
              <p:nvPr/>
            </p:nvSpPr>
            <p:spPr>
              <a:xfrm>
                <a:off x="2716567" y="5362113"/>
                <a:ext cx="56879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CC33"/>
                    </a:solidFill>
                  </a:rPr>
                  <a:t>Valid ciphertext: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33CC33"/>
                    </a:solidFill>
                  </a:rPr>
                  <a:t> codeword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33CC33"/>
                    </a:solidFill>
                  </a:rPr>
                  <a:t> </a:t>
                </a:r>
                <a:r>
                  <a:rPr lang="en-US" dirty="0" err="1">
                    <a:solidFill>
                      <a:srgbClr val="33CC33"/>
                    </a:solidFill>
                  </a:rPr>
                  <a:t>s.t.</a:t>
                </a:r>
                <a:r>
                  <a:rPr lang="en-US" dirty="0">
                    <a:solidFill>
                      <a:srgbClr val="33CC33"/>
                    </a:solidFill>
                  </a:rPr>
                  <a:t> all rows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33CC33"/>
                    </a:solidFill>
                  </a:rPr>
                  <a:t>-close to it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426913-B93D-47E9-A13A-D35593A4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67" y="5362113"/>
                <a:ext cx="5687967" cy="369332"/>
              </a:xfrm>
              <a:prstGeom prst="rect">
                <a:avLst/>
              </a:prstGeom>
              <a:blipFill>
                <a:blip r:embed="rId7"/>
                <a:stretch>
                  <a:fillRect l="-856" t="-2096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8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237A-09E3-4388-8AC3-B9BA153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[CDMW18]: From CPA to NM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701D1C9-180D-4FFC-8220-17F1773EA8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8880530"/>
                  </p:ext>
                </p:extLst>
              </p:nvPr>
            </p:nvGraphicFramePr>
            <p:xfrm>
              <a:off x="409575" y="1685925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701D1C9-180D-4FFC-8220-17F1773EA8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8880530"/>
                  </p:ext>
                </p:extLst>
              </p:nvPr>
            </p:nvGraphicFramePr>
            <p:xfrm>
              <a:off x="409575" y="1685925"/>
              <a:ext cx="534512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0854">
                      <a:extLst>
                        <a:ext uri="{9D8B030D-6E8A-4147-A177-3AD203B41FA5}">
                          <a16:colId xmlns:a16="http://schemas.microsoft.com/office/drawing/2014/main" val="421082874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3348907926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286004010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167244184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1620994128"/>
                        </a:ext>
                      </a:extLst>
                    </a:gridCol>
                    <a:gridCol w="890854">
                      <a:extLst>
                        <a:ext uri="{9D8B030D-6E8A-4147-A177-3AD203B41FA5}">
                          <a16:colId xmlns:a16="http://schemas.microsoft.com/office/drawing/2014/main" val="6564697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1639" r="-50274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70" t="-1639" r="-30205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1639" r="-137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2770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101639" r="-50274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70" t="-101639" r="-30205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101639" r="-137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242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201639" r="-50274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1639" r="-39932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70" t="-201639" r="-3020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70" t="-201639" r="-20205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8639" t="-201639" r="-10068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201639" r="-137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50633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00FFFF"/>
                            </a:highligh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8926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9096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5" t="-501639" r="-5027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70" t="-501639" r="-3020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55" t="-501639" r="-137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8833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F0D6F1-43E8-48D6-B091-FF143974EB23}"/>
              </a:ext>
            </a:extLst>
          </p:cNvPr>
          <p:cNvCxnSpPr/>
          <p:nvPr/>
        </p:nvCxnSpPr>
        <p:spPr>
          <a:xfrm>
            <a:off x="832266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6FF399-EDBB-46AA-A542-E0D23B13C185}"/>
              </a:ext>
            </a:extLst>
          </p:cNvPr>
          <p:cNvCxnSpPr/>
          <p:nvPr/>
        </p:nvCxnSpPr>
        <p:spPr>
          <a:xfrm>
            <a:off x="172385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84E23-E0FB-4B3E-93DB-EA5D3EC7034F}"/>
              </a:ext>
            </a:extLst>
          </p:cNvPr>
          <p:cNvCxnSpPr/>
          <p:nvPr/>
        </p:nvCxnSpPr>
        <p:spPr>
          <a:xfrm>
            <a:off x="262091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42F43D-D7E3-4888-AFE6-A6C745592242}"/>
              </a:ext>
            </a:extLst>
          </p:cNvPr>
          <p:cNvCxnSpPr/>
          <p:nvPr/>
        </p:nvCxnSpPr>
        <p:spPr>
          <a:xfrm>
            <a:off x="351797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B3BAD-8279-4895-93F4-71CAFADDD0F6}"/>
              </a:ext>
            </a:extLst>
          </p:cNvPr>
          <p:cNvCxnSpPr/>
          <p:nvPr/>
        </p:nvCxnSpPr>
        <p:spPr>
          <a:xfrm>
            <a:off x="440408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1B71C7-2E17-44E3-A5DB-E8BDFC70A4F6}"/>
              </a:ext>
            </a:extLst>
          </p:cNvPr>
          <p:cNvCxnSpPr/>
          <p:nvPr/>
        </p:nvCxnSpPr>
        <p:spPr>
          <a:xfrm>
            <a:off x="5301141" y="1680963"/>
            <a:ext cx="0" cy="222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2BFF9E-2ECC-4FF8-B5C9-AEEEEDF220C0}"/>
              </a:ext>
            </a:extLst>
          </p:cNvPr>
          <p:cNvSpPr/>
          <p:nvPr/>
        </p:nvSpPr>
        <p:spPr>
          <a:xfrm>
            <a:off x="417166" y="2424151"/>
            <a:ext cx="5345123" cy="369332"/>
          </a:xfrm>
          <a:prstGeom prst="rect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84C3FD-7826-4A38-93BE-45BDC5C79F76}"/>
              </a:ext>
            </a:extLst>
          </p:cNvPr>
          <p:cNvSpPr/>
          <p:nvPr/>
        </p:nvSpPr>
        <p:spPr>
          <a:xfrm>
            <a:off x="409575" y="1689409"/>
            <a:ext cx="892612" cy="2225023"/>
          </a:xfrm>
          <a:prstGeom prst="rect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E05AF7-E862-4399-95EF-24B6D1DAD6B4}"/>
              </a:ext>
            </a:extLst>
          </p:cNvPr>
          <p:cNvSpPr/>
          <p:nvPr/>
        </p:nvSpPr>
        <p:spPr>
          <a:xfrm>
            <a:off x="2196468" y="1697256"/>
            <a:ext cx="892612" cy="2225023"/>
          </a:xfrm>
          <a:prstGeom prst="rect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4C493-CA82-40BF-8A57-26B863BE5530}"/>
              </a:ext>
            </a:extLst>
          </p:cNvPr>
          <p:cNvSpPr/>
          <p:nvPr/>
        </p:nvSpPr>
        <p:spPr>
          <a:xfrm>
            <a:off x="4868283" y="1689849"/>
            <a:ext cx="892612" cy="2225023"/>
          </a:xfrm>
          <a:prstGeom prst="rect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4" y="4000329"/>
                <a:ext cx="5606064" cy="2343492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Public key: All the public keys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/>
                  <a:t>’s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Secret key: some of the secret keys</a:t>
                </a:r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All the keys in one random row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 All the keys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random columns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Content Placeholder 3">
                <a:extLst>
                  <a:ext uri="{FF2B5EF4-FFF2-40B4-BE49-F238E27FC236}">
                    <a16:creationId xmlns:a16="http://schemas.microsoft.com/office/drawing/2014/main" id="{CE24F549-100C-4CA5-A6F5-C78050225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4000329"/>
                <a:ext cx="5606064" cy="2343492"/>
              </a:xfrm>
              <a:prstGeom prst="rect">
                <a:avLst/>
              </a:prstGeom>
              <a:blipFill>
                <a:blip r:embed="rId4"/>
                <a:stretch>
                  <a:fillRect l="-978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A2ADCD4F-F1A2-4CA6-86AC-C9F4A3C1B3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246" y="1677880"/>
                <a:ext cx="5459768" cy="4665941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/>
                  <a:t>Decrypting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𝑐𝑡𝑥𝑡𝑠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Verify the signature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𝑐𝑡𝑥𝑡𝑠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wrt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𝑣𝑘</m:t>
                    </m:r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Decrypt whatever cells that you have keys for</a:t>
                </a:r>
                <a:endParaRPr lang="en-US" sz="1800" dirty="0"/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Correct row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nearest codeword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Check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consistent with the columns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If all checks passed,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𝑚𝑠𝑔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𝐷𝑒𝑐𝑜𝑑𝑒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Otherwise output </a:t>
                </a:r>
                <a:r>
                  <a:rPr lang="en-US" sz="2000" dirty="0">
                    <a:solidFill>
                      <a:srgbClr val="FFC00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A2ADCD4F-F1A2-4CA6-86AC-C9F4A3C1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46" y="1677880"/>
                <a:ext cx="5459768" cy="4665941"/>
              </a:xfrm>
              <a:prstGeom prst="rect">
                <a:avLst/>
              </a:prstGeom>
              <a:blipFill>
                <a:blip r:embed="rId5"/>
                <a:stretch>
                  <a:fillRect l="-1786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54CCAA4-5FE4-453A-9B76-BA9471C4DAEC}"/>
              </a:ext>
            </a:extLst>
          </p:cNvPr>
          <p:cNvSpPr/>
          <p:nvPr/>
        </p:nvSpPr>
        <p:spPr>
          <a:xfrm>
            <a:off x="368065" y="2424151"/>
            <a:ext cx="5394223" cy="369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8BF78B-6D0D-45DB-870A-72BCCA7E54E7}"/>
                  </a:ext>
                </a:extLst>
              </p:cNvPr>
              <p:cNvSpPr txBox="1"/>
              <p:nvPr/>
            </p:nvSpPr>
            <p:spPr>
              <a:xfrm>
                <a:off x="66794" y="2440435"/>
                <a:ext cx="347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8BF78B-6D0D-45DB-870A-72BCCA7E5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" y="2440435"/>
                <a:ext cx="3476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B8783C5-D449-4517-8D0B-369A80A22578}"/>
              </a:ext>
            </a:extLst>
          </p:cNvPr>
          <p:cNvSpPr txBox="1"/>
          <p:nvPr/>
        </p:nvSpPr>
        <p:spPr>
          <a:xfrm>
            <a:off x="2895273" y="5962043"/>
            <a:ext cx="61873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Bad event: invalid ciphertext decrypts to something other than 0</a:t>
            </a:r>
          </a:p>
        </p:txBody>
      </p:sp>
    </p:spTree>
    <p:extLst>
      <p:ext uri="{BB962C8B-B14F-4D97-AF65-F5344CB8AC3E}">
        <p14:creationId xmlns:p14="http://schemas.microsoft.com/office/powerpoint/2010/main" val="24786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E070-E854-40D0-8307-0864CE7D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348920"/>
            <a:ext cx="10131425" cy="1185334"/>
          </a:xfrm>
        </p:spPr>
        <p:txBody>
          <a:bodyPr/>
          <a:lstStyle/>
          <a:p>
            <a:r>
              <a:rPr lang="en-US" dirty="0"/>
              <a:t>Some Hints About the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B7A0-D2FC-4E5C-8A95-DCE5731F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85925"/>
            <a:ext cx="11469158" cy="4960408"/>
          </a:xfrm>
        </p:spPr>
        <p:txBody>
          <a:bodyPr>
            <a:normAutofit/>
          </a:bodyPr>
          <a:lstStyle/>
          <a:p>
            <a:r>
              <a:rPr lang="en-US" dirty="0"/>
              <a:t>Valid [CDMW18] ciphertexts have a certain structure</a:t>
            </a:r>
          </a:p>
          <a:p>
            <a:pPr>
              <a:spcAft>
                <a:spcPts val="600"/>
              </a:spcAft>
            </a:pPr>
            <a:r>
              <a:rPr lang="en-US" dirty="0"/>
              <a:t>“Bad event”: Adversary sends invalid </a:t>
            </a:r>
            <a:r>
              <a:rPr lang="en-US" dirty="0" err="1"/>
              <a:t>ctxt</a:t>
            </a:r>
            <a:r>
              <a:rPr lang="en-US" dirty="0"/>
              <a:t>, but the decryption procedure fails to detect it</a:t>
            </a:r>
          </a:p>
          <a:p>
            <a:pPr lvl="1"/>
            <a:r>
              <a:rPr lang="en-US" dirty="0"/>
              <a:t>As long as this doesn’t happen, the proof is easy</a:t>
            </a:r>
          </a:p>
          <a:p>
            <a:pPr>
              <a:spcAft>
                <a:spcPts val="600"/>
              </a:spcAft>
            </a:pPr>
            <a:r>
              <a:rPr lang="en-US" dirty="0"/>
              <a:t>Many secret keys for each public key</a:t>
            </a:r>
          </a:p>
          <a:p>
            <a:pPr lvl="1"/>
            <a:r>
              <a:rPr lang="en-US" dirty="0"/>
              <a:t>Any fixed invalid </a:t>
            </a:r>
            <a:r>
              <a:rPr lang="en-US" dirty="0" err="1"/>
              <a:t>ctxt</a:t>
            </a:r>
            <a:r>
              <a:rPr lang="en-US" dirty="0"/>
              <a:t> will be detected by most of them</a:t>
            </a:r>
          </a:p>
          <a:p>
            <a:pPr lvl="1"/>
            <a:r>
              <a:rPr lang="en-US" dirty="0"/>
              <a:t>The only way to get information about the </a:t>
            </a:r>
            <a:r>
              <a:rPr lang="en-US" dirty="0" err="1"/>
              <a:t>sk</a:t>
            </a:r>
            <a:r>
              <a:rPr lang="en-US" dirty="0"/>
              <a:t> is via queries to oracle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A single decryption query cannot trigger the bad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E070-E854-40D0-8307-0864CE7D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348920"/>
            <a:ext cx="10131425" cy="1185334"/>
          </a:xfrm>
        </p:spPr>
        <p:txBody>
          <a:bodyPr/>
          <a:lstStyle/>
          <a:p>
            <a:r>
              <a:rPr lang="en-US" dirty="0"/>
              <a:t>Some Hints About the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B7A0-D2FC-4E5C-8A95-DCE5731F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85925"/>
            <a:ext cx="11469158" cy="4960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Valid [CDMW18] ciphertexts have a certain structure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“Bad event”: Adversary sends invalid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ctxt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, but the decryption procedure fails to detect it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As long as this doesn’t happen, the proof is easy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Many secret keys for each public key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Any fixed invalid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ctxt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will be detected by most of them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only way to get information about the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sk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is via queries to oracle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A single decryption query cannot trigger the bad event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34E7CDD6-F84E-4D81-A073-14714D98B715}"/>
              </a:ext>
            </a:extLst>
          </p:cNvPr>
          <p:cNvSpPr/>
          <p:nvPr/>
        </p:nvSpPr>
        <p:spPr>
          <a:xfrm>
            <a:off x="3197754" y="2882899"/>
            <a:ext cx="5029200" cy="2006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That’s enough to show non malleability</a:t>
            </a:r>
          </a:p>
        </p:txBody>
      </p:sp>
    </p:spTree>
    <p:extLst>
      <p:ext uri="{BB962C8B-B14F-4D97-AF65-F5344CB8AC3E}">
        <p14:creationId xmlns:p14="http://schemas.microsoft.com/office/powerpoint/2010/main" val="191170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E070-E854-40D0-8307-0864CE7D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348920"/>
            <a:ext cx="10131425" cy="1185334"/>
          </a:xfrm>
        </p:spPr>
        <p:txBody>
          <a:bodyPr/>
          <a:lstStyle/>
          <a:p>
            <a:r>
              <a:rPr lang="en-US" dirty="0"/>
              <a:t>Some Hints About the Proof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B7A0-D2FC-4E5C-8A95-DCE5731F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85925"/>
            <a:ext cx="11469158" cy="4960408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err="1"/>
              <a:t>funcCPA</a:t>
            </a:r>
            <a:r>
              <a:rPr lang="en-US" dirty="0"/>
              <a:t> we need to handle adaptive oracle queries</a:t>
            </a:r>
          </a:p>
          <a:p>
            <a:pPr lvl="1"/>
            <a:r>
              <a:rPr lang="en-US" dirty="0"/>
              <a:t>Information about the secret key could perhaps leak</a:t>
            </a:r>
          </a:p>
          <a:p>
            <a:pPr lvl="1"/>
            <a:r>
              <a:rPr lang="en-US" dirty="0"/>
              <a:t>But is computationally hidden behind the re-encryption</a:t>
            </a:r>
          </a:p>
          <a:p>
            <a:r>
              <a:rPr lang="en-US" dirty="0"/>
              <a:t>Computational argument for why the bad event doesn’t happen</a:t>
            </a:r>
          </a:p>
          <a:p>
            <a:pPr lvl="1"/>
            <a:r>
              <a:rPr lang="en-US" dirty="0"/>
              <a:t>The reduction algorithm needs to know if the bad event happened</a:t>
            </a:r>
          </a:p>
          <a:p>
            <a:pPr lvl="1"/>
            <a:r>
              <a:rPr lang="en-US" dirty="0"/>
              <a:t>It can use a single decryption call at the end to find out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Reduction to non-malleability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A49F-A02E-4EC1-A893-2FB2BF62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5190-1231-4021-AA9B-C3F9ECA0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8" y="1550892"/>
            <a:ext cx="10651792" cy="4234876"/>
          </a:xfrm>
        </p:spPr>
        <p:txBody>
          <a:bodyPr/>
          <a:lstStyle/>
          <a:p>
            <a:r>
              <a:rPr lang="en-US" dirty="0"/>
              <a:t>Applying [CDMW18] twice yields </a:t>
            </a:r>
            <a:r>
              <a:rPr lang="en-US" dirty="0" err="1"/>
              <a:t>funcCPA</a:t>
            </a:r>
            <a:r>
              <a:rPr lang="en-US" dirty="0"/>
              <a:t> from CPA</a:t>
            </a:r>
          </a:p>
          <a:p>
            <a:pPr lvl="1"/>
            <a:r>
              <a:rPr lang="en-US" dirty="0"/>
              <a:t>Do we really need to apply the transformation twice?</a:t>
            </a:r>
          </a:p>
          <a:p>
            <a:pPr lvl="2"/>
            <a:r>
              <a:rPr lang="en-US" dirty="0"/>
              <a:t>We don’t know how to show that applying once is enough</a:t>
            </a:r>
          </a:p>
          <a:p>
            <a:pPr lvl="2"/>
            <a:r>
              <a:rPr lang="en-US" dirty="0"/>
              <a:t>But also don’t have a counter example</a:t>
            </a:r>
          </a:p>
          <a:p>
            <a:r>
              <a:rPr lang="en-US" dirty="0"/>
              <a:t>Are there simpler transformations?</a:t>
            </a:r>
          </a:p>
          <a:p>
            <a:pPr lvl="1"/>
            <a:r>
              <a:rPr lang="en-US" dirty="0"/>
              <a:t>Maybe for the special case of non-functional re-encryption oracle?</a:t>
            </a:r>
          </a:p>
          <a:p>
            <a:r>
              <a:rPr lang="en-US" dirty="0"/>
              <a:t>More applications of </a:t>
            </a:r>
            <a:r>
              <a:rPr lang="en-US" dirty="0" err="1"/>
              <a:t>FuncCPA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05DD8-AC6B-4ECE-9EBC-D0A7AD8147EC}"/>
              </a:ext>
            </a:extLst>
          </p:cNvPr>
          <p:cNvSpPr txBox="1"/>
          <p:nvPr/>
        </p:nvSpPr>
        <p:spPr>
          <a:xfrm>
            <a:off x="2904137" y="5545034"/>
            <a:ext cx="5663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5050"/>
                </a:solidFill>
                <a:latin typeface="Script MT Bold" panose="03040602040607080904" pitchFamily="66" charset="0"/>
              </a:rPr>
              <a:t>That’s All, Folks!</a:t>
            </a:r>
          </a:p>
        </p:txBody>
      </p:sp>
    </p:spTree>
    <p:extLst>
      <p:ext uri="{BB962C8B-B14F-4D97-AF65-F5344CB8AC3E}">
        <p14:creationId xmlns:p14="http://schemas.microsoft.com/office/powerpoint/2010/main" val="21796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B76-BC96-4897-BDD4-FA89110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funcCPA</a:t>
            </a:r>
            <a:r>
              <a:rPr lang="en-US" u="sng" dirty="0"/>
              <a:t>:</a:t>
            </a:r>
            <a:r>
              <a:rPr lang="en-US" dirty="0"/>
              <a:t> Security Notion for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46063-6640-4434-9E1F-C0697EC52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218" y="1686422"/>
                <a:ext cx="11232616" cy="42348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Lies in between CPA and CCA security</a:t>
                </a:r>
              </a:p>
              <a:p>
                <a:pPr lvl="1"/>
                <a:r>
                  <a:rPr lang="en-US" dirty="0"/>
                  <a:t>Introduced by </a:t>
                </a:r>
                <a:r>
                  <a:rPr lang="en-US" dirty="0" err="1"/>
                  <a:t>Akavia</a:t>
                </a:r>
                <a:r>
                  <a:rPr lang="en-US" dirty="0"/>
                  <a:t> et al. [AGHV22], in the context of FHE</a:t>
                </a:r>
              </a:p>
              <a:p>
                <a:r>
                  <a:rPr lang="en-US" dirty="0"/>
                  <a:t>Rather than decryption, attacker gets a re-encryption oracle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𝑹𝑬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𝒄𝒕𝒙𝒕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𝑬𝒏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𝑫𝒆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𝒔𝒌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𝒄𝒕𝒙𝒕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Or even a </a:t>
                </a:r>
                <a:r>
                  <a:rPr lang="en-US" i="1" dirty="0"/>
                  <a:t>functional</a:t>
                </a:r>
                <a:r>
                  <a:rPr lang="en-US" dirty="0"/>
                  <a:t> re-encryption oracle</a:t>
                </a:r>
              </a:p>
              <a:p>
                <a:pPr marL="457200" lvl="1" indent="0">
                  <a:buNone/>
                </a:pPr>
                <a:r>
                  <a:rPr lang="en-US" b="1" dirty="0" err="1">
                    <a:solidFill>
                      <a:srgbClr val="33CC33"/>
                    </a:solidFill>
                  </a:rPr>
                  <a:t>FuncRE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𝒄𝒕𝒙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𝒄𝒕𝒙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b="1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b="1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𝑬𝒏</m:t>
                    </m:r>
                    <m:sSub>
                      <m:sSubPr>
                        <m:ctrlPr>
                          <a:rPr lang="en-US" b="1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𝑫𝒆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𝒔𝒌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𝒄𝒕𝒙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1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𝑫𝒆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𝒔𝒌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𝒄𝒕𝒙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46063-6640-4434-9E1F-C0697EC52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18" y="1686422"/>
                <a:ext cx="11232616" cy="4234876"/>
              </a:xfrm>
              <a:blipFill>
                <a:blip r:embed="rId3"/>
                <a:stretch>
                  <a:fillRect l="-12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9FD1-ECBA-4759-8162-F49ED9D0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funcCPA</a:t>
            </a:r>
            <a:r>
              <a:rPr lang="en-US" dirty="0"/>
              <a:t> Interesting?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E3DB8-FE4E-4746-B929-241E8C8DD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218" y="1686422"/>
                <a:ext cx="10651792" cy="48226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Isn’t </a:t>
                </a:r>
                <a:r>
                  <a:rPr lang="en-US" dirty="0" err="1"/>
                  <a:t>funcCPA</a:t>
                </a:r>
                <a:r>
                  <a:rPr lang="en-US" dirty="0"/>
                  <a:t> directly implied by CPA security? </a:t>
                </a:r>
              </a:p>
              <a:p>
                <a:pPr lvl="1"/>
                <a:r>
                  <a:rPr lang="en-US" dirty="0"/>
                  <a:t>The attacker only sees valid ciphertexts</a:t>
                </a:r>
              </a:p>
              <a:p>
                <a:r>
                  <a:rPr lang="en-US" dirty="0"/>
                  <a:t>[AGHV22]: Surprisingly, no!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a CPA-secure encryption scheme, where a single</a:t>
                </a:r>
                <a:br>
                  <a:rPr lang="en-US" dirty="0"/>
                </a:br>
                <a:r>
                  <a:rPr lang="en-US" dirty="0"/>
                  <a:t>re-encryption query reveals the secret decryption key</a:t>
                </a:r>
              </a:p>
              <a:p>
                <a:pPr lvl="1"/>
                <a:r>
                  <a:rPr lang="en-US" dirty="0"/>
                  <a:t>Reason: adversary can submit mal-formed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𝒄𝒕𝒙𝒕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𝑫𝒆𝒄</m:t>
                    </m:r>
                  </m:oMath>
                </a14:m>
                <a:r>
                  <a:rPr lang="en-US" dirty="0"/>
                  <a:t> could do “weird things”  on such ciphertexts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This makes </a:t>
                </a:r>
                <a:r>
                  <a:rPr lang="en-US" dirty="0" err="1"/>
                  <a:t>funcCPA</a:t>
                </a:r>
                <a:r>
                  <a:rPr lang="en-US" dirty="0"/>
                  <a:t> an interesting notion to study</a:t>
                </a:r>
              </a:p>
              <a:p>
                <a:pPr lvl="1"/>
                <a:r>
                  <a:rPr lang="en-US" dirty="0"/>
                  <a:t>Even beyond the original “FHE motivation” of [AGHV22]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E3DB8-FE4E-4746-B929-241E8C8DD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18" y="1686422"/>
                <a:ext cx="10651792" cy="4822658"/>
              </a:xfrm>
              <a:blipFill>
                <a:blip r:embed="rId3"/>
                <a:stretch>
                  <a:fillRect l="-131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18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9FD1-ECBA-4759-8162-F49ED9D0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(Non-Homomorphic)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3DB8-FE4E-4746-B929-241E8C8D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8" y="1686422"/>
            <a:ext cx="10651792" cy="4822658"/>
          </a:xfrm>
        </p:spPr>
        <p:txBody>
          <a:bodyPr>
            <a:normAutofit/>
          </a:bodyPr>
          <a:lstStyle/>
          <a:p>
            <a:r>
              <a:rPr lang="en-US" dirty="0"/>
              <a:t>Confidential computing in a “secure enclave”</a:t>
            </a:r>
          </a:p>
          <a:p>
            <a:pPr>
              <a:spcBef>
                <a:spcPts val="22800"/>
              </a:spcBef>
            </a:pPr>
            <a:r>
              <a:rPr lang="en-US" dirty="0"/>
              <a:t>In a multi-user setting, some clients could be malicious</a:t>
            </a:r>
          </a:p>
          <a:p>
            <a:pPr lvl="1"/>
            <a:r>
              <a:rPr lang="en-US" dirty="0"/>
              <a:t>Or a network adversary could play man-in-the-middle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43296-4F61-4F9E-9AB1-8554E387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462" y="3344215"/>
            <a:ext cx="1639966" cy="10943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845FBA01-76CF-4691-81E6-BEE761E85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5181" y="343417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58EC80-416F-47AA-ACD8-D98CE2F4D20E}"/>
                  </a:ext>
                </a:extLst>
              </p:cNvPr>
              <p:cNvSpPr txBox="1"/>
              <p:nvPr/>
            </p:nvSpPr>
            <p:spPr>
              <a:xfrm>
                <a:off x="2704889" y="3344215"/>
                <a:ext cx="1016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58EC80-416F-47AA-ACD8-D98CE2F4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89" y="3344215"/>
                <a:ext cx="101617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64558E-3FB8-46CB-8ADD-8163D29A2863}"/>
                  </a:ext>
                </a:extLst>
              </p:cNvPr>
              <p:cNvSpPr txBox="1"/>
              <p:nvPr/>
            </p:nvSpPr>
            <p:spPr>
              <a:xfrm>
                <a:off x="3498913" y="3341599"/>
                <a:ext cx="370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64558E-3FB8-46CB-8ADD-8163D29A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13" y="3341599"/>
                <a:ext cx="37093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54B857-1E27-47D9-BBEA-910081C5DC6A}"/>
                  </a:ext>
                </a:extLst>
              </p:cNvPr>
              <p:cNvSpPr txBox="1"/>
              <p:nvPr/>
            </p:nvSpPr>
            <p:spPr>
              <a:xfrm>
                <a:off x="5703724" y="4033559"/>
                <a:ext cx="129073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54B857-1E27-47D9-BBEA-910081C5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24" y="4033559"/>
                <a:ext cx="1290738" cy="404983"/>
              </a:xfrm>
              <a:prstGeom prst="rect">
                <a:avLst/>
              </a:prstGeom>
              <a:blipFill>
                <a:blip r:embed="rId8"/>
                <a:stretch>
                  <a:fillRect t="-15152" r="-426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600AF82-8BEC-4796-B416-E51AD558B0FD}"/>
              </a:ext>
            </a:extLst>
          </p:cNvPr>
          <p:cNvGrpSpPr/>
          <p:nvPr/>
        </p:nvGrpSpPr>
        <p:grpSpPr>
          <a:xfrm>
            <a:off x="2705454" y="3075085"/>
            <a:ext cx="3750782" cy="1672760"/>
            <a:chOff x="2870497" y="4716693"/>
            <a:chExt cx="3750782" cy="1672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4388B00-8783-454D-B8FA-99D049F0BE6D}"/>
                    </a:ext>
                  </a:extLst>
                </p:cNvPr>
                <p:cNvSpPr txBox="1"/>
                <p:nvPr/>
              </p:nvSpPr>
              <p:spPr>
                <a:xfrm>
                  <a:off x="2870497" y="4981744"/>
                  <a:ext cx="11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4388B00-8783-454D-B8FA-99D049F0B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497" y="4981744"/>
                  <a:ext cx="1169936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22951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D64914-BE4D-4C32-ABB9-11D5E387E642}"/>
                </a:ext>
              </a:extLst>
            </p:cNvPr>
            <p:cNvSpPr/>
            <p:nvPr/>
          </p:nvSpPr>
          <p:spPr>
            <a:xfrm>
              <a:off x="3301609" y="4716693"/>
              <a:ext cx="3319670" cy="265051"/>
            </a:xfrm>
            <a:custGeom>
              <a:avLst/>
              <a:gdLst>
                <a:gd name="connsiteX0" fmla="*/ 0 w 3319670"/>
                <a:gd name="connsiteY0" fmla="*/ 265051 h 265051"/>
                <a:gd name="connsiteX1" fmla="*/ 1630018 w 3319670"/>
                <a:gd name="connsiteY1" fmla="*/ 7 h 265051"/>
                <a:gd name="connsiteX2" fmla="*/ 3319670 w 3319670"/>
                <a:gd name="connsiteY2" fmla="*/ 258424 h 26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9670" h="265051">
                  <a:moveTo>
                    <a:pt x="0" y="265051"/>
                  </a:moveTo>
                  <a:cubicBezTo>
                    <a:pt x="538370" y="133081"/>
                    <a:pt x="1076740" y="1111"/>
                    <a:pt x="1630018" y="7"/>
                  </a:cubicBezTo>
                  <a:cubicBezTo>
                    <a:pt x="2183296" y="-1098"/>
                    <a:pt x="2751483" y="128663"/>
                    <a:pt x="3319670" y="258424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0A8C8C-0B3F-4FBB-BC7D-C391AD53B91B}"/>
                </a:ext>
              </a:extLst>
            </p:cNvPr>
            <p:cNvSpPr/>
            <p:nvPr/>
          </p:nvSpPr>
          <p:spPr>
            <a:xfrm flipH="1" flipV="1">
              <a:off x="3301609" y="6124402"/>
              <a:ext cx="3319670" cy="265051"/>
            </a:xfrm>
            <a:custGeom>
              <a:avLst/>
              <a:gdLst>
                <a:gd name="connsiteX0" fmla="*/ 0 w 3319670"/>
                <a:gd name="connsiteY0" fmla="*/ 265051 h 265051"/>
                <a:gd name="connsiteX1" fmla="*/ 1630018 w 3319670"/>
                <a:gd name="connsiteY1" fmla="*/ 7 h 265051"/>
                <a:gd name="connsiteX2" fmla="*/ 3319670 w 3319670"/>
                <a:gd name="connsiteY2" fmla="*/ 258424 h 26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9670" h="265051">
                  <a:moveTo>
                    <a:pt x="0" y="265051"/>
                  </a:moveTo>
                  <a:cubicBezTo>
                    <a:pt x="538370" y="133081"/>
                    <a:pt x="1076740" y="1111"/>
                    <a:pt x="1630018" y="7"/>
                  </a:cubicBezTo>
                  <a:cubicBezTo>
                    <a:pt x="2183296" y="-1098"/>
                    <a:pt x="2751483" y="128663"/>
                    <a:pt x="3319670" y="258424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3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6706 -0.04652 C 0.08099 -0.05694 0.10195 -0.0625 0.12396 -0.0625 C 0.14896 -0.0625 0.16901 -0.05694 0.18294 -0.04652 L 0.25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0.00023 L 0.07448 -0.04653 C 0.08997 -0.05695 0.11341 -0.0625 0.13789 -0.0625 C 0.16562 -0.0625 0.18802 -0.05695 0.20351 -0.04653 L 0.27812 0.0002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06784 0.04329 C -0.08177 0.05324 -0.10286 0.05857 -0.125 0.05857 C -0.15026 0.05857 -0.17044 0.05324 -0.18437 0.04329 L -0.25182 -0.0004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1" grpId="2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FBFF-53BB-498E-98A7-45375EC2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</a:t>
            </a:r>
            <a:r>
              <a:rPr lang="en-US" dirty="0" err="1"/>
              <a:t>funcCPA</a:t>
            </a:r>
            <a:r>
              <a:rPr lang="en-US" dirty="0"/>
              <a:t> Lie?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27D5-DB4A-433A-B091-EEEF94FD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</a:t>
            </a:r>
            <a:r>
              <a:rPr lang="en-US" baseline="30000" dirty="0"/>
              <a:t>*</a:t>
            </a:r>
            <a:r>
              <a:rPr lang="en-US" dirty="0"/>
              <a:t>, CCA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funcCPA</a:t>
            </a:r>
            <a:r>
              <a:rPr lang="en-US" dirty="0">
                <a:sym typeface="Wingdings" panose="05000000000000000000" pitchFamily="2" charset="2"/>
              </a:rPr>
              <a:t>  CPA</a:t>
            </a:r>
          </a:p>
          <a:p>
            <a:r>
              <a:rPr lang="en-US" dirty="0">
                <a:sym typeface="Wingdings" panose="05000000000000000000" pitchFamily="2" charset="2"/>
              </a:rPr>
              <a:t>Is </a:t>
            </a:r>
            <a:r>
              <a:rPr lang="en-US" dirty="0" err="1">
                <a:sym typeface="Wingdings" panose="05000000000000000000" pitchFamily="2" charset="2"/>
              </a:rPr>
              <a:t>funcCPA</a:t>
            </a:r>
            <a:r>
              <a:rPr lang="en-US" dirty="0">
                <a:sym typeface="Wingdings" panose="05000000000000000000" pitchFamily="2" charset="2"/>
              </a:rPr>
              <a:t> closer to CPA or to CCA?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we construct </a:t>
            </a:r>
            <a:r>
              <a:rPr lang="en-US" dirty="0" err="1">
                <a:sym typeface="Wingdings" panose="05000000000000000000" pitchFamily="2" charset="2"/>
              </a:rPr>
              <a:t>funcCPA</a:t>
            </a:r>
            <a:r>
              <a:rPr lang="en-US" dirty="0">
                <a:sym typeface="Wingdings" panose="05000000000000000000" pitchFamily="2" charset="2"/>
              </a:rPr>
              <a:t> secure encryption from CPA?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we construct CCA secure encryption from </a:t>
            </a:r>
            <a:r>
              <a:rPr lang="en-US" dirty="0" err="1">
                <a:sym typeface="Wingdings" panose="05000000000000000000" pitchFamily="2" charset="2"/>
              </a:rPr>
              <a:t>funcCPA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Via black-box transformation?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E4047-1BA5-4AD5-9D7B-E166822946F3}"/>
              </a:ext>
            </a:extLst>
          </p:cNvPr>
          <p:cNvSpPr txBox="1"/>
          <p:nvPr/>
        </p:nvSpPr>
        <p:spPr>
          <a:xfrm>
            <a:off x="8316311" y="6509080"/>
            <a:ext cx="3548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Proving CCA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err="1">
                <a:sym typeface="Wingdings" panose="05000000000000000000" pitchFamily="2" charset="2"/>
              </a:rPr>
              <a:t>funcCPA</a:t>
            </a:r>
            <a:r>
              <a:rPr lang="en-US" sz="1400" dirty="0">
                <a:sym typeface="Wingdings" panose="05000000000000000000" pitchFamily="2" charset="2"/>
              </a:rPr>
              <a:t> requires a little care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487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FCBD-DB34-4689-868E-C241DB48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</a:t>
            </a:r>
            <a:r>
              <a:rPr lang="en-US" dirty="0" err="1"/>
              <a:t>funcCPA</a:t>
            </a:r>
            <a:r>
              <a:rPr lang="en-US" dirty="0"/>
              <a:t> is Closer to CPA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EEB1-FCB6-489C-A667-1651367C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7" y="1686422"/>
            <a:ext cx="11002849" cy="423487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33CC33"/>
                </a:solidFill>
              </a:rPr>
              <a:t>Theorem: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funcCPA</a:t>
            </a:r>
            <a:r>
              <a:rPr lang="en-US" dirty="0">
                <a:solidFill>
                  <a:srgbClr val="33CC33"/>
                </a:solidFill>
              </a:rPr>
              <a:t>-secure encryption can be constructed from</a:t>
            </a:r>
            <a:br>
              <a:rPr lang="en-US" dirty="0">
                <a:solidFill>
                  <a:srgbClr val="33CC33"/>
                </a:solidFill>
              </a:rPr>
            </a:br>
            <a:r>
              <a:rPr lang="en-US" dirty="0">
                <a:solidFill>
                  <a:srgbClr val="33CC33"/>
                </a:solidFill>
              </a:rPr>
              <a:t>any CPA-secure scheme, via a black-box transformation</a:t>
            </a:r>
          </a:p>
          <a:p>
            <a:r>
              <a:rPr lang="en-US" dirty="0"/>
              <a:t>Main technical observation: transformations from literature for CPA-to-non-malleability, can also be used to get </a:t>
            </a:r>
            <a:r>
              <a:rPr lang="en-US" dirty="0" err="1"/>
              <a:t>funcCPA</a:t>
            </a:r>
            <a:endParaRPr lang="en-US" dirty="0"/>
          </a:p>
          <a:p>
            <a:r>
              <a:rPr lang="en-US" dirty="0"/>
              <a:t>But the adaptation is subtle</a:t>
            </a:r>
          </a:p>
          <a:p>
            <a:pPr lvl="1"/>
            <a:r>
              <a:rPr lang="en-US" dirty="0"/>
              <a:t>Those techniques were devised for </a:t>
            </a:r>
            <a:r>
              <a:rPr lang="en-US" b="1" i="1" dirty="0"/>
              <a:t>non-adaptive</a:t>
            </a:r>
            <a:r>
              <a:rPr lang="en-US" dirty="0"/>
              <a:t> decryption queries</a:t>
            </a:r>
          </a:p>
          <a:p>
            <a:pPr lvl="1"/>
            <a:r>
              <a:rPr lang="en-US" dirty="0"/>
              <a:t>We show how to make them work for </a:t>
            </a:r>
            <a:r>
              <a:rPr lang="en-US" b="1" i="1" dirty="0"/>
              <a:t>adaptive</a:t>
            </a:r>
            <a:r>
              <a:rPr lang="en-US" dirty="0"/>
              <a:t> re-encryption queries</a:t>
            </a:r>
          </a:p>
        </p:txBody>
      </p:sp>
    </p:spTree>
    <p:extLst>
      <p:ext uri="{BB962C8B-B14F-4D97-AF65-F5344CB8AC3E}">
        <p14:creationId xmlns:p14="http://schemas.microsoft.com/office/powerpoint/2010/main" val="13209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47E0-9333-4458-939E-747A7010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323520"/>
            <a:ext cx="10131425" cy="1185334"/>
          </a:xfrm>
        </p:spPr>
        <p:txBody>
          <a:bodyPr/>
          <a:lstStyle/>
          <a:p>
            <a:r>
              <a:rPr lang="en-US" dirty="0" err="1"/>
              <a:t>funcCPA</a:t>
            </a:r>
            <a:r>
              <a:rPr lang="en-US" dirty="0"/>
              <a:t> Security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2F5D5-21C8-4979-A04A-C057C5C91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218" y="1686422"/>
                <a:ext cx="11266525" cy="42348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𝐹𝑢𝑛𝑐𝑅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≝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b="0" i="1" dirty="0" smtClean="0">
                                                    <a:solidFill>
                                                      <a:srgbClr val="FFC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dirty="0" smtClean="0">
                                                    <a:solidFill>
                                                      <a:srgbClr val="FFC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𝑐𝑡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𝐸𝑛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/>
              </a:p>
              <a:p>
                <a:pPr lvl="8"/>
                <a:endParaRPr lang="en-US" sz="800" dirty="0"/>
              </a:p>
              <a:p>
                <a:r>
                  <a:rPr lang="en-US" sz="2800" dirty="0"/>
                  <a:t>Security game: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𝑲𝑮𝒆𝒏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33CC33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𝑭𝒖𝒏𝒄𝑹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𝒑𝒌</m:t>
                        </m:r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wins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’s advantage is |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𝑤𝑖𝑛𝑠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2F5D5-21C8-4979-A04A-C057C5C91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18" y="1686422"/>
                <a:ext cx="11266525" cy="4234876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F13DA7-D210-4424-8896-ECEC873478C7}"/>
              </a:ext>
            </a:extLst>
          </p:cNvPr>
          <p:cNvSpPr txBox="1"/>
          <p:nvPr/>
        </p:nvSpPr>
        <p:spPr>
          <a:xfrm>
            <a:off x="5475930" y="6226834"/>
            <a:ext cx="64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Slightly stronger than def in [AGHV22], also considered by [AV22]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6DE38-0FDE-47C0-9F48-CD45789AF081}"/>
              </a:ext>
            </a:extLst>
          </p:cNvPr>
          <p:cNvSpPr txBox="1"/>
          <p:nvPr/>
        </p:nvSpPr>
        <p:spPr>
          <a:xfrm>
            <a:off x="5821319" y="6976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6010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497B-C4A2-40F3-A379-0CE38FA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Tool: The [CDMW18]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B324-20A1-41B4-9099-82C8C3256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Black-box construction of non-malleable encryption from CPA</a:t>
                </a:r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NM-security is similar to CCA-security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dirty="0"/>
                  <a:t>But the attacker can only make a single parallel decryption query</a:t>
                </a:r>
              </a:p>
              <a:p>
                <a:pPr marL="457200" lvl="1" indent="0">
                  <a:buNone/>
                </a:pPr>
                <a:r>
                  <a:rPr lang="en-US" u="sng" dirty="0">
                    <a:solidFill>
                      <a:srgbClr val="FFC000"/>
                    </a:solidFill>
                  </a:rPr>
                  <a:t>Challenger</a:t>
                </a:r>
                <a:r>
                  <a:rPr lang="en-US" dirty="0">
                    <a:solidFill>
                      <a:srgbClr val="FFC000"/>
                    </a:solidFill>
                  </a:rPr>
                  <a:t>											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4B324-20A1-41B4-9099-82C8C3256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16" t="-1873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D3D9223-8E78-4D2C-8FBF-EDE6281A7C69}"/>
              </a:ext>
            </a:extLst>
          </p:cNvPr>
          <p:cNvGrpSpPr/>
          <p:nvPr/>
        </p:nvGrpSpPr>
        <p:grpSpPr>
          <a:xfrm>
            <a:off x="1993590" y="3848375"/>
            <a:ext cx="9683216" cy="2910373"/>
            <a:chOff x="1993590" y="3856842"/>
            <a:chExt cx="9683216" cy="291037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62A3CCC-DCA9-4683-A1BB-B38E950DBE48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4300127"/>
              <a:ext cx="250466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817365-3856-4BC9-B810-F2C5C66B9639}"/>
                    </a:ext>
                  </a:extLst>
                </p:cNvPr>
                <p:cNvSpPr txBox="1"/>
                <p:nvPr/>
              </p:nvSpPr>
              <p:spPr>
                <a:xfrm>
                  <a:off x="4604925" y="4693444"/>
                  <a:ext cx="250466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817365-3856-4BC9-B810-F2C5C66B9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25" y="4693444"/>
                  <a:ext cx="25046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4AFCCF5-95A7-4F48-996D-141D2212EDA1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5590394"/>
              <a:ext cx="2504661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72E7777-7FC9-4CA3-A1F0-C2A6B7AAB2E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6450571"/>
              <a:ext cx="2504661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F42346-9F3C-4CA2-A6A7-47E2A5F2240B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5160305"/>
              <a:ext cx="250466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7108BE2-F35A-4D8C-B368-A2F4D76AFFA9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6020483"/>
              <a:ext cx="250466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FC494C-85AE-4792-9664-8B1B288ECC2A}"/>
                    </a:ext>
                  </a:extLst>
                </p:cNvPr>
                <p:cNvSpPr txBox="1"/>
                <p:nvPr/>
              </p:nvSpPr>
              <p:spPr>
                <a:xfrm>
                  <a:off x="5555218" y="3856842"/>
                  <a:ext cx="6040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FC494C-85AE-4792-9664-8B1B288EC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218" y="3856842"/>
                  <a:ext cx="60407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020" r="-202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A74E42-3079-48D6-B8F2-2899630FACD4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58" y="4730216"/>
              <a:ext cx="2504661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8D0A92-DABC-4604-970A-828B67025D34}"/>
                    </a:ext>
                  </a:extLst>
                </p:cNvPr>
                <p:cNvSpPr txBox="1"/>
                <p:nvPr/>
              </p:nvSpPr>
              <p:spPr>
                <a:xfrm>
                  <a:off x="5583929" y="5140279"/>
                  <a:ext cx="546652" cy="4821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8D0A92-DABC-4604-970A-828B67025D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929" y="5140279"/>
                  <a:ext cx="546652" cy="4821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9E889E-3E23-408C-91A2-FB47F97C583C}"/>
                    </a:ext>
                  </a:extLst>
                </p:cNvPr>
                <p:cNvSpPr txBox="1"/>
                <p:nvPr/>
              </p:nvSpPr>
              <p:spPr>
                <a:xfrm>
                  <a:off x="5310603" y="4274432"/>
                  <a:ext cx="54665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9E889E-3E23-408C-91A2-FB47F97C5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0603" y="4274432"/>
                  <a:ext cx="54665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333" r="-104444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C8497B-504D-4C9F-BA46-3275689BC145}"/>
                    </a:ext>
                  </a:extLst>
                </p:cNvPr>
                <p:cNvSpPr txBox="1"/>
                <p:nvPr/>
              </p:nvSpPr>
              <p:spPr>
                <a:xfrm>
                  <a:off x="4738771" y="5579035"/>
                  <a:ext cx="2236968" cy="4821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C8497B-504D-4C9F-BA46-3275689BC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771" y="5579035"/>
                  <a:ext cx="2236968" cy="4821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8D6768-CB0E-48B6-8007-CD8834E53519}"/>
                    </a:ext>
                  </a:extLst>
                </p:cNvPr>
                <p:cNvSpPr txBox="1"/>
                <p:nvPr/>
              </p:nvSpPr>
              <p:spPr>
                <a:xfrm>
                  <a:off x="5595773" y="6047415"/>
                  <a:ext cx="5229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8D6768-CB0E-48B6-8007-CD8834E53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773" y="6047415"/>
                  <a:ext cx="52296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502A8DD-7DA9-42EA-8D7B-5EAED615CC8A}"/>
                    </a:ext>
                  </a:extLst>
                </p:cNvPr>
                <p:cNvSpPr txBox="1"/>
                <p:nvPr/>
              </p:nvSpPr>
              <p:spPr>
                <a:xfrm>
                  <a:off x="1993590" y="4714656"/>
                  <a:ext cx="2504661" cy="4901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502A8DD-7DA9-42EA-8D7B-5EAED615C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590" y="4714656"/>
                  <a:ext cx="2504661" cy="490199"/>
                </a:xfrm>
                <a:prstGeom prst="rect">
                  <a:avLst/>
                </a:prstGeom>
                <a:blipFill>
                  <a:blip r:embed="rId10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11B680D-6374-41DD-A5EF-2F2407FDAA82}"/>
                    </a:ext>
                  </a:extLst>
                </p:cNvPr>
                <p:cNvSpPr txBox="1"/>
                <p:nvPr/>
              </p:nvSpPr>
              <p:spPr>
                <a:xfrm>
                  <a:off x="2261283" y="5535672"/>
                  <a:ext cx="2236968" cy="5117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𝑐𝑡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11B680D-6374-41DD-A5EF-2F2407FDA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283" y="5535672"/>
                  <a:ext cx="2236968" cy="5117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BD0913-D8E8-4529-BE9F-7C99C15A2AF8}"/>
                </a:ext>
              </a:extLst>
            </p:cNvPr>
            <p:cNvSpPr/>
            <p:nvPr/>
          </p:nvSpPr>
          <p:spPr>
            <a:xfrm>
              <a:off x="4444016" y="5096859"/>
              <a:ext cx="2814381" cy="1016838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1E7A68-017D-482A-BB6E-51237CBDDD85}"/>
                </a:ext>
              </a:extLst>
            </p:cNvPr>
            <p:cNvSpPr txBox="1"/>
            <p:nvPr/>
          </p:nvSpPr>
          <p:spPr>
            <a:xfrm>
              <a:off x="7889872" y="4182098"/>
              <a:ext cx="1796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A single parallel</a:t>
              </a:r>
              <a:br>
                <a:rPr lang="en-US" dirty="0">
                  <a:solidFill>
                    <a:srgbClr val="92D050"/>
                  </a:solidFill>
                </a:rPr>
              </a:br>
              <a:r>
                <a:rPr lang="en-US" dirty="0">
                  <a:solidFill>
                    <a:srgbClr val="92D050"/>
                  </a:solidFill>
                </a:rPr>
                <a:t>decryption query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8BE1820-9A95-478A-A641-42C0DDDA3B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9055" y="4693444"/>
              <a:ext cx="802822" cy="6878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693ECC-57CB-44CD-BBEE-F5CA49BE433F}"/>
                    </a:ext>
                  </a:extLst>
                </p:cNvPr>
                <p:cNvSpPr txBox="1"/>
                <p:nvPr/>
              </p:nvSpPr>
              <p:spPr>
                <a:xfrm>
                  <a:off x="7205454" y="5763542"/>
                  <a:ext cx="4471352" cy="10036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 wins if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acc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>
                      <a:solidFill>
                        <a:srgbClr val="FFC000"/>
                      </a:solidFill>
                    </a:rPr>
                    <a:t>’s advantage is |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𝑤𝑖𝑛𝑠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693ECC-57CB-44CD-BBEE-F5CA49BE4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454" y="5763542"/>
                  <a:ext cx="4471352" cy="1003673"/>
                </a:xfrm>
                <a:prstGeom prst="rect">
                  <a:avLst/>
                </a:prstGeom>
                <a:blipFill>
                  <a:blip r:embed="rId12"/>
                  <a:stretch>
                    <a:fillRect t="-2424"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83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497B-C4A2-40F3-A379-0CE38FA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Tool: The [CDMW18]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B324-20A1-41B4-9099-82C8C325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8" y="1686422"/>
            <a:ext cx="10651792" cy="46381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Black-box construction of non-malleable encryption from CPA</a:t>
            </a:r>
          </a:p>
          <a:p>
            <a:pPr>
              <a:spcAft>
                <a:spcPts val="600"/>
              </a:spcAft>
            </a:pPr>
            <a:r>
              <a:rPr lang="en-US" dirty="0"/>
              <a:t>Current work: The same transformation yields </a:t>
            </a:r>
            <a:r>
              <a:rPr lang="en-US" dirty="0" err="1"/>
              <a:t>funcCPA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 underlying scheme is already non-malleable</a:t>
            </a:r>
          </a:p>
          <a:p>
            <a:pPr>
              <a:spcAft>
                <a:spcPts val="600"/>
              </a:spcAft>
            </a:pPr>
            <a:r>
              <a:rPr lang="en-US" dirty="0"/>
              <a:t>To get </a:t>
            </a:r>
            <a:r>
              <a:rPr lang="en-US" dirty="0" err="1"/>
              <a:t>funcCPA</a:t>
            </a:r>
            <a:r>
              <a:rPr lang="en-US" dirty="0"/>
              <a:t> from CPA-secure encryption: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Apply the [CDMW18] transformation to get non-malleability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Then apply it </a:t>
            </a:r>
            <a:r>
              <a:rPr lang="en-US" i="1" dirty="0"/>
              <a:t>again</a:t>
            </a:r>
            <a:r>
              <a:rPr lang="en-US" dirty="0"/>
              <a:t> to get </a:t>
            </a:r>
            <a:r>
              <a:rPr lang="en-US" dirty="0" err="1"/>
              <a:t>funcCPA</a:t>
            </a:r>
            <a:r>
              <a:rPr lang="en-US" dirty="0"/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23598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1384</TotalTime>
  <Words>1404</Words>
  <Application>Microsoft Office PowerPoint</Application>
  <PresentationFormat>Widescreen</PresentationFormat>
  <Paragraphs>208</Paragraphs>
  <Slides>16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Script MT Bold</vt:lpstr>
      <vt:lpstr>Wingdings</vt:lpstr>
      <vt:lpstr>Celestial</vt:lpstr>
      <vt:lpstr>Security with Functional Re-Encryption from CPA</vt:lpstr>
      <vt:lpstr>funcCPA: Security Notion for Encryption</vt:lpstr>
      <vt:lpstr>Is funcCPA Interesting?</vt:lpstr>
      <vt:lpstr>Sample (Non-Homomorphic) Application</vt:lpstr>
      <vt:lpstr>Where Does funcCPA Lie?</vt:lpstr>
      <vt:lpstr>This Work: funcCPA is Closer to CPA</vt:lpstr>
      <vt:lpstr>funcCPA Security Definition</vt:lpstr>
      <vt:lpstr>Main Tool: The [CDMW18] Transformation</vt:lpstr>
      <vt:lpstr>Main Tool: The [CDMW18] Transformation</vt:lpstr>
      <vt:lpstr>[CDMW18]: From CPA to NM Encryption</vt:lpstr>
      <vt:lpstr>[CDMW18]: From CPA to NM Encryption</vt:lpstr>
      <vt:lpstr>[CDMW18]: From CPA to NM Encryption</vt:lpstr>
      <vt:lpstr>Some Hints About the Proof</vt:lpstr>
      <vt:lpstr>Some Hints About the Proof</vt:lpstr>
      <vt:lpstr>Some Hints About the Proof (2)</vt:lpstr>
      <vt:lpstr>Summary &amp;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with Functional Re-Encryption from CPA</dc:title>
  <dc:creator>Halevi, Shai</dc:creator>
  <cp:lastModifiedBy>Halevi, Shai</cp:lastModifiedBy>
  <cp:revision>93</cp:revision>
  <dcterms:created xsi:type="dcterms:W3CDTF">2023-10-30T21:49:16Z</dcterms:created>
  <dcterms:modified xsi:type="dcterms:W3CDTF">2023-11-26T16:18:57Z</dcterms:modified>
</cp:coreProperties>
</file>