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0" r:id="rId1"/>
  </p:sldMasterIdLst>
  <p:notesMasterIdLst>
    <p:notesMasterId r:id="rId13"/>
  </p:notesMasterIdLst>
  <p:sldIdLst>
    <p:sldId id="256" r:id="rId2"/>
    <p:sldId id="257" r:id="rId3"/>
    <p:sldId id="259" r:id="rId4"/>
    <p:sldId id="304" r:id="rId5"/>
    <p:sldId id="306" r:id="rId6"/>
    <p:sldId id="307" r:id="rId7"/>
    <p:sldId id="308" r:id="rId8"/>
    <p:sldId id="309" r:id="rId9"/>
    <p:sldId id="311" r:id="rId10"/>
    <p:sldId id="312" r:id="rId11"/>
    <p:sldId id="313" r:id="rId12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Helvetica Neue" panose="02010600030101010101" charset="0"/>
      <p:regular r:id="rId18"/>
      <p:bold r:id="rId19"/>
      <p:italic r:id="rId20"/>
      <p:boldItalic r:id="rId21"/>
    </p:embeddedFont>
    <p:embeddedFont>
      <p:font typeface="Cambria Math" panose="02040503050406030204" pitchFamily="18" charset="0"/>
      <p:regular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3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25" autoAdjust="0"/>
    <p:restoredTop sz="94663"/>
  </p:normalViewPr>
  <p:slideViewPr>
    <p:cSldViewPr snapToGrid="0">
      <p:cViewPr varScale="1">
        <p:scale>
          <a:sx n="77" d="100"/>
          <a:sy n="77" d="100"/>
        </p:scale>
        <p:origin x="93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7" name="Google Shape;137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0" name="Google Shape;16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946433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8" name="Google Shape;188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401978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7" name="Google Shape;19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222034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7" name="Google Shape;257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735276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Font typeface="Calibri"/>
              <a:buNone/>
              <a:defRPr sz="5200" b="0" i="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 sz="2800" b="0" i="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 b="0" i="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6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/>
              <a:buNone/>
              <a:defRPr sz="2400" b="0" i="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5" name="Google Shape;25;p6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Calibri"/>
              <a:buNone/>
              <a:defRPr sz="1200" b="0" i="0"/>
            </a:lvl1pPr>
            <a:lvl2pPr marL="914400" lvl="1" indent="-228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Arial"/>
              <a:buNone/>
              <a:defRPr sz="1200"/>
            </a:lvl2pPr>
            <a:lvl3pPr marL="1371600" lvl="2" indent="-228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Arial"/>
              <a:buNone/>
              <a:defRPr sz="1200"/>
            </a:lvl3pPr>
            <a:lvl4pPr marL="1828800" lvl="3" indent="-228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Arial"/>
              <a:buNone/>
              <a:defRPr sz="1200"/>
            </a:lvl4pPr>
            <a:lvl5pPr marL="2286000" lvl="4" indent="-228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Arial"/>
              <a:buNone/>
              <a:defRPr sz="1200"/>
            </a:lvl5pPr>
            <a:lvl6pPr marL="2743200" lvl="5" indent="-228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Arial"/>
              <a:buNone/>
              <a:defRPr sz="1200"/>
            </a:lvl6pPr>
            <a:lvl7pPr marL="3200400" lvl="6" indent="-228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Arial"/>
              <a:buNone/>
              <a:defRPr sz="1200"/>
            </a:lvl7pPr>
            <a:lvl8pPr marL="3657600" lvl="7" indent="-228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Arial"/>
              <a:buNone/>
              <a:defRPr sz="1200"/>
            </a:lvl8pPr>
            <a:lvl9pPr marL="4114800" lvl="8" indent="-2286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Font typeface="Arial"/>
              <a:buNone/>
              <a:defRPr sz="1200"/>
            </a:lvl9pPr>
          </a:lstStyle>
          <a:p>
            <a:endParaRPr/>
          </a:p>
        </p:txBody>
      </p:sp>
      <p:sp>
        <p:nvSpPr>
          <p:cNvPr id="26" name="Google Shape;26;p6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7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Calibri"/>
              <a:buNone/>
              <a:defRPr sz="4800" b="0" i="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29" name="Google Shape;29;p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8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" name="Google Shape;32;p8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Font typeface="Calibri"/>
              <a:buNone/>
              <a:defRPr sz="4200" b="0" i="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3" name="Google Shape;33;p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Calibri"/>
              <a:buNone/>
              <a:defRPr sz="2100" b="0" i="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Arial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Arial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Arial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Arial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Arial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Arial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Arial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Arial"/>
              <a:buNone/>
              <a:defRPr sz="21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libri"/>
              <a:buNone/>
              <a:defRPr b="0" i="0"/>
            </a:lvl1pPr>
            <a:lvl2pPr marL="914400" lvl="1" indent="-228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Arial"/>
              <a:buNone/>
              <a:defRPr/>
            </a:lvl2pPr>
            <a:lvl3pPr marL="1371600" lvl="2" indent="-228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Arial"/>
              <a:buNone/>
              <a:defRPr/>
            </a:lvl3pPr>
            <a:lvl4pPr marL="1828800" lvl="3" indent="-228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Arial"/>
              <a:buNone/>
              <a:defRPr/>
            </a:lvl4pPr>
            <a:lvl5pPr marL="2286000" lvl="4" indent="-228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Arial"/>
              <a:buNone/>
              <a:defRPr/>
            </a:lvl5pPr>
            <a:lvl6pPr marL="2743200" lvl="5" indent="-228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Arial"/>
              <a:buNone/>
              <a:defRPr/>
            </a:lvl6pPr>
            <a:lvl7pPr marL="3200400" lvl="6" indent="-228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Arial"/>
              <a:buNone/>
              <a:defRPr/>
            </a:lvl7pPr>
            <a:lvl8pPr marL="3657600" lvl="7" indent="-228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Arial"/>
              <a:buNone/>
              <a:defRPr/>
            </a:lvl8pPr>
            <a:lvl9pPr marL="4114800" lvl="8" indent="-2286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libri"/>
              <a:buNone/>
              <a:defRPr b="0" i="0"/>
            </a:lvl1pPr>
            <a:lvl2pPr marL="914400" lvl="1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  <a:defRPr/>
            </a:lvl3pPr>
            <a:lvl4pPr marL="1828800" lvl="3" indent="-228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  <a:defRPr/>
            </a:lvl4pPr>
            <a:lvl5pPr marL="2286000" lvl="4" indent="-228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228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  <a:defRPr/>
            </a:lvl6pPr>
            <a:lvl7pPr marL="3200400" lvl="6" indent="-228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0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Font typeface="Calibri"/>
              <a:buNone/>
              <a:defRPr sz="12000" b="0" i="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endParaRPr/>
          </a:p>
        </p:txBody>
      </p:sp>
      <p:sp>
        <p:nvSpPr>
          <p:cNvPr id="41" name="Google Shape;41;p10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libri"/>
              <a:buNone/>
              <a:defRPr b="0" i="0"/>
            </a:lvl1pPr>
            <a:lvl2pPr marL="914400" lvl="1" indent="-228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Arial"/>
              <a:buNone/>
              <a:defRPr/>
            </a:lvl2pPr>
            <a:lvl3pPr marL="1371600" lvl="2" indent="-228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Arial"/>
              <a:buNone/>
              <a:defRPr/>
            </a:lvl3pPr>
            <a:lvl4pPr marL="1828800" lvl="3" indent="-228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Arial"/>
              <a:buNone/>
              <a:defRPr/>
            </a:lvl4pPr>
            <a:lvl5pPr marL="2286000" lvl="4" indent="-228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Arial"/>
              <a:buNone/>
              <a:defRPr/>
            </a:lvl5pPr>
            <a:lvl6pPr marL="2743200" lvl="5" indent="-228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Arial"/>
              <a:buNone/>
              <a:defRPr/>
            </a:lvl6pPr>
            <a:lvl7pPr marL="3200400" lvl="6" indent="-228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Arial"/>
              <a:buNone/>
              <a:defRPr/>
            </a:lvl7pPr>
            <a:lvl8pPr marL="3657600" lvl="7" indent="-228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Arial"/>
              <a:buNone/>
              <a:defRPr/>
            </a:lvl8pPr>
            <a:lvl9pPr marL="4114800" lvl="8" indent="-2286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869520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86200940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Calibri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Calibri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Calibri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Calibri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Calibri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Calibri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Calibri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Calibri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Calibri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81" r:id="rId8"/>
    <p:sldLayoutId id="2147483682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35"/>
          <p:cNvSpPr txBox="1">
            <a:spLocks noGrp="1"/>
          </p:cNvSpPr>
          <p:nvPr>
            <p:ph type="ctrTitle"/>
          </p:nvPr>
        </p:nvSpPr>
        <p:spPr>
          <a:xfrm>
            <a:off x="-270790" y="417341"/>
            <a:ext cx="964339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>
              <a:buSzPts val="3200"/>
            </a:pPr>
            <a:r>
              <a:rPr lang="en-US" sz="3000" b="1" dirty="0" smtClean="0">
                <a:solidFill>
                  <a:srgbClr val="0432FF"/>
                </a:solidFill>
              </a:rPr>
              <a:t>On One-way </a:t>
            </a:r>
            <a:r>
              <a:rPr lang="en-US" sz="3000" b="1" dirty="0">
                <a:solidFill>
                  <a:srgbClr val="0432FF"/>
                </a:solidFill>
              </a:rPr>
              <a:t>Functions </a:t>
            </a:r>
            <a:r>
              <a:rPr lang="en-US" sz="3000" b="1" dirty="0" smtClean="0">
                <a:solidFill>
                  <a:srgbClr val="0432FF"/>
                </a:solidFill>
              </a:rPr>
              <a:t/>
            </a:r>
            <a:br>
              <a:rPr lang="en-US" sz="3000" b="1" dirty="0" smtClean="0">
                <a:solidFill>
                  <a:srgbClr val="0432FF"/>
                </a:solidFill>
              </a:rPr>
            </a:br>
            <a:r>
              <a:rPr lang="en-US" sz="3000" b="1" dirty="0" smtClean="0">
                <a:solidFill>
                  <a:srgbClr val="0432FF"/>
                </a:solidFill>
              </a:rPr>
              <a:t>and Sparse Languages</a:t>
            </a:r>
            <a:br>
              <a:rPr lang="en-US" sz="3000" b="1" dirty="0" smtClean="0">
                <a:solidFill>
                  <a:srgbClr val="0432FF"/>
                </a:solidFill>
              </a:rPr>
            </a:br>
            <a:endParaRPr sz="3000" b="1" i="1" dirty="0">
              <a:solidFill>
                <a:srgbClr val="0432FF"/>
              </a:solidFill>
            </a:endParaRP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9875B05A-90B3-A24C-86DB-B8E8B6130934}"/>
              </a:ext>
            </a:extLst>
          </p:cNvPr>
          <p:cNvSpPr txBox="1"/>
          <p:nvPr/>
        </p:nvSpPr>
        <p:spPr>
          <a:xfrm>
            <a:off x="2123387" y="3144278"/>
            <a:ext cx="173957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en-US" altLang="zh-CN" sz="2400" b="1" dirty="0" err="1" smtClean="0">
                <a:solidFill>
                  <a:schemeClr val="tx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Yanyi</a:t>
            </a:r>
            <a:r>
              <a:rPr lang="en-US" altLang="zh-CN" sz="2400" b="1" dirty="0" smtClean="0">
                <a:solidFill>
                  <a:schemeClr val="tx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Liu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/>
            </a:r>
            <a:b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</a:b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Cornell </a:t>
            </a:r>
            <a:r>
              <a:rPr lang="en-US" sz="2400" dirty="0" smtClean="0">
                <a:solidFill>
                  <a:schemeClr val="tx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Tech</a:t>
            </a:r>
            <a:endParaRPr lang="en-US" sz="2400" dirty="0">
              <a:solidFill>
                <a:schemeClr val="tx1"/>
              </a:solidFill>
              <a:latin typeface="Calibri" panose="020F0502020204030204" pitchFamily="34" charset="0"/>
              <a:ea typeface="Helvetica Neue"/>
              <a:cs typeface="Calibri" panose="020F0502020204030204" pitchFamily="34" charset="0"/>
              <a:sym typeface="Helvetica Neue"/>
            </a:endParaRPr>
          </a:p>
          <a:p>
            <a:pPr algn="ctr"/>
            <a:endParaRPr lang="en-US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875B05A-90B3-A24C-86DB-B8E8B6130934}"/>
              </a:ext>
            </a:extLst>
          </p:cNvPr>
          <p:cNvSpPr txBox="1"/>
          <p:nvPr/>
        </p:nvSpPr>
        <p:spPr>
          <a:xfrm>
            <a:off x="4967684" y="3144278"/>
            <a:ext cx="276710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en-US" altLang="zh-CN" sz="2400" dirty="0" smtClean="0">
                <a:solidFill>
                  <a:schemeClr val="tx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Rafael Pass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/>
            </a:r>
            <a:b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</a:br>
            <a:r>
              <a:rPr lang="en-US" sz="2400" dirty="0" smtClean="0">
                <a:solidFill>
                  <a:schemeClr val="tx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Tel Aviv University &amp;</a:t>
            </a:r>
          </a:p>
          <a:p>
            <a:pPr lvl="0" algn="ctr"/>
            <a:r>
              <a:rPr lang="en-US" sz="2400" dirty="0" smtClean="0">
                <a:solidFill>
                  <a:schemeClr val="tx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Cornell Tech</a:t>
            </a:r>
            <a:endParaRPr lang="en-US" sz="2400" dirty="0">
              <a:solidFill>
                <a:schemeClr val="tx1"/>
              </a:solidFill>
              <a:latin typeface="Calibri" panose="020F0502020204030204" pitchFamily="34" charset="0"/>
              <a:ea typeface="Helvetica Neue"/>
              <a:cs typeface="Calibri" panose="020F0502020204030204" pitchFamily="34" charset="0"/>
              <a:sym typeface="Helvetica Neue"/>
            </a:endParaRPr>
          </a:p>
          <a:p>
            <a:pPr algn="ctr"/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266;p47"/>
          <p:cNvSpPr txBox="1"/>
          <p:nvPr/>
        </p:nvSpPr>
        <p:spPr>
          <a:xfrm>
            <a:off x="388746" y="231863"/>
            <a:ext cx="8139067" cy="630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699" tIns="45699" rIns="45699" bIns="45699">
            <a:spAutoFit/>
          </a:bodyPr>
          <a:lstStyle/>
          <a:p>
            <a:pPr>
              <a:defRPr sz="3500" b="1">
                <a:latin typeface="+mj-lt"/>
                <a:ea typeface="+mj-ea"/>
                <a:cs typeface="+mj-cs"/>
                <a:sym typeface="Calibri"/>
              </a:defRPr>
            </a:pP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OWFs from Sparse Languages</a:t>
            </a:r>
            <a:endParaRPr baseline="30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18" name="Google Shape;267;p47"/>
          <p:cNvSpPr txBox="1"/>
          <p:nvPr/>
        </p:nvSpPr>
        <p:spPr>
          <a:xfrm>
            <a:off x="388746" y="998747"/>
            <a:ext cx="7751402" cy="8309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m="http://schemas.openxmlformats.org/officeDocument/2006/math" xmlns="" xmlns:a14="http://schemas.microsoft.com/office/drawing/2010/main" xmlns:mc="http://schemas.openxmlformats.org/markup-compatibility/2006" val="1"/>
            </a:ext>
          </a:extLst>
        </p:spPr>
        <p:txBody>
          <a:bodyPr wrap="square" lIns="45699" tIns="45699" rIns="45699" bIns="45699">
            <a:spAutoFit/>
          </a:bodyPr>
          <a:lstStyle/>
          <a:p>
            <a:pPr indent="6350">
              <a:defRPr sz="2000" b="1">
                <a:latin typeface="+mj-lt"/>
                <a:ea typeface="+mj-ea"/>
                <a:cs typeface="+mj-cs"/>
                <a:sym typeface="Calibri"/>
              </a:defRPr>
            </a:pPr>
            <a:r>
              <a:rPr lang="en-US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8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Thm</a:t>
            </a:r>
            <a:r>
              <a:rPr lang="en-US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] (1 =&gt; 3) Assume that there is a</a:t>
            </a: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S-sparse </a:t>
            </a: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language </a:t>
            </a:r>
            <a:r>
              <a:rPr lang="en-US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that is </a:t>
            </a:r>
            <a:r>
              <a:rPr lang="en-US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(1/2 - 1/(4n))-</a:t>
            </a:r>
            <a:r>
              <a:rPr lang="en-US" sz="18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HoA</a:t>
            </a: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w.r.t. </a:t>
            </a:r>
            <a:r>
              <a:rPr lang="en-US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with </a:t>
            </a:r>
            <a:r>
              <a:rPr lang="en-US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entropy h(n)</a:t>
            </a: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, h(n) &gt;= log S(n) + 4 log n</a:t>
            </a: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. Then,  </a:t>
            </a:r>
            <a:r>
              <a:rPr lang="en-US" altLang="zh-CN" sz="1800" b="1" dirty="0" smtClean="0"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OWFs </a:t>
            </a:r>
            <a:r>
              <a:rPr lang="en-US" altLang="zh-CN" sz="1800" b="1" dirty="0" smtClean="0"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exist.</a:t>
            </a:r>
            <a:endParaRPr lang="en-US" altLang="zh-CN" sz="1800" b="1" dirty="0">
              <a:latin typeface="Calibri" panose="020F0502020204030204" pitchFamily="34" charset="0"/>
              <a:cs typeface="Calibri" panose="020F0502020204030204" pitchFamily="34" charset="0"/>
              <a:sym typeface="Calibri"/>
            </a:endParaRPr>
          </a:p>
          <a:p>
            <a:pPr indent="6350">
              <a:defRPr sz="2000">
                <a:latin typeface="+mj-lt"/>
                <a:ea typeface="+mj-ea"/>
                <a:cs typeface="+mj-cs"/>
                <a:sym typeface="Calibri"/>
              </a:defRPr>
            </a:pPr>
            <a:endParaRPr sz="1800" baseline="30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文本框 1"/>
              <p:cNvSpPr txBox="1"/>
              <p:nvPr/>
            </p:nvSpPr>
            <p:spPr>
              <a:xfrm>
                <a:off x="307555" y="1760127"/>
                <a:ext cx="7832593" cy="20313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800" b="1" dirty="0" smtClean="0">
                    <a:solidFill>
                      <a:srgbClr val="0432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Proof Sketch</a:t>
                </a:r>
                <a:r>
                  <a:rPr lang="en-US" altLang="zh-CN" sz="1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sz="1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Assume for contradiction that no OWFs; our goal is to decide L w.r.t. D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sz="1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If no OWFs, then </a:t>
                </a:r>
                <a:r>
                  <a:rPr lang="en-US" altLang="zh-CN" sz="1800" b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approximate counting</a:t>
                </a:r>
                <a:r>
                  <a:rPr lang="en-US" altLang="zh-CN" sz="1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is possible [IL’89, IL’90]</a:t>
                </a:r>
              </a:p>
              <a:p>
                <a:r>
                  <a:rPr lang="en-US" altLang="zh-CN" sz="1800" b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Reduction</a:t>
                </a:r>
                <a:endParaRPr lang="en-US" altLang="zh-CN" sz="1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sz="1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On input x </a:t>
                </a:r>
                <a14:m>
                  <m:oMath xmlns:m="http://schemas.openxmlformats.org/officeDocument/2006/math">
                    <m:r>
                      <a:rPr lang="en-US" altLang="zh-CN" sz="18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∈</m:t>
                    </m:r>
                  </m:oMath>
                </a14:m>
                <a:r>
                  <a:rPr lang="en-US" altLang="zh-CN" sz="1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{0, 1}</a:t>
                </a:r>
                <a:r>
                  <a:rPr lang="en-US" altLang="zh-CN" sz="1800" baseline="30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n</a:t>
                </a:r>
                <a:r>
                  <a:rPr lang="en-US" altLang="zh-CN" sz="1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, use the approximate counter to check whether x is “</a:t>
                </a:r>
                <a:r>
                  <a:rPr lang="en-US" altLang="zh-CN" sz="1800" i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rare</a:t>
                </a:r>
                <a:r>
                  <a:rPr lang="en-US" altLang="zh-CN" sz="1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” </a:t>
                </a:r>
              </a:p>
              <a:p>
                <a:r>
                  <a:rPr lang="en-US" altLang="zh-CN" sz="1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(x is “</a:t>
                </a:r>
                <a:r>
                  <a:rPr lang="en-US" altLang="zh-CN" sz="1800" i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rare</a:t>
                </a:r>
                <a:r>
                  <a:rPr lang="en-US" altLang="zh-CN" sz="1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” if D samples x </a:t>
                </a:r>
                <a:r>
                  <a:rPr lang="en-US" altLang="zh-CN" sz="1800" dirty="0" err="1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w.p</a:t>
                </a:r>
                <a:r>
                  <a:rPr lang="en-US" altLang="zh-CN" sz="1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. &lt;= 1/2</a:t>
                </a:r>
                <a:r>
                  <a:rPr lang="en-US" altLang="zh-CN" sz="1800" baseline="30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h(n) + 3</a:t>
                </a:r>
                <a:r>
                  <a:rPr lang="en-US" altLang="zh-CN" sz="1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sz="1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If x is </a:t>
                </a:r>
                <a:r>
                  <a:rPr lang="en-US" altLang="zh-CN" sz="1800" i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rare, </a:t>
                </a:r>
                <a:r>
                  <a:rPr lang="en-US" altLang="zh-CN" sz="1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output NO. Otherwise, output a random guess.</a:t>
                </a:r>
              </a:p>
            </p:txBody>
          </p:sp>
        </mc:Choice>
        <mc:Fallback>
          <p:sp>
            <p:nvSpPr>
              <p:cNvPr id="2" name="文本框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555" y="1760127"/>
                <a:ext cx="7832593" cy="2031325"/>
              </a:xfrm>
              <a:prstGeom prst="rect">
                <a:avLst/>
              </a:prstGeom>
              <a:blipFill>
                <a:blip r:embed="rId2"/>
                <a:stretch>
                  <a:fillRect l="-623" t="-1802" b="-390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文本框 5"/>
          <p:cNvSpPr txBox="1"/>
          <p:nvPr/>
        </p:nvSpPr>
        <p:spPr>
          <a:xfrm>
            <a:off x="307555" y="3940109"/>
            <a:ext cx="642996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800" b="1" dirty="0" smtClean="0">
                <a:solidFill>
                  <a:srgbClr val="0432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Analysis </a:t>
            </a:r>
            <a:r>
              <a:rPr lang="en-US" altLang="zh-CN" sz="18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(assuming perfect approx. counter)</a:t>
            </a:r>
            <a:r>
              <a:rPr lang="en-US" altLang="zh-CN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Conditioned on RARE, we fail </a:t>
            </a:r>
            <a:r>
              <a:rPr lang="en-US" altLang="zh-CN" sz="1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w.p</a:t>
            </a:r>
            <a:r>
              <a:rPr lang="en-US" altLang="zh-CN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. &lt;= 1/O(n^2) (due to sparsity)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RARE happens </a:t>
            </a:r>
            <a:r>
              <a:rPr lang="en-US" altLang="zh-CN" sz="1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w.p</a:t>
            </a:r>
            <a:r>
              <a:rPr lang="en-US" altLang="zh-CN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. &gt;= 1/n (due to high entropy)</a:t>
            </a:r>
          </a:p>
        </p:txBody>
      </p:sp>
    </p:spTree>
    <p:extLst>
      <p:ext uri="{BB962C8B-B14F-4D97-AF65-F5344CB8AC3E}">
        <p14:creationId xmlns:p14="http://schemas.microsoft.com/office/powerpoint/2010/main" val="272564785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266;p47"/>
          <p:cNvSpPr txBox="1"/>
          <p:nvPr/>
        </p:nvSpPr>
        <p:spPr>
          <a:xfrm>
            <a:off x="627285" y="1086629"/>
            <a:ext cx="8139067" cy="630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699" tIns="45699" rIns="45699" bIns="45699">
            <a:spAutoFit/>
          </a:bodyPr>
          <a:lstStyle/>
          <a:p>
            <a:pPr>
              <a:defRPr sz="3500" b="1">
                <a:latin typeface="+mj-lt"/>
                <a:ea typeface="+mj-ea"/>
                <a:cs typeface="+mj-cs"/>
                <a:sym typeface="Calibri"/>
              </a:defRPr>
            </a:pP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Conclusion</a:t>
            </a:r>
            <a:endParaRPr baseline="30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27285" y="2017644"/>
            <a:ext cx="78607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Average-case hardness of </a:t>
            </a:r>
            <a:r>
              <a:rPr lang="en-US" altLang="zh-CN" sz="2400" dirty="0" smtClean="0">
                <a:solidFill>
                  <a:srgbClr val="0432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sparse</a:t>
            </a:r>
            <a:r>
              <a:rPr lang="en-US" altLang="zh-CN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languages w.r.t. </a:t>
            </a:r>
            <a:r>
              <a:rPr lang="en-US" altLang="zh-CN" sz="2400" dirty="0" smtClean="0">
                <a:solidFill>
                  <a:srgbClr val="0432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high-entropy</a:t>
            </a:r>
            <a:r>
              <a:rPr lang="en-US" altLang="zh-CN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distributions =&gt; OWFs</a:t>
            </a:r>
            <a:endParaRPr lang="zh-CN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Google Shape;266;p47"/>
          <p:cNvSpPr txBox="1"/>
          <p:nvPr/>
        </p:nvSpPr>
        <p:spPr>
          <a:xfrm>
            <a:off x="4557651" y="3644299"/>
            <a:ext cx="3791219" cy="630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699" tIns="45699" rIns="45699" bIns="45699">
            <a:spAutoFit/>
          </a:bodyPr>
          <a:lstStyle/>
          <a:p>
            <a:pPr>
              <a:defRPr sz="3500" b="1">
                <a:latin typeface="+mj-lt"/>
                <a:ea typeface="+mj-ea"/>
                <a:cs typeface="+mj-cs"/>
                <a:sym typeface="Calibri"/>
              </a:defRPr>
            </a:pP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Thank You</a:t>
            </a:r>
            <a:endParaRPr baseline="30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0770536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37"/>
          <p:cNvSpPr txBox="1"/>
          <p:nvPr/>
        </p:nvSpPr>
        <p:spPr>
          <a:xfrm>
            <a:off x="556926" y="852032"/>
            <a:ext cx="8230516" cy="14211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63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 function </a:t>
            </a:r>
            <a:r>
              <a:rPr lang="en-US" sz="2000" b="1" i="0" u="none" strike="noStrike" cap="none">
                <a:solidFill>
                  <a:srgbClr val="0432FF"/>
                </a:solidFill>
                <a:latin typeface="Calibri"/>
                <a:ea typeface="Calibri"/>
                <a:cs typeface="Calibri"/>
                <a:sym typeface="Calibri"/>
              </a:rPr>
              <a:t>f</a:t>
            </a:r>
            <a:r>
              <a:rPr lang="en-US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that is</a:t>
            </a:r>
            <a:endParaRPr/>
          </a:p>
          <a:p>
            <a:pPr marL="34925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Easy to compute</a:t>
            </a:r>
            <a:r>
              <a:rPr lang="en-US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: can be computed in poly time</a:t>
            </a:r>
            <a:endParaRPr/>
          </a:p>
          <a:p>
            <a:pPr marL="34925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Hard to invert</a:t>
            </a:r>
            <a:r>
              <a:rPr lang="en-US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: no PPT can invert it</a:t>
            </a:r>
            <a:endParaRPr/>
          </a:p>
        </p:txBody>
      </p:sp>
      <p:sp>
        <p:nvSpPr>
          <p:cNvPr id="163" name="Google Shape;163;p37"/>
          <p:cNvSpPr txBox="1"/>
          <p:nvPr/>
        </p:nvSpPr>
        <p:spPr>
          <a:xfrm>
            <a:off x="556926" y="95693"/>
            <a:ext cx="8230516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</a:pPr>
            <a:r>
              <a:rPr lang="en-US" sz="32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One-way Functions (OWF) [Diffie-Hellman’76]</a:t>
            </a:r>
            <a:endParaRPr/>
          </a:p>
        </p:txBody>
      </p:sp>
      <p:sp>
        <p:nvSpPr>
          <p:cNvPr id="165" name="Google Shape;165;p37"/>
          <p:cNvSpPr/>
          <p:nvPr/>
        </p:nvSpPr>
        <p:spPr>
          <a:xfrm>
            <a:off x="794312" y="2275524"/>
            <a:ext cx="1025495" cy="999858"/>
          </a:xfrm>
          <a:prstGeom prst="ellipse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x</a:t>
            </a:r>
            <a:endParaRPr/>
          </a:p>
        </p:txBody>
      </p:sp>
      <p:sp>
        <p:nvSpPr>
          <p:cNvPr id="166" name="Google Shape;166;p37"/>
          <p:cNvSpPr/>
          <p:nvPr/>
        </p:nvSpPr>
        <p:spPr>
          <a:xfrm>
            <a:off x="4651167" y="2227368"/>
            <a:ext cx="1025495" cy="999858"/>
          </a:xfrm>
          <a:prstGeom prst="ellipse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y=f(x)</a:t>
            </a:r>
            <a:endParaRPr/>
          </a:p>
        </p:txBody>
      </p:sp>
      <p:cxnSp>
        <p:nvCxnSpPr>
          <p:cNvPr id="167" name="Google Shape;167;p37"/>
          <p:cNvCxnSpPr>
            <a:stCxn id="165" idx="7"/>
            <a:endCxn id="166" idx="1"/>
          </p:cNvCxnSpPr>
          <p:nvPr/>
        </p:nvCxnSpPr>
        <p:spPr>
          <a:xfrm rot="10800000" flipH="1">
            <a:off x="1669627" y="2373650"/>
            <a:ext cx="3131700" cy="48300"/>
          </a:xfrm>
          <a:prstGeom prst="straightConnector1">
            <a:avLst/>
          </a:prstGeom>
          <a:noFill/>
          <a:ln w="57150" cap="flat" cmpd="sng">
            <a:solidFill>
              <a:srgbClr val="0432FF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68" name="Google Shape;168;p37"/>
          <p:cNvCxnSpPr>
            <a:stCxn id="166" idx="3"/>
            <a:endCxn id="165" idx="5"/>
          </p:cNvCxnSpPr>
          <p:nvPr/>
        </p:nvCxnSpPr>
        <p:spPr>
          <a:xfrm flipH="1">
            <a:off x="1669647" y="3080800"/>
            <a:ext cx="3131700" cy="48300"/>
          </a:xfrm>
          <a:prstGeom prst="straightConnector1">
            <a:avLst/>
          </a:prstGeom>
          <a:noFill/>
          <a:ln w="57150" cap="flat" cmpd="sng">
            <a:solidFill>
              <a:srgbClr val="0432FF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69" name="Google Shape;169;p37"/>
          <p:cNvSpPr txBox="1"/>
          <p:nvPr/>
        </p:nvSpPr>
        <p:spPr>
          <a:xfrm>
            <a:off x="2879793" y="2047055"/>
            <a:ext cx="562975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easy</a:t>
            </a:r>
            <a:endParaRPr/>
          </a:p>
        </p:txBody>
      </p:sp>
      <p:sp>
        <p:nvSpPr>
          <p:cNvPr id="170" name="Google Shape;170;p37"/>
          <p:cNvSpPr txBox="1"/>
          <p:nvPr/>
        </p:nvSpPr>
        <p:spPr>
          <a:xfrm>
            <a:off x="2879793" y="2763578"/>
            <a:ext cx="54213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hard</a:t>
            </a:r>
            <a:endParaRPr/>
          </a:p>
        </p:txBody>
      </p:sp>
      <p:sp>
        <p:nvSpPr>
          <p:cNvPr id="171" name="Google Shape;171;p37"/>
          <p:cNvSpPr txBox="1"/>
          <p:nvPr/>
        </p:nvSpPr>
        <p:spPr>
          <a:xfrm>
            <a:off x="556926" y="3836660"/>
            <a:ext cx="7489551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 [Factoring]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use x to </a:t>
            </a:r>
            <a:r>
              <a:rPr lang="en-US" sz="16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pick 2 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random “large” primes </a:t>
            </a:r>
            <a:r>
              <a:rPr lang="en-US" sz="16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p,q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and output y = p* q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2095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39"/>
          <p:cNvSpPr txBox="1"/>
          <p:nvPr/>
        </p:nvSpPr>
        <p:spPr>
          <a:xfrm>
            <a:off x="556926" y="852031"/>
            <a:ext cx="8230516" cy="293593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63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lang="en-US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 function </a:t>
            </a:r>
            <a:r>
              <a:rPr lang="en-US" sz="2000" b="1" i="0" u="none" strike="noStrike" cap="none" dirty="0">
                <a:solidFill>
                  <a:srgbClr val="0432FF"/>
                </a:solidFill>
                <a:latin typeface="Calibri"/>
                <a:ea typeface="Calibri"/>
                <a:cs typeface="Calibri"/>
                <a:sym typeface="Calibri"/>
              </a:rPr>
              <a:t>f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that is</a:t>
            </a:r>
            <a:endParaRPr dirty="0"/>
          </a:p>
          <a:p>
            <a:pPr marL="34925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0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Easy to compute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: can be computed in poly time</a:t>
            </a:r>
            <a:endParaRPr dirty="0"/>
          </a:p>
          <a:p>
            <a:pPr marL="34925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0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Hard to invert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: no PPT can invert it</a:t>
            </a:r>
            <a:endParaRPr dirty="0"/>
          </a:p>
          <a:p>
            <a:pPr marL="63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lang="en-US" sz="2000" b="0" i="0" u="none" strike="noStrike" cap="none" dirty="0" smtClea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3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lang="en-US" sz="2000" dirty="0">
              <a:latin typeface="Calibri"/>
              <a:ea typeface="Calibri"/>
              <a:cs typeface="Calibri"/>
              <a:sym typeface="Calibri"/>
            </a:endParaRPr>
          </a:p>
          <a:p>
            <a:pPr marL="63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3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US" sz="2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OWF both necessary [IL’89] and sufficient for:</a:t>
            </a:r>
            <a:endParaRPr dirty="0"/>
          </a:p>
          <a:p>
            <a:pPr marL="34925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Private-key encryption [GM84,HILL99]</a:t>
            </a:r>
            <a:endParaRPr dirty="0"/>
          </a:p>
          <a:p>
            <a:pPr marL="34925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Pseudorandom generators [HILL99]</a:t>
            </a:r>
            <a:endParaRPr dirty="0"/>
          </a:p>
          <a:p>
            <a:pPr marL="34925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Digital signatures [Rompel90]</a:t>
            </a:r>
            <a:endParaRPr dirty="0"/>
          </a:p>
          <a:p>
            <a:pPr marL="34925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Authentication schemes [FS90]</a:t>
            </a:r>
            <a:endParaRPr dirty="0"/>
          </a:p>
          <a:p>
            <a:pPr marL="34925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Pseudorandom functions [GGM84]</a:t>
            </a:r>
            <a:endParaRPr dirty="0"/>
          </a:p>
          <a:p>
            <a:pPr marL="34925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Commitment schemes [Naor90]</a:t>
            </a:r>
            <a:endParaRPr dirty="0"/>
          </a:p>
          <a:p>
            <a:pPr marL="34925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4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…</a:t>
            </a:r>
            <a:endParaRPr dirty="0"/>
          </a:p>
        </p:txBody>
      </p:sp>
      <p:sp>
        <p:nvSpPr>
          <p:cNvPr id="191" name="Google Shape;191;p39"/>
          <p:cNvSpPr txBox="1"/>
          <p:nvPr/>
        </p:nvSpPr>
        <p:spPr>
          <a:xfrm>
            <a:off x="556926" y="95693"/>
            <a:ext cx="8230516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</a:pPr>
            <a:r>
              <a:rPr lang="en-US" sz="32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One-way Functions (OWF) [Diffie-Hellman’76]</a:t>
            </a:r>
            <a:endParaRPr/>
          </a:p>
        </p:txBody>
      </p:sp>
      <p:sp>
        <p:nvSpPr>
          <p:cNvPr id="192" name="Google Shape;192;p39"/>
          <p:cNvSpPr/>
          <p:nvPr/>
        </p:nvSpPr>
        <p:spPr>
          <a:xfrm>
            <a:off x="556926" y="2097717"/>
            <a:ext cx="8458487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3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32FF"/>
              </a:buClr>
              <a:buSzPts val="2000"/>
              <a:buFont typeface="Calibri"/>
              <a:buNone/>
            </a:pPr>
            <a:r>
              <a:rPr lang="en-US" sz="2000" b="1" i="0" u="none" strike="noStrike" cap="none" dirty="0">
                <a:solidFill>
                  <a:srgbClr val="0432FF"/>
                </a:solidFill>
                <a:latin typeface="Calibri"/>
                <a:ea typeface="Calibri"/>
                <a:cs typeface="Calibri"/>
                <a:sym typeface="Calibri"/>
              </a:rPr>
              <a:t>Whether OWF exists is the most important problem in Cryptography</a:t>
            </a:r>
            <a:endParaRPr dirty="0"/>
          </a:p>
          <a:p>
            <a:pPr marL="63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Google Shape;194;p39"/>
          <p:cNvSpPr/>
          <p:nvPr/>
        </p:nvSpPr>
        <p:spPr>
          <a:xfrm>
            <a:off x="5324786" y="3697345"/>
            <a:ext cx="3462656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35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600"/>
              <a:buFont typeface="Calibri"/>
              <a:buNone/>
            </a:pPr>
            <a:r>
              <a:rPr lang="en-US" sz="1600" b="1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Not included: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/>
          </a:p>
          <a:p>
            <a:pPr marL="635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public-key encryption, OT, obfuscation </a:t>
            </a:r>
            <a:endParaRPr dirty="0"/>
          </a:p>
          <a:p>
            <a:pPr marL="635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33320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40"/>
          <p:cNvSpPr txBox="1"/>
          <p:nvPr/>
        </p:nvSpPr>
        <p:spPr>
          <a:xfrm>
            <a:off x="653660" y="542209"/>
            <a:ext cx="8142470" cy="57677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6350" marR="0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</a:pPr>
            <a:r>
              <a:rPr lang="en-US" sz="2200" b="1" i="0" u="none" strike="noStrike" cap="none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In addition:</a:t>
            </a:r>
          </a:p>
          <a:p>
            <a:pPr marL="6350">
              <a:buSzPts val="2400"/>
            </a:pPr>
            <a:r>
              <a:rPr lang="en-US" altLang="zh-CN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[Imp95] </a:t>
            </a:r>
            <a:r>
              <a:rPr lang="en-US" sz="2200" b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en-US" sz="2200" b="1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OWFs     </a:t>
            </a:r>
            <a:r>
              <a:rPr lang="en-US" sz="2200" b="1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&lt;=&gt;    </a:t>
            </a:r>
            <a:r>
              <a:rPr lang="en-US" altLang="zh-CN" sz="22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Sampling </a:t>
            </a:r>
            <a:r>
              <a:rPr lang="en-US" altLang="zh-CN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hard instances of NP </a:t>
            </a:r>
            <a:r>
              <a:rPr lang="en-US" altLang="zh-CN" sz="22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                                         languages </a:t>
            </a:r>
            <a:r>
              <a:rPr lang="en-US" altLang="zh-CN" sz="2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w/ their </a:t>
            </a:r>
            <a:r>
              <a:rPr lang="en-US" altLang="zh-CN" sz="22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witnesses</a:t>
            </a:r>
            <a:endParaRPr lang="en-US" sz="2200" b="1" i="0" u="none" strike="noStrike" cap="none" dirty="0" smtClean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53660" y="2822712"/>
            <a:ext cx="639630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altLang="zh-CN" sz="2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Today]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2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Can we identify simple properties of (L, D) such that</a:t>
            </a:r>
          </a:p>
          <a:p>
            <a:pPr lvl="1"/>
            <a:r>
              <a:rPr lang="en-US" altLang="zh-CN" sz="22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altLang="zh-CN" sz="22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L is </a:t>
            </a:r>
            <a:r>
              <a:rPr lang="en-US" altLang="zh-CN" sz="22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HoA</a:t>
            </a:r>
            <a:r>
              <a:rPr lang="en-US" altLang="zh-CN" sz="22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w.r.t. D =&gt; OWFs</a:t>
            </a:r>
            <a:r>
              <a:rPr lang="en-US" altLang="zh-CN" sz="22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?</a:t>
            </a:r>
            <a:endParaRPr lang="en-US" altLang="zh-CN" sz="22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53660" y="4216025"/>
            <a:ext cx="58544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1"/>
            <a:r>
              <a:rPr lang="en-US" altLang="zh-CN" sz="2400" b="1" dirty="0">
                <a:latin typeface="Calibri" panose="020F0502020204030204" pitchFamily="34" charset="0"/>
                <a:cs typeface="Calibri" panose="020F0502020204030204" pitchFamily="34" charset="0"/>
              </a:rPr>
              <a:t>Our result</a:t>
            </a:r>
            <a:r>
              <a:rPr lang="en-US" altLang="zh-CN" sz="2400" dirty="0">
                <a:latin typeface="Calibri" panose="020F0502020204030204" pitchFamily="34" charset="0"/>
                <a:cs typeface="Calibri" panose="020F0502020204030204" pitchFamily="34" charset="0"/>
              </a:rPr>
              <a:t>: L is </a:t>
            </a:r>
            <a:r>
              <a:rPr lang="en-US" altLang="zh-CN" sz="2400" dirty="0">
                <a:solidFill>
                  <a:srgbClr val="0432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sparse</a:t>
            </a:r>
            <a:r>
              <a:rPr lang="en-US" altLang="zh-CN" sz="2400" dirty="0">
                <a:latin typeface="Calibri" panose="020F0502020204030204" pitchFamily="34" charset="0"/>
                <a:cs typeface="Calibri" panose="020F0502020204030204" pitchFamily="34" charset="0"/>
              </a:rPr>
              <a:t> and D has </a:t>
            </a:r>
            <a:r>
              <a:rPr lang="en-US" altLang="zh-CN" sz="2400" dirty="0">
                <a:solidFill>
                  <a:srgbClr val="0432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high </a:t>
            </a:r>
            <a:r>
              <a:rPr lang="en-US" altLang="zh-CN" sz="2400" dirty="0" smtClean="0">
                <a:solidFill>
                  <a:srgbClr val="0432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entropy</a:t>
            </a:r>
            <a:endParaRPr lang="en-US" altLang="zh-CN" sz="2400" dirty="0">
              <a:solidFill>
                <a:srgbClr val="0432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53660" y="2007704"/>
            <a:ext cx="496321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6350" lvl="0">
              <a:buSzPts val="2400"/>
            </a:pPr>
            <a:r>
              <a:rPr lang="en-US" altLang="zh-CN" sz="2200" b="1" dirty="0">
                <a:solidFill>
                  <a:srgbClr val="0432FF"/>
                </a:solidFill>
                <a:latin typeface="Calibri"/>
                <a:ea typeface="Calibri"/>
                <a:cs typeface="Calibri"/>
                <a:sym typeface="Calibri"/>
              </a:rPr>
              <a:t>Open problem</a:t>
            </a:r>
            <a:r>
              <a:rPr lang="en-US" altLang="zh-CN" sz="2200" b="1" dirty="0"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altLang="zh-CN" sz="2200" dirty="0">
                <a:latin typeface="Calibri"/>
                <a:ea typeface="Calibri"/>
                <a:cs typeface="Calibri"/>
                <a:sym typeface="Calibri"/>
              </a:rPr>
              <a:t>Prove NP is </a:t>
            </a:r>
            <a:r>
              <a:rPr lang="en-US" altLang="zh-CN" sz="2200" dirty="0" err="1">
                <a:latin typeface="Calibri"/>
                <a:ea typeface="Calibri"/>
                <a:cs typeface="Calibri"/>
                <a:sym typeface="Calibri"/>
              </a:rPr>
              <a:t>HoA</a:t>
            </a:r>
            <a:r>
              <a:rPr lang="en-US" altLang="zh-CN" sz="2200" dirty="0">
                <a:latin typeface="Calibri"/>
                <a:ea typeface="Calibri"/>
                <a:cs typeface="Calibri"/>
                <a:sym typeface="Calibri"/>
              </a:rPr>
              <a:t> =&gt; OWFs</a:t>
            </a:r>
          </a:p>
          <a:p>
            <a:endParaRPr lang="zh-CN" altLang="en-US" sz="2200" dirty="0"/>
          </a:p>
        </p:txBody>
      </p:sp>
      <p:sp>
        <p:nvSpPr>
          <p:cNvPr id="7" name="圆角矩形 6"/>
          <p:cNvSpPr/>
          <p:nvPr/>
        </p:nvSpPr>
        <p:spPr>
          <a:xfrm>
            <a:off x="613904" y="917401"/>
            <a:ext cx="7595818" cy="789128"/>
          </a:xfrm>
          <a:prstGeom prst="round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9651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46"/>
          <p:cNvSpPr txBox="1"/>
          <p:nvPr/>
        </p:nvSpPr>
        <p:spPr>
          <a:xfrm>
            <a:off x="433683" y="143081"/>
            <a:ext cx="8230516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Calibri"/>
              <a:buNone/>
            </a:pPr>
            <a:r>
              <a:rPr lang="en-US" sz="3500" b="1" i="0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Sparse Languages and </a:t>
            </a:r>
            <a:r>
              <a:rPr lang="en-US" sz="3500" b="1" i="0" u="none" strike="noStrike" cap="none" dirty="0" err="1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Avg</a:t>
            </a:r>
            <a:r>
              <a:rPr lang="en-US" sz="3500" b="1" i="0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-case Hardness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0" name="Google Shape;260;p46"/>
              <p:cNvSpPr txBox="1"/>
              <p:nvPr/>
            </p:nvSpPr>
            <p:spPr>
              <a:xfrm>
                <a:off x="433682" y="852994"/>
                <a:ext cx="7845613" cy="189020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432FF"/>
                  </a:buClr>
                  <a:buSzPts val="1800"/>
                  <a:buFont typeface="Calibri"/>
                  <a:buNone/>
                </a:pPr>
                <a:r>
                  <a:rPr lang="en-US" sz="1800" b="1" i="0" u="none" strike="noStrike" cap="none" dirty="0" smtClean="0">
                    <a:solidFill>
                      <a:srgbClr val="0432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Sparse Languages</a:t>
                </a:r>
                <a:endParaRPr lang="en-US" dirty="0" smtClean="0"/>
              </a:p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r>
                  <a:rPr lang="en-US" sz="1800" dirty="0" smtClean="0">
                    <a:latin typeface="Calibri"/>
                    <a:cs typeface="Calibri"/>
                    <a:sym typeface="Calibri"/>
                  </a:rPr>
                  <a:t>A language L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  <a:cs typeface="Calibri"/>
                        <a:sym typeface="Calibri"/>
                      </a:rPr>
                      <m:t>⊆</m:t>
                    </m:r>
                  </m:oMath>
                </a14:m>
                <a:r>
                  <a:rPr lang="en-US" sz="1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{0,1}* is said to be </a:t>
                </a:r>
                <a:r>
                  <a:rPr lang="en-US" sz="1800" i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S(*)-sparse</a:t>
                </a:r>
                <a:r>
                  <a:rPr lang="en-US" sz="1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if |L</a:t>
                </a:r>
                <a:r>
                  <a:rPr lang="en-US" sz="1800" baseline="-25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n</a:t>
                </a:r>
                <a:r>
                  <a:rPr lang="en-US" sz="1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| &lt;= S(n) for all n</a:t>
                </a:r>
                <a:endParaRPr lang="en-US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lang="en-US" sz="1800" b="0" i="0" u="none" strike="noStrike" cap="none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432FF"/>
                  </a:buClr>
                  <a:buSzPts val="1800"/>
                  <a:buFont typeface="Calibri"/>
                  <a:buNone/>
                </a:pPr>
                <a:r>
                  <a:rPr lang="en-US" sz="1800" b="1" i="0" u="none" strike="noStrike" cap="none" dirty="0" err="1" smtClean="0">
                    <a:solidFill>
                      <a:srgbClr val="0432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Samplable</a:t>
                </a:r>
                <a:r>
                  <a:rPr lang="en-US" sz="1800" b="1" i="0" u="none" strike="noStrike" cap="none" dirty="0" smtClean="0">
                    <a:solidFill>
                      <a:srgbClr val="0432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Distributions</a:t>
                </a:r>
                <a:endParaRPr lang="en-US" sz="1800" b="0" i="0" u="none" strike="noStrike" cap="none" baseline="300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rPr lang="en-US" sz="1800" b="0" i="0" u="none" strike="noStrike" cap="none" dirty="0" smtClean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A distribution D = {</a:t>
                </a:r>
                <a:r>
                  <a:rPr lang="en-US" sz="1800" b="0" i="0" u="none" strike="noStrike" cap="none" dirty="0" err="1" smtClean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D</a:t>
                </a:r>
                <a:r>
                  <a:rPr lang="en-US" sz="1800" b="0" i="0" u="none" strike="noStrike" cap="none" baseline="-25000" dirty="0" err="1" smtClean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n</a:t>
                </a:r>
                <a:r>
                  <a:rPr lang="en-US" sz="1800" b="0" i="0" u="none" strike="noStrike" cap="none" dirty="0" smtClean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}</a:t>
                </a:r>
                <a:r>
                  <a:rPr lang="en-US" sz="1800" b="0" i="0" u="none" strike="noStrike" cap="none" baseline="-25000" dirty="0" smtClean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n</a:t>
                </a:r>
                <a:r>
                  <a:rPr lang="en-US" sz="1800" b="0" i="0" u="none" strike="noStrike" cap="none" dirty="0" smtClean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is said to be </a:t>
                </a:r>
                <a:r>
                  <a:rPr lang="en-US" sz="1800" b="0" i="1" u="none" strike="noStrike" cap="none" dirty="0" err="1" smtClean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samplable</a:t>
                </a:r>
                <a:r>
                  <a:rPr lang="en-US" sz="1800" b="0" i="0" u="none" strike="noStrike" cap="none" dirty="0" smtClean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if </a:t>
                </a:r>
                <a14:m>
                  <m:oMath xmlns:m="http://schemas.openxmlformats.org/officeDocument/2006/math">
                    <m:r>
                      <a:rPr lang="en-US" sz="1800" b="0" i="1" u="none" strike="noStrike" cap="none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libri"/>
                        <a:cs typeface="Calibri"/>
                        <a:sym typeface="Calibri"/>
                      </a:rPr>
                      <m:t>∃</m:t>
                    </m:r>
                  </m:oMath>
                </a14:m>
                <a:r>
                  <a:rPr lang="en-US" sz="1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PPT M </a:t>
                </a:r>
                <a:r>
                  <a:rPr lang="en-US" sz="1800" dirty="0" err="1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s.t.</a:t>
                </a:r>
                <a:r>
                  <a:rPr lang="en-US" sz="1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M(1^n) samples </a:t>
                </a:r>
                <a:r>
                  <a:rPr lang="en-US" sz="1800" dirty="0" err="1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D</a:t>
                </a:r>
                <a:r>
                  <a:rPr lang="en-US" sz="1800" baseline="-25000" dirty="0" err="1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n</a:t>
                </a:r>
                <a:endParaRPr lang="en-US" sz="1800" baseline="-25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rPr lang="en-US" sz="1800" b="0" i="0" u="none" strike="noStrike" cap="none" dirty="0" smtClean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We say D has entropy h(*) if the Shannon entropy of </a:t>
                </a:r>
                <a:r>
                  <a:rPr lang="en-US" sz="1800" b="0" i="0" u="none" strike="noStrike" cap="none" dirty="0" err="1" smtClean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D</a:t>
                </a:r>
                <a:r>
                  <a:rPr lang="en-US" sz="1800" b="0" i="0" u="none" strike="noStrike" cap="none" baseline="-25000" dirty="0" err="1" smtClean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n</a:t>
                </a:r>
                <a:r>
                  <a:rPr lang="en-US" sz="1800" b="0" i="0" u="none" strike="noStrike" cap="none" dirty="0" smtClean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</a:t>
                </a:r>
                <a:r>
                  <a:rPr lang="en-US" sz="1800" dirty="0" smtClean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&gt;= h(n) for all n</a:t>
                </a: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mc:Choice>
        <mc:Fallback xmlns="">
          <p:sp>
            <p:nvSpPr>
              <p:cNvPr id="260" name="Google Shape;260;p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682" y="852994"/>
                <a:ext cx="7845613" cy="1890206"/>
              </a:xfrm>
              <a:prstGeom prst="rect">
                <a:avLst/>
              </a:prstGeom>
              <a:blipFill>
                <a:blip r:embed="rId3"/>
                <a:stretch>
                  <a:fillRect l="-622" t="-193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Google Shape;260;p46"/>
              <p:cNvSpPr txBox="1"/>
              <p:nvPr/>
            </p:nvSpPr>
            <p:spPr>
              <a:xfrm>
                <a:off x="433681" y="3231758"/>
                <a:ext cx="7686589" cy="7538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SzPts val="1800"/>
                </a:pPr>
                <a:r>
                  <a:rPr lang="en-US" altLang="zh-CN" sz="1800" b="1" dirty="0" smtClean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Def</a:t>
                </a:r>
                <a:r>
                  <a:rPr lang="en-US" altLang="zh-CN" sz="18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: </a:t>
                </a:r>
                <a:r>
                  <a:rPr lang="en-US" altLang="zh-CN" sz="1800" b="1" dirty="0" smtClean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L</a:t>
                </a:r>
                <a:r>
                  <a:rPr lang="en-US" altLang="zh-CN" sz="1800" dirty="0" smtClean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</a:t>
                </a:r>
                <a:r>
                  <a:rPr lang="en-US" altLang="zh-CN" sz="18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is </a:t>
                </a:r>
                <a14:m>
                  <m:oMath xmlns:m="http://schemas.openxmlformats.org/officeDocument/2006/math">
                    <m:r>
                      <a:rPr lang="en-US" altLang="zh-CN" sz="1800" b="1" i="1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libri"/>
                        <a:cs typeface="Calibri"/>
                        <a:sym typeface="Calibri"/>
                      </a:rPr>
                      <m:t>𝜶</m:t>
                    </m:r>
                  </m:oMath>
                </a14:m>
                <a:r>
                  <a:rPr lang="en-US" altLang="zh-CN" sz="1800" b="1" dirty="0" smtClean="0">
                    <a:solidFill>
                      <a:srgbClr val="0432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-</a:t>
                </a:r>
                <a:r>
                  <a:rPr lang="en-US" altLang="zh-CN" sz="1800" b="1" dirty="0" err="1" smtClean="0">
                    <a:solidFill>
                      <a:srgbClr val="0432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HoA</a:t>
                </a:r>
                <a:r>
                  <a:rPr lang="en-US" altLang="zh-CN" sz="1800" b="1" dirty="0" smtClean="0">
                    <a:solidFill>
                      <a:srgbClr val="0432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w.r.t. D</a:t>
                </a:r>
                <a:r>
                  <a:rPr lang="en-US" altLang="zh-CN" sz="1800" b="1" dirty="0" smtClean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</a:t>
                </a:r>
                <a:r>
                  <a:rPr lang="en-US" altLang="zh-CN" sz="18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if </a:t>
                </a:r>
                <a:r>
                  <a:rPr lang="en-US" altLang="zh-CN" sz="1800" dirty="0" smtClean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no </a:t>
                </a:r>
                <a:r>
                  <a:rPr lang="en-US" altLang="zh-CN" sz="18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PPT heuristic </a:t>
                </a:r>
                <a:r>
                  <a:rPr lang="en-US" altLang="zh-CN" sz="1800" dirty="0" smtClean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H can decide </a:t>
                </a:r>
                <a:r>
                  <a:rPr lang="en-US" altLang="zh-CN" sz="1800" b="1" dirty="0" smtClean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L</a:t>
                </a:r>
                <a:r>
                  <a:rPr lang="en-US" altLang="zh-CN" sz="1800" dirty="0" smtClean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</a:t>
                </a:r>
                <a:r>
                  <a:rPr lang="en-US" altLang="zh-CN" sz="1800" dirty="0" err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w.p</a:t>
                </a:r>
                <a:r>
                  <a:rPr lang="en-US" altLang="zh-CN" sz="18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</a:t>
                </a:r>
                <a:r>
                  <a:rPr lang="en-US" altLang="zh-CN" sz="1800" dirty="0" smtClean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1-</a:t>
                </a:r>
                <a14:m>
                  <m:oMath xmlns:m="http://schemas.openxmlformats.org/officeDocument/2006/math">
                    <m:r>
                      <a:rPr lang="en-US" altLang="zh-CN" sz="1800" b="0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libri"/>
                        <a:cs typeface="Calibri"/>
                        <a:sym typeface="Calibri"/>
                      </a:rPr>
                      <m:t>𝛼</m:t>
                    </m:r>
                  </m:oMath>
                </a14:m>
                <a:r>
                  <a:rPr lang="en-US" altLang="zh-CN" sz="1800" dirty="0" smtClean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(n) </a:t>
                </a:r>
                <a:r>
                  <a:rPr lang="en-US" altLang="zh-CN" sz="18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over </a:t>
                </a:r>
                <a:r>
                  <a:rPr lang="en-US" altLang="zh-CN" sz="1800" dirty="0" smtClean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x </a:t>
                </a:r>
                <a:r>
                  <a:rPr lang="en-US" altLang="zh-CN" sz="18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←</a:t>
                </a:r>
                <a:r>
                  <a:rPr lang="en-US" altLang="zh-CN" sz="1800" dirty="0" smtClean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D </a:t>
                </a:r>
                <a:r>
                  <a:rPr lang="en-US" altLang="zh-CN" sz="18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for </a:t>
                </a:r>
                <a:r>
                  <a:rPr lang="en-US" altLang="zh-CN" sz="1800" dirty="0" err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inf</a:t>
                </a:r>
                <a:r>
                  <a:rPr lang="en-US" altLang="zh-CN" sz="18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many n.</a:t>
                </a:r>
                <a:endParaRPr lang="en-US" altLang="zh-CN" sz="1800" dirty="0"/>
              </a:p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mc:Choice>
        <mc:Fallback xmlns="">
          <p:sp>
            <p:nvSpPr>
              <p:cNvPr id="4" name="Google Shape;260;p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681" y="3231758"/>
                <a:ext cx="7686589" cy="753832"/>
              </a:xfrm>
              <a:prstGeom prst="rect">
                <a:avLst/>
              </a:prstGeom>
              <a:blipFill>
                <a:blip r:embed="rId4"/>
                <a:stretch>
                  <a:fillRect l="-634" t="-4032" r="-7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Google Shape;261;p46"/>
          <p:cNvSpPr/>
          <p:nvPr/>
        </p:nvSpPr>
        <p:spPr>
          <a:xfrm>
            <a:off x="433682" y="3130825"/>
            <a:ext cx="7792518" cy="847875"/>
          </a:xfrm>
          <a:prstGeom prst="rect">
            <a:avLst/>
          </a:prstGeom>
          <a:noFill/>
          <a:ln w="25400" cap="flat" cmpd="sng">
            <a:solidFill>
              <a:srgbClr val="BA7C2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70544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266;p47"/>
          <p:cNvSpPr txBox="1"/>
          <p:nvPr/>
        </p:nvSpPr>
        <p:spPr>
          <a:xfrm>
            <a:off x="388746" y="231863"/>
            <a:ext cx="8139067" cy="630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699" tIns="45699" rIns="45699" bIns="45699">
            <a:spAutoFit/>
          </a:bodyPr>
          <a:lstStyle/>
          <a:p>
            <a:pPr>
              <a:defRPr sz="3500" b="1">
                <a:latin typeface="+mj-lt"/>
                <a:ea typeface="+mj-ea"/>
                <a:cs typeface="+mj-cs"/>
                <a:sym typeface="Calibri"/>
              </a:defRPr>
            </a:pP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Main Theorem</a:t>
            </a:r>
            <a:endParaRPr baseline="30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8" name="Google Shape;267;p47"/>
              <p:cNvSpPr txBox="1"/>
              <p:nvPr/>
            </p:nvSpPr>
            <p:spPr>
              <a:xfrm>
                <a:off x="388746" y="998747"/>
                <a:ext cx="7751402" cy="1959468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wrap="square" lIns="45699" tIns="45699" rIns="45699" bIns="45699">
                <a:spAutoFit/>
              </a:bodyPr>
              <a:lstStyle/>
              <a:p>
                <a:pPr indent="6350">
                  <a:defRPr sz="2000" b="1">
                    <a:latin typeface="+mj-lt"/>
                    <a:ea typeface="+mj-ea"/>
                    <a:cs typeface="+mj-cs"/>
                    <a:sym typeface="Calibri"/>
                  </a:defRPr>
                </a:pPr>
                <a:r>
                  <a:rPr lang="en-US" sz="1800" b="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The </a:t>
                </a:r>
                <a:r>
                  <a:rPr lang="en-US" sz="1800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following are </a:t>
                </a:r>
                <a:r>
                  <a:rPr lang="en-US" sz="1800" b="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equivalent:</a:t>
                </a:r>
                <a:endParaRPr lang="en-US" sz="1800" b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463550" indent="-457200">
                  <a:buClr>
                    <a:srgbClr val="000000"/>
                  </a:buClr>
                  <a:buSzPts val="2000"/>
                  <a:buAutoNum type="arabicPeriod"/>
                  <a:defRPr sz="2000">
                    <a:latin typeface="+mj-lt"/>
                    <a:ea typeface="+mj-ea"/>
                    <a:cs typeface="+mj-cs"/>
                    <a:sym typeface="Calibri"/>
                  </a:defRPr>
                </a:pPr>
                <a:r>
                  <a:rPr lang="en-US" sz="1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The existence of </a:t>
                </a:r>
                <a:r>
                  <a:rPr lang="en-US" sz="1800" b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S-sparse L</a:t>
                </a:r>
                <a:r>
                  <a:rPr lang="en-US" sz="1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that is </a:t>
                </a:r>
                <a:r>
                  <a:rPr lang="en-US" sz="1800" b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(1/2 - 1/(4n))-</a:t>
                </a:r>
                <a:r>
                  <a:rPr lang="en-US" sz="1800" b="1" dirty="0" err="1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HoA</a:t>
                </a:r>
                <a:r>
                  <a:rPr lang="en-US" sz="1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w.r.t. </a:t>
                </a:r>
                <a:r>
                  <a:rPr lang="en-US" sz="1800" b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D</a:t>
                </a:r>
                <a:r>
                  <a:rPr lang="en-US" sz="1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with </a:t>
                </a:r>
                <a:r>
                  <a:rPr lang="en-US" sz="1800" b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entropy h(n)</a:t>
                </a:r>
                <a:r>
                  <a:rPr lang="en-US" sz="1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, h(n) &gt;= log S(n) + 4 log n.</a:t>
                </a:r>
                <a:endParaRPr lang="en-US" sz="1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463550" indent="-457200">
                  <a:buSzPts val="2000"/>
                  <a:buAutoNum type="arabicPeriod"/>
                  <a:defRPr sz="2000">
                    <a:latin typeface="+mj-lt"/>
                    <a:ea typeface="+mj-ea"/>
                    <a:cs typeface="+mj-cs"/>
                    <a:sym typeface="Calibri"/>
                  </a:defRPr>
                </a:pPr>
                <a:r>
                  <a:rPr lang="en-US" altLang="zh-CN" sz="1800" dirty="0">
                    <a:latin typeface="Calibri" panose="020F0502020204030204" pitchFamily="34" charset="0"/>
                    <a:cs typeface="Calibri" panose="020F0502020204030204" pitchFamily="34" charset="0"/>
                    <a:sym typeface="Calibri"/>
                  </a:rPr>
                  <a:t>The existence of </a:t>
                </a:r>
                <a:r>
                  <a:rPr lang="en-US" altLang="zh-CN" sz="1800" b="1" dirty="0">
                    <a:latin typeface="Calibri" panose="020F0502020204030204" pitchFamily="34" charset="0"/>
                    <a:cs typeface="Calibri" panose="020F0502020204030204" pitchFamily="34" charset="0"/>
                    <a:sym typeface="Calibri"/>
                  </a:rPr>
                  <a:t>S-sparse </a:t>
                </a:r>
                <a:r>
                  <a:rPr lang="en-US" altLang="zh-CN" sz="1800" b="1" dirty="0" smtClean="0">
                    <a:latin typeface="Calibri" panose="020F0502020204030204" pitchFamily="34" charset="0"/>
                    <a:cs typeface="Calibri" panose="020F0502020204030204" pitchFamily="34" charset="0"/>
                    <a:sym typeface="Calibri"/>
                  </a:rPr>
                  <a:t>L </a:t>
                </a:r>
                <a14:m>
                  <m:oMath xmlns:m="http://schemas.openxmlformats.org/officeDocument/2006/math">
                    <m:r>
                      <a:rPr lang="en-US" altLang="zh-CN" sz="1800" b="1" i="1" smtClean="0">
                        <a:latin typeface="Cambria Math" panose="02040503050406030204" pitchFamily="18" charset="0"/>
                        <a:cs typeface="Calibri" panose="020F0502020204030204" pitchFamily="34" charset="0"/>
                        <a:sym typeface="Calibri"/>
                      </a:rPr>
                      <m:t>∈</m:t>
                    </m:r>
                  </m:oMath>
                </a14:m>
                <a:r>
                  <a:rPr lang="en-US" altLang="zh-CN" sz="1800" dirty="0" smtClean="0">
                    <a:latin typeface="Calibri" panose="020F0502020204030204" pitchFamily="34" charset="0"/>
                    <a:cs typeface="Calibri" panose="020F0502020204030204" pitchFamily="34" charset="0"/>
                    <a:sym typeface="Calibri"/>
                  </a:rPr>
                  <a:t> </a:t>
                </a:r>
                <a:r>
                  <a:rPr lang="en-US" altLang="zh-CN" sz="1800" b="1" dirty="0" smtClean="0">
                    <a:latin typeface="Calibri" panose="020F0502020204030204" pitchFamily="34" charset="0"/>
                    <a:cs typeface="Calibri" panose="020F0502020204030204" pitchFamily="34" charset="0"/>
                    <a:sym typeface="Calibri"/>
                  </a:rPr>
                  <a:t>NP</a:t>
                </a:r>
                <a:r>
                  <a:rPr lang="en-US" altLang="zh-CN" sz="1800" dirty="0" smtClean="0">
                    <a:latin typeface="Calibri" panose="020F0502020204030204" pitchFamily="34" charset="0"/>
                    <a:cs typeface="Calibri" panose="020F0502020204030204" pitchFamily="34" charset="0"/>
                    <a:sym typeface="Calibri"/>
                  </a:rPr>
                  <a:t> </a:t>
                </a:r>
                <a:r>
                  <a:rPr lang="en-US" altLang="zh-CN" sz="1800" dirty="0">
                    <a:latin typeface="Calibri" panose="020F0502020204030204" pitchFamily="34" charset="0"/>
                    <a:cs typeface="Calibri" panose="020F0502020204030204" pitchFamily="34" charset="0"/>
                    <a:sym typeface="Calibri"/>
                  </a:rPr>
                  <a:t>that is </a:t>
                </a:r>
                <a:r>
                  <a:rPr lang="en-US" altLang="zh-CN" sz="1800" b="1" dirty="0">
                    <a:latin typeface="Calibri" panose="020F0502020204030204" pitchFamily="34" charset="0"/>
                    <a:cs typeface="Calibri" panose="020F0502020204030204" pitchFamily="34" charset="0"/>
                    <a:sym typeface="Calibri"/>
                  </a:rPr>
                  <a:t>(1/2 - </a:t>
                </a:r>
                <a:r>
                  <a:rPr lang="en-US" altLang="zh-CN" sz="1800" b="1" dirty="0" err="1" smtClean="0">
                    <a:latin typeface="Calibri" panose="020F0502020204030204" pitchFamily="34" charset="0"/>
                    <a:cs typeface="Calibri" panose="020F0502020204030204" pitchFamily="34" charset="0"/>
                    <a:sym typeface="Calibri"/>
                  </a:rPr>
                  <a:t>neg</a:t>
                </a:r>
                <a:r>
                  <a:rPr lang="en-US" altLang="zh-CN" sz="1800" b="1" dirty="0" smtClean="0">
                    <a:latin typeface="Calibri" panose="020F0502020204030204" pitchFamily="34" charset="0"/>
                    <a:cs typeface="Calibri" panose="020F0502020204030204" pitchFamily="34" charset="0"/>
                    <a:sym typeface="Calibri"/>
                  </a:rPr>
                  <a:t>)-</a:t>
                </a:r>
                <a:r>
                  <a:rPr lang="en-US" altLang="zh-CN" sz="1800" b="1" dirty="0" err="1">
                    <a:latin typeface="Calibri" panose="020F0502020204030204" pitchFamily="34" charset="0"/>
                    <a:cs typeface="Calibri" panose="020F0502020204030204" pitchFamily="34" charset="0"/>
                    <a:sym typeface="Calibri"/>
                  </a:rPr>
                  <a:t>HoA</a:t>
                </a:r>
                <a:r>
                  <a:rPr lang="en-US" altLang="zh-CN" sz="1800" dirty="0">
                    <a:latin typeface="Calibri" panose="020F0502020204030204" pitchFamily="34" charset="0"/>
                    <a:cs typeface="Calibri" panose="020F0502020204030204" pitchFamily="34" charset="0"/>
                    <a:sym typeface="Calibri"/>
                  </a:rPr>
                  <a:t> w.r.t. </a:t>
                </a:r>
                <a:r>
                  <a:rPr lang="en-US" altLang="zh-CN" sz="1800" b="1" dirty="0" smtClean="0">
                    <a:latin typeface="Calibri" panose="020F0502020204030204" pitchFamily="34" charset="0"/>
                    <a:cs typeface="Calibri" panose="020F0502020204030204" pitchFamily="34" charset="0"/>
                    <a:sym typeface="Calibri"/>
                  </a:rPr>
                  <a:t>D</a:t>
                </a:r>
                <a:r>
                  <a:rPr lang="en-US" altLang="zh-CN" sz="1800" dirty="0" smtClean="0">
                    <a:latin typeface="Calibri" panose="020F0502020204030204" pitchFamily="34" charset="0"/>
                    <a:cs typeface="Calibri" panose="020F0502020204030204" pitchFamily="34" charset="0"/>
                    <a:sym typeface="Calibri"/>
                  </a:rPr>
                  <a:t> </a:t>
                </a:r>
                <a:r>
                  <a:rPr lang="en-US" altLang="zh-CN" sz="1800" dirty="0">
                    <a:latin typeface="Calibri" panose="020F0502020204030204" pitchFamily="34" charset="0"/>
                    <a:cs typeface="Calibri" panose="020F0502020204030204" pitchFamily="34" charset="0"/>
                    <a:sym typeface="Calibri"/>
                  </a:rPr>
                  <a:t>with </a:t>
                </a:r>
                <a:r>
                  <a:rPr lang="en-US" altLang="zh-CN" sz="1800" b="1" dirty="0">
                    <a:latin typeface="Calibri" panose="020F0502020204030204" pitchFamily="34" charset="0"/>
                    <a:cs typeface="Calibri" panose="020F0502020204030204" pitchFamily="34" charset="0"/>
                    <a:sym typeface="Calibri"/>
                  </a:rPr>
                  <a:t>entropy h(n)</a:t>
                </a:r>
                <a:r>
                  <a:rPr lang="en-US" altLang="zh-CN" sz="1800" dirty="0">
                    <a:latin typeface="Calibri" panose="020F0502020204030204" pitchFamily="34" charset="0"/>
                    <a:cs typeface="Calibri" panose="020F0502020204030204" pitchFamily="34" charset="0"/>
                    <a:sym typeface="Calibri"/>
                  </a:rPr>
                  <a:t>, h(n) &gt;= log S(n) + </a:t>
                </a:r>
                <a:r>
                  <a:rPr lang="en-US" altLang="zh-CN" sz="1800" dirty="0" smtClean="0">
                    <a:latin typeface="Calibri" panose="020F0502020204030204" pitchFamily="34" charset="0"/>
                    <a:cs typeface="Calibri" panose="020F0502020204030204" pitchFamily="34" charset="0"/>
                    <a:sym typeface="Calibri"/>
                  </a:rPr>
                  <a:t>n/3.</a:t>
                </a:r>
              </a:p>
              <a:p>
                <a:pPr marL="463550" indent="-457200">
                  <a:buSzPts val="2000"/>
                  <a:buAutoNum type="arabicPeriod"/>
                  <a:defRPr sz="2000">
                    <a:latin typeface="+mj-lt"/>
                    <a:ea typeface="+mj-ea"/>
                    <a:cs typeface="+mj-cs"/>
                    <a:sym typeface="Calibri"/>
                  </a:defRPr>
                </a:pPr>
                <a:r>
                  <a:rPr lang="en-US" altLang="zh-CN" sz="1800" b="1" dirty="0" smtClean="0">
                    <a:latin typeface="Calibri" panose="020F0502020204030204" pitchFamily="34" charset="0"/>
                    <a:cs typeface="Calibri" panose="020F0502020204030204" pitchFamily="34" charset="0"/>
                    <a:sym typeface="Calibri"/>
                  </a:rPr>
                  <a:t>OWFs exist.</a:t>
                </a:r>
                <a:endParaRPr lang="en-US" altLang="zh-CN" sz="1800" b="1" dirty="0">
                  <a:latin typeface="Calibri" panose="020F0502020204030204" pitchFamily="34" charset="0"/>
                  <a:cs typeface="Calibri" panose="020F0502020204030204" pitchFamily="34" charset="0"/>
                  <a:sym typeface="Calibri"/>
                </a:endParaRPr>
              </a:p>
              <a:p>
                <a:pPr indent="6350">
                  <a:defRPr sz="2000">
                    <a:latin typeface="+mj-lt"/>
                    <a:ea typeface="+mj-ea"/>
                    <a:cs typeface="+mj-cs"/>
                    <a:sym typeface="Calibri"/>
                  </a:defRPr>
                </a:pPr>
                <a:endParaRPr sz="1800" baseline="30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18" name="Google Shape;267;p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746" y="998747"/>
                <a:ext cx="7751402" cy="1959468"/>
              </a:xfrm>
              <a:prstGeom prst="rect">
                <a:avLst/>
              </a:prstGeom>
              <a:blipFill>
                <a:blip r:embed="rId2"/>
                <a:stretch>
                  <a:fillRect l="-1416" t="-1869" r="-1810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9" name="Google Shape;268;p47"/>
          <p:cNvSpPr/>
          <p:nvPr/>
        </p:nvSpPr>
        <p:spPr>
          <a:xfrm>
            <a:off x="270586" y="935249"/>
            <a:ext cx="7978891" cy="1897403"/>
          </a:xfrm>
          <a:prstGeom prst="rect">
            <a:avLst/>
          </a:prstGeom>
          <a:ln w="25400">
            <a:solidFill>
              <a:srgbClr val="BA7C2E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20" name="Google Shape;267;p47"/>
          <p:cNvSpPr txBox="1"/>
          <p:nvPr/>
        </p:nvSpPr>
        <p:spPr>
          <a:xfrm>
            <a:off x="270586" y="3215300"/>
            <a:ext cx="8139067" cy="12002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699" tIns="45699" rIns="45699" bIns="45699">
            <a:spAutoFit/>
          </a:bodyPr>
          <a:lstStyle/>
          <a:p>
            <a:pPr indent="6350">
              <a:defRPr sz="1800" b="1">
                <a:solidFill>
                  <a:srgbClr val="3145EA"/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rPr dirty="0">
                <a:latin typeface="Calibri" panose="020F0502020204030204" pitchFamily="34" charset="0"/>
                <a:cs typeface="Calibri" panose="020F0502020204030204" pitchFamily="34" charset="0"/>
              </a:rPr>
              <a:t>Remarks:</a:t>
            </a:r>
          </a:p>
          <a:p>
            <a:pPr marL="463550" indent="-457200">
              <a:buClr>
                <a:srgbClr val="000000"/>
              </a:buClr>
              <a:buSzPts val="1800"/>
              <a:buAutoNum type="arabicPeriod"/>
              <a:defRPr sz="1800">
                <a:latin typeface="+mj-lt"/>
                <a:ea typeface="+mj-ea"/>
                <a:cs typeface="+mj-cs"/>
                <a:sym typeface="Calibri"/>
              </a:defRPr>
            </a:pPr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Average-case hardness of sparse languages w.r.t. high-entropy distribution implies OWFs</a:t>
            </a:r>
          </a:p>
          <a:p>
            <a:pPr marL="463550" indent="-457200">
              <a:buClr>
                <a:srgbClr val="000000"/>
              </a:buClr>
              <a:buSzPts val="1800"/>
              <a:buAutoNum type="arabicPeriod"/>
              <a:defRPr sz="1800">
                <a:latin typeface="+mj-lt"/>
                <a:ea typeface="+mj-ea"/>
                <a:cs typeface="+mj-cs"/>
                <a:sym typeface="Calibri"/>
              </a:defRPr>
            </a:pP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The converse is also true. Additionally, we get hardness within NP.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5928380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0" grpId="0" animBg="1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266;p47"/>
          <p:cNvSpPr txBox="1"/>
          <p:nvPr/>
        </p:nvSpPr>
        <p:spPr>
          <a:xfrm>
            <a:off x="388746" y="231863"/>
            <a:ext cx="8139067" cy="630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699" tIns="45699" rIns="45699" bIns="45699">
            <a:spAutoFit/>
          </a:bodyPr>
          <a:lstStyle/>
          <a:p>
            <a:pPr>
              <a:defRPr sz="3500" b="1">
                <a:latin typeface="+mj-lt"/>
                <a:ea typeface="+mj-ea"/>
                <a:cs typeface="+mj-cs"/>
                <a:sym typeface="Calibri"/>
              </a:defRPr>
            </a:pP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Main Theorem</a:t>
            </a:r>
            <a:endParaRPr baseline="30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8" name="Google Shape;267;p47"/>
              <p:cNvSpPr txBox="1"/>
              <p:nvPr/>
            </p:nvSpPr>
            <p:spPr>
              <a:xfrm>
                <a:off x="388746" y="998747"/>
                <a:ext cx="7751402" cy="1959468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wrap="square" lIns="45699" tIns="45699" rIns="45699" bIns="45699">
                <a:spAutoFit/>
              </a:bodyPr>
              <a:lstStyle/>
              <a:p>
                <a:pPr indent="6350">
                  <a:defRPr sz="2000" b="1">
                    <a:latin typeface="+mj-lt"/>
                    <a:ea typeface="+mj-ea"/>
                    <a:cs typeface="+mj-cs"/>
                    <a:sym typeface="Calibri"/>
                  </a:defRPr>
                </a:pPr>
                <a:r>
                  <a:rPr lang="en-US" sz="1800" b="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The </a:t>
                </a:r>
                <a:r>
                  <a:rPr lang="en-US" sz="1800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following are </a:t>
                </a:r>
                <a:r>
                  <a:rPr lang="en-US" sz="1800" b="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equivalent:</a:t>
                </a:r>
                <a:endParaRPr lang="en-US" sz="1800" b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463550" indent="-457200">
                  <a:buClr>
                    <a:srgbClr val="000000"/>
                  </a:buClr>
                  <a:buSzPts val="2000"/>
                  <a:buAutoNum type="arabicPeriod"/>
                  <a:defRPr sz="2000">
                    <a:latin typeface="+mj-lt"/>
                    <a:ea typeface="+mj-ea"/>
                    <a:cs typeface="+mj-cs"/>
                    <a:sym typeface="Calibri"/>
                  </a:defRPr>
                </a:pPr>
                <a:r>
                  <a:rPr lang="en-US" sz="1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The existence of </a:t>
                </a:r>
                <a:r>
                  <a:rPr lang="en-US" sz="1800" b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S-sparse L</a:t>
                </a:r>
                <a:r>
                  <a:rPr lang="en-US" sz="1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that is </a:t>
                </a:r>
                <a:r>
                  <a:rPr lang="en-US" sz="1800" b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(1/2 - 1/(4n))-</a:t>
                </a:r>
                <a:r>
                  <a:rPr lang="en-US" sz="1800" b="1" dirty="0" err="1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HoA</a:t>
                </a:r>
                <a:r>
                  <a:rPr lang="en-US" sz="1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w.r.t. </a:t>
                </a:r>
                <a:r>
                  <a:rPr lang="en-US" sz="1800" b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D</a:t>
                </a:r>
                <a:r>
                  <a:rPr lang="en-US" sz="1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with </a:t>
                </a:r>
                <a:r>
                  <a:rPr lang="en-US" sz="1800" b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entropy h(n)</a:t>
                </a:r>
                <a:r>
                  <a:rPr lang="en-US" sz="1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, h(n) &gt;= log S(n) + 4 log n.</a:t>
                </a:r>
                <a:endParaRPr lang="en-US" sz="1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463550" indent="-457200">
                  <a:buSzPts val="2000"/>
                  <a:buAutoNum type="arabicPeriod"/>
                  <a:defRPr sz="2000">
                    <a:latin typeface="+mj-lt"/>
                    <a:ea typeface="+mj-ea"/>
                    <a:cs typeface="+mj-cs"/>
                    <a:sym typeface="Calibri"/>
                  </a:defRPr>
                </a:pPr>
                <a:r>
                  <a:rPr lang="en-US" altLang="zh-CN" sz="1800" dirty="0">
                    <a:latin typeface="Calibri" panose="020F0502020204030204" pitchFamily="34" charset="0"/>
                    <a:cs typeface="Calibri" panose="020F0502020204030204" pitchFamily="34" charset="0"/>
                    <a:sym typeface="Calibri"/>
                  </a:rPr>
                  <a:t>The existence of </a:t>
                </a:r>
                <a:r>
                  <a:rPr lang="en-US" altLang="zh-CN" sz="1800" b="1" dirty="0">
                    <a:latin typeface="Calibri" panose="020F0502020204030204" pitchFamily="34" charset="0"/>
                    <a:cs typeface="Calibri" panose="020F0502020204030204" pitchFamily="34" charset="0"/>
                    <a:sym typeface="Calibri"/>
                  </a:rPr>
                  <a:t>S-sparse </a:t>
                </a:r>
                <a:r>
                  <a:rPr lang="en-US" altLang="zh-CN" sz="1800" b="1" dirty="0" smtClean="0">
                    <a:latin typeface="Calibri" panose="020F0502020204030204" pitchFamily="34" charset="0"/>
                    <a:cs typeface="Calibri" panose="020F0502020204030204" pitchFamily="34" charset="0"/>
                    <a:sym typeface="Calibri"/>
                  </a:rPr>
                  <a:t>L </a:t>
                </a:r>
                <a14:m>
                  <m:oMath xmlns:m="http://schemas.openxmlformats.org/officeDocument/2006/math">
                    <m:r>
                      <a:rPr lang="en-US" altLang="zh-CN" sz="1800" b="1" i="1" smtClean="0">
                        <a:latin typeface="Cambria Math" panose="02040503050406030204" pitchFamily="18" charset="0"/>
                        <a:cs typeface="Calibri" panose="020F0502020204030204" pitchFamily="34" charset="0"/>
                        <a:sym typeface="Calibri"/>
                      </a:rPr>
                      <m:t>∈</m:t>
                    </m:r>
                  </m:oMath>
                </a14:m>
                <a:r>
                  <a:rPr lang="en-US" altLang="zh-CN" sz="1800" dirty="0" smtClean="0">
                    <a:latin typeface="Calibri" panose="020F0502020204030204" pitchFamily="34" charset="0"/>
                    <a:cs typeface="Calibri" panose="020F0502020204030204" pitchFamily="34" charset="0"/>
                    <a:sym typeface="Calibri"/>
                  </a:rPr>
                  <a:t> </a:t>
                </a:r>
                <a:r>
                  <a:rPr lang="en-US" altLang="zh-CN" sz="1800" b="1" dirty="0" smtClean="0">
                    <a:latin typeface="Calibri" panose="020F0502020204030204" pitchFamily="34" charset="0"/>
                    <a:cs typeface="Calibri" panose="020F0502020204030204" pitchFamily="34" charset="0"/>
                    <a:sym typeface="Calibri"/>
                  </a:rPr>
                  <a:t>NP</a:t>
                </a:r>
                <a:r>
                  <a:rPr lang="en-US" altLang="zh-CN" sz="1800" dirty="0" smtClean="0">
                    <a:latin typeface="Calibri" panose="020F0502020204030204" pitchFamily="34" charset="0"/>
                    <a:cs typeface="Calibri" panose="020F0502020204030204" pitchFamily="34" charset="0"/>
                    <a:sym typeface="Calibri"/>
                  </a:rPr>
                  <a:t> </a:t>
                </a:r>
                <a:r>
                  <a:rPr lang="en-US" altLang="zh-CN" sz="1800" dirty="0">
                    <a:latin typeface="Calibri" panose="020F0502020204030204" pitchFamily="34" charset="0"/>
                    <a:cs typeface="Calibri" panose="020F0502020204030204" pitchFamily="34" charset="0"/>
                    <a:sym typeface="Calibri"/>
                  </a:rPr>
                  <a:t>that is </a:t>
                </a:r>
                <a:r>
                  <a:rPr lang="en-US" altLang="zh-CN" sz="1800" b="1" dirty="0">
                    <a:latin typeface="Calibri" panose="020F0502020204030204" pitchFamily="34" charset="0"/>
                    <a:cs typeface="Calibri" panose="020F0502020204030204" pitchFamily="34" charset="0"/>
                    <a:sym typeface="Calibri"/>
                  </a:rPr>
                  <a:t>(1/2 - </a:t>
                </a:r>
                <a:r>
                  <a:rPr lang="en-US" altLang="zh-CN" sz="1800" b="1" dirty="0" err="1" smtClean="0">
                    <a:latin typeface="Calibri" panose="020F0502020204030204" pitchFamily="34" charset="0"/>
                    <a:cs typeface="Calibri" panose="020F0502020204030204" pitchFamily="34" charset="0"/>
                    <a:sym typeface="Calibri"/>
                  </a:rPr>
                  <a:t>neg</a:t>
                </a:r>
                <a:r>
                  <a:rPr lang="en-US" altLang="zh-CN" sz="1800" b="1" dirty="0" smtClean="0">
                    <a:latin typeface="Calibri" panose="020F0502020204030204" pitchFamily="34" charset="0"/>
                    <a:cs typeface="Calibri" panose="020F0502020204030204" pitchFamily="34" charset="0"/>
                    <a:sym typeface="Calibri"/>
                  </a:rPr>
                  <a:t>)-</a:t>
                </a:r>
                <a:r>
                  <a:rPr lang="en-US" altLang="zh-CN" sz="1800" b="1" dirty="0" err="1">
                    <a:latin typeface="Calibri" panose="020F0502020204030204" pitchFamily="34" charset="0"/>
                    <a:cs typeface="Calibri" panose="020F0502020204030204" pitchFamily="34" charset="0"/>
                    <a:sym typeface="Calibri"/>
                  </a:rPr>
                  <a:t>HoA</a:t>
                </a:r>
                <a:r>
                  <a:rPr lang="en-US" altLang="zh-CN" sz="1800" dirty="0">
                    <a:latin typeface="Calibri" panose="020F0502020204030204" pitchFamily="34" charset="0"/>
                    <a:cs typeface="Calibri" panose="020F0502020204030204" pitchFamily="34" charset="0"/>
                    <a:sym typeface="Calibri"/>
                  </a:rPr>
                  <a:t> w.r.t. </a:t>
                </a:r>
                <a:r>
                  <a:rPr lang="en-US" altLang="zh-CN" sz="1800" b="1" dirty="0" smtClean="0">
                    <a:latin typeface="Calibri" panose="020F0502020204030204" pitchFamily="34" charset="0"/>
                    <a:cs typeface="Calibri" panose="020F0502020204030204" pitchFamily="34" charset="0"/>
                    <a:sym typeface="Calibri"/>
                  </a:rPr>
                  <a:t>D</a:t>
                </a:r>
                <a:r>
                  <a:rPr lang="en-US" altLang="zh-CN" sz="1800" dirty="0" smtClean="0">
                    <a:latin typeface="Calibri" panose="020F0502020204030204" pitchFamily="34" charset="0"/>
                    <a:cs typeface="Calibri" panose="020F0502020204030204" pitchFamily="34" charset="0"/>
                    <a:sym typeface="Calibri"/>
                  </a:rPr>
                  <a:t> </a:t>
                </a:r>
                <a:r>
                  <a:rPr lang="en-US" altLang="zh-CN" sz="1800" dirty="0">
                    <a:latin typeface="Calibri" panose="020F0502020204030204" pitchFamily="34" charset="0"/>
                    <a:cs typeface="Calibri" panose="020F0502020204030204" pitchFamily="34" charset="0"/>
                    <a:sym typeface="Calibri"/>
                  </a:rPr>
                  <a:t>with </a:t>
                </a:r>
                <a:r>
                  <a:rPr lang="en-US" altLang="zh-CN" sz="1800" b="1" dirty="0">
                    <a:latin typeface="Calibri" panose="020F0502020204030204" pitchFamily="34" charset="0"/>
                    <a:cs typeface="Calibri" panose="020F0502020204030204" pitchFamily="34" charset="0"/>
                    <a:sym typeface="Calibri"/>
                  </a:rPr>
                  <a:t>entropy h(n)</a:t>
                </a:r>
                <a:r>
                  <a:rPr lang="en-US" altLang="zh-CN" sz="1800" dirty="0">
                    <a:latin typeface="Calibri" panose="020F0502020204030204" pitchFamily="34" charset="0"/>
                    <a:cs typeface="Calibri" panose="020F0502020204030204" pitchFamily="34" charset="0"/>
                    <a:sym typeface="Calibri"/>
                  </a:rPr>
                  <a:t>, h(n) &gt;= log S(n) + </a:t>
                </a:r>
                <a:r>
                  <a:rPr lang="en-US" altLang="zh-CN" sz="1800" dirty="0" smtClean="0">
                    <a:latin typeface="Calibri" panose="020F0502020204030204" pitchFamily="34" charset="0"/>
                    <a:cs typeface="Calibri" panose="020F0502020204030204" pitchFamily="34" charset="0"/>
                    <a:sym typeface="Calibri"/>
                  </a:rPr>
                  <a:t>n/3.</a:t>
                </a:r>
              </a:p>
              <a:p>
                <a:pPr marL="463550" indent="-457200">
                  <a:buSzPts val="2000"/>
                  <a:buAutoNum type="arabicPeriod"/>
                  <a:defRPr sz="2000">
                    <a:latin typeface="+mj-lt"/>
                    <a:ea typeface="+mj-ea"/>
                    <a:cs typeface="+mj-cs"/>
                    <a:sym typeface="Calibri"/>
                  </a:defRPr>
                </a:pPr>
                <a:r>
                  <a:rPr lang="en-US" altLang="zh-CN" sz="1800" b="1" dirty="0" smtClean="0">
                    <a:latin typeface="Calibri" panose="020F0502020204030204" pitchFamily="34" charset="0"/>
                    <a:cs typeface="Calibri" panose="020F0502020204030204" pitchFamily="34" charset="0"/>
                    <a:sym typeface="Calibri"/>
                  </a:rPr>
                  <a:t>OWFs exist.</a:t>
                </a:r>
                <a:endParaRPr lang="en-US" altLang="zh-CN" sz="1800" b="1" dirty="0">
                  <a:latin typeface="Calibri" panose="020F0502020204030204" pitchFamily="34" charset="0"/>
                  <a:cs typeface="Calibri" panose="020F0502020204030204" pitchFamily="34" charset="0"/>
                  <a:sym typeface="Calibri"/>
                </a:endParaRPr>
              </a:p>
              <a:p>
                <a:pPr indent="6350">
                  <a:defRPr sz="2000">
                    <a:latin typeface="+mj-lt"/>
                    <a:ea typeface="+mj-ea"/>
                    <a:cs typeface="+mj-cs"/>
                    <a:sym typeface="Calibri"/>
                  </a:defRPr>
                </a:pPr>
                <a:endParaRPr sz="1800" baseline="30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18" name="Google Shape;267;p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746" y="998747"/>
                <a:ext cx="7751402" cy="1959468"/>
              </a:xfrm>
              <a:prstGeom prst="rect">
                <a:avLst/>
              </a:prstGeom>
              <a:blipFill>
                <a:blip r:embed="rId2"/>
                <a:stretch>
                  <a:fillRect l="-1416" t="-1869" r="-1810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9" name="Google Shape;268;p47"/>
          <p:cNvSpPr/>
          <p:nvPr/>
        </p:nvSpPr>
        <p:spPr>
          <a:xfrm>
            <a:off x="270586" y="935249"/>
            <a:ext cx="7978891" cy="1897403"/>
          </a:xfrm>
          <a:prstGeom prst="rect">
            <a:avLst/>
          </a:prstGeom>
          <a:ln w="25400">
            <a:solidFill>
              <a:srgbClr val="BA7C2E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20" name="Google Shape;267;p47"/>
          <p:cNvSpPr txBox="1"/>
          <p:nvPr/>
        </p:nvSpPr>
        <p:spPr>
          <a:xfrm>
            <a:off x="270586" y="3215300"/>
            <a:ext cx="8139067" cy="12002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699" tIns="45699" rIns="45699" bIns="45699">
            <a:spAutoFit/>
          </a:bodyPr>
          <a:lstStyle/>
          <a:p>
            <a:pPr indent="6350">
              <a:defRPr sz="1800" b="1">
                <a:solidFill>
                  <a:srgbClr val="3145EA"/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Note</a:t>
            </a:r>
            <a:r>
              <a:rPr dirty="0" smtClean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63550" indent="-457200">
              <a:buClr>
                <a:srgbClr val="000000"/>
              </a:buClr>
              <a:buSzPts val="1800"/>
              <a:buAutoNum type="arabicPeriod"/>
              <a:defRPr sz="1800">
                <a:latin typeface="+mj-lt"/>
                <a:ea typeface="+mj-ea"/>
                <a:cs typeface="+mj-cs"/>
                <a:sym typeface="Calibri"/>
              </a:defRPr>
            </a:pP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There is </a:t>
            </a:r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no computability requirement on L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: L (and even S(*)) can be </a:t>
            </a:r>
            <a:r>
              <a:rPr 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uncomputable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, or even not recursively enumerable</a:t>
            </a:r>
          </a:p>
          <a:p>
            <a:pPr marL="463550" indent="-457200">
              <a:buClr>
                <a:srgbClr val="000000"/>
              </a:buClr>
              <a:buSzPts val="1800"/>
              <a:buAutoNum type="arabicPeriod"/>
              <a:defRPr sz="1800">
                <a:latin typeface="+mj-lt"/>
                <a:ea typeface="+mj-ea"/>
                <a:cs typeface="+mj-cs"/>
                <a:sym typeface="Calibri"/>
              </a:defRPr>
            </a:pP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This opens up for the possibility of using probabilistic argument to find L.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473548"/>
      </p:ext>
    </p:extLst>
  </p:cSld>
  <p:clrMapOvr>
    <a:masterClrMapping/>
  </p:clrMapOvr>
  <p:transition spd="med"/>
  <p:timing>
    <p:tnLst>
      <p:par>
        <p:cTn id="1" dur="indefinite" restart="never" fill="hold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266;p47"/>
          <p:cNvSpPr txBox="1"/>
          <p:nvPr/>
        </p:nvSpPr>
        <p:spPr>
          <a:xfrm>
            <a:off x="388746" y="231863"/>
            <a:ext cx="8139067" cy="630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699" tIns="45699" rIns="45699" bIns="45699">
            <a:spAutoFit/>
          </a:bodyPr>
          <a:lstStyle/>
          <a:p>
            <a:pPr>
              <a:defRPr sz="3500" b="1">
                <a:latin typeface="+mj-lt"/>
                <a:ea typeface="+mj-ea"/>
                <a:cs typeface="+mj-cs"/>
                <a:sym typeface="Calibri"/>
              </a:defRPr>
            </a:pP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Main Theorem</a:t>
            </a:r>
            <a:endParaRPr baseline="30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8" name="Google Shape;267;p47"/>
              <p:cNvSpPr txBox="1"/>
              <p:nvPr/>
            </p:nvSpPr>
            <p:spPr>
              <a:xfrm>
                <a:off x="388746" y="998747"/>
                <a:ext cx="7751402" cy="1959468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wrap="square" lIns="45699" tIns="45699" rIns="45699" bIns="45699">
                <a:spAutoFit/>
              </a:bodyPr>
              <a:lstStyle/>
              <a:p>
                <a:pPr indent="6350">
                  <a:defRPr sz="2000" b="1">
                    <a:latin typeface="+mj-lt"/>
                    <a:ea typeface="+mj-ea"/>
                    <a:cs typeface="+mj-cs"/>
                    <a:sym typeface="Calibri"/>
                  </a:defRPr>
                </a:pPr>
                <a:r>
                  <a:rPr lang="en-US" sz="1800" b="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The </a:t>
                </a:r>
                <a:r>
                  <a:rPr lang="en-US" sz="1800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following are </a:t>
                </a:r>
                <a:r>
                  <a:rPr lang="en-US" sz="1800" b="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equivalent:</a:t>
                </a:r>
                <a:endParaRPr lang="en-US" sz="1800" b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463550" indent="-457200">
                  <a:buClr>
                    <a:srgbClr val="000000"/>
                  </a:buClr>
                  <a:buSzPts val="2000"/>
                  <a:buAutoNum type="arabicPeriod"/>
                  <a:defRPr sz="2000">
                    <a:latin typeface="+mj-lt"/>
                    <a:ea typeface="+mj-ea"/>
                    <a:cs typeface="+mj-cs"/>
                    <a:sym typeface="Calibri"/>
                  </a:defRPr>
                </a:pPr>
                <a:r>
                  <a:rPr lang="en-US" sz="1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The existence of </a:t>
                </a:r>
                <a:r>
                  <a:rPr lang="en-US" sz="1800" b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S-sparse L</a:t>
                </a:r>
                <a:r>
                  <a:rPr lang="en-US" sz="1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that is </a:t>
                </a:r>
                <a:r>
                  <a:rPr lang="en-US" sz="1800" b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(1/2 - 1/(4n))-</a:t>
                </a:r>
                <a:r>
                  <a:rPr lang="en-US" sz="1800" b="1" dirty="0" err="1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HoA</a:t>
                </a:r>
                <a:r>
                  <a:rPr lang="en-US" sz="1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w.r.t. </a:t>
                </a:r>
                <a:r>
                  <a:rPr lang="en-US" sz="1800" b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D</a:t>
                </a:r>
                <a:r>
                  <a:rPr lang="en-US" sz="1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with </a:t>
                </a:r>
                <a:r>
                  <a:rPr lang="en-US" sz="1800" b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entropy h(n)</a:t>
                </a:r>
                <a:r>
                  <a:rPr lang="en-US" sz="1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, h(n) &gt;= log S(n) + 4 log n.</a:t>
                </a:r>
                <a:endParaRPr lang="en-US" sz="1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463550" indent="-457200">
                  <a:buSzPts val="2000"/>
                  <a:buAutoNum type="arabicPeriod"/>
                  <a:defRPr sz="2000">
                    <a:latin typeface="+mj-lt"/>
                    <a:ea typeface="+mj-ea"/>
                    <a:cs typeface="+mj-cs"/>
                    <a:sym typeface="Calibri"/>
                  </a:defRPr>
                </a:pPr>
                <a:r>
                  <a:rPr lang="en-US" altLang="zh-CN" sz="1800" dirty="0">
                    <a:latin typeface="Calibri" panose="020F0502020204030204" pitchFamily="34" charset="0"/>
                    <a:cs typeface="Calibri" panose="020F0502020204030204" pitchFamily="34" charset="0"/>
                    <a:sym typeface="Calibri"/>
                  </a:rPr>
                  <a:t>The existence of </a:t>
                </a:r>
                <a:r>
                  <a:rPr lang="en-US" altLang="zh-CN" sz="1800" b="1" dirty="0">
                    <a:latin typeface="Calibri" panose="020F0502020204030204" pitchFamily="34" charset="0"/>
                    <a:cs typeface="Calibri" panose="020F0502020204030204" pitchFamily="34" charset="0"/>
                    <a:sym typeface="Calibri"/>
                  </a:rPr>
                  <a:t>S-sparse </a:t>
                </a:r>
                <a:r>
                  <a:rPr lang="en-US" altLang="zh-CN" sz="1800" b="1" dirty="0" smtClean="0">
                    <a:latin typeface="Calibri" panose="020F0502020204030204" pitchFamily="34" charset="0"/>
                    <a:cs typeface="Calibri" panose="020F0502020204030204" pitchFamily="34" charset="0"/>
                    <a:sym typeface="Calibri"/>
                  </a:rPr>
                  <a:t>L </a:t>
                </a:r>
                <a14:m>
                  <m:oMath xmlns:m="http://schemas.openxmlformats.org/officeDocument/2006/math">
                    <m:r>
                      <a:rPr lang="en-US" altLang="zh-CN" sz="1800" b="1" i="1" smtClean="0">
                        <a:latin typeface="Cambria Math" panose="02040503050406030204" pitchFamily="18" charset="0"/>
                        <a:cs typeface="Calibri" panose="020F0502020204030204" pitchFamily="34" charset="0"/>
                        <a:sym typeface="Calibri"/>
                      </a:rPr>
                      <m:t>∈</m:t>
                    </m:r>
                  </m:oMath>
                </a14:m>
                <a:r>
                  <a:rPr lang="en-US" altLang="zh-CN" sz="1800" dirty="0" smtClean="0">
                    <a:latin typeface="Calibri" panose="020F0502020204030204" pitchFamily="34" charset="0"/>
                    <a:cs typeface="Calibri" panose="020F0502020204030204" pitchFamily="34" charset="0"/>
                    <a:sym typeface="Calibri"/>
                  </a:rPr>
                  <a:t> </a:t>
                </a:r>
                <a:r>
                  <a:rPr lang="en-US" altLang="zh-CN" sz="1800" b="1" dirty="0" smtClean="0">
                    <a:latin typeface="Calibri" panose="020F0502020204030204" pitchFamily="34" charset="0"/>
                    <a:cs typeface="Calibri" panose="020F0502020204030204" pitchFamily="34" charset="0"/>
                    <a:sym typeface="Calibri"/>
                  </a:rPr>
                  <a:t>NP</a:t>
                </a:r>
                <a:r>
                  <a:rPr lang="en-US" altLang="zh-CN" sz="1800" dirty="0" smtClean="0">
                    <a:latin typeface="Calibri" panose="020F0502020204030204" pitchFamily="34" charset="0"/>
                    <a:cs typeface="Calibri" panose="020F0502020204030204" pitchFamily="34" charset="0"/>
                    <a:sym typeface="Calibri"/>
                  </a:rPr>
                  <a:t> </a:t>
                </a:r>
                <a:r>
                  <a:rPr lang="en-US" altLang="zh-CN" sz="1800" dirty="0">
                    <a:latin typeface="Calibri" panose="020F0502020204030204" pitchFamily="34" charset="0"/>
                    <a:cs typeface="Calibri" panose="020F0502020204030204" pitchFamily="34" charset="0"/>
                    <a:sym typeface="Calibri"/>
                  </a:rPr>
                  <a:t>that is </a:t>
                </a:r>
                <a:r>
                  <a:rPr lang="en-US" altLang="zh-CN" sz="1800" b="1" dirty="0">
                    <a:latin typeface="Calibri" panose="020F0502020204030204" pitchFamily="34" charset="0"/>
                    <a:cs typeface="Calibri" panose="020F0502020204030204" pitchFamily="34" charset="0"/>
                    <a:sym typeface="Calibri"/>
                  </a:rPr>
                  <a:t>(1/2 - </a:t>
                </a:r>
                <a:r>
                  <a:rPr lang="en-US" altLang="zh-CN" sz="1800" b="1" dirty="0" err="1" smtClean="0">
                    <a:latin typeface="Calibri" panose="020F0502020204030204" pitchFamily="34" charset="0"/>
                    <a:cs typeface="Calibri" panose="020F0502020204030204" pitchFamily="34" charset="0"/>
                    <a:sym typeface="Calibri"/>
                  </a:rPr>
                  <a:t>neg</a:t>
                </a:r>
                <a:r>
                  <a:rPr lang="en-US" altLang="zh-CN" sz="1800" b="1" dirty="0" smtClean="0">
                    <a:latin typeface="Calibri" panose="020F0502020204030204" pitchFamily="34" charset="0"/>
                    <a:cs typeface="Calibri" panose="020F0502020204030204" pitchFamily="34" charset="0"/>
                    <a:sym typeface="Calibri"/>
                  </a:rPr>
                  <a:t>)-</a:t>
                </a:r>
                <a:r>
                  <a:rPr lang="en-US" altLang="zh-CN" sz="1800" b="1" dirty="0" err="1">
                    <a:latin typeface="Calibri" panose="020F0502020204030204" pitchFamily="34" charset="0"/>
                    <a:cs typeface="Calibri" panose="020F0502020204030204" pitchFamily="34" charset="0"/>
                    <a:sym typeface="Calibri"/>
                  </a:rPr>
                  <a:t>HoA</a:t>
                </a:r>
                <a:r>
                  <a:rPr lang="en-US" altLang="zh-CN" sz="1800" dirty="0">
                    <a:latin typeface="Calibri" panose="020F0502020204030204" pitchFamily="34" charset="0"/>
                    <a:cs typeface="Calibri" panose="020F0502020204030204" pitchFamily="34" charset="0"/>
                    <a:sym typeface="Calibri"/>
                  </a:rPr>
                  <a:t> w.r.t. </a:t>
                </a:r>
                <a:r>
                  <a:rPr lang="en-US" altLang="zh-CN" sz="1800" b="1" dirty="0" smtClean="0">
                    <a:latin typeface="Calibri" panose="020F0502020204030204" pitchFamily="34" charset="0"/>
                    <a:cs typeface="Calibri" panose="020F0502020204030204" pitchFamily="34" charset="0"/>
                    <a:sym typeface="Calibri"/>
                  </a:rPr>
                  <a:t>D</a:t>
                </a:r>
                <a:r>
                  <a:rPr lang="en-US" altLang="zh-CN" sz="1800" dirty="0" smtClean="0">
                    <a:latin typeface="Calibri" panose="020F0502020204030204" pitchFamily="34" charset="0"/>
                    <a:cs typeface="Calibri" panose="020F0502020204030204" pitchFamily="34" charset="0"/>
                    <a:sym typeface="Calibri"/>
                  </a:rPr>
                  <a:t> </a:t>
                </a:r>
                <a:r>
                  <a:rPr lang="en-US" altLang="zh-CN" sz="1800" dirty="0">
                    <a:latin typeface="Calibri" panose="020F0502020204030204" pitchFamily="34" charset="0"/>
                    <a:cs typeface="Calibri" panose="020F0502020204030204" pitchFamily="34" charset="0"/>
                    <a:sym typeface="Calibri"/>
                  </a:rPr>
                  <a:t>with </a:t>
                </a:r>
                <a:r>
                  <a:rPr lang="en-US" altLang="zh-CN" sz="1800" b="1" dirty="0">
                    <a:latin typeface="Calibri" panose="020F0502020204030204" pitchFamily="34" charset="0"/>
                    <a:cs typeface="Calibri" panose="020F0502020204030204" pitchFamily="34" charset="0"/>
                    <a:sym typeface="Calibri"/>
                  </a:rPr>
                  <a:t>entropy h(n)</a:t>
                </a:r>
                <a:r>
                  <a:rPr lang="en-US" altLang="zh-CN" sz="1800" dirty="0">
                    <a:latin typeface="Calibri" panose="020F0502020204030204" pitchFamily="34" charset="0"/>
                    <a:cs typeface="Calibri" panose="020F0502020204030204" pitchFamily="34" charset="0"/>
                    <a:sym typeface="Calibri"/>
                  </a:rPr>
                  <a:t>, h(n) &gt;= log S(n) + </a:t>
                </a:r>
                <a:r>
                  <a:rPr lang="en-US" altLang="zh-CN" sz="1800" dirty="0" smtClean="0">
                    <a:latin typeface="Calibri" panose="020F0502020204030204" pitchFamily="34" charset="0"/>
                    <a:cs typeface="Calibri" panose="020F0502020204030204" pitchFamily="34" charset="0"/>
                    <a:sym typeface="Calibri"/>
                  </a:rPr>
                  <a:t>n/3.</a:t>
                </a:r>
              </a:p>
              <a:p>
                <a:pPr marL="463550" indent="-457200">
                  <a:buSzPts val="2000"/>
                  <a:buAutoNum type="arabicPeriod"/>
                  <a:defRPr sz="2000">
                    <a:latin typeface="+mj-lt"/>
                    <a:ea typeface="+mj-ea"/>
                    <a:cs typeface="+mj-cs"/>
                    <a:sym typeface="Calibri"/>
                  </a:defRPr>
                </a:pPr>
                <a:r>
                  <a:rPr lang="en-US" altLang="zh-CN" sz="1800" b="1" dirty="0" smtClean="0">
                    <a:latin typeface="Calibri" panose="020F0502020204030204" pitchFamily="34" charset="0"/>
                    <a:cs typeface="Calibri" panose="020F0502020204030204" pitchFamily="34" charset="0"/>
                    <a:sym typeface="Calibri"/>
                  </a:rPr>
                  <a:t>OWFs exist.</a:t>
                </a:r>
                <a:endParaRPr lang="en-US" altLang="zh-CN" sz="1800" b="1" dirty="0">
                  <a:latin typeface="Calibri" panose="020F0502020204030204" pitchFamily="34" charset="0"/>
                  <a:cs typeface="Calibri" panose="020F0502020204030204" pitchFamily="34" charset="0"/>
                  <a:sym typeface="Calibri"/>
                </a:endParaRPr>
              </a:p>
              <a:p>
                <a:pPr indent="6350">
                  <a:defRPr sz="2000">
                    <a:latin typeface="+mj-lt"/>
                    <a:ea typeface="+mj-ea"/>
                    <a:cs typeface="+mj-cs"/>
                    <a:sym typeface="Calibri"/>
                  </a:defRPr>
                </a:pPr>
                <a:endParaRPr sz="1800" baseline="30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18" name="Google Shape;267;p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746" y="998747"/>
                <a:ext cx="7751402" cy="1959468"/>
              </a:xfrm>
              <a:prstGeom prst="rect">
                <a:avLst/>
              </a:prstGeom>
              <a:blipFill>
                <a:blip r:embed="rId2"/>
                <a:stretch>
                  <a:fillRect l="-1416" t="-1869" r="-1810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9" name="Google Shape;268;p47"/>
          <p:cNvSpPr/>
          <p:nvPr/>
        </p:nvSpPr>
        <p:spPr>
          <a:xfrm>
            <a:off x="270586" y="935249"/>
            <a:ext cx="7978891" cy="1897403"/>
          </a:xfrm>
          <a:prstGeom prst="rect">
            <a:avLst/>
          </a:prstGeom>
          <a:ln w="25400">
            <a:solidFill>
              <a:srgbClr val="BA7C2E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20" name="Google Shape;267;p47"/>
          <p:cNvSpPr txBox="1"/>
          <p:nvPr/>
        </p:nvSpPr>
        <p:spPr>
          <a:xfrm>
            <a:off x="270586" y="3215300"/>
            <a:ext cx="8139067" cy="14772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699" tIns="45699" rIns="45699" bIns="45699">
            <a:spAutoFit/>
          </a:bodyPr>
          <a:lstStyle/>
          <a:p>
            <a:pPr indent="6350">
              <a:defRPr sz="1800" b="1">
                <a:solidFill>
                  <a:srgbClr val="3145EA"/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Corollaries for Concrete Languages</a:t>
            </a:r>
            <a:r>
              <a:rPr dirty="0" smtClean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63550" indent="-457200">
              <a:buClr>
                <a:srgbClr val="000000"/>
              </a:buClr>
              <a:buSzPts val="1800"/>
              <a:buAutoNum type="arabicPeriod"/>
              <a:defRPr sz="1800">
                <a:latin typeface="+mj-lt"/>
                <a:ea typeface="+mj-ea"/>
                <a:cs typeface="+mj-cs"/>
                <a:sym typeface="Calibri"/>
              </a:defRPr>
            </a:pP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In the paper, we show that k-SAT, t-Clique, and the language of small K-complexity strings are sparse; therefore, they fit into our theorem.</a:t>
            </a:r>
          </a:p>
          <a:p>
            <a:pPr marL="463550" indent="-457200">
              <a:buClr>
                <a:srgbClr val="000000"/>
              </a:buClr>
              <a:buSzPts val="1800"/>
              <a:buAutoNum type="arabicPeriod"/>
              <a:defRPr sz="1800">
                <a:latin typeface="+mj-lt"/>
                <a:ea typeface="+mj-ea"/>
                <a:cs typeface="+mj-cs"/>
                <a:sym typeface="Calibri"/>
              </a:defRPr>
            </a:pP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[IRS’21] has proved the implications, but relies on the notion of K-complexity</a:t>
            </a:r>
          </a:p>
          <a:p>
            <a:pPr marL="463550" indent="-457200">
              <a:buClr>
                <a:srgbClr val="000000"/>
              </a:buClr>
              <a:buSzPts val="1800"/>
              <a:buAutoNum type="arabicPeriod"/>
              <a:defRPr sz="1800">
                <a:latin typeface="+mj-lt"/>
                <a:ea typeface="+mj-ea"/>
                <a:cs typeface="+mj-cs"/>
                <a:sym typeface="Calibri"/>
              </a:defRPr>
            </a:pPr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K-complexity was perhaps a mirage, and sparsity is the central feature!</a:t>
            </a:r>
            <a:endParaRPr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4290987"/>
      </p:ext>
    </p:extLst>
  </p:cSld>
  <p:clrMapOvr>
    <a:masterClrMapping/>
  </p:clrMapOvr>
  <p:transition spd="med"/>
  <p:timing>
    <p:tnLst>
      <p:par>
        <p:cTn id="1" dur="indefinite" restart="never" fill="hold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266;p47"/>
          <p:cNvSpPr txBox="1"/>
          <p:nvPr/>
        </p:nvSpPr>
        <p:spPr>
          <a:xfrm>
            <a:off x="388746" y="231863"/>
            <a:ext cx="8139067" cy="630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699" tIns="45699" rIns="45699" bIns="45699">
            <a:spAutoFit/>
          </a:bodyPr>
          <a:lstStyle/>
          <a:p>
            <a:pPr>
              <a:defRPr sz="3500" b="1">
                <a:latin typeface="+mj-lt"/>
                <a:ea typeface="+mj-ea"/>
                <a:cs typeface="+mj-cs"/>
                <a:sym typeface="Calibri"/>
              </a:defRPr>
            </a:pP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Proof Outline</a:t>
            </a:r>
            <a:endParaRPr baseline="30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8" name="Google Shape;267;p47"/>
              <p:cNvSpPr txBox="1"/>
              <p:nvPr/>
            </p:nvSpPr>
            <p:spPr>
              <a:xfrm>
                <a:off x="388746" y="998747"/>
                <a:ext cx="7751402" cy="1959468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wrap="square" lIns="45699" tIns="45699" rIns="45699" bIns="45699">
                <a:spAutoFit/>
              </a:bodyPr>
              <a:lstStyle/>
              <a:p>
                <a:pPr indent="6350">
                  <a:defRPr sz="2000" b="1">
                    <a:latin typeface="+mj-lt"/>
                    <a:ea typeface="+mj-ea"/>
                    <a:cs typeface="+mj-cs"/>
                    <a:sym typeface="Calibri"/>
                  </a:defRPr>
                </a:pPr>
                <a:r>
                  <a:rPr lang="en-US" sz="1800" b="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The </a:t>
                </a:r>
                <a:r>
                  <a:rPr lang="en-US" sz="1800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following are </a:t>
                </a:r>
                <a:r>
                  <a:rPr lang="en-US" sz="1800" b="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equivalent:</a:t>
                </a:r>
                <a:endParaRPr lang="en-US" sz="1800" b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463550" indent="-457200">
                  <a:buClr>
                    <a:srgbClr val="000000"/>
                  </a:buClr>
                  <a:buSzPts val="2000"/>
                  <a:buAutoNum type="arabicPeriod"/>
                  <a:defRPr sz="2000">
                    <a:latin typeface="+mj-lt"/>
                    <a:ea typeface="+mj-ea"/>
                    <a:cs typeface="+mj-cs"/>
                    <a:sym typeface="Calibri"/>
                  </a:defRPr>
                </a:pPr>
                <a:r>
                  <a:rPr lang="en-US" sz="1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The existence of </a:t>
                </a:r>
                <a:r>
                  <a:rPr lang="en-US" sz="1800" b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S-sparse L</a:t>
                </a:r>
                <a:r>
                  <a:rPr lang="en-US" sz="1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that is </a:t>
                </a:r>
                <a:r>
                  <a:rPr lang="en-US" sz="1800" b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(1/2 - 1/(4n))-</a:t>
                </a:r>
                <a:r>
                  <a:rPr lang="en-US" sz="1800" b="1" dirty="0" err="1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HoA</a:t>
                </a:r>
                <a:r>
                  <a:rPr lang="en-US" sz="1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w.r.t. </a:t>
                </a:r>
                <a:r>
                  <a:rPr lang="en-US" sz="1800" b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D</a:t>
                </a:r>
                <a:r>
                  <a:rPr lang="en-US" sz="1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with </a:t>
                </a:r>
                <a:r>
                  <a:rPr lang="en-US" sz="1800" b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entropy h(n)</a:t>
                </a:r>
                <a:r>
                  <a:rPr lang="en-US" sz="1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, h(n) &gt;= log S(n) + 4 log n.</a:t>
                </a:r>
                <a:endParaRPr lang="en-US" sz="1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463550" indent="-457200">
                  <a:buSzPts val="2000"/>
                  <a:buAutoNum type="arabicPeriod"/>
                  <a:defRPr sz="2000">
                    <a:latin typeface="+mj-lt"/>
                    <a:ea typeface="+mj-ea"/>
                    <a:cs typeface="+mj-cs"/>
                    <a:sym typeface="Calibri"/>
                  </a:defRPr>
                </a:pPr>
                <a:r>
                  <a:rPr lang="en-US" altLang="zh-CN" sz="1800" dirty="0">
                    <a:latin typeface="Calibri" panose="020F0502020204030204" pitchFamily="34" charset="0"/>
                    <a:cs typeface="Calibri" panose="020F0502020204030204" pitchFamily="34" charset="0"/>
                    <a:sym typeface="Calibri"/>
                  </a:rPr>
                  <a:t>The existence of </a:t>
                </a:r>
                <a:r>
                  <a:rPr lang="en-US" altLang="zh-CN" sz="1800" b="1" dirty="0">
                    <a:latin typeface="Calibri" panose="020F0502020204030204" pitchFamily="34" charset="0"/>
                    <a:cs typeface="Calibri" panose="020F0502020204030204" pitchFamily="34" charset="0"/>
                    <a:sym typeface="Calibri"/>
                  </a:rPr>
                  <a:t>S-sparse </a:t>
                </a:r>
                <a:r>
                  <a:rPr lang="en-US" altLang="zh-CN" sz="1800" b="1" dirty="0" smtClean="0">
                    <a:latin typeface="Calibri" panose="020F0502020204030204" pitchFamily="34" charset="0"/>
                    <a:cs typeface="Calibri" panose="020F0502020204030204" pitchFamily="34" charset="0"/>
                    <a:sym typeface="Calibri"/>
                  </a:rPr>
                  <a:t>L </a:t>
                </a:r>
                <a14:m>
                  <m:oMath xmlns:m="http://schemas.openxmlformats.org/officeDocument/2006/math">
                    <m:r>
                      <a:rPr lang="en-US" altLang="zh-CN" sz="1800" b="1" i="1" smtClean="0">
                        <a:latin typeface="Cambria Math" panose="02040503050406030204" pitchFamily="18" charset="0"/>
                        <a:cs typeface="Calibri" panose="020F0502020204030204" pitchFamily="34" charset="0"/>
                        <a:sym typeface="Calibri"/>
                      </a:rPr>
                      <m:t>∈</m:t>
                    </m:r>
                  </m:oMath>
                </a14:m>
                <a:r>
                  <a:rPr lang="en-US" altLang="zh-CN" sz="1800" dirty="0" smtClean="0">
                    <a:latin typeface="Calibri" panose="020F0502020204030204" pitchFamily="34" charset="0"/>
                    <a:cs typeface="Calibri" panose="020F0502020204030204" pitchFamily="34" charset="0"/>
                    <a:sym typeface="Calibri"/>
                  </a:rPr>
                  <a:t> </a:t>
                </a:r>
                <a:r>
                  <a:rPr lang="en-US" altLang="zh-CN" sz="1800" b="1" dirty="0" smtClean="0">
                    <a:latin typeface="Calibri" panose="020F0502020204030204" pitchFamily="34" charset="0"/>
                    <a:cs typeface="Calibri" panose="020F0502020204030204" pitchFamily="34" charset="0"/>
                    <a:sym typeface="Calibri"/>
                  </a:rPr>
                  <a:t>NP</a:t>
                </a:r>
                <a:r>
                  <a:rPr lang="en-US" altLang="zh-CN" sz="1800" dirty="0" smtClean="0">
                    <a:latin typeface="Calibri" panose="020F0502020204030204" pitchFamily="34" charset="0"/>
                    <a:cs typeface="Calibri" panose="020F0502020204030204" pitchFamily="34" charset="0"/>
                    <a:sym typeface="Calibri"/>
                  </a:rPr>
                  <a:t> </a:t>
                </a:r>
                <a:r>
                  <a:rPr lang="en-US" altLang="zh-CN" sz="1800" dirty="0">
                    <a:latin typeface="Calibri" panose="020F0502020204030204" pitchFamily="34" charset="0"/>
                    <a:cs typeface="Calibri" panose="020F0502020204030204" pitchFamily="34" charset="0"/>
                    <a:sym typeface="Calibri"/>
                  </a:rPr>
                  <a:t>that is </a:t>
                </a:r>
                <a:r>
                  <a:rPr lang="en-US" altLang="zh-CN" sz="1800" b="1" dirty="0">
                    <a:latin typeface="Calibri" panose="020F0502020204030204" pitchFamily="34" charset="0"/>
                    <a:cs typeface="Calibri" panose="020F0502020204030204" pitchFamily="34" charset="0"/>
                    <a:sym typeface="Calibri"/>
                  </a:rPr>
                  <a:t>(1/2 - </a:t>
                </a:r>
                <a:r>
                  <a:rPr lang="en-US" altLang="zh-CN" sz="1800" b="1" dirty="0" err="1" smtClean="0">
                    <a:latin typeface="Calibri" panose="020F0502020204030204" pitchFamily="34" charset="0"/>
                    <a:cs typeface="Calibri" panose="020F0502020204030204" pitchFamily="34" charset="0"/>
                    <a:sym typeface="Calibri"/>
                  </a:rPr>
                  <a:t>neg</a:t>
                </a:r>
                <a:r>
                  <a:rPr lang="en-US" altLang="zh-CN" sz="1800" b="1" dirty="0" smtClean="0">
                    <a:latin typeface="Calibri" panose="020F0502020204030204" pitchFamily="34" charset="0"/>
                    <a:cs typeface="Calibri" panose="020F0502020204030204" pitchFamily="34" charset="0"/>
                    <a:sym typeface="Calibri"/>
                  </a:rPr>
                  <a:t>)-</a:t>
                </a:r>
                <a:r>
                  <a:rPr lang="en-US" altLang="zh-CN" sz="1800" b="1" dirty="0" err="1">
                    <a:latin typeface="Calibri" panose="020F0502020204030204" pitchFamily="34" charset="0"/>
                    <a:cs typeface="Calibri" panose="020F0502020204030204" pitchFamily="34" charset="0"/>
                    <a:sym typeface="Calibri"/>
                  </a:rPr>
                  <a:t>HoA</a:t>
                </a:r>
                <a:r>
                  <a:rPr lang="en-US" altLang="zh-CN" sz="1800" dirty="0">
                    <a:latin typeface="Calibri" panose="020F0502020204030204" pitchFamily="34" charset="0"/>
                    <a:cs typeface="Calibri" panose="020F0502020204030204" pitchFamily="34" charset="0"/>
                    <a:sym typeface="Calibri"/>
                  </a:rPr>
                  <a:t> w.r.t. </a:t>
                </a:r>
                <a:r>
                  <a:rPr lang="en-US" altLang="zh-CN" sz="1800" b="1" dirty="0" smtClean="0">
                    <a:latin typeface="Calibri" panose="020F0502020204030204" pitchFamily="34" charset="0"/>
                    <a:cs typeface="Calibri" panose="020F0502020204030204" pitchFamily="34" charset="0"/>
                    <a:sym typeface="Calibri"/>
                  </a:rPr>
                  <a:t>D</a:t>
                </a:r>
                <a:r>
                  <a:rPr lang="en-US" altLang="zh-CN" sz="1800" dirty="0" smtClean="0">
                    <a:latin typeface="Calibri" panose="020F0502020204030204" pitchFamily="34" charset="0"/>
                    <a:cs typeface="Calibri" panose="020F0502020204030204" pitchFamily="34" charset="0"/>
                    <a:sym typeface="Calibri"/>
                  </a:rPr>
                  <a:t> </a:t>
                </a:r>
                <a:r>
                  <a:rPr lang="en-US" altLang="zh-CN" sz="1800" dirty="0">
                    <a:latin typeface="Calibri" panose="020F0502020204030204" pitchFamily="34" charset="0"/>
                    <a:cs typeface="Calibri" panose="020F0502020204030204" pitchFamily="34" charset="0"/>
                    <a:sym typeface="Calibri"/>
                  </a:rPr>
                  <a:t>with </a:t>
                </a:r>
                <a:r>
                  <a:rPr lang="en-US" altLang="zh-CN" sz="1800" b="1" dirty="0">
                    <a:latin typeface="Calibri" panose="020F0502020204030204" pitchFamily="34" charset="0"/>
                    <a:cs typeface="Calibri" panose="020F0502020204030204" pitchFamily="34" charset="0"/>
                    <a:sym typeface="Calibri"/>
                  </a:rPr>
                  <a:t>entropy h(n)</a:t>
                </a:r>
                <a:r>
                  <a:rPr lang="en-US" altLang="zh-CN" sz="1800" dirty="0">
                    <a:latin typeface="Calibri" panose="020F0502020204030204" pitchFamily="34" charset="0"/>
                    <a:cs typeface="Calibri" panose="020F0502020204030204" pitchFamily="34" charset="0"/>
                    <a:sym typeface="Calibri"/>
                  </a:rPr>
                  <a:t>, h(n) &gt;= log S(n) + </a:t>
                </a:r>
                <a:r>
                  <a:rPr lang="en-US" altLang="zh-CN" sz="1800" dirty="0" smtClean="0">
                    <a:latin typeface="Calibri" panose="020F0502020204030204" pitchFamily="34" charset="0"/>
                    <a:cs typeface="Calibri" panose="020F0502020204030204" pitchFamily="34" charset="0"/>
                    <a:sym typeface="Calibri"/>
                  </a:rPr>
                  <a:t>n/3.</a:t>
                </a:r>
              </a:p>
              <a:p>
                <a:pPr marL="463550" indent="-457200">
                  <a:buSzPts val="2000"/>
                  <a:buAutoNum type="arabicPeriod"/>
                  <a:defRPr sz="2000">
                    <a:latin typeface="+mj-lt"/>
                    <a:ea typeface="+mj-ea"/>
                    <a:cs typeface="+mj-cs"/>
                    <a:sym typeface="Calibri"/>
                  </a:defRPr>
                </a:pPr>
                <a:r>
                  <a:rPr lang="en-US" altLang="zh-CN" sz="1800" b="1" dirty="0" smtClean="0">
                    <a:latin typeface="Calibri" panose="020F0502020204030204" pitchFamily="34" charset="0"/>
                    <a:cs typeface="Calibri" panose="020F0502020204030204" pitchFamily="34" charset="0"/>
                    <a:sym typeface="Calibri"/>
                  </a:rPr>
                  <a:t>OWFs exist.</a:t>
                </a:r>
                <a:endParaRPr lang="en-US" altLang="zh-CN" sz="1800" b="1" dirty="0">
                  <a:latin typeface="Calibri" panose="020F0502020204030204" pitchFamily="34" charset="0"/>
                  <a:cs typeface="Calibri" panose="020F0502020204030204" pitchFamily="34" charset="0"/>
                  <a:sym typeface="Calibri"/>
                </a:endParaRPr>
              </a:p>
              <a:p>
                <a:pPr indent="6350">
                  <a:defRPr sz="2000">
                    <a:latin typeface="+mj-lt"/>
                    <a:ea typeface="+mj-ea"/>
                    <a:cs typeface="+mj-cs"/>
                    <a:sym typeface="Calibri"/>
                  </a:defRPr>
                </a:pPr>
                <a:endParaRPr sz="1800" baseline="30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18" name="Google Shape;267;p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746" y="998747"/>
                <a:ext cx="7751402" cy="1959468"/>
              </a:xfrm>
              <a:prstGeom prst="rect">
                <a:avLst/>
              </a:prstGeom>
              <a:blipFill>
                <a:blip r:embed="rId2"/>
                <a:stretch>
                  <a:fillRect l="-1416" t="-1869" r="-1810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9" name="Google Shape;268;p47"/>
          <p:cNvSpPr/>
          <p:nvPr/>
        </p:nvSpPr>
        <p:spPr>
          <a:xfrm>
            <a:off x="270586" y="935249"/>
            <a:ext cx="7978891" cy="1897403"/>
          </a:xfrm>
          <a:prstGeom prst="rect">
            <a:avLst/>
          </a:prstGeom>
          <a:ln w="25400">
            <a:solidFill>
              <a:srgbClr val="BA7C2E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" name="文本框 1"/>
          <p:cNvSpPr txBox="1"/>
          <p:nvPr/>
        </p:nvSpPr>
        <p:spPr>
          <a:xfrm>
            <a:off x="388746" y="3260034"/>
            <a:ext cx="785022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(3) =&gt; (2)</a:t>
            </a:r>
            <a:r>
              <a:rPr lang="en-US" altLang="zh-CN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:  OWF =&gt; PRG [HILL’99] and consider the PRG language with the “PRG + </a:t>
            </a:r>
          </a:p>
          <a:p>
            <a:r>
              <a:rPr lang="en-US" altLang="zh-CN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	  Uniform” distribution</a:t>
            </a:r>
          </a:p>
          <a:p>
            <a:r>
              <a:rPr lang="en-US" altLang="zh-CN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(2) =&gt; (1)</a:t>
            </a:r>
            <a:r>
              <a:rPr lang="en-US" altLang="zh-CN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: Trivial</a:t>
            </a:r>
          </a:p>
          <a:p>
            <a:endParaRPr lang="en-US" altLang="zh-CN" sz="1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altLang="zh-CN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Our Focus</a:t>
            </a:r>
            <a:r>
              <a:rPr lang="en-US" altLang="zh-CN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: (1) =&gt; (3)</a:t>
            </a:r>
          </a:p>
        </p:txBody>
      </p:sp>
    </p:spTree>
    <p:extLst>
      <p:ext uri="{BB962C8B-B14F-4D97-AF65-F5344CB8AC3E}">
        <p14:creationId xmlns:p14="http://schemas.microsoft.com/office/powerpoint/2010/main" val="725033932"/>
      </p:ext>
    </p:extLst>
  </p:cSld>
  <p:clrMapOvr>
    <a:masterClrMapping/>
  </p:clrMapOvr>
  <p:transition spd="med"/>
  <p:timing>
    <p:tnLst>
      <p:par>
        <p:cTn id="1" dur="indefinite" restart="never" fill="hold" nodeType="tmRoot"/>
      </p:par>
    </p:tnLst>
  </p:timing>
</p:sld>
</file>

<file path=ppt/theme/theme1.xml><?xml version="1.0" encoding="utf-8"?>
<a:theme xmlns:a="http://schemas.openxmlformats.org/drawingml/2006/main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3262</TotalTime>
  <Words>945</Words>
  <Application>Microsoft Office PowerPoint</Application>
  <PresentationFormat>全屏显示(16:9)</PresentationFormat>
  <Paragraphs>96</Paragraphs>
  <Slides>11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8" baseType="lpstr">
      <vt:lpstr>Calibri</vt:lpstr>
      <vt:lpstr>Wingdings</vt:lpstr>
      <vt:lpstr>Helvetica Neue</vt:lpstr>
      <vt:lpstr>Cambria Math</vt:lpstr>
      <vt:lpstr>Arial</vt:lpstr>
      <vt:lpstr>宋体</vt:lpstr>
      <vt:lpstr>simple-light-2</vt:lpstr>
      <vt:lpstr>On One-way Functions  and Sparse Languages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 One-way Functions and  Sparse Languages</dc:title>
  <dc:creator>刘研绎</dc:creator>
  <cp:lastModifiedBy>刘 研绎</cp:lastModifiedBy>
  <cp:revision>200</cp:revision>
  <dcterms:modified xsi:type="dcterms:W3CDTF">2023-11-27T06:30:28Z</dcterms:modified>
</cp:coreProperties>
</file>