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63" r:id="rId4"/>
    <p:sldId id="264" r:id="rId5"/>
    <p:sldId id="261" r:id="rId6"/>
    <p:sldId id="267" r:id="rId7"/>
    <p:sldId id="268" r:id="rId8"/>
    <p:sldId id="270" r:id="rId9"/>
    <p:sldId id="271" r:id="rId10"/>
    <p:sldId id="272" r:id="rId11"/>
    <p:sldId id="273" r:id="rId12"/>
    <p:sldId id="274" r:id="rId13"/>
    <p:sldId id="266" r:id="rId14"/>
    <p:sldId id="275" r:id="rId15"/>
    <p:sldId id="276" r:id="rId16"/>
    <p:sldId id="277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mbria Math" panose="02040503050406030204" pitchFamily="18" charset="0"/>
      <p:regular r:id="rId25"/>
    </p:embeddedFont>
  </p:embeddedFontLst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rik Bröcher" initials="H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00"/>
    <p:restoredTop sz="72174"/>
  </p:normalViewPr>
  <p:slideViewPr>
    <p:cSldViewPr snapToGrid="0">
      <p:cViewPr>
        <p:scale>
          <a:sx n="95" d="100"/>
          <a:sy n="95" d="100"/>
        </p:scale>
        <p:origin x="82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17T14:08:50.122" idx="1">
    <p:pos x="8779" y="5598"/>
    <p:text>ToDo: Add logos of universities and CRC901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DC144-85A9-244F-A3FF-8C40C480CFC0}" type="datetimeFigureOut">
              <a:rPr lang="en-DE" smtClean="0"/>
              <a:t>23.11.23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8EAA7-4936-9D43-9C96-E7BEB7928E2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9806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Disclaimer: Following will simplify in order to bring across the model and intuition in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8EAA7-4936-9D43-9C96-E7BEB7928E29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42915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Results generalise, to (rationally) colluding parties and apply to MPC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Overview of different results, in different settings. What this means can be read in paper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Future: Close the remaining field in the 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Future: Drop weak domination, as too hard? (Was done before, for some reasons)?</a:t>
            </a:r>
            <a:br>
              <a:rPr lang="en-GB" dirty="0">
                <a:effectLst/>
                <a:latin typeface="Calibri" panose="020F0502020204030204" pitchFamily="34" charset="0"/>
              </a:rPr>
            </a:br>
            <a:r>
              <a:rPr lang="en-GB" dirty="0">
                <a:effectLst/>
                <a:latin typeface="Calibri" panose="020F0502020204030204" pitchFamily="34" charset="0"/>
              </a:rPr>
              <a:t>We think, weak domination is a reasonable property when analysing (rational) crypto protocols (self-destruct example)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We think, there might be better notions, reflecting weak domination better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Finally, I wasn’t able to introduce the history of </a:t>
            </a:r>
            <a:r>
              <a:rPr lang="en-GB" dirty="0" err="1">
                <a:effectLst/>
                <a:latin typeface="Calibri" panose="020F0502020204030204" pitchFamily="34" charset="0"/>
              </a:rPr>
              <a:t>IDoWDS</a:t>
            </a:r>
            <a:r>
              <a:rPr lang="en-GB" dirty="0">
                <a:effectLst/>
                <a:latin typeface="Calibri" panose="020F0502020204030204" pitchFamily="34" charset="0"/>
              </a:rPr>
              <a:t> and the good results of the others within it. In the paper we dedicated a section to this and tried our best to represent the story behind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Thanks for your attention (while reading these notes :P If you really read these, then sorry for typos and no guarantee for correctness: Result of too much time and less sleep during a flight)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8EAA7-4936-9D43-9C96-E7BEB7928E29}" type="slidenum">
              <a:rPr lang="en-DE" smtClean="0"/>
              <a:t>10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78448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There are a lot more references to beautiful works in the paper, whichhowever were not directly relevant for the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8EAA7-4936-9D43-9C96-E7BEB7928E29}" type="slidenum">
              <a:rPr lang="en-DE" smtClean="0"/>
              <a:t>11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98829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Simple protocol and similar ones fail, because a party will not share helping information in any protocol’s last round (as this reduces exclusivity and, thus, money)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Beautiful protocol follows the pattern which came up and was refined by HT04, GK06,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8EAA7-4936-9D43-9C96-E7BEB7928E29}" type="slidenum">
              <a:rPr lang="en-DE" smtClean="0"/>
              <a:t>13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91453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8EAA7-4936-9D43-9C96-E7BEB7928E29}" type="slidenum">
              <a:rPr lang="en-DE" smtClean="0"/>
              <a:t>14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47897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Calibri" panose="020F0502020204030204" pitchFamily="34" charset="0"/>
              </a:rPr>
              <a:t>Notes TCC Slide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Note: Secret reconstruction is an important part of (many/all) general MPC protocols, where eventually the result is held in a secret-sharing form.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The toy example connects the correct/wrong reconstruction of secrets explicitly with winning/losing money, as often occurs in reality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Incur a “wrong try” fee, effectively preventing “brute force” given sufficiently random choice of secret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Give them communication network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Simultaneous: round-based communication, no rushing/waiting per 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Sounds fair but ..,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8EAA7-4936-9D43-9C96-E7BEB7928E29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6207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It’s irrational to follow this </a:t>
            </a:r>
            <a:r>
              <a:rPr lang="en-GB" dirty="0" err="1">
                <a:effectLst/>
                <a:latin typeface="Calibri" panose="020F0502020204030204" pitchFamily="34" charset="0"/>
              </a:rPr>
              <a:t>protocol.since</a:t>
            </a:r>
            <a:r>
              <a:rPr lang="en-GB" dirty="0">
                <a:effectLst/>
                <a:latin typeface="Calibri" panose="020F0502020204030204" pitchFamily="34" charset="0"/>
              </a:rPr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May send nothing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8EAA7-4936-9D43-9C96-E7BEB7928E29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53115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May send wrong share which, depending on the sharing scheme may lead to outputting the wrong secret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In the MPC world, this protocol is usually considered ok, as these are deviations which are (often) “ok”, since they are rarely preventable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But… Irrational to follow, and in the following formalise what this means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8EAA7-4936-9D43-9C96-E7BEB7928E29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11194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generalise and formalise the previous setting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Introduce the game-theoretic terms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Secret are chosen according to a publicly known distribution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Shares are sampled: Reminder on threshold privacy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Add signatures, may use other *implicit* authentication methods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Simplify notation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Many settings imply natural utilities (not all)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NE: most basic property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Noticeably: Address computation (signature) setting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Previous protocol was no NE, since we were able to improve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8EAA7-4936-9D43-9C96-E7BEB7928E29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57487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Previous Protocols are NE, given two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Especially (</a:t>
            </a:r>
            <a:r>
              <a:rPr lang="en-GB" dirty="0" err="1">
                <a:effectLst/>
                <a:latin typeface="Calibri" panose="020F0502020204030204" pitchFamily="34" charset="0"/>
              </a:rPr>
              <a:t>n,n</a:t>
            </a:r>
            <a:r>
              <a:rPr lang="en-GB" dirty="0">
                <a:effectLst/>
                <a:latin typeface="Calibri" panose="020F0502020204030204" pitchFamily="34" charset="0"/>
              </a:rPr>
              <a:t>)-private schemes (achievement) this is rational (improvement compared to simple MPC protocol)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But, as we show in the paper, this wasn’t and, in fact, couldn’t be achieved in a realistic model for the given reconstruction setting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8EAA7-4936-9D43-9C96-E7BEB7928E29}" type="slidenum">
              <a:rPr lang="en-DE" smtClean="0"/>
              <a:t>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71858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Compare (previous) real protocol with following simple adaptation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Clearly/Noticeably better (given the wrong syntax is discarded)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This is possible, since we can see the instructions of the “real” previous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8EAA7-4936-9D43-9C96-E7BEB7928E29}" type="slidenum">
              <a:rPr lang="en-DE" smtClean="0"/>
              <a:t>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53678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Not worse, given that we can verify initial shares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So, both weak domination conditions fulfilled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8EAA7-4936-9D43-9C96-E7BEB7928E29}" type="slidenum">
              <a:rPr lang="en-DE" smtClean="0"/>
              <a:t>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65906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This “attack” essentially applies to arbitrary protocols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Consider a black box protocol, which is as follows, then we may add this check (even if Code 1 or Code 2 would be empty)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But, what if the same check is already included, well… At another check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Some check is not executed. If we would see the code, this would likely be easy to see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For our black box result, we use non-uniformity however (this can also be overcome in a “grey box” approach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Simplified, e.g. nontrivial distribution of secrets, correctness preferring,…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8EAA7-4936-9D43-9C96-E7BEB7928E29}" type="slidenum">
              <a:rPr lang="en-DE" smtClean="0"/>
              <a:t>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1255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3B9FA-66E5-9F17-8DB9-E79DE5965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F20502-A2D1-EE0E-5544-283E4C700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D4141-C3A3-D26D-C9A7-243142EEC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Blömer, Bobolz, Bröcher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6A5DB-B107-17C7-053E-84102EE8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On the impossibility of surviving IDoWDS in rational MPC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416D8-A7F7-0237-9E5E-18127043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548F-3848-F94D-9B67-3CAC1492264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1806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F8836-8A24-533C-8ABA-BF8FCB3E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F8F44-A5CC-FC6C-9B13-39BC1958F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8EDD9-E875-26A2-6B1D-5685AD8A0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Blömer, Bobolz, Bröcher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B8F8E-91ED-CF89-E00E-F665B7C2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On the impossibility of surviving IDoWDS in rational MPC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79834-0A28-9DF9-4443-6EF545F4C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548F-3848-F94D-9B67-3CAC1492264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6031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8385B-5BE2-7FA4-E8B1-A2A5A188F4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17534-3A31-7052-22C1-341A614FA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EE146-C5C4-E83A-829B-7F72B0A50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Blömer, Bobolz, Bröcher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21017-E329-42B2-F49E-32245496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On the impossibility of surviving IDoWDS in rational MPC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24F2C-B41D-E608-40BB-A7A0F6AE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548F-3848-F94D-9B67-3CAC1492264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76617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5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000" spc="-100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4D9CB-424A-333F-1846-5A1D48AEA1F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dirty="0"/>
              <a:t>Blömer, </a:t>
            </a:r>
            <a:r>
              <a:rPr lang="de-DE" dirty="0" err="1"/>
              <a:t>Bobolz</a:t>
            </a:r>
            <a:r>
              <a:rPr lang="de-DE" dirty="0"/>
              <a:t>, </a:t>
            </a:r>
            <a:r>
              <a:rPr lang="de-DE" dirty="0" err="1"/>
              <a:t>Bröcher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B7DF1-5CBE-EC7B-211B-B0DAE45D397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Footer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CA814-92AB-94E4-532C-22BBDAD23FE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961548F-3848-F94D-9B67-3CAC1492264B}" type="slidenum">
              <a:rPr lang="en-DE" smtClean="0"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108714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DF5B-364F-9E3B-DDCF-CC88424E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1094A-0009-3CFA-43AE-72E39F551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4F1D2-77B4-1DC2-0A87-0030EEE3F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Blömer, Bobolz, Bröcher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FF8B2-FBDC-D593-56D6-F4CFA396F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On the impossibility of surviving IDoWDS in rational MPC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D7441-BFEF-D737-8AE2-0158B7D6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548F-3848-F94D-9B67-3CAC1492264B}" type="slidenum">
              <a:rPr lang="en-DE" smtClean="0"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98693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9DFA-3B2A-013F-E9BE-245E08DC7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23D76-0305-6735-74CC-735082364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938F5-49F3-EA89-9D8C-8C4BBBD74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Blömer, Bobolz, Bröcher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725E1-4000-4DCA-9A00-B0E63995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On the impossibility of surviving IDoWDS in rational MPC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DA537-A897-3A9A-BA13-8F539C9F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548F-3848-F94D-9B67-3CAC1492264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5450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A08B8-B1FE-1099-C720-C578425DA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F2381-DB83-6C30-9267-F105008DE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92D221-B6E4-666E-6980-140E8243E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9EEE5-7D2D-A5C6-CE98-EEFFC562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Blömer, Bobolz, Bröcher</a:t>
            </a:r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45475-63A1-87B0-D880-07B834672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On the impossibility of surviving IDoWDS in rational MPC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B54F8-5518-1790-403B-2EB54FCE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548F-3848-F94D-9B67-3CAC1492264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1143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48E29-5216-66E0-038C-CB41F8A4E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72D1B-DA8F-843D-82A2-517924B47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4632C-CBC9-E13A-9421-D578FAC6F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EB3BE-0421-D0E6-65B8-D677AEAD1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A854C-C1B1-7EDA-BCB9-28743D7D1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EF2A61-21CA-D21D-383F-0507E1BC7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Blömer, Bobolz, Bröcher</a:t>
            </a:r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92F350-06AE-65D7-54B9-C49067E67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On the impossibility of surviving IDoWDS in rational MPC</a:t>
            </a:r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F88CAF-400B-5B92-2094-CAE142CF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548F-3848-F94D-9B67-3CAC1492264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8288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4AA5-A68E-2B05-8CAD-E1BFA96A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1D0EB8-3D5C-C530-202D-78147F21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Blömer, Bobolz, Bröcher</a:t>
            </a:r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28DAC-D53A-C2A2-4DA3-3147DC4C5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On the impossibility of surviving IDoWDS in rational MPC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6930D-A73E-829E-761C-D57BDA87F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548F-3848-F94D-9B67-3CAC1492264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6386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A86757-C1E5-6B6D-F3A5-DBC85BE9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Blömer, Bobolz, Bröcher</a:t>
            </a:r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D0BC16-31BE-76B2-50E3-7A3F55893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On the impossibility of surviving IDoWDS in rational MPC</a:t>
            </a:r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E0E5D-B38C-AD23-0A4C-45B8C8C3C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548F-3848-F94D-9B67-3CAC1492264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5855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3EA2-90CB-DFF8-ACB5-3DD1EA1A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C62E8-E7B4-4363-8F0B-6F40B4F9C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39D3F-87FA-DF9B-F7C1-5184B6B8D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87BCB-4FB5-8AC2-9E67-555C12B1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Blömer, Bobolz, Bröcher</a:t>
            </a:r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954A6-7D45-67B9-7D85-0310855DF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On the impossibility of surviving IDoWDS in rational MPC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9154D-6AC5-9909-F4BE-A55964CEF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548F-3848-F94D-9B67-3CAC1492264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7382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C66F-2078-9130-D9E9-4AA3C009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ED459E-023D-224E-8B37-6606BA664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506C8-7CF0-B630-051D-36AA48E4A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92498-0AD9-DBDB-09EA-852ACBF41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Blömer, Bobolz, Bröcher</a:t>
            </a:r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E0D8A-E0AE-BD2E-FAA8-6E4640511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On the impossibility of surviving IDoWDS in rational MPC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9F4AD-24D2-6DAF-84B0-ACBB8698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548F-3848-F94D-9B67-3CAC1492264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3845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6324F2-D8C1-8982-3431-A98A10A1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DBF4B-137C-300D-F402-1B576EDFB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5D8E5-D0F2-7A2B-0B01-7A49FCE08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Blömer, Bobolz, Bröcher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7902E-5FDD-A602-7999-0EB082387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1548F-3848-F94D-9B67-3CAC1492264B}" type="slidenum">
              <a:rPr lang="en-DE" smtClean="0"/>
              <a:t>‹#›</a:t>
            </a:fld>
            <a:r>
              <a:rPr lang="en-DE" dirty="0"/>
              <a:t> of 10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3F1081C-A160-7F7F-18DE-EBB9936E6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DE" dirty="0"/>
              <a:t>On the impossibility of surviving IDoWDS in rational MPC</a:t>
            </a:r>
          </a:p>
        </p:txBody>
      </p:sp>
    </p:spTree>
    <p:extLst>
      <p:ext uri="{BB962C8B-B14F-4D97-AF65-F5344CB8AC3E}">
        <p14:creationId xmlns:p14="http://schemas.microsoft.com/office/powerpoint/2010/main" val="301819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93.png"/><Relationship Id="rId18" Type="http://schemas.openxmlformats.org/officeDocument/2006/relationships/image" Target="../media/image9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80.png"/><Relationship Id="rId12" Type="http://schemas.openxmlformats.org/officeDocument/2006/relationships/image" Target="../media/image530.png"/><Relationship Id="rId17" Type="http://schemas.openxmlformats.org/officeDocument/2006/relationships/image" Target="../media/image58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0.png"/><Relationship Id="rId1" Type="http://schemas.openxmlformats.org/officeDocument/2006/relationships/tags" Target="../tags/tag10.xml"/><Relationship Id="rId6" Type="http://schemas.openxmlformats.org/officeDocument/2006/relationships/image" Target="../media/image89.png"/><Relationship Id="rId11" Type="http://schemas.openxmlformats.org/officeDocument/2006/relationships/image" Target="../media/image92.png"/><Relationship Id="rId5" Type="http://schemas.openxmlformats.org/officeDocument/2006/relationships/image" Target="../media/image88.png"/><Relationship Id="rId15" Type="http://schemas.openxmlformats.org/officeDocument/2006/relationships/image" Target="../media/image560.png"/><Relationship Id="rId10" Type="http://schemas.openxmlformats.org/officeDocument/2006/relationships/image" Target="../media/image510.png"/><Relationship Id="rId19" Type="http://schemas.openxmlformats.org/officeDocument/2006/relationships/image" Target="../media/image95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Relationship Id="rId14" Type="http://schemas.openxmlformats.org/officeDocument/2006/relationships/image" Target="../media/image5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0.png"/><Relationship Id="rId18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0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image" Target="../media/image83.png"/><Relationship Id="rId11" Type="http://schemas.openxmlformats.org/officeDocument/2006/relationships/image" Target="../media/image16.png"/><Relationship Id="rId5" Type="http://schemas.openxmlformats.org/officeDocument/2006/relationships/image" Target="../media/image710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0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3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.png"/><Relationship Id="rId1" Type="http://schemas.openxmlformats.org/officeDocument/2006/relationships/tags" Target="../tags/tag3.xml"/><Relationship Id="rId6" Type="http://schemas.openxmlformats.org/officeDocument/2006/relationships/image" Target="../media/image710.png"/><Relationship Id="rId11" Type="http://schemas.openxmlformats.org/officeDocument/2006/relationships/image" Target="../media/image26.png"/><Relationship Id="rId5" Type="http://schemas.openxmlformats.org/officeDocument/2006/relationships/image" Target="../media/image240.png"/><Relationship Id="rId15" Type="http://schemas.openxmlformats.org/officeDocument/2006/relationships/image" Target="../media/image11.png"/><Relationship Id="rId10" Type="http://schemas.openxmlformats.org/officeDocument/2006/relationships/image" Target="../media/image250.png"/><Relationship Id="rId4" Type="http://schemas.openxmlformats.org/officeDocument/2006/relationships/image" Target="../media/image15.png"/><Relationship Id="rId9" Type="http://schemas.openxmlformats.org/officeDocument/2006/relationships/image" Target="../media/image130.png"/><Relationship Id="rId14" Type="http://schemas.openxmlformats.org/officeDocument/2006/relationships/image" Target="../media/image28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2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tags" Target="../tags/tag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66.png"/><Relationship Id="rId7" Type="http://schemas.openxmlformats.org/officeDocument/2006/relationships/image" Target="../media/image53.png"/><Relationship Id="rId12" Type="http://schemas.openxmlformats.org/officeDocument/2006/relationships/image" Target="../media/image71.png"/><Relationship Id="rId1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tags" Target="../tags/tag6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0.png"/><Relationship Id="rId10" Type="http://schemas.openxmlformats.org/officeDocument/2006/relationships/image" Target="../media/image56.png"/><Relationship Id="rId19" Type="http://schemas.openxmlformats.org/officeDocument/2006/relationships/image" Target="../media/image64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53.png"/><Relationship Id="rId26" Type="http://schemas.openxmlformats.org/officeDocument/2006/relationships/image" Target="../media/image50.png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63.png"/><Relationship Id="rId12" Type="http://schemas.openxmlformats.org/officeDocument/2006/relationships/image" Target="../media/image71.png"/><Relationship Id="rId17" Type="http://schemas.openxmlformats.org/officeDocument/2006/relationships/image" Target="../media/image57.png"/><Relationship Id="rId25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png"/><Relationship Id="rId20" Type="http://schemas.openxmlformats.org/officeDocument/2006/relationships/image" Target="../media/image55.png"/><Relationship Id="rId1" Type="http://schemas.openxmlformats.org/officeDocument/2006/relationships/tags" Target="../tags/tag7.xml"/><Relationship Id="rId6" Type="http://schemas.openxmlformats.org/officeDocument/2006/relationships/image" Target="../media/image68.png"/><Relationship Id="rId24" Type="http://schemas.openxmlformats.org/officeDocument/2006/relationships/image" Target="../media/image73.png"/><Relationship Id="rId5" Type="http://schemas.openxmlformats.org/officeDocument/2006/relationships/image" Target="../media/image670.png"/><Relationship Id="rId15" Type="http://schemas.openxmlformats.org/officeDocument/2006/relationships/image" Target="../media/image66.png"/><Relationship Id="rId23" Type="http://schemas.openxmlformats.org/officeDocument/2006/relationships/image" Target="../media/image65.png"/><Relationship Id="rId10" Type="http://schemas.openxmlformats.org/officeDocument/2006/relationships/image" Target="../media/image69.png"/><Relationship Id="rId19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image" Target="../media/image730.png"/><Relationship Id="rId14" Type="http://schemas.openxmlformats.org/officeDocument/2006/relationships/image" Target="../media/image58.png"/><Relationship Id="rId22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8.png"/><Relationship Id="rId12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CC 2023, Taipei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20000"/>
          </a:bodyPr>
          <a:lstStyle/>
          <a:p>
            <a:r>
              <a:rPr dirty="0"/>
              <a:t>TCC 2023, Taipei</a:t>
            </a:r>
          </a:p>
        </p:txBody>
      </p:sp>
      <p:sp>
        <p:nvSpPr>
          <p:cNvPr id="230" name="On the Impossibility of Surviving…"/>
          <p:cNvSpPr txBox="1">
            <a:spLocks noGrp="1"/>
          </p:cNvSpPr>
          <p:nvPr>
            <p:ph type="ctrTitle"/>
          </p:nvPr>
        </p:nvSpPr>
        <p:spPr>
          <a:xfrm>
            <a:off x="15600" y="1287494"/>
            <a:ext cx="12033849" cy="23241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7000" spc="-140"/>
            </a:pPr>
            <a:r>
              <a:rPr lang="de-DE" sz="4000" b="1" dirty="0">
                <a:latin typeface="+mn-lt"/>
                <a:ea typeface="Helvetica Neue" panose="02000503000000020004" pitchFamily="2" charset="0"/>
                <a:cs typeface="Calibri" panose="020F0502020204030204" pitchFamily="34" charset="0"/>
              </a:rPr>
              <a:t>               </a:t>
            </a:r>
            <a:r>
              <a:rPr sz="4400" b="1" dirty="0">
                <a:latin typeface="+mn-lt"/>
                <a:ea typeface="Helvetica Neue" panose="02000503000000020004" pitchFamily="2" charset="0"/>
                <a:cs typeface="Calibri" panose="020F0502020204030204" pitchFamily="34" charset="0"/>
              </a:rPr>
              <a:t>On the Impossibility of Surviving </a:t>
            </a:r>
          </a:p>
          <a:p>
            <a:pPr algn="ctr">
              <a:defRPr sz="7000" spc="-140"/>
            </a:pPr>
            <a:r>
              <a:rPr sz="3400" b="1" dirty="0">
                <a:latin typeface="+mn-lt"/>
                <a:ea typeface="Helvetica Neue" panose="02000503000000020004" pitchFamily="2" charset="0"/>
                <a:cs typeface="Calibri" panose="020F0502020204030204" pitchFamily="34" charset="0"/>
              </a:rPr>
              <a:t>(Iterated) </a:t>
            </a:r>
            <a:r>
              <a:rPr sz="4400" b="1" dirty="0">
                <a:latin typeface="+mn-lt"/>
                <a:ea typeface="Helvetica Neue" panose="02000503000000020004" pitchFamily="2" charset="0"/>
                <a:cs typeface="Calibri" panose="020F0502020204030204" pitchFamily="34" charset="0"/>
              </a:rPr>
              <a:t>Deletion of Weakly Dominated</a:t>
            </a:r>
            <a:r>
              <a:rPr lang="de-DE" sz="4400" b="1" dirty="0">
                <a:latin typeface="+mn-lt"/>
                <a:ea typeface="Helvetica Neue" panose="02000503000000020004" pitchFamily="2" charset="0"/>
                <a:cs typeface="Calibri" panose="020F0502020204030204" pitchFamily="34" charset="0"/>
              </a:rPr>
              <a:t> </a:t>
            </a:r>
            <a:r>
              <a:rPr sz="4400" b="1" dirty="0">
                <a:latin typeface="+mn-lt"/>
                <a:ea typeface="Helvetica Neue" panose="02000503000000020004" pitchFamily="2" charset="0"/>
                <a:cs typeface="Calibri" panose="020F0502020204030204" pitchFamily="34" charset="0"/>
              </a:rPr>
              <a:t>Strategies </a:t>
            </a:r>
          </a:p>
          <a:p>
            <a:pPr algn="ctr">
              <a:defRPr sz="7000" spc="-140"/>
            </a:pPr>
            <a:r>
              <a:rPr lang="de-DE" sz="4400" b="1" dirty="0">
                <a:latin typeface="+mn-lt"/>
                <a:ea typeface="Helvetica Neue" panose="02000503000000020004" pitchFamily="2" charset="0"/>
                <a:cs typeface="Calibri" panose="020F0502020204030204" pitchFamily="34" charset="0"/>
              </a:rPr>
              <a:t>         </a:t>
            </a:r>
            <a:r>
              <a:rPr sz="4400" b="1" dirty="0">
                <a:latin typeface="+mn-lt"/>
                <a:ea typeface="Helvetica Neue" panose="02000503000000020004" pitchFamily="2" charset="0"/>
                <a:cs typeface="Calibri" panose="020F0502020204030204" pitchFamily="34" charset="0"/>
              </a:rPr>
              <a:t>in Rational MPC</a:t>
            </a:r>
          </a:p>
        </p:txBody>
      </p:sp>
      <p:sp>
        <p:nvSpPr>
          <p:cNvPr id="231" name="Johannes Blömer, Paderborn University…"/>
          <p:cNvSpPr txBox="1">
            <a:spLocks noGrp="1"/>
          </p:cNvSpPr>
          <p:nvPr>
            <p:ph type="subTitle" sz="quarter" idx="1"/>
          </p:nvPr>
        </p:nvSpPr>
        <p:spPr>
          <a:xfrm>
            <a:off x="600671" y="4277380"/>
            <a:ext cx="10985501" cy="95250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defTabSz="293052">
              <a:defRPr sz="3905"/>
            </a:pPr>
            <a:r>
              <a:rPr lang="en-GB" sz="2400" b="0" dirty="0">
                <a:latin typeface="+mj-lt"/>
              </a:rPr>
              <a:t>Johannes </a:t>
            </a:r>
            <a:r>
              <a:rPr lang="en-GB" sz="2400" b="0" dirty="0" err="1">
                <a:latin typeface="+mj-lt"/>
              </a:rPr>
              <a:t>Blömer</a:t>
            </a:r>
            <a:r>
              <a:rPr lang="en-GB" sz="2400" b="0" dirty="0">
                <a:latin typeface="+mj-lt"/>
              </a:rPr>
              <a:t>, Paderborn University</a:t>
            </a:r>
          </a:p>
          <a:p>
            <a:pPr defTabSz="293052">
              <a:defRPr sz="3905"/>
            </a:pPr>
            <a:r>
              <a:rPr lang="en-GB" sz="2400" b="0" dirty="0">
                <a:latin typeface="+mj-lt"/>
              </a:rPr>
              <a:t>Jan </a:t>
            </a:r>
            <a:r>
              <a:rPr lang="en-GB" sz="2400" b="0" dirty="0" err="1">
                <a:latin typeface="+mj-lt"/>
              </a:rPr>
              <a:t>Bobolz</a:t>
            </a:r>
            <a:r>
              <a:rPr lang="en-GB" sz="2400" b="0" dirty="0">
                <a:latin typeface="+mj-lt"/>
              </a:rPr>
              <a:t>, University of Edinburgh (work done while at Paderborn University)</a:t>
            </a:r>
          </a:p>
          <a:p>
            <a:pPr defTabSz="293052">
              <a:defRPr sz="3905"/>
            </a:pPr>
            <a:r>
              <a:rPr lang="en-GB" sz="2400" b="0" u="sng" dirty="0">
                <a:latin typeface="+mj-lt"/>
              </a:rPr>
              <a:t>Henrik </a:t>
            </a:r>
            <a:r>
              <a:rPr lang="en-GB" sz="2400" b="0" u="sng" dirty="0" err="1">
                <a:latin typeface="+mj-lt"/>
              </a:rPr>
              <a:t>Bröcher</a:t>
            </a:r>
            <a:r>
              <a:rPr lang="en-GB" sz="2400" b="0" dirty="0">
                <a:latin typeface="+mj-lt"/>
              </a:rPr>
              <a:t>, Paderborn University</a:t>
            </a:r>
          </a:p>
        </p:txBody>
      </p:sp>
      <p:sp>
        <p:nvSpPr>
          <p:cNvPr id="232" name="Slide Number"/>
          <p:cNvSpPr txBox="1">
            <a:spLocks noGrp="1"/>
          </p:cNvSpPr>
          <p:nvPr>
            <p:ph type="sldNum" sz="quarter" idx="24"/>
          </p:nvPr>
        </p:nvSpPr>
        <p:spPr>
          <a:xfrm>
            <a:off x="6032525" y="6540500"/>
            <a:ext cx="120702" cy="187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pic>
        <p:nvPicPr>
          <p:cNvPr id="6" name="UNIVERSITÄT PADERBORN Logo">
            <a:extLst>
              <a:ext uri="{FF2B5EF4-FFF2-40B4-BE49-F238E27FC236}">
                <a16:creationId xmlns:a16="http://schemas.microsoft.com/office/drawing/2014/main" id="{767988B9-054D-EDDF-EA07-F276F88FF297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1364" y="254683"/>
            <a:ext cx="2584799" cy="1050962"/>
          </a:xfrm>
          <a:prstGeom prst="rect">
            <a:avLst/>
          </a:prstGeom>
        </p:spPr>
      </p:pic>
      <p:sp>
        <p:nvSpPr>
          <p:cNvPr id="7" name="Logo Trenner">
            <a:extLst>
              <a:ext uri="{FF2B5EF4-FFF2-40B4-BE49-F238E27FC236}">
                <a16:creationId xmlns:a16="http://schemas.microsoft.com/office/drawing/2014/main" id="{6FA88E7C-D3B3-0AAA-2054-5FFA23DAD815}"/>
              </a:ext>
            </a:extLst>
          </p:cNvPr>
          <p:cNvSpPr>
            <a:spLocks noChangeAspect="1"/>
          </p:cNvSpPr>
          <p:nvPr/>
        </p:nvSpPr>
        <p:spPr bwMode="auto">
          <a:xfrm>
            <a:off x="2928938" y="430213"/>
            <a:ext cx="33337" cy="733425"/>
          </a:xfrm>
          <a:custGeom>
            <a:avLst/>
            <a:gdLst>
              <a:gd name="T0" fmla="*/ 71 w 71"/>
              <a:gd name="T1" fmla="*/ 1962 h 2018"/>
              <a:gd name="T2" fmla="*/ 71 w 71"/>
              <a:gd name="T3" fmla="*/ 0 h 2018"/>
              <a:gd name="T4" fmla="*/ 0 w 71"/>
              <a:gd name="T5" fmla="*/ 58 h 2018"/>
              <a:gd name="T6" fmla="*/ 0 w 71"/>
              <a:gd name="T7" fmla="*/ 2018 h 2018"/>
              <a:gd name="T8" fmla="*/ 71 w 71"/>
              <a:gd name="T9" fmla="*/ 1962 h 2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2018">
                <a:moveTo>
                  <a:pt x="71" y="1962"/>
                </a:moveTo>
                <a:lnTo>
                  <a:pt x="71" y="0"/>
                </a:lnTo>
                <a:lnTo>
                  <a:pt x="0" y="58"/>
                </a:lnTo>
                <a:lnTo>
                  <a:pt x="0" y="2018"/>
                </a:lnTo>
                <a:lnTo>
                  <a:pt x="71" y="1962"/>
                </a:lnTo>
                <a:close/>
              </a:path>
            </a:pathLst>
          </a:custGeom>
          <a:solidFill>
            <a:srgbClr val="E8E8E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E67D2D3B-1032-1879-2775-4233D3888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7104" y="145458"/>
            <a:ext cx="1270000" cy="1270000"/>
          </a:xfrm>
          <a:prstGeom prst="rect">
            <a:avLst/>
          </a:prstGeom>
        </p:spPr>
      </p:pic>
      <p:sp>
        <p:nvSpPr>
          <p:cNvPr id="10" name="Logo Trenner">
            <a:extLst>
              <a:ext uri="{FF2B5EF4-FFF2-40B4-BE49-F238E27FC236}">
                <a16:creationId xmlns:a16="http://schemas.microsoft.com/office/drawing/2014/main" id="{57E294E2-6815-907C-FA19-746B3E441D49}"/>
              </a:ext>
            </a:extLst>
          </p:cNvPr>
          <p:cNvSpPr>
            <a:spLocks noChangeAspect="1"/>
          </p:cNvSpPr>
          <p:nvPr/>
        </p:nvSpPr>
        <p:spPr bwMode="auto">
          <a:xfrm>
            <a:off x="4714893" y="413745"/>
            <a:ext cx="33337" cy="733425"/>
          </a:xfrm>
          <a:custGeom>
            <a:avLst/>
            <a:gdLst>
              <a:gd name="T0" fmla="*/ 71 w 71"/>
              <a:gd name="T1" fmla="*/ 1962 h 2018"/>
              <a:gd name="T2" fmla="*/ 71 w 71"/>
              <a:gd name="T3" fmla="*/ 0 h 2018"/>
              <a:gd name="T4" fmla="*/ 0 w 71"/>
              <a:gd name="T5" fmla="*/ 58 h 2018"/>
              <a:gd name="T6" fmla="*/ 0 w 71"/>
              <a:gd name="T7" fmla="*/ 2018 h 2018"/>
              <a:gd name="T8" fmla="*/ 71 w 71"/>
              <a:gd name="T9" fmla="*/ 1962 h 2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2018">
                <a:moveTo>
                  <a:pt x="71" y="1962"/>
                </a:moveTo>
                <a:lnTo>
                  <a:pt x="71" y="0"/>
                </a:lnTo>
                <a:lnTo>
                  <a:pt x="0" y="58"/>
                </a:lnTo>
                <a:lnTo>
                  <a:pt x="0" y="2018"/>
                </a:lnTo>
                <a:lnTo>
                  <a:pt x="71" y="1962"/>
                </a:lnTo>
                <a:close/>
              </a:path>
            </a:pathLst>
          </a:custGeom>
          <a:solidFill>
            <a:srgbClr val="E8E8E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17E6BFF-B054-C0EA-854C-CE09AD6BE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1927" y="273421"/>
            <a:ext cx="1104092" cy="111399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E37F2-93F9-7FD0-B402-090141DD3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Contributions </a:t>
            </a:r>
            <a:r>
              <a:rPr lang="en-DE" dirty="0">
                <a:solidFill>
                  <a:srgbClr val="0070C0"/>
                </a:solidFill>
              </a:rPr>
              <a:t>&amp; Future (Work)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66AAB-0398-A916-657B-2DC501407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5467"/>
            <a:ext cx="11195649" cy="4771496"/>
          </a:xfrm>
        </p:spPr>
        <p:txBody>
          <a:bodyPr>
            <a:normAutofit/>
          </a:bodyPr>
          <a:lstStyle/>
          <a:p>
            <a:r>
              <a:rPr lang="en-GB" sz="1800" dirty="0"/>
              <a:t>Previous result and similar ones generalize to protocols in coalition settings and for MPC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</a:rPr>
              <a:t>What to do with weak domination in the future?</a:t>
            </a:r>
          </a:p>
          <a:p>
            <a:r>
              <a:rPr lang="en-GB" sz="1800" dirty="0">
                <a:solidFill>
                  <a:schemeClr val="accent5">
                    <a:lumMod val="75000"/>
                  </a:schemeClr>
                </a:solidFill>
              </a:rPr>
              <a:t>Results show: Rarely achievable and problematic</a:t>
            </a:r>
          </a:p>
          <a:p>
            <a:r>
              <a:rPr lang="en-GB" sz="1800" dirty="0">
                <a:solidFill>
                  <a:schemeClr val="accent5">
                    <a:lumMod val="75000"/>
                  </a:schemeClr>
                </a:solidFill>
              </a:rPr>
              <a:t>Keep </a:t>
            </a:r>
            <a:r>
              <a:rPr lang="en-GB" sz="1800" i="1" dirty="0">
                <a:solidFill>
                  <a:schemeClr val="accent5">
                    <a:lumMod val="75000"/>
                  </a:schemeClr>
                </a:solidFill>
              </a:rPr>
              <a:t>essence </a:t>
            </a:r>
            <a:r>
              <a:rPr lang="en-GB" sz="1800" dirty="0">
                <a:solidFill>
                  <a:schemeClr val="accent5">
                    <a:lumMod val="75000"/>
                  </a:schemeClr>
                </a:solidFill>
              </a:rPr>
              <a:t>of weak domination, but formalize differently</a:t>
            </a:r>
            <a:br>
              <a:rPr lang="en-GB" sz="1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18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➡️</a:t>
            </a:r>
            <a:r>
              <a:rPr lang="en-GB" sz="1800" dirty="0">
                <a:solidFill>
                  <a:schemeClr val="accent5">
                    <a:lumMod val="75000"/>
                  </a:schemeClr>
                </a:solidFill>
              </a:rPr>
              <a:t> iterated deletion of weak flaws [HS20]</a:t>
            </a:r>
            <a:endParaRPr lang="en-DE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BD762-DFA4-179A-0F03-120DD09B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Blömer, Bobolz, Bröcher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F27C8-684E-3421-574F-E42D61CB7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 the impossibility of surviving IDoWDS in rational MPC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0EC5B-D2B7-00E7-27CC-FF83BD1C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E" dirty="0"/>
              <a:t>8 of 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FC402709-540A-EDC6-4FEE-A21B5594D9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8627398"/>
                  </p:ext>
                </p:extLst>
              </p:nvPr>
            </p:nvGraphicFramePr>
            <p:xfrm>
              <a:off x="2209799" y="1763909"/>
              <a:ext cx="9304867" cy="2631115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4252369">
                      <a:extLst>
                        <a:ext uri="{9D8B030D-6E8A-4147-A177-3AD203B41FA5}">
                          <a16:colId xmlns:a16="http://schemas.microsoft.com/office/drawing/2014/main" val="3517311464"/>
                        </a:ext>
                      </a:extLst>
                    </a:gridCol>
                    <a:gridCol w="2966769">
                      <a:extLst>
                        <a:ext uri="{9D8B030D-6E8A-4147-A177-3AD203B41FA5}">
                          <a16:colId xmlns:a16="http://schemas.microsoft.com/office/drawing/2014/main" val="53958738"/>
                        </a:ext>
                      </a:extLst>
                    </a:gridCol>
                    <a:gridCol w="2085729">
                      <a:extLst>
                        <a:ext uri="{9D8B030D-6E8A-4147-A177-3AD203B41FA5}">
                          <a16:colId xmlns:a16="http://schemas.microsoft.com/office/drawing/2014/main" val="958386083"/>
                        </a:ext>
                      </a:extLst>
                    </a:gridCol>
                  </a:tblGrid>
                  <a:tr h="4821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DE" sz="1500" dirty="0"/>
                            <a:t>⬇️ </a:t>
                          </a:r>
                          <a:r>
                            <a:rPr lang="en-DE" sz="1800" dirty="0"/>
                            <a:t>Sharing</a:t>
                          </a:r>
                          <a:r>
                            <a:rPr lang="en-DE" sz="1800" baseline="0" dirty="0"/>
                            <a:t> property </a:t>
                          </a:r>
                          <a:r>
                            <a:rPr lang="en-DE" sz="1800" dirty="0"/>
                            <a:t>/ Coalition size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oMath>
                          </a14:m>
                          <a:r>
                            <a:rPr lang="en-DE" sz="1800" dirty="0"/>
                            <a:t>  </a:t>
                          </a:r>
                          <a:r>
                            <a:rPr lang="en-DE" sz="1500" dirty="0"/>
                            <a:t>➡️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M</a:t>
                          </a:r>
                          <a:r>
                            <a:rPr lang="en-DE" sz="1800" dirty="0"/>
                            <a:t>ajority coalitions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endParaRPr lang="en-DE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C</a:t>
                          </a:r>
                          <a:r>
                            <a:rPr lang="en-DE" sz="1800" dirty="0"/>
                            <a:t>oalitions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endParaRPr lang="en-DE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5040323"/>
                      </a:ext>
                    </a:extLst>
                  </a:tr>
                  <a:tr h="682854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L</a:t>
                          </a:r>
                          <a:r>
                            <a:rPr lang="en-DE" sz="1800" dirty="0"/>
                            <a:t>ocally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DE" sz="1800" dirty="0"/>
                            <a:t>-verifable</a:t>
                          </a:r>
                        </a:p>
                        <a:p>
                          <a:r>
                            <a:rPr lang="en-DE" sz="1800" dirty="0"/>
                            <a:t>(e.g. signatures, MACs, NIZKs) 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W</a:t>
                          </a:r>
                          <a:r>
                            <a:rPr lang="en-DE" sz="1800" dirty="0"/>
                            <a:t>eakly dominated (in non-uniform setting)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DE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82279895"/>
                      </a:ext>
                    </a:extLst>
                  </a:tr>
                  <a:tr h="682854">
                    <a:tc>
                      <a:txBody>
                        <a:bodyPr/>
                        <a:lstStyle/>
                        <a:p>
                          <a:r>
                            <a:rPr lang="en-DE" sz="1800" dirty="0"/>
                            <a:t>Reed-Solomon code based</a:t>
                          </a:r>
                        </a:p>
                        <a:p>
                          <a:r>
                            <a:rPr lang="en-DE" sz="1800" dirty="0"/>
                            <a:t>(e.g. redundant Shamir shares)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W</a:t>
                          </a:r>
                          <a:r>
                            <a:rPr lang="en-DE" sz="1800" dirty="0"/>
                            <a:t>eakly dominated (for certain secret distributions)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DE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16479399"/>
                      </a:ext>
                    </a:extLst>
                  </a:tr>
                  <a:tr h="783274"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V</a:t>
                          </a:r>
                          <a:r>
                            <a:rPr lang="en-DE" sz="1800" dirty="0"/>
                            <a:t>erifiable-or-fully-broken</a:t>
                          </a:r>
                        </a:p>
                        <a:p>
                          <a:r>
                            <a:rPr lang="en-DE" sz="1800" dirty="0"/>
                            <a:t>(e.g. additive sharing, Shamir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DE" sz="18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W</a:t>
                          </a:r>
                          <a:r>
                            <a:rPr lang="en-DE" sz="1800" dirty="0"/>
                            <a:t>eakly dominated or no NE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DE" sz="1800" dirty="0"/>
                            <a:t>❓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108889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FC402709-540A-EDC6-4FEE-A21B5594D9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8627398"/>
                  </p:ext>
                </p:extLst>
              </p:nvPr>
            </p:nvGraphicFramePr>
            <p:xfrm>
              <a:off x="2209799" y="1763909"/>
              <a:ext cx="9304867" cy="2631115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4252369">
                      <a:extLst>
                        <a:ext uri="{9D8B030D-6E8A-4147-A177-3AD203B41FA5}">
                          <a16:colId xmlns:a16="http://schemas.microsoft.com/office/drawing/2014/main" val="3517311464"/>
                        </a:ext>
                      </a:extLst>
                    </a:gridCol>
                    <a:gridCol w="2966769">
                      <a:extLst>
                        <a:ext uri="{9D8B030D-6E8A-4147-A177-3AD203B41FA5}">
                          <a16:colId xmlns:a16="http://schemas.microsoft.com/office/drawing/2014/main" val="53958738"/>
                        </a:ext>
                      </a:extLst>
                    </a:gridCol>
                    <a:gridCol w="2085729">
                      <a:extLst>
                        <a:ext uri="{9D8B030D-6E8A-4147-A177-3AD203B41FA5}">
                          <a16:colId xmlns:a16="http://schemas.microsoft.com/office/drawing/2014/main" val="958386083"/>
                        </a:ext>
                      </a:extLst>
                    </a:gridCol>
                  </a:tblGrid>
                  <a:tr h="482133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t="-5263" r="-120000" b="-45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43162" t="-5263" r="-71795" b="-45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344848" t="-5263" r="-1818" b="-45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5040323"/>
                      </a:ext>
                    </a:extLst>
                  </a:tr>
                  <a:tr h="682854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t="-72727" r="-120000" b="-21272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W</a:t>
                          </a:r>
                          <a:r>
                            <a:rPr lang="en-DE" sz="1800" dirty="0"/>
                            <a:t>eakly dominated (in non-uniform setting)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DE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82279895"/>
                      </a:ext>
                    </a:extLst>
                  </a:tr>
                  <a:tr h="682854">
                    <a:tc>
                      <a:txBody>
                        <a:bodyPr/>
                        <a:lstStyle/>
                        <a:p>
                          <a:r>
                            <a:rPr lang="en-DE" sz="1800" dirty="0"/>
                            <a:t>Reed-Solomon code based</a:t>
                          </a:r>
                        </a:p>
                        <a:p>
                          <a:r>
                            <a:rPr lang="en-DE" sz="1800" dirty="0"/>
                            <a:t>(e.g. redundant Shamir shares)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W</a:t>
                          </a:r>
                          <a:r>
                            <a:rPr lang="en-DE" sz="1800" dirty="0"/>
                            <a:t>eakly dominated (for certain secret distributions)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DE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16479399"/>
                      </a:ext>
                    </a:extLst>
                  </a:tr>
                  <a:tr h="783274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t="-240323" r="-120000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W</a:t>
                          </a:r>
                          <a:r>
                            <a:rPr lang="en-DE" sz="1800" dirty="0"/>
                            <a:t>eakly dominated or no NE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DE" sz="1800" dirty="0"/>
                            <a:t>❓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108889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8A18E175-EA5A-BA82-54E5-327C2F0DF10A}"/>
              </a:ext>
            </a:extLst>
          </p:cNvPr>
          <p:cNvSpPr/>
          <p:nvPr/>
        </p:nvSpPr>
        <p:spPr>
          <a:xfrm>
            <a:off x="10679977" y="3626971"/>
            <a:ext cx="1477433" cy="664234"/>
          </a:xfrm>
          <a:prstGeom prst="wedgeRoundRectCallout">
            <a:avLst>
              <a:gd name="adj1" fmla="val -59172"/>
              <a:gd name="adj2" fmla="val 2450"/>
              <a:gd name="adj3" fmla="val 16667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C</a:t>
            </a:r>
            <a:r>
              <a:rPr lang="en-DE" dirty="0">
                <a:solidFill>
                  <a:srgbClr val="0070C0"/>
                </a:solidFill>
              </a:rPr>
              <a:t>lose gap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5ADFD4-5CA7-75B2-DF53-1277FEDCDDE1}"/>
              </a:ext>
            </a:extLst>
          </p:cNvPr>
          <p:cNvSpPr txBox="1"/>
          <p:nvPr/>
        </p:nvSpPr>
        <p:spPr>
          <a:xfrm>
            <a:off x="6703996" y="4535727"/>
            <a:ext cx="5057795" cy="107721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DE" sz="1600" b="1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</a:t>
            </a:r>
            <a:r>
              <a:rPr lang="en-DE" sz="16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 others send ”self-destruct” </a:t>
            </a:r>
            <a:r>
              <a:rPr lang="en-DE" sz="1600" b="1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r>
              <a:rPr lang="en-DE" sz="16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self-destruct</a:t>
            </a:r>
          </a:p>
          <a:p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DE" sz="1600" b="1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lse</a:t>
            </a:r>
          </a:p>
          <a:p>
            <a:r>
              <a:rPr lang="en-DE" sz="16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continue reasonable protocol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A632C974-CC06-73D7-D6C0-1B62D433F5EA}"/>
              </a:ext>
            </a:extLst>
          </p:cNvPr>
          <p:cNvSpPr/>
          <p:nvPr/>
        </p:nvSpPr>
        <p:spPr>
          <a:xfrm>
            <a:off x="6703995" y="5792332"/>
            <a:ext cx="4930111" cy="642352"/>
          </a:xfrm>
          <a:prstGeom prst="wedgeRoundRectCallout">
            <a:avLst>
              <a:gd name="adj1" fmla="val 4908"/>
              <a:gd name="adj2" fmla="val -77284"/>
              <a:gd name="adj3" fmla="val 16667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accent5">
                    <a:lumMod val="75000"/>
                  </a:schemeClr>
                </a:solidFill>
              </a:rPr>
              <a:t>weak domination prevents such protocols!</a:t>
            </a:r>
          </a:p>
          <a:p>
            <a:pPr algn="ctr"/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other proposed notions don’t (e.g. [FKN10, KN08])</a:t>
            </a:r>
            <a:endParaRPr lang="en-D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D3338D-849D-18E5-55B9-9A2C6BA61801}"/>
              </a:ext>
            </a:extLst>
          </p:cNvPr>
          <p:cNvSpPr txBox="1"/>
          <p:nvPr/>
        </p:nvSpPr>
        <p:spPr>
          <a:xfrm>
            <a:off x="5594192" y="5101327"/>
            <a:ext cx="110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accent5">
                    <a:lumMod val="75000"/>
                  </a:schemeClr>
                </a:solidFill>
              </a:rPr>
              <a:t>, but…</a:t>
            </a:r>
            <a:endParaRPr lang="en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587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2" grpId="0" animBg="1"/>
      <p:bldP spid="13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DA647-DD60-537F-4AAA-296D063A1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References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378A2-6924-CDBC-AF72-0FDB48753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Blömer, Bobolz, Bröcher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8693E-1AA6-148B-27AD-866EDCF68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 the impossibility of surviving IDoWDS in rational MPC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6FFDA-2380-6E08-5FA0-41414E0F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E" dirty="0"/>
              <a:t>9 of 9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AE2D99F-9A53-5876-8A9E-9705C2173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360371"/>
              </p:ext>
            </p:extLst>
          </p:nvPr>
        </p:nvGraphicFramePr>
        <p:xfrm>
          <a:off x="168812" y="1910111"/>
          <a:ext cx="11873133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551">
                  <a:extLst>
                    <a:ext uri="{9D8B030D-6E8A-4147-A177-3AD203B41FA5}">
                      <a16:colId xmlns:a16="http://schemas.microsoft.com/office/drawing/2014/main" val="3178728138"/>
                    </a:ext>
                  </a:extLst>
                </a:gridCol>
                <a:gridCol w="10719582">
                  <a:extLst>
                    <a:ext uri="{9D8B030D-6E8A-4147-A177-3AD203B41FA5}">
                      <a16:colId xmlns:a16="http://schemas.microsoft.com/office/drawing/2014/main" val="213053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</a:rPr>
                        <a:t>[ADGH06]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</a:rPr>
                        <a:t>Distributed computing meets game theory: robust mechanisms for rational secret sharing and multiparty computation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en-GB" sz="1800" b="0" dirty="0" err="1">
                          <a:solidFill>
                            <a:sysClr val="windowText" lastClr="000000"/>
                          </a:solidFill>
                        </a:rPr>
                        <a:t>Ittai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</a:rPr>
                        <a:t> Abraham, Danny </a:t>
                      </a:r>
                      <a:r>
                        <a:rPr lang="en-GB" sz="1800" b="0" dirty="0" err="1">
                          <a:solidFill>
                            <a:sysClr val="windowText" lastClr="000000"/>
                          </a:solidFill>
                        </a:rPr>
                        <a:t>Dolev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</a:rPr>
                        <a:t>, Rica </a:t>
                      </a:r>
                      <a:r>
                        <a:rPr lang="en-GB" sz="1800" b="0" dirty="0" err="1">
                          <a:solidFill>
                            <a:sysClr val="windowText" lastClr="000000"/>
                          </a:solidFill>
                        </a:rPr>
                        <a:t>Gonen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</a:rPr>
                        <a:t>, and Joseph Y. Halpern. PODC 2006.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56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</a:rPr>
                        <a:t>[FKN10]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Efficient rational secret sharing in standard communication networks</a:t>
                      </a:r>
                      <a:r>
                        <a:rPr lang="en-GB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Georg </a:t>
                      </a:r>
                      <a:r>
                        <a:rPr lang="en-GB" sz="18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Fuchsbauer</a:t>
                      </a:r>
                      <a:r>
                        <a:rPr lang="en-GB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Jonathan Katz, and David </a:t>
                      </a:r>
                      <a:r>
                        <a:rPr lang="en-GB" sz="18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Naccache</a:t>
                      </a:r>
                      <a:r>
                        <a:rPr lang="en-GB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TCC 2010.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9976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ysClr val="windowText" lastClr="000000"/>
                          </a:solidFill>
                        </a:rPr>
                        <a:t>[GK06]</a:t>
                      </a:r>
                      <a:endParaRPr lang="en-DE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</a:rPr>
                        <a:t>Rational secret sharing, revisited</a:t>
                      </a:r>
                      <a:r>
                        <a:rPr lang="en-GB" sz="1800" dirty="0">
                          <a:solidFill>
                            <a:sysClr val="windowText" lastClr="000000"/>
                          </a:solidFill>
                        </a:rPr>
                        <a:t>. S. </a:t>
                      </a:r>
                      <a:r>
                        <a:rPr lang="en-GB" sz="1800" dirty="0" err="1">
                          <a:solidFill>
                            <a:sysClr val="windowText" lastClr="000000"/>
                          </a:solidFill>
                        </a:rPr>
                        <a:t>Dov</a:t>
                      </a:r>
                      <a:r>
                        <a:rPr lang="en-GB" sz="1800" dirty="0">
                          <a:solidFill>
                            <a:sysClr val="windowText" lastClr="000000"/>
                          </a:solidFill>
                        </a:rPr>
                        <a:t> Gordon and Jonathan Katz. SCN 2006.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667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</a:rPr>
                        <a:t>[HS20]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</a:rPr>
                        <a:t>Dominance rationality: A unified approach.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Hillas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Dov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Samet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Games Econ.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Behav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2006.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248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ysClr val="windowText" lastClr="000000"/>
                          </a:solidFill>
                        </a:rPr>
                        <a:t>[HT04]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Rational secret sharing and multiparty computation: extended abstract.</a:t>
                      </a:r>
                      <a:r>
                        <a:rPr lang="en-GB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Joseph Y. Halpern and Vanessa Teague. ACM, 2004. 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1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</a:rPr>
                        <a:t>[KN08a]</a:t>
                      </a:r>
                      <a:endParaRPr lang="en-DE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</a:rPr>
                        <a:t>Cryptography and game theory: Designing protocols for exchanging information</a:t>
                      </a:r>
                      <a:r>
                        <a:rPr lang="en-GB" sz="18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sz="1800" dirty="0" err="1">
                          <a:solidFill>
                            <a:sysClr val="windowText" lastClr="000000"/>
                          </a:solidFill>
                        </a:rPr>
                        <a:t>Gillat</a:t>
                      </a:r>
                      <a:r>
                        <a:rPr lang="en-GB" sz="18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sz="1800" dirty="0" err="1">
                          <a:solidFill>
                            <a:sysClr val="windowText" lastClr="000000"/>
                          </a:solidFill>
                        </a:rPr>
                        <a:t>Kol</a:t>
                      </a:r>
                      <a:r>
                        <a:rPr lang="en-GB" sz="1800" dirty="0">
                          <a:solidFill>
                            <a:sysClr val="windowText" lastClr="000000"/>
                          </a:solidFill>
                        </a:rPr>
                        <a:t> and Moni </a:t>
                      </a:r>
                      <a:r>
                        <a:rPr lang="en-GB" sz="1800" dirty="0" err="1">
                          <a:solidFill>
                            <a:sysClr val="windowText" lastClr="000000"/>
                          </a:solidFill>
                        </a:rPr>
                        <a:t>Naor</a:t>
                      </a:r>
                      <a:r>
                        <a:rPr lang="en-GB" sz="1800" dirty="0">
                          <a:solidFill>
                            <a:sysClr val="windowText" lastClr="000000"/>
                          </a:solidFill>
                        </a:rPr>
                        <a:t>. TCC 2008.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471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12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E33C1-1289-C1BE-99A3-5EA8AA1FE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DE" dirty="0"/>
              <a:t>Additional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73725-A748-1032-CE2E-81FD89C5C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F2C7D-B137-A944-9EBD-BB5D9CAD9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Blömer, </a:t>
            </a:r>
            <a:r>
              <a:rPr lang="de-DE" dirty="0" err="1"/>
              <a:t>Bobolz</a:t>
            </a:r>
            <a:r>
              <a:rPr lang="de-DE" dirty="0"/>
              <a:t>, </a:t>
            </a:r>
            <a:r>
              <a:rPr lang="de-DE" dirty="0" err="1"/>
              <a:t>Bröcher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F1449-D047-1C4C-8B64-BAC71CC6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On the impossibility of surviving </a:t>
            </a:r>
            <a:r>
              <a:rPr lang="en-GB" dirty="0" err="1"/>
              <a:t>IDoWDS</a:t>
            </a:r>
            <a:r>
              <a:rPr lang="en-GB" dirty="0"/>
              <a:t> in rational MPC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F2EB5-EC1E-C6D2-FB9C-DE69643A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60390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669FFA-0B43-F0D8-939D-447D86DFB06A}"/>
                  </a:ext>
                </a:extLst>
              </p:cNvPr>
              <p:cNvSpPr txBox="1"/>
              <p:nvPr/>
            </p:nvSpPr>
            <p:spPr>
              <a:xfrm>
                <a:off x="1317600" y="4971600"/>
                <a:ext cx="7590155" cy="14924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F</a:t>
                </a:r>
                <a:r>
                  <a:rPr lang="en-DE" b="1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or </a:t>
                </a:r>
                <a:r>
                  <a:rPr lang="en-DE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j=1,2,... </a:t>
                </a:r>
                <a:r>
                  <a:rPr lang="en-DE" b="1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do</a:t>
                </a:r>
              </a:p>
              <a:p>
                <a:pPr lvl="1"/>
                <a:r>
                  <a:rPr lang="en-DE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Run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sup>
                    </m:sSup>
                  </m:oMath>
                </a14:m>
                <a:r>
                  <a:rPr lang="en-DE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 to get j</a:t>
                </a:r>
                <a:r>
                  <a:rPr lang="en-DE" baseline="300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th</a:t>
                </a:r>
                <a:r>
                  <a:rPr lang="en-DE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 </a:t>
                </a:r>
                <a:r>
                  <a:rPr lang="en-DE" b="1" dirty="0">
                    <a:solidFill>
                      <a:schemeClr val="accent5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round shares </a:t>
                </a:r>
                <a:r>
                  <a:rPr lang="en-DE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and broadcast these</a:t>
                </a:r>
              </a:p>
              <a:p>
                <a:pPr lvl="1"/>
                <a:r>
                  <a:rPr lang="en-DE" b="1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if</a:t>
                </a:r>
                <a:r>
                  <a:rPr lang="en-DE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 someone misbehaved </a:t>
                </a:r>
                <a:r>
                  <a:rPr lang="en-DE" b="1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then</a:t>
                </a:r>
                <a:r>
                  <a:rPr lang="en-DE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 terminate</a:t>
                </a:r>
              </a:p>
              <a:p>
                <a:pPr lvl="1"/>
                <a:r>
                  <a:rPr lang="en-GB" b="1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e</a:t>
                </a:r>
                <a:r>
                  <a:rPr lang="en-DE" b="1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lse if</a:t>
                </a:r>
                <a:r>
                  <a:rPr lang="en-DE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 reconstructed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o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DE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 </a:t>
                </a:r>
                <a:r>
                  <a:rPr lang="en-DE" b="1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then</a:t>
                </a:r>
                <a:r>
                  <a:rPr lang="en-DE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next round</a:t>
                </a:r>
                <a:endParaRPr lang="en-DE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GB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  <a:r>
                  <a:rPr lang="en-DE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lse </a:t>
                </a:r>
                <a:r>
                  <a:rPr lang="en-DE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itchFamily="2" charset="2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</m:oMath>
                </a14:m>
                <a:endParaRPr lang="en-DE" dirty="0">
                  <a:latin typeface="Courier New" panose="02070309020205020404" pitchFamily="49" charset="0"/>
                  <a:cs typeface="Courier New" panose="02070309020205020404" pitchFamily="49" charset="0"/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669FFA-0B43-F0D8-939D-447D86DFB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600" y="4971600"/>
                <a:ext cx="7590155" cy="1492460"/>
              </a:xfrm>
              <a:prstGeom prst="rect">
                <a:avLst/>
              </a:prstGeom>
              <a:blipFill>
                <a:blip r:embed="rId4"/>
                <a:stretch>
                  <a:fillRect l="-668" t="-1681" b="-58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37C0087-E0CA-40FA-43DF-5A0086B09CC3}"/>
                  </a:ext>
                </a:extLst>
              </p:cNvPr>
              <p:cNvSpPr txBox="1"/>
              <p:nvPr/>
            </p:nvSpPr>
            <p:spPr>
              <a:xfrm>
                <a:off x="1317600" y="4972034"/>
                <a:ext cx="7590155" cy="14924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F</a:t>
                </a:r>
                <a:r>
                  <a:rPr lang="en-DE" b="1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or </a:t>
                </a:r>
                <a:r>
                  <a:rPr lang="en-DE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j=1,2,... </a:t>
                </a:r>
                <a:r>
                  <a:rPr lang="en-DE" b="1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do</a:t>
                </a:r>
              </a:p>
              <a:p>
                <a:pPr lvl="1"/>
                <a:r>
                  <a:rPr lang="en-DE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Run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sup>
                    </m:sSup>
                  </m:oMath>
                </a14:m>
                <a:r>
                  <a:rPr lang="en-DE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 to get j</a:t>
                </a:r>
                <a:r>
                  <a:rPr lang="en-DE" baseline="300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th</a:t>
                </a:r>
                <a:r>
                  <a:rPr lang="en-DE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 </a:t>
                </a:r>
                <a:r>
                  <a:rPr lang="en-DE" b="1" dirty="0">
                    <a:solidFill>
                      <a:schemeClr val="accent5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round shares </a:t>
                </a:r>
                <a:r>
                  <a:rPr lang="en-DE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and broadcast these</a:t>
                </a:r>
              </a:p>
              <a:p>
                <a:pPr lvl="1"/>
                <a:endParaRPr lang="en-DE" dirty="0">
                  <a:latin typeface="Courier New" panose="02070309020205020404" pitchFamily="49" charset="0"/>
                  <a:cs typeface="Courier New" panose="02070309020205020404" pitchFamily="49" charset="0"/>
                  <a:sym typeface="Wingdings" pitchFamily="2" charset="2"/>
                </a:endParaRPr>
              </a:p>
              <a:p>
                <a:pPr lvl="1"/>
                <a:endParaRPr lang="en-DE" dirty="0">
                  <a:latin typeface="Courier New" panose="02070309020205020404" pitchFamily="49" charset="0"/>
                  <a:cs typeface="Courier New" panose="02070309020205020404" pitchFamily="49" charset="0"/>
                  <a:sym typeface="Wingdings" pitchFamily="2" charset="2"/>
                </a:endParaRPr>
              </a:p>
              <a:p>
                <a:pPr lvl="1"/>
                <a:endParaRPr lang="en-DE" dirty="0">
                  <a:latin typeface="Courier New" panose="02070309020205020404" pitchFamily="49" charset="0"/>
                  <a:cs typeface="Courier New" panose="02070309020205020404" pitchFamily="49" charset="0"/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37C0087-E0CA-40FA-43DF-5A0086B09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600" y="4972034"/>
                <a:ext cx="7590155" cy="1492460"/>
              </a:xfrm>
              <a:prstGeom prst="rect">
                <a:avLst/>
              </a:prstGeom>
              <a:blipFill>
                <a:blip r:embed="rId5"/>
                <a:stretch>
                  <a:fillRect l="-668" t="-16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822C667-C240-F474-6E0C-F63C111DD6A2}"/>
                  </a:ext>
                </a:extLst>
              </p:cNvPr>
              <p:cNvSpPr txBox="1"/>
              <p:nvPr/>
            </p:nvSpPr>
            <p:spPr>
              <a:xfrm>
                <a:off x="7622251" y="3554292"/>
                <a:ext cx="30528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sz="2000" dirty="0"/>
                  <a:t>Everyone reconstructs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DE" sz="2000" dirty="0"/>
                  <a:t> ✅</a:t>
                </a: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822C667-C240-F474-6E0C-F63C111DD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251" y="3554292"/>
                <a:ext cx="3052887" cy="400110"/>
              </a:xfrm>
              <a:prstGeom prst="rect">
                <a:avLst/>
              </a:prstGeom>
              <a:blipFill>
                <a:blip r:embed="rId6"/>
                <a:stretch>
                  <a:fillRect l="-2075" t="-9091" r="-1245" b="-2424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925B481-984C-FEA1-507C-80DC34AA612C}"/>
                  </a:ext>
                </a:extLst>
              </p:cNvPr>
              <p:cNvSpPr txBox="1"/>
              <p:nvPr/>
            </p:nvSpPr>
            <p:spPr>
              <a:xfrm>
                <a:off x="3492722" y="3111608"/>
                <a:ext cx="876085" cy="35425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DE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en-DE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925B481-984C-FEA1-507C-80DC34AA6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722" y="3111608"/>
                <a:ext cx="876085" cy="354255"/>
              </a:xfrm>
              <a:prstGeom prst="rect">
                <a:avLst/>
              </a:prstGeom>
              <a:blipFill>
                <a:blip r:embed="rId7"/>
                <a:stretch>
                  <a:fillRect l="-1389" t="-9677" b="-22581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717924-55F7-110F-781F-914B996F8CCC}"/>
                  </a:ext>
                </a:extLst>
              </p:cNvPr>
              <p:cNvSpPr txBox="1"/>
              <p:nvPr/>
            </p:nvSpPr>
            <p:spPr>
              <a:xfrm>
                <a:off x="3492722" y="3111608"/>
                <a:ext cx="876085" cy="35425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DE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en-DE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717924-55F7-110F-781F-914B996F8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722" y="3111608"/>
                <a:ext cx="876085" cy="354255"/>
              </a:xfrm>
              <a:prstGeom prst="rect">
                <a:avLst/>
              </a:prstGeom>
              <a:blipFill>
                <a:blip r:embed="rId7"/>
                <a:stretch>
                  <a:fillRect l="-1389" t="-9677" b="-22581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285A57B-F852-6591-51B9-218E03085607}"/>
                  </a:ext>
                </a:extLst>
              </p:cNvPr>
              <p:cNvSpPr txBox="1"/>
              <p:nvPr/>
            </p:nvSpPr>
            <p:spPr>
              <a:xfrm>
                <a:off x="3492003" y="3111608"/>
                <a:ext cx="876085" cy="35425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DE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en-DE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285A57B-F852-6591-51B9-218E03085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003" y="3111608"/>
                <a:ext cx="876085" cy="354255"/>
              </a:xfrm>
              <a:prstGeom prst="rect">
                <a:avLst/>
              </a:prstGeom>
              <a:blipFill>
                <a:blip r:embed="rId8"/>
                <a:stretch>
                  <a:fillRect l="-1389" t="-9677" b="-22581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Megaphone">
            <a:extLst>
              <a:ext uri="{FF2B5EF4-FFF2-40B4-BE49-F238E27FC236}">
                <a16:creationId xmlns:a16="http://schemas.microsoft.com/office/drawing/2014/main" id="{EF1EA59E-6B07-CC52-933D-789C10AF5990}"/>
              </a:ext>
            </a:extLst>
          </p:cNvPr>
          <p:cNvSpPr/>
          <p:nvPr/>
        </p:nvSpPr>
        <p:spPr>
          <a:xfrm>
            <a:off x="3581400" y="3006729"/>
            <a:ext cx="698730" cy="42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8" y="0"/>
                </a:moveTo>
                <a:lnTo>
                  <a:pt x="1296" y="8342"/>
                </a:lnTo>
                <a:lnTo>
                  <a:pt x="1296" y="7965"/>
                </a:lnTo>
                <a:cubicBezTo>
                  <a:pt x="1296" y="7822"/>
                  <a:pt x="1235" y="7702"/>
                  <a:pt x="1163" y="7702"/>
                </a:cubicBezTo>
                <a:lnTo>
                  <a:pt x="132" y="7702"/>
                </a:lnTo>
                <a:cubicBezTo>
                  <a:pt x="59" y="7702"/>
                  <a:pt x="0" y="7822"/>
                  <a:pt x="0" y="7965"/>
                </a:cubicBezTo>
                <a:lnTo>
                  <a:pt x="0" y="13572"/>
                </a:lnTo>
                <a:cubicBezTo>
                  <a:pt x="0" y="13715"/>
                  <a:pt x="59" y="13831"/>
                  <a:pt x="132" y="13831"/>
                </a:cubicBezTo>
                <a:lnTo>
                  <a:pt x="1163" y="13831"/>
                </a:lnTo>
                <a:cubicBezTo>
                  <a:pt x="1235" y="13831"/>
                  <a:pt x="1296" y="13715"/>
                  <a:pt x="1296" y="13572"/>
                </a:cubicBezTo>
                <a:lnTo>
                  <a:pt x="1296" y="13258"/>
                </a:lnTo>
                <a:lnTo>
                  <a:pt x="4868" y="14871"/>
                </a:lnTo>
                <a:cubicBezTo>
                  <a:pt x="4831" y="15727"/>
                  <a:pt x="4856" y="17088"/>
                  <a:pt x="5246" y="18369"/>
                </a:cubicBezTo>
                <a:cubicBezTo>
                  <a:pt x="5666" y="19743"/>
                  <a:pt x="6385" y="20665"/>
                  <a:pt x="7391" y="21110"/>
                </a:cubicBezTo>
                <a:cubicBezTo>
                  <a:pt x="7411" y="21118"/>
                  <a:pt x="7709" y="21237"/>
                  <a:pt x="8130" y="21237"/>
                </a:cubicBezTo>
                <a:cubicBezTo>
                  <a:pt x="8379" y="21237"/>
                  <a:pt x="8670" y="21198"/>
                  <a:pt x="8972" y="21067"/>
                </a:cubicBezTo>
                <a:cubicBezTo>
                  <a:pt x="9689" y="20757"/>
                  <a:pt x="10583" y="19899"/>
                  <a:pt x="10999" y="17636"/>
                </a:cubicBezTo>
                <a:lnTo>
                  <a:pt x="19788" y="21600"/>
                </a:lnTo>
                <a:cubicBezTo>
                  <a:pt x="19788" y="21600"/>
                  <a:pt x="21349" y="19032"/>
                  <a:pt x="21600" y="10803"/>
                </a:cubicBezTo>
                <a:lnTo>
                  <a:pt x="21360" y="10800"/>
                </a:lnTo>
                <a:lnTo>
                  <a:pt x="21600" y="10797"/>
                </a:lnTo>
                <a:cubicBezTo>
                  <a:pt x="21349" y="2568"/>
                  <a:pt x="19788" y="0"/>
                  <a:pt x="19788" y="0"/>
                </a:cubicBezTo>
                <a:close/>
                <a:moveTo>
                  <a:pt x="5884" y="15327"/>
                </a:moveTo>
                <a:lnTo>
                  <a:pt x="9983" y="17176"/>
                </a:lnTo>
                <a:cubicBezTo>
                  <a:pt x="9401" y="19745"/>
                  <a:pt x="7796" y="19199"/>
                  <a:pt x="7607" y="19125"/>
                </a:cubicBezTo>
                <a:cubicBezTo>
                  <a:pt x="6898" y="18811"/>
                  <a:pt x="6403" y="18209"/>
                  <a:pt x="6132" y="17336"/>
                </a:cubicBezTo>
                <a:cubicBezTo>
                  <a:pt x="5918" y="16643"/>
                  <a:pt x="5877" y="15882"/>
                  <a:pt x="5884" y="1532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4CF6F1C-E1F4-6E12-B660-E6E19674AEE8}"/>
                  </a:ext>
                </a:extLst>
              </p:cNvPr>
              <p:cNvSpPr txBox="1"/>
              <p:nvPr/>
            </p:nvSpPr>
            <p:spPr>
              <a:xfrm>
                <a:off x="6201086" y="4081515"/>
                <a:ext cx="1045193" cy="34970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DE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DE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4CF6F1C-E1F4-6E12-B660-E6E19674A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86" y="4081515"/>
                <a:ext cx="1045193" cy="349702"/>
              </a:xfrm>
              <a:prstGeom prst="rect">
                <a:avLst/>
              </a:prstGeom>
              <a:blipFill>
                <a:blip r:embed="rId9"/>
                <a:stretch>
                  <a:fillRect l="-1176" t="-10345" b="-27586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3CFA5F3-453F-DAF7-C983-0C97FE19A88A}"/>
                  </a:ext>
                </a:extLst>
              </p:cNvPr>
              <p:cNvSpPr txBox="1"/>
              <p:nvPr/>
            </p:nvSpPr>
            <p:spPr>
              <a:xfrm>
                <a:off x="6754447" y="2348893"/>
                <a:ext cx="293483" cy="35425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3CFA5F3-453F-DAF7-C983-0C97FE19A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447" y="2348893"/>
                <a:ext cx="293483" cy="354255"/>
              </a:xfrm>
              <a:prstGeom prst="rect">
                <a:avLst/>
              </a:prstGeom>
              <a:blipFill>
                <a:blip r:embed="rId10"/>
                <a:stretch>
                  <a:fillRect l="-8000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741866E-808A-A3F0-EEA3-59F8FDEB8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Previous Protocols – Common Approach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8A9E8-5207-2875-893B-408FFBF3E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Blömer, Bobolz, Bröcher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262AA-8964-193C-8602-78EB25589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 the impossibility of surviving IDoWDS in rational MPC</a:t>
            </a:r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BD1B92-6E8D-C033-26CF-5E2C4D23B5EC}"/>
                  </a:ext>
                </a:extLst>
              </p:cNvPr>
              <p:cNvSpPr txBox="1"/>
              <p:nvPr/>
            </p:nvSpPr>
            <p:spPr>
              <a:xfrm>
                <a:off x="5323938" y="1144178"/>
                <a:ext cx="68680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DE" sz="2000" dirty="0"/>
                  <a:t>Observation: Participating in last protocol round is irrational</a:t>
                </a:r>
              </a:p>
              <a:p>
                <a:r>
                  <a:rPr lang="en-DE" sz="2000" dirty="0"/>
                  <a:t>➡️ generate new sharing of either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DE" sz="2000" dirty="0"/>
                  <a:t> or </a:t>
                </a:r>
                <a:r>
                  <a:rPr lang="en-DE" sz="2000" i="1" dirty="0"/>
                  <a:t>fake secret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000" i="1" dirty="0"/>
                  <a:t> </a:t>
                </a:r>
                <a:r>
                  <a:rPr lang="en-DE" sz="2000" i="1" dirty="0"/>
                  <a:t>per round</a:t>
                </a:r>
                <a:endParaRPr lang="en-US" sz="2000" i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BD1B92-6E8D-C033-26CF-5E2C4D23B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938" y="1144178"/>
                <a:ext cx="6868062" cy="707886"/>
              </a:xfrm>
              <a:prstGeom prst="rect">
                <a:avLst/>
              </a:prstGeom>
              <a:blipFill>
                <a:blip r:embed="rId11"/>
                <a:stretch>
                  <a:fillRect l="-923" t="-5357" b="-1607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Woman">
            <a:extLst>
              <a:ext uri="{FF2B5EF4-FFF2-40B4-BE49-F238E27FC236}">
                <a16:creationId xmlns:a16="http://schemas.microsoft.com/office/drawing/2014/main" id="{2FE2DDF1-DDFC-228C-8C96-C1250420C97F}"/>
              </a:ext>
            </a:extLst>
          </p:cNvPr>
          <p:cNvSpPr/>
          <p:nvPr/>
        </p:nvSpPr>
        <p:spPr>
          <a:xfrm>
            <a:off x="3797069" y="1452567"/>
            <a:ext cx="483061" cy="1146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Man">
            <a:extLst>
              <a:ext uri="{FF2B5EF4-FFF2-40B4-BE49-F238E27FC236}">
                <a16:creationId xmlns:a16="http://schemas.microsoft.com/office/drawing/2014/main" id="{54E80FE0-0A1A-F3C8-5D5C-40C5A6F66E5A}"/>
              </a:ext>
            </a:extLst>
          </p:cNvPr>
          <p:cNvSpPr/>
          <p:nvPr/>
        </p:nvSpPr>
        <p:spPr>
          <a:xfrm>
            <a:off x="1968269" y="3508102"/>
            <a:ext cx="483061" cy="1146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emale">
            <a:extLst>
              <a:ext uri="{FF2B5EF4-FFF2-40B4-BE49-F238E27FC236}">
                <a16:creationId xmlns:a16="http://schemas.microsoft.com/office/drawing/2014/main" id="{E9904568-5830-A56E-3F01-36F97701ABB9}"/>
              </a:ext>
            </a:extLst>
          </p:cNvPr>
          <p:cNvSpPr/>
          <p:nvPr/>
        </p:nvSpPr>
        <p:spPr>
          <a:xfrm>
            <a:off x="5497115" y="3554292"/>
            <a:ext cx="483061" cy="1054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1E00B68A-41E3-3EAB-A4C4-41E84EDF1A47}"/>
              </a:ext>
            </a:extLst>
          </p:cNvPr>
          <p:cNvSpPr/>
          <p:nvPr/>
        </p:nvSpPr>
        <p:spPr>
          <a:xfrm rot="19206702">
            <a:off x="2158611" y="2799855"/>
            <a:ext cx="1854267" cy="128652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948DA60F-ADC1-5AB0-4400-C835065C9212}"/>
              </a:ext>
            </a:extLst>
          </p:cNvPr>
          <p:cNvSpPr/>
          <p:nvPr/>
        </p:nvSpPr>
        <p:spPr>
          <a:xfrm rot="2728220">
            <a:off x="3999914" y="2861986"/>
            <a:ext cx="1854267" cy="128652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2A20BB8F-6A95-5048-9F7E-D239A0CDE7E9}"/>
              </a:ext>
            </a:extLst>
          </p:cNvPr>
          <p:cNvSpPr/>
          <p:nvPr/>
        </p:nvSpPr>
        <p:spPr>
          <a:xfrm>
            <a:off x="2563044" y="4092625"/>
            <a:ext cx="2743200" cy="112374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B6F00A4-7837-6E4C-2119-344C2B2819BE}"/>
                  </a:ext>
                </a:extLst>
              </p:cNvPr>
              <p:cNvSpPr txBox="1"/>
              <p:nvPr/>
            </p:nvSpPr>
            <p:spPr>
              <a:xfrm>
                <a:off x="4419556" y="1404390"/>
                <a:ext cx="256672" cy="3133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none" lIns="0" tIns="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B6F00A4-7837-6E4C-2119-344C2B281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556" y="1404390"/>
                <a:ext cx="256672" cy="313350"/>
              </a:xfrm>
              <a:prstGeom prst="rect">
                <a:avLst/>
              </a:prstGeom>
              <a:blipFill>
                <a:blip r:embed="rId12"/>
                <a:stretch>
                  <a:fillRect l="-8696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97D68C-8827-1980-3358-3B71261CD8D8}"/>
                  </a:ext>
                </a:extLst>
              </p:cNvPr>
              <p:cNvSpPr txBox="1"/>
              <p:nvPr/>
            </p:nvSpPr>
            <p:spPr>
              <a:xfrm>
                <a:off x="7106771" y="1954746"/>
                <a:ext cx="4184211" cy="7101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ourier New" panose="02070309020205020404" pitchFamily="49" charset="0"/>
                                  <a:ea typeface="Verdana" panose="020B0604030504040204" pitchFamily="34" charset="0"/>
                                  <a:cs typeface="Courier New" panose="02070309020205020404" pitchFamily="49" charset="0"/>
                                </a:rPr>
                                <m:t>Share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ourier New" panose="02070309020205020404" pitchFamily="49" charset="0"/>
                                  <a:ea typeface="Verdana" panose="020B0604030504040204" pitchFamily="34" charset="0"/>
                                  <a:cs typeface="Courier New" panose="02070309020205020404" pitchFamily="49" charset="0"/>
                                </a:rPr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ourier New" panose="02070309020205020404" pitchFamily="49" charset="0"/>
                                  <a:ea typeface="Verdana" panose="020B0604030504040204" pitchFamily="34" charset="0"/>
                                  <a:cs typeface="Courier New" panose="02070309020205020404" pitchFamily="49" charset="0"/>
                                </a:rPr>
                                <m:t>with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ourier New" panose="02070309020205020404" pitchFamily="49" charset="0"/>
                                  <a:ea typeface="Verdana" panose="020B0604030504040204" pitchFamily="34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ourier New" panose="02070309020205020404" pitchFamily="49" charset="0"/>
                                  <a:ea typeface="Verdana" panose="020B0604030504040204" pitchFamily="34" charset="0"/>
                                  <a:cs typeface="Courier New" panose="02070309020205020404" pitchFamily="49" charset="0"/>
                                </a:rPr>
                                <m:t>prob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ourier New" panose="02070309020205020404" pitchFamily="49" charset="0"/>
                                  <a:ea typeface="Verdana" panose="020B0604030504040204" pitchFamily="34" charset="0"/>
                                  <a:cs typeface="Courier New" panose="02070309020205020404" pitchFamily="49" charset="0"/>
                                </a:rPr>
                                <m:t>.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  <m:t>𝛽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ourier New" panose="02070309020205020404" pitchFamily="49" charset="0"/>
                                  <a:ea typeface="Verdana" panose="020B0604030504040204" pitchFamily="34" charset="0"/>
                                  <a:cs typeface="Courier New" panose="02070309020205020404" pitchFamily="49" charset="0"/>
                                </a:rPr>
                                <m:t>Share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  <m:t>(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ourier New" panose="02070309020205020404" pitchFamily="49" charset="0"/>
                                  <a:ea typeface="Verdana" panose="020B0604030504040204" pitchFamily="34" charset="0"/>
                                  <a:cs typeface="Courier New" panose="02070309020205020404" pitchFamily="49" charset="0"/>
                                </a:rPr>
                                <m:t>with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ourier New" panose="02070309020205020404" pitchFamily="49" charset="0"/>
                                  <a:ea typeface="Verdana" panose="020B0604030504040204" pitchFamily="34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ourier New" panose="02070309020205020404" pitchFamily="49" charset="0"/>
                                  <a:ea typeface="Verdana" panose="020B0604030504040204" pitchFamily="34" charset="0"/>
                                  <a:cs typeface="Courier New" panose="02070309020205020404" pitchFamily="49" charset="0"/>
                                </a:rPr>
                                <m:t>prob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ourier New" panose="02070309020205020404" pitchFamily="49" charset="0"/>
                                  <a:ea typeface="Verdana" panose="020B0604030504040204" pitchFamily="34" charset="0"/>
                                  <a:cs typeface="Courier New" panose="02070309020205020404" pitchFamily="49" charset="0"/>
                                </a:rPr>
                                <m:t>.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  <m:t>𝛽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>
                  <a:latin typeface="Courier New" panose="02070309020205020404" pitchFamily="49" charset="0"/>
                  <a:ea typeface="Verdana" panose="020B0604030504040204" pitchFamily="34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97D68C-8827-1980-3358-3B71261CD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771" y="1954746"/>
                <a:ext cx="4184211" cy="710194"/>
              </a:xfrm>
              <a:prstGeom prst="rect">
                <a:avLst/>
              </a:prstGeom>
              <a:blipFill>
                <a:blip r:embed="rId13"/>
                <a:stretch>
                  <a:fillRect l="-10574" t="-186207" b="-2706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6B4865-AF21-04AF-044E-9B8FD72E6B4F}"/>
                  </a:ext>
                </a:extLst>
              </p:cNvPr>
              <p:cNvSpPr txBox="1"/>
              <p:nvPr/>
            </p:nvSpPr>
            <p:spPr>
              <a:xfrm>
                <a:off x="6176162" y="3544383"/>
                <a:ext cx="261995" cy="3133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none" lIns="0" tIns="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6B4865-AF21-04AF-044E-9B8FD72E6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162" y="3544383"/>
                <a:ext cx="261995" cy="313350"/>
              </a:xfrm>
              <a:prstGeom prst="rect">
                <a:avLst/>
              </a:prstGeom>
              <a:blipFill>
                <a:blip r:embed="rId14"/>
                <a:stretch>
                  <a:fillRect l="-8696" r="-4348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40D691-8EC0-B515-BCE7-EB89EFCB82AB}"/>
                  </a:ext>
                </a:extLst>
              </p:cNvPr>
              <p:cNvSpPr txBox="1"/>
              <p:nvPr/>
            </p:nvSpPr>
            <p:spPr>
              <a:xfrm>
                <a:off x="1516862" y="3619113"/>
                <a:ext cx="261995" cy="3133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none" lIns="0" tIns="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40D691-8EC0-B515-BCE7-EB89EFCB8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862" y="3619113"/>
                <a:ext cx="261995" cy="313350"/>
              </a:xfrm>
              <a:prstGeom prst="rect">
                <a:avLst/>
              </a:prstGeom>
              <a:blipFill>
                <a:blip r:embed="rId15"/>
                <a:stretch>
                  <a:fillRect l="-13043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3C0151D-B235-B541-11F6-E3FB9FDA397C}"/>
                  </a:ext>
                </a:extLst>
              </p:cNvPr>
              <p:cNvSpPr txBox="1"/>
              <p:nvPr/>
            </p:nvSpPr>
            <p:spPr>
              <a:xfrm>
                <a:off x="4419556" y="1404390"/>
                <a:ext cx="256672" cy="3133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none" lIns="0" tIns="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3C0151D-B235-B541-11F6-E3FB9FDA3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556" y="1404390"/>
                <a:ext cx="256672" cy="313350"/>
              </a:xfrm>
              <a:prstGeom prst="rect">
                <a:avLst/>
              </a:prstGeom>
              <a:blipFill>
                <a:blip r:embed="rId12"/>
                <a:stretch>
                  <a:fillRect l="-8696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854AEC7-9FCC-5E0B-9FE9-896B614310D6}"/>
                  </a:ext>
                </a:extLst>
              </p:cNvPr>
              <p:cNvSpPr txBox="1"/>
              <p:nvPr/>
            </p:nvSpPr>
            <p:spPr>
              <a:xfrm>
                <a:off x="6176162" y="3544383"/>
                <a:ext cx="261995" cy="3133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none" lIns="0" tIns="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854AEC7-9FCC-5E0B-9FE9-896B61431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162" y="3544383"/>
                <a:ext cx="261995" cy="313350"/>
              </a:xfrm>
              <a:prstGeom prst="rect">
                <a:avLst/>
              </a:prstGeom>
              <a:blipFill>
                <a:blip r:embed="rId14"/>
                <a:stretch>
                  <a:fillRect l="-8696" r="-4348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A348614-24DB-DEC9-9A15-C3FF3796F7EB}"/>
                  </a:ext>
                </a:extLst>
              </p:cNvPr>
              <p:cNvSpPr txBox="1"/>
              <p:nvPr/>
            </p:nvSpPr>
            <p:spPr>
              <a:xfrm>
                <a:off x="1516862" y="3619113"/>
                <a:ext cx="261995" cy="3133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none" lIns="0" tIns="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A348614-24DB-DEC9-9A15-C3FF3796F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862" y="3619113"/>
                <a:ext cx="261995" cy="313350"/>
              </a:xfrm>
              <a:prstGeom prst="rect">
                <a:avLst/>
              </a:prstGeom>
              <a:blipFill>
                <a:blip r:embed="rId15"/>
                <a:stretch>
                  <a:fillRect l="-13043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90C186C-47A0-722B-557E-1460569C0C19}"/>
                  </a:ext>
                </a:extLst>
              </p:cNvPr>
              <p:cNvSpPr txBox="1"/>
              <p:nvPr/>
            </p:nvSpPr>
            <p:spPr>
              <a:xfrm>
                <a:off x="6449647" y="2044093"/>
                <a:ext cx="293483" cy="35233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/>
                </a:solidFill>
                <a:prstDash val="dash"/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90C186C-47A0-722B-557E-1460569C0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47" y="2044093"/>
                <a:ext cx="293483" cy="352331"/>
              </a:xfrm>
              <a:prstGeom prst="rect">
                <a:avLst/>
              </a:prstGeom>
              <a:blipFill>
                <a:blip r:embed="rId16"/>
                <a:stretch>
                  <a:fillRect l="-8000"/>
                </a:stretch>
              </a:blipFill>
              <a:ln w="19050">
                <a:solidFill>
                  <a:schemeClr val="accent5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DDEA08E-FBC9-79A3-C449-BAB81914283D}"/>
                  </a:ext>
                </a:extLst>
              </p:cNvPr>
              <p:cNvSpPr txBox="1"/>
              <p:nvPr/>
            </p:nvSpPr>
            <p:spPr>
              <a:xfrm>
                <a:off x="6602047" y="2196493"/>
                <a:ext cx="293483" cy="35284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DDEA08E-FBC9-79A3-C449-BAB819142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047" y="2196493"/>
                <a:ext cx="293483" cy="352844"/>
              </a:xfrm>
              <a:prstGeom prst="rect">
                <a:avLst/>
              </a:prstGeom>
              <a:blipFill>
                <a:blip r:embed="rId17"/>
                <a:stretch>
                  <a:fillRect l="-8000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DC28389-DCDD-764D-E6FB-D2DB35E23B23}"/>
              </a:ext>
            </a:extLst>
          </p:cNvPr>
          <p:cNvSpPr/>
          <p:nvPr/>
        </p:nvSpPr>
        <p:spPr>
          <a:xfrm>
            <a:off x="7905345" y="2337380"/>
            <a:ext cx="3190672" cy="294080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BB29044-87D8-6F13-580D-22BE71048EEB}"/>
              </a:ext>
            </a:extLst>
          </p:cNvPr>
          <p:cNvSpPr/>
          <p:nvPr/>
        </p:nvSpPr>
        <p:spPr>
          <a:xfrm>
            <a:off x="7905345" y="2043300"/>
            <a:ext cx="3190672" cy="294080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3D813E0-EFF9-6F1D-8AFE-5A5CCAAE2ECA}"/>
                  </a:ext>
                </a:extLst>
              </p:cNvPr>
              <p:cNvSpPr txBox="1"/>
              <p:nvPr/>
            </p:nvSpPr>
            <p:spPr>
              <a:xfrm>
                <a:off x="967149" y="4148812"/>
                <a:ext cx="1001119" cy="34970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DE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DE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3D813E0-EFF9-6F1D-8AFE-5A5CCAAE2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149" y="4148812"/>
                <a:ext cx="1001119" cy="349702"/>
              </a:xfrm>
              <a:prstGeom prst="rect">
                <a:avLst/>
              </a:prstGeom>
              <a:blipFill>
                <a:blip r:embed="rId18"/>
                <a:stretch>
                  <a:fillRect l="-1235" t="-6667" b="-23333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809D074-0457-C957-F707-4B609A2BCCCA}"/>
                  </a:ext>
                </a:extLst>
              </p:cNvPr>
              <p:cNvSpPr txBox="1"/>
              <p:nvPr/>
            </p:nvSpPr>
            <p:spPr>
              <a:xfrm>
                <a:off x="4381747" y="1799265"/>
                <a:ext cx="1029745" cy="34970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DE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DE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809D074-0457-C957-F707-4B609A2BC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747" y="1799265"/>
                <a:ext cx="1029745" cy="349702"/>
              </a:xfrm>
              <a:prstGeom prst="rect">
                <a:avLst/>
              </a:prstGeom>
              <a:blipFill>
                <a:blip r:embed="rId19"/>
                <a:stretch>
                  <a:fillRect l="-1190" t="-10000" b="-23333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Cash">
            <a:extLst>
              <a:ext uri="{FF2B5EF4-FFF2-40B4-BE49-F238E27FC236}">
                <a16:creationId xmlns:a16="http://schemas.microsoft.com/office/drawing/2014/main" id="{B5FF65C9-4524-9E4B-4CCD-D57E0C01B54F}"/>
              </a:ext>
            </a:extLst>
          </p:cNvPr>
          <p:cNvSpPr/>
          <p:nvPr/>
        </p:nvSpPr>
        <p:spPr>
          <a:xfrm>
            <a:off x="6069226" y="4540899"/>
            <a:ext cx="883803" cy="354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Cash">
            <a:extLst>
              <a:ext uri="{FF2B5EF4-FFF2-40B4-BE49-F238E27FC236}">
                <a16:creationId xmlns:a16="http://schemas.microsoft.com/office/drawing/2014/main" id="{2BE7CECA-A84A-9A8F-7108-F0CA3F5841AF}"/>
              </a:ext>
            </a:extLst>
          </p:cNvPr>
          <p:cNvSpPr/>
          <p:nvPr/>
        </p:nvSpPr>
        <p:spPr>
          <a:xfrm>
            <a:off x="489782" y="3638178"/>
            <a:ext cx="883803" cy="354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Cash">
            <a:extLst>
              <a:ext uri="{FF2B5EF4-FFF2-40B4-BE49-F238E27FC236}">
                <a16:creationId xmlns:a16="http://schemas.microsoft.com/office/drawing/2014/main" id="{DA17617A-F518-8E21-FD57-9CB3268AE0EC}"/>
              </a:ext>
            </a:extLst>
          </p:cNvPr>
          <p:cNvSpPr/>
          <p:nvPr/>
        </p:nvSpPr>
        <p:spPr>
          <a:xfrm>
            <a:off x="2830410" y="1421286"/>
            <a:ext cx="883803" cy="354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E137B4-87A9-0499-7D5F-C73074426529}"/>
              </a:ext>
            </a:extLst>
          </p:cNvPr>
          <p:cNvSpPr txBox="1"/>
          <p:nvPr/>
        </p:nvSpPr>
        <p:spPr>
          <a:xfrm>
            <a:off x="7259171" y="2517792"/>
            <a:ext cx="748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4000" dirty="0"/>
              <a:t>🧙🏼‍♀️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B6CEB3-7224-836D-8372-816712FD27F9}"/>
              </a:ext>
            </a:extLst>
          </p:cNvPr>
          <p:cNvSpPr txBox="1"/>
          <p:nvPr/>
        </p:nvSpPr>
        <p:spPr>
          <a:xfrm>
            <a:off x="9045526" y="1072"/>
            <a:ext cx="31464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effectLst/>
              </a:rPr>
              <a:t>[HT04, GK06, ADGH06, KN08a]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236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1845 0.0944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47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2877 -0.236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-118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41198 -0.236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9" y="-118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347 L -0.43099 0.24398 " pathEditMode="relative" ptsTypes="AA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075 0.25625 " pathEditMode="relative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471 -0.03704 " pathEditMode="relative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99 0.24398 L -0.25456 0.122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61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25625 L -0.22317 0.1256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8" y="-65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472 -0.03704 L -0.20938 0.111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74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21628 0.1351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20" y="675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2164 0.1275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20" y="636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07721 -0.1877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 animBg="1"/>
      <p:bldP spid="42" grpId="1" animBg="1"/>
      <p:bldP spid="48" grpId="0"/>
      <p:bldP spid="30" grpId="0" animBg="1"/>
      <p:bldP spid="30" grpId="1" animBg="1"/>
      <p:bldP spid="30" grpId="2" animBg="1"/>
      <p:bldP spid="33" grpId="0" animBg="1"/>
      <p:bldP spid="33" grpId="1" animBg="1"/>
      <p:bldP spid="33" grpId="2" animBg="1"/>
      <p:bldP spid="39" grpId="1" animBg="1"/>
      <p:bldP spid="39" grpId="2" animBg="1"/>
      <p:bldP spid="39" grpId="3" animBg="1"/>
      <p:bldP spid="45" grpId="0" animBg="1"/>
      <p:bldP spid="29" grpId="0" animBg="1"/>
      <p:bldP spid="29" grpId="1" animBg="1"/>
      <p:bldP spid="29" grpId="2" animBg="1"/>
      <p:bldP spid="17" grpId="0" animBg="1"/>
      <p:bldP spid="20" grpId="0" animBg="1"/>
      <p:bldP spid="22" grpId="0" animBg="1"/>
      <p:bldP spid="23" grpId="0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41" grpId="0" animBg="1"/>
      <p:bldP spid="41" grpId="1" animBg="1"/>
      <p:bldP spid="43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A7C0-E046-040A-9060-306FA9EC5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Local Verifiability – Formal Definition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E09A29-13E4-3E44-625E-2F22E3355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6748" y="1345821"/>
            <a:ext cx="7958503" cy="281550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A6743-5E3B-7BE2-EC43-8D39D445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Blömer, Bobolz, Bröcher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9BB71-C419-4FEE-C3B9-495250125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 the impossibility of surviving IDoWDS in rational MPC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01BE4-8B0D-8F0D-56E0-3DF903B97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548F-3848-F94D-9B67-3CAC1492264B}" type="slidenum">
              <a:rPr lang="en-DE" smtClean="0"/>
              <a:t>14</a:t>
            </a:fld>
            <a:endParaRPr lang="en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34F94F-768C-B690-F80B-A8DD16CA8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602" y="4161329"/>
            <a:ext cx="8320793" cy="1785528"/>
          </a:xfrm>
          <a:prstGeom prst="rect">
            <a:avLst/>
          </a:prstGeom>
        </p:spPr>
      </p:pic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4E0FAAAD-48CA-0DC6-204D-9F4A62B363A0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6791093" y="2753575"/>
            <a:ext cx="3284158" cy="2944698"/>
          </a:xfrm>
          <a:prstGeom prst="curvedConnector3">
            <a:avLst>
              <a:gd name="adj1" fmla="val 138199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704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7E373-3D80-9364-8AC0-CA77A096F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Verifiable-or-fully-broken – Formal Definition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B52109-64CD-30AE-272C-D60619D51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699" y="1266973"/>
            <a:ext cx="8310601" cy="307974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0E88F-E9F0-CCB0-E464-BC42EEC8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Blömer, Bobolz, Bröcher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CDF92-8F51-1008-338B-C8662FF51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 the impossibility of surviving IDoWDS in rational MPC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9109A-05A5-C72F-34E4-C9E9774F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548F-3848-F94D-9B67-3CAC1492264B}" type="slidenum">
              <a:rPr lang="en-DE" smtClean="0"/>
              <a:t>15</a:t>
            </a:fld>
            <a:endParaRPr lang="en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305A2D-8991-54CB-B8D3-766DCA9D7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054" y="4346715"/>
            <a:ext cx="9723891" cy="1466732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E598E6FA-E76F-3762-9E53-5D7B9F06E868}"/>
              </a:ext>
            </a:extLst>
          </p:cNvPr>
          <p:cNvSpPr/>
          <p:nvPr/>
        </p:nvSpPr>
        <p:spPr>
          <a:xfrm>
            <a:off x="6947210" y="2932771"/>
            <a:ext cx="4709634" cy="2940020"/>
          </a:xfrm>
          <a:custGeom>
            <a:avLst/>
            <a:gdLst>
              <a:gd name="connsiteX0" fmla="*/ 0 w 4709634"/>
              <a:gd name="connsiteY0" fmla="*/ 2754351 h 2940020"/>
              <a:gd name="connsiteX1" fmla="*/ 4326673 w 4709634"/>
              <a:gd name="connsiteY1" fmla="*/ 2743200 h 2940020"/>
              <a:gd name="connsiteX2" fmla="*/ 4371278 w 4709634"/>
              <a:gd name="connsiteY2" fmla="*/ 735980 h 2940020"/>
              <a:gd name="connsiteX3" fmla="*/ 3233853 w 4709634"/>
              <a:gd name="connsiteY3" fmla="*/ 0 h 294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9634" h="2940020">
                <a:moveTo>
                  <a:pt x="0" y="2754351"/>
                </a:moveTo>
                <a:cubicBezTo>
                  <a:pt x="1799063" y="2916973"/>
                  <a:pt x="3598127" y="3079595"/>
                  <a:pt x="4326673" y="2743200"/>
                </a:cubicBezTo>
                <a:cubicBezTo>
                  <a:pt x="5055219" y="2406805"/>
                  <a:pt x="4553415" y="1193180"/>
                  <a:pt x="4371278" y="735980"/>
                </a:cubicBezTo>
                <a:cubicBezTo>
                  <a:pt x="4189141" y="278780"/>
                  <a:pt x="3406697" y="113371"/>
                  <a:pt x="3233853" y="0"/>
                </a:cubicBezTo>
              </a:path>
            </a:pathLst>
          </a:custGeom>
          <a:noFill/>
          <a:ln w="254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19976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73828-4CE3-DC74-3248-7DC5136E0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</a:t>
            </a:r>
            <a:r>
              <a:rPr lang="en-DE" dirty="0"/>
              <a:t>erifiable-or-fully-broken – Formal Result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7307DE-FDB2-7676-8DD1-85B709C3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Blömer, Bobolz, Bröcher</a:t>
            </a:r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90138D-01D7-9418-4FF8-5880362E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 the impossibility of surviving IDoWDS in rational MPC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0304AB-FB9C-D89B-9D8E-FF510825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548F-3848-F94D-9B67-3CAC1492264B}" type="slidenum">
              <a:rPr lang="en-DE" smtClean="0"/>
              <a:t>16</a:t>
            </a:fld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D3BFAF-C557-D1A0-006A-A81F8704D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947" y="2055304"/>
            <a:ext cx="8794106" cy="274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840575A-EFBD-6157-CE6B-BCDE4CF7D718}"/>
                  </a:ext>
                </a:extLst>
              </p:cNvPr>
              <p:cNvSpPr txBox="1"/>
              <p:nvPr/>
            </p:nvSpPr>
            <p:spPr>
              <a:xfrm>
                <a:off x="3667052" y="2993656"/>
                <a:ext cx="655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840575A-EFBD-6157-CE6B-BCDE4CF7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052" y="2993656"/>
                <a:ext cx="65575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7514F0-5CBE-55FB-4D71-24D013A22DB0}"/>
                  </a:ext>
                </a:extLst>
              </p:cNvPr>
              <p:cNvSpPr txBox="1"/>
              <p:nvPr/>
            </p:nvSpPr>
            <p:spPr>
              <a:xfrm>
                <a:off x="3633582" y="3016524"/>
                <a:ext cx="650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7514F0-5CBE-55FB-4D71-24D013A22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582" y="3016524"/>
                <a:ext cx="65043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BED1E5F-DFA5-904E-D24F-92A5DE05BC2C}"/>
                  </a:ext>
                </a:extLst>
              </p:cNvPr>
              <p:cNvSpPr txBox="1"/>
              <p:nvPr/>
            </p:nvSpPr>
            <p:spPr>
              <a:xfrm>
                <a:off x="3652978" y="3026663"/>
                <a:ext cx="650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BED1E5F-DFA5-904E-D24F-92A5DE05B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978" y="3026663"/>
                <a:ext cx="65043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Megaphone">
            <a:extLst>
              <a:ext uri="{FF2B5EF4-FFF2-40B4-BE49-F238E27FC236}">
                <a16:creationId xmlns:a16="http://schemas.microsoft.com/office/drawing/2014/main" id="{5B72FA34-E42F-4C67-C660-32C704841831}"/>
              </a:ext>
            </a:extLst>
          </p:cNvPr>
          <p:cNvSpPr/>
          <p:nvPr/>
        </p:nvSpPr>
        <p:spPr>
          <a:xfrm>
            <a:off x="3581400" y="3006729"/>
            <a:ext cx="698730" cy="42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8" y="0"/>
                </a:moveTo>
                <a:lnTo>
                  <a:pt x="1296" y="8342"/>
                </a:lnTo>
                <a:lnTo>
                  <a:pt x="1296" y="7965"/>
                </a:lnTo>
                <a:cubicBezTo>
                  <a:pt x="1296" y="7822"/>
                  <a:pt x="1235" y="7702"/>
                  <a:pt x="1163" y="7702"/>
                </a:cubicBezTo>
                <a:lnTo>
                  <a:pt x="132" y="7702"/>
                </a:lnTo>
                <a:cubicBezTo>
                  <a:pt x="59" y="7702"/>
                  <a:pt x="0" y="7822"/>
                  <a:pt x="0" y="7965"/>
                </a:cubicBezTo>
                <a:lnTo>
                  <a:pt x="0" y="13572"/>
                </a:lnTo>
                <a:cubicBezTo>
                  <a:pt x="0" y="13715"/>
                  <a:pt x="59" y="13831"/>
                  <a:pt x="132" y="13831"/>
                </a:cubicBezTo>
                <a:lnTo>
                  <a:pt x="1163" y="13831"/>
                </a:lnTo>
                <a:cubicBezTo>
                  <a:pt x="1235" y="13831"/>
                  <a:pt x="1296" y="13715"/>
                  <a:pt x="1296" y="13572"/>
                </a:cubicBezTo>
                <a:lnTo>
                  <a:pt x="1296" y="13258"/>
                </a:lnTo>
                <a:lnTo>
                  <a:pt x="4868" y="14871"/>
                </a:lnTo>
                <a:cubicBezTo>
                  <a:pt x="4831" y="15727"/>
                  <a:pt x="4856" y="17088"/>
                  <a:pt x="5246" y="18369"/>
                </a:cubicBezTo>
                <a:cubicBezTo>
                  <a:pt x="5666" y="19743"/>
                  <a:pt x="6385" y="20665"/>
                  <a:pt x="7391" y="21110"/>
                </a:cubicBezTo>
                <a:cubicBezTo>
                  <a:pt x="7411" y="21118"/>
                  <a:pt x="7709" y="21237"/>
                  <a:pt x="8130" y="21237"/>
                </a:cubicBezTo>
                <a:cubicBezTo>
                  <a:pt x="8379" y="21237"/>
                  <a:pt x="8670" y="21198"/>
                  <a:pt x="8972" y="21067"/>
                </a:cubicBezTo>
                <a:cubicBezTo>
                  <a:pt x="9689" y="20757"/>
                  <a:pt x="10583" y="19899"/>
                  <a:pt x="10999" y="17636"/>
                </a:cubicBezTo>
                <a:lnTo>
                  <a:pt x="19788" y="21600"/>
                </a:lnTo>
                <a:cubicBezTo>
                  <a:pt x="19788" y="21600"/>
                  <a:pt x="21349" y="19032"/>
                  <a:pt x="21600" y="10803"/>
                </a:cubicBezTo>
                <a:lnTo>
                  <a:pt x="21360" y="10800"/>
                </a:lnTo>
                <a:lnTo>
                  <a:pt x="21600" y="10797"/>
                </a:lnTo>
                <a:cubicBezTo>
                  <a:pt x="21349" y="2568"/>
                  <a:pt x="19788" y="0"/>
                  <a:pt x="19788" y="0"/>
                </a:cubicBezTo>
                <a:close/>
                <a:moveTo>
                  <a:pt x="5884" y="15327"/>
                </a:moveTo>
                <a:lnTo>
                  <a:pt x="9983" y="17176"/>
                </a:lnTo>
                <a:cubicBezTo>
                  <a:pt x="9401" y="19745"/>
                  <a:pt x="7796" y="19199"/>
                  <a:pt x="7607" y="19125"/>
                </a:cubicBezTo>
                <a:cubicBezTo>
                  <a:pt x="6898" y="18811"/>
                  <a:pt x="6403" y="18209"/>
                  <a:pt x="6132" y="17336"/>
                </a:cubicBezTo>
                <a:cubicBezTo>
                  <a:pt x="5918" y="16643"/>
                  <a:pt x="5877" y="15882"/>
                  <a:pt x="5884" y="1532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52E946-DEE8-3809-9F2E-8C3DB2910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Secret Reconstruction</a:t>
            </a:r>
            <a:endParaRPr lang="en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5AC9A-825C-366D-FE05-5C0F05DD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Blömer, Bobolz, Bröcher</a:t>
            </a:r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09574-2D9F-BA36-FE2F-DFCF00F3F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 the impossibility of surviving IDoWDS in rational MPC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F58FA-B527-1611-3C3D-ECBD9DFA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E" dirty="0"/>
              <a:t>1 of 9</a:t>
            </a:r>
          </a:p>
        </p:txBody>
      </p:sp>
      <p:sp>
        <p:nvSpPr>
          <p:cNvPr id="13" name="Woman">
            <a:extLst>
              <a:ext uri="{FF2B5EF4-FFF2-40B4-BE49-F238E27FC236}">
                <a16:creationId xmlns:a16="http://schemas.microsoft.com/office/drawing/2014/main" id="{5A84C39D-FC68-F5F8-AE2E-961D5576E7D6}"/>
              </a:ext>
            </a:extLst>
          </p:cNvPr>
          <p:cNvSpPr/>
          <p:nvPr/>
        </p:nvSpPr>
        <p:spPr>
          <a:xfrm>
            <a:off x="3797069" y="1452567"/>
            <a:ext cx="483061" cy="1146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n">
            <a:extLst>
              <a:ext uri="{FF2B5EF4-FFF2-40B4-BE49-F238E27FC236}">
                <a16:creationId xmlns:a16="http://schemas.microsoft.com/office/drawing/2014/main" id="{A6EBD291-6E42-D609-A995-33F3A2C3EE55}"/>
              </a:ext>
            </a:extLst>
          </p:cNvPr>
          <p:cNvSpPr/>
          <p:nvPr/>
        </p:nvSpPr>
        <p:spPr>
          <a:xfrm>
            <a:off x="1968269" y="3508102"/>
            <a:ext cx="483061" cy="1146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emale">
            <a:extLst>
              <a:ext uri="{FF2B5EF4-FFF2-40B4-BE49-F238E27FC236}">
                <a16:creationId xmlns:a16="http://schemas.microsoft.com/office/drawing/2014/main" id="{1AD0538F-B110-8023-DD3E-61EBF25A439F}"/>
              </a:ext>
            </a:extLst>
          </p:cNvPr>
          <p:cNvSpPr/>
          <p:nvPr/>
        </p:nvSpPr>
        <p:spPr>
          <a:xfrm>
            <a:off x="5497115" y="3554292"/>
            <a:ext cx="483061" cy="1054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ash">
            <a:extLst>
              <a:ext uri="{FF2B5EF4-FFF2-40B4-BE49-F238E27FC236}">
                <a16:creationId xmlns:a16="http://schemas.microsoft.com/office/drawing/2014/main" id="{D83B3675-984E-03C5-244C-F411F61B693A}"/>
              </a:ext>
            </a:extLst>
          </p:cNvPr>
          <p:cNvSpPr/>
          <p:nvPr/>
        </p:nvSpPr>
        <p:spPr>
          <a:xfrm>
            <a:off x="8492818" y="2206394"/>
            <a:ext cx="883803" cy="354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ash">
            <a:extLst>
              <a:ext uri="{FF2B5EF4-FFF2-40B4-BE49-F238E27FC236}">
                <a16:creationId xmlns:a16="http://schemas.microsoft.com/office/drawing/2014/main" id="{DD81B9D7-D946-F5EE-A1AF-2B1690514419}"/>
              </a:ext>
            </a:extLst>
          </p:cNvPr>
          <p:cNvSpPr/>
          <p:nvPr/>
        </p:nvSpPr>
        <p:spPr>
          <a:xfrm>
            <a:off x="8627529" y="2429576"/>
            <a:ext cx="883803" cy="354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sh">
            <a:extLst>
              <a:ext uri="{FF2B5EF4-FFF2-40B4-BE49-F238E27FC236}">
                <a16:creationId xmlns:a16="http://schemas.microsoft.com/office/drawing/2014/main" id="{462C49AD-F17D-424C-E7B9-3A5D31A139BC}"/>
              </a:ext>
            </a:extLst>
          </p:cNvPr>
          <p:cNvSpPr/>
          <p:nvPr/>
        </p:nvSpPr>
        <p:spPr>
          <a:xfrm>
            <a:off x="9204141" y="2245253"/>
            <a:ext cx="883803" cy="354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noFill/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eft-right Arrow 27">
            <a:extLst>
              <a:ext uri="{FF2B5EF4-FFF2-40B4-BE49-F238E27FC236}">
                <a16:creationId xmlns:a16="http://schemas.microsoft.com/office/drawing/2014/main" id="{04E7A6E4-8686-CB9B-C3DC-BAA391E245F4}"/>
              </a:ext>
            </a:extLst>
          </p:cNvPr>
          <p:cNvSpPr/>
          <p:nvPr/>
        </p:nvSpPr>
        <p:spPr>
          <a:xfrm rot="19206702">
            <a:off x="2158611" y="2799855"/>
            <a:ext cx="1854267" cy="128652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Left-right Arrow 28">
            <a:extLst>
              <a:ext uri="{FF2B5EF4-FFF2-40B4-BE49-F238E27FC236}">
                <a16:creationId xmlns:a16="http://schemas.microsoft.com/office/drawing/2014/main" id="{74DA4245-EB41-2C57-3AEB-C059FE2A4F46}"/>
              </a:ext>
            </a:extLst>
          </p:cNvPr>
          <p:cNvSpPr/>
          <p:nvPr/>
        </p:nvSpPr>
        <p:spPr>
          <a:xfrm rot="2728220">
            <a:off x="3999914" y="2861986"/>
            <a:ext cx="1854267" cy="128652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Left-right Arrow 29">
            <a:extLst>
              <a:ext uri="{FF2B5EF4-FFF2-40B4-BE49-F238E27FC236}">
                <a16:creationId xmlns:a16="http://schemas.microsoft.com/office/drawing/2014/main" id="{52CCF9A7-A8FC-20D3-BAF5-3CC96CBE5599}"/>
              </a:ext>
            </a:extLst>
          </p:cNvPr>
          <p:cNvSpPr/>
          <p:nvPr/>
        </p:nvSpPr>
        <p:spPr>
          <a:xfrm>
            <a:off x="2563044" y="4092625"/>
            <a:ext cx="2743200" cy="112374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B590998-8564-AC8D-64B1-9A4153ABBDD8}"/>
                  </a:ext>
                </a:extLst>
              </p:cNvPr>
              <p:cNvSpPr txBox="1"/>
              <p:nvPr/>
            </p:nvSpPr>
            <p:spPr>
              <a:xfrm>
                <a:off x="737826" y="1452567"/>
                <a:ext cx="1457223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DE" dirty="0"/>
                  <a:t>Goal:</a:t>
                </a:r>
              </a:p>
              <a:p>
                <a:pPr algn="ctr"/>
                <a:r>
                  <a:rPr lang="en-DE" dirty="0"/>
                  <a:t>Reconstruct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de-DE" b="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B590998-8564-AC8D-64B1-9A4153ABB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26" y="1452567"/>
                <a:ext cx="1457223" cy="646331"/>
              </a:xfrm>
              <a:prstGeom prst="rect">
                <a:avLst/>
              </a:prstGeom>
              <a:blipFill>
                <a:blip r:embed="rId7"/>
                <a:stretch>
                  <a:fillRect l="-2564" t="-1887"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075F361-A2EB-599D-D75E-F18E54D41199}"/>
                  </a:ext>
                </a:extLst>
              </p:cNvPr>
              <p:cNvSpPr txBox="1"/>
              <p:nvPr/>
            </p:nvSpPr>
            <p:spPr>
              <a:xfrm>
                <a:off x="6202680" y="1130509"/>
                <a:ext cx="41860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de-DE" dirty="0"/>
                  <a:t>Lock 60$ in </a:t>
                </a:r>
                <a:r>
                  <a:rPr lang="de-DE" dirty="0" err="1"/>
                  <a:t>safe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PIN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de-DE" dirty="0"/>
              </a:p>
              <a:p>
                <a:pPr marL="342900" indent="-342900"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Share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, </a:t>
                </a:r>
                <a:r>
                  <a:rPr lang="de-DE" dirty="0"/>
                  <a:t>s.t. </a:t>
                </a:r>
                <a:r>
                  <a:rPr lang="de-DE" dirty="0" err="1"/>
                  <a:t>only</a:t>
                </a:r>
                <a:r>
                  <a:rPr lang="de-DE" dirty="0"/>
                  <a:t> all 3 </a:t>
                </a:r>
                <a:r>
                  <a:rPr lang="de-DE" dirty="0" err="1"/>
                  <a:t>shares</a:t>
                </a:r>
                <a:r>
                  <a:rPr lang="en-US" dirty="0">
                    <a:latin typeface="Cambria Math" panose="02040503050406030204" pitchFamily="18" charset="0"/>
                  </a:rPr>
                  <a:t> reveal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075F361-A2EB-599D-D75E-F18E54D41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680" y="1130509"/>
                <a:ext cx="4186018" cy="646331"/>
              </a:xfrm>
              <a:prstGeom prst="rect">
                <a:avLst/>
              </a:prstGeom>
              <a:blipFill>
                <a:blip r:embed="rId8"/>
                <a:stretch>
                  <a:fillRect l="-1212" t="-3846" r="-303" b="-1346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D932BC-4D1E-A8D3-4ABE-58269D154FA0}"/>
                  </a:ext>
                </a:extLst>
              </p:cNvPr>
              <p:cNvSpPr txBox="1"/>
              <p:nvPr/>
            </p:nvSpPr>
            <p:spPr>
              <a:xfrm>
                <a:off x="5497115" y="2206394"/>
                <a:ext cx="2286395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DE" dirty="0"/>
                  <a:t>Simple protocol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DE" dirty="0"/>
                  <a:t>:</a:t>
                </a:r>
              </a:p>
              <a:p>
                <a:pPr marL="342900" indent="-342900">
                  <a:buAutoNum type="arabicPeriod"/>
                </a:pPr>
                <a:r>
                  <a:rPr lang="en-DE" dirty="0"/>
                  <a:t>Broadcast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b="0" dirty="0"/>
              </a:p>
              <a:p>
                <a:pPr marL="342900" indent="-342900">
                  <a:buAutoNum type="arabicPeriod"/>
                </a:pPr>
                <a:r>
                  <a:rPr lang="en-DE" dirty="0"/>
                  <a:t>Reconstruct secret</a:t>
                </a:r>
                <a:endParaRPr lang="de-DE" b="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D932BC-4D1E-A8D3-4ABE-58269D154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115" y="2206394"/>
                <a:ext cx="2286395" cy="923330"/>
              </a:xfrm>
              <a:prstGeom prst="rect">
                <a:avLst/>
              </a:prstGeom>
              <a:blipFill>
                <a:blip r:embed="rId9"/>
                <a:stretch>
                  <a:fillRect l="-2198" t="-2703" r="-1099" b="-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afe">
            <a:extLst>
              <a:ext uri="{FF2B5EF4-FFF2-40B4-BE49-F238E27FC236}">
                <a16:creationId xmlns:a16="http://schemas.microsoft.com/office/drawing/2014/main" id="{156C67B6-29B6-0CC9-ABEE-3384E77AD49F}"/>
              </a:ext>
            </a:extLst>
          </p:cNvPr>
          <p:cNvSpPr/>
          <p:nvPr/>
        </p:nvSpPr>
        <p:spPr>
          <a:xfrm>
            <a:off x="8934720" y="3562272"/>
            <a:ext cx="1153224" cy="1153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600" extrusionOk="0">
                <a:moveTo>
                  <a:pt x="1739" y="0"/>
                </a:moveTo>
                <a:cubicBezTo>
                  <a:pt x="798" y="0"/>
                  <a:pt x="2" y="777"/>
                  <a:pt x="0" y="1696"/>
                </a:cubicBezTo>
                <a:lnTo>
                  <a:pt x="0" y="3247"/>
                </a:lnTo>
                <a:lnTo>
                  <a:pt x="4396" y="3247"/>
                </a:lnTo>
                <a:lnTo>
                  <a:pt x="4384" y="6208"/>
                </a:lnTo>
                <a:lnTo>
                  <a:pt x="0" y="6208"/>
                </a:lnTo>
                <a:lnTo>
                  <a:pt x="0" y="15128"/>
                </a:lnTo>
                <a:lnTo>
                  <a:pt x="4396" y="15128"/>
                </a:lnTo>
                <a:lnTo>
                  <a:pt x="4384" y="18090"/>
                </a:lnTo>
                <a:lnTo>
                  <a:pt x="0" y="18090"/>
                </a:lnTo>
                <a:lnTo>
                  <a:pt x="0" y="19896"/>
                </a:lnTo>
                <a:cubicBezTo>
                  <a:pt x="-1" y="20351"/>
                  <a:pt x="175" y="20779"/>
                  <a:pt x="496" y="21100"/>
                </a:cubicBezTo>
                <a:cubicBezTo>
                  <a:pt x="817" y="21422"/>
                  <a:pt x="1245" y="21600"/>
                  <a:pt x="1700" y="21600"/>
                </a:cubicBezTo>
                <a:lnTo>
                  <a:pt x="19858" y="21600"/>
                </a:lnTo>
                <a:cubicBezTo>
                  <a:pt x="20793" y="21600"/>
                  <a:pt x="21556" y="20839"/>
                  <a:pt x="21558" y="19904"/>
                </a:cubicBezTo>
                <a:lnTo>
                  <a:pt x="21598" y="1703"/>
                </a:lnTo>
                <a:cubicBezTo>
                  <a:pt x="21599" y="1248"/>
                  <a:pt x="21423" y="821"/>
                  <a:pt x="21102" y="500"/>
                </a:cubicBezTo>
                <a:cubicBezTo>
                  <a:pt x="20781" y="178"/>
                  <a:pt x="20353" y="0"/>
                  <a:pt x="19898" y="0"/>
                </a:cubicBezTo>
                <a:lnTo>
                  <a:pt x="1739" y="0"/>
                </a:lnTo>
                <a:close/>
                <a:moveTo>
                  <a:pt x="8" y="3711"/>
                </a:moveTo>
                <a:lnTo>
                  <a:pt x="0" y="5746"/>
                </a:lnTo>
                <a:lnTo>
                  <a:pt x="3921" y="5746"/>
                </a:lnTo>
                <a:lnTo>
                  <a:pt x="3930" y="3711"/>
                </a:lnTo>
                <a:lnTo>
                  <a:pt x="8" y="3711"/>
                </a:lnTo>
                <a:close/>
                <a:moveTo>
                  <a:pt x="5781" y="7462"/>
                </a:moveTo>
                <a:lnTo>
                  <a:pt x="8200" y="8517"/>
                </a:lnTo>
                <a:cubicBezTo>
                  <a:pt x="7906" y="8867"/>
                  <a:pt x="7679" y="9277"/>
                  <a:pt x="7542" y="9725"/>
                </a:cubicBezTo>
                <a:lnTo>
                  <a:pt x="5305" y="8240"/>
                </a:lnTo>
                <a:lnTo>
                  <a:pt x="5781" y="7462"/>
                </a:lnTo>
                <a:close/>
                <a:moveTo>
                  <a:pt x="15894" y="7462"/>
                </a:moveTo>
                <a:lnTo>
                  <a:pt x="16370" y="8240"/>
                </a:lnTo>
                <a:lnTo>
                  <a:pt x="14134" y="9725"/>
                </a:lnTo>
                <a:cubicBezTo>
                  <a:pt x="13997" y="9277"/>
                  <a:pt x="13770" y="8867"/>
                  <a:pt x="13475" y="8517"/>
                </a:cubicBezTo>
                <a:lnTo>
                  <a:pt x="15894" y="7462"/>
                </a:lnTo>
                <a:close/>
                <a:moveTo>
                  <a:pt x="10837" y="7795"/>
                </a:moveTo>
                <a:cubicBezTo>
                  <a:pt x="12458" y="7795"/>
                  <a:pt x="13772" y="9109"/>
                  <a:pt x="13772" y="10729"/>
                </a:cubicBezTo>
                <a:cubicBezTo>
                  <a:pt x="13772" y="12349"/>
                  <a:pt x="12458" y="13662"/>
                  <a:pt x="10837" y="13662"/>
                </a:cubicBezTo>
                <a:cubicBezTo>
                  <a:pt x="9216" y="13662"/>
                  <a:pt x="7903" y="12349"/>
                  <a:pt x="7903" y="10729"/>
                </a:cubicBezTo>
                <a:cubicBezTo>
                  <a:pt x="7903" y="9109"/>
                  <a:pt x="9216" y="7795"/>
                  <a:pt x="10837" y="7795"/>
                </a:cubicBezTo>
                <a:close/>
                <a:moveTo>
                  <a:pt x="10837" y="9072"/>
                </a:moveTo>
                <a:cubicBezTo>
                  <a:pt x="9923" y="9072"/>
                  <a:pt x="9179" y="9815"/>
                  <a:pt x="9179" y="10729"/>
                </a:cubicBezTo>
                <a:cubicBezTo>
                  <a:pt x="9179" y="11643"/>
                  <a:pt x="9923" y="12386"/>
                  <a:pt x="10837" y="12386"/>
                </a:cubicBezTo>
                <a:cubicBezTo>
                  <a:pt x="11751" y="12386"/>
                  <a:pt x="12495" y="11643"/>
                  <a:pt x="12495" y="10729"/>
                </a:cubicBezTo>
                <a:cubicBezTo>
                  <a:pt x="12495" y="9815"/>
                  <a:pt x="11751" y="9072"/>
                  <a:pt x="10837" y="9072"/>
                </a:cubicBezTo>
                <a:close/>
                <a:moveTo>
                  <a:pt x="10837" y="9585"/>
                </a:moveTo>
                <a:cubicBezTo>
                  <a:pt x="11468" y="9585"/>
                  <a:pt x="11982" y="10098"/>
                  <a:pt x="11982" y="10729"/>
                </a:cubicBezTo>
                <a:cubicBezTo>
                  <a:pt x="11982" y="11360"/>
                  <a:pt x="11468" y="11873"/>
                  <a:pt x="10837" y="11873"/>
                </a:cubicBezTo>
                <a:cubicBezTo>
                  <a:pt x="10206" y="11873"/>
                  <a:pt x="9693" y="11360"/>
                  <a:pt x="9693" y="10729"/>
                </a:cubicBezTo>
                <a:cubicBezTo>
                  <a:pt x="9693" y="10098"/>
                  <a:pt x="10206" y="9585"/>
                  <a:pt x="10837" y="9585"/>
                </a:cubicBezTo>
                <a:close/>
                <a:moveTo>
                  <a:pt x="10131" y="14099"/>
                </a:moveTo>
                <a:cubicBezTo>
                  <a:pt x="10359" y="14147"/>
                  <a:pt x="10595" y="14173"/>
                  <a:pt x="10837" y="14173"/>
                </a:cubicBezTo>
                <a:cubicBezTo>
                  <a:pt x="11079" y="14173"/>
                  <a:pt x="11315" y="14147"/>
                  <a:pt x="11543" y="14099"/>
                </a:cubicBezTo>
                <a:lnTo>
                  <a:pt x="11313" y="16489"/>
                </a:lnTo>
                <a:lnTo>
                  <a:pt x="10361" y="16489"/>
                </a:lnTo>
                <a:lnTo>
                  <a:pt x="10131" y="14099"/>
                </a:lnTo>
                <a:close/>
                <a:moveTo>
                  <a:pt x="8" y="15592"/>
                </a:moveTo>
                <a:lnTo>
                  <a:pt x="0" y="17626"/>
                </a:lnTo>
                <a:lnTo>
                  <a:pt x="3921" y="17626"/>
                </a:lnTo>
                <a:lnTo>
                  <a:pt x="3930" y="15592"/>
                </a:lnTo>
                <a:lnTo>
                  <a:pt x="8" y="15592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F9348E2-9A67-2295-B62B-40BC6C8D42B7}"/>
                  </a:ext>
                </a:extLst>
              </p:cNvPr>
              <p:cNvSpPr txBox="1"/>
              <p:nvPr/>
            </p:nvSpPr>
            <p:spPr>
              <a:xfrm>
                <a:off x="3633582" y="1161788"/>
                <a:ext cx="19859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dirty="0"/>
                  <a:t>Reconstruct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DE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F9348E2-9A67-2295-B62B-40BC6C8D4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582" y="1161788"/>
                <a:ext cx="1985993" cy="369332"/>
              </a:xfrm>
              <a:prstGeom prst="rect">
                <a:avLst/>
              </a:prstGeom>
              <a:blipFill>
                <a:blip r:embed="rId10"/>
                <a:stretch>
                  <a:fillRect l="-2548" t="-6667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B143270-3169-17CF-065D-85A4966B7A6D}"/>
                  </a:ext>
                </a:extLst>
              </p:cNvPr>
              <p:cNvSpPr txBox="1"/>
              <p:nvPr/>
            </p:nvSpPr>
            <p:spPr>
              <a:xfrm>
                <a:off x="89313" y="4003708"/>
                <a:ext cx="19913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dirty="0"/>
                  <a:t>Reconstruct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DE" dirty="0"/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B143270-3169-17CF-065D-85A4966B7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3" y="4003708"/>
                <a:ext cx="1991314" cy="369332"/>
              </a:xfrm>
              <a:prstGeom prst="rect">
                <a:avLst/>
              </a:prstGeom>
              <a:blipFill>
                <a:blip r:embed="rId11"/>
                <a:stretch>
                  <a:fillRect l="-3185" t="-10000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17017A-963B-CCD2-B9F6-420BD6E779B1}"/>
                  </a:ext>
                </a:extLst>
              </p:cNvPr>
              <p:cNvSpPr txBox="1"/>
              <p:nvPr/>
            </p:nvSpPr>
            <p:spPr>
              <a:xfrm>
                <a:off x="6096000" y="3864970"/>
                <a:ext cx="1551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DE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17017A-963B-CCD2-B9F6-420BD6E77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64970"/>
                <a:ext cx="1551900" cy="369332"/>
              </a:xfrm>
              <a:prstGeom prst="rect">
                <a:avLst/>
              </a:prstGeom>
              <a:blipFill>
                <a:blip r:embed="rId12"/>
                <a:stretch>
                  <a:fillRect l="-3252" t="-6667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ounded Rectangular Callout 64">
            <a:extLst>
              <a:ext uri="{FF2B5EF4-FFF2-40B4-BE49-F238E27FC236}">
                <a16:creationId xmlns:a16="http://schemas.microsoft.com/office/drawing/2014/main" id="{85D9A16C-AB81-DEAE-63DC-EB7D31C0D7CF}"/>
              </a:ext>
            </a:extLst>
          </p:cNvPr>
          <p:cNvSpPr/>
          <p:nvPr/>
        </p:nvSpPr>
        <p:spPr>
          <a:xfrm>
            <a:off x="2565847" y="4301487"/>
            <a:ext cx="2995027" cy="349890"/>
          </a:xfrm>
          <a:prstGeom prst="wedgeRoundRectCallout">
            <a:avLst>
              <a:gd name="adj1" fmla="val -33590"/>
              <a:gd name="adj2" fmla="val -7437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</a:t>
            </a:r>
            <a:r>
              <a:rPr lang="en-DE" dirty="0"/>
              <a:t>ointwise, secure channels</a:t>
            </a:r>
          </a:p>
        </p:txBody>
      </p:sp>
      <p:sp>
        <p:nvSpPr>
          <p:cNvPr id="66" name="Rounded Rectangular Callout 65">
            <a:extLst>
              <a:ext uri="{FF2B5EF4-FFF2-40B4-BE49-F238E27FC236}">
                <a16:creationId xmlns:a16="http://schemas.microsoft.com/office/drawing/2014/main" id="{9ED6C230-476F-69D4-E86A-99982030BE09}"/>
              </a:ext>
            </a:extLst>
          </p:cNvPr>
          <p:cNvSpPr/>
          <p:nvPr/>
        </p:nvSpPr>
        <p:spPr>
          <a:xfrm>
            <a:off x="2691249" y="3546676"/>
            <a:ext cx="2464051" cy="372410"/>
          </a:xfrm>
          <a:prstGeom prst="wedgeRoundRectCallout">
            <a:avLst>
              <a:gd name="adj1" fmla="val -3352"/>
              <a:gd name="adj2" fmla="val -8740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DE" dirty="0"/>
              <a:t>Simultaneous broadcast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18B7F-EC8D-CEDD-14EB-C3B6F430A1AB}"/>
              </a:ext>
            </a:extLst>
          </p:cNvPr>
          <p:cNvSpPr txBox="1"/>
          <p:nvPr/>
        </p:nvSpPr>
        <p:spPr>
          <a:xfrm>
            <a:off x="5080000" y="18472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4C2DEC-8764-327D-73A9-29F422FCA05C}"/>
                  </a:ext>
                </a:extLst>
              </p:cNvPr>
              <p:cNvSpPr txBox="1"/>
              <p:nvPr/>
            </p:nvSpPr>
            <p:spPr>
              <a:xfrm>
                <a:off x="6357350" y="1352546"/>
                <a:ext cx="44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4C2DEC-8764-327D-73A9-29F422FCA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350" y="1352546"/>
                <a:ext cx="44133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CCEB64-8C20-E0B5-DB0B-159A7DA8A48F}"/>
                  </a:ext>
                </a:extLst>
              </p:cNvPr>
              <p:cNvSpPr txBox="1"/>
              <p:nvPr/>
            </p:nvSpPr>
            <p:spPr>
              <a:xfrm>
                <a:off x="6357350" y="1352505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CCEB64-8C20-E0B5-DB0B-159A7DA8A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350" y="1352505"/>
                <a:ext cx="44666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60A500-1E04-145F-7B79-F24EF1CA8251}"/>
                  </a:ext>
                </a:extLst>
              </p:cNvPr>
              <p:cNvSpPr txBox="1"/>
              <p:nvPr/>
            </p:nvSpPr>
            <p:spPr>
              <a:xfrm>
                <a:off x="6352028" y="1355490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60A500-1E04-145F-7B79-F24EF1CA8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028" y="1355490"/>
                <a:ext cx="446661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343CB8-DD27-917C-E690-353BC6923909}"/>
                  </a:ext>
                </a:extLst>
              </p:cNvPr>
              <p:cNvSpPr txBox="1"/>
              <p:nvPr/>
            </p:nvSpPr>
            <p:spPr>
              <a:xfrm>
                <a:off x="4322808" y="1433798"/>
                <a:ext cx="44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343CB8-DD27-917C-E690-353BC6923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808" y="1433798"/>
                <a:ext cx="44133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1363C53-9566-BDDC-6F50-54FA564F0638}"/>
                  </a:ext>
                </a:extLst>
              </p:cNvPr>
              <p:cNvSpPr txBox="1"/>
              <p:nvPr/>
            </p:nvSpPr>
            <p:spPr>
              <a:xfrm>
                <a:off x="1543852" y="3489332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1363C53-9566-BDDC-6F50-54FA564F0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852" y="3489332"/>
                <a:ext cx="446661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6B1B2EC-F828-D564-71FA-92F48CE1A069}"/>
                  </a:ext>
                </a:extLst>
              </p:cNvPr>
              <p:cNvSpPr txBox="1"/>
              <p:nvPr/>
            </p:nvSpPr>
            <p:spPr>
              <a:xfrm>
                <a:off x="5875330" y="3490534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6B1B2EC-F828-D564-71FA-92F48CE1A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330" y="3490534"/>
                <a:ext cx="44666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71F25B08-B9E5-376C-96B7-EF9212423E18}"/>
              </a:ext>
            </a:extLst>
          </p:cNvPr>
          <p:cNvSpPr txBox="1"/>
          <p:nvPr/>
        </p:nvSpPr>
        <p:spPr>
          <a:xfrm>
            <a:off x="9513939" y="3107672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/>
              <a:t>Wrong</a:t>
            </a:r>
            <a:r>
              <a:rPr lang="de-DE" dirty="0"/>
              <a:t> </a:t>
            </a:r>
            <a:r>
              <a:rPr lang="de-DE" dirty="0" err="1"/>
              <a:t>try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20$</a:t>
            </a:r>
            <a:endParaRPr lang="de-DE" b="0" dirty="0">
              <a:latin typeface="Cambria Math" panose="02040503050406030204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D97012E-96C9-78B3-AFDA-39C61F415024}"/>
              </a:ext>
            </a:extLst>
          </p:cNvPr>
          <p:cNvCxnSpPr>
            <a:stCxn id="34" idx="3"/>
          </p:cNvCxnSpPr>
          <p:nvPr/>
        </p:nvCxnSpPr>
        <p:spPr>
          <a:xfrm>
            <a:off x="2195049" y="1775733"/>
            <a:ext cx="1602020" cy="71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1EC98B8-F0F5-7D89-AE09-D9EEB9F51BDC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1466438" y="2098898"/>
            <a:ext cx="614422" cy="1378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835954F-1258-4ABA-845F-FDF010A0BEDB}"/>
              </a:ext>
            </a:extLst>
          </p:cNvPr>
          <p:cNvCxnSpPr>
            <a:cxnSpLocks/>
          </p:cNvCxnSpPr>
          <p:nvPr/>
        </p:nvCxnSpPr>
        <p:spPr>
          <a:xfrm>
            <a:off x="2195049" y="2121734"/>
            <a:ext cx="3338466" cy="1565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91785C4-D8C4-03C1-0D4A-4D884387B12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97778" y="974533"/>
            <a:ext cx="1784634" cy="21175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31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727 0.2456 " pathEditMode="relative" ptsTypes="AA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107 0.23981 " pathEditMode="relative" ptsTypes="AA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334 0.21204 " pathEditMode="relative" ptsTypes="AA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16692 0.01181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7" y="57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03971 0.3055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1527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764 L -0.3944 0.3111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3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92 0.01181 L -0.20846 0.25186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199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71 0.30556 L -0.20846 0.24468 " pathEditMode="relative" ptsTypes="AA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4 0.31111 L -0.20872 0.25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4" y="-305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7019 -0.22894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1145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20794 0.06643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331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0.2026 0.06944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2 0.21297 L -0.63021 0.29931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20" y="4306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24004 L -0.25612 0.30208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3" y="2338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7 0.24561 L -0.31745 -0.05625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2" y="-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40" grpId="0"/>
      <p:bldP spid="40" grpId="1"/>
      <p:bldP spid="16" grpId="0" animBg="1"/>
      <p:bldP spid="16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8" grpId="0" animBg="1"/>
      <p:bldP spid="29" grpId="0" animBg="1"/>
      <p:bldP spid="30" grpId="0" animBg="1"/>
      <p:bldP spid="34" grpId="0" animBg="1"/>
      <p:bldP spid="35" grpId="0" uiExpand="1" build="p"/>
      <p:bldP spid="38" grpId="0" animBg="1"/>
      <p:bldP spid="60" grpId="0"/>
      <p:bldP spid="61" grpId="0"/>
      <p:bldP spid="62" grpId="0"/>
      <p:bldP spid="65" grpId="0" animBg="1"/>
      <p:bldP spid="65" grpId="1" animBg="1"/>
      <p:bldP spid="66" grpId="0" animBg="1"/>
      <p:bldP spid="66" grpId="1" animBg="1"/>
      <p:bldP spid="11" grpId="1"/>
      <p:bldP spid="11" grpId="2"/>
      <p:bldP spid="11" grpId="3"/>
      <p:bldP spid="12" grpId="0"/>
      <p:bldP spid="12" grpId="1"/>
      <p:bldP spid="12" grpId="2"/>
      <p:bldP spid="20" grpId="0"/>
      <p:bldP spid="20" grpId="2"/>
      <p:bldP spid="20" grpId="3"/>
      <p:bldP spid="22" grpId="1"/>
      <p:bldP spid="23" grpId="0"/>
      <p:bldP spid="24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CABE78-722C-6E24-1697-276A5F38D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7778" y="974533"/>
            <a:ext cx="1784634" cy="21175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E422D62-5930-6AD6-84A9-79E795CFBCCC}"/>
                  </a:ext>
                </a:extLst>
              </p:cNvPr>
              <p:cNvSpPr txBox="1"/>
              <p:nvPr/>
            </p:nvSpPr>
            <p:spPr>
              <a:xfrm>
                <a:off x="4322808" y="1433798"/>
                <a:ext cx="44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E422D62-5930-6AD6-84A9-79E795CFB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808" y="1433798"/>
                <a:ext cx="44133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A7EB200-9E3C-30A0-CACA-C6B02F3AEC76}"/>
                  </a:ext>
                </a:extLst>
              </p:cNvPr>
              <p:cNvSpPr txBox="1"/>
              <p:nvPr/>
            </p:nvSpPr>
            <p:spPr>
              <a:xfrm>
                <a:off x="5875330" y="3490534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A7EB200-9E3C-30A0-CACA-C6B02F3AE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330" y="3490534"/>
                <a:ext cx="4466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08733D9-FE86-8FB2-D3B6-3089359B6577}"/>
                  </a:ext>
                </a:extLst>
              </p:cNvPr>
              <p:cNvSpPr txBox="1"/>
              <p:nvPr/>
            </p:nvSpPr>
            <p:spPr>
              <a:xfrm>
                <a:off x="1543852" y="3489332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08733D9-FE86-8FB2-D3B6-3089359B6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852" y="3489332"/>
                <a:ext cx="44666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B52E946-DEE8-3809-9F2E-8C3DB2910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Secret Reconstruction</a:t>
            </a:r>
            <a:endParaRPr lang="en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5AC9A-825C-366D-FE05-5C0F05DD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Blömer, Bobolz, Bröcher</a:t>
            </a:r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09574-2D9F-BA36-FE2F-DFCF00F3F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 the impossibility of surviving IDoWDS in rational MPC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F58FA-B527-1611-3C3D-ECBD9DFA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E" dirty="0"/>
              <a:t>2 of 9</a:t>
            </a:r>
          </a:p>
        </p:txBody>
      </p:sp>
      <p:sp>
        <p:nvSpPr>
          <p:cNvPr id="13" name="Woman">
            <a:extLst>
              <a:ext uri="{FF2B5EF4-FFF2-40B4-BE49-F238E27FC236}">
                <a16:creationId xmlns:a16="http://schemas.microsoft.com/office/drawing/2014/main" id="{5A84C39D-FC68-F5F8-AE2E-961D5576E7D6}"/>
              </a:ext>
            </a:extLst>
          </p:cNvPr>
          <p:cNvSpPr/>
          <p:nvPr/>
        </p:nvSpPr>
        <p:spPr>
          <a:xfrm>
            <a:off x="3797069" y="1452567"/>
            <a:ext cx="483061" cy="1146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n">
            <a:extLst>
              <a:ext uri="{FF2B5EF4-FFF2-40B4-BE49-F238E27FC236}">
                <a16:creationId xmlns:a16="http://schemas.microsoft.com/office/drawing/2014/main" id="{A6EBD291-6E42-D609-A995-33F3A2C3EE55}"/>
              </a:ext>
            </a:extLst>
          </p:cNvPr>
          <p:cNvSpPr/>
          <p:nvPr/>
        </p:nvSpPr>
        <p:spPr>
          <a:xfrm>
            <a:off x="1968269" y="3508102"/>
            <a:ext cx="483061" cy="1146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emale">
            <a:extLst>
              <a:ext uri="{FF2B5EF4-FFF2-40B4-BE49-F238E27FC236}">
                <a16:creationId xmlns:a16="http://schemas.microsoft.com/office/drawing/2014/main" id="{1AD0538F-B110-8023-DD3E-61EBF25A439F}"/>
              </a:ext>
            </a:extLst>
          </p:cNvPr>
          <p:cNvSpPr/>
          <p:nvPr/>
        </p:nvSpPr>
        <p:spPr>
          <a:xfrm>
            <a:off x="5497115" y="3554292"/>
            <a:ext cx="483061" cy="1054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ash">
            <a:extLst>
              <a:ext uri="{FF2B5EF4-FFF2-40B4-BE49-F238E27FC236}">
                <a16:creationId xmlns:a16="http://schemas.microsoft.com/office/drawing/2014/main" id="{D83B3675-984E-03C5-244C-F411F61B693A}"/>
              </a:ext>
            </a:extLst>
          </p:cNvPr>
          <p:cNvSpPr/>
          <p:nvPr/>
        </p:nvSpPr>
        <p:spPr>
          <a:xfrm>
            <a:off x="9196324" y="3673644"/>
            <a:ext cx="883803" cy="354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ash">
            <a:extLst>
              <a:ext uri="{FF2B5EF4-FFF2-40B4-BE49-F238E27FC236}">
                <a16:creationId xmlns:a16="http://schemas.microsoft.com/office/drawing/2014/main" id="{DD81B9D7-D946-F5EE-A1AF-2B1690514419}"/>
              </a:ext>
            </a:extLst>
          </p:cNvPr>
          <p:cNvSpPr/>
          <p:nvPr/>
        </p:nvSpPr>
        <p:spPr>
          <a:xfrm>
            <a:off x="8974835" y="3905929"/>
            <a:ext cx="883803" cy="354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sh">
            <a:extLst>
              <a:ext uri="{FF2B5EF4-FFF2-40B4-BE49-F238E27FC236}">
                <a16:creationId xmlns:a16="http://schemas.microsoft.com/office/drawing/2014/main" id="{462C49AD-F17D-424C-E7B9-3A5D31A139BC}"/>
              </a:ext>
            </a:extLst>
          </p:cNvPr>
          <p:cNvSpPr/>
          <p:nvPr/>
        </p:nvSpPr>
        <p:spPr>
          <a:xfrm>
            <a:off x="9181271" y="4072134"/>
            <a:ext cx="883803" cy="354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noFill/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eft-right Arrow 27">
            <a:extLst>
              <a:ext uri="{FF2B5EF4-FFF2-40B4-BE49-F238E27FC236}">
                <a16:creationId xmlns:a16="http://schemas.microsoft.com/office/drawing/2014/main" id="{04E7A6E4-8686-CB9B-C3DC-BAA391E245F4}"/>
              </a:ext>
            </a:extLst>
          </p:cNvPr>
          <p:cNvSpPr/>
          <p:nvPr/>
        </p:nvSpPr>
        <p:spPr>
          <a:xfrm rot="19206702">
            <a:off x="2158611" y="2799855"/>
            <a:ext cx="1854267" cy="128652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Left-right Arrow 28">
            <a:extLst>
              <a:ext uri="{FF2B5EF4-FFF2-40B4-BE49-F238E27FC236}">
                <a16:creationId xmlns:a16="http://schemas.microsoft.com/office/drawing/2014/main" id="{74DA4245-EB41-2C57-3AEB-C059FE2A4F46}"/>
              </a:ext>
            </a:extLst>
          </p:cNvPr>
          <p:cNvSpPr/>
          <p:nvPr/>
        </p:nvSpPr>
        <p:spPr>
          <a:xfrm rot="2728220">
            <a:off x="3999914" y="2861986"/>
            <a:ext cx="1854267" cy="128652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Left-right Arrow 29">
            <a:extLst>
              <a:ext uri="{FF2B5EF4-FFF2-40B4-BE49-F238E27FC236}">
                <a16:creationId xmlns:a16="http://schemas.microsoft.com/office/drawing/2014/main" id="{52CCF9A7-A8FC-20D3-BAF5-3CC96CBE5599}"/>
              </a:ext>
            </a:extLst>
          </p:cNvPr>
          <p:cNvSpPr/>
          <p:nvPr/>
        </p:nvSpPr>
        <p:spPr>
          <a:xfrm>
            <a:off x="2563044" y="4092625"/>
            <a:ext cx="2743200" cy="112374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BED1E5F-DFA5-904E-D24F-92A5DE05BC2C}"/>
                  </a:ext>
                </a:extLst>
              </p:cNvPr>
              <p:cNvSpPr txBox="1"/>
              <p:nvPr/>
            </p:nvSpPr>
            <p:spPr>
              <a:xfrm>
                <a:off x="3652978" y="3026663"/>
                <a:ext cx="650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BED1E5F-DFA5-904E-D24F-92A5DE05B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978" y="3026663"/>
                <a:ext cx="65043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840575A-EFBD-6157-CE6B-BCDE4CF7D718}"/>
                  </a:ext>
                </a:extLst>
              </p:cNvPr>
              <p:cNvSpPr txBox="1"/>
              <p:nvPr/>
            </p:nvSpPr>
            <p:spPr>
              <a:xfrm>
                <a:off x="3667052" y="2993656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840575A-EFBD-6157-CE6B-BCDE4CF7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052" y="2993656"/>
                <a:ext cx="44666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7514F0-5CBE-55FB-4D71-24D013A22DB0}"/>
                  </a:ext>
                </a:extLst>
              </p:cNvPr>
              <p:cNvSpPr txBox="1"/>
              <p:nvPr/>
            </p:nvSpPr>
            <p:spPr>
              <a:xfrm>
                <a:off x="3633582" y="3016524"/>
                <a:ext cx="44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7514F0-5CBE-55FB-4D71-24D013A22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582" y="3016524"/>
                <a:ext cx="44133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3415748-6D2F-4704-811B-C5D8A089643F}"/>
                  </a:ext>
                </a:extLst>
              </p:cNvPr>
              <p:cNvSpPr txBox="1"/>
              <p:nvPr/>
            </p:nvSpPr>
            <p:spPr>
              <a:xfrm>
                <a:off x="4322808" y="1433798"/>
                <a:ext cx="44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3415748-6D2F-4704-811B-C5D8A0896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808" y="1433798"/>
                <a:ext cx="44133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B073162-A846-8530-A26E-12C01BBB3616}"/>
                  </a:ext>
                </a:extLst>
              </p:cNvPr>
              <p:cNvSpPr txBox="1"/>
              <p:nvPr/>
            </p:nvSpPr>
            <p:spPr>
              <a:xfrm>
                <a:off x="5875330" y="3490534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B073162-A846-8530-A26E-12C01BBB3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330" y="3490534"/>
                <a:ext cx="4466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4DA76AA-5356-6084-F500-BB40EF993FE6}"/>
                  </a:ext>
                </a:extLst>
              </p:cNvPr>
              <p:cNvSpPr txBox="1"/>
              <p:nvPr/>
            </p:nvSpPr>
            <p:spPr>
              <a:xfrm>
                <a:off x="1543852" y="3489332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4DA76AA-5356-6084-F500-BB40EF993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852" y="3489332"/>
                <a:ext cx="44666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F9348E2-9A67-2295-B62B-40BC6C8D42B7}"/>
                  </a:ext>
                </a:extLst>
              </p:cNvPr>
              <p:cNvSpPr txBox="1"/>
              <p:nvPr/>
            </p:nvSpPr>
            <p:spPr>
              <a:xfrm>
                <a:off x="3633582" y="1161788"/>
                <a:ext cx="1962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dirty="0"/>
                  <a:t>Reconstruct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F9348E2-9A67-2295-B62B-40BC6C8D4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582" y="1161788"/>
                <a:ext cx="1962012" cy="369332"/>
              </a:xfrm>
              <a:prstGeom prst="rect">
                <a:avLst/>
              </a:prstGeom>
              <a:blipFill>
                <a:blip r:embed="rId11"/>
                <a:stretch>
                  <a:fillRect l="-2581" t="-6667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B143270-3169-17CF-065D-85A4966B7A6D}"/>
                  </a:ext>
                </a:extLst>
              </p:cNvPr>
              <p:cNvSpPr txBox="1"/>
              <p:nvPr/>
            </p:nvSpPr>
            <p:spPr>
              <a:xfrm>
                <a:off x="89313" y="4003708"/>
                <a:ext cx="1993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dirty="0"/>
                  <a:t>Reconstruct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DE" dirty="0"/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B143270-3169-17CF-065D-85A4966B7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3" y="4003708"/>
                <a:ext cx="1993431" cy="369332"/>
              </a:xfrm>
              <a:prstGeom prst="rect">
                <a:avLst/>
              </a:prstGeom>
              <a:blipFill>
                <a:blip r:embed="rId12"/>
                <a:stretch>
                  <a:fillRect l="-3165" t="-10000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17017A-963B-CCD2-B9F6-420BD6E779B1}"/>
                  </a:ext>
                </a:extLst>
              </p:cNvPr>
              <p:cNvSpPr txBox="1"/>
              <p:nvPr/>
            </p:nvSpPr>
            <p:spPr>
              <a:xfrm>
                <a:off x="6096000" y="3864970"/>
                <a:ext cx="19673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dirty="0"/>
                  <a:t>Reconstruct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DE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17017A-963B-CCD2-B9F6-420BD6E77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64970"/>
                <a:ext cx="1967333" cy="369332"/>
              </a:xfrm>
              <a:prstGeom prst="rect">
                <a:avLst/>
              </a:prstGeom>
              <a:blipFill>
                <a:blip r:embed="rId13"/>
                <a:stretch>
                  <a:fillRect l="-2564" t="-6667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egaphone">
            <a:extLst>
              <a:ext uri="{FF2B5EF4-FFF2-40B4-BE49-F238E27FC236}">
                <a16:creationId xmlns:a16="http://schemas.microsoft.com/office/drawing/2014/main" id="{D8FEFD58-9063-D4C6-9DEA-4BF3A884630D}"/>
              </a:ext>
            </a:extLst>
          </p:cNvPr>
          <p:cNvSpPr/>
          <p:nvPr/>
        </p:nvSpPr>
        <p:spPr>
          <a:xfrm>
            <a:off x="3581400" y="3006729"/>
            <a:ext cx="698730" cy="42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8" y="0"/>
                </a:moveTo>
                <a:lnTo>
                  <a:pt x="1296" y="8342"/>
                </a:lnTo>
                <a:lnTo>
                  <a:pt x="1296" y="7965"/>
                </a:lnTo>
                <a:cubicBezTo>
                  <a:pt x="1296" y="7822"/>
                  <a:pt x="1235" y="7702"/>
                  <a:pt x="1163" y="7702"/>
                </a:cubicBezTo>
                <a:lnTo>
                  <a:pt x="132" y="7702"/>
                </a:lnTo>
                <a:cubicBezTo>
                  <a:pt x="59" y="7702"/>
                  <a:pt x="0" y="7822"/>
                  <a:pt x="0" y="7965"/>
                </a:cubicBezTo>
                <a:lnTo>
                  <a:pt x="0" y="13572"/>
                </a:lnTo>
                <a:cubicBezTo>
                  <a:pt x="0" y="13715"/>
                  <a:pt x="59" y="13831"/>
                  <a:pt x="132" y="13831"/>
                </a:cubicBezTo>
                <a:lnTo>
                  <a:pt x="1163" y="13831"/>
                </a:lnTo>
                <a:cubicBezTo>
                  <a:pt x="1235" y="13831"/>
                  <a:pt x="1296" y="13715"/>
                  <a:pt x="1296" y="13572"/>
                </a:cubicBezTo>
                <a:lnTo>
                  <a:pt x="1296" y="13258"/>
                </a:lnTo>
                <a:lnTo>
                  <a:pt x="4868" y="14871"/>
                </a:lnTo>
                <a:cubicBezTo>
                  <a:pt x="4831" y="15727"/>
                  <a:pt x="4856" y="17088"/>
                  <a:pt x="5246" y="18369"/>
                </a:cubicBezTo>
                <a:cubicBezTo>
                  <a:pt x="5666" y="19743"/>
                  <a:pt x="6385" y="20665"/>
                  <a:pt x="7391" y="21110"/>
                </a:cubicBezTo>
                <a:cubicBezTo>
                  <a:pt x="7411" y="21118"/>
                  <a:pt x="7709" y="21237"/>
                  <a:pt x="8130" y="21237"/>
                </a:cubicBezTo>
                <a:cubicBezTo>
                  <a:pt x="8379" y="21237"/>
                  <a:pt x="8670" y="21198"/>
                  <a:pt x="8972" y="21067"/>
                </a:cubicBezTo>
                <a:cubicBezTo>
                  <a:pt x="9689" y="20757"/>
                  <a:pt x="10583" y="19899"/>
                  <a:pt x="10999" y="17636"/>
                </a:cubicBezTo>
                <a:lnTo>
                  <a:pt x="19788" y="21600"/>
                </a:lnTo>
                <a:cubicBezTo>
                  <a:pt x="19788" y="21600"/>
                  <a:pt x="21349" y="19032"/>
                  <a:pt x="21600" y="10803"/>
                </a:cubicBezTo>
                <a:lnTo>
                  <a:pt x="21360" y="10800"/>
                </a:lnTo>
                <a:lnTo>
                  <a:pt x="21600" y="10797"/>
                </a:lnTo>
                <a:cubicBezTo>
                  <a:pt x="21349" y="2568"/>
                  <a:pt x="19788" y="0"/>
                  <a:pt x="19788" y="0"/>
                </a:cubicBezTo>
                <a:close/>
                <a:moveTo>
                  <a:pt x="5884" y="15327"/>
                </a:moveTo>
                <a:lnTo>
                  <a:pt x="9983" y="17176"/>
                </a:lnTo>
                <a:cubicBezTo>
                  <a:pt x="9401" y="19745"/>
                  <a:pt x="7796" y="19199"/>
                  <a:pt x="7607" y="19125"/>
                </a:cubicBezTo>
                <a:cubicBezTo>
                  <a:pt x="6898" y="18811"/>
                  <a:pt x="6403" y="18209"/>
                  <a:pt x="6132" y="17336"/>
                </a:cubicBezTo>
                <a:cubicBezTo>
                  <a:pt x="5918" y="16643"/>
                  <a:pt x="5877" y="15882"/>
                  <a:pt x="5884" y="1532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2B214B-9678-84CE-4788-85DC4FDD8AF1}"/>
                  </a:ext>
                </a:extLst>
              </p:cNvPr>
              <p:cNvSpPr txBox="1"/>
              <p:nvPr/>
            </p:nvSpPr>
            <p:spPr>
              <a:xfrm>
                <a:off x="5497115" y="2206394"/>
                <a:ext cx="2271840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DE" dirty="0"/>
                  <a:t>Simple protocol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DE" dirty="0"/>
              </a:p>
              <a:p>
                <a:pPr marL="342900" indent="-342900">
                  <a:buAutoNum type="arabicPeriod"/>
                </a:pPr>
                <a:r>
                  <a:rPr lang="en-DE" dirty="0"/>
                  <a:t>Broadcast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b="0" dirty="0"/>
              </a:p>
              <a:p>
                <a:pPr marL="342900" indent="-342900">
                  <a:buAutoNum type="arabicPeriod"/>
                </a:pPr>
                <a:r>
                  <a:rPr lang="de-DE" dirty="0" err="1"/>
                  <a:t>Reconstruct</a:t>
                </a:r>
                <a:r>
                  <a:rPr lang="de-DE" dirty="0"/>
                  <a:t> </a:t>
                </a:r>
                <a:r>
                  <a:rPr lang="de-DE" dirty="0" err="1"/>
                  <a:t>secret</a:t>
                </a:r>
                <a:endParaRPr lang="de-DE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2B214B-9678-84CE-4788-85DC4FDD8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115" y="2206394"/>
                <a:ext cx="2271840" cy="923330"/>
              </a:xfrm>
              <a:prstGeom prst="rect">
                <a:avLst/>
              </a:prstGeom>
              <a:blipFill>
                <a:blip r:embed="rId14"/>
                <a:stretch>
                  <a:fillRect l="-2222" t="-2703" r="-1111" b="-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267808-8813-55D1-33E4-EEBEA732AD57}"/>
                  </a:ext>
                </a:extLst>
              </p:cNvPr>
              <p:cNvSpPr txBox="1"/>
              <p:nvPr/>
            </p:nvSpPr>
            <p:spPr>
              <a:xfrm>
                <a:off x="6202680" y="1130509"/>
                <a:ext cx="41347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de-DE" dirty="0"/>
                  <a:t>Lock 60$ in </a:t>
                </a:r>
                <a:r>
                  <a:rPr lang="de-DE" dirty="0" err="1"/>
                  <a:t>safe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PIN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de-DE" dirty="0"/>
              </a:p>
              <a:p>
                <a:pPr marL="342900" indent="-342900"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Share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, </a:t>
                </a:r>
                <a:r>
                  <a:rPr lang="de-DE" dirty="0"/>
                  <a:t>s.t. </a:t>
                </a:r>
                <a:r>
                  <a:rPr lang="de-DE" dirty="0" err="1"/>
                  <a:t>only</a:t>
                </a:r>
                <a:r>
                  <a:rPr lang="de-DE" dirty="0"/>
                  <a:t> all 3 </a:t>
                </a:r>
                <a:r>
                  <a:rPr lang="de-DE" dirty="0" err="1"/>
                  <a:t>shares</a:t>
                </a:r>
                <a:r>
                  <a:rPr lang="en-US" dirty="0">
                    <a:latin typeface="Cambria Math" panose="02040503050406030204" pitchFamily="18" charset="0"/>
                  </a:rPr>
                  <a:t> reveal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de-DE" b="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267808-8813-55D1-33E4-EEBEA732A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680" y="1130509"/>
                <a:ext cx="4134722" cy="646331"/>
              </a:xfrm>
              <a:prstGeom prst="rect">
                <a:avLst/>
              </a:prstGeom>
              <a:blipFill>
                <a:blip r:embed="rId15"/>
                <a:stretch>
                  <a:fillRect l="-1223" t="-3846" b="-1346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78429540-D101-900A-3282-BC8A0821A489}"/>
              </a:ext>
            </a:extLst>
          </p:cNvPr>
          <p:cNvSpPr txBox="1"/>
          <p:nvPr/>
        </p:nvSpPr>
        <p:spPr>
          <a:xfrm>
            <a:off x="9513939" y="3107672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/>
              <a:t>Wrong</a:t>
            </a:r>
            <a:r>
              <a:rPr lang="de-DE" dirty="0"/>
              <a:t> </a:t>
            </a:r>
            <a:r>
              <a:rPr lang="de-DE" dirty="0" err="1"/>
              <a:t>try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20$</a:t>
            </a:r>
            <a:endParaRPr lang="de-DE" b="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A89FB5-EF76-F2FB-4763-DA35763C94B5}"/>
                  </a:ext>
                </a:extLst>
              </p:cNvPr>
              <p:cNvSpPr txBox="1"/>
              <p:nvPr/>
            </p:nvSpPr>
            <p:spPr>
              <a:xfrm>
                <a:off x="737826" y="1452567"/>
                <a:ext cx="1457223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DE" dirty="0"/>
                  <a:t>Goal:</a:t>
                </a:r>
              </a:p>
              <a:p>
                <a:pPr algn="ctr"/>
                <a:r>
                  <a:rPr lang="en-DE" dirty="0"/>
                  <a:t>Reconstruct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de-DE" b="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A89FB5-EF76-F2FB-4763-DA35763C9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26" y="1452567"/>
                <a:ext cx="1457223" cy="646331"/>
              </a:xfrm>
              <a:prstGeom prst="rect">
                <a:avLst/>
              </a:prstGeom>
              <a:blipFill>
                <a:blip r:embed="rId16"/>
                <a:stretch>
                  <a:fillRect l="-2564" t="-1887"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C0B0442F-02C2-4AAE-17BD-C066B09B4324}"/>
              </a:ext>
            </a:extLst>
          </p:cNvPr>
          <p:cNvSpPr/>
          <p:nvPr/>
        </p:nvSpPr>
        <p:spPr>
          <a:xfrm>
            <a:off x="8170985" y="2226501"/>
            <a:ext cx="2743200" cy="909899"/>
          </a:xfrm>
          <a:prstGeom prst="wedgeRoundRectCallout">
            <a:avLst>
              <a:gd name="adj1" fmla="val -61922"/>
              <a:gd name="adj2" fmla="val 26188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DE" dirty="0"/>
              <a:t>Irrational. Player may send</a:t>
            </a:r>
          </a:p>
          <a:p>
            <a:pPr marL="342900" indent="-342900">
              <a:buAutoNum type="arabicPeriod"/>
            </a:pPr>
            <a:r>
              <a:rPr lang="en-GB" dirty="0"/>
              <a:t>N</a:t>
            </a:r>
            <a:r>
              <a:rPr lang="en-DE" dirty="0"/>
              <a:t>othing</a:t>
            </a:r>
          </a:p>
          <a:p>
            <a:pPr marL="342900" indent="-342900">
              <a:buAutoNum type="arabicPeriod"/>
            </a:pPr>
            <a:endParaRPr lang="en-DE" dirty="0"/>
          </a:p>
        </p:txBody>
      </p:sp>
      <p:sp>
        <p:nvSpPr>
          <p:cNvPr id="46" name="Safe">
            <a:extLst>
              <a:ext uri="{FF2B5EF4-FFF2-40B4-BE49-F238E27FC236}">
                <a16:creationId xmlns:a16="http://schemas.microsoft.com/office/drawing/2014/main" id="{FC24EAF1-A927-9286-8FD8-5DFE5D60EB2B}"/>
              </a:ext>
            </a:extLst>
          </p:cNvPr>
          <p:cNvSpPr/>
          <p:nvPr/>
        </p:nvSpPr>
        <p:spPr>
          <a:xfrm>
            <a:off x="8934720" y="3562272"/>
            <a:ext cx="1153224" cy="1153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600" extrusionOk="0">
                <a:moveTo>
                  <a:pt x="1739" y="0"/>
                </a:moveTo>
                <a:cubicBezTo>
                  <a:pt x="798" y="0"/>
                  <a:pt x="2" y="777"/>
                  <a:pt x="0" y="1696"/>
                </a:cubicBezTo>
                <a:lnTo>
                  <a:pt x="0" y="3247"/>
                </a:lnTo>
                <a:lnTo>
                  <a:pt x="4396" y="3247"/>
                </a:lnTo>
                <a:lnTo>
                  <a:pt x="4384" y="6208"/>
                </a:lnTo>
                <a:lnTo>
                  <a:pt x="0" y="6208"/>
                </a:lnTo>
                <a:lnTo>
                  <a:pt x="0" y="15128"/>
                </a:lnTo>
                <a:lnTo>
                  <a:pt x="4396" y="15128"/>
                </a:lnTo>
                <a:lnTo>
                  <a:pt x="4384" y="18090"/>
                </a:lnTo>
                <a:lnTo>
                  <a:pt x="0" y="18090"/>
                </a:lnTo>
                <a:lnTo>
                  <a:pt x="0" y="19896"/>
                </a:lnTo>
                <a:cubicBezTo>
                  <a:pt x="-1" y="20351"/>
                  <a:pt x="175" y="20779"/>
                  <a:pt x="496" y="21100"/>
                </a:cubicBezTo>
                <a:cubicBezTo>
                  <a:pt x="817" y="21422"/>
                  <a:pt x="1245" y="21600"/>
                  <a:pt x="1700" y="21600"/>
                </a:cubicBezTo>
                <a:lnTo>
                  <a:pt x="19858" y="21600"/>
                </a:lnTo>
                <a:cubicBezTo>
                  <a:pt x="20793" y="21600"/>
                  <a:pt x="21556" y="20839"/>
                  <a:pt x="21558" y="19904"/>
                </a:cubicBezTo>
                <a:lnTo>
                  <a:pt x="21598" y="1703"/>
                </a:lnTo>
                <a:cubicBezTo>
                  <a:pt x="21599" y="1248"/>
                  <a:pt x="21423" y="821"/>
                  <a:pt x="21102" y="500"/>
                </a:cubicBezTo>
                <a:cubicBezTo>
                  <a:pt x="20781" y="178"/>
                  <a:pt x="20353" y="0"/>
                  <a:pt x="19898" y="0"/>
                </a:cubicBezTo>
                <a:lnTo>
                  <a:pt x="1739" y="0"/>
                </a:lnTo>
                <a:close/>
                <a:moveTo>
                  <a:pt x="8" y="3711"/>
                </a:moveTo>
                <a:lnTo>
                  <a:pt x="0" y="5746"/>
                </a:lnTo>
                <a:lnTo>
                  <a:pt x="3921" y="5746"/>
                </a:lnTo>
                <a:lnTo>
                  <a:pt x="3930" y="3711"/>
                </a:lnTo>
                <a:lnTo>
                  <a:pt x="8" y="3711"/>
                </a:lnTo>
                <a:close/>
                <a:moveTo>
                  <a:pt x="5781" y="7462"/>
                </a:moveTo>
                <a:lnTo>
                  <a:pt x="8200" y="8517"/>
                </a:lnTo>
                <a:cubicBezTo>
                  <a:pt x="7906" y="8867"/>
                  <a:pt x="7679" y="9277"/>
                  <a:pt x="7542" y="9725"/>
                </a:cubicBezTo>
                <a:lnTo>
                  <a:pt x="5305" y="8240"/>
                </a:lnTo>
                <a:lnTo>
                  <a:pt x="5781" y="7462"/>
                </a:lnTo>
                <a:close/>
                <a:moveTo>
                  <a:pt x="15894" y="7462"/>
                </a:moveTo>
                <a:lnTo>
                  <a:pt x="16370" y="8240"/>
                </a:lnTo>
                <a:lnTo>
                  <a:pt x="14134" y="9725"/>
                </a:lnTo>
                <a:cubicBezTo>
                  <a:pt x="13997" y="9277"/>
                  <a:pt x="13770" y="8867"/>
                  <a:pt x="13475" y="8517"/>
                </a:cubicBezTo>
                <a:lnTo>
                  <a:pt x="15894" y="7462"/>
                </a:lnTo>
                <a:close/>
                <a:moveTo>
                  <a:pt x="10837" y="7795"/>
                </a:moveTo>
                <a:cubicBezTo>
                  <a:pt x="12458" y="7795"/>
                  <a:pt x="13772" y="9109"/>
                  <a:pt x="13772" y="10729"/>
                </a:cubicBezTo>
                <a:cubicBezTo>
                  <a:pt x="13772" y="12349"/>
                  <a:pt x="12458" y="13662"/>
                  <a:pt x="10837" y="13662"/>
                </a:cubicBezTo>
                <a:cubicBezTo>
                  <a:pt x="9216" y="13662"/>
                  <a:pt x="7903" y="12349"/>
                  <a:pt x="7903" y="10729"/>
                </a:cubicBezTo>
                <a:cubicBezTo>
                  <a:pt x="7903" y="9109"/>
                  <a:pt x="9216" y="7795"/>
                  <a:pt x="10837" y="7795"/>
                </a:cubicBezTo>
                <a:close/>
                <a:moveTo>
                  <a:pt x="10837" y="9072"/>
                </a:moveTo>
                <a:cubicBezTo>
                  <a:pt x="9923" y="9072"/>
                  <a:pt x="9179" y="9815"/>
                  <a:pt x="9179" y="10729"/>
                </a:cubicBezTo>
                <a:cubicBezTo>
                  <a:pt x="9179" y="11643"/>
                  <a:pt x="9923" y="12386"/>
                  <a:pt x="10837" y="12386"/>
                </a:cubicBezTo>
                <a:cubicBezTo>
                  <a:pt x="11751" y="12386"/>
                  <a:pt x="12495" y="11643"/>
                  <a:pt x="12495" y="10729"/>
                </a:cubicBezTo>
                <a:cubicBezTo>
                  <a:pt x="12495" y="9815"/>
                  <a:pt x="11751" y="9072"/>
                  <a:pt x="10837" y="9072"/>
                </a:cubicBezTo>
                <a:close/>
                <a:moveTo>
                  <a:pt x="10837" y="9585"/>
                </a:moveTo>
                <a:cubicBezTo>
                  <a:pt x="11468" y="9585"/>
                  <a:pt x="11982" y="10098"/>
                  <a:pt x="11982" y="10729"/>
                </a:cubicBezTo>
                <a:cubicBezTo>
                  <a:pt x="11982" y="11360"/>
                  <a:pt x="11468" y="11873"/>
                  <a:pt x="10837" y="11873"/>
                </a:cubicBezTo>
                <a:cubicBezTo>
                  <a:pt x="10206" y="11873"/>
                  <a:pt x="9693" y="11360"/>
                  <a:pt x="9693" y="10729"/>
                </a:cubicBezTo>
                <a:cubicBezTo>
                  <a:pt x="9693" y="10098"/>
                  <a:pt x="10206" y="9585"/>
                  <a:pt x="10837" y="9585"/>
                </a:cubicBezTo>
                <a:close/>
                <a:moveTo>
                  <a:pt x="10131" y="14099"/>
                </a:moveTo>
                <a:cubicBezTo>
                  <a:pt x="10359" y="14147"/>
                  <a:pt x="10595" y="14173"/>
                  <a:pt x="10837" y="14173"/>
                </a:cubicBezTo>
                <a:cubicBezTo>
                  <a:pt x="11079" y="14173"/>
                  <a:pt x="11315" y="14147"/>
                  <a:pt x="11543" y="14099"/>
                </a:cubicBezTo>
                <a:lnTo>
                  <a:pt x="11313" y="16489"/>
                </a:lnTo>
                <a:lnTo>
                  <a:pt x="10361" y="16489"/>
                </a:lnTo>
                <a:lnTo>
                  <a:pt x="10131" y="14099"/>
                </a:lnTo>
                <a:close/>
                <a:moveTo>
                  <a:pt x="8" y="15592"/>
                </a:moveTo>
                <a:lnTo>
                  <a:pt x="0" y="17626"/>
                </a:lnTo>
                <a:lnTo>
                  <a:pt x="3921" y="17626"/>
                </a:lnTo>
                <a:lnTo>
                  <a:pt x="3930" y="15592"/>
                </a:lnTo>
                <a:lnTo>
                  <a:pt x="8" y="15592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770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03998 0.2192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109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0.16719 -0.0692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0.07018 -0.2289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1145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20794 0.0664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331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2026 0.0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0.65481 0.0493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47" y="24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0.68463 0.10834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32" y="541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-0.6556 0.08935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86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40" grpId="0"/>
      <p:bldP spid="42" grpId="0"/>
      <p:bldP spid="43" grpId="0"/>
      <p:bldP spid="50" grpId="0"/>
      <p:bldP spid="51" grpId="0"/>
      <p:bldP spid="60" grpId="0"/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D7F6F2-AB06-42A8-037B-E042B8C95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7778" y="974533"/>
            <a:ext cx="1784634" cy="21175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7514F0-5CBE-55FB-4D71-24D013A22DB0}"/>
                  </a:ext>
                </a:extLst>
              </p:cNvPr>
              <p:cNvSpPr txBox="1"/>
              <p:nvPr/>
            </p:nvSpPr>
            <p:spPr>
              <a:xfrm>
                <a:off x="3633582" y="3016524"/>
                <a:ext cx="650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7514F0-5CBE-55FB-4D71-24D013A22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582" y="3016524"/>
                <a:ext cx="65043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E422D62-5930-6AD6-84A9-79E795CFBCCC}"/>
                  </a:ext>
                </a:extLst>
              </p:cNvPr>
              <p:cNvSpPr txBox="1"/>
              <p:nvPr/>
            </p:nvSpPr>
            <p:spPr>
              <a:xfrm>
                <a:off x="4322808" y="1433798"/>
                <a:ext cx="44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E422D62-5930-6AD6-84A9-79E795CFB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808" y="1433798"/>
                <a:ext cx="44133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A7EB200-9E3C-30A0-CACA-C6B02F3AEC76}"/>
                  </a:ext>
                </a:extLst>
              </p:cNvPr>
              <p:cNvSpPr txBox="1"/>
              <p:nvPr/>
            </p:nvSpPr>
            <p:spPr>
              <a:xfrm>
                <a:off x="5875330" y="3490534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A7EB200-9E3C-30A0-CACA-C6B02F3AE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330" y="3490534"/>
                <a:ext cx="44666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08733D9-FE86-8FB2-D3B6-3089359B6577}"/>
                  </a:ext>
                </a:extLst>
              </p:cNvPr>
              <p:cNvSpPr txBox="1"/>
              <p:nvPr/>
            </p:nvSpPr>
            <p:spPr>
              <a:xfrm>
                <a:off x="1543852" y="3489332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08733D9-FE86-8FB2-D3B6-3089359B6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852" y="3489332"/>
                <a:ext cx="44666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B52E946-DEE8-3809-9F2E-8C3DB2910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Secret Reconstruction</a:t>
            </a:r>
            <a:endParaRPr lang="en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5AC9A-825C-366D-FE05-5C0F05DD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Blömer, Bobolz, Bröcher</a:t>
            </a:r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09574-2D9F-BA36-FE2F-DFCF00F3F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 the impossibility of surviving IDoWDS in rational MPC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F58FA-B527-1611-3C3D-ECBD9DFA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E" dirty="0"/>
              <a:t>2 of 9</a:t>
            </a:r>
          </a:p>
        </p:txBody>
      </p:sp>
      <p:sp>
        <p:nvSpPr>
          <p:cNvPr id="13" name="Woman">
            <a:extLst>
              <a:ext uri="{FF2B5EF4-FFF2-40B4-BE49-F238E27FC236}">
                <a16:creationId xmlns:a16="http://schemas.microsoft.com/office/drawing/2014/main" id="{5A84C39D-FC68-F5F8-AE2E-961D5576E7D6}"/>
              </a:ext>
            </a:extLst>
          </p:cNvPr>
          <p:cNvSpPr/>
          <p:nvPr/>
        </p:nvSpPr>
        <p:spPr>
          <a:xfrm>
            <a:off x="3797069" y="1452567"/>
            <a:ext cx="483061" cy="1146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n">
            <a:extLst>
              <a:ext uri="{FF2B5EF4-FFF2-40B4-BE49-F238E27FC236}">
                <a16:creationId xmlns:a16="http://schemas.microsoft.com/office/drawing/2014/main" id="{A6EBD291-6E42-D609-A995-33F3A2C3EE55}"/>
              </a:ext>
            </a:extLst>
          </p:cNvPr>
          <p:cNvSpPr/>
          <p:nvPr/>
        </p:nvSpPr>
        <p:spPr>
          <a:xfrm>
            <a:off x="1968269" y="3508102"/>
            <a:ext cx="483061" cy="1146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emale">
            <a:extLst>
              <a:ext uri="{FF2B5EF4-FFF2-40B4-BE49-F238E27FC236}">
                <a16:creationId xmlns:a16="http://schemas.microsoft.com/office/drawing/2014/main" id="{1AD0538F-B110-8023-DD3E-61EBF25A439F}"/>
              </a:ext>
            </a:extLst>
          </p:cNvPr>
          <p:cNvSpPr/>
          <p:nvPr/>
        </p:nvSpPr>
        <p:spPr>
          <a:xfrm>
            <a:off x="5497115" y="3554292"/>
            <a:ext cx="483061" cy="1054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ash">
            <a:extLst>
              <a:ext uri="{FF2B5EF4-FFF2-40B4-BE49-F238E27FC236}">
                <a16:creationId xmlns:a16="http://schemas.microsoft.com/office/drawing/2014/main" id="{D83B3675-984E-03C5-244C-F411F61B693A}"/>
              </a:ext>
            </a:extLst>
          </p:cNvPr>
          <p:cNvSpPr/>
          <p:nvPr/>
        </p:nvSpPr>
        <p:spPr>
          <a:xfrm>
            <a:off x="9196324" y="3673644"/>
            <a:ext cx="883803" cy="354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ash">
            <a:extLst>
              <a:ext uri="{FF2B5EF4-FFF2-40B4-BE49-F238E27FC236}">
                <a16:creationId xmlns:a16="http://schemas.microsoft.com/office/drawing/2014/main" id="{DD81B9D7-D946-F5EE-A1AF-2B1690514419}"/>
              </a:ext>
            </a:extLst>
          </p:cNvPr>
          <p:cNvSpPr/>
          <p:nvPr/>
        </p:nvSpPr>
        <p:spPr>
          <a:xfrm>
            <a:off x="8974835" y="3905929"/>
            <a:ext cx="883803" cy="354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sh">
            <a:extLst>
              <a:ext uri="{FF2B5EF4-FFF2-40B4-BE49-F238E27FC236}">
                <a16:creationId xmlns:a16="http://schemas.microsoft.com/office/drawing/2014/main" id="{462C49AD-F17D-424C-E7B9-3A5D31A139BC}"/>
              </a:ext>
            </a:extLst>
          </p:cNvPr>
          <p:cNvSpPr/>
          <p:nvPr/>
        </p:nvSpPr>
        <p:spPr>
          <a:xfrm>
            <a:off x="9181271" y="4072134"/>
            <a:ext cx="883803" cy="354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noFill/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eft-right Arrow 27">
            <a:extLst>
              <a:ext uri="{FF2B5EF4-FFF2-40B4-BE49-F238E27FC236}">
                <a16:creationId xmlns:a16="http://schemas.microsoft.com/office/drawing/2014/main" id="{04E7A6E4-8686-CB9B-C3DC-BAA391E245F4}"/>
              </a:ext>
            </a:extLst>
          </p:cNvPr>
          <p:cNvSpPr/>
          <p:nvPr/>
        </p:nvSpPr>
        <p:spPr>
          <a:xfrm rot="19206702">
            <a:off x="2158611" y="2799855"/>
            <a:ext cx="1854267" cy="128652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Left-right Arrow 28">
            <a:extLst>
              <a:ext uri="{FF2B5EF4-FFF2-40B4-BE49-F238E27FC236}">
                <a16:creationId xmlns:a16="http://schemas.microsoft.com/office/drawing/2014/main" id="{74DA4245-EB41-2C57-3AEB-C059FE2A4F46}"/>
              </a:ext>
            </a:extLst>
          </p:cNvPr>
          <p:cNvSpPr/>
          <p:nvPr/>
        </p:nvSpPr>
        <p:spPr>
          <a:xfrm rot="2728220">
            <a:off x="3999914" y="2861986"/>
            <a:ext cx="1854267" cy="128652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Left-right Arrow 29">
            <a:extLst>
              <a:ext uri="{FF2B5EF4-FFF2-40B4-BE49-F238E27FC236}">
                <a16:creationId xmlns:a16="http://schemas.microsoft.com/office/drawing/2014/main" id="{52CCF9A7-A8FC-20D3-BAF5-3CC96CBE5599}"/>
              </a:ext>
            </a:extLst>
          </p:cNvPr>
          <p:cNvSpPr/>
          <p:nvPr/>
        </p:nvSpPr>
        <p:spPr>
          <a:xfrm>
            <a:off x="2563044" y="4092625"/>
            <a:ext cx="2743200" cy="112374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BED1E5F-DFA5-904E-D24F-92A5DE05BC2C}"/>
                  </a:ext>
                </a:extLst>
              </p:cNvPr>
              <p:cNvSpPr txBox="1"/>
              <p:nvPr/>
            </p:nvSpPr>
            <p:spPr>
              <a:xfrm>
                <a:off x="3652978" y="3026663"/>
                <a:ext cx="650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BED1E5F-DFA5-904E-D24F-92A5DE05B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978" y="3026663"/>
                <a:ext cx="65043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840575A-EFBD-6157-CE6B-BCDE4CF7D718}"/>
                  </a:ext>
                </a:extLst>
              </p:cNvPr>
              <p:cNvSpPr txBox="1"/>
              <p:nvPr/>
            </p:nvSpPr>
            <p:spPr>
              <a:xfrm>
                <a:off x="3667052" y="2993656"/>
                <a:ext cx="4466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840575A-EFBD-6157-CE6B-BCDE4CF7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052" y="2993656"/>
                <a:ext cx="446661" cy="369332"/>
              </a:xfrm>
              <a:prstGeom prst="rect">
                <a:avLst/>
              </a:prstGeom>
              <a:blipFill>
                <a:blip r:embed="rId10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3415748-6D2F-4704-811B-C5D8A089643F}"/>
                  </a:ext>
                </a:extLst>
              </p:cNvPr>
              <p:cNvSpPr txBox="1"/>
              <p:nvPr/>
            </p:nvSpPr>
            <p:spPr>
              <a:xfrm>
                <a:off x="4322808" y="1433798"/>
                <a:ext cx="44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3415748-6D2F-4704-811B-C5D8A0896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808" y="1433798"/>
                <a:ext cx="44133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B073162-A846-8530-A26E-12C01BBB3616}"/>
                  </a:ext>
                </a:extLst>
              </p:cNvPr>
              <p:cNvSpPr txBox="1"/>
              <p:nvPr/>
            </p:nvSpPr>
            <p:spPr>
              <a:xfrm>
                <a:off x="5875330" y="3490534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B073162-A846-8530-A26E-12C01BBB3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330" y="3490534"/>
                <a:ext cx="44666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4DA76AA-5356-6084-F500-BB40EF993FE6}"/>
                  </a:ext>
                </a:extLst>
              </p:cNvPr>
              <p:cNvSpPr txBox="1"/>
              <p:nvPr/>
            </p:nvSpPr>
            <p:spPr>
              <a:xfrm>
                <a:off x="1543852" y="3489332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4DA76AA-5356-6084-F500-BB40EF993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852" y="3489332"/>
                <a:ext cx="44666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F9348E2-9A67-2295-B62B-40BC6C8D42B7}"/>
                  </a:ext>
                </a:extLst>
              </p:cNvPr>
              <p:cNvSpPr txBox="1"/>
              <p:nvPr/>
            </p:nvSpPr>
            <p:spPr>
              <a:xfrm>
                <a:off x="3633582" y="1161788"/>
                <a:ext cx="20462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dirty="0"/>
                  <a:t>Reconstruct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F9348E2-9A67-2295-B62B-40BC6C8D4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582" y="1161788"/>
                <a:ext cx="2046266" cy="369332"/>
              </a:xfrm>
              <a:prstGeom prst="rect">
                <a:avLst/>
              </a:prstGeom>
              <a:blipFill>
                <a:blip r:embed="rId11"/>
                <a:stretch>
                  <a:fillRect l="-2469" t="-6667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B143270-3169-17CF-065D-85A4966B7A6D}"/>
                  </a:ext>
                </a:extLst>
              </p:cNvPr>
              <p:cNvSpPr txBox="1"/>
              <p:nvPr/>
            </p:nvSpPr>
            <p:spPr>
              <a:xfrm>
                <a:off x="89313" y="4003708"/>
                <a:ext cx="19970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dirty="0"/>
                  <a:t>Reconstruct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DE" dirty="0"/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B143270-3169-17CF-065D-85A4966B7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3" y="4003708"/>
                <a:ext cx="1997022" cy="369332"/>
              </a:xfrm>
              <a:prstGeom prst="rect">
                <a:avLst/>
              </a:prstGeom>
              <a:blipFill>
                <a:blip r:embed="rId12"/>
                <a:stretch>
                  <a:fillRect l="-3165" t="-10000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17017A-963B-CCD2-B9F6-420BD6E779B1}"/>
                  </a:ext>
                </a:extLst>
              </p:cNvPr>
              <p:cNvSpPr txBox="1"/>
              <p:nvPr/>
            </p:nvSpPr>
            <p:spPr>
              <a:xfrm>
                <a:off x="6096000" y="3864970"/>
                <a:ext cx="2051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dirty="0"/>
                  <a:t>Reconstruct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DE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617017A-963B-CCD2-B9F6-420BD6E77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64970"/>
                <a:ext cx="2051587" cy="369332"/>
              </a:xfrm>
              <a:prstGeom prst="rect">
                <a:avLst/>
              </a:prstGeom>
              <a:blipFill>
                <a:blip r:embed="rId13"/>
                <a:stretch>
                  <a:fillRect l="-2469" t="-6667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E275BF-1593-B152-765C-9195931E8622}"/>
                  </a:ext>
                </a:extLst>
              </p:cNvPr>
              <p:cNvSpPr txBox="1"/>
              <p:nvPr/>
            </p:nvSpPr>
            <p:spPr>
              <a:xfrm>
                <a:off x="3753644" y="3009585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E275BF-1593-B152-765C-9195931E8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644" y="3009585"/>
                <a:ext cx="44666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egaphone">
            <a:extLst>
              <a:ext uri="{FF2B5EF4-FFF2-40B4-BE49-F238E27FC236}">
                <a16:creationId xmlns:a16="http://schemas.microsoft.com/office/drawing/2014/main" id="{16E9D161-EE08-2ED1-91C9-BDF5382D428A}"/>
              </a:ext>
            </a:extLst>
          </p:cNvPr>
          <p:cNvSpPr/>
          <p:nvPr/>
        </p:nvSpPr>
        <p:spPr>
          <a:xfrm>
            <a:off x="3581400" y="3006729"/>
            <a:ext cx="698730" cy="42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8" y="0"/>
                </a:moveTo>
                <a:lnTo>
                  <a:pt x="1296" y="8342"/>
                </a:lnTo>
                <a:lnTo>
                  <a:pt x="1296" y="7965"/>
                </a:lnTo>
                <a:cubicBezTo>
                  <a:pt x="1296" y="7822"/>
                  <a:pt x="1235" y="7702"/>
                  <a:pt x="1163" y="7702"/>
                </a:cubicBezTo>
                <a:lnTo>
                  <a:pt x="132" y="7702"/>
                </a:lnTo>
                <a:cubicBezTo>
                  <a:pt x="59" y="7702"/>
                  <a:pt x="0" y="7822"/>
                  <a:pt x="0" y="7965"/>
                </a:cubicBezTo>
                <a:lnTo>
                  <a:pt x="0" y="13572"/>
                </a:lnTo>
                <a:cubicBezTo>
                  <a:pt x="0" y="13715"/>
                  <a:pt x="59" y="13831"/>
                  <a:pt x="132" y="13831"/>
                </a:cubicBezTo>
                <a:lnTo>
                  <a:pt x="1163" y="13831"/>
                </a:lnTo>
                <a:cubicBezTo>
                  <a:pt x="1235" y="13831"/>
                  <a:pt x="1296" y="13715"/>
                  <a:pt x="1296" y="13572"/>
                </a:cubicBezTo>
                <a:lnTo>
                  <a:pt x="1296" y="13258"/>
                </a:lnTo>
                <a:lnTo>
                  <a:pt x="4868" y="14871"/>
                </a:lnTo>
                <a:cubicBezTo>
                  <a:pt x="4831" y="15727"/>
                  <a:pt x="4856" y="17088"/>
                  <a:pt x="5246" y="18369"/>
                </a:cubicBezTo>
                <a:cubicBezTo>
                  <a:pt x="5666" y="19743"/>
                  <a:pt x="6385" y="20665"/>
                  <a:pt x="7391" y="21110"/>
                </a:cubicBezTo>
                <a:cubicBezTo>
                  <a:pt x="7411" y="21118"/>
                  <a:pt x="7709" y="21237"/>
                  <a:pt x="8130" y="21237"/>
                </a:cubicBezTo>
                <a:cubicBezTo>
                  <a:pt x="8379" y="21237"/>
                  <a:pt x="8670" y="21198"/>
                  <a:pt x="8972" y="21067"/>
                </a:cubicBezTo>
                <a:cubicBezTo>
                  <a:pt x="9689" y="20757"/>
                  <a:pt x="10583" y="19899"/>
                  <a:pt x="10999" y="17636"/>
                </a:cubicBezTo>
                <a:lnTo>
                  <a:pt x="19788" y="21600"/>
                </a:lnTo>
                <a:cubicBezTo>
                  <a:pt x="19788" y="21600"/>
                  <a:pt x="21349" y="19032"/>
                  <a:pt x="21600" y="10803"/>
                </a:cubicBezTo>
                <a:lnTo>
                  <a:pt x="21360" y="10800"/>
                </a:lnTo>
                <a:lnTo>
                  <a:pt x="21600" y="10797"/>
                </a:lnTo>
                <a:cubicBezTo>
                  <a:pt x="21349" y="2568"/>
                  <a:pt x="19788" y="0"/>
                  <a:pt x="19788" y="0"/>
                </a:cubicBezTo>
                <a:close/>
                <a:moveTo>
                  <a:pt x="5884" y="15327"/>
                </a:moveTo>
                <a:lnTo>
                  <a:pt x="9983" y="17176"/>
                </a:lnTo>
                <a:cubicBezTo>
                  <a:pt x="9401" y="19745"/>
                  <a:pt x="7796" y="19199"/>
                  <a:pt x="7607" y="19125"/>
                </a:cubicBezTo>
                <a:cubicBezTo>
                  <a:pt x="6898" y="18811"/>
                  <a:pt x="6403" y="18209"/>
                  <a:pt x="6132" y="17336"/>
                </a:cubicBezTo>
                <a:cubicBezTo>
                  <a:pt x="5918" y="16643"/>
                  <a:pt x="5877" y="15882"/>
                  <a:pt x="5884" y="1532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F7DC8E-007D-FC43-4919-FE2DC0237A85}"/>
                  </a:ext>
                </a:extLst>
              </p:cNvPr>
              <p:cNvSpPr txBox="1"/>
              <p:nvPr/>
            </p:nvSpPr>
            <p:spPr>
              <a:xfrm>
                <a:off x="5497115" y="2206394"/>
                <a:ext cx="2286395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DE" dirty="0"/>
                  <a:t>Simple protocol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DE" dirty="0"/>
                  <a:t>:</a:t>
                </a:r>
              </a:p>
              <a:p>
                <a:pPr marL="342900" indent="-342900">
                  <a:buAutoNum type="arabicPeriod"/>
                </a:pPr>
                <a:r>
                  <a:rPr lang="en-DE" dirty="0"/>
                  <a:t>Broadcast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b="0" dirty="0"/>
              </a:p>
              <a:p>
                <a:pPr marL="342900" indent="-342900">
                  <a:buAutoNum type="arabicPeriod"/>
                </a:pPr>
                <a:r>
                  <a:rPr lang="de-DE" dirty="0" err="1"/>
                  <a:t>Reconstruct</a:t>
                </a:r>
                <a:r>
                  <a:rPr lang="de-DE" dirty="0"/>
                  <a:t> </a:t>
                </a:r>
                <a:r>
                  <a:rPr lang="de-DE" dirty="0" err="1"/>
                  <a:t>secret</a:t>
                </a:r>
                <a:endParaRPr lang="de-DE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F7DC8E-007D-FC43-4919-FE2DC0237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115" y="2206394"/>
                <a:ext cx="2286395" cy="923330"/>
              </a:xfrm>
              <a:prstGeom prst="rect">
                <a:avLst/>
              </a:prstGeom>
              <a:blipFill>
                <a:blip r:embed="rId15"/>
                <a:stretch>
                  <a:fillRect l="-2198" t="-2703" r="-1099" b="-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753619-8DE2-1F7E-40FA-FE0F27DE74D5}"/>
                  </a:ext>
                </a:extLst>
              </p:cNvPr>
              <p:cNvSpPr txBox="1"/>
              <p:nvPr/>
            </p:nvSpPr>
            <p:spPr>
              <a:xfrm>
                <a:off x="6202680" y="1130509"/>
                <a:ext cx="41347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de-DE" dirty="0"/>
                  <a:t>Lock 60$ in </a:t>
                </a:r>
                <a:r>
                  <a:rPr lang="de-DE" dirty="0" err="1"/>
                  <a:t>safe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PIN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de-DE" dirty="0"/>
              </a:p>
              <a:p>
                <a:pPr marL="342900" indent="-342900"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Share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, </a:t>
                </a:r>
                <a:r>
                  <a:rPr lang="de-DE" dirty="0"/>
                  <a:t>s.t. </a:t>
                </a:r>
                <a:r>
                  <a:rPr lang="de-DE" dirty="0" err="1"/>
                  <a:t>only</a:t>
                </a:r>
                <a:r>
                  <a:rPr lang="de-DE" dirty="0"/>
                  <a:t> all 3 </a:t>
                </a:r>
                <a:r>
                  <a:rPr lang="de-DE" dirty="0" err="1"/>
                  <a:t>shares</a:t>
                </a:r>
                <a:r>
                  <a:rPr lang="en-US" dirty="0">
                    <a:latin typeface="Cambria Math" panose="02040503050406030204" pitchFamily="18" charset="0"/>
                  </a:rPr>
                  <a:t> reveal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de-DE" b="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753619-8DE2-1F7E-40FA-FE0F27DE7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680" y="1130509"/>
                <a:ext cx="4134722" cy="646331"/>
              </a:xfrm>
              <a:prstGeom prst="rect">
                <a:avLst/>
              </a:prstGeom>
              <a:blipFill>
                <a:blip r:embed="rId10"/>
                <a:stretch>
                  <a:fillRect l="-1223" t="-3846" b="-1346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4A05719-B1E4-561A-BE73-5E2756E4E72D}"/>
              </a:ext>
            </a:extLst>
          </p:cNvPr>
          <p:cNvSpPr txBox="1"/>
          <p:nvPr/>
        </p:nvSpPr>
        <p:spPr>
          <a:xfrm>
            <a:off x="4484262" y="1758721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/>
              <a:t>-20$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887830-D303-63FC-4A8E-D0D87C5D4568}"/>
              </a:ext>
            </a:extLst>
          </p:cNvPr>
          <p:cNvSpPr txBox="1"/>
          <p:nvPr/>
        </p:nvSpPr>
        <p:spPr>
          <a:xfrm>
            <a:off x="6066724" y="4211769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/>
              <a:t>-20$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BD2155-0655-03EB-4194-D3C10790F429}"/>
              </a:ext>
            </a:extLst>
          </p:cNvPr>
          <p:cNvSpPr txBox="1"/>
          <p:nvPr/>
        </p:nvSpPr>
        <p:spPr>
          <a:xfrm>
            <a:off x="9513939" y="3107672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/>
              <a:t>Wrong</a:t>
            </a:r>
            <a:r>
              <a:rPr lang="de-DE" dirty="0"/>
              <a:t> </a:t>
            </a:r>
            <a:r>
              <a:rPr lang="de-DE" dirty="0" err="1"/>
              <a:t>try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20$</a:t>
            </a:r>
            <a:endParaRPr lang="de-DE" b="0" dirty="0">
              <a:latin typeface="Cambria Math" panose="02040503050406030204" pitchFamily="18" charset="0"/>
            </a:endParaRP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71DDDE01-5F94-A6B2-BD8E-4B2D61E9BF08}"/>
              </a:ext>
            </a:extLst>
          </p:cNvPr>
          <p:cNvSpPr/>
          <p:nvPr/>
        </p:nvSpPr>
        <p:spPr>
          <a:xfrm>
            <a:off x="8170985" y="2226501"/>
            <a:ext cx="2743200" cy="909899"/>
          </a:xfrm>
          <a:prstGeom prst="wedgeRoundRectCallout">
            <a:avLst>
              <a:gd name="adj1" fmla="val -61922"/>
              <a:gd name="adj2" fmla="val 26188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DE" dirty="0"/>
              <a:t>Irrational. Player may send</a:t>
            </a:r>
          </a:p>
          <a:p>
            <a:pPr marL="342900" indent="-342900">
              <a:buAutoNum type="arabicPeriod"/>
            </a:pPr>
            <a:r>
              <a:rPr lang="en-GB" dirty="0"/>
              <a:t>N</a:t>
            </a:r>
            <a:r>
              <a:rPr lang="en-DE" dirty="0"/>
              <a:t>othing</a:t>
            </a:r>
          </a:p>
          <a:p>
            <a:pPr marL="342900" indent="-342900">
              <a:buAutoNum type="arabicPeriod"/>
            </a:pPr>
            <a:r>
              <a:rPr lang="en-GB" dirty="0"/>
              <a:t>Wrong share</a:t>
            </a:r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70F120-745F-1043-42C0-4CA0E9767183}"/>
                  </a:ext>
                </a:extLst>
              </p:cNvPr>
              <p:cNvSpPr txBox="1"/>
              <p:nvPr/>
            </p:nvSpPr>
            <p:spPr>
              <a:xfrm>
                <a:off x="737826" y="1452567"/>
                <a:ext cx="1457223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DE" dirty="0"/>
                  <a:t>Goal:</a:t>
                </a:r>
              </a:p>
              <a:p>
                <a:pPr algn="ctr"/>
                <a:r>
                  <a:rPr lang="en-DE" dirty="0"/>
                  <a:t>Reconstruct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de-DE" b="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70F120-745F-1043-42C0-4CA0E9767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26" y="1452567"/>
                <a:ext cx="1457223" cy="646331"/>
              </a:xfrm>
              <a:prstGeom prst="rect">
                <a:avLst/>
              </a:prstGeom>
              <a:blipFill>
                <a:blip r:embed="rId16"/>
                <a:stretch>
                  <a:fillRect l="-2564" t="-1887"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afe">
            <a:extLst>
              <a:ext uri="{FF2B5EF4-FFF2-40B4-BE49-F238E27FC236}">
                <a16:creationId xmlns:a16="http://schemas.microsoft.com/office/drawing/2014/main" id="{FC24EAF1-A927-9286-8FD8-5DFE5D60EB2B}"/>
              </a:ext>
            </a:extLst>
          </p:cNvPr>
          <p:cNvSpPr/>
          <p:nvPr/>
        </p:nvSpPr>
        <p:spPr>
          <a:xfrm>
            <a:off x="8934720" y="3562272"/>
            <a:ext cx="1153224" cy="1153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600" extrusionOk="0">
                <a:moveTo>
                  <a:pt x="1739" y="0"/>
                </a:moveTo>
                <a:cubicBezTo>
                  <a:pt x="798" y="0"/>
                  <a:pt x="2" y="777"/>
                  <a:pt x="0" y="1696"/>
                </a:cubicBezTo>
                <a:lnTo>
                  <a:pt x="0" y="3247"/>
                </a:lnTo>
                <a:lnTo>
                  <a:pt x="4396" y="3247"/>
                </a:lnTo>
                <a:lnTo>
                  <a:pt x="4384" y="6208"/>
                </a:lnTo>
                <a:lnTo>
                  <a:pt x="0" y="6208"/>
                </a:lnTo>
                <a:lnTo>
                  <a:pt x="0" y="15128"/>
                </a:lnTo>
                <a:lnTo>
                  <a:pt x="4396" y="15128"/>
                </a:lnTo>
                <a:lnTo>
                  <a:pt x="4384" y="18090"/>
                </a:lnTo>
                <a:lnTo>
                  <a:pt x="0" y="18090"/>
                </a:lnTo>
                <a:lnTo>
                  <a:pt x="0" y="19896"/>
                </a:lnTo>
                <a:cubicBezTo>
                  <a:pt x="-1" y="20351"/>
                  <a:pt x="175" y="20779"/>
                  <a:pt x="496" y="21100"/>
                </a:cubicBezTo>
                <a:cubicBezTo>
                  <a:pt x="817" y="21422"/>
                  <a:pt x="1245" y="21600"/>
                  <a:pt x="1700" y="21600"/>
                </a:cubicBezTo>
                <a:lnTo>
                  <a:pt x="19858" y="21600"/>
                </a:lnTo>
                <a:cubicBezTo>
                  <a:pt x="20793" y="21600"/>
                  <a:pt x="21556" y="20839"/>
                  <a:pt x="21558" y="19904"/>
                </a:cubicBezTo>
                <a:lnTo>
                  <a:pt x="21598" y="1703"/>
                </a:lnTo>
                <a:cubicBezTo>
                  <a:pt x="21599" y="1248"/>
                  <a:pt x="21423" y="821"/>
                  <a:pt x="21102" y="500"/>
                </a:cubicBezTo>
                <a:cubicBezTo>
                  <a:pt x="20781" y="178"/>
                  <a:pt x="20353" y="0"/>
                  <a:pt x="19898" y="0"/>
                </a:cubicBezTo>
                <a:lnTo>
                  <a:pt x="1739" y="0"/>
                </a:lnTo>
                <a:close/>
                <a:moveTo>
                  <a:pt x="8" y="3711"/>
                </a:moveTo>
                <a:lnTo>
                  <a:pt x="0" y="5746"/>
                </a:lnTo>
                <a:lnTo>
                  <a:pt x="3921" y="5746"/>
                </a:lnTo>
                <a:lnTo>
                  <a:pt x="3930" y="3711"/>
                </a:lnTo>
                <a:lnTo>
                  <a:pt x="8" y="3711"/>
                </a:lnTo>
                <a:close/>
                <a:moveTo>
                  <a:pt x="5781" y="7462"/>
                </a:moveTo>
                <a:lnTo>
                  <a:pt x="8200" y="8517"/>
                </a:lnTo>
                <a:cubicBezTo>
                  <a:pt x="7906" y="8867"/>
                  <a:pt x="7679" y="9277"/>
                  <a:pt x="7542" y="9725"/>
                </a:cubicBezTo>
                <a:lnTo>
                  <a:pt x="5305" y="8240"/>
                </a:lnTo>
                <a:lnTo>
                  <a:pt x="5781" y="7462"/>
                </a:lnTo>
                <a:close/>
                <a:moveTo>
                  <a:pt x="15894" y="7462"/>
                </a:moveTo>
                <a:lnTo>
                  <a:pt x="16370" y="8240"/>
                </a:lnTo>
                <a:lnTo>
                  <a:pt x="14134" y="9725"/>
                </a:lnTo>
                <a:cubicBezTo>
                  <a:pt x="13997" y="9277"/>
                  <a:pt x="13770" y="8867"/>
                  <a:pt x="13475" y="8517"/>
                </a:cubicBezTo>
                <a:lnTo>
                  <a:pt x="15894" y="7462"/>
                </a:lnTo>
                <a:close/>
                <a:moveTo>
                  <a:pt x="10837" y="7795"/>
                </a:moveTo>
                <a:cubicBezTo>
                  <a:pt x="12458" y="7795"/>
                  <a:pt x="13772" y="9109"/>
                  <a:pt x="13772" y="10729"/>
                </a:cubicBezTo>
                <a:cubicBezTo>
                  <a:pt x="13772" y="12349"/>
                  <a:pt x="12458" y="13662"/>
                  <a:pt x="10837" y="13662"/>
                </a:cubicBezTo>
                <a:cubicBezTo>
                  <a:pt x="9216" y="13662"/>
                  <a:pt x="7903" y="12349"/>
                  <a:pt x="7903" y="10729"/>
                </a:cubicBezTo>
                <a:cubicBezTo>
                  <a:pt x="7903" y="9109"/>
                  <a:pt x="9216" y="7795"/>
                  <a:pt x="10837" y="7795"/>
                </a:cubicBezTo>
                <a:close/>
                <a:moveTo>
                  <a:pt x="10837" y="9072"/>
                </a:moveTo>
                <a:cubicBezTo>
                  <a:pt x="9923" y="9072"/>
                  <a:pt x="9179" y="9815"/>
                  <a:pt x="9179" y="10729"/>
                </a:cubicBezTo>
                <a:cubicBezTo>
                  <a:pt x="9179" y="11643"/>
                  <a:pt x="9923" y="12386"/>
                  <a:pt x="10837" y="12386"/>
                </a:cubicBezTo>
                <a:cubicBezTo>
                  <a:pt x="11751" y="12386"/>
                  <a:pt x="12495" y="11643"/>
                  <a:pt x="12495" y="10729"/>
                </a:cubicBezTo>
                <a:cubicBezTo>
                  <a:pt x="12495" y="9815"/>
                  <a:pt x="11751" y="9072"/>
                  <a:pt x="10837" y="9072"/>
                </a:cubicBezTo>
                <a:close/>
                <a:moveTo>
                  <a:pt x="10837" y="9585"/>
                </a:moveTo>
                <a:cubicBezTo>
                  <a:pt x="11468" y="9585"/>
                  <a:pt x="11982" y="10098"/>
                  <a:pt x="11982" y="10729"/>
                </a:cubicBezTo>
                <a:cubicBezTo>
                  <a:pt x="11982" y="11360"/>
                  <a:pt x="11468" y="11873"/>
                  <a:pt x="10837" y="11873"/>
                </a:cubicBezTo>
                <a:cubicBezTo>
                  <a:pt x="10206" y="11873"/>
                  <a:pt x="9693" y="11360"/>
                  <a:pt x="9693" y="10729"/>
                </a:cubicBezTo>
                <a:cubicBezTo>
                  <a:pt x="9693" y="10098"/>
                  <a:pt x="10206" y="9585"/>
                  <a:pt x="10837" y="9585"/>
                </a:cubicBezTo>
                <a:close/>
                <a:moveTo>
                  <a:pt x="10131" y="14099"/>
                </a:moveTo>
                <a:cubicBezTo>
                  <a:pt x="10359" y="14147"/>
                  <a:pt x="10595" y="14173"/>
                  <a:pt x="10837" y="14173"/>
                </a:cubicBezTo>
                <a:cubicBezTo>
                  <a:pt x="11079" y="14173"/>
                  <a:pt x="11315" y="14147"/>
                  <a:pt x="11543" y="14099"/>
                </a:cubicBezTo>
                <a:lnTo>
                  <a:pt x="11313" y="16489"/>
                </a:lnTo>
                <a:lnTo>
                  <a:pt x="10361" y="16489"/>
                </a:lnTo>
                <a:lnTo>
                  <a:pt x="10131" y="14099"/>
                </a:lnTo>
                <a:close/>
                <a:moveTo>
                  <a:pt x="8" y="15592"/>
                </a:moveTo>
                <a:lnTo>
                  <a:pt x="0" y="17626"/>
                </a:lnTo>
                <a:lnTo>
                  <a:pt x="3921" y="17626"/>
                </a:lnTo>
                <a:lnTo>
                  <a:pt x="3930" y="15592"/>
                </a:lnTo>
                <a:lnTo>
                  <a:pt x="8" y="15592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13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03998 0.2192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109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0.16719 -0.0692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-34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6 0.07685 L -1.875E-6 -7.40741E-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0.07018 -0.2289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1145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20794 0.0664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331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0.2026 0.0694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0.65481 0.0493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47" y="245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0.68463 0.10834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32" y="541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-0.6556 0.0893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86" y="446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8" grpId="0" animBg="1"/>
      <p:bldP spid="19" grpId="0" animBg="1"/>
      <p:bldP spid="21" grpId="0" animBg="1"/>
      <p:bldP spid="40" grpId="0"/>
      <p:bldP spid="42" grpId="0"/>
      <p:bldP spid="50" grpId="0"/>
      <p:bldP spid="51" grpId="0"/>
      <p:bldP spid="60" grpId="0"/>
      <p:bldP spid="61" grpId="0"/>
      <p:bldP spid="62" grpId="0"/>
      <p:bldP spid="6" grpId="0"/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A91A8-2BDA-18FE-3EED-1AAA4DAC9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Secret Reconstruction Game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AD4EB-469B-E65F-AEE8-B8631C4E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Blömer, Bobolz, Bröcher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A2D4A-F989-F505-AE82-4080B9228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 the impossibility of surviving IDoWDS in rational MPC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961B1-706F-D8F1-3A65-62F6AF81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E" dirty="0"/>
              <a:t>3 of 9</a:t>
            </a:r>
          </a:p>
        </p:txBody>
      </p:sp>
      <p:sp>
        <p:nvSpPr>
          <p:cNvPr id="7" name="Woman">
            <a:extLst>
              <a:ext uri="{FF2B5EF4-FFF2-40B4-BE49-F238E27FC236}">
                <a16:creationId xmlns:a16="http://schemas.microsoft.com/office/drawing/2014/main" id="{3BB16A64-93A8-CF61-7D26-8DFF3BCA45A4}"/>
              </a:ext>
            </a:extLst>
          </p:cNvPr>
          <p:cNvSpPr/>
          <p:nvPr/>
        </p:nvSpPr>
        <p:spPr>
          <a:xfrm>
            <a:off x="3797069" y="1452567"/>
            <a:ext cx="483061" cy="1146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n">
            <a:extLst>
              <a:ext uri="{FF2B5EF4-FFF2-40B4-BE49-F238E27FC236}">
                <a16:creationId xmlns:a16="http://schemas.microsoft.com/office/drawing/2014/main" id="{26EEF6AC-947F-0064-F94C-0D1B73A11997}"/>
              </a:ext>
            </a:extLst>
          </p:cNvPr>
          <p:cNvSpPr/>
          <p:nvPr/>
        </p:nvSpPr>
        <p:spPr>
          <a:xfrm>
            <a:off x="1968269" y="3508102"/>
            <a:ext cx="483061" cy="1146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emale">
            <a:extLst>
              <a:ext uri="{FF2B5EF4-FFF2-40B4-BE49-F238E27FC236}">
                <a16:creationId xmlns:a16="http://schemas.microsoft.com/office/drawing/2014/main" id="{3E3C9B17-D10E-4B61-9B9D-F19079F76318}"/>
              </a:ext>
            </a:extLst>
          </p:cNvPr>
          <p:cNvSpPr/>
          <p:nvPr/>
        </p:nvSpPr>
        <p:spPr>
          <a:xfrm>
            <a:off x="5497115" y="3554292"/>
            <a:ext cx="483061" cy="1054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FFF298DE-5AD6-084F-1C1C-C75DF014167F}"/>
              </a:ext>
            </a:extLst>
          </p:cNvPr>
          <p:cNvSpPr/>
          <p:nvPr/>
        </p:nvSpPr>
        <p:spPr>
          <a:xfrm rot="19206702">
            <a:off x="2158611" y="2799855"/>
            <a:ext cx="1854267" cy="128652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7067567F-85D4-C935-EE65-640BFB47B433}"/>
              </a:ext>
            </a:extLst>
          </p:cNvPr>
          <p:cNvSpPr/>
          <p:nvPr/>
        </p:nvSpPr>
        <p:spPr>
          <a:xfrm rot="2728220">
            <a:off x="3999914" y="2861986"/>
            <a:ext cx="1854267" cy="128652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93F105C6-F2DD-5871-8AAD-C93461A04B96}"/>
              </a:ext>
            </a:extLst>
          </p:cNvPr>
          <p:cNvSpPr/>
          <p:nvPr/>
        </p:nvSpPr>
        <p:spPr>
          <a:xfrm>
            <a:off x="2563044" y="4092625"/>
            <a:ext cx="2743200" cy="112374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Megaphone">
            <a:extLst>
              <a:ext uri="{FF2B5EF4-FFF2-40B4-BE49-F238E27FC236}">
                <a16:creationId xmlns:a16="http://schemas.microsoft.com/office/drawing/2014/main" id="{7C1B7207-79CD-B46D-792B-98970D2CF02D}"/>
              </a:ext>
            </a:extLst>
          </p:cNvPr>
          <p:cNvSpPr/>
          <p:nvPr/>
        </p:nvSpPr>
        <p:spPr>
          <a:xfrm>
            <a:off x="3581400" y="3006729"/>
            <a:ext cx="698730" cy="42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8" y="0"/>
                </a:moveTo>
                <a:lnTo>
                  <a:pt x="1296" y="8342"/>
                </a:lnTo>
                <a:lnTo>
                  <a:pt x="1296" y="7965"/>
                </a:lnTo>
                <a:cubicBezTo>
                  <a:pt x="1296" y="7822"/>
                  <a:pt x="1235" y="7702"/>
                  <a:pt x="1163" y="7702"/>
                </a:cubicBezTo>
                <a:lnTo>
                  <a:pt x="132" y="7702"/>
                </a:lnTo>
                <a:cubicBezTo>
                  <a:pt x="59" y="7702"/>
                  <a:pt x="0" y="7822"/>
                  <a:pt x="0" y="7965"/>
                </a:cubicBezTo>
                <a:lnTo>
                  <a:pt x="0" y="13572"/>
                </a:lnTo>
                <a:cubicBezTo>
                  <a:pt x="0" y="13715"/>
                  <a:pt x="59" y="13831"/>
                  <a:pt x="132" y="13831"/>
                </a:cubicBezTo>
                <a:lnTo>
                  <a:pt x="1163" y="13831"/>
                </a:lnTo>
                <a:cubicBezTo>
                  <a:pt x="1235" y="13831"/>
                  <a:pt x="1296" y="13715"/>
                  <a:pt x="1296" y="13572"/>
                </a:cubicBezTo>
                <a:lnTo>
                  <a:pt x="1296" y="13258"/>
                </a:lnTo>
                <a:lnTo>
                  <a:pt x="4868" y="14871"/>
                </a:lnTo>
                <a:cubicBezTo>
                  <a:pt x="4831" y="15727"/>
                  <a:pt x="4856" y="17088"/>
                  <a:pt x="5246" y="18369"/>
                </a:cubicBezTo>
                <a:cubicBezTo>
                  <a:pt x="5666" y="19743"/>
                  <a:pt x="6385" y="20665"/>
                  <a:pt x="7391" y="21110"/>
                </a:cubicBezTo>
                <a:cubicBezTo>
                  <a:pt x="7411" y="21118"/>
                  <a:pt x="7709" y="21237"/>
                  <a:pt x="8130" y="21237"/>
                </a:cubicBezTo>
                <a:cubicBezTo>
                  <a:pt x="8379" y="21237"/>
                  <a:pt x="8670" y="21198"/>
                  <a:pt x="8972" y="21067"/>
                </a:cubicBezTo>
                <a:cubicBezTo>
                  <a:pt x="9689" y="20757"/>
                  <a:pt x="10583" y="19899"/>
                  <a:pt x="10999" y="17636"/>
                </a:cubicBezTo>
                <a:lnTo>
                  <a:pt x="19788" y="21600"/>
                </a:lnTo>
                <a:cubicBezTo>
                  <a:pt x="19788" y="21600"/>
                  <a:pt x="21349" y="19032"/>
                  <a:pt x="21600" y="10803"/>
                </a:cubicBezTo>
                <a:lnTo>
                  <a:pt x="21360" y="10800"/>
                </a:lnTo>
                <a:lnTo>
                  <a:pt x="21600" y="10797"/>
                </a:lnTo>
                <a:cubicBezTo>
                  <a:pt x="21349" y="2568"/>
                  <a:pt x="19788" y="0"/>
                  <a:pt x="19788" y="0"/>
                </a:cubicBezTo>
                <a:close/>
                <a:moveTo>
                  <a:pt x="5884" y="15327"/>
                </a:moveTo>
                <a:lnTo>
                  <a:pt x="9983" y="17176"/>
                </a:lnTo>
                <a:cubicBezTo>
                  <a:pt x="9401" y="19745"/>
                  <a:pt x="7796" y="19199"/>
                  <a:pt x="7607" y="19125"/>
                </a:cubicBezTo>
                <a:cubicBezTo>
                  <a:pt x="6898" y="18811"/>
                  <a:pt x="6403" y="18209"/>
                  <a:pt x="6132" y="17336"/>
                </a:cubicBezTo>
                <a:cubicBezTo>
                  <a:pt x="5918" y="16643"/>
                  <a:pt x="5877" y="15882"/>
                  <a:pt x="5884" y="1532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CD1A2F-9079-1956-C81F-523D90B7006B}"/>
                  </a:ext>
                </a:extLst>
              </p:cNvPr>
              <p:cNvSpPr txBox="1"/>
              <p:nvPr/>
            </p:nvSpPr>
            <p:spPr>
              <a:xfrm>
                <a:off x="6568918" y="1296929"/>
                <a:ext cx="3639138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DE" dirty="0"/>
                  <a:t>2. Choose secret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/>
              </a:p>
              <a:p>
                <a:r>
                  <a:rPr lang="en-DE" dirty="0"/>
                  <a:t>3.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Share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de-DE" b="0" dirty="0"/>
              </a:p>
              <a:p>
                <a:r>
                  <a:rPr lang="en-DE" dirty="0"/>
                  <a:t>4. </a:t>
                </a:r>
                <a:r>
                  <a:rPr lang="en-US" dirty="0"/>
                  <a:t>Compute </a:t>
                </a:r>
                <a:r>
                  <a:rPr lang="en-DE" dirty="0"/>
                  <a:t>signatures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Sign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DE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CD1A2F-9079-1956-C81F-523D90B70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918" y="1296929"/>
                <a:ext cx="3639138" cy="923330"/>
              </a:xfrm>
              <a:prstGeom prst="rect">
                <a:avLst/>
              </a:prstGeom>
              <a:blipFill>
                <a:blip r:embed="rId4"/>
                <a:stretch>
                  <a:fillRect l="-1038" t="-2667" b="-8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3BE84B-9169-4670-2308-4692FF45B6AB}"/>
                  </a:ext>
                </a:extLst>
              </p:cNvPr>
              <p:cNvSpPr txBox="1"/>
              <p:nvPr/>
            </p:nvSpPr>
            <p:spPr>
              <a:xfrm>
                <a:off x="4419556" y="1417642"/>
                <a:ext cx="941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3BE84B-9169-4670-2308-4692FF45B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556" y="1417642"/>
                <a:ext cx="941155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1FF2BB-3279-8B47-020D-7577466B5FA9}"/>
                  </a:ext>
                </a:extLst>
              </p:cNvPr>
              <p:cNvSpPr txBox="1"/>
              <p:nvPr/>
            </p:nvSpPr>
            <p:spPr>
              <a:xfrm>
                <a:off x="6073100" y="3549698"/>
                <a:ext cx="951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1FF2BB-3279-8B47-020D-7577466B5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100" y="3549698"/>
                <a:ext cx="95179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807A0-BC86-66E2-ABA4-2A61E92DDD3A}"/>
                  </a:ext>
                </a:extLst>
              </p:cNvPr>
              <p:cNvSpPr txBox="1"/>
              <p:nvPr/>
            </p:nvSpPr>
            <p:spPr>
              <a:xfrm>
                <a:off x="1184993" y="3485335"/>
                <a:ext cx="951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807A0-BC86-66E2-ABA4-2A61E92DD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993" y="3485335"/>
                <a:ext cx="951799" cy="369332"/>
              </a:xfrm>
              <a:prstGeom prst="rect">
                <a:avLst/>
              </a:prstGeom>
              <a:blipFill>
                <a:blip r:embed="rId7"/>
                <a:stretch>
                  <a:fillRect l="-2632" t="-6667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3A1AB1-BA3C-F2B8-CCB7-5185DC866DB6}"/>
                  </a:ext>
                </a:extLst>
              </p:cNvPr>
              <p:cNvSpPr txBox="1"/>
              <p:nvPr/>
            </p:nvSpPr>
            <p:spPr>
              <a:xfrm>
                <a:off x="20963" y="1281667"/>
                <a:ext cx="32210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dirty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DE" dirty="0"/>
                  <a:t> chooses ITM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b="0" dirty="0"/>
                  <a:t> </a:t>
                </a:r>
                <a:r>
                  <a:rPr lang="de-DE" b="0" dirty="0" err="1"/>
                  <a:t>as</a:t>
                </a:r>
                <a:r>
                  <a:rPr lang="de-DE" b="0" dirty="0"/>
                  <a:t> </a:t>
                </a:r>
                <a:r>
                  <a:rPr lang="de-DE" b="0" i="1" dirty="0" err="1"/>
                  <a:t>strategy</a:t>
                </a:r>
                <a:endParaRPr lang="de-DE" b="0" i="1" dirty="0"/>
              </a:p>
              <a:p>
                <a:r>
                  <a:rPr lang="de-DE" b="0" i="1" dirty="0"/>
                  <a:t>  </a:t>
                </a:r>
                <a:r>
                  <a:rPr lang="de-DE" b="0" dirty="0">
                    <a:sym typeface="Wingdings" pitchFamily="2" charset="2"/>
                  </a:rPr>
                  <a:t> Fixes </a:t>
                </a:r>
                <a:r>
                  <a:rPr lang="de-DE" b="0" i="1" dirty="0" err="1">
                    <a:sym typeface="Wingdings" pitchFamily="2" charset="2"/>
                  </a:rPr>
                  <a:t>protocol</a:t>
                </a:r>
                <a:r>
                  <a:rPr lang="de-DE" b="0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de-DE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3A1AB1-BA3C-F2B8-CCB7-5185DC866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3" y="1281667"/>
                <a:ext cx="3221075" cy="646331"/>
              </a:xfrm>
              <a:prstGeom prst="rect">
                <a:avLst/>
              </a:prstGeom>
              <a:blipFill>
                <a:blip r:embed="rId8"/>
                <a:stretch>
                  <a:fillRect l="-1569" t="-3846" r="-392" b="-153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9B483F-E82C-7A7F-6296-29664718C033}"/>
                  </a:ext>
                </a:extLst>
              </p:cNvPr>
              <p:cNvSpPr txBox="1"/>
              <p:nvPr/>
            </p:nvSpPr>
            <p:spPr>
              <a:xfrm>
                <a:off x="0" y="1858146"/>
                <a:ext cx="33421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dirty="0"/>
                  <a:t>5. After execution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DE" dirty="0"/>
                  <a:t>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DE" dirty="0"/>
              </a:p>
              <a:p>
                <a:r>
                  <a:rPr lang="de-DE" b="0" dirty="0">
                    <a:sym typeface="Wingdings" pitchFamily="2" charset="2"/>
                  </a:rPr>
                  <a:t>   Protocol </a:t>
                </a:r>
                <a:r>
                  <a:rPr lang="de-DE" i="1" dirty="0" err="1">
                    <a:sym typeface="Wingdings" pitchFamily="2" charset="2"/>
                  </a:rPr>
                  <a:t>outcome</a:t>
                </a:r>
                <a:r>
                  <a:rPr lang="de-DE" i="1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𝑜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DE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9B483F-E82C-7A7F-6296-29664718C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58146"/>
                <a:ext cx="3342197" cy="646331"/>
              </a:xfrm>
              <a:prstGeom prst="rect">
                <a:avLst/>
              </a:prstGeom>
              <a:blipFill>
                <a:blip r:embed="rId9"/>
                <a:stretch>
                  <a:fillRect l="-1515" t="-3846" b="-1346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3B698D2-31EA-436A-9472-AE41C7288FC8}"/>
                  </a:ext>
                </a:extLst>
              </p:cNvPr>
              <p:cNvSpPr txBox="1"/>
              <p:nvPr/>
            </p:nvSpPr>
            <p:spPr>
              <a:xfrm>
                <a:off x="4554305" y="1690688"/>
                <a:ext cx="6288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DE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3B698D2-31EA-436A-9472-AE41C7288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305" y="1690688"/>
                <a:ext cx="628826" cy="369332"/>
              </a:xfrm>
              <a:prstGeom prst="rect">
                <a:avLst/>
              </a:prstGeom>
              <a:blipFill>
                <a:blip r:embed="rId10"/>
                <a:stretch>
                  <a:fillRect l="-7843" t="-3226" b="-1935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1068E52-92D4-85BA-F86E-C892F55796AA}"/>
                  </a:ext>
                </a:extLst>
              </p:cNvPr>
              <p:cNvSpPr txBox="1"/>
              <p:nvPr/>
            </p:nvSpPr>
            <p:spPr>
              <a:xfrm>
                <a:off x="6150149" y="3817840"/>
                <a:ext cx="634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DE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1068E52-92D4-85BA-F86E-C892F5579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149" y="3817840"/>
                <a:ext cx="634148" cy="369332"/>
              </a:xfrm>
              <a:prstGeom prst="rect">
                <a:avLst/>
              </a:prstGeom>
              <a:blipFill>
                <a:blip r:embed="rId11"/>
                <a:stretch>
                  <a:fillRect l="-7843" t="-6667" b="-233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83F199-46BF-0CEF-0408-C2BBC5041CBD}"/>
                  </a:ext>
                </a:extLst>
              </p:cNvPr>
              <p:cNvSpPr txBox="1"/>
              <p:nvPr/>
            </p:nvSpPr>
            <p:spPr>
              <a:xfrm>
                <a:off x="1240753" y="3807640"/>
                <a:ext cx="634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DE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83F199-46BF-0CEF-0408-C2BBC5041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753" y="3807640"/>
                <a:ext cx="634148" cy="369332"/>
              </a:xfrm>
              <a:prstGeom prst="rect">
                <a:avLst/>
              </a:prstGeom>
              <a:blipFill>
                <a:blip r:embed="rId12"/>
                <a:stretch>
                  <a:fillRect l="-7843" t="-10345" b="-2413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C2269D8-7BC0-D4C7-B6C6-B9C49990A616}"/>
                  </a:ext>
                </a:extLst>
              </p:cNvPr>
              <p:cNvSpPr txBox="1"/>
              <p:nvPr/>
            </p:nvSpPr>
            <p:spPr>
              <a:xfrm>
                <a:off x="4188818" y="1417642"/>
                <a:ext cx="523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C2269D8-7BC0-D4C7-B6C6-B9C49990A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818" y="1417642"/>
                <a:ext cx="52322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F32033-1BF8-D16E-1BC1-F4BC67D29C9F}"/>
                  </a:ext>
                </a:extLst>
              </p:cNvPr>
              <p:cNvSpPr txBox="1"/>
              <p:nvPr/>
            </p:nvSpPr>
            <p:spPr>
              <a:xfrm>
                <a:off x="5831728" y="3554292"/>
                <a:ext cx="5285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F32033-1BF8-D16E-1BC1-F4BC67D29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728" y="3554292"/>
                <a:ext cx="52854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EBBAD55-8266-8A25-A6E9-FEE8BDA06000}"/>
                  </a:ext>
                </a:extLst>
              </p:cNvPr>
              <p:cNvSpPr txBox="1"/>
              <p:nvPr/>
            </p:nvSpPr>
            <p:spPr>
              <a:xfrm>
                <a:off x="907240" y="3486045"/>
                <a:ext cx="5285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EBBAD55-8266-8A25-A6E9-FEE8BDA06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40" y="3486045"/>
                <a:ext cx="52854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105907B2-4198-0A79-21EE-667B5540EE5F}"/>
              </a:ext>
            </a:extLst>
          </p:cNvPr>
          <p:cNvSpPr txBox="1"/>
          <p:nvPr/>
        </p:nvSpPr>
        <p:spPr>
          <a:xfrm>
            <a:off x="9459133" y="1349699"/>
            <a:ext cx="748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4000" dirty="0"/>
              <a:t>🧙🏼‍♀️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88FE070-A440-8FEA-EC01-4DB8A11897DA}"/>
                  </a:ext>
                </a:extLst>
              </p:cNvPr>
              <p:cNvSpPr txBox="1"/>
              <p:nvPr/>
            </p:nvSpPr>
            <p:spPr>
              <a:xfrm>
                <a:off x="6507352" y="2414729"/>
                <a:ext cx="53031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i="1" dirty="0"/>
                  <a:t>Utility </a:t>
                </a:r>
                <a:r>
                  <a:rPr lang="de-DE" i="1" dirty="0" err="1"/>
                  <a:t>f</a:t>
                </a:r>
                <a:r>
                  <a:rPr lang="de-DE" b="0" i="1" dirty="0" err="1"/>
                  <a:t>unction</a:t>
                </a:r>
                <a:r>
                  <a:rPr lang="de-DE" b="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DE" dirty="0"/>
                  <a:t> maps outcomes to utilities (e.g. 60</a:t>
                </a:r>
                <a:r>
                  <a:rPr lang="de-DE" dirty="0"/>
                  <a:t>$)</a:t>
                </a:r>
                <a:endParaRPr lang="en-DE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88FE070-A440-8FEA-EC01-4DB8A1189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352" y="2414729"/>
                <a:ext cx="5303118" cy="369332"/>
              </a:xfrm>
              <a:prstGeom prst="rect">
                <a:avLst/>
              </a:prstGeom>
              <a:blipFill>
                <a:blip r:embed="rId16"/>
                <a:stretch>
                  <a:fillRect l="-957" t="-6667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503761C-C1EB-D18D-57AB-D0D12D7C6A59}"/>
                  </a:ext>
                </a:extLst>
              </p:cNvPr>
              <p:cNvSpPr txBox="1"/>
              <p:nvPr/>
            </p:nvSpPr>
            <p:spPr>
              <a:xfrm>
                <a:off x="6485978" y="2693861"/>
                <a:ext cx="319670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DE" dirty="0"/>
                  <a:t> is </a:t>
                </a:r>
                <a:r>
                  <a:rPr lang="en-DE" i="1" dirty="0"/>
                  <a:t>natural</a:t>
                </a:r>
                <a:r>
                  <a:rPr lang="en-DE" dirty="0"/>
                  <a:t>, if </a:t>
                </a:r>
                <a:r>
                  <a:rPr lang="en-DE" i="1" dirty="0"/>
                  <a:t>prefers </a:t>
                </a:r>
                <a:r>
                  <a:rPr lang="en-DE" dirty="0"/>
                  <a:t>both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DE" i="1" dirty="0"/>
                  <a:t>correctness</a:t>
                </a:r>
                <a:r>
                  <a:rPr lang="en-DE" dirty="0"/>
                  <a:t> (e.g. 20$ vs -20$)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i="1" dirty="0"/>
                  <a:t>exclusivity   </a:t>
                </a:r>
                <a:r>
                  <a:rPr lang="en-GB" dirty="0"/>
                  <a:t>(e.g. 60$ vs 20$)</a:t>
                </a:r>
                <a:endParaRPr lang="en-DE" i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503761C-C1EB-D18D-57AB-D0D12D7C6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978" y="2693861"/>
                <a:ext cx="3196709" cy="923330"/>
              </a:xfrm>
              <a:prstGeom prst="rect">
                <a:avLst/>
              </a:prstGeom>
              <a:blipFill>
                <a:blip r:embed="rId17"/>
                <a:stretch>
                  <a:fillRect l="-1186" t="-4110" r="-791" b="-95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DFBEA9F9-546F-957E-C877-83C0D762EE8B}"/>
              </a:ext>
            </a:extLst>
          </p:cNvPr>
          <p:cNvSpPr txBox="1"/>
          <p:nvPr/>
        </p:nvSpPr>
        <p:spPr>
          <a:xfrm>
            <a:off x="2784612" y="4738808"/>
            <a:ext cx="7151317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DE" sz="2800" dirty="0"/>
              <a:t>Goal: Design protocol which is </a:t>
            </a:r>
            <a:r>
              <a:rPr lang="en-DE" sz="2800" i="1" dirty="0"/>
              <a:t>rational to follow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545ADCF-6A17-08F8-E463-3DDD7CB0EEBE}"/>
                  </a:ext>
                </a:extLst>
              </p:cNvPr>
              <p:cNvSpPr txBox="1"/>
              <p:nvPr/>
            </p:nvSpPr>
            <p:spPr>
              <a:xfrm>
                <a:off x="219262" y="5455922"/>
                <a:ext cx="11684930" cy="492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sz="2600" dirty="0"/>
                  <a:t>Nash equilibrium (NE):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DE" sz="2600" dirty="0"/>
                  <a:t> can (noticeably) increase utility by changing to other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DE" sz="2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545ADCF-6A17-08F8-E463-3DDD7CB0E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62" y="5455922"/>
                <a:ext cx="11684930" cy="492699"/>
              </a:xfrm>
              <a:prstGeom prst="rect">
                <a:avLst/>
              </a:prstGeom>
              <a:blipFill>
                <a:blip r:embed="rId18"/>
                <a:stretch>
                  <a:fillRect l="-977" t="-10000" b="-3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ounded Rectangular Callout 36">
                <a:extLst>
                  <a:ext uri="{FF2B5EF4-FFF2-40B4-BE49-F238E27FC236}">
                    <a16:creationId xmlns:a16="http://schemas.microsoft.com/office/drawing/2014/main" id="{8AC89782-E9A8-AE12-85E1-B37D7F17F536}"/>
                  </a:ext>
                </a:extLst>
              </p:cNvPr>
              <p:cNvSpPr/>
              <p:nvPr/>
            </p:nvSpPr>
            <p:spPr>
              <a:xfrm>
                <a:off x="7683315" y="500473"/>
                <a:ext cx="4220877" cy="620748"/>
              </a:xfrm>
              <a:prstGeom prst="wedgeRoundRectCallout">
                <a:avLst>
                  <a:gd name="adj1" fmla="val -29371"/>
                  <a:gd name="adj2" fmla="val 141294"/>
                  <a:gd name="adj3" fmla="val 16667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DE" dirty="0"/>
                  <a:t>-privacy: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DE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shares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reveal</m:t>
                            </m:r>
                            <m:r>
                              <m:rPr>
                                <m:nor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m:rPr>
                                <m:nor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shares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reveal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nothing</m:t>
                            </m:r>
                          </m:e>
                        </m:eqArr>
                      </m:e>
                    </m:d>
                  </m:oMath>
                </a14:m>
                <a:endParaRPr lang="en-DE" dirty="0"/>
              </a:p>
            </p:txBody>
          </p:sp>
        </mc:Choice>
        <mc:Fallback>
          <p:sp>
            <p:nvSpPr>
              <p:cNvPr id="37" name="Rounded Rectangular Callout 36">
                <a:extLst>
                  <a:ext uri="{FF2B5EF4-FFF2-40B4-BE49-F238E27FC236}">
                    <a16:creationId xmlns:a16="http://schemas.microsoft.com/office/drawing/2014/main" id="{8AC89782-E9A8-AE12-85E1-B37D7F17F5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315" y="500473"/>
                <a:ext cx="4220877" cy="620748"/>
              </a:xfrm>
              <a:prstGeom prst="wedgeRoundRectCallout">
                <a:avLst>
                  <a:gd name="adj1" fmla="val -29371"/>
                  <a:gd name="adj2" fmla="val 141294"/>
                  <a:gd name="adj3" fmla="val 16667"/>
                </a:avLst>
              </a:prstGeom>
              <a:blipFill>
                <a:blip r:embed="rId19"/>
                <a:stretch>
                  <a:fillRect t="-115625" b="-12187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ular Callout 37">
            <a:extLst>
              <a:ext uri="{FF2B5EF4-FFF2-40B4-BE49-F238E27FC236}">
                <a16:creationId xmlns:a16="http://schemas.microsoft.com/office/drawing/2014/main" id="{9090BBEB-86A0-8AFD-7E76-E7A38D318948}"/>
              </a:ext>
            </a:extLst>
          </p:cNvPr>
          <p:cNvSpPr/>
          <p:nvPr/>
        </p:nvSpPr>
        <p:spPr>
          <a:xfrm>
            <a:off x="219262" y="5492144"/>
            <a:ext cx="11766792" cy="523477"/>
          </a:xfrm>
          <a:prstGeom prst="wedgeRoundRectCallout">
            <a:avLst>
              <a:gd name="adj1" fmla="val 29784"/>
              <a:gd name="adj2" fmla="val -105096"/>
              <a:gd name="adj3" fmla="val 16667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022367BA-6BB2-9A66-BA00-15E63DB8D2F2}"/>
              </a:ext>
            </a:extLst>
          </p:cNvPr>
          <p:cNvSpPr/>
          <p:nvPr/>
        </p:nvSpPr>
        <p:spPr>
          <a:xfrm>
            <a:off x="7290486" y="4789521"/>
            <a:ext cx="2543108" cy="40374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8EC4287-E9C6-FD8E-FF89-3F8DF6DF6E2A}"/>
                  </a:ext>
                </a:extLst>
              </p:cNvPr>
              <p:cNvSpPr txBox="1"/>
              <p:nvPr/>
            </p:nvSpPr>
            <p:spPr>
              <a:xfrm>
                <a:off x="4627561" y="1425481"/>
                <a:ext cx="256672" cy="3133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none" lIns="0" tIns="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8EC4287-E9C6-FD8E-FF89-3F8DF6DF6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561" y="1425481"/>
                <a:ext cx="256672" cy="313350"/>
              </a:xfrm>
              <a:prstGeom prst="rect">
                <a:avLst/>
              </a:prstGeom>
              <a:blipFill>
                <a:blip r:embed="rId20"/>
                <a:stretch>
                  <a:fillRect l="-8696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618487C-97C4-6BB5-0544-19723E7BBFE1}"/>
                  </a:ext>
                </a:extLst>
              </p:cNvPr>
              <p:cNvSpPr txBox="1"/>
              <p:nvPr/>
            </p:nvSpPr>
            <p:spPr>
              <a:xfrm>
                <a:off x="6301771" y="3600654"/>
                <a:ext cx="261995" cy="3133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none" lIns="0" tIns="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618487C-97C4-6BB5-0544-19723E7BB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771" y="3600654"/>
                <a:ext cx="261995" cy="313350"/>
              </a:xfrm>
              <a:prstGeom prst="rect">
                <a:avLst/>
              </a:prstGeom>
              <a:blipFill>
                <a:blip r:embed="rId21"/>
                <a:stretch>
                  <a:fillRect l="-8696" r="-4348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F531E4A-1FCE-05CB-15B8-84D35A14CA5D}"/>
                  </a:ext>
                </a:extLst>
              </p:cNvPr>
              <p:cNvSpPr txBox="1"/>
              <p:nvPr/>
            </p:nvSpPr>
            <p:spPr>
              <a:xfrm>
                <a:off x="1352333" y="3533601"/>
                <a:ext cx="261995" cy="3133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none" lIns="0" tIns="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F531E4A-1FCE-05CB-15B8-84D35A14C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333" y="3533601"/>
                <a:ext cx="261995" cy="313350"/>
              </a:xfrm>
              <a:prstGeom prst="rect">
                <a:avLst/>
              </a:prstGeom>
              <a:blipFill>
                <a:blip r:embed="rId22"/>
                <a:stretch>
                  <a:fillRect l="-13043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ular Callout 42">
            <a:extLst>
              <a:ext uri="{FF2B5EF4-FFF2-40B4-BE49-F238E27FC236}">
                <a16:creationId xmlns:a16="http://schemas.microsoft.com/office/drawing/2014/main" id="{AF94B324-16AD-772A-0690-8E9E976BF861}"/>
              </a:ext>
            </a:extLst>
          </p:cNvPr>
          <p:cNvSpPr/>
          <p:nvPr/>
        </p:nvSpPr>
        <p:spPr>
          <a:xfrm>
            <a:off x="580768" y="2900813"/>
            <a:ext cx="1752338" cy="430842"/>
          </a:xfrm>
          <a:prstGeom prst="wedgeRoundRectCallout">
            <a:avLst>
              <a:gd name="adj1" fmla="val 6297"/>
              <a:gd name="adj2" fmla="val 7919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</a:t>
            </a:r>
            <a:r>
              <a:rPr lang="en-DE" dirty="0">
                <a:solidFill>
                  <a:schemeClr val="tx1"/>
                </a:solidFill>
              </a:rPr>
              <a:t>igned share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59EA6755-7125-DE6D-7235-1353AD43150C}"/>
              </a:ext>
            </a:extLst>
          </p:cNvPr>
          <p:cNvSpPr/>
          <p:nvPr/>
        </p:nvSpPr>
        <p:spPr>
          <a:xfrm>
            <a:off x="5038531" y="2388637"/>
            <a:ext cx="1525235" cy="512176"/>
          </a:xfrm>
          <a:prstGeom prst="wedgeRoundRectCallout">
            <a:avLst>
              <a:gd name="adj1" fmla="val -41633"/>
              <a:gd name="adj2" fmla="val 8436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ysClr val="windowText" lastClr="000000"/>
                </a:solidFill>
              </a:rPr>
              <a:t>Run protocol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4958128-D7F7-19B9-64DB-149FCA62A1AF}"/>
              </a:ext>
            </a:extLst>
          </p:cNvPr>
          <p:cNvSpPr txBox="1"/>
          <p:nvPr/>
        </p:nvSpPr>
        <p:spPr>
          <a:xfrm>
            <a:off x="10958732" y="281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E4F0759-2076-EBD6-BF57-7DF348A3A7B0}"/>
              </a:ext>
            </a:extLst>
          </p:cNvPr>
          <p:cNvSpPr txBox="1"/>
          <p:nvPr/>
        </p:nvSpPr>
        <p:spPr>
          <a:xfrm>
            <a:off x="9833594" y="1072"/>
            <a:ext cx="235840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[HT04, GK06, ADGH06]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49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31 0.04746 L -1.66667E-6 -3.7037E-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240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-0.26342 L 1.04167E-6 4.07407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1317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26 -0.24953 L 9.32414E-18 3.7037E-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65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uiExpand="1" build="allAtOnce" animBg="1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  <p:bldP spid="18" grpId="0"/>
      <p:bldP spid="19" grpId="0"/>
      <p:bldP spid="20" grpId="0"/>
      <p:bldP spid="22" grpId="0"/>
      <p:bldP spid="24" grpId="0"/>
      <p:bldP spid="26" grpId="0"/>
      <p:bldP spid="28" grpId="0"/>
      <p:bldP spid="29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 animBg="1" autoUpdateAnimBg="0"/>
      <p:bldP spid="39" grpId="0" animBg="1"/>
      <p:bldP spid="40" grpId="0" animBg="1"/>
      <p:bldP spid="41" grpId="0" animBg="1"/>
      <p:bldP spid="42" grpId="0" animBg="1"/>
      <p:bldP spid="43" grpId="0" animBg="1"/>
      <p:bldP spid="43" grpId="1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852941-05E9-FCEF-C567-E5E4CE67D2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499166" cy="4351338"/>
              </a:xfrm>
            </p:spPr>
            <p:txBody>
              <a:bodyPr/>
              <a:lstStyle/>
              <a:p>
                <a:r>
                  <a:rPr lang="en-DE" sz="2500" dirty="0"/>
                  <a:t>Observation: Participating in last protocol round is irrational [HT04]</a:t>
                </a:r>
              </a:p>
              <a:p>
                <a:pPr lvl="1"/>
                <a:r>
                  <a:rPr lang="en-DE" sz="2200" dirty="0"/>
                  <a:t>Solution: Randomize round in which shares of (true) secret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DE" sz="2200" dirty="0"/>
                  <a:t> are sent</a:t>
                </a:r>
              </a:p>
              <a:p>
                <a:pPr>
                  <a:buFont typeface="Wingdings" pitchFamily="2" charset="2"/>
                  <a:buChar char="è"/>
                </a:pPr>
                <a:r>
                  <a:rPr lang="en-DE" sz="2500" dirty="0"/>
                  <a:t> </a:t>
                </a:r>
                <a:r>
                  <a:rPr lang="de-DE" sz="2500" dirty="0"/>
                  <a:t>Design </a:t>
                </a:r>
                <a:r>
                  <a:rPr lang="de-DE" sz="2500" dirty="0" err="1"/>
                  <a:t>of</a:t>
                </a:r>
                <a:r>
                  <a:rPr lang="de-DE" sz="2500" dirty="0"/>
                  <a:t> </a:t>
                </a:r>
                <a:r>
                  <a:rPr lang="en-DE" sz="2500" dirty="0"/>
                  <a:t>NE protocols </a:t>
                </a:r>
                <a:r>
                  <a:rPr lang="en-GB" sz="2500" dirty="0"/>
                  <a:t>[HT04,GK06,ADGH06,KN08a] </a:t>
                </a:r>
                <a:r>
                  <a:rPr lang="en-DE" sz="1700" dirty="0"/>
                  <a:t>(for authenticated shares and natural utilities)</a:t>
                </a:r>
              </a:p>
              <a:p>
                <a:pPr lvl="1"/>
                <a:r>
                  <a:rPr lang="en-DE" sz="2200" dirty="0"/>
                  <a:t>Especially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DE" sz="2200" dirty="0"/>
                  <a:t>-private schemes</a:t>
                </a:r>
              </a:p>
              <a:p>
                <a:r>
                  <a:rPr lang="en-DE" sz="2500" dirty="0"/>
                  <a:t>But… originally headed for stronger rationality notion:</a:t>
                </a:r>
              </a:p>
              <a:p>
                <a:pPr marL="457200" lvl="1" indent="0">
                  <a:buNone/>
                </a:pPr>
                <a:r>
                  <a:rPr lang="en-DE" i="1" dirty="0"/>
                  <a:t>Additionally</a:t>
                </a:r>
                <a:r>
                  <a:rPr lang="en-DE" dirty="0"/>
                  <a:t> survive (iterated) deletion of weakly dominated strategies (IDoWDS)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852941-05E9-FCEF-C567-E5E4CE67D2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499166" cy="4351338"/>
              </a:xfrm>
              <a:blipFill>
                <a:blip r:embed="rId4"/>
                <a:stretch>
                  <a:fillRect l="-773" t="-203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55B0E37-1118-CFA7-5B56-874BB624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State of the Art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11E7A-633C-B513-EA24-10B771D56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Blömer, Bobolz, Bröcher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5AF80-2607-E477-4CE7-214FDB59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 the impossibility of surviving IDoWDS in rational MPC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23A18-785F-BB23-0BA0-3FD591DE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E" dirty="0"/>
              <a:t>4 of 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ular Callout 8">
                <a:extLst>
                  <a:ext uri="{FF2B5EF4-FFF2-40B4-BE49-F238E27FC236}">
                    <a16:creationId xmlns:a16="http://schemas.microsoft.com/office/drawing/2014/main" id="{52793501-6826-82F0-AFC8-6A1DF03FC4E0}"/>
                  </a:ext>
                </a:extLst>
              </p:cNvPr>
              <p:cNvSpPr/>
              <p:nvPr/>
            </p:nvSpPr>
            <p:spPr>
              <a:xfrm>
                <a:off x="5550153" y="4574946"/>
                <a:ext cx="5792464" cy="825482"/>
              </a:xfrm>
              <a:prstGeom prst="wedgeRoundRectCallout">
                <a:avLst>
                  <a:gd name="adj1" fmla="val 8214"/>
                  <a:gd name="adj2" fmla="val -82713"/>
                  <a:gd name="adj3" fmla="val 16667"/>
                </a:avLst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DE" dirty="0">
                    <a:solidFill>
                      <a:schemeClr val="tx1"/>
                    </a:solidFill>
                  </a:rPr>
                  <a:t>≈ Strategy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DE" dirty="0">
                    <a:solidFill>
                      <a:schemeClr val="tx1"/>
                    </a:solidFill>
                  </a:rPr>
                  <a:t> is weakly dominated if there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DE" dirty="0">
                    <a:solidFill>
                      <a:schemeClr val="tx1"/>
                    </a:solidFill>
                  </a:rPr>
                  <a:t> which is</a:t>
                </a:r>
              </a:p>
              <a:p>
                <a:pPr marL="1257300" lvl="2" indent="-342900">
                  <a:buAutoNum type="arabicPeriod"/>
                </a:pPr>
                <a:r>
                  <a:rPr lang="en-GB" b="1" dirty="0">
                    <a:solidFill>
                      <a:schemeClr val="tx1"/>
                    </a:solidFill>
                  </a:rPr>
                  <a:t>Better against </a:t>
                </a:r>
                <a:r>
                  <a:rPr lang="en-GB" b="1" i="1" dirty="0">
                    <a:solidFill>
                      <a:schemeClr val="tx1"/>
                    </a:solidFill>
                  </a:rPr>
                  <a:t>some</a:t>
                </a:r>
                <a:r>
                  <a:rPr lang="en-GB" b="1" dirty="0">
                    <a:solidFill>
                      <a:schemeClr val="tx1"/>
                    </a:solidFill>
                  </a:rPr>
                  <a:t> </a:t>
                </a:r>
                <a:r>
                  <a:rPr lang="en-GB" dirty="0">
                    <a:solidFill>
                      <a:schemeClr val="tx1"/>
                    </a:solidFill>
                  </a:rPr>
                  <a:t>opponent strategies</a:t>
                </a:r>
              </a:p>
              <a:p>
                <a:pPr marL="1257300" lvl="2" indent="-342900" algn="just">
                  <a:buAutoNum type="arabicPeriod"/>
                </a:pPr>
                <a:r>
                  <a:rPr lang="en-GB" b="1" dirty="0">
                    <a:solidFill>
                      <a:schemeClr val="tx1"/>
                    </a:solidFill>
                  </a:rPr>
                  <a:t>Never worse against </a:t>
                </a:r>
                <a:r>
                  <a:rPr lang="en-GB" b="1" i="1" dirty="0">
                    <a:solidFill>
                      <a:schemeClr val="tx1"/>
                    </a:solidFill>
                  </a:rPr>
                  <a:t>any</a:t>
                </a:r>
                <a:r>
                  <a:rPr lang="en-GB" b="1" dirty="0">
                    <a:solidFill>
                      <a:schemeClr val="tx1"/>
                    </a:solidFill>
                  </a:rPr>
                  <a:t> </a:t>
                </a:r>
                <a:r>
                  <a:rPr lang="en-GB" dirty="0">
                    <a:solidFill>
                      <a:schemeClr val="tx1"/>
                    </a:solidFill>
                  </a:rPr>
                  <a:t>opponent strategies</a:t>
                </a:r>
                <a:endParaRPr lang="en-DE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Rounded Rectangular Callout 8">
                <a:extLst>
                  <a:ext uri="{FF2B5EF4-FFF2-40B4-BE49-F238E27FC236}">
                    <a16:creationId xmlns:a16="http://schemas.microsoft.com/office/drawing/2014/main" id="{52793501-6826-82F0-AFC8-6A1DF03FC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153" y="4574946"/>
                <a:ext cx="5792464" cy="825482"/>
              </a:xfrm>
              <a:prstGeom prst="wedgeRoundRectCallout">
                <a:avLst>
                  <a:gd name="adj1" fmla="val 8214"/>
                  <a:gd name="adj2" fmla="val -82713"/>
                  <a:gd name="adj3" fmla="val 16667"/>
                </a:avLst>
              </a:prstGeom>
              <a:blipFill>
                <a:blip r:embed="rId5"/>
                <a:stretch>
                  <a:fillRect b="-10989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A55BF5F-7341-333F-D2BE-EAB13C3037B9}"/>
              </a:ext>
            </a:extLst>
          </p:cNvPr>
          <p:cNvSpPr/>
          <p:nvPr/>
        </p:nvSpPr>
        <p:spPr>
          <a:xfrm>
            <a:off x="6515100" y="3919609"/>
            <a:ext cx="3563237" cy="34046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CBFD55-FA22-3E50-0AF8-47C08E282D04}"/>
              </a:ext>
            </a:extLst>
          </p:cNvPr>
          <p:cNvSpPr txBox="1"/>
          <p:nvPr/>
        </p:nvSpPr>
        <p:spPr>
          <a:xfrm>
            <a:off x="2658200" y="5715298"/>
            <a:ext cx="68756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DE" sz="2400" b="1" dirty="0"/>
              <a:t>Our results: </a:t>
            </a:r>
            <a:r>
              <a:rPr lang="en-DE" sz="2400" dirty="0"/>
              <a:t>IDoWDS</a:t>
            </a:r>
            <a:r>
              <a:rPr lang="en-DE" sz="2400" b="1" dirty="0"/>
              <a:t> </a:t>
            </a:r>
            <a:r>
              <a:rPr lang="en-DE" sz="2400" i="1" dirty="0"/>
              <a:t>wasn’t and couldn’t </a:t>
            </a:r>
            <a:r>
              <a:rPr lang="en-DE" sz="2400" dirty="0"/>
              <a:t>be achieved</a:t>
            </a:r>
            <a:endParaRPr lang="en-DE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ounded Rectangular Callout 18">
                <a:extLst>
                  <a:ext uri="{FF2B5EF4-FFF2-40B4-BE49-F238E27FC236}">
                    <a16:creationId xmlns:a16="http://schemas.microsoft.com/office/drawing/2014/main" id="{FD244C1E-2323-0926-1207-DDB2E26320A1}"/>
                  </a:ext>
                </a:extLst>
              </p:cNvPr>
              <p:cNvSpPr/>
              <p:nvPr/>
            </p:nvSpPr>
            <p:spPr>
              <a:xfrm>
                <a:off x="1154424" y="4442326"/>
                <a:ext cx="3568712" cy="461665"/>
              </a:xfrm>
              <a:prstGeom prst="wedgeRoundRectCallout">
                <a:avLst>
                  <a:gd name="adj1" fmla="val 7742"/>
                  <a:gd name="adj2" fmla="val -88532"/>
                  <a:gd name="adj3" fmla="val 16667"/>
                </a:avLst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DE" dirty="0">
                    <a:solidFill>
                      <a:schemeClr val="tx1"/>
                    </a:solidFill>
                  </a:rPr>
                  <a:t>≈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DE" dirty="0">
                    <a:solidFill>
                      <a:schemeClr val="tx1"/>
                    </a:solidFill>
                  </a:rPr>
                  <a:t> must be weakly dominated</a:t>
                </a:r>
              </a:p>
            </p:txBody>
          </p:sp>
        </mc:Choice>
        <mc:Fallback>
          <p:sp>
            <p:nvSpPr>
              <p:cNvPr id="19" name="Rounded Rectangular Callout 18">
                <a:extLst>
                  <a:ext uri="{FF2B5EF4-FFF2-40B4-BE49-F238E27FC236}">
                    <a16:creationId xmlns:a16="http://schemas.microsoft.com/office/drawing/2014/main" id="{FD244C1E-2323-0926-1207-DDB2E2632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424" y="4442326"/>
                <a:ext cx="3568712" cy="461665"/>
              </a:xfrm>
              <a:prstGeom prst="wedgeRoundRectCallout">
                <a:avLst>
                  <a:gd name="adj1" fmla="val 7742"/>
                  <a:gd name="adj2" fmla="val -88532"/>
                  <a:gd name="adj3" fmla="val 16667"/>
                </a:avLst>
              </a:prstGeom>
              <a:blipFill>
                <a:blip r:embed="rId6"/>
                <a:stretch>
                  <a:fillRect l="-351" b="-5556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5433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3FDFBE7-CFAA-CF31-8057-35C7A997FC66}"/>
                  </a:ext>
                </a:extLst>
              </p:cNvPr>
              <p:cNvSpPr txBox="1"/>
              <p:nvPr/>
            </p:nvSpPr>
            <p:spPr>
              <a:xfrm>
                <a:off x="9915331" y="1645483"/>
                <a:ext cx="595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DE" dirty="0"/>
                      <m:t>:</m:t>
                    </m:r>
                  </m:oMath>
                </a14:m>
                <a:r>
                  <a:rPr lang="en-DE" dirty="0"/>
                  <a:t>:</a:t>
                </a: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3FDFBE7-CFAA-CF31-8057-35C7A997F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331" y="1645483"/>
                <a:ext cx="595356" cy="369332"/>
              </a:xfrm>
              <a:prstGeom prst="rect">
                <a:avLst/>
              </a:prstGeom>
              <a:blipFill>
                <a:blip r:embed="rId4"/>
                <a:stretch>
                  <a:fillRect t="-6667" r="-8333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315C9E7-27CA-5C29-FEC9-4EBB713FFAB1}"/>
                  </a:ext>
                </a:extLst>
              </p:cNvPr>
              <p:cNvSpPr txBox="1"/>
              <p:nvPr/>
            </p:nvSpPr>
            <p:spPr>
              <a:xfrm>
                <a:off x="11898214" y="3830682"/>
                <a:ext cx="261995" cy="3133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0" tIns="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315C9E7-27CA-5C29-FEC9-4EBB713FF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8214" y="3830682"/>
                <a:ext cx="261995" cy="313350"/>
              </a:xfrm>
              <a:prstGeom prst="rect">
                <a:avLst/>
              </a:prstGeom>
              <a:blipFill>
                <a:blip r:embed="rId5"/>
                <a:stretch>
                  <a:fillRect l="-8696" r="-4348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7CD3B0B-7438-0594-03F2-37EE4EA79F7C}"/>
                  </a:ext>
                </a:extLst>
              </p:cNvPr>
              <p:cNvSpPr txBox="1"/>
              <p:nvPr/>
            </p:nvSpPr>
            <p:spPr>
              <a:xfrm>
                <a:off x="7214400" y="3902400"/>
                <a:ext cx="261995" cy="3133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0" tIns="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7CD3B0B-7438-0594-03F2-37EE4EA79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400" y="3902400"/>
                <a:ext cx="261995" cy="313350"/>
              </a:xfrm>
              <a:prstGeom prst="rect">
                <a:avLst/>
              </a:prstGeom>
              <a:blipFill>
                <a:blip r:embed="rId6"/>
                <a:stretch>
                  <a:fillRect l="-8696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2AF7A1B-9F38-B194-BBD1-D5F721130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Previous Protocols… are weakly dominated </a:t>
            </a:r>
            <a:r>
              <a:rPr lang="en-DE" sz="3600" dirty="0"/>
              <a:t>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022BE-A64F-F0F5-EBC5-1D97F919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Blömer, Bobolz, Bröcher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54D68-540C-4198-C2AF-8702A6F13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 the impossibility of surviving IDoWDS in rational MPC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70409-735C-7A38-1327-EA1AA45C4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E" dirty="0"/>
              <a:t>5 of 9</a:t>
            </a:r>
          </a:p>
        </p:txBody>
      </p:sp>
      <p:sp>
        <p:nvSpPr>
          <p:cNvPr id="8" name="Megaphone">
            <a:extLst>
              <a:ext uri="{FF2B5EF4-FFF2-40B4-BE49-F238E27FC236}">
                <a16:creationId xmlns:a16="http://schemas.microsoft.com/office/drawing/2014/main" id="{FDCD57AD-349E-DB15-2490-CD532D46E4F6}"/>
              </a:ext>
            </a:extLst>
          </p:cNvPr>
          <p:cNvSpPr/>
          <p:nvPr/>
        </p:nvSpPr>
        <p:spPr>
          <a:xfrm>
            <a:off x="2734306" y="3293028"/>
            <a:ext cx="698730" cy="42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8" y="0"/>
                </a:moveTo>
                <a:lnTo>
                  <a:pt x="1296" y="8342"/>
                </a:lnTo>
                <a:lnTo>
                  <a:pt x="1296" y="7965"/>
                </a:lnTo>
                <a:cubicBezTo>
                  <a:pt x="1296" y="7822"/>
                  <a:pt x="1235" y="7702"/>
                  <a:pt x="1163" y="7702"/>
                </a:cubicBezTo>
                <a:lnTo>
                  <a:pt x="132" y="7702"/>
                </a:lnTo>
                <a:cubicBezTo>
                  <a:pt x="59" y="7702"/>
                  <a:pt x="0" y="7822"/>
                  <a:pt x="0" y="7965"/>
                </a:cubicBezTo>
                <a:lnTo>
                  <a:pt x="0" y="13572"/>
                </a:lnTo>
                <a:cubicBezTo>
                  <a:pt x="0" y="13715"/>
                  <a:pt x="59" y="13831"/>
                  <a:pt x="132" y="13831"/>
                </a:cubicBezTo>
                <a:lnTo>
                  <a:pt x="1163" y="13831"/>
                </a:lnTo>
                <a:cubicBezTo>
                  <a:pt x="1235" y="13831"/>
                  <a:pt x="1296" y="13715"/>
                  <a:pt x="1296" y="13572"/>
                </a:cubicBezTo>
                <a:lnTo>
                  <a:pt x="1296" y="13258"/>
                </a:lnTo>
                <a:lnTo>
                  <a:pt x="4868" y="14871"/>
                </a:lnTo>
                <a:cubicBezTo>
                  <a:pt x="4831" y="15727"/>
                  <a:pt x="4856" y="17088"/>
                  <a:pt x="5246" y="18369"/>
                </a:cubicBezTo>
                <a:cubicBezTo>
                  <a:pt x="5666" y="19743"/>
                  <a:pt x="6385" y="20665"/>
                  <a:pt x="7391" y="21110"/>
                </a:cubicBezTo>
                <a:cubicBezTo>
                  <a:pt x="7411" y="21118"/>
                  <a:pt x="7709" y="21237"/>
                  <a:pt x="8130" y="21237"/>
                </a:cubicBezTo>
                <a:cubicBezTo>
                  <a:pt x="8379" y="21237"/>
                  <a:pt x="8670" y="21198"/>
                  <a:pt x="8972" y="21067"/>
                </a:cubicBezTo>
                <a:cubicBezTo>
                  <a:pt x="9689" y="20757"/>
                  <a:pt x="10583" y="19899"/>
                  <a:pt x="10999" y="17636"/>
                </a:cubicBezTo>
                <a:lnTo>
                  <a:pt x="19788" y="21600"/>
                </a:lnTo>
                <a:cubicBezTo>
                  <a:pt x="19788" y="21600"/>
                  <a:pt x="21349" y="19032"/>
                  <a:pt x="21600" y="10803"/>
                </a:cubicBezTo>
                <a:lnTo>
                  <a:pt x="21360" y="10800"/>
                </a:lnTo>
                <a:lnTo>
                  <a:pt x="21600" y="10797"/>
                </a:lnTo>
                <a:cubicBezTo>
                  <a:pt x="21349" y="2568"/>
                  <a:pt x="19788" y="0"/>
                  <a:pt x="19788" y="0"/>
                </a:cubicBezTo>
                <a:close/>
                <a:moveTo>
                  <a:pt x="5884" y="15327"/>
                </a:moveTo>
                <a:lnTo>
                  <a:pt x="9983" y="17176"/>
                </a:lnTo>
                <a:cubicBezTo>
                  <a:pt x="9401" y="19745"/>
                  <a:pt x="7796" y="19199"/>
                  <a:pt x="7607" y="19125"/>
                </a:cubicBezTo>
                <a:cubicBezTo>
                  <a:pt x="6898" y="18811"/>
                  <a:pt x="6403" y="18209"/>
                  <a:pt x="6132" y="17336"/>
                </a:cubicBezTo>
                <a:cubicBezTo>
                  <a:pt x="5918" y="16643"/>
                  <a:pt x="5877" y="15882"/>
                  <a:pt x="5884" y="1532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Woman">
            <a:extLst>
              <a:ext uri="{FF2B5EF4-FFF2-40B4-BE49-F238E27FC236}">
                <a16:creationId xmlns:a16="http://schemas.microsoft.com/office/drawing/2014/main" id="{953EC07C-E54E-CE2A-3E08-63C4A3E35962}"/>
              </a:ext>
            </a:extLst>
          </p:cNvPr>
          <p:cNvSpPr/>
          <p:nvPr/>
        </p:nvSpPr>
        <p:spPr>
          <a:xfrm>
            <a:off x="2949975" y="1738866"/>
            <a:ext cx="483061" cy="1146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Man">
            <a:extLst>
              <a:ext uri="{FF2B5EF4-FFF2-40B4-BE49-F238E27FC236}">
                <a16:creationId xmlns:a16="http://schemas.microsoft.com/office/drawing/2014/main" id="{E485B713-1B99-CB2A-A19C-5E2424FFFC01}"/>
              </a:ext>
            </a:extLst>
          </p:cNvPr>
          <p:cNvSpPr/>
          <p:nvPr/>
        </p:nvSpPr>
        <p:spPr>
          <a:xfrm>
            <a:off x="1121175" y="3794401"/>
            <a:ext cx="483061" cy="1146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emale">
            <a:extLst>
              <a:ext uri="{FF2B5EF4-FFF2-40B4-BE49-F238E27FC236}">
                <a16:creationId xmlns:a16="http://schemas.microsoft.com/office/drawing/2014/main" id="{28D437C7-9D58-7742-C9EF-935704798179}"/>
              </a:ext>
            </a:extLst>
          </p:cNvPr>
          <p:cNvSpPr/>
          <p:nvPr/>
        </p:nvSpPr>
        <p:spPr>
          <a:xfrm>
            <a:off x="4650021" y="3840591"/>
            <a:ext cx="483061" cy="1054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5DA7274B-8325-ED14-F73B-FCD06CFEFD59}"/>
              </a:ext>
            </a:extLst>
          </p:cNvPr>
          <p:cNvSpPr/>
          <p:nvPr/>
        </p:nvSpPr>
        <p:spPr>
          <a:xfrm rot="19206702">
            <a:off x="1311517" y="3086154"/>
            <a:ext cx="1854267" cy="128652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33E2F762-40C7-482A-45EB-A384C114B2FB}"/>
              </a:ext>
            </a:extLst>
          </p:cNvPr>
          <p:cNvSpPr/>
          <p:nvPr/>
        </p:nvSpPr>
        <p:spPr>
          <a:xfrm rot="2728220">
            <a:off x="3152820" y="3148285"/>
            <a:ext cx="1854267" cy="128652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EF9FCFFD-186B-AFEE-FB3C-F03DFDF5D60F}"/>
              </a:ext>
            </a:extLst>
          </p:cNvPr>
          <p:cNvSpPr/>
          <p:nvPr/>
        </p:nvSpPr>
        <p:spPr>
          <a:xfrm>
            <a:off x="1715950" y="4378924"/>
            <a:ext cx="2743200" cy="112374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05C135-3FFF-AFC8-B9CC-F45BDDB78471}"/>
                  </a:ext>
                </a:extLst>
              </p:cNvPr>
              <p:cNvSpPr txBox="1"/>
              <p:nvPr/>
            </p:nvSpPr>
            <p:spPr>
              <a:xfrm>
                <a:off x="3688574" y="1690689"/>
                <a:ext cx="256672" cy="3133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0" tIns="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05C135-3FFF-AFC8-B9CC-F45BDDB78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574" y="1690689"/>
                <a:ext cx="256672" cy="313350"/>
              </a:xfrm>
              <a:prstGeom prst="rect">
                <a:avLst/>
              </a:prstGeom>
              <a:blipFill>
                <a:blip r:embed="rId7"/>
                <a:stretch>
                  <a:fillRect l="-4348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9C0B81-85AD-344D-4A4F-7FED35657FA5}"/>
                  </a:ext>
                </a:extLst>
              </p:cNvPr>
              <p:cNvSpPr txBox="1"/>
              <p:nvPr/>
            </p:nvSpPr>
            <p:spPr>
              <a:xfrm>
                <a:off x="5415084" y="3830400"/>
                <a:ext cx="261995" cy="3133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0" tIns="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9C0B81-85AD-344D-4A4F-7FED35657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084" y="3830400"/>
                <a:ext cx="261995" cy="313350"/>
              </a:xfrm>
              <a:prstGeom prst="rect">
                <a:avLst/>
              </a:prstGeom>
              <a:blipFill>
                <a:blip r:embed="rId8"/>
                <a:stretch>
                  <a:fillRect l="-8696" r="-4348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EF4D14-B7A6-3DC7-AC8B-1CEF4A6E31F3}"/>
                  </a:ext>
                </a:extLst>
              </p:cNvPr>
              <p:cNvSpPr txBox="1"/>
              <p:nvPr/>
            </p:nvSpPr>
            <p:spPr>
              <a:xfrm>
                <a:off x="669768" y="3905412"/>
                <a:ext cx="261995" cy="3133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0" tIns="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EF4D14-B7A6-3DC7-AC8B-1CEF4A6E3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68" y="3905412"/>
                <a:ext cx="261995" cy="313350"/>
              </a:xfrm>
              <a:prstGeom prst="rect">
                <a:avLst/>
              </a:prstGeom>
              <a:blipFill>
                <a:blip r:embed="rId9"/>
                <a:stretch>
                  <a:fillRect l="-13043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Megaphone">
            <a:extLst>
              <a:ext uri="{FF2B5EF4-FFF2-40B4-BE49-F238E27FC236}">
                <a16:creationId xmlns:a16="http://schemas.microsoft.com/office/drawing/2014/main" id="{10E30BEB-249E-E3E5-CE51-85BFC7CCDCBF}"/>
              </a:ext>
            </a:extLst>
          </p:cNvPr>
          <p:cNvSpPr/>
          <p:nvPr/>
        </p:nvSpPr>
        <p:spPr>
          <a:xfrm>
            <a:off x="9279548" y="3293028"/>
            <a:ext cx="698730" cy="42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8" y="0"/>
                </a:moveTo>
                <a:lnTo>
                  <a:pt x="1296" y="8342"/>
                </a:lnTo>
                <a:lnTo>
                  <a:pt x="1296" y="7965"/>
                </a:lnTo>
                <a:cubicBezTo>
                  <a:pt x="1296" y="7822"/>
                  <a:pt x="1235" y="7702"/>
                  <a:pt x="1163" y="7702"/>
                </a:cubicBezTo>
                <a:lnTo>
                  <a:pt x="132" y="7702"/>
                </a:lnTo>
                <a:cubicBezTo>
                  <a:pt x="59" y="7702"/>
                  <a:pt x="0" y="7822"/>
                  <a:pt x="0" y="7965"/>
                </a:cubicBezTo>
                <a:lnTo>
                  <a:pt x="0" y="13572"/>
                </a:lnTo>
                <a:cubicBezTo>
                  <a:pt x="0" y="13715"/>
                  <a:pt x="59" y="13831"/>
                  <a:pt x="132" y="13831"/>
                </a:cubicBezTo>
                <a:lnTo>
                  <a:pt x="1163" y="13831"/>
                </a:lnTo>
                <a:cubicBezTo>
                  <a:pt x="1235" y="13831"/>
                  <a:pt x="1296" y="13715"/>
                  <a:pt x="1296" y="13572"/>
                </a:cubicBezTo>
                <a:lnTo>
                  <a:pt x="1296" y="13258"/>
                </a:lnTo>
                <a:lnTo>
                  <a:pt x="4868" y="14871"/>
                </a:lnTo>
                <a:cubicBezTo>
                  <a:pt x="4831" y="15727"/>
                  <a:pt x="4856" y="17088"/>
                  <a:pt x="5246" y="18369"/>
                </a:cubicBezTo>
                <a:cubicBezTo>
                  <a:pt x="5666" y="19743"/>
                  <a:pt x="6385" y="20665"/>
                  <a:pt x="7391" y="21110"/>
                </a:cubicBezTo>
                <a:cubicBezTo>
                  <a:pt x="7411" y="21118"/>
                  <a:pt x="7709" y="21237"/>
                  <a:pt x="8130" y="21237"/>
                </a:cubicBezTo>
                <a:cubicBezTo>
                  <a:pt x="8379" y="21237"/>
                  <a:pt x="8670" y="21198"/>
                  <a:pt x="8972" y="21067"/>
                </a:cubicBezTo>
                <a:cubicBezTo>
                  <a:pt x="9689" y="20757"/>
                  <a:pt x="10583" y="19899"/>
                  <a:pt x="10999" y="17636"/>
                </a:cubicBezTo>
                <a:lnTo>
                  <a:pt x="19788" y="21600"/>
                </a:lnTo>
                <a:cubicBezTo>
                  <a:pt x="19788" y="21600"/>
                  <a:pt x="21349" y="19032"/>
                  <a:pt x="21600" y="10803"/>
                </a:cubicBezTo>
                <a:lnTo>
                  <a:pt x="21360" y="10800"/>
                </a:lnTo>
                <a:lnTo>
                  <a:pt x="21600" y="10797"/>
                </a:lnTo>
                <a:cubicBezTo>
                  <a:pt x="21349" y="2568"/>
                  <a:pt x="19788" y="0"/>
                  <a:pt x="19788" y="0"/>
                </a:cubicBezTo>
                <a:close/>
                <a:moveTo>
                  <a:pt x="5884" y="15327"/>
                </a:moveTo>
                <a:lnTo>
                  <a:pt x="9983" y="17176"/>
                </a:lnTo>
                <a:cubicBezTo>
                  <a:pt x="9401" y="19745"/>
                  <a:pt x="7796" y="19199"/>
                  <a:pt x="7607" y="19125"/>
                </a:cubicBezTo>
                <a:cubicBezTo>
                  <a:pt x="6898" y="18811"/>
                  <a:pt x="6403" y="18209"/>
                  <a:pt x="6132" y="17336"/>
                </a:cubicBezTo>
                <a:cubicBezTo>
                  <a:pt x="5918" y="16643"/>
                  <a:pt x="5877" y="15882"/>
                  <a:pt x="5884" y="1532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Woman">
            <a:extLst>
              <a:ext uri="{FF2B5EF4-FFF2-40B4-BE49-F238E27FC236}">
                <a16:creationId xmlns:a16="http://schemas.microsoft.com/office/drawing/2014/main" id="{29F27CEF-F40D-F3F8-F57D-6441DE31ACCA}"/>
              </a:ext>
            </a:extLst>
          </p:cNvPr>
          <p:cNvSpPr/>
          <p:nvPr/>
        </p:nvSpPr>
        <p:spPr>
          <a:xfrm>
            <a:off x="9495217" y="1738866"/>
            <a:ext cx="483061" cy="1146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n">
            <a:extLst>
              <a:ext uri="{FF2B5EF4-FFF2-40B4-BE49-F238E27FC236}">
                <a16:creationId xmlns:a16="http://schemas.microsoft.com/office/drawing/2014/main" id="{0D426836-4C1E-C2B8-FE41-BF09622BEE9E}"/>
              </a:ext>
            </a:extLst>
          </p:cNvPr>
          <p:cNvSpPr/>
          <p:nvPr/>
        </p:nvSpPr>
        <p:spPr>
          <a:xfrm>
            <a:off x="7666417" y="3794401"/>
            <a:ext cx="483061" cy="1146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emale">
            <a:extLst>
              <a:ext uri="{FF2B5EF4-FFF2-40B4-BE49-F238E27FC236}">
                <a16:creationId xmlns:a16="http://schemas.microsoft.com/office/drawing/2014/main" id="{5CF29C82-12CF-E1CB-3B26-CCA6E5983187}"/>
              </a:ext>
            </a:extLst>
          </p:cNvPr>
          <p:cNvSpPr/>
          <p:nvPr/>
        </p:nvSpPr>
        <p:spPr>
          <a:xfrm>
            <a:off x="11195263" y="3840591"/>
            <a:ext cx="483061" cy="1054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eft-right Arrow 21">
            <a:extLst>
              <a:ext uri="{FF2B5EF4-FFF2-40B4-BE49-F238E27FC236}">
                <a16:creationId xmlns:a16="http://schemas.microsoft.com/office/drawing/2014/main" id="{607551A9-AF4A-3E14-9286-89B0CD0ACBA5}"/>
              </a:ext>
            </a:extLst>
          </p:cNvPr>
          <p:cNvSpPr/>
          <p:nvPr/>
        </p:nvSpPr>
        <p:spPr>
          <a:xfrm rot="19206702">
            <a:off x="7856759" y="3086154"/>
            <a:ext cx="1854267" cy="128652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Left-right Arrow 22">
            <a:extLst>
              <a:ext uri="{FF2B5EF4-FFF2-40B4-BE49-F238E27FC236}">
                <a16:creationId xmlns:a16="http://schemas.microsoft.com/office/drawing/2014/main" id="{6DB2A102-B69B-1DC0-70C5-35C506CEF74E}"/>
              </a:ext>
            </a:extLst>
          </p:cNvPr>
          <p:cNvSpPr/>
          <p:nvPr/>
        </p:nvSpPr>
        <p:spPr>
          <a:xfrm rot="2728220">
            <a:off x="9698062" y="3148285"/>
            <a:ext cx="1854267" cy="128652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24" name="Left-right Arrow 23">
            <a:extLst>
              <a:ext uri="{FF2B5EF4-FFF2-40B4-BE49-F238E27FC236}">
                <a16:creationId xmlns:a16="http://schemas.microsoft.com/office/drawing/2014/main" id="{153161EA-A344-0912-CB6B-E3BDEF048105}"/>
              </a:ext>
            </a:extLst>
          </p:cNvPr>
          <p:cNvSpPr/>
          <p:nvPr/>
        </p:nvSpPr>
        <p:spPr>
          <a:xfrm>
            <a:off x="8261192" y="4378924"/>
            <a:ext cx="2743200" cy="112374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DB21CC-C8ED-FBA5-D66A-0B2D099D01AD}"/>
              </a:ext>
            </a:extLst>
          </p:cNvPr>
          <p:cNvSpPr txBox="1"/>
          <p:nvPr/>
        </p:nvSpPr>
        <p:spPr>
          <a:xfrm>
            <a:off x="2106664" y="5906419"/>
            <a:ext cx="19118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DE" dirty="0"/>
              <a:t>Previous Protocols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2018A3-7F11-B071-6DCB-9DEB2E1B3A07}"/>
              </a:ext>
            </a:extLst>
          </p:cNvPr>
          <p:cNvSpPr txBox="1"/>
          <p:nvPr/>
        </p:nvSpPr>
        <p:spPr>
          <a:xfrm>
            <a:off x="8529577" y="5906419"/>
            <a:ext cx="27991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/>
              <a:t>Weakly</a:t>
            </a:r>
            <a:r>
              <a:rPr lang="de-DE" dirty="0"/>
              <a:t> </a:t>
            </a:r>
            <a:r>
              <a:rPr lang="de-DE" dirty="0" err="1"/>
              <a:t>dominating</a:t>
            </a:r>
            <a:r>
              <a:rPr lang="de-DE" dirty="0"/>
              <a:t> </a:t>
            </a:r>
            <a:r>
              <a:rPr lang="de-DE" dirty="0" err="1"/>
              <a:t>strategy</a:t>
            </a:r>
            <a:endParaRPr lang="en-DE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C72355-A3A8-DAE7-BFF2-90C27FF26D7F}"/>
              </a:ext>
            </a:extLst>
          </p:cNvPr>
          <p:cNvCxnSpPr>
            <a:cxnSpLocks/>
          </p:cNvCxnSpPr>
          <p:nvPr/>
        </p:nvCxnSpPr>
        <p:spPr>
          <a:xfrm>
            <a:off x="6096000" y="2315183"/>
            <a:ext cx="0" cy="32081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C54C46-20B7-B2F7-A52C-A6C4563566E7}"/>
                  </a:ext>
                </a:extLst>
              </p:cNvPr>
              <p:cNvSpPr txBox="1"/>
              <p:nvPr/>
            </p:nvSpPr>
            <p:spPr>
              <a:xfrm>
                <a:off x="6781829" y="5263139"/>
                <a:ext cx="4240328" cy="6014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tIns="72000" bIns="36000" rtlCol="0">
                <a:spAutoFit/>
              </a:bodyPr>
              <a:lstStyle/>
              <a:p>
                <a:r>
                  <a:rPr lang="en-GB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𝑀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sent '(LEAK,   )’</a:t>
                </a:r>
                <a:r>
                  <a:rPr lang="en-GB" sz="16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r>
                  <a:rPr lang="en-GB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Reconstruct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</m:oMath>
                </a14:m>
                <a:endParaRPr lang="en-DE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C54C46-20B7-B2F7-A52C-A6C456356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29" y="5263139"/>
                <a:ext cx="4240328" cy="601497"/>
              </a:xfrm>
              <a:prstGeom prst="rect">
                <a:avLst/>
              </a:prstGeom>
              <a:blipFill>
                <a:blip r:embed="rId10"/>
                <a:stretch>
                  <a:fillRect l="-595" b="-12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1BEF925F-3A79-74FC-C794-37F76F84E939}"/>
              </a:ext>
            </a:extLst>
          </p:cNvPr>
          <p:cNvSpPr txBox="1"/>
          <p:nvPr/>
        </p:nvSpPr>
        <p:spPr>
          <a:xfrm>
            <a:off x="5164591" y="1430603"/>
            <a:ext cx="18628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DE" dirty="0"/>
              <a:t>Sometimes better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8ACA5E1-2F71-99BD-3BA6-55A24B8C092D}"/>
                  </a:ext>
                </a:extLst>
              </p:cNvPr>
              <p:cNvSpPr txBox="1"/>
              <p:nvPr/>
            </p:nvSpPr>
            <p:spPr>
              <a:xfrm>
                <a:off x="10390536" y="1690688"/>
                <a:ext cx="256672" cy="3133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0" tIns="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8ACA5E1-2F71-99BD-3BA6-55A24B8C0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536" y="1690688"/>
                <a:ext cx="256672" cy="313350"/>
              </a:xfrm>
              <a:prstGeom prst="rect">
                <a:avLst/>
              </a:prstGeom>
              <a:blipFill>
                <a:blip r:embed="rId11"/>
                <a:stretch>
                  <a:fillRect l="-8696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66AA368A-5585-390B-2AC9-73BE51D2EBBE}"/>
              </a:ext>
            </a:extLst>
          </p:cNvPr>
          <p:cNvSpPr txBox="1"/>
          <p:nvPr/>
        </p:nvSpPr>
        <p:spPr>
          <a:xfrm>
            <a:off x="6781829" y="2942331"/>
            <a:ext cx="13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Reconstruct</a:t>
            </a:r>
          </a:p>
        </p:txBody>
      </p:sp>
      <p:sp>
        <p:nvSpPr>
          <p:cNvPr id="40" name="Cash">
            <a:extLst>
              <a:ext uri="{FF2B5EF4-FFF2-40B4-BE49-F238E27FC236}">
                <a16:creationId xmlns:a16="http://schemas.microsoft.com/office/drawing/2014/main" id="{48AF3570-D8E5-0387-D322-50E3682EAD0F}"/>
              </a:ext>
            </a:extLst>
          </p:cNvPr>
          <p:cNvSpPr/>
          <p:nvPr/>
        </p:nvSpPr>
        <p:spPr>
          <a:xfrm>
            <a:off x="6172504" y="4237621"/>
            <a:ext cx="883803" cy="354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Cash">
            <a:extLst>
              <a:ext uri="{FF2B5EF4-FFF2-40B4-BE49-F238E27FC236}">
                <a16:creationId xmlns:a16="http://schemas.microsoft.com/office/drawing/2014/main" id="{71BDC1C8-D7C6-F03D-0F49-ECBEE1E8D991}"/>
              </a:ext>
            </a:extLst>
          </p:cNvPr>
          <p:cNvSpPr/>
          <p:nvPr/>
        </p:nvSpPr>
        <p:spPr>
          <a:xfrm>
            <a:off x="6307215" y="4460803"/>
            <a:ext cx="883803" cy="354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Cash">
            <a:extLst>
              <a:ext uri="{FF2B5EF4-FFF2-40B4-BE49-F238E27FC236}">
                <a16:creationId xmlns:a16="http://schemas.microsoft.com/office/drawing/2014/main" id="{FF3984E8-1698-C55D-8A98-1225BA747C67}"/>
              </a:ext>
            </a:extLst>
          </p:cNvPr>
          <p:cNvSpPr/>
          <p:nvPr/>
        </p:nvSpPr>
        <p:spPr>
          <a:xfrm>
            <a:off x="6883827" y="4276480"/>
            <a:ext cx="883803" cy="354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noFill/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C1133B-DCEE-8B3F-821E-613F0CB56F83}"/>
              </a:ext>
            </a:extLst>
          </p:cNvPr>
          <p:cNvSpPr txBox="1"/>
          <p:nvPr/>
        </p:nvSpPr>
        <p:spPr>
          <a:xfrm>
            <a:off x="-2120" y="2640637"/>
            <a:ext cx="1443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Invalid syntax</a:t>
            </a:r>
            <a:endParaRPr lang="en-DE" u="sng" dirty="0"/>
          </a:p>
          <a:p>
            <a:r>
              <a:rPr lang="en-DE" dirty="0">
                <a:sym typeface="Wingdings" pitchFamily="2" charset="2"/>
              </a:rPr>
              <a:t> </a:t>
            </a:r>
            <a:r>
              <a:rPr lang="en-DE" dirty="0"/>
              <a:t>Discard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6D6EFB-E8E5-F1D9-E8F0-107D04995B04}"/>
                  </a:ext>
                </a:extLst>
              </p:cNvPr>
              <p:cNvSpPr txBox="1"/>
              <p:nvPr/>
            </p:nvSpPr>
            <p:spPr>
              <a:xfrm>
                <a:off x="6792673" y="4897041"/>
                <a:ext cx="1515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dirty="0"/>
                  <a:t>Extend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DE" dirty="0"/>
                  <a:t> by: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6D6EFB-E8E5-F1D9-E8F0-107D04995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73" y="4897041"/>
                <a:ext cx="1515992" cy="369332"/>
              </a:xfrm>
              <a:prstGeom prst="rect">
                <a:avLst/>
              </a:prstGeom>
              <a:blipFill>
                <a:blip r:embed="rId12"/>
                <a:stretch>
                  <a:fillRect l="-3306" t="-6667" r="-2479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06B5C2-9110-B82F-4C8F-97EC57EBD5A8}"/>
                  </a:ext>
                </a:extLst>
              </p:cNvPr>
              <p:cNvSpPr txBox="1"/>
              <p:nvPr/>
            </p:nvSpPr>
            <p:spPr>
              <a:xfrm>
                <a:off x="9697792" y="5348443"/>
                <a:ext cx="256672" cy="2154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b="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06B5C2-9110-B82F-4C8F-97EC57EBD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792" y="5348443"/>
                <a:ext cx="256672" cy="215444"/>
              </a:xfrm>
              <a:prstGeom prst="rect">
                <a:avLst/>
              </a:prstGeom>
              <a:blipFill>
                <a:blip r:embed="rId13"/>
                <a:stretch>
                  <a:fillRect b="-5000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B7A6EA19-F068-8774-744B-9D6EE2037598}"/>
              </a:ext>
            </a:extLst>
          </p:cNvPr>
          <p:cNvSpPr txBox="1"/>
          <p:nvPr/>
        </p:nvSpPr>
        <p:spPr>
          <a:xfrm>
            <a:off x="1637209" y="1945851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(LEAK,  )</a:t>
            </a:r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D87BD79-D317-B400-EB95-414951D852A1}"/>
                  </a:ext>
                </a:extLst>
              </p:cNvPr>
              <p:cNvSpPr txBox="1"/>
              <p:nvPr/>
            </p:nvSpPr>
            <p:spPr>
              <a:xfrm>
                <a:off x="2529736" y="2007406"/>
                <a:ext cx="256672" cy="2154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b="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D87BD79-D317-B400-EB95-414951D85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736" y="2007406"/>
                <a:ext cx="256672" cy="215444"/>
              </a:xfrm>
              <a:prstGeom prst="rect">
                <a:avLst/>
              </a:prstGeom>
              <a:blipFill>
                <a:blip r:embed="rId14"/>
                <a:stretch>
                  <a:fillRect b="-5000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2F0738A8-F052-1FB8-36D1-6A9B63D63A47}"/>
              </a:ext>
            </a:extLst>
          </p:cNvPr>
          <p:cNvSpPr txBox="1"/>
          <p:nvPr/>
        </p:nvSpPr>
        <p:spPr>
          <a:xfrm>
            <a:off x="3427584" y="4534034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(LEAK,  )</a:t>
            </a:r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B6EE307-8EE8-7ABA-1660-935F9E0B32AD}"/>
                  </a:ext>
                </a:extLst>
              </p:cNvPr>
              <p:cNvSpPr txBox="1"/>
              <p:nvPr/>
            </p:nvSpPr>
            <p:spPr>
              <a:xfrm>
                <a:off x="4320111" y="4595589"/>
                <a:ext cx="256672" cy="2154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b="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B6EE307-8EE8-7ABA-1660-935F9E0B3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111" y="4595589"/>
                <a:ext cx="256672" cy="215444"/>
              </a:xfrm>
              <a:prstGeom prst="rect">
                <a:avLst/>
              </a:prstGeom>
              <a:blipFill>
                <a:blip r:embed="rId15"/>
                <a:stretch>
                  <a:fillRect b="-10526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808AA505-344C-E16E-DD12-56213499D107}"/>
              </a:ext>
            </a:extLst>
          </p:cNvPr>
          <p:cNvSpPr txBox="1"/>
          <p:nvPr/>
        </p:nvSpPr>
        <p:spPr>
          <a:xfrm>
            <a:off x="8069827" y="1945851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(LEAK,  )</a:t>
            </a:r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3528782-BACE-850D-BEEB-6DC96C43ABC8}"/>
                  </a:ext>
                </a:extLst>
              </p:cNvPr>
              <p:cNvSpPr txBox="1"/>
              <p:nvPr/>
            </p:nvSpPr>
            <p:spPr>
              <a:xfrm>
                <a:off x="8962354" y="2007406"/>
                <a:ext cx="256672" cy="2154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b="0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3528782-BACE-850D-BEEB-6DC96C43A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2354" y="2007406"/>
                <a:ext cx="256672" cy="215444"/>
              </a:xfrm>
              <a:prstGeom prst="rect">
                <a:avLst/>
              </a:prstGeom>
              <a:blipFill>
                <a:blip r:embed="rId16"/>
                <a:stretch>
                  <a:fillRect b="-5000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5629DD45-9117-C1CF-37B8-3F38B0D793FB}"/>
              </a:ext>
            </a:extLst>
          </p:cNvPr>
          <p:cNvSpPr txBox="1"/>
          <p:nvPr/>
        </p:nvSpPr>
        <p:spPr>
          <a:xfrm>
            <a:off x="9907302" y="4567489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(LEAK,  )</a:t>
            </a:r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814F353-ED35-05FD-82E2-2D799D28F89D}"/>
                  </a:ext>
                </a:extLst>
              </p:cNvPr>
              <p:cNvSpPr txBox="1"/>
              <p:nvPr/>
            </p:nvSpPr>
            <p:spPr>
              <a:xfrm>
                <a:off x="10799829" y="4629044"/>
                <a:ext cx="256672" cy="2154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b="0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814F353-ED35-05FD-82E2-2D799D28F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9829" y="4629044"/>
                <a:ext cx="256672" cy="215444"/>
              </a:xfrm>
              <a:prstGeom prst="rect">
                <a:avLst/>
              </a:prstGeom>
              <a:blipFill>
                <a:blip r:embed="rId17"/>
                <a:stretch>
                  <a:fillRect b="-5000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F2C4B65-E6BD-18C8-9362-99CE1595D703}"/>
                  </a:ext>
                </a:extLst>
              </p:cNvPr>
              <p:cNvSpPr txBox="1"/>
              <p:nvPr/>
            </p:nvSpPr>
            <p:spPr>
              <a:xfrm>
                <a:off x="201615" y="3862315"/>
                <a:ext cx="5381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DE" dirty="0"/>
                  <a:t>:</a:t>
                </a: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F2C4B65-E6BD-18C8-9362-99CE1595D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15" y="3862315"/>
                <a:ext cx="538161" cy="369332"/>
              </a:xfrm>
              <a:prstGeom prst="rect">
                <a:avLst/>
              </a:prstGeom>
              <a:blipFill>
                <a:blip r:embed="rId18"/>
                <a:stretch>
                  <a:fillRect t="-10000" r="-6818" b="-233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FB60E-90CE-B0D8-52A7-86D21DC2FF44}"/>
                  </a:ext>
                </a:extLst>
              </p:cNvPr>
              <p:cNvSpPr txBox="1"/>
              <p:nvPr/>
            </p:nvSpPr>
            <p:spPr>
              <a:xfrm>
                <a:off x="4947084" y="3787200"/>
                <a:ext cx="5381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DE" dirty="0"/>
                  <a:t>:</a:t>
                </a: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FB60E-90CE-B0D8-52A7-86D21DC2F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084" y="3787200"/>
                <a:ext cx="538161" cy="369332"/>
              </a:xfrm>
              <a:prstGeom prst="rect">
                <a:avLst/>
              </a:prstGeom>
              <a:blipFill>
                <a:blip r:embed="rId19"/>
                <a:stretch>
                  <a:fillRect t="-6667" r="-6818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53B587F-757A-62E0-D9FD-8BE23D86AC47}"/>
                  </a:ext>
                </a:extLst>
              </p:cNvPr>
              <p:cNvSpPr txBox="1"/>
              <p:nvPr/>
            </p:nvSpPr>
            <p:spPr>
              <a:xfrm>
                <a:off x="3219312" y="1648800"/>
                <a:ext cx="595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DE" dirty="0"/>
                      <m:t>:</m:t>
                    </m:r>
                  </m:oMath>
                </a14:m>
                <a:r>
                  <a:rPr lang="en-DE" dirty="0"/>
                  <a:t>:</a:t>
                </a: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53B587F-757A-62E0-D9FD-8BE23D86A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312" y="1648800"/>
                <a:ext cx="595356" cy="369332"/>
              </a:xfrm>
              <a:prstGeom prst="rect">
                <a:avLst/>
              </a:prstGeom>
              <a:blipFill>
                <a:blip r:embed="rId20"/>
                <a:stretch>
                  <a:fillRect t="-6667" r="-6250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7611FA-6068-F788-3C7B-E7BCD305E4A5}"/>
                  </a:ext>
                </a:extLst>
              </p:cNvPr>
              <p:cNvSpPr txBox="1"/>
              <p:nvPr/>
            </p:nvSpPr>
            <p:spPr>
              <a:xfrm>
                <a:off x="6711378" y="3856240"/>
                <a:ext cx="5381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DE" dirty="0"/>
                  <a:t>:</a:t>
                </a: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7611FA-6068-F788-3C7B-E7BCD305E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378" y="3856240"/>
                <a:ext cx="538161" cy="369332"/>
              </a:xfrm>
              <a:prstGeom prst="rect">
                <a:avLst/>
              </a:prstGeom>
              <a:blipFill>
                <a:blip r:embed="rId21"/>
                <a:stretch>
                  <a:fillRect t="-6667" r="-9302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A1954D4-84DF-4DD7-EE61-02C329B12AC6}"/>
                  </a:ext>
                </a:extLst>
              </p:cNvPr>
              <p:cNvSpPr txBox="1"/>
              <p:nvPr/>
            </p:nvSpPr>
            <p:spPr>
              <a:xfrm>
                <a:off x="11436793" y="3774418"/>
                <a:ext cx="5381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DE" dirty="0"/>
                  <a:t>:</a:t>
                </a: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A1954D4-84DF-4DD7-EE61-02C329B12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6793" y="3774418"/>
                <a:ext cx="538161" cy="369332"/>
              </a:xfrm>
              <a:prstGeom prst="rect">
                <a:avLst/>
              </a:prstGeom>
              <a:blipFill>
                <a:blip r:embed="rId22"/>
                <a:stretch>
                  <a:fillRect t="-6667" r="-9302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9822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3216 0.2275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136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9167 -0.04259 " pathEditMode="relative" ptsTypes="AA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9167 -0.04259 " pathEditMode="relative" ptsTypes="AA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13216 0.2275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136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0.13216 0.22755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136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29166 -0.04259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213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13216 0.22754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136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0.29166 -0.04259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1"/>
      <p:bldP spid="33" grpId="0" animBg="1"/>
      <p:bldP spid="34" grpId="0" animBg="1"/>
      <p:bldP spid="39" grpId="0"/>
      <p:bldP spid="40" grpId="0" animBg="1"/>
      <p:bldP spid="41" grpId="0" animBg="1"/>
      <p:bldP spid="42" grpId="0" animBg="1"/>
      <p:bldP spid="43" grpId="0"/>
      <p:bldP spid="3" grpId="0"/>
      <p:bldP spid="30" grpId="0" animBg="1"/>
      <p:bldP spid="44" grpId="0"/>
      <p:bldP spid="44" grpId="1"/>
      <p:bldP spid="44" grpId="2"/>
      <p:bldP spid="45" grpId="0" animBg="1"/>
      <p:bldP spid="45" grpId="1" animBg="1"/>
      <p:bldP spid="45" grpId="2" animBg="1"/>
      <p:bldP spid="46" grpId="0"/>
      <p:bldP spid="46" grpId="1"/>
      <p:bldP spid="46" grpId="2"/>
      <p:bldP spid="47" grpId="0" animBg="1"/>
      <p:bldP spid="47" grpId="1" animBg="1"/>
      <p:bldP spid="47" grpId="2" animBg="1"/>
      <p:bldP spid="48" grpId="0"/>
      <p:bldP spid="48" grpId="1"/>
      <p:bldP spid="48" grpId="2"/>
      <p:bldP spid="49" grpId="0" animBg="1"/>
      <p:bldP spid="49" grpId="1" animBg="1"/>
      <p:bldP spid="49" grpId="2" animBg="1"/>
      <p:bldP spid="50" grpId="0"/>
      <p:bldP spid="50" grpId="1"/>
      <p:bldP spid="50" grpId="2"/>
      <p:bldP spid="51" grpId="0" animBg="1"/>
      <p:bldP spid="51" grpId="1" animBg="1"/>
      <p:bldP spid="51" grpId="2" animBg="1"/>
      <p:bldP spid="60" grpId="0"/>
      <p:bldP spid="61" grpId="0"/>
      <p:bldP spid="63" grpId="0"/>
      <p:bldP spid="6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315C9E7-27CA-5C29-FEC9-4EBB713FFAB1}"/>
                  </a:ext>
                </a:extLst>
              </p:cNvPr>
              <p:cNvSpPr txBox="1"/>
              <p:nvPr/>
            </p:nvSpPr>
            <p:spPr>
              <a:xfrm>
                <a:off x="11898214" y="3830682"/>
                <a:ext cx="261995" cy="3133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0" tIns="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315C9E7-27CA-5C29-FEC9-4EBB713FF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8214" y="3830682"/>
                <a:ext cx="261995" cy="313350"/>
              </a:xfrm>
              <a:prstGeom prst="rect">
                <a:avLst/>
              </a:prstGeom>
              <a:blipFill>
                <a:blip r:embed="rId4"/>
                <a:stretch>
                  <a:fillRect l="-8696" r="-4348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7CD3B0B-7438-0594-03F2-37EE4EA79F7C}"/>
                  </a:ext>
                </a:extLst>
              </p:cNvPr>
              <p:cNvSpPr txBox="1"/>
              <p:nvPr/>
            </p:nvSpPr>
            <p:spPr>
              <a:xfrm>
                <a:off x="7215250" y="3903006"/>
                <a:ext cx="261995" cy="3133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0" tIns="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7CD3B0B-7438-0594-03F2-37EE4EA79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250" y="3903006"/>
                <a:ext cx="261995" cy="313350"/>
              </a:xfrm>
              <a:prstGeom prst="rect">
                <a:avLst/>
              </a:prstGeom>
              <a:blipFill>
                <a:blip r:embed="rId5"/>
                <a:stretch>
                  <a:fillRect l="-8696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2AF7A1B-9F38-B194-BBD1-D5F721130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Previous Protocols… are weakly dominated </a:t>
            </a:r>
            <a:r>
              <a:rPr lang="en-DE" sz="3600" dirty="0"/>
              <a:t>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022BE-A64F-F0F5-EBC5-1D97F919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Blömer, Bobolz, Bröcher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54D68-540C-4198-C2AF-8702A6F13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 the impossibility of surviving IDoWDS in rational MPC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70409-735C-7A38-1327-EA1AA45C4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E" dirty="0"/>
              <a:t>6 of 9</a:t>
            </a:r>
          </a:p>
        </p:txBody>
      </p:sp>
      <p:sp>
        <p:nvSpPr>
          <p:cNvPr id="8" name="Megaphone">
            <a:extLst>
              <a:ext uri="{FF2B5EF4-FFF2-40B4-BE49-F238E27FC236}">
                <a16:creationId xmlns:a16="http://schemas.microsoft.com/office/drawing/2014/main" id="{FDCD57AD-349E-DB15-2490-CD532D46E4F6}"/>
              </a:ext>
            </a:extLst>
          </p:cNvPr>
          <p:cNvSpPr/>
          <p:nvPr/>
        </p:nvSpPr>
        <p:spPr>
          <a:xfrm>
            <a:off x="2734306" y="3293028"/>
            <a:ext cx="698730" cy="42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8" y="0"/>
                </a:moveTo>
                <a:lnTo>
                  <a:pt x="1296" y="8342"/>
                </a:lnTo>
                <a:lnTo>
                  <a:pt x="1296" y="7965"/>
                </a:lnTo>
                <a:cubicBezTo>
                  <a:pt x="1296" y="7822"/>
                  <a:pt x="1235" y="7702"/>
                  <a:pt x="1163" y="7702"/>
                </a:cubicBezTo>
                <a:lnTo>
                  <a:pt x="132" y="7702"/>
                </a:lnTo>
                <a:cubicBezTo>
                  <a:pt x="59" y="7702"/>
                  <a:pt x="0" y="7822"/>
                  <a:pt x="0" y="7965"/>
                </a:cubicBezTo>
                <a:lnTo>
                  <a:pt x="0" y="13572"/>
                </a:lnTo>
                <a:cubicBezTo>
                  <a:pt x="0" y="13715"/>
                  <a:pt x="59" y="13831"/>
                  <a:pt x="132" y="13831"/>
                </a:cubicBezTo>
                <a:lnTo>
                  <a:pt x="1163" y="13831"/>
                </a:lnTo>
                <a:cubicBezTo>
                  <a:pt x="1235" y="13831"/>
                  <a:pt x="1296" y="13715"/>
                  <a:pt x="1296" y="13572"/>
                </a:cubicBezTo>
                <a:lnTo>
                  <a:pt x="1296" y="13258"/>
                </a:lnTo>
                <a:lnTo>
                  <a:pt x="4868" y="14871"/>
                </a:lnTo>
                <a:cubicBezTo>
                  <a:pt x="4831" y="15727"/>
                  <a:pt x="4856" y="17088"/>
                  <a:pt x="5246" y="18369"/>
                </a:cubicBezTo>
                <a:cubicBezTo>
                  <a:pt x="5666" y="19743"/>
                  <a:pt x="6385" y="20665"/>
                  <a:pt x="7391" y="21110"/>
                </a:cubicBezTo>
                <a:cubicBezTo>
                  <a:pt x="7411" y="21118"/>
                  <a:pt x="7709" y="21237"/>
                  <a:pt x="8130" y="21237"/>
                </a:cubicBezTo>
                <a:cubicBezTo>
                  <a:pt x="8379" y="21237"/>
                  <a:pt x="8670" y="21198"/>
                  <a:pt x="8972" y="21067"/>
                </a:cubicBezTo>
                <a:cubicBezTo>
                  <a:pt x="9689" y="20757"/>
                  <a:pt x="10583" y="19899"/>
                  <a:pt x="10999" y="17636"/>
                </a:cubicBezTo>
                <a:lnTo>
                  <a:pt x="19788" y="21600"/>
                </a:lnTo>
                <a:cubicBezTo>
                  <a:pt x="19788" y="21600"/>
                  <a:pt x="21349" y="19032"/>
                  <a:pt x="21600" y="10803"/>
                </a:cubicBezTo>
                <a:lnTo>
                  <a:pt x="21360" y="10800"/>
                </a:lnTo>
                <a:lnTo>
                  <a:pt x="21600" y="10797"/>
                </a:lnTo>
                <a:cubicBezTo>
                  <a:pt x="21349" y="2568"/>
                  <a:pt x="19788" y="0"/>
                  <a:pt x="19788" y="0"/>
                </a:cubicBezTo>
                <a:close/>
                <a:moveTo>
                  <a:pt x="5884" y="15327"/>
                </a:moveTo>
                <a:lnTo>
                  <a:pt x="9983" y="17176"/>
                </a:lnTo>
                <a:cubicBezTo>
                  <a:pt x="9401" y="19745"/>
                  <a:pt x="7796" y="19199"/>
                  <a:pt x="7607" y="19125"/>
                </a:cubicBezTo>
                <a:cubicBezTo>
                  <a:pt x="6898" y="18811"/>
                  <a:pt x="6403" y="18209"/>
                  <a:pt x="6132" y="17336"/>
                </a:cubicBezTo>
                <a:cubicBezTo>
                  <a:pt x="5918" y="16643"/>
                  <a:pt x="5877" y="15882"/>
                  <a:pt x="5884" y="1532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Woman">
            <a:extLst>
              <a:ext uri="{FF2B5EF4-FFF2-40B4-BE49-F238E27FC236}">
                <a16:creationId xmlns:a16="http://schemas.microsoft.com/office/drawing/2014/main" id="{953EC07C-E54E-CE2A-3E08-63C4A3E35962}"/>
              </a:ext>
            </a:extLst>
          </p:cNvPr>
          <p:cNvSpPr/>
          <p:nvPr/>
        </p:nvSpPr>
        <p:spPr>
          <a:xfrm>
            <a:off x="2949975" y="1738866"/>
            <a:ext cx="483061" cy="1146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Man">
            <a:extLst>
              <a:ext uri="{FF2B5EF4-FFF2-40B4-BE49-F238E27FC236}">
                <a16:creationId xmlns:a16="http://schemas.microsoft.com/office/drawing/2014/main" id="{E485B713-1B99-CB2A-A19C-5E2424FFFC01}"/>
              </a:ext>
            </a:extLst>
          </p:cNvPr>
          <p:cNvSpPr/>
          <p:nvPr/>
        </p:nvSpPr>
        <p:spPr>
          <a:xfrm>
            <a:off x="1121175" y="3794401"/>
            <a:ext cx="483061" cy="1146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emale">
            <a:extLst>
              <a:ext uri="{FF2B5EF4-FFF2-40B4-BE49-F238E27FC236}">
                <a16:creationId xmlns:a16="http://schemas.microsoft.com/office/drawing/2014/main" id="{28D437C7-9D58-7742-C9EF-935704798179}"/>
              </a:ext>
            </a:extLst>
          </p:cNvPr>
          <p:cNvSpPr/>
          <p:nvPr/>
        </p:nvSpPr>
        <p:spPr>
          <a:xfrm>
            <a:off x="4650021" y="3840591"/>
            <a:ext cx="483061" cy="1054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5DA7274B-8325-ED14-F73B-FCD06CFEFD59}"/>
              </a:ext>
            </a:extLst>
          </p:cNvPr>
          <p:cNvSpPr/>
          <p:nvPr/>
        </p:nvSpPr>
        <p:spPr>
          <a:xfrm rot="19206702">
            <a:off x="1311517" y="3086154"/>
            <a:ext cx="1854267" cy="128652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33E2F762-40C7-482A-45EB-A384C114B2FB}"/>
              </a:ext>
            </a:extLst>
          </p:cNvPr>
          <p:cNvSpPr/>
          <p:nvPr/>
        </p:nvSpPr>
        <p:spPr>
          <a:xfrm rot="2728220">
            <a:off x="3152820" y="3148285"/>
            <a:ext cx="1854267" cy="128652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EF9FCFFD-186B-AFEE-FB3C-F03DFDF5D60F}"/>
              </a:ext>
            </a:extLst>
          </p:cNvPr>
          <p:cNvSpPr/>
          <p:nvPr/>
        </p:nvSpPr>
        <p:spPr>
          <a:xfrm>
            <a:off x="1715950" y="4378924"/>
            <a:ext cx="2743200" cy="112374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Megaphone">
            <a:extLst>
              <a:ext uri="{FF2B5EF4-FFF2-40B4-BE49-F238E27FC236}">
                <a16:creationId xmlns:a16="http://schemas.microsoft.com/office/drawing/2014/main" id="{10E30BEB-249E-E3E5-CE51-85BFC7CCDCBF}"/>
              </a:ext>
            </a:extLst>
          </p:cNvPr>
          <p:cNvSpPr/>
          <p:nvPr/>
        </p:nvSpPr>
        <p:spPr>
          <a:xfrm>
            <a:off x="9279548" y="3293028"/>
            <a:ext cx="698730" cy="42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8" y="0"/>
                </a:moveTo>
                <a:lnTo>
                  <a:pt x="1296" y="8342"/>
                </a:lnTo>
                <a:lnTo>
                  <a:pt x="1296" y="7965"/>
                </a:lnTo>
                <a:cubicBezTo>
                  <a:pt x="1296" y="7822"/>
                  <a:pt x="1235" y="7702"/>
                  <a:pt x="1163" y="7702"/>
                </a:cubicBezTo>
                <a:lnTo>
                  <a:pt x="132" y="7702"/>
                </a:lnTo>
                <a:cubicBezTo>
                  <a:pt x="59" y="7702"/>
                  <a:pt x="0" y="7822"/>
                  <a:pt x="0" y="7965"/>
                </a:cubicBezTo>
                <a:lnTo>
                  <a:pt x="0" y="13572"/>
                </a:lnTo>
                <a:cubicBezTo>
                  <a:pt x="0" y="13715"/>
                  <a:pt x="59" y="13831"/>
                  <a:pt x="132" y="13831"/>
                </a:cubicBezTo>
                <a:lnTo>
                  <a:pt x="1163" y="13831"/>
                </a:lnTo>
                <a:cubicBezTo>
                  <a:pt x="1235" y="13831"/>
                  <a:pt x="1296" y="13715"/>
                  <a:pt x="1296" y="13572"/>
                </a:cubicBezTo>
                <a:lnTo>
                  <a:pt x="1296" y="13258"/>
                </a:lnTo>
                <a:lnTo>
                  <a:pt x="4868" y="14871"/>
                </a:lnTo>
                <a:cubicBezTo>
                  <a:pt x="4831" y="15727"/>
                  <a:pt x="4856" y="17088"/>
                  <a:pt x="5246" y="18369"/>
                </a:cubicBezTo>
                <a:cubicBezTo>
                  <a:pt x="5666" y="19743"/>
                  <a:pt x="6385" y="20665"/>
                  <a:pt x="7391" y="21110"/>
                </a:cubicBezTo>
                <a:cubicBezTo>
                  <a:pt x="7411" y="21118"/>
                  <a:pt x="7709" y="21237"/>
                  <a:pt x="8130" y="21237"/>
                </a:cubicBezTo>
                <a:cubicBezTo>
                  <a:pt x="8379" y="21237"/>
                  <a:pt x="8670" y="21198"/>
                  <a:pt x="8972" y="21067"/>
                </a:cubicBezTo>
                <a:cubicBezTo>
                  <a:pt x="9689" y="20757"/>
                  <a:pt x="10583" y="19899"/>
                  <a:pt x="10999" y="17636"/>
                </a:cubicBezTo>
                <a:lnTo>
                  <a:pt x="19788" y="21600"/>
                </a:lnTo>
                <a:cubicBezTo>
                  <a:pt x="19788" y="21600"/>
                  <a:pt x="21349" y="19032"/>
                  <a:pt x="21600" y="10803"/>
                </a:cubicBezTo>
                <a:lnTo>
                  <a:pt x="21360" y="10800"/>
                </a:lnTo>
                <a:lnTo>
                  <a:pt x="21600" y="10797"/>
                </a:lnTo>
                <a:cubicBezTo>
                  <a:pt x="21349" y="2568"/>
                  <a:pt x="19788" y="0"/>
                  <a:pt x="19788" y="0"/>
                </a:cubicBezTo>
                <a:close/>
                <a:moveTo>
                  <a:pt x="5884" y="15327"/>
                </a:moveTo>
                <a:lnTo>
                  <a:pt x="9983" y="17176"/>
                </a:lnTo>
                <a:cubicBezTo>
                  <a:pt x="9401" y="19745"/>
                  <a:pt x="7796" y="19199"/>
                  <a:pt x="7607" y="19125"/>
                </a:cubicBezTo>
                <a:cubicBezTo>
                  <a:pt x="6898" y="18811"/>
                  <a:pt x="6403" y="18209"/>
                  <a:pt x="6132" y="17336"/>
                </a:cubicBezTo>
                <a:cubicBezTo>
                  <a:pt x="5918" y="16643"/>
                  <a:pt x="5877" y="15882"/>
                  <a:pt x="5884" y="1532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Woman">
            <a:extLst>
              <a:ext uri="{FF2B5EF4-FFF2-40B4-BE49-F238E27FC236}">
                <a16:creationId xmlns:a16="http://schemas.microsoft.com/office/drawing/2014/main" id="{29F27CEF-F40D-F3F8-F57D-6441DE31ACCA}"/>
              </a:ext>
            </a:extLst>
          </p:cNvPr>
          <p:cNvSpPr/>
          <p:nvPr/>
        </p:nvSpPr>
        <p:spPr>
          <a:xfrm>
            <a:off x="9495217" y="1738866"/>
            <a:ext cx="483061" cy="1146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n">
            <a:extLst>
              <a:ext uri="{FF2B5EF4-FFF2-40B4-BE49-F238E27FC236}">
                <a16:creationId xmlns:a16="http://schemas.microsoft.com/office/drawing/2014/main" id="{0D426836-4C1E-C2B8-FE41-BF09622BEE9E}"/>
              </a:ext>
            </a:extLst>
          </p:cNvPr>
          <p:cNvSpPr/>
          <p:nvPr/>
        </p:nvSpPr>
        <p:spPr>
          <a:xfrm>
            <a:off x="7666417" y="3794401"/>
            <a:ext cx="483061" cy="1146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emale">
            <a:extLst>
              <a:ext uri="{FF2B5EF4-FFF2-40B4-BE49-F238E27FC236}">
                <a16:creationId xmlns:a16="http://schemas.microsoft.com/office/drawing/2014/main" id="{5CF29C82-12CF-E1CB-3B26-CCA6E5983187}"/>
              </a:ext>
            </a:extLst>
          </p:cNvPr>
          <p:cNvSpPr/>
          <p:nvPr/>
        </p:nvSpPr>
        <p:spPr>
          <a:xfrm>
            <a:off x="11195263" y="3840591"/>
            <a:ext cx="483061" cy="1054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eft-right Arrow 21">
            <a:extLst>
              <a:ext uri="{FF2B5EF4-FFF2-40B4-BE49-F238E27FC236}">
                <a16:creationId xmlns:a16="http://schemas.microsoft.com/office/drawing/2014/main" id="{607551A9-AF4A-3E14-9286-89B0CD0ACBA5}"/>
              </a:ext>
            </a:extLst>
          </p:cNvPr>
          <p:cNvSpPr/>
          <p:nvPr/>
        </p:nvSpPr>
        <p:spPr>
          <a:xfrm rot="19206702">
            <a:off x="7856759" y="3086154"/>
            <a:ext cx="1854267" cy="128652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Left-right Arrow 22">
            <a:extLst>
              <a:ext uri="{FF2B5EF4-FFF2-40B4-BE49-F238E27FC236}">
                <a16:creationId xmlns:a16="http://schemas.microsoft.com/office/drawing/2014/main" id="{6DB2A102-B69B-1DC0-70C5-35C506CEF74E}"/>
              </a:ext>
            </a:extLst>
          </p:cNvPr>
          <p:cNvSpPr/>
          <p:nvPr/>
        </p:nvSpPr>
        <p:spPr>
          <a:xfrm rot="2728220">
            <a:off x="9698062" y="3148285"/>
            <a:ext cx="1854267" cy="128652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Left-right Arrow 23">
            <a:extLst>
              <a:ext uri="{FF2B5EF4-FFF2-40B4-BE49-F238E27FC236}">
                <a16:creationId xmlns:a16="http://schemas.microsoft.com/office/drawing/2014/main" id="{153161EA-A344-0912-CB6B-E3BDEF048105}"/>
              </a:ext>
            </a:extLst>
          </p:cNvPr>
          <p:cNvSpPr/>
          <p:nvPr/>
        </p:nvSpPr>
        <p:spPr>
          <a:xfrm>
            <a:off x="8261192" y="4378924"/>
            <a:ext cx="2743200" cy="112374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C72355-A3A8-DAE7-BFF2-90C27FF26D7F}"/>
              </a:ext>
            </a:extLst>
          </p:cNvPr>
          <p:cNvCxnSpPr>
            <a:cxnSpLocks/>
          </p:cNvCxnSpPr>
          <p:nvPr/>
        </p:nvCxnSpPr>
        <p:spPr>
          <a:xfrm>
            <a:off x="6096000" y="2315183"/>
            <a:ext cx="0" cy="32081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BEF925F-3A79-74FC-C794-37F76F84E939}"/>
              </a:ext>
            </a:extLst>
          </p:cNvPr>
          <p:cNvSpPr txBox="1"/>
          <p:nvPr/>
        </p:nvSpPr>
        <p:spPr>
          <a:xfrm>
            <a:off x="3920135" y="1385509"/>
            <a:ext cx="47756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DE" dirty="0"/>
              <a:t>Never worse (assuming sufficient authentication)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6AA368A-5585-390B-2AC9-73BE51D2EBBE}"/>
                  </a:ext>
                </a:extLst>
              </p:cNvPr>
              <p:cNvSpPr txBox="1"/>
              <p:nvPr/>
            </p:nvSpPr>
            <p:spPr>
              <a:xfrm>
                <a:off x="6057321" y="2409450"/>
                <a:ext cx="34003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</a:t>
                </a:r>
                <a:r>
                  <a:rPr lang="en-DE" dirty="0"/>
                  <a:t>f-condition false (if no forgery); </a:t>
                </a:r>
              </a:p>
              <a:p>
                <a:r>
                  <a:rPr lang="en-DE" dirty="0">
                    <a:sym typeface="Wingdings" pitchFamily="2" charset="2"/>
                  </a:rPr>
                  <a:t> </a:t>
                </a:r>
                <a:r>
                  <a:rPr lang="en-GB" dirty="0">
                    <a:sym typeface="Wingdings" pitchFamily="2" charset="2"/>
                  </a:rPr>
                  <a:t>same</a:t>
                </a:r>
                <a:r>
                  <a:rPr lang="en-DE" dirty="0">
                    <a:sym typeface="Wingdings" pitchFamily="2" charset="2"/>
                  </a:rPr>
                  <a:t> </a:t>
                </a:r>
                <a:r>
                  <a:rPr lang="de-DE" dirty="0" err="1"/>
                  <a:t>utility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endParaRPr lang="en-DE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6AA368A-5585-390B-2AC9-73BE51D2E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321" y="2409450"/>
                <a:ext cx="3400366" cy="646331"/>
              </a:xfrm>
              <a:prstGeom prst="rect">
                <a:avLst/>
              </a:prstGeom>
              <a:blipFill>
                <a:blip r:embed="rId6"/>
                <a:stretch>
                  <a:fillRect l="-1866" t="-3846" b="-153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1C056E-A6B7-C5EA-2C30-5697BBEE342F}"/>
                  </a:ext>
                </a:extLst>
              </p:cNvPr>
              <p:cNvSpPr txBox="1"/>
              <p:nvPr/>
            </p:nvSpPr>
            <p:spPr>
              <a:xfrm>
                <a:off x="7215250" y="3413336"/>
                <a:ext cx="261994" cy="313415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lIns="0" tIns="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br>
                  <a:rPr lang="en-US" b="0" dirty="0"/>
                </a:br>
                <a:endParaRPr lang="en-US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1C056E-A6B7-C5EA-2C30-5697BBEE3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250" y="3413336"/>
                <a:ext cx="261994" cy="313415"/>
              </a:xfrm>
              <a:prstGeom prst="rect">
                <a:avLst/>
              </a:prstGeom>
              <a:blipFill>
                <a:blip r:embed="rId9"/>
                <a:stretch>
                  <a:fillRect l="-14286" r="-4762" b="-3846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6AEAD9F-C2FF-4DCB-BC4C-A60102E92661}"/>
                  </a:ext>
                </a:extLst>
              </p:cNvPr>
              <p:cNvSpPr txBox="1"/>
              <p:nvPr/>
            </p:nvSpPr>
            <p:spPr>
              <a:xfrm>
                <a:off x="662867" y="3485523"/>
                <a:ext cx="261994" cy="313415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lIns="0" tIns="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br>
                  <a:rPr lang="en-US" b="0" dirty="0"/>
                </a:br>
                <a:endParaRPr lang="en-US" b="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6AEAD9F-C2FF-4DCB-BC4C-A60102E92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67" y="3485523"/>
                <a:ext cx="261994" cy="313415"/>
              </a:xfrm>
              <a:prstGeom prst="rect">
                <a:avLst/>
              </a:prstGeom>
              <a:blipFill>
                <a:blip r:embed="rId10"/>
                <a:stretch>
                  <a:fillRect l="-14286" r="-4762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F5F5084F-5E12-72AB-48F1-9BFCEED476DD}"/>
              </a:ext>
            </a:extLst>
          </p:cNvPr>
          <p:cNvSpPr txBox="1"/>
          <p:nvPr/>
        </p:nvSpPr>
        <p:spPr>
          <a:xfrm>
            <a:off x="8529577" y="5906419"/>
            <a:ext cx="27991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/>
              <a:t>Weakly</a:t>
            </a:r>
            <a:r>
              <a:rPr lang="de-DE" dirty="0"/>
              <a:t> </a:t>
            </a:r>
            <a:r>
              <a:rPr lang="de-DE" dirty="0" err="1"/>
              <a:t>dominating</a:t>
            </a:r>
            <a:r>
              <a:rPr lang="de-DE" dirty="0"/>
              <a:t> </a:t>
            </a:r>
            <a:r>
              <a:rPr lang="de-DE" dirty="0" err="1"/>
              <a:t>strategy</a:t>
            </a:r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712ADD-81F3-2AFA-BA45-558A33DBDAAF}"/>
                  </a:ext>
                </a:extLst>
              </p:cNvPr>
              <p:cNvSpPr txBox="1"/>
              <p:nvPr/>
            </p:nvSpPr>
            <p:spPr>
              <a:xfrm>
                <a:off x="6792673" y="4897041"/>
                <a:ext cx="1515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dirty="0"/>
                  <a:t>Extend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DE" dirty="0"/>
                  <a:t> by: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712ADD-81F3-2AFA-BA45-558A33DBD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73" y="4897041"/>
                <a:ext cx="1515992" cy="369332"/>
              </a:xfrm>
              <a:prstGeom prst="rect">
                <a:avLst/>
              </a:prstGeom>
              <a:blipFill>
                <a:blip r:embed="rId12"/>
                <a:stretch>
                  <a:fillRect l="-3306" t="-6667" r="-2479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54ABDC13-F7C1-B673-4CC2-60685799E114}"/>
              </a:ext>
            </a:extLst>
          </p:cNvPr>
          <p:cNvSpPr txBox="1"/>
          <p:nvPr/>
        </p:nvSpPr>
        <p:spPr>
          <a:xfrm>
            <a:off x="-2120" y="2640637"/>
            <a:ext cx="73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CF67069-A51D-237E-D195-8993583A91FC}"/>
                  </a:ext>
                </a:extLst>
              </p:cNvPr>
              <p:cNvSpPr txBox="1"/>
              <p:nvPr/>
            </p:nvSpPr>
            <p:spPr>
              <a:xfrm>
                <a:off x="6781829" y="5263139"/>
                <a:ext cx="4240328" cy="6014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tIns="72000" bIns="36000" rtlCol="0">
                <a:spAutoFit/>
              </a:bodyPr>
              <a:lstStyle/>
              <a:p>
                <a:r>
                  <a:rPr lang="en-GB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𝑀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sent '(LEAK,   )’</a:t>
                </a:r>
                <a:r>
                  <a:rPr lang="en-GB" sz="16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r>
                  <a:rPr lang="en-GB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Reconstruct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</m:oMath>
                </a14:m>
                <a:endParaRPr lang="en-DE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CF67069-A51D-237E-D195-8993583A9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29" y="5263139"/>
                <a:ext cx="4240328" cy="601497"/>
              </a:xfrm>
              <a:prstGeom prst="rect">
                <a:avLst/>
              </a:prstGeom>
              <a:blipFill>
                <a:blip r:embed="rId13"/>
                <a:stretch>
                  <a:fillRect l="-595" b="-12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0524A8E-FF61-DEB8-C137-944C69526945}"/>
                  </a:ext>
                </a:extLst>
              </p:cNvPr>
              <p:cNvSpPr txBox="1"/>
              <p:nvPr/>
            </p:nvSpPr>
            <p:spPr>
              <a:xfrm>
                <a:off x="9697792" y="5348443"/>
                <a:ext cx="256672" cy="2154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b="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0524A8E-FF61-DEB8-C137-944C69526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792" y="5348443"/>
                <a:ext cx="256672" cy="215444"/>
              </a:xfrm>
              <a:prstGeom prst="rect">
                <a:avLst/>
              </a:prstGeom>
              <a:blipFill>
                <a:blip r:embed="rId14"/>
                <a:stretch>
                  <a:fillRect b="-5000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170B4CEE-DCEB-083D-A16E-D26D84D4815C}"/>
              </a:ext>
            </a:extLst>
          </p:cNvPr>
          <p:cNvSpPr txBox="1"/>
          <p:nvPr/>
        </p:nvSpPr>
        <p:spPr>
          <a:xfrm>
            <a:off x="2106664" y="5906419"/>
            <a:ext cx="19118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DE" dirty="0"/>
              <a:t>Previous Protocols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A8D762E-B4FD-FDBB-0E90-4DA663D1800B}"/>
                  </a:ext>
                </a:extLst>
              </p:cNvPr>
              <p:cNvSpPr txBox="1"/>
              <p:nvPr/>
            </p:nvSpPr>
            <p:spPr>
              <a:xfrm>
                <a:off x="6711378" y="3856240"/>
                <a:ext cx="5381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DE" dirty="0"/>
                  <a:t>: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A8D762E-B4FD-FDBB-0E90-4DA663D18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378" y="3856240"/>
                <a:ext cx="538161" cy="369332"/>
              </a:xfrm>
              <a:prstGeom prst="rect">
                <a:avLst/>
              </a:prstGeom>
              <a:blipFill>
                <a:blip r:embed="rId15"/>
                <a:stretch>
                  <a:fillRect t="-6667" r="-9302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1849C1-EDDC-BECA-EBAC-DDA2B65D1852}"/>
                  </a:ext>
                </a:extLst>
              </p:cNvPr>
              <p:cNvSpPr txBox="1"/>
              <p:nvPr/>
            </p:nvSpPr>
            <p:spPr>
              <a:xfrm>
                <a:off x="11436793" y="3774418"/>
                <a:ext cx="5381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DE" dirty="0"/>
                  <a:t>:</a:t>
                </a: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1849C1-EDDC-BECA-EBAC-DDA2B65D1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6793" y="3774418"/>
                <a:ext cx="538161" cy="369332"/>
              </a:xfrm>
              <a:prstGeom prst="rect">
                <a:avLst/>
              </a:prstGeom>
              <a:blipFill>
                <a:blip r:embed="rId16"/>
                <a:stretch>
                  <a:fillRect t="-6667" r="-9302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605678F-840B-E5D1-7C01-2670AD67B6E5}"/>
                  </a:ext>
                </a:extLst>
              </p:cNvPr>
              <p:cNvSpPr txBox="1"/>
              <p:nvPr/>
            </p:nvSpPr>
            <p:spPr>
              <a:xfrm>
                <a:off x="10390536" y="1690688"/>
                <a:ext cx="256672" cy="3133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0" tIns="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605678F-840B-E5D1-7C01-2670AD67B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536" y="1690688"/>
                <a:ext cx="256672" cy="313350"/>
              </a:xfrm>
              <a:prstGeom prst="rect">
                <a:avLst/>
              </a:prstGeom>
              <a:blipFill>
                <a:blip r:embed="rId17"/>
                <a:stretch>
                  <a:fillRect l="-8696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5A48204-588B-97FA-FB97-6FBF315AC875}"/>
                  </a:ext>
                </a:extLst>
              </p:cNvPr>
              <p:cNvSpPr txBox="1"/>
              <p:nvPr/>
            </p:nvSpPr>
            <p:spPr>
              <a:xfrm>
                <a:off x="3688574" y="1690689"/>
                <a:ext cx="256672" cy="3133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0" tIns="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5A48204-588B-97FA-FB97-6FBF315AC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574" y="1690689"/>
                <a:ext cx="256672" cy="313350"/>
              </a:xfrm>
              <a:prstGeom prst="rect">
                <a:avLst/>
              </a:prstGeom>
              <a:blipFill>
                <a:blip r:embed="rId18"/>
                <a:stretch>
                  <a:fillRect l="-4348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EA09A59-AD6B-0E74-0761-CE8FF58374BD}"/>
                  </a:ext>
                </a:extLst>
              </p:cNvPr>
              <p:cNvSpPr txBox="1"/>
              <p:nvPr/>
            </p:nvSpPr>
            <p:spPr>
              <a:xfrm>
                <a:off x="5415084" y="3830400"/>
                <a:ext cx="261995" cy="3133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0" tIns="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EA09A59-AD6B-0E74-0761-CE8FF5837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084" y="3830400"/>
                <a:ext cx="261995" cy="313350"/>
              </a:xfrm>
              <a:prstGeom prst="rect">
                <a:avLst/>
              </a:prstGeom>
              <a:blipFill>
                <a:blip r:embed="rId19"/>
                <a:stretch>
                  <a:fillRect l="-8696" r="-4348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3CEB694-6C67-F001-F2ED-E5BDCFB03509}"/>
                  </a:ext>
                </a:extLst>
              </p:cNvPr>
              <p:cNvSpPr txBox="1"/>
              <p:nvPr/>
            </p:nvSpPr>
            <p:spPr>
              <a:xfrm>
                <a:off x="669768" y="3905412"/>
                <a:ext cx="261995" cy="3133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0" tIns="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3CEB694-6C67-F001-F2ED-E5BDCFB03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68" y="3905412"/>
                <a:ext cx="261995" cy="313350"/>
              </a:xfrm>
              <a:prstGeom prst="rect">
                <a:avLst/>
              </a:prstGeom>
              <a:blipFill>
                <a:blip r:embed="rId20"/>
                <a:stretch>
                  <a:fillRect l="-13043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F554338-A87B-3967-0581-2E6DF62B7570}"/>
                  </a:ext>
                </a:extLst>
              </p:cNvPr>
              <p:cNvSpPr txBox="1"/>
              <p:nvPr/>
            </p:nvSpPr>
            <p:spPr>
              <a:xfrm>
                <a:off x="201615" y="3862315"/>
                <a:ext cx="5381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DE" dirty="0"/>
                  <a:t>:</a:t>
                </a: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F554338-A87B-3967-0581-2E6DF62B7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15" y="3862315"/>
                <a:ext cx="538161" cy="369332"/>
              </a:xfrm>
              <a:prstGeom prst="rect">
                <a:avLst/>
              </a:prstGeom>
              <a:blipFill>
                <a:blip r:embed="rId21"/>
                <a:stretch>
                  <a:fillRect t="-10000" r="-6818" b="-233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35EF5A2-7F7F-18B7-8515-DC50C84E6E9F}"/>
                  </a:ext>
                </a:extLst>
              </p:cNvPr>
              <p:cNvSpPr txBox="1"/>
              <p:nvPr/>
            </p:nvSpPr>
            <p:spPr>
              <a:xfrm>
                <a:off x="4947084" y="3787200"/>
                <a:ext cx="5381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DE" dirty="0"/>
                  <a:t>:</a:t>
                </a: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35EF5A2-7F7F-18B7-8515-DC50C84E6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084" y="3787200"/>
                <a:ext cx="538161" cy="369332"/>
              </a:xfrm>
              <a:prstGeom prst="rect">
                <a:avLst/>
              </a:prstGeom>
              <a:blipFill>
                <a:blip r:embed="rId22"/>
                <a:stretch>
                  <a:fillRect t="-6667" r="-6818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A2699B3-DCA1-B2A4-67AD-D7D0D13FFB67}"/>
                  </a:ext>
                </a:extLst>
              </p:cNvPr>
              <p:cNvSpPr txBox="1"/>
              <p:nvPr/>
            </p:nvSpPr>
            <p:spPr>
              <a:xfrm>
                <a:off x="3219312" y="1648800"/>
                <a:ext cx="595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DE" dirty="0"/>
                      <m:t>:</m:t>
                    </m:r>
                  </m:oMath>
                </a14:m>
                <a:r>
                  <a:rPr lang="en-DE" dirty="0"/>
                  <a:t>:</a:t>
                </a: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A2699B3-DCA1-B2A4-67AD-D7D0D13FF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312" y="1648800"/>
                <a:ext cx="595356" cy="369332"/>
              </a:xfrm>
              <a:prstGeom prst="rect">
                <a:avLst/>
              </a:prstGeom>
              <a:blipFill>
                <a:blip r:embed="rId23"/>
                <a:stretch>
                  <a:fillRect t="-6667" r="-6250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09730EA-9F47-830A-5742-66CFD431361D}"/>
                  </a:ext>
                </a:extLst>
              </p:cNvPr>
              <p:cNvSpPr txBox="1"/>
              <p:nvPr/>
            </p:nvSpPr>
            <p:spPr>
              <a:xfrm>
                <a:off x="4297858" y="4549391"/>
                <a:ext cx="261995" cy="3133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0" tIns="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09730EA-9F47-830A-5742-66CFD4313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858" y="4549391"/>
                <a:ext cx="261995" cy="313350"/>
              </a:xfrm>
              <a:prstGeom prst="rect">
                <a:avLst/>
              </a:prstGeom>
              <a:blipFill>
                <a:blip r:embed="rId24"/>
                <a:stretch>
                  <a:fillRect l="-4348" r="-4348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6D1C4EB-B9FF-640A-0BC8-819F6AB56864}"/>
                  </a:ext>
                </a:extLst>
              </p:cNvPr>
              <p:cNvSpPr txBox="1"/>
              <p:nvPr/>
            </p:nvSpPr>
            <p:spPr>
              <a:xfrm>
                <a:off x="10837832" y="4544046"/>
                <a:ext cx="261995" cy="3133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0" tIns="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6D1C4EB-B9FF-640A-0BC8-819F6AB56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7832" y="4544046"/>
                <a:ext cx="261995" cy="313350"/>
              </a:xfrm>
              <a:prstGeom prst="rect">
                <a:avLst/>
              </a:prstGeom>
              <a:blipFill>
                <a:blip r:embed="rId25"/>
                <a:stretch>
                  <a:fillRect l="-8333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04E28C3-0F6B-E3B7-6486-DD293D35E3DC}"/>
                  </a:ext>
                </a:extLst>
              </p:cNvPr>
              <p:cNvSpPr txBox="1"/>
              <p:nvPr/>
            </p:nvSpPr>
            <p:spPr>
              <a:xfrm>
                <a:off x="9915331" y="1645483"/>
                <a:ext cx="595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DE" dirty="0"/>
                      <m:t>:</m:t>
                    </m:r>
                  </m:oMath>
                </a14:m>
                <a:r>
                  <a:rPr lang="en-DE" dirty="0"/>
                  <a:t>:</a:t>
                </a: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04E28C3-0F6B-E3B7-6486-DD293D35E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331" y="1645483"/>
                <a:ext cx="595356" cy="369332"/>
              </a:xfrm>
              <a:prstGeom prst="rect">
                <a:avLst/>
              </a:prstGeom>
              <a:blipFill>
                <a:blip r:embed="rId26"/>
                <a:stretch>
                  <a:fillRect t="-6667" r="-8333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9513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19 -0.20926 L -4.16667E-6 0.0046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106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19 -0.20926 L -3.95833E-6 0.0046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106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301 L -0.29688 -0.0203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57" y="-11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0.29818 -0.0291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9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7" grpId="0" animBg="1"/>
      <p:bldP spid="7" grpId="1"/>
      <p:bldP spid="25" grpId="0" animBg="1"/>
      <p:bldP spid="25" grpId="1"/>
      <p:bldP spid="29" grpId="0"/>
      <p:bldP spid="64" grpId="0" animBg="1"/>
      <p:bldP spid="64" grpId="1" animBg="1"/>
      <p:bldP spid="65" grpId="0" animBg="1"/>
      <p:bldP spid="6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06EF78-F385-CD73-AE9B-497A96A8D0C2}"/>
                  </a:ext>
                </a:extLst>
              </p:cNvPr>
              <p:cNvSpPr txBox="1"/>
              <p:nvPr/>
            </p:nvSpPr>
            <p:spPr>
              <a:xfrm>
                <a:off x="162000" y="2018095"/>
                <a:ext cx="5636139" cy="23391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DE" dirty="0"/>
                  <a:t>:</a:t>
                </a:r>
              </a:p>
              <a:p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Code</a:t>
                </a:r>
                <a:r>
                  <a:rPr lang="en-US" sz="16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endParaRPr lang="en-DE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DE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----- end of first communication round -----</a:t>
                </a:r>
              </a:p>
              <a:p>
                <a:r>
                  <a:rPr lang="en-GB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each </a:t>
                </a:r>
                <a:r>
                  <a:rPr lang="de-DE" sz="1600" dirty="0">
                    <a:latin typeface="Cambria Math" panose="02040503050406030204" pitchFamily="18" charset="0"/>
                    <a:cs typeface="Courier New" panose="02070309020205020404" pitchFamily="49" charset="0"/>
                  </a:rPr>
                  <a:t>𝑀_𝑖</a:t>
                </a:r>
                <a:r>
                  <a:rPr lang="en-GB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sent '(LEAK,   )’ </a:t>
                </a:r>
                <a:r>
                  <a:rPr lang="en-GB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r>
                  <a:rPr lang="en-GB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Reconstruct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</m:oMath>
                </a14:m>
                <a:endParaRPr lang="en-GB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GB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each </a:t>
                </a:r>
                <a:r>
                  <a:rPr lang="de-DE" sz="1600" dirty="0">
                    <a:latin typeface="Cambria Math" panose="02040503050406030204" pitchFamily="18" charset="0"/>
                    <a:cs typeface="Courier New" panose="02070309020205020404" pitchFamily="49" charset="0"/>
                  </a:rPr>
                  <a:t>𝑀_𝑖</a:t>
                </a:r>
                <a:r>
                  <a:rPr lang="en-GB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sent '(LEAK,   )’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⊕1</m:t>
                    </m:r>
                  </m:oMath>
                </a14:m>
                <a:r>
                  <a:rPr lang="en-GB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GB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	Reconstruct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</m:oMath>
                </a14:m>
                <a:endParaRPr lang="en-GB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GB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Code</a:t>
                </a:r>
                <a:r>
                  <a:rPr lang="en-GB" sz="16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  <a:p>
                <a:r>
                  <a:rPr lang="en-GB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GB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𝑜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</m:sub>
                    </m:sSub>
                  </m:oMath>
                </a14:m>
                <a:endParaRPr lang="en-DE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06EF78-F385-CD73-AE9B-497A96A8D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0" y="2018095"/>
                <a:ext cx="5636139" cy="2339102"/>
              </a:xfrm>
              <a:prstGeom prst="rect">
                <a:avLst/>
              </a:prstGeom>
              <a:blipFill>
                <a:blip r:embed="rId4"/>
                <a:stretch>
                  <a:fillRect l="-449" t="-1075" b="-21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0D0FD5-4B28-1037-3AF6-B014FAE75DB6}"/>
                  </a:ext>
                </a:extLst>
              </p:cNvPr>
              <p:cNvSpPr txBox="1"/>
              <p:nvPr/>
            </p:nvSpPr>
            <p:spPr>
              <a:xfrm>
                <a:off x="161544" y="2018095"/>
                <a:ext cx="5636139" cy="18466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DE" dirty="0"/>
                  <a:t>:</a:t>
                </a:r>
              </a:p>
              <a:p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Code</a:t>
                </a:r>
                <a:r>
                  <a:rPr lang="en-US" sz="16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endParaRPr lang="en-DE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DE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----- end of first communication round -----</a:t>
                </a:r>
              </a:p>
              <a:p>
                <a:r>
                  <a:rPr lang="en-GB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each </a:t>
                </a:r>
                <a:r>
                  <a:rPr lang="de-DE" sz="1600" dirty="0">
                    <a:latin typeface="Cambria Math" panose="02040503050406030204" pitchFamily="18" charset="0"/>
                    <a:cs typeface="Courier New" panose="02070309020205020404" pitchFamily="49" charset="0"/>
                  </a:rPr>
                  <a:t>𝑀_𝑖</a:t>
                </a:r>
                <a:r>
                  <a:rPr lang="en-GB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sent '(LEAK,   )’ </a:t>
                </a:r>
                <a:r>
                  <a:rPr lang="en-GB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r>
                  <a:rPr lang="en-GB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Reconstruct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</m:oMath>
                </a14:m>
                <a:endParaRPr lang="en-GB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GB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Code</a:t>
                </a:r>
                <a:r>
                  <a:rPr lang="en-GB" sz="16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  <a:p>
                <a:r>
                  <a:rPr lang="en-GB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GB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𝑜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</m:sub>
                    </m:sSub>
                  </m:oMath>
                </a14:m>
                <a:endParaRPr lang="en-DE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0D0FD5-4B28-1037-3AF6-B014FAE75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4" y="2018095"/>
                <a:ext cx="5636139" cy="1846659"/>
              </a:xfrm>
              <a:prstGeom prst="rect">
                <a:avLst/>
              </a:prstGeom>
              <a:blipFill>
                <a:blip r:embed="rId5"/>
                <a:stretch>
                  <a:fillRect l="-449" t="-1361" b="-340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AE87AE-518B-2C8E-B7BE-6BB2EC88B56F}"/>
                  </a:ext>
                </a:extLst>
              </p:cNvPr>
              <p:cNvSpPr txBox="1"/>
              <p:nvPr/>
            </p:nvSpPr>
            <p:spPr>
              <a:xfrm>
                <a:off x="161544" y="2018095"/>
                <a:ext cx="5636139" cy="13542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DE" dirty="0"/>
                  <a:t>:</a:t>
                </a:r>
              </a:p>
              <a:p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Code</a:t>
                </a:r>
                <a:r>
                  <a:rPr lang="en-US" sz="16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endParaRPr lang="en-DE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DE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----- end of first communication round -----</a:t>
                </a:r>
              </a:p>
              <a:p>
                <a:r>
                  <a:rPr lang="en-GB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Code</a:t>
                </a:r>
                <a:r>
                  <a:rPr lang="en-GB" sz="16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  <a:p>
                <a:r>
                  <a:rPr lang="en-GB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GB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𝑜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</m:sub>
                    </m:sSub>
                  </m:oMath>
                </a14:m>
                <a:endParaRPr lang="en-DE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AE87AE-518B-2C8E-B7BE-6BB2EC88B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4" y="2018095"/>
                <a:ext cx="5636139" cy="1354217"/>
              </a:xfrm>
              <a:prstGeom prst="rect">
                <a:avLst/>
              </a:prstGeom>
              <a:blipFill>
                <a:blip r:embed="rId6"/>
                <a:stretch>
                  <a:fillRect l="-449" t="-1852" b="-55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1F171E2-8BEB-F688-ADF8-F48B9239F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Previous Protocols… are weakly dominated </a:t>
            </a:r>
            <a:r>
              <a:rPr lang="en-DE" sz="3600" dirty="0"/>
              <a:t>🫤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1B69F-47C2-362D-E8A7-E1D490483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Blömer, Bobolz, Bröcher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7DE94-B982-69F3-0915-A628C5B5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 the impossibility of surviving IDoWDS in rational MPC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AF701-239B-3E74-A7AD-F4A4C621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E" dirty="0"/>
              <a:t>7 of 9</a:t>
            </a:r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A7610E16-2078-6FCD-16CD-1339113571B6}"/>
              </a:ext>
            </a:extLst>
          </p:cNvPr>
          <p:cNvSpPr/>
          <p:nvPr/>
        </p:nvSpPr>
        <p:spPr>
          <a:xfrm>
            <a:off x="161544" y="506196"/>
            <a:ext cx="3419856" cy="1043420"/>
          </a:xfrm>
          <a:prstGeom prst="mathMultiply">
            <a:avLst/>
          </a:prstGeom>
          <a:solidFill>
            <a:srgbClr val="C00000">
              <a:alpha val="8120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D17E1B-6767-6516-57ED-9C12DA14DD3A}"/>
              </a:ext>
            </a:extLst>
          </p:cNvPr>
          <p:cNvCxnSpPr>
            <a:cxnSpLocks/>
          </p:cNvCxnSpPr>
          <p:nvPr/>
        </p:nvCxnSpPr>
        <p:spPr>
          <a:xfrm>
            <a:off x="6096000" y="2315183"/>
            <a:ext cx="0" cy="23803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CD2CF8-2221-5C9B-17A9-027A7D7BDAD8}"/>
                  </a:ext>
                </a:extLst>
              </p:cNvPr>
              <p:cNvSpPr txBox="1"/>
              <p:nvPr/>
            </p:nvSpPr>
            <p:spPr>
              <a:xfrm>
                <a:off x="6245354" y="2042809"/>
                <a:ext cx="5866930" cy="1881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DE" i="1" dirty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DE" dirty="0"/>
              </a:p>
              <a:p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Code</a:t>
                </a:r>
                <a:r>
                  <a:rPr lang="en-US" sz="16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endParaRPr lang="en-DE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DE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------ end of first communication round ------</a:t>
                </a:r>
              </a:p>
              <a:p>
                <a:r>
                  <a:rPr lang="en-GB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each </a:t>
                </a:r>
                <a:r>
                  <a:rPr lang="de-DE" sz="1600" dirty="0">
                    <a:latin typeface="Cambria Math" panose="02040503050406030204" pitchFamily="18" charset="0"/>
                    <a:cs typeface="Courier New" panose="02070309020205020404" pitchFamily="49" charset="0"/>
                  </a:rPr>
                  <a:t>𝑀_𝑖</a:t>
                </a:r>
                <a:r>
                  <a:rPr lang="en-GB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sent '(LEAK,   )’     </a:t>
                </a:r>
                <a:r>
                  <a:rPr lang="en-GB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r>
                  <a:rPr lang="en-GB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Reconstruct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</m:oMath>
                </a14:m>
                <a:endParaRPr lang="en-DE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GB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Code</a:t>
                </a:r>
                <a:r>
                  <a:rPr lang="en-GB" sz="16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  <a:p>
                <a:r>
                  <a:rPr lang="en-GB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GB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𝑜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</m:sub>
                    </m:sSub>
                  </m:oMath>
                </a14:m>
                <a:endParaRPr lang="en-DE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CD2CF8-2221-5C9B-17A9-027A7D7BD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354" y="2042809"/>
                <a:ext cx="5866930" cy="1881797"/>
              </a:xfrm>
              <a:prstGeom prst="rect">
                <a:avLst/>
              </a:prstGeom>
              <a:blipFill>
                <a:blip r:embed="rId7"/>
                <a:stretch>
                  <a:fillRect l="-431" b="-1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F85FCA-B7F3-7B3F-A573-E919793865E0}"/>
                  </a:ext>
                </a:extLst>
              </p:cNvPr>
              <p:cNvSpPr txBox="1"/>
              <p:nvPr/>
            </p:nvSpPr>
            <p:spPr>
              <a:xfrm>
                <a:off x="9767669" y="2799041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⊕1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F85FCA-B7F3-7B3F-A573-E91979386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669" y="2799041"/>
                <a:ext cx="646331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924121-2BCC-EEA7-3FAE-475BCD5DAC24}"/>
                  </a:ext>
                </a:extLst>
              </p:cNvPr>
              <p:cNvSpPr txBox="1"/>
              <p:nvPr/>
            </p:nvSpPr>
            <p:spPr>
              <a:xfrm>
                <a:off x="9765104" y="2797758"/>
                <a:ext cx="651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⊕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𝑘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924121-2BCC-EEA7-3FAE-475BCD5DA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104" y="2797758"/>
                <a:ext cx="651460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C49C7E-3374-28CD-8F31-7B743468EFA9}"/>
                  </a:ext>
                </a:extLst>
              </p:cNvPr>
              <p:cNvSpPr txBox="1"/>
              <p:nvPr/>
            </p:nvSpPr>
            <p:spPr>
              <a:xfrm>
                <a:off x="1224043" y="5094659"/>
                <a:ext cx="1004262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DE" dirty="0"/>
                  <a:t>Theorem (simplified):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DE" dirty="0"/>
                  <a:t> there exists (non-uniform, shared advice)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DE" dirty="0"/>
                  <a:t>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DE" dirty="0"/>
                  <a:t> weakly dominates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DE" dirty="0"/>
                  <a:t> 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C49C7E-3374-28CD-8F31-7B743468E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43" y="5094659"/>
                <a:ext cx="10042621" cy="369332"/>
              </a:xfrm>
              <a:prstGeom prst="rect">
                <a:avLst/>
              </a:prstGeom>
              <a:blipFill>
                <a:blip r:embed="rId10"/>
                <a:stretch>
                  <a:fillRect l="-505" t="-6452" r="-126" b="-225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6EFDC5-D3A8-72AD-356E-B605477070FB}"/>
                  </a:ext>
                </a:extLst>
              </p:cNvPr>
              <p:cNvSpPr txBox="1"/>
              <p:nvPr/>
            </p:nvSpPr>
            <p:spPr>
              <a:xfrm>
                <a:off x="9254412" y="2860741"/>
                <a:ext cx="256672" cy="2154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b="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6EFDC5-D3A8-72AD-356E-B60547707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412" y="2860741"/>
                <a:ext cx="256672" cy="215444"/>
              </a:xfrm>
              <a:prstGeom prst="rect">
                <a:avLst/>
              </a:prstGeom>
              <a:blipFill>
                <a:blip r:embed="rId11"/>
                <a:stretch>
                  <a:fillRect b="-5000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442344-9D3A-E557-1020-1431242FFA45}"/>
                  </a:ext>
                </a:extLst>
              </p:cNvPr>
              <p:cNvSpPr txBox="1"/>
              <p:nvPr/>
            </p:nvSpPr>
            <p:spPr>
              <a:xfrm>
                <a:off x="3171600" y="2833702"/>
                <a:ext cx="256672" cy="2154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b="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442344-9D3A-E557-1020-1431242FF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600" y="2833702"/>
                <a:ext cx="256672" cy="215444"/>
              </a:xfrm>
              <a:prstGeom prst="rect">
                <a:avLst/>
              </a:prstGeom>
              <a:blipFill>
                <a:blip r:embed="rId12"/>
                <a:stretch>
                  <a:fillRect b="-10526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F4A669-4081-CFED-AF76-25F96EB46BB5}"/>
                  </a:ext>
                </a:extLst>
              </p:cNvPr>
              <p:cNvSpPr txBox="1"/>
              <p:nvPr/>
            </p:nvSpPr>
            <p:spPr>
              <a:xfrm>
                <a:off x="3171600" y="3316996"/>
                <a:ext cx="256672" cy="2154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b="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F4A669-4081-CFED-AF76-25F96EB46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600" y="3316996"/>
                <a:ext cx="256672" cy="215444"/>
              </a:xfrm>
              <a:prstGeom prst="rect">
                <a:avLst/>
              </a:prstGeom>
              <a:blipFill>
                <a:blip r:embed="rId13"/>
                <a:stretch>
                  <a:fillRect b="-10526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AC772843-CEB7-935D-15BA-84D17208F09E}"/>
              </a:ext>
            </a:extLst>
          </p:cNvPr>
          <p:cNvSpPr txBox="1"/>
          <p:nvPr/>
        </p:nvSpPr>
        <p:spPr>
          <a:xfrm>
            <a:off x="1356747" y="472301"/>
            <a:ext cx="10294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6000" b="1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376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3" grpId="1" animBg="1"/>
      <p:bldP spid="9" grpId="1" animBg="1"/>
      <p:bldP spid="10" grpId="0" animBg="1"/>
      <p:bldP spid="18" grpId="0"/>
      <p:bldP spid="18" grpId="1"/>
      <p:bldP spid="19" grpId="0"/>
      <p:bldP spid="21" grpId="0" animBg="1"/>
      <p:bldP spid="24" grpId="0" animBg="1"/>
      <p:bldP spid="25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8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55.6|14.2|22.8|0.6|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9.5|6.6|2.8|20.8|28.2|5.3|9.6|2.1|17.1|33.9|64.4|17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2.3|18.6|18.1|22.9|47.3|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13.9|2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4.5|7.5|3.7|3|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5.3|66.5|4.8|9.4|13.3|5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10340</TotalTime>
  <Words>2341</Words>
  <Application>Microsoft Macintosh PowerPoint</Application>
  <PresentationFormat>Widescreen</PresentationFormat>
  <Paragraphs>400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Wingdings</vt:lpstr>
      <vt:lpstr>Courier New</vt:lpstr>
      <vt:lpstr>Calibri Light</vt:lpstr>
      <vt:lpstr>Office Theme</vt:lpstr>
      <vt:lpstr>               On the Impossibility of Surviving  (Iterated) Deletion of Weakly Dominated Strategies           in Rational MPC</vt:lpstr>
      <vt:lpstr>Secret Reconstruction</vt:lpstr>
      <vt:lpstr>Secret Reconstruction</vt:lpstr>
      <vt:lpstr>Secret Reconstruction</vt:lpstr>
      <vt:lpstr>Secret Reconstruction Game</vt:lpstr>
      <vt:lpstr>State of the Art</vt:lpstr>
      <vt:lpstr>Previous Protocols… are weakly dominated 🫤</vt:lpstr>
      <vt:lpstr>Previous Protocols… are weakly dominated 🫤</vt:lpstr>
      <vt:lpstr>Previous Protocols… are weakly dominated 🫤</vt:lpstr>
      <vt:lpstr>Contributions &amp; Future (Work)</vt:lpstr>
      <vt:lpstr>References</vt:lpstr>
      <vt:lpstr>Additional Slides</vt:lpstr>
      <vt:lpstr>Previous Protocols – Common Approach</vt:lpstr>
      <vt:lpstr>Local Verifiability – Formal Definition</vt:lpstr>
      <vt:lpstr>Verifiable-or-fully-broken – Formal Definition</vt:lpstr>
      <vt:lpstr>Verifiable-or-fully-broken – Formal Result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Impossibility of Surviving  (Iterated) Deletion of Weakly Dominated Strategies  in Rational MPC</dc:title>
  <dc:creator>Henrik Bröcher</dc:creator>
  <cp:lastModifiedBy>Henrik Bröcher</cp:lastModifiedBy>
  <cp:revision>316</cp:revision>
  <dcterms:created xsi:type="dcterms:W3CDTF">2023-11-21T11:42:45Z</dcterms:created>
  <dcterms:modified xsi:type="dcterms:W3CDTF">2023-11-28T16:34:18Z</dcterms:modified>
</cp:coreProperties>
</file>