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78" r:id="rId3"/>
    <p:sldId id="257" r:id="rId4"/>
    <p:sldId id="312" r:id="rId5"/>
    <p:sldId id="315" r:id="rId6"/>
    <p:sldId id="289" r:id="rId7"/>
    <p:sldId id="280" r:id="rId8"/>
    <p:sldId id="283" r:id="rId9"/>
    <p:sldId id="311" r:id="rId10"/>
    <p:sldId id="259" r:id="rId11"/>
    <p:sldId id="313" r:id="rId12"/>
    <p:sldId id="269" r:id="rId13"/>
    <p:sldId id="308" r:id="rId14"/>
    <p:sldId id="260" r:id="rId15"/>
    <p:sldId id="300" r:id="rId16"/>
    <p:sldId id="302" r:id="rId17"/>
    <p:sldId id="317" r:id="rId18"/>
    <p:sldId id="31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83577A-5F22-8BB9-A20C-113773B00F62}" name="Forghani, Pouyan" initials="FP" userId="S::pouyan.forghani@tamu.edu::1247d428-8238-4448-b05e-0fa563bf33a8" providerId="AD"/>
  <p188:author id="{BCE8F9AF-CD20-4087-6E84-E60ACE49FDFA}" name="Patel, Rutvik" initials="RP" userId="S::rsp7@tamu.edu::29f12a4f-f693-45ca-812b-4b57ed09c8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46138-69E7-5543-AD11-4C1C0C0A9EAF}" v="3654" dt="2023-12-01T10:03:40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32F41-86ED-7B40-B5C6-A0C957ABDC1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D489-2B03-F746-96AF-19328648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5D489-2B03-F746-96AF-193286488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5D489-2B03-F746-96AF-193286488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BF63-A2AF-5443-A2C3-7D76DD9AA099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55-9794-4A42-A431-74224D13AC04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FBD8-3210-E049-834D-FDCF4C685E9A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2BE4-B574-D74E-97C7-59F71F67BA84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54C9-52F4-1F46-8D9D-B52C259E43F8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123F-6C72-F44F-AEFE-C98105379AB1}" type="datetime1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AD6F-D571-0146-AE4B-284B1CFD3A05}" type="datetime1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886C-1366-B04B-8564-E1B00FD6DB51}" type="datetime1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D415-2ACC-0349-8AE1-4B488349CC36}" type="datetime1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AAE-55AB-5A41-AD4E-BD38E732EA83}" type="datetime1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BAE1-9A24-244E-B637-6046D9448ED7}" type="datetime1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6383-18B9-8143-A28E-2C49196CD4B7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3/100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81" y="1122363"/>
            <a:ext cx="10062519" cy="2387600"/>
          </a:xfrm>
        </p:spPr>
        <p:txBody>
          <a:bodyPr>
            <a:noAutofit/>
          </a:bodyPr>
          <a:lstStyle/>
          <a:p>
            <a:r>
              <a:rPr lang="en-US" sz="4200" dirty="0">
                <a:ea typeface="+mj-lt"/>
                <a:cs typeface="+mj-lt"/>
              </a:rPr>
              <a:t>Concurrent Asynchronous Byzantine Agreement in Expected-Constant Rounds, </a:t>
            </a:r>
            <a:r>
              <a:rPr lang="en-US" sz="4200" i="1" dirty="0">
                <a:ea typeface="+mj-lt"/>
                <a:cs typeface="+mj-lt"/>
              </a:rPr>
              <a:t>Revisited</a:t>
            </a:r>
            <a:endParaRPr lang="en-US" sz="4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5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Ran Cohen</a:t>
            </a:r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 err="1"/>
              <a:t>Pouyan</a:t>
            </a:r>
            <a:r>
              <a:rPr lang="en-US" sz="2000" dirty="0"/>
              <a:t> </a:t>
            </a:r>
            <a:r>
              <a:rPr lang="en-US" sz="2000" dirty="0" err="1"/>
              <a:t>Forghani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Juan </a:t>
            </a:r>
            <a:r>
              <a:rPr lang="en-US" sz="2000" dirty="0" err="1"/>
              <a:t>Garay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u="sng" dirty="0" err="1"/>
              <a:t>Rutvik</a:t>
            </a:r>
            <a:r>
              <a:rPr lang="en-US" sz="2000" u="sng" dirty="0"/>
              <a:t> Patel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Vassilis </a:t>
            </a:r>
            <a:r>
              <a:rPr lang="en-US" sz="2000" dirty="0" err="1"/>
              <a:t>Zikas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9FF092-D7CA-3325-7673-B8BA9F22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1055" y="4278538"/>
            <a:ext cx="4569889" cy="19585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7E4AA6-B59A-1D45-7FC8-F9FF052FF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9071" y="4686300"/>
            <a:ext cx="1768928" cy="1143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AD5CAC-AF34-D843-BE65-225680648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9" y="4709160"/>
            <a:ext cx="182688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6424-368C-435F-A3D6-DE8C0686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Multi-valued OCC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1F4F-780B-173B-F26A-B1B96711C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3A8D8-24D8-6E95-0E90-7FF52FA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Content Placeholder 4">
                <a:extLst>
                  <a:ext uri="{FF2B5EF4-FFF2-40B4-BE49-F238E27FC236}">
                    <a16:creationId xmlns:a16="http://schemas.microsoft.com/office/drawing/2014/main" id="{3E921BF1-2F76-40F0-94CA-769F1E791C4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569474"/>
                  </p:ext>
                </p:extLst>
              </p:nvPr>
            </p:nvGraphicFramePr>
            <p:xfrm>
              <a:off x="838196" y="3738821"/>
              <a:ext cx="10515607" cy="3907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Content Placeholder 4">
                <a:extLst>
                  <a:ext uri="{FF2B5EF4-FFF2-40B4-BE49-F238E27FC236}">
                    <a16:creationId xmlns:a16="http://schemas.microsoft.com/office/drawing/2014/main" id="{3E921BF1-2F76-40F0-94CA-769F1E791C4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569474"/>
                  </p:ext>
                </p:extLst>
              </p:nvPr>
            </p:nvGraphicFramePr>
            <p:xfrm>
              <a:off x="838196" y="3738821"/>
              <a:ext cx="10515607" cy="3907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907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5" r="-1788636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326" t="-3125" r="-173023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727" t="-3125" r="-1590909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727" t="-3125" r="-1490909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3182" t="-3125" r="-99545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182" t="-3125" r="-89545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0909" t="-3125" r="-597727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0909" t="-3125" r="-497727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8636" t="-3125" r="-200000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7907" t="-3125" r="-104651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86364" t="-3125" r="-2273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AA8C73-C1EF-460A-8FC6-B3F53DD9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Binary OCC [Fel89,CR93]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3C2AB-7F68-4AEC-BA10-A9FB0E84E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94903"/>
              </a:xfrm>
            </p:spPr>
            <p:txBody>
              <a:bodyPr/>
              <a:lstStyle/>
              <a:p>
                <a:r>
                  <a:rPr lang="en-US" dirty="0"/>
                  <a:t>Each party secret-shares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field elements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3C2AB-7F68-4AEC-BA10-A9FB0E84E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94903"/>
              </a:xfrm>
              <a:blipFill>
                <a:blip r:embed="rId3"/>
                <a:stretch>
                  <a:fillRect l="-1043" t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5618-49F3-4178-908C-15BD996E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4">
                <a:extLst>
                  <a:ext uri="{FF2B5EF4-FFF2-40B4-BE49-F238E27FC236}">
                    <a16:creationId xmlns:a16="http://schemas.microsoft.com/office/drawing/2014/main" id="{4DA7C47F-0611-4D83-B1AF-740F5AAFA9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84516864"/>
                  </p:ext>
                </p:extLst>
              </p:nvPr>
            </p:nvGraphicFramePr>
            <p:xfrm>
              <a:off x="838192" y="3738844"/>
              <a:ext cx="10515607" cy="3907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4">
                <a:extLst>
                  <a:ext uri="{FF2B5EF4-FFF2-40B4-BE49-F238E27FC236}">
                    <a16:creationId xmlns:a16="http://schemas.microsoft.com/office/drawing/2014/main" id="{4DA7C47F-0611-4D83-B1AF-740F5AAFA9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84516864"/>
                  </p:ext>
                </p:extLst>
              </p:nvPr>
            </p:nvGraphicFramePr>
            <p:xfrm>
              <a:off x="838192" y="3738844"/>
              <a:ext cx="10515607" cy="3907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907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9" t="-1538" r="-179890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99" t="-1538" r="-169890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099" t="-1538" r="-159890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4444" t="-1538" r="-1516667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000" t="-1538" r="-10000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10000" t="-1538" r="-91111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98901" t="-1538" r="-60109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8901" t="-1538" r="-50109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97802" t="-1538" r="-202198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97802" t="-1538" r="-102198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97802" t="-1538" r="-2198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Content Placeholder 4">
                <a:extLst>
                  <a:ext uri="{FF2B5EF4-FFF2-40B4-BE49-F238E27FC236}">
                    <a16:creationId xmlns:a16="http://schemas.microsoft.com/office/drawing/2014/main" id="{BEE06B0F-5F53-4F6C-A095-CD3C436DB2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34897937"/>
                  </p:ext>
                </p:extLst>
              </p:nvPr>
            </p:nvGraphicFramePr>
            <p:xfrm>
              <a:off x="838192" y="3745652"/>
              <a:ext cx="10515607" cy="38388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838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Content Placeholder 4">
                <a:extLst>
                  <a:ext uri="{FF2B5EF4-FFF2-40B4-BE49-F238E27FC236}">
                    <a16:creationId xmlns:a16="http://schemas.microsoft.com/office/drawing/2014/main" id="{BEE06B0F-5F53-4F6C-A095-CD3C436DB2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34897937"/>
                  </p:ext>
                </p:extLst>
              </p:nvPr>
            </p:nvGraphicFramePr>
            <p:xfrm>
              <a:off x="838192" y="3745652"/>
              <a:ext cx="10515607" cy="38388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53453">
                      <a:extLst>
                        <a:ext uri="{9D8B030D-6E8A-4147-A177-3AD203B41FA5}">
                          <a16:colId xmlns:a16="http://schemas.microsoft.com/office/drawing/2014/main" val="160591778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7356004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3943868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2115802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32801657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842055523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2610771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44437398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886739511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6483603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750931387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562473430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191175602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2259647206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4086915895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114831469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1249975898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3289358764"/>
                        </a:ext>
                      </a:extLst>
                    </a:gridCol>
                    <a:gridCol w="553453">
                      <a:extLst>
                        <a:ext uri="{9D8B030D-6E8A-4147-A177-3AD203B41FA5}">
                          <a16:colId xmlns:a16="http://schemas.microsoft.com/office/drawing/2014/main" val="601580714"/>
                        </a:ext>
                      </a:extLst>
                    </a:gridCol>
                  </a:tblGrid>
                  <a:tr h="383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1788636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326" r="-173023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7727" r="-1590909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5581" r="-106977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84091" r="-4545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09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D99042-9E90-4D41-8307-D82C00925B5D}"/>
              </a:ext>
            </a:extLst>
          </p:cNvPr>
          <p:cNvSpPr txBox="1"/>
          <p:nvPr/>
        </p:nvSpPr>
        <p:spPr>
          <a:xfrm>
            <a:off x="5152103" y="2971564"/>
            <a:ext cx="23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field elements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16DA03-837B-42AE-BD03-93E69AF3C803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1671484" y="3156230"/>
            <a:ext cx="3480619" cy="549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2E1F24-7314-4FE8-B0CB-D1FA57829F6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1107989" y="3156230"/>
            <a:ext cx="4044114" cy="53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D16156-EABE-4D87-B9D2-9CFA84F0AAF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7521677" y="3156230"/>
            <a:ext cx="3562334" cy="549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F4E92425-4A1F-439A-932B-A788D8170496}"/>
              </a:ext>
            </a:extLst>
          </p:cNvPr>
          <p:cNvSpPr/>
          <p:nvPr/>
        </p:nvSpPr>
        <p:spPr>
          <a:xfrm rot="5400000">
            <a:off x="6721634" y="2995595"/>
            <a:ext cx="390716" cy="103238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F591544-D40D-4460-978E-72D2215172F7}"/>
              </a:ext>
            </a:extLst>
          </p:cNvPr>
          <p:cNvSpPr/>
          <p:nvPr/>
        </p:nvSpPr>
        <p:spPr>
          <a:xfrm rot="5400000">
            <a:off x="9508070" y="2450657"/>
            <a:ext cx="370841" cy="216578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0E774F2-CA44-406B-A097-EF2DA5C831F5}"/>
              </a:ext>
            </a:extLst>
          </p:cNvPr>
          <p:cNvSpPr/>
          <p:nvPr/>
        </p:nvSpPr>
        <p:spPr>
          <a:xfrm rot="5400000">
            <a:off x="6721634" y="2995596"/>
            <a:ext cx="390716" cy="103238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CDDC3DC2-3F1A-436F-A682-8B2D42038878}"/>
              </a:ext>
            </a:extLst>
          </p:cNvPr>
          <p:cNvSpPr/>
          <p:nvPr/>
        </p:nvSpPr>
        <p:spPr>
          <a:xfrm rot="5400000">
            <a:off x="9508070" y="2450658"/>
            <a:ext cx="370841" cy="216578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E881A57-0EEE-44BA-8767-315348D302EC}"/>
              </a:ext>
            </a:extLst>
          </p:cNvPr>
          <p:cNvSpPr/>
          <p:nvPr/>
        </p:nvSpPr>
        <p:spPr>
          <a:xfrm rot="5400000">
            <a:off x="6721634" y="2995598"/>
            <a:ext cx="390716" cy="10323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8DFFE9-A34C-4434-9163-B5173E09A943}"/>
                  </a:ext>
                </a:extLst>
              </p:cNvPr>
              <p:cNvSpPr txBox="1"/>
              <p:nvPr/>
            </p:nvSpPr>
            <p:spPr>
              <a:xfrm>
                <a:off x="5984157" y="2534400"/>
                <a:ext cx="1865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elements visible 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8DFFE9-A34C-4434-9163-B5173E09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157" y="2534400"/>
                <a:ext cx="1865670" cy="646331"/>
              </a:xfrm>
              <a:prstGeom prst="rect">
                <a:avLst/>
              </a:prstGeom>
              <a:blipFill>
                <a:blip r:embed="rId6"/>
                <a:stretch>
                  <a:fillRect l="-1351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8D36FE-9727-4840-B741-E167B4184486}"/>
              </a:ext>
            </a:extLst>
          </p:cNvPr>
          <p:cNvCxnSpPr>
            <a:cxnSpLocks/>
            <a:stCxn id="43" idx="1"/>
            <a:endCxn id="34" idx="1"/>
          </p:cNvCxnSpPr>
          <p:nvPr/>
        </p:nvCxnSpPr>
        <p:spPr>
          <a:xfrm flipV="1">
            <a:off x="3334308" y="2857566"/>
            <a:ext cx="2649849" cy="46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D2394B-10DF-47DA-965B-421A85A08D71}"/>
              </a:ext>
            </a:extLst>
          </p:cNvPr>
          <p:cNvCxnSpPr>
            <a:cxnSpLocks/>
            <a:stCxn id="33" idx="1"/>
            <a:endCxn id="34" idx="2"/>
          </p:cNvCxnSpPr>
          <p:nvPr/>
        </p:nvCxnSpPr>
        <p:spPr>
          <a:xfrm flipV="1">
            <a:off x="6916992" y="3180731"/>
            <a:ext cx="0" cy="13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CC4FCB-77FF-4304-8A8E-245D79167668}"/>
              </a:ext>
            </a:extLst>
          </p:cNvPr>
          <p:cNvCxnSpPr>
            <a:cxnSpLocks/>
            <a:stCxn id="32" idx="1"/>
            <a:endCxn id="34" idx="3"/>
          </p:cNvCxnSpPr>
          <p:nvPr/>
        </p:nvCxnSpPr>
        <p:spPr>
          <a:xfrm flipH="1" flipV="1">
            <a:off x="7849827" y="2857566"/>
            <a:ext cx="1843664" cy="49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40326B-FD5C-4CA1-A002-4DF4369448FD}"/>
                  </a:ext>
                </a:extLst>
              </p:cNvPr>
              <p:cNvSpPr txBox="1"/>
              <p:nvPr/>
            </p:nvSpPr>
            <p:spPr>
              <a:xfrm>
                <a:off x="167146" y="3749536"/>
                <a:ext cx="471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40326B-FD5C-4CA1-A002-4DF43694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6" y="3749536"/>
                <a:ext cx="4719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C8D40A9E-D613-4C91-AA3D-92B65416EF9E}"/>
              </a:ext>
            </a:extLst>
          </p:cNvPr>
          <p:cNvSpPr/>
          <p:nvPr/>
        </p:nvSpPr>
        <p:spPr>
          <a:xfrm rot="5400000">
            <a:off x="2279678" y="2986167"/>
            <a:ext cx="390716" cy="10323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F84D795B-3F9B-4A30-9BA2-34E8425B91F1}"/>
              </a:ext>
            </a:extLst>
          </p:cNvPr>
          <p:cNvSpPr/>
          <p:nvPr/>
        </p:nvSpPr>
        <p:spPr>
          <a:xfrm rot="5400000">
            <a:off x="4259736" y="3269766"/>
            <a:ext cx="371100" cy="5036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93001AB6-1002-4DC1-8565-D4B7F9575EAE}"/>
              </a:ext>
            </a:extLst>
          </p:cNvPr>
          <p:cNvSpPr/>
          <p:nvPr/>
        </p:nvSpPr>
        <p:spPr>
          <a:xfrm rot="5400000">
            <a:off x="6483831" y="3284712"/>
            <a:ext cx="337841" cy="5039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40A61502-2737-4E30-86A3-CCCD5FEEEDD9}"/>
              </a:ext>
            </a:extLst>
          </p:cNvPr>
          <p:cNvSpPr/>
          <p:nvPr/>
        </p:nvSpPr>
        <p:spPr>
          <a:xfrm rot="5400000">
            <a:off x="9764776" y="2707370"/>
            <a:ext cx="383691" cy="16395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37A0FD72-F64B-450A-B285-3D6672494E5C}"/>
              </a:ext>
            </a:extLst>
          </p:cNvPr>
          <p:cNvSpPr/>
          <p:nvPr/>
        </p:nvSpPr>
        <p:spPr>
          <a:xfrm rot="5400000">
            <a:off x="3148888" y="1619153"/>
            <a:ext cx="370839" cy="37781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21D466-DEB3-491C-8508-D1C7DDE70145}"/>
                  </a:ext>
                </a:extLst>
              </p:cNvPr>
              <p:cNvSpPr txBox="1"/>
              <p:nvPr/>
            </p:nvSpPr>
            <p:spPr>
              <a:xfrm>
                <a:off x="4957910" y="2418917"/>
                <a:ext cx="3401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Intersection of size (at least)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among all honest parties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21D466-DEB3-491C-8508-D1C7DDE7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10" y="2418917"/>
                <a:ext cx="3401961" cy="646331"/>
              </a:xfrm>
              <a:prstGeom prst="rect">
                <a:avLst/>
              </a:prstGeom>
              <a:blipFill>
                <a:blip r:embed="rId8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25B3D04-289B-417C-A876-B8C9478A257C}"/>
              </a:ext>
            </a:extLst>
          </p:cNvPr>
          <p:cNvCxnSpPr>
            <a:stCxn id="39" idx="1"/>
            <a:endCxn id="44" idx="1"/>
          </p:cNvCxnSpPr>
          <p:nvPr/>
        </p:nvCxnSpPr>
        <p:spPr>
          <a:xfrm flipV="1">
            <a:off x="2475036" y="2742083"/>
            <a:ext cx="2482874" cy="56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09DF5E-3168-4910-B247-B4A1CA9925D5}"/>
              </a:ext>
            </a:extLst>
          </p:cNvPr>
          <p:cNvCxnSpPr>
            <a:cxnSpLocks/>
            <a:stCxn id="40" idx="1"/>
            <a:endCxn id="44" idx="1"/>
          </p:cNvCxnSpPr>
          <p:nvPr/>
        </p:nvCxnSpPr>
        <p:spPr>
          <a:xfrm flipV="1">
            <a:off x="4445286" y="2742083"/>
            <a:ext cx="512624" cy="59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0BEDF8-390F-45C6-84E5-120992366ADC}"/>
              </a:ext>
            </a:extLst>
          </p:cNvPr>
          <p:cNvCxnSpPr>
            <a:cxnSpLocks/>
            <a:stCxn id="41" idx="1"/>
            <a:endCxn id="44" idx="2"/>
          </p:cNvCxnSpPr>
          <p:nvPr/>
        </p:nvCxnSpPr>
        <p:spPr>
          <a:xfrm flipV="1">
            <a:off x="6652751" y="3065248"/>
            <a:ext cx="6140" cy="30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0C9606-D1CA-4433-A70E-E661B48A4035}"/>
              </a:ext>
            </a:extLst>
          </p:cNvPr>
          <p:cNvCxnSpPr>
            <a:cxnSpLocks/>
            <a:stCxn id="42" idx="1"/>
            <a:endCxn id="44" idx="3"/>
          </p:cNvCxnSpPr>
          <p:nvPr/>
        </p:nvCxnSpPr>
        <p:spPr>
          <a:xfrm flipH="1" flipV="1">
            <a:off x="8359871" y="2742083"/>
            <a:ext cx="1596751" cy="59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EF18-48D3-E6A5-6507-BEF08ED1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Combinatorial Lemma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F3AFFD-BD89-3F13-F7D8-AE9F62E0E5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2939465"/>
              </p:ext>
            </p:extLst>
          </p:nvPr>
        </p:nvGraphicFramePr>
        <p:xfrm>
          <a:off x="1752600" y="1601470"/>
          <a:ext cx="365760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40007777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202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871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646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6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89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61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64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3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932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30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677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36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678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F0B1A2-9E65-1B5A-FA6C-822634F8BD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53000" y="1825625"/>
                <a:ext cx="64008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Lemma: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then with </a:t>
                </a:r>
                <a:r>
                  <a:rPr lang="en-US" b="1"/>
                  <a:t>constant</a:t>
                </a:r>
                <a:r>
                  <a:rPr lang="en-US"/>
                  <a:t> probability: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/>
                  <a:t>At least one repeat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/>
                  <a:t>All repeats lie inside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F0B1A2-9E65-1B5A-FA6C-822634F8B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53000" y="1825625"/>
                <a:ext cx="6400800" cy="4351338"/>
              </a:xfrm>
              <a:blipFill>
                <a:blip r:embed="rId2"/>
                <a:stretch>
                  <a:fillRect l="-20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8DB7-58C1-965F-5C4E-831BAF1C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2DBC96A-2B8E-8744-9605-80AA00BF685D}"/>
              </a:ext>
            </a:extLst>
          </p:cNvPr>
          <p:cNvSpPr/>
          <p:nvPr/>
        </p:nvSpPr>
        <p:spPr>
          <a:xfrm>
            <a:off x="1341120" y="1601470"/>
            <a:ext cx="365760" cy="475488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D51D8-F62D-702E-40B7-66D6C5B5782E}"/>
                  </a:ext>
                </a:extLst>
              </p:cNvPr>
              <p:cNvSpPr txBox="1"/>
              <p:nvPr/>
            </p:nvSpPr>
            <p:spPr>
              <a:xfrm>
                <a:off x="367520" y="3794244"/>
                <a:ext cx="973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D51D8-F62D-702E-40B7-66D6C5B5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20" y="3794244"/>
                <a:ext cx="9736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213169-F581-EC70-0E5B-C24B7BA9E6E7}"/>
                  </a:ext>
                </a:extLst>
              </p:cNvPr>
              <p:cNvSpPr txBox="1"/>
              <p:nvPr/>
            </p:nvSpPr>
            <p:spPr>
              <a:xfrm>
                <a:off x="2430762" y="1640959"/>
                <a:ext cx="2209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Random value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213169-F581-EC70-0E5B-C24B7BA9E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62" y="1640959"/>
                <a:ext cx="2209836" cy="369332"/>
              </a:xfrm>
              <a:prstGeom prst="rect">
                <a:avLst/>
              </a:prstGeom>
              <a:blipFill>
                <a:blip r:embed="rId4"/>
                <a:stretch>
                  <a:fillRect l="-22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47EC5-FA74-229C-C32B-56D0FAE2C83C}"/>
              </a:ext>
            </a:extLst>
          </p:cNvPr>
          <p:cNvCxnSpPr>
            <a:stCxn id="9" idx="1"/>
          </p:cNvCxnSpPr>
          <p:nvPr/>
        </p:nvCxnSpPr>
        <p:spPr>
          <a:xfrm flipH="1">
            <a:off x="1935480" y="1825625"/>
            <a:ext cx="495282" cy="0"/>
          </a:xfrm>
          <a:prstGeom prst="line">
            <a:avLst/>
          </a:prstGeom>
          <a:ln w="12700">
            <a:solidFill>
              <a:schemeClr val="tx1"/>
            </a:solidFill>
            <a:headEnd type="stealth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ACE4A1-18B3-AF3B-53C1-BE599E7688C7}"/>
                  </a:ext>
                </a:extLst>
              </p:cNvPr>
              <p:cNvSpPr txBox="1"/>
              <p:nvPr/>
            </p:nvSpPr>
            <p:spPr>
              <a:xfrm>
                <a:off x="3008003" y="4182664"/>
                <a:ext cx="1055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ACE4A1-18B3-AF3B-53C1-BE599E768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003" y="4182664"/>
                <a:ext cx="10553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D5DFAB-EDDF-BABB-394B-F6059EDA5E0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164080" y="2819400"/>
            <a:ext cx="843923" cy="15479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7FEE23-F673-E007-CB25-F3FCEAD3C55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164080" y="4367330"/>
            <a:ext cx="843923" cy="7380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CC1531-6417-DEB9-A855-C68D70E79B77}"/>
              </a:ext>
            </a:extLst>
          </p:cNvPr>
          <p:cNvCxnSpPr>
            <a:stCxn id="12" idx="1"/>
          </p:cNvCxnSpPr>
          <p:nvPr/>
        </p:nvCxnSpPr>
        <p:spPr>
          <a:xfrm flipH="1">
            <a:off x="2164080" y="4367330"/>
            <a:ext cx="843923" cy="18096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8F2687-444C-DA4C-661D-55403B2DFA86}"/>
                  </a:ext>
                </a:extLst>
              </p:cNvPr>
              <p:cNvSpPr/>
              <p:nvPr/>
            </p:nvSpPr>
            <p:spPr>
              <a:xfrm>
                <a:off x="8534400" y="3794244"/>
                <a:ext cx="2819400" cy="1531716"/>
              </a:xfrm>
              <a:prstGeom prst="round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no repeats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 err="1"/>
                  <a:t>w.p.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8F2687-444C-DA4C-661D-55403B2DF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794244"/>
                <a:ext cx="2819400" cy="15317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EE05F1A-B311-9EF2-FE63-8DCEFD51ADF1}"/>
                  </a:ext>
                </a:extLst>
              </p:cNvPr>
              <p:cNvSpPr/>
              <p:nvPr/>
            </p:nvSpPr>
            <p:spPr>
              <a:xfrm>
                <a:off x="4953000" y="3778031"/>
                <a:ext cx="2819400" cy="1547930"/>
              </a:xfrm>
              <a:prstGeom prst="round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at least one repeat in any constant fraction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w.p.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EE05F1A-B311-9EF2-FE63-8DCEFD51A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778031"/>
                <a:ext cx="2819400" cy="154793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89945775-FE75-8D1B-C8CF-837B438FAF17}"/>
              </a:ext>
            </a:extLst>
          </p:cNvPr>
          <p:cNvSpPr/>
          <p:nvPr/>
        </p:nvSpPr>
        <p:spPr>
          <a:xfrm>
            <a:off x="7848600" y="4453902"/>
            <a:ext cx="609600" cy="212400"/>
          </a:xfrm>
          <a:prstGeom prst="leftRightArrow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3D6BF-03B2-E7A9-420E-AF7285970AE9}"/>
              </a:ext>
            </a:extLst>
          </p:cNvPr>
          <p:cNvSpPr txBox="1"/>
          <p:nvPr/>
        </p:nvSpPr>
        <p:spPr>
          <a:xfrm>
            <a:off x="5193084" y="5460898"/>
            <a:ext cx="233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Birthday paradox</a:t>
            </a:r>
          </a:p>
        </p:txBody>
      </p:sp>
    </p:spTree>
    <p:extLst>
      <p:ext uri="{BB962C8B-B14F-4D97-AF65-F5344CB8AC3E}">
        <p14:creationId xmlns:p14="http://schemas.microsoft.com/office/powerpoint/2010/main" val="27336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22" grpId="0" animBg="1"/>
      <p:bldP spid="23" grpId="0" animBg="1"/>
      <p:bldP spid="2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855D-218E-9A92-00BF-CE205857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C7B5B-76ED-8B05-1470-53825355B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, common subset of indices: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Work over field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Parties output the repeat with minimum index in local view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We get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-valued asynchronous OCC!</a:t>
                </a:r>
              </a:p>
              <a:p>
                <a:r>
                  <a:rPr lang="en-US" dirty="0"/>
                  <a:t>Can generalize to arbitrary domains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(even exponential-sized!)</a:t>
                </a:r>
              </a:p>
              <a:p>
                <a:r>
                  <a:rPr lang="en-US" dirty="0"/>
                  <a:t>In particular,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asynchronous oblivious leader election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C7B5B-76ED-8B05-1470-53825355B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1F82E-00C8-950D-0414-1FA3220C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6424-368C-435F-A3D6-DE8C0686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Simplified Concurrent A-BA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1F4F-780B-173B-F26A-B1B96711C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(in expected-constant rounds)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3A8D8-24D8-6E95-0E90-7FF52FA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59131EF-5D20-47FC-90F1-FAD47983E3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5308813"/>
                  </p:ext>
                </p:extLst>
              </p:nvPr>
            </p:nvGraphicFramePr>
            <p:xfrm>
              <a:off x="1786170" y="1690688"/>
              <a:ext cx="812802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1">
                      <a:extLst>
                        <a:ext uri="{9D8B030D-6E8A-4147-A177-3AD203B41FA5}">
                          <a16:colId xmlns:a16="http://schemas.microsoft.com/office/drawing/2014/main" val="356368920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976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3117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59131EF-5D20-47FC-90F1-FAD47983E3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5308813"/>
                  </p:ext>
                </p:extLst>
              </p:nvPr>
            </p:nvGraphicFramePr>
            <p:xfrm>
              <a:off x="1786170" y="1690688"/>
              <a:ext cx="812802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1">
                      <a:extLst>
                        <a:ext uri="{9D8B030D-6E8A-4147-A177-3AD203B41FA5}">
                          <a16:colId xmlns:a16="http://schemas.microsoft.com/office/drawing/2014/main" val="356368920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1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25" t="-3448" r="-180625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3125" t="-3448" r="-170625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125" t="-3448" r="-160625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3125" t="-3448" r="-150625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125" t="-3448" r="-140625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250" t="-3448" r="-103125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6250" t="-3448" r="-3125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976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5" t="-100000" r="-190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5" t="-206897" r="-190625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5" t="-306897" r="-190625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311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D67EB08-4D69-4F37-BAE1-06E6CA2C6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602716"/>
                  </p:ext>
                </p:extLst>
              </p:nvPr>
            </p:nvGraphicFramePr>
            <p:xfrm>
              <a:off x="1786170" y="1690688"/>
              <a:ext cx="8128000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0">
                      <a:extLst>
                        <a:ext uri="{9D8B030D-6E8A-4147-A177-3AD203B41FA5}">
                          <a16:colId xmlns:a16="http://schemas.microsoft.com/office/drawing/2014/main" val="152565456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32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311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1996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D67EB08-4D69-4F37-BAE1-06E6CA2C6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602716"/>
                  </p:ext>
                </p:extLst>
              </p:nvPr>
            </p:nvGraphicFramePr>
            <p:xfrm>
              <a:off x="1786170" y="1690688"/>
              <a:ext cx="8128000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0">
                      <a:extLst>
                        <a:ext uri="{9D8B030D-6E8A-4147-A177-3AD203B41FA5}">
                          <a16:colId xmlns:a16="http://schemas.microsoft.com/office/drawing/2014/main" val="152565456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125" t="-3448" r="-180625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125" t="-3448" r="-170625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125" t="-3448" r="-160625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125" t="-3448" r="-150625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125" t="-3448" r="-140625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250" t="-3448" r="-10312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06250" t="-3448" r="-3125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32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100000" r="-190625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206897" r="-19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296667" r="-190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311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410345" r="-190625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199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1DF554-DDFC-455A-A948-EF24478B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Issues in Asynchrony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2492B-D050-4895-8CC4-4D2E84B75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06672"/>
                <a:ext cx="10515600" cy="2632075"/>
              </a:xfrm>
            </p:spPr>
            <p:txBody>
              <a:bodyPr/>
              <a:lstStyle/>
              <a:p>
                <a:pPr marL="285750" indent="-285750"/>
                <a:r>
                  <a:rPr lang="en-US" dirty="0"/>
                  <a:t>But all honest parties will eventually receive each other’s messages!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parties should have an overlap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[BE03]: A-cast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A-cast+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Spread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Select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concurrent A-BA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2492B-D050-4895-8CC4-4D2E84B75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06672"/>
                <a:ext cx="10515600" cy="2632075"/>
              </a:xfrm>
              <a:blipFill>
                <a:blip r:embed="rId4"/>
                <a:stretch>
                  <a:fillRect l="-108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7558-683B-4142-926A-CD1006A8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B298218-C812-4992-9253-37922B1A80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750256"/>
                  </p:ext>
                </p:extLst>
              </p:nvPr>
            </p:nvGraphicFramePr>
            <p:xfrm>
              <a:off x="1786170" y="1690688"/>
              <a:ext cx="8128000" cy="1112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0">
                      <a:extLst>
                        <a:ext uri="{9D8B030D-6E8A-4147-A177-3AD203B41FA5}">
                          <a16:colId xmlns:a16="http://schemas.microsoft.com/office/drawing/2014/main" val="223324850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836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B298218-C812-4992-9253-37922B1A80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750256"/>
                  </p:ext>
                </p:extLst>
              </p:nvPr>
            </p:nvGraphicFramePr>
            <p:xfrm>
              <a:off x="1786170" y="1690688"/>
              <a:ext cx="8128000" cy="1112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6400">
                      <a:extLst>
                        <a:ext uri="{9D8B030D-6E8A-4147-A177-3AD203B41FA5}">
                          <a16:colId xmlns:a16="http://schemas.microsoft.com/office/drawing/2014/main" val="223324850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44782203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07020756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88812016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921701034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62343690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26777688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7607063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9720213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110194606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423252391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830088333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806232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04333179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247292357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8134961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321930365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794262099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162538958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3410366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125" t="-3448" r="-18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3125" t="-3448" r="-17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3125" t="-3448" r="-16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125" t="-3448" r="-15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3125" t="-3448" r="-140625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6250" t="-3448" r="-1031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06250" t="-3448" r="-312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836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25" t="-100000" r="-190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658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25" t="-206897" r="-190625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9352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5F3DDA0E-847E-431F-A9D8-0663B4A1B43D}"/>
              </a:ext>
            </a:extLst>
          </p:cNvPr>
          <p:cNvSpPr/>
          <p:nvPr/>
        </p:nvSpPr>
        <p:spPr>
          <a:xfrm rot="16200000">
            <a:off x="4726470" y="3082548"/>
            <a:ext cx="211233" cy="39423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4122A-0003-40F5-A385-85296F63DB51}"/>
              </a:ext>
            </a:extLst>
          </p:cNvPr>
          <p:cNvSpPr txBox="1"/>
          <p:nvPr/>
        </p:nvSpPr>
        <p:spPr>
          <a:xfrm flipH="1">
            <a:off x="3201873" y="5137706"/>
            <a:ext cx="41998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Layered structure with non-black-box calls to lower-level primitives 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1B3F393A-1F67-4AC6-9E45-93894DEBD79D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2615381" y="5090032"/>
            <a:ext cx="586492" cy="401617"/>
          </a:xfrm>
          <a:prstGeom prst="curvedConnector3">
            <a:avLst>
              <a:gd name="adj1" fmla="val 50000"/>
            </a:avLst>
          </a:prstGeom>
          <a:ln w="127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81FB4D-79B8-4A30-B229-FAB8F23DD4EE}"/>
              </a:ext>
            </a:extLst>
          </p:cNvPr>
          <p:cNvSpPr txBox="1"/>
          <p:nvPr/>
        </p:nvSpPr>
        <p:spPr>
          <a:xfrm>
            <a:off x="7305368" y="5679124"/>
            <a:ext cx="418854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Error-prone and difficult to analyze</a:t>
            </a:r>
          </a:p>
          <a:p>
            <a:r>
              <a:rPr lang="en-US" sz="2000" dirty="0"/>
              <a:t>(in fact, there are some issues with part of their analysis)</a:t>
            </a:r>
            <a:endParaRPr lang="en-US" sz="2000" dirty="0">
              <a:cs typeface="Calibri"/>
            </a:endParaRP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0306D2C-6F07-428A-9C4D-A5C68A6768F7}"/>
              </a:ext>
            </a:extLst>
          </p:cNvPr>
          <p:cNvCxnSpPr>
            <a:cxnSpLocks/>
            <a:stCxn id="16" idx="2"/>
            <a:endCxn id="20" idx="1"/>
          </p:cNvCxnSpPr>
          <p:nvPr/>
        </p:nvCxnSpPr>
        <p:spPr>
          <a:xfrm rot="16200000" flipH="1">
            <a:off x="6132894" y="5014482"/>
            <a:ext cx="341364" cy="2003584"/>
          </a:xfrm>
          <a:prstGeom prst="curvedConnector2">
            <a:avLst/>
          </a:prstGeom>
          <a:ln w="127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73AE933-D212-5F9A-F2B5-4F5A9F3A6EBE}"/>
              </a:ext>
            </a:extLst>
          </p:cNvPr>
          <p:cNvSpPr/>
          <p:nvPr/>
        </p:nvSpPr>
        <p:spPr>
          <a:xfrm rot="16200000">
            <a:off x="5952878" y="1485298"/>
            <a:ext cx="217411" cy="285322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20" grpId="0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20">
            <a:extLst>
              <a:ext uri="{FF2B5EF4-FFF2-40B4-BE49-F238E27FC236}">
                <a16:creationId xmlns:a16="http://schemas.microsoft.com/office/drawing/2014/main" id="{459A1FF9-C631-4B75-A42D-13E304F6EFF4}"/>
              </a:ext>
            </a:extLst>
          </p:cNvPr>
          <p:cNvSpPr/>
          <p:nvPr/>
        </p:nvSpPr>
        <p:spPr>
          <a:xfrm>
            <a:off x="6661196" y="3321459"/>
            <a:ext cx="4864517" cy="32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Distribute/validate representative outputs</a:t>
            </a:r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1350E75B-0C90-E9BA-066B-35CEF92E5D32}"/>
              </a:ext>
            </a:extLst>
          </p:cNvPr>
          <p:cNvSpPr/>
          <p:nvPr/>
        </p:nvSpPr>
        <p:spPr>
          <a:xfrm>
            <a:off x="6661196" y="3323330"/>
            <a:ext cx="4864517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Distribute/validate representative outputs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F5377-66A2-4931-8EF1-5866CC26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Our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DFA2C-3346-49BC-9ACC-4E151F986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85232" cy="4351338"/>
              </a:xfrm>
            </p:spPr>
            <p:txBody>
              <a:bodyPr/>
              <a:lstStyle/>
              <a:p>
                <a:r>
                  <a:rPr lang="en-US" dirty="0"/>
                  <a:t>More message exchanges and a counting argument</a:t>
                </a:r>
              </a:p>
              <a:p>
                <a:pPr lvl="1"/>
                <a:r>
                  <a:rPr lang="en-US" dirty="0"/>
                  <a:t>Messages from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parties are received by all honest parties</a:t>
                </a:r>
              </a:p>
              <a:p>
                <a:r>
                  <a:rPr lang="en-US" dirty="0"/>
                  <a:t>Is it enough?</a:t>
                </a:r>
              </a:p>
              <a:p>
                <a:pPr lvl="1"/>
                <a:r>
                  <a:rPr lang="en-US" dirty="0"/>
                  <a:t>No, we also need to add a layer of validation to make sure even corrupted parties provided the right message!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DFA2C-3346-49BC-9ACC-4E151F986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85232" cy="4351338"/>
              </a:xfrm>
              <a:blipFill>
                <a:blip r:embed="rId2"/>
                <a:stretch>
                  <a:fillRect l="-243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D069-C365-4645-9042-391EF140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1" name="Down Arrow 17">
            <a:extLst>
              <a:ext uri="{FF2B5EF4-FFF2-40B4-BE49-F238E27FC236}">
                <a16:creationId xmlns:a16="http://schemas.microsoft.com/office/drawing/2014/main" id="{85EE3CD6-FE77-4BFF-993F-191FF2F862D2}"/>
              </a:ext>
            </a:extLst>
          </p:cNvPr>
          <p:cNvSpPr/>
          <p:nvPr/>
        </p:nvSpPr>
        <p:spPr>
          <a:xfrm>
            <a:off x="7323312" y="1503442"/>
            <a:ext cx="162150" cy="262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B3FF51BA-9F7B-42B6-A6CC-5ACE6883A63A}"/>
              </a:ext>
            </a:extLst>
          </p:cNvPr>
          <p:cNvSpPr/>
          <p:nvPr/>
        </p:nvSpPr>
        <p:spPr>
          <a:xfrm>
            <a:off x="6661196" y="2647096"/>
            <a:ext cx="4864517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A-BA on continuation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CA73B305-D863-4F60-8503-7D50FE333AF2}"/>
              </a:ext>
            </a:extLst>
          </p:cNvPr>
          <p:cNvSpPr/>
          <p:nvPr/>
        </p:nvSpPr>
        <p:spPr>
          <a:xfrm>
            <a:off x="6661197" y="3975849"/>
            <a:ext cx="4864517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Asynchronous oblivious leader election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65F09ED8-C8BF-45DF-B284-1EF1BEA6BF16}"/>
              </a:ext>
            </a:extLst>
          </p:cNvPr>
          <p:cNvSpPr/>
          <p:nvPr/>
        </p:nvSpPr>
        <p:spPr>
          <a:xfrm>
            <a:off x="6661196" y="4636505"/>
            <a:ext cx="4864517" cy="32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A-BA on leader’s output</a:t>
            </a:r>
          </a:p>
        </p:txBody>
      </p:sp>
      <p:sp>
        <p:nvSpPr>
          <p:cNvPr id="16" name="Down Arrow 24">
            <a:extLst>
              <a:ext uri="{FF2B5EF4-FFF2-40B4-BE49-F238E27FC236}">
                <a16:creationId xmlns:a16="http://schemas.microsoft.com/office/drawing/2014/main" id="{873AB59F-FBA3-4D4D-B151-A7CC0BD75BFC}"/>
              </a:ext>
            </a:extLst>
          </p:cNvPr>
          <p:cNvSpPr/>
          <p:nvPr/>
        </p:nvSpPr>
        <p:spPr>
          <a:xfrm>
            <a:off x="9012379" y="4976144"/>
            <a:ext cx="162150" cy="262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6122471B-9630-4766-8615-A8FCC37B5B32}"/>
              </a:ext>
            </a:extLst>
          </p:cNvPr>
          <p:cNvSpPr/>
          <p:nvPr/>
        </p:nvSpPr>
        <p:spPr>
          <a:xfrm>
            <a:off x="6661198" y="1773734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F46B6B9B-6B89-4C9F-BCB9-17E885CDB68F}"/>
              </a:ext>
            </a:extLst>
          </p:cNvPr>
          <p:cNvSpPr/>
          <p:nvPr/>
        </p:nvSpPr>
        <p:spPr>
          <a:xfrm>
            <a:off x="6796323" y="1883220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F6778CA9-D4FF-4A08-9F40-D9CDF41ADB7F}"/>
              </a:ext>
            </a:extLst>
          </p:cNvPr>
          <p:cNvSpPr/>
          <p:nvPr/>
        </p:nvSpPr>
        <p:spPr>
          <a:xfrm>
            <a:off x="6931448" y="1992706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F56C886-EA20-4DCF-8A03-37988B76E9EC}"/>
              </a:ext>
            </a:extLst>
          </p:cNvPr>
          <p:cNvSpPr/>
          <p:nvPr/>
        </p:nvSpPr>
        <p:spPr>
          <a:xfrm>
            <a:off x="8350266" y="1773734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5BF5EB21-5757-43EA-A753-37C5BA1C810D}"/>
              </a:ext>
            </a:extLst>
          </p:cNvPr>
          <p:cNvSpPr/>
          <p:nvPr/>
        </p:nvSpPr>
        <p:spPr>
          <a:xfrm>
            <a:off x="8485392" y="1883220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2" name="Rounded Rectangle 35">
            <a:extLst>
              <a:ext uri="{FF2B5EF4-FFF2-40B4-BE49-F238E27FC236}">
                <a16:creationId xmlns:a16="http://schemas.microsoft.com/office/drawing/2014/main" id="{F63DA3B9-C478-445F-AD70-94DCE22D9113}"/>
              </a:ext>
            </a:extLst>
          </p:cNvPr>
          <p:cNvSpPr/>
          <p:nvPr/>
        </p:nvSpPr>
        <p:spPr>
          <a:xfrm>
            <a:off x="8620517" y="1992706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3" name="Rounded Rectangle 36">
            <a:extLst>
              <a:ext uri="{FF2B5EF4-FFF2-40B4-BE49-F238E27FC236}">
                <a16:creationId xmlns:a16="http://schemas.microsoft.com/office/drawing/2014/main" id="{4052F9AF-F4A2-4BF1-ADA4-BF468436179D}"/>
              </a:ext>
            </a:extLst>
          </p:cNvPr>
          <p:cNvSpPr/>
          <p:nvPr/>
        </p:nvSpPr>
        <p:spPr>
          <a:xfrm>
            <a:off x="10039335" y="1773734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844CA288-61EC-43E2-835B-9DC366ABA3D1}"/>
              </a:ext>
            </a:extLst>
          </p:cNvPr>
          <p:cNvSpPr/>
          <p:nvPr/>
        </p:nvSpPr>
        <p:spPr>
          <a:xfrm>
            <a:off x="10174460" y="1883220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AFA72EB4-952E-4E34-9FE3-AB5149BDF89F}"/>
              </a:ext>
            </a:extLst>
          </p:cNvPr>
          <p:cNvSpPr/>
          <p:nvPr/>
        </p:nvSpPr>
        <p:spPr>
          <a:xfrm>
            <a:off x="10309586" y="1992706"/>
            <a:ext cx="1216128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err="1"/>
              <a:t>Trunc</a:t>
            </a:r>
            <a:r>
              <a:rPr lang="en-US" sz="1750" dirty="0"/>
              <a:t> A-BA</a:t>
            </a:r>
          </a:p>
        </p:txBody>
      </p:sp>
      <p:sp>
        <p:nvSpPr>
          <p:cNvPr id="26" name="Down Arrow 39">
            <a:extLst>
              <a:ext uri="{FF2B5EF4-FFF2-40B4-BE49-F238E27FC236}">
                <a16:creationId xmlns:a16="http://schemas.microsoft.com/office/drawing/2014/main" id="{270D082E-58CC-4294-A912-575A32A9EFF2}"/>
              </a:ext>
            </a:extLst>
          </p:cNvPr>
          <p:cNvSpPr/>
          <p:nvPr/>
        </p:nvSpPr>
        <p:spPr>
          <a:xfrm>
            <a:off x="10701449" y="1503293"/>
            <a:ext cx="162150" cy="262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40">
            <a:extLst>
              <a:ext uri="{FF2B5EF4-FFF2-40B4-BE49-F238E27FC236}">
                <a16:creationId xmlns:a16="http://schemas.microsoft.com/office/drawing/2014/main" id="{4833EEA2-903E-422B-961C-7D3BB6A09666}"/>
              </a:ext>
            </a:extLst>
          </p:cNvPr>
          <p:cNvSpPr/>
          <p:nvPr/>
        </p:nvSpPr>
        <p:spPr>
          <a:xfrm>
            <a:off x="9001116" y="1510968"/>
            <a:ext cx="162150" cy="262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6C6855-11EF-4E6A-830E-24B6A1B46B57}"/>
              </a:ext>
            </a:extLst>
          </p:cNvPr>
          <p:cNvCxnSpPr>
            <a:cxnSpLocks/>
          </p:cNvCxnSpPr>
          <p:nvPr/>
        </p:nvCxnSpPr>
        <p:spPr>
          <a:xfrm>
            <a:off x="9082191" y="2321162"/>
            <a:ext cx="0" cy="325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512474-5C97-4DD6-91AD-A7EFDF4EC75D}"/>
              </a:ext>
            </a:extLst>
          </p:cNvPr>
          <p:cNvCxnSpPr>
            <a:cxnSpLocks/>
            <a:stCxn id="12" idx="2"/>
            <a:endCxn id="36" idx="0"/>
          </p:cNvCxnSpPr>
          <p:nvPr/>
        </p:nvCxnSpPr>
        <p:spPr>
          <a:xfrm>
            <a:off x="9093455" y="2975553"/>
            <a:ext cx="0" cy="3459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72EE2E-2427-4B8F-BA89-923F1D0045A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093455" y="4304306"/>
            <a:ext cx="1" cy="332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C27C06-2E11-40B7-934D-855B2A8A3E66}"/>
              </a:ext>
            </a:extLst>
          </p:cNvPr>
          <p:cNvCxnSpPr>
            <a:cxnSpLocks/>
          </p:cNvCxnSpPr>
          <p:nvPr/>
        </p:nvCxnSpPr>
        <p:spPr>
          <a:xfrm>
            <a:off x="7404387" y="2321162"/>
            <a:ext cx="0" cy="325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03FF58-FF1B-43A1-9EB7-D419E9C1114E}"/>
              </a:ext>
            </a:extLst>
          </p:cNvPr>
          <p:cNvCxnSpPr>
            <a:cxnSpLocks/>
          </p:cNvCxnSpPr>
          <p:nvPr/>
        </p:nvCxnSpPr>
        <p:spPr>
          <a:xfrm>
            <a:off x="10793784" y="2321162"/>
            <a:ext cx="0" cy="325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62">
            <a:extLst>
              <a:ext uri="{FF2B5EF4-FFF2-40B4-BE49-F238E27FC236}">
                <a16:creationId xmlns:a16="http://schemas.microsoft.com/office/drawing/2014/main" id="{C1E04C18-E5A5-427F-9CF4-06C03B0A4B9B}"/>
              </a:ext>
            </a:extLst>
          </p:cNvPr>
          <p:cNvCxnSpPr>
            <a:cxnSpLocks/>
            <a:stCxn id="14" idx="1"/>
            <a:endCxn id="17" idx="1"/>
          </p:cNvCxnSpPr>
          <p:nvPr/>
        </p:nvCxnSpPr>
        <p:spPr>
          <a:xfrm rot="10800000" flipH="1">
            <a:off x="6661196" y="1937964"/>
            <a:ext cx="2" cy="2862771"/>
          </a:xfrm>
          <a:prstGeom prst="bentConnector3">
            <a:avLst>
              <a:gd name="adj1" fmla="val -11430000000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62">
            <a:extLst>
              <a:ext uri="{FF2B5EF4-FFF2-40B4-BE49-F238E27FC236}">
                <a16:creationId xmlns:a16="http://schemas.microsoft.com/office/drawing/2014/main" id="{B71B2E3D-4413-41FD-A6B6-232A742A9CD0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>
            <a:off x="6661196" y="1937964"/>
            <a:ext cx="2" cy="873362"/>
          </a:xfrm>
          <a:prstGeom prst="bentConnector3">
            <a:avLst>
              <a:gd name="adj1" fmla="val -11430000000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AE408D-630E-4319-989B-8DA7E00F910F}"/>
              </a:ext>
            </a:extLst>
          </p:cNvPr>
          <p:cNvCxnSpPr>
            <a:stCxn id="36" idx="2"/>
            <a:endCxn id="13" idx="0"/>
          </p:cNvCxnSpPr>
          <p:nvPr/>
        </p:nvCxnSpPr>
        <p:spPr>
          <a:xfrm>
            <a:off x="9093455" y="3649916"/>
            <a:ext cx="1" cy="325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4F5E4AB7-B778-4AA3-BFBE-8A38EB310ADB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116301" y="3126259"/>
            <a:ext cx="1544895" cy="359429"/>
          </a:xfrm>
          <a:prstGeom prst="curvedConnector3">
            <a:avLst/>
          </a:prstGeom>
          <a:ln w="28575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694EFEF6-752A-4A5A-979D-DE7E56B4607E}"/>
              </a:ext>
            </a:extLst>
          </p:cNvPr>
          <p:cNvCxnSpPr>
            <a:cxnSpLocks/>
          </p:cNvCxnSpPr>
          <p:nvPr/>
        </p:nvCxnSpPr>
        <p:spPr>
          <a:xfrm flipV="1">
            <a:off x="5226908" y="4800735"/>
            <a:ext cx="1075038" cy="438175"/>
          </a:xfrm>
          <a:prstGeom prst="curvedConnector3">
            <a:avLst>
              <a:gd name="adj1" fmla="val 50000"/>
            </a:avLst>
          </a:prstGeom>
          <a:ln w="28575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22">
            <a:extLst>
              <a:ext uri="{FF2B5EF4-FFF2-40B4-BE49-F238E27FC236}">
                <a16:creationId xmlns:a16="http://schemas.microsoft.com/office/drawing/2014/main" id="{5715FD31-F718-DB37-49B7-E5A59164366F}"/>
              </a:ext>
            </a:extLst>
          </p:cNvPr>
          <p:cNvSpPr/>
          <p:nvPr/>
        </p:nvSpPr>
        <p:spPr>
          <a:xfrm>
            <a:off x="6661196" y="4637442"/>
            <a:ext cx="4864517" cy="32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A-BA on leader’s output</a:t>
            </a:r>
          </a:p>
        </p:txBody>
      </p:sp>
    </p:spTree>
    <p:extLst>
      <p:ext uri="{BB962C8B-B14F-4D97-AF65-F5344CB8AC3E}">
        <p14:creationId xmlns:p14="http://schemas.microsoft.com/office/powerpoint/2010/main" val="38259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5377-66A2-4931-8EF1-5866CC26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Comparison with Synchronous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D069-C365-4645-9042-391EF140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D83251-DB92-4D79-B20B-43D3DB4EB5F0}"/>
              </a:ext>
            </a:extLst>
          </p:cNvPr>
          <p:cNvGrpSpPr/>
          <p:nvPr/>
        </p:nvGrpSpPr>
        <p:grpSpPr>
          <a:xfrm>
            <a:off x="6661196" y="1503293"/>
            <a:ext cx="4864518" cy="3735617"/>
            <a:chOff x="877521" y="326246"/>
            <a:chExt cx="5486406" cy="5199838"/>
          </a:xfrm>
        </p:grpSpPr>
        <p:sp>
          <p:nvSpPr>
            <p:cNvPr id="11" name="Down Arrow 17">
              <a:extLst>
                <a:ext uri="{FF2B5EF4-FFF2-40B4-BE49-F238E27FC236}">
                  <a16:creationId xmlns:a16="http://schemas.microsoft.com/office/drawing/2014/main" id="{85EE3CD6-FE77-4BFF-993F-191FF2F862D2}"/>
                </a:ext>
              </a:extLst>
            </p:cNvPr>
            <p:cNvSpPr/>
            <p:nvPr/>
          </p:nvSpPr>
          <p:spPr>
            <a:xfrm>
              <a:off x="1624283" y="326453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id="{B3FF51BA-9F7B-42B6-A6CC-5ACE6883A63A}"/>
                </a:ext>
              </a:extLst>
            </p:cNvPr>
            <p:cNvSpPr/>
            <p:nvPr/>
          </p:nvSpPr>
          <p:spPr>
            <a:xfrm>
              <a:off x="877521" y="1918377"/>
              <a:ext cx="5486405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A-BA on continuation</a:t>
              </a: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CA73B305-D863-4F60-8503-7D50FE333AF2}"/>
                </a:ext>
              </a:extLst>
            </p:cNvPr>
            <p:cNvSpPr/>
            <p:nvPr/>
          </p:nvSpPr>
          <p:spPr>
            <a:xfrm>
              <a:off x="877522" y="3767951"/>
              <a:ext cx="5486405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Asynchronous oblivious leader election</a:t>
              </a:r>
            </a:p>
          </p:txBody>
        </p:sp>
        <p:sp>
          <p:nvSpPr>
            <p:cNvPr id="14" name="Rounded Rectangle 22">
              <a:extLst>
                <a:ext uri="{FF2B5EF4-FFF2-40B4-BE49-F238E27FC236}">
                  <a16:creationId xmlns:a16="http://schemas.microsoft.com/office/drawing/2014/main" id="{65F09ED8-C8BF-45DF-B284-1EF1BEA6BF16}"/>
                </a:ext>
              </a:extLst>
            </p:cNvPr>
            <p:cNvSpPr/>
            <p:nvPr/>
          </p:nvSpPr>
          <p:spPr>
            <a:xfrm>
              <a:off x="877521" y="4687559"/>
              <a:ext cx="5486405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A-BA on leader’s output</a:t>
              </a:r>
            </a:p>
          </p:txBody>
        </p:sp>
        <p:sp>
          <p:nvSpPr>
            <p:cNvPr id="16" name="Down Arrow 24">
              <a:extLst>
                <a:ext uri="{FF2B5EF4-FFF2-40B4-BE49-F238E27FC236}">
                  <a16:creationId xmlns:a16="http://schemas.microsoft.com/office/drawing/2014/main" id="{873AB59F-FBA3-4D4D-B151-A7CC0BD75BFC}"/>
                </a:ext>
              </a:extLst>
            </p:cNvPr>
            <p:cNvSpPr/>
            <p:nvPr/>
          </p:nvSpPr>
          <p:spPr>
            <a:xfrm>
              <a:off x="3529283" y="5160324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6122471B-9630-4766-8615-A8FCC37B5B32}"/>
                </a:ext>
              </a:extLst>
            </p:cNvPr>
            <p:cNvSpPr/>
            <p:nvPr/>
          </p:nvSpPr>
          <p:spPr>
            <a:xfrm>
              <a:off x="877523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F46B6B9B-6B89-4C9F-BCB9-17E885CDB68F}"/>
                </a:ext>
              </a:extLst>
            </p:cNvPr>
            <p:cNvSpPr/>
            <p:nvPr/>
          </p:nvSpPr>
          <p:spPr>
            <a:xfrm>
              <a:off x="1029923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19" name="Rounded Rectangle 33">
              <a:extLst>
                <a:ext uri="{FF2B5EF4-FFF2-40B4-BE49-F238E27FC236}">
                  <a16:creationId xmlns:a16="http://schemas.microsoft.com/office/drawing/2014/main" id="{F6778CA9-D4FF-4A08-9F40-D9CDF41ADB7F}"/>
                </a:ext>
              </a:extLst>
            </p:cNvPr>
            <p:cNvSpPr/>
            <p:nvPr/>
          </p:nvSpPr>
          <p:spPr>
            <a:xfrm>
              <a:off x="1182323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EF56C886-EA20-4DCF-8A03-37988B76E9EC}"/>
                </a:ext>
              </a:extLst>
            </p:cNvPr>
            <p:cNvSpPr/>
            <p:nvPr/>
          </p:nvSpPr>
          <p:spPr>
            <a:xfrm>
              <a:off x="2782525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1" name="Rounded Rectangle 34">
              <a:extLst>
                <a:ext uri="{FF2B5EF4-FFF2-40B4-BE49-F238E27FC236}">
                  <a16:creationId xmlns:a16="http://schemas.microsoft.com/office/drawing/2014/main" id="{5BF5EB21-5757-43EA-A753-37C5BA1C810D}"/>
                </a:ext>
              </a:extLst>
            </p:cNvPr>
            <p:cNvSpPr/>
            <p:nvPr/>
          </p:nvSpPr>
          <p:spPr>
            <a:xfrm>
              <a:off x="2934925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F63DA3B9-C478-445F-AD70-94DCE22D9113}"/>
                </a:ext>
              </a:extLst>
            </p:cNvPr>
            <p:cNvSpPr/>
            <p:nvPr/>
          </p:nvSpPr>
          <p:spPr>
            <a:xfrm>
              <a:off x="3087325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3" name="Rounded Rectangle 36">
              <a:extLst>
                <a:ext uri="{FF2B5EF4-FFF2-40B4-BE49-F238E27FC236}">
                  <a16:creationId xmlns:a16="http://schemas.microsoft.com/office/drawing/2014/main" id="{4052F9AF-F4A2-4BF1-ADA4-BF468436179D}"/>
                </a:ext>
              </a:extLst>
            </p:cNvPr>
            <p:cNvSpPr/>
            <p:nvPr/>
          </p:nvSpPr>
          <p:spPr>
            <a:xfrm>
              <a:off x="4687527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4" name="Rounded Rectangle 37">
              <a:extLst>
                <a:ext uri="{FF2B5EF4-FFF2-40B4-BE49-F238E27FC236}">
                  <a16:creationId xmlns:a16="http://schemas.microsoft.com/office/drawing/2014/main" id="{844CA288-61EC-43E2-835B-9DC366ABA3D1}"/>
                </a:ext>
              </a:extLst>
            </p:cNvPr>
            <p:cNvSpPr/>
            <p:nvPr/>
          </p:nvSpPr>
          <p:spPr>
            <a:xfrm>
              <a:off x="4839927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5" name="Rounded Rectangle 38">
              <a:extLst>
                <a:ext uri="{FF2B5EF4-FFF2-40B4-BE49-F238E27FC236}">
                  <a16:creationId xmlns:a16="http://schemas.microsoft.com/office/drawing/2014/main" id="{AFA72EB4-952E-4E34-9FE3-AB5149BDF89F}"/>
                </a:ext>
              </a:extLst>
            </p:cNvPr>
            <p:cNvSpPr/>
            <p:nvPr/>
          </p:nvSpPr>
          <p:spPr>
            <a:xfrm>
              <a:off x="4992327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A-BA</a:t>
              </a:r>
            </a:p>
          </p:txBody>
        </p:sp>
        <p:sp>
          <p:nvSpPr>
            <p:cNvPr id="26" name="Down Arrow 39">
              <a:extLst>
                <a:ext uri="{FF2B5EF4-FFF2-40B4-BE49-F238E27FC236}">
                  <a16:creationId xmlns:a16="http://schemas.microsoft.com/office/drawing/2014/main" id="{270D082E-58CC-4294-A912-575A32A9EFF2}"/>
                </a:ext>
              </a:extLst>
            </p:cNvPr>
            <p:cNvSpPr/>
            <p:nvPr/>
          </p:nvSpPr>
          <p:spPr>
            <a:xfrm>
              <a:off x="5434287" y="326246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40">
              <a:extLst>
                <a:ext uri="{FF2B5EF4-FFF2-40B4-BE49-F238E27FC236}">
                  <a16:creationId xmlns:a16="http://schemas.microsoft.com/office/drawing/2014/main" id="{4833EEA2-903E-422B-961C-7D3BB6A09666}"/>
                </a:ext>
              </a:extLst>
            </p:cNvPr>
            <p:cNvSpPr/>
            <p:nvPr/>
          </p:nvSpPr>
          <p:spPr>
            <a:xfrm>
              <a:off x="3516580" y="336929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6C6855-11EF-4E6A-830E-24B6A1B46B57}"/>
                </a:ext>
              </a:extLst>
            </p:cNvPr>
            <p:cNvCxnSpPr>
              <a:cxnSpLocks/>
            </p:cNvCxnSpPr>
            <p:nvPr/>
          </p:nvCxnSpPr>
          <p:spPr>
            <a:xfrm>
              <a:off x="3608020" y="1464689"/>
              <a:ext cx="0" cy="4536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B512474-5C97-4DD6-91AD-A7EFDF4EC75D}"/>
                </a:ext>
              </a:extLst>
            </p:cNvPr>
            <p:cNvCxnSpPr>
              <a:cxnSpLocks/>
              <a:stCxn id="12" idx="2"/>
              <a:endCxn id="36" idx="0"/>
            </p:cNvCxnSpPr>
            <p:nvPr/>
          </p:nvCxnSpPr>
          <p:spPr>
            <a:xfrm>
              <a:off x="3620724" y="2375577"/>
              <a:ext cx="0" cy="4814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E72EE2E-2427-4B8F-BA89-923F1D0045A9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flipH="1">
              <a:off x="3620724" y="4225151"/>
              <a:ext cx="1" cy="462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1C27C06-2E11-40B7-934D-855B2A8A3E66}"/>
                </a:ext>
              </a:extLst>
            </p:cNvPr>
            <p:cNvCxnSpPr>
              <a:cxnSpLocks/>
            </p:cNvCxnSpPr>
            <p:nvPr/>
          </p:nvCxnSpPr>
          <p:spPr>
            <a:xfrm>
              <a:off x="1715723" y="1464689"/>
              <a:ext cx="0" cy="4536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E03FF58-FF1B-43A1-9EB7-D419E9C1114E}"/>
                </a:ext>
              </a:extLst>
            </p:cNvPr>
            <p:cNvCxnSpPr>
              <a:cxnSpLocks/>
            </p:cNvCxnSpPr>
            <p:nvPr/>
          </p:nvCxnSpPr>
          <p:spPr>
            <a:xfrm>
              <a:off x="5538426" y="1464689"/>
              <a:ext cx="0" cy="4536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62">
              <a:extLst>
                <a:ext uri="{FF2B5EF4-FFF2-40B4-BE49-F238E27FC236}">
                  <a16:creationId xmlns:a16="http://schemas.microsoft.com/office/drawing/2014/main" id="{C1E04C18-E5A5-427F-9CF4-06C03B0A4B9B}"/>
                </a:ext>
              </a:extLst>
            </p:cNvPr>
            <p:cNvCxnSpPr>
              <a:cxnSpLocks/>
              <a:stCxn id="14" idx="1"/>
              <a:endCxn id="17" idx="1"/>
            </p:cNvCxnSpPr>
            <p:nvPr/>
          </p:nvCxnSpPr>
          <p:spPr>
            <a:xfrm rot="10800000" flipH="1">
              <a:off x="877521" y="931292"/>
              <a:ext cx="2" cy="3984869"/>
            </a:xfrm>
            <a:prstGeom prst="bentConnector3">
              <a:avLst>
                <a:gd name="adj1" fmla="val -11430000000"/>
              </a:avLst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62">
              <a:extLst>
                <a:ext uri="{FF2B5EF4-FFF2-40B4-BE49-F238E27FC236}">
                  <a16:creationId xmlns:a16="http://schemas.microsoft.com/office/drawing/2014/main" id="{B71B2E3D-4413-41FD-A6B6-232A742A9CD0}"/>
                </a:ext>
              </a:extLst>
            </p:cNvPr>
            <p:cNvCxnSpPr>
              <a:cxnSpLocks/>
              <a:stCxn id="12" idx="1"/>
              <a:endCxn id="17" idx="1"/>
            </p:cNvCxnSpPr>
            <p:nvPr/>
          </p:nvCxnSpPr>
          <p:spPr>
            <a:xfrm rot="10800000" flipH="1">
              <a:off x="877521" y="931291"/>
              <a:ext cx="2" cy="1215687"/>
            </a:xfrm>
            <a:prstGeom prst="bentConnector3">
              <a:avLst>
                <a:gd name="adj1" fmla="val -11430000000"/>
              </a:avLst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459A1FF9-C631-4B75-A42D-13E304F6EFF4}"/>
                </a:ext>
              </a:extLst>
            </p:cNvPr>
            <p:cNvSpPr/>
            <p:nvPr/>
          </p:nvSpPr>
          <p:spPr>
            <a:xfrm>
              <a:off x="877521" y="2857064"/>
              <a:ext cx="5486405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Distribute/validate representative outputs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FAE408D-630E-4319-989B-8DA7E00F910F}"/>
                </a:ext>
              </a:extLst>
            </p:cNvPr>
            <p:cNvCxnSpPr>
              <a:stCxn id="36" idx="2"/>
              <a:endCxn id="13" idx="0"/>
            </p:cNvCxnSpPr>
            <p:nvPr/>
          </p:nvCxnSpPr>
          <p:spPr>
            <a:xfrm>
              <a:off x="3620724" y="3314264"/>
              <a:ext cx="1" cy="4536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8BED7-2ACA-832E-E25C-966D22683FDD}"/>
              </a:ext>
            </a:extLst>
          </p:cNvPr>
          <p:cNvGrpSpPr/>
          <p:nvPr/>
        </p:nvGrpSpPr>
        <p:grpSpPr>
          <a:xfrm>
            <a:off x="796750" y="1510968"/>
            <a:ext cx="4864518" cy="4390008"/>
            <a:chOff x="877521" y="326246"/>
            <a:chExt cx="5486406" cy="6110725"/>
          </a:xfrm>
        </p:grpSpPr>
        <p:sp>
          <p:nvSpPr>
            <p:cNvPr id="8" name="Down Arrow 17">
              <a:extLst>
                <a:ext uri="{FF2B5EF4-FFF2-40B4-BE49-F238E27FC236}">
                  <a16:creationId xmlns:a16="http://schemas.microsoft.com/office/drawing/2014/main" id="{F16D3F3B-9FB5-CA6B-BCF4-6873EF7A6555}"/>
                </a:ext>
              </a:extLst>
            </p:cNvPr>
            <p:cNvSpPr/>
            <p:nvPr/>
          </p:nvSpPr>
          <p:spPr>
            <a:xfrm>
              <a:off x="1624283" y="326453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2A89E475-7763-E16B-0E57-CB6CB7C1E74B}"/>
                </a:ext>
              </a:extLst>
            </p:cNvPr>
            <p:cNvSpPr/>
            <p:nvPr/>
          </p:nvSpPr>
          <p:spPr>
            <a:xfrm>
              <a:off x="877522" y="3767951"/>
              <a:ext cx="5486405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Oblivious leader election</a:t>
              </a:r>
            </a:p>
          </p:txBody>
        </p:sp>
        <p:sp>
          <p:nvSpPr>
            <p:cNvPr id="31" name="Rounded Rectangle 22">
              <a:extLst>
                <a:ext uri="{FF2B5EF4-FFF2-40B4-BE49-F238E27FC236}">
                  <a16:creationId xmlns:a16="http://schemas.microsoft.com/office/drawing/2014/main" id="{1A356B6D-0136-ED18-5BBD-F7183D462197}"/>
                </a:ext>
              </a:extLst>
            </p:cNvPr>
            <p:cNvSpPr/>
            <p:nvPr/>
          </p:nvSpPr>
          <p:spPr>
            <a:xfrm>
              <a:off x="877521" y="4687559"/>
              <a:ext cx="5486405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BA on leader’s output</a:t>
              </a:r>
            </a:p>
          </p:txBody>
        </p:sp>
        <p:sp>
          <p:nvSpPr>
            <p:cNvPr id="38" name="Down Arrow 24">
              <a:extLst>
                <a:ext uri="{FF2B5EF4-FFF2-40B4-BE49-F238E27FC236}">
                  <a16:creationId xmlns:a16="http://schemas.microsoft.com/office/drawing/2014/main" id="{6411510F-C43F-251D-56DC-00E26AFD58B0}"/>
                </a:ext>
              </a:extLst>
            </p:cNvPr>
            <p:cNvSpPr/>
            <p:nvPr/>
          </p:nvSpPr>
          <p:spPr>
            <a:xfrm>
              <a:off x="3529283" y="6071211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002A3083-45E9-DBD7-C587-AE51E0F9EE84}"/>
                </a:ext>
              </a:extLst>
            </p:cNvPr>
            <p:cNvSpPr/>
            <p:nvPr/>
          </p:nvSpPr>
          <p:spPr>
            <a:xfrm>
              <a:off x="877523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2" name="Rounded Rectangle 32">
              <a:extLst>
                <a:ext uri="{FF2B5EF4-FFF2-40B4-BE49-F238E27FC236}">
                  <a16:creationId xmlns:a16="http://schemas.microsoft.com/office/drawing/2014/main" id="{0F716ECA-E306-C6E4-1754-123BD0FFB867}"/>
                </a:ext>
              </a:extLst>
            </p:cNvPr>
            <p:cNvSpPr/>
            <p:nvPr/>
          </p:nvSpPr>
          <p:spPr>
            <a:xfrm>
              <a:off x="1029923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4FFF45DF-37AB-0E44-87F2-11BB09C25EED}"/>
                </a:ext>
              </a:extLst>
            </p:cNvPr>
            <p:cNvSpPr/>
            <p:nvPr/>
          </p:nvSpPr>
          <p:spPr>
            <a:xfrm>
              <a:off x="1182323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96D2D156-E208-D4E2-B97E-C14051DB627A}"/>
                </a:ext>
              </a:extLst>
            </p:cNvPr>
            <p:cNvSpPr/>
            <p:nvPr/>
          </p:nvSpPr>
          <p:spPr>
            <a:xfrm>
              <a:off x="2782525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5" name="Rounded Rectangle 34">
              <a:extLst>
                <a:ext uri="{FF2B5EF4-FFF2-40B4-BE49-F238E27FC236}">
                  <a16:creationId xmlns:a16="http://schemas.microsoft.com/office/drawing/2014/main" id="{3108ECBA-45CC-9523-4C7A-62EDA9891651}"/>
                </a:ext>
              </a:extLst>
            </p:cNvPr>
            <p:cNvSpPr/>
            <p:nvPr/>
          </p:nvSpPr>
          <p:spPr>
            <a:xfrm>
              <a:off x="2934925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6" name="Rounded Rectangle 35">
              <a:extLst>
                <a:ext uri="{FF2B5EF4-FFF2-40B4-BE49-F238E27FC236}">
                  <a16:creationId xmlns:a16="http://schemas.microsoft.com/office/drawing/2014/main" id="{06AB7EA1-495E-AEDD-FF73-F951085DC8A2}"/>
                </a:ext>
              </a:extLst>
            </p:cNvPr>
            <p:cNvSpPr/>
            <p:nvPr/>
          </p:nvSpPr>
          <p:spPr>
            <a:xfrm>
              <a:off x="3087325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id="{40419C23-C6D5-81B4-22ED-813CCFA77D21}"/>
                </a:ext>
              </a:extLst>
            </p:cNvPr>
            <p:cNvSpPr/>
            <p:nvPr/>
          </p:nvSpPr>
          <p:spPr>
            <a:xfrm>
              <a:off x="4687527" y="7026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8" name="Rounded Rectangle 37">
              <a:extLst>
                <a:ext uri="{FF2B5EF4-FFF2-40B4-BE49-F238E27FC236}">
                  <a16:creationId xmlns:a16="http://schemas.microsoft.com/office/drawing/2014/main" id="{C98FEF92-6F9F-6E1D-36C4-1BEB2A2DA1F1}"/>
                </a:ext>
              </a:extLst>
            </p:cNvPr>
            <p:cNvSpPr/>
            <p:nvPr/>
          </p:nvSpPr>
          <p:spPr>
            <a:xfrm>
              <a:off x="4839927" y="8550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49" name="Rounded Rectangle 38">
              <a:extLst>
                <a:ext uri="{FF2B5EF4-FFF2-40B4-BE49-F238E27FC236}">
                  <a16:creationId xmlns:a16="http://schemas.microsoft.com/office/drawing/2014/main" id="{7A6F6AB7-8EE0-27B2-32E2-F223159B04DD}"/>
                </a:ext>
              </a:extLst>
            </p:cNvPr>
            <p:cNvSpPr/>
            <p:nvPr/>
          </p:nvSpPr>
          <p:spPr>
            <a:xfrm>
              <a:off x="4992327" y="1007490"/>
              <a:ext cx="13716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 err="1"/>
                <a:t>Trunc</a:t>
              </a:r>
              <a:r>
                <a:rPr lang="en-US" sz="1750" dirty="0"/>
                <a:t> BA</a:t>
              </a:r>
            </a:p>
          </p:txBody>
        </p:sp>
        <p:sp>
          <p:nvSpPr>
            <p:cNvPr id="50" name="Down Arrow 39">
              <a:extLst>
                <a:ext uri="{FF2B5EF4-FFF2-40B4-BE49-F238E27FC236}">
                  <a16:creationId xmlns:a16="http://schemas.microsoft.com/office/drawing/2014/main" id="{4C19DC4F-1B82-A56F-903B-73B782C65D2E}"/>
                </a:ext>
              </a:extLst>
            </p:cNvPr>
            <p:cNvSpPr/>
            <p:nvPr/>
          </p:nvSpPr>
          <p:spPr>
            <a:xfrm>
              <a:off x="5434287" y="326246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40">
              <a:extLst>
                <a:ext uri="{FF2B5EF4-FFF2-40B4-BE49-F238E27FC236}">
                  <a16:creationId xmlns:a16="http://schemas.microsoft.com/office/drawing/2014/main" id="{E73880D2-0869-7257-D9DC-E9D3D29AD98A}"/>
                </a:ext>
              </a:extLst>
            </p:cNvPr>
            <p:cNvSpPr/>
            <p:nvPr/>
          </p:nvSpPr>
          <p:spPr>
            <a:xfrm>
              <a:off x="3516580" y="336929"/>
              <a:ext cx="182880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6047BCE-8882-2268-8CC1-1FE87DB1040F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3620723" y="1475992"/>
              <a:ext cx="1" cy="13810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AD31A78-E26C-B5A5-EF60-DAFE22A79426}"/>
                </a:ext>
              </a:extLst>
            </p:cNvPr>
            <p:cNvCxnSpPr>
              <a:cxnSpLocks/>
              <a:stCxn id="15" idx="2"/>
              <a:endCxn id="31" idx="0"/>
            </p:cNvCxnSpPr>
            <p:nvPr/>
          </p:nvCxnSpPr>
          <p:spPr>
            <a:xfrm flipH="1">
              <a:off x="3620724" y="4225151"/>
              <a:ext cx="1" cy="462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DF4B50E-9FCF-8A4C-7AF3-9E315EBB9709}"/>
                </a:ext>
              </a:extLst>
            </p:cNvPr>
            <p:cNvCxnSpPr>
              <a:cxnSpLocks/>
            </p:cNvCxnSpPr>
            <p:nvPr/>
          </p:nvCxnSpPr>
          <p:spPr>
            <a:xfrm>
              <a:off x="1715723" y="1464689"/>
              <a:ext cx="0" cy="13816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D6ADE38-97D1-C912-73CE-F15B1FDDE37D}"/>
                </a:ext>
              </a:extLst>
            </p:cNvPr>
            <p:cNvCxnSpPr>
              <a:cxnSpLocks/>
            </p:cNvCxnSpPr>
            <p:nvPr/>
          </p:nvCxnSpPr>
          <p:spPr>
            <a:xfrm>
              <a:off x="5538426" y="1464689"/>
              <a:ext cx="0" cy="13816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62">
              <a:extLst>
                <a:ext uri="{FF2B5EF4-FFF2-40B4-BE49-F238E27FC236}">
                  <a16:creationId xmlns:a16="http://schemas.microsoft.com/office/drawing/2014/main" id="{ECBC9A66-0699-9F14-A59F-8D0E698FFCF7}"/>
                </a:ext>
              </a:extLst>
            </p:cNvPr>
            <p:cNvCxnSpPr>
              <a:cxnSpLocks/>
              <a:stCxn id="65" idx="1"/>
              <a:endCxn id="40" idx="1"/>
            </p:cNvCxnSpPr>
            <p:nvPr/>
          </p:nvCxnSpPr>
          <p:spPr>
            <a:xfrm rot="10800000" flipH="1">
              <a:off x="877521" y="931292"/>
              <a:ext cx="2" cy="4900964"/>
            </a:xfrm>
            <a:prstGeom prst="bentConnector3">
              <a:avLst>
                <a:gd name="adj1" fmla="val -11430000000"/>
              </a:avLst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20">
              <a:extLst>
                <a:ext uri="{FF2B5EF4-FFF2-40B4-BE49-F238E27FC236}">
                  <a16:creationId xmlns:a16="http://schemas.microsoft.com/office/drawing/2014/main" id="{F8799E80-8C56-B7D0-0AFF-567AB9C68CB9}"/>
                </a:ext>
              </a:extLst>
            </p:cNvPr>
            <p:cNvSpPr/>
            <p:nvPr/>
          </p:nvSpPr>
          <p:spPr>
            <a:xfrm>
              <a:off x="877521" y="2857064"/>
              <a:ext cx="5486405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dirty="0"/>
                <a:t>Distribute representative outputs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B4709DF-1C63-4C1C-CFCB-6F3761716ECD}"/>
                </a:ext>
              </a:extLst>
            </p:cNvPr>
            <p:cNvCxnSpPr>
              <a:stCxn id="59" idx="2"/>
              <a:endCxn id="15" idx="0"/>
            </p:cNvCxnSpPr>
            <p:nvPr/>
          </p:nvCxnSpPr>
          <p:spPr>
            <a:xfrm>
              <a:off x="3620724" y="3314264"/>
              <a:ext cx="1" cy="4536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ounded Rectangle 22">
            <a:extLst>
              <a:ext uri="{FF2B5EF4-FFF2-40B4-BE49-F238E27FC236}">
                <a16:creationId xmlns:a16="http://schemas.microsoft.com/office/drawing/2014/main" id="{ABAE31C6-2EAE-542A-2A19-FEE4F8DE8826}"/>
              </a:ext>
            </a:extLst>
          </p:cNvPr>
          <p:cNvSpPr/>
          <p:nvPr/>
        </p:nvSpPr>
        <p:spPr>
          <a:xfrm>
            <a:off x="796750" y="5302312"/>
            <a:ext cx="4864517" cy="3284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/>
              <a:t>BA on termination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AB857A9-8AEC-7D83-2635-B03F8942748D}"/>
              </a:ext>
            </a:extLst>
          </p:cNvPr>
          <p:cNvCxnSpPr>
            <a:cxnSpLocks/>
          </p:cNvCxnSpPr>
          <p:nvPr/>
        </p:nvCxnSpPr>
        <p:spPr>
          <a:xfrm flipH="1">
            <a:off x="3229008" y="4971375"/>
            <a:ext cx="1" cy="332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E9A96F9-38B5-7737-C2DC-58823FA96745}"/>
              </a:ext>
            </a:extLst>
          </p:cNvPr>
          <p:cNvSpPr txBox="1"/>
          <p:nvPr/>
        </p:nvSpPr>
        <p:spPr>
          <a:xfrm>
            <a:off x="1961311" y="6080919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Concurrent BA in [BE03]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45A0D1-4B55-EA7B-AA8C-B568686D363A}"/>
              </a:ext>
            </a:extLst>
          </p:cNvPr>
          <p:cNvSpPr txBox="1"/>
          <p:nvPr/>
        </p:nvSpPr>
        <p:spPr>
          <a:xfrm>
            <a:off x="8027970" y="6080919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concurrent A-BA</a:t>
            </a:r>
          </a:p>
        </p:txBody>
      </p:sp>
    </p:spTree>
    <p:extLst>
      <p:ext uri="{BB962C8B-B14F-4D97-AF65-F5344CB8AC3E}">
        <p14:creationId xmlns:p14="http://schemas.microsoft.com/office/powerpoint/2010/main" val="206182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4586-2922-B453-FA6D-26E47B71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FD5C9-2CDE-586B-F9EE-79A97CAFC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554" y="1837982"/>
                <a:ext cx="10698892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Optimally resilient, asynchronous, multi-valued, information-theoretic OCC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600" dirty="0"/>
                  <a:t> This feasibility result is </a:t>
                </a:r>
                <a:r>
                  <a:rPr lang="en-US" sz="2600" dirty="0">
                    <a:solidFill>
                      <a:schemeClr val="accent2"/>
                    </a:solidFill>
                  </a:rPr>
                  <a:t>novel</a:t>
                </a:r>
                <a:r>
                  <a:rPr lang="en-US" sz="2600" dirty="0"/>
                  <a:t> </a:t>
                </a:r>
                <a:r>
                  <a:rPr lang="en-US" sz="2600" i="1" dirty="0"/>
                  <a:t>and yet has been assumed in the literature</a:t>
                </a:r>
                <a:endParaRPr lang="en-US" sz="2600" i="1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First </a:t>
                </a:r>
                <a:r>
                  <a:rPr lang="en-US" sz="2600" dirty="0">
                    <a:solidFill>
                      <a:schemeClr val="accent6"/>
                    </a:solidFill>
                  </a:rPr>
                  <a:t>simple</a:t>
                </a:r>
                <a:r>
                  <a:rPr lang="en-US" sz="2600" dirty="0"/>
                  <a:t> and </a:t>
                </a:r>
                <a:r>
                  <a:rPr lang="en-US" sz="2600" dirty="0">
                    <a:solidFill>
                      <a:schemeClr val="accent2"/>
                    </a:solidFill>
                  </a:rPr>
                  <a:t>sound</a:t>
                </a:r>
                <a:r>
                  <a:rPr lang="en-US" sz="2600" dirty="0"/>
                  <a:t> expected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/>
                  <a:t> round concurrent A-BA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Composable treatment in UC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FD5C9-2CDE-586B-F9EE-79A97CAFC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554" y="1837982"/>
                <a:ext cx="10698892" cy="4351338"/>
              </a:xfrm>
              <a:blipFill>
                <a:blip r:embed="rId2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D3A73-8852-E5CA-F7B5-A6AD9FA4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A263-5F78-6451-7019-8EAAC629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3200" dirty="0" err="1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eprint.iacr.org</a:t>
            </a:r>
            <a:r>
              <a:rPr lang="en-US" sz="320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/2023/1003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6F2AF-8196-FA0E-A8EC-F1769F23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3C3A-134B-C780-2446-D8224BEB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Agreement (BA) [PSL80,LSP82]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9B20CCF-505F-B3BB-1E8E-E2C2D3C70E2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80686" y="1825625"/>
                <a:ext cx="7193012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Agreement:</a:t>
                </a:r>
                <a:r>
                  <a:rPr lang="en-US" dirty="0"/>
                  <a:t> honest parties output same value</a:t>
                </a:r>
              </a:p>
              <a:p>
                <a:pPr lvl="1"/>
                <a:r>
                  <a:rPr lang="en-US" b="1" dirty="0"/>
                  <a:t>Validity:</a:t>
                </a:r>
                <a:r>
                  <a:rPr lang="en-US" dirty="0"/>
                  <a:t> if all honest parties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common output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Without trusted setup, possible only if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(even with crypto and randomization) [FLM85,Bor96]</a:t>
                </a:r>
              </a:p>
              <a:p>
                <a:r>
                  <a:rPr lang="en-US" dirty="0"/>
                  <a:t>Building block for cryptographic protocols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9B20CCF-505F-B3BB-1E8E-E2C2D3C70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80686" y="1825625"/>
                <a:ext cx="7193012" cy="4530725"/>
              </a:xfrm>
              <a:blipFill>
                <a:blip r:embed="rId3"/>
                <a:stretch>
                  <a:fillRect l="-1587" t="-2235" r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202AB-F980-2095-54B3-1B144652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F5A74E-97EE-6CB5-C7A7-FDD3C7BFAA1E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825625"/>
            <a:ext cx="3806017" cy="3501906"/>
            <a:chOff x="931060" y="1705601"/>
            <a:chExt cx="4985795" cy="4587417"/>
          </a:xfrm>
        </p:grpSpPr>
        <p:sp>
          <p:nvSpPr>
            <p:cNvPr id="3" name="Regular Pentagon 2">
              <a:extLst>
                <a:ext uri="{FF2B5EF4-FFF2-40B4-BE49-F238E27FC236}">
                  <a16:creationId xmlns:a16="http://schemas.microsoft.com/office/drawing/2014/main" id="{1C5763E5-EE05-89F7-3334-B9A3CDEA5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5211" y="2634914"/>
              <a:ext cx="2880360" cy="2743200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3580F3-AC5D-F50B-1138-EEC3395D6359}"/>
                </a:ext>
              </a:extLst>
            </p:cNvPr>
            <p:cNvCxnSpPr>
              <a:stCxn id="3" idx="1"/>
              <a:endCxn id="3" idx="5"/>
            </p:cNvCxnSpPr>
            <p:nvPr/>
          </p:nvCxnSpPr>
          <p:spPr>
            <a:xfrm>
              <a:off x="1985214" y="3682720"/>
              <a:ext cx="28803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DCC76A-C21B-64D2-4A45-714DBEB0BBD4}"/>
                </a:ext>
              </a:extLst>
            </p:cNvPr>
            <p:cNvCxnSpPr>
              <a:stCxn id="3" idx="1"/>
              <a:endCxn id="3" idx="4"/>
            </p:cNvCxnSpPr>
            <p:nvPr/>
          </p:nvCxnSpPr>
          <p:spPr>
            <a:xfrm>
              <a:off x="1985214" y="3682720"/>
              <a:ext cx="2330255" cy="16953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C4DFC9-378A-DD75-8937-F7EC72F6282E}"/>
                </a:ext>
              </a:extLst>
            </p:cNvPr>
            <p:cNvCxnSpPr>
              <a:stCxn id="3" idx="2"/>
              <a:endCxn id="3" idx="0"/>
            </p:cNvCxnSpPr>
            <p:nvPr/>
          </p:nvCxnSpPr>
          <p:spPr>
            <a:xfrm flipV="1">
              <a:off x="2535313" y="2634914"/>
              <a:ext cx="890078" cy="274319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4CC774-D1F4-973F-2F08-F8CAD4E60D36}"/>
                </a:ext>
              </a:extLst>
            </p:cNvPr>
            <p:cNvCxnSpPr>
              <a:stCxn id="3" idx="2"/>
              <a:endCxn id="3" idx="5"/>
            </p:cNvCxnSpPr>
            <p:nvPr/>
          </p:nvCxnSpPr>
          <p:spPr>
            <a:xfrm flipV="1">
              <a:off x="2535313" y="3682720"/>
              <a:ext cx="2330255" cy="16953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7D5D6A-F992-4AE1-9019-1DFDB61EE7D1}"/>
                </a:ext>
              </a:extLst>
            </p:cNvPr>
            <p:cNvCxnSpPr>
              <a:stCxn id="3" idx="4"/>
              <a:endCxn id="3" idx="0"/>
            </p:cNvCxnSpPr>
            <p:nvPr/>
          </p:nvCxnSpPr>
          <p:spPr>
            <a:xfrm flipH="1" flipV="1">
              <a:off x="3425391" y="2634914"/>
              <a:ext cx="890078" cy="274319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F9EA78-746F-6CC4-9F36-52F6167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850" y="5378103"/>
              <a:ext cx="999460" cy="914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9EEEB9-5502-B556-F94C-3638C0CB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060" y="3225513"/>
              <a:ext cx="999460" cy="9144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2AC226-800C-842A-05DA-1266DBFB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661" y="1705601"/>
              <a:ext cx="999460" cy="9144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699EF70-9FFD-31D6-6C0C-0173F8BF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262" y="3225513"/>
              <a:ext cx="996593" cy="9144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49AC1A6-F1F3-7F47-6AE2-AD781D615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469" y="5378618"/>
              <a:ext cx="996593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6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30AC-9518-7932-BCB2-EE06247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Asynchronous Networks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0BDF5-38FB-73E9-F00E-E87A3AB648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8800"/>
                <a:ext cx="10515600" cy="435133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i="1" dirty="0">
                    <a:cs typeface="Calibri"/>
                  </a:rPr>
                  <a:t>Eventual delivery</a:t>
                </a:r>
                <a:r>
                  <a:rPr lang="en-US" dirty="0">
                    <a:cs typeface="Calibri"/>
                  </a:rPr>
                  <a:t> channels</a:t>
                </a:r>
              </a:p>
              <a:p>
                <a:r>
                  <a:rPr lang="en-US" dirty="0">
                    <a:cs typeface="Calibri"/>
                  </a:rPr>
                  <a:t>Adversary can delay messages for arbitrary </a:t>
                </a:r>
                <a:r>
                  <a:rPr lang="en-US" b="1" dirty="0">
                    <a:cs typeface="Calibri"/>
                  </a:rPr>
                  <a:t>finite</a:t>
                </a:r>
                <a:r>
                  <a:rPr lang="en-US" dirty="0">
                    <a:cs typeface="Calibri"/>
                  </a:rPr>
                  <a:t> amount of time</a:t>
                </a:r>
              </a:p>
              <a:p>
                <a:r>
                  <a:rPr lang="en-US" dirty="0">
                    <a:cs typeface="Calibri"/>
                  </a:rPr>
                  <a:t>Can’t distinguish between </a:t>
                </a:r>
                <a:r>
                  <a:rPr lang="en-US" dirty="0">
                    <a:solidFill>
                      <a:srgbClr val="FF0000"/>
                    </a:solidFill>
                    <a:cs typeface="Calibri"/>
                  </a:rPr>
                  <a:t>silent corrupted</a:t>
                </a:r>
                <a:r>
                  <a:rPr lang="en-US" dirty="0">
                    <a:cs typeface="Calibri"/>
                  </a:rPr>
                  <a:t> party &amp; </a:t>
                </a:r>
                <a:r>
                  <a:rPr lang="en-US" dirty="0">
                    <a:solidFill>
                      <a:schemeClr val="accent6"/>
                    </a:solidFill>
                    <a:cs typeface="Calibri"/>
                  </a:rPr>
                  <a:t>slow honest</a:t>
                </a:r>
                <a:r>
                  <a:rPr lang="en-US" dirty="0">
                    <a:cs typeface="Calibri"/>
                  </a:rPr>
                  <a:t> party!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  <a:cs typeface="Calibri"/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Wingdings" pitchFamily="2" charset="2"/>
                      </a:rPr>
                      <m:t>⟹</m:t>
                    </m:r>
                  </m:oMath>
                </a14:m>
                <a:r>
                  <a:rPr lang="en-US" dirty="0">
                    <a:cs typeface="Calibri"/>
                    <a:sym typeface="Wingdings" pitchFamily="2" charset="2"/>
                  </a:rPr>
                  <a:t> Honest party can’t wait to receive messages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Wingdings" pitchFamily="2" charset="2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Wingdings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Wingdings" pitchFamily="2" charset="2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US" dirty="0">
                    <a:cs typeface="Calibri"/>
                  </a:rPr>
                  <a:t> parties</a:t>
                </a:r>
              </a:p>
              <a:p>
                <a:r>
                  <a:rPr lang="en-US" i="1" dirty="0">
                    <a:cs typeface="Calibri"/>
                  </a:rPr>
                  <a:t>Deterministic</a:t>
                </a:r>
                <a:r>
                  <a:rPr lang="en-US" dirty="0">
                    <a:cs typeface="Calibri"/>
                  </a:rPr>
                  <a:t> asynchronous BA (A-BA) is impossible [FLP83]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  <a:cs typeface="Calibri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⟹</m:t>
                    </m:r>
                  </m:oMath>
                </a14:m>
                <a:r>
                  <a:rPr lang="en-US" dirty="0">
                    <a:cs typeface="Calibri"/>
                  </a:rPr>
                  <a:t> Randomization is necessary!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0BDF5-38FB-73E9-F00E-E87A3AB64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8800"/>
                <a:ext cx="10515600" cy="4351338"/>
              </a:xfrm>
              <a:blipFill>
                <a:blip r:embed="rId2"/>
                <a:stretch>
                  <a:fillRect l="-1086" t="-262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D98B2-DAA7-3DEC-434B-34BF90F2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7" name="Graphic 6" descr="Clock with solid fill">
            <a:extLst>
              <a:ext uri="{FF2B5EF4-FFF2-40B4-BE49-F238E27FC236}">
                <a16:creationId xmlns:a16="http://schemas.microsoft.com/office/drawing/2014/main" id="{C42182AE-764F-3CDF-9F5A-26EEAF84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5940" y="456406"/>
            <a:ext cx="1143000" cy="1143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5E3EF6-ABF1-D67A-620C-A86DE22BCAEC}"/>
              </a:ext>
            </a:extLst>
          </p:cNvPr>
          <p:cNvCxnSpPr>
            <a:cxnSpLocks/>
          </p:cNvCxnSpPr>
          <p:nvPr/>
        </p:nvCxnSpPr>
        <p:spPr>
          <a:xfrm flipH="1">
            <a:off x="6855940" y="456406"/>
            <a:ext cx="1143000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A149-C486-CF08-4EF4-A5BB7B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Common Coin (OCC)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7541F-D17F-AB1D-2707-0B4AB1AAE0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</a:t>
                </a:r>
                <a:r>
                  <a:rPr lang="en-US" b="1" dirty="0"/>
                  <a:t>constant</a:t>
                </a:r>
                <a:r>
                  <a:rPr lang="en-US" dirty="0"/>
                  <a:t> probability, all honest parties output the same  </a:t>
                </a:r>
                <a:r>
                  <a:rPr lang="en-US" b="1" dirty="0"/>
                  <a:t>random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Multi-valued OCC generally useful for consensus tasks</a:t>
                </a:r>
              </a:p>
              <a:p>
                <a:r>
                  <a:rPr lang="en-US" dirty="0"/>
                  <a:t>Enables </a:t>
                </a:r>
                <a:r>
                  <a:rPr lang="en-US" i="1" dirty="0"/>
                  <a:t>oblivious leader election</a:t>
                </a:r>
                <a:r>
                  <a:rPr lang="en-US" dirty="0"/>
                  <a:t> (OLE)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7541F-D17F-AB1D-2707-0B4AB1AAE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1C75D-82B7-73E7-1B73-321F3C1D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ACC72B-2C1E-3510-B1DC-1ED9030EDE4F}"/>
                  </a:ext>
                </a:extLst>
              </p:cNvPr>
              <p:cNvSpPr txBox="1"/>
              <p:nvPr/>
            </p:nvSpPr>
            <p:spPr>
              <a:xfrm>
                <a:off x="7239000" y="3103043"/>
                <a:ext cx="2048446" cy="584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600" b="0" dirty="0"/>
                  <a:t>Expected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/>
                  <a:t> rounds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1600" dirty="0"/>
                  <a:t> [Rab83]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ACC72B-2C1E-3510-B1DC-1ED9030ED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103043"/>
                <a:ext cx="2048446" cy="584775"/>
              </a:xfrm>
              <a:prstGeom prst="rect">
                <a:avLst/>
              </a:prstGeom>
              <a:blipFill>
                <a:blip r:embed="rId3"/>
                <a:stretch>
                  <a:fillRect l="-1235" t="-2128" r="-61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6987E-BF50-A5B1-8EC3-7A363B4AD116}"/>
                  </a:ext>
                </a:extLst>
              </p:cNvPr>
              <p:cNvSpPr txBox="1"/>
              <p:nvPr/>
            </p:nvSpPr>
            <p:spPr>
              <a:xfrm>
                <a:off x="7240722" y="3647504"/>
                <a:ext cx="2048446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accent6"/>
                    </a:solidFill>
                  </a:rPr>
                  <a:t>Expected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rounds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[Fel89]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6987E-BF50-A5B1-8EC3-7A363B4A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722" y="3647504"/>
                <a:ext cx="2048446" cy="584775"/>
              </a:xfrm>
              <a:prstGeom prst="rect">
                <a:avLst/>
              </a:prstGeom>
              <a:blipFill>
                <a:blip r:embed="rId4"/>
                <a:stretch>
                  <a:fillRect l="-1235" t="-2128" r="-61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B4802AF-C1BD-BDEF-A539-D032B60FF4BD}"/>
              </a:ext>
            </a:extLst>
          </p:cNvPr>
          <p:cNvSpPr>
            <a:spLocks/>
          </p:cNvSpPr>
          <p:nvPr/>
        </p:nvSpPr>
        <p:spPr>
          <a:xfrm>
            <a:off x="4953000" y="3089279"/>
            <a:ext cx="22860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Binary OCC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197A5-0221-0E8B-AB7D-D4B90EED0C7E}"/>
              </a:ext>
            </a:extLst>
          </p:cNvPr>
          <p:cNvSpPr>
            <a:spLocks/>
          </p:cNvSpPr>
          <p:nvPr/>
        </p:nvSpPr>
        <p:spPr>
          <a:xfrm>
            <a:off x="616832" y="3103043"/>
            <a:ext cx="22860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Secure channels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785BE-2B15-DFA0-9955-E7243CE3ED88}"/>
              </a:ext>
            </a:extLst>
          </p:cNvPr>
          <p:cNvSpPr>
            <a:spLocks/>
          </p:cNvSpPr>
          <p:nvPr/>
        </p:nvSpPr>
        <p:spPr>
          <a:xfrm>
            <a:off x="9289168" y="3103043"/>
            <a:ext cx="22860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A-BA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23CECC-A679-7BF2-F9D7-D93419C9051B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2902832" y="3660779"/>
            <a:ext cx="2050168" cy="137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FA2AB-2CEA-3EEB-BA0D-4685F9DEC082}"/>
                  </a:ext>
                </a:extLst>
              </p:cNvPr>
              <p:cNvSpPr txBox="1"/>
              <p:nvPr/>
            </p:nvSpPr>
            <p:spPr>
              <a:xfrm>
                <a:off x="3010073" y="3651085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rounds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[CR93]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FA2AB-2CEA-3EEB-BA0D-4685F9DEC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73" y="3651085"/>
                <a:ext cx="1828800" cy="584775"/>
              </a:xfrm>
              <a:prstGeom prst="rect">
                <a:avLst/>
              </a:prstGeom>
              <a:blipFill>
                <a:blip r:embed="rId5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82B0A2-9C55-234F-F42A-843F6D709D23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7239000" y="3660779"/>
            <a:ext cx="2050168" cy="137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3FF5A6-7315-BE4D-DF33-719D94009FB0}"/>
                  </a:ext>
                </a:extLst>
              </p:cNvPr>
              <p:cNvSpPr txBox="1"/>
              <p:nvPr/>
            </p:nvSpPr>
            <p:spPr>
              <a:xfrm>
                <a:off x="3016959" y="3103043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/>
                  <a:t> rounds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1600" dirty="0"/>
                  <a:t> [Fel89]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3FF5A6-7315-BE4D-DF33-719D9400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59" y="3103043"/>
                <a:ext cx="1828800" cy="584775"/>
              </a:xfrm>
              <a:prstGeom prst="rect">
                <a:avLst/>
              </a:prstGeom>
              <a:blipFill>
                <a:blip r:embed="rId6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7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6" grpId="0" animBg="1"/>
      <p:bldP spid="9" grpId="0" animBg="1"/>
      <p:bldP spid="10" grpId="0" animBg="1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1080F9B-971C-2A57-F2AD-D89FAB2B9628}"/>
              </a:ext>
            </a:extLst>
          </p:cNvPr>
          <p:cNvSpPr/>
          <p:nvPr/>
        </p:nvSpPr>
        <p:spPr>
          <a:xfrm>
            <a:off x="6917927" y="1970089"/>
            <a:ext cx="3385343" cy="2031205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Binary OCC only!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BB52860-174B-0104-3D14-4342CBB58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immediately clear how to extend to larger domains</a:t>
                </a:r>
              </a:p>
              <a:p>
                <a:r>
                  <a:rPr lang="en-US" dirty="0"/>
                  <a:t>Running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executions in parallel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agreement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BB52860-174B-0104-3D14-4342CBB58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79E75A66-3F4E-7176-CE21-A92F516E2989}"/>
              </a:ext>
            </a:extLst>
          </p:cNvPr>
          <p:cNvSpPr/>
          <p:nvPr/>
        </p:nvSpPr>
        <p:spPr>
          <a:xfrm>
            <a:off x="7221793" y="1970090"/>
            <a:ext cx="2777613" cy="2031204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602" tIns="177602" rIns="177602" bIns="17760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/>
              <a:t>[CR93]/[Fel89]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22D92B-8775-64D4-5BC6-7F0FC711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OLE Doesn’t Exist!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0E357-BEB9-DAC5-34E8-680670B1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AFF55-CE02-9411-C2FF-A89FFCA9B2B5}"/>
              </a:ext>
            </a:extLst>
          </p:cNvPr>
          <p:cNvSpPr txBox="1"/>
          <p:nvPr/>
        </p:nvSpPr>
        <p:spPr>
          <a:xfrm>
            <a:off x="8340811" y="1369923"/>
            <a:ext cx="3012989" cy="830997"/>
          </a:xfrm>
          <a:prstGeom prst="wedgeRectCallout">
            <a:avLst>
              <a:gd name="adj1" fmla="val -48964"/>
              <a:gd name="adj2" fmla="val -908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Major hole in the literature for decades!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76FB54C-9F13-5D61-E002-ECF6841B1775}"/>
              </a:ext>
            </a:extLst>
          </p:cNvPr>
          <p:cNvSpPr/>
          <p:nvPr/>
        </p:nvSpPr>
        <p:spPr>
          <a:xfrm>
            <a:off x="2222102" y="1970089"/>
            <a:ext cx="2777613" cy="203120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602" tIns="177602" rIns="177602" bIns="17760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/>
              <a:t>[BE03]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/>
              <a:t>[FG03]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/>
              <a:t>⋮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5FE08C-B50B-32E9-5AF9-062CCF553698}"/>
              </a:ext>
            </a:extLst>
          </p:cNvPr>
          <p:cNvSpPr/>
          <p:nvPr/>
        </p:nvSpPr>
        <p:spPr>
          <a:xfrm>
            <a:off x="5095105" y="2690185"/>
            <a:ext cx="2031298" cy="685483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3DCFC-86CB-5AB6-9573-8DE3EDA0C5A7}"/>
              </a:ext>
            </a:extLst>
          </p:cNvPr>
          <p:cNvSpPr txBox="1"/>
          <p:nvPr/>
        </p:nvSpPr>
        <p:spPr>
          <a:xfrm flipH="1">
            <a:off x="5195943" y="2852331"/>
            <a:ext cx="14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Point to</a:t>
            </a:r>
          </a:p>
        </p:txBody>
      </p:sp>
    </p:spTree>
    <p:extLst>
      <p:ext uri="{BB962C8B-B14F-4D97-AF65-F5344CB8AC3E}">
        <p14:creationId xmlns:p14="http://schemas.microsoft.com/office/powerpoint/2010/main" val="41014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9" grpId="2" animBg="1"/>
      <p:bldP spid="8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9441-7369-3CFC-3179-4C4FF29B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E884-EEFC-023E-96B0-2EE0A44B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 existing OCC protocol is </a:t>
            </a:r>
            <a:r>
              <a:rPr lang="en-US" b="1" dirty="0"/>
              <a:t>simultaneously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optimally resilient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asynchronous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multi-valued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information-theoretic</a:t>
            </a:r>
          </a:p>
          <a:p>
            <a:pPr>
              <a:lnSpc>
                <a:spcPct val="100000"/>
              </a:lnSpc>
            </a:pPr>
            <a:r>
              <a:rPr lang="en-US" dirty="0"/>
              <a:t>We provide the first construction satisfying </a:t>
            </a:r>
            <a:r>
              <a:rPr lang="en-US" b="1" dirty="0">
                <a:solidFill>
                  <a:schemeClr val="accent6"/>
                </a:solidFill>
              </a:rPr>
              <a:t>all 4</a:t>
            </a:r>
            <a:r>
              <a:rPr lang="en-US" dirty="0"/>
              <a:t> requirements</a:t>
            </a:r>
          </a:p>
          <a:p>
            <a:pPr>
              <a:lnSpc>
                <a:spcPct val="100000"/>
              </a:lnSpc>
            </a:pPr>
            <a:r>
              <a:rPr lang="en-US" dirty="0"/>
              <a:t>We also investigate round-preserving parallel composition of A-BA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CA3D4-FA92-7234-36EA-0E6D54DE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BB3F-0EE5-60D1-4740-1E95A1AA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Termination and Composability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7ADEE-2E2C-DB18-DFF7-6D47E0486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3840"/>
                <a:ext cx="10515600" cy="4351338"/>
              </a:xfrm>
            </p:spPr>
            <p:txBody>
              <a:bodyPr>
                <a:noAutofit/>
              </a:bodyPr>
              <a:lstStyle/>
              <a:p>
                <a:endParaRPr lang="en-US" dirty="0"/>
              </a:p>
              <a:p>
                <a:r>
                  <a:rPr lang="en-US" sz="2400" dirty="0"/>
                  <a:t>How many flips expected until coin comes up </a:t>
                </a:r>
                <a:r>
                  <a:rPr lang="en-US" sz="2400" i="1" dirty="0"/>
                  <a:t>heads</a:t>
                </a:r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>
                  <a:spcBef>
                    <a:spcPts val="500"/>
                  </a:spcBef>
                </a:pPr>
                <a:r>
                  <a:rPr lang="en-US" sz="2400" dirty="0"/>
                  <a:t>How many (parallel) flips expected until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coins </a:t>
                </a:r>
                <a:r>
                  <a:rPr lang="en-US" sz="2400" b="1" dirty="0"/>
                  <a:t>all</a:t>
                </a:r>
                <a:r>
                  <a:rPr lang="en-US" sz="2400" dirty="0"/>
                  <a:t> come up </a:t>
                </a:r>
                <a:r>
                  <a:rPr lang="en-US" sz="2400" i="1" dirty="0"/>
                  <a:t>heads</a:t>
                </a:r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Motivation: composing multiple BA instances in MPC without blowing up rounds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[BE03] solved </a:t>
                </a:r>
                <a:r>
                  <a:rPr lang="en-US" sz="2400" i="1" dirty="0"/>
                  <a:t>concurrent</a:t>
                </a:r>
                <a:r>
                  <a:rPr lang="en-US" sz="2400" dirty="0"/>
                  <a:t> BA and A-BA in expected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rounds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7ADEE-2E2C-DB18-DFF7-6D47E0486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384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79E3-9D70-3AC1-BED7-4CB413C5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64E2F-69FF-CD49-2B88-EFF200392BE6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36872"/>
            <a:ext cx="548640" cy="73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354AD-EA30-9344-DA6E-E11BEA00582B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75934"/>
            <a:ext cx="54864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2582D5-62DD-1EE5-C243-DB80A8DB861C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75934"/>
            <a:ext cx="548640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49D62-4DC2-C957-FF90-07669A458ACE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76143"/>
            <a:ext cx="54864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43DBCA-616C-7405-CD80-427F00B45418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75934"/>
            <a:ext cx="548640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D44B50-B078-D986-5F74-BF5415CFA31F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75934"/>
            <a:ext cx="548640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3F0893-793F-2756-A05A-08B10A816051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75934"/>
            <a:ext cx="548640" cy="731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33CF04-229C-2C5C-7AEF-7C76678B1045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75934"/>
            <a:ext cx="548640" cy="73152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7B7E9F-58DF-9A24-AD14-2591F90E49A0}"/>
              </a:ext>
            </a:extLst>
          </p:cNvPr>
          <p:cNvSpPr/>
          <p:nvPr/>
        </p:nvSpPr>
        <p:spPr>
          <a:xfrm>
            <a:off x="838200" y="4168418"/>
            <a:ext cx="10515600" cy="6096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Running PT protocols concurrently doesn’t preserve expected round complexity!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47B69-A1CB-6FF5-C1CE-2E55DD6ACA50}"/>
                  </a:ext>
                </a:extLst>
              </p:cNvPr>
              <p:cNvSpPr txBox="1"/>
              <p:nvPr/>
            </p:nvSpPr>
            <p:spPr>
              <a:xfrm>
                <a:off x="7672414" y="2227918"/>
                <a:ext cx="13436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47B69-A1CB-6FF5-C1CE-2E55DD6A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14" y="2227918"/>
                <a:ext cx="1343637" cy="461665"/>
              </a:xfrm>
              <a:prstGeom prst="rect">
                <a:avLst/>
              </a:prstGeom>
              <a:blipFill>
                <a:blip r:embed="rId5"/>
                <a:stretch>
                  <a:fillRect r="-90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08CF85-5450-894F-C9A3-3611505C69C3}"/>
                  </a:ext>
                </a:extLst>
              </p:cNvPr>
              <p:cNvSpPr txBox="1"/>
              <p:nvPr/>
            </p:nvSpPr>
            <p:spPr>
              <a:xfrm>
                <a:off x="9446036" y="3540133"/>
                <a:ext cx="1790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08CF85-5450-894F-C9A3-3611505C6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36" y="3540133"/>
                <a:ext cx="1790234" cy="461665"/>
              </a:xfrm>
              <a:prstGeom prst="rect">
                <a:avLst/>
              </a:prstGeom>
              <a:blipFill>
                <a:blip r:embed="rId6"/>
                <a:stretch>
                  <a:fillRect r="-70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E8B3-1B77-EB00-A0BE-D0C8C68C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Ben-Or and El-Yaniv’s Concurrent A-BA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E240A-0A91-B361-5A5B-2CC9CD47F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Idea:</a:t>
            </a:r>
            <a:r>
              <a:rPr lang="en-US" dirty="0"/>
              <a:t> run batch of executions per instance, for (strict) constant rounds</a:t>
            </a:r>
          </a:p>
          <a:p>
            <a:pPr>
              <a:spcAft>
                <a:spcPts val="600"/>
              </a:spcAft>
            </a:pPr>
            <a:r>
              <a:rPr lang="en-US" dirty="0"/>
              <a:t>Reduces to problem of electing a leader to coordinate</a:t>
            </a:r>
          </a:p>
          <a:p>
            <a:pPr>
              <a:spcAft>
                <a:spcPts val="600"/>
              </a:spcAft>
            </a:pPr>
            <a:r>
              <a:rPr lang="en-US" dirty="0"/>
              <a:t>Very complicated protocol, with</a:t>
            </a:r>
            <a:r>
              <a:rPr lang="en-US" dirty="0">
                <a:solidFill>
                  <a:schemeClr val="accent2"/>
                </a:solidFill>
              </a:rPr>
              <a:t> some issues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Missing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building blocks:</a:t>
            </a:r>
            <a:r>
              <a:rPr lang="en-US" dirty="0"/>
              <a:t> asynchronous OLE, multi-valued A-BA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address this via a new protocol that is </a:t>
            </a:r>
            <a:r>
              <a:rPr lang="en-US" dirty="0">
                <a:solidFill>
                  <a:schemeClr val="accent6"/>
                </a:solidFill>
              </a:rPr>
              <a:t>simple and modular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A432-D890-38A8-CFCE-49597CD7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8">
                <a:extLst>
                  <a:ext uri="{FF2B5EF4-FFF2-40B4-BE49-F238E27FC236}">
                    <a16:creationId xmlns:a16="http://schemas.microsoft.com/office/drawing/2014/main" id="{D9858204-4A5B-6C8A-6F13-F956C1DD6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t">
                <a:normAutofit fontScale="90000"/>
              </a:bodyPr>
              <a:lstStyle/>
              <a:p>
                <a:r>
                  <a:rPr lang="en-US" sz="4000" dirty="0"/>
                  <a:t>The Asynchronous Landscape,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19" name="Title 18">
                <a:extLst>
                  <a:ext uri="{FF2B5EF4-FFF2-40B4-BE49-F238E27FC236}">
                    <a16:creationId xmlns:a16="http://schemas.microsoft.com/office/drawing/2014/main" id="{D9858204-4A5B-6C8A-6F13-F956C1DD6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9" t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629D8-13CD-BD07-DCA5-4498BBA1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B22A2C93-24AD-495A-8C5A-62249FC7B0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9789" y="2943054"/>
                <a:ext cx="2971800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dirty="0"/>
                  <a:t>Expected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round </a:t>
                </a:r>
                <a:r>
                  <a:rPr lang="en-US" sz="2000" dirty="0">
                    <a:solidFill>
                      <a:srgbClr val="FFC000"/>
                    </a:solidFill>
                  </a:rPr>
                  <a:t>multi-valued A-BA</a:t>
                </a:r>
              </a:p>
            </p:txBody>
          </p:sp>
        </mc:Choice>
        <mc:Fallback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B22A2C93-24AD-495A-8C5A-62249FC7B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9" y="2943054"/>
                <a:ext cx="29718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11F35E2E-A626-4D4D-972C-B5615E0C7C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0101" y="4294603"/>
                <a:ext cx="29718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round  </a:t>
                </a:r>
                <a:r>
                  <a:rPr lang="en-US" sz="2000" dirty="0">
                    <a:solidFill>
                      <a:srgbClr val="FFC000"/>
                    </a:solidFill>
                  </a:rPr>
                  <a:t>asynchronous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C000"/>
                    </a:solidFill>
                  </a:rPr>
                  <a:t>OLE</a:t>
                </a:r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11F35E2E-A626-4D4D-972C-B5615E0C7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4294603"/>
                <a:ext cx="2971800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5B1265D-085C-425C-8CD3-E7EF520B24C5}"/>
              </a:ext>
            </a:extLst>
          </p:cNvPr>
          <p:cNvSpPr>
            <a:spLocks/>
          </p:cNvSpPr>
          <p:nvPr/>
        </p:nvSpPr>
        <p:spPr>
          <a:xfrm>
            <a:off x="4610101" y="5646152"/>
            <a:ext cx="2971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FFC000"/>
                </a:solidFill>
              </a:rPr>
              <a:t>P2P channels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D881E22B-E8BD-4FB3-87CA-C7DF3BFCFA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80412" y="264913"/>
                <a:ext cx="2971800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dirty="0"/>
                  <a:t>Expected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round</a:t>
                </a:r>
                <a:r>
                  <a:rPr lang="en-US" sz="2000" dirty="0">
                    <a:solidFill>
                      <a:srgbClr val="FFC000"/>
                    </a:solidFill>
                  </a:rPr>
                  <a:t> asynchronous MPC</a:t>
                </a:r>
              </a:p>
            </p:txBody>
          </p:sp>
        </mc:Choice>
        <mc:Fallback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D881E22B-E8BD-4FB3-87CA-C7DF3BFCF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12" y="264913"/>
                <a:ext cx="2971800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4CE62B9-F1E0-40AE-B40C-C0B0F2E6D29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7295358" y="6066635"/>
            <a:ext cx="286543" cy="367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D53BA8-9978-4857-A713-760881B0FDDD}"/>
              </a:ext>
            </a:extLst>
          </p:cNvPr>
          <p:cNvCxnSpPr>
            <a:cxnSpLocks/>
          </p:cNvCxnSpPr>
          <p:nvPr/>
        </p:nvCxnSpPr>
        <p:spPr>
          <a:xfrm>
            <a:off x="5263666" y="53272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10">
                <a:extLst>
                  <a:ext uri="{FF2B5EF4-FFF2-40B4-BE49-F238E27FC236}">
                    <a16:creationId xmlns:a16="http://schemas.microsoft.com/office/drawing/2014/main" id="{923481D8-D5C7-42F7-A59A-5B0809F035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8201" y="4294603"/>
                <a:ext cx="2971800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round</a:t>
                </a:r>
              </a:p>
              <a:p>
                <a:pPr lvl="0" algn="ctr"/>
                <a:r>
                  <a:rPr lang="en-US" sz="2000" dirty="0">
                    <a:solidFill>
                      <a:srgbClr val="FFC000"/>
                    </a:solidFill>
                  </a:rPr>
                  <a:t>asynchronous binary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C000"/>
                    </a:solidFill>
                  </a:rPr>
                  <a:t>OCC</a:t>
                </a:r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50" name="Rounded Rectangle 10">
                <a:extLst>
                  <a:ext uri="{FF2B5EF4-FFF2-40B4-BE49-F238E27FC236}">
                    <a16:creationId xmlns:a16="http://schemas.microsoft.com/office/drawing/2014/main" id="{923481D8-D5C7-42F7-A59A-5B0809F03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294603"/>
                <a:ext cx="2971800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C95AF7-C098-49CE-8689-B3A9BA594C58}"/>
              </a:ext>
            </a:extLst>
          </p:cNvPr>
          <p:cNvCxnSpPr>
            <a:cxnSpLocks/>
            <a:stCxn id="50" idx="0"/>
            <a:endCxn id="6" idx="2"/>
          </p:cNvCxnSpPr>
          <p:nvPr/>
        </p:nvCxnSpPr>
        <p:spPr>
          <a:xfrm flipV="1">
            <a:off x="2324101" y="3857454"/>
            <a:ext cx="1588" cy="43714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E2D99691-B833-18AB-2954-6466AF382BBA}"/>
              </a:ext>
            </a:extLst>
          </p:cNvPr>
          <p:cNvCxnSpPr>
            <a:stCxn id="8" idx="1"/>
            <a:endCxn id="50" idx="2"/>
          </p:cNvCxnSpPr>
          <p:nvPr/>
        </p:nvCxnSpPr>
        <p:spPr>
          <a:xfrm rot="10800000">
            <a:off x="2324101" y="5209004"/>
            <a:ext cx="2286000" cy="894349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5A8BEA-9848-439D-6307-2C7B8E04393F}"/>
              </a:ext>
            </a:extLst>
          </p:cNvPr>
          <p:cNvSpPr txBox="1"/>
          <p:nvPr/>
        </p:nvSpPr>
        <p:spPr>
          <a:xfrm>
            <a:off x="2324100" y="390138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[CR93</a:t>
            </a:r>
            <a:r>
              <a:rPr lang="en-US" dirty="0">
                <a:solidFill>
                  <a:srgbClr val="FF0000"/>
                </a:solidFill>
              </a:rPr>
              <a:t>+MR15</a:t>
            </a:r>
            <a:r>
              <a:rPr lang="en-US" dirty="0"/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73BED-BEDD-6528-6B13-75779198FCEC}"/>
              </a:ext>
            </a:extLst>
          </p:cNvPr>
          <p:cNvSpPr txBox="1"/>
          <p:nvPr/>
        </p:nvSpPr>
        <p:spPr>
          <a:xfrm>
            <a:off x="2324100" y="547151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[CR93]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312EC0-CFA7-ECB9-46D5-13FA9A29DAE0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6096001" y="5209003"/>
            <a:ext cx="0" cy="4371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2476B2F-54AD-5371-4A14-51183FFE9D6C}"/>
              </a:ext>
            </a:extLst>
          </p:cNvPr>
          <p:cNvSpPr txBox="1"/>
          <p:nvPr/>
        </p:nvSpPr>
        <p:spPr>
          <a:xfrm>
            <a:off x="6096000" y="5242911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ounded Rectangle 10">
                <a:extLst>
                  <a:ext uri="{FF2B5EF4-FFF2-40B4-BE49-F238E27FC236}">
                    <a16:creationId xmlns:a16="http://schemas.microsoft.com/office/drawing/2014/main" id="{5CECE147-CB93-8E4B-6588-26A98874CE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0100" y="1600200"/>
                <a:ext cx="2971800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dirty="0"/>
                  <a:t>Expected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round </a:t>
                </a:r>
                <a:r>
                  <a:rPr lang="en-US" sz="2000" dirty="0">
                    <a:solidFill>
                      <a:srgbClr val="FFC000"/>
                    </a:solidFill>
                  </a:rPr>
                  <a:t>concurrent A-BA</a:t>
                </a:r>
              </a:p>
            </p:txBody>
          </p:sp>
        </mc:Choice>
        <mc:Fallback>
          <p:sp>
            <p:nvSpPr>
              <p:cNvPr id="42" name="Rounded Rectangle 10">
                <a:extLst>
                  <a:ext uri="{FF2B5EF4-FFF2-40B4-BE49-F238E27FC236}">
                    <a16:creationId xmlns:a16="http://schemas.microsoft.com/office/drawing/2014/main" id="{5CECE147-CB93-8E4B-6588-26A98874C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1600200"/>
                <a:ext cx="2971800" cy="9144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73ACAE0-33E6-D34B-3DC2-02254182327F}"/>
              </a:ext>
            </a:extLst>
          </p:cNvPr>
          <p:cNvCxnSpPr>
            <a:stCxn id="8" idx="3"/>
            <a:endCxn id="10" idx="2"/>
          </p:cNvCxnSpPr>
          <p:nvPr/>
        </p:nvCxnSpPr>
        <p:spPr>
          <a:xfrm flipV="1">
            <a:off x="7581901" y="1179313"/>
            <a:ext cx="2284411" cy="4924039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54F79E-CADD-2B92-901A-B9A92A3DB9AC}"/>
              </a:ext>
            </a:extLst>
          </p:cNvPr>
          <p:cNvCxnSpPr>
            <a:stCxn id="42" idx="3"/>
          </p:cNvCxnSpPr>
          <p:nvPr/>
        </p:nvCxnSpPr>
        <p:spPr>
          <a:xfrm>
            <a:off x="7581900" y="2057400"/>
            <a:ext cx="228441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08F9413-1534-CB68-EF5D-02939EFEC70C}"/>
              </a:ext>
            </a:extLst>
          </p:cNvPr>
          <p:cNvCxnSpPr>
            <a:stCxn id="7" idx="0"/>
            <a:endCxn id="42" idx="2"/>
          </p:cNvCxnSpPr>
          <p:nvPr/>
        </p:nvCxnSpPr>
        <p:spPr>
          <a:xfrm flipH="1" flipV="1">
            <a:off x="6096000" y="2514600"/>
            <a:ext cx="1" cy="178000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C1EAFE9-1295-EA44-EF36-9C49F34207B3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405288" y="-262257"/>
            <a:ext cx="125713" cy="6284911"/>
          </a:xfrm>
          <a:prstGeom prst="bentConnector2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CA1743-584F-E937-5A90-8343B63CF5EF}"/>
              </a:ext>
            </a:extLst>
          </p:cNvPr>
          <p:cNvCxnSpPr>
            <a:cxnSpLocks/>
          </p:cNvCxnSpPr>
          <p:nvPr/>
        </p:nvCxnSpPr>
        <p:spPr>
          <a:xfrm>
            <a:off x="8598243" y="2817342"/>
            <a:ext cx="0" cy="328601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56C88A3-B123-4D66-A82E-B75FCA5E40F8}"/>
              </a:ext>
            </a:extLst>
          </p:cNvPr>
          <p:cNvSpPr txBox="1"/>
          <p:nvPr/>
        </p:nvSpPr>
        <p:spPr>
          <a:xfrm>
            <a:off x="6096000" y="2494549"/>
            <a:ext cx="17441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trike="sngStrike" dirty="0"/>
              <a:t>[BE03]</a:t>
            </a:r>
            <a:r>
              <a:rPr lang="en-US" dirty="0">
                <a:solidFill>
                  <a:srgbClr val="FF0000"/>
                </a:solidFill>
              </a:rPr>
              <a:t> This work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DBAC3C-F363-51ED-179A-57D48B0DDDA0}"/>
              </a:ext>
            </a:extLst>
          </p:cNvPr>
          <p:cNvSpPr txBox="1"/>
          <p:nvPr/>
        </p:nvSpPr>
        <p:spPr>
          <a:xfrm>
            <a:off x="6096000" y="2494549"/>
            <a:ext cx="1163271" cy="365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[BE03]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355BC6-50B8-C9BF-6228-BD97E07B7F1B}"/>
              </a:ext>
            </a:extLst>
          </p:cNvPr>
          <p:cNvSpPr txBox="1"/>
          <p:nvPr/>
        </p:nvSpPr>
        <p:spPr>
          <a:xfrm>
            <a:off x="9866312" y="14594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[Coh16]</a:t>
            </a:r>
          </a:p>
        </p:txBody>
      </p:sp>
    </p:spTree>
    <p:extLst>
      <p:ext uri="{BB962C8B-B14F-4D97-AF65-F5344CB8AC3E}">
        <p14:creationId xmlns:p14="http://schemas.microsoft.com/office/powerpoint/2010/main" val="8223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1721</TotalTime>
  <Words>1122</Words>
  <Application>Microsoft Macintosh PowerPoint</Application>
  <PresentationFormat>Widescreen</PresentationFormat>
  <Paragraphs>272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Concurrent Asynchronous Byzantine Agreement in Expected-Constant Rounds, Revisited</vt:lpstr>
      <vt:lpstr>Byzantine Agreement (BA) [PSL80,LSP82]</vt:lpstr>
      <vt:lpstr>Asynchronous Networks</vt:lpstr>
      <vt:lpstr>Oblivious Common Coin (OCC)</vt:lpstr>
      <vt:lpstr>Asynchronous OLE Doesn’t Exist!</vt:lpstr>
      <vt:lpstr>This Work</vt:lpstr>
      <vt:lpstr>Probabilistic Termination and Composability</vt:lpstr>
      <vt:lpstr>Ben-Or and El-Yaniv’s Concurrent A-BA</vt:lpstr>
      <vt:lpstr>The Asynchronous Landscape, t&lt;n/3</vt:lpstr>
      <vt:lpstr>The Multi-valued OCC Construction</vt:lpstr>
      <vt:lpstr>Starting Point: Binary OCC [Fel89,CR93]</vt:lpstr>
      <vt:lpstr>A Combinatorial Lemma</vt:lpstr>
      <vt:lpstr>Applying the Lemma</vt:lpstr>
      <vt:lpstr>Simplified Concurrent A-BA</vt:lpstr>
      <vt:lpstr>Dispersion Issues in Asynchrony</vt:lpstr>
      <vt:lpstr>Our Solution</vt:lpstr>
      <vt:lpstr>Comparison with Synchronous Solution</vt:lpstr>
      <vt:lpstr>Summary</vt:lpstr>
      <vt:lpstr>Thank you!  https://eprint.iacr.org/2023/1003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Patel, Rutvik</cp:lastModifiedBy>
  <cp:revision>6</cp:revision>
  <dcterms:created xsi:type="dcterms:W3CDTF">2023-03-30T09:12:37Z</dcterms:created>
  <dcterms:modified xsi:type="dcterms:W3CDTF">2023-12-01T10:14:15Z</dcterms:modified>
</cp:coreProperties>
</file>