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6" r:id="rId2"/>
    <p:sldId id="257" r:id="rId3"/>
    <p:sldId id="282" r:id="rId4"/>
    <p:sldId id="289" r:id="rId5"/>
    <p:sldId id="285" r:id="rId6"/>
    <p:sldId id="262" r:id="rId7"/>
    <p:sldId id="277" r:id="rId8"/>
    <p:sldId id="290" r:id="rId9"/>
    <p:sldId id="279" r:id="rId10"/>
    <p:sldId id="291" r:id="rId11"/>
    <p:sldId id="268" r:id="rId12"/>
    <p:sldId id="292" r:id="rId13"/>
    <p:sldId id="293" r:id="rId14"/>
    <p:sldId id="294" r:id="rId15"/>
    <p:sldId id="295" r:id="rId16"/>
    <p:sldId id="281" r:id="rId17"/>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5C8EF-801C-AA41-8F98-A7B58134554A}" type="datetimeFigureOut">
              <a:rPr lang="en-IL" smtClean="0"/>
              <a:t>29/11/2023</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0B412-1403-B245-8B1B-726EDC539D42}" type="slidenum">
              <a:rPr lang="en-IL" smtClean="0"/>
              <a:t>‹#›</a:t>
            </a:fld>
            <a:endParaRPr lang="en-IL"/>
          </a:p>
        </p:txBody>
      </p:sp>
    </p:spTree>
    <p:extLst>
      <p:ext uri="{BB962C8B-B14F-4D97-AF65-F5344CB8AC3E}">
        <p14:creationId xmlns:p14="http://schemas.microsoft.com/office/powerpoint/2010/main" val="3555090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dirty="0"/>
              <a:t>This talk is about Homomorphic Encryption, and about defining it through combinatorial measures. It is a joint work with Yuval Ishai and Ron Rothblum.</a:t>
            </a:r>
          </a:p>
        </p:txBody>
      </p:sp>
      <p:sp>
        <p:nvSpPr>
          <p:cNvPr id="4" name="Slide Number Placeholder 3"/>
          <p:cNvSpPr>
            <a:spLocks noGrp="1"/>
          </p:cNvSpPr>
          <p:nvPr>
            <p:ph type="sldNum" sz="quarter" idx="5"/>
          </p:nvPr>
        </p:nvSpPr>
        <p:spPr/>
        <p:txBody>
          <a:bodyPr/>
          <a:lstStyle/>
          <a:p>
            <a:fld id="{D970B412-1403-B245-8B1B-726EDC539D42}" type="slidenum">
              <a:rPr lang="en-IL" smtClean="0"/>
              <a:t>1</a:t>
            </a:fld>
            <a:endParaRPr lang="en-IL"/>
          </a:p>
        </p:txBody>
      </p:sp>
    </p:spTree>
    <p:extLst>
      <p:ext uri="{BB962C8B-B14F-4D97-AF65-F5344CB8AC3E}">
        <p14:creationId xmlns:p14="http://schemas.microsoft.com/office/powerpoint/2010/main" val="4275688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Arial" panose="020B0604020202020204" pitchFamily="34" charset="0"/>
              </a:rPr>
              <a:t>In this work we propose to define HE using communication complexity tools. I now now present the definition, and then will show that schemes that are traditionally considered homomorphic are captured by our definition, and that applications known to be implied by HE are also implied by our definition.</a:t>
            </a:r>
          </a:p>
        </p:txBody>
      </p:sp>
      <p:sp>
        <p:nvSpPr>
          <p:cNvPr id="4" name="Slide Number Placeholder 3"/>
          <p:cNvSpPr>
            <a:spLocks noGrp="1"/>
          </p:cNvSpPr>
          <p:nvPr>
            <p:ph type="sldNum" sz="quarter" idx="5"/>
          </p:nvPr>
        </p:nvSpPr>
        <p:spPr/>
        <p:txBody>
          <a:bodyPr/>
          <a:lstStyle/>
          <a:p>
            <a:fld id="{D970B412-1403-B245-8B1B-726EDC539D42}" type="slidenum">
              <a:rPr lang="en-IL" smtClean="0"/>
              <a:t>10</a:t>
            </a:fld>
            <a:endParaRPr lang="en-IL"/>
          </a:p>
        </p:txBody>
      </p:sp>
    </p:spTree>
    <p:extLst>
      <p:ext uri="{BB962C8B-B14F-4D97-AF65-F5344CB8AC3E}">
        <p14:creationId xmlns:p14="http://schemas.microsoft.com/office/powerpoint/2010/main" val="1549640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The primitives that are known to be implied by linearly HE are private information retrieval, collision resistant hashing and public key encryption. </a:t>
            </a:r>
          </a:p>
          <a:p>
            <a:r>
              <a:rPr lang="en-US"/>
              <a:t>The first result which reproduces </a:t>
            </a:r>
            <a:r>
              <a:rPr lang="en-US" err="1"/>
              <a:t>Rothblum’s</a:t>
            </a:r>
            <a:r>
              <a:rPr lang="en-US"/>
              <a:t> result is that if there exists a private-key CC-homomorphic encryption scheme then there exists a lossy public key encryption scheme. The second result, corresponding with the result by I</a:t>
            </a:r>
            <a:r>
              <a:rPr lang="en-US" b="0" i="0">
                <a:effectLst/>
                <a:latin typeface="Arial" panose="020B0604020202020204" pitchFamily="34" charset="0"/>
              </a:rPr>
              <a:t>shai, </a:t>
            </a:r>
            <a:r>
              <a:rPr lang="en-US" b="0" i="0" err="1">
                <a:effectLst/>
                <a:latin typeface="Arial" panose="020B0604020202020204" pitchFamily="34" charset="0"/>
              </a:rPr>
              <a:t>Kushilevitz</a:t>
            </a:r>
            <a:r>
              <a:rPr lang="en-US" b="0" i="0">
                <a:effectLst/>
                <a:latin typeface="Arial" panose="020B0604020202020204" pitchFamily="34" charset="0"/>
              </a:rPr>
              <a:t> and Ostrovsky is that CC-homomorphic encryption, that satisfies some mild natural constraints implies collision resistant hash function. And lastly, corresponding with the result by </a:t>
            </a:r>
            <a:r>
              <a:rPr lang="en-US" b="0" i="0" err="1">
                <a:effectLst/>
                <a:latin typeface="Arial" panose="020B0604020202020204" pitchFamily="34" charset="0"/>
              </a:rPr>
              <a:t>Kushilevitz</a:t>
            </a:r>
            <a:r>
              <a:rPr lang="en-US" b="0" i="0">
                <a:effectLst/>
                <a:latin typeface="Arial" panose="020B0604020202020204" pitchFamily="34" charset="0"/>
              </a:rPr>
              <a:t> and Ostrovsky, we have that VC-homomorphic encryption, which is some stronger variant we present in the paper, implies private information </a:t>
            </a:r>
            <a:r>
              <a:rPr lang="en-US" b="0" i="0" err="1">
                <a:effectLst/>
                <a:latin typeface="Arial" panose="020B0604020202020204" pitchFamily="34" charset="0"/>
              </a:rPr>
              <a:t>retrival</a:t>
            </a:r>
            <a:r>
              <a:rPr lang="en-US" b="0" i="0">
                <a:effectLst/>
                <a:latin typeface="Arial" panose="020B0604020202020204" pitchFamily="34" charset="0"/>
              </a:rPr>
              <a:t> scheme.</a:t>
            </a:r>
            <a:endParaRPr lang="en-IL"/>
          </a:p>
        </p:txBody>
      </p:sp>
      <p:sp>
        <p:nvSpPr>
          <p:cNvPr id="4" name="Slide Number Placeholder 3"/>
          <p:cNvSpPr>
            <a:spLocks noGrp="1"/>
          </p:cNvSpPr>
          <p:nvPr>
            <p:ph type="sldNum" sz="quarter" idx="5"/>
          </p:nvPr>
        </p:nvSpPr>
        <p:spPr/>
        <p:txBody>
          <a:bodyPr/>
          <a:lstStyle/>
          <a:p>
            <a:fld id="{D970B412-1403-B245-8B1B-726EDC539D42}" type="slidenum">
              <a:rPr lang="en-IL" smtClean="0"/>
              <a:t>11</a:t>
            </a:fld>
            <a:endParaRPr lang="en-IL"/>
          </a:p>
        </p:txBody>
      </p:sp>
    </p:spTree>
    <p:extLst>
      <p:ext uri="{BB962C8B-B14F-4D97-AF65-F5344CB8AC3E}">
        <p14:creationId xmlns:p14="http://schemas.microsoft.com/office/powerpoint/2010/main" val="2409480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t>
            </a:r>
            <a:r>
              <a:rPr lang="en-IL"/>
              <a:t>et’s look at the PKE construction. So we start by assuming there exists a private-key CC-homomorphic encryption scheme with respect to a function f and input distribution (X,Y). By the CC-homomorphic definition, there exists an efficient protocol for f, in the setting where Alice gets an encryption of Bob’s input. </a:t>
            </a:r>
            <a:r>
              <a:rPr lang="en-US"/>
              <a:t>A</a:t>
            </a:r>
            <a:r>
              <a:rPr lang="en-IL"/>
              <a:t>nd we have that this protocol has better correctness than any protocol in the standard setting that uses the same ammount of communication.</a:t>
            </a:r>
          </a:p>
          <a:p>
            <a:r>
              <a:rPr lang="en-IL"/>
              <a:t>The construction is as follows. </a:t>
            </a:r>
            <a:r>
              <a:rPr lang="en-US"/>
              <a:t>F</a:t>
            </a:r>
            <a:r>
              <a:rPr lang="en-IL"/>
              <a:t>or key generation, we sample a random input for Bob, denoted by y and a private key k. And output the secret key y and k, and the public key y and an encryption of y. To encrypt a bit b, we sample an input for Alice,x. and we output the message Alice sends to Bob in the efficient protocol when running on this inputs, and the bit b masked with f of x,y. To decrypt, we evaluate Bob’s output over Alice’s message and his inputs, which supposed to be equal to f of x,y. And we XOR it with sigma.</a:t>
            </a:r>
          </a:p>
          <a:p>
            <a:r>
              <a:rPr lang="en-IL"/>
              <a:t>The security proof of this scheme is done by reduction to a communication complexity protocol, in the standard setting, without encryption. First, we switch from the standard public key to a lossy public key, which is indentical to the standard key, while only replacing the encryption of y by an encryption on an independently sampled y’. And we can do that bec</a:t>
            </a:r>
            <a:r>
              <a:rPr lang="en-US"/>
              <a:t>au</a:t>
            </a:r>
            <a:r>
              <a:rPr lang="en-IL"/>
              <a:t>se of the entropic security of the private-key shcheme. Now, to break the public-key scheme, the adversary essentially needs to predict f(x,y) given y, encryption of y’ and Alice’s message. Assuming this is possible, we can construct a protocol for f in the standard setting that breaks the communication complexity lower bound. The protocol uses shared randomness, which can later be removed. Both Alice^* and Bob^* sample the same y’ and k. Then, Alice^* sends Bob^* the output of Alice from the efficient protocol over these inputs. And Bob^* uses the adversary to predict f(x,y).</a:t>
            </a:r>
          </a:p>
          <a:p>
            <a:r>
              <a:rPr lang="en-IL"/>
              <a:t>This is a protocol in the standard setting that breaks the communication lower bound, and therefore cannot exist</a:t>
            </a:r>
          </a:p>
        </p:txBody>
      </p:sp>
      <p:sp>
        <p:nvSpPr>
          <p:cNvPr id="4" name="Slide Number Placeholder 3"/>
          <p:cNvSpPr>
            <a:spLocks noGrp="1"/>
          </p:cNvSpPr>
          <p:nvPr>
            <p:ph type="sldNum" sz="quarter" idx="5"/>
          </p:nvPr>
        </p:nvSpPr>
        <p:spPr/>
        <p:txBody>
          <a:bodyPr/>
          <a:lstStyle/>
          <a:p>
            <a:fld id="{D970B412-1403-B245-8B1B-726EDC539D42}" type="slidenum">
              <a:rPr lang="en-IL" smtClean="0"/>
              <a:t>12</a:t>
            </a:fld>
            <a:endParaRPr lang="en-IL"/>
          </a:p>
        </p:txBody>
      </p:sp>
    </p:spTree>
    <p:extLst>
      <p:ext uri="{BB962C8B-B14F-4D97-AF65-F5344CB8AC3E}">
        <p14:creationId xmlns:p14="http://schemas.microsoft.com/office/powerpoint/2010/main" val="2186863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t>
            </a:r>
            <a:r>
              <a:rPr lang="en-IL"/>
              <a:t>et’s look at the PKE construction. So we start by assuming there exists a private-key CC-homomorphic encryption scheme with respect to a function f and input distribution (X,Y). By the CC-homomorphic definition, there exists an efficient protocol for f, in the setting where Alice gets an encryption of Bob’s input. </a:t>
            </a:r>
            <a:r>
              <a:rPr lang="en-US"/>
              <a:t>A</a:t>
            </a:r>
            <a:r>
              <a:rPr lang="en-IL"/>
              <a:t>nd we have that this protocol has better correctness than any protocol in the standard setting that uses the same ammount of communication.</a:t>
            </a:r>
          </a:p>
          <a:p>
            <a:r>
              <a:rPr lang="en-IL"/>
              <a:t>The construction is as follows. </a:t>
            </a:r>
            <a:r>
              <a:rPr lang="en-US"/>
              <a:t>F</a:t>
            </a:r>
            <a:r>
              <a:rPr lang="en-IL"/>
              <a:t>or key generation, we sample a random input for Bob, denoted by y and a private key k. And output the secret key y and k, and the public key y and an encryption of y. To encrypt a bit b, we sample an input for Alice,x. and we output the message Alice sends to Bob in the efficient protocol when running on this inputs, and the bit b masked with f of x,y. To decrypt, we evaluate Bob’s output over Alice’s message and his inputs, which supposed to be equal to f of x,y. And we XOR it with sigma.</a:t>
            </a:r>
          </a:p>
          <a:p>
            <a:r>
              <a:rPr lang="en-IL"/>
              <a:t>The security proof of this scheme is done by reduction to a communication complexity protocol, in the standard setting, without encryption. First, we switch from the standard public key to a lossy public key, which is indentical to the standard key, while only replacing the encryption of y by an encryption on an independently sampled y’. And we can do that bec</a:t>
            </a:r>
            <a:r>
              <a:rPr lang="en-US"/>
              <a:t>au</a:t>
            </a:r>
            <a:r>
              <a:rPr lang="en-IL"/>
              <a:t>se of the entropic security of the private-key shcheme. Now, to break the public-key scheme, the adversary essentially needs to predict f(x,y) given y, encryption of y’ and Alice’s message. Assuming this is possible, we can construct a protocol for f in the standard setting that breaks the communication complexity lower bound. The protocol uses shared randomness, which can later be removed. Both Alice^* and Bob^* sample the same y’ and k. Then, Alice^* sends Bob^* the output of Alice from the efficient protocol over these inputs. And Bob^* uses the adversary to predict f(x,y).</a:t>
            </a:r>
          </a:p>
          <a:p>
            <a:r>
              <a:rPr lang="en-IL"/>
              <a:t>This is a protocol in the standard setting that breaks the communication lower bound, and therefore cannot exist</a:t>
            </a:r>
          </a:p>
        </p:txBody>
      </p:sp>
      <p:sp>
        <p:nvSpPr>
          <p:cNvPr id="4" name="Slide Number Placeholder 3"/>
          <p:cNvSpPr>
            <a:spLocks noGrp="1"/>
          </p:cNvSpPr>
          <p:nvPr>
            <p:ph type="sldNum" sz="quarter" idx="5"/>
          </p:nvPr>
        </p:nvSpPr>
        <p:spPr/>
        <p:txBody>
          <a:bodyPr/>
          <a:lstStyle/>
          <a:p>
            <a:fld id="{D970B412-1403-B245-8B1B-726EDC539D42}" type="slidenum">
              <a:rPr lang="en-IL" smtClean="0"/>
              <a:t>13</a:t>
            </a:fld>
            <a:endParaRPr lang="en-IL"/>
          </a:p>
        </p:txBody>
      </p:sp>
    </p:spTree>
    <p:extLst>
      <p:ext uri="{BB962C8B-B14F-4D97-AF65-F5344CB8AC3E}">
        <p14:creationId xmlns:p14="http://schemas.microsoft.com/office/powerpoint/2010/main" val="4193862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And no PIR, although VCHE and CCHE with small error do imply PIR.</a:t>
            </a:r>
            <a:endParaRPr lang="en-IL"/>
          </a:p>
        </p:txBody>
      </p:sp>
      <p:sp>
        <p:nvSpPr>
          <p:cNvPr id="4" name="Slide Number Placeholder 3"/>
          <p:cNvSpPr>
            <a:spLocks noGrp="1"/>
          </p:cNvSpPr>
          <p:nvPr>
            <p:ph type="sldNum" sz="quarter" idx="5"/>
          </p:nvPr>
        </p:nvSpPr>
        <p:spPr/>
        <p:txBody>
          <a:bodyPr/>
          <a:lstStyle/>
          <a:p>
            <a:fld id="{D970B412-1403-B245-8B1B-726EDC539D42}" type="slidenum">
              <a:rPr lang="en-IL" smtClean="0"/>
              <a:t>14</a:t>
            </a:fld>
            <a:endParaRPr lang="en-IL"/>
          </a:p>
        </p:txBody>
      </p:sp>
    </p:spTree>
    <p:extLst>
      <p:ext uri="{BB962C8B-B14F-4D97-AF65-F5344CB8AC3E}">
        <p14:creationId xmlns:p14="http://schemas.microsoft.com/office/powerpoint/2010/main" val="29065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Arial" panose="020B0604020202020204" pitchFamily="34" charset="0"/>
              </a:rPr>
              <a:t>In this work we propose to define HE using communication complexity tools. I now now present the definition, and then will show that schemes that are traditionally considered homomorphic are captured by our definition, and that applications known to be implied by HE are also implied by our definition.</a:t>
            </a:r>
          </a:p>
        </p:txBody>
      </p:sp>
      <p:sp>
        <p:nvSpPr>
          <p:cNvPr id="4" name="Slide Number Placeholder 3"/>
          <p:cNvSpPr>
            <a:spLocks noGrp="1"/>
          </p:cNvSpPr>
          <p:nvPr>
            <p:ph type="sldNum" sz="quarter" idx="5"/>
          </p:nvPr>
        </p:nvSpPr>
        <p:spPr/>
        <p:txBody>
          <a:bodyPr/>
          <a:lstStyle/>
          <a:p>
            <a:fld id="{D970B412-1403-B245-8B1B-726EDC539D42}" type="slidenum">
              <a:rPr lang="en-IL" smtClean="0"/>
              <a:t>15</a:t>
            </a:fld>
            <a:endParaRPr lang="en-IL"/>
          </a:p>
        </p:txBody>
      </p:sp>
    </p:spTree>
    <p:extLst>
      <p:ext uri="{BB962C8B-B14F-4D97-AF65-F5344CB8AC3E}">
        <p14:creationId xmlns:p14="http://schemas.microsoft.com/office/powerpoint/2010/main" val="1700784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D970B412-1403-B245-8B1B-726EDC539D42}" type="slidenum">
              <a:rPr lang="en-IL" smtClean="0"/>
              <a:t>16</a:t>
            </a:fld>
            <a:endParaRPr lang="en-IL"/>
          </a:p>
        </p:txBody>
      </p:sp>
    </p:spTree>
    <p:extLst>
      <p:ext uri="{BB962C8B-B14F-4D97-AF65-F5344CB8AC3E}">
        <p14:creationId xmlns:p14="http://schemas.microsoft.com/office/powerpoint/2010/main" val="299056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The notion of homomorphic encryption was introduced by Rivest, Adleman and Dertouzos with the general idea of an encryption scheme that allows computation over it. Informally an only for intuition, it means that there exists an efficient trasformation that given a function f and an encryption of x outputs something that behaves like an encryption of f(x). </a:t>
            </a:r>
          </a:p>
          <a:p>
            <a:r>
              <a:rPr lang="en-IL"/>
              <a:t>This idea is very powerfull, and led to many interesting and useful applications such as online voting and outsourced computation. However, when we try to formally define this idea, we stumble upon a number of issues. </a:t>
            </a:r>
            <a:r>
              <a:rPr lang="en-US"/>
              <a:t>F</a:t>
            </a:r>
            <a:r>
              <a:rPr lang="en-IL"/>
              <a:t>or example, turns out that to </a:t>
            </a:r>
            <a:r>
              <a:rPr lang="en-US"/>
              <a:t>for many application it’s ok even if the</a:t>
            </a:r>
            <a:r>
              <a:rPr lang="en-IL"/>
              <a:t> output of the evaluation isn’t distributed exactly like valid ciphertexts, so what is the minimal requirement? </a:t>
            </a:r>
            <a:r>
              <a:rPr lang="en-US"/>
              <a:t>A</a:t>
            </a:r>
            <a:r>
              <a:rPr lang="en-IL"/>
              <a:t>nother question is which functions the evaluation algorithm should support? support for EVERY possible function turns out to be very hard to accomplish, and moreover, there are many HE schemes that doesn’t support evaluation of ANY function, and still found to be very useful. On the other hand, the existense of a single function that can be evaluated can be trivially achieved with any encryption scheme. So the question that arises is – where do you draw the line. Our goal in this work, is to advance towards some canonical definition, that will base HE as a standard cryptographic primitive.</a:t>
            </a:r>
          </a:p>
        </p:txBody>
      </p:sp>
      <p:sp>
        <p:nvSpPr>
          <p:cNvPr id="4" name="Slide Number Placeholder 3"/>
          <p:cNvSpPr>
            <a:spLocks noGrp="1"/>
          </p:cNvSpPr>
          <p:nvPr>
            <p:ph type="sldNum" sz="quarter" idx="5"/>
          </p:nvPr>
        </p:nvSpPr>
        <p:spPr/>
        <p:txBody>
          <a:bodyPr/>
          <a:lstStyle/>
          <a:p>
            <a:fld id="{D970B412-1403-B245-8B1B-726EDC539D42}" type="slidenum">
              <a:rPr lang="en-IL" smtClean="0"/>
              <a:t>2</a:t>
            </a:fld>
            <a:endParaRPr lang="en-IL"/>
          </a:p>
        </p:txBody>
      </p:sp>
    </p:spTree>
    <p:extLst>
      <p:ext uri="{BB962C8B-B14F-4D97-AF65-F5344CB8AC3E}">
        <p14:creationId xmlns:p14="http://schemas.microsoft.com/office/powerpoint/2010/main" val="50690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L"/>
              <a:t>So let’s take a look on existing defintions HE. In the homomorphic encryption world we divide the time to two periods, BG and AG, before gentry and after gentry. So, BG, A commonly used way to define HE is by the “linearly” or ”additively” homomorphic encryption notion. </a:t>
            </a:r>
            <a:r>
              <a:rPr lang="en-US"/>
              <a:t>I</a:t>
            </a:r>
            <a:r>
              <a:rPr lang="en-IL"/>
              <a:t>t is an algebraic-based notion, inspired by t</a:t>
            </a:r>
            <a:r>
              <a:rPr lang="en-US" b="0" i="0">
                <a:effectLst/>
                <a:latin typeface="Arial" panose="020B0604020202020204" pitchFamily="34" charset="0"/>
              </a:rPr>
              <a:t>he number-theory based schemes available at that time. The plaintext and ciphertext spaces can be thought of as algebraic groups, while the encryption function is homomorphism from one group to the 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Arial" panose="020B0604020202020204" pitchFamily="34" charset="0"/>
              </a:rPr>
              <a:t>Defining HE this way is very limiting. It captures only number-theoretic based scheme and it doesn’t capture lattice based </a:t>
            </a:r>
            <a:r>
              <a:rPr lang="en-US" b="0" i="0" err="1">
                <a:effectLst/>
                <a:latin typeface="Arial" panose="020B0604020202020204" pitchFamily="34" charset="0"/>
              </a:rPr>
              <a:t>shcemes</a:t>
            </a:r>
            <a:r>
              <a:rPr lang="en-US" b="0" i="0">
                <a:effectLst/>
                <a:latin typeface="Arial" panose="020B0604020202020204" pitchFamily="34" charset="0"/>
              </a:rPr>
              <a:t> that support only bounded number of linear operation, and also doesn’t operate over proper </a:t>
            </a:r>
            <a:r>
              <a:rPr lang="en-US" b="0" i="0" err="1">
                <a:effectLst/>
                <a:latin typeface="Arial" panose="020B0604020202020204" pitchFamily="34" charset="0"/>
              </a:rPr>
              <a:t>algraic</a:t>
            </a:r>
            <a:r>
              <a:rPr lang="en-US" b="0" i="0">
                <a:effectLst/>
                <a:latin typeface="Arial" panose="020B0604020202020204" pitchFamily="34" charset="0"/>
              </a:rPr>
              <a:t> group, and also it doesn’t capture non-–linear homomorphisms such as FHE.</a:t>
            </a:r>
          </a:p>
        </p:txBody>
      </p:sp>
      <p:sp>
        <p:nvSpPr>
          <p:cNvPr id="4" name="Slide Number Placeholder 3"/>
          <p:cNvSpPr>
            <a:spLocks noGrp="1"/>
          </p:cNvSpPr>
          <p:nvPr>
            <p:ph type="sldNum" sz="quarter" idx="5"/>
          </p:nvPr>
        </p:nvSpPr>
        <p:spPr/>
        <p:txBody>
          <a:bodyPr/>
          <a:lstStyle/>
          <a:p>
            <a:fld id="{D970B412-1403-B245-8B1B-726EDC539D42}" type="slidenum">
              <a:rPr lang="en-IL" smtClean="0"/>
              <a:t>3</a:t>
            </a:fld>
            <a:endParaRPr lang="en-IL"/>
          </a:p>
        </p:txBody>
      </p:sp>
    </p:spTree>
    <p:extLst>
      <p:ext uri="{BB962C8B-B14F-4D97-AF65-F5344CB8AC3E}">
        <p14:creationId xmlns:p14="http://schemas.microsoft.com/office/powerpoint/2010/main" val="128801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Arial" panose="020B0604020202020204" pitchFamily="34" charset="0"/>
              </a:rPr>
              <a:t>After Gentry, the common way to define HE is by the compactness-based definition. The scheme is homomorphic with respect to some predefined circuit class. And we have an efficient transformation that given a circuit from the class and encryptions of x_1 to </a:t>
            </a:r>
            <a:r>
              <a:rPr lang="en-US" b="0" i="0" err="1">
                <a:effectLst/>
                <a:latin typeface="Arial" panose="020B0604020202020204" pitchFamily="34" charset="0"/>
              </a:rPr>
              <a:t>x_n</a:t>
            </a:r>
            <a:r>
              <a:rPr lang="en-US" b="0" i="0">
                <a:effectLst/>
                <a:latin typeface="Arial" panose="020B0604020202020204" pitchFamily="34" charset="0"/>
              </a:rPr>
              <a:t>, outputs something that can be decrypted to c of x_1 to </a:t>
            </a:r>
            <a:r>
              <a:rPr lang="en-US" b="0" i="0" err="1">
                <a:effectLst/>
                <a:latin typeface="Arial" panose="020B0604020202020204" pitchFamily="34" charset="0"/>
              </a:rPr>
              <a:t>x_n</a:t>
            </a:r>
            <a:endParaRPr lang="en-US" b="0" i="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Arial" panose="020B0604020202020204" pitchFamily="34" charset="0"/>
              </a:rPr>
              <a:t>To make this nontrivial, a key property the scheme must satisfy is ”compactness”, which roughly means that the size of the output of the homomorphic evaluation algorithm is smaller than the size of the circuit. But It can also mean other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L" b="0" i="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L" b="0" i="0">
                <a:effectLst/>
                <a:latin typeface="Arial" panose="020B0604020202020204" pitchFamily="34" charset="0"/>
              </a:rPr>
              <a:t>There are couple of issues with defining HE this way as well.</a:t>
            </a:r>
            <a:r>
              <a:rPr lang="en-US" b="0" i="0">
                <a:effectLst/>
                <a:latin typeface="Arial" panose="020B0604020202020204" pitchFamily="34" charset="0"/>
              </a:rPr>
              <a:t> First of all, it brings us back the the questions from the first slide. Which circuit classes the scheme should support to make this notion non-trivial? Support for all circuit classes is too strict, while supporting for some meaningless circuit class can be trivially </a:t>
            </a:r>
            <a:r>
              <a:rPr lang="en-US" b="0" i="0" err="1">
                <a:effectLst/>
                <a:latin typeface="Arial" panose="020B0604020202020204" pitchFamily="34" charset="0"/>
              </a:rPr>
              <a:t>achived</a:t>
            </a:r>
            <a:r>
              <a:rPr lang="en-US" b="0" i="0">
                <a:effectLst/>
                <a:latin typeface="Arial" panose="020B0604020202020204" pitchFamily="34" charset="0"/>
              </a:rPr>
              <a:t> with any encryption </a:t>
            </a:r>
            <a:r>
              <a:rPr lang="en-US" b="0" i="0" err="1">
                <a:effectLst/>
                <a:latin typeface="Arial" panose="020B0604020202020204" pitchFamily="34" charset="0"/>
              </a:rPr>
              <a:t>shceme</a:t>
            </a:r>
            <a:r>
              <a:rPr lang="en-US" b="0" i="0">
                <a:effectLst/>
                <a:latin typeface="Arial" panose="020B0604020202020204" pitchFamily="34" charset="0"/>
              </a:rPr>
              <a:t>. Also, it is not clear </a:t>
            </a:r>
            <a:r>
              <a:rPr lang="en-US" b="0" i="0" err="1">
                <a:effectLst/>
                <a:latin typeface="Arial" panose="020B0604020202020204" pitchFamily="34" charset="0"/>
              </a:rPr>
              <a:t>whay</a:t>
            </a:r>
            <a:r>
              <a:rPr lang="en-US" b="0" i="0">
                <a:effectLst/>
                <a:latin typeface="Arial" panose="020B0604020202020204" pitchFamily="34" charset="0"/>
              </a:rPr>
              <a:t> is the sufficient minimal notion of compactness.</a:t>
            </a:r>
          </a:p>
        </p:txBody>
      </p:sp>
      <p:sp>
        <p:nvSpPr>
          <p:cNvPr id="4" name="Slide Number Placeholder 3"/>
          <p:cNvSpPr>
            <a:spLocks noGrp="1"/>
          </p:cNvSpPr>
          <p:nvPr>
            <p:ph type="sldNum" sz="quarter" idx="5"/>
          </p:nvPr>
        </p:nvSpPr>
        <p:spPr/>
        <p:txBody>
          <a:bodyPr/>
          <a:lstStyle/>
          <a:p>
            <a:fld id="{D970B412-1403-B245-8B1B-726EDC539D42}" type="slidenum">
              <a:rPr lang="en-IL" smtClean="0"/>
              <a:t>4</a:t>
            </a:fld>
            <a:endParaRPr lang="en-IL"/>
          </a:p>
        </p:txBody>
      </p:sp>
    </p:spTree>
    <p:extLst>
      <p:ext uri="{BB962C8B-B14F-4D97-AF65-F5344CB8AC3E}">
        <p14:creationId xmlns:p14="http://schemas.microsoft.com/office/powerpoint/2010/main" val="3529579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Arial" panose="020B0604020202020204" pitchFamily="34" charset="0"/>
              </a:rPr>
              <a:t>In this work we propose to define HE using communication complexity tools. I now now present the definition, and then will show that schemes that are traditionally considered homomorphic are captured by our definition, and that applications known to be implied by HE are also implied by our definition.</a:t>
            </a:r>
          </a:p>
        </p:txBody>
      </p:sp>
      <p:sp>
        <p:nvSpPr>
          <p:cNvPr id="4" name="Slide Number Placeholder 3"/>
          <p:cNvSpPr>
            <a:spLocks noGrp="1"/>
          </p:cNvSpPr>
          <p:nvPr>
            <p:ph type="sldNum" sz="quarter" idx="5"/>
          </p:nvPr>
        </p:nvSpPr>
        <p:spPr/>
        <p:txBody>
          <a:bodyPr/>
          <a:lstStyle/>
          <a:p>
            <a:fld id="{D970B412-1403-B245-8B1B-726EDC539D42}" type="slidenum">
              <a:rPr lang="en-IL" smtClean="0"/>
              <a:t>5</a:t>
            </a:fld>
            <a:endParaRPr lang="en-IL"/>
          </a:p>
        </p:txBody>
      </p:sp>
    </p:spTree>
    <p:extLst>
      <p:ext uri="{BB962C8B-B14F-4D97-AF65-F5344CB8AC3E}">
        <p14:creationId xmlns:p14="http://schemas.microsoft.com/office/powerpoint/2010/main" val="3545456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Our work uses Communication Complexity tools, so I will now introduce some basic notions in it. The setting is that we have two parties, Alice and Bob, and we have a function f and an input distribution (X,Y) known to both. An input pair is sampled from the input distribution. Alice gets x while Bob gets y. Now, Alice needs to send Bob a message, and afterwards Bob needs to output f(x,y). They are both collaborating, so there in no secrecy requirements. A trivial solution is for Alice to send her entire input. However, for many functions we know that she can send a smaller message. The communication complexity of the function f over the input distibution (X,Y) with epsilon correctness, is the minimal number of bits Alice has to send so that Bob could output the correct value on epsilon-fraction of all possible inputs.  </a:t>
            </a:r>
          </a:p>
          <a:p>
            <a:r>
              <a:rPr lang="en-IL"/>
              <a:t>A canonical example for this is the inner product function, over uniformly random binary vectors of size n. For this function and input distribution, we can prove that to get the correct answer on 2/3 of the inputs, Alice *must* send Bob omega of n bits.</a:t>
            </a:r>
          </a:p>
        </p:txBody>
      </p:sp>
      <p:sp>
        <p:nvSpPr>
          <p:cNvPr id="4" name="Slide Number Placeholder 3"/>
          <p:cNvSpPr>
            <a:spLocks noGrp="1"/>
          </p:cNvSpPr>
          <p:nvPr>
            <p:ph type="sldNum" sz="quarter" idx="5"/>
          </p:nvPr>
        </p:nvSpPr>
        <p:spPr/>
        <p:txBody>
          <a:bodyPr/>
          <a:lstStyle/>
          <a:p>
            <a:fld id="{D970B412-1403-B245-8B1B-726EDC539D42}" type="slidenum">
              <a:rPr lang="en-IL" smtClean="0"/>
              <a:t>6</a:t>
            </a:fld>
            <a:endParaRPr lang="en-IL"/>
          </a:p>
        </p:txBody>
      </p:sp>
    </p:spTree>
    <p:extLst>
      <p:ext uri="{BB962C8B-B14F-4D97-AF65-F5344CB8AC3E}">
        <p14:creationId xmlns:p14="http://schemas.microsoft.com/office/powerpoint/2010/main" val="1003780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effectLst/>
                <a:latin typeface="Arial" panose="020B0604020202020204" pitchFamily="34" charset="0"/>
              </a:rPr>
              <a:t>The definition we propose is as follows. We say that an encryption scheme is “Communication Complexity homomorphic”, or CC-homomorphic for short, if there exists *some* function and input distribution, such that the following conditions hold. First of all, we require that computing the function on the input distribution requires c bits of communication. On the other hand, if Alice and Bob are computationally bounded, and we additionally give Alice an encryption of Bob’s input, and give Bob the secret key, then they can compute f using less than c bits of communication. </a:t>
            </a:r>
          </a:p>
          <a:p>
            <a:r>
              <a:rPr lang="en-US" b="0" i="0">
                <a:effectLst/>
                <a:latin typeface="Arial" panose="020B0604020202020204" pitchFamily="34" charset="0"/>
              </a:rPr>
              <a:t>Put it in other words, using the encryption of Bob’s input, Alice is able to “break” the communication lower bound of the standard setting. The idea of the definition is that an encryption scheme that satisfies this condition, is in fact malleable in some useful way. Which is what we conceptually mean when we call an encryption scheme homomorphic.</a:t>
            </a:r>
            <a:endParaRPr lang="en-IL"/>
          </a:p>
        </p:txBody>
      </p:sp>
      <p:sp>
        <p:nvSpPr>
          <p:cNvPr id="4" name="Slide Number Placeholder 3"/>
          <p:cNvSpPr>
            <a:spLocks noGrp="1"/>
          </p:cNvSpPr>
          <p:nvPr>
            <p:ph type="sldNum" sz="quarter" idx="5"/>
          </p:nvPr>
        </p:nvSpPr>
        <p:spPr/>
        <p:txBody>
          <a:bodyPr/>
          <a:lstStyle/>
          <a:p>
            <a:fld id="{D970B412-1403-B245-8B1B-726EDC539D42}" type="slidenum">
              <a:rPr lang="en-IL" smtClean="0"/>
              <a:t>7</a:t>
            </a:fld>
            <a:endParaRPr lang="en-IL"/>
          </a:p>
        </p:txBody>
      </p:sp>
    </p:spTree>
    <p:extLst>
      <p:ext uri="{BB962C8B-B14F-4D97-AF65-F5344CB8AC3E}">
        <p14:creationId xmlns:p14="http://schemas.microsoft.com/office/powerpoint/2010/main" val="396310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Arial" panose="020B0604020202020204" pitchFamily="34" charset="0"/>
              </a:rPr>
              <a:t>In this work we propose to define HE using communication complexity tools. I now now present the definition, and then will show that schemes that are traditionally considered homomorphic are captured by our definition, and that applications known to be implied by HE are also implied by our definition.</a:t>
            </a:r>
          </a:p>
        </p:txBody>
      </p:sp>
      <p:sp>
        <p:nvSpPr>
          <p:cNvPr id="4" name="Slide Number Placeholder 3"/>
          <p:cNvSpPr>
            <a:spLocks noGrp="1"/>
          </p:cNvSpPr>
          <p:nvPr>
            <p:ph type="sldNum" sz="quarter" idx="5"/>
          </p:nvPr>
        </p:nvSpPr>
        <p:spPr/>
        <p:txBody>
          <a:bodyPr/>
          <a:lstStyle/>
          <a:p>
            <a:fld id="{D970B412-1403-B245-8B1B-726EDC539D42}" type="slidenum">
              <a:rPr lang="en-IL" smtClean="0"/>
              <a:t>8</a:t>
            </a:fld>
            <a:endParaRPr lang="en-IL"/>
          </a:p>
        </p:txBody>
      </p:sp>
    </p:spTree>
    <p:extLst>
      <p:ext uri="{BB962C8B-B14F-4D97-AF65-F5344CB8AC3E}">
        <p14:creationId xmlns:p14="http://schemas.microsoft.com/office/powerpoint/2010/main" val="19567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theorem we prove in the paper is that every so called standard linearly homomorphic encryption scheme, such as Regev, Goldwasser-</a:t>
            </a:r>
            <a:r>
              <a:rPr lang="en-US" err="1"/>
              <a:t>micali</a:t>
            </a:r>
            <a:r>
              <a:rPr lang="en-US"/>
              <a:t> and </a:t>
            </a:r>
            <a:r>
              <a:rPr lang="en-US" err="1"/>
              <a:t>elgamal</a:t>
            </a:r>
            <a:r>
              <a:rPr lang="en-US"/>
              <a:t> and more are also CC-homomorphic.</a:t>
            </a:r>
            <a:r>
              <a:rPr lang="en-IL"/>
              <a:t> To instatiate our definition using this scheme, we will use the so called “Index” function where Alice is given a random binary vector of size n while bob is given an integer between 1 to n represented as a unit vector of size n. the output of f on x and the </a:t>
            </a:r>
            <a:r>
              <a:rPr lang="en-US"/>
              <a:t>I</a:t>
            </a:r>
            <a:r>
              <a:rPr lang="en-IL"/>
              <a:t>’th unit vector is x in the i’th index. Computing this function over this input distribution requires omega of n bits of communication. Now consider the following communication complexity protocol where Alice gets bit encryption of Bob’s input, and homomorphically evaluates the inner product circuit while hard-wiring her input. Then, alice sends the ciphertext c_res to Bob, who decrypt it and outputs the answer. For sufficiently large n, we can show that this protocol computes f using only square root of n bits of communication. Therefore, this scheme is CC-homomorphic.</a:t>
            </a:r>
          </a:p>
        </p:txBody>
      </p:sp>
      <p:sp>
        <p:nvSpPr>
          <p:cNvPr id="4" name="Slide Number Placeholder 3"/>
          <p:cNvSpPr>
            <a:spLocks noGrp="1"/>
          </p:cNvSpPr>
          <p:nvPr>
            <p:ph type="sldNum" sz="quarter" idx="5"/>
          </p:nvPr>
        </p:nvSpPr>
        <p:spPr/>
        <p:txBody>
          <a:bodyPr/>
          <a:lstStyle/>
          <a:p>
            <a:fld id="{D970B412-1403-B245-8B1B-726EDC539D42}" type="slidenum">
              <a:rPr lang="en-IL" smtClean="0"/>
              <a:t>9</a:t>
            </a:fld>
            <a:endParaRPr lang="en-IL"/>
          </a:p>
        </p:txBody>
      </p:sp>
    </p:spTree>
    <p:extLst>
      <p:ext uri="{BB962C8B-B14F-4D97-AF65-F5344CB8AC3E}">
        <p14:creationId xmlns:p14="http://schemas.microsoft.com/office/powerpoint/2010/main" val="255004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4E92-BCC1-6B80-0AA4-1E369C1592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917A0801-8EBC-49B2-FEC8-3E48C47C13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1CEDA13F-7A0D-1A2F-006B-60ABF3B295A8}"/>
              </a:ext>
            </a:extLst>
          </p:cNvPr>
          <p:cNvSpPr>
            <a:spLocks noGrp="1"/>
          </p:cNvSpPr>
          <p:nvPr>
            <p:ph type="dt" sz="half" idx="10"/>
          </p:nvPr>
        </p:nvSpPr>
        <p:spPr/>
        <p:txBody>
          <a:bodyPr/>
          <a:lstStyle/>
          <a:p>
            <a:fld id="{B984A8E8-0565-7546-A946-D471A10D09AE}" type="datetime5">
              <a:rPr lang="en-US" smtClean="0"/>
              <a:t>29-Nov-23</a:t>
            </a:fld>
            <a:endParaRPr lang="en-IL"/>
          </a:p>
        </p:txBody>
      </p:sp>
      <p:sp>
        <p:nvSpPr>
          <p:cNvPr id="5" name="Footer Placeholder 4">
            <a:extLst>
              <a:ext uri="{FF2B5EF4-FFF2-40B4-BE49-F238E27FC236}">
                <a16:creationId xmlns:a16="http://schemas.microsoft.com/office/drawing/2014/main" id="{783D2DA3-EECC-4DFE-0BEC-748AD6BC5E82}"/>
              </a:ext>
            </a:extLst>
          </p:cNvPr>
          <p:cNvSpPr>
            <a:spLocks noGrp="1"/>
          </p:cNvSpPr>
          <p:nvPr>
            <p:ph type="ftr" sz="quarter" idx="11"/>
          </p:nvPr>
        </p:nvSpPr>
        <p:spPr/>
        <p:txBody>
          <a:bodyPr/>
          <a:lstStyle/>
          <a:p>
            <a:r>
              <a:rPr lang="en-US"/>
              <a:t>Combinatorially Homomorphic Encryption</a:t>
            </a:r>
            <a:endParaRPr lang="en-IL"/>
          </a:p>
        </p:txBody>
      </p:sp>
      <p:sp>
        <p:nvSpPr>
          <p:cNvPr id="6" name="Slide Number Placeholder 5">
            <a:extLst>
              <a:ext uri="{FF2B5EF4-FFF2-40B4-BE49-F238E27FC236}">
                <a16:creationId xmlns:a16="http://schemas.microsoft.com/office/drawing/2014/main" id="{944FD593-574E-5745-36AD-E2DF2B234C69}"/>
              </a:ext>
            </a:extLst>
          </p:cNvPr>
          <p:cNvSpPr>
            <a:spLocks noGrp="1"/>
          </p:cNvSpPr>
          <p:nvPr>
            <p:ph type="sldNum" sz="quarter" idx="12"/>
          </p:nvPr>
        </p:nvSpPr>
        <p:spPr/>
        <p:txBody>
          <a:bodyPr/>
          <a:lstStyle/>
          <a:p>
            <a:fld id="{25334875-8025-4943-8692-B384CC871F05}" type="slidenum">
              <a:rPr lang="en-IL" smtClean="0"/>
              <a:t>‹#›</a:t>
            </a:fld>
            <a:endParaRPr lang="en-IL"/>
          </a:p>
        </p:txBody>
      </p:sp>
    </p:spTree>
    <p:extLst>
      <p:ext uri="{BB962C8B-B14F-4D97-AF65-F5344CB8AC3E}">
        <p14:creationId xmlns:p14="http://schemas.microsoft.com/office/powerpoint/2010/main" val="362194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528D5-EBEB-30F7-B79C-3684637624D5}"/>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21FCB818-57B6-E799-D81A-8EF7D95B1C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9D48A93-B071-DDDA-A12B-8A50B96A1D9D}"/>
              </a:ext>
            </a:extLst>
          </p:cNvPr>
          <p:cNvSpPr>
            <a:spLocks noGrp="1"/>
          </p:cNvSpPr>
          <p:nvPr>
            <p:ph type="dt" sz="half" idx="10"/>
          </p:nvPr>
        </p:nvSpPr>
        <p:spPr/>
        <p:txBody>
          <a:bodyPr/>
          <a:lstStyle/>
          <a:p>
            <a:fld id="{ADADB826-715E-6E4C-87BC-611DDC531AFD}" type="datetime5">
              <a:rPr lang="en-US" smtClean="0"/>
              <a:t>29-Nov-23</a:t>
            </a:fld>
            <a:endParaRPr lang="en-IL"/>
          </a:p>
        </p:txBody>
      </p:sp>
      <p:sp>
        <p:nvSpPr>
          <p:cNvPr id="5" name="Footer Placeholder 4">
            <a:extLst>
              <a:ext uri="{FF2B5EF4-FFF2-40B4-BE49-F238E27FC236}">
                <a16:creationId xmlns:a16="http://schemas.microsoft.com/office/drawing/2014/main" id="{54F8DC5D-7657-0F7E-BB56-DBB99AAFB731}"/>
              </a:ext>
            </a:extLst>
          </p:cNvPr>
          <p:cNvSpPr>
            <a:spLocks noGrp="1"/>
          </p:cNvSpPr>
          <p:nvPr>
            <p:ph type="ftr" sz="quarter" idx="11"/>
          </p:nvPr>
        </p:nvSpPr>
        <p:spPr/>
        <p:txBody>
          <a:bodyPr/>
          <a:lstStyle/>
          <a:p>
            <a:r>
              <a:rPr lang="en-US"/>
              <a:t>Combinatorially Homomorphic Encryption</a:t>
            </a:r>
            <a:endParaRPr lang="en-IL"/>
          </a:p>
        </p:txBody>
      </p:sp>
      <p:sp>
        <p:nvSpPr>
          <p:cNvPr id="6" name="Slide Number Placeholder 5">
            <a:extLst>
              <a:ext uri="{FF2B5EF4-FFF2-40B4-BE49-F238E27FC236}">
                <a16:creationId xmlns:a16="http://schemas.microsoft.com/office/drawing/2014/main" id="{81ACC9F0-DD0C-408D-3E70-F0D850499871}"/>
              </a:ext>
            </a:extLst>
          </p:cNvPr>
          <p:cNvSpPr>
            <a:spLocks noGrp="1"/>
          </p:cNvSpPr>
          <p:nvPr>
            <p:ph type="sldNum" sz="quarter" idx="12"/>
          </p:nvPr>
        </p:nvSpPr>
        <p:spPr/>
        <p:txBody>
          <a:bodyPr/>
          <a:lstStyle/>
          <a:p>
            <a:fld id="{25334875-8025-4943-8692-B384CC871F05}" type="slidenum">
              <a:rPr lang="en-IL" smtClean="0"/>
              <a:t>‹#›</a:t>
            </a:fld>
            <a:endParaRPr lang="en-IL"/>
          </a:p>
        </p:txBody>
      </p:sp>
    </p:spTree>
    <p:extLst>
      <p:ext uri="{BB962C8B-B14F-4D97-AF65-F5344CB8AC3E}">
        <p14:creationId xmlns:p14="http://schemas.microsoft.com/office/powerpoint/2010/main" val="258265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8732A4-2D44-7DF7-E439-E5E85FE0D3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79E863CA-DD5C-B55C-4131-30B52C2103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A74316A-38A7-9568-F908-94E92829F32F}"/>
              </a:ext>
            </a:extLst>
          </p:cNvPr>
          <p:cNvSpPr>
            <a:spLocks noGrp="1"/>
          </p:cNvSpPr>
          <p:nvPr>
            <p:ph type="dt" sz="half" idx="10"/>
          </p:nvPr>
        </p:nvSpPr>
        <p:spPr/>
        <p:txBody>
          <a:bodyPr/>
          <a:lstStyle/>
          <a:p>
            <a:fld id="{A09F8319-3BFF-CF41-A6E9-C5DDA3D538BC}" type="datetime5">
              <a:rPr lang="en-US" smtClean="0"/>
              <a:t>29-Nov-23</a:t>
            </a:fld>
            <a:endParaRPr lang="en-IL"/>
          </a:p>
        </p:txBody>
      </p:sp>
      <p:sp>
        <p:nvSpPr>
          <p:cNvPr id="5" name="Footer Placeholder 4">
            <a:extLst>
              <a:ext uri="{FF2B5EF4-FFF2-40B4-BE49-F238E27FC236}">
                <a16:creationId xmlns:a16="http://schemas.microsoft.com/office/drawing/2014/main" id="{36C1B7FC-5999-BE34-EC5E-BEEB640180BF}"/>
              </a:ext>
            </a:extLst>
          </p:cNvPr>
          <p:cNvSpPr>
            <a:spLocks noGrp="1"/>
          </p:cNvSpPr>
          <p:nvPr>
            <p:ph type="ftr" sz="quarter" idx="11"/>
          </p:nvPr>
        </p:nvSpPr>
        <p:spPr/>
        <p:txBody>
          <a:bodyPr/>
          <a:lstStyle/>
          <a:p>
            <a:r>
              <a:rPr lang="en-US"/>
              <a:t>Combinatorially Homomorphic Encryption</a:t>
            </a:r>
            <a:endParaRPr lang="en-IL"/>
          </a:p>
        </p:txBody>
      </p:sp>
      <p:sp>
        <p:nvSpPr>
          <p:cNvPr id="6" name="Slide Number Placeholder 5">
            <a:extLst>
              <a:ext uri="{FF2B5EF4-FFF2-40B4-BE49-F238E27FC236}">
                <a16:creationId xmlns:a16="http://schemas.microsoft.com/office/drawing/2014/main" id="{653934AC-902D-BE54-E2BC-7B9EB4ADD13D}"/>
              </a:ext>
            </a:extLst>
          </p:cNvPr>
          <p:cNvSpPr>
            <a:spLocks noGrp="1"/>
          </p:cNvSpPr>
          <p:nvPr>
            <p:ph type="sldNum" sz="quarter" idx="12"/>
          </p:nvPr>
        </p:nvSpPr>
        <p:spPr/>
        <p:txBody>
          <a:bodyPr/>
          <a:lstStyle/>
          <a:p>
            <a:fld id="{25334875-8025-4943-8692-B384CC871F05}" type="slidenum">
              <a:rPr lang="en-IL" smtClean="0"/>
              <a:t>‹#›</a:t>
            </a:fld>
            <a:endParaRPr lang="en-IL"/>
          </a:p>
        </p:txBody>
      </p:sp>
    </p:spTree>
    <p:extLst>
      <p:ext uri="{BB962C8B-B14F-4D97-AF65-F5344CB8AC3E}">
        <p14:creationId xmlns:p14="http://schemas.microsoft.com/office/powerpoint/2010/main" val="421134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AC39-7D1B-A97A-B592-7EB9C213B23C}"/>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1485185D-4386-8B69-12AC-C0DF9EF5AB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BC0BDE17-5C2E-5FAF-A527-6745B2D711C7}"/>
              </a:ext>
            </a:extLst>
          </p:cNvPr>
          <p:cNvSpPr>
            <a:spLocks noGrp="1"/>
          </p:cNvSpPr>
          <p:nvPr>
            <p:ph type="dt" sz="half" idx="10"/>
          </p:nvPr>
        </p:nvSpPr>
        <p:spPr/>
        <p:txBody>
          <a:bodyPr/>
          <a:lstStyle/>
          <a:p>
            <a:fld id="{FC46D5CE-F0B4-2D47-A6B8-84385F136742}" type="datetime5">
              <a:rPr lang="en-US" smtClean="0"/>
              <a:t>29-Nov-23</a:t>
            </a:fld>
            <a:endParaRPr lang="en-IL"/>
          </a:p>
        </p:txBody>
      </p:sp>
      <p:sp>
        <p:nvSpPr>
          <p:cNvPr id="5" name="Footer Placeholder 4">
            <a:extLst>
              <a:ext uri="{FF2B5EF4-FFF2-40B4-BE49-F238E27FC236}">
                <a16:creationId xmlns:a16="http://schemas.microsoft.com/office/drawing/2014/main" id="{F665C366-3032-CF11-ADF4-25F735C934F6}"/>
              </a:ext>
            </a:extLst>
          </p:cNvPr>
          <p:cNvSpPr>
            <a:spLocks noGrp="1"/>
          </p:cNvSpPr>
          <p:nvPr>
            <p:ph type="ftr" sz="quarter" idx="11"/>
          </p:nvPr>
        </p:nvSpPr>
        <p:spPr/>
        <p:txBody>
          <a:bodyPr/>
          <a:lstStyle/>
          <a:p>
            <a:r>
              <a:rPr lang="en-US"/>
              <a:t>Combinatorially Homomorphic Encryption</a:t>
            </a:r>
            <a:endParaRPr lang="en-IL"/>
          </a:p>
        </p:txBody>
      </p:sp>
      <p:sp>
        <p:nvSpPr>
          <p:cNvPr id="6" name="Slide Number Placeholder 5">
            <a:extLst>
              <a:ext uri="{FF2B5EF4-FFF2-40B4-BE49-F238E27FC236}">
                <a16:creationId xmlns:a16="http://schemas.microsoft.com/office/drawing/2014/main" id="{4B7BC151-BE8B-4451-154B-77729E8B2E45}"/>
              </a:ext>
            </a:extLst>
          </p:cNvPr>
          <p:cNvSpPr>
            <a:spLocks noGrp="1"/>
          </p:cNvSpPr>
          <p:nvPr>
            <p:ph type="sldNum" sz="quarter" idx="12"/>
          </p:nvPr>
        </p:nvSpPr>
        <p:spPr/>
        <p:txBody>
          <a:bodyPr/>
          <a:lstStyle/>
          <a:p>
            <a:fld id="{25334875-8025-4943-8692-B384CC871F05}" type="slidenum">
              <a:rPr lang="en-IL" smtClean="0"/>
              <a:t>‹#›</a:t>
            </a:fld>
            <a:endParaRPr lang="en-IL"/>
          </a:p>
        </p:txBody>
      </p:sp>
    </p:spTree>
    <p:extLst>
      <p:ext uri="{BB962C8B-B14F-4D97-AF65-F5344CB8AC3E}">
        <p14:creationId xmlns:p14="http://schemas.microsoft.com/office/powerpoint/2010/main" val="323437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AE2B-A992-86E6-BAD1-05B7DA7A2B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60854E9C-03CF-E4AE-377B-D8B3A47868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5B28E-3AC9-9281-7F86-64A42B45F13D}"/>
              </a:ext>
            </a:extLst>
          </p:cNvPr>
          <p:cNvSpPr>
            <a:spLocks noGrp="1"/>
          </p:cNvSpPr>
          <p:nvPr>
            <p:ph type="dt" sz="half" idx="10"/>
          </p:nvPr>
        </p:nvSpPr>
        <p:spPr/>
        <p:txBody>
          <a:bodyPr/>
          <a:lstStyle/>
          <a:p>
            <a:fld id="{4CE1C2D0-50C1-3E46-9177-F454240E55D5}" type="datetime5">
              <a:rPr lang="en-US" smtClean="0"/>
              <a:t>29-Nov-23</a:t>
            </a:fld>
            <a:endParaRPr lang="en-IL"/>
          </a:p>
        </p:txBody>
      </p:sp>
      <p:sp>
        <p:nvSpPr>
          <p:cNvPr id="5" name="Footer Placeholder 4">
            <a:extLst>
              <a:ext uri="{FF2B5EF4-FFF2-40B4-BE49-F238E27FC236}">
                <a16:creationId xmlns:a16="http://schemas.microsoft.com/office/drawing/2014/main" id="{161D5C6F-0248-24FE-FDE3-B572D1D57286}"/>
              </a:ext>
            </a:extLst>
          </p:cNvPr>
          <p:cNvSpPr>
            <a:spLocks noGrp="1"/>
          </p:cNvSpPr>
          <p:nvPr>
            <p:ph type="ftr" sz="quarter" idx="11"/>
          </p:nvPr>
        </p:nvSpPr>
        <p:spPr/>
        <p:txBody>
          <a:bodyPr/>
          <a:lstStyle/>
          <a:p>
            <a:r>
              <a:rPr lang="en-US"/>
              <a:t>Combinatorially Homomorphic Encryption</a:t>
            </a:r>
            <a:endParaRPr lang="en-IL"/>
          </a:p>
        </p:txBody>
      </p:sp>
      <p:sp>
        <p:nvSpPr>
          <p:cNvPr id="6" name="Slide Number Placeholder 5">
            <a:extLst>
              <a:ext uri="{FF2B5EF4-FFF2-40B4-BE49-F238E27FC236}">
                <a16:creationId xmlns:a16="http://schemas.microsoft.com/office/drawing/2014/main" id="{59E3FE72-C7D0-53CF-A36F-47E4F83CEBC6}"/>
              </a:ext>
            </a:extLst>
          </p:cNvPr>
          <p:cNvSpPr>
            <a:spLocks noGrp="1"/>
          </p:cNvSpPr>
          <p:nvPr>
            <p:ph type="sldNum" sz="quarter" idx="12"/>
          </p:nvPr>
        </p:nvSpPr>
        <p:spPr/>
        <p:txBody>
          <a:bodyPr/>
          <a:lstStyle/>
          <a:p>
            <a:fld id="{25334875-8025-4943-8692-B384CC871F05}" type="slidenum">
              <a:rPr lang="en-IL" smtClean="0"/>
              <a:t>‹#›</a:t>
            </a:fld>
            <a:endParaRPr lang="en-IL"/>
          </a:p>
        </p:txBody>
      </p:sp>
    </p:spTree>
    <p:extLst>
      <p:ext uri="{BB962C8B-B14F-4D97-AF65-F5344CB8AC3E}">
        <p14:creationId xmlns:p14="http://schemas.microsoft.com/office/powerpoint/2010/main" val="148984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5C56-E108-B564-87C0-A5DBC6D9D58B}"/>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19D492E7-C7E4-2D2B-CDE6-7C19CA8DCF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0DD89A0F-E5F1-67DF-E59E-73D090A232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7E55DC98-BA2C-39F0-CC57-D68B8DA9EEB1}"/>
              </a:ext>
            </a:extLst>
          </p:cNvPr>
          <p:cNvSpPr>
            <a:spLocks noGrp="1"/>
          </p:cNvSpPr>
          <p:nvPr>
            <p:ph type="dt" sz="half" idx="10"/>
          </p:nvPr>
        </p:nvSpPr>
        <p:spPr/>
        <p:txBody>
          <a:bodyPr/>
          <a:lstStyle/>
          <a:p>
            <a:fld id="{3B22C561-13F6-AB43-9EF5-CBC361B01743}" type="datetime5">
              <a:rPr lang="en-US" smtClean="0"/>
              <a:t>29-Nov-23</a:t>
            </a:fld>
            <a:endParaRPr lang="en-IL"/>
          </a:p>
        </p:txBody>
      </p:sp>
      <p:sp>
        <p:nvSpPr>
          <p:cNvPr id="6" name="Footer Placeholder 5">
            <a:extLst>
              <a:ext uri="{FF2B5EF4-FFF2-40B4-BE49-F238E27FC236}">
                <a16:creationId xmlns:a16="http://schemas.microsoft.com/office/drawing/2014/main" id="{E04E8791-8A2C-AAF4-799E-6040C4CA0054}"/>
              </a:ext>
            </a:extLst>
          </p:cNvPr>
          <p:cNvSpPr>
            <a:spLocks noGrp="1"/>
          </p:cNvSpPr>
          <p:nvPr>
            <p:ph type="ftr" sz="quarter" idx="11"/>
          </p:nvPr>
        </p:nvSpPr>
        <p:spPr/>
        <p:txBody>
          <a:bodyPr/>
          <a:lstStyle/>
          <a:p>
            <a:r>
              <a:rPr lang="en-US"/>
              <a:t>Combinatorially Homomorphic Encryption</a:t>
            </a:r>
            <a:endParaRPr lang="en-IL"/>
          </a:p>
        </p:txBody>
      </p:sp>
      <p:sp>
        <p:nvSpPr>
          <p:cNvPr id="7" name="Slide Number Placeholder 6">
            <a:extLst>
              <a:ext uri="{FF2B5EF4-FFF2-40B4-BE49-F238E27FC236}">
                <a16:creationId xmlns:a16="http://schemas.microsoft.com/office/drawing/2014/main" id="{116511DB-18F9-90E8-CE1D-221B25C8C72E}"/>
              </a:ext>
            </a:extLst>
          </p:cNvPr>
          <p:cNvSpPr>
            <a:spLocks noGrp="1"/>
          </p:cNvSpPr>
          <p:nvPr>
            <p:ph type="sldNum" sz="quarter" idx="12"/>
          </p:nvPr>
        </p:nvSpPr>
        <p:spPr/>
        <p:txBody>
          <a:bodyPr/>
          <a:lstStyle/>
          <a:p>
            <a:fld id="{25334875-8025-4943-8692-B384CC871F05}" type="slidenum">
              <a:rPr lang="en-IL" smtClean="0"/>
              <a:t>‹#›</a:t>
            </a:fld>
            <a:endParaRPr lang="en-IL"/>
          </a:p>
        </p:txBody>
      </p:sp>
    </p:spTree>
    <p:extLst>
      <p:ext uri="{BB962C8B-B14F-4D97-AF65-F5344CB8AC3E}">
        <p14:creationId xmlns:p14="http://schemas.microsoft.com/office/powerpoint/2010/main" val="325413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72E0D-223C-D85B-BD8D-089BE311239A}"/>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2A488C5D-FB73-7BBA-DBAE-CC3C449BB4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F264D1-8E15-DCBA-8819-1DA6D9B5FA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59346AAC-CA2E-70BA-C73E-61DFE650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DCAB7-62E2-4676-9D7C-51341C18F2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85C38944-3AE7-4819-6B57-BD1B956D193A}"/>
              </a:ext>
            </a:extLst>
          </p:cNvPr>
          <p:cNvSpPr>
            <a:spLocks noGrp="1"/>
          </p:cNvSpPr>
          <p:nvPr>
            <p:ph type="dt" sz="half" idx="10"/>
          </p:nvPr>
        </p:nvSpPr>
        <p:spPr/>
        <p:txBody>
          <a:bodyPr/>
          <a:lstStyle/>
          <a:p>
            <a:fld id="{3831C70D-D478-8F4E-88ED-4351B8D914AE}" type="datetime5">
              <a:rPr lang="en-US" smtClean="0"/>
              <a:t>29-Nov-23</a:t>
            </a:fld>
            <a:endParaRPr lang="en-IL"/>
          </a:p>
        </p:txBody>
      </p:sp>
      <p:sp>
        <p:nvSpPr>
          <p:cNvPr id="8" name="Footer Placeholder 7">
            <a:extLst>
              <a:ext uri="{FF2B5EF4-FFF2-40B4-BE49-F238E27FC236}">
                <a16:creationId xmlns:a16="http://schemas.microsoft.com/office/drawing/2014/main" id="{096168D4-C625-BC0C-1316-A663E9B83994}"/>
              </a:ext>
            </a:extLst>
          </p:cNvPr>
          <p:cNvSpPr>
            <a:spLocks noGrp="1"/>
          </p:cNvSpPr>
          <p:nvPr>
            <p:ph type="ftr" sz="quarter" idx="11"/>
          </p:nvPr>
        </p:nvSpPr>
        <p:spPr/>
        <p:txBody>
          <a:bodyPr/>
          <a:lstStyle/>
          <a:p>
            <a:r>
              <a:rPr lang="en-US"/>
              <a:t>Combinatorially Homomorphic Encryption</a:t>
            </a:r>
            <a:endParaRPr lang="en-IL"/>
          </a:p>
        </p:txBody>
      </p:sp>
      <p:sp>
        <p:nvSpPr>
          <p:cNvPr id="9" name="Slide Number Placeholder 8">
            <a:extLst>
              <a:ext uri="{FF2B5EF4-FFF2-40B4-BE49-F238E27FC236}">
                <a16:creationId xmlns:a16="http://schemas.microsoft.com/office/drawing/2014/main" id="{B64008F0-FED1-C129-E4C9-9B2F797B68FE}"/>
              </a:ext>
            </a:extLst>
          </p:cNvPr>
          <p:cNvSpPr>
            <a:spLocks noGrp="1"/>
          </p:cNvSpPr>
          <p:nvPr>
            <p:ph type="sldNum" sz="quarter" idx="12"/>
          </p:nvPr>
        </p:nvSpPr>
        <p:spPr/>
        <p:txBody>
          <a:bodyPr/>
          <a:lstStyle/>
          <a:p>
            <a:fld id="{25334875-8025-4943-8692-B384CC871F05}" type="slidenum">
              <a:rPr lang="en-IL" smtClean="0"/>
              <a:t>‹#›</a:t>
            </a:fld>
            <a:endParaRPr lang="en-IL"/>
          </a:p>
        </p:txBody>
      </p:sp>
    </p:spTree>
    <p:extLst>
      <p:ext uri="{BB962C8B-B14F-4D97-AF65-F5344CB8AC3E}">
        <p14:creationId xmlns:p14="http://schemas.microsoft.com/office/powerpoint/2010/main" val="374343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F4201-1CEB-E5A3-4F8A-EFFF00694EA6}"/>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43F4E81E-5DEB-9025-29AF-A4AD9CD6218C}"/>
              </a:ext>
            </a:extLst>
          </p:cNvPr>
          <p:cNvSpPr>
            <a:spLocks noGrp="1"/>
          </p:cNvSpPr>
          <p:nvPr>
            <p:ph type="dt" sz="half" idx="10"/>
          </p:nvPr>
        </p:nvSpPr>
        <p:spPr/>
        <p:txBody>
          <a:bodyPr/>
          <a:lstStyle/>
          <a:p>
            <a:fld id="{7ED20B9A-1A38-5A46-A006-FE9B09CAFD6C}" type="datetime5">
              <a:rPr lang="en-US" smtClean="0"/>
              <a:t>29-Nov-23</a:t>
            </a:fld>
            <a:endParaRPr lang="en-IL"/>
          </a:p>
        </p:txBody>
      </p:sp>
      <p:sp>
        <p:nvSpPr>
          <p:cNvPr id="4" name="Footer Placeholder 3">
            <a:extLst>
              <a:ext uri="{FF2B5EF4-FFF2-40B4-BE49-F238E27FC236}">
                <a16:creationId xmlns:a16="http://schemas.microsoft.com/office/drawing/2014/main" id="{524E8A1C-0C09-0ACC-9A4B-ED3B36CDDF98}"/>
              </a:ext>
            </a:extLst>
          </p:cNvPr>
          <p:cNvSpPr>
            <a:spLocks noGrp="1"/>
          </p:cNvSpPr>
          <p:nvPr>
            <p:ph type="ftr" sz="quarter" idx="11"/>
          </p:nvPr>
        </p:nvSpPr>
        <p:spPr/>
        <p:txBody>
          <a:bodyPr/>
          <a:lstStyle/>
          <a:p>
            <a:r>
              <a:rPr lang="en-US"/>
              <a:t>Combinatorially Homomorphic Encryption</a:t>
            </a:r>
            <a:endParaRPr lang="en-IL"/>
          </a:p>
        </p:txBody>
      </p:sp>
      <p:sp>
        <p:nvSpPr>
          <p:cNvPr id="5" name="Slide Number Placeholder 4">
            <a:extLst>
              <a:ext uri="{FF2B5EF4-FFF2-40B4-BE49-F238E27FC236}">
                <a16:creationId xmlns:a16="http://schemas.microsoft.com/office/drawing/2014/main" id="{1C529AD8-BC70-32A4-BCF2-EA5B851A4D62}"/>
              </a:ext>
            </a:extLst>
          </p:cNvPr>
          <p:cNvSpPr>
            <a:spLocks noGrp="1"/>
          </p:cNvSpPr>
          <p:nvPr>
            <p:ph type="sldNum" sz="quarter" idx="12"/>
          </p:nvPr>
        </p:nvSpPr>
        <p:spPr/>
        <p:txBody>
          <a:bodyPr/>
          <a:lstStyle/>
          <a:p>
            <a:fld id="{25334875-8025-4943-8692-B384CC871F05}" type="slidenum">
              <a:rPr lang="en-IL" smtClean="0"/>
              <a:t>‹#›</a:t>
            </a:fld>
            <a:endParaRPr lang="en-IL"/>
          </a:p>
        </p:txBody>
      </p:sp>
    </p:spTree>
    <p:extLst>
      <p:ext uri="{BB962C8B-B14F-4D97-AF65-F5344CB8AC3E}">
        <p14:creationId xmlns:p14="http://schemas.microsoft.com/office/powerpoint/2010/main" val="384848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F26B78-FF02-E535-9761-D78850283E94}"/>
              </a:ext>
            </a:extLst>
          </p:cNvPr>
          <p:cNvSpPr>
            <a:spLocks noGrp="1"/>
          </p:cNvSpPr>
          <p:nvPr>
            <p:ph type="dt" sz="half" idx="10"/>
          </p:nvPr>
        </p:nvSpPr>
        <p:spPr/>
        <p:txBody>
          <a:bodyPr/>
          <a:lstStyle/>
          <a:p>
            <a:fld id="{518293FA-9B13-4042-B9B0-1036FC49D052}" type="datetime5">
              <a:rPr lang="en-US" smtClean="0"/>
              <a:t>29-Nov-23</a:t>
            </a:fld>
            <a:endParaRPr lang="en-IL"/>
          </a:p>
        </p:txBody>
      </p:sp>
      <p:sp>
        <p:nvSpPr>
          <p:cNvPr id="3" name="Footer Placeholder 2">
            <a:extLst>
              <a:ext uri="{FF2B5EF4-FFF2-40B4-BE49-F238E27FC236}">
                <a16:creationId xmlns:a16="http://schemas.microsoft.com/office/drawing/2014/main" id="{9CC46176-5C3A-505D-742E-0B60C97856E7}"/>
              </a:ext>
            </a:extLst>
          </p:cNvPr>
          <p:cNvSpPr>
            <a:spLocks noGrp="1"/>
          </p:cNvSpPr>
          <p:nvPr>
            <p:ph type="ftr" sz="quarter" idx="11"/>
          </p:nvPr>
        </p:nvSpPr>
        <p:spPr/>
        <p:txBody>
          <a:bodyPr/>
          <a:lstStyle/>
          <a:p>
            <a:r>
              <a:rPr lang="en-US"/>
              <a:t>Combinatorially Homomorphic Encryption</a:t>
            </a:r>
            <a:endParaRPr lang="en-IL"/>
          </a:p>
        </p:txBody>
      </p:sp>
      <p:sp>
        <p:nvSpPr>
          <p:cNvPr id="4" name="Slide Number Placeholder 3">
            <a:extLst>
              <a:ext uri="{FF2B5EF4-FFF2-40B4-BE49-F238E27FC236}">
                <a16:creationId xmlns:a16="http://schemas.microsoft.com/office/drawing/2014/main" id="{8AB62ED0-0DBD-1ACC-61BF-75EFBE8E0433}"/>
              </a:ext>
            </a:extLst>
          </p:cNvPr>
          <p:cNvSpPr>
            <a:spLocks noGrp="1"/>
          </p:cNvSpPr>
          <p:nvPr>
            <p:ph type="sldNum" sz="quarter" idx="12"/>
          </p:nvPr>
        </p:nvSpPr>
        <p:spPr/>
        <p:txBody>
          <a:bodyPr/>
          <a:lstStyle/>
          <a:p>
            <a:fld id="{25334875-8025-4943-8692-B384CC871F05}" type="slidenum">
              <a:rPr lang="en-IL" smtClean="0"/>
              <a:t>‹#›</a:t>
            </a:fld>
            <a:endParaRPr lang="en-IL"/>
          </a:p>
        </p:txBody>
      </p:sp>
    </p:spTree>
    <p:extLst>
      <p:ext uri="{BB962C8B-B14F-4D97-AF65-F5344CB8AC3E}">
        <p14:creationId xmlns:p14="http://schemas.microsoft.com/office/powerpoint/2010/main" val="333604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4398-D2BE-7347-5863-AEB59767A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01E4CDF2-7838-0C01-4E5B-59580F08C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9FEFFCFF-106F-FCFD-7FBD-76064CE3C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F3EA82-BE21-FE67-D8CC-BC24F6951B81}"/>
              </a:ext>
            </a:extLst>
          </p:cNvPr>
          <p:cNvSpPr>
            <a:spLocks noGrp="1"/>
          </p:cNvSpPr>
          <p:nvPr>
            <p:ph type="dt" sz="half" idx="10"/>
          </p:nvPr>
        </p:nvSpPr>
        <p:spPr/>
        <p:txBody>
          <a:bodyPr/>
          <a:lstStyle/>
          <a:p>
            <a:fld id="{A0F846EE-79FA-D545-8055-9E9FE35D59EC}" type="datetime5">
              <a:rPr lang="en-US" smtClean="0"/>
              <a:t>29-Nov-23</a:t>
            </a:fld>
            <a:endParaRPr lang="en-IL"/>
          </a:p>
        </p:txBody>
      </p:sp>
      <p:sp>
        <p:nvSpPr>
          <p:cNvPr id="6" name="Footer Placeholder 5">
            <a:extLst>
              <a:ext uri="{FF2B5EF4-FFF2-40B4-BE49-F238E27FC236}">
                <a16:creationId xmlns:a16="http://schemas.microsoft.com/office/drawing/2014/main" id="{8315A876-29B3-08F5-2640-9EF59DB77211}"/>
              </a:ext>
            </a:extLst>
          </p:cNvPr>
          <p:cNvSpPr>
            <a:spLocks noGrp="1"/>
          </p:cNvSpPr>
          <p:nvPr>
            <p:ph type="ftr" sz="quarter" idx="11"/>
          </p:nvPr>
        </p:nvSpPr>
        <p:spPr/>
        <p:txBody>
          <a:bodyPr/>
          <a:lstStyle/>
          <a:p>
            <a:r>
              <a:rPr lang="en-US"/>
              <a:t>Combinatorially Homomorphic Encryption</a:t>
            </a:r>
            <a:endParaRPr lang="en-IL"/>
          </a:p>
        </p:txBody>
      </p:sp>
      <p:sp>
        <p:nvSpPr>
          <p:cNvPr id="7" name="Slide Number Placeholder 6">
            <a:extLst>
              <a:ext uri="{FF2B5EF4-FFF2-40B4-BE49-F238E27FC236}">
                <a16:creationId xmlns:a16="http://schemas.microsoft.com/office/drawing/2014/main" id="{41716397-924B-F50C-D4E0-167D62F4EDB9}"/>
              </a:ext>
            </a:extLst>
          </p:cNvPr>
          <p:cNvSpPr>
            <a:spLocks noGrp="1"/>
          </p:cNvSpPr>
          <p:nvPr>
            <p:ph type="sldNum" sz="quarter" idx="12"/>
          </p:nvPr>
        </p:nvSpPr>
        <p:spPr/>
        <p:txBody>
          <a:bodyPr/>
          <a:lstStyle/>
          <a:p>
            <a:fld id="{25334875-8025-4943-8692-B384CC871F05}" type="slidenum">
              <a:rPr lang="en-IL" smtClean="0"/>
              <a:t>‹#›</a:t>
            </a:fld>
            <a:endParaRPr lang="en-IL"/>
          </a:p>
        </p:txBody>
      </p:sp>
    </p:spTree>
    <p:extLst>
      <p:ext uri="{BB962C8B-B14F-4D97-AF65-F5344CB8AC3E}">
        <p14:creationId xmlns:p14="http://schemas.microsoft.com/office/powerpoint/2010/main" val="155225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F373-84D7-8F48-CC99-D6A7594B5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0647CA88-37DD-E62E-D5E3-1560B216E6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2D9DBEB6-24F3-B429-A885-FB2F93577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9A83C-F191-4D45-B327-3534327472FA}"/>
              </a:ext>
            </a:extLst>
          </p:cNvPr>
          <p:cNvSpPr>
            <a:spLocks noGrp="1"/>
          </p:cNvSpPr>
          <p:nvPr>
            <p:ph type="dt" sz="half" idx="10"/>
          </p:nvPr>
        </p:nvSpPr>
        <p:spPr/>
        <p:txBody>
          <a:bodyPr/>
          <a:lstStyle/>
          <a:p>
            <a:fld id="{D1DFDB6A-9C4C-564B-B542-E4BBDA18F332}" type="datetime5">
              <a:rPr lang="en-US" smtClean="0"/>
              <a:t>29-Nov-23</a:t>
            </a:fld>
            <a:endParaRPr lang="en-IL"/>
          </a:p>
        </p:txBody>
      </p:sp>
      <p:sp>
        <p:nvSpPr>
          <p:cNvPr id="6" name="Footer Placeholder 5">
            <a:extLst>
              <a:ext uri="{FF2B5EF4-FFF2-40B4-BE49-F238E27FC236}">
                <a16:creationId xmlns:a16="http://schemas.microsoft.com/office/drawing/2014/main" id="{5603BF24-FA61-574F-100A-81FBFBF1B210}"/>
              </a:ext>
            </a:extLst>
          </p:cNvPr>
          <p:cNvSpPr>
            <a:spLocks noGrp="1"/>
          </p:cNvSpPr>
          <p:nvPr>
            <p:ph type="ftr" sz="quarter" idx="11"/>
          </p:nvPr>
        </p:nvSpPr>
        <p:spPr/>
        <p:txBody>
          <a:bodyPr/>
          <a:lstStyle/>
          <a:p>
            <a:r>
              <a:rPr lang="en-US"/>
              <a:t>Combinatorially Homomorphic Encryption</a:t>
            </a:r>
            <a:endParaRPr lang="en-IL"/>
          </a:p>
        </p:txBody>
      </p:sp>
      <p:sp>
        <p:nvSpPr>
          <p:cNvPr id="7" name="Slide Number Placeholder 6">
            <a:extLst>
              <a:ext uri="{FF2B5EF4-FFF2-40B4-BE49-F238E27FC236}">
                <a16:creationId xmlns:a16="http://schemas.microsoft.com/office/drawing/2014/main" id="{5EED7F3D-407E-D2A3-12E3-BCB73AE33230}"/>
              </a:ext>
            </a:extLst>
          </p:cNvPr>
          <p:cNvSpPr>
            <a:spLocks noGrp="1"/>
          </p:cNvSpPr>
          <p:nvPr>
            <p:ph type="sldNum" sz="quarter" idx="12"/>
          </p:nvPr>
        </p:nvSpPr>
        <p:spPr/>
        <p:txBody>
          <a:bodyPr/>
          <a:lstStyle/>
          <a:p>
            <a:fld id="{25334875-8025-4943-8692-B384CC871F05}" type="slidenum">
              <a:rPr lang="en-IL" smtClean="0"/>
              <a:t>‹#›</a:t>
            </a:fld>
            <a:endParaRPr lang="en-IL"/>
          </a:p>
        </p:txBody>
      </p:sp>
    </p:spTree>
    <p:extLst>
      <p:ext uri="{BB962C8B-B14F-4D97-AF65-F5344CB8AC3E}">
        <p14:creationId xmlns:p14="http://schemas.microsoft.com/office/powerpoint/2010/main" val="254318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989830-4CC0-BA4A-90AA-759AF8431A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1A563FD7-D5BA-0A4D-71F7-AA8F776D6D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A7A8C0D0-D361-2EED-B0D7-E653C4E461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9E5D3-BBB0-364B-9631-D9F82BE0473C}" type="datetime5">
              <a:rPr lang="en-US" smtClean="0"/>
              <a:t>29-Nov-23</a:t>
            </a:fld>
            <a:endParaRPr lang="en-IL"/>
          </a:p>
        </p:txBody>
      </p:sp>
      <p:sp>
        <p:nvSpPr>
          <p:cNvPr id="5" name="Footer Placeholder 4">
            <a:extLst>
              <a:ext uri="{FF2B5EF4-FFF2-40B4-BE49-F238E27FC236}">
                <a16:creationId xmlns:a16="http://schemas.microsoft.com/office/drawing/2014/main" id="{0C3FBA3E-D0E3-CB5D-D507-84997A1B3E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Combinatorially Homomorphic Encryption</a:t>
            </a:r>
            <a:endParaRPr lang="en-IL"/>
          </a:p>
        </p:txBody>
      </p:sp>
      <p:sp>
        <p:nvSpPr>
          <p:cNvPr id="6" name="Slide Number Placeholder 5">
            <a:extLst>
              <a:ext uri="{FF2B5EF4-FFF2-40B4-BE49-F238E27FC236}">
                <a16:creationId xmlns:a16="http://schemas.microsoft.com/office/drawing/2014/main" id="{DF6D5C77-63B1-6CEB-63A2-7578ED44BD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4875-8025-4943-8692-B384CC871F05}" type="slidenum">
              <a:rPr lang="en-IL" smtClean="0"/>
              <a:t>‹#›</a:t>
            </a:fld>
            <a:endParaRPr lang="en-IL"/>
          </a:p>
        </p:txBody>
      </p:sp>
    </p:spTree>
    <p:extLst>
      <p:ext uri="{BB962C8B-B14F-4D97-AF65-F5344CB8AC3E}">
        <p14:creationId xmlns:p14="http://schemas.microsoft.com/office/powerpoint/2010/main" val="3151291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hyperlink" Target="https://pngimg.com/download/49722" TargetMode="External"/><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13.png"/><Relationship Id="rId2" Type="http://schemas.openxmlformats.org/officeDocument/2006/relationships/notesSlide" Target="../notesSlides/notesSlide13.xml"/><Relationship Id="rId16" Type="http://schemas.openxmlformats.org/officeDocument/2006/relationships/hyperlink" Target="https://pixabay.com/de/teufel-rot-d%C3%A4mon-cartoon-satan-29973/" TargetMode="Externa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hyperlink" Target="https://openclipart.org/detail/179301/alice--by-ahninniah" TargetMode="External"/><Relationship Id="rId5" Type="http://schemas.openxmlformats.org/officeDocument/2006/relationships/image" Target="../media/image39.png"/><Relationship Id="rId15" Type="http://schemas.openxmlformats.org/officeDocument/2006/relationships/image" Target="../media/image45.png"/><Relationship Id="rId10" Type="http://schemas.openxmlformats.org/officeDocument/2006/relationships/image" Target="../media/image12.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s://pngimg.com/download/49722" TargetMode="External"/><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hyperlink" Target="https://openclipart.org/detail/179301/alice--by-ahninniah"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hyperlink" Target="https://openclipart.org/detail/179301/alice--by-ahninniah" TargetMode="External"/><Relationship Id="rId12"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9.png"/><Relationship Id="rId5" Type="http://schemas.openxmlformats.org/officeDocument/2006/relationships/image" Target="../media/image17.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hyperlink" Target="https://pngimg.com/download/49722" TargetMode="External"/><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hyperlink" Target="https://pngimg.com/download/49722" TargetMode="External"/><Relationship Id="rId5" Type="http://schemas.openxmlformats.org/officeDocument/2006/relationships/image" Target="../media/image27.png"/><Relationship Id="rId10" Type="http://schemas.openxmlformats.org/officeDocument/2006/relationships/image" Target="../media/image13.png"/><Relationship Id="rId4" Type="http://schemas.openxmlformats.org/officeDocument/2006/relationships/image" Target="../media/image26.png"/><Relationship Id="rId9" Type="http://schemas.openxmlformats.org/officeDocument/2006/relationships/hyperlink" Target="https://openclipart.org/detail/179301/alice--by-ahninniah" TargetMode="External"/><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76DA-682A-AD94-1431-7552F2E2C788}"/>
              </a:ext>
            </a:extLst>
          </p:cNvPr>
          <p:cNvSpPr>
            <a:spLocks noGrp="1"/>
          </p:cNvSpPr>
          <p:nvPr>
            <p:ph type="ctrTitle"/>
          </p:nvPr>
        </p:nvSpPr>
        <p:spPr/>
        <p:txBody>
          <a:bodyPr/>
          <a:lstStyle/>
          <a:p>
            <a:r>
              <a:rPr lang="en-US" b="0" i="0">
                <a:solidFill>
                  <a:srgbClr val="0070C0"/>
                </a:solidFill>
                <a:effectLst/>
                <a:latin typeface="Arial" panose="020B0604020202020204" pitchFamily="34" charset="0"/>
              </a:rPr>
              <a:t>Combinatorially Homomorphic Encryption</a:t>
            </a:r>
            <a:endParaRPr lang="en-IL">
              <a:solidFill>
                <a:srgbClr val="0070C0"/>
              </a:solidFill>
            </a:endParaRPr>
          </a:p>
        </p:txBody>
      </p:sp>
      <p:sp>
        <p:nvSpPr>
          <p:cNvPr id="3" name="Subtitle 2">
            <a:extLst>
              <a:ext uri="{FF2B5EF4-FFF2-40B4-BE49-F238E27FC236}">
                <a16:creationId xmlns:a16="http://schemas.microsoft.com/office/drawing/2014/main" id="{AFA489BC-444C-B769-3B4E-8779090F0911}"/>
              </a:ext>
            </a:extLst>
          </p:cNvPr>
          <p:cNvSpPr>
            <a:spLocks noGrp="1"/>
          </p:cNvSpPr>
          <p:nvPr>
            <p:ph type="subTitle" idx="1"/>
          </p:nvPr>
        </p:nvSpPr>
        <p:spPr/>
        <p:txBody>
          <a:bodyPr/>
          <a:lstStyle/>
          <a:p>
            <a:r>
              <a:rPr lang="en-US" b="0" i="0">
                <a:solidFill>
                  <a:srgbClr val="C00000"/>
                </a:solidFill>
                <a:effectLst/>
                <a:latin typeface="Arial" panose="020B0604020202020204" pitchFamily="34" charset="0"/>
              </a:rPr>
              <a:t>Yuval Ishai, </a:t>
            </a:r>
            <a:r>
              <a:rPr lang="en-US" b="1" i="0">
                <a:solidFill>
                  <a:srgbClr val="C00000"/>
                </a:solidFill>
                <a:effectLst/>
                <a:latin typeface="Arial" panose="020B0604020202020204" pitchFamily="34" charset="0"/>
              </a:rPr>
              <a:t>Eyal Kushnir</a:t>
            </a:r>
            <a:r>
              <a:rPr lang="en-US" b="0" i="0">
                <a:solidFill>
                  <a:srgbClr val="C00000"/>
                </a:solidFill>
                <a:effectLst/>
                <a:latin typeface="Arial" panose="020B0604020202020204" pitchFamily="34" charset="0"/>
              </a:rPr>
              <a:t>, and Ron Rothblum</a:t>
            </a:r>
          </a:p>
          <a:p>
            <a:endParaRPr lang="en-US">
              <a:solidFill>
                <a:srgbClr val="C00000"/>
              </a:solidFill>
              <a:latin typeface="Arial" panose="020B0604020202020204" pitchFamily="34" charset="0"/>
            </a:endParaRPr>
          </a:p>
          <a:p>
            <a:r>
              <a:rPr lang="en-US">
                <a:solidFill>
                  <a:srgbClr val="C00000"/>
                </a:solidFill>
                <a:latin typeface="Arial" panose="020B0604020202020204" pitchFamily="34" charset="0"/>
              </a:rPr>
              <a:t>Technion</a:t>
            </a:r>
            <a:endParaRPr lang="en-IL">
              <a:solidFill>
                <a:srgbClr val="C00000"/>
              </a:solidFill>
            </a:endParaRPr>
          </a:p>
        </p:txBody>
      </p:sp>
      <p:pic>
        <p:nvPicPr>
          <p:cNvPr id="5" name="Picture 2" descr="ERC logo | erlerlab">
            <a:extLst>
              <a:ext uri="{FF2B5EF4-FFF2-40B4-BE49-F238E27FC236}">
                <a16:creationId xmlns:a16="http://schemas.microsoft.com/office/drawing/2014/main" id="{ECEF29E4-2D69-10F3-3DD6-625A453AF4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1330" y="5133810"/>
            <a:ext cx="1829340" cy="12036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8F6866-1CFD-C61D-F16E-0F85B133129E}"/>
              </a:ext>
            </a:extLst>
          </p:cNvPr>
          <p:cNvSpPr txBox="1"/>
          <p:nvPr/>
        </p:nvSpPr>
        <p:spPr>
          <a:xfrm>
            <a:off x="194894" y="6261419"/>
            <a:ext cx="11164186" cy="4411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100" i="1"/>
              <a:t>Funded by the European Union. Views and opinions expressed are however those of the author(s) only and do not necessarily reflect those of the European Union or the European Research Council. </a:t>
            </a:r>
          </a:p>
          <a:p>
            <a:pPr algn="l"/>
            <a:r>
              <a:rPr lang="en-US" sz="1100" i="1"/>
              <a:t>Neither the European Union nor the granting authority can be held responsible for them.</a:t>
            </a:r>
            <a:endParaRPr kumimoji="0" lang="en-IL" sz="1100" b="0" i="0" u="none" strike="noStrike" cap="none" spc="0" normalizeH="0" baseline="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209909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DF98A6-E128-A713-7253-D80AF0E0550F}"/>
              </a:ext>
            </a:extLst>
          </p:cNvPr>
          <p:cNvSpPr>
            <a:spLocks noGrp="1"/>
          </p:cNvSpPr>
          <p:nvPr>
            <p:ph idx="1"/>
          </p:nvPr>
        </p:nvSpPr>
        <p:spPr>
          <a:xfrm>
            <a:off x="174812" y="1603513"/>
            <a:ext cx="11846859" cy="4889362"/>
          </a:xfrm>
        </p:spPr>
        <p:txBody>
          <a:bodyPr>
            <a:normAutofit/>
          </a:bodyPr>
          <a:lstStyle/>
          <a:p>
            <a:pPr marL="0" indent="0">
              <a:buNone/>
            </a:pPr>
            <a:r>
              <a:rPr lang="en-IL" sz="3200" u="sng">
                <a:solidFill>
                  <a:srgbClr val="00B050"/>
                </a:solidFill>
              </a:rPr>
              <a:t>Goal:</a:t>
            </a:r>
            <a:r>
              <a:rPr lang="en-IL" sz="3200">
                <a:solidFill>
                  <a:srgbClr val="00B050"/>
                </a:solidFill>
              </a:rPr>
              <a:t> </a:t>
            </a:r>
            <a:r>
              <a:rPr lang="en-US" sz="3200">
                <a:solidFill>
                  <a:srgbClr val="00B050"/>
                </a:solidFill>
              </a:rPr>
              <a:t>Canonical definition </a:t>
            </a:r>
            <a:r>
              <a:rPr lang="en-IL" sz="3200">
                <a:solidFill>
                  <a:srgbClr val="00B050"/>
                </a:solidFill>
              </a:rPr>
              <a:t>for HE</a:t>
            </a:r>
            <a:r>
              <a:rPr lang="en-IL" sz="3200">
                <a:solidFill>
                  <a:srgbClr val="0070C0"/>
                </a:solidFill>
              </a:rPr>
              <a:t> </a:t>
            </a:r>
          </a:p>
          <a:p>
            <a:pPr lvl="1">
              <a:buFont typeface="System Font Regular"/>
              <a:buChar char="✅"/>
            </a:pPr>
            <a:r>
              <a:rPr lang="en-US" sz="2800">
                <a:solidFill>
                  <a:srgbClr val="00B050"/>
                </a:solidFill>
              </a:rPr>
              <a:t>  Clean, minimal and model independent</a:t>
            </a:r>
          </a:p>
          <a:p>
            <a:pPr lvl="1">
              <a:buFont typeface="System Font Regular"/>
              <a:buChar char="✅"/>
            </a:pPr>
            <a:r>
              <a:rPr lang="en-US" sz="2800">
                <a:solidFill>
                  <a:srgbClr val="00B050"/>
                </a:solidFill>
              </a:rPr>
              <a:t>  Captures “traditional” HE schemes</a:t>
            </a:r>
            <a:endParaRPr lang="en-US" sz="2800">
              <a:solidFill>
                <a:srgbClr val="0070C0"/>
              </a:solidFill>
            </a:endParaRPr>
          </a:p>
          <a:p>
            <a:pPr marL="971550" lvl="1" indent="-514350">
              <a:buFont typeface="+mj-lt"/>
              <a:buAutoNum type="arabicPeriod" startAt="3"/>
            </a:pPr>
            <a:r>
              <a:rPr lang="en-US" sz="2800">
                <a:solidFill>
                  <a:srgbClr val="0070C0"/>
                </a:solidFill>
              </a:rPr>
              <a:t>Respects relations between HE and other crypto primitives</a:t>
            </a:r>
          </a:p>
        </p:txBody>
      </p:sp>
      <p:sp>
        <p:nvSpPr>
          <p:cNvPr id="2" name="Title 1">
            <a:extLst>
              <a:ext uri="{FF2B5EF4-FFF2-40B4-BE49-F238E27FC236}">
                <a16:creationId xmlns:a16="http://schemas.microsoft.com/office/drawing/2014/main" id="{49541C42-3123-77FA-07AC-C857FCEC68CF}"/>
              </a:ext>
            </a:extLst>
          </p:cNvPr>
          <p:cNvSpPr>
            <a:spLocks noGrp="1"/>
          </p:cNvSpPr>
          <p:nvPr>
            <p:ph type="title"/>
          </p:nvPr>
        </p:nvSpPr>
        <p:spPr>
          <a:xfrm>
            <a:off x="838200" y="365125"/>
            <a:ext cx="10515600" cy="1325563"/>
          </a:xfrm>
        </p:spPr>
        <p:txBody>
          <a:bodyPr>
            <a:normAutofit/>
          </a:bodyPr>
          <a:lstStyle/>
          <a:p>
            <a:pPr algn="ctr"/>
            <a:r>
              <a:rPr lang="en-IL">
                <a:solidFill>
                  <a:srgbClr val="0070C0"/>
                </a:solidFill>
              </a:rPr>
              <a:t>This work</a:t>
            </a:r>
            <a:endParaRPr lang="en-IL">
              <a:solidFill>
                <a:srgbClr val="FF0000"/>
              </a:solidFill>
            </a:endParaRPr>
          </a:p>
        </p:txBody>
      </p:sp>
      <p:sp>
        <p:nvSpPr>
          <p:cNvPr id="6" name="Slide Number Placeholder 5">
            <a:extLst>
              <a:ext uri="{FF2B5EF4-FFF2-40B4-BE49-F238E27FC236}">
                <a16:creationId xmlns:a16="http://schemas.microsoft.com/office/drawing/2014/main" id="{185C56D3-9B6A-9B4F-55DC-130DA2F6F13D}"/>
              </a:ext>
            </a:extLst>
          </p:cNvPr>
          <p:cNvSpPr>
            <a:spLocks noGrp="1"/>
          </p:cNvSpPr>
          <p:nvPr>
            <p:ph type="sldNum" sz="quarter" idx="12"/>
          </p:nvPr>
        </p:nvSpPr>
        <p:spPr/>
        <p:txBody>
          <a:bodyPr/>
          <a:lstStyle/>
          <a:p>
            <a:fld id="{25334875-8025-4943-8692-B384CC871F05}" type="slidenum">
              <a:rPr lang="en-IL" smtClean="0"/>
              <a:t>10</a:t>
            </a:fld>
            <a:endParaRPr lang="en-IL"/>
          </a:p>
        </p:txBody>
      </p:sp>
    </p:spTree>
    <p:extLst>
      <p:ext uri="{BB962C8B-B14F-4D97-AF65-F5344CB8AC3E}">
        <p14:creationId xmlns:p14="http://schemas.microsoft.com/office/powerpoint/2010/main" val="67755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3F7C-A783-E435-BEF6-4D61682C2A52}"/>
              </a:ext>
            </a:extLst>
          </p:cNvPr>
          <p:cNvSpPr>
            <a:spLocks noGrp="1"/>
          </p:cNvSpPr>
          <p:nvPr>
            <p:ph type="title"/>
          </p:nvPr>
        </p:nvSpPr>
        <p:spPr/>
        <p:txBody>
          <a:bodyPr/>
          <a:lstStyle/>
          <a:p>
            <a:pPr algn="ctr"/>
            <a:r>
              <a:rPr lang="en-IL">
                <a:solidFill>
                  <a:srgbClr val="0070C0"/>
                </a:solidFill>
              </a:rPr>
              <a:t>Implications</a:t>
            </a:r>
          </a:p>
        </p:txBody>
      </p:sp>
      <p:sp>
        <p:nvSpPr>
          <p:cNvPr id="3" name="Content Placeholder 2">
            <a:extLst>
              <a:ext uri="{FF2B5EF4-FFF2-40B4-BE49-F238E27FC236}">
                <a16:creationId xmlns:a16="http://schemas.microsoft.com/office/drawing/2014/main" id="{FDDF98A6-E128-A713-7253-D80AF0E0550F}"/>
              </a:ext>
            </a:extLst>
          </p:cNvPr>
          <p:cNvSpPr>
            <a:spLocks noGrp="1"/>
          </p:cNvSpPr>
          <p:nvPr>
            <p:ph idx="1"/>
          </p:nvPr>
        </p:nvSpPr>
        <p:spPr/>
        <p:txBody>
          <a:bodyPr>
            <a:normAutofit fontScale="92500" lnSpcReduction="10000"/>
          </a:bodyPr>
          <a:lstStyle/>
          <a:p>
            <a:pPr marL="0" indent="0">
              <a:buNone/>
            </a:pPr>
            <a:r>
              <a:rPr lang="en-US">
                <a:solidFill>
                  <a:srgbClr val="0070C0"/>
                </a:solidFill>
              </a:rPr>
              <a:t>Private-key l</a:t>
            </a:r>
            <a:r>
              <a:rPr lang="en-IL">
                <a:solidFill>
                  <a:srgbClr val="0070C0"/>
                </a:solidFill>
              </a:rPr>
              <a:t>inearly HE =&gt; </a:t>
            </a:r>
          </a:p>
          <a:p>
            <a:pPr marL="0" indent="0">
              <a:buNone/>
            </a:pPr>
            <a:r>
              <a:rPr lang="en-US">
                <a:solidFill>
                  <a:srgbClr val="0070C0"/>
                </a:solidFill>
              </a:rPr>
              <a:t>     </a:t>
            </a:r>
            <a:r>
              <a:rPr lang="en-IL">
                <a:solidFill>
                  <a:srgbClr val="0070C0"/>
                </a:solidFill>
              </a:rPr>
              <a:t>PKE </a:t>
            </a:r>
            <a:r>
              <a:rPr lang="en-IL">
                <a:solidFill>
                  <a:srgbClr val="C00000"/>
                </a:solidFill>
              </a:rPr>
              <a:t>[Rothblum11]</a:t>
            </a:r>
            <a:r>
              <a:rPr lang="en-IL">
                <a:solidFill>
                  <a:srgbClr val="0070C0"/>
                </a:solidFill>
              </a:rPr>
              <a:t>	</a:t>
            </a:r>
            <a:endParaRPr lang="en-US">
              <a:solidFill>
                <a:srgbClr val="0070C0"/>
              </a:solidFill>
            </a:endParaRPr>
          </a:p>
          <a:p>
            <a:pPr marL="0" indent="0">
              <a:buNone/>
            </a:pPr>
            <a:r>
              <a:rPr lang="en-US">
                <a:solidFill>
                  <a:srgbClr val="0070C0"/>
                </a:solidFill>
              </a:rPr>
              <a:t>     </a:t>
            </a:r>
            <a:r>
              <a:rPr lang="en-IL">
                <a:solidFill>
                  <a:srgbClr val="0070C0"/>
                </a:solidFill>
              </a:rPr>
              <a:t>CRH </a:t>
            </a:r>
            <a:r>
              <a:rPr lang="en-IL">
                <a:solidFill>
                  <a:srgbClr val="C00000"/>
                </a:solidFill>
              </a:rPr>
              <a:t>[</a:t>
            </a:r>
            <a:r>
              <a:rPr lang="en-US" err="1">
                <a:solidFill>
                  <a:srgbClr val="C00000"/>
                </a:solidFill>
              </a:rPr>
              <a:t>Ishai-Kushilevitz</a:t>
            </a:r>
            <a:r>
              <a:rPr lang="en-US">
                <a:solidFill>
                  <a:srgbClr val="C00000"/>
                </a:solidFill>
              </a:rPr>
              <a:t>-</a:t>
            </a:r>
            <a:r>
              <a:rPr lang="en-US" err="1">
                <a:solidFill>
                  <a:srgbClr val="C00000"/>
                </a:solidFill>
              </a:rPr>
              <a:t>Ostrovsky05</a:t>
            </a:r>
            <a:r>
              <a:rPr lang="en-IL">
                <a:solidFill>
                  <a:srgbClr val="C00000"/>
                </a:solidFill>
              </a:rPr>
              <a:t>]</a:t>
            </a:r>
            <a:endParaRPr lang="en-US">
              <a:solidFill>
                <a:srgbClr val="0070C0"/>
              </a:solidFill>
            </a:endParaRPr>
          </a:p>
          <a:p>
            <a:pPr marL="0" indent="0">
              <a:buNone/>
            </a:pPr>
            <a:r>
              <a:rPr lang="en-US">
                <a:solidFill>
                  <a:srgbClr val="0070C0"/>
                </a:solidFill>
              </a:rPr>
              <a:t>     </a:t>
            </a:r>
            <a:r>
              <a:rPr lang="en-IL">
                <a:solidFill>
                  <a:srgbClr val="0070C0"/>
                </a:solidFill>
              </a:rPr>
              <a:t>PIR </a:t>
            </a:r>
            <a:r>
              <a:rPr lang="en-IL">
                <a:solidFill>
                  <a:srgbClr val="C00000"/>
                </a:solidFill>
              </a:rPr>
              <a:t>[</a:t>
            </a:r>
            <a:r>
              <a:rPr lang="en-US" err="1">
                <a:solidFill>
                  <a:srgbClr val="C00000"/>
                </a:solidFill>
              </a:rPr>
              <a:t>Kushilevitz-Ostrovsky97</a:t>
            </a:r>
            <a:r>
              <a:rPr lang="en-US">
                <a:solidFill>
                  <a:srgbClr val="C00000"/>
                </a:solidFill>
              </a:rPr>
              <a:t>]</a:t>
            </a:r>
            <a:br>
              <a:rPr lang="en-IL">
                <a:solidFill>
                  <a:srgbClr val="0070C0"/>
                </a:solidFill>
              </a:rPr>
            </a:br>
            <a:r>
              <a:rPr lang="en-IL">
                <a:solidFill>
                  <a:srgbClr val="0070C0"/>
                </a:solidFill>
              </a:rPr>
              <a:t>		</a:t>
            </a:r>
            <a:endParaRPr lang="en-US">
              <a:solidFill>
                <a:srgbClr val="0070C0"/>
              </a:solidFill>
            </a:endParaRPr>
          </a:p>
          <a:p>
            <a:pPr marL="514350" indent="-514350">
              <a:buFont typeface="+mj-lt"/>
              <a:buAutoNum type="arabicPeriod"/>
            </a:pPr>
            <a:r>
              <a:rPr lang="en-US" u="sng" err="1">
                <a:solidFill>
                  <a:srgbClr val="0070C0"/>
                </a:solidFill>
              </a:rPr>
              <a:t>Thm</a:t>
            </a:r>
            <a:r>
              <a:rPr lang="en-US" u="sng">
                <a:solidFill>
                  <a:srgbClr val="0070C0"/>
                </a:solidFill>
              </a:rPr>
              <a:t>:</a:t>
            </a:r>
            <a:r>
              <a:rPr lang="en-US">
                <a:solidFill>
                  <a:srgbClr val="0070C0"/>
                </a:solidFill>
              </a:rPr>
              <a:t> CC-HE    =&gt; (lossy) PKE</a:t>
            </a:r>
          </a:p>
          <a:p>
            <a:pPr marL="514350" indent="-514350">
              <a:buFont typeface="+mj-lt"/>
              <a:buAutoNum type="arabicPeriod"/>
            </a:pPr>
            <a:r>
              <a:rPr lang="en-US" u="sng" err="1">
                <a:solidFill>
                  <a:srgbClr val="0070C0"/>
                </a:solidFill>
              </a:rPr>
              <a:t>Thm</a:t>
            </a:r>
            <a:r>
              <a:rPr lang="en-US" u="sng">
                <a:solidFill>
                  <a:srgbClr val="0070C0"/>
                </a:solidFill>
              </a:rPr>
              <a:t>:</a:t>
            </a:r>
            <a:r>
              <a:rPr lang="en-US">
                <a:solidFill>
                  <a:srgbClr val="0070C0"/>
                </a:solidFill>
              </a:rPr>
              <a:t> CC-HE*  =&gt; CRH</a:t>
            </a:r>
          </a:p>
          <a:p>
            <a:pPr marL="514350" indent="-514350">
              <a:buFont typeface="+mj-lt"/>
              <a:buAutoNum type="arabicPeriod"/>
            </a:pPr>
            <a:r>
              <a:rPr lang="en-US" u="sng" err="1">
                <a:solidFill>
                  <a:srgbClr val="0070C0"/>
                </a:solidFill>
              </a:rPr>
              <a:t>Thm</a:t>
            </a:r>
            <a:r>
              <a:rPr lang="en-US" u="sng">
                <a:solidFill>
                  <a:srgbClr val="0070C0"/>
                </a:solidFill>
              </a:rPr>
              <a:t>:</a:t>
            </a:r>
            <a:r>
              <a:rPr lang="en-US">
                <a:solidFill>
                  <a:srgbClr val="0070C0"/>
                </a:solidFill>
              </a:rPr>
              <a:t> VC-HE    =&gt; PIR</a:t>
            </a:r>
          </a:p>
          <a:p>
            <a:pPr marL="514350" indent="-514350">
              <a:buFont typeface="+mj-lt"/>
              <a:buAutoNum type="arabicPeriod"/>
            </a:pPr>
            <a:endParaRPr lang="en-US">
              <a:solidFill>
                <a:srgbClr val="0070C0"/>
              </a:solidFill>
            </a:endParaRPr>
          </a:p>
          <a:p>
            <a:pPr marL="0" indent="0">
              <a:buNone/>
            </a:pPr>
            <a:r>
              <a:rPr lang="en-US">
                <a:solidFill>
                  <a:srgbClr val="0070C0"/>
                </a:solidFill>
              </a:rPr>
              <a:t>Slight variations seem inherently required</a:t>
            </a:r>
          </a:p>
        </p:txBody>
      </p:sp>
      <p:sp>
        <p:nvSpPr>
          <p:cNvPr id="6" name="Slide Number Placeholder 5">
            <a:extLst>
              <a:ext uri="{FF2B5EF4-FFF2-40B4-BE49-F238E27FC236}">
                <a16:creationId xmlns:a16="http://schemas.microsoft.com/office/drawing/2014/main" id="{8BD7454A-5008-076E-9298-0E333F8A868A}"/>
              </a:ext>
            </a:extLst>
          </p:cNvPr>
          <p:cNvSpPr>
            <a:spLocks noGrp="1"/>
          </p:cNvSpPr>
          <p:nvPr>
            <p:ph type="sldNum" sz="quarter" idx="12"/>
          </p:nvPr>
        </p:nvSpPr>
        <p:spPr/>
        <p:txBody>
          <a:bodyPr/>
          <a:lstStyle/>
          <a:p>
            <a:fld id="{25334875-8025-4943-8692-B384CC871F05}" type="slidenum">
              <a:rPr lang="en-IL" smtClean="0"/>
              <a:t>11</a:t>
            </a:fld>
            <a:endParaRPr lang="en-IL"/>
          </a:p>
        </p:txBody>
      </p:sp>
    </p:spTree>
    <p:extLst>
      <p:ext uri="{BB962C8B-B14F-4D97-AF65-F5344CB8AC3E}">
        <p14:creationId xmlns:p14="http://schemas.microsoft.com/office/powerpoint/2010/main" val="184488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B7174F6-0C60-CA46-6F4D-D41E1A8E53C1}"/>
                  </a:ext>
                </a:extLst>
              </p:cNvPr>
              <p:cNvGraphicFramePr>
                <a:graphicFrameLocks noGrp="1"/>
              </p:cNvGraphicFramePr>
              <p:nvPr>
                <p:extLst>
                  <p:ext uri="{D42A27DB-BD31-4B8C-83A1-F6EECF244321}">
                    <p14:modId xmlns:p14="http://schemas.microsoft.com/office/powerpoint/2010/main" val="3679629650"/>
                  </p:ext>
                </p:extLst>
              </p:nvPr>
            </p:nvGraphicFramePr>
            <p:xfrm>
              <a:off x="168813" y="3611371"/>
              <a:ext cx="11746522" cy="931792"/>
            </p:xfrm>
            <a:graphic>
              <a:graphicData uri="http://schemas.openxmlformats.org/drawingml/2006/table">
                <a:tbl>
                  <a:tblPr firstRow="1" bandRow="1">
                    <a:tableStyleId>{2D5ABB26-0587-4C30-8999-92F81FD0307C}</a:tableStyleId>
                  </a:tblPr>
                  <a:tblGrid>
                    <a:gridCol w="4424961">
                      <a:extLst>
                        <a:ext uri="{9D8B030D-6E8A-4147-A177-3AD203B41FA5}">
                          <a16:colId xmlns:a16="http://schemas.microsoft.com/office/drawing/2014/main" val="301746328"/>
                        </a:ext>
                      </a:extLst>
                    </a:gridCol>
                    <a:gridCol w="2589493">
                      <a:extLst>
                        <a:ext uri="{9D8B030D-6E8A-4147-A177-3AD203B41FA5}">
                          <a16:colId xmlns:a16="http://schemas.microsoft.com/office/drawing/2014/main" val="608814454"/>
                        </a:ext>
                      </a:extLst>
                    </a:gridCol>
                    <a:gridCol w="4732068">
                      <a:extLst>
                        <a:ext uri="{9D8B030D-6E8A-4147-A177-3AD203B41FA5}">
                          <a16:colId xmlns:a16="http://schemas.microsoft.com/office/drawing/2014/main" val="927102484"/>
                        </a:ext>
                      </a:extLst>
                    </a:gridCol>
                  </a:tblGrid>
                  <a:tr h="931792">
                    <a:tc>
                      <a:txBody>
                        <a:bodyPr/>
                        <a:lstStyle/>
                        <a:p>
                          <a:pPr algn="ctr"/>
                          <a:endParaRPr lang="en-IL" sz="2400" b="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L" sz="2400" b="0" i="1">
                            <a:latin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IL" sz="2400" b="0" i="1" smtClean="0">
                                        <a:latin typeface="Cambria Math" panose="02040503050406030204" pitchFamily="18" charset="0"/>
                                      </a:rPr>
                                    </m:ctrlPr>
                                  </m:dPr>
                                  <m:e>
                                    <m:r>
                                      <a:rPr lang="en-IL" sz="2400" b="0" i="1" smtClean="0">
                                        <a:latin typeface="Cambria Math" panose="02040503050406030204" pitchFamily="18" charset="0"/>
                                      </a:rPr>
                                      <m:t>𝑦</m:t>
                                    </m:r>
                                    <m:r>
                                      <a:rPr lang="en-IL" sz="2400" b="0" smtClean="0">
                                        <a:latin typeface="Cambria Math" panose="02040503050406030204" pitchFamily="18" charset="0"/>
                                      </a:rPr>
                                      <m:t>,</m:t>
                                    </m:r>
                                    <m:sSub>
                                      <m:sSubPr>
                                        <m:ctrlPr>
                                          <a:rPr lang="en-IL" sz="2400" b="0" i="1" smtClean="0">
                                            <a:latin typeface="Cambria Math" panose="02040503050406030204" pitchFamily="18" charset="0"/>
                                          </a:rPr>
                                        </m:ctrlPr>
                                      </m:sSubPr>
                                      <m:e>
                                        <m:r>
                                          <a:rPr lang="en-IL" sz="2400" b="0" i="1" smtClean="0">
                                            <a:latin typeface="Cambria Math" panose="02040503050406030204" pitchFamily="18" charset="0"/>
                                          </a:rPr>
                                          <m:t>𝐸</m:t>
                                        </m:r>
                                      </m:e>
                                      <m:sub>
                                        <m:r>
                                          <a:rPr lang="en-IL" sz="2400" b="0" i="1" smtClean="0">
                                            <a:latin typeface="Cambria Math" panose="02040503050406030204" pitchFamily="18" charset="0"/>
                                          </a:rPr>
                                          <m:t>𝑘</m:t>
                                        </m:r>
                                      </m:sub>
                                    </m:sSub>
                                    <m:d>
                                      <m:dPr>
                                        <m:ctrlPr>
                                          <a:rPr lang="en-IL" sz="2400" b="0" i="1" smtClean="0">
                                            <a:latin typeface="Cambria Math" panose="02040503050406030204" pitchFamily="18" charset="0"/>
                                          </a:rPr>
                                        </m:ctrlPr>
                                      </m:dPr>
                                      <m:e>
                                        <m:r>
                                          <a:rPr lang="en-IL" sz="2400" b="0" i="1" smtClean="0">
                                            <a:latin typeface="Cambria Math" panose="02040503050406030204" pitchFamily="18" charset="0"/>
                                          </a:rPr>
                                          <m:t>𝑦</m:t>
                                        </m:r>
                                      </m:e>
                                    </m:d>
                                  </m:e>
                                </m:d>
                              </m:oMath>
                            </m:oMathPara>
                          </a14:m>
                          <a:endParaRPr lang="en-IL" sz="2400" b="0"/>
                        </a:p>
                      </a:txBody>
                      <a:tcPr/>
                    </a:tc>
                    <a:tc>
                      <a:txBody>
                        <a:bodyPr/>
                        <a:lstStyle/>
                        <a:p>
                          <a:pPr algn="ctr"/>
                          <a14:m>
                            <m:oMathPara xmlns:m="http://schemas.openxmlformats.org/officeDocument/2006/math">
                              <m:oMathParaPr>
                                <m:jc m:val="centerGroup"/>
                              </m:oMathParaPr>
                              <m:oMath xmlns:m="http://schemas.openxmlformats.org/officeDocument/2006/math">
                                <m:r>
                                  <a:rPr lang="en-IL" sz="2400" b="0" i="1" smtClean="0">
                                    <a:latin typeface="Cambria Math" panose="02040503050406030204" pitchFamily="18" charset="0"/>
                                  </a:rPr>
                                  <m:t>𝑦</m:t>
                                </m:r>
                                <m:r>
                                  <a:rPr lang="en-IL" sz="2400" b="0" smtClean="0">
                                    <a:latin typeface="Cambria Math" panose="02040503050406030204" pitchFamily="18" charset="0"/>
                                  </a:rPr>
                                  <m:t>←</m:t>
                                </m:r>
                                <m:r>
                                  <a:rPr lang="en-IL" sz="2400" b="0" i="1" smtClean="0">
                                    <a:latin typeface="Cambria Math" panose="02040503050406030204" pitchFamily="18" charset="0"/>
                                  </a:rPr>
                                  <m:t>𝑌</m:t>
                                </m:r>
                                <m:r>
                                  <a:rPr lang="en-IL" sz="2400" b="0" smtClean="0">
                                    <a:latin typeface="Cambria Math" panose="02040503050406030204" pitchFamily="18" charset="0"/>
                                  </a:rPr>
                                  <m:t>,</m:t>
                                </m:r>
                                <m:r>
                                  <a:rPr lang="en-IL" sz="2400" b="0" i="1" smtClean="0">
                                    <a:latin typeface="Cambria Math" panose="02040503050406030204" pitchFamily="18" charset="0"/>
                                  </a:rPr>
                                  <m:t>𝑘</m:t>
                                </m:r>
                                <m:r>
                                  <a:rPr lang="en-IL" sz="2400" b="0" smtClean="0">
                                    <a:latin typeface="Cambria Math" panose="02040503050406030204" pitchFamily="18" charset="0"/>
                                  </a:rPr>
                                  <m:t>←</m:t>
                                </m:r>
                                <m:r>
                                  <a:rPr lang="en-IL" sz="2400" b="0" i="1" smtClean="0">
                                    <a:latin typeface="Cambria Math" panose="02040503050406030204" pitchFamily="18" charset="0"/>
                                  </a:rPr>
                                  <m:t>𝐺</m:t>
                                </m:r>
                                <m:d>
                                  <m:dPr>
                                    <m:ctrlPr>
                                      <a:rPr lang="en-IL" sz="2400" b="0" i="1" smtClean="0">
                                        <a:latin typeface="Cambria Math" panose="02040503050406030204" pitchFamily="18" charset="0"/>
                                      </a:rPr>
                                    </m:ctrlPr>
                                  </m:dPr>
                                  <m:e>
                                    <m:sSup>
                                      <m:sSupPr>
                                        <m:ctrlPr>
                                          <a:rPr lang="en-IL" sz="2400" b="0" i="1" smtClean="0">
                                            <a:latin typeface="Cambria Math" panose="02040503050406030204" pitchFamily="18" charset="0"/>
                                          </a:rPr>
                                        </m:ctrlPr>
                                      </m:sSupPr>
                                      <m:e>
                                        <m:r>
                                          <a:rPr lang="en-IL" sz="2400" b="0" i="1" smtClean="0">
                                            <a:latin typeface="Cambria Math" panose="02040503050406030204" pitchFamily="18" charset="0"/>
                                          </a:rPr>
                                          <m:t>1</m:t>
                                        </m:r>
                                      </m:e>
                                      <m:sup>
                                        <m:r>
                                          <a:rPr lang="en-IL" sz="2400" b="0" i="1" smtClean="0">
                                            <a:latin typeface="Cambria Math" panose="02040503050406030204" pitchFamily="18" charset="0"/>
                                          </a:rPr>
                                          <m:t>𝜆</m:t>
                                        </m:r>
                                      </m:sup>
                                    </m:sSup>
                                  </m:e>
                                </m:d>
                              </m:oMath>
                            </m:oMathPara>
                          </a14:m>
                          <a:endParaRPr lang="en-IL" sz="2400" b="0"/>
                        </a:p>
                      </a:txBody>
                      <a:tcPr/>
                    </a:tc>
                    <a:extLst>
                      <a:ext uri="{0D108BD9-81ED-4DB2-BD59-A6C34878D82A}">
                        <a16:rowId xmlns:a16="http://schemas.microsoft.com/office/drawing/2014/main" val="1594106317"/>
                      </a:ext>
                    </a:extLst>
                  </a:tr>
                </a:tbl>
              </a:graphicData>
            </a:graphic>
          </p:graphicFrame>
        </mc:Choice>
        <mc:Fallback xmlns="">
          <p:graphicFrame>
            <p:nvGraphicFramePr>
              <p:cNvPr id="6" name="Table 5">
                <a:extLst>
                  <a:ext uri="{FF2B5EF4-FFF2-40B4-BE49-F238E27FC236}">
                    <a16:creationId xmlns:a16="http://schemas.microsoft.com/office/drawing/2014/main" id="{EB7174F6-0C60-CA46-6F4D-D41E1A8E53C1}"/>
                  </a:ext>
                </a:extLst>
              </p:cNvPr>
              <p:cNvGraphicFramePr>
                <a:graphicFrameLocks noGrp="1"/>
              </p:cNvGraphicFramePr>
              <p:nvPr>
                <p:extLst>
                  <p:ext uri="{D42A27DB-BD31-4B8C-83A1-F6EECF244321}">
                    <p14:modId xmlns:p14="http://schemas.microsoft.com/office/powerpoint/2010/main" val="3679629650"/>
                  </p:ext>
                </p:extLst>
              </p:nvPr>
            </p:nvGraphicFramePr>
            <p:xfrm>
              <a:off x="168813" y="3611371"/>
              <a:ext cx="11746522" cy="931792"/>
            </p:xfrm>
            <a:graphic>
              <a:graphicData uri="http://schemas.openxmlformats.org/drawingml/2006/table">
                <a:tbl>
                  <a:tblPr firstRow="1" bandRow="1">
                    <a:tableStyleId>{2D5ABB26-0587-4C30-8999-92F81FD0307C}</a:tableStyleId>
                  </a:tblPr>
                  <a:tblGrid>
                    <a:gridCol w="4424961">
                      <a:extLst>
                        <a:ext uri="{9D8B030D-6E8A-4147-A177-3AD203B41FA5}">
                          <a16:colId xmlns:a16="http://schemas.microsoft.com/office/drawing/2014/main" val="301746328"/>
                        </a:ext>
                      </a:extLst>
                    </a:gridCol>
                    <a:gridCol w="2589493">
                      <a:extLst>
                        <a:ext uri="{9D8B030D-6E8A-4147-A177-3AD203B41FA5}">
                          <a16:colId xmlns:a16="http://schemas.microsoft.com/office/drawing/2014/main" val="608814454"/>
                        </a:ext>
                      </a:extLst>
                    </a:gridCol>
                    <a:gridCol w="4732068">
                      <a:extLst>
                        <a:ext uri="{9D8B030D-6E8A-4147-A177-3AD203B41FA5}">
                          <a16:colId xmlns:a16="http://schemas.microsoft.com/office/drawing/2014/main" val="927102484"/>
                        </a:ext>
                      </a:extLst>
                    </a:gridCol>
                  </a:tblGrid>
                  <a:tr h="931792">
                    <a:tc>
                      <a:txBody>
                        <a:bodyPr/>
                        <a:lstStyle/>
                        <a:p>
                          <a:pPr algn="ctr"/>
                          <a:endParaRPr lang="en-IL" sz="2400" b="0"/>
                        </a:p>
                      </a:txBody>
                      <a:tcPr/>
                    </a:tc>
                    <a:tc>
                      <a:txBody>
                        <a:bodyPr/>
                        <a:lstStyle/>
                        <a:p>
                          <a:endParaRPr lang="en-IL"/>
                        </a:p>
                      </a:txBody>
                      <a:tcPr>
                        <a:blipFill>
                          <a:blip r:embed="rId3"/>
                          <a:stretch>
                            <a:fillRect l="-171569" r="-182843" b="-1351"/>
                          </a:stretch>
                        </a:blipFill>
                      </a:tcPr>
                    </a:tc>
                    <a:tc>
                      <a:txBody>
                        <a:bodyPr/>
                        <a:lstStyle/>
                        <a:p>
                          <a:endParaRPr lang="en-IL"/>
                        </a:p>
                      </a:txBody>
                      <a:tcPr>
                        <a:blipFill>
                          <a:blip r:embed="rId3"/>
                          <a:stretch>
                            <a:fillRect l="-148525" b="-1351"/>
                          </a:stretch>
                        </a:blipFill>
                      </a:tcPr>
                    </a:tc>
                    <a:extLst>
                      <a:ext uri="{0D108BD9-81ED-4DB2-BD59-A6C34878D82A}">
                        <a16:rowId xmlns:a16="http://schemas.microsoft.com/office/drawing/2014/main" val="159410631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0CADA5C6-24D0-266B-527C-4882E22D0B10}"/>
                  </a:ext>
                </a:extLst>
              </p:cNvPr>
              <p:cNvGraphicFramePr>
                <a:graphicFrameLocks noGrp="1"/>
              </p:cNvGraphicFramePr>
              <p:nvPr>
                <p:extLst>
                  <p:ext uri="{D42A27DB-BD31-4B8C-83A1-F6EECF244321}">
                    <p14:modId xmlns:p14="http://schemas.microsoft.com/office/powerpoint/2010/main" val="1584586253"/>
                  </p:ext>
                </p:extLst>
              </p:nvPr>
            </p:nvGraphicFramePr>
            <p:xfrm>
              <a:off x="168813" y="4538240"/>
              <a:ext cx="11746522" cy="1323523"/>
            </p:xfrm>
            <a:graphic>
              <a:graphicData uri="http://schemas.openxmlformats.org/drawingml/2006/table">
                <a:tbl>
                  <a:tblPr firstRow="1" bandRow="1">
                    <a:tableStyleId>{2D5ABB26-0587-4C30-8999-92F81FD0307C}</a:tableStyleId>
                  </a:tblPr>
                  <a:tblGrid>
                    <a:gridCol w="4424961">
                      <a:extLst>
                        <a:ext uri="{9D8B030D-6E8A-4147-A177-3AD203B41FA5}">
                          <a16:colId xmlns:a16="http://schemas.microsoft.com/office/drawing/2014/main" val="701200300"/>
                        </a:ext>
                      </a:extLst>
                    </a:gridCol>
                    <a:gridCol w="2589493">
                      <a:extLst>
                        <a:ext uri="{9D8B030D-6E8A-4147-A177-3AD203B41FA5}">
                          <a16:colId xmlns:a16="http://schemas.microsoft.com/office/drawing/2014/main" val="2496764856"/>
                        </a:ext>
                      </a:extLst>
                    </a:gridCol>
                    <a:gridCol w="4732068">
                      <a:extLst>
                        <a:ext uri="{9D8B030D-6E8A-4147-A177-3AD203B41FA5}">
                          <a16:colId xmlns:a16="http://schemas.microsoft.com/office/drawing/2014/main" val="852154223"/>
                        </a:ext>
                      </a:extLst>
                    </a:gridCol>
                  </a:tblGrid>
                  <a:tr h="13235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L" sz="2400" b="0" i="1" smtClean="0">
                                    <a:latin typeface="Cambria Math" panose="02040503050406030204" pitchFamily="18" charset="0"/>
                                  </a:rPr>
                                  <m:t>𝑥</m:t>
                                </m:r>
                                <m:r>
                                  <a:rPr lang="en-IL" sz="2400" b="0" smtClean="0">
                                    <a:latin typeface="Cambria Math" panose="02040503050406030204" pitchFamily="18" charset="0"/>
                                  </a:rPr>
                                  <m:t>←</m:t>
                                </m:r>
                                <m:r>
                                  <a:rPr lang="en-IL" sz="2400" b="0" i="1" smtClean="0">
                                    <a:latin typeface="Cambria Math" panose="02040503050406030204" pitchFamily="18" charset="0"/>
                                  </a:rPr>
                                  <m:t>𝑋</m:t>
                                </m:r>
                              </m:oMath>
                            </m:oMathPara>
                          </a14:m>
                          <a:endParaRPr lang="en-IL" sz="2400" b="0"/>
                        </a:p>
                      </a:txBody>
                      <a:tcPr/>
                    </a:tc>
                    <a:tc>
                      <a:txBody>
                        <a:bodyPr/>
                        <a:lstStyle/>
                        <a:p>
                          <a:pPr algn="ctr"/>
                          <a:endParaRPr lang="en-US" sz="2400" b="0"/>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ar-AE" sz="2400" b="0" i="1" smtClean="0">
                                    <a:latin typeface="Cambria Math" panose="02040503050406030204" pitchFamily="18" charset="0"/>
                                  </a:rPr>
                                  <m:t>𝐴𝑙𝑖𝑐</m:t>
                                </m:r>
                                <m:sSub>
                                  <m:sSubPr>
                                    <m:ctrlPr>
                                      <a:rPr lang="ar-AE" sz="2400" b="0" i="1" smtClean="0">
                                        <a:latin typeface="Cambria Math" panose="02040503050406030204" pitchFamily="18" charset="0"/>
                                      </a:rPr>
                                    </m:ctrlPr>
                                  </m:sSubPr>
                                  <m:e>
                                    <m:r>
                                      <a:rPr lang="ar-AE" sz="2400" b="0" i="1" smtClean="0">
                                        <a:latin typeface="Cambria Math" panose="02040503050406030204" pitchFamily="18" charset="0"/>
                                      </a:rPr>
                                      <m:t>𝑒</m:t>
                                    </m:r>
                                  </m:e>
                                  <m:sub>
                                    <m:r>
                                      <a:rPr lang="ar-AE" sz="2400" b="0" i="1" smtClean="0">
                                        <a:latin typeface="Cambria Math" panose="02040503050406030204" pitchFamily="18" charset="0"/>
                                      </a:rPr>
                                      <m:t>𝐻</m:t>
                                    </m:r>
                                  </m:sub>
                                </m:sSub>
                                <m:d>
                                  <m:dPr>
                                    <m:ctrlPr>
                                      <a:rPr lang="ar-AE" sz="2400" b="0" i="1" smtClean="0">
                                        <a:latin typeface="Cambria Math" panose="02040503050406030204" pitchFamily="18" charset="0"/>
                                      </a:rPr>
                                    </m:ctrlPr>
                                  </m:dPr>
                                  <m:e>
                                    <m:r>
                                      <a:rPr lang="ar-AE" sz="2400" b="0" i="1" smtClean="0">
                                        <a:latin typeface="Cambria Math" panose="02040503050406030204" pitchFamily="18" charset="0"/>
                                      </a:rPr>
                                      <m:t>𝑥</m:t>
                                    </m:r>
                                    <m:r>
                                      <a:rPr lang="ar-AE" sz="2400" b="0" smtClean="0">
                                        <a:latin typeface="Cambria Math" panose="02040503050406030204" pitchFamily="18" charset="0"/>
                                      </a:rPr>
                                      <m:t>,</m:t>
                                    </m:r>
                                    <m:sSub>
                                      <m:sSubPr>
                                        <m:ctrlPr>
                                          <a:rPr lang="ar-AE" sz="2400" b="0" i="1" smtClean="0">
                                            <a:latin typeface="Cambria Math" panose="02040503050406030204" pitchFamily="18" charset="0"/>
                                          </a:rPr>
                                        </m:ctrlPr>
                                      </m:sSubPr>
                                      <m:e>
                                        <m:r>
                                          <a:rPr lang="ar-AE" sz="2400" b="0" i="1" smtClean="0">
                                            <a:latin typeface="Cambria Math" panose="02040503050406030204" pitchFamily="18" charset="0"/>
                                          </a:rPr>
                                          <m:t>𝐸</m:t>
                                        </m:r>
                                      </m:e>
                                      <m:sub>
                                        <m:r>
                                          <a:rPr lang="ar-AE" sz="2400" b="0" i="1" smtClean="0">
                                            <a:latin typeface="Cambria Math" panose="02040503050406030204" pitchFamily="18" charset="0"/>
                                          </a:rPr>
                                          <m:t>𝑘</m:t>
                                        </m:r>
                                      </m:sub>
                                    </m:sSub>
                                    <m:d>
                                      <m:dPr>
                                        <m:ctrlPr>
                                          <a:rPr lang="ar-AE" sz="2400" b="0" i="1" smtClean="0">
                                            <a:latin typeface="Cambria Math" panose="02040503050406030204" pitchFamily="18" charset="0"/>
                                          </a:rPr>
                                        </m:ctrlPr>
                                      </m:dPr>
                                      <m:e>
                                        <m:r>
                                          <a:rPr lang="ar-AE" sz="2400" b="0" i="1" smtClean="0">
                                            <a:latin typeface="Cambria Math" panose="02040503050406030204" pitchFamily="18" charset="0"/>
                                          </a:rPr>
                                          <m:t>𝑦</m:t>
                                        </m:r>
                                      </m:e>
                                    </m:d>
                                  </m:e>
                                </m:d>
                              </m:oMath>
                            </m:oMathPara>
                          </a14:m>
                          <a:endParaRPr lang="ar-AE" sz="2400" b="0"/>
                        </a:p>
                        <a:p>
                          <a:pPr algn="ctr"/>
                          <a:endParaRPr sz="2400" b="0"/>
                        </a:p>
                      </a:txBody>
                      <a:tcPr/>
                    </a:tc>
                    <a:tc>
                      <a:txBody>
                        <a:bodyPr/>
                        <a:lstStyle/>
                        <a:p>
                          <a:pPr algn="ctr"/>
                          <a:endParaRPr lang="en-IL" sz="2400" b="0"/>
                        </a:p>
                      </a:txBody>
                      <a:tcPr/>
                    </a:tc>
                    <a:extLst>
                      <a:ext uri="{0D108BD9-81ED-4DB2-BD59-A6C34878D82A}">
                        <a16:rowId xmlns:a16="http://schemas.microsoft.com/office/drawing/2014/main" val="785576544"/>
                      </a:ext>
                    </a:extLst>
                  </a:tr>
                </a:tbl>
              </a:graphicData>
            </a:graphic>
          </p:graphicFrame>
        </mc:Choice>
        <mc:Fallback xmlns="">
          <p:graphicFrame>
            <p:nvGraphicFramePr>
              <p:cNvPr id="7" name="Table 6">
                <a:extLst>
                  <a:ext uri="{FF2B5EF4-FFF2-40B4-BE49-F238E27FC236}">
                    <a16:creationId xmlns:a16="http://schemas.microsoft.com/office/drawing/2014/main" id="{0CADA5C6-24D0-266B-527C-4882E22D0B10}"/>
                  </a:ext>
                </a:extLst>
              </p:cNvPr>
              <p:cNvGraphicFramePr>
                <a:graphicFrameLocks noGrp="1"/>
              </p:cNvGraphicFramePr>
              <p:nvPr>
                <p:extLst>
                  <p:ext uri="{D42A27DB-BD31-4B8C-83A1-F6EECF244321}">
                    <p14:modId xmlns:p14="http://schemas.microsoft.com/office/powerpoint/2010/main" val="1584586253"/>
                  </p:ext>
                </p:extLst>
              </p:nvPr>
            </p:nvGraphicFramePr>
            <p:xfrm>
              <a:off x="168813" y="4538240"/>
              <a:ext cx="11746522" cy="1323523"/>
            </p:xfrm>
            <a:graphic>
              <a:graphicData uri="http://schemas.openxmlformats.org/drawingml/2006/table">
                <a:tbl>
                  <a:tblPr firstRow="1" bandRow="1">
                    <a:tableStyleId>{2D5ABB26-0587-4C30-8999-92F81FD0307C}</a:tableStyleId>
                  </a:tblPr>
                  <a:tblGrid>
                    <a:gridCol w="4424961">
                      <a:extLst>
                        <a:ext uri="{9D8B030D-6E8A-4147-A177-3AD203B41FA5}">
                          <a16:colId xmlns:a16="http://schemas.microsoft.com/office/drawing/2014/main" val="701200300"/>
                        </a:ext>
                      </a:extLst>
                    </a:gridCol>
                    <a:gridCol w="2589493">
                      <a:extLst>
                        <a:ext uri="{9D8B030D-6E8A-4147-A177-3AD203B41FA5}">
                          <a16:colId xmlns:a16="http://schemas.microsoft.com/office/drawing/2014/main" val="2496764856"/>
                        </a:ext>
                      </a:extLst>
                    </a:gridCol>
                    <a:gridCol w="4732068">
                      <a:extLst>
                        <a:ext uri="{9D8B030D-6E8A-4147-A177-3AD203B41FA5}">
                          <a16:colId xmlns:a16="http://schemas.microsoft.com/office/drawing/2014/main" val="852154223"/>
                        </a:ext>
                      </a:extLst>
                    </a:gridCol>
                  </a:tblGrid>
                  <a:tr h="1323523">
                    <a:tc>
                      <a:txBody>
                        <a:bodyPr/>
                        <a:lstStyle/>
                        <a:p>
                          <a:endParaRPr lang="en-IL"/>
                        </a:p>
                      </a:txBody>
                      <a:tcPr>
                        <a:blipFill>
                          <a:blip r:embed="rId4"/>
                          <a:stretch>
                            <a:fillRect l="-287" r="-165330"/>
                          </a:stretch>
                        </a:blipFill>
                      </a:tcPr>
                    </a:tc>
                    <a:tc>
                      <a:txBody>
                        <a:bodyPr/>
                        <a:lstStyle/>
                        <a:p>
                          <a:endParaRPr lang="en-IL"/>
                        </a:p>
                      </a:txBody>
                      <a:tcPr>
                        <a:blipFill>
                          <a:blip r:embed="rId4"/>
                          <a:stretch>
                            <a:fillRect l="-171569" r="-182843"/>
                          </a:stretch>
                        </a:blipFill>
                      </a:tcPr>
                    </a:tc>
                    <a:tc>
                      <a:txBody>
                        <a:bodyPr/>
                        <a:lstStyle/>
                        <a:p>
                          <a:pPr algn="ctr"/>
                          <a:endParaRPr lang="en-IL" sz="2400" b="0"/>
                        </a:p>
                      </a:txBody>
                      <a:tcPr/>
                    </a:tc>
                    <a:extLst>
                      <a:ext uri="{0D108BD9-81ED-4DB2-BD59-A6C34878D82A}">
                        <a16:rowId xmlns:a16="http://schemas.microsoft.com/office/drawing/2014/main" val="78557654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08AA10B9-E722-11EC-C998-3F3EACF7A556}"/>
                  </a:ext>
                </a:extLst>
              </p:cNvPr>
              <p:cNvGraphicFramePr>
                <a:graphicFrameLocks noGrp="1"/>
              </p:cNvGraphicFramePr>
              <p:nvPr>
                <p:extLst>
                  <p:ext uri="{D42A27DB-BD31-4B8C-83A1-F6EECF244321}">
                    <p14:modId xmlns:p14="http://schemas.microsoft.com/office/powerpoint/2010/main" val="3853290299"/>
                  </p:ext>
                </p:extLst>
              </p:nvPr>
            </p:nvGraphicFramePr>
            <p:xfrm>
              <a:off x="168813" y="5879342"/>
              <a:ext cx="11746522" cy="489665"/>
            </p:xfrm>
            <a:graphic>
              <a:graphicData uri="http://schemas.openxmlformats.org/drawingml/2006/table">
                <a:tbl>
                  <a:tblPr firstRow="1" bandRow="1">
                    <a:tableStyleId>{2D5ABB26-0587-4C30-8999-92F81FD0307C}</a:tableStyleId>
                  </a:tblPr>
                  <a:tblGrid>
                    <a:gridCol w="4424961">
                      <a:extLst>
                        <a:ext uri="{9D8B030D-6E8A-4147-A177-3AD203B41FA5}">
                          <a16:colId xmlns:a16="http://schemas.microsoft.com/office/drawing/2014/main" val="1321351831"/>
                        </a:ext>
                      </a:extLst>
                    </a:gridCol>
                    <a:gridCol w="2589493">
                      <a:extLst>
                        <a:ext uri="{9D8B030D-6E8A-4147-A177-3AD203B41FA5}">
                          <a16:colId xmlns:a16="http://schemas.microsoft.com/office/drawing/2014/main" val="3573139026"/>
                        </a:ext>
                      </a:extLst>
                    </a:gridCol>
                    <a:gridCol w="4732068">
                      <a:extLst>
                        <a:ext uri="{9D8B030D-6E8A-4147-A177-3AD203B41FA5}">
                          <a16:colId xmlns:a16="http://schemas.microsoft.com/office/drawing/2014/main" val="1626974427"/>
                        </a:ext>
                      </a:extLst>
                    </a:gridCol>
                  </a:tblGrid>
                  <a:tr h="4896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ar-AE" sz="2400" b="0" i="1" smtClean="0">
                                    <a:latin typeface="Cambria Math" panose="02040503050406030204" pitchFamily="18" charset="0"/>
                                  </a:rPr>
                                  <m:t>𝑟</m:t>
                                </m:r>
                                <m:r>
                                  <a:rPr lang="ar-AE" sz="2400" b="0" smtClean="0">
                                    <a:latin typeface="Cambria Math" panose="02040503050406030204" pitchFamily="18" charset="0"/>
                                  </a:rPr>
                                  <m:t>=</m:t>
                                </m:r>
                                <m:r>
                                  <a:rPr lang="ar-AE" sz="2400" b="0" i="1" smtClean="0">
                                    <a:latin typeface="Cambria Math" panose="02040503050406030204" pitchFamily="18" charset="0"/>
                                  </a:rPr>
                                  <m:t>𝑓</m:t>
                                </m:r>
                                <m:d>
                                  <m:dPr>
                                    <m:ctrlPr>
                                      <a:rPr lang="ar-AE" sz="2400" b="0" i="1" smtClean="0">
                                        <a:latin typeface="Cambria Math" panose="02040503050406030204" pitchFamily="18" charset="0"/>
                                      </a:rPr>
                                    </m:ctrlPr>
                                  </m:dPr>
                                  <m:e>
                                    <m:r>
                                      <a:rPr lang="ar-AE" sz="2400" b="0" i="1" smtClean="0">
                                        <a:latin typeface="Cambria Math" panose="02040503050406030204" pitchFamily="18" charset="0"/>
                                      </a:rPr>
                                      <m:t>𝑥</m:t>
                                    </m:r>
                                    <m:r>
                                      <a:rPr lang="ar-AE" sz="2400" b="0" smtClean="0">
                                        <a:latin typeface="Cambria Math" panose="02040503050406030204" pitchFamily="18" charset="0"/>
                                      </a:rPr>
                                      <m:t>,</m:t>
                                    </m:r>
                                    <m:r>
                                      <a:rPr lang="ar-AE" sz="2400" b="0" i="1" smtClean="0">
                                        <a:latin typeface="Cambria Math" panose="02040503050406030204" pitchFamily="18" charset="0"/>
                                      </a:rPr>
                                      <m:t>𝑦</m:t>
                                    </m:r>
                                  </m:e>
                                </m:d>
                              </m:oMath>
                            </m:oMathPara>
                          </a14:m>
                          <a:endParaRPr lang="ar-AE" sz="2400" b="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ar-AE" sz="2400" b="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ar-AE" sz="2400" b="0" i="1" smtClean="0">
                                    <a:latin typeface="Cambria Math" panose="02040503050406030204" pitchFamily="18" charset="0"/>
                                  </a:rPr>
                                  <m:t>𝑟</m:t>
                                </m:r>
                                <m:r>
                                  <a:rPr lang="ar-AE" sz="2400" b="0" i="0" smtClean="0">
                                    <a:latin typeface="Cambria Math" panose="02040503050406030204" pitchFamily="18" charset="0"/>
                                  </a:rPr>
                                  <m:t>′</m:t>
                                </m:r>
                                <m:r>
                                  <a:rPr lang="ar-AE" sz="2400" b="0" smtClean="0">
                                    <a:latin typeface="Cambria Math" panose="02040503050406030204" pitchFamily="18" charset="0"/>
                                  </a:rPr>
                                  <m:t>=</m:t>
                                </m:r>
                                <m:r>
                                  <a:rPr lang="ar-AE" sz="2400" b="0" i="1" smtClean="0">
                                    <a:latin typeface="Cambria Math" panose="02040503050406030204" pitchFamily="18" charset="0"/>
                                  </a:rPr>
                                  <m:t>𝐵𝑜</m:t>
                                </m:r>
                                <m:sSub>
                                  <m:sSubPr>
                                    <m:ctrlPr>
                                      <a:rPr lang="en-US" sz="2400" b="0" i="1" smtClean="0">
                                        <a:latin typeface="Cambria Math" panose="02040503050406030204" pitchFamily="18" charset="0"/>
                                      </a:rPr>
                                    </m:ctrlPr>
                                  </m:sSubPr>
                                  <m:e>
                                    <m:r>
                                      <a:rPr lang="ar-AE" sz="2400" b="0" i="1" smtClean="0">
                                        <a:latin typeface="Cambria Math" panose="02040503050406030204" pitchFamily="18" charset="0"/>
                                      </a:rPr>
                                      <m:t>𝑏</m:t>
                                    </m:r>
                                  </m:e>
                                  <m:sub>
                                    <m:r>
                                      <a:rPr lang="en-US" sz="2400" b="0" i="1" smtClean="0">
                                        <a:latin typeface="Cambria Math" panose="02040503050406030204" pitchFamily="18" charset="0"/>
                                      </a:rPr>
                                      <m:t>𝐻</m:t>
                                    </m:r>
                                  </m:sub>
                                </m:sSub>
                                <m:d>
                                  <m:dPr>
                                    <m:ctrlPr>
                                      <a:rPr lang="ar-AE" sz="2400" b="0" i="1" smtClean="0">
                                        <a:latin typeface="Cambria Math" panose="02040503050406030204" pitchFamily="18" charset="0"/>
                                      </a:rPr>
                                    </m:ctrlPr>
                                  </m:dPr>
                                  <m:e>
                                    <m:r>
                                      <a:rPr lang="ar-AE" sz="2400" b="0" i="1" smtClean="0">
                                        <a:latin typeface="Cambria Math" panose="02040503050406030204" pitchFamily="18" charset="0"/>
                                      </a:rPr>
                                      <m:t>𝑦</m:t>
                                    </m:r>
                                    <m:r>
                                      <a:rPr lang="ar-AE" sz="2400" b="0" smtClean="0">
                                        <a:latin typeface="Cambria Math" panose="02040503050406030204" pitchFamily="18" charset="0"/>
                                      </a:rPr>
                                      <m:t>,</m:t>
                                    </m:r>
                                    <m:r>
                                      <a:rPr lang="ar-AE" sz="2400" b="0" i="1" smtClean="0">
                                        <a:latin typeface="Cambria Math" panose="02040503050406030204" pitchFamily="18" charset="0"/>
                                      </a:rPr>
                                      <m:t>𝑘</m:t>
                                    </m:r>
                                    <m:r>
                                      <a:rPr lang="ar-AE" sz="2400" b="0" smtClean="0">
                                        <a:latin typeface="Cambria Math" panose="02040503050406030204" pitchFamily="18" charset="0"/>
                                      </a:rPr>
                                      <m:t>,</m:t>
                                    </m:r>
                                    <m:sSub>
                                      <m:sSubPr>
                                        <m:ctrlPr>
                                          <a:rPr lang="ar-AE" sz="2400" b="0" i="1" smtClean="0">
                                            <a:latin typeface="Cambria Math" panose="02040503050406030204" pitchFamily="18" charset="0"/>
                                          </a:rPr>
                                        </m:ctrlPr>
                                      </m:sSubPr>
                                      <m:e>
                                        <m:r>
                                          <a:rPr lang="ar-AE" sz="2400" b="0" i="1" smtClean="0">
                                            <a:latin typeface="Cambria Math" panose="02040503050406030204" pitchFamily="18" charset="0"/>
                                          </a:rPr>
                                          <m:t>𝑚</m:t>
                                        </m:r>
                                      </m:e>
                                      <m:sub>
                                        <m:r>
                                          <a:rPr lang="ar-AE" sz="2400" b="0" i="1" smtClean="0">
                                            <a:latin typeface="Cambria Math" panose="02040503050406030204" pitchFamily="18" charset="0"/>
                                          </a:rPr>
                                          <m:t>𝐴𝑙𝑖𝑐𝑒</m:t>
                                        </m:r>
                                      </m:sub>
                                    </m:sSub>
                                  </m:e>
                                </m:d>
                              </m:oMath>
                            </m:oMathPara>
                          </a14:m>
                          <a:endParaRPr lang="ar-AE" sz="2400" b="0"/>
                        </a:p>
                      </a:txBody>
                      <a:tcPr/>
                    </a:tc>
                    <a:extLst>
                      <a:ext uri="{0D108BD9-81ED-4DB2-BD59-A6C34878D82A}">
                        <a16:rowId xmlns:a16="http://schemas.microsoft.com/office/drawing/2014/main" val="2539906850"/>
                      </a:ext>
                    </a:extLst>
                  </a:tr>
                </a:tbl>
              </a:graphicData>
            </a:graphic>
          </p:graphicFrame>
        </mc:Choice>
        <mc:Fallback xmlns="">
          <p:graphicFrame>
            <p:nvGraphicFramePr>
              <p:cNvPr id="8" name="Table 7">
                <a:extLst>
                  <a:ext uri="{FF2B5EF4-FFF2-40B4-BE49-F238E27FC236}">
                    <a16:creationId xmlns:a16="http://schemas.microsoft.com/office/drawing/2014/main" id="{08AA10B9-E722-11EC-C998-3F3EACF7A556}"/>
                  </a:ext>
                </a:extLst>
              </p:cNvPr>
              <p:cNvGraphicFramePr>
                <a:graphicFrameLocks noGrp="1"/>
              </p:cNvGraphicFramePr>
              <p:nvPr>
                <p:extLst>
                  <p:ext uri="{D42A27DB-BD31-4B8C-83A1-F6EECF244321}">
                    <p14:modId xmlns:p14="http://schemas.microsoft.com/office/powerpoint/2010/main" val="3853290299"/>
                  </p:ext>
                </p:extLst>
              </p:nvPr>
            </p:nvGraphicFramePr>
            <p:xfrm>
              <a:off x="168813" y="5879342"/>
              <a:ext cx="11746522" cy="489665"/>
            </p:xfrm>
            <a:graphic>
              <a:graphicData uri="http://schemas.openxmlformats.org/drawingml/2006/table">
                <a:tbl>
                  <a:tblPr firstRow="1" bandRow="1">
                    <a:tableStyleId>{2D5ABB26-0587-4C30-8999-92F81FD0307C}</a:tableStyleId>
                  </a:tblPr>
                  <a:tblGrid>
                    <a:gridCol w="4424961">
                      <a:extLst>
                        <a:ext uri="{9D8B030D-6E8A-4147-A177-3AD203B41FA5}">
                          <a16:colId xmlns:a16="http://schemas.microsoft.com/office/drawing/2014/main" val="1321351831"/>
                        </a:ext>
                      </a:extLst>
                    </a:gridCol>
                    <a:gridCol w="2589493">
                      <a:extLst>
                        <a:ext uri="{9D8B030D-6E8A-4147-A177-3AD203B41FA5}">
                          <a16:colId xmlns:a16="http://schemas.microsoft.com/office/drawing/2014/main" val="3573139026"/>
                        </a:ext>
                      </a:extLst>
                    </a:gridCol>
                    <a:gridCol w="4732068">
                      <a:extLst>
                        <a:ext uri="{9D8B030D-6E8A-4147-A177-3AD203B41FA5}">
                          <a16:colId xmlns:a16="http://schemas.microsoft.com/office/drawing/2014/main" val="1626974427"/>
                        </a:ext>
                      </a:extLst>
                    </a:gridCol>
                  </a:tblGrid>
                  <a:tr h="489665">
                    <a:tc>
                      <a:txBody>
                        <a:bodyPr/>
                        <a:lstStyle/>
                        <a:p>
                          <a:endParaRPr lang="en-IL"/>
                        </a:p>
                      </a:txBody>
                      <a:tcPr>
                        <a:blipFill>
                          <a:blip r:embed="rId5"/>
                          <a:stretch>
                            <a:fillRect l="-287" t="-10000" r="-165330" b="-2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ar-AE" sz="2400" b="0"/>
                        </a:p>
                      </a:txBody>
                      <a:tcPr/>
                    </a:tc>
                    <a:tc>
                      <a:txBody>
                        <a:bodyPr/>
                        <a:lstStyle/>
                        <a:p>
                          <a:endParaRPr lang="en-IL"/>
                        </a:p>
                      </a:txBody>
                      <a:tcPr>
                        <a:blipFill>
                          <a:blip r:embed="rId5"/>
                          <a:stretch>
                            <a:fillRect l="-148525" t="-10000" b="-20000"/>
                          </a:stretch>
                        </a:blipFill>
                      </a:tcPr>
                    </a:tc>
                    <a:extLst>
                      <a:ext uri="{0D108BD9-81ED-4DB2-BD59-A6C34878D82A}">
                        <a16:rowId xmlns:a16="http://schemas.microsoft.com/office/drawing/2014/main" val="2539906850"/>
                      </a:ext>
                    </a:extLst>
                  </a:tr>
                </a:tbl>
              </a:graphicData>
            </a:graphic>
          </p:graphicFrame>
        </mc:Fallback>
      </mc:AlternateContent>
      <p:sp>
        <p:nvSpPr>
          <p:cNvPr id="2" name="Title 1">
            <a:extLst>
              <a:ext uri="{FF2B5EF4-FFF2-40B4-BE49-F238E27FC236}">
                <a16:creationId xmlns:a16="http://schemas.microsoft.com/office/drawing/2014/main" id="{80C03F7C-A783-E435-BEF6-4D61682C2A52}"/>
              </a:ext>
            </a:extLst>
          </p:cNvPr>
          <p:cNvSpPr>
            <a:spLocks noGrp="1"/>
          </p:cNvSpPr>
          <p:nvPr>
            <p:ph type="title"/>
          </p:nvPr>
        </p:nvSpPr>
        <p:spPr>
          <a:xfrm>
            <a:off x="736600" y="365125"/>
            <a:ext cx="10795000" cy="1325563"/>
          </a:xfrm>
        </p:spPr>
        <p:txBody>
          <a:bodyPr/>
          <a:lstStyle/>
          <a:p>
            <a:pPr algn="ctr"/>
            <a:r>
              <a:rPr lang="en-IL">
                <a:solidFill>
                  <a:srgbClr val="0070C0"/>
                </a:solidFill>
              </a:rPr>
              <a:t>CC-HE =&gt; (P)KE</a:t>
            </a:r>
          </a:p>
        </p:txBody>
      </p:sp>
      <p:sp>
        <p:nvSpPr>
          <p:cNvPr id="34" name="Slide Number Placeholder 33">
            <a:extLst>
              <a:ext uri="{FF2B5EF4-FFF2-40B4-BE49-F238E27FC236}">
                <a16:creationId xmlns:a16="http://schemas.microsoft.com/office/drawing/2014/main" id="{4A819169-CDDA-349E-6902-DF2E10146BD3}"/>
              </a:ext>
            </a:extLst>
          </p:cNvPr>
          <p:cNvSpPr>
            <a:spLocks noGrp="1"/>
          </p:cNvSpPr>
          <p:nvPr>
            <p:ph type="sldNum" sz="quarter" idx="12"/>
          </p:nvPr>
        </p:nvSpPr>
        <p:spPr/>
        <p:txBody>
          <a:bodyPr/>
          <a:lstStyle/>
          <a:p>
            <a:fld id="{25334875-8025-4943-8692-B384CC871F05}" type="slidenum">
              <a:rPr lang="en-IL" smtClean="0"/>
              <a:t>12</a:t>
            </a:fld>
            <a:endParaRPr lang="en-IL"/>
          </a:p>
        </p:txBody>
      </p:sp>
      <p:sp>
        <p:nvSpPr>
          <p:cNvPr id="28" name="Right Arrow 27">
            <a:extLst>
              <a:ext uri="{FF2B5EF4-FFF2-40B4-BE49-F238E27FC236}">
                <a16:creationId xmlns:a16="http://schemas.microsoft.com/office/drawing/2014/main" id="{3F0AE00A-4F25-01EA-CF57-DCA6E1409274}"/>
              </a:ext>
            </a:extLst>
          </p:cNvPr>
          <p:cNvSpPr/>
          <p:nvPr/>
        </p:nvSpPr>
        <p:spPr>
          <a:xfrm rot="10800000">
            <a:off x="4924952" y="4483253"/>
            <a:ext cx="1801906"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3" name="Right Arrow 32">
            <a:extLst>
              <a:ext uri="{FF2B5EF4-FFF2-40B4-BE49-F238E27FC236}">
                <a16:creationId xmlns:a16="http://schemas.microsoft.com/office/drawing/2014/main" id="{700D8CB5-CADD-68AA-0F89-8797E7AFED56}"/>
              </a:ext>
            </a:extLst>
          </p:cNvPr>
          <p:cNvSpPr/>
          <p:nvPr/>
        </p:nvSpPr>
        <p:spPr>
          <a:xfrm>
            <a:off x="4924951" y="5407483"/>
            <a:ext cx="1801906"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 name="Cloud 2">
                <a:extLst>
                  <a:ext uri="{FF2B5EF4-FFF2-40B4-BE49-F238E27FC236}">
                    <a16:creationId xmlns:a16="http://schemas.microsoft.com/office/drawing/2014/main" id="{337C5ABF-3AE4-08FD-10EA-846AC4E6CE80}"/>
                  </a:ext>
                </a:extLst>
              </p:cNvPr>
              <p:cNvSpPr/>
              <p:nvPr/>
            </p:nvSpPr>
            <p:spPr>
              <a:xfrm>
                <a:off x="3840480" y="1331084"/>
                <a:ext cx="4262511" cy="229266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a:solidFill>
                      <a:schemeClr val="bg1"/>
                    </a:solidFill>
                  </a:rPr>
                  <a:t>CC-HE</a:t>
                </a:r>
                <a:r>
                  <a:rPr lang="en-US" sz="2000">
                    <a:solidFill>
                      <a:schemeClr val="bg1"/>
                    </a:solidFill>
                  </a:rPr>
                  <a:t> </a:t>
                </a:r>
                <a14:m>
                  <m:oMath xmlns:m="http://schemas.openxmlformats.org/officeDocument/2006/math">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𝐺</m:t>
                        </m:r>
                        <m:r>
                          <a:rPr lang="en-US" sz="2000" b="0" i="1" smtClean="0">
                            <a:solidFill>
                              <a:schemeClr val="bg1"/>
                            </a:solidFill>
                            <a:latin typeface="Cambria Math" panose="02040503050406030204" pitchFamily="18" charset="0"/>
                          </a:rPr>
                          <m:t>, </m:t>
                        </m:r>
                        <m:r>
                          <a:rPr lang="en-US" sz="2000" b="0" i="1" smtClean="0">
                            <a:solidFill>
                              <a:schemeClr val="bg1"/>
                            </a:solidFill>
                            <a:latin typeface="Cambria Math" panose="02040503050406030204" pitchFamily="18" charset="0"/>
                          </a:rPr>
                          <m:t>𝐸</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𝐷</m:t>
                        </m:r>
                      </m:e>
                    </m:d>
                  </m:oMath>
                </a14:m>
                <a:endParaRPr lang="en-US" sz="2000" b="0">
                  <a:solidFill>
                    <a:schemeClr val="bg1"/>
                  </a:solidFill>
                </a:endParaRPr>
              </a:p>
              <a:p>
                <a:pPr algn="ctr"/>
                <a:r>
                  <a:rPr lang="en-US" sz="2000" b="0" err="1">
                    <a:solidFill>
                      <a:schemeClr val="bg1"/>
                    </a:solidFill>
                  </a:rPr>
                  <a:t>w.r.t</a:t>
                </a:r>
                <a:r>
                  <a:rPr lang="en-US" sz="2000" err="1">
                    <a:solidFill>
                      <a:schemeClr val="bg1"/>
                    </a:solidFill>
                  </a:rPr>
                  <a:t>.</a:t>
                </a:r>
                <a:r>
                  <a:rPr lang="en-US" sz="2000">
                    <a:solidFill>
                      <a:schemeClr val="bg1"/>
                    </a:solidFill>
                  </a:rPr>
                  <a:t> </a:t>
                </a:r>
                <a14:m>
                  <m:oMath xmlns:m="http://schemas.openxmlformats.org/officeDocument/2006/math">
                    <m:r>
                      <a:rPr lang="en-US" sz="2000" b="0" i="1" smtClean="0">
                        <a:solidFill>
                          <a:schemeClr val="bg1"/>
                        </a:solidFill>
                        <a:latin typeface="Cambria Math" panose="02040503050406030204" pitchFamily="18" charset="0"/>
                      </a:rPr>
                      <m:t>𝑓</m:t>
                    </m:r>
                    <m:r>
                      <a:rPr lang="en-US" sz="2000" b="0" i="1" smtClean="0">
                        <a:solidFill>
                          <a:schemeClr val="bg1"/>
                        </a:solidFill>
                        <a:latin typeface="Cambria Math" panose="02040503050406030204" pitchFamily="18" charset="0"/>
                      </a:rPr>
                      <m:t> &amp; </m:t>
                    </m:r>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𝑋</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𝑌</m:t>
                        </m:r>
                      </m:e>
                    </m:d>
                    <m:r>
                      <a:rPr lang="en-US" sz="2000" b="0" i="1" smtClean="0">
                        <a:solidFill>
                          <a:schemeClr val="bg1"/>
                        </a:solidFill>
                        <a:latin typeface="Cambria Math" panose="02040503050406030204" pitchFamily="18" charset="0"/>
                      </a:rPr>
                      <m:t>.</m:t>
                    </m:r>
                  </m:oMath>
                </a14:m>
                <a:endParaRPr lang="en-US" sz="2000" b="0">
                  <a:solidFill>
                    <a:schemeClr val="bg1"/>
                  </a:solidFill>
                </a:endParaRPr>
              </a:p>
              <a:p>
                <a:pPr algn="ctr"/>
                <a:endParaRPr lang="en-US" sz="2000" b="0">
                  <a:solidFill>
                    <a:schemeClr val="bg1"/>
                  </a:solidFill>
                </a:endParaRPr>
              </a:p>
              <a:p>
                <a:pPr algn="ctr"/>
                <a:r>
                  <a:rPr lang="en-US" sz="2000">
                    <a:solidFill>
                      <a:schemeClr val="bg1"/>
                    </a:solidFill>
                  </a:rPr>
                  <a:t>=&gt; PPT </a:t>
                </a:r>
                <a14:m>
                  <m:oMath xmlns:m="http://schemas.openxmlformats.org/officeDocument/2006/math">
                    <m:r>
                      <a:rPr lang="en-US" sz="2000" i="1" dirty="0" smtClean="0">
                        <a:solidFill>
                          <a:schemeClr val="bg1"/>
                        </a:solidFill>
                        <a:latin typeface="Cambria Math" panose="02040503050406030204" pitchFamily="18" charset="0"/>
                      </a:rPr>
                      <m:t>(</m:t>
                    </m:r>
                    <m:r>
                      <a:rPr lang="en-IL" sz="2000" i="1" dirty="0">
                        <a:solidFill>
                          <a:schemeClr val="bg1"/>
                        </a:solidFill>
                        <a:latin typeface="Cambria Math" panose="02040503050406030204" pitchFamily="18" charset="0"/>
                      </a:rPr>
                      <m:t>𝐴𝑙𝑖𝑐</m:t>
                    </m:r>
                    <m:sSub>
                      <m:sSubPr>
                        <m:ctrlPr>
                          <a:rPr lang="en-US" sz="2000" b="0" i="1" dirty="0" smtClean="0">
                            <a:solidFill>
                              <a:schemeClr val="bg1"/>
                            </a:solidFill>
                            <a:latin typeface="Cambria Math" panose="02040503050406030204" pitchFamily="18" charset="0"/>
                          </a:rPr>
                        </m:ctrlPr>
                      </m:sSubPr>
                      <m:e>
                        <m:r>
                          <a:rPr lang="en-IL" sz="2000" i="1" dirty="0">
                            <a:solidFill>
                              <a:schemeClr val="bg1"/>
                            </a:solidFill>
                            <a:latin typeface="Cambria Math" panose="02040503050406030204" pitchFamily="18" charset="0"/>
                          </a:rPr>
                          <m:t>𝑒</m:t>
                        </m:r>
                      </m:e>
                      <m:sub>
                        <m:r>
                          <a:rPr lang="en-US" sz="2000" b="0" i="1" dirty="0" smtClean="0">
                            <a:solidFill>
                              <a:schemeClr val="bg1"/>
                            </a:solidFill>
                            <a:latin typeface="Cambria Math" panose="02040503050406030204" pitchFamily="18" charset="0"/>
                          </a:rPr>
                          <m:t>𝐻</m:t>
                        </m:r>
                      </m:sub>
                    </m:sSub>
                    <m:r>
                      <a:rPr lang="en-IL" sz="2000" i="1" dirty="0">
                        <a:solidFill>
                          <a:schemeClr val="bg1"/>
                        </a:solidFill>
                        <a:latin typeface="Cambria Math" panose="02040503050406030204" pitchFamily="18" charset="0"/>
                      </a:rPr>
                      <m:t>, </m:t>
                    </m:r>
                    <m:r>
                      <a:rPr lang="en-IL" sz="2000" i="1" dirty="0">
                        <a:solidFill>
                          <a:schemeClr val="bg1"/>
                        </a:solidFill>
                        <a:latin typeface="Cambria Math" panose="02040503050406030204" pitchFamily="18" charset="0"/>
                      </a:rPr>
                      <m:t>𝐵𝑜</m:t>
                    </m:r>
                    <m:sSub>
                      <m:sSubPr>
                        <m:ctrlPr>
                          <a:rPr lang="en-US" sz="2000" b="0" i="1" dirty="0" smtClean="0">
                            <a:solidFill>
                              <a:schemeClr val="bg1"/>
                            </a:solidFill>
                            <a:latin typeface="Cambria Math" panose="02040503050406030204" pitchFamily="18" charset="0"/>
                          </a:rPr>
                        </m:ctrlPr>
                      </m:sSubPr>
                      <m:e>
                        <m:r>
                          <a:rPr lang="en-IL" sz="2000" i="1" dirty="0">
                            <a:solidFill>
                              <a:schemeClr val="bg1"/>
                            </a:solidFill>
                            <a:latin typeface="Cambria Math" panose="02040503050406030204" pitchFamily="18" charset="0"/>
                          </a:rPr>
                          <m:t>𝑏</m:t>
                        </m:r>
                      </m:e>
                      <m:sub>
                        <m:r>
                          <a:rPr lang="en-US" sz="2000" b="0" i="1" dirty="0" smtClean="0">
                            <a:solidFill>
                              <a:schemeClr val="bg1"/>
                            </a:solidFill>
                            <a:latin typeface="Cambria Math" panose="02040503050406030204" pitchFamily="18" charset="0"/>
                          </a:rPr>
                          <m:t>𝐻</m:t>
                        </m:r>
                      </m:sub>
                    </m:sSub>
                    <m:r>
                      <a:rPr lang="en-IL" sz="2000" i="1" dirty="0">
                        <a:solidFill>
                          <a:schemeClr val="bg1"/>
                        </a:solidFill>
                        <a:latin typeface="Cambria Math" panose="02040503050406030204" pitchFamily="18" charset="0"/>
                      </a:rPr>
                      <m:t>)</m:t>
                    </m:r>
                  </m:oMath>
                </a14:m>
                <a:endParaRPr lang="en-IL" sz="2000">
                  <a:solidFill>
                    <a:schemeClr val="bg1"/>
                  </a:solidFill>
                </a:endParaRPr>
              </a:p>
              <a:p>
                <a:pPr algn="ctr"/>
                <a:r>
                  <a:rPr lang="en-US" sz="2000">
                    <a:solidFill>
                      <a:schemeClr val="bg1"/>
                    </a:solidFill>
                  </a:rPr>
                  <a:t>for </a:t>
                </a:r>
                <a14:m>
                  <m:oMath xmlns:m="http://schemas.openxmlformats.org/officeDocument/2006/math">
                    <m:r>
                      <a:rPr lang="en-US" sz="2000" i="1">
                        <a:solidFill>
                          <a:schemeClr val="bg1"/>
                        </a:solidFill>
                        <a:latin typeface="Cambria Math" panose="02040503050406030204" pitchFamily="18" charset="0"/>
                      </a:rPr>
                      <m:t>𝑓</m:t>
                    </m:r>
                  </m:oMath>
                </a14:m>
                <a:endParaRPr lang="en-IL" sz="2000">
                  <a:solidFill>
                    <a:schemeClr val="bg1"/>
                  </a:solidFill>
                </a:endParaRPr>
              </a:p>
            </p:txBody>
          </p:sp>
        </mc:Choice>
        <mc:Fallback xmlns="">
          <p:sp>
            <p:nvSpPr>
              <p:cNvPr id="3" name="Cloud 2">
                <a:extLst>
                  <a:ext uri="{FF2B5EF4-FFF2-40B4-BE49-F238E27FC236}">
                    <a16:creationId xmlns:a16="http://schemas.microsoft.com/office/drawing/2014/main" id="{337C5ABF-3AE4-08FD-10EA-846AC4E6CE80}"/>
                  </a:ext>
                </a:extLst>
              </p:cNvPr>
              <p:cNvSpPr>
                <a:spLocks noRot="1" noChangeAspect="1" noMove="1" noResize="1" noEditPoints="1" noAdjustHandles="1" noChangeArrowheads="1" noChangeShapeType="1" noTextEdit="1"/>
              </p:cNvSpPr>
              <p:nvPr/>
            </p:nvSpPr>
            <p:spPr>
              <a:xfrm>
                <a:off x="3840480" y="1331084"/>
                <a:ext cx="4262511" cy="2292665"/>
              </a:xfrm>
              <a:prstGeom prst="cloud">
                <a:avLst/>
              </a:prstGeom>
              <a:blipFill>
                <a:blip r:embed="rId6"/>
                <a:stretch>
                  <a:fillRect/>
                </a:stretch>
              </a:blipFill>
            </p:spPr>
            <p:txBody>
              <a:bodyPr/>
              <a:lstStyle/>
              <a:p>
                <a:r>
                  <a:rPr lang="en-IL">
                    <a:noFill/>
                  </a:rPr>
                  <a:t> </a:t>
                </a:r>
              </a:p>
            </p:txBody>
          </p:sp>
        </mc:Fallback>
      </mc:AlternateContent>
      <p:graphicFrame>
        <p:nvGraphicFramePr>
          <p:cNvPr id="5" name="Table 4">
            <a:extLst>
              <a:ext uri="{FF2B5EF4-FFF2-40B4-BE49-F238E27FC236}">
                <a16:creationId xmlns:a16="http://schemas.microsoft.com/office/drawing/2014/main" id="{6FDAC38C-1391-8309-40BB-E8287C1B7B8C}"/>
              </a:ext>
            </a:extLst>
          </p:cNvPr>
          <p:cNvGraphicFramePr>
            <a:graphicFrameLocks noGrp="1"/>
          </p:cNvGraphicFramePr>
          <p:nvPr>
            <p:extLst>
              <p:ext uri="{D42A27DB-BD31-4B8C-83A1-F6EECF244321}">
                <p14:modId xmlns:p14="http://schemas.microsoft.com/office/powerpoint/2010/main" val="2934500598"/>
              </p:ext>
            </p:extLst>
          </p:nvPr>
        </p:nvGraphicFramePr>
        <p:xfrm>
          <a:off x="168813" y="3121706"/>
          <a:ext cx="11746522" cy="489665"/>
        </p:xfrm>
        <a:graphic>
          <a:graphicData uri="http://schemas.openxmlformats.org/drawingml/2006/table">
            <a:tbl>
              <a:tblPr firstRow="1" bandRow="1">
                <a:tableStyleId>{2D5ABB26-0587-4C30-8999-92F81FD0307C}</a:tableStyleId>
              </a:tblPr>
              <a:tblGrid>
                <a:gridCol w="4424961">
                  <a:extLst>
                    <a:ext uri="{9D8B030D-6E8A-4147-A177-3AD203B41FA5}">
                      <a16:colId xmlns:a16="http://schemas.microsoft.com/office/drawing/2014/main" val="1508138361"/>
                    </a:ext>
                  </a:extLst>
                </a:gridCol>
                <a:gridCol w="2589493">
                  <a:extLst>
                    <a:ext uri="{9D8B030D-6E8A-4147-A177-3AD203B41FA5}">
                      <a16:colId xmlns:a16="http://schemas.microsoft.com/office/drawing/2014/main" val="2355110991"/>
                    </a:ext>
                  </a:extLst>
                </a:gridCol>
                <a:gridCol w="4732068">
                  <a:extLst>
                    <a:ext uri="{9D8B030D-6E8A-4147-A177-3AD203B41FA5}">
                      <a16:colId xmlns:a16="http://schemas.microsoft.com/office/drawing/2014/main" val="1919530016"/>
                    </a:ext>
                  </a:extLst>
                </a:gridCol>
              </a:tblGrid>
              <a:tr h="489665">
                <a:tc>
                  <a:txBody>
                    <a:bodyPr/>
                    <a:lstStyle/>
                    <a:p>
                      <a:pPr algn="ctr"/>
                      <a:r>
                        <a:rPr lang="en-US" sz="2400" b="0"/>
                        <a:t>Sender</a:t>
                      </a:r>
                      <a:endParaRPr lang="en-IL" sz="2400" b="0"/>
                    </a:p>
                  </a:txBody>
                  <a:tcPr/>
                </a:tc>
                <a:tc>
                  <a:txBody>
                    <a:bodyPr/>
                    <a:lstStyle/>
                    <a:p>
                      <a:pPr algn="ctr"/>
                      <a:endParaRPr lang="en-IL" sz="2400" b="0"/>
                    </a:p>
                  </a:txBody>
                  <a:tcPr/>
                </a:tc>
                <a:tc>
                  <a:txBody>
                    <a:bodyPr/>
                    <a:lstStyle/>
                    <a:p>
                      <a:pPr algn="ctr"/>
                      <a:r>
                        <a:rPr lang="en-US" sz="2400" b="0"/>
                        <a:t>Receiver</a:t>
                      </a:r>
                    </a:p>
                  </a:txBody>
                  <a:tcPr/>
                </a:tc>
                <a:extLst>
                  <a:ext uri="{0D108BD9-81ED-4DB2-BD59-A6C34878D82A}">
                    <a16:rowId xmlns:a16="http://schemas.microsoft.com/office/drawing/2014/main" val="4275741506"/>
                  </a:ext>
                </a:extLst>
              </a:tr>
            </a:tbl>
          </a:graphicData>
        </a:graphic>
      </p:graphicFrame>
    </p:spTree>
    <p:extLst>
      <p:ext uri="{BB962C8B-B14F-4D97-AF65-F5344CB8AC3E}">
        <p14:creationId xmlns:p14="http://schemas.microsoft.com/office/powerpoint/2010/main" val="173718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3F7C-A783-E435-BEF6-4D61682C2A52}"/>
              </a:ext>
            </a:extLst>
          </p:cNvPr>
          <p:cNvSpPr>
            <a:spLocks noGrp="1"/>
          </p:cNvSpPr>
          <p:nvPr>
            <p:ph type="title"/>
          </p:nvPr>
        </p:nvSpPr>
        <p:spPr>
          <a:xfrm>
            <a:off x="736600" y="365125"/>
            <a:ext cx="10795000" cy="1325563"/>
          </a:xfrm>
        </p:spPr>
        <p:txBody>
          <a:bodyPr/>
          <a:lstStyle/>
          <a:p>
            <a:pPr algn="ctr"/>
            <a:r>
              <a:rPr lang="en-IL">
                <a:solidFill>
                  <a:srgbClr val="0070C0"/>
                </a:solidFill>
              </a:rPr>
              <a:t>CC-Hom. =&gt; (P)KE</a:t>
            </a:r>
          </a:p>
        </p:txBody>
      </p:sp>
      <p:sp>
        <p:nvSpPr>
          <p:cNvPr id="34" name="Slide Number Placeholder 33">
            <a:extLst>
              <a:ext uri="{FF2B5EF4-FFF2-40B4-BE49-F238E27FC236}">
                <a16:creationId xmlns:a16="http://schemas.microsoft.com/office/drawing/2014/main" id="{4A819169-CDDA-349E-6902-DF2E10146BD3}"/>
              </a:ext>
            </a:extLst>
          </p:cNvPr>
          <p:cNvSpPr>
            <a:spLocks noGrp="1"/>
          </p:cNvSpPr>
          <p:nvPr>
            <p:ph type="sldNum" sz="quarter" idx="12"/>
          </p:nvPr>
        </p:nvSpPr>
        <p:spPr/>
        <p:txBody>
          <a:bodyPr/>
          <a:lstStyle/>
          <a:p>
            <a:fld id="{25334875-8025-4943-8692-B384CC871F05}" type="slidenum">
              <a:rPr lang="en-IL" smtClean="0"/>
              <a:t>13</a:t>
            </a:fld>
            <a:endParaRPr lang="en-IL"/>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6D36594E-E6E8-9CE5-24B0-45DC01EA0E1A}"/>
                  </a:ext>
                </a:extLst>
              </p:cNvPr>
              <p:cNvGraphicFramePr>
                <a:graphicFrameLocks noGrp="1"/>
              </p:cNvGraphicFramePr>
              <p:nvPr>
                <p:extLst>
                  <p:ext uri="{D42A27DB-BD31-4B8C-83A1-F6EECF244321}">
                    <p14:modId xmlns:p14="http://schemas.microsoft.com/office/powerpoint/2010/main" val="399093040"/>
                  </p:ext>
                </p:extLst>
              </p:nvPr>
            </p:nvGraphicFramePr>
            <p:xfrm>
              <a:off x="6877289" y="1629602"/>
              <a:ext cx="5139397" cy="2241071"/>
            </p:xfrm>
            <a:graphic>
              <a:graphicData uri="http://schemas.openxmlformats.org/drawingml/2006/table">
                <a:tbl>
                  <a:tblPr firstRow="1" bandRow="1">
                    <a:tableStyleId>{2D5ABB26-0587-4C30-8999-92F81FD0307C}</a:tableStyleId>
                  </a:tblPr>
                  <a:tblGrid>
                    <a:gridCol w="1350498">
                      <a:extLst>
                        <a:ext uri="{9D8B030D-6E8A-4147-A177-3AD203B41FA5}">
                          <a16:colId xmlns:a16="http://schemas.microsoft.com/office/drawing/2014/main" val="2341258961"/>
                        </a:ext>
                      </a:extLst>
                    </a:gridCol>
                    <a:gridCol w="1706717">
                      <a:extLst>
                        <a:ext uri="{9D8B030D-6E8A-4147-A177-3AD203B41FA5}">
                          <a16:colId xmlns:a16="http://schemas.microsoft.com/office/drawing/2014/main" val="2575426500"/>
                        </a:ext>
                      </a:extLst>
                    </a:gridCol>
                    <a:gridCol w="2082182">
                      <a:extLst>
                        <a:ext uri="{9D8B030D-6E8A-4147-A177-3AD203B41FA5}">
                          <a16:colId xmlns:a16="http://schemas.microsoft.com/office/drawing/2014/main" val="86288992"/>
                        </a:ext>
                      </a:extLst>
                    </a:gridCol>
                  </a:tblGrid>
                  <a:tr h="334222">
                    <a:tc>
                      <a:txBody>
                        <a:bodyPr/>
                        <a:lstStyle/>
                        <a:p>
                          <a:pPr algn="ctr"/>
                          <a:r>
                            <a:rPr lang="en-US" sz="1600" b="0"/>
                            <a:t>Sender</a:t>
                          </a:r>
                          <a:endParaRPr lang="en-IL" sz="1600" b="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IL" sz="1600" b="0"/>
                        </a:p>
                      </a:txBody>
                      <a:tcPr>
                        <a:lnT w="12700" cap="flat" cmpd="sng" algn="ctr">
                          <a:solidFill>
                            <a:schemeClr val="tx1"/>
                          </a:solidFill>
                          <a:prstDash val="solid"/>
                          <a:round/>
                          <a:headEnd type="none" w="med" len="med"/>
                          <a:tailEnd type="none" w="med" len="med"/>
                        </a:lnT>
                      </a:tcPr>
                    </a:tc>
                    <a:tc>
                      <a:txBody>
                        <a:bodyPr/>
                        <a:lstStyle/>
                        <a:p>
                          <a:pPr algn="ctr"/>
                          <a:r>
                            <a:rPr lang="en-US" sz="1600" b="0"/>
                            <a:t>Receiver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6728185"/>
                      </a:ext>
                    </a:extLst>
                  </a:tr>
                  <a:tr h="608625">
                    <a:tc>
                      <a:txBody>
                        <a:bodyPr/>
                        <a:lstStyle/>
                        <a:p>
                          <a:pPr algn="ctr"/>
                          <a:endParaRPr lang="en-IL" sz="1600" b="0"/>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L" sz="1600" b="0" i="1">
                            <a:latin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IL" sz="1600" b="0" i="1" smtClean="0">
                                        <a:latin typeface="Cambria Math" panose="02040503050406030204" pitchFamily="18" charset="0"/>
                                      </a:rPr>
                                    </m:ctrlPr>
                                  </m:dPr>
                                  <m:e>
                                    <m:r>
                                      <a:rPr lang="en-IL" sz="1600" b="0" i="1" smtClean="0">
                                        <a:latin typeface="Cambria Math" panose="02040503050406030204" pitchFamily="18" charset="0"/>
                                      </a:rPr>
                                      <m:t>𝑦</m:t>
                                    </m:r>
                                    <m:r>
                                      <a:rPr lang="en-IL" sz="1600" b="0" smtClean="0">
                                        <a:latin typeface="Cambria Math" panose="02040503050406030204" pitchFamily="18" charset="0"/>
                                      </a:rPr>
                                      <m:t>,</m:t>
                                    </m:r>
                                    <m:sSub>
                                      <m:sSubPr>
                                        <m:ctrlPr>
                                          <a:rPr lang="en-IL" sz="1600" b="0" i="1" smtClean="0">
                                            <a:latin typeface="Cambria Math" panose="02040503050406030204" pitchFamily="18" charset="0"/>
                                          </a:rPr>
                                        </m:ctrlPr>
                                      </m:sSubPr>
                                      <m:e>
                                        <m:r>
                                          <a:rPr lang="en-IL" sz="1600" b="0" i="1" smtClean="0">
                                            <a:latin typeface="Cambria Math" panose="02040503050406030204" pitchFamily="18" charset="0"/>
                                          </a:rPr>
                                          <m:t>𝐸</m:t>
                                        </m:r>
                                      </m:e>
                                      <m:sub>
                                        <m:r>
                                          <a:rPr lang="en-IL" sz="1600" b="0" i="1" smtClean="0">
                                            <a:latin typeface="Cambria Math" panose="02040503050406030204" pitchFamily="18" charset="0"/>
                                          </a:rPr>
                                          <m:t>𝑘</m:t>
                                        </m:r>
                                      </m:sub>
                                    </m:sSub>
                                    <m:d>
                                      <m:dPr>
                                        <m:ctrlPr>
                                          <a:rPr lang="en-IL" sz="1600" b="0" i="1" smtClean="0">
                                            <a:latin typeface="Cambria Math" panose="02040503050406030204" pitchFamily="18" charset="0"/>
                                          </a:rPr>
                                        </m:ctrlPr>
                                      </m:dPr>
                                      <m:e>
                                        <m:r>
                                          <a:rPr lang="en-IL" sz="1600" b="0" i="1" smtClean="0">
                                            <a:latin typeface="Cambria Math" panose="02040503050406030204" pitchFamily="18" charset="0"/>
                                          </a:rPr>
                                          <m:t>𝑦</m:t>
                                        </m:r>
                                      </m:e>
                                    </m:d>
                                  </m:e>
                                </m:d>
                              </m:oMath>
                            </m:oMathPara>
                          </a14:m>
                          <a:endParaRPr lang="en-IL" sz="1600" b="0"/>
                        </a:p>
                      </a:txBody>
                      <a:tcPr/>
                    </a:tc>
                    <a:tc>
                      <a:txBody>
                        <a:bodyPr/>
                        <a:lstStyle/>
                        <a:p>
                          <a:pPr algn="ctr"/>
                          <a14:m>
                            <m:oMathPara xmlns:m="http://schemas.openxmlformats.org/officeDocument/2006/math">
                              <m:oMathParaPr>
                                <m:jc m:val="centerGroup"/>
                              </m:oMathParaPr>
                              <m:oMath xmlns:m="http://schemas.openxmlformats.org/officeDocument/2006/math">
                                <m:r>
                                  <a:rPr lang="en-IL" sz="1600" b="0" i="1" smtClean="0">
                                    <a:latin typeface="Cambria Math" panose="02040503050406030204" pitchFamily="18" charset="0"/>
                                  </a:rPr>
                                  <m:t>𝑦</m:t>
                                </m:r>
                                <m:r>
                                  <a:rPr lang="en-IL" sz="1600" b="0" smtClean="0">
                                    <a:latin typeface="Cambria Math" panose="02040503050406030204" pitchFamily="18" charset="0"/>
                                  </a:rPr>
                                  <m:t>←</m:t>
                                </m:r>
                                <m:r>
                                  <a:rPr lang="en-IL" sz="1600" b="0" i="1" smtClean="0">
                                    <a:latin typeface="Cambria Math" panose="02040503050406030204" pitchFamily="18" charset="0"/>
                                  </a:rPr>
                                  <m:t>𝑌</m:t>
                                </m:r>
                                <m:r>
                                  <a:rPr lang="en-IL" sz="1600" b="0" smtClean="0">
                                    <a:latin typeface="Cambria Math" panose="02040503050406030204" pitchFamily="18" charset="0"/>
                                  </a:rPr>
                                  <m:t>,</m:t>
                                </m:r>
                                <m:r>
                                  <a:rPr lang="en-IL" sz="1600" b="0" i="1" smtClean="0">
                                    <a:latin typeface="Cambria Math" panose="02040503050406030204" pitchFamily="18" charset="0"/>
                                  </a:rPr>
                                  <m:t>𝑘</m:t>
                                </m:r>
                                <m:r>
                                  <a:rPr lang="en-IL" sz="1600" b="0" smtClean="0">
                                    <a:latin typeface="Cambria Math" panose="02040503050406030204" pitchFamily="18" charset="0"/>
                                  </a:rPr>
                                  <m:t>←</m:t>
                                </m:r>
                                <m:r>
                                  <a:rPr lang="en-IL" sz="1600" b="0" i="1" smtClean="0">
                                    <a:latin typeface="Cambria Math" panose="02040503050406030204" pitchFamily="18" charset="0"/>
                                  </a:rPr>
                                  <m:t>𝐺</m:t>
                                </m:r>
                                <m:d>
                                  <m:dPr>
                                    <m:ctrlPr>
                                      <a:rPr lang="en-IL" sz="1600" b="0" i="1" smtClean="0">
                                        <a:latin typeface="Cambria Math" panose="02040503050406030204" pitchFamily="18" charset="0"/>
                                      </a:rPr>
                                    </m:ctrlPr>
                                  </m:dPr>
                                  <m:e>
                                    <m:sSup>
                                      <m:sSupPr>
                                        <m:ctrlPr>
                                          <a:rPr lang="en-IL" sz="1600" b="0" i="1" smtClean="0">
                                            <a:latin typeface="Cambria Math" panose="02040503050406030204" pitchFamily="18" charset="0"/>
                                          </a:rPr>
                                        </m:ctrlPr>
                                      </m:sSupPr>
                                      <m:e>
                                        <m:r>
                                          <a:rPr lang="en-IL" sz="1600" b="0" i="1" smtClean="0">
                                            <a:latin typeface="Cambria Math" panose="02040503050406030204" pitchFamily="18" charset="0"/>
                                          </a:rPr>
                                          <m:t>1</m:t>
                                        </m:r>
                                      </m:e>
                                      <m:sup>
                                        <m:r>
                                          <a:rPr lang="en-IL" sz="1600" b="0" i="1" smtClean="0">
                                            <a:latin typeface="Cambria Math" panose="02040503050406030204" pitchFamily="18" charset="0"/>
                                          </a:rPr>
                                          <m:t>𝜆</m:t>
                                        </m:r>
                                      </m:sup>
                                    </m:sSup>
                                  </m:e>
                                </m:d>
                              </m:oMath>
                            </m:oMathPara>
                          </a14:m>
                          <a:endParaRPr lang="en-IL" sz="1600" b="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62386250"/>
                      </a:ext>
                    </a:extLst>
                  </a:tr>
                  <a:tr h="7235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L" sz="1600" b="0" i="1" smtClean="0">
                                    <a:latin typeface="Cambria Math" panose="02040503050406030204" pitchFamily="18" charset="0"/>
                                  </a:rPr>
                                  <m:t>𝑥</m:t>
                                </m:r>
                                <m:r>
                                  <a:rPr lang="en-IL" sz="1600" b="0" smtClean="0">
                                    <a:latin typeface="Cambria Math" panose="02040503050406030204" pitchFamily="18" charset="0"/>
                                  </a:rPr>
                                  <m:t>←</m:t>
                                </m:r>
                                <m:r>
                                  <a:rPr lang="en-IL" sz="1600" b="0" i="1" smtClean="0">
                                    <a:latin typeface="Cambria Math" panose="02040503050406030204" pitchFamily="18" charset="0"/>
                                  </a:rPr>
                                  <m:t>𝑋</m:t>
                                </m:r>
                              </m:oMath>
                            </m:oMathPara>
                          </a14:m>
                          <a:endParaRPr lang="en-IL" sz="1600" b="0"/>
                        </a:p>
                      </a:txBody>
                      <a:tcPr>
                        <a:lnL w="12700" cap="flat" cmpd="sng" algn="ctr">
                          <a:solidFill>
                            <a:schemeClr val="tx1"/>
                          </a:solidFill>
                          <a:prstDash val="solid"/>
                          <a:round/>
                          <a:headEnd type="none" w="med" len="med"/>
                          <a:tailEnd type="none" w="med" len="med"/>
                        </a:lnL>
                      </a:tcPr>
                    </a:tc>
                    <a:tc>
                      <a:txBody>
                        <a:bodyPr/>
                        <a:lstStyle/>
                        <a:p>
                          <a:pPr algn="ctr"/>
                          <a:endParaRPr lang="en-US" sz="1600" b="0"/>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ar-AE" sz="1600" b="0" i="1" smtClean="0">
                                    <a:latin typeface="Cambria Math" panose="02040503050406030204" pitchFamily="18" charset="0"/>
                                  </a:rPr>
                                  <m:t>𝐴𝑙𝑖𝑐</m:t>
                                </m:r>
                                <m:sSub>
                                  <m:sSubPr>
                                    <m:ctrlPr>
                                      <a:rPr lang="ar-AE" sz="1600" b="0" i="1" smtClean="0">
                                        <a:latin typeface="Cambria Math" panose="02040503050406030204" pitchFamily="18" charset="0"/>
                                      </a:rPr>
                                    </m:ctrlPr>
                                  </m:sSubPr>
                                  <m:e>
                                    <m:r>
                                      <a:rPr lang="ar-AE" sz="1600" b="0" i="1" smtClean="0">
                                        <a:latin typeface="Cambria Math" panose="02040503050406030204" pitchFamily="18" charset="0"/>
                                      </a:rPr>
                                      <m:t>𝑒</m:t>
                                    </m:r>
                                  </m:e>
                                  <m:sub>
                                    <m:r>
                                      <a:rPr lang="ar-AE" sz="1600" b="0" i="1" smtClean="0">
                                        <a:latin typeface="Cambria Math" panose="02040503050406030204" pitchFamily="18" charset="0"/>
                                      </a:rPr>
                                      <m:t>𝐻</m:t>
                                    </m:r>
                                  </m:sub>
                                </m:sSub>
                                <m:d>
                                  <m:dPr>
                                    <m:ctrlPr>
                                      <a:rPr lang="ar-AE" sz="1600" b="0" i="1" smtClean="0">
                                        <a:latin typeface="Cambria Math" panose="02040503050406030204" pitchFamily="18" charset="0"/>
                                      </a:rPr>
                                    </m:ctrlPr>
                                  </m:dPr>
                                  <m:e>
                                    <m:r>
                                      <a:rPr lang="ar-AE" sz="1600" b="0" i="1" smtClean="0">
                                        <a:latin typeface="Cambria Math" panose="02040503050406030204" pitchFamily="18" charset="0"/>
                                      </a:rPr>
                                      <m:t>𝑥</m:t>
                                    </m:r>
                                    <m:r>
                                      <a:rPr lang="ar-AE" sz="1600" b="0" smtClean="0">
                                        <a:latin typeface="Cambria Math" panose="02040503050406030204" pitchFamily="18" charset="0"/>
                                      </a:rPr>
                                      <m:t>,</m:t>
                                    </m:r>
                                    <m:sSub>
                                      <m:sSubPr>
                                        <m:ctrlPr>
                                          <a:rPr lang="ar-AE" sz="1600" b="0" i="1" smtClean="0">
                                            <a:latin typeface="Cambria Math" panose="02040503050406030204" pitchFamily="18" charset="0"/>
                                          </a:rPr>
                                        </m:ctrlPr>
                                      </m:sSubPr>
                                      <m:e>
                                        <m:r>
                                          <a:rPr lang="ar-AE" sz="1600" b="0" i="1" smtClean="0">
                                            <a:latin typeface="Cambria Math" panose="02040503050406030204" pitchFamily="18" charset="0"/>
                                          </a:rPr>
                                          <m:t>𝐸</m:t>
                                        </m:r>
                                      </m:e>
                                      <m:sub>
                                        <m:r>
                                          <a:rPr lang="ar-AE" sz="1600" b="0" i="1" smtClean="0">
                                            <a:latin typeface="Cambria Math" panose="02040503050406030204" pitchFamily="18" charset="0"/>
                                          </a:rPr>
                                          <m:t>𝑘</m:t>
                                        </m:r>
                                      </m:sub>
                                    </m:sSub>
                                    <m:d>
                                      <m:dPr>
                                        <m:ctrlPr>
                                          <a:rPr lang="ar-AE" sz="1600" b="0" i="1" smtClean="0">
                                            <a:latin typeface="Cambria Math" panose="02040503050406030204" pitchFamily="18" charset="0"/>
                                          </a:rPr>
                                        </m:ctrlPr>
                                      </m:dPr>
                                      <m:e>
                                        <m:r>
                                          <a:rPr lang="ar-AE" sz="1600" b="0" i="1" smtClean="0">
                                            <a:latin typeface="Cambria Math" panose="02040503050406030204" pitchFamily="18" charset="0"/>
                                          </a:rPr>
                                          <m:t>𝑦</m:t>
                                        </m:r>
                                      </m:e>
                                    </m:d>
                                  </m:e>
                                </m:d>
                              </m:oMath>
                            </m:oMathPara>
                          </a14:m>
                          <a:endParaRPr lang="ar-AE" sz="1600" b="0"/>
                        </a:p>
                      </a:txBody>
                      <a:tcPr/>
                    </a:tc>
                    <a:tc>
                      <a:txBody>
                        <a:bodyPr/>
                        <a:lstStyle/>
                        <a:p>
                          <a:pPr algn="ctr"/>
                          <a:endParaRPr lang="en-IL" sz="1600" b="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9795597"/>
                      </a:ext>
                    </a:extLst>
                  </a:tr>
                  <a:tr h="571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ar-AE" sz="1600" b="0" i="1" smtClean="0">
                                    <a:latin typeface="Cambria Math" panose="02040503050406030204" pitchFamily="18" charset="0"/>
                                  </a:rPr>
                                  <m:t>𝑟</m:t>
                                </m:r>
                                <m:r>
                                  <a:rPr lang="ar-AE" sz="1600" b="0" smtClean="0">
                                    <a:latin typeface="Cambria Math" panose="02040503050406030204" pitchFamily="18" charset="0"/>
                                  </a:rPr>
                                  <m:t>=</m:t>
                                </m:r>
                                <m:r>
                                  <a:rPr lang="ar-AE" sz="1600" b="0" i="1" smtClean="0">
                                    <a:latin typeface="Cambria Math" panose="02040503050406030204" pitchFamily="18" charset="0"/>
                                  </a:rPr>
                                  <m:t>𝑓</m:t>
                                </m:r>
                                <m:d>
                                  <m:dPr>
                                    <m:ctrlPr>
                                      <a:rPr lang="ar-AE" sz="1600" b="0" i="1" smtClean="0">
                                        <a:latin typeface="Cambria Math" panose="02040503050406030204" pitchFamily="18" charset="0"/>
                                      </a:rPr>
                                    </m:ctrlPr>
                                  </m:dPr>
                                  <m:e>
                                    <m:r>
                                      <a:rPr lang="ar-AE" sz="1600" b="0" i="1" smtClean="0">
                                        <a:latin typeface="Cambria Math" panose="02040503050406030204" pitchFamily="18" charset="0"/>
                                      </a:rPr>
                                      <m:t>𝑥</m:t>
                                    </m:r>
                                    <m:r>
                                      <a:rPr lang="ar-AE" sz="1600" b="0" smtClean="0">
                                        <a:latin typeface="Cambria Math" panose="02040503050406030204" pitchFamily="18" charset="0"/>
                                      </a:rPr>
                                      <m:t>,</m:t>
                                    </m:r>
                                    <m:r>
                                      <a:rPr lang="ar-AE" sz="1600" b="0" i="1" smtClean="0">
                                        <a:latin typeface="Cambria Math" panose="02040503050406030204" pitchFamily="18" charset="0"/>
                                      </a:rPr>
                                      <m:t>𝑦</m:t>
                                    </m:r>
                                  </m:e>
                                </m:d>
                              </m:oMath>
                            </m:oMathPara>
                          </a14:m>
                          <a:endParaRPr lang="ar-AE" sz="1600" b="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ar-AE" sz="1600" b="0"/>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ar-AE" sz="1600" b="0" i="1" smtClean="0">
                                    <a:latin typeface="Cambria Math" panose="02040503050406030204" pitchFamily="18" charset="0"/>
                                  </a:rPr>
                                  <m:t>𝑟</m:t>
                                </m:r>
                                <m:r>
                                  <a:rPr lang="ar-AE" sz="1600" b="0" i="0" smtClean="0">
                                    <a:latin typeface="Cambria Math" panose="02040503050406030204" pitchFamily="18" charset="0"/>
                                  </a:rPr>
                                  <m:t>′</m:t>
                                </m:r>
                                <m:r>
                                  <a:rPr lang="ar-AE" sz="1600" b="0" smtClean="0">
                                    <a:latin typeface="Cambria Math" panose="02040503050406030204" pitchFamily="18" charset="0"/>
                                  </a:rPr>
                                  <m:t>=</m:t>
                                </m:r>
                                <m:r>
                                  <a:rPr lang="ar-AE" sz="1600" b="0" i="1" smtClean="0">
                                    <a:latin typeface="Cambria Math" panose="02040503050406030204" pitchFamily="18" charset="0"/>
                                  </a:rPr>
                                  <m:t>𝐵𝑜𝑏</m:t>
                                </m:r>
                                <m:d>
                                  <m:dPr>
                                    <m:ctrlPr>
                                      <a:rPr lang="ar-AE" sz="1600" b="0" i="1" smtClean="0">
                                        <a:latin typeface="Cambria Math" panose="02040503050406030204" pitchFamily="18" charset="0"/>
                                      </a:rPr>
                                    </m:ctrlPr>
                                  </m:dPr>
                                  <m:e>
                                    <m:r>
                                      <a:rPr lang="ar-AE" sz="1600" b="0" i="1" smtClean="0">
                                        <a:latin typeface="Cambria Math" panose="02040503050406030204" pitchFamily="18" charset="0"/>
                                      </a:rPr>
                                      <m:t>𝑦</m:t>
                                    </m:r>
                                    <m:r>
                                      <a:rPr lang="ar-AE" sz="1600" b="0" smtClean="0">
                                        <a:latin typeface="Cambria Math" panose="02040503050406030204" pitchFamily="18" charset="0"/>
                                      </a:rPr>
                                      <m:t>,</m:t>
                                    </m:r>
                                    <m:r>
                                      <a:rPr lang="ar-AE" sz="1600" b="0" i="1" smtClean="0">
                                        <a:latin typeface="Cambria Math" panose="02040503050406030204" pitchFamily="18" charset="0"/>
                                      </a:rPr>
                                      <m:t>𝑘</m:t>
                                    </m:r>
                                    <m:r>
                                      <a:rPr lang="ar-AE" sz="1600" b="0" smtClean="0">
                                        <a:latin typeface="Cambria Math" panose="02040503050406030204" pitchFamily="18" charset="0"/>
                                      </a:rPr>
                                      <m:t>,</m:t>
                                    </m:r>
                                    <m:sSub>
                                      <m:sSubPr>
                                        <m:ctrlPr>
                                          <a:rPr lang="ar-AE" sz="1600" b="0" i="1" smtClean="0">
                                            <a:latin typeface="Cambria Math" panose="02040503050406030204" pitchFamily="18" charset="0"/>
                                          </a:rPr>
                                        </m:ctrlPr>
                                      </m:sSubPr>
                                      <m:e>
                                        <m:r>
                                          <a:rPr lang="ar-AE" sz="1600" b="0" i="1" smtClean="0">
                                            <a:latin typeface="Cambria Math" panose="02040503050406030204" pitchFamily="18" charset="0"/>
                                          </a:rPr>
                                          <m:t>𝑚</m:t>
                                        </m:r>
                                      </m:e>
                                      <m:sub>
                                        <m:r>
                                          <a:rPr lang="ar-AE" sz="1600" b="0" i="1" smtClean="0">
                                            <a:latin typeface="Cambria Math" panose="02040503050406030204" pitchFamily="18" charset="0"/>
                                          </a:rPr>
                                          <m:t>𝐴𝑙𝑖𝑐𝑒</m:t>
                                        </m:r>
                                      </m:sub>
                                    </m:sSub>
                                  </m:e>
                                </m:d>
                              </m:oMath>
                            </m:oMathPara>
                          </a14:m>
                          <a:endParaRPr lang="ar-AE" sz="1600" b="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9573742"/>
                      </a:ext>
                    </a:extLst>
                  </a:tr>
                </a:tbl>
              </a:graphicData>
            </a:graphic>
          </p:graphicFrame>
        </mc:Choice>
        <mc:Fallback xmlns="">
          <p:graphicFrame>
            <p:nvGraphicFramePr>
              <p:cNvPr id="4" name="Table 3">
                <a:extLst>
                  <a:ext uri="{FF2B5EF4-FFF2-40B4-BE49-F238E27FC236}">
                    <a16:creationId xmlns:a16="http://schemas.microsoft.com/office/drawing/2014/main" id="{6D36594E-E6E8-9CE5-24B0-45DC01EA0E1A}"/>
                  </a:ext>
                </a:extLst>
              </p:cNvPr>
              <p:cNvGraphicFramePr>
                <a:graphicFrameLocks noGrp="1"/>
              </p:cNvGraphicFramePr>
              <p:nvPr>
                <p:extLst>
                  <p:ext uri="{D42A27DB-BD31-4B8C-83A1-F6EECF244321}">
                    <p14:modId xmlns:p14="http://schemas.microsoft.com/office/powerpoint/2010/main" val="399093040"/>
                  </p:ext>
                </p:extLst>
              </p:nvPr>
            </p:nvGraphicFramePr>
            <p:xfrm>
              <a:off x="6877289" y="1629602"/>
              <a:ext cx="5139397" cy="2241071"/>
            </p:xfrm>
            <a:graphic>
              <a:graphicData uri="http://schemas.openxmlformats.org/drawingml/2006/table">
                <a:tbl>
                  <a:tblPr firstRow="1" bandRow="1">
                    <a:tableStyleId>{2D5ABB26-0587-4C30-8999-92F81FD0307C}</a:tableStyleId>
                  </a:tblPr>
                  <a:tblGrid>
                    <a:gridCol w="1350498">
                      <a:extLst>
                        <a:ext uri="{9D8B030D-6E8A-4147-A177-3AD203B41FA5}">
                          <a16:colId xmlns:a16="http://schemas.microsoft.com/office/drawing/2014/main" val="2341258961"/>
                        </a:ext>
                      </a:extLst>
                    </a:gridCol>
                    <a:gridCol w="1706717">
                      <a:extLst>
                        <a:ext uri="{9D8B030D-6E8A-4147-A177-3AD203B41FA5}">
                          <a16:colId xmlns:a16="http://schemas.microsoft.com/office/drawing/2014/main" val="2575426500"/>
                        </a:ext>
                      </a:extLst>
                    </a:gridCol>
                    <a:gridCol w="2082182">
                      <a:extLst>
                        <a:ext uri="{9D8B030D-6E8A-4147-A177-3AD203B41FA5}">
                          <a16:colId xmlns:a16="http://schemas.microsoft.com/office/drawing/2014/main" val="86288992"/>
                        </a:ext>
                      </a:extLst>
                    </a:gridCol>
                  </a:tblGrid>
                  <a:tr h="335280">
                    <a:tc>
                      <a:txBody>
                        <a:bodyPr/>
                        <a:lstStyle/>
                        <a:p>
                          <a:pPr algn="ctr"/>
                          <a:r>
                            <a:rPr lang="en-US" sz="1600" b="0"/>
                            <a:t>Sender</a:t>
                          </a:r>
                          <a:endParaRPr lang="en-IL" sz="1600" b="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IL" sz="1600" b="0"/>
                        </a:p>
                      </a:txBody>
                      <a:tcPr>
                        <a:lnT w="12700" cap="flat" cmpd="sng" algn="ctr">
                          <a:solidFill>
                            <a:schemeClr val="tx1"/>
                          </a:solidFill>
                          <a:prstDash val="solid"/>
                          <a:round/>
                          <a:headEnd type="none" w="med" len="med"/>
                          <a:tailEnd type="none" w="med" len="med"/>
                        </a:lnT>
                      </a:tcPr>
                    </a:tc>
                    <a:tc>
                      <a:txBody>
                        <a:bodyPr/>
                        <a:lstStyle/>
                        <a:p>
                          <a:pPr algn="ctr"/>
                          <a:r>
                            <a:rPr lang="en-US" sz="1600" b="0"/>
                            <a:t>Receiver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6728185"/>
                      </a:ext>
                    </a:extLst>
                  </a:tr>
                  <a:tr h="610553">
                    <a:tc>
                      <a:txBody>
                        <a:bodyPr/>
                        <a:lstStyle/>
                        <a:p>
                          <a:pPr algn="ctr"/>
                          <a:endParaRPr lang="en-IL" sz="1600" b="0"/>
                        </a:p>
                      </a:txBody>
                      <a:tcPr>
                        <a:lnL w="12700" cap="flat" cmpd="sng" algn="ctr">
                          <a:solidFill>
                            <a:schemeClr val="tx1"/>
                          </a:solidFill>
                          <a:prstDash val="solid"/>
                          <a:round/>
                          <a:headEnd type="none" w="med" len="med"/>
                          <a:tailEnd type="none" w="med" len="med"/>
                        </a:lnL>
                      </a:tcPr>
                    </a:tc>
                    <a:tc>
                      <a:txBody>
                        <a:bodyPr/>
                        <a:lstStyle/>
                        <a:p>
                          <a:endParaRPr lang="en-IL"/>
                        </a:p>
                      </a:txBody>
                      <a:tcPr>
                        <a:blipFill>
                          <a:blip r:embed="rId3"/>
                          <a:stretch>
                            <a:fillRect l="-80000" t="-57143" r="-122222" b="-212245"/>
                          </a:stretch>
                        </a:blipFill>
                      </a:tcPr>
                    </a:tc>
                    <a:tc>
                      <a:txBody>
                        <a:bodyPr/>
                        <a:lstStyle/>
                        <a:p>
                          <a:endParaRPr lang="en-IL"/>
                        </a:p>
                      </a:txBody>
                      <a:tcPr>
                        <a:lnR w="12700" cap="flat" cmpd="sng" algn="ctr">
                          <a:solidFill>
                            <a:schemeClr val="tx1"/>
                          </a:solidFill>
                          <a:prstDash val="solid"/>
                          <a:round/>
                          <a:headEnd type="none" w="med" len="med"/>
                          <a:tailEnd type="none" w="med" len="med"/>
                        </a:lnR>
                        <a:blipFill>
                          <a:blip r:embed="rId3"/>
                          <a:stretch>
                            <a:fillRect l="-148171" t="-57143" r="-610" b="-212245"/>
                          </a:stretch>
                        </a:blipFill>
                      </a:tcPr>
                    </a:tc>
                    <a:extLst>
                      <a:ext uri="{0D108BD9-81ED-4DB2-BD59-A6C34878D82A}">
                        <a16:rowId xmlns:a16="http://schemas.microsoft.com/office/drawing/2014/main" val="3862386250"/>
                      </a:ext>
                    </a:extLst>
                  </a:tr>
                  <a:tr h="723517">
                    <a:tc>
                      <a:txBody>
                        <a:bodyPr/>
                        <a:lstStyle/>
                        <a:p>
                          <a:endParaRPr lang="en-IL"/>
                        </a:p>
                      </a:txBody>
                      <a:tcPr>
                        <a:lnL w="12700" cap="flat" cmpd="sng" algn="ctr">
                          <a:solidFill>
                            <a:schemeClr val="tx1"/>
                          </a:solidFill>
                          <a:prstDash val="solid"/>
                          <a:round/>
                          <a:headEnd type="none" w="med" len="med"/>
                          <a:tailEnd type="none" w="med" len="med"/>
                        </a:lnL>
                        <a:blipFill>
                          <a:blip r:embed="rId3"/>
                          <a:stretch>
                            <a:fillRect l="-935" t="-135088" r="-280374" b="-82456"/>
                          </a:stretch>
                        </a:blipFill>
                      </a:tcPr>
                    </a:tc>
                    <a:tc>
                      <a:txBody>
                        <a:bodyPr/>
                        <a:lstStyle/>
                        <a:p>
                          <a:endParaRPr lang="en-IL"/>
                        </a:p>
                      </a:txBody>
                      <a:tcPr>
                        <a:blipFill>
                          <a:blip r:embed="rId3"/>
                          <a:stretch>
                            <a:fillRect l="-80000" t="-135088" r="-122222" b="-82456"/>
                          </a:stretch>
                        </a:blipFill>
                      </a:tcPr>
                    </a:tc>
                    <a:tc>
                      <a:txBody>
                        <a:bodyPr/>
                        <a:lstStyle/>
                        <a:p>
                          <a:pPr algn="ctr"/>
                          <a:endParaRPr lang="en-IL" sz="1600" b="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9795597"/>
                      </a:ext>
                    </a:extLst>
                  </a:tr>
                  <a:tr h="571721">
                    <a:tc>
                      <a:txBody>
                        <a:bodyPr/>
                        <a:lstStyle/>
                        <a:p>
                          <a:endParaRPr lang="en-IL"/>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3"/>
                          <a:stretch>
                            <a:fillRect l="-935" t="-297778" r="-280374" b="-4444"/>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ar-AE" sz="1600" b="0"/>
                        </a:p>
                      </a:txBody>
                      <a:tcPr>
                        <a:lnB w="12700" cap="flat" cmpd="sng" algn="ctr">
                          <a:solidFill>
                            <a:schemeClr val="tx1"/>
                          </a:solidFill>
                          <a:prstDash val="solid"/>
                          <a:round/>
                          <a:headEnd type="none" w="med" len="med"/>
                          <a:tailEnd type="none" w="med" len="med"/>
                        </a:lnB>
                      </a:tcPr>
                    </a:tc>
                    <a:tc>
                      <a:txBody>
                        <a:bodyPr/>
                        <a:lstStyle/>
                        <a:p>
                          <a:endParaRPr lang="en-IL"/>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3"/>
                          <a:stretch>
                            <a:fillRect l="-148171" t="-297778" r="-610" b="-4444"/>
                          </a:stretch>
                        </a:blipFill>
                      </a:tcPr>
                    </a:tc>
                    <a:extLst>
                      <a:ext uri="{0D108BD9-81ED-4DB2-BD59-A6C34878D82A}">
                        <a16:rowId xmlns:a16="http://schemas.microsoft.com/office/drawing/2014/main" val="1399573742"/>
                      </a:ext>
                    </a:extLst>
                  </a:tr>
                </a:tbl>
              </a:graphicData>
            </a:graphic>
          </p:graphicFrame>
        </mc:Fallback>
      </mc:AlternateContent>
      <p:sp>
        <p:nvSpPr>
          <p:cNvPr id="9" name="Right Arrow 8">
            <a:extLst>
              <a:ext uri="{FF2B5EF4-FFF2-40B4-BE49-F238E27FC236}">
                <a16:creationId xmlns:a16="http://schemas.microsoft.com/office/drawing/2014/main" id="{C190476E-7370-9215-267C-FCE340B80CE8}"/>
              </a:ext>
            </a:extLst>
          </p:cNvPr>
          <p:cNvSpPr/>
          <p:nvPr/>
        </p:nvSpPr>
        <p:spPr>
          <a:xfrm rot="10800000">
            <a:off x="8500361" y="2552169"/>
            <a:ext cx="1171049" cy="1492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ight Arrow 9">
            <a:extLst>
              <a:ext uri="{FF2B5EF4-FFF2-40B4-BE49-F238E27FC236}">
                <a16:creationId xmlns:a16="http://schemas.microsoft.com/office/drawing/2014/main" id="{F8E0ED98-7AFD-4B51-4B0F-E990FB50F6F3}"/>
              </a:ext>
            </a:extLst>
          </p:cNvPr>
          <p:cNvSpPr/>
          <p:nvPr/>
        </p:nvSpPr>
        <p:spPr>
          <a:xfrm>
            <a:off x="8500361" y="3136793"/>
            <a:ext cx="1171049" cy="1492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7" name="Down Ribbon 26">
            <a:extLst>
              <a:ext uri="{FF2B5EF4-FFF2-40B4-BE49-F238E27FC236}">
                <a16:creationId xmlns:a16="http://schemas.microsoft.com/office/drawing/2014/main" id="{65CD4B67-113F-E441-21B0-2190FA0435FA}"/>
              </a:ext>
            </a:extLst>
          </p:cNvPr>
          <p:cNvSpPr/>
          <p:nvPr/>
        </p:nvSpPr>
        <p:spPr>
          <a:xfrm>
            <a:off x="3947124" y="4618602"/>
            <a:ext cx="3873500" cy="66040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2FA0ED5-F650-CD70-A85F-E2EED95A18A2}"/>
                  </a:ext>
                </a:extLst>
              </p:cNvPr>
              <p:cNvSpPr txBox="1"/>
              <p:nvPr/>
            </p:nvSpPr>
            <p:spPr>
              <a:xfrm>
                <a:off x="2178503" y="5396751"/>
                <a:ext cx="1014508"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L" sz="4000" i="1" dirty="0" smtClean="0">
                          <a:latin typeface="Cambria Math" panose="02040503050406030204" pitchFamily="18" charset="0"/>
                        </a:rPr>
                        <m:t>(</m:t>
                      </m:r>
                      <m:r>
                        <a:rPr lang="en-IL" sz="4000" i="1" dirty="0" smtClean="0">
                          <a:latin typeface="Cambria Math" panose="02040503050406030204" pitchFamily="18" charset="0"/>
                        </a:rPr>
                        <m:t>𝑥</m:t>
                      </m:r>
                      <m:r>
                        <a:rPr lang="en-IL" sz="4000" i="1" dirty="0" smtClean="0">
                          <a:latin typeface="Cambria Math" panose="02040503050406030204" pitchFamily="18" charset="0"/>
                        </a:rPr>
                        <m:t>)</m:t>
                      </m:r>
                    </m:oMath>
                  </m:oMathPara>
                </a14:m>
                <a:endParaRPr lang="en-IL" sz="4000"/>
              </a:p>
            </p:txBody>
          </p:sp>
        </mc:Choice>
        <mc:Fallback xmlns="">
          <p:sp>
            <p:nvSpPr>
              <p:cNvPr id="29" name="TextBox 28">
                <a:extLst>
                  <a:ext uri="{FF2B5EF4-FFF2-40B4-BE49-F238E27FC236}">
                    <a16:creationId xmlns:a16="http://schemas.microsoft.com/office/drawing/2014/main" id="{72FA0ED5-F650-CD70-A85F-E2EED95A18A2}"/>
                  </a:ext>
                </a:extLst>
              </p:cNvPr>
              <p:cNvSpPr txBox="1">
                <a:spLocks noRot="1" noChangeAspect="1" noMove="1" noResize="1" noEditPoints="1" noAdjustHandles="1" noChangeArrowheads="1" noChangeShapeType="1" noTextEdit="1"/>
              </p:cNvSpPr>
              <p:nvPr/>
            </p:nvSpPr>
            <p:spPr>
              <a:xfrm>
                <a:off x="2178503" y="5396751"/>
                <a:ext cx="1014508" cy="707886"/>
              </a:xfrm>
              <a:prstGeom prst="rect">
                <a:avLst/>
              </a:prstGeom>
              <a:blipFill>
                <a:blip r:embed="rId4"/>
                <a:stretch>
                  <a:fillRect l="-8642" r="-8642" b="-2456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AEE042C-D7C2-C030-E249-FB8C2BD40321}"/>
                  </a:ext>
                </a:extLst>
              </p:cNvPr>
              <p:cNvSpPr txBox="1"/>
              <p:nvPr/>
            </p:nvSpPr>
            <p:spPr>
              <a:xfrm>
                <a:off x="9446988" y="5396751"/>
                <a:ext cx="1022203"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L" sz="4000" i="1" dirty="0" smtClean="0">
                          <a:latin typeface="Cambria Math" panose="02040503050406030204" pitchFamily="18" charset="0"/>
                        </a:rPr>
                        <m:t>(</m:t>
                      </m:r>
                      <m:r>
                        <a:rPr lang="en-IL" sz="4000" i="1" dirty="0" smtClean="0">
                          <a:latin typeface="Cambria Math" panose="02040503050406030204" pitchFamily="18" charset="0"/>
                        </a:rPr>
                        <m:t>𝑦</m:t>
                      </m:r>
                      <m:r>
                        <a:rPr lang="en-IL" sz="4000" i="1" dirty="0" smtClean="0">
                          <a:latin typeface="Cambria Math" panose="02040503050406030204" pitchFamily="18" charset="0"/>
                        </a:rPr>
                        <m:t>)</m:t>
                      </m:r>
                    </m:oMath>
                  </m:oMathPara>
                </a14:m>
                <a:endParaRPr lang="en-IL" sz="4000"/>
              </a:p>
            </p:txBody>
          </p:sp>
        </mc:Choice>
        <mc:Fallback xmlns="">
          <p:sp>
            <p:nvSpPr>
              <p:cNvPr id="30" name="TextBox 29">
                <a:extLst>
                  <a:ext uri="{FF2B5EF4-FFF2-40B4-BE49-F238E27FC236}">
                    <a16:creationId xmlns:a16="http://schemas.microsoft.com/office/drawing/2014/main" id="{3AEE042C-D7C2-C030-E249-FB8C2BD40321}"/>
                  </a:ext>
                </a:extLst>
              </p:cNvPr>
              <p:cNvSpPr txBox="1">
                <a:spLocks noRot="1" noChangeAspect="1" noMove="1" noResize="1" noEditPoints="1" noAdjustHandles="1" noChangeArrowheads="1" noChangeShapeType="1" noTextEdit="1"/>
              </p:cNvSpPr>
              <p:nvPr/>
            </p:nvSpPr>
            <p:spPr>
              <a:xfrm>
                <a:off x="9446988" y="5396751"/>
                <a:ext cx="1022203" cy="707886"/>
              </a:xfrm>
              <a:prstGeom prst="rect">
                <a:avLst/>
              </a:prstGeom>
              <a:blipFill>
                <a:blip r:embed="rId5"/>
                <a:stretch>
                  <a:fillRect l="-8642" r="-7407" b="-24561"/>
                </a:stretch>
              </a:blipFill>
            </p:spPr>
            <p:txBody>
              <a:bodyPr/>
              <a:lstStyle/>
              <a:p>
                <a:r>
                  <a:rPr lang="en-IL">
                    <a:noFill/>
                  </a:rPr>
                  <a:t> </a:t>
                </a:r>
              </a:p>
            </p:txBody>
          </p:sp>
        </mc:Fallback>
      </mc:AlternateContent>
      <p:sp>
        <p:nvSpPr>
          <p:cNvPr id="31" name="Right Arrow 30">
            <a:extLst>
              <a:ext uri="{FF2B5EF4-FFF2-40B4-BE49-F238E27FC236}">
                <a16:creationId xmlns:a16="http://schemas.microsoft.com/office/drawing/2014/main" id="{24A2EA31-8660-1CBD-1031-B09BFEFD61A8}"/>
              </a:ext>
            </a:extLst>
          </p:cNvPr>
          <p:cNvSpPr/>
          <p:nvPr/>
        </p:nvSpPr>
        <p:spPr>
          <a:xfrm>
            <a:off x="3795475" y="5608439"/>
            <a:ext cx="4229100" cy="3539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2" name="TextBox 31">
            <a:extLst>
              <a:ext uri="{FF2B5EF4-FFF2-40B4-BE49-F238E27FC236}">
                <a16:creationId xmlns:a16="http://schemas.microsoft.com/office/drawing/2014/main" id="{FEA3599C-2083-DCE2-3DE2-0AF4A5ED9A4B}"/>
              </a:ext>
            </a:extLst>
          </p:cNvPr>
          <p:cNvSpPr txBox="1"/>
          <p:nvPr/>
        </p:nvSpPr>
        <p:spPr>
          <a:xfrm>
            <a:off x="4850358" y="4814936"/>
            <a:ext cx="2092432" cy="369332"/>
          </a:xfrm>
          <a:prstGeom prst="rect">
            <a:avLst/>
          </a:prstGeom>
          <a:noFill/>
        </p:spPr>
        <p:txBody>
          <a:bodyPr wrap="none" rtlCol="0">
            <a:spAutoFit/>
          </a:bodyPr>
          <a:lstStyle/>
          <a:p>
            <a:r>
              <a:rPr lang="en-IL">
                <a:solidFill>
                  <a:schemeClr val="bg1"/>
                </a:solidFill>
              </a:rPr>
              <a:t>Shared Randomness</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122B69A-C215-4BCF-E4D8-F41269C4F05A}"/>
                  </a:ext>
                </a:extLst>
              </p:cNvPr>
              <p:cNvSpPr txBox="1"/>
              <p:nvPr/>
            </p:nvSpPr>
            <p:spPr>
              <a:xfrm>
                <a:off x="2301330" y="4647620"/>
                <a:ext cx="109215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i="1" smtClean="0">
                              <a:solidFill>
                                <a:srgbClr val="FF0000"/>
                              </a:solidFill>
                              <a:latin typeface="Cambria Math" panose="02040503050406030204" pitchFamily="18" charset="0"/>
                            </a:rPr>
                            <m:t>𝐸</m:t>
                          </m:r>
                        </m:e>
                        <m:sub>
                          <m:r>
                            <a:rPr lang="en-US" sz="2400" b="0" i="1" smtClean="0">
                              <a:solidFill>
                                <a:srgbClr val="FF0000"/>
                              </a:solidFill>
                              <a:latin typeface="Cambria Math" panose="02040503050406030204" pitchFamily="18" charset="0"/>
                            </a:rPr>
                            <m:t>𝑘</m:t>
                          </m:r>
                        </m:sub>
                      </m:sSub>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𝑦</m:t>
                          </m:r>
                          <m:r>
                            <a:rPr lang="en-US" sz="2400" i="1">
                              <a:solidFill>
                                <a:srgbClr val="FF0000"/>
                              </a:solidFill>
                              <a:latin typeface="Cambria Math" panose="02040503050406030204" pitchFamily="18" charset="0"/>
                            </a:rPr>
                            <m:t>′</m:t>
                          </m:r>
                        </m:e>
                      </m:d>
                    </m:oMath>
                  </m:oMathPara>
                </a14:m>
                <a:endParaRPr lang="en-IL">
                  <a:solidFill>
                    <a:srgbClr val="FF0000"/>
                  </a:solidFill>
                </a:endParaRPr>
              </a:p>
            </p:txBody>
          </p:sp>
        </mc:Choice>
        <mc:Fallback xmlns="">
          <p:sp>
            <p:nvSpPr>
              <p:cNvPr id="35" name="TextBox 34">
                <a:extLst>
                  <a:ext uri="{FF2B5EF4-FFF2-40B4-BE49-F238E27FC236}">
                    <a16:creationId xmlns:a16="http://schemas.microsoft.com/office/drawing/2014/main" id="{D122B69A-C215-4BCF-E4D8-F41269C4F05A}"/>
                  </a:ext>
                </a:extLst>
              </p:cNvPr>
              <p:cNvSpPr txBox="1">
                <a:spLocks noRot="1" noChangeAspect="1" noMove="1" noResize="1" noEditPoints="1" noAdjustHandles="1" noChangeArrowheads="1" noChangeShapeType="1" noTextEdit="1"/>
              </p:cNvSpPr>
              <p:nvPr/>
            </p:nvSpPr>
            <p:spPr>
              <a:xfrm>
                <a:off x="2301330" y="4647620"/>
                <a:ext cx="1092157" cy="461665"/>
              </a:xfrm>
              <a:prstGeom prst="rect">
                <a:avLst/>
              </a:prstGeom>
              <a:blipFill>
                <a:blip r:embed="rId6"/>
                <a:stretch>
                  <a:fillRect b="-1842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FA707FC-787F-EB2A-CC7E-9D0E7678944A}"/>
                  </a:ext>
                </a:extLst>
              </p:cNvPr>
              <p:cNvSpPr txBox="1"/>
              <p:nvPr/>
            </p:nvSpPr>
            <p:spPr>
              <a:xfrm>
                <a:off x="8265774" y="4698965"/>
                <a:ext cx="109215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i="1" smtClean="0">
                              <a:solidFill>
                                <a:srgbClr val="FF0000"/>
                              </a:solidFill>
                              <a:latin typeface="Cambria Math" panose="02040503050406030204" pitchFamily="18" charset="0"/>
                            </a:rPr>
                            <m:t>𝐸</m:t>
                          </m:r>
                        </m:e>
                        <m:sub>
                          <m:r>
                            <a:rPr lang="en-US" sz="2400" b="0" i="1" smtClean="0">
                              <a:solidFill>
                                <a:srgbClr val="FF0000"/>
                              </a:solidFill>
                              <a:latin typeface="Cambria Math" panose="02040503050406030204" pitchFamily="18" charset="0"/>
                            </a:rPr>
                            <m:t>𝑘</m:t>
                          </m:r>
                        </m:sub>
                      </m:sSub>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𝑦</m:t>
                          </m:r>
                          <m:r>
                            <a:rPr lang="en-US" sz="2400" i="1">
                              <a:solidFill>
                                <a:srgbClr val="FF0000"/>
                              </a:solidFill>
                              <a:latin typeface="Cambria Math" panose="02040503050406030204" pitchFamily="18" charset="0"/>
                            </a:rPr>
                            <m:t>′</m:t>
                          </m:r>
                        </m:e>
                      </m:d>
                    </m:oMath>
                  </m:oMathPara>
                </a14:m>
                <a:endParaRPr lang="en-IL" sz="2400">
                  <a:solidFill>
                    <a:srgbClr val="FF0000"/>
                  </a:solidFill>
                </a:endParaRPr>
              </a:p>
            </p:txBody>
          </p:sp>
        </mc:Choice>
        <mc:Fallback xmlns="">
          <p:sp>
            <p:nvSpPr>
              <p:cNvPr id="36" name="TextBox 35">
                <a:extLst>
                  <a:ext uri="{FF2B5EF4-FFF2-40B4-BE49-F238E27FC236}">
                    <a16:creationId xmlns:a16="http://schemas.microsoft.com/office/drawing/2014/main" id="{2FA707FC-787F-EB2A-CC7E-9D0E7678944A}"/>
                  </a:ext>
                </a:extLst>
              </p:cNvPr>
              <p:cNvSpPr txBox="1">
                <a:spLocks noRot="1" noChangeAspect="1" noMove="1" noResize="1" noEditPoints="1" noAdjustHandles="1" noChangeArrowheads="1" noChangeShapeType="1" noTextEdit="1"/>
              </p:cNvSpPr>
              <p:nvPr/>
            </p:nvSpPr>
            <p:spPr>
              <a:xfrm>
                <a:off x="8265774" y="4698965"/>
                <a:ext cx="1092157" cy="461665"/>
              </a:xfrm>
              <a:prstGeom prst="rect">
                <a:avLst/>
              </a:prstGeom>
              <a:blipFill>
                <a:blip r:embed="rId7"/>
                <a:stretch>
                  <a:fillRect b="-1891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B61A9C4-BA22-7DFE-CF53-2CEC4DC6A414}"/>
                  </a:ext>
                </a:extLst>
              </p:cNvPr>
              <p:cNvSpPr txBox="1"/>
              <p:nvPr/>
            </p:nvSpPr>
            <p:spPr>
              <a:xfrm>
                <a:off x="2539004" y="5877541"/>
                <a:ext cx="6464300" cy="5091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rgbClr val="0070C0"/>
                          </a:solidFill>
                          <a:latin typeface="Cambria Math" panose="02040503050406030204" pitchFamily="18" charset="0"/>
                        </a:rPr>
                        <m:t>𝐴𝑙𝑖𝑐</m:t>
                      </m:r>
                      <m:sSub>
                        <m:sSubPr>
                          <m:ctrlPr>
                            <a:rPr lang="en-US" sz="2400" b="0" i="1" dirty="0" smtClean="0">
                              <a:solidFill>
                                <a:srgbClr val="0070C0"/>
                              </a:solidFill>
                              <a:latin typeface="Cambria Math" panose="02040503050406030204" pitchFamily="18" charset="0"/>
                            </a:rPr>
                          </m:ctrlPr>
                        </m:sSubPr>
                        <m:e>
                          <m:r>
                            <a:rPr lang="en-US" sz="2400" i="1" dirty="0" smtClean="0">
                              <a:solidFill>
                                <a:srgbClr val="0070C0"/>
                              </a:solidFill>
                              <a:latin typeface="Cambria Math" panose="02040503050406030204" pitchFamily="18" charset="0"/>
                            </a:rPr>
                            <m:t>𝑒</m:t>
                          </m:r>
                        </m:e>
                        <m:sub>
                          <m:r>
                            <a:rPr lang="en-US" sz="2400" b="0" i="1" dirty="0" smtClean="0">
                              <a:solidFill>
                                <a:srgbClr val="0070C0"/>
                              </a:solidFill>
                              <a:latin typeface="Cambria Math" panose="02040503050406030204" pitchFamily="18" charset="0"/>
                            </a:rPr>
                            <m:t>𝐻</m:t>
                          </m:r>
                        </m:sub>
                      </m:sSub>
                      <m:d>
                        <m:dPr>
                          <m:ctrlPr>
                            <a:rPr lang="en-US" sz="2400" i="1" dirty="0">
                              <a:solidFill>
                                <a:srgbClr val="0070C0"/>
                              </a:solidFill>
                              <a:latin typeface="Cambria Math" panose="02040503050406030204" pitchFamily="18" charset="0"/>
                            </a:rPr>
                          </m:ctrlPr>
                        </m:dPr>
                        <m:e>
                          <m:r>
                            <a:rPr lang="en-US" sz="2400" i="1" dirty="0">
                              <a:solidFill>
                                <a:srgbClr val="0070C0"/>
                              </a:solidFill>
                              <a:latin typeface="Cambria Math" panose="02040503050406030204" pitchFamily="18" charset="0"/>
                            </a:rPr>
                            <m:t>𝑥</m:t>
                          </m:r>
                          <m:r>
                            <a:rPr lang="en-US" sz="2400" i="1" dirty="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𝐸</m:t>
                              </m:r>
                            </m:e>
                            <m:sub>
                              <m:r>
                                <a:rPr lang="en-US" sz="2400" b="0" i="1" smtClean="0">
                                  <a:solidFill>
                                    <a:srgbClr val="0070C0"/>
                                  </a:solidFill>
                                  <a:latin typeface="Cambria Math" panose="02040503050406030204" pitchFamily="18" charset="0"/>
                                </a:rPr>
                                <m:t>𝑘</m:t>
                              </m:r>
                            </m:sub>
                          </m:sSub>
                          <m:d>
                            <m:dPr>
                              <m:ctrlPr>
                                <a:rPr lang="en-US" sz="2400" i="1">
                                  <a:solidFill>
                                    <a:srgbClr val="0070C0"/>
                                  </a:solidFill>
                                  <a:latin typeface="Cambria Math" panose="02040503050406030204" pitchFamily="18" charset="0"/>
                                </a:rPr>
                              </m:ctrlPr>
                            </m:dPr>
                            <m:e>
                              <m:r>
                                <a:rPr lang="en-US" sz="2400" i="1">
                                  <a:solidFill>
                                    <a:srgbClr val="0070C0"/>
                                  </a:solidFill>
                                  <a:latin typeface="Cambria Math" panose="02040503050406030204" pitchFamily="18" charset="0"/>
                                </a:rPr>
                                <m:t>𝑦</m:t>
                              </m:r>
                              <m:r>
                                <a:rPr lang="en-US" sz="2400" b="0" i="1" smtClean="0">
                                  <a:solidFill>
                                    <a:srgbClr val="0070C0"/>
                                  </a:solidFill>
                                  <a:latin typeface="Cambria Math" panose="02040503050406030204" pitchFamily="18" charset="0"/>
                                </a:rPr>
                                <m:t>′</m:t>
                              </m:r>
                            </m:e>
                          </m:d>
                        </m:e>
                      </m:d>
                    </m:oMath>
                  </m:oMathPara>
                </a14:m>
                <a:endParaRPr lang="en-IL" sz="2400"/>
              </a:p>
            </p:txBody>
          </p:sp>
        </mc:Choice>
        <mc:Fallback xmlns="">
          <p:sp>
            <p:nvSpPr>
              <p:cNvPr id="37" name="TextBox 36">
                <a:extLst>
                  <a:ext uri="{FF2B5EF4-FFF2-40B4-BE49-F238E27FC236}">
                    <a16:creationId xmlns:a16="http://schemas.microsoft.com/office/drawing/2014/main" id="{BB61A9C4-BA22-7DFE-CF53-2CEC4DC6A414}"/>
                  </a:ext>
                </a:extLst>
              </p:cNvPr>
              <p:cNvSpPr txBox="1">
                <a:spLocks noRot="1" noChangeAspect="1" noMove="1" noResize="1" noEditPoints="1" noAdjustHandles="1" noChangeArrowheads="1" noChangeShapeType="1" noTextEdit="1"/>
              </p:cNvSpPr>
              <p:nvPr/>
            </p:nvSpPr>
            <p:spPr>
              <a:xfrm>
                <a:off x="2539004" y="5877541"/>
                <a:ext cx="6464300" cy="509178"/>
              </a:xfrm>
              <a:prstGeom prst="rect">
                <a:avLst/>
              </a:prstGeom>
              <a:blipFill>
                <a:blip r:embed="rId8"/>
                <a:stretch>
                  <a:fillRect b="-238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8" name="Oval Callout 37">
                <a:extLst>
                  <a:ext uri="{FF2B5EF4-FFF2-40B4-BE49-F238E27FC236}">
                    <a16:creationId xmlns:a16="http://schemas.microsoft.com/office/drawing/2014/main" id="{9CF54322-62B8-C760-31CB-197067F5C4ED}"/>
                  </a:ext>
                </a:extLst>
              </p:cNvPr>
              <p:cNvSpPr/>
              <p:nvPr/>
            </p:nvSpPr>
            <p:spPr>
              <a:xfrm>
                <a:off x="10008442" y="4511627"/>
                <a:ext cx="1701800" cy="814636"/>
              </a:xfrm>
              <a:prstGeom prst="wedgeEllipseCallout">
                <a:avLst>
                  <a:gd name="adj1" fmla="val -76803"/>
                  <a:gd name="adj2" fmla="val 7185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     (…)</m:t>
                      </m:r>
                    </m:oMath>
                  </m:oMathPara>
                </a14:m>
                <a:endParaRPr lang="en-IL" sz="3200"/>
              </a:p>
            </p:txBody>
          </p:sp>
        </mc:Choice>
        <mc:Fallback xmlns="">
          <p:sp>
            <p:nvSpPr>
              <p:cNvPr id="38" name="Oval Callout 37">
                <a:extLst>
                  <a:ext uri="{FF2B5EF4-FFF2-40B4-BE49-F238E27FC236}">
                    <a16:creationId xmlns:a16="http://schemas.microsoft.com/office/drawing/2014/main" id="{9CF54322-62B8-C760-31CB-197067F5C4ED}"/>
                  </a:ext>
                </a:extLst>
              </p:cNvPr>
              <p:cNvSpPr>
                <a:spLocks noRot="1" noChangeAspect="1" noMove="1" noResize="1" noEditPoints="1" noAdjustHandles="1" noChangeArrowheads="1" noChangeShapeType="1" noTextEdit="1"/>
              </p:cNvSpPr>
              <p:nvPr/>
            </p:nvSpPr>
            <p:spPr>
              <a:xfrm>
                <a:off x="10008442" y="4511627"/>
                <a:ext cx="1701800" cy="814636"/>
              </a:xfrm>
              <a:prstGeom prst="wedgeEllipseCallout">
                <a:avLst>
                  <a:gd name="adj1" fmla="val -76803"/>
                  <a:gd name="adj2" fmla="val 71854"/>
                </a:avLst>
              </a:prstGeom>
              <a:blipFill>
                <a:blip r:embed="rId9"/>
                <a:stretch>
                  <a:fillRect/>
                </a:stretch>
              </a:blipFill>
            </p:spPr>
            <p:txBody>
              <a:bodyPr/>
              <a:lstStyle/>
              <a:p>
                <a:r>
                  <a:rPr lang="en-IL">
                    <a:noFill/>
                  </a:rPr>
                  <a:t> </a:t>
                </a:r>
              </a:p>
            </p:txBody>
          </p:sp>
        </mc:Fallback>
      </mc:AlternateContent>
      <p:pic>
        <p:nvPicPr>
          <p:cNvPr id="41" name="Picture 40" descr="Cartoon of a child sitting on a mushroom&#10;&#10;Description automatically generated">
            <a:extLst>
              <a:ext uri="{FF2B5EF4-FFF2-40B4-BE49-F238E27FC236}">
                <a16:creationId xmlns:a16="http://schemas.microsoft.com/office/drawing/2014/main" id="{DBF00089-8607-4B95-F7D3-1B86F41CCDFA}"/>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600573" y="4959270"/>
            <a:ext cx="677086" cy="1498983"/>
          </a:xfrm>
          <a:prstGeom prst="rect">
            <a:avLst/>
          </a:prstGeom>
        </p:spPr>
      </p:pic>
      <p:pic>
        <p:nvPicPr>
          <p:cNvPr id="42" name="Picture 41" descr="Cartoon character of a spongebob&#10;&#10;Description automatically generated">
            <a:extLst>
              <a:ext uri="{FF2B5EF4-FFF2-40B4-BE49-F238E27FC236}">
                <a16:creationId xmlns:a16="http://schemas.microsoft.com/office/drawing/2014/main" id="{399AA22A-7BB0-92B3-5247-6557260BDD53}"/>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8651574" y="5366955"/>
            <a:ext cx="1001422" cy="915598"/>
          </a:xfrm>
          <a:prstGeom prst="rect">
            <a:avLst/>
          </a:prstGeom>
        </p:spPr>
      </p:pic>
      <p:cxnSp>
        <p:nvCxnSpPr>
          <p:cNvPr id="43" name="Straight Arrow Connector 42">
            <a:extLst>
              <a:ext uri="{FF2B5EF4-FFF2-40B4-BE49-F238E27FC236}">
                <a16:creationId xmlns:a16="http://schemas.microsoft.com/office/drawing/2014/main" id="{05BAA0B5-6EAC-4086-E2A9-6C9F1DDEFDBC}"/>
              </a:ext>
            </a:extLst>
          </p:cNvPr>
          <p:cNvCxnSpPr>
            <a:cxnSpLocks/>
          </p:cNvCxnSpPr>
          <p:nvPr/>
        </p:nvCxnSpPr>
        <p:spPr>
          <a:xfrm flipH="1">
            <a:off x="3329009" y="4892331"/>
            <a:ext cx="847696" cy="15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B27010F-E747-A864-52E4-A844B8AB44C9}"/>
              </a:ext>
            </a:extLst>
          </p:cNvPr>
          <p:cNvCxnSpPr>
            <a:cxnSpLocks/>
            <a:endCxn id="36" idx="1"/>
          </p:cNvCxnSpPr>
          <p:nvPr/>
        </p:nvCxnSpPr>
        <p:spPr>
          <a:xfrm>
            <a:off x="7616443" y="4911352"/>
            <a:ext cx="649331" cy="18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3657E1F-140C-E901-8B99-CA74F6ECAC7A}"/>
                  </a:ext>
                </a:extLst>
              </p:cNvPr>
              <p:cNvSpPr txBox="1"/>
              <p:nvPr/>
            </p:nvSpPr>
            <p:spPr>
              <a:xfrm>
                <a:off x="236408" y="1680182"/>
                <a:ext cx="6601265" cy="2539221"/>
              </a:xfrm>
              <a:prstGeom prst="rect">
                <a:avLst/>
              </a:prstGeom>
              <a:noFill/>
            </p:spPr>
            <p:txBody>
              <a:bodyPr wrap="square" rtlCol="0">
                <a:spAutoFit/>
              </a:bodyPr>
              <a:lstStyle/>
              <a:p>
                <a:pPr marL="0" indent="0">
                  <a:buNone/>
                </a:pPr>
                <a:r>
                  <a:rPr lang="en-US" sz="2400">
                    <a:solidFill>
                      <a:srgbClr val="0070C0"/>
                    </a:solidFill>
                  </a:rPr>
                  <a:t>Security:</a:t>
                </a:r>
              </a:p>
              <a:p>
                <a:pPr marL="0" indent="0">
                  <a:buNone/>
                </a:pPr>
                <a:endParaRPr lang="en-US" sz="2400">
                  <a:solidFill>
                    <a:srgbClr val="0070C0"/>
                  </a:solidFill>
                </a:endParaRPr>
              </a:p>
              <a:p>
                <a:pPr marL="457200" indent="-457200">
                  <a:buFont typeface="+mj-lt"/>
                  <a:buAutoNum type="arabicPeriod"/>
                </a:pPr>
                <a:r>
                  <a:rPr lang="en-US" sz="2400">
                    <a:solidFill>
                      <a:srgbClr val="0070C0"/>
                    </a:solidFill>
                  </a:rPr>
                  <a:t>Lossy key </a:t>
                </a:r>
                <a14:m>
                  <m:oMath xmlns:m="http://schemas.openxmlformats.org/officeDocument/2006/math">
                    <m:d>
                      <m:dPr>
                        <m:ctrlPr>
                          <a:rPr lang="en-US" sz="2400" b="0" i="1" smtClean="0">
                            <a:solidFill>
                              <a:srgbClr val="0070C0"/>
                            </a:solidFill>
                            <a:latin typeface="Cambria Math" panose="02040503050406030204" pitchFamily="18" charset="0"/>
                          </a:rPr>
                        </m:ctrlPr>
                      </m:dPr>
                      <m:e>
                        <m:r>
                          <a:rPr lang="en-US" sz="2400" b="0" i="1" smtClean="0">
                            <a:solidFill>
                              <a:srgbClr val="0070C0"/>
                            </a:solidFill>
                            <a:latin typeface="Cambria Math" panose="02040503050406030204" pitchFamily="18" charset="0"/>
                          </a:rPr>
                          <m:t>𝑦</m:t>
                        </m:r>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𝐸</m:t>
                            </m:r>
                          </m:e>
                          <m:sub>
                            <m:r>
                              <a:rPr lang="en-US" sz="2400" b="0" i="1" smtClean="0">
                                <a:solidFill>
                                  <a:srgbClr val="0070C0"/>
                                </a:solidFill>
                                <a:latin typeface="Cambria Math" panose="02040503050406030204" pitchFamily="18" charset="0"/>
                              </a:rPr>
                              <m:t>𝑘</m:t>
                            </m:r>
                          </m:sub>
                        </m:sSub>
                        <m:d>
                          <m:dPr>
                            <m:ctrlPr>
                              <a:rPr lang="en-US" sz="2400" b="0" i="1" smtClean="0">
                                <a:solidFill>
                                  <a:srgbClr val="0070C0"/>
                                </a:solidFill>
                                <a:latin typeface="Cambria Math" panose="02040503050406030204" pitchFamily="18" charset="0"/>
                              </a:rPr>
                            </m:ctrlPr>
                          </m:dPr>
                          <m:e>
                            <m:r>
                              <a:rPr lang="en-US" sz="2400" b="0" i="1" smtClean="0">
                                <a:solidFill>
                                  <a:srgbClr val="0070C0"/>
                                </a:solidFill>
                                <a:latin typeface="Cambria Math" panose="02040503050406030204" pitchFamily="18" charset="0"/>
                              </a:rPr>
                              <m:t>𝑦</m:t>
                            </m:r>
                            <m:r>
                              <a:rPr lang="en-US" sz="2400" b="0" i="1" smtClean="0">
                                <a:solidFill>
                                  <a:srgbClr val="0070C0"/>
                                </a:solidFill>
                                <a:latin typeface="Cambria Math" panose="02040503050406030204" pitchFamily="18" charset="0"/>
                              </a:rPr>
                              <m:t>′</m:t>
                            </m:r>
                          </m:e>
                        </m:d>
                      </m:e>
                    </m:d>
                  </m:oMath>
                </a14:m>
                <a:r>
                  <a:rPr lang="en-US" sz="2400">
                    <a:solidFill>
                      <a:srgbClr val="0070C0"/>
                    </a:solidFill>
                  </a:rPr>
                  <a:t> for </a:t>
                </a:r>
                <a14:m>
                  <m:oMath xmlns:m="http://schemas.openxmlformats.org/officeDocument/2006/math">
                    <m:r>
                      <a:rPr lang="en-US" sz="2400" b="0" i="1" smtClean="0">
                        <a:solidFill>
                          <a:srgbClr val="0070C0"/>
                        </a:solidFill>
                        <a:latin typeface="Cambria Math" panose="02040503050406030204" pitchFamily="18" charset="0"/>
                      </a:rPr>
                      <m:t>𝑦</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𝑌</m:t>
                    </m:r>
                  </m:oMath>
                </a14:m>
                <a:r>
                  <a:rPr lang="en-US" sz="2400">
                    <a:solidFill>
                      <a:srgbClr val="0070C0"/>
                    </a:solidFill>
                  </a:rPr>
                  <a:t>. </a:t>
                </a:r>
              </a:p>
              <a:p>
                <a:pPr marL="457200" indent="-457200">
                  <a:buFont typeface="+mj-lt"/>
                  <a:buAutoNum type="arabicPeriod"/>
                </a:pPr>
                <a:r>
                  <a:rPr lang="en-US" sz="2400">
                    <a:solidFill>
                      <a:srgbClr val="0070C0"/>
                    </a:solidFill>
                  </a:rPr>
                  <a:t>Assume: </a:t>
                </a:r>
                <a:br>
                  <a:rPr lang="en-US" sz="2400" b="0" i="1">
                    <a:solidFill>
                      <a:srgbClr val="0070C0"/>
                    </a:solidFill>
                    <a:latin typeface="Cambria Math" panose="02040503050406030204" pitchFamily="18" charset="0"/>
                  </a:rPr>
                </a:br>
                <a14:m>
                  <m:oMath xmlns:m="http://schemas.openxmlformats.org/officeDocument/2006/math">
                    <m:r>
                      <a:rPr lang="en-US" sz="2400" b="0" i="1" smtClean="0">
                        <a:solidFill>
                          <a:srgbClr val="0070C0"/>
                        </a:solidFill>
                        <a:latin typeface="Cambria Math" panose="02040503050406030204" pitchFamily="18" charset="0"/>
                      </a:rPr>
                      <m:t>        </m:t>
                    </m:r>
                    <m:d>
                      <m:dPr>
                        <m:ctrlPr>
                          <a:rPr lang="en-US" sz="2400" b="0" i="1" smtClean="0">
                            <a:solidFill>
                              <a:srgbClr val="0070C0"/>
                            </a:solidFill>
                            <a:latin typeface="Cambria Math" panose="02040503050406030204" pitchFamily="18" charset="0"/>
                          </a:rPr>
                        </m:ctrlPr>
                      </m:dPr>
                      <m:e>
                        <m:r>
                          <a:rPr lang="en-US" sz="2400" b="0" i="1" smtClean="0">
                            <a:solidFill>
                              <a:srgbClr val="0070C0"/>
                            </a:solidFill>
                            <a:latin typeface="Cambria Math" panose="02040503050406030204" pitchFamily="18" charset="0"/>
                          </a:rPr>
                          <m:t>𝑦</m:t>
                        </m:r>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𝐸</m:t>
                            </m:r>
                          </m:e>
                          <m:sub>
                            <m:r>
                              <a:rPr lang="en-US" sz="2400" b="0" i="1" smtClean="0">
                                <a:solidFill>
                                  <a:srgbClr val="0070C0"/>
                                </a:solidFill>
                                <a:latin typeface="Cambria Math" panose="02040503050406030204" pitchFamily="18" charset="0"/>
                              </a:rPr>
                              <m:t>𝑘</m:t>
                            </m:r>
                          </m:sub>
                        </m:sSub>
                        <m:d>
                          <m:dPr>
                            <m:ctrlPr>
                              <a:rPr lang="en-US" sz="2400" i="1">
                                <a:solidFill>
                                  <a:srgbClr val="0070C0"/>
                                </a:solidFill>
                                <a:latin typeface="Cambria Math" panose="02040503050406030204" pitchFamily="18" charset="0"/>
                              </a:rPr>
                            </m:ctrlPr>
                          </m:dPr>
                          <m:e>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𝑦</m:t>
                                </m:r>
                              </m:e>
                              <m:sup>
                                <m:r>
                                  <a:rPr lang="en-US" sz="2400" i="1">
                                    <a:solidFill>
                                      <a:srgbClr val="0070C0"/>
                                    </a:solidFill>
                                    <a:latin typeface="Cambria Math" panose="02040503050406030204" pitchFamily="18" charset="0"/>
                                  </a:rPr>
                                  <m:t>′</m:t>
                                </m:r>
                              </m:sup>
                            </m:sSup>
                          </m:e>
                        </m:d>
                        <m:r>
                          <a:rPr lang="en-US" sz="2400" b="0" i="1" smtClean="0">
                            <a:solidFill>
                              <a:srgbClr val="0070C0"/>
                            </a:solidFill>
                            <a:latin typeface="Cambria Math" panose="02040503050406030204" pitchFamily="18" charset="0"/>
                          </a:rPr>
                          <m:t>,</m:t>
                        </m:r>
                        <m:r>
                          <a:rPr lang="en-US" sz="2400" i="1" dirty="0">
                            <a:solidFill>
                              <a:srgbClr val="0070C0"/>
                            </a:solidFill>
                            <a:latin typeface="Cambria Math" panose="02040503050406030204" pitchFamily="18" charset="0"/>
                          </a:rPr>
                          <m:t>𝐴𝑙𝑖𝑐</m:t>
                        </m:r>
                        <m:sSub>
                          <m:sSubPr>
                            <m:ctrlPr>
                              <a:rPr lang="en-US" sz="2400" b="0" i="1" dirty="0" smtClean="0">
                                <a:solidFill>
                                  <a:srgbClr val="0070C0"/>
                                </a:solidFill>
                                <a:latin typeface="Cambria Math" panose="02040503050406030204" pitchFamily="18" charset="0"/>
                              </a:rPr>
                            </m:ctrlPr>
                          </m:sSubPr>
                          <m:e>
                            <m:r>
                              <a:rPr lang="en-US" sz="2400" i="1" dirty="0">
                                <a:solidFill>
                                  <a:srgbClr val="0070C0"/>
                                </a:solidFill>
                                <a:latin typeface="Cambria Math" panose="02040503050406030204" pitchFamily="18" charset="0"/>
                              </a:rPr>
                              <m:t>𝑒</m:t>
                            </m:r>
                          </m:e>
                          <m:sub>
                            <m:r>
                              <a:rPr lang="en-US" sz="2400" b="0" i="1" dirty="0" smtClean="0">
                                <a:solidFill>
                                  <a:srgbClr val="0070C0"/>
                                </a:solidFill>
                                <a:latin typeface="Cambria Math" panose="02040503050406030204" pitchFamily="18" charset="0"/>
                              </a:rPr>
                              <m:t>𝐻</m:t>
                            </m:r>
                          </m:sub>
                        </m:sSub>
                        <m:d>
                          <m:dPr>
                            <m:ctrlPr>
                              <a:rPr lang="en-US" sz="2400" i="1" dirty="0">
                                <a:solidFill>
                                  <a:srgbClr val="0070C0"/>
                                </a:solidFill>
                                <a:latin typeface="Cambria Math" panose="02040503050406030204" pitchFamily="18" charset="0"/>
                              </a:rPr>
                            </m:ctrlPr>
                          </m:dPr>
                          <m:e>
                            <m:r>
                              <a:rPr lang="en-US" sz="2400" i="1" dirty="0">
                                <a:solidFill>
                                  <a:srgbClr val="0070C0"/>
                                </a:solidFill>
                                <a:latin typeface="Cambria Math" panose="02040503050406030204" pitchFamily="18" charset="0"/>
                              </a:rPr>
                              <m:t>𝑥</m:t>
                            </m:r>
                            <m:r>
                              <a:rPr lang="en-US" sz="2400" i="1" dirty="0">
                                <a:solidFill>
                                  <a:srgbClr val="0070C0"/>
                                </a:solidFill>
                                <a:latin typeface="Cambria Math" panose="02040503050406030204" pitchFamily="18" charset="0"/>
                              </a:rPr>
                              <m:t>,</m:t>
                            </m:r>
                            <m:sSub>
                              <m:sSubPr>
                                <m:ctrlPr>
                                  <a:rPr lang="en-US" sz="2400" b="0" i="1" dirty="0"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𝐸</m:t>
                                </m:r>
                              </m:e>
                              <m:sub>
                                <m:r>
                                  <a:rPr lang="en-US" sz="2400" b="0" i="1" smtClean="0">
                                    <a:solidFill>
                                      <a:srgbClr val="0070C0"/>
                                    </a:solidFill>
                                    <a:latin typeface="Cambria Math" panose="02040503050406030204" pitchFamily="18" charset="0"/>
                                  </a:rPr>
                                  <m:t>𝑘</m:t>
                                </m:r>
                              </m:sub>
                            </m:sSub>
                            <m:d>
                              <m:dPr>
                                <m:ctrlPr>
                                  <a:rPr lang="en-US" sz="2400" i="1">
                                    <a:solidFill>
                                      <a:srgbClr val="0070C0"/>
                                    </a:solidFill>
                                    <a:latin typeface="Cambria Math" panose="02040503050406030204" pitchFamily="18" charset="0"/>
                                  </a:rPr>
                                </m:ctrlPr>
                              </m:dPr>
                              <m:e>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𝑦</m:t>
                                    </m:r>
                                  </m:e>
                                  <m:sup>
                                    <m:r>
                                      <a:rPr lang="en-US" sz="2400" i="1">
                                        <a:solidFill>
                                          <a:srgbClr val="0070C0"/>
                                        </a:solidFill>
                                        <a:latin typeface="Cambria Math" panose="02040503050406030204" pitchFamily="18" charset="0"/>
                                      </a:rPr>
                                      <m:t>′</m:t>
                                    </m:r>
                                  </m:sup>
                                </m:sSup>
                              </m:e>
                            </m:d>
                          </m:e>
                        </m:d>
                      </m:e>
                    </m:d>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𝑓</m:t>
                    </m:r>
                    <m:d>
                      <m:dPr>
                        <m:ctrlPr>
                          <a:rPr lang="en-US" sz="2400" b="0" i="1" smtClean="0">
                            <a:solidFill>
                              <a:srgbClr val="0070C0"/>
                            </a:solidFill>
                            <a:latin typeface="Cambria Math" panose="02040503050406030204" pitchFamily="18" charset="0"/>
                          </a:rPr>
                        </m:ctrlPr>
                      </m:dPr>
                      <m:e>
                        <m:r>
                          <a:rPr lang="en-US" sz="2400" b="0" i="1" smtClean="0">
                            <a:solidFill>
                              <a:srgbClr val="0070C0"/>
                            </a:solidFill>
                            <a:latin typeface="Cambria Math" panose="02040503050406030204" pitchFamily="18" charset="0"/>
                          </a:rPr>
                          <m:t>𝑥</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𝑦</m:t>
                        </m:r>
                      </m:e>
                    </m:d>
                  </m:oMath>
                </a14:m>
                <a:endParaRPr lang="en-US" sz="2400">
                  <a:solidFill>
                    <a:srgbClr val="0070C0"/>
                  </a:solidFill>
                </a:endParaRPr>
              </a:p>
              <a:p>
                <a:endParaRPr lang="en-IL" sz="2400"/>
              </a:p>
            </p:txBody>
          </p:sp>
        </mc:Choice>
        <mc:Fallback xmlns="">
          <p:sp>
            <p:nvSpPr>
              <p:cNvPr id="46" name="TextBox 45">
                <a:extLst>
                  <a:ext uri="{FF2B5EF4-FFF2-40B4-BE49-F238E27FC236}">
                    <a16:creationId xmlns:a16="http://schemas.microsoft.com/office/drawing/2014/main" id="{83657E1F-140C-E901-8B99-CA74F6ECAC7A}"/>
                  </a:ext>
                </a:extLst>
              </p:cNvPr>
              <p:cNvSpPr txBox="1">
                <a:spLocks noRot="1" noChangeAspect="1" noMove="1" noResize="1" noEditPoints="1" noAdjustHandles="1" noChangeArrowheads="1" noChangeShapeType="1" noTextEdit="1"/>
              </p:cNvSpPr>
              <p:nvPr/>
            </p:nvSpPr>
            <p:spPr>
              <a:xfrm>
                <a:off x="236408" y="1680182"/>
                <a:ext cx="6601265" cy="2539221"/>
              </a:xfrm>
              <a:prstGeom prst="rect">
                <a:avLst/>
              </a:prstGeom>
              <a:blipFill>
                <a:blip r:embed="rId14"/>
                <a:stretch>
                  <a:fillRect l="-1344" t="-1990"/>
                </a:stretch>
              </a:blipFill>
            </p:spPr>
            <p:txBody>
              <a:bodyPr/>
              <a:lstStyle/>
              <a:p>
                <a:r>
                  <a:rPr lang="en-IL">
                    <a:noFill/>
                  </a:rPr>
                  <a:t> </a:t>
                </a:r>
              </a:p>
            </p:txBody>
          </p:sp>
        </mc:Fallback>
      </mc:AlternateContent>
      <p:sp>
        <p:nvSpPr>
          <p:cNvPr id="48" name="TextBox 47">
            <a:extLst>
              <a:ext uri="{FF2B5EF4-FFF2-40B4-BE49-F238E27FC236}">
                <a16:creationId xmlns:a16="http://schemas.microsoft.com/office/drawing/2014/main" id="{0E540897-8630-9242-2341-1FE874C1BCB5}"/>
              </a:ext>
            </a:extLst>
          </p:cNvPr>
          <p:cNvSpPr txBox="1"/>
          <p:nvPr/>
        </p:nvSpPr>
        <p:spPr>
          <a:xfrm>
            <a:off x="4657516" y="4062203"/>
            <a:ext cx="2227276" cy="461665"/>
          </a:xfrm>
          <a:prstGeom prst="rect">
            <a:avLst/>
          </a:prstGeom>
          <a:noFill/>
        </p:spPr>
        <p:txBody>
          <a:bodyPr wrap="none" rtlCol="0">
            <a:spAutoFit/>
          </a:bodyPr>
          <a:lstStyle/>
          <a:p>
            <a:r>
              <a:rPr lang="en-IL" sz="2400">
                <a:solidFill>
                  <a:srgbClr val="0070C0"/>
                </a:solidFill>
              </a:rPr>
              <a:t>Standard setting</a:t>
            </a:r>
          </a:p>
        </p:txBody>
      </p:sp>
      <p:pic>
        <p:nvPicPr>
          <p:cNvPr id="5" name="Picture 4" descr="A cartoon of a red devil holding a pitchfork&#10;&#10;Description automatically generated">
            <a:extLst>
              <a:ext uri="{FF2B5EF4-FFF2-40B4-BE49-F238E27FC236}">
                <a16:creationId xmlns:a16="http://schemas.microsoft.com/office/drawing/2014/main" id="{BD10B2B4-4593-47B4-2FF3-D24E50881E7F}"/>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flipH="1">
            <a:off x="663336" y="3211420"/>
            <a:ext cx="639381" cy="710423"/>
          </a:xfrm>
          <a:prstGeom prst="rect">
            <a:avLst/>
          </a:prstGeom>
        </p:spPr>
      </p:pic>
      <p:pic>
        <p:nvPicPr>
          <p:cNvPr id="6" name="Picture 5" descr="A cartoon of a red devil holding a pitchfork&#10;&#10;Description automatically generated">
            <a:extLst>
              <a:ext uri="{FF2B5EF4-FFF2-40B4-BE49-F238E27FC236}">
                <a16:creationId xmlns:a16="http://schemas.microsoft.com/office/drawing/2014/main" id="{5C1C1B2B-CD73-8191-225E-E838E85F1D9B}"/>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flipH="1">
            <a:off x="9890670" y="4365181"/>
            <a:ext cx="827846" cy="919828"/>
          </a:xfrm>
          <a:prstGeom prst="rect">
            <a:avLst/>
          </a:prstGeom>
        </p:spPr>
      </p:pic>
    </p:spTree>
    <p:extLst>
      <p:ext uri="{BB962C8B-B14F-4D97-AF65-F5344CB8AC3E}">
        <p14:creationId xmlns:p14="http://schemas.microsoft.com/office/powerpoint/2010/main" val="37802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0" grpId="0"/>
      <p:bldP spid="31" grpId="0" animBg="1"/>
      <p:bldP spid="32" grpId="0"/>
      <p:bldP spid="35" grpId="0"/>
      <p:bldP spid="36" grpId="0"/>
      <p:bldP spid="37" grpId="0"/>
      <p:bldP spid="38" grpId="0" animBg="1"/>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3F7C-A783-E435-BEF6-4D61682C2A52}"/>
              </a:ext>
            </a:extLst>
          </p:cNvPr>
          <p:cNvSpPr>
            <a:spLocks noGrp="1"/>
          </p:cNvSpPr>
          <p:nvPr>
            <p:ph type="title"/>
          </p:nvPr>
        </p:nvSpPr>
        <p:spPr/>
        <p:txBody>
          <a:bodyPr/>
          <a:lstStyle/>
          <a:p>
            <a:pPr algn="ctr"/>
            <a:r>
              <a:rPr lang="en-IL">
                <a:solidFill>
                  <a:srgbClr val="0070C0"/>
                </a:solidFill>
              </a:rPr>
              <a:t>CC-HE from Low Noise LPN</a:t>
            </a:r>
          </a:p>
        </p:txBody>
      </p:sp>
      <p:sp>
        <p:nvSpPr>
          <p:cNvPr id="3" name="Content Placeholder 2">
            <a:extLst>
              <a:ext uri="{FF2B5EF4-FFF2-40B4-BE49-F238E27FC236}">
                <a16:creationId xmlns:a16="http://schemas.microsoft.com/office/drawing/2014/main" id="{FDDF98A6-E128-A713-7253-D80AF0E0550F}"/>
              </a:ext>
            </a:extLst>
          </p:cNvPr>
          <p:cNvSpPr>
            <a:spLocks noGrp="1"/>
          </p:cNvSpPr>
          <p:nvPr>
            <p:ph idx="1"/>
          </p:nvPr>
        </p:nvSpPr>
        <p:spPr/>
        <p:txBody>
          <a:bodyPr>
            <a:normAutofit fontScale="92500" lnSpcReduction="10000"/>
          </a:bodyPr>
          <a:lstStyle/>
          <a:p>
            <a:pPr marL="0" indent="0">
              <a:buNone/>
            </a:pPr>
            <a:r>
              <a:rPr lang="en-US">
                <a:solidFill>
                  <a:srgbClr val="0070C0"/>
                </a:solidFill>
              </a:rPr>
              <a:t>Isn’t “traditionally” considered homomorphic</a:t>
            </a:r>
          </a:p>
          <a:p>
            <a:pPr marL="0" indent="0">
              <a:buNone/>
            </a:pPr>
            <a:r>
              <a:rPr lang="en-US">
                <a:solidFill>
                  <a:srgbClr val="0070C0"/>
                </a:solidFill>
              </a:rPr>
              <a:t>Correctness in CC game of 1/2+1/poly (instead of </a:t>
            </a:r>
            <a:r>
              <a:rPr lang="en-US" err="1">
                <a:solidFill>
                  <a:srgbClr val="0070C0"/>
                </a:solidFill>
              </a:rPr>
              <a:t>w.h.p</a:t>
            </a:r>
            <a:r>
              <a:rPr lang="en-US">
                <a:solidFill>
                  <a:srgbClr val="0070C0"/>
                </a:solidFill>
              </a:rPr>
              <a:t>)</a:t>
            </a:r>
          </a:p>
          <a:p>
            <a:pPr>
              <a:buFont typeface="System Font Regular"/>
              <a:buChar char="✅"/>
            </a:pPr>
            <a:r>
              <a:rPr lang="en-US">
                <a:solidFill>
                  <a:srgbClr val="0070C0"/>
                </a:solidFill>
              </a:rPr>
              <a:t> (lossy) PKE</a:t>
            </a:r>
          </a:p>
          <a:p>
            <a:pPr>
              <a:buFont typeface="System Font Regular"/>
              <a:buChar char="✅"/>
            </a:pPr>
            <a:r>
              <a:rPr lang="en-US">
                <a:solidFill>
                  <a:srgbClr val="0070C0"/>
                </a:solidFill>
              </a:rPr>
              <a:t> CRH</a:t>
            </a:r>
          </a:p>
          <a:p>
            <a:pPr>
              <a:buFont typeface="System Font Regular"/>
              <a:buChar char="❌"/>
            </a:pPr>
            <a:r>
              <a:rPr lang="en-US">
                <a:solidFill>
                  <a:srgbClr val="0070C0"/>
                </a:solidFill>
              </a:rPr>
              <a:t> PIR</a:t>
            </a:r>
          </a:p>
          <a:p>
            <a:pPr marL="0" indent="0">
              <a:buNone/>
            </a:pPr>
            <a:endParaRPr lang="en-US">
              <a:solidFill>
                <a:srgbClr val="0070C0"/>
              </a:solidFill>
            </a:endParaRPr>
          </a:p>
          <a:p>
            <a:pPr marL="0" indent="0">
              <a:buNone/>
            </a:pPr>
            <a:r>
              <a:rPr lang="en-US">
                <a:solidFill>
                  <a:srgbClr val="0070C0"/>
                </a:solidFill>
              </a:rPr>
              <a:t>Reproduces</a:t>
            </a:r>
          </a:p>
          <a:p>
            <a:pPr lvl="1"/>
            <a:r>
              <a:rPr lang="en-US">
                <a:solidFill>
                  <a:srgbClr val="0070C0"/>
                </a:solidFill>
              </a:rPr>
              <a:t>CRH </a:t>
            </a:r>
            <a:r>
              <a:rPr lang="en-IL" sz="1900">
                <a:solidFill>
                  <a:srgbClr val="C00000"/>
                </a:solidFill>
              </a:rPr>
              <a:t>[</a:t>
            </a:r>
            <a:r>
              <a:rPr lang="en-US" sz="1900">
                <a:solidFill>
                  <a:srgbClr val="C00000"/>
                </a:solidFill>
              </a:rPr>
              <a:t>Brakerski-Lyubashevsky-Vaikuntanathan-Wichs19, Yu-Zhang-Weng-Guo-Li19]</a:t>
            </a:r>
            <a:endParaRPr lang="en-US" sz="1900">
              <a:solidFill>
                <a:srgbClr val="0070C0"/>
              </a:solidFill>
            </a:endParaRPr>
          </a:p>
          <a:p>
            <a:pPr lvl="1"/>
            <a:r>
              <a:rPr lang="en-US">
                <a:solidFill>
                  <a:srgbClr val="0070C0"/>
                </a:solidFill>
              </a:rPr>
              <a:t>Lossy Enc. </a:t>
            </a:r>
            <a:r>
              <a:rPr lang="en-IL" sz="1900">
                <a:solidFill>
                  <a:srgbClr val="C00000"/>
                </a:solidFill>
              </a:rPr>
              <a:t>[</a:t>
            </a:r>
            <a:r>
              <a:rPr lang="en-US" sz="1900">
                <a:solidFill>
                  <a:srgbClr val="C00000"/>
                </a:solidFill>
              </a:rPr>
              <a:t>Bitansky-Freizeit22]</a:t>
            </a:r>
            <a:endParaRPr lang="en-IL" sz="1900">
              <a:solidFill>
                <a:srgbClr val="0070C0"/>
              </a:solidFill>
            </a:endParaRPr>
          </a:p>
          <a:p>
            <a:pPr marL="0" indent="0">
              <a:buNone/>
            </a:pPr>
            <a:r>
              <a:rPr lang="en-US">
                <a:solidFill>
                  <a:srgbClr val="0070C0"/>
                </a:solidFill>
              </a:rPr>
              <a:t>With conceptually simpler derivation</a:t>
            </a:r>
          </a:p>
          <a:p>
            <a:endParaRPr lang="en-US">
              <a:solidFill>
                <a:srgbClr val="0070C0"/>
              </a:solidFill>
            </a:endParaRPr>
          </a:p>
          <a:p>
            <a:endParaRPr lang="en-US">
              <a:solidFill>
                <a:srgbClr val="0070C0"/>
              </a:solidFill>
            </a:endParaRPr>
          </a:p>
          <a:p>
            <a:endParaRPr lang="en-US">
              <a:solidFill>
                <a:srgbClr val="0070C0"/>
              </a:solidFill>
            </a:endParaRPr>
          </a:p>
        </p:txBody>
      </p:sp>
      <p:sp>
        <p:nvSpPr>
          <p:cNvPr id="6" name="Slide Number Placeholder 5">
            <a:extLst>
              <a:ext uri="{FF2B5EF4-FFF2-40B4-BE49-F238E27FC236}">
                <a16:creationId xmlns:a16="http://schemas.microsoft.com/office/drawing/2014/main" id="{516866A2-1E60-5FD7-7ED8-7A8C393BAF1E}"/>
              </a:ext>
            </a:extLst>
          </p:cNvPr>
          <p:cNvSpPr>
            <a:spLocks noGrp="1"/>
          </p:cNvSpPr>
          <p:nvPr>
            <p:ph type="sldNum" sz="quarter" idx="12"/>
          </p:nvPr>
        </p:nvSpPr>
        <p:spPr/>
        <p:txBody>
          <a:bodyPr/>
          <a:lstStyle/>
          <a:p>
            <a:fld id="{25334875-8025-4943-8692-B384CC871F05}" type="slidenum">
              <a:rPr lang="en-IL" smtClean="0"/>
              <a:t>14</a:t>
            </a:fld>
            <a:endParaRPr lang="en-IL"/>
          </a:p>
        </p:txBody>
      </p:sp>
    </p:spTree>
    <p:extLst>
      <p:ext uri="{BB962C8B-B14F-4D97-AF65-F5344CB8AC3E}">
        <p14:creationId xmlns:p14="http://schemas.microsoft.com/office/powerpoint/2010/main" val="255571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DF98A6-E128-A713-7253-D80AF0E0550F}"/>
              </a:ext>
            </a:extLst>
          </p:cNvPr>
          <p:cNvSpPr>
            <a:spLocks noGrp="1"/>
          </p:cNvSpPr>
          <p:nvPr>
            <p:ph idx="1"/>
          </p:nvPr>
        </p:nvSpPr>
        <p:spPr>
          <a:xfrm>
            <a:off x="174812" y="1603513"/>
            <a:ext cx="11846859" cy="4889362"/>
          </a:xfrm>
        </p:spPr>
        <p:txBody>
          <a:bodyPr>
            <a:normAutofit/>
          </a:bodyPr>
          <a:lstStyle/>
          <a:p>
            <a:pPr marL="0" indent="0">
              <a:buNone/>
            </a:pPr>
            <a:r>
              <a:rPr lang="en-US" sz="3200">
                <a:solidFill>
                  <a:srgbClr val="0070C0"/>
                </a:solidFill>
              </a:rPr>
              <a:t>Canonical definition </a:t>
            </a:r>
            <a:r>
              <a:rPr lang="en-IL" sz="3200">
                <a:solidFill>
                  <a:srgbClr val="0070C0"/>
                </a:solidFill>
              </a:rPr>
              <a:t>for HE: CC-HE.</a:t>
            </a:r>
          </a:p>
          <a:p>
            <a:pPr marL="0" indent="0">
              <a:buNone/>
            </a:pPr>
            <a:endParaRPr lang="en-IL" sz="3200">
              <a:solidFill>
                <a:srgbClr val="0070C0"/>
              </a:solidFill>
            </a:endParaRPr>
          </a:p>
          <a:p>
            <a:pPr>
              <a:buFont typeface="System Font Regular"/>
              <a:buChar char="✅"/>
            </a:pPr>
            <a:r>
              <a:rPr lang="en-US" sz="3200">
                <a:solidFill>
                  <a:srgbClr val="0070C0"/>
                </a:solidFill>
              </a:rPr>
              <a:t>  Clean, minimal and model independent</a:t>
            </a:r>
          </a:p>
          <a:p>
            <a:pPr>
              <a:buFont typeface="System Font Regular"/>
              <a:buChar char="✅"/>
            </a:pPr>
            <a:r>
              <a:rPr lang="en-US" sz="3200">
                <a:solidFill>
                  <a:srgbClr val="0070C0"/>
                </a:solidFill>
              </a:rPr>
              <a:t>  Captures “traditional” HE schemes</a:t>
            </a:r>
          </a:p>
          <a:p>
            <a:pPr>
              <a:buFont typeface="System Font Regular"/>
              <a:buChar char="✅"/>
            </a:pPr>
            <a:r>
              <a:rPr lang="en-US" sz="3200">
                <a:solidFill>
                  <a:srgbClr val="0070C0"/>
                </a:solidFill>
              </a:rPr>
              <a:t>  Implies PKE, while slight variations imply CRH and PIR</a:t>
            </a:r>
          </a:p>
          <a:p>
            <a:pPr marL="0" indent="0">
              <a:buNone/>
            </a:pPr>
            <a:endParaRPr lang="en-US" sz="3200">
              <a:solidFill>
                <a:srgbClr val="FF0000"/>
              </a:solidFill>
            </a:endParaRPr>
          </a:p>
          <a:p>
            <a:pPr marL="0" indent="0">
              <a:buNone/>
            </a:pPr>
            <a:r>
              <a:rPr lang="en-US" sz="3600">
                <a:solidFill>
                  <a:srgbClr val="FF0000"/>
                </a:solidFill>
              </a:rPr>
              <a:t>We propose CC-HE as the default notion of HE.</a:t>
            </a:r>
          </a:p>
        </p:txBody>
      </p:sp>
      <p:sp>
        <p:nvSpPr>
          <p:cNvPr id="2" name="Title 1">
            <a:extLst>
              <a:ext uri="{FF2B5EF4-FFF2-40B4-BE49-F238E27FC236}">
                <a16:creationId xmlns:a16="http://schemas.microsoft.com/office/drawing/2014/main" id="{49541C42-3123-77FA-07AC-C857FCEC68CF}"/>
              </a:ext>
            </a:extLst>
          </p:cNvPr>
          <p:cNvSpPr>
            <a:spLocks noGrp="1"/>
          </p:cNvSpPr>
          <p:nvPr>
            <p:ph type="title"/>
          </p:nvPr>
        </p:nvSpPr>
        <p:spPr>
          <a:xfrm>
            <a:off x="838200" y="365125"/>
            <a:ext cx="10515600" cy="1325563"/>
          </a:xfrm>
        </p:spPr>
        <p:txBody>
          <a:bodyPr>
            <a:normAutofit/>
          </a:bodyPr>
          <a:lstStyle/>
          <a:p>
            <a:pPr algn="ctr"/>
            <a:r>
              <a:rPr lang="en-IL">
                <a:solidFill>
                  <a:srgbClr val="0070C0"/>
                </a:solidFill>
              </a:rPr>
              <a:t>Summary</a:t>
            </a:r>
            <a:endParaRPr lang="en-IL">
              <a:solidFill>
                <a:srgbClr val="FF0000"/>
              </a:solidFill>
            </a:endParaRPr>
          </a:p>
        </p:txBody>
      </p:sp>
      <p:sp>
        <p:nvSpPr>
          <p:cNvPr id="6" name="Slide Number Placeholder 5">
            <a:extLst>
              <a:ext uri="{FF2B5EF4-FFF2-40B4-BE49-F238E27FC236}">
                <a16:creationId xmlns:a16="http://schemas.microsoft.com/office/drawing/2014/main" id="{185C56D3-9B6A-9B4F-55DC-130DA2F6F13D}"/>
              </a:ext>
            </a:extLst>
          </p:cNvPr>
          <p:cNvSpPr>
            <a:spLocks noGrp="1"/>
          </p:cNvSpPr>
          <p:nvPr>
            <p:ph type="sldNum" sz="quarter" idx="12"/>
          </p:nvPr>
        </p:nvSpPr>
        <p:spPr/>
        <p:txBody>
          <a:bodyPr/>
          <a:lstStyle/>
          <a:p>
            <a:fld id="{25334875-8025-4943-8692-B384CC871F05}" type="slidenum">
              <a:rPr lang="en-IL" smtClean="0"/>
              <a:t>15</a:t>
            </a:fld>
            <a:endParaRPr lang="en-IL"/>
          </a:p>
        </p:txBody>
      </p:sp>
    </p:spTree>
    <p:extLst>
      <p:ext uri="{BB962C8B-B14F-4D97-AF65-F5344CB8AC3E}">
        <p14:creationId xmlns:p14="http://schemas.microsoft.com/office/powerpoint/2010/main" val="5593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3F7C-A783-E435-BEF6-4D61682C2A52}"/>
              </a:ext>
            </a:extLst>
          </p:cNvPr>
          <p:cNvSpPr>
            <a:spLocks noGrp="1"/>
          </p:cNvSpPr>
          <p:nvPr>
            <p:ph type="title"/>
          </p:nvPr>
        </p:nvSpPr>
        <p:spPr>
          <a:xfrm>
            <a:off x="838200" y="2766218"/>
            <a:ext cx="10515600" cy="1325563"/>
          </a:xfrm>
        </p:spPr>
        <p:txBody>
          <a:bodyPr/>
          <a:lstStyle/>
          <a:p>
            <a:pPr algn="ctr"/>
            <a:r>
              <a:rPr lang="en-IL">
                <a:solidFill>
                  <a:srgbClr val="0070C0"/>
                </a:solidFill>
              </a:rPr>
              <a:t>Thank you</a:t>
            </a:r>
          </a:p>
        </p:txBody>
      </p:sp>
      <p:sp>
        <p:nvSpPr>
          <p:cNvPr id="10" name="Slide Number Placeholder 9">
            <a:extLst>
              <a:ext uri="{FF2B5EF4-FFF2-40B4-BE49-F238E27FC236}">
                <a16:creationId xmlns:a16="http://schemas.microsoft.com/office/drawing/2014/main" id="{DFCA2A27-7A16-689A-6A58-8E1A64EFEC23}"/>
              </a:ext>
            </a:extLst>
          </p:cNvPr>
          <p:cNvSpPr>
            <a:spLocks noGrp="1"/>
          </p:cNvSpPr>
          <p:nvPr>
            <p:ph type="sldNum" sz="quarter" idx="12"/>
          </p:nvPr>
        </p:nvSpPr>
        <p:spPr/>
        <p:txBody>
          <a:bodyPr/>
          <a:lstStyle/>
          <a:p>
            <a:fld id="{25334875-8025-4943-8692-B384CC871F05}" type="slidenum">
              <a:rPr lang="en-IL" smtClean="0"/>
              <a:t>16</a:t>
            </a:fld>
            <a:endParaRPr lang="en-IL"/>
          </a:p>
        </p:txBody>
      </p:sp>
    </p:spTree>
    <p:extLst>
      <p:ext uri="{BB962C8B-B14F-4D97-AF65-F5344CB8AC3E}">
        <p14:creationId xmlns:p14="http://schemas.microsoft.com/office/powerpoint/2010/main" val="309942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3F7C-A783-E435-BEF6-4D61682C2A52}"/>
              </a:ext>
            </a:extLst>
          </p:cNvPr>
          <p:cNvSpPr>
            <a:spLocks noGrp="1"/>
          </p:cNvSpPr>
          <p:nvPr>
            <p:ph type="title"/>
          </p:nvPr>
        </p:nvSpPr>
        <p:spPr/>
        <p:txBody>
          <a:bodyPr>
            <a:normAutofit/>
          </a:bodyPr>
          <a:lstStyle/>
          <a:p>
            <a:pPr algn="ctr"/>
            <a:r>
              <a:rPr lang="en-IL">
                <a:solidFill>
                  <a:srgbClr val="0070C0"/>
                </a:solidFill>
              </a:rPr>
              <a:t>Homomorphic Encryption</a:t>
            </a:r>
            <a:br>
              <a:rPr lang="en-IL">
                <a:solidFill>
                  <a:srgbClr val="0070C0"/>
                </a:solidFill>
              </a:rPr>
            </a:br>
            <a:r>
              <a:rPr lang="en-IL" sz="2800">
                <a:solidFill>
                  <a:srgbClr val="C00000"/>
                </a:solidFill>
              </a:rPr>
              <a:t>[Rivest-Adleman-Dertouzos 1978]</a:t>
            </a:r>
            <a:endParaRPr lang="en-IL">
              <a:solidFill>
                <a:srgbClr val="C0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DF98A6-E128-A713-7253-D80AF0E0550F}"/>
                  </a:ext>
                </a:extLst>
              </p:cNvPr>
              <p:cNvSpPr>
                <a:spLocks noGrp="1"/>
              </p:cNvSpPr>
              <p:nvPr>
                <p:ph idx="1"/>
              </p:nvPr>
            </p:nvSpPr>
            <p:spPr>
              <a:xfrm>
                <a:off x="510208" y="3200399"/>
                <a:ext cx="11171583" cy="3292476"/>
              </a:xfrm>
            </p:spPr>
            <p:txBody>
              <a:bodyPr>
                <a:normAutofit/>
              </a:bodyPr>
              <a:lstStyle/>
              <a:p>
                <a:pPr marL="0" indent="0">
                  <a:buNone/>
                </a:pPr>
                <a:r>
                  <a:rPr lang="en-IL" sz="2400">
                    <a:solidFill>
                      <a:srgbClr val="0070C0"/>
                    </a:solidFill>
                  </a:rPr>
                  <a:t>Extremely useful and many instantiations </a:t>
                </a:r>
              </a:p>
              <a:p>
                <a:pPr marL="0" indent="0">
                  <a:buNone/>
                </a:pPr>
                <a:r>
                  <a:rPr lang="en-US" sz="1800">
                    <a:solidFill>
                      <a:srgbClr val="C00000"/>
                    </a:solidFill>
                  </a:rPr>
                  <a:t>	E.g., [Goldwasser-Micali84, ElGamal84, Benaloh94, Paillier99, Damgard-Jurik01, Regev05, …]</a:t>
                </a:r>
                <a:br>
                  <a:rPr lang="en-US" sz="2400">
                    <a:solidFill>
                      <a:srgbClr val="C00000"/>
                    </a:solidFill>
                  </a:rPr>
                </a:br>
                <a:endParaRPr lang="en-IL" sz="3200">
                  <a:solidFill>
                    <a:srgbClr val="0070C0"/>
                  </a:solidFill>
                </a:endParaRPr>
              </a:p>
              <a:p>
                <a:pPr marL="0" indent="0">
                  <a:buNone/>
                </a:pPr>
                <a:r>
                  <a:rPr lang="en-IL" sz="3200">
                    <a:solidFill>
                      <a:srgbClr val="0070C0"/>
                    </a:solidFill>
                  </a:rPr>
                  <a:t>But what is the right definition?</a:t>
                </a:r>
                <a:endParaRPr lang="en-IL" sz="2400" u="sng">
                  <a:solidFill>
                    <a:srgbClr val="0070C0"/>
                  </a:solidFill>
                </a:endParaRPr>
              </a:p>
              <a:p>
                <a:pPr lvl="1"/>
                <a:r>
                  <a:rPr lang="en-US">
                    <a:solidFill>
                      <a:srgbClr val="0070C0"/>
                    </a:solidFill>
                  </a:rPr>
                  <a:t>Every f? too strict. Exists f? too trivial: f(x)=x, f(x)=0, </a:t>
                </a:r>
                <a:r>
                  <a:rPr lang="en-US" err="1">
                    <a:solidFill>
                      <a:srgbClr val="0070C0"/>
                    </a:solidFill>
                  </a:rPr>
                  <a:t>etc</a:t>
                </a:r>
                <a:r>
                  <a:rPr lang="en-US">
                    <a:solidFill>
                      <a:srgbClr val="0070C0"/>
                    </a:solidFill>
                  </a:rPr>
                  <a:t>…</a:t>
                </a:r>
              </a:p>
              <a:p>
                <a:pPr lvl="1"/>
                <a14:m>
                  <m:oMath xmlns:m="http://schemas.openxmlformats.org/officeDocument/2006/math">
                    <m:r>
                      <a:rPr lang="en-US" b="0" i="1" dirty="0" smtClean="0">
                        <a:solidFill>
                          <a:srgbClr val="0070C0"/>
                        </a:solidFill>
                        <a:latin typeface="Cambria Math" panose="02040503050406030204" pitchFamily="18" charset="0"/>
                      </a:rPr>
                      <m:t>𝐸𝑣𝑎𝑙</m:t>
                    </m:r>
                    <m:d>
                      <m:dPr>
                        <m:ctrlPr>
                          <a:rPr lang="en-US" b="0" i="1" dirty="0" smtClean="0">
                            <a:solidFill>
                              <a:srgbClr val="0070C0"/>
                            </a:solidFill>
                            <a:latin typeface="Cambria Math" panose="02040503050406030204" pitchFamily="18" charset="0"/>
                          </a:rPr>
                        </m:ctrlPr>
                      </m:dPr>
                      <m:e>
                        <m:r>
                          <a:rPr lang="en-US" b="0" i="1" dirty="0" smtClean="0">
                            <a:solidFill>
                              <a:srgbClr val="0070C0"/>
                            </a:solidFill>
                            <a:latin typeface="Cambria Math" panose="02040503050406030204" pitchFamily="18" charset="0"/>
                          </a:rPr>
                          <m:t>𝑓</m:t>
                        </m:r>
                        <m:r>
                          <a:rPr lang="en-US" b="0" i="1" dirty="0" smtClean="0">
                            <a:solidFill>
                              <a:srgbClr val="0070C0"/>
                            </a:solidFill>
                            <a:latin typeface="Cambria Math" panose="02040503050406030204" pitchFamily="18" charset="0"/>
                          </a:rPr>
                          <m:t>,</m:t>
                        </m:r>
                        <m:sSub>
                          <m:sSubPr>
                            <m:ctrlPr>
                              <a:rPr lang="en-US" b="0" i="1" dirty="0" smtClean="0">
                                <a:solidFill>
                                  <a:srgbClr val="0070C0"/>
                                </a:solidFill>
                                <a:latin typeface="Cambria Math" panose="02040503050406030204" pitchFamily="18" charset="0"/>
                              </a:rPr>
                            </m:ctrlPr>
                          </m:sSubPr>
                          <m:e>
                            <m:r>
                              <a:rPr lang="en-US" b="0" i="1" dirty="0" smtClean="0">
                                <a:solidFill>
                                  <a:srgbClr val="0070C0"/>
                                </a:solidFill>
                                <a:latin typeface="Cambria Math" panose="02040503050406030204" pitchFamily="18" charset="0"/>
                              </a:rPr>
                              <m:t>𝐸</m:t>
                            </m:r>
                          </m:e>
                          <m:sub>
                            <m:r>
                              <a:rPr lang="en-US" b="0" i="1" dirty="0" smtClean="0">
                                <a:solidFill>
                                  <a:srgbClr val="0070C0"/>
                                </a:solidFill>
                                <a:latin typeface="Cambria Math" panose="02040503050406030204" pitchFamily="18" charset="0"/>
                              </a:rPr>
                              <m:t>𝑘</m:t>
                            </m:r>
                          </m:sub>
                        </m:sSub>
                        <m:d>
                          <m:dPr>
                            <m:ctrlPr>
                              <a:rPr lang="en-US" b="0" i="1" dirty="0" smtClean="0">
                                <a:solidFill>
                                  <a:srgbClr val="0070C0"/>
                                </a:solidFill>
                                <a:latin typeface="Cambria Math" panose="02040503050406030204" pitchFamily="18" charset="0"/>
                              </a:rPr>
                            </m:ctrlPr>
                          </m:dPr>
                          <m:e>
                            <m:r>
                              <a:rPr lang="en-US" b="0" i="1" dirty="0" smtClean="0">
                                <a:solidFill>
                                  <a:srgbClr val="0070C0"/>
                                </a:solidFill>
                                <a:latin typeface="Cambria Math" panose="02040503050406030204" pitchFamily="18" charset="0"/>
                              </a:rPr>
                              <m:t>𝑥</m:t>
                            </m:r>
                          </m:e>
                        </m:d>
                      </m:e>
                    </m:d>
                    <m:r>
                      <a:rPr lang="en-US" b="0" i="1" dirty="0" smtClean="0">
                        <a:solidFill>
                          <a:srgbClr val="0070C0"/>
                        </a:solidFill>
                        <a:latin typeface="Cambria Math" panose="02040503050406030204" pitchFamily="18" charset="0"/>
                      </a:rPr>
                      <m:t>≈</m:t>
                    </m:r>
                    <m:sSub>
                      <m:sSubPr>
                        <m:ctrlPr>
                          <a:rPr lang="en-US" b="0" i="1" dirty="0" smtClean="0">
                            <a:solidFill>
                              <a:srgbClr val="0070C0"/>
                            </a:solidFill>
                            <a:latin typeface="Cambria Math" panose="02040503050406030204" pitchFamily="18" charset="0"/>
                          </a:rPr>
                        </m:ctrlPr>
                      </m:sSubPr>
                      <m:e>
                        <m:r>
                          <a:rPr lang="en-US" b="0" i="1" dirty="0" smtClean="0">
                            <a:solidFill>
                              <a:srgbClr val="0070C0"/>
                            </a:solidFill>
                            <a:latin typeface="Cambria Math" panose="02040503050406030204" pitchFamily="18" charset="0"/>
                          </a:rPr>
                          <m:t>𝐸</m:t>
                        </m:r>
                      </m:e>
                      <m:sub>
                        <m:r>
                          <a:rPr lang="en-US" b="0" i="1" dirty="0" smtClean="0">
                            <a:solidFill>
                              <a:srgbClr val="0070C0"/>
                            </a:solidFill>
                            <a:latin typeface="Cambria Math" panose="02040503050406030204" pitchFamily="18" charset="0"/>
                          </a:rPr>
                          <m:t>𝑘</m:t>
                        </m:r>
                      </m:sub>
                    </m:sSub>
                    <m:d>
                      <m:dPr>
                        <m:ctrlPr>
                          <a:rPr lang="en-US" b="0" i="1" dirty="0" smtClean="0">
                            <a:solidFill>
                              <a:srgbClr val="0070C0"/>
                            </a:solidFill>
                            <a:latin typeface="Cambria Math" panose="02040503050406030204" pitchFamily="18" charset="0"/>
                          </a:rPr>
                        </m:ctrlPr>
                      </m:dPr>
                      <m:e>
                        <m:r>
                          <a:rPr lang="en-US" b="0" i="1" dirty="0" smtClean="0">
                            <a:solidFill>
                              <a:srgbClr val="0070C0"/>
                            </a:solidFill>
                            <a:latin typeface="Cambria Math" panose="02040503050406030204" pitchFamily="18" charset="0"/>
                          </a:rPr>
                          <m:t>𝑓</m:t>
                        </m:r>
                        <m:d>
                          <m:dPr>
                            <m:ctrlPr>
                              <a:rPr lang="en-US" b="0" i="1" dirty="0" smtClean="0">
                                <a:solidFill>
                                  <a:srgbClr val="0070C0"/>
                                </a:solidFill>
                                <a:latin typeface="Cambria Math" panose="02040503050406030204" pitchFamily="18" charset="0"/>
                              </a:rPr>
                            </m:ctrlPr>
                          </m:dPr>
                          <m:e>
                            <m:r>
                              <a:rPr lang="en-US" b="0" i="1" dirty="0" smtClean="0">
                                <a:solidFill>
                                  <a:srgbClr val="0070C0"/>
                                </a:solidFill>
                                <a:latin typeface="Cambria Math" panose="02040503050406030204" pitchFamily="18" charset="0"/>
                              </a:rPr>
                              <m:t>𝑥</m:t>
                            </m:r>
                          </m:e>
                        </m:d>
                      </m:e>
                    </m:d>
                  </m:oMath>
                </a14:m>
                <a:r>
                  <a:rPr lang="en-IL" sz="2800">
                    <a:solidFill>
                      <a:srgbClr val="0070C0"/>
                    </a:solidFill>
                  </a:rPr>
                  <a:t>?</a:t>
                </a:r>
              </a:p>
            </p:txBody>
          </p:sp>
        </mc:Choice>
        <mc:Fallback xmlns="">
          <p:sp>
            <p:nvSpPr>
              <p:cNvPr id="3" name="Content Placeholder 2">
                <a:extLst>
                  <a:ext uri="{FF2B5EF4-FFF2-40B4-BE49-F238E27FC236}">
                    <a16:creationId xmlns:a16="http://schemas.microsoft.com/office/drawing/2014/main" id="{FDDF98A6-E128-A713-7253-D80AF0E0550F}"/>
                  </a:ext>
                </a:extLst>
              </p:cNvPr>
              <p:cNvSpPr>
                <a:spLocks noGrp="1" noRot="1" noChangeAspect="1" noMove="1" noResize="1" noEditPoints="1" noAdjustHandles="1" noChangeArrowheads="1" noChangeShapeType="1" noTextEdit="1"/>
              </p:cNvSpPr>
              <p:nvPr>
                <p:ph idx="1"/>
              </p:nvPr>
            </p:nvSpPr>
            <p:spPr>
              <a:xfrm>
                <a:off x="510208" y="3200399"/>
                <a:ext cx="11171583" cy="3292476"/>
              </a:xfrm>
              <a:blipFill>
                <a:blip r:embed="rId3"/>
                <a:stretch>
                  <a:fillRect l="-1364" t="-2308"/>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A6C7D75D-148D-6BB7-689C-6A8749BC6747}"/>
                  </a:ext>
                </a:extLst>
              </p:cNvPr>
              <p:cNvSpPr/>
              <p:nvPr/>
            </p:nvSpPr>
            <p:spPr>
              <a:xfrm>
                <a:off x="2476206" y="1995315"/>
                <a:ext cx="1706806" cy="7487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𝑘</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oMath>
                  </m:oMathPara>
                </a14:m>
                <a:endParaRPr lang="en-IL" sz="2800"/>
              </a:p>
            </p:txBody>
          </p:sp>
        </mc:Choice>
        <mc:Fallback xmlns="">
          <p:sp>
            <p:nvSpPr>
              <p:cNvPr id="6" name="Rounded Rectangle 5">
                <a:extLst>
                  <a:ext uri="{FF2B5EF4-FFF2-40B4-BE49-F238E27FC236}">
                    <a16:creationId xmlns:a16="http://schemas.microsoft.com/office/drawing/2014/main" id="{A6C7D75D-148D-6BB7-689C-6A8749BC6747}"/>
                  </a:ext>
                </a:extLst>
              </p:cNvPr>
              <p:cNvSpPr>
                <a:spLocks noRot="1" noChangeAspect="1" noMove="1" noResize="1" noEditPoints="1" noAdjustHandles="1" noChangeArrowheads="1" noChangeShapeType="1" noTextEdit="1"/>
              </p:cNvSpPr>
              <p:nvPr/>
            </p:nvSpPr>
            <p:spPr>
              <a:xfrm>
                <a:off x="2476206" y="1995315"/>
                <a:ext cx="1706806" cy="748748"/>
              </a:xfrm>
              <a:prstGeom prst="roundRect">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162EF7CD-E836-8805-501E-5557F277C4D9}"/>
                  </a:ext>
                </a:extLst>
              </p:cNvPr>
              <p:cNvSpPr/>
              <p:nvPr/>
            </p:nvSpPr>
            <p:spPr>
              <a:xfrm>
                <a:off x="7667157" y="1995314"/>
                <a:ext cx="1706806" cy="7487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𝑘</m:t>
                          </m:r>
                        </m:sub>
                      </m:sSub>
                      <m:d>
                        <m:dPr>
                          <m:ctrlPr>
                            <a:rPr lang="en-US" sz="2400" i="1">
                              <a:latin typeface="Cambria Math" panose="02040503050406030204" pitchFamily="18" charset="0"/>
                            </a:rPr>
                          </m:ctrlPr>
                        </m:dP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e>
                          </m:d>
                        </m:e>
                      </m:d>
                    </m:oMath>
                  </m:oMathPara>
                </a14:m>
                <a:endParaRPr lang="en-IL" sz="2400"/>
              </a:p>
            </p:txBody>
          </p:sp>
        </mc:Choice>
        <mc:Fallback xmlns="">
          <p:sp>
            <p:nvSpPr>
              <p:cNvPr id="7" name="Rounded Rectangle 6">
                <a:extLst>
                  <a:ext uri="{FF2B5EF4-FFF2-40B4-BE49-F238E27FC236}">
                    <a16:creationId xmlns:a16="http://schemas.microsoft.com/office/drawing/2014/main" id="{162EF7CD-E836-8805-501E-5557F277C4D9}"/>
                  </a:ext>
                </a:extLst>
              </p:cNvPr>
              <p:cNvSpPr>
                <a:spLocks noRot="1" noChangeAspect="1" noMove="1" noResize="1" noEditPoints="1" noAdjustHandles="1" noChangeArrowheads="1" noChangeShapeType="1" noTextEdit="1"/>
              </p:cNvSpPr>
              <p:nvPr/>
            </p:nvSpPr>
            <p:spPr>
              <a:xfrm>
                <a:off x="7667157" y="1995314"/>
                <a:ext cx="1706806" cy="748748"/>
              </a:xfrm>
              <a:prstGeom prst="round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 name="Right Arrow 7">
                <a:extLst>
                  <a:ext uri="{FF2B5EF4-FFF2-40B4-BE49-F238E27FC236}">
                    <a16:creationId xmlns:a16="http://schemas.microsoft.com/office/drawing/2014/main" id="{FC9D3CC1-6D87-4BC4-E8FD-BFB5B35B0418}"/>
                  </a:ext>
                </a:extLst>
              </p:cNvPr>
              <p:cNvSpPr/>
              <p:nvPr/>
            </p:nvSpPr>
            <p:spPr>
              <a:xfrm>
                <a:off x="4977554" y="1995314"/>
                <a:ext cx="1895061" cy="7487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IL" sz="2800" i="1" dirty="0" smtClean="0">
                          <a:latin typeface="Cambria Math" panose="02040503050406030204" pitchFamily="18" charset="0"/>
                        </a:rPr>
                        <m:t>𝐸𝑣𝑎𝑙</m:t>
                      </m:r>
                    </m:oMath>
                  </m:oMathPara>
                </a14:m>
                <a:endParaRPr lang="en-IL"/>
              </a:p>
            </p:txBody>
          </p:sp>
        </mc:Choice>
        <mc:Fallback xmlns="">
          <p:sp>
            <p:nvSpPr>
              <p:cNvPr id="8" name="Right Arrow 7">
                <a:extLst>
                  <a:ext uri="{FF2B5EF4-FFF2-40B4-BE49-F238E27FC236}">
                    <a16:creationId xmlns:a16="http://schemas.microsoft.com/office/drawing/2014/main" id="{FC9D3CC1-6D87-4BC4-E8FD-BFB5B35B0418}"/>
                  </a:ext>
                </a:extLst>
              </p:cNvPr>
              <p:cNvSpPr>
                <a:spLocks noRot="1" noChangeAspect="1" noMove="1" noResize="1" noEditPoints="1" noAdjustHandles="1" noChangeArrowheads="1" noChangeShapeType="1" noTextEdit="1"/>
              </p:cNvSpPr>
              <p:nvPr/>
            </p:nvSpPr>
            <p:spPr>
              <a:xfrm>
                <a:off x="4977554" y="1995314"/>
                <a:ext cx="1895061" cy="748748"/>
              </a:xfrm>
              <a:prstGeom prst="rightArrow">
                <a:avLst/>
              </a:prstGeom>
              <a:blipFill>
                <a:blip r:embed="rId6"/>
                <a:stretch>
                  <a:fillRect/>
                </a:stretch>
              </a:blipFill>
            </p:spPr>
            <p:txBody>
              <a:bodyPr/>
              <a:lstStyle/>
              <a:p>
                <a:r>
                  <a:rPr lang="en-IL">
                    <a:noFill/>
                  </a:rPr>
                  <a:t> </a:t>
                </a:r>
              </a:p>
            </p:txBody>
          </p:sp>
        </mc:Fallback>
      </mc:AlternateContent>
      <p:sp>
        <p:nvSpPr>
          <p:cNvPr id="20" name="Slide Number Placeholder 19">
            <a:extLst>
              <a:ext uri="{FF2B5EF4-FFF2-40B4-BE49-F238E27FC236}">
                <a16:creationId xmlns:a16="http://schemas.microsoft.com/office/drawing/2014/main" id="{30368D72-7900-6F48-0179-4A36E622731C}"/>
              </a:ext>
            </a:extLst>
          </p:cNvPr>
          <p:cNvSpPr>
            <a:spLocks noGrp="1"/>
          </p:cNvSpPr>
          <p:nvPr>
            <p:ph type="sldNum" sz="quarter" idx="12"/>
          </p:nvPr>
        </p:nvSpPr>
        <p:spPr/>
        <p:txBody>
          <a:bodyPr/>
          <a:lstStyle/>
          <a:p>
            <a:fld id="{25334875-8025-4943-8692-B384CC871F05}" type="slidenum">
              <a:rPr lang="en-IL" smtClean="0"/>
              <a:t>2</a:t>
            </a:fld>
            <a:endParaRPr lang="en-IL"/>
          </a:p>
        </p:txBody>
      </p:sp>
    </p:spTree>
    <p:extLst>
      <p:ext uri="{BB962C8B-B14F-4D97-AF65-F5344CB8AC3E}">
        <p14:creationId xmlns:p14="http://schemas.microsoft.com/office/powerpoint/2010/main" val="343320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DF98A6-E128-A713-7253-D80AF0E0550F}"/>
                  </a:ext>
                </a:extLst>
              </p:cNvPr>
              <p:cNvSpPr>
                <a:spLocks noGrp="1"/>
              </p:cNvSpPr>
              <p:nvPr>
                <p:ph idx="1"/>
              </p:nvPr>
            </p:nvSpPr>
            <p:spPr>
              <a:xfrm>
                <a:off x="715617" y="2003611"/>
                <a:ext cx="10919792" cy="4809145"/>
              </a:xfrm>
            </p:spPr>
            <p:txBody>
              <a:bodyPr>
                <a:normAutofit/>
              </a:bodyPr>
              <a:lstStyle/>
              <a:p>
                <a:pPr marL="0" indent="0">
                  <a:buNone/>
                </a:pPr>
                <a:r>
                  <a:rPr lang="en-IL">
                    <a:solidFill>
                      <a:srgbClr val="0070C0"/>
                    </a:solidFill>
                  </a:rPr>
                  <a:t>Mainly* “Linearly” HE:</a:t>
                </a:r>
              </a:p>
              <a:p>
                <a:pPr marL="0" indent="0">
                  <a:buNone/>
                </a:pPr>
                <a:r>
                  <a:rPr lang="en-IL">
                    <a:solidFill>
                      <a:srgbClr val="0070C0"/>
                    </a:solidFill>
                  </a:rPr>
                  <a:t>Inspired by algebraic homomorphism</a:t>
                </a:r>
              </a:p>
              <a:p>
                <a:pPr lvl="1"/>
                <a:r>
                  <a:rPr lang="en-IL">
                    <a:solidFill>
                      <a:srgbClr val="0070C0"/>
                    </a:solidFill>
                  </a:rPr>
                  <a:t>Plaintext and Ciphertext spaces are groups</a:t>
                </a:r>
                <a:br>
                  <a:rPr lang="en-US" i="1">
                    <a:solidFill>
                      <a:srgbClr val="0070C0"/>
                    </a:solidFill>
                    <a:latin typeface="Cambria Math" panose="02040503050406030204" pitchFamily="18" charset="0"/>
                  </a:rPr>
                </a:br>
                <a14:m>
                  <m:oMath xmlns:m="http://schemas.openxmlformats.org/officeDocument/2006/math">
                    <m:r>
                      <a:rPr lang="en-US" b="0" i="1" smtClean="0">
                        <a:solidFill>
                          <a:srgbClr val="0070C0"/>
                        </a:solidFill>
                        <a:latin typeface="Cambria Math" panose="02040503050406030204" pitchFamily="18" charset="0"/>
                      </a:rPr>
                      <m:t>𝐸𝑛𝑐</m:t>
                    </m:r>
                  </m:oMath>
                </a14:m>
                <a:r>
                  <a:rPr lang="en-IL">
                    <a:solidFill>
                      <a:srgbClr val="0070C0"/>
                    </a:solidFill>
                  </a:rPr>
                  <a:t> is a homomorphism between them</a:t>
                </a:r>
              </a:p>
              <a:p>
                <a:pPr marL="457200" lvl="1" indent="0">
                  <a:buNone/>
                </a:pPr>
                <a:endParaRPr lang="en-IL">
                  <a:solidFill>
                    <a:srgbClr val="0070C0"/>
                  </a:solidFill>
                </a:endParaRPr>
              </a:p>
              <a:p>
                <a:pPr marL="0" indent="0">
                  <a:buNone/>
                </a:pPr>
                <a:r>
                  <a:rPr lang="en-IL">
                    <a:solidFill>
                      <a:srgbClr val="0070C0"/>
                    </a:solidFill>
                  </a:rPr>
                  <a:t>Mostly number-theoretic based schemes</a:t>
                </a:r>
              </a:p>
              <a:p>
                <a:pPr lvl="1"/>
                <a:r>
                  <a:rPr lang="en-IL">
                    <a:solidFill>
                      <a:srgbClr val="0070C0"/>
                    </a:solidFill>
                  </a:rPr>
                  <a:t>Maybe lattice-based schemes</a:t>
                </a:r>
              </a:p>
              <a:p>
                <a:pPr lvl="1"/>
                <a:r>
                  <a:rPr lang="en-IL">
                    <a:solidFill>
                      <a:srgbClr val="0070C0"/>
                    </a:solidFill>
                  </a:rPr>
                  <a:t>No non-linear “homomorphisms” </a:t>
                </a:r>
                <a:r>
                  <a:rPr lang="en-IL" sz="1600">
                    <a:solidFill>
                      <a:srgbClr val="0070C0"/>
                    </a:solidFill>
                  </a:rPr>
                  <a:t>(e.g., FHE)</a:t>
                </a:r>
              </a:p>
              <a:p>
                <a:pPr lvl="1"/>
                <a:endParaRPr lang="en-IL">
                  <a:solidFill>
                    <a:srgbClr val="0070C0"/>
                  </a:solidFill>
                </a:endParaRPr>
              </a:p>
              <a:p>
                <a:pPr marL="0" indent="0">
                  <a:buNone/>
                </a:pPr>
                <a:r>
                  <a:rPr lang="en-IL" sz="1400">
                    <a:solidFill>
                      <a:srgbClr val="0070C0"/>
                    </a:solidFill>
                  </a:rPr>
                  <a:t>* </a:t>
                </a:r>
                <a:r>
                  <a:rPr lang="en-US" sz="1400">
                    <a:solidFill>
                      <a:srgbClr val="0070C0"/>
                    </a:solidFill>
                  </a:rPr>
                  <a:t>A</a:t>
                </a:r>
                <a:r>
                  <a:rPr lang="en-IL" sz="1400">
                    <a:solidFill>
                      <a:srgbClr val="0070C0"/>
                    </a:solidFill>
                  </a:rPr>
                  <a:t> few exceptions – </a:t>
                </a:r>
                <a:r>
                  <a:rPr lang="en-IL" sz="1400">
                    <a:solidFill>
                      <a:srgbClr val="C00000"/>
                    </a:solidFill>
                  </a:rPr>
                  <a:t>[Boneh-Goh-Nissim05, Ishai-Paskin07]</a:t>
                </a:r>
              </a:p>
            </p:txBody>
          </p:sp>
        </mc:Choice>
        <mc:Fallback xmlns="">
          <p:sp>
            <p:nvSpPr>
              <p:cNvPr id="3" name="Content Placeholder 2">
                <a:extLst>
                  <a:ext uri="{FF2B5EF4-FFF2-40B4-BE49-F238E27FC236}">
                    <a16:creationId xmlns:a16="http://schemas.microsoft.com/office/drawing/2014/main" id="{FDDF98A6-E128-A713-7253-D80AF0E0550F}"/>
                  </a:ext>
                </a:extLst>
              </p:cNvPr>
              <p:cNvSpPr>
                <a:spLocks noGrp="1" noRot="1" noChangeAspect="1" noMove="1" noResize="1" noEditPoints="1" noAdjustHandles="1" noChangeArrowheads="1" noChangeShapeType="1" noTextEdit="1"/>
              </p:cNvSpPr>
              <p:nvPr>
                <p:ph idx="1"/>
              </p:nvPr>
            </p:nvSpPr>
            <p:spPr>
              <a:xfrm>
                <a:off x="715617" y="2003611"/>
                <a:ext cx="10919792" cy="4809145"/>
              </a:xfrm>
              <a:blipFill>
                <a:blip r:embed="rId3"/>
                <a:stretch>
                  <a:fillRect l="-1161" t="-2105"/>
                </a:stretch>
              </a:blipFill>
            </p:spPr>
            <p:txBody>
              <a:bodyPr/>
              <a:lstStyle/>
              <a:p>
                <a:r>
                  <a:rPr lang="en-IL">
                    <a:noFill/>
                  </a:rPr>
                  <a:t> </a:t>
                </a:r>
              </a:p>
            </p:txBody>
          </p:sp>
        </mc:Fallback>
      </mc:AlternateContent>
      <p:sp>
        <p:nvSpPr>
          <p:cNvPr id="2" name="Title 1">
            <a:extLst>
              <a:ext uri="{FF2B5EF4-FFF2-40B4-BE49-F238E27FC236}">
                <a16:creationId xmlns:a16="http://schemas.microsoft.com/office/drawing/2014/main" id="{49541C42-3123-77FA-07AC-C857FCEC68CF}"/>
              </a:ext>
            </a:extLst>
          </p:cNvPr>
          <p:cNvSpPr>
            <a:spLocks noGrp="1"/>
          </p:cNvSpPr>
          <p:nvPr>
            <p:ph type="title"/>
          </p:nvPr>
        </p:nvSpPr>
        <p:spPr>
          <a:xfrm>
            <a:off x="838200" y="365125"/>
            <a:ext cx="10515600" cy="1325563"/>
          </a:xfrm>
        </p:spPr>
        <p:txBody>
          <a:bodyPr>
            <a:normAutofit/>
          </a:bodyPr>
          <a:lstStyle/>
          <a:p>
            <a:pPr algn="ctr"/>
            <a:r>
              <a:rPr lang="en-IL">
                <a:solidFill>
                  <a:srgbClr val="0070C0"/>
                </a:solidFill>
              </a:rPr>
              <a:t>Homomorphic Encryption</a:t>
            </a:r>
            <a:br>
              <a:rPr lang="en-IL">
                <a:solidFill>
                  <a:srgbClr val="0070C0"/>
                </a:solidFill>
              </a:rPr>
            </a:br>
            <a:r>
              <a:rPr lang="en-IL" sz="3600" b="1">
                <a:solidFill>
                  <a:srgbClr val="FF0000"/>
                </a:solidFill>
              </a:rPr>
              <a:t>BG</a:t>
            </a:r>
            <a:r>
              <a:rPr lang="en-IL" sz="3600">
                <a:solidFill>
                  <a:srgbClr val="FF0000"/>
                </a:solidFill>
              </a:rPr>
              <a:t> / AG</a:t>
            </a:r>
            <a:endParaRPr lang="en-IL">
              <a:solidFill>
                <a:srgbClr val="FF0000"/>
              </a:solidFill>
            </a:endParaRPr>
          </a:p>
        </p:txBody>
      </p:sp>
      <p:sp>
        <p:nvSpPr>
          <p:cNvPr id="7" name="Slide Number Placeholder 6">
            <a:extLst>
              <a:ext uri="{FF2B5EF4-FFF2-40B4-BE49-F238E27FC236}">
                <a16:creationId xmlns:a16="http://schemas.microsoft.com/office/drawing/2014/main" id="{E38DD2D2-5E96-CAE1-0582-52A9D07C6695}"/>
              </a:ext>
            </a:extLst>
          </p:cNvPr>
          <p:cNvSpPr>
            <a:spLocks noGrp="1"/>
          </p:cNvSpPr>
          <p:nvPr>
            <p:ph type="sldNum" sz="quarter" idx="12"/>
          </p:nvPr>
        </p:nvSpPr>
        <p:spPr/>
        <p:txBody>
          <a:bodyPr/>
          <a:lstStyle/>
          <a:p>
            <a:fld id="{25334875-8025-4943-8692-B384CC871F05}" type="slidenum">
              <a:rPr lang="en-IL" smtClean="0"/>
              <a:t>3</a:t>
            </a:fld>
            <a:endParaRPr lang="en-IL"/>
          </a:p>
        </p:txBody>
      </p:sp>
      <p:sp>
        <p:nvSpPr>
          <p:cNvPr id="8" name="Oval Callout 7">
            <a:extLst>
              <a:ext uri="{FF2B5EF4-FFF2-40B4-BE49-F238E27FC236}">
                <a16:creationId xmlns:a16="http://schemas.microsoft.com/office/drawing/2014/main" id="{E442CA9E-E218-5DE6-A735-13A2A80FE14C}"/>
              </a:ext>
            </a:extLst>
          </p:cNvPr>
          <p:cNvSpPr/>
          <p:nvPr/>
        </p:nvSpPr>
        <p:spPr>
          <a:xfrm>
            <a:off x="6822531" y="1102658"/>
            <a:ext cx="4653852" cy="1801906"/>
          </a:xfrm>
          <a:prstGeom prst="wedgeEllipseCallout">
            <a:avLst>
              <a:gd name="adj1" fmla="val -62688"/>
              <a:gd name="adj2" fmla="val -248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sz="3600"/>
              <a:t>Before Gentry / </a:t>
            </a:r>
          </a:p>
          <a:p>
            <a:pPr algn="ctr"/>
            <a:r>
              <a:rPr lang="en-IL" sz="3600"/>
              <a:t>After Gentry</a:t>
            </a:r>
          </a:p>
        </p:txBody>
      </p:sp>
    </p:spTree>
    <p:extLst>
      <p:ext uri="{BB962C8B-B14F-4D97-AF65-F5344CB8AC3E}">
        <p14:creationId xmlns:p14="http://schemas.microsoft.com/office/powerpoint/2010/main" val="290170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DF98A6-E128-A713-7253-D80AF0E0550F}"/>
                  </a:ext>
                </a:extLst>
              </p:cNvPr>
              <p:cNvSpPr>
                <a:spLocks noGrp="1"/>
              </p:cNvSpPr>
              <p:nvPr>
                <p:ph idx="1"/>
              </p:nvPr>
            </p:nvSpPr>
            <p:spPr>
              <a:xfrm>
                <a:off x="375782" y="1603513"/>
                <a:ext cx="11523944" cy="5160358"/>
              </a:xfrm>
            </p:spPr>
            <p:txBody>
              <a:bodyPr>
                <a:normAutofit/>
              </a:bodyPr>
              <a:lstStyle/>
              <a:p>
                <a:pPr marL="0" indent="0">
                  <a:buNone/>
                </a:pPr>
                <a:r>
                  <a:rPr lang="en-IL">
                    <a:solidFill>
                      <a:srgbClr val="0070C0"/>
                    </a:solidFill>
                  </a:rPr>
                  <a:t>Compactness</a:t>
                </a:r>
              </a:p>
              <a:p>
                <a:pPr lvl="1"/>
                <a:r>
                  <a:rPr lang="en-IL">
                    <a:solidFill>
                      <a:srgbClr val="0070C0"/>
                    </a:solidFill>
                  </a:rPr>
                  <a:t>Fixed circuit class </a:t>
                </a:r>
                <a14:m>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𝒞</m:t>
                    </m:r>
                  </m:oMath>
                </a14:m>
                <a:endParaRPr lang="en-IL">
                  <a:solidFill>
                    <a:srgbClr val="0070C0"/>
                  </a:solidFill>
                </a:endParaRPr>
              </a:p>
              <a:p>
                <a:pPr lvl="1"/>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𝐷𝑒𝑐</m:t>
                        </m:r>
                      </m:e>
                      <m:sub>
                        <m:r>
                          <a:rPr lang="en-US" b="0" i="1" smtClean="0">
                            <a:solidFill>
                              <a:srgbClr val="0070C0"/>
                            </a:solidFill>
                            <a:latin typeface="Cambria Math" panose="02040503050406030204" pitchFamily="18" charset="0"/>
                          </a:rPr>
                          <m:t>𝑘</m:t>
                        </m:r>
                      </m:sub>
                    </m:sSub>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𝐸𝑣𝑎𝑙</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𝐶</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𝐸</m:t>
                                </m:r>
                              </m:e>
                              <m:sub>
                                <m:r>
                                  <a:rPr lang="en-US" b="0" i="1" smtClean="0">
                                    <a:solidFill>
                                      <a:srgbClr val="0070C0"/>
                                    </a:solidFill>
                                    <a:latin typeface="Cambria Math" panose="02040503050406030204" pitchFamily="18" charset="0"/>
                                  </a:rPr>
                                  <m:t>𝑘</m:t>
                                </m:r>
                              </m:sub>
                            </m:sSub>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e>
                        </m:d>
                      </m:e>
                    </m:d>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𝐶</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oMath>
                </a14:m>
                <a:r>
                  <a:rPr lang="en-IL">
                    <a:solidFill>
                      <a:srgbClr val="0070C0"/>
                    </a:solidFill>
                  </a:rPr>
                  <a:t>, but only for </a:t>
                </a:r>
                <a14:m>
                  <m:oMath xmlns:m="http://schemas.openxmlformats.org/officeDocument/2006/math">
                    <m:r>
                      <a:rPr lang="en-US" b="0" i="1" smtClean="0">
                        <a:solidFill>
                          <a:srgbClr val="0070C0"/>
                        </a:solidFill>
                        <a:latin typeface="Cambria Math" panose="02040503050406030204" pitchFamily="18" charset="0"/>
                      </a:rPr>
                      <m:t>𝐶</m:t>
                    </m:r>
                    <m:r>
                      <a:rPr lang="en-US" b="0" i="1"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ea typeface="Cambria Math" panose="02040503050406030204" pitchFamily="18" charset="0"/>
                      </a:rPr>
                      <m:t>𝒞</m:t>
                    </m:r>
                  </m:oMath>
                </a14:m>
                <a:r>
                  <a:rPr lang="en-IL">
                    <a:solidFill>
                      <a:srgbClr val="0070C0"/>
                    </a:solidFill>
                  </a:rPr>
                  <a:t>!</a:t>
                </a:r>
              </a:p>
              <a:p>
                <a:pPr lvl="1"/>
                <a:r>
                  <a:rPr lang="en-IL" u="sng">
                    <a:solidFill>
                      <a:srgbClr val="0070C0"/>
                    </a:solidFill>
                  </a:rPr>
                  <a:t>Compactness</a:t>
                </a:r>
                <a:r>
                  <a:rPr lang="en-IL">
                    <a:solidFill>
                      <a:srgbClr val="0070C0"/>
                    </a:solidFill>
                  </a:rPr>
                  <a:t>: </a:t>
                </a:r>
                <a14:m>
                  <m:oMath xmlns:m="http://schemas.openxmlformats.org/officeDocument/2006/math">
                    <m:d>
                      <m:dPr>
                        <m:begChr m:val="|"/>
                        <m:endChr m:val="|"/>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𝐸𝑣𝑎𝑙</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m:t>
                            </m:r>
                          </m:e>
                        </m:d>
                      </m:e>
                    </m:d>
                    <m:r>
                      <a:rPr lang="en-US" b="0" i="1" smtClean="0">
                        <a:solidFill>
                          <a:srgbClr val="0070C0"/>
                        </a:solidFill>
                        <a:latin typeface="Cambria Math" panose="02040503050406030204" pitchFamily="18" charset="0"/>
                      </a:rPr>
                      <m:t>≪</m:t>
                    </m:r>
                    <m:d>
                      <m:dPr>
                        <m:begChr m:val="|"/>
                        <m:endChr m:val="|"/>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𝐶</m:t>
                        </m:r>
                      </m:e>
                    </m:d>
                  </m:oMath>
                </a14:m>
                <a:r>
                  <a:rPr lang="en-IL">
                    <a:solidFill>
                      <a:srgbClr val="0070C0"/>
                    </a:solidFill>
                  </a:rPr>
                  <a:t> (or other variants…)</a:t>
                </a:r>
                <a:br>
                  <a:rPr lang="en-IL">
                    <a:solidFill>
                      <a:srgbClr val="0070C0"/>
                    </a:solidFill>
                  </a:rPr>
                </a:br>
                <a:br>
                  <a:rPr lang="en-IL">
                    <a:solidFill>
                      <a:srgbClr val="0070C0"/>
                    </a:solidFill>
                  </a:rPr>
                </a:br>
                <a:endParaRPr lang="en-IL">
                  <a:solidFill>
                    <a:srgbClr val="0070C0"/>
                  </a:solidFill>
                </a:endParaRPr>
              </a:p>
              <a:p>
                <a:pPr marL="0" indent="0">
                  <a:buNone/>
                </a:pPr>
                <a:r>
                  <a:rPr lang="en-US">
                    <a:solidFill>
                      <a:srgbClr val="0070C0"/>
                    </a:solidFill>
                  </a:rPr>
                  <a:t>Every </a:t>
                </a:r>
                <a14:m>
                  <m:oMath xmlns:m="http://schemas.openxmlformats.org/officeDocument/2006/math">
                    <m:r>
                      <a:rPr lang="en-US" b="0" i="1" smtClean="0">
                        <a:solidFill>
                          <a:srgbClr val="0070C0"/>
                        </a:solidFill>
                        <a:latin typeface="Cambria Math" panose="02040503050406030204" pitchFamily="18" charset="0"/>
                        <a:ea typeface="Cambria Math" panose="02040503050406030204" pitchFamily="18" charset="0"/>
                      </a:rPr>
                      <m:t>𝒞</m:t>
                    </m:r>
                  </m:oMath>
                </a14:m>
                <a:r>
                  <a:rPr lang="en-US">
                    <a:solidFill>
                      <a:srgbClr val="0070C0"/>
                    </a:solidFill>
                  </a:rPr>
                  <a:t>? too strict, Exists </a:t>
                </a:r>
                <a14:m>
                  <m:oMath xmlns:m="http://schemas.openxmlformats.org/officeDocument/2006/math">
                    <m:r>
                      <a:rPr lang="en-US" i="1">
                        <a:solidFill>
                          <a:srgbClr val="0070C0"/>
                        </a:solidFill>
                        <a:latin typeface="Cambria Math" panose="02040503050406030204" pitchFamily="18" charset="0"/>
                        <a:ea typeface="Cambria Math" panose="02040503050406030204" pitchFamily="18" charset="0"/>
                      </a:rPr>
                      <m:t>𝒞</m:t>
                    </m:r>
                  </m:oMath>
                </a14:m>
                <a:r>
                  <a:rPr lang="en-US">
                    <a:solidFill>
                      <a:srgbClr val="0070C0"/>
                    </a:solidFill>
                  </a:rPr>
                  <a:t>? too trivial</a:t>
                </a:r>
              </a:p>
              <a:p>
                <a:pPr marL="0" indent="0">
                  <a:buNone/>
                </a:pPr>
                <a:r>
                  <a:rPr lang="en-US">
                    <a:solidFill>
                      <a:srgbClr val="0070C0"/>
                    </a:solidFill>
                  </a:rPr>
                  <a:t>Minimal notion of “compactness”?</a:t>
                </a:r>
              </a:p>
              <a:p>
                <a:pPr marL="0" indent="0">
                  <a:buNone/>
                </a:pPr>
                <a:r>
                  <a:rPr lang="en-IL">
                    <a:solidFill>
                      <a:srgbClr val="0070C0"/>
                    </a:solidFill>
                  </a:rPr>
                  <a:t>Why circuits? Which circuits? </a:t>
                </a:r>
                <a:r>
                  <a:rPr lang="en-US">
                    <a:solidFill>
                      <a:srgbClr val="0070C0"/>
                    </a:solidFill>
                  </a:rPr>
                  <a:t>Maybe other</a:t>
                </a:r>
                <a:r>
                  <a:rPr lang="en-IL">
                    <a:solidFill>
                      <a:srgbClr val="0070C0"/>
                    </a:solidFill>
                  </a:rPr>
                  <a:t> model?</a:t>
                </a:r>
              </a:p>
              <a:p>
                <a:pPr lvl="1"/>
                <a:endParaRPr lang="en-IL">
                  <a:solidFill>
                    <a:srgbClr val="0070C0"/>
                  </a:solidFill>
                </a:endParaRPr>
              </a:p>
              <a:p>
                <a:endParaRPr lang="en-IL">
                  <a:solidFill>
                    <a:srgbClr val="0070C0"/>
                  </a:solidFill>
                </a:endParaRPr>
              </a:p>
              <a:p>
                <a:endParaRPr lang="en-IL">
                  <a:solidFill>
                    <a:srgbClr val="0070C0"/>
                  </a:solidFill>
                </a:endParaRPr>
              </a:p>
            </p:txBody>
          </p:sp>
        </mc:Choice>
        <mc:Fallback xmlns="">
          <p:sp>
            <p:nvSpPr>
              <p:cNvPr id="3" name="Content Placeholder 2">
                <a:extLst>
                  <a:ext uri="{FF2B5EF4-FFF2-40B4-BE49-F238E27FC236}">
                    <a16:creationId xmlns:a16="http://schemas.microsoft.com/office/drawing/2014/main" id="{FDDF98A6-E128-A713-7253-D80AF0E0550F}"/>
                  </a:ext>
                </a:extLst>
              </p:cNvPr>
              <p:cNvSpPr>
                <a:spLocks noGrp="1" noRot="1" noChangeAspect="1" noMove="1" noResize="1" noEditPoints="1" noAdjustHandles="1" noChangeArrowheads="1" noChangeShapeType="1" noTextEdit="1"/>
              </p:cNvSpPr>
              <p:nvPr>
                <p:ph idx="1"/>
              </p:nvPr>
            </p:nvSpPr>
            <p:spPr>
              <a:xfrm>
                <a:off x="375782" y="1603513"/>
                <a:ext cx="11523944" cy="5160358"/>
              </a:xfrm>
              <a:blipFill>
                <a:blip r:embed="rId3"/>
                <a:stretch>
                  <a:fillRect l="-1101" t="-1966"/>
                </a:stretch>
              </a:blipFill>
            </p:spPr>
            <p:txBody>
              <a:bodyPr/>
              <a:lstStyle/>
              <a:p>
                <a:r>
                  <a:rPr lang="en-IL">
                    <a:noFill/>
                  </a:rPr>
                  <a:t> </a:t>
                </a:r>
              </a:p>
            </p:txBody>
          </p:sp>
        </mc:Fallback>
      </mc:AlternateContent>
      <p:sp>
        <p:nvSpPr>
          <p:cNvPr id="2" name="Title 1">
            <a:extLst>
              <a:ext uri="{FF2B5EF4-FFF2-40B4-BE49-F238E27FC236}">
                <a16:creationId xmlns:a16="http://schemas.microsoft.com/office/drawing/2014/main" id="{49541C42-3123-77FA-07AC-C857FCEC68CF}"/>
              </a:ext>
            </a:extLst>
          </p:cNvPr>
          <p:cNvSpPr>
            <a:spLocks noGrp="1"/>
          </p:cNvSpPr>
          <p:nvPr>
            <p:ph type="title"/>
          </p:nvPr>
        </p:nvSpPr>
        <p:spPr>
          <a:xfrm>
            <a:off x="838200" y="365125"/>
            <a:ext cx="10515600" cy="1325563"/>
          </a:xfrm>
        </p:spPr>
        <p:txBody>
          <a:bodyPr>
            <a:normAutofit/>
          </a:bodyPr>
          <a:lstStyle/>
          <a:p>
            <a:pPr algn="ctr"/>
            <a:r>
              <a:rPr lang="en-IL">
                <a:solidFill>
                  <a:srgbClr val="0070C0"/>
                </a:solidFill>
              </a:rPr>
              <a:t>Homomorphic Encryption</a:t>
            </a:r>
            <a:br>
              <a:rPr lang="en-IL">
                <a:solidFill>
                  <a:srgbClr val="0070C0"/>
                </a:solidFill>
              </a:rPr>
            </a:br>
            <a:r>
              <a:rPr lang="en-IL" sz="3600">
                <a:solidFill>
                  <a:srgbClr val="FF0000"/>
                </a:solidFill>
              </a:rPr>
              <a:t>BG / </a:t>
            </a:r>
            <a:r>
              <a:rPr lang="en-IL" sz="3600" b="1">
                <a:solidFill>
                  <a:srgbClr val="FF0000"/>
                </a:solidFill>
              </a:rPr>
              <a:t>AG</a:t>
            </a:r>
            <a:endParaRPr lang="en-IL" b="1">
              <a:solidFill>
                <a:srgbClr val="FF0000"/>
              </a:solidFill>
            </a:endParaRPr>
          </a:p>
        </p:txBody>
      </p:sp>
      <p:sp>
        <p:nvSpPr>
          <p:cNvPr id="6" name="Slide Number Placeholder 5">
            <a:extLst>
              <a:ext uri="{FF2B5EF4-FFF2-40B4-BE49-F238E27FC236}">
                <a16:creationId xmlns:a16="http://schemas.microsoft.com/office/drawing/2014/main" id="{B02BD807-6DEA-40A9-857D-D9240BD9596D}"/>
              </a:ext>
            </a:extLst>
          </p:cNvPr>
          <p:cNvSpPr>
            <a:spLocks noGrp="1"/>
          </p:cNvSpPr>
          <p:nvPr>
            <p:ph type="sldNum" sz="quarter" idx="12"/>
          </p:nvPr>
        </p:nvSpPr>
        <p:spPr/>
        <p:txBody>
          <a:bodyPr/>
          <a:lstStyle/>
          <a:p>
            <a:fld id="{25334875-8025-4943-8692-B384CC871F05}" type="slidenum">
              <a:rPr lang="en-IL" smtClean="0"/>
              <a:t>4</a:t>
            </a:fld>
            <a:endParaRPr lang="en-IL"/>
          </a:p>
        </p:txBody>
      </p:sp>
      <p:sp>
        <p:nvSpPr>
          <p:cNvPr id="7" name="Cloud 6">
            <a:extLst>
              <a:ext uri="{FF2B5EF4-FFF2-40B4-BE49-F238E27FC236}">
                <a16:creationId xmlns:a16="http://schemas.microsoft.com/office/drawing/2014/main" id="{BECD2456-B8F3-C4BB-1189-949CE2BA33D6}"/>
              </a:ext>
            </a:extLst>
          </p:cNvPr>
          <p:cNvSpPr/>
          <p:nvPr/>
        </p:nvSpPr>
        <p:spPr>
          <a:xfrm>
            <a:off x="8272084" y="2057772"/>
            <a:ext cx="3081716" cy="128326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L"/>
              <a:t>Private-key version</a:t>
            </a:r>
            <a:r>
              <a:rPr lang="ru-RU"/>
              <a:t>. </a:t>
            </a:r>
            <a:r>
              <a:rPr lang="en-US"/>
              <a:t>Analogous in PKE setting</a:t>
            </a:r>
            <a:r>
              <a:rPr lang="ru-RU"/>
              <a:t>.</a:t>
            </a:r>
            <a:endParaRPr lang="en-IL"/>
          </a:p>
        </p:txBody>
      </p:sp>
    </p:spTree>
    <p:extLst>
      <p:ext uri="{BB962C8B-B14F-4D97-AF65-F5344CB8AC3E}">
        <p14:creationId xmlns:p14="http://schemas.microsoft.com/office/powerpoint/2010/main" val="3156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DF98A6-E128-A713-7253-D80AF0E0550F}"/>
              </a:ext>
            </a:extLst>
          </p:cNvPr>
          <p:cNvSpPr>
            <a:spLocks noGrp="1"/>
          </p:cNvSpPr>
          <p:nvPr>
            <p:ph idx="1"/>
          </p:nvPr>
        </p:nvSpPr>
        <p:spPr>
          <a:xfrm>
            <a:off x="174812" y="1603513"/>
            <a:ext cx="11846859" cy="4889362"/>
          </a:xfrm>
        </p:spPr>
        <p:txBody>
          <a:bodyPr>
            <a:normAutofit/>
          </a:bodyPr>
          <a:lstStyle/>
          <a:p>
            <a:pPr marL="0" indent="0">
              <a:buNone/>
            </a:pPr>
            <a:r>
              <a:rPr lang="en-IL" sz="3200" u="sng">
                <a:solidFill>
                  <a:srgbClr val="0070C0"/>
                </a:solidFill>
              </a:rPr>
              <a:t>Goal:</a:t>
            </a:r>
            <a:r>
              <a:rPr lang="en-IL" sz="3200">
                <a:solidFill>
                  <a:srgbClr val="0070C0"/>
                </a:solidFill>
              </a:rPr>
              <a:t> </a:t>
            </a:r>
            <a:r>
              <a:rPr lang="en-US" sz="3200">
                <a:solidFill>
                  <a:srgbClr val="0070C0"/>
                </a:solidFill>
              </a:rPr>
              <a:t>Canonical definition </a:t>
            </a:r>
            <a:r>
              <a:rPr lang="en-IL" sz="3200">
                <a:solidFill>
                  <a:srgbClr val="0070C0"/>
                </a:solidFill>
              </a:rPr>
              <a:t>for HE </a:t>
            </a:r>
          </a:p>
          <a:p>
            <a:pPr marL="971550" lvl="1" indent="-514350">
              <a:buFont typeface="+mj-lt"/>
              <a:buAutoNum type="arabicPeriod"/>
            </a:pPr>
            <a:r>
              <a:rPr lang="en-US" sz="2800">
                <a:solidFill>
                  <a:srgbClr val="0070C0"/>
                </a:solidFill>
              </a:rPr>
              <a:t>Clean, minimal and model independent</a:t>
            </a:r>
          </a:p>
          <a:p>
            <a:pPr marL="971550" lvl="1" indent="-514350">
              <a:buFont typeface="+mj-lt"/>
              <a:buAutoNum type="arabicPeriod"/>
            </a:pPr>
            <a:r>
              <a:rPr lang="en-US" sz="2800">
                <a:solidFill>
                  <a:srgbClr val="0070C0"/>
                </a:solidFill>
              </a:rPr>
              <a:t>Captures “traditional” HE schemes</a:t>
            </a:r>
          </a:p>
          <a:p>
            <a:pPr marL="971550" lvl="1" indent="-514350">
              <a:buFont typeface="+mj-lt"/>
              <a:buAutoNum type="arabicPeriod"/>
            </a:pPr>
            <a:r>
              <a:rPr lang="en-US" sz="2800">
                <a:solidFill>
                  <a:srgbClr val="0070C0"/>
                </a:solidFill>
              </a:rPr>
              <a:t>Respects relations between HE and other crypto primitives</a:t>
            </a:r>
          </a:p>
          <a:p>
            <a:pPr marL="0" indent="0">
              <a:buNone/>
            </a:pPr>
            <a:endParaRPr lang="en-US" sz="3200">
              <a:solidFill>
                <a:srgbClr val="FF0000"/>
              </a:solidFill>
            </a:endParaRPr>
          </a:p>
          <a:p>
            <a:pPr marL="0" indent="0">
              <a:buNone/>
            </a:pPr>
            <a:r>
              <a:rPr lang="en-US" sz="3200">
                <a:solidFill>
                  <a:srgbClr val="FF0000"/>
                </a:solidFill>
              </a:rPr>
              <a:t>We propose to define HE from the lens of </a:t>
            </a:r>
            <a:r>
              <a:rPr lang="en-US" sz="3200" u="sng">
                <a:solidFill>
                  <a:srgbClr val="FF0000"/>
                </a:solidFill>
              </a:rPr>
              <a:t>combinatorial measures</a:t>
            </a:r>
            <a:r>
              <a:rPr lang="en-US" sz="3200">
                <a:solidFill>
                  <a:srgbClr val="FF0000"/>
                </a:solidFill>
              </a:rPr>
              <a:t>:</a:t>
            </a:r>
          </a:p>
          <a:p>
            <a:pPr lvl="1"/>
            <a:r>
              <a:rPr lang="en-US" sz="2800">
                <a:solidFill>
                  <a:srgbClr val="FF0000"/>
                </a:solidFill>
              </a:rPr>
              <a:t>	Mainly </a:t>
            </a:r>
            <a:r>
              <a:rPr lang="en-US" sz="2800" u="sng">
                <a:solidFill>
                  <a:srgbClr val="FF0000"/>
                </a:solidFill>
              </a:rPr>
              <a:t>Communication Complexity</a:t>
            </a:r>
          </a:p>
          <a:p>
            <a:pPr lvl="1"/>
            <a:r>
              <a:rPr lang="en-US" sz="2000">
                <a:solidFill>
                  <a:srgbClr val="FF0000"/>
                </a:solidFill>
              </a:rPr>
              <a:t>	But also, VC-dimension</a:t>
            </a:r>
          </a:p>
        </p:txBody>
      </p:sp>
      <p:sp>
        <p:nvSpPr>
          <p:cNvPr id="2" name="Title 1">
            <a:extLst>
              <a:ext uri="{FF2B5EF4-FFF2-40B4-BE49-F238E27FC236}">
                <a16:creationId xmlns:a16="http://schemas.microsoft.com/office/drawing/2014/main" id="{49541C42-3123-77FA-07AC-C857FCEC68CF}"/>
              </a:ext>
            </a:extLst>
          </p:cNvPr>
          <p:cNvSpPr>
            <a:spLocks noGrp="1"/>
          </p:cNvSpPr>
          <p:nvPr>
            <p:ph type="title"/>
          </p:nvPr>
        </p:nvSpPr>
        <p:spPr>
          <a:xfrm>
            <a:off x="838200" y="365125"/>
            <a:ext cx="10515600" cy="1325563"/>
          </a:xfrm>
        </p:spPr>
        <p:txBody>
          <a:bodyPr>
            <a:normAutofit/>
          </a:bodyPr>
          <a:lstStyle/>
          <a:p>
            <a:pPr algn="ctr"/>
            <a:r>
              <a:rPr lang="en-IL">
                <a:solidFill>
                  <a:srgbClr val="0070C0"/>
                </a:solidFill>
              </a:rPr>
              <a:t>This work</a:t>
            </a:r>
            <a:endParaRPr lang="en-IL">
              <a:solidFill>
                <a:srgbClr val="FF0000"/>
              </a:solidFill>
            </a:endParaRPr>
          </a:p>
        </p:txBody>
      </p:sp>
      <p:sp>
        <p:nvSpPr>
          <p:cNvPr id="6" name="Slide Number Placeholder 5">
            <a:extLst>
              <a:ext uri="{FF2B5EF4-FFF2-40B4-BE49-F238E27FC236}">
                <a16:creationId xmlns:a16="http://schemas.microsoft.com/office/drawing/2014/main" id="{185C56D3-9B6A-9B4F-55DC-130DA2F6F13D}"/>
              </a:ext>
            </a:extLst>
          </p:cNvPr>
          <p:cNvSpPr>
            <a:spLocks noGrp="1"/>
          </p:cNvSpPr>
          <p:nvPr>
            <p:ph type="sldNum" sz="quarter" idx="12"/>
          </p:nvPr>
        </p:nvSpPr>
        <p:spPr/>
        <p:txBody>
          <a:bodyPr/>
          <a:lstStyle/>
          <a:p>
            <a:fld id="{25334875-8025-4943-8692-B384CC871F05}" type="slidenum">
              <a:rPr lang="en-IL" smtClean="0"/>
              <a:t>5</a:t>
            </a:fld>
            <a:endParaRPr lang="en-IL"/>
          </a:p>
        </p:txBody>
      </p:sp>
    </p:spTree>
    <p:extLst>
      <p:ext uri="{BB962C8B-B14F-4D97-AF65-F5344CB8AC3E}">
        <p14:creationId xmlns:p14="http://schemas.microsoft.com/office/powerpoint/2010/main" val="362273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3F7C-A783-E435-BEF6-4D61682C2A52}"/>
              </a:ext>
            </a:extLst>
          </p:cNvPr>
          <p:cNvSpPr>
            <a:spLocks noGrp="1"/>
          </p:cNvSpPr>
          <p:nvPr>
            <p:ph type="title"/>
          </p:nvPr>
        </p:nvSpPr>
        <p:spPr/>
        <p:txBody>
          <a:bodyPr/>
          <a:lstStyle/>
          <a:p>
            <a:pPr algn="ctr"/>
            <a:r>
              <a:rPr lang="en-IL">
                <a:solidFill>
                  <a:srgbClr val="0070C0"/>
                </a:solidFill>
              </a:rPr>
              <a:t>(Distributional) Communication Complexity</a:t>
            </a:r>
            <a:br>
              <a:rPr lang="en-IL">
                <a:solidFill>
                  <a:srgbClr val="0070C0"/>
                </a:solidFill>
              </a:rPr>
            </a:br>
            <a:r>
              <a:rPr lang="en-IL" sz="2800">
                <a:solidFill>
                  <a:srgbClr val="C00000"/>
                </a:solidFill>
              </a:rPr>
              <a:t>[Yao 1979]</a:t>
            </a:r>
            <a:endParaRPr lang="en-IL" sz="2800">
              <a:solidFill>
                <a:srgbClr val="0070C0"/>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FC9620B-92BB-F465-3AA5-109308ED1326}"/>
                  </a:ext>
                </a:extLst>
              </p:cNvPr>
              <p:cNvSpPr txBox="1"/>
              <p:nvPr/>
            </p:nvSpPr>
            <p:spPr>
              <a:xfrm>
                <a:off x="2120900" y="3254456"/>
                <a:ext cx="1014508"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L" sz="4000" i="1" dirty="0" smtClean="0">
                          <a:latin typeface="Cambria Math" panose="02040503050406030204" pitchFamily="18" charset="0"/>
                        </a:rPr>
                        <m:t>(</m:t>
                      </m:r>
                      <m:r>
                        <a:rPr lang="en-IL" sz="4000" i="1" dirty="0" smtClean="0">
                          <a:latin typeface="Cambria Math" panose="02040503050406030204" pitchFamily="18" charset="0"/>
                        </a:rPr>
                        <m:t>𝑥</m:t>
                      </m:r>
                      <m:r>
                        <a:rPr lang="en-IL" sz="4000" i="1" dirty="0" smtClean="0">
                          <a:latin typeface="Cambria Math" panose="02040503050406030204" pitchFamily="18" charset="0"/>
                        </a:rPr>
                        <m:t>)</m:t>
                      </m:r>
                    </m:oMath>
                  </m:oMathPara>
                </a14:m>
                <a:endParaRPr lang="en-IL" sz="4000"/>
              </a:p>
            </p:txBody>
          </p:sp>
        </mc:Choice>
        <mc:Fallback xmlns="">
          <p:sp>
            <p:nvSpPr>
              <p:cNvPr id="8" name="TextBox 7">
                <a:extLst>
                  <a:ext uri="{FF2B5EF4-FFF2-40B4-BE49-F238E27FC236}">
                    <a16:creationId xmlns:a16="http://schemas.microsoft.com/office/drawing/2014/main" id="{DFC9620B-92BB-F465-3AA5-109308ED1326}"/>
                  </a:ext>
                </a:extLst>
              </p:cNvPr>
              <p:cNvSpPr txBox="1">
                <a:spLocks noRot="1" noChangeAspect="1" noMove="1" noResize="1" noEditPoints="1" noAdjustHandles="1" noChangeArrowheads="1" noChangeShapeType="1" noTextEdit="1"/>
              </p:cNvSpPr>
              <p:nvPr/>
            </p:nvSpPr>
            <p:spPr>
              <a:xfrm>
                <a:off x="2120900" y="3254456"/>
                <a:ext cx="1014508" cy="707886"/>
              </a:xfrm>
              <a:prstGeom prst="rect">
                <a:avLst/>
              </a:prstGeom>
              <a:blipFill>
                <a:blip r:embed="rId3"/>
                <a:stretch>
                  <a:fillRect l="-8750" r="-8750" b="-2500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A4ED065-309E-3D52-7DC2-41DAB94D3EF9}"/>
                  </a:ext>
                </a:extLst>
              </p:cNvPr>
              <p:cNvSpPr txBox="1"/>
              <p:nvPr/>
            </p:nvSpPr>
            <p:spPr>
              <a:xfrm>
                <a:off x="10058400" y="3254456"/>
                <a:ext cx="1022203"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L" sz="4000" i="1" dirty="0" smtClean="0">
                          <a:latin typeface="Cambria Math" panose="02040503050406030204" pitchFamily="18" charset="0"/>
                        </a:rPr>
                        <m:t>(</m:t>
                      </m:r>
                      <m:r>
                        <a:rPr lang="en-IL" sz="4000" i="1" dirty="0" smtClean="0">
                          <a:latin typeface="Cambria Math" panose="02040503050406030204" pitchFamily="18" charset="0"/>
                        </a:rPr>
                        <m:t>𝑦</m:t>
                      </m:r>
                      <m:r>
                        <a:rPr lang="en-IL" sz="4000" i="1" dirty="0" smtClean="0">
                          <a:latin typeface="Cambria Math" panose="02040503050406030204" pitchFamily="18" charset="0"/>
                        </a:rPr>
                        <m:t>)</m:t>
                      </m:r>
                    </m:oMath>
                  </m:oMathPara>
                </a14:m>
                <a:endParaRPr lang="en-IL" sz="4000"/>
              </a:p>
            </p:txBody>
          </p:sp>
        </mc:Choice>
        <mc:Fallback xmlns="">
          <p:sp>
            <p:nvSpPr>
              <p:cNvPr id="9" name="TextBox 8">
                <a:extLst>
                  <a:ext uri="{FF2B5EF4-FFF2-40B4-BE49-F238E27FC236}">
                    <a16:creationId xmlns:a16="http://schemas.microsoft.com/office/drawing/2014/main" id="{6A4ED065-309E-3D52-7DC2-41DAB94D3EF9}"/>
                  </a:ext>
                </a:extLst>
              </p:cNvPr>
              <p:cNvSpPr txBox="1">
                <a:spLocks noRot="1" noChangeAspect="1" noMove="1" noResize="1" noEditPoints="1" noAdjustHandles="1" noChangeArrowheads="1" noChangeShapeType="1" noTextEdit="1"/>
              </p:cNvSpPr>
              <p:nvPr/>
            </p:nvSpPr>
            <p:spPr>
              <a:xfrm>
                <a:off x="10058400" y="3254456"/>
                <a:ext cx="1022203" cy="707886"/>
              </a:xfrm>
              <a:prstGeom prst="rect">
                <a:avLst/>
              </a:prstGeom>
              <a:blipFill>
                <a:blip r:embed="rId4"/>
                <a:stretch>
                  <a:fillRect l="-8642" r="-7407" b="-2500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Oval Callout 11">
                <a:extLst>
                  <a:ext uri="{FF2B5EF4-FFF2-40B4-BE49-F238E27FC236}">
                    <a16:creationId xmlns:a16="http://schemas.microsoft.com/office/drawing/2014/main" id="{A17C097C-54EB-FD35-38C8-881BCDD51451}"/>
                  </a:ext>
                </a:extLst>
              </p:cNvPr>
              <p:cNvSpPr/>
              <p:nvPr/>
            </p:nvSpPr>
            <p:spPr>
              <a:xfrm>
                <a:off x="9306047" y="2225554"/>
                <a:ext cx="2047754" cy="94667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𝑓</m:t>
                      </m:r>
                      <m:r>
                        <a:rPr lang="en-US" sz="3200" i="1" dirty="0" smtClean="0">
                          <a:latin typeface="Cambria Math" panose="02040503050406030204" pitchFamily="18" charset="0"/>
                        </a:rPr>
                        <m:t>(</m:t>
                      </m:r>
                      <m:r>
                        <a:rPr lang="en-US" sz="3200" i="1" dirty="0" err="1" smtClean="0">
                          <a:latin typeface="Cambria Math" panose="02040503050406030204" pitchFamily="18" charset="0"/>
                        </a:rPr>
                        <m:t>𝑥</m:t>
                      </m:r>
                      <m:r>
                        <a:rPr lang="en-US" sz="3200" i="1" dirty="0" err="1" smtClean="0">
                          <a:latin typeface="Cambria Math" panose="02040503050406030204" pitchFamily="18" charset="0"/>
                        </a:rPr>
                        <m:t>,</m:t>
                      </m:r>
                      <m:r>
                        <a:rPr lang="en-US" sz="3200" i="1" dirty="0" err="1" smtClean="0">
                          <a:latin typeface="Cambria Math" panose="02040503050406030204" pitchFamily="18" charset="0"/>
                        </a:rPr>
                        <m:t>𝑦</m:t>
                      </m:r>
                      <m:r>
                        <a:rPr lang="en-US" sz="3200" i="1" dirty="0" smtClean="0">
                          <a:latin typeface="Cambria Math" panose="02040503050406030204" pitchFamily="18" charset="0"/>
                        </a:rPr>
                        <m:t>)</m:t>
                      </m:r>
                    </m:oMath>
                  </m:oMathPara>
                </a14:m>
                <a:endParaRPr lang="en-IL" sz="3200"/>
              </a:p>
              <a:p>
                <a:pPr algn="r"/>
                <a:r>
                  <a:rPr lang="en-IL" sz="1400"/>
                  <a:t>(w.h.p)</a:t>
                </a:r>
                <a:endParaRPr lang="en-IL" sz="2000"/>
              </a:p>
            </p:txBody>
          </p:sp>
        </mc:Choice>
        <mc:Fallback xmlns="">
          <p:sp>
            <p:nvSpPr>
              <p:cNvPr id="12" name="Oval Callout 11">
                <a:extLst>
                  <a:ext uri="{FF2B5EF4-FFF2-40B4-BE49-F238E27FC236}">
                    <a16:creationId xmlns:a16="http://schemas.microsoft.com/office/drawing/2014/main" id="{A17C097C-54EB-FD35-38C8-881BCDD51451}"/>
                  </a:ext>
                </a:extLst>
              </p:cNvPr>
              <p:cNvSpPr>
                <a:spLocks noRot="1" noChangeAspect="1" noMove="1" noResize="1" noEditPoints="1" noAdjustHandles="1" noChangeArrowheads="1" noChangeShapeType="1" noTextEdit="1"/>
              </p:cNvSpPr>
              <p:nvPr/>
            </p:nvSpPr>
            <p:spPr>
              <a:xfrm>
                <a:off x="9306047" y="2225554"/>
                <a:ext cx="2047754" cy="946679"/>
              </a:xfrm>
              <a:prstGeom prst="wedgeEllipseCallou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Cloud 12">
                <a:extLst>
                  <a:ext uri="{FF2B5EF4-FFF2-40B4-BE49-F238E27FC236}">
                    <a16:creationId xmlns:a16="http://schemas.microsoft.com/office/drawing/2014/main" id="{965E6196-4A26-C8A8-A01C-7EEACBF4BB84}"/>
                  </a:ext>
                </a:extLst>
              </p:cNvPr>
              <p:cNvSpPr/>
              <p:nvPr/>
            </p:nvSpPr>
            <p:spPr>
              <a:xfrm>
                <a:off x="4198461" y="1862484"/>
                <a:ext cx="3547659" cy="946678"/>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F</a:t>
                </a:r>
                <a:r>
                  <a:rPr lang="en-IL" sz="2400"/>
                  <a:t>unction </a:t>
                </a:r>
                <a14:m>
                  <m:oMath xmlns:m="http://schemas.openxmlformats.org/officeDocument/2006/math">
                    <m:r>
                      <a:rPr lang="en-IL" sz="2400" i="1" dirty="0" smtClean="0">
                        <a:latin typeface="Cambria Math" panose="02040503050406030204" pitchFamily="18" charset="0"/>
                      </a:rPr>
                      <m:t>𝑓</m:t>
                    </m:r>
                  </m:oMath>
                </a14:m>
                <a:r>
                  <a:rPr lang="en-US" sz="2400" b="0" i="1">
                    <a:latin typeface="Cambria Math" panose="02040503050406030204" pitchFamily="18" charset="0"/>
                  </a:rPr>
                  <a:t> </a:t>
                </a:r>
              </a:p>
              <a:p>
                <a:pPr algn="ctr"/>
                <a:r>
                  <a:rPr lang="en-US" sz="2400" b="0"/>
                  <a:t>Input dist. </a:t>
                </a:r>
                <a14:m>
                  <m:oMath xmlns:m="http://schemas.openxmlformats.org/officeDocument/2006/math">
                    <m:r>
                      <a:rPr lang="en-US" sz="2400" b="0" i="1" dirty="0" smtClean="0">
                        <a:latin typeface="Cambria Math" panose="02040503050406030204" pitchFamily="18" charset="0"/>
                      </a:rPr>
                      <m:t>(</m:t>
                    </m:r>
                    <m:r>
                      <a:rPr lang="en-US" sz="2400" b="0" i="1" dirty="0" smtClean="0">
                        <a:latin typeface="Cambria Math" panose="02040503050406030204" pitchFamily="18" charset="0"/>
                      </a:rPr>
                      <m:t>𝑋</m:t>
                    </m:r>
                    <m:r>
                      <a:rPr lang="en-US" sz="2400" b="0" i="1" dirty="0" smtClean="0">
                        <a:latin typeface="Cambria Math" panose="02040503050406030204" pitchFamily="18" charset="0"/>
                      </a:rPr>
                      <m:t>,</m:t>
                    </m:r>
                    <m:r>
                      <a:rPr lang="en-US" sz="2400" b="0" i="1" dirty="0" smtClean="0">
                        <a:latin typeface="Cambria Math" panose="02040503050406030204" pitchFamily="18" charset="0"/>
                      </a:rPr>
                      <m:t>𝑌</m:t>
                    </m:r>
                    <m:r>
                      <a:rPr lang="en-US" sz="2400" b="0" i="1" dirty="0" smtClean="0">
                        <a:latin typeface="Cambria Math" panose="02040503050406030204" pitchFamily="18" charset="0"/>
                      </a:rPr>
                      <m:t>)</m:t>
                    </m:r>
                  </m:oMath>
                </a14:m>
                <a:endParaRPr lang="en-IL" sz="2400"/>
              </a:p>
            </p:txBody>
          </p:sp>
        </mc:Choice>
        <mc:Fallback xmlns="">
          <p:sp>
            <p:nvSpPr>
              <p:cNvPr id="13" name="Cloud 12">
                <a:extLst>
                  <a:ext uri="{FF2B5EF4-FFF2-40B4-BE49-F238E27FC236}">
                    <a16:creationId xmlns:a16="http://schemas.microsoft.com/office/drawing/2014/main" id="{965E6196-4A26-C8A8-A01C-7EEACBF4BB84}"/>
                  </a:ext>
                </a:extLst>
              </p:cNvPr>
              <p:cNvSpPr>
                <a:spLocks noRot="1" noChangeAspect="1" noMove="1" noResize="1" noEditPoints="1" noAdjustHandles="1" noChangeArrowheads="1" noChangeShapeType="1" noTextEdit="1"/>
              </p:cNvSpPr>
              <p:nvPr/>
            </p:nvSpPr>
            <p:spPr>
              <a:xfrm>
                <a:off x="4198461" y="1862484"/>
                <a:ext cx="3547659" cy="946678"/>
              </a:xfrm>
              <a:prstGeom prst="cloud">
                <a:avLst/>
              </a:prstGeom>
              <a:blipFill>
                <a:blip r:embed="rId6"/>
                <a:stretch>
                  <a:fillRect t="-1299" b="-389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6FD6EAE2-A110-B32A-4E31-207C14A67699}"/>
                  </a:ext>
                </a:extLst>
              </p:cNvPr>
              <p:cNvSpPr txBox="1">
                <a:spLocks/>
              </p:cNvSpPr>
              <p:nvPr/>
            </p:nvSpPr>
            <p:spPr>
              <a:xfrm>
                <a:off x="533400" y="4161137"/>
                <a:ext cx="11201400" cy="19221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rgbClr val="0070C0"/>
                    </a:solidFill>
                  </a:rPr>
                  <a:t>Trivial: send </a:t>
                </a:r>
                <a14:m>
                  <m:oMath xmlns:m="http://schemas.openxmlformats.org/officeDocument/2006/math">
                    <m:r>
                      <a:rPr lang="en-IL" sz="2800" i="1" dirty="0" smtClean="0">
                        <a:solidFill>
                          <a:srgbClr val="0070C0"/>
                        </a:solidFill>
                        <a:latin typeface="Cambria Math" panose="02040503050406030204" pitchFamily="18" charset="0"/>
                      </a:rPr>
                      <m:t>𝑥</m:t>
                    </m:r>
                  </m:oMath>
                </a14:m>
                <a:endParaRPr lang="en-US">
                  <a:solidFill>
                    <a:srgbClr val="0070C0"/>
                  </a:solidFill>
                </a:endParaRPr>
              </a:p>
              <a:p>
                <a:pPr marL="0" indent="0">
                  <a:buNone/>
                </a:pPr>
                <a:r>
                  <a:rPr lang="en-US">
                    <a:solidFill>
                      <a:srgbClr val="0070C0"/>
                    </a:solidFill>
                  </a:rPr>
                  <a:t>But can we do better?</a:t>
                </a:r>
              </a:p>
              <a:p>
                <a:endParaRPr lang="en-US" sz="1200">
                  <a:solidFill>
                    <a:srgbClr val="0070C0"/>
                  </a:solidFill>
                </a:endParaRPr>
              </a:p>
              <a:p>
                <a:pPr marL="0" indent="0" algn="ctr">
                  <a:buNone/>
                </a:pPr>
                <a:r>
                  <a:rPr lang="en-US">
                    <a:solidFill>
                      <a:srgbClr val="0070C0"/>
                    </a:solidFill>
                  </a:rPr>
                  <a:t>Communication Complexity of </a:t>
                </a:r>
                <a14:m>
                  <m:oMath xmlns:m="http://schemas.openxmlformats.org/officeDocument/2006/math">
                    <m:r>
                      <a:rPr lang="en-US" b="0" i="1" smtClean="0">
                        <a:solidFill>
                          <a:srgbClr val="0070C0"/>
                        </a:solidFill>
                        <a:latin typeface="Cambria Math" panose="02040503050406030204" pitchFamily="18" charset="0"/>
                      </a:rPr>
                      <m:t>𝑓</m:t>
                    </m:r>
                  </m:oMath>
                </a14:m>
                <a:r>
                  <a:rPr lang="en-US">
                    <a:solidFill>
                      <a:srgbClr val="0070C0"/>
                    </a:solidFill>
                  </a:rPr>
                  <a:t> on (𝑋,𝑌):</a:t>
                </a:r>
                <a:br>
                  <a:rPr lang="en-US">
                    <a:solidFill>
                      <a:srgbClr val="0070C0"/>
                    </a:solidFill>
                  </a:rPr>
                </a:br>
                <a:r>
                  <a:rPr lang="en-US">
                    <a:solidFill>
                      <a:srgbClr val="0070C0"/>
                    </a:solidFill>
                  </a:rPr>
                  <a:t>Number of bits </a:t>
                </a:r>
                <a:r>
                  <a:rPr lang="en-US" u="sng">
                    <a:solidFill>
                      <a:srgbClr val="0070C0"/>
                    </a:solidFill>
                  </a:rPr>
                  <a:t>required</a:t>
                </a:r>
                <a:r>
                  <a:rPr lang="en-US">
                    <a:solidFill>
                      <a:srgbClr val="0070C0"/>
                    </a:solidFill>
                  </a:rPr>
                  <a:t> to compute correctly </a:t>
                </a:r>
                <a:r>
                  <a:rPr lang="en-US" err="1">
                    <a:solidFill>
                      <a:srgbClr val="0070C0"/>
                    </a:solidFill>
                  </a:rPr>
                  <a:t>w.h.p</a:t>
                </a:r>
                <a:endParaRPr lang="en-US">
                  <a:solidFill>
                    <a:srgbClr val="0070C0"/>
                  </a:solidFill>
                </a:endParaRPr>
              </a:p>
              <a:p>
                <a:pPr marL="0" indent="0" algn="ctr">
                  <a:buNone/>
                </a:pPr>
                <a:endParaRPr lang="en-US">
                  <a:solidFill>
                    <a:schemeClr val="bg1"/>
                  </a:solidFill>
                </a:endParaRPr>
              </a:p>
            </p:txBody>
          </p:sp>
        </mc:Choice>
        <mc:Fallback xmlns="">
          <p:sp>
            <p:nvSpPr>
              <p:cNvPr id="17" name="Content Placeholder 2">
                <a:extLst>
                  <a:ext uri="{FF2B5EF4-FFF2-40B4-BE49-F238E27FC236}">
                    <a16:creationId xmlns:a16="http://schemas.microsoft.com/office/drawing/2014/main" id="{6FD6EAE2-A110-B32A-4E31-207C14A67699}"/>
                  </a:ext>
                </a:extLst>
              </p:cNvPr>
              <p:cNvSpPr txBox="1">
                <a:spLocks noRot="1" noChangeAspect="1" noMove="1" noResize="1" noEditPoints="1" noAdjustHandles="1" noChangeArrowheads="1" noChangeShapeType="1" noTextEdit="1"/>
              </p:cNvSpPr>
              <p:nvPr/>
            </p:nvSpPr>
            <p:spPr>
              <a:xfrm>
                <a:off x="533400" y="4161137"/>
                <a:ext cx="11201400" cy="1922164"/>
              </a:xfrm>
              <a:prstGeom prst="rect">
                <a:avLst/>
              </a:prstGeom>
              <a:blipFill>
                <a:blip r:embed="rId7"/>
                <a:stretch>
                  <a:fillRect l="-1019" t="-5882" b="-5882"/>
                </a:stretch>
              </a:blipFill>
            </p:spPr>
            <p:txBody>
              <a:bodyPr/>
              <a:lstStyle/>
              <a:p>
                <a:r>
                  <a:rPr lang="en-IL">
                    <a:noFill/>
                  </a:rPr>
                  <a:t> </a:t>
                </a:r>
              </a:p>
            </p:txBody>
          </p:sp>
        </mc:Fallback>
      </mc:AlternateContent>
      <p:pic>
        <p:nvPicPr>
          <p:cNvPr id="27" name="Picture 26" descr="Cartoon of a child sitting on a mushroom&#10;&#10;Description automatically generated">
            <a:extLst>
              <a:ext uri="{FF2B5EF4-FFF2-40B4-BE49-F238E27FC236}">
                <a16:creationId xmlns:a16="http://schemas.microsoft.com/office/drawing/2014/main" id="{86EAA656-8FEE-9C3F-D3FA-4C20C70BCD8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598060" y="2709933"/>
            <a:ext cx="677086" cy="1498983"/>
          </a:xfrm>
          <a:prstGeom prst="rect">
            <a:avLst/>
          </a:prstGeom>
        </p:spPr>
      </p:pic>
      <p:pic>
        <p:nvPicPr>
          <p:cNvPr id="29" name="Picture 28" descr="Cartoon character of a spongebob&#10;&#10;Description automatically generated">
            <a:extLst>
              <a:ext uri="{FF2B5EF4-FFF2-40B4-BE49-F238E27FC236}">
                <a16:creationId xmlns:a16="http://schemas.microsoft.com/office/drawing/2014/main" id="{E861DD93-04D0-2460-D5D2-C0F0E5BA1D17}"/>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306046" y="3271631"/>
            <a:ext cx="1001422" cy="915598"/>
          </a:xfrm>
          <a:prstGeom prst="rect">
            <a:avLst/>
          </a:prstGeom>
        </p:spPr>
      </p:pic>
      <p:sp>
        <p:nvSpPr>
          <p:cNvPr id="31" name="Right Arrow 30">
            <a:extLst>
              <a:ext uri="{FF2B5EF4-FFF2-40B4-BE49-F238E27FC236}">
                <a16:creationId xmlns:a16="http://schemas.microsoft.com/office/drawing/2014/main" id="{3EB6B840-2D81-628F-2B6E-C58BF004C067}"/>
              </a:ext>
            </a:extLst>
          </p:cNvPr>
          <p:cNvSpPr/>
          <p:nvPr/>
        </p:nvSpPr>
        <p:spPr>
          <a:xfrm>
            <a:off x="4784840" y="3460607"/>
            <a:ext cx="2374900" cy="3539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789B4E6-331F-8E79-AEAA-59B9BDDB94E7}"/>
                  </a:ext>
                </a:extLst>
              </p:cNvPr>
              <p:cNvSpPr txBox="1"/>
              <p:nvPr/>
            </p:nvSpPr>
            <p:spPr>
              <a:xfrm>
                <a:off x="5551373" y="3202995"/>
                <a:ext cx="8418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L" b="0" i="1" dirty="0" smtClean="0">
                              <a:latin typeface="Cambria Math" panose="02040503050406030204" pitchFamily="18" charset="0"/>
                            </a:rPr>
                          </m:ctrlPr>
                        </m:sSubPr>
                        <m:e>
                          <m:r>
                            <a:rPr lang="en-US" b="0" i="1" dirty="0" smtClean="0">
                              <a:latin typeface="Cambria Math" panose="02040503050406030204" pitchFamily="18" charset="0"/>
                            </a:rPr>
                            <m:t>𝑚</m:t>
                          </m:r>
                        </m:e>
                        <m:sub>
                          <m:r>
                            <a:rPr lang="en-IL" i="1" dirty="0" smtClean="0">
                              <a:latin typeface="Cambria Math" panose="02040503050406030204" pitchFamily="18" charset="0"/>
                            </a:rPr>
                            <m:t>𝐴</m:t>
                          </m:r>
                          <m:r>
                            <a:rPr lang="en-US" b="0" i="1" dirty="0" smtClean="0">
                              <a:latin typeface="Cambria Math" panose="02040503050406030204" pitchFamily="18" charset="0"/>
                            </a:rPr>
                            <m:t>𝑙𝑖𝑐𝑒</m:t>
                          </m:r>
                        </m:sub>
                      </m:sSub>
                    </m:oMath>
                  </m:oMathPara>
                </a14:m>
                <a:endParaRPr lang="en-IL"/>
              </a:p>
            </p:txBody>
          </p:sp>
        </mc:Choice>
        <mc:Fallback xmlns="">
          <p:sp>
            <p:nvSpPr>
              <p:cNvPr id="32" name="TextBox 31">
                <a:extLst>
                  <a:ext uri="{FF2B5EF4-FFF2-40B4-BE49-F238E27FC236}">
                    <a16:creationId xmlns:a16="http://schemas.microsoft.com/office/drawing/2014/main" id="{F789B4E6-331F-8E79-AEAA-59B9BDDB94E7}"/>
                  </a:ext>
                </a:extLst>
              </p:cNvPr>
              <p:cNvSpPr txBox="1">
                <a:spLocks noRot="1" noChangeAspect="1" noMove="1" noResize="1" noEditPoints="1" noAdjustHandles="1" noChangeArrowheads="1" noChangeShapeType="1" noTextEdit="1"/>
              </p:cNvSpPr>
              <p:nvPr/>
            </p:nvSpPr>
            <p:spPr>
              <a:xfrm>
                <a:off x="5551373" y="3202995"/>
                <a:ext cx="841834" cy="369332"/>
              </a:xfrm>
              <a:prstGeom prst="rect">
                <a:avLst/>
              </a:prstGeom>
              <a:blipFill>
                <a:blip r:embed="rId12"/>
                <a:stretch>
                  <a:fillRect/>
                </a:stretch>
              </a:blipFill>
            </p:spPr>
            <p:txBody>
              <a:bodyPr/>
              <a:lstStyle/>
              <a:p>
                <a:r>
                  <a:rPr lang="en-IL">
                    <a:noFill/>
                  </a:rPr>
                  <a:t> </a:t>
                </a:r>
              </a:p>
            </p:txBody>
          </p:sp>
        </mc:Fallback>
      </mc:AlternateContent>
      <p:sp>
        <p:nvSpPr>
          <p:cNvPr id="35" name="Slide Number Placeholder 34">
            <a:extLst>
              <a:ext uri="{FF2B5EF4-FFF2-40B4-BE49-F238E27FC236}">
                <a16:creationId xmlns:a16="http://schemas.microsoft.com/office/drawing/2014/main" id="{C1C15385-91DF-B495-F0F2-2E74282E8B75}"/>
              </a:ext>
            </a:extLst>
          </p:cNvPr>
          <p:cNvSpPr>
            <a:spLocks noGrp="1"/>
          </p:cNvSpPr>
          <p:nvPr>
            <p:ph type="sldNum" sz="quarter" idx="12"/>
          </p:nvPr>
        </p:nvSpPr>
        <p:spPr/>
        <p:txBody>
          <a:bodyPr/>
          <a:lstStyle/>
          <a:p>
            <a:fld id="{25334875-8025-4943-8692-B384CC871F05}" type="slidenum">
              <a:rPr lang="en-IL" smtClean="0"/>
              <a:t>6</a:t>
            </a:fld>
            <a:endParaRPr lang="en-IL"/>
          </a:p>
        </p:txBody>
      </p:sp>
    </p:spTree>
    <p:extLst>
      <p:ext uri="{BB962C8B-B14F-4D97-AF65-F5344CB8AC3E}">
        <p14:creationId xmlns:p14="http://schemas.microsoft.com/office/powerpoint/2010/main" val="266709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P spid="13" grpId="0" animBg="1"/>
      <p:bldP spid="31"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3F7C-A783-E435-BEF6-4D61682C2A52}"/>
              </a:ext>
            </a:extLst>
          </p:cNvPr>
          <p:cNvSpPr>
            <a:spLocks noGrp="1"/>
          </p:cNvSpPr>
          <p:nvPr>
            <p:ph type="title"/>
          </p:nvPr>
        </p:nvSpPr>
        <p:spPr>
          <a:xfrm>
            <a:off x="838200" y="174625"/>
            <a:ext cx="10515600" cy="1325563"/>
          </a:xfrm>
        </p:spPr>
        <p:txBody>
          <a:bodyPr/>
          <a:lstStyle/>
          <a:p>
            <a:pPr algn="ctr"/>
            <a:r>
              <a:rPr lang="en-IL">
                <a:solidFill>
                  <a:srgbClr val="0070C0"/>
                </a:solidFill>
              </a:rPr>
              <a:t>CC-Homomorphic Encryption</a:t>
            </a:r>
          </a:p>
        </p:txBody>
      </p:sp>
      <p:sp>
        <p:nvSpPr>
          <p:cNvPr id="10" name="Right Arrow 9">
            <a:extLst>
              <a:ext uri="{FF2B5EF4-FFF2-40B4-BE49-F238E27FC236}">
                <a16:creationId xmlns:a16="http://schemas.microsoft.com/office/drawing/2014/main" id="{FE14C142-0E84-498D-9682-9B5ADBA68DBE}"/>
              </a:ext>
            </a:extLst>
          </p:cNvPr>
          <p:cNvSpPr/>
          <p:nvPr/>
        </p:nvSpPr>
        <p:spPr>
          <a:xfrm>
            <a:off x="1062434" y="5442765"/>
            <a:ext cx="3020036" cy="3539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TextBox 5">
            <a:extLst>
              <a:ext uri="{FF2B5EF4-FFF2-40B4-BE49-F238E27FC236}">
                <a16:creationId xmlns:a16="http://schemas.microsoft.com/office/drawing/2014/main" id="{2631B4E7-8C94-D6F6-0AD6-9B05CD606D92}"/>
              </a:ext>
            </a:extLst>
          </p:cNvPr>
          <p:cNvSpPr txBox="1"/>
          <p:nvPr/>
        </p:nvSpPr>
        <p:spPr>
          <a:xfrm>
            <a:off x="5112920" y="1698865"/>
            <a:ext cx="1710468" cy="461665"/>
          </a:xfrm>
          <a:prstGeom prst="rect">
            <a:avLst/>
          </a:prstGeom>
          <a:noFill/>
        </p:spPr>
        <p:txBody>
          <a:bodyPr wrap="none" rtlCol="0">
            <a:spAutoFit/>
          </a:bodyPr>
          <a:lstStyle/>
          <a:p>
            <a:r>
              <a:rPr lang="en-US" sz="2400">
                <a:solidFill>
                  <a:srgbClr val="FF0000"/>
                </a:solidFill>
              </a:rPr>
              <a:t>Exists </a:t>
            </a:r>
            <a:r>
              <a:rPr lang="en-US" sz="2400" u="sng">
                <a:solidFill>
                  <a:srgbClr val="FF0000"/>
                </a:solidFill>
              </a:rPr>
              <a:t>some</a:t>
            </a:r>
            <a:r>
              <a:rPr lang="en-US" sz="2400">
                <a:solidFill>
                  <a:srgbClr val="FF0000"/>
                </a:solidFill>
              </a:rPr>
              <a:t>:</a:t>
            </a:r>
            <a:endParaRPr lang="en-IL"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4C7A6DA-434B-7495-F2A2-5C4EA825085A}"/>
                  </a:ext>
                </a:extLst>
              </p:cNvPr>
              <p:cNvSpPr txBox="1"/>
              <p:nvPr/>
            </p:nvSpPr>
            <p:spPr>
              <a:xfrm>
                <a:off x="681235" y="4487556"/>
                <a:ext cx="101450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L" sz="2800" i="1" dirty="0" smtClean="0">
                          <a:latin typeface="Cambria Math" panose="02040503050406030204" pitchFamily="18" charset="0"/>
                        </a:rPr>
                        <m:t>(</m:t>
                      </m:r>
                      <m:r>
                        <a:rPr lang="en-IL" sz="2800" i="1" dirty="0" smtClean="0">
                          <a:latin typeface="Cambria Math" panose="02040503050406030204" pitchFamily="18" charset="0"/>
                        </a:rPr>
                        <m:t>𝑥</m:t>
                      </m:r>
                      <m:r>
                        <a:rPr lang="en-IL" sz="2800" i="1" dirty="0" smtClean="0">
                          <a:latin typeface="Cambria Math" panose="02040503050406030204" pitchFamily="18" charset="0"/>
                        </a:rPr>
                        <m:t>)</m:t>
                      </m:r>
                    </m:oMath>
                  </m:oMathPara>
                </a14:m>
                <a:endParaRPr lang="en-IL" sz="2800"/>
              </a:p>
            </p:txBody>
          </p:sp>
        </mc:Choice>
        <mc:Fallback xmlns="">
          <p:sp>
            <p:nvSpPr>
              <p:cNvPr id="18" name="TextBox 17">
                <a:extLst>
                  <a:ext uri="{FF2B5EF4-FFF2-40B4-BE49-F238E27FC236}">
                    <a16:creationId xmlns:a16="http://schemas.microsoft.com/office/drawing/2014/main" id="{24C7A6DA-434B-7495-F2A2-5C4EA825085A}"/>
                  </a:ext>
                </a:extLst>
              </p:cNvPr>
              <p:cNvSpPr txBox="1">
                <a:spLocks noRot="1" noChangeAspect="1" noMove="1" noResize="1" noEditPoints="1" noAdjustHandles="1" noChangeArrowheads="1" noChangeShapeType="1" noTextEdit="1"/>
              </p:cNvSpPr>
              <p:nvPr/>
            </p:nvSpPr>
            <p:spPr>
              <a:xfrm>
                <a:off x="681235" y="4487556"/>
                <a:ext cx="1014508" cy="523220"/>
              </a:xfrm>
              <a:prstGeom prst="rect">
                <a:avLst/>
              </a:prstGeom>
              <a:blipFill>
                <a:blip r:embed="rId3"/>
                <a:stretch>
                  <a:fillRect b="-19048"/>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7154219-313A-EC91-EA1C-3F94B4773576}"/>
                  </a:ext>
                </a:extLst>
              </p:cNvPr>
              <p:cNvSpPr txBox="1"/>
              <p:nvPr/>
            </p:nvSpPr>
            <p:spPr>
              <a:xfrm>
                <a:off x="4642422" y="4635915"/>
                <a:ext cx="102220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L" sz="2800" i="1" dirty="0" smtClean="0">
                          <a:latin typeface="Cambria Math" panose="02040503050406030204" pitchFamily="18" charset="0"/>
                        </a:rPr>
                        <m:t>(</m:t>
                      </m:r>
                      <m:r>
                        <a:rPr lang="en-IL" sz="2800" i="1" dirty="0" smtClean="0">
                          <a:latin typeface="Cambria Math" panose="02040503050406030204" pitchFamily="18" charset="0"/>
                        </a:rPr>
                        <m:t>𝑦</m:t>
                      </m:r>
                      <m:r>
                        <a:rPr lang="en-IL" sz="2800" i="1" dirty="0" smtClean="0">
                          <a:latin typeface="Cambria Math" panose="02040503050406030204" pitchFamily="18" charset="0"/>
                        </a:rPr>
                        <m:t>)</m:t>
                      </m:r>
                    </m:oMath>
                  </m:oMathPara>
                </a14:m>
                <a:endParaRPr lang="en-IL" sz="2800"/>
              </a:p>
            </p:txBody>
          </p:sp>
        </mc:Choice>
        <mc:Fallback xmlns="">
          <p:sp>
            <p:nvSpPr>
              <p:cNvPr id="19" name="TextBox 18">
                <a:extLst>
                  <a:ext uri="{FF2B5EF4-FFF2-40B4-BE49-F238E27FC236}">
                    <a16:creationId xmlns:a16="http://schemas.microsoft.com/office/drawing/2014/main" id="{F7154219-313A-EC91-EA1C-3F94B4773576}"/>
                  </a:ext>
                </a:extLst>
              </p:cNvPr>
              <p:cNvSpPr txBox="1">
                <a:spLocks noRot="1" noChangeAspect="1" noMove="1" noResize="1" noEditPoints="1" noAdjustHandles="1" noChangeArrowheads="1" noChangeShapeType="1" noTextEdit="1"/>
              </p:cNvSpPr>
              <p:nvPr/>
            </p:nvSpPr>
            <p:spPr>
              <a:xfrm>
                <a:off x="4642422" y="4635915"/>
                <a:ext cx="1022203" cy="523220"/>
              </a:xfrm>
              <a:prstGeom prst="rect">
                <a:avLst/>
              </a:prstGeom>
              <a:blipFill>
                <a:blip r:embed="rId4"/>
                <a:stretch>
                  <a:fillRect b="-1627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2" name="Cloud 21">
                <a:extLst>
                  <a:ext uri="{FF2B5EF4-FFF2-40B4-BE49-F238E27FC236}">
                    <a16:creationId xmlns:a16="http://schemas.microsoft.com/office/drawing/2014/main" id="{DB0275F3-B7A8-229E-8F5E-6365123EABEF}"/>
                  </a:ext>
                </a:extLst>
              </p:cNvPr>
              <p:cNvSpPr/>
              <p:nvPr/>
            </p:nvSpPr>
            <p:spPr>
              <a:xfrm>
                <a:off x="4198460" y="2144373"/>
                <a:ext cx="3547659" cy="946678"/>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F</a:t>
                </a:r>
                <a:r>
                  <a:rPr lang="en-IL" sz="2400"/>
                  <a:t>unction </a:t>
                </a:r>
                <a14:m>
                  <m:oMath xmlns:m="http://schemas.openxmlformats.org/officeDocument/2006/math">
                    <m:r>
                      <a:rPr lang="en-IL" sz="2400" i="1" dirty="0" smtClean="0">
                        <a:latin typeface="Cambria Math" panose="02040503050406030204" pitchFamily="18" charset="0"/>
                      </a:rPr>
                      <m:t>𝑓</m:t>
                    </m:r>
                  </m:oMath>
                </a14:m>
                <a:r>
                  <a:rPr lang="en-US" sz="2400" b="0" i="1">
                    <a:latin typeface="Cambria Math" panose="02040503050406030204" pitchFamily="18" charset="0"/>
                  </a:rPr>
                  <a:t> </a:t>
                </a:r>
              </a:p>
              <a:p>
                <a:pPr algn="ctr"/>
                <a:r>
                  <a:rPr lang="en-US" sz="2400" b="0"/>
                  <a:t>Input dist. </a:t>
                </a:r>
                <a14:m>
                  <m:oMath xmlns:m="http://schemas.openxmlformats.org/officeDocument/2006/math">
                    <m:r>
                      <a:rPr lang="en-US" sz="2400" b="0" i="1" dirty="0" smtClean="0">
                        <a:latin typeface="Cambria Math" panose="02040503050406030204" pitchFamily="18" charset="0"/>
                      </a:rPr>
                      <m:t>(</m:t>
                    </m:r>
                    <m:r>
                      <a:rPr lang="en-US" sz="2400" b="0" i="1" dirty="0" smtClean="0">
                        <a:latin typeface="Cambria Math" panose="02040503050406030204" pitchFamily="18" charset="0"/>
                      </a:rPr>
                      <m:t>𝑋</m:t>
                    </m:r>
                    <m:r>
                      <a:rPr lang="en-US" sz="2400" b="0" i="1" dirty="0" smtClean="0">
                        <a:latin typeface="Cambria Math" panose="02040503050406030204" pitchFamily="18" charset="0"/>
                      </a:rPr>
                      <m:t>,</m:t>
                    </m:r>
                    <m:r>
                      <a:rPr lang="en-US" sz="2400" b="0" i="1" dirty="0" smtClean="0">
                        <a:latin typeface="Cambria Math" panose="02040503050406030204" pitchFamily="18" charset="0"/>
                      </a:rPr>
                      <m:t>𝑌</m:t>
                    </m:r>
                    <m:r>
                      <a:rPr lang="en-US" sz="2400" b="0" i="1" dirty="0" smtClean="0">
                        <a:latin typeface="Cambria Math" panose="02040503050406030204" pitchFamily="18" charset="0"/>
                      </a:rPr>
                      <m:t>)</m:t>
                    </m:r>
                  </m:oMath>
                </a14:m>
                <a:endParaRPr lang="en-IL" sz="2400"/>
              </a:p>
            </p:txBody>
          </p:sp>
        </mc:Choice>
        <mc:Fallback xmlns="">
          <p:sp>
            <p:nvSpPr>
              <p:cNvPr id="22" name="Cloud 21">
                <a:extLst>
                  <a:ext uri="{FF2B5EF4-FFF2-40B4-BE49-F238E27FC236}">
                    <a16:creationId xmlns:a16="http://schemas.microsoft.com/office/drawing/2014/main" id="{DB0275F3-B7A8-229E-8F5E-6365123EABEF}"/>
                  </a:ext>
                </a:extLst>
              </p:cNvPr>
              <p:cNvSpPr>
                <a:spLocks noRot="1" noChangeAspect="1" noMove="1" noResize="1" noEditPoints="1" noAdjustHandles="1" noChangeArrowheads="1" noChangeShapeType="1" noTextEdit="1"/>
              </p:cNvSpPr>
              <p:nvPr/>
            </p:nvSpPr>
            <p:spPr>
              <a:xfrm>
                <a:off x="4198460" y="2144373"/>
                <a:ext cx="3547659" cy="946678"/>
              </a:xfrm>
              <a:prstGeom prst="cloud">
                <a:avLst/>
              </a:prstGeom>
              <a:blipFill>
                <a:blip r:embed="rId5"/>
                <a:stretch>
                  <a:fillRect b="-3896"/>
                </a:stretch>
              </a:blipFill>
            </p:spPr>
            <p:txBody>
              <a:bodyPr/>
              <a:lstStyle/>
              <a:p>
                <a:r>
                  <a:rPr lang="en-IL">
                    <a:noFill/>
                  </a:rPr>
                  <a:t> </a:t>
                </a:r>
              </a:p>
            </p:txBody>
          </p:sp>
        </mc:Fallback>
      </mc:AlternateContent>
      <p:pic>
        <p:nvPicPr>
          <p:cNvPr id="23" name="Picture 22" descr="Cartoon of a child sitting on a mushroom&#10;&#10;Description automatically generated">
            <a:extLst>
              <a:ext uri="{FF2B5EF4-FFF2-40B4-BE49-F238E27FC236}">
                <a16:creationId xmlns:a16="http://schemas.microsoft.com/office/drawing/2014/main" id="{BA7F2B89-9009-6264-3E46-D22B843B04C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55730" y="4451839"/>
            <a:ext cx="677086" cy="1498983"/>
          </a:xfrm>
          <a:prstGeom prst="rect">
            <a:avLst/>
          </a:prstGeom>
        </p:spPr>
      </p:pic>
      <p:pic>
        <p:nvPicPr>
          <p:cNvPr id="24" name="Picture 23" descr="Cartoon character of a spongebob&#10;&#10;Description automatically generated">
            <a:extLst>
              <a:ext uri="{FF2B5EF4-FFF2-40B4-BE49-F238E27FC236}">
                <a16:creationId xmlns:a16="http://schemas.microsoft.com/office/drawing/2014/main" id="{FA432CA1-4681-C07C-F99A-C2D8E51FF4E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008673" y="4873883"/>
            <a:ext cx="1001422" cy="915598"/>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8DEFEA0-3500-E90F-70D4-726A435CCF46}"/>
                  </a:ext>
                </a:extLst>
              </p:cNvPr>
              <p:cNvSpPr txBox="1"/>
              <p:nvPr/>
            </p:nvSpPr>
            <p:spPr>
              <a:xfrm>
                <a:off x="3176589" y="1088515"/>
                <a:ext cx="5591402" cy="461665"/>
              </a:xfrm>
              <a:prstGeom prst="rect">
                <a:avLst/>
              </a:prstGeom>
              <a:noFill/>
            </p:spPr>
            <p:txBody>
              <a:bodyPr wrap="none" rtlCol="0">
                <a:spAutoFit/>
              </a:bodyPr>
              <a:lstStyle/>
              <a:p>
                <a:r>
                  <a:rPr lang="en-US" sz="2400" b="0">
                    <a:solidFill>
                      <a:srgbClr val="FF0000"/>
                    </a:solidFill>
                  </a:rPr>
                  <a:t>Private-key </a:t>
                </a:r>
                <a14:m>
                  <m:oMath xmlns:m="http://schemas.openxmlformats.org/officeDocument/2006/math">
                    <m:d>
                      <m:dPr>
                        <m:ctrlPr>
                          <a:rPr lang="en-US" sz="2400" b="0" i="1" smtClean="0">
                            <a:solidFill>
                              <a:srgbClr val="FF000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𝐺</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𝐸</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𝐷</m:t>
                        </m:r>
                      </m:e>
                    </m:d>
                  </m:oMath>
                </a14:m>
                <a:r>
                  <a:rPr lang="en-IL" sz="2400">
                    <a:solidFill>
                      <a:srgbClr val="FF0000"/>
                    </a:solidFill>
                  </a:rPr>
                  <a:t> is CC-homomorphic if:</a:t>
                </a:r>
              </a:p>
            </p:txBody>
          </p:sp>
        </mc:Choice>
        <mc:Fallback xmlns="">
          <p:sp>
            <p:nvSpPr>
              <p:cNvPr id="25" name="TextBox 24">
                <a:extLst>
                  <a:ext uri="{FF2B5EF4-FFF2-40B4-BE49-F238E27FC236}">
                    <a16:creationId xmlns:a16="http://schemas.microsoft.com/office/drawing/2014/main" id="{D8DEFEA0-3500-E90F-70D4-726A435CCF46}"/>
                  </a:ext>
                </a:extLst>
              </p:cNvPr>
              <p:cNvSpPr txBox="1">
                <a:spLocks noRot="1" noChangeAspect="1" noMove="1" noResize="1" noEditPoints="1" noAdjustHandles="1" noChangeArrowheads="1" noChangeShapeType="1" noTextEdit="1"/>
              </p:cNvSpPr>
              <p:nvPr/>
            </p:nvSpPr>
            <p:spPr>
              <a:xfrm>
                <a:off x="3176589" y="1088515"/>
                <a:ext cx="5591402" cy="461665"/>
              </a:xfrm>
              <a:prstGeom prst="rect">
                <a:avLst/>
              </a:prstGeom>
              <a:blipFill>
                <a:blip r:embed="rId10"/>
                <a:stretch>
                  <a:fillRect l="-1814" t="-5405" r="-680" b="-29730"/>
                </a:stretch>
              </a:blipFill>
            </p:spPr>
            <p:txBody>
              <a:bodyPr/>
              <a:lstStyle/>
              <a:p>
                <a:r>
                  <a:rPr lang="en-IL">
                    <a:noFill/>
                  </a:rPr>
                  <a:t> </a:t>
                </a:r>
              </a:p>
            </p:txBody>
          </p:sp>
        </mc:Fallback>
      </mc:AlternateContent>
      <p:sp>
        <p:nvSpPr>
          <p:cNvPr id="29" name="Slide Number Placeholder 28">
            <a:extLst>
              <a:ext uri="{FF2B5EF4-FFF2-40B4-BE49-F238E27FC236}">
                <a16:creationId xmlns:a16="http://schemas.microsoft.com/office/drawing/2014/main" id="{FC09B44D-5895-AF32-4BD1-485A616BC880}"/>
              </a:ext>
            </a:extLst>
          </p:cNvPr>
          <p:cNvSpPr>
            <a:spLocks noGrp="1"/>
          </p:cNvSpPr>
          <p:nvPr>
            <p:ph type="sldNum" sz="quarter" idx="12"/>
          </p:nvPr>
        </p:nvSpPr>
        <p:spPr/>
        <p:txBody>
          <a:bodyPr/>
          <a:lstStyle/>
          <a:p>
            <a:fld id="{25334875-8025-4943-8692-B384CC871F05}" type="slidenum">
              <a:rPr lang="en-IL" smtClean="0"/>
              <a:t>7</a:t>
            </a:fld>
            <a:endParaRPr lang="en-IL"/>
          </a:p>
        </p:txBody>
      </p:sp>
      <mc:AlternateContent xmlns:mc="http://schemas.openxmlformats.org/markup-compatibility/2006" xmlns:a14="http://schemas.microsoft.com/office/drawing/2010/main">
        <mc:Choice Requires="a14">
          <p:sp>
            <p:nvSpPr>
              <p:cNvPr id="5" name="Oval Callout 4">
                <a:extLst>
                  <a:ext uri="{FF2B5EF4-FFF2-40B4-BE49-F238E27FC236}">
                    <a16:creationId xmlns:a16="http://schemas.microsoft.com/office/drawing/2014/main" id="{70C7AB21-53C3-9E86-E90D-AEDB68A6F9B1}"/>
                  </a:ext>
                </a:extLst>
              </p:cNvPr>
              <p:cNvSpPr/>
              <p:nvPr/>
            </p:nvSpPr>
            <p:spPr>
              <a:xfrm>
                <a:off x="4198461" y="4240288"/>
                <a:ext cx="1126014" cy="52322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𝑓</m:t>
                      </m:r>
                      <m:r>
                        <a:rPr lang="en-US" sz="2000" i="1" dirty="0" smtClean="0">
                          <a:latin typeface="Cambria Math" panose="02040503050406030204" pitchFamily="18" charset="0"/>
                        </a:rPr>
                        <m:t>(</m:t>
                      </m:r>
                      <m:r>
                        <a:rPr lang="en-US" sz="2000" i="1" dirty="0" err="1" smtClean="0">
                          <a:latin typeface="Cambria Math" panose="02040503050406030204" pitchFamily="18" charset="0"/>
                        </a:rPr>
                        <m:t>𝑥</m:t>
                      </m:r>
                      <m:r>
                        <a:rPr lang="en-US" sz="2000" i="1" dirty="0" err="1" smtClean="0">
                          <a:latin typeface="Cambria Math" panose="02040503050406030204" pitchFamily="18" charset="0"/>
                        </a:rPr>
                        <m:t>,</m:t>
                      </m:r>
                      <m:r>
                        <a:rPr lang="en-US" sz="2000" i="1" dirty="0" err="1" smtClean="0">
                          <a:latin typeface="Cambria Math" panose="02040503050406030204" pitchFamily="18" charset="0"/>
                        </a:rPr>
                        <m:t>𝑦</m:t>
                      </m:r>
                      <m:r>
                        <a:rPr lang="en-US" sz="2000" i="1" dirty="0" smtClean="0">
                          <a:latin typeface="Cambria Math" panose="02040503050406030204" pitchFamily="18" charset="0"/>
                        </a:rPr>
                        <m:t>)</m:t>
                      </m:r>
                    </m:oMath>
                  </m:oMathPara>
                </a14:m>
                <a:endParaRPr lang="en-IL" sz="2000"/>
              </a:p>
              <a:p>
                <a:pPr algn="r"/>
                <a:r>
                  <a:rPr lang="en-IL" sz="1050"/>
                  <a:t>(w.h.p)</a:t>
                </a:r>
                <a:endParaRPr lang="en-IL" sz="1400"/>
              </a:p>
            </p:txBody>
          </p:sp>
        </mc:Choice>
        <mc:Fallback xmlns="">
          <p:sp>
            <p:nvSpPr>
              <p:cNvPr id="5" name="Oval Callout 4">
                <a:extLst>
                  <a:ext uri="{FF2B5EF4-FFF2-40B4-BE49-F238E27FC236}">
                    <a16:creationId xmlns:a16="http://schemas.microsoft.com/office/drawing/2014/main" id="{70C7AB21-53C3-9E86-E90D-AEDB68A6F9B1}"/>
                  </a:ext>
                </a:extLst>
              </p:cNvPr>
              <p:cNvSpPr>
                <a:spLocks noRot="1" noChangeAspect="1" noMove="1" noResize="1" noEditPoints="1" noAdjustHandles="1" noChangeArrowheads="1" noChangeShapeType="1" noTextEdit="1"/>
              </p:cNvSpPr>
              <p:nvPr/>
            </p:nvSpPr>
            <p:spPr>
              <a:xfrm>
                <a:off x="4198461" y="4240288"/>
                <a:ext cx="1126014" cy="523220"/>
              </a:xfrm>
              <a:prstGeom prst="wedgeEllipseCallout">
                <a:avLst/>
              </a:prstGeom>
              <a:blipFill>
                <a:blip r:embed="rId11"/>
                <a:stretch>
                  <a:fillRect/>
                </a:stretch>
              </a:blipFill>
            </p:spPr>
            <p:txBody>
              <a:bodyPr/>
              <a:lstStyle/>
              <a:p>
                <a:r>
                  <a:rPr lang="en-IL">
                    <a:noFill/>
                  </a:rPr>
                  <a:t> </a:t>
                </a:r>
              </a:p>
            </p:txBody>
          </p:sp>
        </mc:Fallback>
      </mc:AlternateContent>
      <p:sp>
        <p:nvSpPr>
          <p:cNvPr id="7" name="Rounded Rectangular Callout 6">
            <a:extLst>
              <a:ext uri="{FF2B5EF4-FFF2-40B4-BE49-F238E27FC236}">
                <a16:creationId xmlns:a16="http://schemas.microsoft.com/office/drawing/2014/main" id="{83699D10-0111-CC0D-01AE-433E40BE4481}"/>
              </a:ext>
            </a:extLst>
          </p:cNvPr>
          <p:cNvSpPr/>
          <p:nvPr/>
        </p:nvSpPr>
        <p:spPr>
          <a:xfrm>
            <a:off x="1142629" y="1648216"/>
            <a:ext cx="1898279" cy="645458"/>
          </a:xfrm>
          <a:prstGeom prst="wedgeRoundRectCallout">
            <a:avLst>
              <a:gd name="adj1" fmla="val 164273"/>
              <a:gd name="adj2" fmla="val -7422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Semantically secure</a:t>
            </a:r>
            <a:endParaRPr lang="en-IL"/>
          </a:p>
        </p:txBody>
      </p:sp>
      <p:sp>
        <p:nvSpPr>
          <p:cNvPr id="35" name="Right Arrow 34">
            <a:extLst>
              <a:ext uri="{FF2B5EF4-FFF2-40B4-BE49-F238E27FC236}">
                <a16:creationId xmlns:a16="http://schemas.microsoft.com/office/drawing/2014/main" id="{2375173F-5B43-AAB0-852B-697965FA8C17}"/>
              </a:ext>
            </a:extLst>
          </p:cNvPr>
          <p:cNvSpPr/>
          <p:nvPr/>
        </p:nvSpPr>
        <p:spPr>
          <a:xfrm>
            <a:off x="8610600" y="5442764"/>
            <a:ext cx="459351" cy="3539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BF6F83F-41EA-18FC-E3FC-96AD9349AA8C}"/>
                  </a:ext>
                </a:extLst>
              </p:cNvPr>
              <p:cNvSpPr txBox="1"/>
              <p:nvPr/>
            </p:nvSpPr>
            <p:spPr>
              <a:xfrm>
                <a:off x="6739652" y="4524257"/>
                <a:ext cx="1815241" cy="5786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IL" sz="2800" i="1" dirty="0" smtClean="0">
                              <a:latin typeface="Cambria Math" panose="02040503050406030204" pitchFamily="18" charset="0"/>
                            </a:rPr>
                          </m:ctrlPr>
                        </m:dPr>
                        <m:e>
                          <m:r>
                            <a:rPr lang="en-IL" sz="2800" i="1" dirty="0" smtClean="0">
                              <a:latin typeface="Cambria Math" panose="02040503050406030204" pitchFamily="18" charset="0"/>
                            </a:rPr>
                            <m:t>𝑥</m:t>
                          </m:r>
                          <m:r>
                            <a:rPr lang="en-US" sz="2800" b="0" i="1" dirty="0" smtClean="0">
                              <a:latin typeface="Cambria Math" panose="02040503050406030204" pitchFamily="18" charset="0"/>
                            </a:rPr>
                            <m:t>, </m:t>
                          </m:r>
                          <m:sSub>
                            <m:sSubPr>
                              <m:ctrlPr>
                                <a:rPr lang="en-US" sz="2800" b="0" i="1" dirty="0" smtClean="0">
                                  <a:solidFill>
                                    <a:srgbClr val="FF0000"/>
                                  </a:solidFill>
                                  <a:latin typeface="Cambria Math" panose="02040503050406030204" pitchFamily="18" charset="0"/>
                                </a:rPr>
                              </m:ctrlPr>
                            </m:sSubPr>
                            <m:e>
                              <m:r>
                                <a:rPr lang="en-US" sz="2800" b="0" i="1" dirty="0" smtClean="0">
                                  <a:solidFill>
                                    <a:srgbClr val="FF0000"/>
                                  </a:solidFill>
                                  <a:latin typeface="Cambria Math" panose="02040503050406030204" pitchFamily="18" charset="0"/>
                                </a:rPr>
                                <m:t>𝐸</m:t>
                              </m:r>
                            </m:e>
                            <m:sub>
                              <m:r>
                                <a:rPr lang="en-US" sz="2800" b="0" i="1" dirty="0" smtClean="0">
                                  <a:solidFill>
                                    <a:srgbClr val="FF0000"/>
                                  </a:solidFill>
                                  <a:latin typeface="Cambria Math" panose="02040503050406030204" pitchFamily="18" charset="0"/>
                                </a:rPr>
                                <m:t>𝑘</m:t>
                              </m:r>
                            </m:sub>
                          </m:sSub>
                          <m:d>
                            <m:dPr>
                              <m:ctrlPr>
                                <a:rPr lang="en-US" sz="2800" b="0" i="1" dirty="0" smtClean="0">
                                  <a:solidFill>
                                    <a:srgbClr val="FF0000"/>
                                  </a:solidFill>
                                  <a:latin typeface="Cambria Math" panose="02040503050406030204" pitchFamily="18" charset="0"/>
                                </a:rPr>
                              </m:ctrlPr>
                            </m:dPr>
                            <m:e>
                              <m:r>
                                <a:rPr lang="en-US" sz="2800" b="0" i="1" dirty="0" smtClean="0">
                                  <a:solidFill>
                                    <a:srgbClr val="FF0000"/>
                                  </a:solidFill>
                                  <a:latin typeface="Cambria Math" panose="02040503050406030204" pitchFamily="18" charset="0"/>
                                </a:rPr>
                                <m:t>𝑦</m:t>
                              </m:r>
                            </m:e>
                          </m:d>
                        </m:e>
                      </m:d>
                    </m:oMath>
                  </m:oMathPara>
                </a14:m>
                <a:endParaRPr lang="en-IL" sz="2800"/>
              </a:p>
            </p:txBody>
          </p:sp>
        </mc:Choice>
        <mc:Fallback xmlns="">
          <p:sp>
            <p:nvSpPr>
              <p:cNvPr id="36" name="TextBox 35">
                <a:extLst>
                  <a:ext uri="{FF2B5EF4-FFF2-40B4-BE49-F238E27FC236}">
                    <a16:creationId xmlns:a16="http://schemas.microsoft.com/office/drawing/2014/main" id="{DBF6F83F-41EA-18FC-E3FC-96AD9349AA8C}"/>
                  </a:ext>
                </a:extLst>
              </p:cNvPr>
              <p:cNvSpPr txBox="1">
                <a:spLocks noRot="1" noChangeAspect="1" noMove="1" noResize="1" noEditPoints="1" noAdjustHandles="1" noChangeArrowheads="1" noChangeShapeType="1" noTextEdit="1"/>
              </p:cNvSpPr>
              <p:nvPr/>
            </p:nvSpPr>
            <p:spPr>
              <a:xfrm>
                <a:off x="6739652" y="4524257"/>
                <a:ext cx="1815241" cy="578685"/>
              </a:xfrm>
              <a:prstGeom prst="rect">
                <a:avLst/>
              </a:prstGeom>
              <a:blipFill>
                <a:blip r:embed="rId12"/>
                <a:stretch>
                  <a:fillRect b="-652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4B3CCEA-2912-FD08-13FF-72B54733AB09}"/>
                  </a:ext>
                </a:extLst>
              </p:cNvPr>
              <p:cNvSpPr txBox="1"/>
              <p:nvPr/>
            </p:nvSpPr>
            <p:spPr>
              <a:xfrm>
                <a:off x="10907781" y="4526083"/>
                <a:ext cx="111395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L" sz="2800" i="1" dirty="0" smtClean="0">
                          <a:latin typeface="Cambria Math" panose="02040503050406030204" pitchFamily="18" charset="0"/>
                        </a:rPr>
                        <m:t>(</m:t>
                      </m:r>
                      <m:r>
                        <a:rPr lang="en-IL" sz="2800" i="1" dirty="0" smtClean="0">
                          <a:latin typeface="Cambria Math" panose="02040503050406030204" pitchFamily="18" charset="0"/>
                        </a:rPr>
                        <m:t>𝑦</m:t>
                      </m:r>
                      <m:r>
                        <a:rPr lang="en-US" sz="2800" b="0" i="1" dirty="0" smtClean="0">
                          <a:latin typeface="Cambria Math" panose="02040503050406030204" pitchFamily="18" charset="0"/>
                        </a:rPr>
                        <m:t>, </m:t>
                      </m:r>
                      <m:r>
                        <a:rPr lang="en-US" sz="2800" b="0" i="1" dirty="0" smtClean="0">
                          <a:solidFill>
                            <a:srgbClr val="FF0000"/>
                          </a:solidFill>
                          <a:latin typeface="Cambria Math" panose="02040503050406030204" pitchFamily="18" charset="0"/>
                        </a:rPr>
                        <m:t>𝑘</m:t>
                      </m:r>
                      <m:r>
                        <a:rPr lang="en-IL" sz="2800" i="1" dirty="0" smtClean="0">
                          <a:latin typeface="Cambria Math" panose="02040503050406030204" pitchFamily="18" charset="0"/>
                        </a:rPr>
                        <m:t>)</m:t>
                      </m:r>
                    </m:oMath>
                  </m:oMathPara>
                </a14:m>
                <a:endParaRPr lang="en-IL" sz="2800"/>
              </a:p>
            </p:txBody>
          </p:sp>
        </mc:Choice>
        <mc:Fallback xmlns="">
          <p:sp>
            <p:nvSpPr>
              <p:cNvPr id="37" name="TextBox 36">
                <a:extLst>
                  <a:ext uri="{FF2B5EF4-FFF2-40B4-BE49-F238E27FC236}">
                    <a16:creationId xmlns:a16="http://schemas.microsoft.com/office/drawing/2014/main" id="{F4B3CCEA-2912-FD08-13FF-72B54733AB09}"/>
                  </a:ext>
                </a:extLst>
              </p:cNvPr>
              <p:cNvSpPr txBox="1">
                <a:spLocks noRot="1" noChangeAspect="1" noMove="1" noResize="1" noEditPoints="1" noAdjustHandles="1" noChangeArrowheads="1" noChangeShapeType="1" noTextEdit="1"/>
              </p:cNvSpPr>
              <p:nvPr/>
            </p:nvSpPr>
            <p:spPr>
              <a:xfrm>
                <a:off x="10907781" y="4526083"/>
                <a:ext cx="1113958" cy="523220"/>
              </a:xfrm>
              <a:prstGeom prst="rect">
                <a:avLst/>
              </a:prstGeom>
              <a:blipFill>
                <a:blip r:embed="rId13"/>
                <a:stretch>
                  <a:fillRect l="-2247" r="-2247" b="-19048"/>
                </a:stretch>
              </a:blipFill>
            </p:spPr>
            <p:txBody>
              <a:bodyPr/>
              <a:lstStyle/>
              <a:p>
                <a:r>
                  <a:rPr lang="en-IL">
                    <a:noFill/>
                  </a:rPr>
                  <a:t> </a:t>
                </a:r>
              </a:p>
            </p:txBody>
          </p:sp>
        </mc:Fallback>
      </mc:AlternateContent>
      <p:sp>
        <p:nvSpPr>
          <p:cNvPr id="38" name="TextBox 37">
            <a:extLst>
              <a:ext uri="{FF2B5EF4-FFF2-40B4-BE49-F238E27FC236}">
                <a16:creationId xmlns:a16="http://schemas.microsoft.com/office/drawing/2014/main" id="{D640FDB9-E0A4-A3B8-520D-132F2C827253}"/>
              </a:ext>
            </a:extLst>
          </p:cNvPr>
          <p:cNvSpPr txBox="1"/>
          <p:nvPr/>
        </p:nvSpPr>
        <p:spPr>
          <a:xfrm>
            <a:off x="6297407" y="4118224"/>
            <a:ext cx="533095" cy="369332"/>
          </a:xfrm>
          <a:prstGeom prst="rect">
            <a:avLst/>
          </a:prstGeom>
          <a:noFill/>
        </p:spPr>
        <p:txBody>
          <a:bodyPr wrap="none" rtlCol="0">
            <a:spAutoFit/>
          </a:bodyPr>
          <a:lstStyle/>
          <a:p>
            <a:r>
              <a:rPr lang="en-IL">
                <a:solidFill>
                  <a:srgbClr val="FF0000"/>
                </a:solidFill>
              </a:rPr>
              <a:t>PPT</a:t>
            </a:r>
          </a:p>
        </p:txBody>
      </p:sp>
      <p:sp>
        <p:nvSpPr>
          <p:cNvPr id="39" name="TextBox 38">
            <a:extLst>
              <a:ext uri="{FF2B5EF4-FFF2-40B4-BE49-F238E27FC236}">
                <a16:creationId xmlns:a16="http://schemas.microsoft.com/office/drawing/2014/main" id="{3CEA8086-DE95-F2C3-A7F2-45146220861A}"/>
              </a:ext>
            </a:extLst>
          </p:cNvPr>
          <p:cNvSpPr txBox="1"/>
          <p:nvPr/>
        </p:nvSpPr>
        <p:spPr>
          <a:xfrm>
            <a:off x="10327500" y="5608879"/>
            <a:ext cx="677086" cy="369332"/>
          </a:xfrm>
          <a:prstGeom prst="rect">
            <a:avLst/>
          </a:prstGeom>
          <a:noFill/>
        </p:spPr>
        <p:txBody>
          <a:bodyPr wrap="square" rtlCol="0">
            <a:spAutoFit/>
          </a:bodyPr>
          <a:lstStyle/>
          <a:p>
            <a:r>
              <a:rPr lang="en-IL">
                <a:solidFill>
                  <a:srgbClr val="FF0000"/>
                </a:solidFill>
              </a:rPr>
              <a:t>PPT</a:t>
            </a:r>
          </a:p>
        </p:txBody>
      </p:sp>
      <p:pic>
        <p:nvPicPr>
          <p:cNvPr id="42" name="Picture 41" descr="Cartoon of a child sitting on a mushroom&#10;&#10;Description automatically generated">
            <a:extLst>
              <a:ext uri="{FF2B5EF4-FFF2-40B4-BE49-F238E27FC236}">
                <a16:creationId xmlns:a16="http://schemas.microsoft.com/office/drawing/2014/main" id="{EBD12568-96DC-8856-D404-D5AC5AE9848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196466" y="4451839"/>
            <a:ext cx="677086" cy="1498983"/>
          </a:xfrm>
          <a:prstGeom prst="rect">
            <a:avLst/>
          </a:prstGeom>
        </p:spPr>
      </p:pic>
      <p:pic>
        <p:nvPicPr>
          <p:cNvPr id="43" name="Picture 42" descr="Cartoon character of a spongebob&#10;&#10;Description automatically generated">
            <a:extLst>
              <a:ext uri="{FF2B5EF4-FFF2-40B4-BE49-F238E27FC236}">
                <a16:creationId xmlns:a16="http://schemas.microsoft.com/office/drawing/2014/main" id="{CFBE3FB1-486D-918E-3419-6AE562E44F0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0165332" y="4763508"/>
            <a:ext cx="1001422" cy="915598"/>
          </a:xfrm>
          <a:prstGeom prst="rect">
            <a:avLst/>
          </a:prstGeom>
        </p:spPr>
      </p:pic>
      <p:cxnSp>
        <p:nvCxnSpPr>
          <p:cNvPr id="47" name="Straight Connector 46">
            <a:extLst>
              <a:ext uri="{FF2B5EF4-FFF2-40B4-BE49-F238E27FC236}">
                <a16:creationId xmlns:a16="http://schemas.microsoft.com/office/drawing/2014/main" id="{66D6B9BC-790B-ADE0-CD15-418C4EFD3060}"/>
              </a:ext>
            </a:extLst>
          </p:cNvPr>
          <p:cNvCxnSpPr/>
          <p:nvPr/>
        </p:nvCxnSpPr>
        <p:spPr>
          <a:xfrm>
            <a:off x="5920298" y="3161033"/>
            <a:ext cx="0" cy="3472983"/>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9E7E99F-491E-FAB0-E5D0-C593FB0E9A42}"/>
              </a:ext>
            </a:extLst>
          </p:cNvPr>
          <p:cNvSpPr txBox="1"/>
          <p:nvPr/>
        </p:nvSpPr>
        <p:spPr>
          <a:xfrm>
            <a:off x="1530091" y="3159782"/>
            <a:ext cx="2218877" cy="461665"/>
          </a:xfrm>
          <a:prstGeom prst="rect">
            <a:avLst/>
          </a:prstGeom>
          <a:noFill/>
        </p:spPr>
        <p:txBody>
          <a:bodyPr wrap="none" rtlCol="0">
            <a:spAutoFit/>
          </a:bodyPr>
          <a:lstStyle/>
          <a:p>
            <a:r>
              <a:rPr lang="en-IL" sz="2400">
                <a:solidFill>
                  <a:srgbClr val="0070C0"/>
                </a:solidFill>
              </a:rPr>
              <a:t>Standard setting</a:t>
            </a:r>
          </a:p>
        </p:txBody>
      </p:sp>
      <mc:AlternateContent xmlns:mc="http://schemas.openxmlformats.org/markup-compatibility/2006" xmlns:a14="http://schemas.microsoft.com/office/drawing/2010/main">
        <mc:Choice Requires="a14">
          <p:sp>
            <p:nvSpPr>
              <p:cNvPr id="49" name="Oval Callout 48">
                <a:extLst>
                  <a:ext uri="{FF2B5EF4-FFF2-40B4-BE49-F238E27FC236}">
                    <a16:creationId xmlns:a16="http://schemas.microsoft.com/office/drawing/2014/main" id="{7D63ADA9-1F0D-CBA1-1CCF-5027C80D7D0B}"/>
                  </a:ext>
                </a:extLst>
              </p:cNvPr>
              <p:cNvSpPr/>
              <p:nvPr/>
            </p:nvSpPr>
            <p:spPr>
              <a:xfrm>
                <a:off x="10310506" y="4147944"/>
                <a:ext cx="1126014" cy="52322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𝑓</m:t>
                      </m:r>
                      <m:r>
                        <a:rPr lang="en-US" sz="2000" i="1" dirty="0" smtClean="0">
                          <a:latin typeface="Cambria Math" panose="02040503050406030204" pitchFamily="18" charset="0"/>
                        </a:rPr>
                        <m:t>(</m:t>
                      </m:r>
                      <m:r>
                        <a:rPr lang="en-US" sz="2000" i="1" dirty="0" err="1" smtClean="0">
                          <a:latin typeface="Cambria Math" panose="02040503050406030204" pitchFamily="18" charset="0"/>
                        </a:rPr>
                        <m:t>𝑥</m:t>
                      </m:r>
                      <m:r>
                        <a:rPr lang="en-US" sz="2000" i="1" dirty="0" err="1" smtClean="0">
                          <a:latin typeface="Cambria Math" panose="02040503050406030204" pitchFamily="18" charset="0"/>
                        </a:rPr>
                        <m:t>,</m:t>
                      </m:r>
                      <m:r>
                        <a:rPr lang="en-US" sz="2000" i="1" dirty="0" err="1" smtClean="0">
                          <a:latin typeface="Cambria Math" panose="02040503050406030204" pitchFamily="18" charset="0"/>
                        </a:rPr>
                        <m:t>𝑦</m:t>
                      </m:r>
                      <m:r>
                        <a:rPr lang="en-US" sz="2000" i="1" dirty="0" smtClean="0">
                          <a:latin typeface="Cambria Math" panose="02040503050406030204" pitchFamily="18" charset="0"/>
                        </a:rPr>
                        <m:t>)</m:t>
                      </m:r>
                    </m:oMath>
                  </m:oMathPara>
                </a14:m>
                <a:endParaRPr lang="en-IL" sz="2000"/>
              </a:p>
              <a:p>
                <a:pPr algn="r"/>
                <a:r>
                  <a:rPr lang="en-IL" sz="1050"/>
                  <a:t>(w.h.p)</a:t>
                </a:r>
                <a:endParaRPr lang="en-IL" sz="1400"/>
              </a:p>
            </p:txBody>
          </p:sp>
        </mc:Choice>
        <mc:Fallback xmlns="">
          <p:sp>
            <p:nvSpPr>
              <p:cNvPr id="49" name="Oval Callout 48">
                <a:extLst>
                  <a:ext uri="{FF2B5EF4-FFF2-40B4-BE49-F238E27FC236}">
                    <a16:creationId xmlns:a16="http://schemas.microsoft.com/office/drawing/2014/main" id="{7D63ADA9-1F0D-CBA1-1CCF-5027C80D7D0B}"/>
                  </a:ext>
                </a:extLst>
              </p:cNvPr>
              <p:cNvSpPr>
                <a:spLocks noRot="1" noChangeAspect="1" noMove="1" noResize="1" noEditPoints="1" noAdjustHandles="1" noChangeArrowheads="1" noChangeShapeType="1" noTextEdit="1"/>
              </p:cNvSpPr>
              <p:nvPr/>
            </p:nvSpPr>
            <p:spPr>
              <a:xfrm>
                <a:off x="10310506" y="4147944"/>
                <a:ext cx="1126014" cy="523220"/>
              </a:xfrm>
              <a:prstGeom prst="wedgeEllipseCallout">
                <a:avLst/>
              </a:prstGeom>
              <a:blipFill>
                <a:blip r:embed="rId14"/>
                <a:stretch>
                  <a:fillRect/>
                </a:stretch>
              </a:blipFill>
            </p:spPr>
            <p:txBody>
              <a:bodyPr/>
              <a:lstStyle/>
              <a:p>
                <a:r>
                  <a:rPr lang="en-IL">
                    <a:noFill/>
                  </a:rPr>
                  <a:t> </a:t>
                </a:r>
              </a:p>
            </p:txBody>
          </p:sp>
        </mc:Fallback>
      </mc:AlternateContent>
      <p:sp>
        <p:nvSpPr>
          <p:cNvPr id="50" name="TextBox 49">
            <a:extLst>
              <a:ext uri="{FF2B5EF4-FFF2-40B4-BE49-F238E27FC236}">
                <a16:creationId xmlns:a16="http://schemas.microsoft.com/office/drawing/2014/main" id="{AFEF19A2-D0F5-86FA-1421-C5AFF5ECCE7B}"/>
              </a:ext>
            </a:extLst>
          </p:cNvPr>
          <p:cNvSpPr txBox="1"/>
          <p:nvPr/>
        </p:nvSpPr>
        <p:spPr>
          <a:xfrm>
            <a:off x="7510975" y="3198167"/>
            <a:ext cx="3155416" cy="461665"/>
          </a:xfrm>
          <a:prstGeom prst="rect">
            <a:avLst/>
          </a:prstGeom>
          <a:noFill/>
        </p:spPr>
        <p:txBody>
          <a:bodyPr wrap="none" rtlCol="0">
            <a:spAutoFit/>
          </a:bodyPr>
          <a:lstStyle/>
          <a:p>
            <a:r>
              <a:rPr lang="en-IL" sz="2400">
                <a:solidFill>
                  <a:srgbClr val="0070C0"/>
                </a:solidFill>
              </a:rPr>
              <a:t>“Homomorphic” setting</a:t>
            </a:r>
          </a:p>
        </p:txBody>
      </p:sp>
      <p:sp>
        <p:nvSpPr>
          <p:cNvPr id="4" name="Right Brace 3">
            <a:extLst>
              <a:ext uri="{FF2B5EF4-FFF2-40B4-BE49-F238E27FC236}">
                <a16:creationId xmlns:a16="http://schemas.microsoft.com/office/drawing/2014/main" id="{A2CE7F87-7A97-9B7B-7C49-A0B4867E74B6}"/>
              </a:ext>
            </a:extLst>
          </p:cNvPr>
          <p:cNvSpPr/>
          <p:nvPr/>
        </p:nvSpPr>
        <p:spPr>
          <a:xfrm rot="5400000">
            <a:off x="2345001" y="4592189"/>
            <a:ext cx="353941" cy="2919076"/>
          </a:xfrm>
          <a:prstGeom prst="rightBrace">
            <a:avLst>
              <a:gd name="adj1" fmla="val 141306"/>
              <a:gd name="adj2" fmla="val 50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7E67019-E163-928B-E96F-415BB3EDC69E}"/>
                  </a:ext>
                </a:extLst>
              </p:cNvPr>
              <p:cNvSpPr txBox="1"/>
              <p:nvPr/>
            </p:nvSpPr>
            <p:spPr>
              <a:xfrm>
                <a:off x="2189354" y="6233313"/>
                <a:ext cx="66523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𝑐</m:t>
                      </m:r>
                    </m:oMath>
                  </m:oMathPara>
                </a14:m>
                <a:endParaRPr lang="en-IL">
                  <a:solidFill>
                    <a:srgbClr val="0070C0"/>
                  </a:solidFill>
                </a:endParaRPr>
              </a:p>
            </p:txBody>
          </p:sp>
        </mc:Choice>
        <mc:Fallback xmlns="">
          <p:sp>
            <p:nvSpPr>
              <p:cNvPr id="11" name="TextBox 10">
                <a:extLst>
                  <a:ext uri="{FF2B5EF4-FFF2-40B4-BE49-F238E27FC236}">
                    <a16:creationId xmlns:a16="http://schemas.microsoft.com/office/drawing/2014/main" id="{87E67019-E163-928B-E96F-415BB3EDC69E}"/>
                  </a:ext>
                </a:extLst>
              </p:cNvPr>
              <p:cNvSpPr txBox="1">
                <a:spLocks noRot="1" noChangeAspect="1" noMove="1" noResize="1" noEditPoints="1" noAdjustHandles="1" noChangeArrowheads="1" noChangeShapeType="1" noTextEdit="1"/>
              </p:cNvSpPr>
              <p:nvPr/>
            </p:nvSpPr>
            <p:spPr>
              <a:xfrm>
                <a:off x="2189354" y="6233313"/>
                <a:ext cx="665234" cy="369332"/>
              </a:xfrm>
              <a:prstGeom prst="rect">
                <a:avLst/>
              </a:prstGeom>
              <a:blipFill>
                <a:blip r:embed="rId15"/>
                <a:stretch>
                  <a:fillRect/>
                </a:stretch>
              </a:blipFill>
            </p:spPr>
            <p:txBody>
              <a:bodyPr/>
              <a:lstStyle/>
              <a:p>
                <a:r>
                  <a:rPr lang="en-IL">
                    <a:noFill/>
                  </a:rPr>
                  <a:t> </a:t>
                </a:r>
              </a:p>
            </p:txBody>
          </p:sp>
        </mc:Fallback>
      </mc:AlternateContent>
      <p:sp>
        <p:nvSpPr>
          <p:cNvPr id="12" name="Right Brace 11">
            <a:extLst>
              <a:ext uri="{FF2B5EF4-FFF2-40B4-BE49-F238E27FC236}">
                <a16:creationId xmlns:a16="http://schemas.microsoft.com/office/drawing/2014/main" id="{5BAEC58A-1BF8-B144-4A1A-28F15127079C}"/>
              </a:ext>
            </a:extLst>
          </p:cNvPr>
          <p:cNvSpPr/>
          <p:nvPr/>
        </p:nvSpPr>
        <p:spPr>
          <a:xfrm rot="5400000">
            <a:off x="8655298" y="5838881"/>
            <a:ext cx="353941" cy="443338"/>
          </a:xfrm>
          <a:prstGeom prst="rightBrace">
            <a:avLst>
              <a:gd name="adj1" fmla="val 141306"/>
              <a:gd name="adj2" fmla="val 50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13089AE-5608-489C-D13F-EA8DBF6DDEC4}"/>
                  </a:ext>
                </a:extLst>
              </p:cNvPr>
              <p:cNvSpPr txBox="1"/>
              <p:nvPr/>
            </p:nvSpPr>
            <p:spPr>
              <a:xfrm>
                <a:off x="8499651" y="6233313"/>
                <a:ext cx="66523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&lt;</m:t>
                      </m:r>
                      <m:r>
                        <a:rPr lang="en-US" sz="2400" b="0" i="1" smtClean="0">
                          <a:solidFill>
                            <a:srgbClr val="0070C0"/>
                          </a:solidFill>
                          <a:latin typeface="Cambria Math" panose="02040503050406030204" pitchFamily="18" charset="0"/>
                        </a:rPr>
                        <m:t>𝑐</m:t>
                      </m:r>
                    </m:oMath>
                  </m:oMathPara>
                </a14:m>
                <a:endParaRPr lang="en-IL">
                  <a:solidFill>
                    <a:srgbClr val="0070C0"/>
                  </a:solidFill>
                </a:endParaRPr>
              </a:p>
            </p:txBody>
          </p:sp>
        </mc:Choice>
        <mc:Fallback xmlns="">
          <p:sp>
            <p:nvSpPr>
              <p:cNvPr id="13" name="TextBox 12">
                <a:extLst>
                  <a:ext uri="{FF2B5EF4-FFF2-40B4-BE49-F238E27FC236}">
                    <a16:creationId xmlns:a16="http://schemas.microsoft.com/office/drawing/2014/main" id="{913089AE-5608-489C-D13F-EA8DBF6DDEC4}"/>
                  </a:ext>
                </a:extLst>
              </p:cNvPr>
              <p:cNvSpPr txBox="1">
                <a:spLocks noRot="1" noChangeAspect="1" noMove="1" noResize="1" noEditPoints="1" noAdjustHandles="1" noChangeArrowheads="1" noChangeShapeType="1" noTextEdit="1"/>
              </p:cNvSpPr>
              <p:nvPr/>
            </p:nvSpPr>
            <p:spPr>
              <a:xfrm>
                <a:off x="8499651" y="6233313"/>
                <a:ext cx="665234" cy="369332"/>
              </a:xfrm>
              <a:prstGeom prst="rect">
                <a:avLst/>
              </a:prstGeom>
              <a:blipFill>
                <a:blip r:embed="rId16"/>
                <a:stretch>
                  <a:fillRect b="-6897"/>
                </a:stretch>
              </a:blipFill>
            </p:spPr>
            <p:txBody>
              <a:bodyPr/>
              <a:lstStyle/>
              <a:p>
                <a:r>
                  <a:rPr lang="en-IL">
                    <a:noFill/>
                  </a:rPr>
                  <a:t> </a:t>
                </a:r>
              </a:p>
            </p:txBody>
          </p:sp>
        </mc:Fallback>
      </mc:AlternateContent>
      <p:sp>
        <p:nvSpPr>
          <p:cNvPr id="14" name="Rounded Rectangular Callout 13">
            <a:extLst>
              <a:ext uri="{FF2B5EF4-FFF2-40B4-BE49-F238E27FC236}">
                <a16:creationId xmlns:a16="http://schemas.microsoft.com/office/drawing/2014/main" id="{A25B0D6D-15F5-145E-BD46-84E3F780DF63}"/>
              </a:ext>
            </a:extLst>
          </p:cNvPr>
          <p:cNvSpPr/>
          <p:nvPr/>
        </p:nvSpPr>
        <p:spPr>
          <a:xfrm>
            <a:off x="1146440" y="2337044"/>
            <a:ext cx="1898279" cy="645458"/>
          </a:xfrm>
          <a:prstGeom prst="wedgeRoundRectCallout">
            <a:avLst>
              <a:gd name="adj1" fmla="val 134521"/>
              <a:gd name="adj2" fmla="val 1743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Eff. Sampleable product dist.</a:t>
            </a:r>
            <a:endParaRPr lang="en-IL"/>
          </a:p>
        </p:txBody>
      </p:sp>
      <p:sp>
        <p:nvSpPr>
          <p:cNvPr id="3" name="Hexagon 2">
            <a:extLst>
              <a:ext uri="{FF2B5EF4-FFF2-40B4-BE49-F238E27FC236}">
                <a16:creationId xmlns:a16="http://schemas.microsoft.com/office/drawing/2014/main" id="{D2B4908F-6A3E-6186-9B24-DC94E94A14D2}"/>
              </a:ext>
            </a:extLst>
          </p:cNvPr>
          <p:cNvSpPr/>
          <p:nvPr/>
        </p:nvSpPr>
        <p:spPr>
          <a:xfrm>
            <a:off x="9583881" y="1048810"/>
            <a:ext cx="2164324" cy="623927"/>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Analogous PKE version</a:t>
            </a:r>
            <a:endParaRPr lang="en-IL"/>
          </a:p>
        </p:txBody>
      </p:sp>
    </p:spTree>
    <p:extLst>
      <p:ext uri="{BB962C8B-B14F-4D97-AF65-F5344CB8AC3E}">
        <p14:creationId xmlns:p14="http://schemas.microsoft.com/office/powerpoint/2010/main" val="104339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19" grpId="0"/>
      <p:bldP spid="25" grpId="0"/>
      <p:bldP spid="5" grpId="0" animBg="1"/>
      <p:bldP spid="7" grpId="0" animBg="1"/>
      <p:bldP spid="7" grpId="1" animBg="1"/>
      <p:bldP spid="35" grpId="0" animBg="1"/>
      <p:bldP spid="36" grpId="0"/>
      <p:bldP spid="37" grpId="0"/>
      <p:bldP spid="38" grpId="0"/>
      <p:bldP spid="39" grpId="0"/>
      <p:bldP spid="48" grpId="0"/>
      <p:bldP spid="49" grpId="0" animBg="1"/>
      <p:bldP spid="50" grpId="0"/>
      <p:bldP spid="4" grpId="0" animBg="1"/>
      <p:bldP spid="11" grpId="0"/>
      <p:bldP spid="12" grpId="0" animBg="1"/>
      <p:bldP spid="13" grpId="0"/>
      <p:bldP spid="14" grpId="0" animBg="1"/>
      <p:bldP spid="14" grpId="1"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DF98A6-E128-A713-7253-D80AF0E0550F}"/>
              </a:ext>
            </a:extLst>
          </p:cNvPr>
          <p:cNvSpPr>
            <a:spLocks noGrp="1"/>
          </p:cNvSpPr>
          <p:nvPr>
            <p:ph idx="1"/>
          </p:nvPr>
        </p:nvSpPr>
        <p:spPr>
          <a:xfrm>
            <a:off x="174812" y="1603513"/>
            <a:ext cx="11846859" cy="4889362"/>
          </a:xfrm>
        </p:spPr>
        <p:txBody>
          <a:bodyPr>
            <a:normAutofit/>
          </a:bodyPr>
          <a:lstStyle/>
          <a:p>
            <a:pPr marL="0" indent="0">
              <a:buNone/>
            </a:pPr>
            <a:r>
              <a:rPr lang="en-IL" sz="3200" u="sng">
                <a:solidFill>
                  <a:srgbClr val="00B050"/>
                </a:solidFill>
              </a:rPr>
              <a:t>Goal:</a:t>
            </a:r>
            <a:r>
              <a:rPr lang="en-IL" sz="3200">
                <a:solidFill>
                  <a:srgbClr val="00B050"/>
                </a:solidFill>
              </a:rPr>
              <a:t> </a:t>
            </a:r>
            <a:r>
              <a:rPr lang="en-US" sz="3200">
                <a:solidFill>
                  <a:srgbClr val="00B050"/>
                </a:solidFill>
              </a:rPr>
              <a:t>Canonical definition </a:t>
            </a:r>
            <a:r>
              <a:rPr lang="en-IL" sz="3200">
                <a:solidFill>
                  <a:srgbClr val="00B050"/>
                </a:solidFill>
              </a:rPr>
              <a:t>for HE </a:t>
            </a:r>
          </a:p>
          <a:p>
            <a:pPr lvl="1">
              <a:buFont typeface="System Font Regular"/>
              <a:buChar char="✅"/>
            </a:pPr>
            <a:r>
              <a:rPr lang="en-US" sz="2800">
                <a:solidFill>
                  <a:srgbClr val="00B050"/>
                </a:solidFill>
              </a:rPr>
              <a:t>  Clean, minimal and model independent</a:t>
            </a:r>
            <a:endParaRPr lang="en-US" sz="2800">
              <a:solidFill>
                <a:srgbClr val="0070C0"/>
              </a:solidFill>
            </a:endParaRPr>
          </a:p>
          <a:p>
            <a:pPr marL="971550" lvl="1" indent="-514350">
              <a:buFont typeface="+mj-lt"/>
              <a:buAutoNum type="arabicPeriod" startAt="2"/>
            </a:pPr>
            <a:r>
              <a:rPr lang="en-US" sz="2800">
                <a:solidFill>
                  <a:srgbClr val="0070C0"/>
                </a:solidFill>
              </a:rPr>
              <a:t>Captures “traditional” HE schemes</a:t>
            </a:r>
          </a:p>
          <a:p>
            <a:pPr marL="971550" lvl="1" indent="-514350">
              <a:buFont typeface="+mj-lt"/>
              <a:buAutoNum type="arabicPeriod" startAt="2"/>
            </a:pPr>
            <a:r>
              <a:rPr lang="en-US" sz="2800">
                <a:solidFill>
                  <a:srgbClr val="0070C0"/>
                </a:solidFill>
              </a:rPr>
              <a:t>Respects relations between HE and other crypto primitives</a:t>
            </a:r>
          </a:p>
        </p:txBody>
      </p:sp>
      <p:sp>
        <p:nvSpPr>
          <p:cNvPr id="2" name="Title 1">
            <a:extLst>
              <a:ext uri="{FF2B5EF4-FFF2-40B4-BE49-F238E27FC236}">
                <a16:creationId xmlns:a16="http://schemas.microsoft.com/office/drawing/2014/main" id="{49541C42-3123-77FA-07AC-C857FCEC68CF}"/>
              </a:ext>
            </a:extLst>
          </p:cNvPr>
          <p:cNvSpPr>
            <a:spLocks noGrp="1"/>
          </p:cNvSpPr>
          <p:nvPr>
            <p:ph type="title"/>
          </p:nvPr>
        </p:nvSpPr>
        <p:spPr>
          <a:xfrm>
            <a:off x="838200" y="365125"/>
            <a:ext cx="10515600" cy="1325563"/>
          </a:xfrm>
        </p:spPr>
        <p:txBody>
          <a:bodyPr>
            <a:normAutofit/>
          </a:bodyPr>
          <a:lstStyle/>
          <a:p>
            <a:pPr algn="ctr"/>
            <a:r>
              <a:rPr lang="en-IL">
                <a:solidFill>
                  <a:srgbClr val="0070C0"/>
                </a:solidFill>
              </a:rPr>
              <a:t>This work</a:t>
            </a:r>
            <a:endParaRPr lang="en-IL">
              <a:solidFill>
                <a:srgbClr val="FF0000"/>
              </a:solidFill>
            </a:endParaRPr>
          </a:p>
        </p:txBody>
      </p:sp>
      <p:sp>
        <p:nvSpPr>
          <p:cNvPr id="6" name="Slide Number Placeholder 5">
            <a:extLst>
              <a:ext uri="{FF2B5EF4-FFF2-40B4-BE49-F238E27FC236}">
                <a16:creationId xmlns:a16="http://schemas.microsoft.com/office/drawing/2014/main" id="{185C56D3-9B6A-9B4F-55DC-130DA2F6F13D}"/>
              </a:ext>
            </a:extLst>
          </p:cNvPr>
          <p:cNvSpPr>
            <a:spLocks noGrp="1"/>
          </p:cNvSpPr>
          <p:nvPr>
            <p:ph type="sldNum" sz="quarter" idx="12"/>
          </p:nvPr>
        </p:nvSpPr>
        <p:spPr/>
        <p:txBody>
          <a:bodyPr/>
          <a:lstStyle/>
          <a:p>
            <a:fld id="{25334875-8025-4943-8692-B384CC871F05}" type="slidenum">
              <a:rPr lang="en-IL" smtClean="0"/>
              <a:t>8</a:t>
            </a:fld>
            <a:endParaRPr lang="en-IL"/>
          </a:p>
        </p:txBody>
      </p:sp>
    </p:spTree>
    <p:extLst>
      <p:ext uri="{BB962C8B-B14F-4D97-AF65-F5344CB8AC3E}">
        <p14:creationId xmlns:p14="http://schemas.microsoft.com/office/powerpoint/2010/main" val="2177135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3F7C-A783-E435-BEF6-4D61682C2A52}"/>
              </a:ext>
            </a:extLst>
          </p:cNvPr>
          <p:cNvSpPr>
            <a:spLocks noGrp="1"/>
          </p:cNvSpPr>
          <p:nvPr>
            <p:ph type="title"/>
          </p:nvPr>
        </p:nvSpPr>
        <p:spPr>
          <a:xfrm>
            <a:off x="838200" y="174625"/>
            <a:ext cx="10515600" cy="1325563"/>
          </a:xfrm>
        </p:spPr>
        <p:txBody>
          <a:bodyPr/>
          <a:lstStyle/>
          <a:p>
            <a:pPr algn="ctr"/>
            <a:r>
              <a:rPr lang="en-IL">
                <a:solidFill>
                  <a:srgbClr val="0070C0"/>
                </a:solidFill>
              </a:rPr>
              <a:t>CC-H</a:t>
            </a:r>
            <a:r>
              <a:rPr lang="en-US">
                <a:solidFill>
                  <a:srgbClr val="0070C0"/>
                </a:solidFill>
              </a:rPr>
              <a:t>E Instantiations</a:t>
            </a:r>
            <a:endParaRPr lang="en-IL">
              <a:solidFill>
                <a:srgbClr val="0070C0"/>
              </a:solidFill>
            </a:endParaRPr>
          </a:p>
        </p:txBody>
      </p:sp>
      <mc:AlternateContent xmlns:mc="http://schemas.openxmlformats.org/markup-compatibility/2006" xmlns:a14="http://schemas.microsoft.com/office/drawing/2010/main">
        <mc:Choice Requires="a14">
          <p:sp>
            <p:nvSpPr>
              <p:cNvPr id="9" name="Cloud 8">
                <a:extLst>
                  <a:ext uri="{FF2B5EF4-FFF2-40B4-BE49-F238E27FC236}">
                    <a16:creationId xmlns:a16="http://schemas.microsoft.com/office/drawing/2014/main" id="{CCC90E72-992E-F6D3-DAB8-1D051E9E7729}"/>
                  </a:ext>
                </a:extLst>
              </p:cNvPr>
              <p:cNvSpPr/>
              <p:nvPr/>
            </p:nvSpPr>
            <p:spPr>
              <a:xfrm>
                <a:off x="7211613" y="2482947"/>
                <a:ext cx="3250196" cy="110155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
                    </m:oMathParaPr>
                    <m:oMath xmlns:m="http://schemas.openxmlformats.org/officeDocument/2006/math">
                      <m:r>
                        <a:rPr lang="en-IL" sz="2000" i="1" dirty="0" smtClean="0">
                          <a:solidFill>
                            <a:schemeClr val="bg1"/>
                          </a:solidFill>
                          <a:latin typeface="Cambria Math" panose="02040503050406030204" pitchFamily="18" charset="0"/>
                        </a:rPr>
                        <m:t>𝑓</m:t>
                      </m:r>
                      <m:d>
                        <m:dPr>
                          <m:ctrlPr>
                            <a:rPr lang="en-US" sz="2000" i="1" dirty="0">
                              <a:solidFill>
                                <a:schemeClr val="bg1"/>
                              </a:solidFill>
                              <a:latin typeface="Cambria Math" panose="02040503050406030204" pitchFamily="18" charset="0"/>
                            </a:rPr>
                          </m:ctrlPr>
                        </m:dPr>
                        <m:e>
                          <m:r>
                            <a:rPr lang="en-US" sz="2000" i="1">
                              <a:solidFill>
                                <a:schemeClr val="bg1"/>
                              </a:solidFill>
                              <a:latin typeface="Cambria Math" panose="02040503050406030204" pitchFamily="18" charset="0"/>
                            </a:rPr>
                            <m:t>𝑥</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ea typeface="Cambria Math" panose="02040503050406030204" pitchFamily="18" charset="0"/>
                            </a:rPr>
                            <m:t>𝑦</m:t>
                          </m:r>
                        </m:e>
                      </m:d>
                      <m:r>
                        <a:rPr lang="en-US" sz="2000" i="1">
                          <a:solidFill>
                            <a:schemeClr val="bg1"/>
                          </a:solidFill>
                          <a:latin typeface="Cambria Math" panose="02040503050406030204" pitchFamily="18" charset="0"/>
                        </a:rPr>
                        <m:t>=</m:t>
                      </m:r>
                      <m:d>
                        <m:dPr>
                          <m:begChr m:val="⟨"/>
                          <m:endChr m:val="⟩"/>
                          <m:ctrlPr>
                            <a:rPr lang="en-US" sz="2000" i="1" smtClean="0">
                              <a:solidFill>
                                <a:schemeClr val="bg1"/>
                              </a:solidFill>
                              <a:latin typeface="Cambria Math" panose="02040503050406030204" pitchFamily="18" charset="0"/>
                            </a:rPr>
                          </m:ctrlPr>
                        </m:dPr>
                        <m:e>
                          <m:r>
                            <a:rPr lang="en-US" sz="2000" i="1">
                              <a:solidFill>
                                <a:schemeClr val="bg1"/>
                              </a:solidFill>
                              <a:latin typeface="Cambria Math" panose="02040503050406030204" pitchFamily="18" charset="0"/>
                            </a:rPr>
                            <m:t>𝑥</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𝑦</m:t>
                          </m:r>
                        </m:e>
                      </m:d>
                    </m:oMath>
                  </m:oMathPara>
                </a14:m>
                <a:endParaRPr lang="en-US" sz="2000" b="0">
                  <a:solidFill>
                    <a:schemeClr val="bg1"/>
                  </a:solidFill>
                </a:endParaRPr>
              </a:p>
              <a:p>
                <a:pPr/>
                <a14:m>
                  <m:oMathPara xmlns:m="http://schemas.openxmlformats.org/officeDocument/2006/math">
                    <m:oMathParaPr>
                      <m:jc m:val="center"/>
                    </m:oMathParaPr>
                    <m:oMath xmlns:m="http://schemas.openxmlformats.org/officeDocument/2006/math">
                      <m:d>
                        <m:dPr>
                          <m:ctrlPr>
                            <a:rPr lang="en-US" sz="2000" b="0" i="1" dirty="0" smtClean="0">
                              <a:solidFill>
                                <a:schemeClr val="bg1"/>
                              </a:solidFill>
                              <a:latin typeface="Cambria Math" panose="02040503050406030204" pitchFamily="18" charset="0"/>
                            </a:rPr>
                          </m:ctrlPr>
                        </m:dPr>
                        <m:e>
                          <m:sSubSup>
                            <m:sSubSupPr>
                              <m:ctrlPr>
                                <a:rPr lang="en-US" sz="2000" b="0" i="1" smtClean="0">
                                  <a:solidFill>
                                    <a:schemeClr val="bg1"/>
                                  </a:solidFill>
                                  <a:latin typeface="Cambria Math" panose="02040503050406030204" pitchFamily="18" charset="0"/>
                                  <a:ea typeface="Cambria Math" panose="02040503050406030204" pitchFamily="18" charset="0"/>
                                </a:rPr>
                              </m:ctrlPr>
                            </m:sSubSupPr>
                            <m:e>
                              <m:r>
                                <a:rPr lang="en-US" sz="2000" i="1" smtClean="0">
                                  <a:solidFill>
                                    <a:schemeClr val="bg1"/>
                                  </a:solidFill>
                                  <a:latin typeface="Cambria Math" panose="02040503050406030204" pitchFamily="18" charset="0"/>
                                  <a:ea typeface="Cambria Math" panose="02040503050406030204" pitchFamily="18" charset="0"/>
                                </a:rPr>
                                <m:t>𝔽</m:t>
                              </m:r>
                            </m:e>
                            <m:sub>
                              <m:r>
                                <a:rPr lang="en-US" sz="2000" b="0" i="1" smtClean="0">
                                  <a:solidFill>
                                    <a:schemeClr val="bg1"/>
                                  </a:solidFill>
                                  <a:latin typeface="Cambria Math" panose="02040503050406030204" pitchFamily="18" charset="0"/>
                                  <a:ea typeface="Cambria Math" panose="02040503050406030204" pitchFamily="18" charset="0"/>
                                </a:rPr>
                                <m:t>2</m:t>
                              </m:r>
                            </m:sub>
                            <m:sup>
                              <m:r>
                                <a:rPr lang="en-US" sz="2000" b="0" i="1" smtClean="0">
                                  <a:solidFill>
                                    <a:schemeClr val="bg1"/>
                                  </a:solidFill>
                                  <a:latin typeface="Cambria Math" panose="02040503050406030204" pitchFamily="18" charset="0"/>
                                  <a:ea typeface="Cambria Math" panose="02040503050406030204" pitchFamily="18" charset="0"/>
                                </a:rPr>
                                <m:t>𝑛</m:t>
                              </m:r>
                            </m:sup>
                          </m:sSubSup>
                          <m:r>
                            <a:rPr lang="en-US" sz="2000" i="1">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 </m:t>
                          </m:r>
                          <m:d>
                            <m:dPr>
                              <m:begChr m:val="{"/>
                              <m:endChr m:val="}"/>
                              <m:ctrlPr>
                                <a:rPr lang="en-US" sz="2000" b="0" i="1" smtClean="0">
                                  <a:solidFill>
                                    <a:schemeClr val="bg1"/>
                                  </a:solidFill>
                                  <a:latin typeface="Cambria Math" panose="02040503050406030204" pitchFamily="18" charset="0"/>
                                  <a:ea typeface="Cambria Math" panose="02040503050406030204" pitchFamily="18" charset="0"/>
                                </a:rPr>
                              </m:ctrlPr>
                            </m:dPr>
                            <m:e>
                              <m:sSup>
                                <m:sSupPr>
                                  <m:ctrlPr>
                                    <a:rPr lang="en-US" sz="2000" b="0" i="1" smtClean="0">
                                      <a:solidFill>
                                        <a:schemeClr val="bg1"/>
                                      </a:solidFill>
                                      <a:latin typeface="Cambria Math" panose="02040503050406030204" pitchFamily="18" charset="0"/>
                                      <a:ea typeface="Cambria Math" panose="02040503050406030204" pitchFamily="18" charset="0"/>
                                    </a:rPr>
                                  </m:ctrlPr>
                                </m:sSupPr>
                                <m:e>
                                  <m:r>
                                    <a:rPr lang="en-US" sz="2000" b="0" i="1" smtClean="0">
                                      <a:solidFill>
                                        <a:schemeClr val="bg1"/>
                                      </a:solidFill>
                                      <a:latin typeface="Cambria Math" panose="02040503050406030204" pitchFamily="18" charset="0"/>
                                      <a:ea typeface="Cambria Math" panose="02040503050406030204" pitchFamily="18" charset="0"/>
                                    </a:rPr>
                                    <m:t>𝑒</m:t>
                                  </m:r>
                                </m:e>
                                <m:sup>
                                  <m:d>
                                    <m:dPr>
                                      <m:ctrlPr>
                                        <a:rPr lang="en-US" sz="2000" b="0" i="1" smtClean="0">
                                          <a:solidFill>
                                            <a:schemeClr val="bg1"/>
                                          </a:solidFill>
                                          <a:latin typeface="Cambria Math" panose="02040503050406030204" pitchFamily="18" charset="0"/>
                                          <a:ea typeface="Cambria Math" panose="02040503050406030204" pitchFamily="18" charset="0"/>
                                        </a:rPr>
                                      </m:ctrlPr>
                                    </m:dPr>
                                    <m:e>
                                      <m:r>
                                        <a:rPr lang="en-US" sz="2000" b="0" i="1" smtClean="0">
                                          <a:solidFill>
                                            <a:schemeClr val="bg1"/>
                                          </a:solidFill>
                                          <a:latin typeface="Cambria Math" panose="02040503050406030204" pitchFamily="18" charset="0"/>
                                          <a:ea typeface="Cambria Math" panose="02040503050406030204" pitchFamily="18" charset="0"/>
                                        </a:rPr>
                                        <m:t>1</m:t>
                                      </m:r>
                                    </m:e>
                                  </m:d>
                                </m:sup>
                              </m:sSup>
                              <m:r>
                                <a:rPr lang="en-US" sz="2000" b="0" i="1" smtClean="0">
                                  <a:solidFill>
                                    <a:schemeClr val="bg1"/>
                                  </a:solidFill>
                                  <a:latin typeface="Cambria Math" panose="02040503050406030204" pitchFamily="18" charset="0"/>
                                  <a:ea typeface="Cambria Math" panose="02040503050406030204" pitchFamily="18" charset="0"/>
                                </a:rPr>
                                <m:t>,…,</m:t>
                              </m:r>
                              <m:sSup>
                                <m:sSupPr>
                                  <m:ctrlPr>
                                    <a:rPr lang="en-US" sz="2000" i="1">
                                      <a:solidFill>
                                        <a:schemeClr val="bg1"/>
                                      </a:solidFill>
                                      <a:latin typeface="Cambria Math" panose="02040503050406030204" pitchFamily="18" charset="0"/>
                                      <a:ea typeface="Cambria Math" panose="02040503050406030204" pitchFamily="18" charset="0"/>
                                    </a:rPr>
                                  </m:ctrlPr>
                                </m:sSupPr>
                                <m:e>
                                  <m:r>
                                    <a:rPr lang="en-US" sz="2000" i="1">
                                      <a:solidFill>
                                        <a:schemeClr val="bg1"/>
                                      </a:solidFill>
                                      <a:latin typeface="Cambria Math" panose="02040503050406030204" pitchFamily="18" charset="0"/>
                                      <a:ea typeface="Cambria Math" panose="02040503050406030204" pitchFamily="18" charset="0"/>
                                    </a:rPr>
                                    <m:t>𝑒</m:t>
                                  </m:r>
                                </m:e>
                                <m:sup>
                                  <m:d>
                                    <m:dPr>
                                      <m:ctrlPr>
                                        <a:rPr lang="en-US" sz="2000" i="1">
                                          <a:solidFill>
                                            <a:schemeClr val="bg1"/>
                                          </a:solidFill>
                                          <a:latin typeface="Cambria Math" panose="02040503050406030204" pitchFamily="18" charset="0"/>
                                          <a:ea typeface="Cambria Math" panose="02040503050406030204" pitchFamily="18" charset="0"/>
                                        </a:rPr>
                                      </m:ctrlPr>
                                    </m:dPr>
                                    <m:e>
                                      <m:r>
                                        <a:rPr lang="en-US" sz="2000" b="0" i="1" smtClean="0">
                                          <a:solidFill>
                                            <a:schemeClr val="bg1"/>
                                          </a:solidFill>
                                          <a:latin typeface="Cambria Math" panose="02040503050406030204" pitchFamily="18" charset="0"/>
                                          <a:ea typeface="Cambria Math" panose="02040503050406030204" pitchFamily="18" charset="0"/>
                                        </a:rPr>
                                        <m:t>𝑛</m:t>
                                      </m:r>
                                    </m:e>
                                  </m:d>
                                </m:sup>
                              </m:sSup>
                            </m:e>
                          </m:d>
                        </m:e>
                      </m:d>
                    </m:oMath>
                  </m:oMathPara>
                </a14:m>
                <a:endParaRPr lang="en-IL" sz="2000">
                  <a:solidFill>
                    <a:schemeClr val="bg1"/>
                  </a:solidFill>
                </a:endParaRPr>
              </a:p>
            </p:txBody>
          </p:sp>
        </mc:Choice>
        <mc:Fallback xmlns="">
          <p:sp>
            <p:nvSpPr>
              <p:cNvPr id="9" name="Cloud 8">
                <a:extLst>
                  <a:ext uri="{FF2B5EF4-FFF2-40B4-BE49-F238E27FC236}">
                    <a16:creationId xmlns:a16="http://schemas.microsoft.com/office/drawing/2014/main" id="{CCC90E72-992E-F6D3-DAB8-1D051E9E7729}"/>
                  </a:ext>
                </a:extLst>
              </p:cNvPr>
              <p:cNvSpPr>
                <a:spLocks noRot="1" noChangeAspect="1" noMove="1" noResize="1" noEditPoints="1" noAdjustHandles="1" noChangeArrowheads="1" noChangeShapeType="1" noTextEdit="1"/>
              </p:cNvSpPr>
              <p:nvPr/>
            </p:nvSpPr>
            <p:spPr>
              <a:xfrm>
                <a:off x="7211613" y="2482947"/>
                <a:ext cx="3250196" cy="1101550"/>
              </a:xfrm>
              <a:prstGeom prst="cloud">
                <a:avLst/>
              </a:prstGeom>
              <a:blipFill>
                <a:blip r:embed="rId3"/>
                <a:stretch>
                  <a:fillRect/>
                </a:stretch>
              </a:blipFill>
            </p:spPr>
            <p:txBody>
              <a:bodyPr/>
              <a:lstStyle/>
              <a:p>
                <a:r>
                  <a:rPr lang="en-IL">
                    <a:noFill/>
                  </a:rPr>
                  <a:t> </a:t>
                </a:r>
              </a:p>
            </p:txBody>
          </p:sp>
        </mc:Fallback>
      </mc:AlternateContent>
      <p:sp>
        <p:nvSpPr>
          <p:cNvPr id="45" name="TextBox 44">
            <a:extLst>
              <a:ext uri="{FF2B5EF4-FFF2-40B4-BE49-F238E27FC236}">
                <a16:creationId xmlns:a16="http://schemas.microsoft.com/office/drawing/2014/main" id="{4C935171-5350-403F-106B-441F8239DE9D}"/>
              </a:ext>
            </a:extLst>
          </p:cNvPr>
          <p:cNvSpPr txBox="1"/>
          <p:nvPr/>
        </p:nvSpPr>
        <p:spPr>
          <a:xfrm>
            <a:off x="783921" y="1503174"/>
            <a:ext cx="5555293" cy="830997"/>
          </a:xfrm>
          <a:prstGeom prst="rect">
            <a:avLst/>
          </a:prstGeom>
          <a:noFill/>
        </p:spPr>
        <p:txBody>
          <a:bodyPr wrap="square" rtlCol="0">
            <a:spAutoFit/>
          </a:bodyPr>
          <a:lstStyle/>
          <a:p>
            <a:r>
              <a:rPr lang="en-US" sz="2400" u="sng" err="1">
                <a:solidFill>
                  <a:srgbClr val="0070C0"/>
                </a:solidFill>
              </a:rPr>
              <a:t>Thm</a:t>
            </a:r>
            <a:r>
              <a:rPr lang="en-US" sz="2400" u="sng">
                <a:solidFill>
                  <a:srgbClr val="0070C0"/>
                </a:solidFill>
              </a:rPr>
              <a:t>:</a:t>
            </a:r>
            <a:r>
              <a:rPr lang="en-US" sz="2400">
                <a:solidFill>
                  <a:srgbClr val="0070C0"/>
                </a:solidFill>
              </a:rPr>
              <a:t> Any linearly HE scheme over 𝔽 is </a:t>
            </a:r>
          </a:p>
          <a:p>
            <a:r>
              <a:rPr lang="en-US" sz="2400">
                <a:solidFill>
                  <a:srgbClr val="0070C0"/>
                </a:solidFill>
              </a:rPr>
              <a:t>CC-homomorphic.</a:t>
            </a:r>
          </a:p>
        </p:txBody>
      </p:sp>
      <p:sp>
        <p:nvSpPr>
          <p:cNvPr id="66" name="Slide Number Placeholder 65">
            <a:extLst>
              <a:ext uri="{FF2B5EF4-FFF2-40B4-BE49-F238E27FC236}">
                <a16:creationId xmlns:a16="http://schemas.microsoft.com/office/drawing/2014/main" id="{35158460-F7EA-C310-F60B-1142E182B592}"/>
              </a:ext>
            </a:extLst>
          </p:cNvPr>
          <p:cNvSpPr>
            <a:spLocks noGrp="1"/>
          </p:cNvSpPr>
          <p:nvPr>
            <p:ph type="sldNum" sz="quarter" idx="12"/>
          </p:nvPr>
        </p:nvSpPr>
        <p:spPr/>
        <p:txBody>
          <a:bodyPr/>
          <a:lstStyle/>
          <a:p>
            <a:fld id="{25334875-8025-4943-8692-B384CC871F05}" type="slidenum">
              <a:rPr lang="en-IL" smtClean="0"/>
              <a:t>9</a:t>
            </a:fld>
            <a:endParaRPr lang="en-IL"/>
          </a:p>
        </p:txBody>
      </p:sp>
      <p:sp>
        <p:nvSpPr>
          <p:cNvPr id="3" name="TextBox 2">
            <a:extLst>
              <a:ext uri="{FF2B5EF4-FFF2-40B4-BE49-F238E27FC236}">
                <a16:creationId xmlns:a16="http://schemas.microsoft.com/office/drawing/2014/main" id="{A3288429-C3B4-D875-008C-E3F6C1531146}"/>
              </a:ext>
            </a:extLst>
          </p:cNvPr>
          <p:cNvSpPr txBox="1"/>
          <p:nvPr/>
        </p:nvSpPr>
        <p:spPr>
          <a:xfrm>
            <a:off x="6636707" y="1500188"/>
            <a:ext cx="5555293" cy="830997"/>
          </a:xfrm>
          <a:prstGeom prst="rect">
            <a:avLst/>
          </a:prstGeom>
          <a:noFill/>
        </p:spPr>
        <p:txBody>
          <a:bodyPr wrap="square" rtlCol="0">
            <a:spAutoFit/>
          </a:bodyPr>
          <a:lstStyle/>
          <a:p>
            <a:r>
              <a:rPr lang="en-US" sz="2400" u="sng" err="1">
                <a:solidFill>
                  <a:srgbClr val="0070C0"/>
                </a:solidFill>
              </a:rPr>
              <a:t>Thm</a:t>
            </a:r>
            <a:r>
              <a:rPr lang="en-US" sz="2400" u="sng">
                <a:solidFill>
                  <a:srgbClr val="0070C0"/>
                </a:solidFill>
              </a:rPr>
              <a:t>:</a:t>
            </a:r>
            <a:r>
              <a:rPr lang="en-US" sz="2400">
                <a:solidFill>
                  <a:srgbClr val="0070C0"/>
                </a:solidFill>
              </a:rPr>
              <a:t> Any “OR-homomorphic” scheme is </a:t>
            </a:r>
          </a:p>
          <a:p>
            <a:r>
              <a:rPr lang="en-US" sz="2400">
                <a:solidFill>
                  <a:srgbClr val="0070C0"/>
                </a:solidFill>
              </a:rPr>
              <a:t>CC-homomorphic.</a:t>
            </a:r>
          </a:p>
        </p:txBody>
      </p:sp>
      <p:cxnSp>
        <p:nvCxnSpPr>
          <p:cNvPr id="4" name="Straight Connector 3">
            <a:extLst>
              <a:ext uri="{FF2B5EF4-FFF2-40B4-BE49-F238E27FC236}">
                <a16:creationId xmlns:a16="http://schemas.microsoft.com/office/drawing/2014/main" id="{719B4A47-3CB2-EA89-5C2A-112CF45ABF64}"/>
              </a:ext>
            </a:extLst>
          </p:cNvPr>
          <p:cNvCxnSpPr>
            <a:cxnSpLocks/>
          </p:cNvCxnSpPr>
          <p:nvPr/>
        </p:nvCxnSpPr>
        <p:spPr>
          <a:xfrm>
            <a:off x="6163512" y="1500188"/>
            <a:ext cx="0" cy="2386012"/>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loud 10">
                <a:extLst>
                  <a:ext uri="{FF2B5EF4-FFF2-40B4-BE49-F238E27FC236}">
                    <a16:creationId xmlns:a16="http://schemas.microsoft.com/office/drawing/2014/main" id="{9AEE7F01-0817-FEFA-D655-C4967E95E90B}"/>
                  </a:ext>
                </a:extLst>
              </p:cNvPr>
              <p:cNvSpPr/>
              <p:nvPr/>
            </p:nvSpPr>
            <p:spPr>
              <a:xfrm>
                <a:off x="1558720" y="2482947"/>
                <a:ext cx="2810502" cy="110155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
                    </m:oMathParaPr>
                    <m:oMath xmlns:m="http://schemas.openxmlformats.org/officeDocument/2006/math">
                      <m:r>
                        <a:rPr lang="en-IL" sz="2000" i="1" dirty="0" smtClean="0">
                          <a:solidFill>
                            <a:schemeClr val="bg1"/>
                          </a:solidFill>
                          <a:latin typeface="Cambria Math" panose="02040503050406030204" pitchFamily="18" charset="0"/>
                        </a:rPr>
                        <m:t>𝑓</m:t>
                      </m:r>
                      <m:d>
                        <m:dPr>
                          <m:ctrlPr>
                            <a:rPr lang="en-US" sz="2000" i="1" dirty="0"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𝑥</m:t>
                          </m:r>
                          <m:r>
                            <a:rPr lang="en-US" sz="2000" b="0" i="1" smtClean="0">
                              <a:solidFill>
                                <a:schemeClr val="bg1"/>
                              </a:solidFill>
                              <a:latin typeface="Cambria Math" panose="02040503050406030204" pitchFamily="18" charset="0"/>
                            </a:rPr>
                            <m:t>,</m:t>
                          </m:r>
                          <m:r>
                            <a:rPr lang="en-US" sz="2000" i="1" smtClean="0">
                              <a:solidFill>
                                <a:schemeClr val="bg1"/>
                              </a:solidFill>
                              <a:latin typeface="Cambria Math" panose="02040503050406030204" pitchFamily="18" charset="0"/>
                              <a:ea typeface="Cambria Math" panose="02040503050406030204" pitchFamily="18" charset="0"/>
                            </a:rPr>
                            <m:t>𝑦</m:t>
                          </m:r>
                        </m:e>
                      </m:d>
                      <m:r>
                        <a:rPr lang="en-US" sz="2000" b="0" i="1" smtClean="0">
                          <a:solidFill>
                            <a:schemeClr val="bg1"/>
                          </a:solidFill>
                          <a:latin typeface="Cambria Math" panose="02040503050406030204" pitchFamily="18" charset="0"/>
                        </a:rPr>
                        <m:t>=</m:t>
                      </m:r>
                      <m:d>
                        <m:dPr>
                          <m:begChr m:val="⟨"/>
                          <m:endChr m:val="⟩"/>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𝑥</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𝑦</m:t>
                          </m:r>
                        </m:e>
                      </m:d>
                    </m:oMath>
                  </m:oMathPara>
                </a14:m>
                <a:endParaRPr lang="en-US" sz="2000" b="0">
                  <a:solidFill>
                    <a:schemeClr val="bg1"/>
                  </a:solidFill>
                </a:endParaRPr>
              </a:p>
              <a:p>
                <a:pPr/>
                <a14:m>
                  <m:oMathPara xmlns:m="http://schemas.openxmlformats.org/officeDocument/2006/math">
                    <m:oMathParaPr>
                      <m:jc m:val="center"/>
                    </m:oMathParaPr>
                    <m:oMath xmlns:m="http://schemas.openxmlformats.org/officeDocument/2006/math">
                      <m:d>
                        <m:dPr>
                          <m:ctrlPr>
                            <a:rPr lang="en-US" sz="2000" b="0" i="1" dirty="0" smtClean="0">
                              <a:solidFill>
                                <a:schemeClr val="bg1"/>
                              </a:solidFill>
                              <a:latin typeface="Cambria Math" panose="02040503050406030204" pitchFamily="18" charset="0"/>
                            </a:rPr>
                          </m:ctrlPr>
                        </m:dPr>
                        <m:e>
                          <m:sSup>
                            <m:sSupPr>
                              <m:ctrlPr>
                                <a:rPr lang="en-US" sz="2000" b="0" i="1" smtClean="0">
                                  <a:solidFill>
                                    <a:schemeClr val="bg1"/>
                                  </a:solidFill>
                                  <a:latin typeface="Cambria Math" panose="02040503050406030204" pitchFamily="18" charset="0"/>
                                  <a:ea typeface="Cambria Math" panose="02040503050406030204" pitchFamily="18" charset="0"/>
                                </a:rPr>
                              </m:ctrlPr>
                            </m:sSupPr>
                            <m:e>
                              <m:r>
                                <a:rPr lang="en-US" sz="2000" i="1">
                                  <a:solidFill>
                                    <a:schemeClr val="bg1"/>
                                  </a:solidFill>
                                  <a:latin typeface="Cambria Math" panose="02040503050406030204" pitchFamily="18" charset="0"/>
                                  <a:ea typeface="Cambria Math" panose="02040503050406030204" pitchFamily="18" charset="0"/>
                                </a:rPr>
                                <m:t>𝔽</m:t>
                              </m:r>
                            </m:e>
                            <m:sup>
                              <m:r>
                                <a:rPr lang="en-US" sz="2000" b="0" i="1" smtClean="0">
                                  <a:solidFill>
                                    <a:schemeClr val="bg1"/>
                                  </a:solidFill>
                                  <a:latin typeface="Cambria Math" panose="02040503050406030204" pitchFamily="18" charset="0"/>
                                  <a:ea typeface="Cambria Math" panose="02040503050406030204" pitchFamily="18" charset="0"/>
                                </a:rPr>
                                <m:t>𝑛</m:t>
                              </m:r>
                            </m:sup>
                          </m:sSup>
                          <m:r>
                            <a:rPr lang="en-US" sz="2000" b="0" i="1" smtClean="0">
                              <a:solidFill>
                                <a:schemeClr val="bg1"/>
                              </a:solidFill>
                              <a:latin typeface="Cambria Math" panose="02040503050406030204" pitchFamily="18" charset="0"/>
                              <a:ea typeface="Cambria Math" panose="02040503050406030204" pitchFamily="18" charset="0"/>
                            </a:rPr>
                            <m:t>,</m:t>
                          </m:r>
                          <m:sSup>
                            <m:sSupPr>
                              <m:ctrlPr>
                                <a:rPr lang="en-US" sz="2000" b="0" i="1" smtClean="0">
                                  <a:solidFill>
                                    <a:schemeClr val="bg1"/>
                                  </a:solidFill>
                                  <a:latin typeface="Cambria Math" panose="02040503050406030204" pitchFamily="18" charset="0"/>
                                  <a:ea typeface="Cambria Math" panose="02040503050406030204" pitchFamily="18" charset="0"/>
                                </a:rPr>
                              </m:ctrlPr>
                            </m:sSupPr>
                            <m:e>
                              <m:r>
                                <a:rPr lang="en-US" sz="2000" i="1">
                                  <a:solidFill>
                                    <a:schemeClr val="bg1"/>
                                  </a:solidFill>
                                  <a:latin typeface="Cambria Math" panose="02040503050406030204" pitchFamily="18" charset="0"/>
                                  <a:ea typeface="Cambria Math" panose="02040503050406030204" pitchFamily="18" charset="0"/>
                                </a:rPr>
                                <m:t>𝔽</m:t>
                              </m:r>
                            </m:e>
                            <m:sup>
                              <m:r>
                                <a:rPr lang="en-US" sz="2000" b="0" i="1" smtClean="0">
                                  <a:solidFill>
                                    <a:schemeClr val="bg1"/>
                                  </a:solidFill>
                                  <a:latin typeface="Cambria Math" panose="02040503050406030204" pitchFamily="18" charset="0"/>
                                  <a:ea typeface="Cambria Math" panose="02040503050406030204" pitchFamily="18" charset="0"/>
                                </a:rPr>
                                <m:t>𝑛</m:t>
                              </m:r>
                            </m:sup>
                          </m:sSup>
                        </m:e>
                      </m:d>
                    </m:oMath>
                  </m:oMathPara>
                </a14:m>
                <a:endParaRPr lang="en-IL" sz="2000">
                  <a:solidFill>
                    <a:schemeClr val="bg1"/>
                  </a:solidFill>
                </a:endParaRPr>
              </a:p>
            </p:txBody>
          </p:sp>
        </mc:Choice>
        <mc:Fallback xmlns="">
          <p:sp>
            <p:nvSpPr>
              <p:cNvPr id="11" name="Cloud 10">
                <a:extLst>
                  <a:ext uri="{FF2B5EF4-FFF2-40B4-BE49-F238E27FC236}">
                    <a16:creationId xmlns:a16="http://schemas.microsoft.com/office/drawing/2014/main" id="{9AEE7F01-0817-FEFA-D655-C4967E95E90B}"/>
                  </a:ext>
                </a:extLst>
              </p:cNvPr>
              <p:cNvSpPr>
                <a:spLocks noRot="1" noChangeAspect="1" noMove="1" noResize="1" noEditPoints="1" noAdjustHandles="1" noChangeArrowheads="1" noChangeShapeType="1" noTextEdit="1"/>
              </p:cNvSpPr>
              <p:nvPr/>
            </p:nvSpPr>
            <p:spPr>
              <a:xfrm>
                <a:off x="1558720" y="2482947"/>
                <a:ext cx="2810502" cy="1101550"/>
              </a:xfrm>
              <a:prstGeom prst="cloud">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50BB51A-E731-1776-1809-8315E0409495}"/>
                  </a:ext>
                </a:extLst>
              </p:cNvPr>
              <p:cNvSpPr txBox="1"/>
              <p:nvPr/>
            </p:nvSpPr>
            <p:spPr>
              <a:xfrm>
                <a:off x="2361259" y="3784810"/>
                <a:ext cx="7604505" cy="830997"/>
              </a:xfrm>
              <a:prstGeom prst="rect">
                <a:avLst/>
              </a:prstGeom>
              <a:noFill/>
            </p:spPr>
            <p:txBody>
              <a:bodyPr wrap="square" rtlCol="0">
                <a:spAutoFit/>
              </a:bodyPr>
              <a:lstStyle/>
              <a:p>
                <a:r>
                  <a:rPr lang="en-US" sz="2400" u="sng">
                    <a:solidFill>
                      <a:srgbClr val="0070C0"/>
                    </a:solidFill>
                  </a:rPr>
                  <a:t>requires</a:t>
                </a:r>
                <a:r>
                  <a:rPr lang="en-US" sz="2400">
                    <a:solidFill>
                      <a:srgbClr val="0070C0"/>
                    </a:solidFill>
                  </a:rPr>
                  <a:t> </a:t>
                </a:r>
                <a14:m>
                  <m:oMath xmlns:m="http://schemas.openxmlformats.org/officeDocument/2006/math">
                    <m:r>
                      <m:rPr>
                        <m:sty m:val="p"/>
                      </m:rPr>
                      <a:rPr lang="en-US" sz="2400" b="0" i="0" smtClean="0">
                        <a:solidFill>
                          <a:srgbClr val="0070C0"/>
                        </a:solidFill>
                        <a:latin typeface="Cambria Math" panose="02040503050406030204" pitchFamily="18" charset="0"/>
                      </a:rPr>
                      <m:t>Ω</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𝑛</m:t>
                    </m:r>
                    <m:r>
                      <a:rPr lang="en-US" sz="2400" b="0" i="1" smtClean="0">
                        <a:solidFill>
                          <a:srgbClr val="0070C0"/>
                        </a:solidFill>
                        <a:latin typeface="Cambria Math" panose="02040503050406030204" pitchFamily="18" charset="0"/>
                      </a:rPr>
                      <m:t>)</m:t>
                    </m:r>
                  </m:oMath>
                </a14:m>
                <a:r>
                  <a:rPr lang="en-US" sz="2400">
                    <a:solidFill>
                      <a:srgbClr val="0070C0"/>
                    </a:solidFill>
                  </a:rPr>
                  <a:t> bits of communication in the standard setting</a:t>
                </a:r>
              </a:p>
              <a:p>
                <a:endParaRPr lang="en-IL" sz="2400">
                  <a:solidFill>
                    <a:srgbClr val="FF0000"/>
                  </a:solidFill>
                </a:endParaRPr>
              </a:p>
            </p:txBody>
          </p:sp>
        </mc:Choice>
        <mc:Fallback xmlns="">
          <p:sp>
            <p:nvSpPr>
              <p:cNvPr id="12" name="TextBox 11">
                <a:extLst>
                  <a:ext uri="{FF2B5EF4-FFF2-40B4-BE49-F238E27FC236}">
                    <a16:creationId xmlns:a16="http://schemas.microsoft.com/office/drawing/2014/main" id="{C50BB51A-E731-1776-1809-8315E0409495}"/>
                  </a:ext>
                </a:extLst>
              </p:cNvPr>
              <p:cNvSpPr txBox="1">
                <a:spLocks noRot="1" noChangeAspect="1" noMove="1" noResize="1" noEditPoints="1" noAdjustHandles="1" noChangeArrowheads="1" noChangeShapeType="1" noTextEdit="1"/>
              </p:cNvSpPr>
              <p:nvPr/>
            </p:nvSpPr>
            <p:spPr>
              <a:xfrm>
                <a:off x="2361259" y="3784810"/>
                <a:ext cx="7604505" cy="830997"/>
              </a:xfrm>
              <a:prstGeom prst="rect">
                <a:avLst/>
              </a:prstGeom>
              <a:blipFill>
                <a:blip r:embed="rId5"/>
                <a:stretch>
                  <a:fillRect l="-1167" t="-4545" r="-1167"/>
                </a:stretch>
              </a:blipFill>
            </p:spPr>
            <p:txBody>
              <a:bodyPr/>
              <a:lstStyle/>
              <a:p>
                <a:r>
                  <a:rPr lang="en-IL">
                    <a:noFill/>
                  </a:rPr>
                  <a:t> </a:t>
                </a:r>
              </a:p>
            </p:txBody>
          </p:sp>
        </mc:Fallback>
      </mc:AlternateContent>
      <p:sp>
        <p:nvSpPr>
          <p:cNvPr id="14" name="Right Arrow 13">
            <a:extLst>
              <a:ext uri="{FF2B5EF4-FFF2-40B4-BE49-F238E27FC236}">
                <a16:creationId xmlns:a16="http://schemas.microsoft.com/office/drawing/2014/main" id="{F4F2FADA-9AF0-5890-F808-DF4358AF7DEA}"/>
              </a:ext>
            </a:extLst>
          </p:cNvPr>
          <p:cNvSpPr/>
          <p:nvPr/>
        </p:nvSpPr>
        <p:spPr>
          <a:xfrm>
            <a:off x="3818549" y="6180997"/>
            <a:ext cx="4392735" cy="3539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AE76A51-2172-6DAC-47C0-6120F4CB6871}"/>
                  </a:ext>
                </a:extLst>
              </p:cNvPr>
              <p:cNvSpPr txBox="1"/>
              <p:nvPr/>
            </p:nvSpPr>
            <p:spPr>
              <a:xfrm>
                <a:off x="3010528" y="5201546"/>
                <a:ext cx="2625270" cy="4397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IL" sz="2000" i="1" dirty="0" smtClean="0">
                              <a:latin typeface="Cambria Math" panose="02040503050406030204" pitchFamily="18" charset="0"/>
                            </a:rPr>
                          </m:ctrlPr>
                        </m:dPr>
                        <m:e>
                          <m:r>
                            <a:rPr lang="en-IL" sz="2000" i="1" dirty="0" smtClean="0">
                              <a:latin typeface="Cambria Math" panose="02040503050406030204" pitchFamily="18" charset="0"/>
                            </a:rPr>
                            <m:t>𝑥</m:t>
                          </m:r>
                          <m:r>
                            <a:rPr lang="en-US" sz="2000" b="0" i="1" dirty="0" smtClean="0">
                              <a:latin typeface="Cambria Math" panose="02040503050406030204" pitchFamily="18" charset="0"/>
                            </a:rPr>
                            <m:t>, </m:t>
                          </m:r>
                          <m:sSub>
                            <m:sSubPr>
                              <m:ctrlPr>
                                <a:rPr lang="en-US" sz="2000" b="0" i="1" dirty="0" smtClean="0">
                                  <a:solidFill>
                                    <a:srgbClr val="FF0000"/>
                                  </a:solidFill>
                                  <a:latin typeface="Cambria Math" panose="02040503050406030204" pitchFamily="18" charset="0"/>
                                </a:rPr>
                              </m:ctrlPr>
                            </m:sSubPr>
                            <m:e>
                              <m:r>
                                <a:rPr lang="en-US" sz="2000" b="0" i="1" dirty="0" smtClean="0">
                                  <a:solidFill>
                                    <a:srgbClr val="FF0000"/>
                                  </a:solidFill>
                                  <a:latin typeface="Cambria Math" panose="02040503050406030204" pitchFamily="18" charset="0"/>
                                </a:rPr>
                                <m:t>𝐸</m:t>
                              </m:r>
                            </m:e>
                            <m:sub>
                              <m:r>
                                <a:rPr lang="en-US" sz="2000" b="0" i="1" dirty="0" smtClean="0">
                                  <a:solidFill>
                                    <a:srgbClr val="FF0000"/>
                                  </a:solidFill>
                                  <a:latin typeface="Cambria Math" panose="02040503050406030204" pitchFamily="18" charset="0"/>
                                </a:rPr>
                                <m:t>𝑘</m:t>
                              </m:r>
                            </m:sub>
                          </m:sSub>
                          <m:d>
                            <m:dPr>
                              <m:ctrlPr>
                                <a:rPr lang="en-US" sz="2000" b="0" i="1" dirty="0" smtClean="0">
                                  <a:solidFill>
                                    <a:srgbClr val="FF0000"/>
                                  </a:solidFill>
                                  <a:latin typeface="Cambria Math" panose="02040503050406030204" pitchFamily="18" charset="0"/>
                                </a:rPr>
                              </m:ctrlPr>
                            </m:dPr>
                            <m:e>
                              <m:sSub>
                                <m:sSubPr>
                                  <m:ctrlPr>
                                    <a:rPr lang="en-US" sz="2000" b="0" i="1" dirty="0" smtClean="0">
                                      <a:solidFill>
                                        <a:srgbClr val="FF0000"/>
                                      </a:solidFill>
                                      <a:latin typeface="Cambria Math" panose="02040503050406030204" pitchFamily="18" charset="0"/>
                                    </a:rPr>
                                  </m:ctrlPr>
                                </m:sSubPr>
                                <m:e>
                                  <m:r>
                                    <a:rPr lang="en-US" sz="2000" b="0" i="1" dirty="0" smtClean="0">
                                      <a:solidFill>
                                        <a:srgbClr val="FF0000"/>
                                      </a:solidFill>
                                      <a:latin typeface="Cambria Math" panose="02040503050406030204" pitchFamily="18" charset="0"/>
                                    </a:rPr>
                                    <m:t>𝑦</m:t>
                                  </m:r>
                                </m:e>
                                <m:sub>
                                  <m:r>
                                    <a:rPr lang="en-US" sz="2000" b="0" i="1" dirty="0" smtClean="0">
                                      <a:solidFill>
                                        <a:srgbClr val="FF0000"/>
                                      </a:solidFill>
                                      <a:latin typeface="Cambria Math" panose="02040503050406030204" pitchFamily="18" charset="0"/>
                                    </a:rPr>
                                    <m:t>1</m:t>
                                  </m:r>
                                </m:sub>
                              </m:sSub>
                            </m:e>
                          </m:d>
                          <m:r>
                            <a:rPr lang="en-US" sz="2000" b="0" i="1" dirty="0" smtClean="0">
                              <a:solidFill>
                                <a:srgbClr val="FF0000"/>
                              </a:solidFill>
                              <a:latin typeface="Cambria Math" panose="02040503050406030204" pitchFamily="18" charset="0"/>
                            </a:rPr>
                            <m:t>,…,</m:t>
                          </m:r>
                          <m:sSub>
                            <m:sSubPr>
                              <m:ctrlPr>
                                <a:rPr lang="en-US" sz="2000" i="1" dirty="0">
                                  <a:solidFill>
                                    <a:srgbClr val="FF0000"/>
                                  </a:solidFill>
                                  <a:latin typeface="Cambria Math" panose="02040503050406030204" pitchFamily="18" charset="0"/>
                                </a:rPr>
                              </m:ctrlPr>
                            </m:sSubPr>
                            <m:e>
                              <m:r>
                                <a:rPr lang="en-US" sz="2000" i="1" dirty="0">
                                  <a:solidFill>
                                    <a:srgbClr val="FF0000"/>
                                  </a:solidFill>
                                  <a:latin typeface="Cambria Math" panose="02040503050406030204" pitchFamily="18" charset="0"/>
                                </a:rPr>
                                <m:t>𝐸</m:t>
                              </m:r>
                            </m:e>
                            <m:sub>
                              <m:r>
                                <a:rPr lang="en-US" sz="2000" i="1" dirty="0">
                                  <a:solidFill>
                                    <a:srgbClr val="FF0000"/>
                                  </a:solidFill>
                                  <a:latin typeface="Cambria Math" panose="02040503050406030204" pitchFamily="18" charset="0"/>
                                </a:rPr>
                                <m:t>𝑘</m:t>
                              </m:r>
                            </m:sub>
                          </m:sSub>
                          <m:d>
                            <m:dPr>
                              <m:ctrlPr>
                                <a:rPr lang="en-US" sz="2000" i="1" dirty="0">
                                  <a:solidFill>
                                    <a:srgbClr val="FF0000"/>
                                  </a:solidFill>
                                  <a:latin typeface="Cambria Math" panose="02040503050406030204" pitchFamily="18" charset="0"/>
                                </a:rPr>
                              </m:ctrlPr>
                            </m:dPr>
                            <m:e>
                              <m:sSub>
                                <m:sSubPr>
                                  <m:ctrlPr>
                                    <a:rPr lang="en-US" sz="2000" i="1" dirty="0">
                                      <a:solidFill>
                                        <a:srgbClr val="FF0000"/>
                                      </a:solidFill>
                                      <a:latin typeface="Cambria Math" panose="02040503050406030204" pitchFamily="18" charset="0"/>
                                    </a:rPr>
                                  </m:ctrlPr>
                                </m:sSubPr>
                                <m:e>
                                  <m:r>
                                    <a:rPr lang="en-US" sz="2000" i="1" dirty="0">
                                      <a:solidFill>
                                        <a:srgbClr val="FF0000"/>
                                      </a:solidFill>
                                      <a:latin typeface="Cambria Math" panose="02040503050406030204" pitchFamily="18" charset="0"/>
                                    </a:rPr>
                                    <m:t>𝑦</m:t>
                                  </m:r>
                                </m:e>
                                <m:sub>
                                  <m:r>
                                    <a:rPr lang="en-US" sz="2000" b="0" i="1" dirty="0" smtClean="0">
                                      <a:solidFill>
                                        <a:srgbClr val="FF0000"/>
                                      </a:solidFill>
                                      <a:latin typeface="Cambria Math" panose="02040503050406030204" pitchFamily="18" charset="0"/>
                                    </a:rPr>
                                    <m:t>𝑛</m:t>
                                  </m:r>
                                </m:sub>
                              </m:sSub>
                            </m:e>
                          </m:d>
                        </m:e>
                      </m:d>
                    </m:oMath>
                  </m:oMathPara>
                </a14:m>
                <a:endParaRPr lang="en-IL" sz="2000"/>
              </a:p>
            </p:txBody>
          </p:sp>
        </mc:Choice>
        <mc:Fallback xmlns="">
          <p:sp>
            <p:nvSpPr>
              <p:cNvPr id="15" name="TextBox 14">
                <a:extLst>
                  <a:ext uri="{FF2B5EF4-FFF2-40B4-BE49-F238E27FC236}">
                    <a16:creationId xmlns:a16="http://schemas.microsoft.com/office/drawing/2014/main" id="{4AE76A51-2172-6DAC-47C0-6120F4CB6871}"/>
                  </a:ext>
                </a:extLst>
              </p:cNvPr>
              <p:cNvSpPr txBox="1">
                <a:spLocks noRot="1" noChangeAspect="1" noMove="1" noResize="1" noEditPoints="1" noAdjustHandles="1" noChangeArrowheads="1" noChangeShapeType="1" noTextEdit="1"/>
              </p:cNvSpPr>
              <p:nvPr/>
            </p:nvSpPr>
            <p:spPr>
              <a:xfrm>
                <a:off x="3010528" y="5201546"/>
                <a:ext cx="2625270" cy="439736"/>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91E4D61-F648-F0E7-EB93-DD18846C0694}"/>
                  </a:ext>
                </a:extLst>
              </p:cNvPr>
              <p:cNvSpPr txBox="1"/>
              <p:nvPr/>
            </p:nvSpPr>
            <p:spPr>
              <a:xfrm>
                <a:off x="9221768" y="5273985"/>
                <a:ext cx="111395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L" sz="2800" i="1" dirty="0" smtClean="0">
                          <a:latin typeface="Cambria Math" panose="02040503050406030204" pitchFamily="18" charset="0"/>
                        </a:rPr>
                        <m:t>(</m:t>
                      </m:r>
                      <m:r>
                        <a:rPr lang="en-IL" sz="2800" i="1" dirty="0" smtClean="0">
                          <a:latin typeface="Cambria Math" panose="02040503050406030204" pitchFamily="18" charset="0"/>
                        </a:rPr>
                        <m:t>𝑦</m:t>
                      </m:r>
                      <m:r>
                        <a:rPr lang="en-US" sz="2800" b="0" i="1" dirty="0" smtClean="0">
                          <a:latin typeface="Cambria Math" panose="02040503050406030204" pitchFamily="18" charset="0"/>
                        </a:rPr>
                        <m:t>, </m:t>
                      </m:r>
                      <m:r>
                        <a:rPr lang="en-US" sz="2800" b="0" i="1" dirty="0" smtClean="0">
                          <a:solidFill>
                            <a:srgbClr val="FF0000"/>
                          </a:solidFill>
                          <a:latin typeface="Cambria Math" panose="02040503050406030204" pitchFamily="18" charset="0"/>
                        </a:rPr>
                        <m:t>𝑘</m:t>
                      </m:r>
                      <m:r>
                        <a:rPr lang="en-IL" sz="2800" i="1" dirty="0" smtClean="0">
                          <a:latin typeface="Cambria Math" panose="02040503050406030204" pitchFamily="18" charset="0"/>
                        </a:rPr>
                        <m:t>)</m:t>
                      </m:r>
                    </m:oMath>
                  </m:oMathPara>
                </a14:m>
                <a:endParaRPr lang="en-IL" sz="2800"/>
              </a:p>
            </p:txBody>
          </p:sp>
        </mc:Choice>
        <mc:Fallback xmlns="">
          <p:sp>
            <p:nvSpPr>
              <p:cNvPr id="16" name="TextBox 15">
                <a:extLst>
                  <a:ext uri="{FF2B5EF4-FFF2-40B4-BE49-F238E27FC236}">
                    <a16:creationId xmlns:a16="http://schemas.microsoft.com/office/drawing/2014/main" id="{491E4D61-F648-F0E7-EB93-DD18846C0694}"/>
                  </a:ext>
                </a:extLst>
              </p:cNvPr>
              <p:cNvSpPr txBox="1">
                <a:spLocks noRot="1" noChangeAspect="1" noMove="1" noResize="1" noEditPoints="1" noAdjustHandles="1" noChangeArrowheads="1" noChangeShapeType="1" noTextEdit="1"/>
              </p:cNvSpPr>
              <p:nvPr/>
            </p:nvSpPr>
            <p:spPr>
              <a:xfrm>
                <a:off x="9221768" y="5273985"/>
                <a:ext cx="1113958" cy="523220"/>
              </a:xfrm>
              <a:prstGeom prst="rect">
                <a:avLst/>
              </a:prstGeom>
              <a:blipFill>
                <a:blip r:embed="rId7"/>
                <a:stretch>
                  <a:fillRect l="-3409" r="-3409" b="-19048"/>
                </a:stretch>
              </a:blipFill>
            </p:spPr>
            <p:txBody>
              <a:bodyPr/>
              <a:lstStyle/>
              <a:p>
                <a:r>
                  <a:rPr lang="en-IL">
                    <a:noFill/>
                  </a:rPr>
                  <a:t> </a:t>
                </a:r>
              </a:p>
            </p:txBody>
          </p:sp>
        </mc:Fallback>
      </mc:AlternateContent>
      <p:sp>
        <p:nvSpPr>
          <p:cNvPr id="17" name="TextBox 16">
            <a:extLst>
              <a:ext uri="{FF2B5EF4-FFF2-40B4-BE49-F238E27FC236}">
                <a16:creationId xmlns:a16="http://schemas.microsoft.com/office/drawing/2014/main" id="{0AFFA370-3DB8-7F40-7A22-FC1277A8EF6D}"/>
              </a:ext>
            </a:extLst>
          </p:cNvPr>
          <p:cNvSpPr txBox="1"/>
          <p:nvPr/>
        </p:nvSpPr>
        <p:spPr>
          <a:xfrm>
            <a:off x="2568283" y="4795513"/>
            <a:ext cx="533095" cy="369332"/>
          </a:xfrm>
          <a:prstGeom prst="rect">
            <a:avLst/>
          </a:prstGeom>
          <a:noFill/>
        </p:spPr>
        <p:txBody>
          <a:bodyPr wrap="none" rtlCol="0">
            <a:spAutoFit/>
          </a:bodyPr>
          <a:lstStyle/>
          <a:p>
            <a:r>
              <a:rPr lang="en-IL">
                <a:solidFill>
                  <a:srgbClr val="FF0000"/>
                </a:solidFill>
              </a:rPr>
              <a:t>PPT</a:t>
            </a:r>
          </a:p>
        </p:txBody>
      </p:sp>
      <p:sp>
        <p:nvSpPr>
          <p:cNvPr id="18" name="TextBox 17">
            <a:extLst>
              <a:ext uri="{FF2B5EF4-FFF2-40B4-BE49-F238E27FC236}">
                <a16:creationId xmlns:a16="http://schemas.microsoft.com/office/drawing/2014/main" id="{6E17B47F-8597-0507-783E-8E01F8CF961E}"/>
              </a:ext>
            </a:extLst>
          </p:cNvPr>
          <p:cNvSpPr txBox="1"/>
          <p:nvPr/>
        </p:nvSpPr>
        <p:spPr>
          <a:xfrm>
            <a:off x="8641487" y="6356781"/>
            <a:ext cx="677086" cy="369332"/>
          </a:xfrm>
          <a:prstGeom prst="rect">
            <a:avLst/>
          </a:prstGeom>
          <a:noFill/>
        </p:spPr>
        <p:txBody>
          <a:bodyPr wrap="square" rtlCol="0">
            <a:spAutoFit/>
          </a:bodyPr>
          <a:lstStyle/>
          <a:p>
            <a:r>
              <a:rPr lang="en-IL">
                <a:solidFill>
                  <a:srgbClr val="FF0000"/>
                </a:solidFill>
              </a:rPr>
              <a:t>PPT</a:t>
            </a:r>
          </a:p>
        </p:txBody>
      </p:sp>
      <p:pic>
        <p:nvPicPr>
          <p:cNvPr id="19" name="Picture 18" descr="Cartoon of a child sitting on a mushroom&#10;&#10;Description automatically generated">
            <a:extLst>
              <a:ext uri="{FF2B5EF4-FFF2-40B4-BE49-F238E27FC236}">
                <a16:creationId xmlns:a16="http://schemas.microsoft.com/office/drawing/2014/main" id="{60F63687-9883-4767-BF16-30A1E39FF8D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467342" y="5129128"/>
            <a:ext cx="677086" cy="1498983"/>
          </a:xfrm>
          <a:prstGeom prst="rect">
            <a:avLst/>
          </a:prstGeom>
        </p:spPr>
      </p:pic>
      <p:pic>
        <p:nvPicPr>
          <p:cNvPr id="20" name="Picture 19" descr="Cartoon character of a spongebob&#10;&#10;Description automatically generated">
            <a:extLst>
              <a:ext uri="{FF2B5EF4-FFF2-40B4-BE49-F238E27FC236}">
                <a16:creationId xmlns:a16="http://schemas.microsoft.com/office/drawing/2014/main" id="{0E11F478-A84F-65FD-7755-6619A195F04A}"/>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8479319" y="5511410"/>
            <a:ext cx="1001422" cy="915598"/>
          </a:xfrm>
          <a:prstGeom prst="rect">
            <a:avLst/>
          </a:prstGeom>
        </p:spPr>
      </p:pic>
      <mc:AlternateContent xmlns:mc="http://schemas.openxmlformats.org/markup-compatibility/2006" xmlns:a14="http://schemas.microsoft.com/office/drawing/2010/main">
        <mc:Choice Requires="a14">
          <p:sp>
            <p:nvSpPr>
              <p:cNvPr id="21" name="Oval Callout 20">
                <a:extLst>
                  <a:ext uri="{FF2B5EF4-FFF2-40B4-BE49-F238E27FC236}">
                    <a16:creationId xmlns:a16="http://schemas.microsoft.com/office/drawing/2014/main" id="{5D666EFD-4B89-E211-98D0-60F1C3FC506D}"/>
                  </a:ext>
                </a:extLst>
              </p:cNvPr>
              <p:cNvSpPr/>
              <p:nvPr/>
            </p:nvSpPr>
            <p:spPr>
              <a:xfrm>
                <a:off x="8624493" y="4807630"/>
                <a:ext cx="1113958" cy="61143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𝐷</m:t>
                          </m:r>
                        </m:e>
                        <m:sub>
                          <m:r>
                            <a:rPr lang="en-US" sz="2000" b="0" i="1" dirty="0" smtClean="0">
                              <a:latin typeface="Cambria Math" panose="02040503050406030204" pitchFamily="18" charset="0"/>
                            </a:rPr>
                            <m:t>𝑘</m:t>
                          </m:r>
                        </m:sub>
                      </m:sSub>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𝑐</m:t>
                              </m:r>
                            </m:e>
                            <m:sub>
                              <m:r>
                                <a:rPr lang="en-US" sz="2000" b="0" i="1" dirty="0" smtClean="0">
                                  <a:latin typeface="Cambria Math" panose="02040503050406030204" pitchFamily="18" charset="0"/>
                                </a:rPr>
                                <m:t>𝑟𝑒𝑠</m:t>
                              </m:r>
                            </m:sub>
                          </m:sSub>
                        </m:e>
                      </m:d>
                    </m:oMath>
                  </m:oMathPara>
                </a14:m>
                <a:endParaRPr lang="en-IL" sz="2000"/>
              </a:p>
            </p:txBody>
          </p:sp>
        </mc:Choice>
        <mc:Fallback xmlns="">
          <p:sp>
            <p:nvSpPr>
              <p:cNvPr id="21" name="Oval Callout 20">
                <a:extLst>
                  <a:ext uri="{FF2B5EF4-FFF2-40B4-BE49-F238E27FC236}">
                    <a16:creationId xmlns:a16="http://schemas.microsoft.com/office/drawing/2014/main" id="{5D666EFD-4B89-E211-98D0-60F1C3FC506D}"/>
                  </a:ext>
                </a:extLst>
              </p:cNvPr>
              <p:cNvSpPr>
                <a:spLocks noRot="1" noChangeAspect="1" noMove="1" noResize="1" noEditPoints="1" noAdjustHandles="1" noChangeArrowheads="1" noChangeShapeType="1" noTextEdit="1"/>
              </p:cNvSpPr>
              <p:nvPr/>
            </p:nvSpPr>
            <p:spPr>
              <a:xfrm>
                <a:off x="8624493" y="4807630"/>
                <a:ext cx="1113958" cy="611436"/>
              </a:xfrm>
              <a:prstGeom prst="wedgeEllipseCallout">
                <a:avLst/>
              </a:prstGeom>
              <a:blipFill>
                <a:blip r:embed="rId12"/>
                <a:stretch>
                  <a:fillRect l="-1111"/>
                </a:stretch>
              </a:blipFill>
            </p:spPr>
            <p:txBody>
              <a:bodyPr/>
              <a:lstStyle/>
              <a:p>
                <a:r>
                  <a:rPr lang="en-IL">
                    <a:noFill/>
                  </a:rPr>
                  <a:t> </a:t>
                </a:r>
              </a:p>
            </p:txBody>
          </p:sp>
        </mc:Fallback>
      </mc:AlternateContent>
      <p:sp>
        <p:nvSpPr>
          <p:cNvPr id="26" name="TextBox 25">
            <a:extLst>
              <a:ext uri="{FF2B5EF4-FFF2-40B4-BE49-F238E27FC236}">
                <a16:creationId xmlns:a16="http://schemas.microsoft.com/office/drawing/2014/main" id="{42372948-75B5-FB2D-8D65-5C39BCE429FA}"/>
              </a:ext>
            </a:extLst>
          </p:cNvPr>
          <p:cNvSpPr txBox="1"/>
          <p:nvPr/>
        </p:nvSpPr>
        <p:spPr>
          <a:xfrm>
            <a:off x="4585804" y="4490698"/>
            <a:ext cx="3155416" cy="461665"/>
          </a:xfrm>
          <a:prstGeom prst="rect">
            <a:avLst/>
          </a:prstGeom>
          <a:noFill/>
        </p:spPr>
        <p:txBody>
          <a:bodyPr wrap="none" rtlCol="0">
            <a:spAutoFit/>
          </a:bodyPr>
          <a:lstStyle/>
          <a:p>
            <a:r>
              <a:rPr lang="en-IL" sz="2400">
                <a:solidFill>
                  <a:srgbClr val="0070C0"/>
                </a:solidFill>
              </a:rPr>
              <a:t>“Homomorphic” setting</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E2DEC76-30D6-3292-1AAE-AEE58DF616D9}"/>
                  </a:ext>
                </a:extLst>
              </p:cNvPr>
              <p:cNvSpPr txBox="1"/>
              <p:nvPr/>
            </p:nvSpPr>
            <p:spPr>
              <a:xfrm>
                <a:off x="3614634" y="5844441"/>
                <a:ext cx="499596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𝑟𝑒𝑠</m:t>
                          </m:r>
                        </m:sub>
                      </m:sSub>
                      <m:r>
                        <a:rPr lang="en-US" sz="2400" b="0" i="1" smtClean="0">
                          <a:latin typeface="Cambria Math" panose="02040503050406030204" pitchFamily="18" charset="0"/>
                        </a:rPr>
                        <m:t>=</m:t>
                      </m:r>
                      <m:r>
                        <a:rPr lang="en-US" sz="2400" b="0" i="1" smtClean="0">
                          <a:latin typeface="Cambria Math" panose="02040503050406030204" pitchFamily="18" charset="0"/>
                        </a:rPr>
                        <m:t>𝐸𝑣𝑎𝑙</m:t>
                      </m:r>
                      <m:d>
                        <m:dPr>
                          <m:ctrlPr>
                            <a:rPr lang="en-US" sz="2400" b="0" i="1" smtClean="0">
                              <a:latin typeface="Cambria Math" panose="02040503050406030204" pitchFamily="18" charset="0"/>
                            </a:rPr>
                          </m:ctrlPr>
                        </m:dPr>
                        <m:e>
                          <m:d>
                            <m:dPr>
                              <m:begChr m:val="⟨"/>
                              <m:endChr m:val="⟩"/>
                              <m:ctrlPr>
                                <a:rPr lang="en-US" sz="2400" i="1" smtClean="0">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e>
                          </m:d>
                          <m:r>
                            <a:rPr lang="en-US" sz="2400" b="0" i="1"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𝑐</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𝑐</m:t>
                              </m:r>
                            </m:e>
                            <m:sub>
                              <m:r>
                                <a:rPr lang="en-US" sz="2400" i="1" dirty="0">
                                  <a:latin typeface="Cambria Math" panose="02040503050406030204" pitchFamily="18" charset="0"/>
                                </a:rPr>
                                <m:t>𝑛</m:t>
                              </m:r>
                            </m:sub>
                          </m:sSub>
                        </m:e>
                      </m:d>
                    </m:oMath>
                  </m:oMathPara>
                </a14:m>
                <a:endParaRPr lang="en-IL" sz="2400"/>
              </a:p>
            </p:txBody>
          </p:sp>
        </mc:Choice>
        <mc:Fallback xmlns="">
          <p:sp>
            <p:nvSpPr>
              <p:cNvPr id="7" name="TextBox 6">
                <a:extLst>
                  <a:ext uri="{FF2B5EF4-FFF2-40B4-BE49-F238E27FC236}">
                    <a16:creationId xmlns:a16="http://schemas.microsoft.com/office/drawing/2014/main" id="{BE2DEC76-30D6-3292-1AAE-AEE58DF616D9}"/>
                  </a:ext>
                </a:extLst>
              </p:cNvPr>
              <p:cNvSpPr txBox="1">
                <a:spLocks noRot="1" noChangeAspect="1" noMove="1" noResize="1" noEditPoints="1" noAdjustHandles="1" noChangeArrowheads="1" noChangeShapeType="1" noTextEdit="1"/>
              </p:cNvSpPr>
              <p:nvPr/>
            </p:nvSpPr>
            <p:spPr>
              <a:xfrm>
                <a:off x="3614634" y="5844441"/>
                <a:ext cx="4995966" cy="369332"/>
              </a:xfrm>
              <a:prstGeom prst="rect">
                <a:avLst/>
              </a:prstGeom>
              <a:blipFill>
                <a:blip r:embed="rId13"/>
                <a:stretch>
                  <a:fillRect b="-13333"/>
                </a:stretch>
              </a:blipFill>
            </p:spPr>
            <p:txBody>
              <a:bodyPr/>
              <a:lstStyle/>
              <a:p>
                <a:r>
                  <a:rPr lang="en-IL">
                    <a:noFill/>
                  </a:rPr>
                  <a:t> </a:t>
                </a:r>
              </a:p>
            </p:txBody>
          </p:sp>
        </mc:Fallback>
      </mc:AlternateContent>
      <p:pic>
        <p:nvPicPr>
          <p:cNvPr id="6" name="Picture 5">
            <a:extLst>
              <a:ext uri="{FF2B5EF4-FFF2-40B4-BE49-F238E27FC236}">
                <a16:creationId xmlns:a16="http://schemas.microsoft.com/office/drawing/2014/main" id="{41B10A8C-677C-C331-0D7C-DD84F016CE0E}"/>
              </a:ext>
            </a:extLst>
          </p:cNvPr>
          <p:cNvPicPr>
            <a:picLocks noChangeAspect="1"/>
          </p:cNvPicPr>
          <p:nvPr/>
        </p:nvPicPr>
        <p:blipFill>
          <a:blip r:embed="rId14"/>
          <a:stretch>
            <a:fillRect/>
          </a:stretch>
        </p:blipFill>
        <p:spPr>
          <a:xfrm>
            <a:off x="166724" y="5560086"/>
            <a:ext cx="1397000" cy="762000"/>
          </a:xfrm>
          <a:prstGeom prst="rect">
            <a:avLst/>
          </a:prstGeom>
        </p:spPr>
      </p:pic>
    </p:spTree>
    <p:extLst>
      <p:ext uri="{BB962C8B-B14F-4D97-AF65-F5344CB8AC3E}">
        <p14:creationId xmlns:p14="http://schemas.microsoft.com/office/powerpoint/2010/main" val="280209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11" grpId="0" animBg="1"/>
      <p:bldP spid="12" grpId="0"/>
      <p:bldP spid="14" grpId="0" animBg="1"/>
      <p:bldP spid="15" grpId="0"/>
      <p:bldP spid="16" grpId="0"/>
      <p:bldP spid="17" grpId="0"/>
      <p:bldP spid="18" grpId="0"/>
      <p:bldP spid="21" grpId="0" animBg="1"/>
      <p:bldP spid="2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Combinatorially Homomorphic Encryption</vt:lpstr>
      <vt:lpstr>Homomorphic Encryption [Rivest-Adleman-Dertouzos 1978]</vt:lpstr>
      <vt:lpstr>Homomorphic Encryption BG / AG</vt:lpstr>
      <vt:lpstr>Homomorphic Encryption BG / AG</vt:lpstr>
      <vt:lpstr>This work</vt:lpstr>
      <vt:lpstr>(Distributional) Communication Complexity [Yao 1979]</vt:lpstr>
      <vt:lpstr>CC-Homomorphic Encryption</vt:lpstr>
      <vt:lpstr>This work</vt:lpstr>
      <vt:lpstr>CC-HE Instantiations</vt:lpstr>
      <vt:lpstr>This work</vt:lpstr>
      <vt:lpstr>Implications</vt:lpstr>
      <vt:lpstr>CC-HE =&gt; (P)KE</vt:lpstr>
      <vt:lpstr>CC-Hom. =&gt; (P)KE</vt:lpstr>
      <vt:lpstr>CC-HE from Low Noise LPN</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Combinatorially Homomorphic Encryption</dc:title>
  <dc:creator>Eyal Kushnir</dc:creator>
  <cp:lastModifiedBy>Eyal Kushnir</cp:lastModifiedBy>
  <cp:revision>2</cp:revision>
  <dcterms:created xsi:type="dcterms:W3CDTF">2023-11-05T11:25:31Z</dcterms:created>
  <dcterms:modified xsi:type="dcterms:W3CDTF">2023-11-29T07:06:51Z</dcterms:modified>
</cp:coreProperties>
</file>