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9" r:id="rId3"/>
    <p:sldId id="384" r:id="rId4"/>
    <p:sldId id="386" r:id="rId5"/>
    <p:sldId id="385" r:id="rId6"/>
    <p:sldId id="393" r:id="rId7"/>
    <p:sldId id="387" r:id="rId8"/>
    <p:sldId id="388" r:id="rId9"/>
    <p:sldId id="389" r:id="rId10"/>
    <p:sldId id="390" r:id="rId11"/>
    <p:sldId id="392" r:id="rId12"/>
    <p:sldId id="391" r:id="rId13"/>
    <p:sldId id="394" r:id="rId14"/>
    <p:sldId id="396" r:id="rId15"/>
    <p:sldId id="395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19B5-A81F-1BD7-DCAA-4F0820476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FC7D9-F16B-092D-B461-BC28D2AC5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3F63A-A1B0-27B6-0F69-E5A9585A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C11-C339-43F7-BF7F-DCE2EF4390C9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B7A6D-7A59-9FEC-A51E-D931EC46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91CB8-5426-1D80-C72A-BFA38C0A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CF14-344C-4780-8E8A-90272C72B4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68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CF4A-9782-6490-A99B-92587B99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CE195-1EB5-1145-2014-DA94BA1AA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3F37F-D8EB-1D75-AEB1-E8483037F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C11-C339-43F7-BF7F-DCE2EF4390C9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BDFB1-D64E-7729-E098-97F8D323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193E6-61ED-665F-D3A7-0F3F8F29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CF14-344C-4780-8E8A-90272C72B4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10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F9930C-729D-2EC8-9F71-5D8C49830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0FF3D-4CD3-DDE3-75EE-1FAFE7A86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FDB24-86DE-17A3-5CDA-56644074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C11-C339-43F7-BF7F-DCE2EF4390C9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19B27-8130-5259-794F-737FB566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AAA48-B9A7-A128-708F-C3E9DAB3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CF14-344C-4780-8E8A-90272C72B4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30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1C49-3EFE-9E3A-EE91-938138BA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0530-93FE-06F7-A693-BA5796430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7C2BD-014D-A261-C507-0F5A840F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C11-C339-43F7-BF7F-DCE2EF4390C9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893F7-665F-3DCC-8058-57AC6F85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D4AA-31F1-C041-B9BB-FAD0AAF9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CF14-344C-4780-8E8A-90272C72B4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15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DCC2-D156-9238-C187-8FAA5ABD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6A0C3-E2C9-175B-49F9-E62F13621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BBFEC-147A-84E6-C564-AB998B9F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C11-C339-43F7-BF7F-DCE2EF4390C9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D4B21-9423-3139-54D9-ECFC9FC9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7CCC7-31DF-363B-08B7-0BF3B868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CF14-344C-4780-8E8A-90272C72B4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37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F8C0-3768-FF22-642A-384F6F85F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60F3-9B2C-FBA0-378B-CB9B9B5E5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2EA70-6C5B-0A9D-6BC9-DDD9B13EA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EE061-6AE8-251E-F844-2CEDC1B4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C11-C339-43F7-BF7F-DCE2EF4390C9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304A5-FD5A-CA80-B171-22BC87DD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4AF7A-57D4-B1F0-F3FA-C6BAB26F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CF14-344C-4780-8E8A-90272C72B4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21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C781-B16C-8E3E-C7AE-E1D25CB5E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6B9BC-59F6-970F-B107-EDC7EAAEA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D3DBC-80F8-0E5E-047B-3805DC487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4FC73-FDA6-0060-523D-EBA26593F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A99D7-4467-9D9F-8913-02746B06B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C7B7A5-AC66-D754-4E5C-B4061F0D7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C11-C339-43F7-BF7F-DCE2EF4390C9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9AFF73-A962-90CD-4C38-BCA13DEA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441D6-FCB1-B9B2-5107-A1ED44B0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CF14-344C-4780-8E8A-90272C72B4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72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732D-3DC2-AE16-0BC5-BBA1A1325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2B9BE-A70E-B5B7-F354-6FB6188C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C11-C339-43F7-BF7F-DCE2EF4390C9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2B65B-484B-795F-55C1-5DEE90E2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D64D7-5A8F-6CAC-E615-6C3E66B8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CF14-344C-4780-8E8A-90272C72B4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67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4E47E-6E38-B112-8A07-32C5EF2BE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C11-C339-43F7-BF7F-DCE2EF4390C9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413BF-E8B8-7EA5-660A-89724015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3465B-B507-B3F6-8E9D-0B905BD3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CF14-344C-4780-8E8A-90272C72B4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42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EB4B-46D1-F3FB-41DB-1D387BEF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A23A9-5430-8523-FB61-C14CFAE7A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A5A52-12CA-413D-9B61-205993EED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E3657-1706-2091-08F8-5E9C15A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C11-C339-43F7-BF7F-DCE2EF4390C9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F62C6-8E95-3E50-1571-286BC572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8B629-0C0B-CD82-7BAC-F81AD9DC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CF14-344C-4780-8E8A-90272C72B4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39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BA07-8298-CBFA-5213-474098F7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EE0B3-3AFC-7832-6267-126225279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D0A86-DE8F-913E-33F0-BA12EB90E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26E4A-B59D-19BF-2919-062B5301F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C11-C339-43F7-BF7F-DCE2EF4390C9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216BA-A592-9151-D7C2-197CF0CD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DF384-CEF4-6FC5-2F9F-BBF58B10A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CF14-344C-4780-8E8A-90272C72B4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88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54456-05AD-A3E1-CA27-DC11BD8E9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E145D-468E-324C-83FD-5A8FB96B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596A3-98CA-AA42-1B96-E5BA80C74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5C11-C339-43F7-BF7F-DCE2EF4390C9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43755-CB0B-1A89-7EAE-00C4E90A5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C22EA-387B-FCF8-A287-D2D0E13FA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DCF14-344C-4780-8E8A-90272C72B4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73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.png"/><Relationship Id="rId10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3/1504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496C-15D2-7784-F9D1-0D6A1F0EC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7923"/>
            <a:ext cx="9144000" cy="28020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AGMOS: Algebraic Group Model with Oblivious Sampling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1320C-DFE5-303B-F49B-0877218D4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02040"/>
          </a:xfrm>
        </p:spPr>
        <p:txBody>
          <a:bodyPr>
            <a:noAutofit/>
          </a:bodyPr>
          <a:lstStyle/>
          <a:p>
            <a:r>
              <a:rPr lang="en-US" sz="3600" dirty="0" err="1"/>
              <a:t>Helger</a:t>
            </a:r>
            <a:r>
              <a:rPr lang="en-US" sz="3600" dirty="0"/>
              <a:t> </a:t>
            </a:r>
            <a:r>
              <a:rPr lang="en-US" sz="3600" dirty="0" err="1"/>
              <a:t>Lipmaa</a:t>
            </a:r>
            <a:endParaRPr lang="en-US" sz="3600" dirty="0"/>
          </a:p>
          <a:p>
            <a:r>
              <a:rPr lang="en-US" sz="3600" b="1" dirty="0"/>
              <a:t>Roberto Parisella</a:t>
            </a:r>
          </a:p>
          <a:p>
            <a:r>
              <a:rPr lang="en-US" sz="3600" dirty="0" err="1"/>
              <a:t>Janno</a:t>
            </a:r>
            <a:r>
              <a:rPr lang="en-US" sz="3600" dirty="0"/>
              <a:t> </a:t>
            </a:r>
            <a:r>
              <a:rPr lang="en-US" sz="3600" dirty="0" err="1"/>
              <a:t>Siim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42655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D0D9-CDF1-7D4B-1D6A-F5C68D90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AGMOS: AGM with Oblivious Sampling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" name="Picture 5" descr="Icon&#10;&#10;Description automatically generated">
            <a:extLst>
              <a:ext uri="{FF2B5EF4-FFF2-40B4-BE49-F238E27FC236}">
                <a16:creationId xmlns:a16="http://schemas.microsoft.com/office/drawing/2014/main" id="{C2DE00DB-8132-C52D-95FF-86DE78A41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466" y="2848172"/>
            <a:ext cx="716185" cy="1280077"/>
          </a:xfrm>
          <a:prstGeom prst="rect">
            <a:avLst/>
          </a:prstGeom>
          <a:noFill/>
          <a:ln cap="rnd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F02553-4116-4B86-1715-25642CD617C9}"/>
                  </a:ext>
                </a:extLst>
              </p:cNvPr>
              <p:cNvSpPr txBox="1"/>
              <p:nvPr/>
            </p:nvSpPr>
            <p:spPr>
              <a:xfrm>
                <a:off x="7016093" y="2161806"/>
                <a:ext cx="12389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F02553-4116-4B86-1715-25642CD61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093" y="2161806"/>
                <a:ext cx="123892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D650EF-C602-D364-186B-03CD31A7C2B3}"/>
                  </a:ext>
                </a:extLst>
              </p:cNvPr>
              <p:cNvSpPr txBox="1"/>
              <p:nvPr/>
            </p:nvSpPr>
            <p:spPr>
              <a:xfrm>
                <a:off x="4592755" y="4383728"/>
                <a:ext cx="618310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D650EF-C602-D364-186B-03CD31A7C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755" y="4383728"/>
                <a:ext cx="6183103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design&#10;&#10;Description automatically generated with low confidence">
            <a:extLst>
              <a:ext uri="{FF2B5EF4-FFF2-40B4-BE49-F238E27FC236}">
                <a16:creationId xmlns:a16="http://schemas.microsoft.com/office/drawing/2014/main" id="{ADA1BB1F-D396-3CA8-01A8-01C335785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4" y="2909020"/>
            <a:ext cx="1032991" cy="98397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AA1F61-BA0C-3697-46A1-E44E9C43D737}"/>
              </a:ext>
            </a:extLst>
          </p:cNvPr>
          <p:cNvCxnSpPr/>
          <p:nvPr/>
        </p:nvCxnSpPr>
        <p:spPr>
          <a:xfrm flipH="1">
            <a:off x="4040157" y="3088433"/>
            <a:ext cx="20340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E4CAB3-4A58-92D0-7ED5-84836330EDF6}"/>
              </a:ext>
            </a:extLst>
          </p:cNvPr>
          <p:cNvCxnSpPr>
            <a:cxnSpLocks/>
          </p:cNvCxnSpPr>
          <p:nvPr/>
        </p:nvCxnSpPr>
        <p:spPr>
          <a:xfrm>
            <a:off x="4052595" y="3782009"/>
            <a:ext cx="20340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99EC6C-4DB1-AA5C-74FE-6210495C9BC8}"/>
                  </a:ext>
                </a:extLst>
              </p:cNvPr>
              <p:cNvSpPr txBox="1"/>
              <p:nvPr/>
            </p:nvSpPr>
            <p:spPr>
              <a:xfrm>
                <a:off x="4644419" y="3205688"/>
                <a:ext cx="8255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99EC6C-4DB1-AA5C-74FE-6210495C9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419" y="3205688"/>
                <a:ext cx="82554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C7133A-FF02-F322-2778-25DD94097543}"/>
                  </a:ext>
                </a:extLst>
              </p:cNvPr>
              <p:cNvSpPr txBox="1"/>
              <p:nvPr/>
            </p:nvSpPr>
            <p:spPr>
              <a:xfrm>
                <a:off x="4797183" y="2483707"/>
                <a:ext cx="6819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C7133A-FF02-F322-2778-25DD94097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83" y="2483707"/>
                <a:ext cx="68198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5C6445-F401-7FCA-7D05-D4FE12150CF5}"/>
                  </a:ext>
                </a:extLst>
              </p:cNvPr>
              <p:cNvSpPr txBox="1"/>
              <p:nvPr/>
            </p:nvSpPr>
            <p:spPr>
              <a:xfrm>
                <a:off x="585496" y="4263403"/>
                <a:ext cx="3167503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←$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5C6445-F401-7FCA-7D05-D4FE12150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96" y="4263403"/>
                <a:ext cx="3167503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A18732-B303-B916-19C4-79D482E90B7F}"/>
                  </a:ext>
                </a:extLst>
              </p:cNvPr>
              <p:cNvSpPr txBox="1"/>
              <p:nvPr/>
            </p:nvSpPr>
            <p:spPr>
              <a:xfrm>
                <a:off x="3423842" y="5798202"/>
                <a:ext cx="41873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Reduction does not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it-IT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A18732-B303-B916-19C4-79D482E90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842" y="5798202"/>
                <a:ext cx="4187365" cy="523220"/>
              </a:xfrm>
              <a:prstGeom prst="rect">
                <a:avLst/>
              </a:prstGeom>
              <a:blipFill>
                <a:blip r:embed="rId9"/>
                <a:stretch>
                  <a:fillRect l="-3057" t="-10465" b="-325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2EF374D-B3B1-7C7B-F592-6A94F7267AE7}"/>
              </a:ext>
            </a:extLst>
          </p:cNvPr>
          <p:cNvSpPr txBox="1"/>
          <p:nvPr/>
        </p:nvSpPr>
        <p:spPr>
          <a:xfrm>
            <a:off x="106919" y="2058675"/>
            <a:ext cx="4093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Non-programmable oracle</a:t>
            </a:r>
            <a:endParaRPr lang="it-IT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6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4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E4923-2A1B-E2FB-CF87-EAC1E759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Example: CDH AGMOS adversary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" name="Picture 5" descr="Icon&#10;&#10;Description automatically generated">
            <a:extLst>
              <a:ext uri="{FF2B5EF4-FFF2-40B4-BE49-F238E27FC236}">
                <a16:creationId xmlns:a16="http://schemas.microsoft.com/office/drawing/2014/main" id="{494ADEF0-EBE1-4B86-FB6E-3A9BC32AA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5" y="1703057"/>
            <a:ext cx="716185" cy="1280077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7" name="Picture 6" descr="A picture containing design&#10;&#10;Description automatically generated with low confidence">
            <a:extLst>
              <a:ext uri="{FF2B5EF4-FFF2-40B4-BE49-F238E27FC236}">
                <a16:creationId xmlns:a16="http://schemas.microsoft.com/office/drawing/2014/main" id="{B417D116-C0A8-AF0B-8F38-9EF6305FD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387" y="1927350"/>
            <a:ext cx="1032991" cy="983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EB0D2D-4D2E-1011-1FC4-5B07E51217A8}"/>
                  </a:ext>
                </a:extLst>
              </p:cNvPr>
              <p:cNvSpPr txBox="1"/>
              <p:nvPr/>
            </p:nvSpPr>
            <p:spPr>
              <a:xfrm>
                <a:off x="371281" y="1616437"/>
                <a:ext cx="3305369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←$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EB0D2D-4D2E-1011-1FC4-5B07E5121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81" y="1616437"/>
                <a:ext cx="3305369" cy="55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DDB8C9-45DB-7F33-E143-5815A6AF3B43}"/>
              </a:ext>
            </a:extLst>
          </p:cNvPr>
          <p:cNvCxnSpPr>
            <a:cxnSpLocks/>
          </p:cNvCxnSpPr>
          <p:nvPr/>
        </p:nvCxnSpPr>
        <p:spPr>
          <a:xfrm>
            <a:off x="3000144" y="2519261"/>
            <a:ext cx="1345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E50A84-2F98-F362-285B-4098B249054B}"/>
                  </a:ext>
                </a:extLst>
              </p:cNvPr>
              <p:cNvSpPr txBox="1"/>
              <p:nvPr/>
            </p:nvSpPr>
            <p:spPr>
              <a:xfrm>
                <a:off x="2753315" y="1875271"/>
                <a:ext cx="235053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[1,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E50A84-2F98-F362-285B-4098B2490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315" y="1875271"/>
                <a:ext cx="235053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2D1510-6131-062E-A993-6A6AC6DF8829}"/>
                  </a:ext>
                </a:extLst>
              </p:cNvPr>
              <p:cNvSpPr txBox="1"/>
              <p:nvPr/>
            </p:nvSpPr>
            <p:spPr>
              <a:xfrm>
                <a:off x="7501348" y="4070689"/>
                <a:ext cx="10404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800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2D1510-6131-062E-A993-6A6AC6DF8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48" y="4070689"/>
                <a:ext cx="104041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AF7D1C-A8E5-4A04-4858-734F83A8203F}"/>
                  </a:ext>
                </a:extLst>
              </p:cNvPr>
              <p:cNvSpPr txBox="1"/>
              <p:nvPr/>
            </p:nvSpPr>
            <p:spPr>
              <a:xfrm flipH="1">
                <a:off x="7520473" y="3211488"/>
                <a:ext cx="8373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AF7D1C-A8E5-4A04-4858-734F83A82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20473" y="3211488"/>
                <a:ext cx="83738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3EA748-1E70-FD9F-DAD2-605C5DA31C37}"/>
                  </a:ext>
                </a:extLst>
              </p:cNvPr>
              <p:cNvSpPr txBox="1"/>
              <p:nvPr/>
            </p:nvSpPr>
            <p:spPr>
              <a:xfrm>
                <a:off x="4093765" y="3119155"/>
                <a:ext cx="296411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ℇ,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3EA748-1E70-FD9F-DAD2-605C5DA31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765" y="3119155"/>
                <a:ext cx="296411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E8A104-EA34-23CF-0BF7-F7AAC512EE84}"/>
              </a:ext>
            </a:extLst>
          </p:cNvPr>
          <p:cNvCxnSpPr>
            <a:cxnSpLocks/>
          </p:cNvCxnSpPr>
          <p:nvPr/>
        </p:nvCxnSpPr>
        <p:spPr>
          <a:xfrm>
            <a:off x="7264228" y="3768416"/>
            <a:ext cx="1345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85C166-94D0-48F4-1C17-DD0B3344FF9A}"/>
              </a:ext>
            </a:extLst>
          </p:cNvPr>
          <p:cNvCxnSpPr>
            <a:cxnSpLocks/>
          </p:cNvCxnSpPr>
          <p:nvPr/>
        </p:nvCxnSpPr>
        <p:spPr>
          <a:xfrm flipH="1">
            <a:off x="7348777" y="4583290"/>
            <a:ext cx="1345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BAF8B8-C567-7F00-BA61-E483364831B4}"/>
                  </a:ext>
                </a:extLst>
              </p:cNvPr>
              <p:cNvSpPr txBox="1"/>
              <p:nvPr/>
            </p:nvSpPr>
            <p:spPr>
              <a:xfrm>
                <a:off x="8541761" y="3511921"/>
                <a:ext cx="3167503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←$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BAF8B8-C567-7F00-BA61-E48336483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761" y="3511921"/>
                <a:ext cx="3167503" cy="954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F32E1F02-8597-7736-849D-C5431B7D148F}"/>
              </a:ext>
            </a:extLst>
          </p:cNvPr>
          <p:cNvSpPr/>
          <p:nvPr/>
        </p:nvSpPr>
        <p:spPr>
          <a:xfrm>
            <a:off x="5756988" y="4111816"/>
            <a:ext cx="107262" cy="1454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DE2D16F-7CF4-FB79-2CCB-441E8753B5CE}"/>
              </a:ext>
            </a:extLst>
          </p:cNvPr>
          <p:cNvSpPr/>
          <p:nvPr/>
        </p:nvSpPr>
        <p:spPr>
          <a:xfrm>
            <a:off x="5756988" y="4408974"/>
            <a:ext cx="107262" cy="1454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3007565-54B1-7C0A-558F-EF682788C4CE}"/>
              </a:ext>
            </a:extLst>
          </p:cNvPr>
          <p:cNvSpPr/>
          <p:nvPr/>
        </p:nvSpPr>
        <p:spPr>
          <a:xfrm>
            <a:off x="5756988" y="4706132"/>
            <a:ext cx="107262" cy="1454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5F339C-DF8D-16CD-8749-DF03C3B174F9}"/>
              </a:ext>
            </a:extLst>
          </p:cNvPr>
          <p:cNvCxnSpPr>
            <a:cxnSpLocks/>
          </p:cNvCxnSpPr>
          <p:nvPr/>
        </p:nvCxnSpPr>
        <p:spPr>
          <a:xfrm flipH="1">
            <a:off x="2882524" y="5314188"/>
            <a:ext cx="1345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5827C3-D550-6EB7-2C1B-A9C790E5D9D8}"/>
                  </a:ext>
                </a:extLst>
              </p:cNvPr>
              <p:cNvSpPr txBox="1"/>
              <p:nvPr/>
            </p:nvSpPr>
            <p:spPr>
              <a:xfrm>
                <a:off x="2280559" y="4554451"/>
                <a:ext cx="2350535" cy="587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5827C3-D550-6EB7-2C1B-A9C790E5D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59" y="4554451"/>
                <a:ext cx="2350535" cy="587084"/>
              </a:xfrm>
              <a:prstGeom prst="rect">
                <a:avLst/>
              </a:prstGeom>
              <a:blipFill>
                <a:blip r:embed="rId10"/>
                <a:stretch>
                  <a:fillRect r="-2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C58998-7A09-557D-6658-FE27EDE1B26C}"/>
                  </a:ext>
                </a:extLst>
              </p:cNvPr>
              <p:cNvSpPr txBox="1"/>
              <p:nvPr/>
            </p:nvSpPr>
            <p:spPr>
              <a:xfrm>
                <a:off x="838200" y="5550706"/>
                <a:ext cx="966806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Adversary wins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it-IT" sz="2800" dirty="0"/>
              </a:p>
              <a:p>
                <a:r>
                  <a:rPr lang="it-IT" sz="2800" dirty="0"/>
                  <a:t>Algebraic adversary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]+∑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C58998-7A09-557D-6658-FE27EDE1B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50706"/>
                <a:ext cx="9668069" cy="954107"/>
              </a:xfrm>
              <a:prstGeom prst="rect">
                <a:avLst/>
              </a:prstGeom>
              <a:blipFill>
                <a:blip r:embed="rId11"/>
                <a:stretch>
                  <a:fillRect l="-1325" t="-6410" b="-179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6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8" grpId="0"/>
      <p:bldP spid="19" grpId="0"/>
      <p:bldP spid="22" grpId="0"/>
      <p:bldP spid="25" grpId="0"/>
      <p:bldP spid="26" grpId="0" animBg="1"/>
      <p:bldP spid="27" grpId="0" animBg="1"/>
      <p:bldP spid="28" grpId="0" animBg="1"/>
      <p:bldP spid="30" grpId="0"/>
      <p:bldP spid="3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968E-7BCE-F87E-F6C5-A805E61F2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Example: CDH holds in AGMOS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B6592A-4CFF-A536-1529-C2623A7C3F68}"/>
                  </a:ext>
                </a:extLst>
              </p:cNvPr>
              <p:cNvSpPr txBox="1"/>
              <p:nvPr/>
            </p:nvSpPr>
            <p:spPr>
              <a:xfrm>
                <a:off x="1025590" y="1296954"/>
                <a:ext cx="8677469" cy="1474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Implicit verification polynomial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+∑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XY</m:t>
                      </m:r>
                    </m:oMath>
                  </m:oMathPara>
                </a14:m>
                <a:endParaRPr lang="it-IT" sz="2800" dirty="0"/>
              </a:p>
              <a:p>
                <a:r>
                  <a:rPr lang="it-IT" sz="2800" dirty="0"/>
                  <a:t>If adversary breaks CDH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it-IT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B6592A-4CFF-A536-1529-C2623A7C3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90" y="1296954"/>
                <a:ext cx="8677469" cy="1474634"/>
              </a:xfrm>
              <a:prstGeom prst="rect">
                <a:avLst/>
              </a:prstGeom>
              <a:blipFill>
                <a:blip r:embed="rId2"/>
                <a:stretch>
                  <a:fillRect l="-1404" t="-4132" b="-107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ECDD04-95D6-3AAA-1D02-1B8F1D6F3B84}"/>
                  </a:ext>
                </a:extLst>
              </p:cNvPr>
              <p:cNvSpPr txBox="1"/>
              <p:nvPr/>
            </p:nvSpPr>
            <p:spPr>
              <a:xfrm>
                <a:off x="838200" y="3321698"/>
                <a:ext cx="10321212" cy="3377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Case 1: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lang="it-IT" sz="2800" dirty="0"/>
                  <a:t> </a:t>
                </a:r>
              </a:p>
              <a:p>
                <a:pPr lvl="1" algn="ctr"/>
                <a:r>
                  <a:rPr lang="it-IT" sz="2800" dirty="0"/>
                  <a:t>impossible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it-IT" sz="2800" dirty="0"/>
                  <a:t>Case2 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it-IT" sz="2800" dirty="0"/>
                  <a:t>, 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endParaRPr lang="it-IT" sz="2800" dirty="0"/>
              </a:p>
              <a:p>
                <a:pPr lvl="1" algn="ctr"/>
                <a:r>
                  <a:rPr lang="it-IT" sz="2800" dirty="0"/>
                  <a:t>successful reduction to DL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it-IT" sz="2800" dirty="0"/>
                  <a:t>Case 3: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it-IT" sz="2800" dirty="0"/>
              </a:p>
              <a:p>
                <a:pPr lvl="1" algn="ctr"/>
                <a:r>
                  <a:rPr lang="it-IT" sz="2800" dirty="0"/>
                  <a:t>Successful reduction to </a:t>
                </a:r>
                <a:r>
                  <a:rPr lang="it-IT" sz="2800" dirty="0">
                    <a:solidFill>
                      <a:srgbClr val="C00000"/>
                    </a:solidFill>
                  </a:rPr>
                  <a:t>new TOFR assumption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it-IT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ECDD04-95D6-3AAA-1D02-1B8F1D6F3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21698"/>
                <a:ext cx="10321212" cy="3377463"/>
              </a:xfrm>
              <a:prstGeom prst="rect">
                <a:avLst/>
              </a:prstGeom>
              <a:blipFill>
                <a:blip r:embed="rId3"/>
                <a:stretch>
                  <a:fillRect l="-10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8591E2-5BDA-D0D1-4E43-DCDA5AD2F9E5}"/>
                  </a:ext>
                </a:extLst>
              </p:cNvPr>
              <p:cNvSpPr txBox="1"/>
              <p:nvPr/>
            </p:nvSpPr>
            <p:spPr>
              <a:xfrm>
                <a:off x="7285653" y="2536448"/>
                <a:ext cx="48348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b="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]+∑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8591E2-5BDA-D0D1-4E43-DCDA5AD2F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653" y="2536448"/>
                <a:ext cx="4834813" cy="892552"/>
              </a:xfrm>
              <a:prstGeom prst="rect">
                <a:avLst/>
              </a:prstGeom>
              <a:blipFill>
                <a:blip r:embed="rId4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3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CAFF32-F44D-60A9-A95E-28256C2D6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ℇ,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-Tensor Oracle </a:t>
                </a:r>
                <a:r>
                  <a:rPr lang="en-US" dirty="0" err="1">
                    <a:solidFill>
                      <a:srgbClr val="C00000"/>
                    </a:solidFill>
                  </a:rPr>
                  <a:t>FindRep</a:t>
                </a:r>
                <a:r>
                  <a:rPr lang="en-US" dirty="0">
                    <a:solidFill>
                      <a:srgbClr val="C00000"/>
                    </a:solidFill>
                  </a:rPr>
                  <a:t> Assumption</a:t>
                </a:r>
                <a:endParaRPr lang="it-IT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CAFF32-F44D-60A9-A95E-28256C2D6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54A56-515C-1535-72B5-0EB4E6A5B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903371"/>
              </a:xfrm>
            </p:spPr>
            <p:txBody>
              <a:bodyPr/>
              <a:lstStyle/>
              <a:p>
                <a:r>
                  <a:rPr lang="en-US" dirty="0"/>
                  <a:t>For a family of functions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it-IT" dirty="0"/>
                  <a:t> and a family of distributions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it-IT" dirty="0"/>
                  <a:t>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-TOFR assumption holds if for each PPT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54A56-515C-1535-72B5-0EB4E6A5B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903371"/>
              </a:xfrm>
              <a:blipFill>
                <a:blip r:embed="rId3"/>
                <a:stretch>
                  <a:fillRect l="-1043" t="-24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 descr="Icon&#10;&#10;Description automatically generated">
            <a:extLst>
              <a:ext uri="{FF2B5EF4-FFF2-40B4-BE49-F238E27FC236}">
                <a16:creationId xmlns:a16="http://schemas.microsoft.com/office/drawing/2014/main" id="{DDED6130-6315-5F50-56A0-B280A9B95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719" y="2890546"/>
            <a:ext cx="716185" cy="1280077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4" descr="A picture containing design&#10;&#10;Description automatically generated with low confidence">
            <a:extLst>
              <a:ext uri="{FF2B5EF4-FFF2-40B4-BE49-F238E27FC236}">
                <a16:creationId xmlns:a16="http://schemas.microsoft.com/office/drawing/2014/main" id="{EC5F15C2-EAAB-AB41-28F5-0755034CCA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28" y="2964286"/>
            <a:ext cx="1032991" cy="983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CC6F0D-7589-54D1-9B97-63DFD8730F48}"/>
                  </a:ext>
                </a:extLst>
              </p:cNvPr>
              <p:cNvSpPr txBox="1"/>
              <p:nvPr/>
            </p:nvSpPr>
            <p:spPr>
              <a:xfrm>
                <a:off x="5737863" y="4089353"/>
                <a:ext cx="10404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CC6F0D-7589-54D1-9B97-63DFD8730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863" y="4089353"/>
                <a:ext cx="104041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E4CF5D-FDB1-384F-5EE1-7DD81CCC544E}"/>
                  </a:ext>
                </a:extLst>
              </p:cNvPr>
              <p:cNvSpPr txBox="1"/>
              <p:nvPr/>
            </p:nvSpPr>
            <p:spPr>
              <a:xfrm flipH="1">
                <a:off x="5756988" y="3230152"/>
                <a:ext cx="8373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E4CF5D-FDB1-384F-5EE1-7DD81CCC5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56988" y="3230152"/>
                <a:ext cx="83738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B28BC4-621B-84B3-040B-983DD52AC681}"/>
                  </a:ext>
                </a:extLst>
              </p:cNvPr>
              <p:cNvSpPr txBox="1"/>
              <p:nvPr/>
            </p:nvSpPr>
            <p:spPr>
              <a:xfrm>
                <a:off x="2324857" y="3167390"/>
                <a:ext cx="296411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ℇ,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B28BC4-621B-84B3-040B-983DD52AC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857" y="3167390"/>
                <a:ext cx="296411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CCA177-116F-7EC3-6FB9-81BF24ABB9C6}"/>
              </a:ext>
            </a:extLst>
          </p:cNvPr>
          <p:cNvCxnSpPr>
            <a:cxnSpLocks/>
          </p:cNvCxnSpPr>
          <p:nvPr/>
        </p:nvCxnSpPr>
        <p:spPr>
          <a:xfrm flipH="1">
            <a:off x="5585292" y="4601954"/>
            <a:ext cx="1345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9D7258-404C-4FE8-70F8-08235043528F}"/>
                  </a:ext>
                </a:extLst>
              </p:cNvPr>
              <p:cNvSpPr txBox="1"/>
              <p:nvPr/>
            </p:nvSpPr>
            <p:spPr>
              <a:xfrm>
                <a:off x="6778276" y="3530585"/>
                <a:ext cx="3167503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←$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9D7258-404C-4FE8-70F8-082350435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276" y="3530585"/>
                <a:ext cx="3167503" cy="954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61E8864E-B732-3464-C5EF-740ED3598F58}"/>
              </a:ext>
            </a:extLst>
          </p:cNvPr>
          <p:cNvSpPr/>
          <p:nvPr/>
        </p:nvSpPr>
        <p:spPr>
          <a:xfrm>
            <a:off x="4282752" y="4121146"/>
            <a:ext cx="107262" cy="1454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5D65E5-1973-046C-998D-CBDD58C3AE69}"/>
              </a:ext>
            </a:extLst>
          </p:cNvPr>
          <p:cNvSpPr/>
          <p:nvPr/>
        </p:nvSpPr>
        <p:spPr>
          <a:xfrm>
            <a:off x="4282752" y="4418304"/>
            <a:ext cx="107262" cy="1454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765554-611D-C7B1-5424-3C249ADE7796}"/>
              </a:ext>
            </a:extLst>
          </p:cNvPr>
          <p:cNvSpPr/>
          <p:nvPr/>
        </p:nvSpPr>
        <p:spPr>
          <a:xfrm>
            <a:off x="4282752" y="4715462"/>
            <a:ext cx="107262" cy="1454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32C88E-C5C2-3F46-C611-1AB73D064892}"/>
              </a:ext>
            </a:extLst>
          </p:cNvPr>
          <p:cNvCxnSpPr>
            <a:cxnSpLocks/>
          </p:cNvCxnSpPr>
          <p:nvPr/>
        </p:nvCxnSpPr>
        <p:spPr>
          <a:xfrm>
            <a:off x="5585292" y="3824399"/>
            <a:ext cx="1345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D06592-154B-EF43-F55A-1130777229CE}"/>
              </a:ext>
            </a:extLst>
          </p:cNvPr>
          <p:cNvCxnSpPr>
            <a:cxnSpLocks/>
          </p:cNvCxnSpPr>
          <p:nvPr/>
        </p:nvCxnSpPr>
        <p:spPr>
          <a:xfrm flipH="1">
            <a:off x="1165355" y="5519464"/>
            <a:ext cx="1345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96196C-F00F-EF49-BE19-4948D21CE69A}"/>
                  </a:ext>
                </a:extLst>
              </p:cNvPr>
              <p:cNvSpPr txBox="1"/>
              <p:nvPr/>
            </p:nvSpPr>
            <p:spPr>
              <a:xfrm flipH="1">
                <a:off x="1419440" y="4925148"/>
                <a:ext cx="8373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96196C-F00F-EF49-BE19-4948D21CE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19440" y="4925148"/>
                <a:ext cx="83738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1D1AE0-DC0A-AA76-54CE-704581B7A1C1}"/>
                  </a:ext>
                </a:extLst>
              </p:cNvPr>
              <p:cNvSpPr txBox="1"/>
              <p:nvPr/>
            </p:nvSpPr>
            <p:spPr>
              <a:xfrm>
                <a:off x="4026120" y="5974208"/>
                <a:ext cx="3834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≈0</m:t>
                          </m:r>
                        </m:e>
                      </m:func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1D1AE0-DC0A-AA76-54CE-704581B7A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120" y="5974208"/>
                <a:ext cx="383451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4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 animBg="1"/>
      <p:bldP spid="12" grpId="0" animBg="1"/>
      <p:bldP spid="13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496C-15D2-7784-F9D1-0D6A1F0EC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60" y="746448"/>
            <a:ext cx="10319657" cy="34726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Thanks for your attention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Check the full version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on e-print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it-IT" b="0" i="0" u="sng" dirty="0">
                <a:effectLst/>
                <a:latin typeface="inherit"/>
                <a:hlinkClick r:id="rId2" tooltip="https://eprint.iacr.org/2023/1504"/>
              </a:rPr>
              <a:t>https://eprint.iacr.org/2023/1504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1320C-DFE5-303B-F49B-0877218D4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975" y="5141589"/>
            <a:ext cx="9144000" cy="1343186"/>
          </a:xfrm>
        </p:spPr>
        <p:txBody>
          <a:bodyPr>
            <a:noAutofit/>
          </a:bodyPr>
          <a:lstStyle/>
          <a:p>
            <a:r>
              <a:rPr lang="en-US" sz="3600" dirty="0"/>
              <a:t>Questions?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94997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C9939-5243-E2F5-901C-0F5B6F64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800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And Open Problems</a:t>
            </a:r>
            <a:endParaRPr lang="it-IT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D171F7-CD47-3981-8DDC-00126B58EF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60308"/>
                <a:ext cx="10515600" cy="2503779"/>
              </a:xfrm>
            </p:spPr>
            <p:txBody>
              <a:bodyPr/>
              <a:lstStyle/>
              <a:p>
                <a:r>
                  <a:rPr lang="en-US" dirty="0"/>
                  <a:t>A necessary condition for security in GGM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it-IT" dirty="0"/>
                  <a:t> is a family of distributions with superpolynomial min-entropy</a:t>
                </a:r>
              </a:p>
              <a:p>
                <a:r>
                  <a:rPr lang="it-IT" dirty="0"/>
                  <a:t>Relation to simpler and well-studied Find-Rep assumption</a:t>
                </a:r>
              </a:p>
              <a:p>
                <a:r>
                  <a:rPr lang="it-IT" dirty="0"/>
                  <a:t>TOFR security proof is independent from the model definition and proof framework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D171F7-CD47-3981-8DDC-00126B58EF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60308"/>
                <a:ext cx="10515600" cy="2503779"/>
              </a:xfrm>
              <a:blipFill>
                <a:blip r:embed="rId2"/>
                <a:stretch>
                  <a:fillRect l="-1043" t="-41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EBD8B7A1-82F5-03A6-0478-2409B3C3B86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Cryptanalysis of TOFR …</a:t>
            </a:r>
            <a:endParaRPr lang="it-IT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8EEC130-A5EE-FD30-A0AB-4D35A6216E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309" y="5281054"/>
                <a:ext cx="10515600" cy="2503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Necessary and sufficient conditions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it-IT" dirty="0"/>
                  <a:t> for security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</m:oMath>
                </a14:m>
                <a:r>
                  <a:rPr lang="it-IT" dirty="0"/>
                  <a:t>-TOFR.</a:t>
                </a:r>
              </a:p>
              <a:p>
                <a:r>
                  <a:rPr lang="it-IT" dirty="0"/>
                  <a:t>Precise relation between AGM and AGMOS 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8EEC130-A5EE-FD30-A0AB-4D35A6216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09" y="5281054"/>
                <a:ext cx="10515600" cy="2503779"/>
              </a:xfrm>
              <a:prstGeom prst="rect">
                <a:avLst/>
              </a:prstGeom>
              <a:blipFill>
                <a:blip r:embed="rId3"/>
                <a:stretch>
                  <a:fillRect l="-1043" t="-38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5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3E0F-C8E7-8337-EABE-CCFF97BB5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Cryptographic Groups</a:t>
            </a:r>
            <a:endParaRPr lang="it-IT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3034EA-7763-7B17-FD14-8FF427E788F9}"/>
                  </a:ext>
                </a:extLst>
              </p:cNvPr>
              <p:cNvSpPr txBox="1"/>
              <p:nvPr/>
            </p:nvSpPr>
            <p:spPr>
              <a:xfrm>
                <a:off x="579119" y="1698625"/>
                <a:ext cx="10536555" cy="4524315"/>
              </a:xfrm>
              <a:prstGeom prst="rect">
                <a:avLst/>
              </a:prstGeom>
              <a:noFill/>
              <a:ln cap="rnd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Bracket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 notation for additive groups</a:t>
                </a:r>
              </a:p>
              <a:p>
                <a:pPr lvl="1">
                  <a:buSzPct val="100000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92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endParaRPr>
              </a:p>
              <a:p>
                <a:pPr lvl="1">
                  <a:buSzPct val="100000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92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(=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endParaRPr>
              </a:p>
              <a:p>
                <a:pPr lvl="1">
                  <a:buSzPct val="100000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200" dirty="0">
                  <a:latin typeface="Trebuchet MS"/>
                </a:endParaRPr>
              </a:p>
              <a:p>
                <a:pPr marL="457200" indent="-457200">
                  <a:buSzPct val="100000"/>
                  <a:buFont typeface="Arial" panose="020B0604020202020204" pitchFamily="34" charset="0"/>
                  <a:buChar char="•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Hardness assumptions </a:t>
                </a:r>
              </a:p>
              <a:p>
                <a:pPr marL="457200" indent="-457200">
                  <a:buSzPct val="100000"/>
                  <a:buFont typeface="Arial" panose="020B0604020202020204" pitchFamily="34" charset="0"/>
                  <a:buChar char="•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200" dirty="0">
                  <a:latin typeface="Trebuchet MS"/>
                </a:endParaRPr>
              </a:p>
              <a:p>
                <a:pPr marL="514350" indent="-514350">
                  <a:buSzPct val="100000"/>
                  <a:buFont typeface="+mj-lt"/>
                  <a:buAutoNum type="arabicPeriod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 is hard (DL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assumption)</a:t>
                </a:r>
              </a:p>
              <a:p>
                <a:pPr marL="514350" indent="-514350">
                  <a:buSzPct val="100000"/>
                  <a:buFont typeface="+mj-lt"/>
                  <a:buAutoNum type="arabicPeriod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 is hard (CDH assumption)</a:t>
                </a:r>
              </a:p>
              <a:p>
                <a:pPr marL="514350" indent="-514350">
                  <a:buSzPct val="100000"/>
                  <a:buFont typeface="+mj-lt"/>
                  <a:buAutoNum type="arabicPeriod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 …,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 is hard 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-PDL assumption)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3034EA-7763-7B17-FD14-8FF427E78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" y="1698625"/>
                <a:ext cx="10536555" cy="4524315"/>
              </a:xfrm>
              <a:prstGeom prst="rect">
                <a:avLst/>
              </a:prstGeom>
              <a:blipFill>
                <a:blip r:embed="rId2"/>
                <a:stretch>
                  <a:fillRect l="-1331" t="-1752" b="-3504"/>
                </a:stretch>
              </a:blipFill>
              <a:ln cap="rnd"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AE3872-4277-BCEC-3BEE-0CEDF6CA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798D-9E2B-4991-80F3-40CB31A6F14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5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2F3C-D933-6E13-F57A-B617BFDE95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0653" y="643968"/>
            <a:ext cx="10190693" cy="13207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Ideal models for Cryptographic Groups</a:t>
            </a:r>
            <a:br>
              <a:rPr lang="en-US" dirty="0">
                <a:solidFill>
                  <a:srgbClr val="000000"/>
                </a:solidFill>
              </a:rPr>
            </a:b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16D1BC9-D151-B016-E187-3716E6412C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61994" y="2424799"/>
            <a:ext cx="1839854" cy="22703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picture containing design&#10;&#10;Description automatically generated with low confidence">
            <a:extLst>
              <a:ext uri="{FF2B5EF4-FFF2-40B4-BE49-F238E27FC236}">
                <a16:creationId xmlns:a16="http://schemas.microsoft.com/office/drawing/2014/main" id="{ECE0C694-DB09-9217-6E76-0D24F98F6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01" y="2939388"/>
            <a:ext cx="1032991" cy="983974"/>
          </a:xfrm>
          <a:prstGeom prst="rect">
            <a:avLst/>
          </a:prstGeom>
        </p:spPr>
      </p:pic>
      <p:pic>
        <p:nvPicPr>
          <p:cNvPr id="8" name="Picture 5" descr="Icon&#10;&#10;Description automatically generated">
            <a:extLst>
              <a:ext uri="{FF2B5EF4-FFF2-40B4-BE49-F238E27FC236}">
                <a16:creationId xmlns:a16="http://schemas.microsoft.com/office/drawing/2014/main" id="{497F9729-1B6E-B860-E426-1A3C8451B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202" y="3912040"/>
            <a:ext cx="716185" cy="1280077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9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C224F79A-01B1-0453-390D-7AAA92442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8039" y="3520862"/>
            <a:ext cx="993343" cy="1280077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0" name="Picture 14" descr="A picture containing doll&#10;&#10;Description automatically generated">
            <a:extLst>
              <a:ext uri="{FF2B5EF4-FFF2-40B4-BE49-F238E27FC236}">
                <a16:creationId xmlns:a16="http://schemas.microsoft.com/office/drawing/2014/main" id="{73EA02A2-0DF4-7FE2-D95F-58B3040B1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008" y="2291804"/>
            <a:ext cx="1395282" cy="947025"/>
          </a:xfrm>
          <a:prstGeom prst="rect">
            <a:avLst/>
          </a:prstGeom>
          <a:noFill/>
          <a:ln cap="rnd">
            <a:noFill/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796089-381C-C999-BB51-42205767E990}"/>
              </a:ext>
            </a:extLst>
          </p:cNvPr>
          <p:cNvCxnSpPr/>
          <p:nvPr/>
        </p:nvCxnSpPr>
        <p:spPr>
          <a:xfrm flipH="1">
            <a:off x="7703192" y="2569433"/>
            <a:ext cx="814643" cy="505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AE34A4-FAAF-0592-5E06-EDE79E4D9DDC}"/>
              </a:ext>
            </a:extLst>
          </p:cNvPr>
          <p:cNvCxnSpPr/>
          <p:nvPr/>
        </p:nvCxnSpPr>
        <p:spPr>
          <a:xfrm flipH="1" flipV="1">
            <a:off x="6096000" y="3074752"/>
            <a:ext cx="400050" cy="164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54AAC4-A97F-E6CB-1E7C-A8651F311369}"/>
              </a:ext>
            </a:extLst>
          </p:cNvPr>
          <p:cNvCxnSpPr>
            <a:cxnSpLocks/>
          </p:cNvCxnSpPr>
          <p:nvPr/>
        </p:nvCxnSpPr>
        <p:spPr>
          <a:xfrm flipH="1">
            <a:off x="6256550" y="3923362"/>
            <a:ext cx="605086" cy="330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BDCAAD-87F7-57D1-33C7-8DA76CE4AAD9}"/>
              </a:ext>
            </a:extLst>
          </p:cNvPr>
          <p:cNvCxnSpPr>
            <a:cxnSpLocks/>
          </p:cNvCxnSpPr>
          <p:nvPr/>
        </p:nvCxnSpPr>
        <p:spPr>
          <a:xfrm>
            <a:off x="7588222" y="3890228"/>
            <a:ext cx="678943" cy="32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CA06E5-B2E5-A11D-22A0-AEF6700FD622}"/>
                  </a:ext>
                </a:extLst>
              </p:cNvPr>
              <p:cNvSpPr txBox="1"/>
              <p:nvPr/>
            </p:nvSpPr>
            <p:spPr>
              <a:xfrm flipH="1">
                <a:off x="7791702" y="2291804"/>
                <a:ext cx="637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CA06E5-B2E5-A11D-22A0-AEF6700FD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91702" y="2291804"/>
                <a:ext cx="63762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904F1BE-84CF-A0A2-66DE-275BDA5D2DC3}"/>
                  </a:ext>
                </a:extLst>
              </p:cNvPr>
              <p:cNvSpPr txBox="1"/>
              <p:nvPr/>
            </p:nvSpPr>
            <p:spPr>
              <a:xfrm>
                <a:off x="6021483" y="4083407"/>
                <a:ext cx="15811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904F1BE-84CF-A0A2-66DE-275BDA5D2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483" y="4083407"/>
                <a:ext cx="1581150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2F794C-526A-C892-797E-BFA3F10CF8E8}"/>
                  </a:ext>
                </a:extLst>
              </p:cNvPr>
              <p:cNvSpPr txBox="1"/>
              <p:nvPr/>
            </p:nvSpPr>
            <p:spPr>
              <a:xfrm>
                <a:off x="5643844" y="2462885"/>
                <a:ext cx="15811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2F794C-526A-C892-797E-BFA3F10CF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844" y="2462885"/>
                <a:ext cx="1581150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AFC9EA-E454-87F9-6C3F-F16766789C63}"/>
                  </a:ext>
                </a:extLst>
              </p:cNvPr>
              <p:cNvSpPr txBox="1"/>
              <p:nvPr/>
            </p:nvSpPr>
            <p:spPr>
              <a:xfrm>
                <a:off x="7319937" y="3397785"/>
                <a:ext cx="15811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AFC9EA-E454-87F9-6C3F-F16766789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937" y="3397785"/>
                <a:ext cx="1581150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B6A9E281-930F-474E-FA6B-2A335FB01638}"/>
              </a:ext>
            </a:extLst>
          </p:cNvPr>
          <p:cNvSpPr txBox="1"/>
          <p:nvPr/>
        </p:nvSpPr>
        <p:spPr>
          <a:xfrm>
            <a:off x="942974" y="3238829"/>
            <a:ext cx="275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GGM: generic group model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249FE2-29C9-45F7-E0B9-9D7BF7FDFA1A}"/>
              </a:ext>
            </a:extLst>
          </p:cNvPr>
          <p:cNvSpPr txBox="1"/>
          <p:nvPr/>
        </p:nvSpPr>
        <p:spPr>
          <a:xfrm>
            <a:off x="1337187" y="5080498"/>
            <a:ext cx="9933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Perfect unstructured group.</a:t>
            </a:r>
          </a:p>
          <a:p>
            <a:pPr algn="ctr"/>
            <a:r>
              <a:rPr lang="en-US" sz="3200" dirty="0"/>
              <a:t>Group elements are perfect encryptions of the exponent.</a:t>
            </a:r>
            <a:endParaRPr lang="it-IT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6C7FC-014A-0074-5B1B-54815665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798D-9E2B-4991-80F3-40CB31A6F14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0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27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AD77-EF5E-F273-3236-3304FB43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GGM Criticisms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FAA50-8E1C-908F-6A01-3C3DF8A04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Un-</a:t>
            </a:r>
            <a:r>
              <a:rPr lang="en-US" dirty="0" err="1"/>
              <a:t>instantiability</a:t>
            </a:r>
            <a:r>
              <a:rPr lang="en-US" dirty="0"/>
              <a:t> results</a:t>
            </a:r>
          </a:p>
          <a:p>
            <a:r>
              <a:rPr lang="en-US" dirty="0"/>
              <a:t>Does not capture group-specific algorithms</a:t>
            </a:r>
          </a:p>
          <a:p>
            <a:r>
              <a:rPr lang="en-US" dirty="0"/>
              <a:t>Reductions can always program group elements, with random known exponents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33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2F3C-D933-6E13-F57A-B617BFDE95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0653" y="643968"/>
            <a:ext cx="10190693" cy="13207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Ideal Models for Cryptographic Groups</a:t>
            </a:r>
            <a:br>
              <a:rPr lang="en-US" dirty="0">
                <a:solidFill>
                  <a:srgbClr val="000000"/>
                </a:solidFill>
              </a:rPr>
            </a:b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8" name="Picture 5" descr="Icon&#10;&#10;Description automatically generated">
            <a:extLst>
              <a:ext uri="{FF2B5EF4-FFF2-40B4-BE49-F238E27FC236}">
                <a16:creationId xmlns:a16="http://schemas.microsoft.com/office/drawing/2014/main" id="{497F9729-1B6E-B860-E426-1A3C8451B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41" y="2526355"/>
            <a:ext cx="716185" cy="1280077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6A9E281-930F-474E-FA6B-2A335FB01638}"/>
              </a:ext>
            </a:extLst>
          </p:cNvPr>
          <p:cNvSpPr txBox="1"/>
          <p:nvPr/>
        </p:nvSpPr>
        <p:spPr>
          <a:xfrm>
            <a:off x="942974" y="3238829"/>
            <a:ext cx="3346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AGM: algebraic group model [FKL18]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249FE2-29C9-45F7-E0B9-9D7BF7FDFA1A}"/>
              </a:ext>
            </a:extLst>
          </p:cNvPr>
          <p:cNvSpPr txBox="1"/>
          <p:nvPr/>
        </p:nvSpPr>
        <p:spPr>
          <a:xfrm>
            <a:off x="1337187" y="5080498"/>
            <a:ext cx="9933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Adversaries provide a linear representation of their outputs, with respect to the group element they received on input</a:t>
            </a:r>
            <a:endParaRPr lang="it-IT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6C7FC-014A-0074-5B1B-54815665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798D-9E2B-4991-80F3-40CB31A6F14E}" type="slidenum">
              <a:rPr lang="it-IT" smtClean="0"/>
              <a:t>5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DCDEA7-F151-C29A-FB18-FC37D4708A8C}"/>
                  </a:ext>
                </a:extLst>
              </p:cNvPr>
              <p:cNvSpPr txBox="1"/>
              <p:nvPr/>
            </p:nvSpPr>
            <p:spPr>
              <a:xfrm>
                <a:off x="6438468" y="1919210"/>
                <a:ext cx="12389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DCDEA7-F151-C29A-FB18-FC37D4708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468" y="1919210"/>
                <a:ext cx="123892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7F5A85-6624-9805-F0F6-FC0B68B0A0F3}"/>
                  </a:ext>
                </a:extLst>
              </p:cNvPr>
              <p:cNvSpPr txBox="1"/>
              <p:nvPr/>
            </p:nvSpPr>
            <p:spPr>
              <a:xfrm>
                <a:off x="4620750" y="3946715"/>
                <a:ext cx="5078826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:[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7F5A85-6624-9805-F0F6-FC0B68B0A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750" y="3946715"/>
                <a:ext cx="5078826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02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1D41-3555-8F45-4919-BD14CA68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AGM Advantages …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9B44F-A405-EE6B-F17E-66FD38CF9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19020"/>
          </a:xfrm>
        </p:spPr>
        <p:txBody>
          <a:bodyPr/>
          <a:lstStyle/>
          <a:p>
            <a:r>
              <a:rPr lang="en-US" dirty="0"/>
              <a:t>Capture some known group-specific algorithms</a:t>
            </a:r>
          </a:p>
          <a:p>
            <a:r>
              <a:rPr lang="en-US" dirty="0"/>
              <a:t>Proofs by reductions </a:t>
            </a:r>
            <a:endParaRPr lang="it-I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23A50C-8B38-773B-D039-9B7DC49E2179}"/>
              </a:ext>
            </a:extLst>
          </p:cNvPr>
          <p:cNvSpPr txBox="1">
            <a:spLocks/>
          </p:cNvSpPr>
          <p:nvPr/>
        </p:nvSpPr>
        <p:spPr>
          <a:xfrm>
            <a:off x="857866" y="34032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and Criticisms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E4B88F-FC12-5983-6D6A-8132B92A06C1}"/>
              </a:ext>
            </a:extLst>
          </p:cNvPr>
          <p:cNvSpPr txBox="1">
            <a:spLocks/>
          </p:cNvSpPr>
          <p:nvPr/>
        </p:nvSpPr>
        <p:spPr>
          <a:xfrm>
            <a:off x="833284" y="4672068"/>
            <a:ext cx="10515600" cy="14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5DB061-0891-3180-FFB1-45C71E04A3CB}"/>
              </a:ext>
            </a:extLst>
          </p:cNvPr>
          <p:cNvSpPr txBox="1">
            <a:spLocks/>
          </p:cNvSpPr>
          <p:nvPr/>
        </p:nvSpPr>
        <p:spPr>
          <a:xfrm>
            <a:off x="808702" y="4887516"/>
            <a:ext cx="10763866" cy="14190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Un-</a:t>
            </a:r>
            <a:r>
              <a:rPr lang="en-US" dirty="0" err="1"/>
              <a:t>instantiability</a:t>
            </a:r>
            <a:r>
              <a:rPr lang="en-US" dirty="0"/>
              <a:t> result.</a:t>
            </a:r>
          </a:p>
          <a:p>
            <a:r>
              <a:rPr lang="en-US" dirty="0"/>
              <a:t>Unclear relation between GGM and AGM</a:t>
            </a:r>
          </a:p>
          <a:p>
            <a:r>
              <a:rPr lang="it-IT" dirty="0">
                <a:solidFill>
                  <a:srgbClr val="C00000"/>
                </a:solidFill>
              </a:rPr>
              <a:t>Knowledge assumptions secure in AGM but not in the standard model.</a:t>
            </a:r>
          </a:p>
        </p:txBody>
      </p:sp>
    </p:spTree>
    <p:extLst>
      <p:ext uri="{BB962C8B-B14F-4D97-AF65-F5344CB8AC3E}">
        <p14:creationId xmlns:p14="http://schemas.microsoft.com/office/powerpoint/2010/main" val="30452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AD77-EF5E-F273-3236-3304FB43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Oblivious Sampling</a:t>
            </a:r>
            <a:endParaRPr lang="it-IT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EFAA50-8E1C-908F-6A01-3C3DF8A04C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Sample group elements without knowing their DL.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it-IT" dirty="0"/>
                  <a:t> superpolynomial min-entropy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dirty="0"/>
              </a:p>
              <a:p>
                <a:pPr marL="0" indent="0" algn="ctr">
                  <a:buNone/>
                </a:pPr>
                <a:endParaRPr lang="it-IT" dirty="0"/>
              </a:p>
              <a:p>
                <a:r>
                  <a:rPr lang="it-IT" dirty="0"/>
                  <a:t>DL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 is as hard as DL.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≈0</m:t>
                          </m:r>
                        </m:e>
                      </m:func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Example: encodings on elliptic curves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EFAA50-8E1C-908F-6A01-3C3DF8A04C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26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AD77-EF5E-F273-3236-3304FB43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Spurious Knowledge Assumptions: example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" name="Picture 5" descr="Icon&#10;&#10;Description automatically generated">
            <a:extLst>
              <a:ext uri="{FF2B5EF4-FFF2-40B4-BE49-F238E27FC236}">
                <a16:creationId xmlns:a16="http://schemas.microsoft.com/office/drawing/2014/main" id="{53688B49-801A-BE7C-D2C4-A947F779C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276" y="2004837"/>
            <a:ext cx="716185" cy="1280077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14" descr="A picture containing doll&#10;&#10;Description automatically generated">
            <a:extLst>
              <a:ext uri="{FF2B5EF4-FFF2-40B4-BE49-F238E27FC236}">
                <a16:creationId xmlns:a16="http://schemas.microsoft.com/office/drawing/2014/main" id="{FBAC9502-2F87-7A05-EBEB-A900A63F8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90" y="2004838"/>
            <a:ext cx="1885978" cy="1280077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0BA81E7B-43D6-E2D0-C8E6-A2BC6B6DD912}"/>
              </a:ext>
            </a:extLst>
          </p:cNvPr>
          <p:cNvSpPr/>
          <p:nvPr/>
        </p:nvSpPr>
        <p:spPr>
          <a:xfrm>
            <a:off x="2428568" y="2487561"/>
            <a:ext cx="1179871" cy="3146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16" descr="Shape&#10;&#10;Description automatically generated">
            <a:extLst>
              <a:ext uri="{FF2B5EF4-FFF2-40B4-BE49-F238E27FC236}">
                <a16:creationId xmlns:a16="http://schemas.microsoft.com/office/drawing/2014/main" id="{444821AB-9854-E3BB-3832-E306351BF9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06556" y="1719493"/>
            <a:ext cx="1710862" cy="1709507"/>
          </a:xfrm>
          <a:prstGeom prst="rect">
            <a:avLst/>
          </a:prstGeom>
          <a:noFill/>
          <a:ln cap="flat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BEAE50-2BB5-D53E-0BA4-157ED4A83560}"/>
                  </a:ext>
                </a:extLst>
              </p:cNvPr>
              <p:cNvSpPr txBox="1"/>
              <p:nvPr/>
            </p:nvSpPr>
            <p:spPr>
              <a:xfrm>
                <a:off x="2752500" y="1928632"/>
                <a:ext cx="5320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BEAE50-2BB5-D53E-0BA4-157ED4A83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500" y="1928632"/>
                <a:ext cx="53200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71E130-B1E4-D3A0-AE94-F57B07CA4FB6}"/>
                  </a:ext>
                </a:extLst>
              </p:cNvPr>
              <p:cNvSpPr txBox="1"/>
              <p:nvPr/>
            </p:nvSpPr>
            <p:spPr>
              <a:xfrm>
                <a:off x="5120298" y="2371307"/>
                <a:ext cx="20152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71E130-B1E4-D3A0-AE94-F57B07CA4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98" y="2371307"/>
                <a:ext cx="201523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476C9B-77A5-9AF7-D526-6AA578CC0379}"/>
              </a:ext>
            </a:extLst>
          </p:cNvPr>
          <p:cNvSpPr/>
          <p:nvPr/>
        </p:nvSpPr>
        <p:spPr>
          <a:xfrm>
            <a:off x="9746720" y="2526888"/>
            <a:ext cx="953729" cy="2753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BDE885-4FA0-567B-0A41-9551570E4C47}"/>
                  </a:ext>
                </a:extLst>
              </p:cNvPr>
              <p:cNvSpPr txBox="1"/>
              <p:nvPr/>
            </p:nvSpPr>
            <p:spPr>
              <a:xfrm>
                <a:off x="10965978" y="2429431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BDE885-4FA0-567B-0A41-9551570E4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978" y="2429431"/>
                <a:ext cx="28341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7C832FB-D564-29FD-7956-9670EAF2972E}"/>
              </a:ext>
            </a:extLst>
          </p:cNvPr>
          <p:cNvSpPr txBox="1"/>
          <p:nvPr/>
        </p:nvSpPr>
        <p:spPr>
          <a:xfrm>
            <a:off x="8600075" y="1504164"/>
            <a:ext cx="132382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dirty="0"/>
              <a:t>Extractor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A485C5-F6B9-1DE8-609C-ADCCE79FD77E}"/>
              </a:ext>
            </a:extLst>
          </p:cNvPr>
          <p:cNvSpPr txBox="1"/>
          <p:nvPr/>
        </p:nvSpPr>
        <p:spPr>
          <a:xfrm>
            <a:off x="8112373" y="3311515"/>
            <a:ext cx="280198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dirty="0"/>
              <a:t>Used by reductions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EDDDF6F-DAC0-90B7-1E45-E93E97035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66944"/>
                <a:ext cx="10515600" cy="25100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Hold in AGM (and GGM)</a:t>
                </a:r>
              </a:p>
              <a:p>
                <a:r>
                  <a:rPr lang="en-US" dirty="0"/>
                  <a:t>Not hold in the standard model: 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←$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If DL holds, no extractor can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EDDDF6F-DAC0-90B7-1E45-E93E97035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66944"/>
                <a:ext cx="10515600" cy="2510019"/>
              </a:xfrm>
              <a:blipFill>
                <a:blip r:embed="rId8"/>
                <a:stretch>
                  <a:fillRect l="-1043" t="-41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44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14" grpId="0" animBg="1"/>
      <p:bldP spid="15" grpId="0"/>
      <p:bldP spid="16" grpId="0"/>
      <p:bldP spid="17" grpId="0"/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Shape&#10;&#10;Description automatically generated">
            <a:extLst>
              <a:ext uri="{FF2B5EF4-FFF2-40B4-BE49-F238E27FC236}">
                <a16:creationId xmlns:a16="http://schemas.microsoft.com/office/drawing/2014/main" id="{7B0344D1-4D26-EFE5-807C-CA3136D657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5691" y="2928859"/>
            <a:ext cx="1710862" cy="17095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1BAD77-EF5E-F273-3236-3304FB43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Spurious Knowledge Assumptions: KZG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" name="Picture 5" descr="Icon&#10;&#10;Description automatically generated">
            <a:extLst>
              <a:ext uri="{FF2B5EF4-FFF2-40B4-BE49-F238E27FC236}">
                <a16:creationId xmlns:a16="http://schemas.microsoft.com/office/drawing/2014/main" id="{6B0E2A06-C753-84D6-EE47-B8FD10456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276" y="2004837"/>
            <a:ext cx="716185" cy="1280077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14" descr="A picture containing doll&#10;&#10;Description automatically generated">
            <a:extLst>
              <a:ext uri="{FF2B5EF4-FFF2-40B4-BE49-F238E27FC236}">
                <a16:creationId xmlns:a16="http://schemas.microsoft.com/office/drawing/2014/main" id="{8A99FAB0-A1AA-BF0C-0013-9CACACD91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90" y="2004838"/>
            <a:ext cx="1885978" cy="1280077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1262318-8AAB-0E62-922A-E196C5188E8A}"/>
              </a:ext>
            </a:extLst>
          </p:cNvPr>
          <p:cNvSpPr/>
          <p:nvPr/>
        </p:nvSpPr>
        <p:spPr>
          <a:xfrm>
            <a:off x="2428568" y="2487561"/>
            <a:ext cx="1179871" cy="3146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9C58A0-DC20-9A5B-4F1F-53D2223EA46F}"/>
                  </a:ext>
                </a:extLst>
              </p:cNvPr>
              <p:cNvSpPr txBox="1"/>
              <p:nvPr/>
            </p:nvSpPr>
            <p:spPr>
              <a:xfrm>
                <a:off x="1710281" y="1990483"/>
                <a:ext cx="24326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9C58A0-DC20-9A5B-4F1F-53D2223EA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281" y="1990483"/>
                <a:ext cx="243265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D67488-1A3C-8DFF-3C9C-995FC3E6C024}"/>
                  </a:ext>
                </a:extLst>
              </p:cNvPr>
              <p:cNvSpPr txBox="1"/>
              <p:nvPr/>
            </p:nvSpPr>
            <p:spPr>
              <a:xfrm>
                <a:off x="5120298" y="2371307"/>
                <a:ext cx="44388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D67488-1A3C-8DFF-3C9C-995FC3E6C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98" y="2371307"/>
                <a:ext cx="443884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AE59523D-E633-2A8B-F14F-95283051922E}"/>
              </a:ext>
            </a:extLst>
          </p:cNvPr>
          <p:cNvSpPr/>
          <p:nvPr/>
        </p:nvSpPr>
        <p:spPr>
          <a:xfrm>
            <a:off x="3935855" y="3736254"/>
            <a:ext cx="953729" cy="2753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6CBE8E-8EB8-C7BA-A41A-839859CD6AA3}"/>
                  </a:ext>
                </a:extLst>
              </p:cNvPr>
              <p:cNvSpPr txBox="1"/>
              <p:nvPr/>
            </p:nvSpPr>
            <p:spPr>
              <a:xfrm>
                <a:off x="5155113" y="3638797"/>
                <a:ext cx="4440575" cy="444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6CBE8E-8EB8-C7BA-A41A-839859CD6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113" y="3638797"/>
                <a:ext cx="4440575" cy="4448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EA69586-3B35-9A5E-C538-4D5A12850284}"/>
              </a:ext>
            </a:extLst>
          </p:cNvPr>
          <p:cNvSpPr txBox="1"/>
          <p:nvPr/>
        </p:nvSpPr>
        <p:spPr>
          <a:xfrm>
            <a:off x="542590" y="4534939"/>
            <a:ext cx="1096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C00000"/>
                </a:solidFill>
                <a:effectLst/>
              </a:rPr>
              <a:t>PLONK, Lunar</a:t>
            </a:r>
            <a:r>
              <a:rPr lang="en-US" sz="2800" b="0" i="0" dirty="0">
                <a:solidFill>
                  <a:srgbClr val="212529"/>
                </a:solidFill>
                <a:effectLst/>
              </a:rPr>
              <a:t>: SNARKs with security proof based on this assumption</a:t>
            </a:r>
          </a:p>
        </p:txBody>
      </p:sp>
    </p:spTree>
    <p:extLst>
      <p:ext uri="{BB962C8B-B14F-4D97-AF65-F5344CB8AC3E}">
        <p14:creationId xmlns:p14="http://schemas.microsoft.com/office/powerpoint/2010/main" val="68490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9293</TotalTime>
  <Words>719</Words>
  <Application>Microsoft Office PowerPoint</Application>
  <PresentationFormat>Widescreen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inherit</vt:lpstr>
      <vt:lpstr>Trebuchet MS</vt:lpstr>
      <vt:lpstr>Office Theme</vt:lpstr>
      <vt:lpstr>AGMOS: Algebraic Group Model with Oblivious Sampling</vt:lpstr>
      <vt:lpstr>Cryptographic Groups</vt:lpstr>
      <vt:lpstr>Ideal models for Cryptographic Groups </vt:lpstr>
      <vt:lpstr>GGM Criticisms</vt:lpstr>
      <vt:lpstr>Ideal Models for Cryptographic Groups </vt:lpstr>
      <vt:lpstr>AGM Advantages …</vt:lpstr>
      <vt:lpstr>Oblivious Sampling</vt:lpstr>
      <vt:lpstr>Spurious Knowledge Assumptions: example</vt:lpstr>
      <vt:lpstr>Spurious Knowledge Assumptions: KZG</vt:lpstr>
      <vt:lpstr>AGMOS: AGM with Oblivious Sampling</vt:lpstr>
      <vt:lpstr>Example: CDH AGMOS adversary</vt:lpstr>
      <vt:lpstr>Example: CDH holds in AGMOS</vt:lpstr>
      <vt:lpstr>(ℇ,D)-Tensor Oracle FindRep Assumption</vt:lpstr>
      <vt:lpstr>Thanks for your attention Check the full version  on e-print https://eprint.iacr.org/2023/1504</vt:lpstr>
      <vt:lpstr>And Open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AGMOS: Algebraic Group Model with Oblivious Sampling</dc:title>
  <dc:creator>Roberto Parisella</dc:creator>
  <cp:lastModifiedBy>Roberto Parisella</cp:lastModifiedBy>
  <cp:revision>23</cp:revision>
  <dcterms:created xsi:type="dcterms:W3CDTF">2023-11-20T11:15:58Z</dcterms:created>
  <dcterms:modified xsi:type="dcterms:W3CDTF">2023-11-29T21:41:16Z</dcterms:modified>
</cp:coreProperties>
</file>